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80" r:id="rId5"/>
  </p:sldMasterIdLst>
  <p:notesMasterIdLst>
    <p:notesMasterId r:id="rId57"/>
  </p:notesMasterIdLst>
  <p:handoutMasterIdLst>
    <p:handoutMasterId r:id="rId58"/>
  </p:handoutMasterIdLst>
  <p:sldIdLst>
    <p:sldId id="256" r:id="rId6"/>
    <p:sldId id="257" r:id="rId7"/>
    <p:sldId id="258" r:id="rId8"/>
    <p:sldId id="259" r:id="rId9"/>
    <p:sldId id="260" r:id="rId10"/>
    <p:sldId id="261" r:id="rId11"/>
    <p:sldId id="262" r:id="rId12"/>
    <p:sldId id="263" r:id="rId13"/>
    <p:sldId id="264" r:id="rId14"/>
    <p:sldId id="265" r:id="rId15"/>
    <p:sldId id="327"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1" r:id="rId31"/>
    <p:sldId id="282" r:id="rId32"/>
    <p:sldId id="283" r:id="rId33"/>
    <p:sldId id="328" r:id="rId34"/>
    <p:sldId id="330"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31" r:id="rId54"/>
    <p:sldId id="325" r:id="rId55"/>
    <p:sldId id="326"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21A202-87DB-44AD-A8C9-0A6C926B93C9}">
          <p14:sldIdLst>
            <p14:sldId id="256"/>
            <p14:sldId id="257"/>
            <p14:sldId id="258"/>
            <p14:sldId id="259"/>
            <p14:sldId id="260"/>
          </p14:sldIdLst>
        </p14:section>
        <p14:section name="Overview" id="{EBD028D9-F052-4D4B-991C-3A05B8176DEA}">
          <p14:sldIdLst>
            <p14:sldId id="261"/>
            <p14:sldId id="262"/>
            <p14:sldId id="263"/>
          </p14:sldIdLst>
        </p14:section>
        <p14:section name="IaaS VM Disks" id="{F272D3DC-3A9E-4413-A60B-3FA2121F436C}">
          <p14:sldIdLst>
            <p14:sldId id="264"/>
            <p14:sldId id="265"/>
            <p14:sldId id="327"/>
            <p14:sldId id="266"/>
            <p14:sldId id="267"/>
          </p14:sldIdLst>
        </p14:section>
        <p14:section name="SQL Server on IaaS (SQL VM)" id="{3E2F2CB6-50B4-4397-9E11-384667272D1D}">
          <p14:sldIdLst>
            <p14:sldId id="268"/>
            <p14:sldId id="269"/>
            <p14:sldId id="270"/>
            <p14:sldId id="271"/>
            <p14:sldId id="272"/>
          </p14:sldIdLst>
        </p14:section>
        <p14:section name="SQL DB" id="{194B9131-0FDB-4083-87F0-8430E2201C2C}">
          <p14:sldIdLst>
            <p14:sldId id="273"/>
            <p14:sldId id="274"/>
            <p14:sldId id="275"/>
            <p14:sldId id="276"/>
            <p14:sldId id="277"/>
            <p14:sldId id="278"/>
            <p14:sldId id="279"/>
            <p14:sldId id="281"/>
            <p14:sldId id="282"/>
            <p14:sldId id="283"/>
            <p14:sldId id="328"/>
            <p14:sldId id="330"/>
          </p14:sldIdLst>
        </p14:section>
        <p14:section name="Storage DR" id="{41238630-B7F0-4C43-AF8E-47800E18F3AA}">
          <p14:sldIdLst>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31"/>
            <p14:sldId id="325"/>
            <p14:sldId id="326"/>
          </p14:sldIdLst>
        </p14:section>
        <p14:section name="Template slides" id="{84239E7B-9874-4AF2-A20F-598F16CE9DFD}">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7" autoAdjust="0"/>
    <p:restoredTop sz="95405" autoAdjust="0"/>
  </p:normalViewPr>
  <p:slideViewPr>
    <p:cSldViewPr>
      <p:cViewPr varScale="1">
        <p:scale>
          <a:sx n="113" d="100"/>
          <a:sy n="113" d="100"/>
        </p:scale>
        <p:origin x="84" y="282"/>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708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10:46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10:46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45297EB-A434-4FA2-8A3B-1B3F2D5D9FC2}"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424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23943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61034FE-2918-4AA7-A9DD-98C71C78BC0A}"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32274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03E8087-5177-4A35-A8AD-F46B86F41F54}"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408185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5110417-D47A-4ED2-94BD-51DB40E3360D}"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13800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466E234-01DA-499E-9031-EA3784361618}"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58938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7EA511E-A32F-4358-BB01-C5CE81BDF41B}"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82329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FF0BDF-3053-44FF-87DE-CF257FC0F962}"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14677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FF0BDF-3053-44FF-87DE-CF257FC0F962}"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11288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CE6B941-80FC-410C-9D7D-92B0B67C264A}"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845342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2A4A8FC-EDBE-4A25-B2C9-01BA0340F99E}"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73343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B71CF47-A186-4B15-A0E0-987211207E13}"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68182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6515BB5-11B7-4ACF-B236-48034C43374F}"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948287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FFAB63C-621E-4354-997E-40A4C6133BE0}"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33864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6F6776-8C92-4FAC-B1A2-B96FDF60AEBB}"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392173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04AF43A-618B-43D2-872C-7E1621506D84}"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347740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FF0BDF-3053-44FF-87DE-CF257FC0F962}"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8868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BF71BC5-3A0B-4B83-95F4-5132BC52FEF1}"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3203605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2927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B6B3570-EFCF-479E-BEEA-CFA8F17DDA62}" type="datetime8">
              <a:rPr lang="en-US" smtClean="0">
                <a:solidFill>
                  <a:prstClr val="black"/>
                </a:solidFill>
              </a:rPr>
              <a:t>5/6/2015 10:46 AM</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540953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610309E-26E0-4DA6-B6C6-5405D1541737}"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824667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CFAE1B8-2148-4E01-BC22-EC363A3B48A7}"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18018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2927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0449241B-583A-427B-9F92-5337253F3255}" type="datetime8">
              <a:rPr lang="en-US" smtClean="0">
                <a:solidFill>
                  <a:prstClr val="black"/>
                </a:solidFill>
              </a:rPr>
              <a:t>5/6/2015 10:46 AM</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339706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None/>
            </a:pPr>
            <a:endParaRPr lang="en-US" dirty="0"/>
          </a:p>
        </p:txBody>
      </p:sp>
      <p:sp>
        <p:nvSpPr>
          <p:cNvPr id="5" name="Date Placeholder 4"/>
          <p:cNvSpPr>
            <a:spLocks noGrp="1"/>
          </p:cNvSpPr>
          <p:nvPr>
            <p:ph type="dt" idx="10"/>
          </p:nvPr>
        </p:nvSpPr>
        <p:spPr/>
        <p:txBody>
          <a:bodyPr/>
          <a:lstStyle/>
          <a:p>
            <a:fld id="{BC86FEC1-2F8D-4CA9-BA4B-18DAD23A5D96}" type="datetime8">
              <a:rPr lang="en-US" smtClean="0"/>
              <a:t>5/6/2015 10:46 AM</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4</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191312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C49DDCD-C4F9-40D9-BC2C-90E51A46F514}"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649207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69ADAE3-331E-4816-B373-180C085C5B63}"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642082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B781707-D1FF-4759-946B-B88F7F559703}"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350694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683396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2435876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FFE10E6D-56A1-47FB-BAE4-7632CC4266E7}" type="datetime8">
              <a:rPr lang="en-US" smtClean="0">
                <a:solidFill>
                  <a:prstClr val="black"/>
                </a:solidFill>
              </a:rPr>
              <a:t>5/6/2015 10:46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087919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97C8C8-1BB8-4D4F-893C-104ADB73A4E2}"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88383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558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60648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000D618-5381-456A-9FB1-DCFE1B0296BB}"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98463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8C9A3BF-F836-4F95-A57E-293A4459D13D}"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8581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10:46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95362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298195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913" y="233151"/>
            <a:ext cx="11814652" cy="880792"/>
          </a:xfrm>
        </p:spPr>
        <p:txBody>
          <a:bodyPr anchor="t" anchorCtr="0">
            <a:noAutofit/>
          </a:bodyPr>
          <a:lstStyle>
            <a:lvl1pPr>
              <a:defRPr sz="5437" cap="none" spc="-136" baseline="0">
                <a:solidFill>
                  <a:schemeClr val="accent1"/>
                </a:solidFill>
                <a:latin typeface="Segoe UI Light"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103640" y="6718101"/>
            <a:ext cx="1036372" cy="223825"/>
          </a:xfrm>
          <a:prstGeom prst="rect">
            <a:avLst/>
          </a:prstGeom>
        </p:spPr>
        <p:txBody>
          <a:bodyPr/>
          <a:lstStyle/>
          <a:p>
            <a:pPr defTabSz="1236079"/>
            <a:endParaRPr lang="en-US" dirty="0">
              <a:solidFill>
                <a:srgbClr val="292929"/>
              </a:solidFill>
            </a:endParaRPr>
          </a:p>
        </p:txBody>
      </p:sp>
      <p:sp>
        <p:nvSpPr>
          <p:cNvPr id="5" name="Footer Placeholder 4"/>
          <p:cNvSpPr>
            <a:spLocks noGrp="1"/>
          </p:cNvSpPr>
          <p:nvPr>
            <p:ph type="ftr" sz="quarter" idx="11"/>
          </p:nvPr>
        </p:nvSpPr>
        <p:spPr>
          <a:xfrm>
            <a:off x="1243648" y="6718101"/>
            <a:ext cx="9949180" cy="223825"/>
          </a:xfrm>
          <a:prstGeom prst="rect">
            <a:avLst/>
          </a:prstGeom>
        </p:spPr>
        <p:txBody>
          <a:bodyPr/>
          <a:lstStyle/>
          <a:p>
            <a:pPr defTabSz="1236079"/>
            <a:endParaRPr lang="en-US" dirty="0">
              <a:solidFill>
                <a:srgbClr val="292929"/>
              </a:solidFill>
            </a:endParaRPr>
          </a:p>
        </p:txBody>
      </p:sp>
      <p:sp>
        <p:nvSpPr>
          <p:cNvPr id="6" name="Slide Number Placeholder 5"/>
          <p:cNvSpPr>
            <a:spLocks noGrp="1"/>
          </p:cNvSpPr>
          <p:nvPr>
            <p:ph type="sldNum" sz="quarter" idx="12"/>
          </p:nvPr>
        </p:nvSpPr>
        <p:spPr>
          <a:xfrm>
            <a:off x="11296466" y="6718101"/>
            <a:ext cx="1036372" cy="223825"/>
          </a:xfrm>
          <a:prstGeom prst="rect">
            <a:avLst/>
          </a:prstGeom>
        </p:spPr>
        <p:txBody>
          <a:bodyPr/>
          <a:lstStyle/>
          <a:p>
            <a:pPr defTabSz="1236079"/>
            <a:fld id="{701EF8F4-3127-4F0B-9FA1-9C31610D72B1}" type="slidenum">
              <a:rPr lang="en-US" smtClean="0">
                <a:solidFill>
                  <a:srgbClr val="292929"/>
                </a:solidFill>
              </a:rPr>
              <a:pPr defTabSz="1236079"/>
              <a:t>‹#›</a:t>
            </a:fld>
            <a:endParaRPr lang="en-US" dirty="0">
              <a:solidFill>
                <a:srgbClr val="292929"/>
              </a:solidFill>
            </a:endParaRPr>
          </a:p>
        </p:txBody>
      </p:sp>
    </p:spTree>
    <p:extLst>
      <p:ext uri="{BB962C8B-B14F-4D97-AF65-F5344CB8AC3E}">
        <p14:creationId xmlns:p14="http://schemas.microsoft.com/office/powerpoint/2010/main" val="2596978956"/>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smtClean="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08226242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3400499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2829726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464208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228546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1412600"/>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309636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1349174"/>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750793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66226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430383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3401575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292822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713522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8462865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1074152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8114004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6274720"/>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5568318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25224947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7410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89409"/>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61034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82307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0331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5301937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8233514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1165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 id="2147484279" r:id="rId30"/>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4285740328"/>
      </p:ext>
    </p:extLst>
  </p:cSld>
  <p:clrMap bg1="dk1" tx1="lt1" bg2="dk2"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 id="2147484298" r:id="rId18"/>
    <p:sldLayoutId id="2147484299" r:id="rId19"/>
    <p:sldLayoutId id="2147484300" r:id="rId20"/>
    <p:sldLayoutId id="2147484301" r:id="rId21"/>
    <p:sldLayoutId id="2147484302" r:id="rId22"/>
    <p:sldLayoutId id="2147484303" r:id="rId23"/>
    <p:sldLayoutId id="2147484304" r:id="rId24"/>
    <p:sldLayoutId id="2147484305" r:id="rId25"/>
    <p:sldLayoutId id="2147484306" r:id="rId26"/>
    <p:sldLayoutId id="2147484307"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2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github.com/Azure/rtabl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hyperlink" Target="http://dev.voxmobile.com/wp-content/uploads/2011/03/android_logo.png" TargetMode="Externa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9.png"/><Relationship Id="rId7" Type="http://schemas.openxmlformats.org/officeDocument/2006/relationships/image" Target="../media/image49.png"/><Relationship Id="rId12"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4.emf"/><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9.png"/><Relationship Id="rId7" Type="http://schemas.openxmlformats.org/officeDocument/2006/relationships/image" Target="../media/image49.png"/><Relationship Id="rId12"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4.emf"/><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hyperlink" Target="http://myignite.microsoft.co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15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bwMode="auto">
          <a:xfrm>
            <a:off x="1097653" y="3881274"/>
            <a:ext cx="10424046" cy="311325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West Europe</a:t>
            </a: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sz="3200" dirty="0" smtClean="0"/>
              <a:t>Platform Capability: Azure Resource Management (ARM) HA</a:t>
            </a:r>
            <a:endParaRPr lang="en-US" sz="3200" dirty="0"/>
          </a:p>
        </p:txBody>
      </p:sp>
      <p:sp>
        <p:nvSpPr>
          <p:cNvPr id="3" name="Text Placeholder 2"/>
          <p:cNvSpPr>
            <a:spLocks noGrp="1"/>
          </p:cNvSpPr>
          <p:nvPr>
            <p:ph type="body" sz="quarter" idx="10"/>
          </p:nvPr>
        </p:nvSpPr>
        <p:spPr>
          <a:xfrm>
            <a:off x="274638" y="1212850"/>
            <a:ext cx="12070012" cy="2296013"/>
          </a:xfrm>
        </p:spPr>
        <p:txBody>
          <a:bodyPr/>
          <a:lstStyle/>
          <a:p>
            <a:pPr marL="571500" indent="-571500">
              <a:buFont typeface="Arial" panose="020B0604020202020204" pitchFamily="34" charset="0"/>
              <a:buChar char="•"/>
            </a:pPr>
            <a:r>
              <a:rPr lang="en-US" sz="2800" dirty="0" smtClean="0">
                <a:solidFill>
                  <a:schemeClr val="tx1"/>
                </a:solidFill>
              </a:rPr>
              <a:t>Resource management operations for Compute and Networking in all </a:t>
            </a:r>
            <a:r>
              <a:rPr lang="en-US" sz="2800" dirty="0">
                <a:solidFill>
                  <a:schemeClr val="tx1"/>
                </a:solidFill>
              </a:rPr>
              <a:t>Azure regions </a:t>
            </a:r>
            <a:r>
              <a:rPr lang="en-US" sz="2800" dirty="0" smtClean="0">
                <a:solidFill>
                  <a:schemeClr val="tx1"/>
                </a:solidFill>
              </a:rPr>
              <a:t>are fully isolated from other regions</a:t>
            </a:r>
          </a:p>
          <a:p>
            <a:pPr marL="571500" indent="-571500">
              <a:buFont typeface="Arial" panose="020B0604020202020204" pitchFamily="34" charset="0"/>
              <a:buChar char="•"/>
            </a:pPr>
            <a:r>
              <a:rPr lang="en-US" sz="2800" dirty="0" smtClean="0">
                <a:solidFill>
                  <a:schemeClr val="tx1"/>
                </a:solidFill>
              </a:rPr>
              <a:t>Failures of an entire region have no effect upon any other region</a:t>
            </a:r>
          </a:p>
          <a:p>
            <a:pPr marL="571500" indent="-571500">
              <a:buFont typeface="Arial" panose="020B0604020202020204" pitchFamily="34" charset="0"/>
              <a:buChar char="•"/>
            </a:pPr>
            <a:r>
              <a:rPr lang="en-US" sz="2800" dirty="0" smtClean="0">
                <a:solidFill>
                  <a:schemeClr val="tx1"/>
                </a:solidFill>
              </a:rPr>
              <a:t>Guaranteed In-region HA: Resource management operations are distributed across all clusters and all fault domains in the region</a:t>
            </a:r>
          </a:p>
        </p:txBody>
      </p:sp>
      <p:grpSp>
        <p:nvGrpSpPr>
          <p:cNvPr id="20" name="Group 19"/>
          <p:cNvGrpSpPr/>
          <p:nvPr/>
        </p:nvGrpSpPr>
        <p:grpSpPr>
          <a:xfrm>
            <a:off x="1737726" y="4567749"/>
            <a:ext cx="2468821" cy="2194537"/>
            <a:chOff x="3749384" y="4594529"/>
            <a:chExt cx="2468821" cy="2194537"/>
          </a:xfrm>
        </p:grpSpPr>
        <p:sp>
          <p:nvSpPr>
            <p:cNvPr id="11" name="Rounded Rectangle 10"/>
            <p:cNvSpPr/>
            <p:nvPr/>
          </p:nvSpPr>
          <p:spPr bwMode="auto">
            <a:xfrm>
              <a:off x="3749384" y="4594529"/>
              <a:ext cx="2468821" cy="2194537"/>
            </a:xfrm>
            <a:prstGeom prst="round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solidFill>
                    <a:schemeClr val="bg1"/>
                  </a:solidFill>
                </a:rPr>
                <a:t>Azure Cluster 1</a:t>
              </a:r>
              <a:endParaRPr lang="en-US" sz="2000" dirty="0">
                <a:solidFill>
                  <a:schemeClr val="bg1"/>
                </a:solidFill>
              </a:endParaRPr>
            </a:p>
          </p:txBody>
        </p:sp>
        <p:grpSp>
          <p:nvGrpSpPr>
            <p:cNvPr id="4" name="Group 3"/>
            <p:cNvGrpSpPr/>
            <p:nvPr/>
          </p:nvGrpSpPr>
          <p:grpSpPr>
            <a:xfrm>
              <a:off x="4023701" y="5143164"/>
              <a:ext cx="2030576" cy="1573112"/>
              <a:chOff x="3180644" y="4680514"/>
              <a:chExt cx="2030576" cy="1573112"/>
            </a:xfrm>
          </p:grpSpPr>
          <p:sp>
            <p:nvSpPr>
              <p:cNvPr id="5" name="Freeform 5"/>
              <p:cNvSpPr>
                <a:spLocks noEditPoints="1"/>
              </p:cNvSpPr>
              <p:nvPr/>
            </p:nvSpPr>
            <p:spPr bwMode="auto">
              <a:xfrm>
                <a:off x="31806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6" name="Freeform 5"/>
              <p:cNvSpPr>
                <a:spLocks noEditPoints="1"/>
              </p:cNvSpPr>
              <p:nvPr/>
            </p:nvSpPr>
            <p:spPr bwMode="auto">
              <a:xfrm>
                <a:off x="42684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 name="Freeform 5"/>
              <p:cNvSpPr>
                <a:spLocks noEditPoints="1"/>
              </p:cNvSpPr>
              <p:nvPr/>
            </p:nvSpPr>
            <p:spPr bwMode="auto">
              <a:xfrm>
                <a:off x="31806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 name="Freeform 7"/>
              <p:cNvSpPr>
                <a:spLocks noEditPoints="1"/>
              </p:cNvSpPr>
              <p:nvPr/>
            </p:nvSpPr>
            <p:spPr bwMode="auto">
              <a:xfrm>
                <a:off x="42684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9" name="Freeform 5"/>
              <p:cNvSpPr>
                <a:spLocks noEditPoints="1"/>
              </p:cNvSpPr>
              <p:nvPr/>
            </p:nvSpPr>
            <p:spPr bwMode="auto">
              <a:xfrm>
                <a:off x="31806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0" name="Freeform 9"/>
              <p:cNvSpPr>
                <a:spLocks noEditPoints="1"/>
              </p:cNvSpPr>
              <p:nvPr/>
            </p:nvSpPr>
            <p:spPr bwMode="auto">
              <a:xfrm>
                <a:off x="42684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grpSp>
        <p:nvGrpSpPr>
          <p:cNvPr id="21" name="Group 20"/>
          <p:cNvGrpSpPr/>
          <p:nvPr/>
        </p:nvGrpSpPr>
        <p:grpSpPr>
          <a:xfrm>
            <a:off x="4846652" y="4567749"/>
            <a:ext cx="2468821" cy="2194537"/>
            <a:chOff x="6583993" y="4640539"/>
            <a:chExt cx="2468821" cy="2194537"/>
          </a:xfrm>
        </p:grpSpPr>
        <p:sp>
          <p:nvSpPr>
            <p:cNvPr id="12" name="Rounded Rectangle 11"/>
            <p:cNvSpPr/>
            <p:nvPr/>
          </p:nvSpPr>
          <p:spPr bwMode="auto">
            <a:xfrm>
              <a:off x="6583993" y="4640539"/>
              <a:ext cx="2468821" cy="2194537"/>
            </a:xfrm>
            <a:prstGeom prst="round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solidFill>
                    <a:schemeClr val="bg1"/>
                  </a:solidFill>
                </a:rPr>
                <a:t>Azure Cluster 2</a:t>
              </a:r>
              <a:endParaRPr lang="en-US" sz="2000" dirty="0">
                <a:solidFill>
                  <a:schemeClr val="bg1"/>
                </a:solidFill>
              </a:endParaRPr>
            </a:p>
          </p:txBody>
        </p:sp>
        <p:grpSp>
          <p:nvGrpSpPr>
            <p:cNvPr id="13" name="Group 12"/>
            <p:cNvGrpSpPr/>
            <p:nvPr/>
          </p:nvGrpSpPr>
          <p:grpSpPr>
            <a:xfrm>
              <a:off x="6858310" y="5189174"/>
              <a:ext cx="2030576" cy="1573112"/>
              <a:chOff x="3180644" y="4680514"/>
              <a:chExt cx="2030576" cy="1573112"/>
            </a:xfrm>
          </p:grpSpPr>
          <p:sp>
            <p:nvSpPr>
              <p:cNvPr id="14" name="Freeform 5"/>
              <p:cNvSpPr>
                <a:spLocks noEditPoints="1"/>
              </p:cNvSpPr>
              <p:nvPr/>
            </p:nvSpPr>
            <p:spPr bwMode="auto">
              <a:xfrm>
                <a:off x="31806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5" name="Freeform 14"/>
              <p:cNvSpPr>
                <a:spLocks noEditPoints="1"/>
              </p:cNvSpPr>
              <p:nvPr/>
            </p:nvSpPr>
            <p:spPr bwMode="auto">
              <a:xfrm>
                <a:off x="42684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6" name="Freeform 5"/>
              <p:cNvSpPr>
                <a:spLocks noEditPoints="1"/>
              </p:cNvSpPr>
              <p:nvPr/>
            </p:nvSpPr>
            <p:spPr bwMode="auto">
              <a:xfrm>
                <a:off x="31806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7" name="Freeform 16"/>
              <p:cNvSpPr>
                <a:spLocks noEditPoints="1"/>
              </p:cNvSpPr>
              <p:nvPr/>
            </p:nvSpPr>
            <p:spPr bwMode="auto">
              <a:xfrm>
                <a:off x="42684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8" name="Freeform 5"/>
              <p:cNvSpPr>
                <a:spLocks noEditPoints="1"/>
              </p:cNvSpPr>
              <p:nvPr/>
            </p:nvSpPr>
            <p:spPr bwMode="auto">
              <a:xfrm>
                <a:off x="31806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9" name="Freeform 18"/>
              <p:cNvSpPr>
                <a:spLocks noEditPoints="1"/>
              </p:cNvSpPr>
              <p:nvPr/>
            </p:nvSpPr>
            <p:spPr bwMode="auto">
              <a:xfrm>
                <a:off x="42684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grpSp>
        <p:nvGrpSpPr>
          <p:cNvPr id="31" name="Group 30"/>
          <p:cNvGrpSpPr/>
          <p:nvPr/>
        </p:nvGrpSpPr>
        <p:grpSpPr>
          <a:xfrm>
            <a:off x="8047017" y="4553253"/>
            <a:ext cx="2468821" cy="2194537"/>
            <a:chOff x="7949860" y="4567749"/>
            <a:chExt cx="2468821" cy="2194537"/>
          </a:xfrm>
        </p:grpSpPr>
        <p:sp>
          <p:nvSpPr>
            <p:cNvPr id="23" name="Rounded Rectangle 22"/>
            <p:cNvSpPr/>
            <p:nvPr/>
          </p:nvSpPr>
          <p:spPr bwMode="auto">
            <a:xfrm>
              <a:off x="7949860" y="4567749"/>
              <a:ext cx="2468821" cy="2194537"/>
            </a:xfrm>
            <a:prstGeom prst="round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solidFill>
                    <a:schemeClr val="bg1"/>
                  </a:solidFill>
                </a:rPr>
                <a:t>Azure Cluster 3</a:t>
              </a:r>
              <a:endParaRPr lang="en-US" sz="2000" dirty="0">
                <a:solidFill>
                  <a:schemeClr val="bg1"/>
                </a:solidFill>
              </a:endParaRPr>
            </a:p>
          </p:txBody>
        </p:sp>
        <p:grpSp>
          <p:nvGrpSpPr>
            <p:cNvPr id="24" name="Group 23"/>
            <p:cNvGrpSpPr/>
            <p:nvPr/>
          </p:nvGrpSpPr>
          <p:grpSpPr>
            <a:xfrm>
              <a:off x="8224177" y="5116384"/>
              <a:ext cx="2030576" cy="1573112"/>
              <a:chOff x="3180644" y="4680514"/>
              <a:chExt cx="2030576" cy="1573112"/>
            </a:xfrm>
          </p:grpSpPr>
          <p:sp>
            <p:nvSpPr>
              <p:cNvPr id="25" name="Freeform 5"/>
              <p:cNvSpPr>
                <a:spLocks noEditPoints="1"/>
              </p:cNvSpPr>
              <p:nvPr/>
            </p:nvSpPr>
            <p:spPr bwMode="auto">
              <a:xfrm>
                <a:off x="31806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6" name="Freeform 25"/>
              <p:cNvSpPr>
                <a:spLocks noEditPoints="1"/>
              </p:cNvSpPr>
              <p:nvPr/>
            </p:nvSpPr>
            <p:spPr bwMode="auto">
              <a:xfrm>
                <a:off x="42684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7" name="Freeform 5"/>
              <p:cNvSpPr>
                <a:spLocks noEditPoints="1"/>
              </p:cNvSpPr>
              <p:nvPr/>
            </p:nvSpPr>
            <p:spPr bwMode="auto">
              <a:xfrm>
                <a:off x="31806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8" name="Freeform 27"/>
              <p:cNvSpPr>
                <a:spLocks noEditPoints="1"/>
              </p:cNvSpPr>
              <p:nvPr/>
            </p:nvSpPr>
            <p:spPr bwMode="auto">
              <a:xfrm>
                <a:off x="42684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9" name="Freeform 5"/>
              <p:cNvSpPr>
                <a:spLocks noEditPoints="1"/>
              </p:cNvSpPr>
              <p:nvPr/>
            </p:nvSpPr>
            <p:spPr bwMode="auto">
              <a:xfrm>
                <a:off x="31806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30" name="Freeform 29"/>
              <p:cNvSpPr>
                <a:spLocks noEditPoints="1"/>
              </p:cNvSpPr>
              <p:nvPr/>
            </p:nvSpPr>
            <p:spPr bwMode="auto">
              <a:xfrm>
                <a:off x="42684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
        <p:nvSpPr>
          <p:cNvPr id="32" name="Rectangle 31"/>
          <p:cNvSpPr/>
          <p:nvPr/>
        </p:nvSpPr>
        <p:spPr bwMode="auto">
          <a:xfrm>
            <a:off x="3046270" y="5116384"/>
            <a:ext cx="1097268" cy="410910"/>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200" dirty="0" smtClean="0">
                <a:gradFill>
                  <a:gsLst>
                    <a:gs pos="16814">
                      <a:srgbClr val="FFFFFF"/>
                    </a:gs>
                    <a:gs pos="46000">
                      <a:srgbClr val="FFFFFF"/>
                    </a:gs>
                  </a:gsLst>
                  <a:lin ang="5400000" scaled="0"/>
                </a:gradFill>
              </a:rPr>
              <a:t>Compute Service </a:t>
            </a:r>
            <a:r>
              <a:rPr lang="en-US" sz="1200" dirty="0" err="1" smtClean="0">
                <a:gradFill>
                  <a:gsLst>
                    <a:gs pos="16814">
                      <a:srgbClr val="FFFFFF"/>
                    </a:gs>
                    <a:gs pos="46000">
                      <a:srgbClr val="FFFFFF"/>
                    </a:gs>
                  </a:gsLst>
                  <a:lin ang="5400000" scaled="0"/>
                </a:gradFill>
              </a:rPr>
              <a:t>Mgmt</a:t>
            </a:r>
            <a:endParaRPr lang="en-US" sz="2000" dirty="0">
              <a:gradFill>
                <a:gsLst>
                  <a:gs pos="16814">
                    <a:srgbClr val="FFFFFF"/>
                  </a:gs>
                  <a:gs pos="46000">
                    <a:srgbClr val="FFFFFF"/>
                  </a:gs>
                </a:gsLst>
                <a:lin ang="5400000" scaled="0"/>
              </a:gradFill>
            </a:endParaRPr>
          </a:p>
        </p:txBody>
      </p:sp>
      <p:sp>
        <p:nvSpPr>
          <p:cNvPr id="33" name="Rectangle 32"/>
          <p:cNvSpPr/>
          <p:nvPr/>
        </p:nvSpPr>
        <p:spPr bwMode="auto">
          <a:xfrm>
            <a:off x="6131533" y="5711028"/>
            <a:ext cx="1097268" cy="410910"/>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200" dirty="0" smtClean="0">
                <a:gradFill>
                  <a:gsLst>
                    <a:gs pos="16814">
                      <a:srgbClr val="FFFFFF"/>
                    </a:gs>
                    <a:gs pos="46000">
                      <a:srgbClr val="FFFFFF"/>
                    </a:gs>
                  </a:gsLst>
                  <a:lin ang="5400000" scaled="0"/>
                </a:gradFill>
              </a:rPr>
              <a:t>Compute Service </a:t>
            </a:r>
            <a:r>
              <a:rPr lang="en-US" sz="1200" dirty="0" err="1" smtClean="0">
                <a:gradFill>
                  <a:gsLst>
                    <a:gs pos="16814">
                      <a:srgbClr val="FFFFFF"/>
                    </a:gs>
                    <a:gs pos="46000">
                      <a:srgbClr val="FFFFFF"/>
                    </a:gs>
                  </a:gsLst>
                  <a:lin ang="5400000" scaled="0"/>
                </a:gradFill>
              </a:rPr>
              <a:t>Mgmt</a:t>
            </a:r>
            <a:endParaRPr lang="en-US" sz="2000" dirty="0">
              <a:gradFill>
                <a:gsLst>
                  <a:gs pos="16814">
                    <a:srgbClr val="FFFFFF"/>
                  </a:gs>
                  <a:gs pos="46000">
                    <a:srgbClr val="FFFFFF"/>
                  </a:gs>
                </a:gsLst>
                <a:lin ang="5400000" scaled="0"/>
              </a:gradFill>
            </a:endParaRPr>
          </a:p>
        </p:txBody>
      </p:sp>
      <p:sp>
        <p:nvSpPr>
          <p:cNvPr id="34" name="Rectangle 33"/>
          <p:cNvSpPr/>
          <p:nvPr/>
        </p:nvSpPr>
        <p:spPr bwMode="auto">
          <a:xfrm>
            <a:off x="8239354" y="5691798"/>
            <a:ext cx="1097268" cy="415644"/>
          </a:xfrm>
          <a:prstGeom prst="rect">
            <a:avLst/>
          </a:prstGeom>
          <a:solidFill>
            <a:schemeClr val="accent5">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200" dirty="0" smtClean="0">
                <a:gradFill>
                  <a:gsLst>
                    <a:gs pos="16814">
                      <a:srgbClr val="FFFFFF"/>
                    </a:gs>
                    <a:gs pos="46000">
                      <a:srgbClr val="FFFFFF"/>
                    </a:gs>
                  </a:gsLst>
                  <a:lin ang="5400000" scaled="0"/>
                </a:gradFill>
              </a:rPr>
              <a:t>Compute Service </a:t>
            </a:r>
            <a:r>
              <a:rPr lang="en-US" sz="1200" dirty="0" err="1" smtClean="0">
                <a:gradFill>
                  <a:gsLst>
                    <a:gs pos="16814">
                      <a:srgbClr val="FFFFFF"/>
                    </a:gs>
                    <a:gs pos="46000">
                      <a:srgbClr val="FFFFFF"/>
                    </a:gs>
                  </a:gsLst>
                  <a:lin ang="5400000" scaled="0"/>
                </a:gradFill>
              </a:rPr>
              <a:t>Mgmt</a:t>
            </a:r>
            <a:endParaRPr lang="en-US" sz="2000" dirty="0">
              <a:gradFill>
                <a:gsLst>
                  <a:gs pos="16814">
                    <a:srgbClr val="FFFFFF"/>
                  </a:gs>
                  <a:gs pos="46000">
                    <a:srgbClr val="FFFFFF"/>
                  </a:gs>
                </a:gsLst>
                <a:lin ang="5400000" scaled="0"/>
              </a:gradFill>
            </a:endParaRPr>
          </a:p>
        </p:txBody>
      </p:sp>
      <p:cxnSp>
        <p:nvCxnSpPr>
          <p:cNvPr id="37" name="Curved Connector 36"/>
          <p:cNvCxnSpPr>
            <a:stCxn id="32" idx="2"/>
            <a:endCxn id="33" idx="1"/>
          </p:cNvCxnSpPr>
          <p:nvPr/>
        </p:nvCxnSpPr>
        <p:spPr>
          <a:xfrm rot="16200000" flipH="1">
            <a:off x="4668624" y="4453573"/>
            <a:ext cx="389189" cy="2536629"/>
          </a:xfrm>
          <a:prstGeom prst="curvedConnector2">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33" idx="3"/>
            <a:endCxn id="34" idx="1"/>
          </p:cNvCxnSpPr>
          <p:nvPr/>
        </p:nvCxnSpPr>
        <p:spPr>
          <a:xfrm flipV="1">
            <a:off x="7228801" y="5899620"/>
            <a:ext cx="1010553" cy="16863"/>
          </a:xfrm>
          <a:prstGeom prst="curvedConnector3">
            <a:avLst>
              <a:gd name="adj1" fmla="val 50000"/>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0"/>
            <a:endCxn id="34" idx="0"/>
          </p:cNvCxnSpPr>
          <p:nvPr/>
        </p:nvCxnSpPr>
        <p:spPr>
          <a:xfrm rot="16200000" flipH="1">
            <a:off x="5903739" y="2807549"/>
            <a:ext cx="575414" cy="5193084"/>
          </a:xfrm>
          <a:prstGeom prst="curvedConnector3">
            <a:avLst>
              <a:gd name="adj1" fmla="val -76400"/>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48974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Customer Responsibility: Building In-Region High Availability</a:t>
            </a:r>
            <a:endParaRPr lang="en-US" sz="3600" dirty="0"/>
          </a:p>
        </p:txBody>
      </p:sp>
      <p:pic>
        <p:nvPicPr>
          <p:cNvPr id="6" name="Picture 5"/>
          <p:cNvPicPr>
            <a:picLocks noChangeAspect="1"/>
          </p:cNvPicPr>
          <p:nvPr/>
        </p:nvPicPr>
        <p:blipFill>
          <a:blip r:embed="rId3"/>
          <a:stretch>
            <a:fillRect/>
          </a:stretch>
        </p:blipFill>
        <p:spPr>
          <a:xfrm>
            <a:off x="427036" y="1592262"/>
            <a:ext cx="7963623" cy="4648201"/>
          </a:xfrm>
          <a:prstGeom prst="rect">
            <a:avLst/>
          </a:prstGeom>
        </p:spPr>
      </p:pic>
      <p:sp>
        <p:nvSpPr>
          <p:cNvPr id="7" name="Text Placeholder 1"/>
          <p:cNvSpPr txBox="1">
            <a:spLocks/>
          </p:cNvSpPr>
          <p:nvPr/>
        </p:nvSpPr>
        <p:spPr>
          <a:xfrm>
            <a:off x="8655051" y="1840620"/>
            <a:ext cx="3395093" cy="2743786"/>
          </a:xfrm>
          <a:prstGeom prst="rect">
            <a:avLst/>
          </a:prstGeom>
          <a:ln>
            <a:solidFill>
              <a:schemeClr val="tx1"/>
            </a:solidFill>
          </a:ln>
        </p:spPr>
        <p:txBody>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3200" dirty="0" smtClean="0"/>
              <a:t>Key Points</a:t>
            </a:r>
          </a:p>
          <a:p>
            <a:pPr marL="0" indent="0">
              <a:buNone/>
            </a:pPr>
            <a:r>
              <a:rPr lang="en-US" sz="2000" dirty="0" smtClean="0"/>
              <a:t>Deploy Availability Set: </a:t>
            </a:r>
          </a:p>
          <a:p>
            <a:pPr>
              <a:buFont typeface="Arial" panose="020B0604020202020204" pitchFamily="34" charset="0"/>
              <a:buChar char="•"/>
            </a:pPr>
            <a:r>
              <a:rPr lang="en-US" sz="2000" dirty="0" smtClean="0"/>
              <a:t>across multiple fault domains (</a:t>
            </a:r>
            <a:r>
              <a:rPr lang="en-US" sz="2000" dirty="0"/>
              <a:t>up to 3</a:t>
            </a:r>
            <a:r>
              <a:rPr lang="en-US" sz="2000" dirty="0" smtClean="0"/>
              <a:t>) for unplanned maintenance</a:t>
            </a:r>
          </a:p>
          <a:p>
            <a:pPr>
              <a:buFont typeface="Arial" panose="020B0604020202020204" pitchFamily="34" charset="0"/>
              <a:buChar char="•"/>
            </a:pPr>
            <a:r>
              <a:rPr lang="en-US" sz="2000" dirty="0" smtClean="0"/>
              <a:t>Across multiple update domains for planned maintenance </a:t>
            </a:r>
          </a:p>
        </p:txBody>
      </p:sp>
      <p:sp>
        <p:nvSpPr>
          <p:cNvPr id="9" name="Rounded Rectangle 8"/>
          <p:cNvSpPr/>
          <p:nvPr/>
        </p:nvSpPr>
        <p:spPr bwMode="auto">
          <a:xfrm>
            <a:off x="2227262" y="2820987"/>
            <a:ext cx="12954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A Instance 1</a:t>
            </a:r>
            <a:endParaRPr lang="en-US" sz="1600" dirty="0">
              <a:gradFill>
                <a:gsLst>
                  <a:gs pos="16814">
                    <a:srgbClr val="FFFFFF"/>
                  </a:gs>
                  <a:gs pos="46000">
                    <a:srgbClr val="FFFFFF"/>
                  </a:gs>
                </a:gsLst>
                <a:lin ang="5400000" scaled="0"/>
              </a:gradFill>
            </a:endParaRPr>
          </a:p>
        </p:txBody>
      </p:sp>
      <p:sp>
        <p:nvSpPr>
          <p:cNvPr id="10" name="Rounded Rectangle 9"/>
          <p:cNvSpPr/>
          <p:nvPr/>
        </p:nvSpPr>
        <p:spPr bwMode="auto">
          <a:xfrm>
            <a:off x="6256294" y="4335462"/>
            <a:ext cx="12954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A Instance 3</a:t>
            </a:r>
            <a:endParaRPr lang="en-US" sz="1600" dirty="0">
              <a:gradFill>
                <a:gsLst>
                  <a:gs pos="16814">
                    <a:srgbClr val="FFFFFF"/>
                  </a:gs>
                  <a:gs pos="46000">
                    <a:srgbClr val="FFFFFF"/>
                  </a:gs>
                </a:gsLst>
                <a:lin ang="5400000" scaled="0"/>
              </a:gradFill>
            </a:endParaRPr>
          </a:p>
        </p:txBody>
      </p:sp>
      <p:sp>
        <p:nvSpPr>
          <p:cNvPr id="11" name="Rounded Rectangle 10"/>
          <p:cNvSpPr/>
          <p:nvPr/>
        </p:nvSpPr>
        <p:spPr bwMode="auto">
          <a:xfrm>
            <a:off x="4189412" y="3573462"/>
            <a:ext cx="12954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A Instance 2</a:t>
            </a:r>
            <a:endParaRPr lang="en-US" sz="1600" dirty="0">
              <a:gradFill>
                <a:gsLst>
                  <a:gs pos="16814">
                    <a:srgbClr val="FFFFFF"/>
                  </a:gs>
                  <a:gs pos="46000">
                    <a:srgbClr val="FFFFFF"/>
                  </a:gs>
                </a:gsLst>
                <a:lin ang="5400000" scaled="0"/>
              </a:gradFill>
            </a:endParaRPr>
          </a:p>
        </p:txBody>
      </p:sp>
      <p:sp>
        <p:nvSpPr>
          <p:cNvPr id="12" name="Rounded Rectangle 11"/>
          <p:cNvSpPr/>
          <p:nvPr/>
        </p:nvSpPr>
        <p:spPr bwMode="auto">
          <a:xfrm>
            <a:off x="2227262" y="3573462"/>
            <a:ext cx="12954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B Instance 1</a:t>
            </a:r>
            <a:endParaRPr lang="en-US" sz="1600" dirty="0">
              <a:gradFill>
                <a:gsLst>
                  <a:gs pos="16814">
                    <a:srgbClr val="FFFFFF"/>
                  </a:gs>
                  <a:gs pos="46000">
                    <a:srgbClr val="FFFFFF"/>
                  </a:gs>
                </a:gsLst>
                <a:lin ang="5400000" scaled="0"/>
              </a:gradFill>
            </a:endParaRPr>
          </a:p>
        </p:txBody>
      </p:sp>
      <p:sp>
        <p:nvSpPr>
          <p:cNvPr id="13" name="Rounded Rectangle 12"/>
          <p:cNvSpPr/>
          <p:nvPr/>
        </p:nvSpPr>
        <p:spPr bwMode="auto">
          <a:xfrm>
            <a:off x="4189412" y="4335462"/>
            <a:ext cx="12954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B Instance 2</a:t>
            </a:r>
            <a:endParaRPr lang="en-US" sz="1600" dirty="0">
              <a:gradFill>
                <a:gsLst>
                  <a:gs pos="16814">
                    <a:srgbClr val="FFFFFF"/>
                  </a:gs>
                  <a:gs pos="46000">
                    <a:srgbClr val="FFFFFF"/>
                  </a:gs>
                </a:gsLst>
                <a:lin ang="5400000" scaled="0"/>
              </a:gradFill>
            </a:endParaRPr>
          </a:p>
        </p:txBody>
      </p:sp>
      <p:sp>
        <p:nvSpPr>
          <p:cNvPr id="14" name="Rounded Rectangle 13"/>
          <p:cNvSpPr/>
          <p:nvPr/>
        </p:nvSpPr>
        <p:spPr bwMode="auto">
          <a:xfrm>
            <a:off x="6246408" y="2820987"/>
            <a:ext cx="12954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B Instance 3</a:t>
            </a:r>
            <a:endParaRPr lang="en-US" sz="1600" dirty="0">
              <a:gradFill>
                <a:gsLst>
                  <a:gs pos="16814">
                    <a:srgbClr val="FFFFFF"/>
                  </a:gs>
                  <a:gs pos="46000">
                    <a:srgbClr val="FFFFFF"/>
                  </a:gs>
                </a:gsLst>
                <a:lin ang="5400000" scaled="0"/>
              </a:gradFill>
            </a:endParaRPr>
          </a:p>
        </p:txBody>
      </p:sp>
      <p:sp>
        <p:nvSpPr>
          <p:cNvPr id="15" name="Rounded Rectangle 14"/>
          <p:cNvSpPr/>
          <p:nvPr/>
        </p:nvSpPr>
        <p:spPr bwMode="auto">
          <a:xfrm>
            <a:off x="2227262" y="4346574"/>
            <a:ext cx="1295400" cy="533400"/>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C Instance 1</a:t>
            </a:r>
            <a:endParaRPr lang="en-US" sz="1600" dirty="0">
              <a:gradFill>
                <a:gsLst>
                  <a:gs pos="16814">
                    <a:srgbClr val="FFFFFF"/>
                  </a:gs>
                  <a:gs pos="46000">
                    <a:srgbClr val="FFFFFF"/>
                  </a:gs>
                </a:gsLst>
                <a:lin ang="5400000" scaled="0"/>
              </a:gradFill>
            </a:endParaRPr>
          </a:p>
        </p:txBody>
      </p:sp>
      <p:sp>
        <p:nvSpPr>
          <p:cNvPr id="16" name="Rounded Rectangle 15"/>
          <p:cNvSpPr/>
          <p:nvPr/>
        </p:nvSpPr>
        <p:spPr bwMode="auto">
          <a:xfrm>
            <a:off x="4189412" y="2821781"/>
            <a:ext cx="1295400" cy="533400"/>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C Instance 2</a:t>
            </a:r>
            <a:endParaRPr lang="en-US" sz="1600" dirty="0">
              <a:gradFill>
                <a:gsLst>
                  <a:gs pos="16814">
                    <a:srgbClr val="FFFFFF"/>
                  </a:gs>
                  <a:gs pos="46000">
                    <a:srgbClr val="FFFFFF"/>
                  </a:gs>
                </a:gsLst>
                <a:lin ang="5400000" scaled="0"/>
              </a:gradFill>
            </a:endParaRPr>
          </a:p>
        </p:txBody>
      </p:sp>
      <p:sp>
        <p:nvSpPr>
          <p:cNvPr id="17" name="Rounded Rectangle 16"/>
          <p:cNvSpPr/>
          <p:nvPr/>
        </p:nvSpPr>
        <p:spPr bwMode="auto">
          <a:xfrm>
            <a:off x="6246769" y="3582987"/>
            <a:ext cx="1295400" cy="533400"/>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Role C Instance 3</a:t>
            </a:r>
            <a:endParaRPr lang="en-US" sz="1600" dirty="0">
              <a:gradFill>
                <a:gsLst>
                  <a:gs pos="16814">
                    <a:srgbClr val="FFFFFF"/>
                  </a:gs>
                  <a:gs pos="46000">
                    <a:srgbClr val="FFFFFF"/>
                  </a:gs>
                </a:gsLst>
                <a:lin ang="5400000" scaled="0"/>
              </a:gradFill>
            </a:endParaRPr>
          </a:p>
        </p:txBody>
      </p:sp>
      <p:pic>
        <p:nvPicPr>
          <p:cNvPr id="18" name="Picture 17"/>
          <p:cNvPicPr>
            <a:picLocks noChangeAspect="1"/>
          </p:cNvPicPr>
          <p:nvPr/>
        </p:nvPicPr>
        <p:blipFill>
          <a:blip r:embed="rId4"/>
          <a:stretch>
            <a:fillRect/>
          </a:stretch>
        </p:blipFill>
        <p:spPr>
          <a:xfrm>
            <a:off x="8647156" y="4962524"/>
            <a:ext cx="3517047" cy="998538"/>
          </a:xfrm>
          <a:prstGeom prst="rect">
            <a:avLst/>
          </a:prstGeom>
        </p:spPr>
      </p:pic>
    </p:spTree>
    <p:extLst>
      <p:ext uri="{BB962C8B-B14F-4D97-AF65-F5344CB8AC3E}">
        <p14:creationId xmlns:p14="http://schemas.microsoft.com/office/powerpoint/2010/main" val="43835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Customer Responsibility: Building Cross-Region High Availability</a:t>
            </a:r>
            <a:endParaRPr lang="en-US" sz="3600" dirty="0"/>
          </a:p>
        </p:txBody>
      </p:sp>
      <p:sp>
        <p:nvSpPr>
          <p:cNvPr id="3" name="Text Placeholder 2"/>
          <p:cNvSpPr>
            <a:spLocks noGrp="1"/>
          </p:cNvSpPr>
          <p:nvPr>
            <p:ph type="body" sz="quarter" idx="10"/>
          </p:nvPr>
        </p:nvSpPr>
        <p:spPr>
          <a:xfrm>
            <a:off x="275481" y="1213175"/>
            <a:ext cx="11885514" cy="738559"/>
          </a:xfrm>
        </p:spPr>
        <p:txBody>
          <a:bodyPr/>
          <a:lstStyle/>
          <a:p>
            <a:r>
              <a:rPr lang="en-US" dirty="0" smtClean="0"/>
              <a:t>Basic Topology</a:t>
            </a:r>
            <a:endParaRPr lang="en-US" dirty="0"/>
          </a:p>
        </p:txBody>
      </p:sp>
      <p:pic>
        <p:nvPicPr>
          <p:cNvPr id="7" name="Picture 6"/>
          <p:cNvPicPr>
            <a:picLocks noChangeAspect="1"/>
          </p:cNvPicPr>
          <p:nvPr/>
        </p:nvPicPr>
        <p:blipFill>
          <a:blip r:embed="rId3"/>
          <a:stretch>
            <a:fillRect/>
          </a:stretch>
        </p:blipFill>
        <p:spPr>
          <a:xfrm>
            <a:off x="7480694" y="2622056"/>
            <a:ext cx="679370" cy="574702"/>
          </a:xfrm>
          <a:prstGeom prst="rect">
            <a:avLst/>
          </a:prstGeom>
        </p:spPr>
      </p:pic>
      <p:sp>
        <p:nvSpPr>
          <p:cNvPr id="4" name="Rounded Rectangle 3"/>
          <p:cNvSpPr/>
          <p:nvPr/>
        </p:nvSpPr>
        <p:spPr bwMode="auto">
          <a:xfrm>
            <a:off x="3284143" y="2658819"/>
            <a:ext cx="1097112" cy="750897"/>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t" anchorCtr="0" forceAA="0" compatLnSpc="1">
            <a:prstTxWarp prst="textNoShape">
              <a:avLst/>
            </a:prstTxWarp>
            <a:noAutofit/>
          </a:bodyPr>
          <a:lstStyle/>
          <a:p>
            <a:pPr algn="ctr" defTabSz="932219" fontAlgn="base">
              <a:spcBef>
                <a:spcPct val="0"/>
              </a:spcBef>
              <a:spcAft>
                <a:spcPct val="0"/>
              </a:spcAft>
            </a:pPr>
            <a:r>
              <a:rPr lang="en-US" sz="2000" dirty="0">
                <a:gradFill>
                  <a:gsLst>
                    <a:gs pos="16814">
                      <a:srgbClr val="FFFFFF"/>
                    </a:gs>
                    <a:gs pos="46000">
                      <a:srgbClr val="FFFFFF"/>
                    </a:gs>
                  </a:gsLst>
                  <a:lin ang="5400000" scaled="0"/>
                </a:gradFill>
              </a:rPr>
              <a:t>DNS</a:t>
            </a:r>
          </a:p>
        </p:txBody>
      </p:sp>
      <p:sp>
        <p:nvSpPr>
          <p:cNvPr id="12" name="Rectangle 5"/>
          <p:cNvSpPr>
            <a:spLocks noChangeArrowheads="1"/>
          </p:cNvSpPr>
          <p:nvPr/>
        </p:nvSpPr>
        <p:spPr bwMode="auto">
          <a:xfrm>
            <a:off x="8384343" y="2511616"/>
            <a:ext cx="1554243" cy="1188539"/>
          </a:xfrm>
          <a:prstGeom prst="rect">
            <a:avLst/>
          </a:prstGeom>
          <a:solidFill>
            <a:srgbClr val="005695"/>
          </a:solidFill>
          <a:ln>
            <a:noFill/>
          </a:ln>
        </p:spPr>
        <p:txBody>
          <a:bodyPr vert="horz" wrap="square" lIns="93221" tIns="46610" rIns="93221" bIns="46610" numCol="1" anchor="t" anchorCtr="0" compatLnSpc="1">
            <a:prstTxWarp prst="textNoShape">
              <a:avLst/>
            </a:prstTxWarp>
          </a:bodyPr>
          <a:lstStyle/>
          <a:p>
            <a:pPr algn="ctr" defTabSz="932060"/>
            <a:r>
              <a:rPr lang="en-US" sz="1399" dirty="0">
                <a:solidFill>
                  <a:srgbClr val="FFFFFF"/>
                </a:solidFill>
              </a:rPr>
              <a:t>Front End Availability Set</a:t>
            </a:r>
          </a:p>
        </p:txBody>
      </p:sp>
      <p:sp>
        <p:nvSpPr>
          <p:cNvPr id="14" name="Freeform 7"/>
          <p:cNvSpPr>
            <a:spLocks/>
          </p:cNvSpPr>
          <p:nvPr/>
        </p:nvSpPr>
        <p:spPr bwMode="auto">
          <a:xfrm>
            <a:off x="8470749" y="3095831"/>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5" name="Freeform 8"/>
          <p:cNvSpPr>
            <a:spLocks/>
          </p:cNvSpPr>
          <p:nvPr/>
        </p:nvSpPr>
        <p:spPr bwMode="auto">
          <a:xfrm>
            <a:off x="8470749" y="3295726"/>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6" name="Freeform 9"/>
          <p:cNvSpPr>
            <a:spLocks/>
          </p:cNvSpPr>
          <p:nvPr/>
        </p:nvSpPr>
        <p:spPr bwMode="auto">
          <a:xfrm>
            <a:off x="8470749" y="3477179"/>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8" name="Oval 15"/>
          <p:cNvSpPr>
            <a:spLocks noChangeArrowheads="1"/>
          </p:cNvSpPr>
          <p:nvPr/>
        </p:nvSpPr>
        <p:spPr bwMode="auto">
          <a:xfrm>
            <a:off x="8983525" y="3119785"/>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9" name="Oval 16"/>
          <p:cNvSpPr>
            <a:spLocks noChangeArrowheads="1"/>
          </p:cNvSpPr>
          <p:nvPr/>
        </p:nvSpPr>
        <p:spPr bwMode="auto">
          <a:xfrm>
            <a:off x="8983525" y="3321332"/>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20" name="Oval 17"/>
          <p:cNvSpPr>
            <a:spLocks noChangeArrowheads="1"/>
          </p:cNvSpPr>
          <p:nvPr/>
        </p:nvSpPr>
        <p:spPr bwMode="auto">
          <a:xfrm>
            <a:off x="8983525" y="3502785"/>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0" name="Freeform 7"/>
          <p:cNvSpPr>
            <a:spLocks/>
          </p:cNvSpPr>
          <p:nvPr/>
        </p:nvSpPr>
        <p:spPr bwMode="auto">
          <a:xfrm>
            <a:off x="9210241" y="3087906"/>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1" name="Freeform 8"/>
          <p:cNvSpPr>
            <a:spLocks/>
          </p:cNvSpPr>
          <p:nvPr/>
        </p:nvSpPr>
        <p:spPr bwMode="auto">
          <a:xfrm>
            <a:off x="9210241" y="3287801"/>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2" name="Freeform 9"/>
          <p:cNvSpPr>
            <a:spLocks/>
          </p:cNvSpPr>
          <p:nvPr/>
        </p:nvSpPr>
        <p:spPr bwMode="auto">
          <a:xfrm>
            <a:off x="9210241" y="3469255"/>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4" name="Oval 15"/>
          <p:cNvSpPr>
            <a:spLocks noChangeArrowheads="1"/>
          </p:cNvSpPr>
          <p:nvPr/>
        </p:nvSpPr>
        <p:spPr bwMode="auto">
          <a:xfrm>
            <a:off x="9723017" y="3111861"/>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5" name="Oval 16"/>
          <p:cNvSpPr>
            <a:spLocks noChangeArrowheads="1"/>
          </p:cNvSpPr>
          <p:nvPr/>
        </p:nvSpPr>
        <p:spPr bwMode="auto">
          <a:xfrm>
            <a:off x="9723017" y="3313408"/>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6" name="Oval 17"/>
          <p:cNvSpPr>
            <a:spLocks noChangeArrowheads="1"/>
          </p:cNvSpPr>
          <p:nvPr/>
        </p:nvSpPr>
        <p:spPr bwMode="auto">
          <a:xfrm>
            <a:off x="9723017" y="3494860"/>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0" name="TextBox 49"/>
          <p:cNvSpPr txBox="1"/>
          <p:nvPr/>
        </p:nvSpPr>
        <p:spPr>
          <a:xfrm>
            <a:off x="4758701" y="3517277"/>
            <a:ext cx="858195" cy="648407"/>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AZURE TRAFFIC MANAGER</a:t>
            </a:r>
          </a:p>
          <a:p>
            <a:pPr algn="ctr" defTabSz="932060">
              <a:lnSpc>
                <a:spcPct val="90000"/>
              </a:lnSpc>
            </a:pPr>
            <a:endParaRPr lang="en-US" sz="918" dirty="0">
              <a:solidFill>
                <a:srgbClr val="FFFFFF"/>
              </a:solidFill>
            </a:endParaRPr>
          </a:p>
          <a:p>
            <a:pPr algn="ctr" defTabSz="932060">
              <a:lnSpc>
                <a:spcPct val="90000"/>
              </a:lnSpc>
            </a:pPr>
            <a:r>
              <a:rPr lang="en-US" sz="918" dirty="0">
                <a:solidFill>
                  <a:srgbClr val="FFFFFF"/>
                </a:solidFill>
              </a:rPr>
              <a:t>FAILOVER ROUTING RULE</a:t>
            </a:r>
          </a:p>
        </p:txBody>
      </p:sp>
      <p:sp>
        <p:nvSpPr>
          <p:cNvPr id="55" name="TextBox 54"/>
          <p:cNvSpPr txBox="1"/>
          <p:nvPr/>
        </p:nvSpPr>
        <p:spPr>
          <a:xfrm>
            <a:off x="1234248" y="5655467"/>
            <a:ext cx="858195" cy="129683"/>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CLIENT PC</a:t>
            </a:r>
          </a:p>
        </p:txBody>
      </p:sp>
      <p:sp>
        <p:nvSpPr>
          <p:cNvPr id="58" name="TextBox 57"/>
          <p:cNvSpPr txBox="1"/>
          <p:nvPr/>
        </p:nvSpPr>
        <p:spPr>
          <a:xfrm>
            <a:off x="7406777" y="3295725"/>
            <a:ext cx="858195" cy="259362"/>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AZURE LOAD BALANCER</a:t>
            </a:r>
          </a:p>
        </p:txBody>
      </p:sp>
      <p:sp>
        <p:nvSpPr>
          <p:cNvPr id="59" name="Rounded Rectangle 58"/>
          <p:cNvSpPr/>
          <p:nvPr/>
        </p:nvSpPr>
        <p:spPr bwMode="auto">
          <a:xfrm>
            <a:off x="7232129" y="2055043"/>
            <a:ext cx="4571301" cy="1758837"/>
          </a:xfrm>
          <a:prstGeom prst="roundRect">
            <a:avLst/>
          </a:prstGeom>
          <a:noFill/>
          <a:ln>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60" name="Picture 59"/>
          <p:cNvPicPr>
            <a:picLocks noChangeAspect="1"/>
          </p:cNvPicPr>
          <p:nvPr/>
        </p:nvPicPr>
        <p:blipFill>
          <a:blip r:embed="rId4"/>
          <a:stretch>
            <a:fillRect/>
          </a:stretch>
        </p:blipFill>
        <p:spPr>
          <a:xfrm>
            <a:off x="4794204" y="2740723"/>
            <a:ext cx="747727" cy="735401"/>
          </a:xfrm>
          <a:prstGeom prst="rect">
            <a:avLst/>
          </a:prstGeom>
        </p:spPr>
      </p:pic>
      <p:sp>
        <p:nvSpPr>
          <p:cNvPr id="61" name="TextBox 60"/>
          <p:cNvSpPr txBox="1"/>
          <p:nvPr/>
        </p:nvSpPr>
        <p:spPr>
          <a:xfrm>
            <a:off x="7406227" y="2145952"/>
            <a:ext cx="4223104" cy="225880"/>
          </a:xfrm>
          <a:prstGeom prst="rect">
            <a:avLst/>
          </a:prstGeom>
          <a:noFill/>
        </p:spPr>
        <p:txBody>
          <a:bodyPr wrap="square" lIns="0" tIns="0" rIns="0" bIns="0" rtlCol="0">
            <a:spAutoFit/>
          </a:bodyPr>
          <a:lstStyle/>
          <a:p>
            <a:pPr algn="ctr" defTabSz="932060">
              <a:lnSpc>
                <a:spcPct val="90000"/>
              </a:lnSpc>
            </a:pPr>
            <a:r>
              <a:rPr lang="en-US" sz="1599" dirty="0">
                <a:solidFill>
                  <a:srgbClr val="FFFFFF"/>
                </a:solidFill>
              </a:rPr>
              <a:t>Failover Secondary: North Central US Region</a:t>
            </a:r>
          </a:p>
        </p:txBody>
      </p:sp>
      <p:sp>
        <p:nvSpPr>
          <p:cNvPr id="62" name="Rectangle 5"/>
          <p:cNvSpPr>
            <a:spLocks noChangeArrowheads="1"/>
          </p:cNvSpPr>
          <p:nvPr/>
        </p:nvSpPr>
        <p:spPr bwMode="auto">
          <a:xfrm>
            <a:off x="10038796" y="2511616"/>
            <a:ext cx="1594064" cy="1188539"/>
          </a:xfrm>
          <a:prstGeom prst="rect">
            <a:avLst/>
          </a:prstGeom>
          <a:solidFill>
            <a:srgbClr val="005695"/>
          </a:solidFill>
          <a:ln>
            <a:noFill/>
          </a:ln>
        </p:spPr>
        <p:txBody>
          <a:bodyPr vert="horz" wrap="square" lIns="93221" tIns="46610" rIns="93221" bIns="46610" numCol="1" anchor="t" anchorCtr="0" compatLnSpc="1">
            <a:prstTxWarp prst="textNoShape">
              <a:avLst/>
            </a:prstTxWarp>
          </a:bodyPr>
          <a:lstStyle/>
          <a:p>
            <a:pPr algn="ctr" defTabSz="932060"/>
            <a:r>
              <a:rPr lang="en-US" sz="1399" dirty="0">
                <a:solidFill>
                  <a:srgbClr val="FFFFFF"/>
                </a:solidFill>
              </a:rPr>
              <a:t>SQL </a:t>
            </a:r>
            <a:r>
              <a:rPr lang="en-US" sz="1399" dirty="0" err="1" smtClean="0">
                <a:solidFill>
                  <a:srgbClr val="FFFFFF"/>
                </a:solidFill>
              </a:rPr>
              <a:t>AlwaysOn</a:t>
            </a:r>
            <a:r>
              <a:rPr lang="en-US" sz="1399" dirty="0" smtClean="0">
                <a:solidFill>
                  <a:srgbClr val="FFFFFF"/>
                </a:solidFill>
              </a:rPr>
              <a:t> Availability Set</a:t>
            </a:r>
            <a:endParaRPr lang="en-US" sz="1399" dirty="0">
              <a:solidFill>
                <a:srgbClr val="FFFFFF"/>
              </a:solidFill>
            </a:endParaRPr>
          </a:p>
        </p:txBody>
      </p:sp>
      <p:sp>
        <p:nvSpPr>
          <p:cNvPr id="63" name="Freeform 6"/>
          <p:cNvSpPr>
            <a:spLocks/>
          </p:cNvSpPr>
          <p:nvPr/>
        </p:nvSpPr>
        <p:spPr bwMode="auto">
          <a:xfrm>
            <a:off x="10125202" y="3120789"/>
            <a:ext cx="633906" cy="193621"/>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64" name="Freeform 7"/>
          <p:cNvSpPr>
            <a:spLocks/>
          </p:cNvSpPr>
          <p:nvPr/>
        </p:nvSpPr>
        <p:spPr bwMode="auto">
          <a:xfrm>
            <a:off x="10125202" y="3375659"/>
            <a:ext cx="633906" cy="191969"/>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67" name="Oval 14"/>
          <p:cNvSpPr>
            <a:spLocks noChangeArrowheads="1"/>
          </p:cNvSpPr>
          <p:nvPr/>
        </p:nvSpPr>
        <p:spPr bwMode="auto">
          <a:xfrm>
            <a:off x="10637979" y="3144744"/>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68" name="Oval 15"/>
          <p:cNvSpPr>
            <a:spLocks noChangeArrowheads="1"/>
          </p:cNvSpPr>
          <p:nvPr/>
        </p:nvSpPr>
        <p:spPr bwMode="auto">
          <a:xfrm>
            <a:off x="10637979" y="3399614"/>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71" name="Freeform 6"/>
          <p:cNvSpPr>
            <a:spLocks/>
          </p:cNvSpPr>
          <p:nvPr/>
        </p:nvSpPr>
        <p:spPr bwMode="auto">
          <a:xfrm>
            <a:off x="10864694" y="3112865"/>
            <a:ext cx="633906" cy="201545"/>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72" name="Freeform 7"/>
          <p:cNvSpPr>
            <a:spLocks/>
          </p:cNvSpPr>
          <p:nvPr/>
        </p:nvSpPr>
        <p:spPr bwMode="auto">
          <a:xfrm>
            <a:off x="10864694" y="3367734"/>
            <a:ext cx="633906" cy="199895"/>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75" name="Oval 14"/>
          <p:cNvSpPr>
            <a:spLocks noChangeArrowheads="1"/>
          </p:cNvSpPr>
          <p:nvPr/>
        </p:nvSpPr>
        <p:spPr bwMode="auto">
          <a:xfrm>
            <a:off x="11377471" y="3136819"/>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76" name="Oval 15"/>
          <p:cNvSpPr>
            <a:spLocks noChangeArrowheads="1"/>
          </p:cNvSpPr>
          <p:nvPr/>
        </p:nvSpPr>
        <p:spPr bwMode="auto">
          <a:xfrm>
            <a:off x="11377471" y="3391690"/>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pic>
        <p:nvPicPr>
          <p:cNvPr id="109" name="Picture 108"/>
          <p:cNvPicPr>
            <a:picLocks noChangeAspect="1"/>
          </p:cNvPicPr>
          <p:nvPr/>
        </p:nvPicPr>
        <p:blipFill>
          <a:blip r:embed="rId3"/>
          <a:stretch>
            <a:fillRect/>
          </a:stretch>
        </p:blipFill>
        <p:spPr>
          <a:xfrm>
            <a:off x="7480694" y="4993907"/>
            <a:ext cx="679370" cy="574702"/>
          </a:xfrm>
          <a:prstGeom prst="rect">
            <a:avLst/>
          </a:prstGeom>
        </p:spPr>
      </p:pic>
      <p:sp>
        <p:nvSpPr>
          <p:cNvPr id="110" name="Rectangle 5"/>
          <p:cNvSpPr>
            <a:spLocks noChangeArrowheads="1"/>
          </p:cNvSpPr>
          <p:nvPr/>
        </p:nvSpPr>
        <p:spPr bwMode="auto">
          <a:xfrm>
            <a:off x="8384343" y="4883467"/>
            <a:ext cx="1554243" cy="1188539"/>
          </a:xfrm>
          <a:prstGeom prst="rect">
            <a:avLst/>
          </a:prstGeom>
          <a:solidFill>
            <a:srgbClr val="005695"/>
          </a:solidFill>
          <a:ln>
            <a:noFill/>
          </a:ln>
        </p:spPr>
        <p:txBody>
          <a:bodyPr vert="horz" wrap="square" lIns="93221" tIns="46610" rIns="93221" bIns="46610" numCol="1" anchor="t" anchorCtr="0" compatLnSpc="1">
            <a:prstTxWarp prst="textNoShape">
              <a:avLst/>
            </a:prstTxWarp>
          </a:bodyPr>
          <a:lstStyle/>
          <a:p>
            <a:pPr algn="ctr" defTabSz="932060"/>
            <a:r>
              <a:rPr lang="en-US" sz="1399" dirty="0">
                <a:solidFill>
                  <a:srgbClr val="FFFFFF"/>
                </a:solidFill>
              </a:rPr>
              <a:t>Front End Availability Set</a:t>
            </a:r>
          </a:p>
        </p:txBody>
      </p:sp>
      <p:sp>
        <p:nvSpPr>
          <p:cNvPr id="111" name="Freeform 7"/>
          <p:cNvSpPr>
            <a:spLocks/>
          </p:cNvSpPr>
          <p:nvPr/>
        </p:nvSpPr>
        <p:spPr bwMode="auto">
          <a:xfrm>
            <a:off x="8470749" y="5467683"/>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2" name="Freeform 8"/>
          <p:cNvSpPr>
            <a:spLocks/>
          </p:cNvSpPr>
          <p:nvPr/>
        </p:nvSpPr>
        <p:spPr bwMode="auto">
          <a:xfrm>
            <a:off x="8470749" y="5667578"/>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3" name="Freeform 9"/>
          <p:cNvSpPr>
            <a:spLocks/>
          </p:cNvSpPr>
          <p:nvPr/>
        </p:nvSpPr>
        <p:spPr bwMode="auto">
          <a:xfrm>
            <a:off x="8470749" y="5849031"/>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4" name="Oval 15"/>
          <p:cNvSpPr>
            <a:spLocks noChangeArrowheads="1"/>
          </p:cNvSpPr>
          <p:nvPr/>
        </p:nvSpPr>
        <p:spPr bwMode="auto">
          <a:xfrm>
            <a:off x="8983525" y="5491637"/>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5" name="Oval 16"/>
          <p:cNvSpPr>
            <a:spLocks noChangeArrowheads="1"/>
          </p:cNvSpPr>
          <p:nvPr/>
        </p:nvSpPr>
        <p:spPr bwMode="auto">
          <a:xfrm>
            <a:off x="8983525" y="5693184"/>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6" name="Oval 17"/>
          <p:cNvSpPr>
            <a:spLocks noChangeArrowheads="1"/>
          </p:cNvSpPr>
          <p:nvPr/>
        </p:nvSpPr>
        <p:spPr bwMode="auto">
          <a:xfrm>
            <a:off x="8983525" y="5874637"/>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7" name="Freeform 7"/>
          <p:cNvSpPr>
            <a:spLocks/>
          </p:cNvSpPr>
          <p:nvPr/>
        </p:nvSpPr>
        <p:spPr bwMode="auto">
          <a:xfrm>
            <a:off x="9210241" y="5459758"/>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8" name="Freeform 8"/>
          <p:cNvSpPr>
            <a:spLocks/>
          </p:cNvSpPr>
          <p:nvPr/>
        </p:nvSpPr>
        <p:spPr bwMode="auto">
          <a:xfrm>
            <a:off x="9210241" y="5659653"/>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19" name="Freeform 9"/>
          <p:cNvSpPr>
            <a:spLocks/>
          </p:cNvSpPr>
          <p:nvPr/>
        </p:nvSpPr>
        <p:spPr bwMode="auto">
          <a:xfrm>
            <a:off x="9210241" y="5841106"/>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0" name="Oval 15"/>
          <p:cNvSpPr>
            <a:spLocks noChangeArrowheads="1"/>
          </p:cNvSpPr>
          <p:nvPr/>
        </p:nvSpPr>
        <p:spPr bwMode="auto">
          <a:xfrm>
            <a:off x="9723017" y="5483712"/>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1" name="Oval 16"/>
          <p:cNvSpPr>
            <a:spLocks noChangeArrowheads="1"/>
          </p:cNvSpPr>
          <p:nvPr/>
        </p:nvSpPr>
        <p:spPr bwMode="auto">
          <a:xfrm>
            <a:off x="9723017" y="5685258"/>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2" name="Oval 17"/>
          <p:cNvSpPr>
            <a:spLocks noChangeArrowheads="1"/>
          </p:cNvSpPr>
          <p:nvPr/>
        </p:nvSpPr>
        <p:spPr bwMode="auto">
          <a:xfrm>
            <a:off x="9723017" y="5866712"/>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3" name="TextBox 122"/>
          <p:cNvSpPr txBox="1"/>
          <p:nvPr/>
        </p:nvSpPr>
        <p:spPr>
          <a:xfrm>
            <a:off x="7406777" y="5667577"/>
            <a:ext cx="858195" cy="259362"/>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AZURE LOAD BALANCER</a:t>
            </a:r>
          </a:p>
        </p:txBody>
      </p:sp>
      <p:sp>
        <p:nvSpPr>
          <p:cNvPr id="124" name="Rounded Rectangle 123"/>
          <p:cNvSpPr/>
          <p:nvPr/>
        </p:nvSpPr>
        <p:spPr bwMode="auto">
          <a:xfrm>
            <a:off x="7232129" y="4426894"/>
            <a:ext cx="4571301" cy="1758837"/>
          </a:xfrm>
          <a:prstGeom prst="roundRect">
            <a:avLst/>
          </a:prstGeom>
          <a:noFill/>
          <a:ln>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5" name="TextBox 124"/>
          <p:cNvSpPr txBox="1"/>
          <p:nvPr/>
        </p:nvSpPr>
        <p:spPr>
          <a:xfrm>
            <a:off x="7406778" y="4518024"/>
            <a:ext cx="3231201" cy="225880"/>
          </a:xfrm>
          <a:prstGeom prst="rect">
            <a:avLst/>
          </a:prstGeom>
          <a:noFill/>
        </p:spPr>
        <p:txBody>
          <a:bodyPr wrap="square" lIns="0" tIns="0" rIns="0" bIns="0" rtlCol="0">
            <a:spAutoFit/>
          </a:bodyPr>
          <a:lstStyle/>
          <a:p>
            <a:pPr algn="ctr" defTabSz="932060">
              <a:lnSpc>
                <a:spcPct val="90000"/>
              </a:lnSpc>
            </a:pPr>
            <a:r>
              <a:rPr lang="en-US" sz="1599" dirty="0">
                <a:solidFill>
                  <a:srgbClr val="FFFFFF"/>
                </a:solidFill>
              </a:rPr>
              <a:t>Primary: South Central US Region</a:t>
            </a:r>
          </a:p>
        </p:txBody>
      </p:sp>
      <p:sp>
        <p:nvSpPr>
          <p:cNvPr id="126" name="Rectangle 5"/>
          <p:cNvSpPr>
            <a:spLocks noChangeArrowheads="1"/>
          </p:cNvSpPr>
          <p:nvPr/>
        </p:nvSpPr>
        <p:spPr bwMode="auto">
          <a:xfrm>
            <a:off x="10038796" y="4883467"/>
            <a:ext cx="1594064" cy="1188539"/>
          </a:xfrm>
          <a:prstGeom prst="rect">
            <a:avLst/>
          </a:prstGeom>
          <a:solidFill>
            <a:srgbClr val="005695"/>
          </a:solidFill>
          <a:ln>
            <a:noFill/>
          </a:ln>
        </p:spPr>
        <p:txBody>
          <a:bodyPr vert="horz" wrap="square" lIns="93221" tIns="46610" rIns="93221" bIns="46610" numCol="1" anchor="t" anchorCtr="0" compatLnSpc="1">
            <a:prstTxWarp prst="textNoShape">
              <a:avLst/>
            </a:prstTxWarp>
          </a:bodyPr>
          <a:lstStyle/>
          <a:p>
            <a:pPr algn="ctr" defTabSz="932060"/>
            <a:r>
              <a:rPr lang="en-US" sz="1399" dirty="0">
                <a:solidFill>
                  <a:srgbClr val="FFFFFF"/>
                </a:solidFill>
              </a:rPr>
              <a:t>SQL </a:t>
            </a:r>
            <a:r>
              <a:rPr lang="en-US" sz="1399" dirty="0" err="1" smtClean="0">
                <a:solidFill>
                  <a:srgbClr val="FFFFFF"/>
                </a:solidFill>
              </a:rPr>
              <a:t>AlwaysOn</a:t>
            </a:r>
            <a:r>
              <a:rPr lang="en-US" sz="1399" dirty="0" smtClean="0">
                <a:solidFill>
                  <a:srgbClr val="FFFFFF"/>
                </a:solidFill>
              </a:rPr>
              <a:t> Availability Set</a:t>
            </a:r>
            <a:endParaRPr lang="en-US" sz="1399" dirty="0">
              <a:solidFill>
                <a:srgbClr val="FFFFFF"/>
              </a:solidFill>
            </a:endParaRPr>
          </a:p>
        </p:txBody>
      </p:sp>
      <p:sp>
        <p:nvSpPr>
          <p:cNvPr id="127" name="Freeform 6"/>
          <p:cNvSpPr>
            <a:spLocks/>
          </p:cNvSpPr>
          <p:nvPr/>
        </p:nvSpPr>
        <p:spPr bwMode="auto">
          <a:xfrm>
            <a:off x="10125202" y="5492641"/>
            <a:ext cx="633906" cy="193621"/>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8" name="Freeform 7"/>
          <p:cNvSpPr>
            <a:spLocks/>
          </p:cNvSpPr>
          <p:nvPr/>
        </p:nvSpPr>
        <p:spPr bwMode="auto">
          <a:xfrm>
            <a:off x="10125202" y="5747510"/>
            <a:ext cx="633906" cy="191969"/>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29" name="Oval 14"/>
          <p:cNvSpPr>
            <a:spLocks noChangeArrowheads="1"/>
          </p:cNvSpPr>
          <p:nvPr/>
        </p:nvSpPr>
        <p:spPr bwMode="auto">
          <a:xfrm>
            <a:off x="10637979" y="5516595"/>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30" name="Oval 15"/>
          <p:cNvSpPr>
            <a:spLocks noChangeArrowheads="1"/>
          </p:cNvSpPr>
          <p:nvPr/>
        </p:nvSpPr>
        <p:spPr bwMode="auto">
          <a:xfrm>
            <a:off x="10637979" y="5771465"/>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31" name="Freeform 6"/>
          <p:cNvSpPr>
            <a:spLocks/>
          </p:cNvSpPr>
          <p:nvPr/>
        </p:nvSpPr>
        <p:spPr bwMode="auto">
          <a:xfrm>
            <a:off x="10864694" y="5484717"/>
            <a:ext cx="633906" cy="201545"/>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32" name="Freeform 7"/>
          <p:cNvSpPr>
            <a:spLocks/>
          </p:cNvSpPr>
          <p:nvPr/>
        </p:nvSpPr>
        <p:spPr bwMode="auto">
          <a:xfrm>
            <a:off x="10864694" y="5739586"/>
            <a:ext cx="633906" cy="199895"/>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33" name="Oval 14"/>
          <p:cNvSpPr>
            <a:spLocks noChangeArrowheads="1"/>
          </p:cNvSpPr>
          <p:nvPr/>
        </p:nvSpPr>
        <p:spPr bwMode="auto">
          <a:xfrm>
            <a:off x="11377471" y="5508671"/>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134" name="Oval 15"/>
          <p:cNvSpPr>
            <a:spLocks noChangeArrowheads="1"/>
          </p:cNvSpPr>
          <p:nvPr/>
        </p:nvSpPr>
        <p:spPr bwMode="auto">
          <a:xfrm>
            <a:off x="11377471" y="5763540"/>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cxnSp>
        <p:nvCxnSpPr>
          <p:cNvPr id="136" name="Elbow Connector 135"/>
          <p:cNvCxnSpPr/>
          <p:nvPr/>
        </p:nvCxnSpPr>
        <p:spPr>
          <a:xfrm flipV="1">
            <a:off x="1663347" y="3112864"/>
            <a:ext cx="3000915" cy="1515941"/>
          </a:xfrm>
          <a:prstGeom prst="bentConnector3">
            <a:avLst>
              <a:gd name="adj1" fmla="val -219"/>
            </a:avLst>
          </a:prstGeom>
          <a:ln w="254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4" name="Elbow Connector 143"/>
          <p:cNvCxnSpPr/>
          <p:nvPr/>
        </p:nvCxnSpPr>
        <p:spPr>
          <a:xfrm rot="10800000" flipV="1">
            <a:off x="1862308" y="3287800"/>
            <a:ext cx="2695229" cy="1531699"/>
          </a:xfrm>
          <a:prstGeom prst="bentConnector3">
            <a:avLst>
              <a:gd name="adj1" fmla="val 99578"/>
            </a:avLst>
          </a:prstGeom>
          <a:ln w="254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2089875" y="5241820"/>
            <a:ext cx="5316352" cy="0"/>
          </a:xfrm>
          <a:prstGeom prst="straightConnector1">
            <a:avLst/>
          </a:prstGeom>
          <a:ln w="25400">
            <a:solidFill>
              <a:schemeClr val="accent3">
                <a:lumMod val="50000"/>
                <a:alpha val="97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2" name="Up-Down Arrow 151"/>
          <p:cNvSpPr/>
          <p:nvPr/>
        </p:nvSpPr>
        <p:spPr bwMode="auto">
          <a:xfrm>
            <a:off x="10680525" y="3735660"/>
            <a:ext cx="618363" cy="1069588"/>
          </a:xfrm>
          <a:prstGeom prst="upDownArrow">
            <a:avLst/>
          </a:prstGeom>
          <a:solidFill>
            <a:schemeClr val="accent3">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53" name="TextBox 152"/>
          <p:cNvSpPr txBox="1"/>
          <p:nvPr/>
        </p:nvSpPr>
        <p:spPr>
          <a:xfrm>
            <a:off x="11069502" y="4117911"/>
            <a:ext cx="858195" cy="259362"/>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DB MIRROR TRAFFIC</a:t>
            </a:r>
          </a:p>
        </p:txBody>
      </p:sp>
      <p:cxnSp>
        <p:nvCxnSpPr>
          <p:cNvPr id="161" name="Straight Arrow Connector 160"/>
          <p:cNvCxnSpPr>
            <a:stCxn id="109" idx="3"/>
            <a:endCxn id="118" idx="1"/>
          </p:cNvCxnSpPr>
          <p:nvPr/>
        </p:nvCxnSpPr>
        <p:spPr>
          <a:xfrm>
            <a:off x="8160064" y="5281259"/>
            <a:ext cx="1050177" cy="431459"/>
          </a:xfrm>
          <a:prstGeom prst="straightConnector1">
            <a:avLst/>
          </a:prstGeom>
          <a:ln w="25400">
            <a:solidFill>
              <a:schemeClr val="accent3">
                <a:lumMod val="50000"/>
                <a:alpha val="97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18" idx="6"/>
            <a:endCxn id="131" idx="2"/>
          </p:cNvCxnSpPr>
          <p:nvPr/>
        </p:nvCxnSpPr>
        <p:spPr>
          <a:xfrm flipV="1">
            <a:off x="9844147" y="5595913"/>
            <a:ext cx="1020547" cy="116804"/>
          </a:xfrm>
          <a:prstGeom prst="straightConnector1">
            <a:avLst/>
          </a:prstGeom>
          <a:ln w="25400">
            <a:solidFill>
              <a:schemeClr val="accent3">
                <a:lumMod val="50000"/>
                <a:alpha val="97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19478" y="5191986"/>
            <a:ext cx="734817"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chemeClr val="accent5">
                    <a:lumMod val="60000"/>
                    <a:lumOff val="40000"/>
                  </a:schemeClr>
                </a:solidFill>
                <a:sym typeface="Wingdings" panose="05000000000000000000" pitchFamily="2" charset="2"/>
              </a:rPr>
              <a:t></a:t>
            </a:r>
            <a:endParaRPr lang="en-US" sz="3200" dirty="0" smtClean="0">
              <a:solidFill>
                <a:schemeClr val="accent5">
                  <a:lumMod val="60000"/>
                  <a:lumOff val="40000"/>
                </a:schemeClr>
              </a:solidFill>
            </a:endParaRPr>
          </a:p>
        </p:txBody>
      </p:sp>
      <p:sp>
        <p:nvSpPr>
          <p:cNvPr id="77" name="TextBox 76"/>
          <p:cNvSpPr txBox="1"/>
          <p:nvPr/>
        </p:nvSpPr>
        <p:spPr>
          <a:xfrm>
            <a:off x="1028376" y="3593053"/>
            <a:ext cx="734817"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chemeClr val="accent5">
                    <a:lumMod val="60000"/>
                    <a:lumOff val="40000"/>
                  </a:schemeClr>
                </a:solidFill>
                <a:sym typeface="Wingdings" panose="05000000000000000000" pitchFamily="2" charset="2"/>
              </a:rPr>
              <a:t></a:t>
            </a:r>
            <a:endParaRPr lang="en-US" sz="3200" dirty="0" smtClean="0">
              <a:solidFill>
                <a:schemeClr val="accent5">
                  <a:lumMod val="60000"/>
                  <a:lumOff val="40000"/>
                </a:schemeClr>
              </a:solidFill>
            </a:endParaRPr>
          </a:p>
        </p:txBody>
      </p:sp>
      <p:sp>
        <p:nvSpPr>
          <p:cNvPr id="78" name="TextBox 77"/>
          <p:cNvSpPr txBox="1"/>
          <p:nvPr/>
        </p:nvSpPr>
        <p:spPr>
          <a:xfrm>
            <a:off x="4811464" y="2120470"/>
            <a:ext cx="734817"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chemeClr val="accent5">
                    <a:lumMod val="60000"/>
                    <a:lumOff val="40000"/>
                  </a:schemeClr>
                </a:solidFill>
                <a:sym typeface="Wingdings" panose="05000000000000000000" pitchFamily="2" charset="2"/>
              </a:rPr>
              <a:t></a:t>
            </a:r>
            <a:endParaRPr lang="en-US" sz="3200" dirty="0" smtClean="0">
              <a:solidFill>
                <a:schemeClr val="accent5">
                  <a:lumMod val="60000"/>
                  <a:lumOff val="40000"/>
                </a:schemeClr>
              </a:solidFill>
            </a:endParaRPr>
          </a:p>
        </p:txBody>
      </p:sp>
      <p:sp>
        <p:nvSpPr>
          <p:cNvPr id="79" name="TextBox 78"/>
          <p:cNvSpPr txBox="1"/>
          <p:nvPr/>
        </p:nvSpPr>
        <p:spPr>
          <a:xfrm>
            <a:off x="1835992" y="3591169"/>
            <a:ext cx="734817"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solidFill>
                  <a:schemeClr val="accent5">
                    <a:lumMod val="60000"/>
                    <a:lumOff val="40000"/>
                  </a:schemeClr>
                </a:solidFill>
                <a:sym typeface="Wingdings" panose="05000000000000000000" pitchFamily="2" charset="2"/>
              </a:rPr>
              <a:t></a:t>
            </a:r>
            <a:endParaRPr lang="en-US" sz="3200" dirty="0" smtClean="0">
              <a:solidFill>
                <a:schemeClr val="accent5">
                  <a:lumMod val="60000"/>
                  <a:lumOff val="40000"/>
                </a:schemeClr>
              </a:solidFill>
            </a:endParaRPr>
          </a:p>
        </p:txBody>
      </p:sp>
      <p:cxnSp>
        <p:nvCxnSpPr>
          <p:cNvPr id="11" name="Straight Arrow Connector 10"/>
          <p:cNvCxnSpPr>
            <a:stCxn id="60" idx="3"/>
          </p:cNvCxnSpPr>
          <p:nvPr/>
        </p:nvCxnSpPr>
        <p:spPr>
          <a:xfrm flipV="1">
            <a:off x="5541931" y="2900287"/>
            <a:ext cx="1546488" cy="208137"/>
          </a:xfrm>
          <a:prstGeom prst="straightConnector1">
            <a:avLst/>
          </a:prstGeom>
          <a:ln>
            <a:solidFill>
              <a:schemeClr val="tx1"/>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60" idx="3"/>
          </p:cNvCxnSpPr>
          <p:nvPr/>
        </p:nvCxnSpPr>
        <p:spPr>
          <a:xfrm>
            <a:off x="5541931" y="3108424"/>
            <a:ext cx="1611133" cy="1998144"/>
          </a:xfrm>
          <a:prstGeom prst="straightConnector1">
            <a:avLst/>
          </a:prstGeom>
          <a:ln>
            <a:solidFill>
              <a:schemeClr val="tx1"/>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747043" y="3129488"/>
            <a:ext cx="620786" cy="276999"/>
          </a:xfrm>
          <a:prstGeom prst="rect">
            <a:avLst/>
          </a:prstGeom>
          <a:noFill/>
        </p:spPr>
        <p:txBody>
          <a:bodyPr wrap="square" lIns="0" tIns="0" rIns="0" bIns="0" rtlCol="0">
            <a:spAutoFit/>
          </a:bodyPr>
          <a:lstStyle/>
          <a:p>
            <a:pPr algn="ctr" defTabSz="932060">
              <a:lnSpc>
                <a:spcPct val="90000"/>
              </a:lnSpc>
            </a:pPr>
            <a:r>
              <a:rPr lang="en-US" sz="1000" dirty="0" smtClean="0">
                <a:solidFill>
                  <a:srgbClr val="FFFFFF"/>
                </a:solidFill>
              </a:rPr>
              <a:t>Availability Probes</a:t>
            </a:r>
            <a:endParaRPr lang="en-US" sz="918" dirty="0">
              <a:solidFill>
                <a:srgbClr val="FFFFFF"/>
              </a:solidFill>
            </a:endParaRPr>
          </a:p>
        </p:txBody>
      </p:sp>
      <p:sp>
        <p:nvSpPr>
          <p:cNvPr id="88" name="Freeform 18"/>
          <p:cNvSpPr>
            <a:spLocks noChangeAspect="1"/>
          </p:cNvSpPr>
          <p:nvPr/>
        </p:nvSpPr>
        <p:spPr bwMode="auto">
          <a:xfrm>
            <a:off x="792017" y="4744692"/>
            <a:ext cx="1148121" cy="816626"/>
          </a:xfrm>
          <a:custGeom>
            <a:avLst/>
            <a:gdLst/>
            <a:ahLst/>
            <a:cxnLst/>
            <a:rect l="l" t="t" r="r" b="b"/>
            <a:pathLst>
              <a:path w="2790826" h="1865313">
                <a:moveTo>
                  <a:pt x="1533526" y="1666875"/>
                </a:moveTo>
                <a:lnTo>
                  <a:pt x="2090738" y="1666875"/>
                </a:lnTo>
                <a:lnTo>
                  <a:pt x="2093913" y="1860551"/>
                </a:lnTo>
                <a:lnTo>
                  <a:pt x="1528763" y="1865313"/>
                </a:lnTo>
                <a:close/>
                <a:moveTo>
                  <a:pt x="692150" y="714375"/>
                </a:moveTo>
                <a:lnTo>
                  <a:pt x="717550" y="714375"/>
                </a:lnTo>
                <a:lnTo>
                  <a:pt x="741362" y="714375"/>
                </a:lnTo>
                <a:lnTo>
                  <a:pt x="765175" y="714375"/>
                </a:lnTo>
                <a:lnTo>
                  <a:pt x="787400" y="717550"/>
                </a:lnTo>
                <a:lnTo>
                  <a:pt x="809625" y="722313"/>
                </a:lnTo>
                <a:lnTo>
                  <a:pt x="830262" y="728663"/>
                </a:lnTo>
                <a:lnTo>
                  <a:pt x="849312" y="736600"/>
                </a:lnTo>
                <a:lnTo>
                  <a:pt x="868362" y="746125"/>
                </a:lnTo>
                <a:lnTo>
                  <a:pt x="904875" y="768350"/>
                </a:lnTo>
                <a:lnTo>
                  <a:pt x="933450" y="793750"/>
                </a:lnTo>
                <a:lnTo>
                  <a:pt x="962025" y="822325"/>
                </a:lnTo>
                <a:lnTo>
                  <a:pt x="982663" y="855663"/>
                </a:lnTo>
                <a:lnTo>
                  <a:pt x="990600" y="874713"/>
                </a:lnTo>
                <a:lnTo>
                  <a:pt x="998538" y="898525"/>
                </a:lnTo>
                <a:lnTo>
                  <a:pt x="1009650" y="947738"/>
                </a:lnTo>
                <a:lnTo>
                  <a:pt x="1016000" y="989013"/>
                </a:lnTo>
                <a:lnTo>
                  <a:pt x="1017588" y="1008063"/>
                </a:lnTo>
                <a:lnTo>
                  <a:pt x="1035050" y="1050925"/>
                </a:lnTo>
                <a:lnTo>
                  <a:pt x="1073150" y="1154113"/>
                </a:lnTo>
                <a:lnTo>
                  <a:pt x="1096963" y="1214438"/>
                </a:lnTo>
                <a:lnTo>
                  <a:pt x="1123950" y="1273175"/>
                </a:lnTo>
                <a:lnTo>
                  <a:pt x="1150938" y="1325563"/>
                </a:lnTo>
                <a:lnTo>
                  <a:pt x="1176338" y="1365250"/>
                </a:lnTo>
                <a:lnTo>
                  <a:pt x="1268413" y="1374775"/>
                </a:lnTo>
                <a:lnTo>
                  <a:pt x="1379538" y="1379538"/>
                </a:lnTo>
                <a:lnTo>
                  <a:pt x="1512888" y="1384300"/>
                </a:lnTo>
                <a:lnTo>
                  <a:pt x="1562100" y="1387475"/>
                </a:lnTo>
                <a:lnTo>
                  <a:pt x="1608138" y="1384300"/>
                </a:lnTo>
                <a:lnTo>
                  <a:pt x="1701800" y="1379538"/>
                </a:lnTo>
                <a:lnTo>
                  <a:pt x="1749425" y="1376363"/>
                </a:lnTo>
                <a:lnTo>
                  <a:pt x="1789113" y="1379538"/>
                </a:lnTo>
                <a:lnTo>
                  <a:pt x="1827213" y="1384300"/>
                </a:lnTo>
                <a:lnTo>
                  <a:pt x="1846263" y="1390650"/>
                </a:lnTo>
                <a:lnTo>
                  <a:pt x="1860550" y="1395413"/>
                </a:lnTo>
                <a:lnTo>
                  <a:pt x="1873250" y="1403350"/>
                </a:lnTo>
                <a:lnTo>
                  <a:pt x="1884363" y="1414463"/>
                </a:lnTo>
                <a:lnTo>
                  <a:pt x="1895475" y="1425575"/>
                </a:lnTo>
                <a:lnTo>
                  <a:pt x="1900238" y="1439863"/>
                </a:lnTo>
                <a:lnTo>
                  <a:pt x="1906588" y="1452563"/>
                </a:lnTo>
                <a:lnTo>
                  <a:pt x="1908175" y="1468438"/>
                </a:lnTo>
                <a:lnTo>
                  <a:pt x="1911350" y="1482725"/>
                </a:lnTo>
                <a:lnTo>
                  <a:pt x="1911350" y="1498600"/>
                </a:lnTo>
                <a:lnTo>
                  <a:pt x="1908175" y="1516063"/>
                </a:lnTo>
                <a:lnTo>
                  <a:pt x="1906588" y="1528763"/>
                </a:lnTo>
                <a:lnTo>
                  <a:pt x="1900238" y="1544638"/>
                </a:lnTo>
                <a:lnTo>
                  <a:pt x="1895475" y="1555750"/>
                </a:lnTo>
                <a:lnTo>
                  <a:pt x="1884363" y="1570038"/>
                </a:lnTo>
                <a:lnTo>
                  <a:pt x="1876425" y="1581150"/>
                </a:lnTo>
                <a:lnTo>
                  <a:pt x="1862138" y="1589088"/>
                </a:lnTo>
                <a:lnTo>
                  <a:pt x="1852613" y="1593850"/>
                </a:lnTo>
                <a:lnTo>
                  <a:pt x="1833563" y="1600201"/>
                </a:lnTo>
                <a:lnTo>
                  <a:pt x="1811338" y="1601788"/>
                </a:lnTo>
                <a:lnTo>
                  <a:pt x="1754188" y="1608138"/>
                </a:lnTo>
                <a:lnTo>
                  <a:pt x="1692275" y="1608138"/>
                </a:lnTo>
                <a:lnTo>
                  <a:pt x="1624013" y="1608138"/>
                </a:lnTo>
                <a:lnTo>
                  <a:pt x="1509713" y="1601788"/>
                </a:lnTo>
                <a:lnTo>
                  <a:pt x="1460500" y="1600201"/>
                </a:lnTo>
                <a:lnTo>
                  <a:pt x="1417638" y="1600201"/>
                </a:lnTo>
                <a:lnTo>
                  <a:pt x="1317625" y="1597026"/>
                </a:lnTo>
                <a:lnTo>
                  <a:pt x="1257300" y="1593850"/>
                </a:lnTo>
                <a:lnTo>
                  <a:pt x="1196975" y="1589088"/>
                </a:lnTo>
                <a:lnTo>
                  <a:pt x="1143000" y="1581150"/>
                </a:lnTo>
                <a:lnTo>
                  <a:pt x="1120775" y="1574800"/>
                </a:lnTo>
                <a:lnTo>
                  <a:pt x="1101725" y="1566863"/>
                </a:lnTo>
                <a:lnTo>
                  <a:pt x="1081088" y="1558925"/>
                </a:lnTo>
                <a:lnTo>
                  <a:pt x="1058863" y="1547813"/>
                </a:lnTo>
                <a:lnTo>
                  <a:pt x="1039813" y="1535113"/>
                </a:lnTo>
                <a:lnTo>
                  <a:pt x="1023938" y="1520825"/>
                </a:lnTo>
                <a:lnTo>
                  <a:pt x="1008063" y="1504950"/>
                </a:lnTo>
                <a:lnTo>
                  <a:pt x="990600" y="1487488"/>
                </a:lnTo>
                <a:lnTo>
                  <a:pt x="966788" y="1449388"/>
                </a:lnTo>
                <a:lnTo>
                  <a:pt x="944563" y="1412875"/>
                </a:lnTo>
                <a:lnTo>
                  <a:pt x="923925" y="1368425"/>
                </a:lnTo>
                <a:lnTo>
                  <a:pt x="887412" y="1281113"/>
                </a:lnTo>
                <a:lnTo>
                  <a:pt x="801687" y="1425575"/>
                </a:lnTo>
                <a:lnTo>
                  <a:pt x="703262" y="1589088"/>
                </a:lnTo>
                <a:lnTo>
                  <a:pt x="592137" y="1776413"/>
                </a:lnTo>
                <a:lnTo>
                  <a:pt x="584200" y="1808163"/>
                </a:lnTo>
                <a:lnTo>
                  <a:pt x="577850" y="1835151"/>
                </a:lnTo>
                <a:lnTo>
                  <a:pt x="576262" y="1865313"/>
                </a:lnTo>
                <a:lnTo>
                  <a:pt x="431800" y="1862138"/>
                </a:lnTo>
                <a:lnTo>
                  <a:pt x="285750" y="1865313"/>
                </a:lnTo>
                <a:lnTo>
                  <a:pt x="141287" y="1865313"/>
                </a:lnTo>
                <a:lnTo>
                  <a:pt x="68262" y="1862138"/>
                </a:lnTo>
                <a:lnTo>
                  <a:pt x="0" y="1860551"/>
                </a:lnTo>
                <a:lnTo>
                  <a:pt x="3175" y="1830388"/>
                </a:lnTo>
                <a:lnTo>
                  <a:pt x="7937" y="1800226"/>
                </a:lnTo>
                <a:lnTo>
                  <a:pt x="19050" y="1735138"/>
                </a:lnTo>
                <a:lnTo>
                  <a:pt x="41275" y="1670051"/>
                </a:lnTo>
                <a:lnTo>
                  <a:pt x="61912" y="1601788"/>
                </a:lnTo>
                <a:lnTo>
                  <a:pt x="92075" y="1535113"/>
                </a:lnTo>
                <a:lnTo>
                  <a:pt x="122237" y="1463675"/>
                </a:lnTo>
                <a:lnTo>
                  <a:pt x="153987" y="1395413"/>
                </a:lnTo>
                <a:lnTo>
                  <a:pt x="187325" y="1333500"/>
                </a:lnTo>
                <a:lnTo>
                  <a:pt x="252412" y="1214438"/>
                </a:lnTo>
                <a:lnTo>
                  <a:pt x="309562" y="1119188"/>
                </a:lnTo>
                <a:lnTo>
                  <a:pt x="363537" y="1031875"/>
                </a:lnTo>
                <a:lnTo>
                  <a:pt x="390525" y="985838"/>
                </a:lnTo>
                <a:lnTo>
                  <a:pt x="423862" y="936625"/>
                </a:lnTo>
                <a:lnTo>
                  <a:pt x="463550" y="882650"/>
                </a:lnTo>
                <a:lnTo>
                  <a:pt x="488950" y="852488"/>
                </a:lnTo>
                <a:lnTo>
                  <a:pt x="512762" y="825500"/>
                </a:lnTo>
                <a:lnTo>
                  <a:pt x="539750" y="798513"/>
                </a:lnTo>
                <a:lnTo>
                  <a:pt x="566737" y="774700"/>
                </a:lnTo>
                <a:lnTo>
                  <a:pt x="596900" y="752475"/>
                </a:lnTo>
                <a:lnTo>
                  <a:pt x="627062" y="736600"/>
                </a:lnTo>
                <a:lnTo>
                  <a:pt x="660400" y="722313"/>
                </a:lnTo>
                <a:close/>
                <a:moveTo>
                  <a:pt x="2640014" y="320675"/>
                </a:moveTo>
                <a:lnTo>
                  <a:pt x="2671764" y="320675"/>
                </a:lnTo>
                <a:lnTo>
                  <a:pt x="2701926" y="325438"/>
                </a:lnTo>
                <a:lnTo>
                  <a:pt x="2725739" y="336550"/>
                </a:lnTo>
                <a:lnTo>
                  <a:pt x="2736851" y="344487"/>
                </a:lnTo>
                <a:lnTo>
                  <a:pt x="2747964" y="352425"/>
                </a:lnTo>
                <a:lnTo>
                  <a:pt x="2759076" y="363538"/>
                </a:lnTo>
                <a:lnTo>
                  <a:pt x="2767014" y="374650"/>
                </a:lnTo>
                <a:lnTo>
                  <a:pt x="2771776" y="385763"/>
                </a:lnTo>
                <a:lnTo>
                  <a:pt x="2781301" y="400050"/>
                </a:lnTo>
                <a:lnTo>
                  <a:pt x="2782889" y="415925"/>
                </a:lnTo>
                <a:lnTo>
                  <a:pt x="2786064" y="431800"/>
                </a:lnTo>
                <a:lnTo>
                  <a:pt x="2786064" y="447675"/>
                </a:lnTo>
                <a:lnTo>
                  <a:pt x="2786064" y="466725"/>
                </a:lnTo>
                <a:lnTo>
                  <a:pt x="2782889" y="488950"/>
                </a:lnTo>
                <a:lnTo>
                  <a:pt x="2774951" y="511175"/>
                </a:lnTo>
                <a:lnTo>
                  <a:pt x="2759076" y="557213"/>
                </a:lnTo>
                <a:lnTo>
                  <a:pt x="2736851" y="600075"/>
                </a:lnTo>
                <a:lnTo>
                  <a:pt x="2717801" y="642938"/>
                </a:lnTo>
                <a:lnTo>
                  <a:pt x="2609851" y="898525"/>
                </a:lnTo>
                <a:lnTo>
                  <a:pt x="2552701" y="1028700"/>
                </a:lnTo>
                <a:lnTo>
                  <a:pt x="2500313" y="1150938"/>
                </a:lnTo>
                <a:lnTo>
                  <a:pt x="2571751" y="1330325"/>
                </a:lnTo>
                <a:lnTo>
                  <a:pt x="2644776" y="1506538"/>
                </a:lnTo>
                <a:lnTo>
                  <a:pt x="2720976" y="1684338"/>
                </a:lnTo>
                <a:lnTo>
                  <a:pt x="2790826" y="1865313"/>
                </a:lnTo>
                <a:lnTo>
                  <a:pt x="2541588" y="1865313"/>
                </a:lnTo>
                <a:lnTo>
                  <a:pt x="2297113" y="1860551"/>
                </a:lnTo>
                <a:lnTo>
                  <a:pt x="2297113" y="1673225"/>
                </a:lnTo>
                <a:lnTo>
                  <a:pt x="2563813" y="1666875"/>
                </a:lnTo>
                <a:lnTo>
                  <a:pt x="2511426" y="1544638"/>
                </a:lnTo>
                <a:lnTo>
                  <a:pt x="2465388" y="1439863"/>
                </a:lnTo>
                <a:lnTo>
                  <a:pt x="2422526" y="1344613"/>
                </a:lnTo>
                <a:lnTo>
                  <a:pt x="2408238" y="1363663"/>
                </a:lnTo>
                <a:lnTo>
                  <a:pt x="2400301" y="1384300"/>
                </a:lnTo>
                <a:lnTo>
                  <a:pt x="2387601" y="1425575"/>
                </a:lnTo>
                <a:lnTo>
                  <a:pt x="2378076" y="1447800"/>
                </a:lnTo>
                <a:lnTo>
                  <a:pt x="2368551" y="1466850"/>
                </a:lnTo>
                <a:lnTo>
                  <a:pt x="2357438" y="1485900"/>
                </a:lnTo>
                <a:lnTo>
                  <a:pt x="2338388" y="1501775"/>
                </a:lnTo>
                <a:lnTo>
                  <a:pt x="2324101" y="1509713"/>
                </a:lnTo>
                <a:lnTo>
                  <a:pt x="2305051" y="1517650"/>
                </a:lnTo>
                <a:lnTo>
                  <a:pt x="2289176" y="1524000"/>
                </a:lnTo>
                <a:lnTo>
                  <a:pt x="2273301" y="1525588"/>
                </a:lnTo>
                <a:lnTo>
                  <a:pt x="2254251" y="1525588"/>
                </a:lnTo>
                <a:lnTo>
                  <a:pt x="2236788" y="1525588"/>
                </a:lnTo>
                <a:lnTo>
                  <a:pt x="2220913" y="1520825"/>
                </a:lnTo>
                <a:lnTo>
                  <a:pt x="2205038" y="1516063"/>
                </a:lnTo>
                <a:lnTo>
                  <a:pt x="2189163" y="1506538"/>
                </a:lnTo>
                <a:lnTo>
                  <a:pt x="2174876" y="1497013"/>
                </a:lnTo>
                <a:lnTo>
                  <a:pt x="2163763" y="1485900"/>
                </a:lnTo>
                <a:lnTo>
                  <a:pt x="2152651" y="1471613"/>
                </a:lnTo>
                <a:lnTo>
                  <a:pt x="2144713" y="1455738"/>
                </a:lnTo>
                <a:lnTo>
                  <a:pt x="2136776" y="1439863"/>
                </a:lnTo>
                <a:lnTo>
                  <a:pt x="2133601" y="1420813"/>
                </a:lnTo>
                <a:lnTo>
                  <a:pt x="2132013" y="1401763"/>
                </a:lnTo>
                <a:lnTo>
                  <a:pt x="2133601" y="1371600"/>
                </a:lnTo>
                <a:lnTo>
                  <a:pt x="2143126" y="1338263"/>
                </a:lnTo>
                <a:lnTo>
                  <a:pt x="2155826" y="1300163"/>
                </a:lnTo>
                <a:lnTo>
                  <a:pt x="2171701" y="1262063"/>
                </a:lnTo>
                <a:lnTo>
                  <a:pt x="2208213" y="1189038"/>
                </a:lnTo>
                <a:lnTo>
                  <a:pt x="2235201" y="1131888"/>
                </a:lnTo>
                <a:lnTo>
                  <a:pt x="2346326" y="871538"/>
                </a:lnTo>
                <a:lnTo>
                  <a:pt x="2457451" y="606425"/>
                </a:lnTo>
                <a:lnTo>
                  <a:pt x="2473326" y="568325"/>
                </a:lnTo>
                <a:lnTo>
                  <a:pt x="2490788" y="523875"/>
                </a:lnTo>
                <a:lnTo>
                  <a:pt x="2506663" y="477838"/>
                </a:lnTo>
                <a:lnTo>
                  <a:pt x="2525713" y="431800"/>
                </a:lnTo>
                <a:lnTo>
                  <a:pt x="2546351" y="390525"/>
                </a:lnTo>
                <a:lnTo>
                  <a:pt x="2560638" y="371475"/>
                </a:lnTo>
                <a:lnTo>
                  <a:pt x="2574926" y="358775"/>
                </a:lnTo>
                <a:lnTo>
                  <a:pt x="2587626" y="342900"/>
                </a:lnTo>
                <a:lnTo>
                  <a:pt x="2603501" y="331788"/>
                </a:lnTo>
                <a:lnTo>
                  <a:pt x="2620964" y="325438"/>
                </a:lnTo>
                <a:close/>
                <a:moveTo>
                  <a:pt x="1289050" y="0"/>
                </a:moveTo>
                <a:lnTo>
                  <a:pt x="1325563" y="0"/>
                </a:lnTo>
                <a:lnTo>
                  <a:pt x="1360488" y="3175"/>
                </a:lnTo>
                <a:lnTo>
                  <a:pt x="1392238" y="11113"/>
                </a:lnTo>
                <a:lnTo>
                  <a:pt x="1425575" y="19050"/>
                </a:lnTo>
                <a:lnTo>
                  <a:pt x="1455738" y="26987"/>
                </a:lnTo>
                <a:lnTo>
                  <a:pt x="1482726" y="41275"/>
                </a:lnTo>
                <a:lnTo>
                  <a:pt x="1506538" y="53975"/>
                </a:lnTo>
                <a:lnTo>
                  <a:pt x="1531938" y="71438"/>
                </a:lnTo>
                <a:lnTo>
                  <a:pt x="1555751" y="87312"/>
                </a:lnTo>
                <a:lnTo>
                  <a:pt x="1574801" y="106362"/>
                </a:lnTo>
                <a:lnTo>
                  <a:pt x="1593851" y="122237"/>
                </a:lnTo>
                <a:lnTo>
                  <a:pt x="1612901" y="141288"/>
                </a:lnTo>
                <a:lnTo>
                  <a:pt x="1627188" y="163513"/>
                </a:lnTo>
                <a:lnTo>
                  <a:pt x="1654176" y="201613"/>
                </a:lnTo>
                <a:lnTo>
                  <a:pt x="1673226" y="241300"/>
                </a:lnTo>
                <a:lnTo>
                  <a:pt x="1685926" y="279400"/>
                </a:lnTo>
                <a:lnTo>
                  <a:pt x="1693863" y="323850"/>
                </a:lnTo>
                <a:lnTo>
                  <a:pt x="1700213" y="363538"/>
                </a:lnTo>
                <a:lnTo>
                  <a:pt x="1700213" y="404813"/>
                </a:lnTo>
                <a:lnTo>
                  <a:pt x="1697038" y="446087"/>
                </a:lnTo>
                <a:lnTo>
                  <a:pt x="1689101" y="485775"/>
                </a:lnTo>
                <a:lnTo>
                  <a:pt x="1677988" y="523875"/>
                </a:lnTo>
                <a:lnTo>
                  <a:pt x="1662113" y="561975"/>
                </a:lnTo>
                <a:lnTo>
                  <a:pt x="1643063" y="596900"/>
                </a:lnTo>
                <a:lnTo>
                  <a:pt x="1620838" y="630238"/>
                </a:lnTo>
                <a:lnTo>
                  <a:pt x="1597026" y="661988"/>
                </a:lnTo>
                <a:lnTo>
                  <a:pt x="1571626" y="690563"/>
                </a:lnTo>
                <a:lnTo>
                  <a:pt x="1543051" y="717550"/>
                </a:lnTo>
                <a:lnTo>
                  <a:pt x="1509713" y="738188"/>
                </a:lnTo>
                <a:lnTo>
                  <a:pt x="1477963" y="757238"/>
                </a:lnTo>
                <a:lnTo>
                  <a:pt x="1447800" y="768350"/>
                </a:lnTo>
                <a:lnTo>
                  <a:pt x="1417638" y="779463"/>
                </a:lnTo>
                <a:lnTo>
                  <a:pt x="1387475" y="787400"/>
                </a:lnTo>
                <a:lnTo>
                  <a:pt x="1355725" y="793750"/>
                </a:lnTo>
                <a:lnTo>
                  <a:pt x="1325563" y="793750"/>
                </a:lnTo>
                <a:lnTo>
                  <a:pt x="1295400" y="793750"/>
                </a:lnTo>
                <a:lnTo>
                  <a:pt x="1265238" y="793750"/>
                </a:lnTo>
                <a:lnTo>
                  <a:pt x="1235075" y="787400"/>
                </a:lnTo>
                <a:lnTo>
                  <a:pt x="1204913" y="782638"/>
                </a:lnTo>
                <a:lnTo>
                  <a:pt x="1177925" y="771525"/>
                </a:lnTo>
                <a:lnTo>
                  <a:pt x="1150938" y="760413"/>
                </a:lnTo>
                <a:lnTo>
                  <a:pt x="1123950" y="749300"/>
                </a:lnTo>
                <a:lnTo>
                  <a:pt x="1096963" y="733425"/>
                </a:lnTo>
                <a:lnTo>
                  <a:pt x="1073150" y="719138"/>
                </a:lnTo>
                <a:lnTo>
                  <a:pt x="1047750" y="700088"/>
                </a:lnTo>
                <a:lnTo>
                  <a:pt x="1027113" y="681038"/>
                </a:lnTo>
                <a:lnTo>
                  <a:pt x="1004888" y="660400"/>
                </a:lnTo>
                <a:lnTo>
                  <a:pt x="985838" y="638175"/>
                </a:lnTo>
                <a:lnTo>
                  <a:pt x="966788" y="614363"/>
                </a:lnTo>
                <a:lnTo>
                  <a:pt x="952500" y="588963"/>
                </a:lnTo>
                <a:lnTo>
                  <a:pt x="936625" y="561975"/>
                </a:lnTo>
                <a:lnTo>
                  <a:pt x="925513" y="534988"/>
                </a:lnTo>
                <a:lnTo>
                  <a:pt x="914400" y="508000"/>
                </a:lnTo>
                <a:lnTo>
                  <a:pt x="906463" y="477837"/>
                </a:lnTo>
                <a:lnTo>
                  <a:pt x="901700" y="447675"/>
                </a:lnTo>
                <a:lnTo>
                  <a:pt x="898525" y="419100"/>
                </a:lnTo>
                <a:lnTo>
                  <a:pt x="898525" y="385763"/>
                </a:lnTo>
                <a:lnTo>
                  <a:pt x="901700" y="355600"/>
                </a:lnTo>
                <a:lnTo>
                  <a:pt x="906463" y="323850"/>
                </a:lnTo>
                <a:lnTo>
                  <a:pt x="914400" y="287338"/>
                </a:lnTo>
                <a:lnTo>
                  <a:pt x="925513" y="255588"/>
                </a:lnTo>
                <a:lnTo>
                  <a:pt x="939800" y="222250"/>
                </a:lnTo>
                <a:lnTo>
                  <a:pt x="958850" y="187325"/>
                </a:lnTo>
                <a:lnTo>
                  <a:pt x="982663" y="152400"/>
                </a:lnTo>
                <a:lnTo>
                  <a:pt x="1016000" y="119062"/>
                </a:lnTo>
                <a:lnTo>
                  <a:pt x="1050925" y="87312"/>
                </a:lnTo>
                <a:lnTo>
                  <a:pt x="1069975" y="71438"/>
                </a:lnTo>
                <a:lnTo>
                  <a:pt x="1092200" y="57150"/>
                </a:lnTo>
                <a:lnTo>
                  <a:pt x="1116013" y="42862"/>
                </a:lnTo>
                <a:lnTo>
                  <a:pt x="1139825" y="33338"/>
                </a:lnTo>
                <a:lnTo>
                  <a:pt x="1168400" y="22225"/>
                </a:lnTo>
                <a:lnTo>
                  <a:pt x="1195388" y="14288"/>
                </a:lnTo>
                <a:lnTo>
                  <a:pt x="1222375" y="7937"/>
                </a:lnTo>
                <a:lnTo>
                  <a:pt x="1252538" y="317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28" b="0" i="0" u="none" strike="noStrike" kern="0" cap="none" spc="0" normalizeH="0" baseline="0" noProof="0" dirty="0" smtClean="0">
                <a:ln>
                  <a:noFill/>
                </a:ln>
                <a:solidFill>
                  <a:srgbClr val="DD5900"/>
                </a:solidFill>
                <a:effectLst/>
                <a:uLnTx/>
                <a:uFillTx/>
              </a:rPr>
              <a:t>	</a:t>
            </a:r>
          </a:p>
        </p:txBody>
      </p:sp>
    </p:spTree>
    <p:extLst>
      <p:ext uri="{BB962C8B-B14F-4D97-AF65-F5344CB8AC3E}">
        <p14:creationId xmlns:p14="http://schemas.microsoft.com/office/powerpoint/2010/main" val="2824644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Compute HA Building Blocks</a:t>
            </a:r>
            <a:endParaRPr lang="en-US" dirty="0"/>
          </a:p>
        </p:txBody>
      </p:sp>
      <p:sp>
        <p:nvSpPr>
          <p:cNvPr id="3" name="Text Placeholder 2"/>
          <p:cNvSpPr>
            <a:spLocks noGrp="1"/>
          </p:cNvSpPr>
          <p:nvPr>
            <p:ph type="body" sz="quarter" idx="10"/>
          </p:nvPr>
        </p:nvSpPr>
        <p:spPr>
          <a:xfrm>
            <a:off x="4421709" y="1271331"/>
            <a:ext cx="7017119" cy="1126462"/>
          </a:xfrm>
        </p:spPr>
        <p:txBody>
          <a:bodyPr/>
          <a:lstStyle/>
          <a:p>
            <a:r>
              <a:rPr lang="en-US" sz="2400" u="sng" dirty="0" smtClean="0">
                <a:solidFill>
                  <a:schemeClr val="tx1"/>
                </a:solidFill>
              </a:rPr>
              <a:t>Azure Traffic Manager</a:t>
            </a:r>
          </a:p>
          <a:p>
            <a:pPr marL="457200" indent="-457200">
              <a:buFont typeface="Arial" panose="020B0604020202020204" pitchFamily="34" charset="0"/>
              <a:buChar char="•"/>
            </a:pPr>
            <a:r>
              <a:rPr lang="en-US" sz="1800" dirty="0" smtClean="0">
                <a:solidFill>
                  <a:schemeClr val="tx1"/>
                </a:solidFill>
              </a:rPr>
              <a:t>Global load balancing across regions</a:t>
            </a:r>
          </a:p>
          <a:p>
            <a:pPr marL="457200" indent="-457200">
              <a:buFont typeface="Arial" panose="020B0604020202020204" pitchFamily="34" charset="0"/>
              <a:buChar char="•"/>
            </a:pPr>
            <a:r>
              <a:rPr lang="en-US" sz="1800" dirty="0" smtClean="0">
                <a:solidFill>
                  <a:schemeClr val="tx1"/>
                </a:solidFill>
              </a:rPr>
              <a:t>Supports Geo-routing, Round Robin and Failover traffic options</a:t>
            </a:r>
            <a:endParaRPr lang="en-US" sz="2400" dirty="0"/>
          </a:p>
        </p:txBody>
      </p:sp>
      <p:sp>
        <p:nvSpPr>
          <p:cNvPr id="5" name="Text Placeholder 2"/>
          <p:cNvSpPr txBox="1">
            <a:spLocks/>
          </p:cNvSpPr>
          <p:nvPr/>
        </p:nvSpPr>
        <p:spPr>
          <a:xfrm>
            <a:off x="4338546" y="2577433"/>
            <a:ext cx="7825657" cy="13757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u="sng" dirty="0" smtClean="0">
                <a:solidFill>
                  <a:schemeClr val="tx1"/>
                </a:solidFill>
              </a:rPr>
              <a:t>Azure IaaS Availability Sets</a:t>
            </a:r>
          </a:p>
          <a:p>
            <a:pPr marL="457200" indent="-457200">
              <a:buFont typeface="Arial" panose="020B0604020202020204" pitchFamily="34" charset="0"/>
              <a:buChar char="•"/>
            </a:pPr>
            <a:r>
              <a:rPr lang="en-US" sz="1800" dirty="0" smtClean="0">
                <a:solidFill>
                  <a:schemeClr val="tx1"/>
                </a:solidFill>
              </a:rPr>
              <a:t>Runs multiple redundant VMs across failure domains within a region to ensure high availability</a:t>
            </a:r>
          </a:p>
          <a:p>
            <a:pPr marL="457200" indent="-457200">
              <a:buFont typeface="Arial" panose="020B0604020202020204" pitchFamily="34" charset="0"/>
              <a:buChar char="•"/>
            </a:pPr>
            <a:r>
              <a:rPr lang="en-US" sz="1800" dirty="0" smtClean="0">
                <a:solidFill>
                  <a:schemeClr val="tx1"/>
                </a:solidFill>
              </a:rPr>
              <a:t>Ideal for stateless front-end or middle tiers</a:t>
            </a:r>
            <a:endParaRPr lang="en-US" sz="2400" dirty="0"/>
          </a:p>
        </p:txBody>
      </p:sp>
      <p:sp>
        <p:nvSpPr>
          <p:cNvPr id="30" name="Text Placeholder 2"/>
          <p:cNvSpPr txBox="1">
            <a:spLocks/>
          </p:cNvSpPr>
          <p:nvPr/>
        </p:nvSpPr>
        <p:spPr>
          <a:xfrm>
            <a:off x="4338546" y="4093225"/>
            <a:ext cx="6809336" cy="112646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u="sng" dirty="0" smtClean="0">
                <a:solidFill>
                  <a:schemeClr val="tx1"/>
                </a:solidFill>
              </a:rPr>
              <a:t>Microsoft SQL </a:t>
            </a:r>
            <a:r>
              <a:rPr lang="en-US" sz="2400" u="sng" dirty="0" err="1" smtClean="0">
                <a:solidFill>
                  <a:schemeClr val="tx1"/>
                </a:solidFill>
              </a:rPr>
              <a:t>AlwaysOn</a:t>
            </a:r>
            <a:endParaRPr lang="en-US" sz="2400" u="sng" dirty="0" smtClean="0">
              <a:solidFill>
                <a:schemeClr val="tx1"/>
              </a:solidFill>
            </a:endParaRPr>
          </a:p>
          <a:p>
            <a:pPr marL="457200" indent="-457200">
              <a:buFont typeface="Arial" panose="020B0604020202020204" pitchFamily="34" charset="0"/>
              <a:buChar char="•"/>
            </a:pPr>
            <a:r>
              <a:rPr lang="en-US" sz="1800" dirty="0">
                <a:solidFill>
                  <a:schemeClr val="tx1"/>
                </a:solidFill>
              </a:rPr>
              <a:t>Transparent </a:t>
            </a:r>
            <a:r>
              <a:rPr lang="en-US" sz="1800" dirty="0" smtClean="0">
                <a:solidFill>
                  <a:schemeClr val="tx1"/>
                </a:solidFill>
              </a:rPr>
              <a:t>HA and </a:t>
            </a:r>
            <a:r>
              <a:rPr lang="en-US" sz="1800" dirty="0">
                <a:solidFill>
                  <a:schemeClr val="tx1"/>
                </a:solidFill>
              </a:rPr>
              <a:t>data protection from local </a:t>
            </a:r>
            <a:r>
              <a:rPr lang="en-US" sz="1800" dirty="0" smtClean="0">
                <a:solidFill>
                  <a:schemeClr val="tx1"/>
                </a:solidFill>
              </a:rPr>
              <a:t>failures</a:t>
            </a:r>
            <a:endParaRPr lang="en-US" sz="1800" dirty="0">
              <a:solidFill>
                <a:schemeClr val="tx1"/>
              </a:solidFill>
            </a:endParaRPr>
          </a:p>
          <a:p>
            <a:pPr marL="457200" indent="-457200">
              <a:buFont typeface="Arial" panose="020B0604020202020204" pitchFamily="34" charset="0"/>
              <a:buChar char="•"/>
            </a:pPr>
            <a:r>
              <a:rPr lang="en-US" sz="1800" dirty="0">
                <a:solidFill>
                  <a:schemeClr val="tx1"/>
                </a:solidFill>
              </a:rPr>
              <a:t>Automatic data synchronization of geo-replicated databases </a:t>
            </a:r>
            <a:endParaRPr lang="en-US" sz="2400" dirty="0"/>
          </a:p>
        </p:txBody>
      </p:sp>
      <p:sp>
        <p:nvSpPr>
          <p:cNvPr id="31" name="Rectangle 5"/>
          <p:cNvSpPr>
            <a:spLocks noChangeArrowheads="1"/>
          </p:cNvSpPr>
          <p:nvPr/>
        </p:nvSpPr>
        <p:spPr bwMode="auto">
          <a:xfrm>
            <a:off x="274639" y="2752968"/>
            <a:ext cx="3060836" cy="1037863"/>
          </a:xfrm>
          <a:prstGeom prst="rect">
            <a:avLst/>
          </a:prstGeom>
          <a:solidFill>
            <a:srgbClr val="005695"/>
          </a:solidFill>
          <a:ln>
            <a:noFill/>
          </a:ln>
        </p:spPr>
        <p:txBody>
          <a:bodyPr vert="horz" wrap="square" lIns="93221" tIns="46610" rIns="93221" bIns="46610" numCol="1" anchor="t" anchorCtr="0" compatLnSpc="1">
            <a:prstTxWarp prst="textNoShape">
              <a:avLst/>
            </a:prstTxWarp>
          </a:bodyPr>
          <a:lstStyle/>
          <a:p>
            <a:pPr algn="ctr" defTabSz="932060"/>
            <a:r>
              <a:rPr lang="en-US" sz="1399" dirty="0" smtClean="0">
                <a:solidFill>
                  <a:srgbClr val="FFFFFF"/>
                </a:solidFill>
              </a:rPr>
              <a:t>Azure IaaS Availability </a:t>
            </a:r>
            <a:r>
              <a:rPr lang="en-US" sz="1399" dirty="0">
                <a:solidFill>
                  <a:srgbClr val="FFFFFF"/>
                </a:solidFill>
              </a:rPr>
              <a:t>Set</a:t>
            </a:r>
          </a:p>
        </p:txBody>
      </p:sp>
      <p:sp>
        <p:nvSpPr>
          <p:cNvPr id="32" name="Freeform 7"/>
          <p:cNvSpPr>
            <a:spLocks/>
          </p:cNvSpPr>
          <p:nvPr/>
        </p:nvSpPr>
        <p:spPr bwMode="auto">
          <a:xfrm>
            <a:off x="361044" y="3186508"/>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3" name="Freeform 8"/>
          <p:cNvSpPr>
            <a:spLocks/>
          </p:cNvSpPr>
          <p:nvPr/>
        </p:nvSpPr>
        <p:spPr bwMode="auto">
          <a:xfrm>
            <a:off x="361044" y="3386403"/>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4" name="Freeform 9"/>
          <p:cNvSpPr>
            <a:spLocks/>
          </p:cNvSpPr>
          <p:nvPr/>
        </p:nvSpPr>
        <p:spPr bwMode="auto">
          <a:xfrm>
            <a:off x="361044" y="3567856"/>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5" name="Oval 15"/>
          <p:cNvSpPr>
            <a:spLocks noChangeArrowheads="1"/>
          </p:cNvSpPr>
          <p:nvPr/>
        </p:nvSpPr>
        <p:spPr bwMode="auto">
          <a:xfrm>
            <a:off x="873820" y="3210462"/>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6" name="Oval 16"/>
          <p:cNvSpPr>
            <a:spLocks noChangeArrowheads="1"/>
          </p:cNvSpPr>
          <p:nvPr/>
        </p:nvSpPr>
        <p:spPr bwMode="auto">
          <a:xfrm>
            <a:off x="873820" y="3412009"/>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7" name="Oval 17"/>
          <p:cNvSpPr>
            <a:spLocks noChangeArrowheads="1"/>
          </p:cNvSpPr>
          <p:nvPr/>
        </p:nvSpPr>
        <p:spPr bwMode="auto">
          <a:xfrm>
            <a:off x="873820" y="3593462"/>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8" name="Freeform 7"/>
          <p:cNvSpPr>
            <a:spLocks/>
          </p:cNvSpPr>
          <p:nvPr/>
        </p:nvSpPr>
        <p:spPr bwMode="auto">
          <a:xfrm>
            <a:off x="1100536" y="3178583"/>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39" name="Freeform 8"/>
          <p:cNvSpPr>
            <a:spLocks/>
          </p:cNvSpPr>
          <p:nvPr/>
        </p:nvSpPr>
        <p:spPr bwMode="auto">
          <a:xfrm>
            <a:off x="1100536" y="3378478"/>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0" name="Freeform 9"/>
          <p:cNvSpPr>
            <a:spLocks/>
          </p:cNvSpPr>
          <p:nvPr/>
        </p:nvSpPr>
        <p:spPr bwMode="auto">
          <a:xfrm>
            <a:off x="1100536" y="3559931"/>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1" name="Oval 15"/>
          <p:cNvSpPr>
            <a:spLocks noChangeArrowheads="1"/>
          </p:cNvSpPr>
          <p:nvPr/>
        </p:nvSpPr>
        <p:spPr bwMode="auto">
          <a:xfrm>
            <a:off x="1613312" y="3202537"/>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2" name="Oval 16"/>
          <p:cNvSpPr>
            <a:spLocks noChangeArrowheads="1"/>
          </p:cNvSpPr>
          <p:nvPr/>
        </p:nvSpPr>
        <p:spPr bwMode="auto">
          <a:xfrm>
            <a:off x="1613312" y="3404083"/>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3" name="Oval 17"/>
          <p:cNvSpPr>
            <a:spLocks noChangeArrowheads="1"/>
          </p:cNvSpPr>
          <p:nvPr/>
        </p:nvSpPr>
        <p:spPr bwMode="auto">
          <a:xfrm>
            <a:off x="1613312" y="3585537"/>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4" name="Freeform 7"/>
          <p:cNvSpPr>
            <a:spLocks/>
          </p:cNvSpPr>
          <p:nvPr/>
        </p:nvSpPr>
        <p:spPr bwMode="auto">
          <a:xfrm>
            <a:off x="1865373" y="3179175"/>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5" name="Freeform 8"/>
          <p:cNvSpPr>
            <a:spLocks/>
          </p:cNvSpPr>
          <p:nvPr/>
        </p:nvSpPr>
        <p:spPr bwMode="auto">
          <a:xfrm>
            <a:off x="1865373" y="3379070"/>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6" name="Freeform 9"/>
          <p:cNvSpPr>
            <a:spLocks/>
          </p:cNvSpPr>
          <p:nvPr/>
        </p:nvSpPr>
        <p:spPr bwMode="auto">
          <a:xfrm>
            <a:off x="1865373" y="3560523"/>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7" name="Oval 15"/>
          <p:cNvSpPr>
            <a:spLocks noChangeArrowheads="1"/>
          </p:cNvSpPr>
          <p:nvPr/>
        </p:nvSpPr>
        <p:spPr bwMode="auto">
          <a:xfrm>
            <a:off x="2378149" y="3203129"/>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8" name="Oval 16"/>
          <p:cNvSpPr>
            <a:spLocks noChangeArrowheads="1"/>
          </p:cNvSpPr>
          <p:nvPr/>
        </p:nvSpPr>
        <p:spPr bwMode="auto">
          <a:xfrm>
            <a:off x="2378149" y="3404676"/>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49" name="Oval 17"/>
          <p:cNvSpPr>
            <a:spLocks noChangeArrowheads="1"/>
          </p:cNvSpPr>
          <p:nvPr/>
        </p:nvSpPr>
        <p:spPr bwMode="auto">
          <a:xfrm>
            <a:off x="2378149" y="3586129"/>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0" name="Freeform 7"/>
          <p:cNvSpPr>
            <a:spLocks/>
          </p:cNvSpPr>
          <p:nvPr/>
        </p:nvSpPr>
        <p:spPr bwMode="auto">
          <a:xfrm>
            <a:off x="2604865" y="3171250"/>
            <a:ext cx="633906" cy="113990"/>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1" name="Freeform 8"/>
          <p:cNvSpPr>
            <a:spLocks/>
          </p:cNvSpPr>
          <p:nvPr/>
        </p:nvSpPr>
        <p:spPr bwMode="auto">
          <a:xfrm>
            <a:off x="2604865" y="3371145"/>
            <a:ext cx="633906" cy="113990"/>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2" name="Freeform 9"/>
          <p:cNvSpPr>
            <a:spLocks/>
          </p:cNvSpPr>
          <p:nvPr/>
        </p:nvSpPr>
        <p:spPr bwMode="auto">
          <a:xfrm>
            <a:off x="2604865" y="3552598"/>
            <a:ext cx="633906" cy="113990"/>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3" name="Oval 15"/>
          <p:cNvSpPr>
            <a:spLocks noChangeArrowheads="1"/>
          </p:cNvSpPr>
          <p:nvPr/>
        </p:nvSpPr>
        <p:spPr bwMode="auto">
          <a:xfrm>
            <a:off x="3117641" y="3195204"/>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4" name="Oval 16"/>
          <p:cNvSpPr>
            <a:spLocks noChangeArrowheads="1"/>
          </p:cNvSpPr>
          <p:nvPr/>
        </p:nvSpPr>
        <p:spPr bwMode="auto">
          <a:xfrm>
            <a:off x="3117641" y="3396750"/>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55" name="Oval 17"/>
          <p:cNvSpPr>
            <a:spLocks noChangeArrowheads="1"/>
          </p:cNvSpPr>
          <p:nvPr/>
        </p:nvSpPr>
        <p:spPr bwMode="auto">
          <a:xfrm>
            <a:off x="3117641" y="3578204"/>
            <a:ext cx="61372" cy="62777"/>
          </a:xfrm>
          <a:prstGeom prst="ellipse">
            <a:avLst/>
          </a:prstGeom>
          <a:solidFill>
            <a:schemeClr val="accent1"/>
          </a:solidFill>
          <a:ln>
            <a:noFill/>
          </a:ln>
        </p:spPr>
        <p:txBody>
          <a:bodyPr vert="horz" wrap="square" lIns="93221" tIns="46610" rIns="93221" bIns="46610" numCol="1" anchor="t" anchorCtr="0" compatLnSpc="1">
            <a:prstTxWarp prst="textNoShape">
              <a:avLst/>
            </a:prstTxWarp>
          </a:bodyPr>
          <a:lstStyle/>
          <a:p>
            <a:pPr defTabSz="932060"/>
            <a:endParaRPr lang="en-US" sz="1632" dirty="0">
              <a:solidFill>
                <a:srgbClr val="000000"/>
              </a:solidFill>
            </a:endParaRPr>
          </a:p>
        </p:txBody>
      </p:sp>
      <p:sp>
        <p:nvSpPr>
          <p:cNvPr id="62" name="Can 61"/>
          <p:cNvSpPr/>
          <p:nvPr/>
        </p:nvSpPr>
        <p:spPr bwMode="auto">
          <a:xfrm>
            <a:off x="444444" y="4328310"/>
            <a:ext cx="920123" cy="729392"/>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400" dirty="0" smtClean="0">
                <a:gradFill>
                  <a:gsLst>
                    <a:gs pos="16814">
                      <a:srgbClr val="FFFFFF"/>
                    </a:gs>
                    <a:gs pos="46000">
                      <a:srgbClr val="FFFFFF"/>
                    </a:gs>
                  </a:gsLst>
                  <a:lin ang="5400000" scaled="0"/>
                </a:gradFill>
              </a:rPr>
              <a:t>SQL </a:t>
            </a:r>
          </a:p>
          <a:p>
            <a:pPr algn="ctr" defTabSz="932398" fontAlgn="base">
              <a:spcBef>
                <a:spcPct val="0"/>
              </a:spcBef>
              <a:spcAft>
                <a:spcPct val="0"/>
              </a:spcAft>
            </a:pPr>
            <a:r>
              <a:rPr lang="en-US" sz="1400" dirty="0" smtClean="0">
                <a:gradFill>
                  <a:gsLst>
                    <a:gs pos="16814">
                      <a:srgbClr val="FFFFFF"/>
                    </a:gs>
                    <a:gs pos="46000">
                      <a:srgbClr val="FFFFFF"/>
                    </a:gs>
                  </a:gsLst>
                  <a:lin ang="5400000" scaled="0"/>
                </a:gradFill>
              </a:rPr>
              <a:t>Region A</a:t>
            </a:r>
            <a:endParaRPr lang="en-US" sz="1400" dirty="0">
              <a:gradFill>
                <a:gsLst>
                  <a:gs pos="16814">
                    <a:srgbClr val="FFFFFF"/>
                  </a:gs>
                  <a:gs pos="46000">
                    <a:srgbClr val="FFFFFF"/>
                  </a:gs>
                </a:gsLst>
                <a:lin ang="5400000" scaled="0"/>
              </a:gradFill>
            </a:endParaRPr>
          </a:p>
        </p:txBody>
      </p:sp>
      <p:sp>
        <p:nvSpPr>
          <p:cNvPr id="64" name="Up-Down Arrow 63"/>
          <p:cNvSpPr/>
          <p:nvPr/>
        </p:nvSpPr>
        <p:spPr bwMode="auto">
          <a:xfrm rot="5400000">
            <a:off x="1648925" y="4158212"/>
            <a:ext cx="618363" cy="1069588"/>
          </a:xfrm>
          <a:prstGeom prst="upDownArrow">
            <a:avLst/>
          </a:prstGeom>
          <a:solidFill>
            <a:schemeClr val="accent3">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65" name="Picture 64"/>
          <p:cNvPicPr>
            <a:picLocks noChangeAspect="1"/>
          </p:cNvPicPr>
          <p:nvPr/>
        </p:nvPicPr>
        <p:blipFill>
          <a:blip r:embed="rId2"/>
          <a:stretch>
            <a:fillRect/>
          </a:stretch>
        </p:blipFill>
        <p:spPr>
          <a:xfrm>
            <a:off x="1360579" y="1492805"/>
            <a:ext cx="747727" cy="735401"/>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84" y="5834249"/>
            <a:ext cx="2044444" cy="431746"/>
          </a:xfrm>
          <a:prstGeom prst="rect">
            <a:avLst/>
          </a:prstGeom>
        </p:spPr>
      </p:pic>
      <p:sp>
        <p:nvSpPr>
          <p:cNvPr id="69" name="Text Placeholder 2"/>
          <p:cNvSpPr txBox="1">
            <a:spLocks/>
          </p:cNvSpPr>
          <p:nvPr/>
        </p:nvSpPr>
        <p:spPr>
          <a:xfrm>
            <a:off x="4338545" y="5362242"/>
            <a:ext cx="7366031" cy="13757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u="sng" dirty="0" smtClean="0">
                <a:solidFill>
                  <a:schemeClr val="tx1"/>
                </a:solidFill>
              </a:rPr>
              <a:t>Azure Resource Manager Templates</a:t>
            </a:r>
          </a:p>
          <a:p>
            <a:pPr marL="457200" indent="-457200">
              <a:buFont typeface="Arial" panose="020B0604020202020204" pitchFamily="34" charset="0"/>
              <a:buChar char="•"/>
            </a:pPr>
            <a:r>
              <a:rPr lang="en-US" sz="1800" dirty="0" smtClean="0">
                <a:solidFill>
                  <a:schemeClr val="tx1"/>
                </a:solidFill>
              </a:rPr>
              <a:t>Automation of repeatable complex deployments across regions and dev, integration, staging, production environments</a:t>
            </a:r>
          </a:p>
          <a:p>
            <a:pPr marL="457200" indent="-457200">
              <a:buFont typeface="Arial" panose="020B0604020202020204" pitchFamily="34" charset="0"/>
              <a:buChar char="•"/>
            </a:pPr>
            <a:r>
              <a:rPr lang="en-US" sz="1800" dirty="0" smtClean="0">
                <a:solidFill>
                  <a:schemeClr val="tx1"/>
                </a:solidFill>
              </a:rPr>
              <a:t>Ideal for dev/ops models, integrated with </a:t>
            </a:r>
            <a:r>
              <a:rPr lang="en-US" sz="1800" dirty="0" err="1" smtClean="0">
                <a:solidFill>
                  <a:schemeClr val="tx1"/>
                </a:solidFill>
              </a:rPr>
              <a:t>github</a:t>
            </a:r>
            <a:endParaRPr lang="en-US" sz="2400" dirty="0"/>
          </a:p>
        </p:txBody>
      </p:sp>
      <p:sp>
        <p:nvSpPr>
          <p:cNvPr id="71" name="TextBox 70"/>
          <p:cNvSpPr txBox="1"/>
          <p:nvPr/>
        </p:nvSpPr>
        <p:spPr>
          <a:xfrm>
            <a:off x="2252052" y="1753634"/>
            <a:ext cx="858195" cy="254300"/>
          </a:xfrm>
          <a:prstGeom prst="rect">
            <a:avLst/>
          </a:prstGeom>
          <a:noFill/>
        </p:spPr>
        <p:txBody>
          <a:bodyPr wrap="square" lIns="0" tIns="0" rIns="0" bIns="0" rtlCol="0">
            <a:spAutoFit/>
          </a:bodyPr>
          <a:lstStyle/>
          <a:p>
            <a:pPr algn="ctr" defTabSz="932060">
              <a:lnSpc>
                <a:spcPct val="90000"/>
              </a:lnSpc>
            </a:pPr>
            <a:r>
              <a:rPr lang="en-US" sz="918" dirty="0">
                <a:solidFill>
                  <a:srgbClr val="FFFFFF"/>
                </a:solidFill>
              </a:rPr>
              <a:t>AZURE TRAFFIC </a:t>
            </a:r>
            <a:r>
              <a:rPr lang="en-US" sz="918" dirty="0" smtClean="0">
                <a:solidFill>
                  <a:srgbClr val="FFFFFF"/>
                </a:solidFill>
              </a:rPr>
              <a:t>MANAGER</a:t>
            </a:r>
            <a:endParaRPr lang="en-US" sz="918" dirty="0">
              <a:solidFill>
                <a:srgbClr val="FFFFFF"/>
              </a:solidFill>
            </a:endParaRPr>
          </a:p>
        </p:txBody>
      </p:sp>
      <p:sp>
        <p:nvSpPr>
          <p:cNvPr id="72" name="Can 71"/>
          <p:cNvSpPr/>
          <p:nvPr/>
        </p:nvSpPr>
        <p:spPr bwMode="auto">
          <a:xfrm>
            <a:off x="2551646" y="4340831"/>
            <a:ext cx="920123" cy="729392"/>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400" dirty="0" smtClean="0">
                <a:gradFill>
                  <a:gsLst>
                    <a:gs pos="16814">
                      <a:srgbClr val="FFFFFF"/>
                    </a:gs>
                    <a:gs pos="46000">
                      <a:srgbClr val="FFFFFF"/>
                    </a:gs>
                  </a:gsLst>
                  <a:lin ang="5400000" scaled="0"/>
                </a:gradFill>
              </a:rPr>
              <a:t>SQL </a:t>
            </a:r>
          </a:p>
          <a:p>
            <a:pPr algn="ctr" defTabSz="932398" fontAlgn="base">
              <a:spcBef>
                <a:spcPct val="0"/>
              </a:spcBef>
              <a:spcAft>
                <a:spcPct val="0"/>
              </a:spcAft>
            </a:pPr>
            <a:r>
              <a:rPr lang="en-US" sz="1400" dirty="0" smtClean="0">
                <a:gradFill>
                  <a:gsLst>
                    <a:gs pos="16814">
                      <a:srgbClr val="FFFFFF"/>
                    </a:gs>
                    <a:gs pos="46000">
                      <a:srgbClr val="FFFFFF"/>
                    </a:gs>
                  </a:gsLst>
                  <a:lin ang="5400000" scaled="0"/>
                </a:gradFill>
              </a:rPr>
              <a:t>Region B</a:t>
            </a:r>
            <a:endParaRPr lang="en-US" sz="14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9086787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2674311"/>
            <a:ext cx="11887200" cy="1292533"/>
          </a:xfrm>
        </p:spPr>
        <p:txBody>
          <a:bodyPr/>
          <a:lstStyle/>
          <a:p>
            <a:pPr>
              <a:lnSpc>
                <a:spcPct val="100000"/>
              </a:lnSpc>
            </a:pPr>
            <a:r>
              <a:rPr lang="en-US" dirty="0" smtClean="0"/>
              <a:t>SQL Server Virtual Machine</a:t>
            </a:r>
            <a:endParaRPr lang="en-US" sz="5400" dirty="0">
              <a:solidFill>
                <a:srgbClr val="FFFF00"/>
              </a:solidFill>
            </a:endParaRPr>
          </a:p>
        </p:txBody>
      </p:sp>
    </p:spTree>
    <p:extLst>
      <p:ext uri="{BB962C8B-B14F-4D97-AF65-F5344CB8AC3E}">
        <p14:creationId xmlns:p14="http://schemas.microsoft.com/office/powerpoint/2010/main" val="274036979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FF"/>
                </a:solidFill>
              </a:rPr>
              <a:t>SQL Server Business Continuity</a:t>
            </a:r>
          </a:p>
        </p:txBody>
      </p:sp>
      <p:sp>
        <p:nvSpPr>
          <p:cNvPr id="4" name="Text Placeholder 5"/>
          <p:cNvSpPr txBox="1">
            <a:spLocks/>
          </p:cNvSpPr>
          <p:nvPr/>
        </p:nvSpPr>
        <p:spPr>
          <a:xfrm>
            <a:off x="274639" y="1439862"/>
            <a:ext cx="11889564" cy="5349204"/>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lvl="2"/>
            <a:r>
              <a:rPr lang="en-US" sz="4000" dirty="0" smtClean="0">
                <a:solidFill>
                  <a:srgbClr val="00BCF2"/>
                </a:solidFill>
                <a:latin typeface="+mj-lt"/>
              </a:rPr>
              <a:t>SQL Server HA within an Azure Region</a:t>
            </a:r>
          </a:p>
          <a:p>
            <a:pPr marL="446635" lvl="3"/>
            <a:r>
              <a:rPr lang="en-US" sz="2000" dirty="0" smtClean="0"/>
              <a:t>Availability of SQL Server in Azure VM </a:t>
            </a:r>
          </a:p>
          <a:p>
            <a:pPr marL="446635" lvl="3"/>
            <a:r>
              <a:rPr lang="en-US" sz="2000" dirty="0" smtClean="0"/>
              <a:t>Protect from issues impacting SQL Server or Azure VM</a:t>
            </a:r>
          </a:p>
          <a:p>
            <a:pPr marL="446635" lvl="3"/>
            <a:r>
              <a:rPr lang="en-US" sz="2000" dirty="0" smtClean="0"/>
              <a:t>Use a replica SQL Server in another Azure VM in same Region</a:t>
            </a:r>
          </a:p>
          <a:p>
            <a:pPr marL="428473" lvl="2" indent="-257084">
              <a:buFont typeface="Arial" pitchFamily="34" charset="0"/>
              <a:buChar char="•"/>
            </a:pPr>
            <a:endParaRPr lang="en-US" b="1" dirty="0" smtClean="0">
              <a:solidFill>
                <a:srgbClr val="404040"/>
              </a:solidFill>
            </a:endParaRPr>
          </a:p>
          <a:p>
            <a:pPr marL="0" lvl="2"/>
            <a:r>
              <a:rPr lang="en-US" sz="4000" dirty="0" smtClean="0">
                <a:solidFill>
                  <a:srgbClr val="00BCF2"/>
                </a:solidFill>
                <a:latin typeface="+mj-lt"/>
              </a:rPr>
              <a:t>SQL Server DR between Azure regions</a:t>
            </a:r>
          </a:p>
          <a:p>
            <a:pPr marL="446635" lvl="3"/>
            <a:r>
              <a:rPr lang="en-US" sz="2000" dirty="0" smtClean="0"/>
              <a:t>Availability of SQL Server in Azure VM </a:t>
            </a:r>
          </a:p>
          <a:p>
            <a:pPr marL="446635" lvl="3"/>
            <a:r>
              <a:rPr lang="en-US" sz="2000" dirty="0" smtClean="0"/>
              <a:t>Protect from issues impacting the Azure data center</a:t>
            </a:r>
          </a:p>
          <a:p>
            <a:pPr marL="446635" lvl="3"/>
            <a:r>
              <a:rPr lang="en-US" sz="2000" dirty="0" smtClean="0"/>
              <a:t>Use another SQL Server VM in different Azure DC</a:t>
            </a:r>
            <a:endParaRPr lang="en-US" b="1" dirty="0">
              <a:solidFill>
                <a:srgbClr val="404040"/>
              </a:solidFill>
            </a:endParaRPr>
          </a:p>
        </p:txBody>
      </p:sp>
      <p:sp>
        <p:nvSpPr>
          <p:cNvPr id="2" name="Slide Number Placeholder 1"/>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15</a:t>
            </a:fld>
            <a:endParaRPr lang="en-US" dirty="0">
              <a:solidFill>
                <a:srgbClr val="292929"/>
              </a:solidFill>
            </a:endParaRPr>
          </a:p>
        </p:txBody>
      </p:sp>
    </p:spTree>
    <p:extLst>
      <p:ext uri="{BB962C8B-B14F-4D97-AF65-F5344CB8AC3E}">
        <p14:creationId xmlns:p14="http://schemas.microsoft.com/office/powerpoint/2010/main" val="327446860"/>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within an Azure Region</a:t>
            </a:r>
          </a:p>
        </p:txBody>
      </p:sp>
      <p:sp>
        <p:nvSpPr>
          <p:cNvPr id="3" name="Text Placeholder 2"/>
          <p:cNvSpPr txBox="1">
            <a:spLocks/>
          </p:cNvSpPr>
          <p:nvPr/>
        </p:nvSpPr>
        <p:spPr>
          <a:xfrm>
            <a:off x="183264" y="1140358"/>
            <a:ext cx="10751330" cy="5804666"/>
          </a:xfrm>
          <a:prstGeom prst="rect">
            <a:avLst/>
          </a:prstGeom>
        </p:spPr>
        <p:txBody>
          <a:bodyPr vert="horz" wrap="square" lIns="91440" tIns="45720" rIns="91440" bIns="45720" rtlCol="0">
            <a:spAutoFit/>
          </a:bodyPr>
          <a:lstStyle>
            <a:lvl1pPr marL="0" indent="0" algn="l" defTabSz="1243493" rtl="0" eaLnBrk="1" latinLnBrk="0" hangingPunct="1">
              <a:spcBef>
                <a:spcPct val="20000"/>
              </a:spcBef>
              <a:buFont typeface="Arial"/>
              <a:buNone/>
              <a:defRPr sz="3264" kern="1200">
                <a:gradFill>
                  <a:gsLst>
                    <a:gs pos="1250">
                      <a:srgbClr val="FFFFFF"/>
                    </a:gs>
                    <a:gs pos="99000">
                      <a:srgbClr val="FFFFFF"/>
                    </a:gs>
                  </a:gsLst>
                  <a:lin ang="5400000" scaled="0"/>
                </a:gradFill>
                <a:latin typeface="+mn-lt"/>
                <a:ea typeface="+mn-ea"/>
                <a:cs typeface="+mn-cs"/>
              </a:defRPr>
            </a:lvl1pPr>
            <a:lvl2pPr marL="466310" indent="-466310" algn="l" defTabSz="1243493" rtl="0" eaLnBrk="1" latinLnBrk="0" hangingPunct="1">
              <a:spcBef>
                <a:spcPct val="20000"/>
              </a:spcBef>
              <a:buClr>
                <a:schemeClr val="accent4"/>
              </a:buClr>
              <a:buFont typeface="Arial"/>
              <a:buChar char="•"/>
              <a:defRPr lang="en-US" sz="2720" kern="1200" dirty="0" smtClean="0">
                <a:solidFill>
                  <a:schemeClr val="tx1"/>
                </a:solidFill>
                <a:latin typeface="Century Gothic"/>
                <a:ea typeface="+mn-ea"/>
                <a:cs typeface="+mn-cs"/>
              </a:defRPr>
            </a:lvl2pPr>
            <a:lvl3pPr marL="867854" indent="-466310" algn="l" defTabSz="1243493" rtl="0" eaLnBrk="1" latinLnBrk="0" hangingPunct="1">
              <a:spcBef>
                <a:spcPct val="20000"/>
              </a:spcBef>
              <a:buClr>
                <a:schemeClr val="accent4"/>
              </a:buClr>
              <a:buFont typeface="Arial"/>
              <a:buChar char="•"/>
              <a:defRPr lang="en-US" sz="2448" kern="1200" dirty="0" smtClean="0">
                <a:solidFill>
                  <a:schemeClr val="tx1"/>
                </a:solidFill>
                <a:latin typeface="Century Gothic"/>
                <a:ea typeface="+mn-ea"/>
                <a:cs typeface="+mn-cs"/>
              </a:defRPr>
            </a:lvl3pPr>
            <a:lvl4pPr marL="1254287" indent="-466310" algn="l" defTabSz="1243493" rtl="0" eaLnBrk="1" latinLnBrk="0" hangingPunct="1">
              <a:spcBef>
                <a:spcPct val="20000"/>
              </a:spcBef>
              <a:buClr>
                <a:schemeClr val="accent4"/>
              </a:buClr>
              <a:buFont typeface="Arial"/>
              <a:buChar char="•"/>
              <a:defRPr lang="en-US" sz="2448" kern="1200" dirty="0" smtClean="0">
                <a:solidFill>
                  <a:schemeClr val="tx1"/>
                </a:solidFill>
                <a:latin typeface="Century Gothic"/>
                <a:ea typeface="+mn-ea"/>
                <a:cs typeface="+mn-cs"/>
              </a:defRPr>
            </a:lvl4pPr>
            <a:lvl5pPr marL="1616973" indent="-466310" algn="l" defTabSz="1243493" rtl="0" eaLnBrk="1" latinLnBrk="0" hangingPunct="1">
              <a:spcBef>
                <a:spcPct val="20000"/>
              </a:spcBef>
              <a:buClr>
                <a:schemeClr val="accent4"/>
              </a:buClr>
              <a:buFont typeface="Arial"/>
              <a:buChar char="•"/>
              <a:defRPr lang="en-US" sz="2448" kern="1200" dirty="0">
                <a:solidFill>
                  <a:schemeClr val="tx1"/>
                </a:solidFill>
                <a:latin typeface="Century Gothic"/>
                <a:ea typeface="+mn-ea"/>
                <a:cs typeface="+mn-cs"/>
              </a:defRPr>
            </a:lvl5pPr>
            <a:lvl6pPr marL="3419605"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6pPr>
            <a:lvl7pPr marL="4041351"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7pPr>
            <a:lvl8pPr marL="4663097"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8pPr>
            <a:lvl9pPr marL="5284843"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9pPr>
          </a:lstStyle>
          <a:p>
            <a:pPr marL="0"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4000" b="0" i="0" u="none" strike="noStrike" kern="1200" cap="none" spc="0" normalizeH="0" baseline="0" noProof="0" dirty="0" smtClean="0">
                <a:ln>
                  <a:noFill/>
                </a:ln>
                <a:solidFill>
                  <a:schemeClr val="tx2"/>
                </a:solidFill>
                <a:effectLst/>
                <a:uLnTx/>
                <a:uFillTx/>
                <a:latin typeface="Segoe UI"/>
                <a:ea typeface="+mn-ea"/>
                <a:cs typeface="+mn-cs"/>
              </a:rPr>
              <a:t>SLA: No data loss</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If VM becomes unavailable, restart in another host</a:t>
            </a:r>
          </a:p>
          <a:p>
            <a:pPr marL="171389" lvl="2" indent="0">
              <a:buClr>
                <a:srgbClr val="7EB241"/>
              </a:buClr>
              <a:buNone/>
            </a:pPr>
            <a:endParaRPr kumimoji="0" lang="en-US" sz="1800" b="0" i="0" u="none" strike="noStrike" kern="1200" cap="none" spc="0" normalizeH="0" baseline="0" noProof="0" dirty="0" smtClean="0">
              <a:ln>
                <a:noFill/>
              </a:ln>
              <a:effectLst/>
              <a:uLnTx/>
              <a:uFillTx/>
              <a:latin typeface="Century Gothic"/>
              <a:ea typeface="+mn-ea"/>
              <a:cs typeface="+mn-cs"/>
            </a:endParaRPr>
          </a:p>
          <a:p>
            <a:pPr marL="0"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4000" b="0" i="0" u="none" strike="noStrike" kern="1200" cap="none" spc="0" normalizeH="0" baseline="0" noProof="0" dirty="0" smtClean="0">
                <a:ln>
                  <a:noFill/>
                </a:ln>
                <a:solidFill>
                  <a:schemeClr val="tx2"/>
                </a:solidFill>
                <a:effectLst/>
                <a:uLnTx/>
                <a:uFillTx/>
                <a:latin typeface="Segoe UI"/>
                <a:ea typeface="+mn-ea"/>
                <a:cs typeface="+mn-cs"/>
              </a:rPr>
              <a:t>SLA: 1 of 2 VMs in Availability Set</a:t>
            </a:r>
            <a:endParaRPr kumimoji="0" lang="en-US" sz="3200" b="0" i="0" u="none" strike="noStrike" kern="1200" cap="none" spc="0" normalizeH="0" baseline="0" noProof="0" dirty="0" smtClean="0">
              <a:ln>
                <a:noFill/>
              </a:ln>
              <a:solidFill>
                <a:schemeClr val="tx2"/>
              </a:solidFill>
              <a:effectLst/>
              <a:uLnTx/>
              <a:uFillTx/>
              <a:latin typeface="Segoe UI"/>
              <a:ea typeface="+mn-ea"/>
              <a:cs typeface="+mn-cs"/>
            </a:endParaRP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99.95% (&lt;22 min downtime p/month)</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Includes</a:t>
            </a:r>
          </a:p>
          <a:p>
            <a:pPr marL="399989" marR="0" lvl="3"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Planned downtime due to (monthly) host OS servicing</a:t>
            </a:r>
          </a:p>
          <a:p>
            <a:pPr marL="399989" marR="0" lvl="3"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Unplanned downtime due to physical failures</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latin typeface="Century Gothic"/>
                <a:ea typeface="+mn-ea"/>
                <a:cs typeface="+mn-cs"/>
              </a:rPr>
              <a:t>Doesn’t include servicing of guest OS or software inside (e.g. SQL)</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endParaRPr kumimoji="0" lang="en-US" sz="1800" b="0" i="0" u="none" strike="noStrike" kern="1200" cap="none" spc="0" normalizeH="0" baseline="0" noProof="0" dirty="0" smtClean="0">
              <a:ln>
                <a:noFill/>
              </a:ln>
              <a:effectLst/>
              <a:uLnTx/>
              <a:uFillTx/>
              <a:latin typeface="Century Gothic"/>
              <a:ea typeface="+mn-ea"/>
              <a:cs typeface="+mn-cs"/>
            </a:endParaRPr>
          </a:p>
          <a:p>
            <a:pPr marL="0" lvl="2" indent="0">
              <a:buClr>
                <a:srgbClr val="7EB241"/>
              </a:buClr>
              <a:buNone/>
            </a:pPr>
            <a:r>
              <a:rPr kumimoji="0" lang="en-US" sz="4000" b="0" i="0" u="none" strike="noStrike" kern="1200" cap="none" spc="0" normalizeH="0" baseline="0" noProof="0" dirty="0" smtClean="0">
                <a:ln>
                  <a:noFill/>
                </a:ln>
                <a:solidFill>
                  <a:schemeClr val="tx2"/>
                </a:solidFill>
                <a:effectLst/>
                <a:uLnTx/>
                <a:uFillTx/>
                <a:latin typeface="Segoe UI"/>
                <a:ea typeface="+mn-ea"/>
                <a:cs typeface="+mn-cs"/>
              </a:rPr>
              <a:t>SQL </a:t>
            </a:r>
            <a:r>
              <a:rPr kumimoji="0" lang="en-US" sz="4000" b="0" i="0" u="none" strike="noStrike" kern="1200" cap="none" spc="0" normalizeH="0" baseline="0" noProof="0" dirty="0" err="1" smtClean="0">
                <a:ln>
                  <a:noFill/>
                </a:ln>
                <a:solidFill>
                  <a:schemeClr val="tx2"/>
                </a:solidFill>
                <a:effectLst/>
                <a:uLnTx/>
                <a:uFillTx/>
                <a:latin typeface="Segoe UI"/>
                <a:ea typeface="+mn-ea"/>
                <a:cs typeface="+mn-cs"/>
              </a:rPr>
              <a:t>AlwaysOn</a:t>
            </a:r>
            <a:r>
              <a:rPr kumimoji="0" lang="en-US" sz="4000" b="0" i="0" u="none" strike="noStrike" kern="1200" cap="none" spc="0" normalizeH="0" baseline="0" noProof="0" dirty="0" smtClean="0">
                <a:ln>
                  <a:noFill/>
                </a:ln>
                <a:solidFill>
                  <a:schemeClr val="tx2"/>
                </a:solidFill>
                <a:effectLst/>
                <a:uLnTx/>
                <a:uFillTx/>
                <a:latin typeface="Segoe UI"/>
                <a:ea typeface="+mn-ea"/>
                <a:cs typeface="+mn-cs"/>
              </a:rPr>
              <a:t> provides higher availability</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ea typeface="+mn-ea"/>
                <a:cs typeface="+mn-cs"/>
              </a:rPr>
              <a:t>If one SQL VM becomes unavailable, SQL fails over to another VM: ~20s</a:t>
            </a:r>
          </a:p>
          <a:p>
            <a:pPr marL="171389" marR="0" lvl="2" indent="0" algn="l" defTabSz="1243493" rtl="0" eaLnBrk="1" fontAlgn="auto" latinLnBrk="0" hangingPunct="1">
              <a:lnSpc>
                <a:spcPct val="100000"/>
              </a:lnSpc>
              <a:spcBef>
                <a:spcPct val="20000"/>
              </a:spcBef>
              <a:spcAft>
                <a:spcPts val="0"/>
              </a:spcAft>
              <a:buClr>
                <a:srgbClr val="7EB241"/>
              </a:buClr>
              <a:buSzTx/>
              <a:buNone/>
              <a:tabLst/>
              <a:defRPr/>
            </a:pPr>
            <a:r>
              <a:rPr kumimoji="0" lang="en-US" sz="2000" b="0" i="0" u="none" strike="noStrike" kern="1200" cap="none" spc="0" normalizeH="0" baseline="0" noProof="0" dirty="0" smtClean="0">
                <a:ln>
                  <a:noFill/>
                </a:ln>
                <a:effectLst/>
                <a:uLnTx/>
                <a:uFillTx/>
                <a:ea typeface="+mn-ea"/>
                <a:cs typeface="+mn-cs"/>
              </a:rPr>
              <a:t>Based on customer feedback/Telemetry: 99.99% (&lt;4 minutes of downtime)</a:t>
            </a:r>
            <a:endParaRPr kumimoji="0" lang="en-US" sz="2000" b="0" i="0" u="none" strike="noStrike" kern="1200" cap="none" spc="0" normalizeH="0" baseline="0" noProof="0" dirty="0">
              <a:ln>
                <a:noFill/>
              </a:ln>
              <a:effectLst/>
              <a:uLnTx/>
              <a:uFillTx/>
              <a:latin typeface="Segoe UI"/>
              <a:ea typeface="+mn-ea"/>
              <a:cs typeface="+mn-cs"/>
            </a:endParaRPr>
          </a:p>
        </p:txBody>
      </p:sp>
      <p:pic>
        <p:nvPicPr>
          <p:cNvPr id="4" name="Picture 3" descr="dome.png"/>
          <p:cNvPicPr>
            <a:picLocks noChangeAspect="1"/>
          </p:cNvPicPr>
          <p:nvPr/>
        </p:nvPicPr>
        <p:blipFill>
          <a:blip r:embed="rId3"/>
          <a:stretch>
            <a:fillRect/>
          </a:stretch>
        </p:blipFill>
        <p:spPr>
          <a:xfrm>
            <a:off x="7133625" y="428505"/>
            <a:ext cx="5357209" cy="4114755"/>
          </a:xfrm>
          <a:prstGeom prst="rect">
            <a:avLst/>
          </a:prstGeom>
        </p:spPr>
      </p:pic>
      <p:sp>
        <p:nvSpPr>
          <p:cNvPr id="5" name="Rounded Rectangle 4"/>
          <p:cNvSpPr/>
          <p:nvPr/>
        </p:nvSpPr>
        <p:spPr>
          <a:xfrm>
            <a:off x="7945339" y="2019584"/>
            <a:ext cx="1554339" cy="2098356"/>
          </a:xfrm>
          <a:prstGeom prst="roundRect">
            <a:avLst/>
          </a:prstGeom>
          <a:solidFill>
            <a:srgbClr val="2098D5"/>
          </a:solidFill>
          <a:ln w="25400" cap="flat" cmpd="sng" algn="ctr">
            <a:solidFill>
              <a:srgbClr val="2098D5">
                <a:shade val="50000"/>
              </a:srgbClr>
            </a:solidFill>
            <a:prstDash val="solid"/>
          </a:ln>
          <a:effectLst/>
        </p:spPr>
        <p:txBody>
          <a:bodyPr lIns="93238" tIns="46618" rIns="93238" bIns="46618" rtlCol="0" anchor="ctr"/>
          <a:lstStyle/>
          <a:p>
            <a:pPr algn="ctr" defTabSz="932358">
              <a:defRPr/>
            </a:pPr>
            <a:endParaRPr lang="en-US" sz="1836" kern="0">
              <a:solidFill>
                <a:srgbClr val="FFFFFF"/>
              </a:solidFill>
              <a:latin typeface="Arial"/>
            </a:endParaRPr>
          </a:p>
        </p:txBody>
      </p:sp>
      <p:sp>
        <p:nvSpPr>
          <p:cNvPr id="6" name="Rounded Rectangle 5"/>
          <p:cNvSpPr/>
          <p:nvPr/>
        </p:nvSpPr>
        <p:spPr>
          <a:xfrm>
            <a:off x="10043695" y="2019584"/>
            <a:ext cx="1554339" cy="2098356"/>
          </a:xfrm>
          <a:prstGeom prst="roundRect">
            <a:avLst/>
          </a:prstGeom>
          <a:solidFill>
            <a:srgbClr val="2098D5"/>
          </a:solidFill>
          <a:ln w="25400" cap="flat" cmpd="sng" algn="ctr">
            <a:solidFill>
              <a:srgbClr val="2098D5">
                <a:shade val="50000"/>
              </a:srgbClr>
            </a:solidFill>
            <a:prstDash val="solid"/>
          </a:ln>
          <a:effectLst/>
        </p:spPr>
        <p:txBody>
          <a:bodyPr lIns="93238" tIns="46618" rIns="93238" bIns="46618" rtlCol="0" anchor="ctr"/>
          <a:lstStyle/>
          <a:p>
            <a:pPr algn="ctr" defTabSz="932358">
              <a:defRPr/>
            </a:pPr>
            <a:endParaRPr lang="en-US" sz="1836" kern="0">
              <a:solidFill>
                <a:srgbClr val="FFFFFF"/>
              </a:solidFill>
              <a:latin typeface="Arial"/>
            </a:endParaRPr>
          </a:p>
        </p:txBody>
      </p:sp>
      <p:pic>
        <p:nvPicPr>
          <p:cNvPr id="7" name="Picture 6" descr="\\johnlserver\docs$\Artwork from DVD Website\Icons - Illustrations\_XML ICONS\Servers SQL database computer.png"/>
          <p:cNvPicPr>
            <a:picLocks noChangeAspect="1" noChangeArrowheads="1"/>
          </p:cNvPicPr>
          <p:nvPr/>
        </p:nvPicPr>
        <p:blipFill>
          <a:blip r:embed="rId4" cstate="print"/>
          <a:srcRect/>
          <a:stretch>
            <a:fillRect/>
          </a:stretch>
        </p:blipFill>
        <p:spPr bwMode="auto">
          <a:xfrm>
            <a:off x="8333926" y="2228877"/>
            <a:ext cx="835940" cy="1492804"/>
          </a:xfrm>
          <a:prstGeom prst="rect">
            <a:avLst/>
          </a:prstGeom>
          <a:noFill/>
          <a:ln w="9525">
            <a:noFill/>
            <a:miter lim="800000"/>
            <a:headEnd/>
            <a:tailEnd/>
          </a:ln>
        </p:spPr>
      </p:pic>
      <p:sp>
        <p:nvSpPr>
          <p:cNvPr id="8" name="Flowchart: Punched Tape 7"/>
          <p:cNvSpPr/>
          <p:nvPr/>
        </p:nvSpPr>
        <p:spPr bwMode="auto">
          <a:xfrm>
            <a:off x="8333926" y="2714140"/>
            <a:ext cx="667867" cy="600410"/>
          </a:xfrm>
          <a:prstGeom prst="flowChartPunchedTape">
            <a:avLst/>
          </a:prstGeom>
          <a:solidFill>
            <a:srgbClr val="F3F2DC">
              <a:lumMod val="50000"/>
              <a:alpha val="44000"/>
            </a:srgbClr>
          </a:solidFill>
          <a:ln>
            <a:noFill/>
            <a:headEnd type="none" w="med" len="med"/>
            <a:tailEnd type="none" w="med" len="me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93A299">
                <a:shade val="30000"/>
                <a:satMod val="130000"/>
              </a:srgbClr>
            </a:contourClr>
          </a:sp3d>
        </p:spPr>
        <p:txBody>
          <a:bodyPr lIns="93234" tIns="46616" rIns="93234" bIns="46616"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052">
              <a:defRPr/>
            </a:pPr>
            <a:r>
              <a:rPr lang="en-US" sz="1122" dirty="0">
                <a:solidFill>
                  <a:srgbClr val="FFFFFF"/>
                </a:solidFill>
                <a:effectLst>
                  <a:outerShdw blurRad="38100" dist="38100" dir="2700000" algn="tl">
                    <a:srgbClr val="000000">
                      <a:alpha val="43137"/>
                    </a:srgbClr>
                  </a:outerShdw>
                </a:effectLst>
                <a:latin typeface="Arial"/>
              </a:rPr>
              <a:t>S</a:t>
            </a:r>
          </a:p>
        </p:txBody>
      </p:sp>
      <p:pic>
        <p:nvPicPr>
          <p:cNvPr id="9" name="Picture 8" descr="\\johnlserver\docs$\Artwork from DVD Website\Icons - Illustrations\_XML ICONS\Servers SQL database computer.png"/>
          <p:cNvPicPr>
            <a:picLocks noChangeAspect="1" noChangeArrowheads="1"/>
          </p:cNvPicPr>
          <p:nvPr/>
        </p:nvPicPr>
        <p:blipFill>
          <a:blip r:embed="rId4" cstate="print"/>
          <a:srcRect/>
          <a:stretch>
            <a:fillRect/>
          </a:stretch>
        </p:blipFill>
        <p:spPr bwMode="auto">
          <a:xfrm>
            <a:off x="10409554" y="2228877"/>
            <a:ext cx="835940" cy="1492804"/>
          </a:xfrm>
          <a:prstGeom prst="rect">
            <a:avLst/>
          </a:prstGeom>
          <a:noFill/>
          <a:ln w="9525">
            <a:noFill/>
            <a:miter lim="800000"/>
            <a:headEnd/>
            <a:tailEnd/>
          </a:ln>
        </p:spPr>
      </p:pic>
      <p:sp>
        <p:nvSpPr>
          <p:cNvPr id="10" name="Flowchart: Punched Tape 9"/>
          <p:cNvSpPr/>
          <p:nvPr/>
        </p:nvSpPr>
        <p:spPr bwMode="auto">
          <a:xfrm>
            <a:off x="10528973" y="2654461"/>
            <a:ext cx="608158" cy="586066"/>
          </a:xfrm>
          <a:prstGeom prst="flowChartPunchedTape">
            <a:avLst/>
          </a:prstGeom>
          <a:gradFill rotWithShape="1">
            <a:gsLst>
              <a:gs pos="0">
                <a:srgbClr val="93A299">
                  <a:shade val="70000"/>
                  <a:satMod val="150000"/>
                </a:srgbClr>
              </a:gs>
              <a:gs pos="34000">
                <a:srgbClr val="93A299">
                  <a:shade val="70000"/>
                  <a:satMod val="140000"/>
                </a:srgbClr>
              </a:gs>
              <a:gs pos="70000">
                <a:srgbClr val="93A299">
                  <a:tint val="100000"/>
                  <a:shade val="90000"/>
                  <a:satMod val="140000"/>
                </a:srgbClr>
              </a:gs>
              <a:gs pos="100000">
                <a:srgbClr val="93A299">
                  <a:tint val="100000"/>
                  <a:shade val="100000"/>
                  <a:satMod val="100000"/>
                </a:srgbClr>
              </a:gs>
            </a:gsLst>
            <a:path path="circle">
              <a:fillToRect l="100000" t="100000" r="100000" b="100000"/>
            </a:path>
          </a:gradFill>
          <a:ln>
            <a:noFill/>
            <a:headEnd type="none" w="med" len="med"/>
            <a:tailEnd type="none" w="med" len="me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93A299">
                <a:shade val="30000"/>
                <a:satMod val="130000"/>
              </a:srgbClr>
            </a:contourClr>
          </a:sp3d>
        </p:spPr>
        <p:txBody>
          <a:bodyPr lIns="93234" tIns="46616" rIns="93234" bIns="46616"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052">
              <a:defRPr/>
            </a:pPr>
            <a:r>
              <a:rPr lang="en-US" sz="1020" dirty="0">
                <a:solidFill>
                  <a:srgbClr val="FFFFFF"/>
                </a:solidFill>
                <a:effectLst>
                  <a:outerShdw blurRad="38100" dist="38100" dir="2700000" algn="tl">
                    <a:srgbClr val="000000">
                      <a:alpha val="43137"/>
                    </a:srgbClr>
                  </a:outerShdw>
                </a:effectLst>
                <a:latin typeface="Arial"/>
              </a:rPr>
              <a:t>P</a:t>
            </a:r>
          </a:p>
        </p:txBody>
      </p:sp>
      <p:sp>
        <p:nvSpPr>
          <p:cNvPr id="11" name="Multiply 10"/>
          <p:cNvSpPr/>
          <p:nvPr/>
        </p:nvSpPr>
        <p:spPr>
          <a:xfrm>
            <a:off x="10276848" y="2485883"/>
            <a:ext cx="1010320" cy="1088037"/>
          </a:xfrm>
          <a:prstGeom prst="mathMultiply">
            <a:avLst/>
          </a:prstGeom>
          <a:solidFill>
            <a:srgbClr val="79463D"/>
          </a:solidFill>
          <a:ln w="26425" cap="flat" cmpd="sng" algn="ctr">
            <a:solidFill>
              <a:srgbClr val="79463D">
                <a:shade val="50000"/>
              </a:srgbClr>
            </a:solidFill>
            <a:prstDash val="solid"/>
          </a:ln>
          <a:effectLst/>
        </p:spPr>
        <p:txBody>
          <a:bodyPr lIns="93238" tIns="46618" rIns="93238" bIns="46618" rtlCol="0" anchor="ctr"/>
          <a:lstStyle/>
          <a:p>
            <a:pPr algn="ctr" defTabSz="932358">
              <a:defRPr/>
            </a:pPr>
            <a:endParaRPr lang="en-US" sz="1836" b="1" kern="0">
              <a:ln w="12700">
                <a:solidFill>
                  <a:srgbClr val="D2533C">
                    <a:satMod val="155000"/>
                  </a:srgbClr>
                </a:solidFill>
                <a:prstDash val="solid"/>
              </a:ln>
              <a:solidFill>
                <a:srgbClr val="F3F2DC">
                  <a:tint val="85000"/>
                  <a:satMod val="155000"/>
                </a:srgbClr>
              </a:solidFill>
              <a:effectLst>
                <a:outerShdw blurRad="41275" dist="20320" dir="1800000" algn="tl" rotWithShape="0">
                  <a:srgbClr val="000000">
                    <a:alpha val="40000"/>
                  </a:srgbClr>
                </a:outerShdw>
              </a:effectLst>
              <a:latin typeface="Arial"/>
            </a:endParaRPr>
          </a:p>
        </p:txBody>
      </p:sp>
      <p:sp>
        <p:nvSpPr>
          <p:cNvPr id="12" name="Flowchart: Punched Tape 11"/>
          <p:cNvSpPr/>
          <p:nvPr/>
        </p:nvSpPr>
        <p:spPr bwMode="auto">
          <a:xfrm>
            <a:off x="8347501" y="2719034"/>
            <a:ext cx="608158" cy="586066"/>
          </a:xfrm>
          <a:prstGeom prst="flowChartPunchedTape">
            <a:avLst/>
          </a:prstGeom>
          <a:gradFill rotWithShape="1">
            <a:gsLst>
              <a:gs pos="0">
                <a:srgbClr val="93A299">
                  <a:shade val="70000"/>
                  <a:satMod val="150000"/>
                </a:srgbClr>
              </a:gs>
              <a:gs pos="34000">
                <a:srgbClr val="93A299">
                  <a:shade val="70000"/>
                  <a:satMod val="140000"/>
                </a:srgbClr>
              </a:gs>
              <a:gs pos="70000">
                <a:srgbClr val="93A299">
                  <a:tint val="100000"/>
                  <a:shade val="90000"/>
                  <a:satMod val="140000"/>
                </a:srgbClr>
              </a:gs>
              <a:gs pos="100000">
                <a:srgbClr val="93A299">
                  <a:tint val="100000"/>
                  <a:shade val="100000"/>
                  <a:satMod val="100000"/>
                </a:srgbClr>
              </a:gs>
            </a:gsLst>
            <a:path path="circle">
              <a:fillToRect l="100000" t="100000" r="100000" b="100000"/>
            </a:path>
          </a:gradFill>
          <a:ln>
            <a:noFill/>
            <a:headEnd type="none" w="med" len="med"/>
            <a:tailEnd type="none" w="med" len="me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93A299">
                <a:shade val="30000"/>
                <a:satMod val="130000"/>
              </a:srgbClr>
            </a:contourClr>
          </a:sp3d>
        </p:spPr>
        <p:txBody>
          <a:bodyPr lIns="93234" tIns="46616" rIns="93234" bIns="46616"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052">
              <a:defRPr/>
            </a:pPr>
            <a:r>
              <a:rPr lang="en-US" sz="1020" dirty="0">
                <a:solidFill>
                  <a:srgbClr val="FFFFFF"/>
                </a:solidFill>
                <a:effectLst>
                  <a:outerShdw blurRad="38100" dist="38100" dir="2700000" algn="tl">
                    <a:srgbClr val="000000">
                      <a:alpha val="43137"/>
                    </a:srgbClr>
                  </a:outerShdw>
                </a:effectLst>
                <a:latin typeface="Arial"/>
              </a:rPr>
              <a:t>P</a:t>
            </a:r>
          </a:p>
        </p:txBody>
      </p:sp>
      <p:pic>
        <p:nvPicPr>
          <p:cNvPr id="13" name="Picture 12" descr="\\johnlserver\docs$\Artwork from DVD Website\Icons - Illustrations\_XML ICONS\Servers SQL database computer.png"/>
          <p:cNvPicPr>
            <a:picLocks noChangeAspect="1" noChangeArrowheads="1"/>
          </p:cNvPicPr>
          <p:nvPr/>
        </p:nvPicPr>
        <p:blipFill>
          <a:blip r:embed="rId4" cstate="print"/>
          <a:srcRect/>
          <a:stretch>
            <a:fillRect/>
          </a:stretch>
        </p:blipFill>
        <p:spPr bwMode="auto">
          <a:xfrm>
            <a:off x="10432284" y="2236550"/>
            <a:ext cx="835940" cy="1492804"/>
          </a:xfrm>
          <a:prstGeom prst="rect">
            <a:avLst/>
          </a:prstGeom>
          <a:noFill/>
          <a:ln w="9525">
            <a:noFill/>
            <a:miter lim="800000"/>
            <a:headEnd/>
            <a:tailEnd/>
          </a:ln>
        </p:spPr>
      </p:pic>
      <p:sp>
        <p:nvSpPr>
          <p:cNvPr id="14" name="Flowchart: Punched Tape 13"/>
          <p:cNvSpPr/>
          <p:nvPr/>
        </p:nvSpPr>
        <p:spPr bwMode="auto">
          <a:xfrm>
            <a:off x="10510001" y="2641316"/>
            <a:ext cx="667867" cy="600410"/>
          </a:xfrm>
          <a:prstGeom prst="flowChartPunchedTape">
            <a:avLst/>
          </a:prstGeom>
          <a:solidFill>
            <a:srgbClr val="F3F2DC">
              <a:lumMod val="50000"/>
              <a:alpha val="44000"/>
            </a:srgbClr>
          </a:solidFill>
          <a:ln>
            <a:noFill/>
            <a:headEnd type="none" w="med" len="med"/>
            <a:tailEnd type="none" w="med" len="me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93A299">
                <a:shade val="30000"/>
                <a:satMod val="130000"/>
              </a:srgbClr>
            </a:contourClr>
          </a:sp3d>
        </p:spPr>
        <p:txBody>
          <a:bodyPr lIns="93234" tIns="46616" rIns="93234" bIns="46616"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052">
              <a:defRPr/>
            </a:pPr>
            <a:r>
              <a:rPr lang="en-US" sz="1122" dirty="0">
                <a:solidFill>
                  <a:srgbClr val="FFFFFF"/>
                </a:solidFill>
                <a:effectLst>
                  <a:outerShdw blurRad="38100" dist="38100" dir="2700000" algn="tl">
                    <a:srgbClr val="000000">
                      <a:alpha val="43137"/>
                    </a:srgbClr>
                  </a:outerShdw>
                </a:effectLst>
                <a:latin typeface="Arial"/>
              </a:rPr>
              <a:t>S</a:t>
            </a:r>
          </a:p>
        </p:txBody>
      </p:sp>
      <p:pic>
        <p:nvPicPr>
          <p:cNvPr id="15" name="Picture 14" descr="\\johnlserver\docs$\Artwork from DVD Website\Shapes\Arrows\Gold Gradient Collection\arrow 0 gold  arrow curved 6.png"/>
          <p:cNvPicPr>
            <a:picLocks noChangeAspect="1" noChangeArrowheads="1"/>
          </p:cNvPicPr>
          <p:nvPr/>
        </p:nvPicPr>
        <p:blipFill>
          <a:blip r:embed="rId5" cstate="print"/>
          <a:srcRect/>
          <a:stretch>
            <a:fillRect/>
          </a:stretch>
        </p:blipFill>
        <p:spPr bwMode="auto">
          <a:xfrm rot="10533111">
            <a:off x="8568952" y="1881371"/>
            <a:ext cx="2486557" cy="986721"/>
          </a:xfrm>
          <a:prstGeom prst="rect">
            <a:avLst/>
          </a:prstGeom>
          <a:noFill/>
          <a:ln w="9525">
            <a:noFill/>
            <a:miter lim="800000"/>
            <a:headEnd/>
            <a:tailEnd/>
          </a:ln>
        </p:spPr>
      </p:pic>
      <p:pic>
        <p:nvPicPr>
          <p:cNvPr id="16" name="Picture 15" descr="\\johnlserver\docs$\Artwork from DVD Website\Shapes\Arrows\Gold Gradient Collection\arrow 0 gold  arrow curved 6.png"/>
          <p:cNvPicPr>
            <a:picLocks noChangeAspect="1" noChangeArrowheads="1"/>
          </p:cNvPicPr>
          <p:nvPr/>
        </p:nvPicPr>
        <p:blipFill>
          <a:blip r:embed="rId5" cstate="print"/>
          <a:srcRect/>
          <a:stretch>
            <a:fillRect/>
          </a:stretch>
        </p:blipFill>
        <p:spPr bwMode="auto">
          <a:xfrm rot="11066889" flipH="1">
            <a:off x="8413518" y="1948244"/>
            <a:ext cx="2486557" cy="986721"/>
          </a:xfrm>
          <a:prstGeom prst="rect">
            <a:avLst/>
          </a:prstGeom>
          <a:noFill/>
          <a:ln w="9525">
            <a:noFill/>
            <a:miter lim="800000"/>
            <a:headEnd/>
            <a:tailEnd/>
          </a:ln>
        </p:spPr>
      </p:pic>
      <p:sp>
        <p:nvSpPr>
          <p:cNvPr id="17" name="TextBox 16"/>
          <p:cNvSpPr txBox="1"/>
          <p:nvPr/>
        </p:nvSpPr>
        <p:spPr>
          <a:xfrm>
            <a:off x="8489360" y="3807072"/>
            <a:ext cx="490757" cy="318261"/>
          </a:xfrm>
          <a:prstGeom prst="rect">
            <a:avLst/>
          </a:prstGeom>
          <a:noFill/>
        </p:spPr>
        <p:txBody>
          <a:bodyPr wrap="none" lIns="93238" tIns="46618" rIns="93238" bIns="46618" rtlCol="0">
            <a:spAutoFit/>
          </a:bodyPr>
          <a:lstStyle/>
          <a:p>
            <a:pPr marL="0" marR="0" lvl="0" indent="0" defTabSz="932358" eaLnBrk="1" fontAlgn="auto" latinLnBrk="0" hangingPunct="1">
              <a:lnSpc>
                <a:spcPct val="100000"/>
              </a:lnSpc>
              <a:spcBef>
                <a:spcPts val="0"/>
              </a:spcBef>
              <a:spcAft>
                <a:spcPts val="0"/>
              </a:spcAft>
              <a:buClrTx/>
              <a:buSzTx/>
              <a:buFontTx/>
              <a:buNone/>
              <a:tabLst/>
              <a:defRPr/>
            </a:pPr>
            <a:r>
              <a:rPr kumimoji="0" lang="en-US" sz="1428" b="1" i="0" u="none" strike="noStrike" kern="0" cap="none" spc="0" normalizeH="0" baseline="0" noProof="0" dirty="0">
                <a:ln>
                  <a:noFill/>
                </a:ln>
                <a:solidFill>
                  <a:srgbClr val="FFFFFF"/>
                </a:solidFill>
                <a:effectLst/>
                <a:uLnTx/>
                <a:uFillTx/>
              </a:rPr>
              <a:t>VM</a:t>
            </a:r>
          </a:p>
        </p:txBody>
      </p:sp>
      <p:sp>
        <p:nvSpPr>
          <p:cNvPr id="18" name="TextBox 17"/>
          <p:cNvSpPr txBox="1"/>
          <p:nvPr/>
        </p:nvSpPr>
        <p:spPr>
          <a:xfrm>
            <a:off x="10629488" y="3807072"/>
            <a:ext cx="490757" cy="318261"/>
          </a:xfrm>
          <a:prstGeom prst="rect">
            <a:avLst/>
          </a:prstGeom>
          <a:noFill/>
        </p:spPr>
        <p:txBody>
          <a:bodyPr wrap="none" lIns="93238" tIns="46618" rIns="93238" bIns="46618" rtlCol="0">
            <a:spAutoFit/>
          </a:bodyPr>
          <a:lstStyle/>
          <a:p>
            <a:pPr marL="0" marR="0" lvl="0" indent="0" defTabSz="932358" eaLnBrk="1" fontAlgn="auto" latinLnBrk="0" hangingPunct="1">
              <a:lnSpc>
                <a:spcPct val="100000"/>
              </a:lnSpc>
              <a:spcBef>
                <a:spcPts val="0"/>
              </a:spcBef>
              <a:spcAft>
                <a:spcPts val="0"/>
              </a:spcAft>
              <a:buClrTx/>
              <a:buSzTx/>
              <a:buFontTx/>
              <a:buNone/>
              <a:tabLst/>
              <a:defRPr/>
            </a:pPr>
            <a:r>
              <a:rPr kumimoji="0" lang="en-US" sz="1428" b="1" i="0" u="none" strike="noStrike" kern="0" cap="none" spc="0" normalizeH="0" baseline="0" noProof="0" dirty="0">
                <a:ln>
                  <a:noFill/>
                </a:ln>
                <a:solidFill>
                  <a:srgbClr val="FFFFFF"/>
                </a:solidFill>
                <a:effectLst/>
                <a:uLnTx/>
                <a:uFillTx/>
              </a:rPr>
              <a:t>VM</a:t>
            </a:r>
          </a:p>
        </p:txBody>
      </p:sp>
      <p:sp>
        <p:nvSpPr>
          <p:cNvPr id="19" name="Rounded Rectangle 18"/>
          <p:cNvSpPr/>
          <p:nvPr/>
        </p:nvSpPr>
        <p:spPr>
          <a:xfrm>
            <a:off x="9197213" y="705451"/>
            <a:ext cx="1257429" cy="995592"/>
          </a:xfrm>
          <a:prstGeom prst="roundRect">
            <a:avLst/>
          </a:prstGeom>
          <a:solidFill>
            <a:srgbClr val="2098D5"/>
          </a:solidFill>
          <a:ln w="25400" cap="flat" cmpd="sng" algn="ctr">
            <a:solidFill>
              <a:srgbClr val="2098D5">
                <a:shade val="50000"/>
              </a:srgbClr>
            </a:solidFill>
            <a:prstDash val="solid"/>
          </a:ln>
          <a:effectLst/>
        </p:spPr>
        <p:txBody>
          <a:bodyPr lIns="93238" tIns="46618" rIns="93238" bIns="46618" rtlCol="0" anchor="ctr"/>
          <a:lstStyle/>
          <a:p>
            <a:pPr algn="ctr" defTabSz="932358">
              <a:defRPr/>
            </a:pPr>
            <a:endParaRPr lang="en-US" sz="1836" kern="0">
              <a:solidFill>
                <a:srgbClr val="FFFFFF"/>
              </a:solidFill>
              <a:latin typeface="Arial"/>
            </a:endParaRPr>
          </a:p>
        </p:txBody>
      </p:sp>
      <p:sp>
        <p:nvSpPr>
          <p:cNvPr id="20" name="TextBox 19"/>
          <p:cNvSpPr txBox="1"/>
          <p:nvPr/>
        </p:nvSpPr>
        <p:spPr>
          <a:xfrm>
            <a:off x="9583001" y="1397229"/>
            <a:ext cx="490757" cy="318261"/>
          </a:xfrm>
          <a:prstGeom prst="rect">
            <a:avLst/>
          </a:prstGeom>
          <a:noFill/>
        </p:spPr>
        <p:txBody>
          <a:bodyPr wrap="none" lIns="93238" tIns="46618" rIns="93238" bIns="46618" rtlCol="0">
            <a:spAutoFit/>
          </a:bodyPr>
          <a:lstStyle/>
          <a:p>
            <a:pPr marL="0" marR="0" lvl="0" indent="0" defTabSz="932358" eaLnBrk="1" fontAlgn="auto" latinLnBrk="0" hangingPunct="1">
              <a:lnSpc>
                <a:spcPct val="100000"/>
              </a:lnSpc>
              <a:spcBef>
                <a:spcPts val="0"/>
              </a:spcBef>
              <a:spcAft>
                <a:spcPts val="0"/>
              </a:spcAft>
              <a:buClrTx/>
              <a:buSzTx/>
              <a:buFontTx/>
              <a:buNone/>
              <a:tabLst/>
              <a:defRPr/>
            </a:pPr>
            <a:r>
              <a:rPr kumimoji="0" lang="en-US" sz="1428" b="1" i="0" u="none" strike="noStrike" kern="0" cap="none" spc="0" normalizeH="0" baseline="0" noProof="0" dirty="0">
                <a:ln>
                  <a:noFill/>
                </a:ln>
                <a:solidFill>
                  <a:srgbClr val="FFFFFF"/>
                </a:solidFill>
                <a:effectLst/>
                <a:uLnTx/>
                <a:uFillTx/>
              </a:rPr>
              <a:t>VM</a:t>
            </a:r>
          </a:p>
        </p:txBody>
      </p:sp>
      <p:pic>
        <p:nvPicPr>
          <p:cNvPr id="21" name="Picture 20"/>
          <p:cNvPicPr>
            <a:picLocks noChangeAspect="1"/>
          </p:cNvPicPr>
          <p:nvPr/>
        </p:nvPicPr>
        <p:blipFill>
          <a:blip r:embed="rId6" cstate="print">
            <a:duotone>
              <a:prstClr val="black"/>
              <a:srgbClr val="F8982D">
                <a:tint val="45000"/>
                <a:satMod val="400000"/>
              </a:srgbClr>
            </a:duotone>
            <a:extLst>
              <a:ext uri="{28A0092B-C50C-407E-A947-70E740481C1C}">
                <a14:useLocalDpi xmlns:a14="http://schemas.microsoft.com/office/drawing/2010/main" val="0"/>
              </a:ext>
            </a:extLst>
          </a:blip>
          <a:stretch>
            <a:fillRect/>
          </a:stretch>
        </p:blipFill>
        <p:spPr>
          <a:xfrm>
            <a:off x="9583001" y="949013"/>
            <a:ext cx="557316" cy="382690"/>
          </a:xfrm>
          <a:prstGeom prst="rect">
            <a:avLst/>
          </a:prstGeom>
        </p:spPr>
      </p:pic>
      <p:sp>
        <p:nvSpPr>
          <p:cNvPr id="22" name="TextBox 21"/>
          <p:cNvSpPr txBox="1"/>
          <p:nvPr/>
        </p:nvSpPr>
        <p:spPr>
          <a:xfrm>
            <a:off x="9518526" y="721796"/>
            <a:ext cx="662468" cy="254262"/>
          </a:xfrm>
          <a:prstGeom prst="rect">
            <a:avLst/>
          </a:prstGeom>
          <a:noFill/>
        </p:spPr>
        <p:txBody>
          <a:bodyPr wrap="none" rtlCol="0">
            <a:spAutoFit/>
          </a:bodyPr>
          <a:lstStyle/>
          <a:p>
            <a:r>
              <a:rPr lang="en-US" sz="102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Witness</a:t>
            </a:r>
          </a:p>
        </p:txBody>
      </p:sp>
    </p:spTree>
    <p:extLst>
      <p:ext uri="{BB962C8B-B14F-4D97-AF65-F5344CB8AC3E}">
        <p14:creationId xmlns:p14="http://schemas.microsoft.com/office/powerpoint/2010/main" val="382252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SQL Server DR between Azure Regions</a:t>
            </a:r>
            <a:endParaRPr lang="en-US" dirty="0"/>
          </a:p>
        </p:txBody>
      </p:sp>
      <p:sp>
        <p:nvSpPr>
          <p:cNvPr id="3" name="Text Placeholder 2"/>
          <p:cNvSpPr txBox="1">
            <a:spLocks/>
          </p:cNvSpPr>
          <p:nvPr/>
        </p:nvSpPr>
        <p:spPr>
          <a:xfrm>
            <a:off x="274638" y="1279354"/>
            <a:ext cx="11887200" cy="1608133"/>
          </a:xfrm>
          <a:prstGeom prst="rect">
            <a:avLst/>
          </a:prstGeom>
        </p:spPr>
        <p:txBody>
          <a:bodyPr vert="horz" lIns="91440" tIns="45720" rIns="91440" bIns="45720" rtlCol="0">
            <a:spAutoFit/>
          </a:bodyPr>
          <a:lstStyle>
            <a:lvl1pPr marL="0" indent="0" algn="l" defTabSz="1243493" rtl="0" eaLnBrk="1" latinLnBrk="0" hangingPunct="1">
              <a:spcBef>
                <a:spcPct val="20000"/>
              </a:spcBef>
              <a:buFont typeface="Arial"/>
              <a:buNone/>
              <a:defRPr sz="3264" kern="1200">
                <a:gradFill>
                  <a:gsLst>
                    <a:gs pos="1250">
                      <a:srgbClr val="FFFFFF"/>
                    </a:gs>
                    <a:gs pos="99000">
                      <a:srgbClr val="FFFFFF"/>
                    </a:gs>
                  </a:gsLst>
                  <a:lin ang="5400000" scaled="0"/>
                </a:gradFill>
                <a:latin typeface="+mn-lt"/>
                <a:ea typeface="+mn-ea"/>
                <a:cs typeface="+mn-cs"/>
              </a:defRPr>
            </a:lvl1pPr>
            <a:lvl2pPr marL="466310" indent="-466310" algn="l" defTabSz="1243493" rtl="0" eaLnBrk="1" latinLnBrk="0" hangingPunct="1">
              <a:spcBef>
                <a:spcPct val="20000"/>
              </a:spcBef>
              <a:buClr>
                <a:schemeClr val="accent4"/>
              </a:buClr>
              <a:buFont typeface="Arial"/>
              <a:buChar char="•"/>
              <a:defRPr lang="en-US" sz="2720" kern="1200" dirty="0" smtClean="0">
                <a:solidFill>
                  <a:schemeClr val="tx1"/>
                </a:solidFill>
                <a:latin typeface="Century Gothic"/>
                <a:ea typeface="+mn-ea"/>
                <a:cs typeface="+mn-cs"/>
              </a:defRPr>
            </a:lvl2pPr>
            <a:lvl3pPr marL="867854" indent="-466310" algn="l" defTabSz="1243493" rtl="0" eaLnBrk="1" latinLnBrk="0" hangingPunct="1">
              <a:spcBef>
                <a:spcPct val="20000"/>
              </a:spcBef>
              <a:buClr>
                <a:schemeClr val="accent4"/>
              </a:buClr>
              <a:buFont typeface="Arial"/>
              <a:buChar char="•"/>
              <a:defRPr lang="en-US" sz="2448" kern="1200" dirty="0" smtClean="0">
                <a:solidFill>
                  <a:schemeClr val="tx1"/>
                </a:solidFill>
                <a:latin typeface="Century Gothic"/>
                <a:ea typeface="+mn-ea"/>
                <a:cs typeface="+mn-cs"/>
              </a:defRPr>
            </a:lvl3pPr>
            <a:lvl4pPr marL="1254287" indent="-466310" algn="l" defTabSz="1243493" rtl="0" eaLnBrk="1" latinLnBrk="0" hangingPunct="1">
              <a:spcBef>
                <a:spcPct val="20000"/>
              </a:spcBef>
              <a:buClr>
                <a:schemeClr val="accent4"/>
              </a:buClr>
              <a:buFont typeface="Arial"/>
              <a:buChar char="•"/>
              <a:defRPr lang="en-US" sz="2448" kern="1200" dirty="0" smtClean="0">
                <a:solidFill>
                  <a:schemeClr val="tx1"/>
                </a:solidFill>
                <a:latin typeface="Century Gothic"/>
                <a:ea typeface="+mn-ea"/>
                <a:cs typeface="+mn-cs"/>
              </a:defRPr>
            </a:lvl4pPr>
            <a:lvl5pPr marL="1616973" indent="-466310" algn="l" defTabSz="1243493" rtl="0" eaLnBrk="1" latinLnBrk="0" hangingPunct="1">
              <a:spcBef>
                <a:spcPct val="20000"/>
              </a:spcBef>
              <a:buClr>
                <a:schemeClr val="accent4"/>
              </a:buClr>
              <a:buFont typeface="Arial"/>
              <a:buChar char="•"/>
              <a:defRPr lang="en-US" sz="2448" kern="1200" dirty="0">
                <a:solidFill>
                  <a:schemeClr val="tx1"/>
                </a:solidFill>
                <a:latin typeface="Century Gothic"/>
                <a:ea typeface="+mn-ea"/>
                <a:cs typeface="+mn-cs"/>
              </a:defRPr>
            </a:lvl5pPr>
            <a:lvl6pPr marL="3419605"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6pPr>
            <a:lvl7pPr marL="4041351"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7pPr>
            <a:lvl8pPr marL="4663097"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8pPr>
            <a:lvl9pPr marL="5284843" indent="-310873" algn="l" defTabSz="1243493" rtl="0" eaLnBrk="1" latinLnBrk="0" hangingPunct="1">
              <a:spcBef>
                <a:spcPct val="20000"/>
              </a:spcBef>
              <a:buFont typeface="Arial" pitchFamily="34" charset="0"/>
              <a:buChar char="•"/>
              <a:defRPr sz="2720" kern="1200">
                <a:solidFill>
                  <a:schemeClr val="tx1"/>
                </a:solidFill>
                <a:latin typeface="+mn-lt"/>
                <a:ea typeface="+mn-ea"/>
                <a:cs typeface="+mn-cs"/>
              </a:defRPr>
            </a:lvl9pPr>
          </a:lstStyle>
          <a:p>
            <a:pPr marR="0" lvl="0" algn="l" defTabSz="91425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rgbClr val="00BCF2"/>
                </a:solidFill>
                <a:effectLst/>
                <a:uLnTx/>
                <a:uFillTx/>
                <a:latin typeface="Segoe UI"/>
                <a:ea typeface="+mn-ea"/>
                <a:cs typeface="+mn-cs"/>
              </a:rPr>
              <a:t>SQL Server Disaster Recovery</a:t>
            </a:r>
          </a:p>
          <a:p>
            <a:pPr marL="457200" marR="0" lvl="1" indent="0" algn="l" defTabSz="914400" rtl="0" eaLnBrk="1" fontAlgn="auto" latinLnBrk="0" hangingPunct="1">
              <a:lnSpc>
                <a:spcPct val="100000"/>
              </a:lnSpc>
              <a:spcBef>
                <a:spcPts val="500"/>
              </a:spcBef>
              <a:spcAft>
                <a:spcPts val="0"/>
              </a:spcAft>
              <a:buClr>
                <a:srgbClr val="7EB241"/>
              </a:buClr>
              <a:buSzTx/>
              <a:buNone/>
              <a:tabLst/>
              <a:defRPr/>
            </a:pPr>
            <a:r>
              <a:rPr kumimoji="0" lang="en-US" sz="1800" b="0" i="0" u="none" strike="noStrike" kern="1200" cap="none" spc="0" normalizeH="0" baseline="0" noProof="0" dirty="0" smtClean="0">
                <a:ln>
                  <a:noFill/>
                </a:ln>
                <a:solidFill>
                  <a:srgbClr val="FFFFFF"/>
                </a:solidFill>
                <a:effectLst/>
                <a:uLnTx/>
                <a:uFillTx/>
                <a:latin typeface="Century Gothic"/>
                <a:ea typeface="+mn-ea"/>
                <a:cs typeface="+mn-cs"/>
              </a:rPr>
              <a:t>Configure an </a:t>
            </a:r>
            <a:r>
              <a:rPr kumimoji="0" lang="en-US" sz="1800" b="0" i="0" u="none" strike="noStrike" kern="1200" cap="none" spc="0" normalizeH="0" baseline="0" noProof="0" dirty="0" err="1" smtClean="0">
                <a:ln>
                  <a:noFill/>
                </a:ln>
                <a:solidFill>
                  <a:srgbClr val="FFFFFF"/>
                </a:solidFill>
                <a:effectLst/>
                <a:uLnTx/>
                <a:uFillTx/>
                <a:latin typeface="Century Gothic"/>
                <a:ea typeface="+mn-ea"/>
                <a:cs typeface="+mn-cs"/>
              </a:rPr>
              <a:t>AlwaysOn</a:t>
            </a:r>
            <a:r>
              <a:rPr kumimoji="0" lang="en-US" sz="1800" b="0" i="0" u="none" strike="noStrike" kern="1200" cap="none" spc="0" normalizeH="0" baseline="0" noProof="0" dirty="0" smtClean="0">
                <a:ln>
                  <a:noFill/>
                </a:ln>
                <a:solidFill>
                  <a:srgbClr val="FFFFFF"/>
                </a:solidFill>
                <a:effectLst/>
                <a:uLnTx/>
                <a:uFillTx/>
                <a:latin typeface="Century Gothic"/>
                <a:ea typeface="+mn-ea"/>
                <a:cs typeface="+mn-cs"/>
              </a:rPr>
              <a:t> Availability Group between VMs in different regions</a:t>
            </a:r>
          </a:p>
          <a:p>
            <a:pPr marL="457200" marR="0" lvl="1" indent="0" algn="l" defTabSz="914400" rtl="0" eaLnBrk="1" fontAlgn="auto" latinLnBrk="0" hangingPunct="1">
              <a:lnSpc>
                <a:spcPct val="100000"/>
              </a:lnSpc>
              <a:spcBef>
                <a:spcPts val="500"/>
              </a:spcBef>
              <a:spcAft>
                <a:spcPts val="0"/>
              </a:spcAft>
              <a:buClr>
                <a:srgbClr val="7EB241"/>
              </a:buClr>
              <a:buSzTx/>
              <a:buNone/>
              <a:tabLst/>
              <a:defRPr/>
            </a:pPr>
            <a:r>
              <a:rPr kumimoji="0" lang="en-US" sz="1800" b="0" i="0" u="none" strike="noStrike" kern="1200" cap="none" spc="0" normalizeH="0" baseline="0" noProof="0" dirty="0" smtClean="0">
                <a:ln>
                  <a:noFill/>
                </a:ln>
                <a:solidFill>
                  <a:srgbClr val="FFFFFF"/>
                </a:solidFill>
                <a:effectLst/>
                <a:uLnTx/>
                <a:uFillTx/>
                <a:latin typeface="Century Gothic"/>
                <a:ea typeface="+mn-ea"/>
                <a:cs typeface="+mn-cs"/>
              </a:rPr>
              <a:t>Configure a VPN Tunnel: Communications between replicas is secure </a:t>
            </a:r>
          </a:p>
          <a:p>
            <a:pPr marL="457200" marR="0" lvl="1" indent="0" algn="l" defTabSz="914400" rtl="0" eaLnBrk="1" fontAlgn="auto" latinLnBrk="0" hangingPunct="1">
              <a:lnSpc>
                <a:spcPct val="100000"/>
              </a:lnSpc>
              <a:spcBef>
                <a:spcPts val="500"/>
              </a:spcBef>
              <a:spcAft>
                <a:spcPts val="0"/>
              </a:spcAft>
              <a:buClr>
                <a:srgbClr val="7EB241"/>
              </a:buClr>
              <a:buSzTx/>
              <a:buNone/>
              <a:tabLst/>
              <a:defRPr/>
            </a:pPr>
            <a:r>
              <a:rPr kumimoji="0" lang="en-US" sz="1800" b="0" i="0" u="none" strike="noStrike" kern="1200" cap="none" spc="0" normalizeH="0" baseline="0" noProof="0" dirty="0" smtClean="0">
                <a:ln>
                  <a:noFill/>
                </a:ln>
                <a:solidFill>
                  <a:srgbClr val="FFFFFF"/>
                </a:solidFill>
                <a:effectLst/>
                <a:uLnTx/>
                <a:uFillTx/>
                <a:latin typeface="Century Gothic"/>
                <a:ea typeface="+mn-ea"/>
                <a:cs typeface="+mn-cs"/>
              </a:rPr>
              <a:t>Manual Failover (~15 seconds). Test it at any time!</a:t>
            </a: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4" name="Picture 2" descr="http://blogs.technet.com/cfs-file.ashx/__key/communityserver-blogs-components-weblogfiles/00-00-00-60-54/dpi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604" y="2399994"/>
            <a:ext cx="9934574" cy="495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7633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Easily </a:t>
            </a:r>
            <a:r>
              <a:rPr lang="en-US" sz="4800" dirty="0" smtClean="0"/>
              <a:t>Deploying </a:t>
            </a:r>
            <a:r>
              <a:rPr lang="en-US" sz="4800" dirty="0" err="1"/>
              <a:t>AlwaysOn</a:t>
            </a:r>
            <a:r>
              <a:rPr lang="en-US" sz="4800" dirty="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749" y="1485604"/>
            <a:ext cx="5343040" cy="4935026"/>
          </a:xfrm>
          <a:prstGeom prst="rect">
            <a:avLst/>
          </a:prstGeom>
        </p:spPr>
      </p:pic>
      <p:sp>
        <p:nvSpPr>
          <p:cNvPr id="4" name="Text Placeholder 2"/>
          <p:cNvSpPr txBox="1">
            <a:spLocks/>
          </p:cNvSpPr>
          <p:nvPr/>
        </p:nvSpPr>
        <p:spPr>
          <a:xfrm>
            <a:off x="38910" y="1312209"/>
            <a:ext cx="11887200" cy="2084160"/>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3200" dirty="0" smtClean="0">
                <a:solidFill>
                  <a:schemeClr val="tx2"/>
                </a:solidFill>
                <a:latin typeface="+mj-lt"/>
              </a:rPr>
              <a:t>   </a:t>
            </a:r>
            <a:r>
              <a:rPr lang="en-US" sz="3200" dirty="0" err="1" smtClean="0">
                <a:solidFill>
                  <a:schemeClr val="tx2"/>
                </a:solidFill>
                <a:latin typeface="+mj-lt"/>
              </a:rPr>
              <a:t>AlwaysOn</a:t>
            </a:r>
            <a:r>
              <a:rPr lang="en-US" sz="3200" dirty="0" smtClean="0">
                <a:solidFill>
                  <a:schemeClr val="tx2"/>
                </a:solidFill>
                <a:latin typeface="+mj-lt"/>
              </a:rPr>
              <a:t> Gallery Template</a:t>
            </a:r>
          </a:p>
          <a:p>
            <a:pPr marL="457200" lvl="1" defTabSz="914400">
              <a:lnSpc>
                <a:spcPct val="90000"/>
              </a:lnSpc>
              <a:spcBef>
                <a:spcPts val="500"/>
              </a:spcBef>
              <a:buSzPct val="90000"/>
            </a:pPr>
            <a:r>
              <a:rPr lang="en-US" dirty="0" smtClean="0">
                <a:solidFill>
                  <a:srgbClr val="FFFFFF"/>
                </a:solidFill>
              </a:rPr>
              <a:t>Provision </a:t>
            </a:r>
            <a:r>
              <a:rPr lang="en-US" dirty="0">
                <a:solidFill>
                  <a:srgbClr val="FFFFFF"/>
                </a:solidFill>
              </a:rPr>
              <a:t>an AlwaysOn deployment </a:t>
            </a:r>
            <a:endParaRPr lang="en-US" dirty="0" smtClean="0">
              <a:solidFill>
                <a:srgbClr val="FFFFFF"/>
              </a:solidFill>
            </a:endParaRPr>
          </a:p>
          <a:p>
            <a:pPr marL="923571" lvl="2" defTabSz="914400">
              <a:lnSpc>
                <a:spcPct val="90000"/>
              </a:lnSpc>
              <a:spcBef>
                <a:spcPts val="500"/>
              </a:spcBef>
              <a:buSzPct val="90000"/>
            </a:pPr>
            <a:r>
              <a:rPr lang="en-US" dirty="0" smtClean="0">
                <a:solidFill>
                  <a:srgbClr val="FFFFFF"/>
                </a:solidFill>
              </a:rPr>
              <a:t>To a new/existing Windows </a:t>
            </a:r>
            <a:r>
              <a:rPr lang="en-US" dirty="0">
                <a:solidFill>
                  <a:srgbClr val="FFFFFF"/>
                </a:solidFill>
              </a:rPr>
              <a:t>Domain</a:t>
            </a:r>
          </a:p>
          <a:p>
            <a:pPr marL="457200" lvl="1" defTabSz="914400">
              <a:lnSpc>
                <a:spcPct val="90000"/>
              </a:lnSpc>
              <a:spcBef>
                <a:spcPts val="500"/>
              </a:spcBef>
              <a:buSzPct val="90000"/>
            </a:pPr>
            <a:r>
              <a:rPr lang="en-US" dirty="0" smtClean="0">
                <a:solidFill>
                  <a:srgbClr val="FFFFFF"/>
                </a:solidFill>
              </a:rPr>
              <a:t>Fast: 30 min (manually: ~3 hours)</a:t>
            </a:r>
            <a:endParaRPr lang="en-US" dirty="0">
              <a:solidFill>
                <a:srgbClr val="FFFFFF"/>
              </a:solidFill>
            </a:endParaRPr>
          </a:p>
          <a:p>
            <a:pPr marL="457200" lvl="1" defTabSz="914400">
              <a:lnSpc>
                <a:spcPct val="90000"/>
              </a:lnSpc>
              <a:spcBef>
                <a:spcPts val="500"/>
              </a:spcBef>
              <a:buSzPct val="90000"/>
            </a:pPr>
            <a:r>
              <a:rPr lang="en-US" dirty="0" smtClean="0">
                <a:solidFill>
                  <a:srgbClr val="FFFFFF"/>
                </a:solidFill>
              </a:rPr>
              <a:t>Easy</a:t>
            </a:r>
            <a:r>
              <a:rPr lang="en-US" dirty="0">
                <a:solidFill>
                  <a:srgbClr val="FFFFFF"/>
                </a:solidFill>
              </a:rPr>
              <a:t>: Just specify a name </a:t>
            </a:r>
            <a:r>
              <a:rPr lang="en-US" dirty="0" smtClean="0">
                <a:solidFill>
                  <a:srgbClr val="FFFFFF"/>
                </a:solidFill>
              </a:rPr>
              <a:t>for the deployment </a:t>
            </a:r>
            <a:r>
              <a:rPr lang="en-US" dirty="0">
                <a:solidFill>
                  <a:srgbClr val="FFFFFF"/>
                </a:solidFill>
              </a:rPr>
              <a:t>and </a:t>
            </a:r>
            <a:r>
              <a:rPr lang="en-US" dirty="0" smtClean="0">
                <a:solidFill>
                  <a:srgbClr val="FFFFFF"/>
                </a:solidFill>
              </a:rPr>
              <a:t>the </a:t>
            </a:r>
            <a:r>
              <a:rPr lang="en-US" dirty="0">
                <a:solidFill>
                  <a:srgbClr val="FFFFFF"/>
                </a:solidFill>
              </a:rPr>
              <a:t>Listener</a:t>
            </a:r>
          </a:p>
          <a:p>
            <a:pPr marL="336102" indent="-336102" defTabSz="914250">
              <a:buFont typeface="Arial" pitchFamily="34" charset="0"/>
              <a:buChar char="•"/>
            </a:pPr>
            <a:endParaRPr lang="en-US" sz="3200" dirty="0" smtClean="0">
              <a:solidFill>
                <a:srgbClr val="080808"/>
              </a:solidFill>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653" y="3277060"/>
            <a:ext cx="5444562" cy="3309640"/>
          </a:xfrm>
          <a:prstGeom prst="rect">
            <a:avLst/>
          </a:prstGeom>
        </p:spPr>
      </p:pic>
    </p:spTree>
    <p:extLst>
      <p:ext uri="{BB962C8B-B14F-4D97-AF65-F5344CB8AC3E}">
        <p14:creationId xmlns:p14="http://schemas.microsoft.com/office/powerpoint/2010/main" val="116016349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674311"/>
            <a:ext cx="11887200" cy="1181734"/>
          </a:xfrm>
        </p:spPr>
        <p:txBody>
          <a:bodyPr/>
          <a:lstStyle/>
          <a:p>
            <a:r>
              <a:rPr lang="en-US" dirty="0" smtClean="0"/>
              <a:t>Azure SQL Database</a:t>
            </a:r>
            <a:endParaRPr lang="en-US" sz="5400" dirty="0">
              <a:solidFill>
                <a:srgbClr val="FFFF00"/>
              </a:solidFill>
            </a:endParaRPr>
          </a:p>
        </p:txBody>
      </p:sp>
    </p:spTree>
    <p:extLst>
      <p:ext uri="{BB962C8B-B14F-4D97-AF65-F5344CB8AC3E}">
        <p14:creationId xmlns:p14="http://schemas.microsoft.com/office/powerpoint/2010/main" val="417968764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2125677"/>
            <a:ext cx="10744136" cy="1828786"/>
          </a:xfrm>
        </p:spPr>
        <p:txBody>
          <a:bodyPr/>
          <a:lstStyle/>
          <a:p>
            <a:r>
              <a:rPr lang="en-US" dirty="0" smtClean="0"/>
              <a:t>Disaster </a:t>
            </a:r>
            <a:r>
              <a:rPr lang="en-US" dirty="0"/>
              <a:t>Recovery </a:t>
            </a:r>
            <a:r>
              <a:rPr lang="en-US" dirty="0" smtClean="0"/>
              <a:t>Best Practices for </a:t>
            </a:r>
            <a:r>
              <a:rPr lang="en-US" dirty="0"/>
              <a:t>Azure Applications  </a:t>
            </a:r>
          </a:p>
        </p:txBody>
      </p:sp>
      <p:sp>
        <p:nvSpPr>
          <p:cNvPr id="6" name="Text Placeholder 5"/>
          <p:cNvSpPr>
            <a:spLocks noGrp="1"/>
          </p:cNvSpPr>
          <p:nvPr>
            <p:ph type="body" sz="quarter" idx="13"/>
          </p:nvPr>
        </p:nvSpPr>
        <p:spPr/>
        <p:txBody>
          <a:bodyPr/>
          <a:lstStyle/>
          <a:p>
            <a:r>
              <a:rPr lang="en-US" dirty="0" smtClean="0"/>
              <a:t>BRK2486</a:t>
            </a:r>
            <a:endParaRPr lang="en-US" dirty="0"/>
          </a:p>
        </p:txBody>
      </p:sp>
      <p:sp>
        <p:nvSpPr>
          <p:cNvPr id="7" name="Text Placeholder 4"/>
          <p:cNvSpPr>
            <a:spLocks noGrp="1"/>
          </p:cNvSpPr>
          <p:nvPr>
            <p:ph type="body" sz="quarter" idx="12"/>
          </p:nvPr>
        </p:nvSpPr>
        <p:spPr>
          <a:xfrm>
            <a:off x="404584" y="3949322"/>
            <a:ext cx="5212023" cy="1828007"/>
          </a:xfrm>
        </p:spPr>
        <p:txBody>
          <a:bodyPr/>
          <a:lstStyle/>
          <a:p>
            <a:r>
              <a:rPr lang="en-US" dirty="0" smtClean="0"/>
              <a:t>Hongfei Guo, PhD</a:t>
            </a:r>
          </a:p>
          <a:p>
            <a:r>
              <a:rPr lang="en-US" dirty="0" smtClean="0"/>
              <a:t>Principal PM Manager</a:t>
            </a:r>
          </a:p>
          <a:p>
            <a:r>
              <a:rPr lang="en-US" dirty="0" smtClean="0"/>
              <a:t>Microsoft Corporation</a:t>
            </a:r>
          </a:p>
          <a:p>
            <a:r>
              <a:rPr lang="en-US" sz="2400" dirty="0" smtClean="0"/>
              <a:t>HongfeiG@microsoft.com</a:t>
            </a:r>
            <a:endParaRPr lang="en-US" sz="2400" dirty="0"/>
          </a:p>
          <a:p>
            <a:endParaRPr lang="en-US" dirty="0"/>
          </a:p>
        </p:txBody>
      </p:sp>
      <p:sp>
        <p:nvSpPr>
          <p:cNvPr id="8" name="Text Placeholder 4"/>
          <p:cNvSpPr txBox="1">
            <a:spLocks/>
          </p:cNvSpPr>
          <p:nvPr/>
        </p:nvSpPr>
        <p:spPr>
          <a:xfrm>
            <a:off x="5500423" y="3949322"/>
            <a:ext cx="5212023" cy="1828007"/>
          </a:xfrm>
          <a:prstGeom prst="rect">
            <a:avLst/>
          </a:prstGeom>
          <a:noFill/>
        </p:spPr>
        <p:txBody>
          <a:bodyPr vert="horz" wrap="square" lIns="146304" tIns="109728" rIns="146304" bIns="109728" rtlCol="0">
            <a:noAutofit/>
          </a:bodyPr>
          <a:lstStyle>
            <a:lvl1pPr marL="0" marR="0" indent="0" algn="l" defTabSz="932667"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defRPr sz="3200" kern="1200" spc="0" baseline="0">
                <a:gradFill>
                  <a:gsLst>
                    <a:gs pos="99115">
                      <a:schemeClr val="tx1"/>
                    </a:gs>
                    <a:gs pos="79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Patrick Wickline</a:t>
            </a:r>
          </a:p>
          <a:p>
            <a:r>
              <a:rPr lang="en-US" dirty="0" smtClean="0"/>
              <a:t>Senior Program Manager</a:t>
            </a:r>
          </a:p>
          <a:p>
            <a:r>
              <a:rPr lang="en-US" dirty="0" smtClean="0"/>
              <a:t>Microsoft Corporation</a:t>
            </a:r>
          </a:p>
          <a:p>
            <a:r>
              <a:rPr lang="en-US" sz="2400" dirty="0" smtClean="0"/>
              <a:t>PatW@microsoft.com</a:t>
            </a:r>
            <a:endParaRPr lang="en-US" sz="2400" dirty="0"/>
          </a:p>
        </p:txBody>
      </p:sp>
    </p:spTree>
    <p:extLst>
      <p:ext uri="{BB962C8B-B14F-4D97-AF65-F5344CB8AC3E}">
        <p14:creationId xmlns:p14="http://schemas.microsoft.com/office/powerpoint/2010/main" val="51231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Roles and Responsibilities</a:t>
            </a:r>
            <a:endParaRPr lang="en-US" dirty="0">
              <a:solidFill>
                <a:schemeClr val="tx1"/>
              </a:solidFill>
            </a:endParaRPr>
          </a:p>
        </p:txBody>
      </p:sp>
      <p:sp>
        <p:nvSpPr>
          <p:cNvPr id="8" name="Text Placeholder 1"/>
          <p:cNvSpPr txBox="1">
            <a:spLocks/>
          </p:cNvSpPr>
          <p:nvPr/>
        </p:nvSpPr>
        <p:spPr>
          <a:xfrm>
            <a:off x="420387" y="1903047"/>
            <a:ext cx="5728733" cy="652499"/>
          </a:xfrm>
          <a:prstGeom prst="rect">
            <a:avLst/>
          </a:prstGeom>
          <a:solidFill>
            <a:srgbClr val="FCB327">
              <a:lumMod val="75000"/>
            </a:srgbClr>
          </a:solidFill>
          <a:ln>
            <a:solidFill>
              <a:srgbClr val="0061B0"/>
            </a:solidFill>
          </a:ln>
        </p:spPr>
        <p:txBody>
          <a:bodyPr vert="horz" lIns="91440" tIns="45720" rIns="91440" bIns="45720" rtlCol="0" anchor="b">
            <a:normAutofit/>
          </a:bodyPr>
          <a:lstStyle>
            <a:lvl1pPr marL="0" indent="0" algn="l" defTabSz="1243493" rtl="0" eaLnBrk="1" latinLnBrk="0" hangingPunct="1">
              <a:spcBef>
                <a:spcPct val="20000"/>
              </a:spcBef>
              <a:buFont typeface="Arial"/>
              <a:buNone/>
              <a:defRPr sz="3264" b="1" kern="1200">
                <a:solidFill>
                  <a:schemeClr val="bg1"/>
                </a:solidFill>
                <a:effectLst/>
                <a:latin typeface="+mn-lt"/>
                <a:ea typeface="+mn-ea"/>
                <a:cs typeface="+mn-cs"/>
              </a:defRPr>
            </a:lvl1pPr>
            <a:lvl2pPr marL="466151" indent="0" algn="l" defTabSz="1243493" rtl="0" eaLnBrk="1" latinLnBrk="0" hangingPunct="1">
              <a:spcBef>
                <a:spcPct val="20000"/>
              </a:spcBef>
              <a:buClr>
                <a:schemeClr val="accent4"/>
              </a:buClr>
              <a:buFont typeface="Arial"/>
              <a:buNone/>
              <a:defRPr lang="en-US" sz="2040" b="1" kern="1200">
                <a:solidFill>
                  <a:schemeClr val="tx1"/>
                </a:solidFill>
                <a:latin typeface="Century Gothic"/>
                <a:ea typeface="+mn-ea"/>
                <a:cs typeface="+mn-cs"/>
              </a:defRPr>
            </a:lvl2pPr>
            <a:lvl3pPr marL="932301" indent="0" algn="l" defTabSz="1243493" rtl="0" eaLnBrk="1" latinLnBrk="0" hangingPunct="1">
              <a:spcBef>
                <a:spcPct val="20000"/>
              </a:spcBef>
              <a:buClr>
                <a:schemeClr val="accent4"/>
              </a:buClr>
              <a:buFont typeface="Arial"/>
              <a:buNone/>
              <a:defRPr lang="en-US" sz="1836" b="1" kern="1200">
                <a:solidFill>
                  <a:schemeClr val="tx1"/>
                </a:solidFill>
                <a:latin typeface="Century Gothic"/>
                <a:ea typeface="+mn-ea"/>
                <a:cs typeface="+mn-cs"/>
              </a:defRPr>
            </a:lvl3pPr>
            <a:lvl4pPr marL="1398453" indent="0" algn="l" defTabSz="1243493"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4pPr>
            <a:lvl5pPr marL="1864605" indent="0" algn="l" defTabSz="1243493"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5pPr>
            <a:lvl6pPr marL="2330756"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6pPr>
            <a:lvl7pPr marL="2796906"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7pPr>
            <a:lvl8pPr marL="3263057"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8pPr>
            <a:lvl9pPr marL="3729212"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9pPr>
          </a:lstStyle>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448" b="1" i="0" u="none" strike="noStrike" kern="1200" cap="none" spc="0" normalizeH="0" baseline="0" noProof="0" smtClean="0">
                <a:ln>
                  <a:noFill/>
                </a:ln>
                <a:solidFill>
                  <a:sysClr val="window" lastClr="FFFFFF"/>
                </a:solidFill>
                <a:effectLst/>
                <a:uLnTx/>
                <a:uFillTx/>
                <a:latin typeface="Segoe UI"/>
                <a:ea typeface="+mn-ea"/>
                <a:cs typeface="+mn-cs"/>
              </a:rPr>
              <a:t>Azure SQL Database</a:t>
            </a:r>
            <a:endParaRPr kumimoji="0" lang="en-US" sz="2448" b="1" i="0" u="none" strike="noStrike" kern="1200" cap="none" spc="0" normalizeH="0" baseline="0" noProof="0" dirty="0">
              <a:ln>
                <a:noFill/>
              </a:ln>
              <a:solidFill>
                <a:sysClr val="window" lastClr="FFFFFF"/>
              </a:solidFill>
              <a:effectLst/>
              <a:uLnTx/>
              <a:uFillTx/>
              <a:latin typeface="Segoe UI"/>
              <a:ea typeface="+mn-ea"/>
              <a:cs typeface="+mn-cs"/>
            </a:endParaRPr>
          </a:p>
        </p:txBody>
      </p:sp>
      <p:sp>
        <p:nvSpPr>
          <p:cNvPr id="9" name="Content Placeholder 2"/>
          <p:cNvSpPr txBox="1">
            <a:spLocks/>
          </p:cNvSpPr>
          <p:nvPr/>
        </p:nvSpPr>
        <p:spPr>
          <a:xfrm>
            <a:off x="420387" y="2566543"/>
            <a:ext cx="5728733" cy="3735453"/>
          </a:xfrm>
          <a:prstGeom prst="rect">
            <a:avLst/>
          </a:prstGeom>
          <a:solidFill>
            <a:srgbClr val="FCB327">
              <a:lumMod val="75000"/>
            </a:srgbClr>
          </a:solidFill>
        </p:spPr>
        <p:txBody>
          <a:bodyPr vert="horz" lIns="91440" tIns="45720" rIns="91440" bIns="45720" rtlCol="0">
            <a:noAutofit/>
          </a:bodyPr>
          <a:lstStyle>
            <a:lvl1pPr marL="0" indent="0" algn="l" defTabSz="1243493" rtl="0" eaLnBrk="1" latinLnBrk="0" hangingPunct="1">
              <a:spcBef>
                <a:spcPct val="20000"/>
              </a:spcBef>
              <a:buFont typeface="Arial"/>
              <a:buNone/>
              <a:defRPr sz="2856" kern="1200">
                <a:solidFill>
                  <a:schemeClr val="tx1"/>
                </a:solidFill>
                <a:latin typeface="+mn-lt"/>
                <a:ea typeface="+mn-ea"/>
                <a:cs typeface="+mn-cs"/>
              </a:defRPr>
            </a:lvl1pPr>
            <a:lvl2pPr marL="466310" indent="-466310" algn="l" defTabSz="1243493" rtl="0" eaLnBrk="1" latinLnBrk="0" hangingPunct="1">
              <a:spcBef>
                <a:spcPct val="20000"/>
              </a:spcBef>
              <a:buClr>
                <a:schemeClr val="accent4"/>
              </a:buClr>
              <a:buFont typeface="Arial"/>
              <a:buChar char="•"/>
              <a:defRPr lang="en-US" sz="2448" kern="1200">
                <a:solidFill>
                  <a:schemeClr val="tx1"/>
                </a:solidFill>
                <a:latin typeface="Century Gothic"/>
                <a:ea typeface="+mn-ea"/>
                <a:cs typeface="+mn-cs"/>
              </a:defRPr>
            </a:lvl2pPr>
            <a:lvl3pPr marL="867854" indent="-466310" algn="l" defTabSz="1243493" rtl="0" eaLnBrk="1" latinLnBrk="0" hangingPunct="1">
              <a:spcBef>
                <a:spcPct val="20000"/>
              </a:spcBef>
              <a:buClr>
                <a:schemeClr val="accent4"/>
              </a:buClr>
              <a:buFont typeface="Arial"/>
              <a:buChar char="•"/>
              <a:defRPr lang="en-US" sz="2040" kern="1200">
                <a:solidFill>
                  <a:schemeClr val="tx1"/>
                </a:solidFill>
                <a:latin typeface="Century Gothic"/>
                <a:ea typeface="+mn-ea"/>
                <a:cs typeface="+mn-cs"/>
              </a:defRPr>
            </a:lvl3pPr>
            <a:lvl4pPr marL="1254287" indent="-466310" algn="l" defTabSz="1243493"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4pPr>
            <a:lvl5pPr marL="1616973" indent="-466310" algn="l" defTabSz="1243493"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5pPr>
            <a:lvl6pPr marL="3419605"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6pPr>
            <a:lvl7pPr marL="4041351"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7pPr>
            <a:lvl8pPr marL="4663097"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8pPr>
            <a:lvl9pPr marL="5284843"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9pPr>
          </a:lstStyle>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Geo-distributed service </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Customer metadata protection and recovery </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Transparent high availability and data protection from local platform failures</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Automatic geo-distributed backups </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Automatic data synchronization of geo-replicated databases </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Platform compliance testing and certification</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Alerting impacted customers about their servers’ degradation during regional failures</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endParaRPr kumimoji="0" lang="en-US" sz="2040" b="0" i="0" u="none" strike="noStrike" kern="1200" cap="none" spc="0" normalizeH="0" baseline="0" noProof="0" dirty="0">
              <a:ln>
                <a:noFill/>
              </a:ln>
              <a:solidFill>
                <a:srgbClr val="58585A"/>
              </a:solidFill>
              <a:effectLst/>
              <a:uLnTx/>
              <a:uFillTx/>
              <a:latin typeface="Segoe UI"/>
              <a:ea typeface="+mn-ea"/>
              <a:cs typeface="+mn-cs"/>
            </a:endParaRPr>
          </a:p>
        </p:txBody>
      </p:sp>
      <p:sp>
        <p:nvSpPr>
          <p:cNvPr id="10" name="Text Placeholder 5"/>
          <p:cNvSpPr txBox="1">
            <a:spLocks/>
          </p:cNvSpPr>
          <p:nvPr/>
        </p:nvSpPr>
        <p:spPr>
          <a:xfrm>
            <a:off x="6505456" y="1903047"/>
            <a:ext cx="5730983" cy="652499"/>
          </a:xfrm>
          <a:prstGeom prst="rect">
            <a:avLst/>
          </a:prstGeom>
          <a:solidFill>
            <a:srgbClr val="002050"/>
          </a:solidFill>
        </p:spPr>
        <p:txBody>
          <a:bodyPr vert="horz" lIns="91440" tIns="45720" rIns="91440" bIns="45720" rtlCol="0" anchor="b">
            <a:noAutofit/>
          </a:bodyPr>
          <a:lstStyle>
            <a:lvl1pPr marL="0" indent="0" algn="l" defTabSz="1243493" rtl="0" eaLnBrk="1" latinLnBrk="0" hangingPunct="1">
              <a:spcBef>
                <a:spcPct val="20000"/>
              </a:spcBef>
              <a:buFont typeface="Arial"/>
              <a:buNone/>
              <a:defRPr sz="3264" b="1" kern="1200">
                <a:solidFill>
                  <a:schemeClr val="bg1"/>
                </a:solidFill>
                <a:effectLst/>
                <a:latin typeface="+mn-lt"/>
                <a:ea typeface="+mn-ea"/>
                <a:cs typeface="+mn-cs"/>
              </a:defRPr>
            </a:lvl1pPr>
            <a:lvl2pPr marL="466151" indent="0" algn="l" defTabSz="1243493" rtl="0" eaLnBrk="1" latinLnBrk="0" hangingPunct="1">
              <a:spcBef>
                <a:spcPct val="20000"/>
              </a:spcBef>
              <a:buClr>
                <a:schemeClr val="accent4"/>
              </a:buClr>
              <a:buFont typeface="Arial"/>
              <a:buNone/>
              <a:defRPr lang="en-US" sz="2040" b="1" kern="1200">
                <a:solidFill>
                  <a:schemeClr val="tx1"/>
                </a:solidFill>
                <a:latin typeface="Century Gothic"/>
                <a:ea typeface="+mn-ea"/>
                <a:cs typeface="+mn-cs"/>
              </a:defRPr>
            </a:lvl2pPr>
            <a:lvl3pPr marL="932301" indent="0" algn="l" defTabSz="1243493" rtl="0" eaLnBrk="1" latinLnBrk="0" hangingPunct="1">
              <a:spcBef>
                <a:spcPct val="20000"/>
              </a:spcBef>
              <a:buClr>
                <a:schemeClr val="accent4"/>
              </a:buClr>
              <a:buFont typeface="Arial"/>
              <a:buNone/>
              <a:defRPr lang="en-US" sz="1836" b="1" kern="1200">
                <a:solidFill>
                  <a:schemeClr val="tx1"/>
                </a:solidFill>
                <a:latin typeface="Century Gothic"/>
                <a:ea typeface="+mn-ea"/>
                <a:cs typeface="+mn-cs"/>
              </a:defRPr>
            </a:lvl3pPr>
            <a:lvl4pPr marL="1398453" indent="0" algn="l" defTabSz="1243493"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4pPr>
            <a:lvl5pPr marL="1864605" indent="0" algn="l" defTabSz="1243493"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5pPr>
            <a:lvl6pPr marL="2330756"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6pPr>
            <a:lvl7pPr marL="2796906"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7pPr>
            <a:lvl8pPr marL="3263057"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8pPr>
            <a:lvl9pPr marL="3729212" indent="0" algn="l" defTabSz="1243493" rtl="0" eaLnBrk="1" latinLnBrk="0" hangingPunct="1">
              <a:spcBef>
                <a:spcPct val="20000"/>
              </a:spcBef>
              <a:buFont typeface="Arial" pitchFamily="34" charset="0"/>
              <a:buNone/>
              <a:defRPr sz="1632" b="1" kern="1200">
                <a:solidFill>
                  <a:schemeClr val="tx1"/>
                </a:solidFill>
                <a:latin typeface="+mn-lt"/>
                <a:ea typeface="+mn-ea"/>
                <a:cs typeface="+mn-cs"/>
              </a:defRPr>
            </a:lvl9pPr>
          </a:lstStyle>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448" b="1" i="0" u="none" strike="noStrike" kern="1200" cap="none" spc="0" normalizeH="0" baseline="0" noProof="0" smtClean="0">
                <a:ln>
                  <a:noFill/>
                </a:ln>
                <a:solidFill>
                  <a:sysClr val="window" lastClr="FFFFFF"/>
                </a:solidFill>
                <a:effectLst/>
                <a:uLnTx/>
                <a:uFillTx/>
                <a:latin typeface="Segoe UI"/>
                <a:ea typeface="+mn-ea"/>
                <a:cs typeface="+mn-cs"/>
              </a:rPr>
              <a:t>Customer (subscription owner)</a:t>
            </a:r>
            <a:endParaRPr kumimoji="0" lang="en-US" sz="2448" b="1" i="0" u="none" strike="noStrike" kern="1200" cap="none" spc="0" normalizeH="0" baseline="0" noProof="0" dirty="0">
              <a:ln>
                <a:noFill/>
              </a:ln>
              <a:solidFill>
                <a:sysClr val="window" lastClr="FFFFFF"/>
              </a:solidFill>
              <a:effectLst/>
              <a:uLnTx/>
              <a:uFillTx/>
              <a:latin typeface="Segoe UI"/>
              <a:ea typeface="+mn-ea"/>
              <a:cs typeface="+mn-cs"/>
            </a:endParaRPr>
          </a:p>
        </p:txBody>
      </p:sp>
      <p:sp>
        <p:nvSpPr>
          <p:cNvPr id="11" name="Content Placeholder 6"/>
          <p:cNvSpPr txBox="1">
            <a:spLocks/>
          </p:cNvSpPr>
          <p:nvPr/>
        </p:nvSpPr>
        <p:spPr>
          <a:xfrm>
            <a:off x="6505456" y="2566542"/>
            <a:ext cx="5730983" cy="3735453"/>
          </a:xfrm>
          <a:prstGeom prst="rect">
            <a:avLst/>
          </a:prstGeom>
          <a:solidFill>
            <a:srgbClr val="002050"/>
          </a:solidFill>
        </p:spPr>
        <p:txBody>
          <a:bodyPr vert="horz" lIns="91440" tIns="45720" rIns="91440" bIns="45720" rtlCol="0">
            <a:noAutofit/>
          </a:bodyPr>
          <a:lstStyle>
            <a:lvl1pPr marL="0" indent="0" algn="l" defTabSz="1243493" rtl="0" eaLnBrk="1" latinLnBrk="0" hangingPunct="1">
              <a:spcBef>
                <a:spcPct val="20000"/>
              </a:spcBef>
              <a:buFont typeface="Arial"/>
              <a:buNone/>
              <a:defRPr sz="2856" kern="1200">
                <a:solidFill>
                  <a:schemeClr val="tx1"/>
                </a:solidFill>
                <a:latin typeface="+mn-lt"/>
                <a:ea typeface="+mn-ea"/>
                <a:cs typeface="+mn-cs"/>
              </a:defRPr>
            </a:lvl1pPr>
            <a:lvl2pPr marL="466310" indent="-466310" algn="l" defTabSz="1243493" rtl="0" eaLnBrk="1" latinLnBrk="0" hangingPunct="1">
              <a:spcBef>
                <a:spcPct val="20000"/>
              </a:spcBef>
              <a:buClr>
                <a:schemeClr val="accent4"/>
              </a:buClr>
              <a:buFont typeface="Arial"/>
              <a:buChar char="•"/>
              <a:defRPr lang="en-US" sz="2448" kern="1200">
                <a:solidFill>
                  <a:schemeClr val="tx1"/>
                </a:solidFill>
                <a:latin typeface="Century Gothic"/>
                <a:ea typeface="+mn-ea"/>
                <a:cs typeface="+mn-cs"/>
              </a:defRPr>
            </a:lvl2pPr>
            <a:lvl3pPr marL="867854" indent="-466310" algn="l" defTabSz="1243493" rtl="0" eaLnBrk="1" latinLnBrk="0" hangingPunct="1">
              <a:spcBef>
                <a:spcPct val="20000"/>
              </a:spcBef>
              <a:buClr>
                <a:schemeClr val="accent4"/>
              </a:buClr>
              <a:buFont typeface="Arial"/>
              <a:buChar char="•"/>
              <a:defRPr lang="en-US" sz="2040" kern="1200">
                <a:solidFill>
                  <a:schemeClr val="tx1"/>
                </a:solidFill>
                <a:latin typeface="Century Gothic"/>
                <a:ea typeface="+mn-ea"/>
                <a:cs typeface="+mn-cs"/>
              </a:defRPr>
            </a:lvl3pPr>
            <a:lvl4pPr marL="1254287" indent="-466310" algn="l" defTabSz="1243493"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4pPr>
            <a:lvl5pPr marL="1616973" indent="-466310" algn="l" defTabSz="1243493"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5pPr>
            <a:lvl6pPr marL="3419605"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6pPr>
            <a:lvl7pPr marL="4041351"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7pPr>
            <a:lvl8pPr marL="4663097"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8pPr>
            <a:lvl9pPr marL="5284843" indent="-310873" algn="l" defTabSz="1243493" rtl="0" eaLnBrk="1" latinLnBrk="0" hangingPunct="1">
              <a:spcBef>
                <a:spcPct val="20000"/>
              </a:spcBef>
              <a:buFont typeface="Arial" pitchFamily="34" charset="0"/>
              <a:buChar char="•"/>
              <a:defRPr sz="1632" kern="1200">
                <a:solidFill>
                  <a:schemeClr val="tx1"/>
                </a:solidFill>
                <a:latin typeface="+mn-lt"/>
                <a:ea typeface="+mn-ea"/>
                <a:cs typeface="+mn-cs"/>
              </a:defRPr>
            </a:lvl9pPr>
          </a:lstStyle>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smtClean="0">
                <a:ln>
                  <a:noFill/>
                </a:ln>
                <a:solidFill>
                  <a:sysClr val="window" lastClr="FFFFFF"/>
                </a:solidFill>
                <a:effectLst/>
                <a:uLnTx/>
                <a:uFillTx/>
                <a:latin typeface="Segoe UI"/>
                <a:ea typeface="+mn-ea"/>
                <a:cs typeface="+mn-cs"/>
              </a:rPr>
              <a:t>Detecting user errors and initiating point in time restore</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smtClean="0">
                <a:ln>
                  <a:noFill/>
                </a:ln>
                <a:solidFill>
                  <a:sysClr val="window" lastClr="FFFFFF"/>
                </a:solidFill>
                <a:effectLst/>
                <a:uLnTx/>
                <a:uFillTx/>
                <a:latin typeface="Segoe UI"/>
                <a:ea typeface="+mn-ea"/>
                <a:cs typeface="+mn-cs"/>
              </a:rPr>
              <a:t>Planning, database prioritization and region selection for disaster recovery</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smtClean="0">
                <a:ln>
                  <a:noFill/>
                </a:ln>
                <a:solidFill>
                  <a:sysClr val="window" lastClr="FFFFFF"/>
                </a:solidFill>
                <a:effectLst/>
                <a:uLnTx/>
                <a:uFillTx/>
                <a:latin typeface="Segoe UI"/>
                <a:ea typeface="+mn-ea"/>
                <a:cs typeface="+mn-cs"/>
              </a:rPr>
              <a:t>Initiating geo-restore to the selected region</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smtClean="0">
                <a:ln>
                  <a:noFill/>
                </a:ln>
                <a:solidFill>
                  <a:sysClr val="window" lastClr="FFFFFF"/>
                </a:solidFill>
                <a:effectLst/>
                <a:uLnTx/>
                <a:uFillTx/>
                <a:latin typeface="Segoe UI"/>
                <a:ea typeface="+mn-ea"/>
                <a:cs typeface="+mn-cs"/>
              </a:rPr>
              <a:t>Initiating failover of the geo-replicated databases</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smtClean="0">
                <a:ln>
                  <a:noFill/>
                </a:ln>
                <a:solidFill>
                  <a:sysClr val="window" lastClr="FFFFFF"/>
                </a:solidFill>
                <a:effectLst/>
                <a:uLnTx/>
                <a:uFillTx/>
                <a:latin typeface="Segoe UI"/>
                <a:ea typeface="+mn-ea"/>
                <a:cs typeface="+mn-cs"/>
              </a:rPr>
              <a:t>Application DR drills </a:t>
            </a:r>
          </a:p>
          <a:p>
            <a:pPr marL="0" marR="0" lvl="0" indent="0" algn="l" defTabSz="1243493" rtl="0" eaLnBrk="1" fontAlgn="auto" latinLnBrk="0" hangingPunct="1">
              <a:lnSpc>
                <a:spcPct val="100000"/>
              </a:lnSpc>
              <a:spcBef>
                <a:spcPct val="20000"/>
              </a:spcBef>
              <a:spcAft>
                <a:spcPts val="0"/>
              </a:spcAft>
              <a:buClrTx/>
              <a:buSzTx/>
              <a:buFont typeface="Arial"/>
              <a:buNone/>
              <a:tabLst/>
              <a:defRPr/>
            </a:pPr>
            <a:endParaRPr kumimoji="0" lang="en-US" sz="2040" b="0" i="0" u="none" strike="noStrike" kern="1200" cap="none" spc="0" normalizeH="0" baseline="0" noProof="0" dirty="0">
              <a:ln>
                <a:noFill/>
              </a:ln>
              <a:solidFill>
                <a:srgbClr val="58585A"/>
              </a:solidFill>
              <a:effectLst/>
              <a:uLnTx/>
              <a:uFillTx/>
              <a:latin typeface="Segoe UI"/>
              <a:ea typeface="+mn-ea"/>
              <a:cs typeface="+mn-cs"/>
            </a:endParaRPr>
          </a:p>
        </p:txBody>
      </p:sp>
      <p:sp>
        <p:nvSpPr>
          <p:cNvPr id="2" name="Slide Number Placeholder 1"/>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20</a:t>
            </a:fld>
            <a:endParaRPr lang="en-US" dirty="0">
              <a:solidFill>
                <a:srgbClr val="292929"/>
              </a:solidFill>
            </a:endParaRPr>
          </a:p>
        </p:txBody>
      </p:sp>
    </p:spTree>
    <p:extLst>
      <p:ext uri="{BB962C8B-B14F-4D97-AF65-F5344CB8AC3E}">
        <p14:creationId xmlns:p14="http://schemas.microsoft.com/office/powerpoint/2010/main" val="4149448136"/>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BCDR Tiered Model</a:t>
            </a:r>
            <a:endParaRPr lang="en-US"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93323176"/>
              </p:ext>
            </p:extLst>
          </p:nvPr>
        </p:nvGraphicFramePr>
        <p:xfrm>
          <a:off x="1501698" y="2431842"/>
          <a:ext cx="8873674" cy="4078260"/>
        </p:xfrm>
        <a:graphic>
          <a:graphicData uri="http://schemas.openxmlformats.org/drawingml/2006/table">
            <a:tbl>
              <a:tblPr firstRow="1" bandRow="1">
                <a:tableStyleId>{5940675A-B579-460E-94D1-54222C63F5DA}</a:tableStyleId>
              </a:tblPr>
              <a:tblGrid>
                <a:gridCol w="4253245"/>
                <a:gridCol w="1575834"/>
                <a:gridCol w="1534285"/>
                <a:gridCol w="1510310"/>
              </a:tblGrid>
              <a:tr h="338310">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dirty="0" smtClean="0">
                          <a:ln>
                            <a:solidFill>
                              <a:schemeClr val="bg1">
                                <a:alpha val="0"/>
                              </a:schemeClr>
                            </a:solidFill>
                          </a:ln>
                          <a:solidFill>
                            <a:schemeClr val="accent2">
                              <a:lumMod val="75000"/>
                            </a:schemeClr>
                          </a:solidFill>
                        </a:rPr>
                        <a:t>Uptime SLA</a:t>
                      </a:r>
                      <a:endParaRPr lang="en-IN" sz="1600" kern="0" dirty="0" smtClean="0">
                        <a:ln>
                          <a:solidFill>
                            <a:schemeClr val="bg1">
                              <a:alpha val="0"/>
                            </a:schemeClr>
                          </a:solidFill>
                        </a:ln>
                        <a:solidFill>
                          <a:schemeClr val="accent2">
                            <a:lumMod val="75000"/>
                          </a:schemeClr>
                        </a:solidFill>
                        <a:latin typeface="+mn-lt"/>
                        <a:ea typeface="+mn-ea"/>
                        <a:cs typeface="+mn-cs"/>
                      </a:endParaRPr>
                    </a:p>
                  </a:txBody>
                  <a:tcPr marL="62732" marR="62732" marT="44808" marB="44808" anchor="ctr">
                    <a:solidFill>
                      <a:srgbClr val="969696"/>
                    </a:solidFill>
                  </a:tcPr>
                </a:tc>
                <a:tc gridSpan="3">
                  <a:txBody>
                    <a:bodyPr/>
                    <a:lstStyle/>
                    <a:p>
                      <a:pPr marL="0" marR="0" indent="0" algn="ctr" defTabSz="1243437" rtl="0" eaLnBrk="1" fontAlgn="t" latinLnBrk="0" hangingPunct="1">
                        <a:lnSpc>
                          <a:spcPct val="100000"/>
                        </a:lnSpc>
                        <a:spcBef>
                          <a:spcPts val="0"/>
                        </a:spcBef>
                        <a:spcAft>
                          <a:spcPts val="600"/>
                        </a:spcAft>
                        <a:buClrTx/>
                        <a:buSzTx/>
                        <a:buFontTx/>
                        <a:buNone/>
                        <a:tabLst/>
                        <a:defRPr/>
                      </a:pPr>
                      <a:r>
                        <a:rPr lang="en-US" sz="1600" kern="1200" baseline="0" dirty="0" smtClean="0">
                          <a:ln>
                            <a:solidFill>
                              <a:schemeClr val="bg1">
                                <a:alpha val="0"/>
                              </a:schemeClr>
                            </a:solidFill>
                          </a:ln>
                        </a:rPr>
                        <a:t>99.99%</a:t>
                      </a:r>
                      <a:endParaRPr lang="en-US" sz="1600" kern="1200" dirty="0" smtClean="0">
                        <a:ln>
                          <a:solidFill>
                            <a:schemeClr val="bg1">
                              <a:alpha val="0"/>
                            </a:schemeClr>
                          </a:solidFill>
                        </a:ln>
                        <a:solidFill>
                          <a:schemeClr val="tx1"/>
                        </a:solidFill>
                        <a:latin typeface="+mn-lt"/>
                        <a:ea typeface="+mn-ea"/>
                        <a:cs typeface="+mn-cs"/>
                      </a:endParaRPr>
                    </a:p>
                  </a:txBody>
                  <a:tcPr marL="62732" marR="62732" marT="44808" marB="44808"/>
                </a:tc>
                <a:tc hMerge="1">
                  <a:txBody>
                    <a:bodyPr/>
                    <a:lstStyle/>
                    <a:p>
                      <a:pPr marL="0" marR="0" indent="0" algn="l" defTabSz="1243437" rtl="0" eaLnBrk="1" fontAlgn="t" latinLnBrk="0" hangingPunct="1">
                        <a:lnSpc>
                          <a:spcPct val="100000"/>
                        </a:lnSpc>
                        <a:spcBef>
                          <a:spcPts val="0"/>
                        </a:spcBef>
                        <a:spcAft>
                          <a:spcPts val="600"/>
                        </a:spcAft>
                        <a:buClrTx/>
                        <a:buSzTx/>
                        <a:buFontTx/>
                        <a:buNone/>
                        <a:tabLst/>
                        <a:defRPr/>
                      </a:pPr>
                      <a:endParaRPr lang="en-US" sz="1400" kern="1200" dirty="0" smtClean="0">
                        <a:ln>
                          <a:solidFill>
                            <a:schemeClr val="bg1">
                              <a:alpha val="0"/>
                            </a:schemeClr>
                          </a:solidFill>
                        </a:ln>
                        <a:solidFill>
                          <a:schemeClr val="tx1"/>
                        </a:solidFill>
                        <a:latin typeface="+mn-lt"/>
                        <a:ea typeface="+mn-ea"/>
                        <a:cs typeface="+mn-cs"/>
                      </a:endParaRPr>
                    </a:p>
                  </a:txBody>
                  <a:tcPr marL="62741" marR="62741" marT="44814" marB="44814"/>
                </a:tc>
                <a:tc hMerge="1">
                  <a:txBody>
                    <a:bodyPr/>
                    <a:lstStyle/>
                    <a:p>
                      <a:pPr marL="0" marR="0" indent="0" algn="l" defTabSz="1243437" rtl="0" eaLnBrk="1" fontAlgn="t" latinLnBrk="0" hangingPunct="1">
                        <a:lnSpc>
                          <a:spcPct val="100000"/>
                        </a:lnSpc>
                        <a:spcBef>
                          <a:spcPts val="0"/>
                        </a:spcBef>
                        <a:spcAft>
                          <a:spcPts val="600"/>
                        </a:spcAft>
                        <a:buClrTx/>
                        <a:buSzTx/>
                        <a:buFontTx/>
                        <a:buNone/>
                        <a:tabLst/>
                        <a:defRPr/>
                      </a:pPr>
                      <a:endParaRPr lang="en-US" sz="1400" kern="1200" baseline="0" dirty="0" smtClean="0">
                        <a:ln>
                          <a:solidFill>
                            <a:schemeClr val="bg1">
                              <a:alpha val="0"/>
                            </a:schemeClr>
                          </a:solidFill>
                        </a:ln>
                        <a:solidFill>
                          <a:schemeClr val="tx1"/>
                        </a:solidFill>
                        <a:latin typeface="+mn-lt"/>
                        <a:ea typeface="+mn-ea"/>
                        <a:cs typeface="+mn-cs"/>
                      </a:endParaRPr>
                    </a:p>
                  </a:txBody>
                  <a:tcPr marL="62741" marR="62741" marT="44814" marB="44814"/>
                </a:tc>
              </a:tr>
              <a:tr h="410515">
                <a:tc rowSpan="2">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dirty="0" smtClean="0">
                          <a:ln>
                            <a:solidFill>
                              <a:schemeClr val="bg1">
                                <a:alpha val="0"/>
                              </a:schemeClr>
                            </a:solidFill>
                          </a:ln>
                          <a:solidFill>
                            <a:schemeClr val="accent2">
                              <a:lumMod val="75000"/>
                            </a:schemeClr>
                          </a:solidFill>
                          <a:latin typeface="+mn-lt"/>
                          <a:ea typeface="+mn-ea"/>
                          <a:cs typeface="+mn-cs"/>
                        </a:rPr>
                        <a:t>Predictable</a:t>
                      </a:r>
                      <a:r>
                        <a:rPr lang="en-IN" sz="1600" kern="0" baseline="0" dirty="0" smtClean="0">
                          <a:ln>
                            <a:solidFill>
                              <a:schemeClr val="bg1">
                                <a:alpha val="0"/>
                              </a:schemeClr>
                            </a:solidFill>
                          </a:ln>
                          <a:solidFill>
                            <a:schemeClr val="accent2">
                              <a:lumMod val="75000"/>
                            </a:schemeClr>
                          </a:solidFill>
                          <a:latin typeface="+mn-lt"/>
                          <a:ea typeface="+mn-ea"/>
                          <a:cs typeface="+mn-cs"/>
                        </a:rPr>
                        <a:t> </a:t>
                      </a:r>
                      <a:r>
                        <a:rPr lang="en-IN" sz="1600" kern="0" dirty="0" smtClean="0">
                          <a:ln>
                            <a:solidFill>
                              <a:schemeClr val="bg1">
                                <a:alpha val="0"/>
                              </a:schemeClr>
                            </a:solidFill>
                          </a:ln>
                          <a:solidFill>
                            <a:schemeClr val="accent2">
                              <a:lumMod val="75000"/>
                            </a:schemeClr>
                          </a:solidFill>
                          <a:latin typeface="+mn-lt"/>
                          <a:ea typeface="+mn-ea"/>
                          <a:cs typeface="+mn-cs"/>
                        </a:rPr>
                        <a:t>Performance</a:t>
                      </a:r>
                    </a:p>
                  </a:txBody>
                  <a:tcPr marL="62732" marR="62732" marT="44808" marB="44808">
                    <a:solidFill>
                      <a:srgbClr val="969696"/>
                    </a:solidFill>
                  </a:tcPr>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b="0" dirty="0" smtClean="0"/>
                        <a:t>B</a:t>
                      </a:r>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b="0" kern="1200" baseline="0" dirty="0" smtClean="0">
                          <a:ln>
                            <a:solidFill>
                              <a:schemeClr val="bg1">
                                <a:alpha val="0"/>
                              </a:schemeClr>
                            </a:solidFill>
                          </a:ln>
                          <a:solidFill>
                            <a:schemeClr val="tx1"/>
                          </a:solidFill>
                          <a:latin typeface="+mn-lt"/>
                          <a:ea typeface="+mn-ea"/>
                          <a:cs typeface="+mn-cs"/>
                        </a:rPr>
                        <a:t>S</a:t>
                      </a:r>
                      <a:r>
                        <a:rPr lang="ru-RU" sz="1600" b="0" kern="1200" baseline="0" dirty="0" smtClean="0">
                          <a:ln>
                            <a:solidFill>
                              <a:schemeClr val="bg1">
                                <a:alpha val="0"/>
                              </a:schemeClr>
                            </a:solidFill>
                          </a:ln>
                          <a:solidFill>
                            <a:schemeClr val="tx1"/>
                          </a:solidFill>
                          <a:latin typeface="+mn-lt"/>
                          <a:ea typeface="+mn-ea"/>
                          <a:cs typeface="+mn-cs"/>
                        </a:rPr>
                        <a:t>0</a:t>
                      </a:r>
                      <a:r>
                        <a:rPr lang="en-US" sz="1600" b="0" kern="1200" baseline="0" dirty="0" smtClean="0">
                          <a:ln>
                            <a:solidFill>
                              <a:schemeClr val="bg1">
                                <a:alpha val="0"/>
                              </a:schemeClr>
                            </a:solidFill>
                          </a:ln>
                          <a:solidFill>
                            <a:schemeClr val="tx1"/>
                          </a:solidFill>
                          <a:latin typeface="+mn-lt"/>
                          <a:ea typeface="+mn-ea"/>
                          <a:cs typeface="+mn-cs"/>
                        </a:rPr>
                        <a:t>, S1 or S2</a:t>
                      </a:r>
                      <a:endParaRPr lang="en-US" sz="1600" b="0" dirty="0" smtClean="0"/>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IN" sz="1600" b="0" kern="1200" dirty="0" smtClean="0">
                          <a:ln>
                            <a:solidFill>
                              <a:schemeClr val="bg1">
                                <a:alpha val="0"/>
                              </a:schemeClr>
                            </a:solidFill>
                          </a:ln>
                          <a:solidFill>
                            <a:schemeClr val="tx1"/>
                          </a:solidFill>
                          <a:latin typeface="+mn-lt"/>
                          <a:ea typeface="+mn-ea"/>
                          <a:cs typeface="+mn-cs"/>
                        </a:rPr>
                        <a:t>P1, P2 or P3</a:t>
                      </a:r>
                      <a:endParaRPr lang="en-IN" sz="1600" b="0" kern="1200" dirty="0">
                        <a:ln>
                          <a:solidFill>
                            <a:schemeClr val="bg1">
                              <a:alpha val="0"/>
                            </a:schemeClr>
                          </a:solidFill>
                        </a:ln>
                        <a:solidFill>
                          <a:schemeClr val="tx1"/>
                        </a:solidFill>
                        <a:latin typeface="+mn-lt"/>
                        <a:ea typeface="+mn-ea"/>
                        <a:cs typeface="+mn-cs"/>
                      </a:endParaRPr>
                    </a:p>
                  </a:txBody>
                  <a:tcPr marL="62732" marR="62732" marT="44808" marB="44808"/>
                </a:tc>
              </a:tr>
              <a:tr h="587004">
                <a:tc vMerge="1">
                  <a:txBody>
                    <a:bodyPr/>
                    <a:lstStyle/>
                    <a:p>
                      <a:endParaRPr lang="en-US" dirty="0"/>
                    </a:p>
                  </a:txBody>
                  <a:tcPr/>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dirty="0" smtClean="0"/>
                        <a:t>Transaction</a:t>
                      </a:r>
                      <a:r>
                        <a:rPr lang="en-US" sz="1600" baseline="0" dirty="0" smtClean="0"/>
                        <a:t>s </a:t>
                      </a:r>
                      <a:br>
                        <a:rPr lang="en-US" sz="1600" baseline="0" dirty="0" smtClean="0"/>
                      </a:br>
                      <a:r>
                        <a:rPr lang="en-US" sz="1600" baseline="0" dirty="0" smtClean="0"/>
                        <a:t>per hour</a:t>
                      </a:r>
                      <a:endParaRPr lang="en-US" sz="1600" b="1" dirty="0" smtClean="0"/>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dirty="0" smtClean="0"/>
                        <a:t>Transaction</a:t>
                      </a:r>
                      <a:r>
                        <a:rPr lang="en-US" sz="1600" baseline="0" dirty="0" smtClean="0"/>
                        <a:t>s per minute</a:t>
                      </a:r>
                      <a:endParaRPr lang="en-US" sz="1600" b="1" dirty="0" smtClean="0"/>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dirty="0" smtClean="0"/>
                        <a:t>Transaction</a:t>
                      </a:r>
                      <a:r>
                        <a:rPr lang="en-US" sz="1600" baseline="0" dirty="0" smtClean="0"/>
                        <a:t>s per second</a:t>
                      </a:r>
                      <a:endParaRPr lang="en-US" sz="1600" b="1" dirty="0" smtClean="0"/>
                    </a:p>
                  </a:txBody>
                  <a:tcPr marL="62732" marR="62732" marT="44808" marB="44808"/>
                </a:tc>
              </a:tr>
              <a:tr h="338310">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dirty="0" smtClean="0">
                          <a:ln>
                            <a:solidFill>
                              <a:schemeClr val="bg1">
                                <a:alpha val="0"/>
                              </a:schemeClr>
                            </a:solidFill>
                          </a:ln>
                          <a:solidFill>
                            <a:schemeClr val="accent2">
                              <a:lumMod val="75000"/>
                            </a:schemeClr>
                          </a:solidFill>
                          <a:latin typeface="+mn-lt"/>
                          <a:ea typeface="+mn-ea"/>
                          <a:cs typeface="+mn-cs"/>
                        </a:rPr>
                        <a:t>Database size limit</a:t>
                      </a:r>
                    </a:p>
                  </a:txBody>
                  <a:tcPr marL="62732" marR="62732" marT="44808" marB="44808">
                    <a:solidFill>
                      <a:srgbClr val="969696"/>
                    </a:solidFill>
                  </a:tcPr>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IN" sz="1600" kern="1200" dirty="0" smtClean="0">
                          <a:ln>
                            <a:solidFill>
                              <a:schemeClr val="bg1">
                                <a:alpha val="0"/>
                              </a:schemeClr>
                            </a:solidFill>
                          </a:ln>
                          <a:solidFill>
                            <a:schemeClr val="tx1"/>
                          </a:solidFill>
                          <a:latin typeface="+mn-lt"/>
                          <a:ea typeface="+mn-ea"/>
                          <a:cs typeface="+mn-cs"/>
                        </a:rPr>
                        <a:t>2GB</a:t>
                      </a:r>
                      <a:endParaRPr lang="en-IN" sz="1600" kern="1200" dirty="0">
                        <a:ln>
                          <a:solidFill>
                            <a:schemeClr val="bg1">
                              <a:alpha val="0"/>
                            </a:schemeClr>
                          </a:solidFill>
                        </a:ln>
                        <a:solidFill>
                          <a:schemeClr val="tx1"/>
                        </a:solidFill>
                        <a:latin typeface="+mn-lt"/>
                        <a:ea typeface="+mn-ea"/>
                        <a:cs typeface="+mn-cs"/>
                      </a:endParaRPr>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US" sz="1600" b="0" kern="1200" baseline="0" dirty="0" smtClean="0">
                          <a:ln>
                            <a:solidFill>
                              <a:schemeClr val="bg1">
                                <a:alpha val="0"/>
                              </a:schemeClr>
                            </a:solidFill>
                          </a:ln>
                          <a:solidFill>
                            <a:schemeClr val="tx1"/>
                          </a:solidFill>
                          <a:latin typeface="+mn-lt"/>
                          <a:ea typeface="+mn-ea"/>
                          <a:cs typeface="+mn-cs"/>
                        </a:rPr>
                        <a:t>250GB</a:t>
                      </a:r>
                    </a:p>
                  </a:txBody>
                  <a:tcPr marL="62732" marR="62732" marT="44808" marB="44808"/>
                </a:tc>
                <a:tc>
                  <a:txBody>
                    <a:bodyPr/>
                    <a:lstStyle/>
                    <a:p>
                      <a:pPr marL="0" marR="0" lvl="0" indent="0" algn="l" defTabSz="1243437" rtl="0" eaLnBrk="1" fontAlgn="t" latinLnBrk="0" hangingPunct="1">
                        <a:lnSpc>
                          <a:spcPct val="100000"/>
                        </a:lnSpc>
                        <a:spcBef>
                          <a:spcPts val="0"/>
                        </a:spcBef>
                        <a:spcAft>
                          <a:spcPts val="600"/>
                        </a:spcAft>
                        <a:buClrTx/>
                        <a:buSzTx/>
                        <a:buFontTx/>
                        <a:buNone/>
                        <a:tabLst/>
                        <a:defRPr/>
                      </a:pPr>
                      <a:r>
                        <a:rPr lang="en-IN" sz="1600" b="0" kern="1200" dirty="0" smtClean="0">
                          <a:ln>
                            <a:solidFill>
                              <a:schemeClr val="bg1">
                                <a:alpha val="0"/>
                              </a:schemeClr>
                            </a:solidFill>
                          </a:ln>
                          <a:solidFill>
                            <a:schemeClr val="tx1"/>
                          </a:solidFill>
                          <a:latin typeface="+mn-lt"/>
                          <a:ea typeface="+mn-ea"/>
                          <a:cs typeface="+mn-cs"/>
                        </a:rPr>
                        <a:t>500GB</a:t>
                      </a:r>
                      <a:endParaRPr lang="en-IN" sz="1600" b="0" kern="1200" dirty="0">
                        <a:ln>
                          <a:solidFill>
                            <a:schemeClr val="bg1">
                              <a:alpha val="0"/>
                            </a:schemeClr>
                          </a:solidFill>
                        </a:ln>
                        <a:solidFill>
                          <a:schemeClr val="tx1"/>
                        </a:solidFill>
                        <a:latin typeface="+mn-lt"/>
                        <a:ea typeface="+mn-ea"/>
                        <a:cs typeface="+mn-cs"/>
                      </a:endParaRPr>
                    </a:p>
                  </a:txBody>
                  <a:tcPr marL="62732" marR="62732" marT="44808" marB="44808"/>
                </a:tc>
              </a:tr>
              <a:tr h="643095">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noProof="0" dirty="0" smtClean="0">
                          <a:ln>
                            <a:solidFill>
                              <a:schemeClr val="bg1">
                                <a:alpha val="0"/>
                              </a:schemeClr>
                            </a:solidFill>
                          </a:ln>
                          <a:solidFill>
                            <a:srgbClr val="000000"/>
                          </a:solidFill>
                        </a:rPr>
                        <a:t>Point In Time Restore (“oops” recovery)</a:t>
                      </a:r>
                      <a:endParaRPr lang="en-IN" sz="1600" kern="0" noProof="0" dirty="0" smtClean="0">
                        <a:ln>
                          <a:solidFill>
                            <a:schemeClr val="bg1">
                              <a:alpha val="0"/>
                            </a:schemeClr>
                          </a:solidFill>
                        </a:ln>
                        <a:solidFill>
                          <a:srgbClr val="000000"/>
                        </a:solidFill>
                        <a:latin typeface="+mn-lt"/>
                        <a:ea typeface="+mn-ea"/>
                        <a:cs typeface="+mn-cs"/>
                      </a:endParaRPr>
                    </a:p>
                  </a:txBody>
                  <a:tcPr marL="62732" marR="62732" marT="44808" marB="44808">
                    <a:solidFill>
                      <a:srgbClr val="FFC000"/>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kern="1200" noProof="0" dirty="0" smtClean="0">
                          <a:ln>
                            <a:solidFill>
                              <a:schemeClr val="bg1">
                                <a:alpha val="0"/>
                              </a:schemeClr>
                            </a:solidFill>
                          </a:ln>
                        </a:rPr>
                        <a:t>Any point </a:t>
                      </a:r>
                      <a:br>
                        <a:rPr lang="en-IN" sz="1600" kern="1200" noProof="0" dirty="0" smtClean="0">
                          <a:ln>
                            <a:solidFill>
                              <a:schemeClr val="bg1">
                                <a:alpha val="0"/>
                              </a:schemeClr>
                            </a:solidFill>
                          </a:ln>
                        </a:rPr>
                      </a:br>
                      <a:r>
                        <a:rPr lang="en-IN" sz="1600" kern="1200" noProof="0" dirty="0" smtClean="0">
                          <a:ln>
                            <a:solidFill>
                              <a:schemeClr val="bg1">
                                <a:alpha val="0"/>
                              </a:schemeClr>
                            </a:solidFill>
                          </a:ln>
                        </a:rPr>
                        <a:t>&lt;</a:t>
                      </a:r>
                      <a:r>
                        <a:rPr lang="en-IN" sz="1600" kern="1200" baseline="0" noProof="0" dirty="0" smtClean="0">
                          <a:ln>
                            <a:solidFill>
                              <a:schemeClr val="bg1">
                                <a:alpha val="0"/>
                              </a:schemeClr>
                            </a:solidFill>
                          </a:ln>
                        </a:rPr>
                        <a:t>7 days</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kern="1200" noProof="0" dirty="0" smtClean="0">
                          <a:ln>
                            <a:solidFill>
                              <a:schemeClr val="bg1">
                                <a:alpha val="0"/>
                              </a:schemeClr>
                            </a:solidFill>
                          </a:ln>
                        </a:rPr>
                        <a:t>Any point </a:t>
                      </a:r>
                      <a:br>
                        <a:rPr lang="en-IN" sz="1600" kern="1200" noProof="0" dirty="0" smtClean="0">
                          <a:ln>
                            <a:solidFill>
                              <a:schemeClr val="bg1">
                                <a:alpha val="0"/>
                              </a:schemeClr>
                            </a:solidFill>
                          </a:ln>
                        </a:rPr>
                      </a:br>
                      <a:r>
                        <a:rPr lang="en-IN" sz="1600" kern="1200" noProof="0" dirty="0" smtClean="0">
                          <a:ln>
                            <a:solidFill>
                              <a:schemeClr val="bg1">
                                <a:alpha val="0"/>
                              </a:schemeClr>
                            </a:solidFill>
                          </a:ln>
                        </a:rPr>
                        <a:t>&lt;</a:t>
                      </a:r>
                      <a:r>
                        <a:rPr lang="en-IN" sz="1600" kern="1200" baseline="0" noProof="0" dirty="0" smtClean="0">
                          <a:ln>
                            <a:solidFill>
                              <a:schemeClr val="bg1">
                                <a:alpha val="0"/>
                              </a:schemeClr>
                            </a:solidFill>
                          </a:ln>
                        </a:rPr>
                        <a:t>14 days</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kern="1200" noProof="0" dirty="0" smtClean="0">
                          <a:ln>
                            <a:solidFill>
                              <a:schemeClr val="bg1">
                                <a:alpha val="0"/>
                              </a:schemeClr>
                            </a:solidFill>
                          </a:ln>
                        </a:rPr>
                        <a:t>Any point </a:t>
                      </a:r>
                      <a:br>
                        <a:rPr lang="en-IN" sz="1600" kern="1200" noProof="0" dirty="0" smtClean="0">
                          <a:ln>
                            <a:solidFill>
                              <a:schemeClr val="bg1">
                                <a:alpha val="0"/>
                              </a:schemeClr>
                            </a:solidFill>
                          </a:ln>
                        </a:rPr>
                      </a:br>
                      <a:r>
                        <a:rPr lang="en-IN" sz="1600" kern="1200" noProof="0" dirty="0" smtClean="0">
                          <a:ln>
                            <a:solidFill>
                              <a:schemeClr val="bg1">
                                <a:alpha val="0"/>
                              </a:schemeClr>
                            </a:solidFill>
                          </a:ln>
                        </a:rPr>
                        <a:t>&lt;</a:t>
                      </a:r>
                      <a:r>
                        <a:rPr lang="en-IN" sz="1600" kern="1200" baseline="0" noProof="0" dirty="0" smtClean="0">
                          <a:ln>
                            <a:solidFill>
                              <a:schemeClr val="bg1">
                                <a:alpha val="0"/>
                              </a:schemeClr>
                            </a:solidFill>
                          </a:ln>
                        </a:rPr>
                        <a:t>35 days</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r>
              <a:tr h="587018">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noProof="0" dirty="0" smtClean="0">
                          <a:ln>
                            <a:solidFill>
                              <a:schemeClr val="bg1">
                                <a:alpha val="0"/>
                              </a:schemeClr>
                            </a:solidFill>
                          </a:ln>
                          <a:solidFill>
                            <a:srgbClr val="000000"/>
                          </a:solidFill>
                        </a:rPr>
                        <a:t>Geo-Restore (restore last daily backup to another region</a:t>
                      </a:r>
                      <a:r>
                        <a:rPr lang="en-US" sz="1600" dirty="0" smtClean="0">
                          <a:solidFill>
                            <a:srgbClr val="000000"/>
                          </a:solidFill>
                          <a:sym typeface="Wingdings" panose="05000000000000000000" pitchFamily="2" charset="2"/>
                        </a:rPr>
                        <a:t>)</a:t>
                      </a:r>
                      <a:endParaRPr lang="en-IN" sz="1600" kern="0" noProof="0" dirty="0" smtClean="0">
                        <a:ln>
                          <a:solidFill>
                            <a:schemeClr val="bg1">
                              <a:alpha val="0"/>
                            </a:schemeClr>
                          </a:solidFill>
                        </a:ln>
                        <a:solidFill>
                          <a:srgbClr val="000000"/>
                        </a:solidFill>
                        <a:latin typeface="+mn-lt"/>
                        <a:ea typeface="+mn-ea"/>
                        <a:cs typeface="+mn-cs"/>
                      </a:endParaRPr>
                    </a:p>
                  </a:txBody>
                  <a:tcPr marL="62732" marR="62732" marT="44808" marB="44808">
                    <a:solidFill>
                      <a:srgbClr val="FFC000"/>
                    </a:solidFill>
                  </a:tcPr>
                </a:tc>
                <a:tc>
                  <a:txBody>
                    <a:bodyPr/>
                    <a:lstStyle/>
                    <a:p>
                      <a:pPr algn="l"/>
                      <a:r>
                        <a:rPr lang="en-US" sz="1600" dirty="0" smtClean="0">
                          <a:sym typeface="Wingdings" panose="05000000000000000000" pitchFamily="2" charset="2"/>
                        </a:rPr>
                        <a:t>RTO&lt;24h*, RPO&lt;24h</a:t>
                      </a:r>
                      <a:endParaRPr lang="en-US" sz="1600" dirty="0" smtClean="0">
                        <a:solidFill>
                          <a:schemeClr val="tx1"/>
                        </a:solidFill>
                        <a:latin typeface="+mn-lt"/>
                        <a:sym typeface="Wingdings" panose="05000000000000000000" pitchFamily="2" charset="2"/>
                      </a:endParaRPr>
                    </a:p>
                  </a:txBody>
                  <a:tcPr marL="89629" marR="89629" marT="44815" marB="44815"/>
                </a:tc>
                <a:tc>
                  <a:txBody>
                    <a:bodyPr/>
                    <a:lstStyle/>
                    <a:p>
                      <a:pPr algn="l"/>
                      <a:r>
                        <a:rPr lang="en-US" sz="1600" dirty="0" smtClean="0">
                          <a:sym typeface="Wingdings" panose="05000000000000000000" pitchFamily="2" charset="2"/>
                        </a:rPr>
                        <a:t>RTO&lt;24h*, RPO&lt;24h</a:t>
                      </a:r>
                      <a:endParaRPr lang="en-US" sz="1600" dirty="0">
                        <a:solidFill>
                          <a:schemeClr val="tx1"/>
                        </a:solidFill>
                        <a:latin typeface="+mn-lt"/>
                      </a:endParaRPr>
                    </a:p>
                  </a:txBody>
                  <a:tcPr marL="89629" marR="89629" marT="44815" marB="44815"/>
                </a:tc>
                <a:tc>
                  <a:txBody>
                    <a:bodyPr/>
                    <a:lstStyle/>
                    <a:p>
                      <a:pPr algn="l"/>
                      <a:r>
                        <a:rPr lang="en-US" sz="1600" dirty="0" smtClean="0">
                          <a:sym typeface="Wingdings" panose="05000000000000000000" pitchFamily="2" charset="2"/>
                        </a:rPr>
                        <a:t>RTO&lt;24h*, RPO&lt;24h</a:t>
                      </a:r>
                      <a:endParaRPr lang="en-US" sz="1600" dirty="0">
                        <a:solidFill>
                          <a:schemeClr val="tx1"/>
                        </a:solidFill>
                        <a:latin typeface="+mn-lt"/>
                      </a:endParaRPr>
                    </a:p>
                  </a:txBody>
                  <a:tcPr marL="89629" marR="89629" marT="44815" marB="44815"/>
                </a:tc>
              </a:tr>
              <a:tr h="587004">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noProof="0" dirty="0" smtClean="0">
                          <a:ln>
                            <a:solidFill>
                              <a:schemeClr val="bg1">
                                <a:alpha val="0"/>
                              </a:schemeClr>
                            </a:solidFill>
                          </a:ln>
                          <a:solidFill>
                            <a:srgbClr val="000000"/>
                          </a:solidFill>
                        </a:rPr>
                        <a:t>Standard geo-replication</a:t>
                      </a:r>
                      <a:r>
                        <a:rPr lang="en-IN" sz="1600" kern="0" baseline="0" noProof="0" dirty="0" smtClean="0">
                          <a:ln>
                            <a:solidFill>
                              <a:schemeClr val="bg1">
                                <a:alpha val="0"/>
                              </a:schemeClr>
                            </a:solidFill>
                          </a:ln>
                          <a:solidFill>
                            <a:srgbClr val="000000"/>
                          </a:solidFill>
                        </a:rPr>
                        <a:t> </a:t>
                      </a:r>
                      <a:r>
                        <a:rPr lang="en-IN" sz="1600" kern="0" noProof="0" dirty="0" smtClean="0">
                          <a:ln>
                            <a:solidFill>
                              <a:schemeClr val="bg1">
                                <a:alpha val="0"/>
                              </a:schemeClr>
                            </a:solidFill>
                          </a:ln>
                          <a:solidFill>
                            <a:srgbClr val="000000"/>
                          </a:solidFill>
                        </a:rPr>
                        <a:t>(</a:t>
                      </a:r>
                      <a:r>
                        <a:rPr lang="en-US" sz="1600" kern="0" noProof="0" dirty="0" smtClean="0">
                          <a:ln>
                            <a:solidFill>
                              <a:schemeClr val="bg1">
                                <a:alpha val="0"/>
                              </a:schemeClr>
                            </a:solidFill>
                          </a:ln>
                          <a:solidFill>
                            <a:srgbClr val="000000"/>
                          </a:solidFill>
                        </a:rPr>
                        <a:t>offline </a:t>
                      </a:r>
                      <a:r>
                        <a:rPr lang="en-US" sz="1600" kern="1200" baseline="0" noProof="0" dirty="0" smtClean="0">
                          <a:ln>
                            <a:solidFill>
                              <a:schemeClr val="bg1">
                                <a:alpha val="0"/>
                              </a:schemeClr>
                            </a:solidFill>
                          </a:ln>
                          <a:solidFill>
                            <a:srgbClr val="000000"/>
                          </a:solidFill>
                          <a:sym typeface="Wingdings" panose="05000000000000000000" pitchFamily="2" charset="2"/>
                        </a:rPr>
                        <a:t>secondary</a:t>
                      </a:r>
                      <a:r>
                        <a:rPr lang="en-US" sz="1600" kern="1200" dirty="0" smtClean="0">
                          <a:ln>
                            <a:solidFill>
                              <a:schemeClr val="bg1">
                                <a:alpha val="0"/>
                              </a:schemeClr>
                            </a:solidFill>
                          </a:ln>
                          <a:solidFill>
                            <a:srgbClr val="000000"/>
                          </a:solidFill>
                          <a:sym typeface="Wingdings" panose="05000000000000000000" pitchFamily="2" charset="2"/>
                        </a:rPr>
                        <a:t>, fixed DR pairing)</a:t>
                      </a:r>
                      <a:endParaRPr lang="en-IN" sz="1600" kern="0" noProof="0" dirty="0" smtClean="0">
                        <a:ln>
                          <a:solidFill>
                            <a:schemeClr val="bg1">
                              <a:alpha val="0"/>
                            </a:schemeClr>
                          </a:solidFill>
                        </a:ln>
                        <a:solidFill>
                          <a:srgbClr val="000000"/>
                        </a:solidFill>
                        <a:latin typeface="+mn-lt"/>
                        <a:ea typeface="+mn-ea"/>
                        <a:cs typeface="+mn-cs"/>
                      </a:endParaRPr>
                    </a:p>
                  </a:txBody>
                  <a:tcPr marL="62732" marR="62732" marT="44808" marB="44808">
                    <a:solidFill>
                      <a:srgbClr val="FFC000"/>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b="0" kern="1200" noProof="0" dirty="0" smtClean="0">
                          <a:ln>
                            <a:solidFill>
                              <a:schemeClr val="bg1">
                                <a:alpha val="0"/>
                              </a:schemeClr>
                            </a:solidFill>
                          </a:ln>
                          <a:solidFill>
                            <a:schemeClr val="tx1"/>
                          </a:solidFill>
                          <a:latin typeface="+mn-lt"/>
                          <a:ea typeface="+mn-ea"/>
                          <a:cs typeface="+mn-cs"/>
                        </a:rPr>
                        <a:t>No</a:t>
                      </a:r>
                      <a:r>
                        <a:rPr lang="en-IN" sz="1600" b="0" kern="1200" baseline="0" noProof="0" dirty="0" smtClean="0">
                          <a:ln>
                            <a:solidFill>
                              <a:schemeClr val="bg1">
                                <a:alpha val="0"/>
                              </a:schemeClr>
                            </a:solidFill>
                          </a:ln>
                          <a:solidFill>
                            <a:schemeClr val="tx1"/>
                          </a:solidFill>
                          <a:latin typeface="+mn-lt"/>
                          <a:ea typeface="+mn-ea"/>
                          <a:cs typeface="+mn-cs"/>
                        </a:rPr>
                        <a:t>t included</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a:spcBef>
                          <a:spcPts val="200"/>
                        </a:spcBef>
                        <a:spcAft>
                          <a:spcPts val="0"/>
                        </a:spcAft>
                      </a:pPr>
                      <a:r>
                        <a:rPr lang="en-US" sz="1600" strike="noStrike" baseline="0" dirty="0" smtClean="0">
                          <a:sym typeface="Wingdings" panose="05000000000000000000" pitchFamily="2" charset="2"/>
                        </a:rPr>
                        <a:t>RTO&lt;2h </a:t>
                      </a:r>
                      <a:r>
                        <a:rPr lang="en-US" sz="1600" dirty="0" smtClean="0">
                          <a:sym typeface="Wingdings" panose="05000000000000000000" pitchFamily="2" charset="2"/>
                        </a:rPr>
                        <a:t>RPO&lt;30m</a:t>
                      </a:r>
                      <a:endParaRPr lang="en-US" sz="1600" b="0" kern="1200" dirty="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a:spcBef>
                          <a:spcPts val="200"/>
                        </a:spcBef>
                        <a:spcAft>
                          <a:spcPts val="0"/>
                        </a:spcAft>
                      </a:pPr>
                      <a:r>
                        <a:rPr lang="en-US" sz="1600" strike="noStrike" baseline="0" dirty="0" smtClean="0">
                          <a:sym typeface="Wingdings" panose="05000000000000000000" pitchFamily="2" charset="2"/>
                        </a:rPr>
                        <a:t>RTO&lt;2h </a:t>
                      </a:r>
                      <a:r>
                        <a:rPr lang="en-US" sz="1600" dirty="0" smtClean="0">
                          <a:sym typeface="Wingdings" panose="05000000000000000000" pitchFamily="2" charset="2"/>
                        </a:rPr>
                        <a:t>RPO&lt;30m</a:t>
                      </a:r>
                      <a:endParaRPr lang="en-US" sz="1600" b="0" kern="1200" dirty="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r>
              <a:tr h="587004">
                <a:tc>
                  <a:txBody>
                    <a:bodyPr/>
                    <a:lstStyle/>
                    <a:p>
                      <a:pPr marL="0" marR="0" lvl="0" indent="0" algn="l" defTabSz="1624367" rtl="0" eaLnBrk="1" fontAlgn="base" latinLnBrk="0" hangingPunct="1">
                        <a:lnSpc>
                          <a:spcPct val="100000"/>
                        </a:lnSpc>
                        <a:spcBef>
                          <a:spcPts val="0"/>
                        </a:spcBef>
                        <a:spcAft>
                          <a:spcPts val="0"/>
                        </a:spcAft>
                        <a:buClrTx/>
                        <a:buSzTx/>
                        <a:buFontTx/>
                        <a:buNone/>
                        <a:tabLst/>
                        <a:defRPr/>
                      </a:pPr>
                      <a:r>
                        <a:rPr lang="en-IN" sz="1600" kern="0" noProof="0" dirty="0" smtClean="0">
                          <a:ln>
                            <a:solidFill>
                              <a:schemeClr val="bg1">
                                <a:alpha val="0"/>
                              </a:schemeClr>
                            </a:solidFill>
                          </a:ln>
                          <a:solidFill>
                            <a:srgbClr val="000000"/>
                          </a:solidFill>
                        </a:rPr>
                        <a:t>Active geo-replication (up to 4 online </a:t>
                      </a:r>
                      <a:r>
                        <a:rPr lang="en-IN" sz="1600" kern="0" noProof="0" dirty="0" err="1" smtClean="0">
                          <a:ln>
                            <a:solidFill>
                              <a:schemeClr val="bg1">
                                <a:alpha val="0"/>
                              </a:schemeClr>
                            </a:solidFill>
                          </a:ln>
                          <a:solidFill>
                            <a:srgbClr val="000000"/>
                          </a:solidFill>
                        </a:rPr>
                        <a:t>secondaries</a:t>
                      </a:r>
                      <a:r>
                        <a:rPr lang="en-IN" sz="1600" kern="0" noProof="0" dirty="0" smtClean="0">
                          <a:ln>
                            <a:solidFill>
                              <a:schemeClr val="bg1">
                                <a:alpha val="0"/>
                              </a:schemeClr>
                            </a:solidFill>
                          </a:ln>
                          <a:solidFill>
                            <a:srgbClr val="000000"/>
                          </a:solidFill>
                        </a:rPr>
                        <a:t>,</a:t>
                      </a:r>
                      <a:r>
                        <a:rPr lang="en-IN" sz="1600" kern="0" baseline="0" noProof="0" dirty="0" smtClean="0">
                          <a:ln>
                            <a:solidFill>
                              <a:schemeClr val="bg1">
                                <a:alpha val="0"/>
                              </a:schemeClr>
                            </a:solidFill>
                          </a:ln>
                          <a:solidFill>
                            <a:srgbClr val="000000"/>
                          </a:solidFill>
                        </a:rPr>
                        <a:t> </a:t>
                      </a:r>
                      <a:r>
                        <a:rPr lang="en-IN" sz="1600" kern="1200" noProof="0" dirty="0" smtClean="0">
                          <a:ln>
                            <a:solidFill>
                              <a:schemeClr val="bg1">
                                <a:alpha val="0"/>
                              </a:schemeClr>
                            </a:solidFill>
                          </a:ln>
                          <a:solidFill>
                            <a:srgbClr val="000000"/>
                          </a:solidFill>
                        </a:rPr>
                        <a:t>configurable regions</a:t>
                      </a:r>
                      <a:r>
                        <a:rPr lang="en-IN" sz="1600" kern="1200" baseline="0" noProof="0" dirty="0" smtClean="0">
                          <a:ln>
                            <a:solidFill>
                              <a:schemeClr val="bg1">
                                <a:alpha val="0"/>
                              </a:schemeClr>
                            </a:solidFill>
                          </a:ln>
                          <a:solidFill>
                            <a:srgbClr val="000000"/>
                          </a:solidFill>
                        </a:rPr>
                        <a:t>)</a:t>
                      </a:r>
                      <a:endParaRPr lang="en-IN" sz="1600" kern="0" noProof="0" dirty="0" smtClean="0">
                        <a:ln>
                          <a:solidFill>
                            <a:schemeClr val="bg1">
                              <a:alpha val="0"/>
                            </a:schemeClr>
                          </a:solidFill>
                        </a:ln>
                        <a:solidFill>
                          <a:srgbClr val="000000"/>
                        </a:solidFill>
                        <a:latin typeface="+mn-lt"/>
                        <a:ea typeface="+mn-ea"/>
                        <a:cs typeface="+mn-cs"/>
                      </a:endParaRPr>
                    </a:p>
                  </a:txBody>
                  <a:tcPr marL="62732" marR="62732" marT="44808" marB="44808">
                    <a:solidFill>
                      <a:srgbClr val="FFC000"/>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b="0" kern="1200" noProof="0" smtClean="0">
                          <a:ln>
                            <a:solidFill>
                              <a:schemeClr val="bg1">
                                <a:alpha val="0"/>
                              </a:schemeClr>
                            </a:solidFill>
                          </a:ln>
                          <a:solidFill>
                            <a:schemeClr val="tx1"/>
                          </a:solidFill>
                          <a:latin typeface="+mn-lt"/>
                          <a:ea typeface="+mn-ea"/>
                          <a:cs typeface="+mn-cs"/>
                        </a:rPr>
                        <a:t>No</a:t>
                      </a:r>
                      <a:r>
                        <a:rPr lang="en-IN" sz="1600" b="0" kern="1200" baseline="0" noProof="0" smtClean="0">
                          <a:ln>
                            <a:solidFill>
                              <a:schemeClr val="bg1">
                                <a:alpha val="0"/>
                              </a:schemeClr>
                            </a:solidFill>
                          </a:ln>
                          <a:solidFill>
                            <a:schemeClr val="tx1"/>
                          </a:solidFill>
                          <a:latin typeface="+mn-lt"/>
                          <a:ea typeface="+mn-ea"/>
                          <a:cs typeface="+mn-cs"/>
                        </a:rPr>
                        <a:t>t included</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IN" sz="1600" b="0" kern="1200" noProof="0" dirty="0" smtClean="0">
                          <a:ln>
                            <a:solidFill>
                              <a:schemeClr val="bg1">
                                <a:alpha val="0"/>
                              </a:schemeClr>
                            </a:solidFill>
                          </a:ln>
                          <a:solidFill>
                            <a:schemeClr val="tx1"/>
                          </a:solidFill>
                          <a:latin typeface="+mn-lt"/>
                          <a:ea typeface="+mn-ea"/>
                          <a:cs typeface="+mn-cs"/>
                        </a:rPr>
                        <a:t>No</a:t>
                      </a:r>
                      <a:r>
                        <a:rPr lang="en-IN" sz="1600" b="0" kern="1200" baseline="0" noProof="0" dirty="0" smtClean="0">
                          <a:ln>
                            <a:solidFill>
                              <a:schemeClr val="bg1">
                                <a:alpha val="0"/>
                              </a:schemeClr>
                            </a:solidFill>
                          </a:ln>
                          <a:solidFill>
                            <a:schemeClr val="tx1"/>
                          </a:solidFill>
                          <a:latin typeface="+mn-lt"/>
                          <a:ea typeface="+mn-ea"/>
                          <a:cs typeface="+mn-cs"/>
                        </a:rPr>
                        <a:t>t included</a:t>
                      </a:r>
                      <a:endParaRPr lang="en-IN" sz="1600" b="0" kern="120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dirty="0" smtClean="0">
                          <a:sym typeface="Wingdings" panose="05000000000000000000" pitchFamily="2" charset="2"/>
                        </a:rPr>
                        <a:t>RTO&lt;1h, RPO&lt;5m</a:t>
                      </a:r>
                      <a:endParaRPr lang="en-IN" sz="1600" b="0" kern="1200" baseline="0" noProof="0" dirty="0" smtClean="0">
                        <a:ln>
                          <a:solidFill>
                            <a:schemeClr val="bg1">
                              <a:alpha val="0"/>
                            </a:schemeClr>
                          </a:solidFill>
                        </a:ln>
                        <a:solidFill>
                          <a:schemeClr val="tx1"/>
                        </a:solidFill>
                        <a:latin typeface="+mn-lt"/>
                        <a:ea typeface="Segoe UI" pitchFamily="34" charset="0"/>
                        <a:cs typeface="Segoe UI" pitchFamily="34" charset="0"/>
                      </a:endParaRPr>
                    </a:p>
                  </a:txBody>
                  <a:tcPr marL="62732" marR="62732" marT="44808" marB="44808"/>
                </a:tc>
              </a:tr>
            </a:tbl>
          </a:graphicData>
        </a:graphic>
      </p:graphicFrame>
      <p:sp>
        <p:nvSpPr>
          <p:cNvPr id="4" name="Rectangle 3"/>
          <p:cNvSpPr/>
          <p:nvPr/>
        </p:nvSpPr>
        <p:spPr bwMode="auto">
          <a:xfrm>
            <a:off x="8844545" y="1759921"/>
            <a:ext cx="1538706" cy="66404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44808" rIns="89617" bIns="44808" numCol="1" spcCol="0" rtlCol="0" fromWordArt="0" anchor="t" anchorCtr="0" forceAA="0" compatLnSpc="1">
            <a:prstTxWarp prst="textNoShape">
              <a:avLst/>
            </a:prstTxWarp>
            <a:noAutofit/>
          </a:bodyPr>
          <a:lstStyle/>
          <a:p>
            <a:pPr algn="ctr" defTabSz="1591794" fontAlgn="base">
              <a:defRPr/>
            </a:pPr>
            <a:r>
              <a:rPr lang="en-US" sz="2000" kern="0" dirty="0">
                <a:ln>
                  <a:solidFill>
                    <a:srgbClr val="FFFFFF">
                      <a:alpha val="0"/>
                    </a:srgbClr>
                  </a:solidFill>
                </a:ln>
                <a:solidFill>
                  <a:srgbClr val="FFFFFF"/>
                </a:solidFill>
              </a:rPr>
              <a:t>Premium tier</a:t>
            </a:r>
          </a:p>
        </p:txBody>
      </p:sp>
      <p:sp>
        <p:nvSpPr>
          <p:cNvPr id="5" name="Rectangle 4"/>
          <p:cNvSpPr/>
          <p:nvPr/>
        </p:nvSpPr>
        <p:spPr bwMode="auto">
          <a:xfrm>
            <a:off x="5754943" y="1759921"/>
            <a:ext cx="1560566" cy="664040"/>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44808" rIns="89617" bIns="44808" numCol="1" spcCol="0" rtlCol="0" fromWordArt="0" anchor="t" anchorCtr="0" forceAA="0" compatLnSpc="1">
            <a:prstTxWarp prst="textNoShape">
              <a:avLst/>
            </a:prstTxWarp>
            <a:noAutofit/>
          </a:bodyPr>
          <a:lstStyle/>
          <a:p>
            <a:pPr algn="ctr" defTabSz="1591794" fontAlgn="base">
              <a:defRPr/>
            </a:pPr>
            <a:r>
              <a:rPr lang="en-US" sz="2000" kern="0" dirty="0">
                <a:ln>
                  <a:solidFill>
                    <a:srgbClr val="FFFFFF">
                      <a:alpha val="0"/>
                    </a:srgbClr>
                  </a:solidFill>
                </a:ln>
                <a:solidFill>
                  <a:srgbClr val="FFFFFF"/>
                </a:solidFill>
              </a:rPr>
              <a:t>Basic </a:t>
            </a:r>
            <a:br>
              <a:rPr lang="en-US" sz="2000" kern="0" dirty="0">
                <a:ln>
                  <a:solidFill>
                    <a:srgbClr val="FFFFFF">
                      <a:alpha val="0"/>
                    </a:srgbClr>
                  </a:solidFill>
                </a:ln>
                <a:solidFill>
                  <a:srgbClr val="FFFFFF"/>
                </a:solidFill>
              </a:rPr>
            </a:br>
            <a:r>
              <a:rPr lang="en-US" sz="2000" kern="0" dirty="0">
                <a:ln>
                  <a:solidFill>
                    <a:srgbClr val="FFFFFF">
                      <a:alpha val="0"/>
                    </a:srgbClr>
                  </a:solidFill>
                </a:ln>
                <a:solidFill>
                  <a:srgbClr val="FFFFFF"/>
                </a:solidFill>
              </a:rPr>
              <a:t>tier</a:t>
            </a:r>
          </a:p>
        </p:txBody>
      </p:sp>
      <p:sp>
        <p:nvSpPr>
          <p:cNvPr id="6" name="Rectangle 5"/>
          <p:cNvSpPr/>
          <p:nvPr/>
        </p:nvSpPr>
        <p:spPr bwMode="auto">
          <a:xfrm>
            <a:off x="7315505" y="1759921"/>
            <a:ext cx="1529040" cy="66404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44808" rIns="89617" bIns="44808" numCol="1" spcCol="0" rtlCol="0" fromWordArt="0" anchor="t" anchorCtr="0" forceAA="0" compatLnSpc="1">
            <a:prstTxWarp prst="textNoShape">
              <a:avLst/>
            </a:prstTxWarp>
            <a:noAutofit/>
          </a:bodyPr>
          <a:lstStyle/>
          <a:p>
            <a:pPr algn="ctr" defTabSz="1591794" fontAlgn="base">
              <a:defRPr/>
            </a:pPr>
            <a:r>
              <a:rPr lang="en-US" sz="2000" kern="0" dirty="0">
                <a:ln>
                  <a:solidFill>
                    <a:srgbClr val="FFFFFF">
                      <a:alpha val="0"/>
                    </a:srgbClr>
                  </a:solidFill>
                </a:ln>
                <a:solidFill>
                  <a:srgbClr val="FFFFFF"/>
                </a:solidFill>
              </a:rPr>
              <a:t>Standard tier</a:t>
            </a:r>
          </a:p>
        </p:txBody>
      </p:sp>
      <p:sp>
        <p:nvSpPr>
          <p:cNvPr id="7" name="Slide Number Placeholder 6"/>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21</a:t>
            </a:fld>
            <a:endParaRPr lang="en-US" dirty="0">
              <a:solidFill>
                <a:srgbClr val="292929"/>
              </a:solidFill>
            </a:endParaRPr>
          </a:p>
        </p:txBody>
      </p:sp>
    </p:spTree>
    <p:extLst>
      <p:ext uri="{BB962C8B-B14F-4D97-AF65-F5344CB8AC3E}">
        <p14:creationId xmlns:p14="http://schemas.microsoft.com/office/powerpoint/2010/main" val="2372281731"/>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BCDR Scenario Support in Service Tiers</a:t>
            </a:r>
            <a:endParaRPr lang="en-US" dirty="0">
              <a:solidFill>
                <a:schemeClr val="tx1"/>
              </a:solidFill>
            </a:endParaRPr>
          </a:p>
        </p:txBody>
      </p:sp>
      <p:graphicFrame>
        <p:nvGraphicFramePr>
          <p:cNvPr id="5" name="Content Placeholder 3"/>
          <p:cNvGraphicFramePr>
            <a:graphicFrameLocks/>
          </p:cNvGraphicFramePr>
          <p:nvPr>
            <p:extLst/>
          </p:nvPr>
        </p:nvGraphicFramePr>
        <p:xfrm>
          <a:off x="1570698" y="1817827"/>
          <a:ext cx="8541581" cy="3919388"/>
        </p:xfrm>
        <a:graphic>
          <a:graphicData uri="http://schemas.openxmlformats.org/drawingml/2006/table">
            <a:tbl>
              <a:tblPr firstRow="1" bandRow="1"/>
              <a:tblGrid>
                <a:gridCol w="4372944"/>
                <a:gridCol w="1425826"/>
                <a:gridCol w="1327869"/>
                <a:gridCol w="1414942"/>
              </a:tblGrid>
              <a:tr h="402295">
                <a:tc>
                  <a:txBody>
                    <a:bodyPr/>
                    <a:lstStyle>
                      <a:lvl1pPr marL="0" algn="l" defTabSz="932667" rtl="0" eaLnBrk="1" latinLnBrk="0" hangingPunct="1">
                        <a:defRPr sz="1800" b="1" kern="1200">
                          <a:solidFill>
                            <a:schemeClr val="lt1"/>
                          </a:solidFill>
                          <a:latin typeface="Segoe UI"/>
                        </a:defRPr>
                      </a:lvl1pPr>
                      <a:lvl2pPr marL="466334" algn="l" defTabSz="932667" rtl="0" eaLnBrk="1" latinLnBrk="0" hangingPunct="1">
                        <a:defRPr sz="1800" b="1" kern="1200">
                          <a:solidFill>
                            <a:schemeClr val="lt1"/>
                          </a:solidFill>
                          <a:latin typeface="Segoe UI"/>
                        </a:defRPr>
                      </a:lvl2pPr>
                      <a:lvl3pPr marL="932667" algn="l" defTabSz="932667" rtl="0" eaLnBrk="1" latinLnBrk="0" hangingPunct="1">
                        <a:defRPr sz="1800" b="1" kern="1200">
                          <a:solidFill>
                            <a:schemeClr val="lt1"/>
                          </a:solidFill>
                          <a:latin typeface="Segoe UI"/>
                        </a:defRPr>
                      </a:lvl3pPr>
                      <a:lvl4pPr marL="1399001" algn="l" defTabSz="932667" rtl="0" eaLnBrk="1" latinLnBrk="0" hangingPunct="1">
                        <a:defRPr sz="1800" b="1" kern="1200">
                          <a:solidFill>
                            <a:schemeClr val="lt1"/>
                          </a:solidFill>
                          <a:latin typeface="Segoe UI"/>
                        </a:defRPr>
                      </a:lvl4pPr>
                      <a:lvl5pPr marL="1865334" algn="l" defTabSz="932667" rtl="0" eaLnBrk="1" latinLnBrk="0" hangingPunct="1">
                        <a:defRPr sz="1800" b="1" kern="1200">
                          <a:solidFill>
                            <a:schemeClr val="lt1"/>
                          </a:solidFill>
                          <a:latin typeface="Segoe UI"/>
                        </a:defRPr>
                      </a:lvl5pPr>
                      <a:lvl6pPr marL="2331670" algn="l" defTabSz="932667" rtl="0" eaLnBrk="1" latinLnBrk="0" hangingPunct="1">
                        <a:defRPr sz="1800" b="1" kern="1200">
                          <a:solidFill>
                            <a:schemeClr val="lt1"/>
                          </a:solidFill>
                          <a:latin typeface="Segoe UI"/>
                        </a:defRPr>
                      </a:lvl6pPr>
                      <a:lvl7pPr marL="2798002" algn="l" defTabSz="932667" rtl="0" eaLnBrk="1" latinLnBrk="0" hangingPunct="1">
                        <a:defRPr sz="1800" b="1" kern="1200">
                          <a:solidFill>
                            <a:schemeClr val="lt1"/>
                          </a:solidFill>
                          <a:latin typeface="Segoe UI"/>
                        </a:defRPr>
                      </a:lvl7pPr>
                      <a:lvl8pPr marL="3264336" algn="l" defTabSz="932667" rtl="0" eaLnBrk="1" latinLnBrk="0" hangingPunct="1">
                        <a:defRPr sz="1800" b="1" kern="1200">
                          <a:solidFill>
                            <a:schemeClr val="lt1"/>
                          </a:solidFill>
                          <a:latin typeface="Segoe UI"/>
                        </a:defRPr>
                      </a:lvl8pPr>
                      <a:lvl9pPr marL="3730670" algn="l" defTabSz="932667" rtl="0" eaLnBrk="1" latinLnBrk="0" hangingPunct="1">
                        <a:defRPr sz="1800" b="1" kern="1200">
                          <a:solidFill>
                            <a:schemeClr val="lt1"/>
                          </a:solidFill>
                          <a:latin typeface="Segoe UI"/>
                        </a:defRPr>
                      </a:lvl9pPr>
                    </a:lstStyle>
                    <a:p>
                      <a:r>
                        <a:rPr lang="en-US" sz="2000" dirty="0" smtClean="0"/>
                        <a:t>Scenario</a:t>
                      </a:r>
                      <a:endParaRPr lang="en-US" sz="2000" dirty="0"/>
                    </a:p>
                  </a:txBody>
                  <a:tcPr marL="91427" marR="91427" marT="45714" marB="4571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4CC"/>
                    </a:solidFill>
                  </a:tcPr>
                </a:tc>
                <a:tc>
                  <a:txBody>
                    <a:bodyPr/>
                    <a:lstStyle>
                      <a:lvl1pPr marL="0" algn="l" defTabSz="932667" rtl="0" eaLnBrk="1" latinLnBrk="0" hangingPunct="1">
                        <a:defRPr sz="1800" b="1" kern="1200">
                          <a:solidFill>
                            <a:schemeClr val="lt1"/>
                          </a:solidFill>
                          <a:latin typeface="Segoe UI"/>
                        </a:defRPr>
                      </a:lvl1pPr>
                      <a:lvl2pPr marL="466334" algn="l" defTabSz="932667" rtl="0" eaLnBrk="1" latinLnBrk="0" hangingPunct="1">
                        <a:defRPr sz="1800" b="1" kern="1200">
                          <a:solidFill>
                            <a:schemeClr val="lt1"/>
                          </a:solidFill>
                          <a:latin typeface="Segoe UI"/>
                        </a:defRPr>
                      </a:lvl2pPr>
                      <a:lvl3pPr marL="932667" algn="l" defTabSz="932667" rtl="0" eaLnBrk="1" latinLnBrk="0" hangingPunct="1">
                        <a:defRPr sz="1800" b="1" kern="1200">
                          <a:solidFill>
                            <a:schemeClr val="lt1"/>
                          </a:solidFill>
                          <a:latin typeface="Segoe UI"/>
                        </a:defRPr>
                      </a:lvl3pPr>
                      <a:lvl4pPr marL="1399001" algn="l" defTabSz="932667" rtl="0" eaLnBrk="1" latinLnBrk="0" hangingPunct="1">
                        <a:defRPr sz="1800" b="1" kern="1200">
                          <a:solidFill>
                            <a:schemeClr val="lt1"/>
                          </a:solidFill>
                          <a:latin typeface="Segoe UI"/>
                        </a:defRPr>
                      </a:lvl4pPr>
                      <a:lvl5pPr marL="1865334" algn="l" defTabSz="932667" rtl="0" eaLnBrk="1" latinLnBrk="0" hangingPunct="1">
                        <a:defRPr sz="1800" b="1" kern="1200">
                          <a:solidFill>
                            <a:schemeClr val="lt1"/>
                          </a:solidFill>
                          <a:latin typeface="Segoe UI"/>
                        </a:defRPr>
                      </a:lvl5pPr>
                      <a:lvl6pPr marL="2331670" algn="l" defTabSz="932667" rtl="0" eaLnBrk="1" latinLnBrk="0" hangingPunct="1">
                        <a:defRPr sz="1800" b="1" kern="1200">
                          <a:solidFill>
                            <a:schemeClr val="lt1"/>
                          </a:solidFill>
                          <a:latin typeface="Segoe UI"/>
                        </a:defRPr>
                      </a:lvl6pPr>
                      <a:lvl7pPr marL="2798002" algn="l" defTabSz="932667" rtl="0" eaLnBrk="1" latinLnBrk="0" hangingPunct="1">
                        <a:defRPr sz="1800" b="1" kern="1200">
                          <a:solidFill>
                            <a:schemeClr val="lt1"/>
                          </a:solidFill>
                          <a:latin typeface="Segoe UI"/>
                        </a:defRPr>
                      </a:lvl7pPr>
                      <a:lvl8pPr marL="3264336" algn="l" defTabSz="932667" rtl="0" eaLnBrk="1" latinLnBrk="0" hangingPunct="1">
                        <a:defRPr sz="1800" b="1" kern="1200">
                          <a:solidFill>
                            <a:schemeClr val="lt1"/>
                          </a:solidFill>
                          <a:latin typeface="Segoe UI"/>
                        </a:defRPr>
                      </a:lvl8pPr>
                      <a:lvl9pPr marL="3730670" algn="l" defTabSz="932667" rtl="0" eaLnBrk="1" latinLnBrk="0" hangingPunct="1">
                        <a:defRPr sz="1800" b="1" kern="1200">
                          <a:solidFill>
                            <a:schemeClr val="lt1"/>
                          </a:solidFill>
                          <a:latin typeface="Segoe UI"/>
                        </a:defRPr>
                      </a:lvl9pPr>
                    </a:lstStyle>
                    <a:p>
                      <a:pPr algn="ctr"/>
                      <a:r>
                        <a:rPr lang="en-US" sz="2000" dirty="0" smtClean="0"/>
                        <a:t>Basic</a:t>
                      </a:r>
                      <a:endParaRPr lang="en-US" sz="1600" dirty="0"/>
                    </a:p>
                  </a:txBody>
                  <a:tcPr marL="91427" marR="91427" marT="45714" marB="4571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4CC"/>
                    </a:solidFill>
                  </a:tcPr>
                </a:tc>
                <a:tc>
                  <a:txBody>
                    <a:bodyPr/>
                    <a:lstStyle>
                      <a:lvl1pPr marL="0" algn="l" defTabSz="932667" rtl="0" eaLnBrk="1" latinLnBrk="0" hangingPunct="1">
                        <a:defRPr sz="1800" b="1" kern="1200">
                          <a:solidFill>
                            <a:schemeClr val="lt1"/>
                          </a:solidFill>
                          <a:latin typeface="Segoe UI"/>
                        </a:defRPr>
                      </a:lvl1pPr>
                      <a:lvl2pPr marL="466334" algn="l" defTabSz="932667" rtl="0" eaLnBrk="1" latinLnBrk="0" hangingPunct="1">
                        <a:defRPr sz="1800" b="1" kern="1200">
                          <a:solidFill>
                            <a:schemeClr val="lt1"/>
                          </a:solidFill>
                          <a:latin typeface="Segoe UI"/>
                        </a:defRPr>
                      </a:lvl2pPr>
                      <a:lvl3pPr marL="932667" algn="l" defTabSz="932667" rtl="0" eaLnBrk="1" latinLnBrk="0" hangingPunct="1">
                        <a:defRPr sz="1800" b="1" kern="1200">
                          <a:solidFill>
                            <a:schemeClr val="lt1"/>
                          </a:solidFill>
                          <a:latin typeface="Segoe UI"/>
                        </a:defRPr>
                      </a:lvl3pPr>
                      <a:lvl4pPr marL="1399001" algn="l" defTabSz="932667" rtl="0" eaLnBrk="1" latinLnBrk="0" hangingPunct="1">
                        <a:defRPr sz="1800" b="1" kern="1200">
                          <a:solidFill>
                            <a:schemeClr val="lt1"/>
                          </a:solidFill>
                          <a:latin typeface="Segoe UI"/>
                        </a:defRPr>
                      </a:lvl4pPr>
                      <a:lvl5pPr marL="1865334" algn="l" defTabSz="932667" rtl="0" eaLnBrk="1" latinLnBrk="0" hangingPunct="1">
                        <a:defRPr sz="1800" b="1" kern="1200">
                          <a:solidFill>
                            <a:schemeClr val="lt1"/>
                          </a:solidFill>
                          <a:latin typeface="Segoe UI"/>
                        </a:defRPr>
                      </a:lvl5pPr>
                      <a:lvl6pPr marL="2331670" algn="l" defTabSz="932667" rtl="0" eaLnBrk="1" latinLnBrk="0" hangingPunct="1">
                        <a:defRPr sz="1800" b="1" kern="1200">
                          <a:solidFill>
                            <a:schemeClr val="lt1"/>
                          </a:solidFill>
                          <a:latin typeface="Segoe UI"/>
                        </a:defRPr>
                      </a:lvl6pPr>
                      <a:lvl7pPr marL="2798002" algn="l" defTabSz="932667" rtl="0" eaLnBrk="1" latinLnBrk="0" hangingPunct="1">
                        <a:defRPr sz="1800" b="1" kern="1200">
                          <a:solidFill>
                            <a:schemeClr val="lt1"/>
                          </a:solidFill>
                          <a:latin typeface="Segoe UI"/>
                        </a:defRPr>
                      </a:lvl7pPr>
                      <a:lvl8pPr marL="3264336" algn="l" defTabSz="932667" rtl="0" eaLnBrk="1" latinLnBrk="0" hangingPunct="1">
                        <a:defRPr sz="1800" b="1" kern="1200">
                          <a:solidFill>
                            <a:schemeClr val="lt1"/>
                          </a:solidFill>
                          <a:latin typeface="Segoe UI"/>
                        </a:defRPr>
                      </a:lvl8pPr>
                      <a:lvl9pPr marL="3730670" algn="l" defTabSz="932667" rtl="0" eaLnBrk="1" latinLnBrk="0" hangingPunct="1">
                        <a:defRPr sz="1800" b="1" kern="1200">
                          <a:solidFill>
                            <a:schemeClr val="lt1"/>
                          </a:solidFill>
                          <a:latin typeface="Segoe UI"/>
                        </a:defRPr>
                      </a:lvl9pPr>
                    </a:lstStyle>
                    <a:p>
                      <a:pPr algn="ctr"/>
                      <a:r>
                        <a:rPr lang="en-US" sz="2000" dirty="0" smtClean="0"/>
                        <a:t>Standard</a:t>
                      </a:r>
                      <a:endParaRPr lang="en-US" sz="1600" dirty="0"/>
                    </a:p>
                  </a:txBody>
                  <a:tcPr marL="91427" marR="91427" marT="45714" marB="4571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4CC"/>
                    </a:solidFill>
                  </a:tcPr>
                </a:tc>
                <a:tc>
                  <a:txBody>
                    <a:bodyPr/>
                    <a:lstStyle>
                      <a:lvl1pPr marL="0" algn="l" defTabSz="932667" rtl="0" eaLnBrk="1" latinLnBrk="0" hangingPunct="1">
                        <a:defRPr sz="1800" b="1" kern="1200">
                          <a:solidFill>
                            <a:schemeClr val="lt1"/>
                          </a:solidFill>
                          <a:latin typeface="Segoe UI"/>
                        </a:defRPr>
                      </a:lvl1pPr>
                      <a:lvl2pPr marL="466334" algn="l" defTabSz="932667" rtl="0" eaLnBrk="1" latinLnBrk="0" hangingPunct="1">
                        <a:defRPr sz="1800" b="1" kern="1200">
                          <a:solidFill>
                            <a:schemeClr val="lt1"/>
                          </a:solidFill>
                          <a:latin typeface="Segoe UI"/>
                        </a:defRPr>
                      </a:lvl2pPr>
                      <a:lvl3pPr marL="932667" algn="l" defTabSz="932667" rtl="0" eaLnBrk="1" latinLnBrk="0" hangingPunct="1">
                        <a:defRPr sz="1800" b="1" kern="1200">
                          <a:solidFill>
                            <a:schemeClr val="lt1"/>
                          </a:solidFill>
                          <a:latin typeface="Segoe UI"/>
                        </a:defRPr>
                      </a:lvl3pPr>
                      <a:lvl4pPr marL="1399001" algn="l" defTabSz="932667" rtl="0" eaLnBrk="1" latinLnBrk="0" hangingPunct="1">
                        <a:defRPr sz="1800" b="1" kern="1200">
                          <a:solidFill>
                            <a:schemeClr val="lt1"/>
                          </a:solidFill>
                          <a:latin typeface="Segoe UI"/>
                        </a:defRPr>
                      </a:lvl4pPr>
                      <a:lvl5pPr marL="1865334" algn="l" defTabSz="932667" rtl="0" eaLnBrk="1" latinLnBrk="0" hangingPunct="1">
                        <a:defRPr sz="1800" b="1" kern="1200">
                          <a:solidFill>
                            <a:schemeClr val="lt1"/>
                          </a:solidFill>
                          <a:latin typeface="Segoe UI"/>
                        </a:defRPr>
                      </a:lvl5pPr>
                      <a:lvl6pPr marL="2331670" algn="l" defTabSz="932667" rtl="0" eaLnBrk="1" latinLnBrk="0" hangingPunct="1">
                        <a:defRPr sz="1800" b="1" kern="1200">
                          <a:solidFill>
                            <a:schemeClr val="lt1"/>
                          </a:solidFill>
                          <a:latin typeface="Segoe UI"/>
                        </a:defRPr>
                      </a:lvl6pPr>
                      <a:lvl7pPr marL="2798002" algn="l" defTabSz="932667" rtl="0" eaLnBrk="1" latinLnBrk="0" hangingPunct="1">
                        <a:defRPr sz="1800" b="1" kern="1200">
                          <a:solidFill>
                            <a:schemeClr val="lt1"/>
                          </a:solidFill>
                          <a:latin typeface="Segoe UI"/>
                        </a:defRPr>
                      </a:lvl7pPr>
                      <a:lvl8pPr marL="3264336" algn="l" defTabSz="932667" rtl="0" eaLnBrk="1" latinLnBrk="0" hangingPunct="1">
                        <a:defRPr sz="1800" b="1" kern="1200">
                          <a:solidFill>
                            <a:schemeClr val="lt1"/>
                          </a:solidFill>
                          <a:latin typeface="Segoe UI"/>
                        </a:defRPr>
                      </a:lvl8pPr>
                      <a:lvl9pPr marL="3730670" algn="l" defTabSz="932667" rtl="0" eaLnBrk="1" latinLnBrk="0" hangingPunct="1">
                        <a:defRPr sz="1800" b="1" kern="1200">
                          <a:solidFill>
                            <a:schemeClr val="lt1"/>
                          </a:solidFill>
                          <a:latin typeface="Segoe UI"/>
                        </a:defRPr>
                      </a:lvl9pPr>
                    </a:lstStyle>
                    <a:p>
                      <a:pPr algn="ctr"/>
                      <a:r>
                        <a:rPr lang="en-US" sz="2000" dirty="0" smtClean="0"/>
                        <a:t>Premium</a:t>
                      </a:r>
                    </a:p>
                  </a:txBody>
                  <a:tcPr marL="91427" marR="91427" marT="45714" marB="4571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4CC"/>
                    </a:solid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Local failures</a:t>
                      </a:r>
                      <a:endParaRPr lang="en-US" sz="2000" dirty="0">
                        <a:solidFill>
                          <a:schemeClr val="tx1"/>
                        </a:solidFill>
                      </a:endParaRPr>
                    </a:p>
                  </a:txBody>
                  <a:tcPr marL="91427" marR="91427"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Azure SQL Database service</a:t>
                      </a:r>
                      <a:r>
                        <a:rPr lang="en-US" sz="2000" baseline="0" dirty="0" smtClean="0">
                          <a:solidFill>
                            <a:schemeClr val="tx1"/>
                          </a:solidFill>
                        </a:rPr>
                        <a:t> </a:t>
                      </a:r>
                      <a:r>
                        <a:rPr lang="en-US" sz="2000" dirty="0" smtClean="0">
                          <a:solidFill>
                            <a:schemeClr val="tx1"/>
                          </a:solidFill>
                        </a:rPr>
                        <a:t>maintenance</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Accidental data modifications</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Regional disaster</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l" defTabSz="62172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DR Drill</a:t>
                      </a: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Wingdings" panose="05000000000000000000" pitchFamily="2" charset="2"/>
                          <a:sym typeface="Wingdings" panose="05000000000000000000" pitchFamily="2" charset="2"/>
                        </a:rPr>
                        <a:t></a:t>
                      </a: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Online application upgrade</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Wingdings" panose="05000000000000000000" pitchFamily="2" charset="2"/>
                          <a:sym typeface="Wingdings" panose="05000000000000000000" pitchFamily="2" charset="2"/>
                        </a:rPr>
                        <a:t></a:t>
                      </a: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Online application relocation</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r>
                        <a:rPr lang="en-US" sz="2000" dirty="0" smtClean="0">
                          <a:solidFill>
                            <a:schemeClr val="tx1"/>
                          </a:solidFill>
                          <a:latin typeface="Wingdings" panose="05000000000000000000" pitchFamily="2" charset="2"/>
                          <a:sym typeface="Wingdings" panose="05000000000000000000" pitchFamily="2" charset="2"/>
                        </a:rPr>
                        <a:t></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2295">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r>
                        <a:rPr lang="en-US" sz="2000" dirty="0" smtClean="0">
                          <a:solidFill>
                            <a:schemeClr val="tx1"/>
                          </a:solidFill>
                        </a:rPr>
                        <a:t>Load balancing</a:t>
                      </a:r>
                      <a:endParaRPr lang="en-US" sz="2000" dirty="0">
                        <a:solidFill>
                          <a:schemeClr val="tx1"/>
                        </a:solidFill>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algn="ctr"/>
                      <a:endParaRPr lang="en-US" sz="2000" dirty="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dk1"/>
                          </a:solidFill>
                          <a:latin typeface="Segoe UI"/>
                        </a:defRPr>
                      </a:lvl1pPr>
                      <a:lvl2pPr marL="466334" algn="l" defTabSz="932667" rtl="0" eaLnBrk="1" latinLnBrk="0" hangingPunct="1">
                        <a:defRPr sz="1800" kern="1200">
                          <a:solidFill>
                            <a:schemeClr val="dk1"/>
                          </a:solidFill>
                          <a:latin typeface="Segoe UI"/>
                        </a:defRPr>
                      </a:lvl2pPr>
                      <a:lvl3pPr marL="932667" algn="l" defTabSz="932667" rtl="0" eaLnBrk="1" latinLnBrk="0" hangingPunct="1">
                        <a:defRPr sz="1800" kern="1200">
                          <a:solidFill>
                            <a:schemeClr val="dk1"/>
                          </a:solidFill>
                          <a:latin typeface="Segoe UI"/>
                        </a:defRPr>
                      </a:lvl3pPr>
                      <a:lvl4pPr marL="1399001" algn="l" defTabSz="932667" rtl="0" eaLnBrk="1" latinLnBrk="0" hangingPunct="1">
                        <a:defRPr sz="1800" kern="1200">
                          <a:solidFill>
                            <a:schemeClr val="dk1"/>
                          </a:solidFill>
                          <a:latin typeface="Segoe UI"/>
                        </a:defRPr>
                      </a:lvl4pPr>
                      <a:lvl5pPr marL="1865334" algn="l" defTabSz="932667" rtl="0" eaLnBrk="1" latinLnBrk="0" hangingPunct="1">
                        <a:defRPr sz="1800" kern="1200">
                          <a:solidFill>
                            <a:schemeClr val="dk1"/>
                          </a:solidFill>
                          <a:latin typeface="Segoe UI"/>
                        </a:defRPr>
                      </a:lvl5pPr>
                      <a:lvl6pPr marL="2331670" algn="l" defTabSz="932667" rtl="0" eaLnBrk="1" latinLnBrk="0" hangingPunct="1">
                        <a:defRPr sz="1800" kern="1200">
                          <a:solidFill>
                            <a:schemeClr val="dk1"/>
                          </a:solidFill>
                          <a:latin typeface="Segoe UI"/>
                        </a:defRPr>
                      </a:lvl6pPr>
                      <a:lvl7pPr marL="2798002" algn="l" defTabSz="932667" rtl="0" eaLnBrk="1" latinLnBrk="0" hangingPunct="1">
                        <a:defRPr sz="1800" kern="1200">
                          <a:solidFill>
                            <a:schemeClr val="dk1"/>
                          </a:solidFill>
                          <a:latin typeface="Segoe UI"/>
                        </a:defRPr>
                      </a:lvl7pPr>
                      <a:lvl8pPr marL="3264336" algn="l" defTabSz="932667" rtl="0" eaLnBrk="1" latinLnBrk="0" hangingPunct="1">
                        <a:defRPr sz="1800" kern="1200">
                          <a:solidFill>
                            <a:schemeClr val="dk1"/>
                          </a:solidFill>
                          <a:latin typeface="Segoe UI"/>
                        </a:defRPr>
                      </a:lvl8pPr>
                      <a:lvl9pPr marL="3730670" algn="l" defTabSz="932667" rtl="0" eaLnBrk="1" latinLnBrk="0" hangingPunct="1">
                        <a:defRPr sz="1800" kern="1200">
                          <a:solidFill>
                            <a:schemeClr val="dk1"/>
                          </a:solidFill>
                          <a:latin typeface="Segoe UI"/>
                        </a:defRPr>
                      </a:lvl9pPr>
                    </a:lstStyle>
                    <a:p>
                      <a:pPr marL="0" marR="0" indent="0" algn="ctr" defTabSz="62172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Wingdings" panose="05000000000000000000" pitchFamily="2" charset="2"/>
                          <a:sym typeface="Wingdings" panose="05000000000000000000" pitchFamily="2" charset="2"/>
                        </a:rPr>
                        <a:t></a:t>
                      </a:r>
                      <a:endParaRPr lang="en-US" sz="2000" dirty="0" smtClean="0">
                        <a:solidFill>
                          <a:schemeClr val="tx1"/>
                        </a:solidFill>
                        <a:latin typeface="Wingdings" panose="05000000000000000000" pitchFamily="2" charset="2"/>
                      </a:endParaRPr>
                    </a:p>
                  </a:txBody>
                  <a:tcPr marL="91427" marR="91427"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3" name="Slide Number Placeholder 2"/>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22</a:t>
            </a:fld>
            <a:endParaRPr lang="en-US" dirty="0">
              <a:solidFill>
                <a:srgbClr val="292929"/>
              </a:solidFill>
            </a:endParaRPr>
          </a:p>
        </p:txBody>
      </p:sp>
    </p:spTree>
    <p:extLst>
      <p:ext uri="{BB962C8B-B14F-4D97-AF65-F5344CB8AC3E}">
        <p14:creationId xmlns:p14="http://schemas.microsoft.com/office/powerpoint/2010/main" val="1595330765"/>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8802"/>
          </a:xfrm>
        </p:spPr>
        <p:txBody>
          <a:bodyPr/>
          <a:lstStyle/>
          <a:p>
            <a:r>
              <a:rPr lang="en-US" dirty="0" smtClean="0"/>
              <a:t>Database Backup Based Solutions </a:t>
            </a:r>
            <a:endParaRPr lang="en-US" dirty="0"/>
          </a:p>
        </p:txBody>
      </p:sp>
    </p:spTree>
    <p:extLst>
      <p:ext uri="{BB962C8B-B14F-4D97-AF65-F5344CB8AC3E}">
        <p14:creationId xmlns:p14="http://schemas.microsoft.com/office/powerpoint/2010/main" val="358824014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in Time Restore</a:t>
            </a:r>
            <a:endParaRPr lang="en-US" dirty="0"/>
          </a:p>
        </p:txBody>
      </p:sp>
      <p:grpSp>
        <p:nvGrpSpPr>
          <p:cNvPr id="4" name="Group 3"/>
          <p:cNvGrpSpPr/>
          <p:nvPr/>
        </p:nvGrpSpPr>
        <p:grpSpPr>
          <a:xfrm>
            <a:off x="6927593" y="1583982"/>
            <a:ext cx="3764387" cy="4812073"/>
            <a:chOff x="3101235" y="1931751"/>
            <a:chExt cx="2158259" cy="2514670"/>
          </a:xfrm>
        </p:grpSpPr>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Cloud"/>
          <p:cNvSpPr>
            <a:spLocks noChangeAspect="1" noEditPoints="1" noChangeArrowheads="1"/>
          </p:cNvSpPr>
          <p:nvPr/>
        </p:nvSpPr>
        <p:spPr bwMode="auto">
          <a:xfrm>
            <a:off x="6957675" y="498"/>
            <a:ext cx="3449901" cy="253562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ADDC">
              <a:lumMod val="40000"/>
              <a:lumOff val="60000"/>
            </a:srgbClr>
          </a:solidFill>
          <a:ln w="9525">
            <a:solidFill>
              <a:srgbClr val="000000"/>
            </a:solidFill>
            <a:miter lim="800000"/>
            <a:headEnd/>
            <a:tailEnd/>
          </a:ln>
          <a:effectLst>
            <a:outerShdw dist="107763" dir="2700000" algn="ctr" rotWithShape="0">
              <a:srgbClr val="808080"/>
            </a:outerShdw>
          </a:effectLst>
        </p:spPr>
        <p:txBody>
          <a:bodyPr vert="horz" wrap="square" lIns="68580" tIns="34291" rIns="68580" bIns="34291" numCol="1" anchor="t" anchorCtr="0" compatLnSpc="1">
            <a:prstTxWarp prst="textNoShape">
              <a:avLst/>
            </a:prstTxWarp>
          </a:bodyPr>
          <a:lstStyle/>
          <a:p>
            <a:pPr marL="0" marR="0" lvl="0" indent="0" algn="ctr" defTabSz="685776" eaLnBrk="1" fontAlgn="auto" latinLnBrk="0" hangingPunct="1">
              <a:lnSpc>
                <a:spcPct val="100000"/>
              </a:lnSpc>
              <a:spcBef>
                <a:spcPts val="0"/>
              </a:spcBef>
              <a:spcAft>
                <a:spcPts val="0"/>
              </a:spcAft>
              <a:buClrTx/>
              <a:buSzTx/>
              <a:buFontTx/>
              <a:buNone/>
              <a:tabLst/>
              <a:defRPr/>
            </a:pPr>
            <a:endParaRPr kumimoji="0" lang="en-US" sz="1399" b="1" i="0" u="none" strike="noStrike" kern="0" cap="none" spc="0" normalizeH="0" baseline="0" noProof="0" dirty="0">
              <a:ln>
                <a:noFill/>
              </a:ln>
              <a:solidFill>
                <a:srgbClr val="4E5B6F">
                  <a:lumMod val="50000"/>
                </a:srgbClr>
              </a:solidFill>
              <a:effectLst/>
              <a:uLnTx/>
              <a:uFillTx/>
            </a:endParaRPr>
          </a:p>
        </p:txBody>
      </p:sp>
      <p:grpSp>
        <p:nvGrpSpPr>
          <p:cNvPr id="9" name="Group 8"/>
          <p:cNvGrpSpPr/>
          <p:nvPr/>
        </p:nvGrpSpPr>
        <p:grpSpPr>
          <a:xfrm>
            <a:off x="7640051" y="535907"/>
            <a:ext cx="1133911" cy="597069"/>
            <a:chOff x="4174529" y="3708303"/>
            <a:chExt cx="1157883" cy="618374"/>
          </a:xfrm>
        </p:grpSpPr>
        <p:sp>
          <p:nvSpPr>
            <p:cNvPr id="10" name="Flowchart: Document 9"/>
            <p:cNvSpPr/>
            <p:nvPr/>
          </p:nvSpPr>
          <p:spPr bwMode="auto">
            <a:xfrm>
              <a:off x="4175581" y="3714029"/>
              <a:ext cx="1156831" cy="612648"/>
            </a:xfrm>
            <a:prstGeom prst="flowChartDocument">
              <a:avLst/>
            </a:prstGeom>
            <a:solidFill>
              <a:srgbClr val="64BE00">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1" name="TextBox 10"/>
            <p:cNvSpPr txBox="1"/>
            <p:nvPr/>
          </p:nvSpPr>
          <p:spPr>
            <a:xfrm>
              <a:off x="4174529" y="3708303"/>
              <a:ext cx="868208" cy="231102"/>
            </a:xfrm>
            <a:prstGeom prst="rect">
              <a:avLst/>
            </a:prstGeom>
            <a:noFill/>
          </p:spPr>
          <p:txBody>
            <a:bodyPr wrap="non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sabcp01bl21</a:t>
              </a:r>
            </a:p>
          </p:txBody>
        </p:sp>
      </p:grpSp>
      <p:grpSp>
        <p:nvGrpSpPr>
          <p:cNvPr id="12" name="Group 11"/>
          <p:cNvGrpSpPr/>
          <p:nvPr/>
        </p:nvGrpSpPr>
        <p:grpSpPr>
          <a:xfrm>
            <a:off x="7885547" y="869177"/>
            <a:ext cx="1185738" cy="591541"/>
            <a:chOff x="4350206" y="3960829"/>
            <a:chExt cx="1210806" cy="612648"/>
          </a:xfrm>
        </p:grpSpPr>
        <p:sp>
          <p:nvSpPr>
            <p:cNvPr id="13" name="Flowchart: Document 12"/>
            <p:cNvSpPr/>
            <p:nvPr/>
          </p:nvSpPr>
          <p:spPr bwMode="auto">
            <a:xfrm>
              <a:off x="4350206" y="3960829"/>
              <a:ext cx="1210806" cy="612648"/>
            </a:xfrm>
            <a:prstGeom prst="flowChartDocument">
              <a:avLst/>
            </a:prstGeom>
            <a:solidFill>
              <a:srgbClr val="EF3B28">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4" name="TextBox 13"/>
            <p:cNvSpPr txBox="1"/>
            <p:nvPr/>
          </p:nvSpPr>
          <p:spPr>
            <a:xfrm>
              <a:off x="4362863" y="3962401"/>
              <a:ext cx="1198149" cy="231102"/>
            </a:xfrm>
            <a:prstGeom prst="rect">
              <a:avLst/>
            </a:prstGeom>
            <a:solidFill>
              <a:srgbClr val="EF3B28">
                <a:lumMod val="60000"/>
                <a:lumOff val="40000"/>
              </a:srgbClr>
            </a:solid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sabcp02bl21</a:t>
              </a:r>
            </a:p>
          </p:txBody>
        </p:sp>
      </p:grpSp>
      <p:grpSp>
        <p:nvGrpSpPr>
          <p:cNvPr id="15" name="Group 14"/>
          <p:cNvGrpSpPr/>
          <p:nvPr/>
        </p:nvGrpSpPr>
        <p:grpSpPr>
          <a:xfrm>
            <a:off x="8115297" y="1185185"/>
            <a:ext cx="1185738" cy="591541"/>
            <a:chOff x="4350206" y="3960829"/>
            <a:chExt cx="1210806" cy="612648"/>
          </a:xfrm>
          <a:solidFill>
            <a:srgbClr val="000000">
              <a:lumMod val="50000"/>
              <a:lumOff val="50000"/>
            </a:srgbClr>
          </a:solidFill>
        </p:grpSpPr>
        <p:sp>
          <p:nvSpPr>
            <p:cNvPr id="16" name="Flowchart: Document 15"/>
            <p:cNvSpPr/>
            <p:nvPr/>
          </p:nvSpPr>
          <p:spPr bwMode="auto">
            <a:xfrm>
              <a:off x="4350206" y="3960829"/>
              <a:ext cx="1210806" cy="612648"/>
            </a:xfrm>
            <a:prstGeom prst="flowChartDocument">
              <a:avLst/>
            </a:prstGeom>
            <a:grp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7" name="TextBox 16"/>
            <p:cNvSpPr txBox="1"/>
            <p:nvPr/>
          </p:nvSpPr>
          <p:spPr>
            <a:xfrm>
              <a:off x="4362863" y="3977031"/>
              <a:ext cx="1198149" cy="231102"/>
            </a:xfrm>
            <a:prstGeom prst="rect">
              <a:avLst/>
            </a:prstGeom>
            <a:grp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sabcp03bl21</a:t>
              </a:r>
            </a:p>
          </p:txBody>
        </p:sp>
      </p:grpSp>
      <p:sp>
        <p:nvSpPr>
          <p:cNvPr id="18" name="Rounded Rectangular Callout 17"/>
          <p:cNvSpPr/>
          <p:nvPr/>
        </p:nvSpPr>
        <p:spPr>
          <a:xfrm>
            <a:off x="6344614" y="5647545"/>
            <a:ext cx="1269668" cy="871779"/>
          </a:xfrm>
          <a:prstGeom prst="wedgeRoundRectCallout">
            <a:avLst>
              <a:gd name="adj1" fmla="val 72448"/>
              <a:gd name="adj2" fmla="val -112223"/>
              <a:gd name="adj3" fmla="val 16667"/>
            </a:avLst>
          </a:prstGeom>
          <a:solidFill>
            <a:srgbClr val="0061B0">
              <a:lumMod val="10000"/>
              <a:lumOff val="90000"/>
            </a:srgbClr>
          </a:solidFill>
          <a:ln w="9525" cap="flat" cmpd="sng" algn="ctr">
            <a:solidFill>
              <a:srgbClr val="0084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72C6"/>
                </a:solidFill>
                <a:effectLst/>
                <a:uLnTx/>
                <a:uFillTx/>
                <a:latin typeface="Segoe UI"/>
                <a:ea typeface="+mn-ea"/>
                <a:cs typeface="+mn-cs"/>
              </a:rPr>
              <a:t>Restore as a new database from local backups </a:t>
            </a:r>
          </a:p>
        </p:txBody>
      </p:sp>
      <p:sp>
        <p:nvSpPr>
          <p:cNvPr id="19" name="Rounded Rectangle 18"/>
          <p:cNvSpPr/>
          <p:nvPr/>
        </p:nvSpPr>
        <p:spPr bwMode="auto">
          <a:xfrm>
            <a:off x="7795766" y="2861689"/>
            <a:ext cx="1439864" cy="2340343"/>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XYZ</a:t>
            </a:r>
          </a:p>
        </p:txBody>
      </p:sp>
      <p:pic>
        <p:nvPicPr>
          <p:cNvPr id="20" name="Picture 4" descr="D:\Microsoft\DVD 36\DVD_ART36\Artwork_Imagery\Icons - Illustrations\_ XML ICONS\database green.png"/>
          <p:cNvPicPr>
            <a:picLocks noChangeAspect="1" noChangeArrowheads="1"/>
          </p:cNvPicPr>
          <p:nvPr/>
        </p:nvPicPr>
        <p:blipFill>
          <a:blip r:embed="rId4"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8159560" y="3305730"/>
            <a:ext cx="609788" cy="539708"/>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pic>
        <p:nvPicPr>
          <p:cNvPr id="21" name="Picture 4" descr="D:\Microsoft\DVD 36\DVD_ART36\Artwork_Imagery\Icons - Illustrations\_ XML ICONS\database green.png"/>
          <p:cNvPicPr>
            <a:picLocks noChangeAspect="1" noChangeArrowheads="1"/>
          </p:cNvPicPr>
          <p:nvPr/>
        </p:nvPicPr>
        <p:blipFill>
          <a:blip r:embed="rId4"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8314617" y="4386478"/>
            <a:ext cx="609788" cy="539708"/>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pic>
        <p:nvPicPr>
          <p:cNvPr id="22"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18127207" flipV="1">
            <a:off x="7744883" y="3838649"/>
            <a:ext cx="1116440" cy="689241"/>
          </a:xfrm>
          <a:prstGeom prst="rect">
            <a:avLst/>
          </a:prstGeom>
          <a:noFill/>
          <a:ln w="9525">
            <a:noFill/>
            <a:miter lim="800000"/>
            <a:headEnd/>
            <a:tailEnd/>
          </a:ln>
        </p:spPr>
      </p:pic>
      <p:pic>
        <p:nvPicPr>
          <p:cNvPr id="23"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17415401" flipH="1">
            <a:off x="8121896" y="2488255"/>
            <a:ext cx="2096849" cy="929291"/>
          </a:xfrm>
          <a:prstGeom prst="rect">
            <a:avLst/>
          </a:prstGeom>
          <a:noFill/>
          <a:ln w="9525">
            <a:noFill/>
            <a:miter lim="800000"/>
            <a:headEnd/>
            <a:tailEnd/>
          </a:ln>
        </p:spPr>
      </p:pic>
      <p:sp>
        <p:nvSpPr>
          <p:cNvPr id="24" name="TextBox 23"/>
          <p:cNvSpPr txBox="1"/>
          <p:nvPr/>
        </p:nvSpPr>
        <p:spPr>
          <a:xfrm>
            <a:off x="7296714" y="1789843"/>
            <a:ext cx="2668808"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0072C6"/>
                </a:solidFill>
                <a:effectLst/>
                <a:uLnTx/>
                <a:uFillTx/>
              </a:rPr>
              <a:t>Copy backups to Azure Storage</a:t>
            </a:r>
          </a:p>
        </p:txBody>
      </p:sp>
      <p:sp>
        <p:nvSpPr>
          <p:cNvPr id="25" name="TextBox 24"/>
          <p:cNvSpPr txBox="1"/>
          <p:nvPr/>
        </p:nvSpPr>
        <p:spPr>
          <a:xfrm>
            <a:off x="8284583" y="3477561"/>
            <a:ext cx="380232"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sp>
        <p:nvSpPr>
          <p:cNvPr id="26" name="TextBox 25"/>
          <p:cNvSpPr txBox="1"/>
          <p:nvPr/>
        </p:nvSpPr>
        <p:spPr>
          <a:xfrm>
            <a:off x="8437184" y="4576235"/>
            <a:ext cx="463588"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a:t>
            </a:r>
          </a:p>
        </p:txBody>
      </p:sp>
      <p:sp>
        <p:nvSpPr>
          <p:cNvPr id="27" name="TextBox 26"/>
          <p:cNvSpPr txBox="1"/>
          <p:nvPr/>
        </p:nvSpPr>
        <p:spPr>
          <a:xfrm>
            <a:off x="9235631" y="285106"/>
            <a:ext cx="805029"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0072C6"/>
                </a:solidFill>
                <a:effectLst/>
                <a:uLnTx/>
                <a:uFillTx/>
              </a:rPr>
              <a:t>RA-GRS</a:t>
            </a:r>
          </a:p>
        </p:txBody>
      </p:sp>
      <p:pic>
        <p:nvPicPr>
          <p:cNvPr id="28" name="Picture 4" descr="D:\Microsoft\DVD 36\DVD_ART36\Artwork_Imagery\Icons - Illustrations\_ XML ICONS\database green.png"/>
          <p:cNvPicPr>
            <a:picLocks noChangeAspect="1" noChangeArrowheads="1"/>
          </p:cNvPicPr>
          <p:nvPr/>
        </p:nvPicPr>
        <p:blipFill>
          <a:blip r:embed="rId6"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8543794" y="3663318"/>
            <a:ext cx="464110" cy="334497"/>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pic>
        <p:nvPicPr>
          <p:cNvPr id="29"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3234459" flipH="1" flipV="1">
            <a:off x="8610697" y="3440039"/>
            <a:ext cx="360703" cy="335919"/>
          </a:xfrm>
          <a:prstGeom prst="rect">
            <a:avLst/>
          </a:prstGeom>
          <a:noFill/>
          <a:ln w="9525">
            <a:noFill/>
            <a:miter lim="800000"/>
            <a:headEnd/>
            <a:tailEnd/>
          </a:ln>
        </p:spPr>
      </p:pic>
      <p:sp>
        <p:nvSpPr>
          <p:cNvPr id="30" name="TextBox 29"/>
          <p:cNvSpPr txBox="1"/>
          <p:nvPr/>
        </p:nvSpPr>
        <p:spPr>
          <a:xfrm>
            <a:off x="8473874" y="3749928"/>
            <a:ext cx="603050" cy="230832"/>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rPr>
              <a:t>Backups</a:t>
            </a:r>
          </a:p>
        </p:txBody>
      </p:sp>
      <p:pic>
        <p:nvPicPr>
          <p:cNvPr id="31" name="Picture 4" descr="D:\Microsoft\DVD 36\DVD_ART36\Artwork_Imagery\Icons - Illustrations\_ XML ICONS\database green.png"/>
          <p:cNvPicPr>
            <a:picLocks noChangeAspect="1" noChangeArrowheads="1"/>
          </p:cNvPicPr>
          <p:nvPr/>
        </p:nvPicPr>
        <p:blipFill>
          <a:blip r:embed="rId6"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8704200" y="4751728"/>
            <a:ext cx="464110" cy="334497"/>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pic>
        <p:nvPicPr>
          <p:cNvPr id="32"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3234459" flipH="1" flipV="1">
            <a:off x="8765646" y="4538590"/>
            <a:ext cx="360703" cy="335919"/>
          </a:xfrm>
          <a:prstGeom prst="rect">
            <a:avLst/>
          </a:prstGeom>
          <a:noFill/>
          <a:ln w="9525">
            <a:noFill/>
            <a:miter lim="800000"/>
            <a:headEnd/>
            <a:tailEnd/>
          </a:ln>
        </p:spPr>
      </p:pic>
      <p:sp>
        <p:nvSpPr>
          <p:cNvPr id="33" name="TextBox 32"/>
          <p:cNvSpPr txBox="1"/>
          <p:nvPr/>
        </p:nvSpPr>
        <p:spPr>
          <a:xfrm>
            <a:off x="8636705" y="4848482"/>
            <a:ext cx="603050" cy="230832"/>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rPr>
              <a:t>Backups</a:t>
            </a:r>
          </a:p>
        </p:txBody>
      </p:sp>
      <p:sp>
        <p:nvSpPr>
          <p:cNvPr id="34" name="Lightning Bolt 33"/>
          <p:cNvSpPr/>
          <p:nvPr/>
        </p:nvSpPr>
        <p:spPr bwMode="auto">
          <a:xfrm>
            <a:off x="7982529" y="2977525"/>
            <a:ext cx="510130" cy="637113"/>
          </a:xfrm>
          <a:prstGeom prst="lightningBolt">
            <a:avLst/>
          </a:prstGeom>
          <a:solidFill>
            <a:srgbClr val="FF0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9941" tIns="34971" rIns="69941" bIns="34971" numCol="1" rtlCol="0" anchor="ctr" anchorCtr="0" compatLnSpc="1">
            <a:prstTxWarp prst="textNoShape">
              <a:avLst/>
            </a:prstTxWarp>
          </a:bodyPr>
          <a:lstStyle/>
          <a:p>
            <a:pPr marL="0" marR="0" lvl="0" indent="0" algn="ctr" defTabSz="699194" eaLnBrk="1" fontAlgn="base" latinLnBrk="0" hangingPunct="1">
              <a:lnSpc>
                <a:spcPct val="100000"/>
              </a:lnSpc>
              <a:spcBef>
                <a:spcPct val="0"/>
              </a:spcBef>
              <a:spcAft>
                <a:spcPct val="0"/>
              </a:spcAft>
              <a:buClrTx/>
              <a:buSzTx/>
              <a:buFontTx/>
              <a:buNone/>
              <a:tabLst/>
              <a:defRPr/>
            </a:pPr>
            <a:endParaRPr kumimoji="0" lang="en-US" sz="1734"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Content Placeholder 1"/>
          <p:cNvSpPr txBox="1">
            <a:spLocks/>
          </p:cNvSpPr>
          <p:nvPr/>
        </p:nvSpPr>
        <p:spPr>
          <a:xfrm>
            <a:off x="13386" y="1670335"/>
            <a:ext cx="6610908" cy="5382918"/>
          </a:xfrm>
          <a:prstGeom prst="rect">
            <a:avLst/>
          </a:prstGeom>
        </p:spPr>
        <p:txBody>
          <a:bodyPr lIns="248648" tIns="124325" rIns="248648" bIns="124325"/>
          <a:lstStyle>
            <a:lvl1pPr marL="342886" indent="-342886" algn="l" defTabSz="457181" rtl="0" eaLnBrk="1" latinLnBrk="0" hangingPunct="1">
              <a:spcBef>
                <a:spcPts val="1000"/>
              </a:spcBef>
              <a:buFont typeface="Arial"/>
              <a:buChar char="•"/>
              <a:defRPr sz="1800" kern="1200">
                <a:solidFill>
                  <a:srgbClr val="FFFFFF"/>
                </a:solidFill>
                <a:latin typeface="Segoe UI"/>
                <a:ea typeface="+mn-ea"/>
                <a:cs typeface="Segoe UI"/>
              </a:defRPr>
            </a:lvl1pPr>
            <a:lvl2pPr marL="742919" indent="-285738" algn="l" defTabSz="457181" rtl="0" eaLnBrk="1" latinLnBrk="0" hangingPunct="1">
              <a:spcBef>
                <a:spcPts val="1000"/>
              </a:spcBef>
              <a:buFont typeface="Arial"/>
              <a:buChar char="–"/>
              <a:defRPr sz="1600" kern="1200">
                <a:solidFill>
                  <a:srgbClr val="FFFFFF"/>
                </a:solidFill>
                <a:latin typeface="Segoe UI"/>
                <a:ea typeface="+mn-ea"/>
                <a:cs typeface="Segoe UI"/>
              </a:defRPr>
            </a:lvl2pPr>
            <a:lvl3pPr marL="1142952" indent="-228591" algn="l" defTabSz="457181" rtl="0" eaLnBrk="1" latinLnBrk="0" hangingPunct="1">
              <a:spcBef>
                <a:spcPts val="1000"/>
              </a:spcBef>
              <a:buFont typeface="Arial"/>
              <a:buChar char="•"/>
              <a:defRPr sz="1400" kern="1200">
                <a:solidFill>
                  <a:srgbClr val="FFFFFF"/>
                </a:solidFill>
                <a:latin typeface="Segoe UI"/>
                <a:ea typeface="+mn-ea"/>
                <a:cs typeface="Segoe UI"/>
              </a:defRPr>
            </a:lvl3pPr>
            <a:lvl4pPr marL="1600134" indent="-228591" algn="l" defTabSz="457181" rtl="0" eaLnBrk="1" latinLnBrk="0" hangingPunct="1">
              <a:spcBef>
                <a:spcPts val="1000"/>
              </a:spcBef>
              <a:buFont typeface="Arial"/>
              <a:buChar char="–"/>
              <a:defRPr sz="1200" kern="1200">
                <a:solidFill>
                  <a:srgbClr val="FFFFFF"/>
                </a:solidFill>
                <a:latin typeface="Segoe UI"/>
                <a:ea typeface="+mn-ea"/>
                <a:cs typeface="Segoe UI"/>
              </a:defRPr>
            </a:lvl4pPr>
            <a:lvl5pPr marL="2057314" indent="-228591" algn="l" defTabSz="457181" rtl="0" eaLnBrk="1" latinLnBrk="0" hangingPunct="1">
              <a:spcBef>
                <a:spcPts val="1000"/>
              </a:spcBef>
              <a:buFont typeface="Arial"/>
              <a:buChar char="»"/>
              <a:defRPr sz="1000" kern="1200">
                <a:solidFill>
                  <a:srgbClr val="FFFFFF"/>
                </a:solidFill>
                <a:latin typeface="Segoe UI"/>
                <a:ea typeface="+mn-ea"/>
                <a:cs typeface="Segoe UI"/>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a:lstStyle>
          <a:p>
            <a:pPr marL="342886" marR="0" lvl="0" indent="-342886" algn="l" defTabSz="457181" rtl="0" eaLnBrk="1" fontAlgn="auto" latinLnBrk="0" hangingPunct="1">
              <a:lnSpc>
                <a:spcPct val="100000"/>
              </a:lnSpc>
              <a:spcBef>
                <a:spcPts val="1000"/>
              </a:spcBef>
              <a:spcAft>
                <a:spcPts val="0"/>
              </a:spcAft>
              <a:buClrTx/>
              <a:buSzTx/>
              <a:buFont typeface="Arial"/>
              <a:buChar char="•"/>
              <a:tabLst/>
              <a:defRPr/>
            </a:pPr>
            <a:r>
              <a:rPr kumimoji="0" lang="en-US" sz="2176"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Automatic Backup</a:t>
            </a:r>
          </a:p>
          <a:p>
            <a:pPr marL="742919" marR="0" lvl="1" indent="-285738" algn="l" defTabSz="457181" rtl="0" eaLnBrk="1" fontAlgn="auto" latinLnBrk="0" hangingPunct="1">
              <a:lnSpc>
                <a:spcPct val="100000"/>
              </a:lnSpc>
              <a:spcBef>
                <a:spcPts val="1000"/>
              </a:spcBef>
              <a:spcAft>
                <a:spcPts val="0"/>
              </a:spcAft>
              <a:buClrTx/>
              <a:buSzTx/>
              <a:buFont typeface="Arial"/>
              <a:buChar char="–"/>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Full backups weekly, diff backup daily, </a:t>
            </a:r>
            <a:b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b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log backups every 5 min</a:t>
            </a:r>
          </a:p>
          <a:p>
            <a:pPr marL="742919" marR="0" lvl="1" indent="-285738" algn="l" defTabSz="457181" rtl="0" eaLnBrk="1" fontAlgn="auto" latinLnBrk="0" hangingPunct="1">
              <a:lnSpc>
                <a:spcPct val="100000"/>
              </a:lnSpc>
              <a:spcBef>
                <a:spcPts val="1000"/>
              </a:spcBef>
              <a:spcAft>
                <a:spcPts val="0"/>
              </a:spcAft>
              <a:buClrTx/>
              <a:buSzTx/>
              <a:buFont typeface="Arial"/>
              <a:buChar char="–"/>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Daily and weekly backups automatically uploaded to geo-redundant Azure Storage</a:t>
            </a:r>
          </a:p>
          <a:p>
            <a:pPr marL="342886" marR="0" lvl="0" indent="-342886" algn="l" defTabSz="457181" rtl="0" eaLnBrk="1" fontAlgn="auto" latinLnBrk="0" hangingPunct="1">
              <a:lnSpc>
                <a:spcPct val="100000"/>
              </a:lnSpc>
              <a:spcBef>
                <a:spcPts val="1000"/>
              </a:spcBef>
              <a:spcAft>
                <a:spcPts val="0"/>
              </a:spcAft>
              <a:buClrTx/>
              <a:buSzTx/>
              <a:buFont typeface="Arial"/>
              <a:buChar char="•"/>
              <a:tabLst/>
              <a:defRPr/>
            </a:pPr>
            <a:r>
              <a:rPr kumimoji="0" lang="en-US" sz="2176"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Self-service restore</a:t>
            </a:r>
          </a:p>
          <a:p>
            <a:pPr marL="742919" marR="0" lvl="1" indent="-285738" algn="l" defTabSz="457181" rtl="0" eaLnBrk="1" fontAlgn="auto" latinLnBrk="0" hangingPunct="1">
              <a:lnSpc>
                <a:spcPct val="100000"/>
              </a:lnSpc>
              <a:spcBef>
                <a:spcPts val="1000"/>
              </a:spcBef>
              <a:spcAft>
                <a:spcPts val="0"/>
              </a:spcAft>
              <a:buClrTx/>
              <a:buSzTx/>
              <a:buFont typeface="Arial"/>
              <a:buChar char="–"/>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REST API, PowerShell or Portal</a:t>
            </a:r>
          </a:p>
          <a:p>
            <a:pPr marL="742919" marR="0" lvl="1" indent="-285738" algn="l" defTabSz="457181" rtl="0" eaLnBrk="1" fontAlgn="auto" latinLnBrk="0" hangingPunct="1">
              <a:lnSpc>
                <a:spcPct val="100000"/>
              </a:lnSpc>
              <a:spcBef>
                <a:spcPts val="1000"/>
              </a:spcBef>
              <a:spcAft>
                <a:spcPts val="0"/>
              </a:spcAft>
              <a:buClrTx/>
              <a:buSzTx/>
              <a:buFont typeface="Arial"/>
              <a:buChar char="–"/>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Creates a new database in the same logical server</a:t>
            </a:r>
          </a:p>
          <a:p>
            <a:pPr marL="342886" marR="0" lvl="0" indent="-342886" algn="l" defTabSz="457181" rtl="0" eaLnBrk="1" fontAlgn="auto" latinLnBrk="0" hangingPunct="1">
              <a:lnSpc>
                <a:spcPct val="100000"/>
              </a:lnSpc>
              <a:spcBef>
                <a:spcPts val="1000"/>
              </a:spcBef>
              <a:spcAft>
                <a:spcPts val="0"/>
              </a:spcAft>
              <a:buClrTx/>
              <a:buSzTx/>
              <a:buFont typeface="Arial"/>
              <a:buChar char="•"/>
              <a:tabLst/>
              <a:defRPr/>
            </a:pPr>
            <a:r>
              <a:rPr kumimoji="0" lang="en-US" sz="2176"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Tiered Retention Policy</a:t>
            </a:r>
          </a:p>
          <a:p>
            <a:pPr marL="742919" marR="0" lvl="1" indent="-285738" algn="l" defTabSz="457181" rtl="0" eaLnBrk="1" fontAlgn="auto" latinLnBrk="0" hangingPunct="1">
              <a:lnSpc>
                <a:spcPct val="100000"/>
              </a:lnSpc>
              <a:spcBef>
                <a:spcPts val="1000"/>
              </a:spcBef>
              <a:spcAft>
                <a:spcPts val="0"/>
              </a:spcAft>
              <a:buClrTx/>
              <a:buSzTx/>
              <a:buFont typeface="Arial"/>
              <a:buChar char="–"/>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Basic - 7 days, Standard - 14 days, Premium - 35 days</a:t>
            </a:r>
          </a:p>
          <a:p>
            <a:pPr marL="0" marR="0" lvl="0" indent="0" algn="l" defTabSz="457181" rtl="0" eaLnBrk="1" fontAlgn="auto" latinLnBrk="0" hangingPunct="1">
              <a:lnSpc>
                <a:spcPct val="100000"/>
              </a:lnSpc>
              <a:spcBef>
                <a:spcPts val="1000"/>
              </a:spcBef>
              <a:spcAft>
                <a:spcPts val="0"/>
              </a:spcAft>
              <a:buClrTx/>
              <a:buSzTx/>
              <a:buFont typeface="Arial"/>
              <a:buNone/>
              <a:tabLst/>
              <a:defRPr/>
            </a:pPr>
            <a:r>
              <a:rPr kumimoji="0" lang="en-US" sz="1904" b="0" i="0" u="none" strike="noStrike" kern="1200" cap="none" spc="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	</a:t>
            </a:r>
          </a:p>
          <a:p>
            <a:pPr marL="342886" marR="0" lvl="0" indent="-342886" algn="l" defTabSz="457181" rtl="0" eaLnBrk="1" fontAlgn="auto" latinLnBrk="0" hangingPunct="1">
              <a:lnSpc>
                <a:spcPct val="100000"/>
              </a:lnSpc>
              <a:spcBef>
                <a:spcPts val="1000"/>
              </a:spcBef>
              <a:spcAft>
                <a:spcPts val="0"/>
              </a:spcAft>
              <a:buClrTx/>
              <a:buSzTx/>
              <a:buFont typeface="Arial"/>
              <a:buChar char="•"/>
              <a:tabLst/>
              <a:defRPr/>
            </a:pPr>
            <a:endParaRPr kumimoji="0" lang="en-US" sz="1632" b="0" i="0" u="none" strike="noStrike" kern="1200" cap="none" spc="0" normalizeH="0" baseline="0" noProof="0" dirty="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2308208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p:bldP spid="33"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 Restore</a:t>
            </a:r>
            <a:endParaRPr lang="en-US" dirty="0"/>
          </a:p>
        </p:txBody>
      </p:sp>
      <p:pic>
        <p:nvPicPr>
          <p:cNvPr id="3" name="Picture 71" descr="\\johnlserver\docs$\Artwork from DVD Website\Icons - Illustrations\Maps Globes\USA map states with glow.png"/>
          <p:cNvPicPr>
            <a:picLocks noChangeAspect="1" noChangeArrowheads="1"/>
          </p:cNvPicPr>
          <p:nvPr/>
        </p:nvPicPr>
        <p:blipFill>
          <a:blip r:embed="rId2" cstate="print"/>
          <a:srcRect/>
          <a:stretch>
            <a:fillRect/>
          </a:stretch>
        </p:blipFill>
        <p:spPr bwMode="auto">
          <a:xfrm>
            <a:off x="3891816" y="1668482"/>
            <a:ext cx="8544659" cy="4709437"/>
          </a:xfrm>
          <a:prstGeom prst="rect">
            <a:avLst/>
          </a:prstGeom>
          <a:noFill/>
          <a:ln w="9525">
            <a:noFill/>
            <a:miter lim="800000"/>
            <a:headEnd/>
            <a:tailEnd/>
          </a:ln>
        </p:spPr>
      </p:pic>
      <p:grpSp>
        <p:nvGrpSpPr>
          <p:cNvPr id="4" name="Group 3"/>
          <p:cNvGrpSpPr/>
          <p:nvPr/>
        </p:nvGrpSpPr>
        <p:grpSpPr>
          <a:xfrm>
            <a:off x="4623783" y="1916925"/>
            <a:ext cx="1730565" cy="2835453"/>
            <a:chOff x="3101235" y="1931751"/>
            <a:chExt cx="2158259" cy="251467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9951630" y="5547378"/>
            <a:ext cx="939681"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181651"/>
                </a:solidFill>
                <a:effectLst/>
                <a:uLnTx/>
                <a:uFillTx/>
              </a:rPr>
              <a:t>US East</a:t>
            </a:r>
          </a:p>
        </p:txBody>
      </p:sp>
      <p:sp>
        <p:nvSpPr>
          <p:cNvPr id="9" name="TextBox 8"/>
          <p:cNvSpPr txBox="1"/>
          <p:nvPr/>
        </p:nvSpPr>
        <p:spPr>
          <a:xfrm>
            <a:off x="5003081" y="1522366"/>
            <a:ext cx="1036759"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FFFFFE"/>
                </a:solidFill>
                <a:effectLst/>
                <a:uLnTx/>
                <a:uFillTx/>
              </a:rPr>
              <a:t>US West</a:t>
            </a:r>
          </a:p>
        </p:txBody>
      </p:sp>
      <p:sp>
        <p:nvSpPr>
          <p:cNvPr id="10" name="Cloud"/>
          <p:cNvSpPr>
            <a:spLocks noChangeAspect="1" noEditPoints="1" noChangeArrowheads="1"/>
          </p:cNvSpPr>
          <p:nvPr/>
        </p:nvSpPr>
        <p:spPr bwMode="auto">
          <a:xfrm>
            <a:off x="3891814" y="830889"/>
            <a:ext cx="2656114" cy="16732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ADDC">
              <a:lumMod val="40000"/>
              <a:lumOff val="60000"/>
            </a:srgbClr>
          </a:solidFill>
          <a:ln w="9525">
            <a:solidFill>
              <a:srgbClr val="000000"/>
            </a:solidFill>
            <a:miter lim="800000"/>
            <a:headEnd/>
            <a:tailEnd/>
          </a:ln>
          <a:effectLst>
            <a:outerShdw dist="107763" dir="2700000" algn="ctr" rotWithShape="0">
              <a:srgbClr val="808080"/>
            </a:outerShdw>
          </a:effectLst>
        </p:spPr>
        <p:txBody>
          <a:bodyPr vert="horz" wrap="square" lIns="68580" tIns="34291" rIns="68580" bIns="34291" numCol="1" anchor="t" anchorCtr="0" compatLnSpc="1">
            <a:prstTxWarp prst="textNoShape">
              <a:avLst/>
            </a:prstTxWarp>
          </a:bodyPr>
          <a:lstStyle/>
          <a:p>
            <a:pPr marL="0" marR="0" lvl="0" indent="0" defTabSz="685776" eaLnBrk="1" fontAlgn="auto" latinLnBrk="0" hangingPunct="1">
              <a:lnSpc>
                <a:spcPct val="100000"/>
              </a:lnSpc>
              <a:spcBef>
                <a:spcPts val="0"/>
              </a:spcBef>
              <a:spcAft>
                <a:spcPts val="0"/>
              </a:spcAft>
              <a:buClrTx/>
              <a:buSzTx/>
              <a:buFontTx/>
              <a:buNone/>
              <a:tabLst/>
              <a:defRPr/>
            </a:pPr>
            <a:endParaRPr kumimoji="0" lang="en-US" sz="1399" b="1" i="0" u="none" strike="noStrike" kern="0" cap="none" spc="0" normalizeH="0" baseline="0" noProof="0" dirty="0">
              <a:ln>
                <a:noFill/>
              </a:ln>
              <a:solidFill>
                <a:srgbClr val="4E5B6F">
                  <a:lumMod val="50000"/>
                </a:srgbClr>
              </a:solidFill>
              <a:effectLst/>
              <a:uLnTx/>
              <a:uFillTx/>
            </a:endParaRPr>
          </a:p>
        </p:txBody>
      </p:sp>
      <p:grpSp>
        <p:nvGrpSpPr>
          <p:cNvPr id="11" name="Group 10"/>
          <p:cNvGrpSpPr/>
          <p:nvPr/>
        </p:nvGrpSpPr>
        <p:grpSpPr>
          <a:xfrm>
            <a:off x="4549631" y="1451513"/>
            <a:ext cx="869935" cy="361550"/>
            <a:chOff x="4174529" y="3708303"/>
            <a:chExt cx="1157883" cy="618374"/>
          </a:xfrm>
        </p:grpSpPr>
        <p:sp>
          <p:nvSpPr>
            <p:cNvPr id="12" name="Flowchart: Document 11"/>
            <p:cNvSpPr/>
            <p:nvPr/>
          </p:nvSpPr>
          <p:spPr bwMode="auto">
            <a:xfrm>
              <a:off x="4175581" y="3714029"/>
              <a:ext cx="1156831" cy="612648"/>
            </a:xfrm>
            <a:prstGeom prst="flowChartDocument">
              <a:avLst/>
            </a:prstGeom>
            <a:solidFill>
              <a:srgbClr val="64BE00">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3" name="TextBox 12"/>
            <p:cNvSpPr txBox="1"/>
            <p:nvPr/>
          </p:nvSpPr>
          <p:spPr>
            <a:xfrm>
              <a:off x="4174529" y="3708303"/>
              <a:ext cx="1131660" cy="381646"/>
            </a:xfrm>
            <a:prstGeom prst="rect">
              <a:avLst/>
            </a:prstGeom>
            <a:noFill/>
          </p:spPr>
          <p:txBody>
            <a:bodyPr wrap="non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sabcp01bl21</a:t>
              </a:r>
            </a:p>
          </p:txBody>
        </p:sp>
      </p:grpSp>
      <p:grpSp>
        <p:nvGrpSpPr>
          <p:cNvPr id="14" name="Group 13"/>
          <p:cNvGrpSpPr/>
          <p:nvPr/>
        </p:nvGrpSpPr>
        <p:grpSpPr>
          <a:xfrm>
            <a:off x="4703990" y="1658068"/>
            <a:ext cx="909695" cy="358202"/>
            <a:chOff x="4350206" y="3960829"/>
            <a:chExt cx="1210806" cy="612648"/>
          </a:xfrm>
        </p:grpSpPr>
        <p:sp>
          <p:nvSpPr>
            <p:cNvPr id="15" name="Flowchart: Document 14"/>
            <p:cNvSpPr/>
            <p:nvPr/>
          </p:nvSpPr>
          <p:spPr bwMode="auto">
            <a:xfrm>
              <a:off x="4350206" y="3960829"/>
              <a:ext cx="1210806" cy="612648"/>
            </a:xfrm>
            <a:prstGeom prst="flowChartDocument">
              <a:avLst/>
            </a:prstGeom>
            <a:solidFill>
              <a:srgbClr val="EF3B28">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6" name="TextBox 15"/>
            <p:cNvSpPr txBox="1"/>
            <p:nvPr/>
          </p:nvSpPr>
          <p:spPr>
            <a:xfrm>
              <a:off x="4362862" y="3962401"/>
              <a:ext cx="1198150" cy="381645"/>
            </a:xfrm>
            <a:prstGeom prst="rect">
              <a:avLst/>
            </a:prstGeom>
            <a:solidFill>
              <a:srgbClr val="EF3B28">
                <a:lumMod val="60000"/>
                <a:lumOff val="40000"/>
              </a:srgbClr>
            </a:solid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sabcp02bl21</a:t>
              </a:r>
            </a:p>
          </p:txBody>
        </p:sp>
      </p:grpSp>
      <p:grpSp>
        <p:nvGrpSpPr>
          <p:cNvPr id="17" name="Group 16"/>
          <p:cNvGrpSpPr/>
          <p:nvPr/>
        </p:nvGrpSpPr>
        <p:grpSpPr>
          <a:xfrm>
            <a:off x="4881459" y="1862443"/>
            <a:ext cx="909695" cy="358203"/>
            <a:chOff x="4350206" y="3960829"/>
            <a:chExt cx="1210806" cy="612648"/>
          </a:xfrm>
          <a:solidFill>
            <a:srgbClr val="000000">
              <a:lumMod val="50000"/>
              <a:lumOff val="50000"/>
            </a:srgbClr>
          </a:solidFill>
        </p:grpSpPr>
        <p:sp>
          <p:nvSpPr>
            <p:cNvPr id="18" name="Flowchart: Document 17"/>
            <p:cNvSpPr/>
            <p:nvPr/>
          </p:nvSpPr>
          <p:spPr bwMode="auto">
            <a:xfrm>
              <a:off x="4350206" y="3960829"/>
              <a:ext cx="1210806" cy="612648"/>
            </a:xfrm>
            <a:prstGeom prst="flowChartDocument">
              <a:avLst/>
            </a:prstGeom>
            <a:grp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19" name="TextBox 18"/>
            <p:cNvSpPr txBox="1"/>
            <p:nvPr/>
          </p:nvSpPr>
          <p:spPr>
            <a:xfrm>
              <a:off x="4362862" y="3977029"/>
              <a:ext cx="1198150" cy="381645"/>
            </a:xfrm>
            <a:prstGeom prst="rect">
              <a:avLst/>
            </a:prstGeom>
            <a:grp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sabcp03bl21</a:t>
              </a:r>
            </a:p>
          </p:txBody>
        </p:sp>
      </p:grpSp>
      <p:sp>
        <p:nvSpPr>
          <p:cNvPr id="20" name="Rounded Rectangle 19"/>
          <p:cNvSpPr/>
          <p:nvPr/>
        </p:nvSpPr>
        <p:spPr bwMode="auto">
          <a:xfrm>
            <a:off x="4889956" y="3071387"/>
            <a:ext cx="1091368" cy="1316589"/>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ABC</a:t>
            </a:r>
          </a:p>
        </p:txBody>
      </p:sp>
      <p:pic>
        <p:nvPicPr>
          <p:cNvPr id="21"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16200000" flipV="1">
            <a:off x="3579642" y="2421949"/>
            <a:ext cx="2491526" cy="871420"/>
          </a:xfrm>
          <a:prstGeom prst="rect">
            <a:avLst/>
          </a:prstGeom>
          <a:noFill/>
          <a:ln w="9525">
            <a:noFill/>
            <a:miter lim="800000"/>
            <a:headEnd/>
            <a:tailEnd/>
          </a:ln>
        </p:spPr>
      </p:pic>
      <p:sp>
        <p:nvSpPr>
          <p:cNvPr id="22" name="Rounded Rectangular Callout 21"/>
          <p:cNvSpPr/>
          <p:nvPr/>
        </p:nvSpPr>
        <p:spPr>
          <a:xfrm>
            <a:off x="2604493" y="2962174"/>
            <a:ext cx="1269668" cy="871779"/>
          </a:xfrm>
          <a:prstGeom prst="wedgeRoundRectCallout">
            <a:avLst>
              <a:gd name="adj1" fmla="val 83767"/>
              <a:gd name="adj2" fmla="val -116866"/>
              <a:gd name="adj3" fmla="val 16667"/>
            </a:avLst>
          </a:prstGeom>
          <a:solidFill>
            <a:srgbClr val="0061B0">
              <a:lumMod val="10000"/>
              <a:lumOff val="90000"/>
            </a:srgbClr>
          </a:solidFill>
          <a:ln w="9525" cap="flat" cmpd="sng" algn="ctr">
            <a:solidFill>
              <a:srgbClr val="0084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72C6"/>
                </a:solidFill>
                <a:effectLst/>
                <a:uLnTx/>
                <a:uFillTx/>
                <a:latin typeface="Segoe UI"/>
                <a:ea typeface="+mn-ea"/>
                <a:cs typeface="+mn-cs"/>
              </a:rPr>
              <a:t>Restore to any server when needed</a:t>
            </a:r>
          </a:p>
        </p:txBody>
      </p:sp>
      <p:sp>
        <p:nvSpPr>
          <p:cNvPr id="23" name="TextBox 22"/>
          <p:cNvSpPr txBox="1"/>
          <p:nvPr/>
        </p:nvSpPr>
        <p:spPr>
          <a:xfrm>
            <a:off x="4917335" y="5012590"/>
            <a:ext cx="1036759"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181651"/>
                </a:solidFill>
                <a:effectLst/>
                <a:uLnTx/>
                <a:uFillTx/>
              </a:rPr>
              <a:t>US West</a:t>
            </a:r>
          </a:p>
        </p:txBody>
      </p:sp>
      <p:grpSp>
        <p:nvGrpSpPr>
          <p:cNvPr id="24" name="Group 23"/>
          <p:cNvGrpSpPr/>
          <p:nvPr/>
        </p:nvGrpSpPr>
        <p:grpSpPr>
          <a:xfrm>
            <a:off x="9591290" y="2504107"/>
            <a:ext cx="1730565" cy="2835453"/>
            <a:chOff x="3101235" y="1931751"/>
            <a:chExt cx="2158259" cy="2514670"/>
          </a:xfrm>
        </p:grpSpPr>
        <p:pic>
          <p:nvPicPr>
            <p:cNvPr id="2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4" descr="D:\Microsoft\DVD 36\DVD_ART36\Artwork_Imagery\Icons - Illustrations\_ XML ICONS\database green.png"/>
          <p:cNvPicPr>
            <a:picLocks noChangeAspect="1" noChangeArrowheads="1"/>
          </p:cNvPicPr>
          <p:nvPr/>
        </p:nvPicPr>
        <p:blipFill>
          <a:blip r:embed="rId6"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5233422" y="3571826"/>
            <a:ext cx="462198" cy="409079"/>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272786" y="3668164"/>
            <a:ext cx="453934" cy="276871"/>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sp>
        <p:nvSpPr>
          <p:cNvPr id="30" name="Cloud"/>
          <p:cNvSpPr>
            <a:spLocks noChangeAspect="1" noEditPoints="1" noChangeArrowheads="1"/>
          </p:cNvSpPr>
          <p:nvPr/>
        </p:nvSpPr>
        <p:spPr bwMode="auto">
          <a:xfrm>
            <a:off x="9069514" y="1055039"/>
            <a:ext cx="2656114" cy="16732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ADDC">
              <a:lumMod val="40000"/>
              <a:lumOff val="60000"/>
            </a:srgbClr>
          </a:solidFill>
          <a:ln w="9525">
            <a:solidFill>
              <a:srgbClr val="000000"/>
            </a:solidFill>
            <a:miter lim="800000"/>
            <a:headEnd/>
            <a:tailEnd/>
          </a:ln>
          <a:effectLst>
            <a:outerShdw dist="107763" dir="2700000" algn="ctr" rotWithShape="0">
              <a:srgbClr val="808080"/>
            </a:outerShdw>
          </a:effectLst>
        </p:spPr>
        <p:txBody>
          <a:bodyPr vert="horz" wrap="square" lIns="68580" tIns="34291" rIns="68580" bIns="34291" numCol="1" anchor="t" anchorCtr="0" compatLnSpc="1">
            <a:prstTxWarp prst="textNoShape">
              <a:avLst/>
            </a:prstTxWarp>
          </a:bodyPr>
          <a:lstStyle/>
          <a:p>
            <a:pPr marL="0" marR="0" lvl="0" indent="0" defTabSz="685776" eaLnBrk="1" fontAlgn="auto" latinLnBrk="0" hangingPunct="1">
              <a:lnSpc>
                <a:spcPct val="100000"/>
              </a:lnSpc>
              <a:spcBef>
                <a:spcPts val="0"/>
              </a:spcBef>
              <a:spcAft>
                <a:spcPts val="0"/>
              </a:spcAft>
              <a:buClrTx/>
              <a:buSzTx/>
              <a:buFontTx/>
              <a:buNone/>
              <a:tabLst/>
              <a:defRPr/>
            </a:pPr>
            <a:endParaRPr kumimoji="0" lang="en-US" sz="1399" b="1" i="0" u="none" strike="noStrike" kern="0" cap="none" spc="0" normalizeH="0" baseline="0" noProof="0" dirty="0">
              <a:ln>
                <a:noFill/>
              </a:ln>
              <a:solidFill>
                <a:srgbClr val="4E5B6F">
                  <a:lumMod val="50000"/>
                </a:srgbClr>
              </a:solidFill>
              <a:effectLst/>
              <a:uLnTx/>
              <a:uFillTx/>
            </a:endParaRPr>
          </a:p>
        </p:txBody>
      </p:sp>
      <p:grpSp>
        <p:nvGrpSpPr>
          <p:cNvPr id="31" name="Group 30"/>
          <p:cNvGrpSpPr/>
          <p:nvPr/>
        </p:nvGrpSpPr>
        <p:grpSpPr>
          <a:xfrm>
            <a:off x="9727331" y="1675661"/>
            <a:ext cx="869935" cy="361550"/>
            <a:chOff x="4174529" y="3708303"/>
            <a:chExt cx="1157883" cy="618374"/>
          </a:xfrm>
        </p:grpSpPr>
        <p:sp>
          <p:nvSpPr>
            <p:cNvPr id="32" name="Flowchart: Document 31"/>
            <p:cNvSpPr/>
            <p:nvPr/>
          </p:nvSpPr>
          <p:spPr bwMode="auto">
            <a:xfrm>
              <a:off x="4175581" y="3714029"/>
              <a:ext cx="1156831" cy="612648"/>
            </a:xfrm>
            <a:prstGeom prst="flowChartDocument">
              <a:avLst/>
            </a:prstGeom>
            <a:solidFill>
              <a:srgbClr val="64BE00">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33" name="TextBox 32"/>
            <p:cNvSpPr txBox="1"/>
            <p:nvPr/>
          </p:nvSpPr>
          <p:spPr>
            <a:xfrm>
              <a:off x="4174529" y="3708303"/>
              <a:ext cx="1131660" cy="381646"/>
            </a:xfrm>
            <a:prstGeom prst="rect">
              <a:avLst/>
            </a:prstGeom>
            <a:noFill/>
          </p:spPr>
          <p:txBody>
            <a:bodyPr wrap="non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sabcp01bl21</a:t>
              </a:r>
            </a:p>
          </p:txBody>
        </p:sp>
      </p:grpSp>
      <p:grpSp>
        <p:nvGrpSpPr>
          <p:cNvPr id="34" name="Group 33"/>
          <p:cNvGrpSpPr/>
          <p:nvPr/>
        </p:nvGrpSpPr>
        <p:grpSpPr>
          <a:xfrm>
            <a:off x="9881690" y="1882217"/>
            <a:ext cx="909695" cy="358202"/>
            <a:chOff x="4350206" y="3960829"/>
            <a:chExt cx="1210806" cy="612648"/>
          </a:xfrm>
        </p:grpSpPr>
        <p:sp>
          <p:nvSpPr>
            <p:cNvPr id="35" name="Flowchart: Document 34"/>
            <p:cNvSpPr/>
            <p:nvPr/>
          </p:nvSpPr>
          <p:spPr bwMode="auto">
            <a:xfrm>
              <a:off x="4350206" y="3960829"/>
              <a:ext cx="1210806" cy="612648"/>
            </a:xfrm>
            <a:prstGeom prst="flowChartDocument">
              <a:avLst/>
            </a:prstGeom>
            <a:solidFill>
              <a:srgbClr val="EF3B28">
                <a:lumMod val="60000"/>
                <a:lumOff val="40000"/>
              </a:srgbClr>
            </a:solid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36" name="TextBox 35"/>
            <p:cNvSpPr txBox="1"/>
            <p:nvPr/>
          </p:nvSpPr>
          <p:spPr>
            <a:xfrm>
              <a:off x="4362862" y="3962401"/>
              <a:ext cx="1198150" cy="381645"/>
            </a:xfrm>
            <a:prstGeom prst="rect">
              <a:avLst/>
            </a:prstGeom>
            <a:solidFill>
              <a:srgbClr val="EF3B28">
                <a:lumMod val="60000"/>
                <a:lumOff val="40000"/>
              </a:srgbClr>
            </a:solid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sabcp02bl21</a:t>
              </a:r>
            </a:p>
          </p:txBody>
        </p:sp>
      </p:grpSp>
      <p:grpSp>
        <p:nvGrpSpPr>
          <p:cNvPr id="37" name="Group 36"/>
          <p:cNvGrpSpPr/>
          <p:nvPr/>
        </p:nvGrpSpPr>
        <p:grpSpPr>
          <a:xfrm>
            <a:off x="10059161" y="2086593"/>
            <a:ext cx="909695" cy="358203"/>
            <a:chOff x="4350206" y="3960829"/>
            <a:chExt cx="1210806" cy="612648"/>
          </a:xfrm>
          <a:solidFill>
            <a:srgbClr val="000000">
              <a:lumMod val="50000"/>
              <a:lumOff val="50000"/>
            </a:srgbClr>
          </a:solidFill>
        </p:grpSpPr>
        <p:sp>
          <p:nvSpPr>
            <p:cNvPr id="38" name="Flowchart: Document 37"/>
            <p:cNvSpPr/>
            <p:nvPr/>
          </p:nvSpPr>
          <p:spPr bwMode="auto">
            <a:xfrm>
              <a:off x="4350206" y="3960829"/>
              <a:ext cx="1210806" cy="612648"/>
            </a:xfrm>
            <a:prstGeom prst="flowChartDocument">
              <a:avLst/>
            </a:prstGeom>
            <a:grpFill/>
            <a:ln w="9525" cap="flat" cmpd="sng" algn="ctr">
              <a:solidFill>
                <a:srgbClr val="000000"/>
              </a:solidFill>
              <a:prstDash val="solid"/>
              <a:headEnd type="none" w="med" len="med"/>
              <a:tailEnd type="none" w="med" len="med"/>
            </a:ln>
            <a:effectLst/>
          </p:spPr>
          <p:txBody>
            <a:bodyPr vert="horz" wrap="square" lIns="91423" tIns="45711" rIns="91423" bIns="45711" numCol="1" rtlCol="0" anchor="t" anchorCtr="0" compatLnSpc="1">
              <a:prstTxWarp prst="textNoShape">
                <a:avLst/>
              </a:prstTxWarp>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000000"/>
                </a:solidFill>
                <a:effectLst/>
                <a:uLnTx/>
                <a:uFillTx/>
              </a:endParaRPr>
            </a:p>
          </p:txBody>
        </p:sp>
        <p:sp>
          <p:nvSpPr>
            <p:cNvPr id="39" name="TextBox 38"/>
            <p:cNvSpPr txBox="1"/>
            <p:nvPr/>
          </p:nvSpPr>
          <p:spPr>
            <a:xfrm>
              <a:off x="4362862" y="3977029"/>
              <a:ext cx="1198150" cy="381645"/>
            </a:xfrm>
            <a:prstGeom prst="rect">
              <a:avLst/>
            </a:prstGeom>
            <a:grpFill/>
          </p:spPr>
          <p:txBody>
            <a:bodyPr wrap="square" lIns="68580" tIns="34291" rIns="68580" bIns="34291" rtlCol="0">
              <a:spAutoFit/>
            </a:bodyPr>
            <a:lstStyle/>
            <a:p>
              <a:pPr marL="0" marR="0" lvl="0" indent="0" defTabSz="91421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sabcp03bl21</a:t>
              </a:r>
            </a:p>
          </p:txBody>
        </p:sp>
      </p:grpSp>
      <p:sp>
        <p:nvSpPr>
          <p:cNvPr id="40" name="Rounded Rectangle 39"/>
          <p:cNvSpPr/>
          <p:nvPr/>
        </p:nvSpPr>
        <p:spPr bwMode="auto">
          <a:xfrm>
            <a:off x="10073061" y="3295536"/>
            <a:ext cx="1080562" cy="1316589"/>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XYZ</a:t>
            </a:r>
          </a:p>
        </p:txBody>
      </p:sp>
      <p:pic>
        <p:nvPicPr>
          <p:cNvPr id="41"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3930794">
            <a:off x="9061023" y="2656262"/>
            <a:ext cx="1887749" cy="871420"/>
          </a:xfrm>
          <a:prstGeom prst="rect">
            <a:avLst/>
          </a:prstGeom>
          <a:noFill/>
          <a:ln w="9525">
            <a:noFill/>
            <a:miter lim="800000"/>
            <a:headEnd/>
            <a:tailEnd/>
          </a:ln>
        </p:spPr>
      </p:pic>
      <p:sp>
        <p:nvSpPr>
          <p:cNvPr id="42" name="Rounded Rectangular Callout 41"/>
          <p:cNvSpPr/>
          <p:nvPr/>
        </p:nvSpPr>
        <p:spPr>
          <a:xfrm>
            <a:off x="7916388" y="3517941"/>
            <a:ext cx="1269668" cy="871779"/>
          </a:xfrm>
          <a:prstGeom prst="wedgeRoundRectCallout">
            <a:avLst>
              <a:gd name="adj1" fmla="val 80042"/>
              <a:gd name="adj2" fmla="val -113250"/>
              <a:gd name="adj3" fmla="val 16667"/>
            </a:avLst>
          </a:prstGeom>
          <a:solidFill>
            <a:srgbClr val="0061B0">
              <a:lumMod val="10000"/>
              <a:lumOff val="90000"/>
            </a:srgbClr>
          </a:solidFill>
          <a:ln w="9525" cap="flat" cmpd="sng" algn="ctr">
            <a:solidFill>
              <a:srgbClr val="0084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72C6"/>
                </a:solidFill>
                <a:effectLst/>
                <a:uLnTx/>
                <a:uFillTx/>
                <a:latin typeface="Segoe UI"/>
                <a:ea typeface="+mn-ea"/>
                <a:cs typeface="+mn-cs"/>
              </a:rPr>
              <a:t>Automatic copies of daily backups</a:t>
            </a:r>
          </a:p>
        </p:txBody>
      </p:sp>
      <p:pic>
        <p:nvPicPr>
          <p:cNvPr id="43" name="Picture 4" descr="D:\Microsoft\DVD 36\DVD_ART36\Artwork_Imagery\Icons - Illustrations\_ XML ICONS\database green.png"/>
          <p:cNvPicPr>
            <a:picLocks noChangeAspect="1" noChangeArrowheads="1"/>
          </p:cNvPicPr>
          <p:nvPr/>
        </p:nvPicPr>
        <p:blipFill>
          <a:blip r:embed="rId6"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10411124" y="3795976"/>
            <a:ext cx="462198" cy="409079"/>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0450487" y="3892314"/>
            <a:ext cx="489792" cy="276871"/>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sp>
        <p:nvSpPr>
          <p:cNvPr id="45" name="TextBox 44"/>
          <p:cNvSpPr txBox="1"/>
          <p:nvPr/>
        </p:nvSpPr>
        <p:spPr>
          <a:xfrm>
            <a:off x="10559522" y="1261122"/>
            <a:ext cx="805029"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0072C6"/>
                </a:solidFill>
                <a:effectLst/>
                <a:uLnTx/>
                <a:uFillTx/>
              </a:rPr>
              <a:t>RA-GRS</a:t>
            </a:r>
          </a:p>
        </p:txBody>
      </p:sp>
      <p:sp>
        <p:nvSpPr>
          <p:cNvPr id="46" name="TextBox 45"/>
          <p:cNvSpPr txBox="1"/>
          <p:nvPr/>
        </p:nvSpPr>
        <p:spPr>
          <a:xfrm>
            <a:off x="4220526" y="1112757"/>
            <a:ext cx="805029"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0072C6"/>
                </a:solidFill>
                <a:effectLst/>
                <a:uLnTx/>
                <a:uFillTx/>
              </a:rPr>
              <a:t>RA-GRS</a:t>
            </a:r>
          </a:p>
        </p:txBody>
      </p:sp>
      <p:sp>
        <p:nvSpPr>
          <p:cNvPr id="47" name="TextBox 46"/>
          <p:cNvSpPr txBox="1"/>
          <p:nvPr/>
        </p:nvSpPr>
        <p:spPr>
          <a:xfrm rot="348081">
            <a:off x="6679822" y="1534994"/>
            <a:ext cx="2152606" cy="307648"/>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Storage geo-replication</a:t>
            </a:r>
          </a:p>
        </p:txBody>
      </p:sp>
      <p:pic>
        <p:nvPicPr>
          <p:cNvPr id="48"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433258" flipV="1">
            <a:off x="5111679" y="1329978"/>
            <a:ext cx="4529126" cy="590581"/>
          </a:xfrm>
          <a:prstGeom prst="rect">
            <a:avLst/>
          </a:prstGeom>
          <a:noFill/>
          <a:ln w="9525">
            <a:noFill/>
            <a:miter lim="800000"/>
            <a:headEnd/>
            <a:tailEnd/>
          </a:ln>
        </p:spPr>
      </p:pic>
      <p:sp>
        <p:nvSpPr>
          <p:cNvPr id="49" name="Rectangle 48"/>
          <p:cNvSpPr/>
          <p:nvPr/>
        </p:nvSpPr>
        <p:spPr>
          <a:xfrm>
            <a:off x="206553" y="4747227"/>
            <a:ext cx="9195201" cy="2436180"/>
          </a:xfrm>
          <a:prstGeom prst="rect">
            <a:avLst/>
          </a:prstGeom>
        </p:spPr>
        <p:txBody>
          <a:bodyPr wrap="square">
            <a:spAutoFit/>
          </a:bodyPr>
          <a:lstStyle/>
          <a:p>
            <a:pPr marL="388526" indent="-388526" defTabSz="621616">
              <a:buFont typeface="Arial" panose="020B0604020202020204" pitchFamily="34" charset="0"/>
              <a:buChar char="•"/>
            </a:pPr>
            <a:r>
              <a:rPr lang="en-US" sz="2176" dirty="0">
                <a:latin typeface="Segoe UI Light"/>
              </a:rPr>
              <a:t>Self-service restore API</a:t>
            </a:r>
          </a:p>
          <a:p>
            <a:pPr marL="388526" indent="-388526" defTabSz="621616">
              <a:buFont typeface="Arial" panose="020B0604020202020204" pitchFamily="34" charset="0"/>
              <a:buChar char="•"/>
            </a:pPr>
            <a:r>
              <a:rPr lang="en-US" sz="2176" dirty="0">
                <a:latin typeface="Segoe UI Light"/>
              </a:rPr>
              <a:t>Restores last daily backup</a:t>
            </a:r>
          </a:p>
          <a:p>
            <a:pPr marL="388526" indent="-388526" defTabSz="621616">
              <a:buFont typeface="Arial" panose="020B0604020202020204" pitchFamily="34" charset="0"/>
              <a:buChar char="•"/>
            </a:pPr>
            <a:r>
              <a:rPr lang="en-US" sz="2176" dirty="0">
                <a:latin typeface="Segoe UI Light"/>
              </a:rPr>
              <a:t>No extra cost, no capacity guarantee</a:t>
            </a:r>
          </a:p>
          <a:p>
            <a:pPr marL="388526" indent="-388526" defTabSz="621616">
              <a:buFont typeface="Arial" panose="020B0604020202020204" pitchFamily="34" charset="0"/>
              <a:buChar char="•"/>
            </a:pPr>
            <a:r>
              <a:rPr lang="en-US" sz="2176" dirty="0">
                <a:latin typeface="Segoe UI Light"/>
              </a:rPr>
              <a:t>RTO&gt;=24h, RPO=24h</a:t>
            </a:r>
          </a:p>
          <a:p>
            <a:pPr marL="388526" indent="-388526" defTabSz="621616">
              <a:buFont typeface="Arial" panose="020B0604020202020204" pitchFamily="34" charset="0"/>
              <a:buChar char="•"/>
            </a:pPr>
            <a:r>
              <a:rPr lang="en-US" sz="2176" dirty="0">
                <a:latin typeface="Segoe UI Light"/>
              </a:rPr>
              <a:t>Database URL will change after restore</a:t>
            </a:r>
          </a:p>
          <a:p>
            <a:pPr defTabSz="621616"/>
            <a:endParaRPr lang="en-US" sz="2176" dirty="0">
              <a:latin typeface="Segoe UI Light"/>
            </a:endParaRPr>
          </a:p>
          <a:p>
            <a:pPr marL="388526" indent="-388526" defTabSz="621616">
              <a:buFont typeface="Arial" panose="020B0604020202020204" pitchFamily="34" charset="0"/>
              <a:buChar char="•"/>
            </a:pPr>
            <a:endParaRPr lang="en-US" sz="2176" dirty="0">
              <a:latin typeface="Segoe UI Light"/>
            </a:endParaRPr>
          </a:p>
        </p:txBody>
      </p:sp>
      <p:sp>
        <p:nvSpPr>
          <p:cNvPr id="50" name="Lightning Bolt 49"/>
          <p:cNvSpPr/>
          <p:nvPr/>
        </p:nvSpPr>
        <p:spPr bwMode="auto">
          <a:xfrm>
            <a:off x="9569619" y="2293715"/>
            <a:ext cx="1745207" cy="3110111"/>
          </a:xfrm>
          <a:prstGeom prst="lightningBolt">
            <a:avLst/>
          </a:prstGeom>
          <a:solidFill>
            <a:srgbClr val="FF0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9941" tIns="34971" rIns="69941" bIns="34971" numCol="1" rtlCol="0" anchor="ctr" anchorCtr="0" compatLnSpc="1">
            <a:prstTxWarp prst="textNoShape">
              <a:avLst/>
            </a:prstTxWarp>
          </a:bodyPr>
          <a:lstStyle/>
          <a:p>
            <a:pPr marL="0" marR="0" lvl="0" indent="0" algn="ctr" defTabSz="699194" eaLnBrk="1" fontAlgn="base" latinLnBrk="0" hangingPunct="1">
              <a:lnSpc>
                <a:spcPct val="100000"/>
              </a:lnSpc>
              <a:spcBef>
                <a:spcPct val="0"/>
              </a:spcBef>
              <a:spcAft>
                <a:spcPct val="0"/>
              </a:spcAft>
              <a:buClrTx/>
              <a:buSzTx/>
              <a:buFontTx/>
              <a:buNone/>
              <a:tabLst/>
              <a:defRPr/>
            </a:pPr>
            <a:endParaRPr kumimoji="0" lang="en-US" sz="1734"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751977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10" presetClass="exit" presetSubtype="0" fill="hold" nodeType="withEffect">
                                  <p:stCondLst>
                                    <p:cond delay="0"/>
                                  </p:stCondLst>
                                  <p:childTnLst>
                                    <p:animEffect transition="out" filter="fade">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7"/>
                                        </p:tgtEl>
                                      </p:cBhvr>
                                    </p:animEffect>
                                    <p:set>
                                      <p:cBhvr>
                                        <p:cTn id="13" dur="1" fill="hold">
                                          <p:stCondLst>
                                            <p:cond delay="499"/>
                                          </p:stCondLst>
                                        </p:cTn>
                                        <p:tgtEl>
                                          <p:spTgt spid="4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9" grpId="0"/>
      <p:bldP spid="42" grpId="0" animBg="1"/>
      <p:bldP spid="47" grpId="0"/>
      <p:bldP spid="49" grpId="0"/>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178802"/>
          </a:xfrm>
        </p:spPr>
        <p:txBody>
          <a:bodyPr/>
          <a:lstStyle/>
          <a:p>
            <a:r>
              <a:rPr lang="en-US" dirty="0" smtClean="0"/>
              <a:t>Database Replication Based Solutions</a:t>
            </a:r>
            <a:endParaRPr lang="en-US" dirty="0"/>
          </a:p>
        </p:txBody>
      </p:sp>
    </p:spTree>
    <p:extLst>
      <p:ext uri="{BB962C8B-B14F-4D97-AF65-F5344CB8AC3E}">
        <p14:creationId xmlns:p14="http://schemas.microsoft.com/office/powerpoint/2010/main" val="191282475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24" y="34109"/>
            <a:ext cx="11814652" cy="880792"/>
          </a:xfrm>
        </p:spPr>
        <p:txBody>
          <a:bodyPr/>
          <a:lstStyle/>
          <a:p>
            <a:r>
              <a:rPr lang="en-US" dirty="0" smtClean="0">
                <a:solidFill>
                  <a:schemeClr val="tx1"/>
                </a:solidFill>
              </a:rPr>
              <a:t>Standard Geo Replication</a:t>
            </a:r>
            <a:endParaRPr lang="en-US" dirty="0">
              <a:solidFill>
                <a:schemeClr val="tx1"/>
              </a:solidFill>
            </a:endParaRPr>
          </a:p>
        </p:txBody>
      </p:sp>
      <p:grpSp>
        <p:nvGrpSpPr>
          <p:cNvPr id="5" name="Group 4"/>
          <p:cNvGrpSpPr/>
          <p:nvPr/>
        </p:nvGrpSpPr>
        <p:grpSpPr>
          <a:xfrm>
            <a:off x="5303847" y="1421976"/>
            <a:ext cx="1730565" cy="2835453"/>
            <a:chOff x="3101235" y="1931751"/>
            <a:chExt cx="2158259" cy="2514670"/>
          </a:xfrm>
        </p:grpSpPr>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10631693" y="5052427"/>
            <a:ext cx="939681"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FFFF00"/>
                </a:solidFill>
                <a:effectLst/>
                <a:uLnTx/>
                <a:uFillTx/>
              </a:rPr>
              <a:t>East US</a:t>
            </a:r>
          </a:p>
        </p:txBody>
      </p:sp>
      <p:sp>
        <p:nvSpPr>
          <p:cNvPr id="10" name="TextBox 9"/>
          <p:cNvSpPr txBox="1"/>
          <p:nvPr/>
        </p:nvSpPr>
        <p:spPr>
          <a:xfrm>
            <a:off x="5683145" y="1027419"/>
            <a:ext cx="1036759"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FFFFFE"/>
                </a:solidFill>
                <a:effectLst/>
                <a:uLnTx/>
                <a:uFillTx/>
              </a:rPr>
              <a:t>US West</a:t>
            </a:r>
          </a:p>
        </p:txBody>
      </p:sp>
      <p:sp>
        <p:nvSpPr>
          <p:cNvPr id="11" name="Rounded Rectangle 10"/>
          <p:cNvSpPr/>
          <p:nvPr/>
        </p:nvSpPr>
        <p:spPr bwMode="auto">
          <a:xfrm>
            <a:off x="5570020" y="2576438"/>
            <a:ext cx="1091368" cy="1316589"/>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ABC</a:t>
            </a:r>
          </a:p>
        </p:txBody>
      </p:sp>
      <p:sp>
        <p:nvSpPr>
          <p:cNvPr id="12" name="Rounded Rectangular Callout 11"/>
          <p:cNvSpPr/>
          <p:nvPr/>
        </p:nvSpPr>
        <p:spPr>
          <a:xfrm>
            <a:off x="3611530" y="3972830"/>
            <a:ext cx="1541948" cy="871779"/>
          </a:xfrm>
          <a:prstGeom prst="wedgeRoundRectCallout">
            <a:avLst>
              <a:gd name="adj1" fmla="val 109839"/>
              <a:gd name="adj2" fmla="val -117770"/>
              <a:gd name="adj3" fmla="val 16667"/>
            </a:avLst>
          </a:prstGeom>
          <a:solidFill>
            <a:srgbClr val="0061B0">
              <a:lumMod val="10000"/>
              <a:lumOff val="90000"/>
            </a:srgbClr>
          </a:solidFill>
          <a:ln w="9525" cap="flat" cmpd="sng" algn="ctr">
            <a:solidFill>
              <a:srgbClr val="0084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72C6"/>
                </a:solidFill>
                <a:effectLst/>
                <a:uLnTx/>
                <a:uFillTx/>
                <a:latin typeface="Segoe UI"/>
                <a:ea typeface="+mn-ea"/>
                <a:cs typeface="+mn-cs"/>
              </a:rPr>
              <a:t>Failover and activation of secondary </a:t>
            </a:r>
            <a:br>
              <a:rPr kumimoji="0" lang="en-US" sz="1199" b="0" i="0" u="none" strike="noStrike" kern="0" cap="none" spc="0" normalizeH="0" baseline="0" noProof="0" dirty="0" smtClean="0">
                <a:ln>
                  <a:noFill/>
                </a:ln>
                <a:solidFill>
                  <a:srgbClr val="0072C6"/>
                </a:solidFill>
                <a:effectLst/>
                <a:uLnTx/>
                <a:uFillTx/>
                <a:latin typeface="Segoe UI"/>
                <a:ea typeface="+mn-ea"/>
                <a:cs typeface="+mn-cs"/>
              </a:rPr>
            </a:br>
            <a:r>
              <a:rPr kumimoji="0" lang="en-US" sz="1199" b="0" i="0" u="none" strike="noStrike" kern="0" cap="none" spc="0" normalizeH="0" baseline="0" noProof="0" dirty="0" smtClean="0">
                <a:ln>
                  <a:noFill/>
                </a:ln>
                <a:solidFill>
                  <a:srgbClr val="0072C6"/>
                </a:solidFill>
                <a:effectLst/>
                <a:uLnTx/>
                <a:uFillTx/>
                <a:latin typeface="Segoe UI"/>
                <a:ea typeface="+mn-ea"/>
                <a:cs typeface="+mn-cs"/>
              </a:rPr>
              <a:t>(during incident)</a:t>
            </a:r>
          </a:p>
        </p:txBody>
      </p:sp>
      <p:sp>
        <p:nvSpPr>
          <p:cNvPr id="13" name="TextBox 12"/>
          <p:cNvSpPr txBox="1"/>
          <p:nvPr/>
        </p:nvSpPr>
        <p:spPr>
          <a:xfrm>
            <a:off x="5597399" y="4517641"/>
            <a:ext cx="1036759" cy="369460"/>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FFFF00"/>
                </a:solidFill>
                <a:effectLst/>
                <a:uLnTx/>
                <a:uFillTx/>
              </a:rPr>
              <a:t>West US</a:t>
            </a:r>
          </a:p>
        </p:txBody>
      </p:sp>
      <p:grpSp>
        <p:nvGrpSpPr>
          <p:cNvPr id="14" name="Group 13"/>
          <p:cNvGrpSpPr/>
          <p:nvPr/>
        </p:nvGrpSpPr>
        <p:grpSpPr>
          <a:xfrm>
            <a:off x="10271354" y="2009159"/>
            <a:ext cx="1730565" cy="2835453"/>
            <a:chOff x="3101235" y="1931751"/>
            <a:chExt cx="2158259" cy="2514670"/>
          </a:xfrm>
        </p:grpSpPr>
        <p:pic>
          <p:nvPicPr>
            <p:cNvPr id="1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4" descr="D:\Microsoft\DVD 36\DVD_ART36\Artwork_Imagery\Icons - Illustrations\_ XML ICONS\database green.png"/>
          <p:cNvPicPr>
            <a:picLocks noChangeAspect="1" noChangeArrowheads="1"/>
          </p:cNvPicPr>
          <p:nvPr/>
        </p:nvPicPr>
        <p:blipFill>
          <a:blip r:embed="rId4"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5913486" y="3076879"/>
            <a:ext cx="462198" cy="409079"/>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952850" y="3173215"/>
            <a:ext cx="456041" cy="276871"/>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sp>
        <p:nvSpPr>
          <p:cNvPr id="20" name="Rounded Rectangle 19"/>
          <p:cNvSpPr/>
          <p:nvPr/>
        </p:nvSpPr>
        <p:spPr bwMode="auto">
          <a:xfrm>
            <a:off x="10733310" y="2827661"/>
            <a:ext cx="1080562" cy="1316589"/>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XYZ</a:t>
            </a:r>
          </a:p>
        </p:txBody>
      </p:sp>
      <p:pic>
        <p:nvPicPr>
          <p:cNvPr id="21" name="Picture 4" descr="D:\Microsoft\DVD 36\DVD_ART36\Artwork_Imagery\Icons - Illustrations\_ XML ICONS\database green.png"/>
          <p:cNvPicPr>
            <a:picLocks noChangeAspect="1" noChangeArrowheads="1"/>
          </p:cNvPicPr>
          <p:nvPr/>
        </p:nvPicPr>
        <p:blipFill>
          <a:blip r:embed="rId4"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11000650" y="3608475"/>
            <a:ext cx="462198" cy="409079"/>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040013" y="3704812"/>
            <a:ext cx="498683" cy="276871"/>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sp>
        <p:nvSpPr>
          <p:cNvPr id="23" name="TextBox 22"/>
          <p:cNvSpPr txBox="1"/>
          <p:nvPr/>
        </p:nvSpPr>
        <p:spPr>
          <a:xfrm rot="735586">
            <a:off x="8003822" y="2938556"/>
            <a:ext cx="2152606" cy="307648"/>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Geo-replication</a:t>
            </a:r>
          </a:p>
        </p:txBody>
      </p:sp>
      <p:pic>
        <p:nvPicPr>
          <p:cNvPr id="24"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21435938">
            <a:off x="5422889" y="3466181"/>
            <a:ext cx="5726138" cy="1026159"/>
          </a:xfrm>
          <a:prstGeom prst="rect">
            <a:avLst/>
          </a:prstGeom>
          <a:noFill/>
          <a:ln w="9525">
            <a:noFill/>
            <a:miter lim="800000"/>
            <a:headEnd/>
            <a:tailEnd/>
          </a:ln>
        </p:spPr>
      </p:pic>
      <p:sp>
        <p:nvSpPr>
          <p:cNvPr id="25" name="Rectangle 24"/>
          <p:cNvSpPr/>
          <p:nvPr/>
        </p:nvSpPr>
        <p:spPr>
          <a:xfrm>
            <a:off x="163239" y="4753258"/>
            <a:ext cx="7218071" cy="2554545"/>
          </a:xfrm>
          <a:prstGeom prst="rect">
            <a:avLst/>
          </a:prstGeom>
        </p:spPr>
        <p:txBody>
          <a:bodyPr wrap="square">
            <a:spAutoFit/>
          </a:bodyPr>
          <a:lstStyle/>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RTO&lt;2h, RPO&lt;5m </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REST and PowerShell API to opt-in and failover</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Automatic data replication and synchronization</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DMV+REST to monitor and guide failover decisions</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Single offline secondary with matching performance level in the DR paired region </a:t>
            </a:r>
          </a:p>
          <a:p>
            <a:pPr marL="0" marR="0" lvl="0" indent="0" defTabSz="62161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181651"/>
              </a:solidFill>
              <a:effectLst/>
              <a:uLnTx/>
              <a:uFillTx/>
            </a:endParaRP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smtClean="0">
              <a:ln>
                <a:noFill/>
              </a:ln>
              <a:solidFill>
                <a:srgbClr val="181651"/>
              </a:solidFill>
              <a:effectLst/>
              <a:uLnTx/>
              <a:uFillTx/>
            </a:endParaRPr>
          </a:p>
        </p:txBody>
      </p:sp>
      <p:sp>
        <p:nvSpPr>
          <p:cNvPr id="26" name="TextBox 25"/>
          <p:cNvSpPr txBox="1"/>
          <p:nvPr/>
        </p:nvSpPr>
        <p:spPr>
          <a:xfrm>
            <a:off x="7858206" y="3248586"/>
            <a:ext cx="1640449" cy="646587"/>
          </a:xfrm>
          <a:prstGeom prst="rect">
            <a:avLst/>
          </a:prstGeom>
          <a:noFill/>
        </p:spPr>
        <p:txBody>
          <a:bodyPr wrap="none" rtlCol="0">
            <a:spAutoFit/>
          </a:bodyPr>
          <a:lstStyle/>
          <a:p>
            <a:pPr marL="0" marR="0" lvl="0" indent="0" algn="ctr" defTabSz="1243493" eaLnBrk="1" fontAlgn="auto" latinLnBrk="0" hangingPunct="1">
              <a:lnSpc>
                <a:spcPct val="100000"/>
              </a:lnSpc>
              <a:spcBef>
                <a:spcPts val="0"/>
              </a:spcBef>
              <a:spcAft>
                <a:spcPts val="0"/>
              </a:spcAft>
              <a:buClrTx/>
              <a:buSzTx/>
              <a:buFontTx/>
              <a:buNone/>
              <a:tabLst/>
              <a:defRPr/>
            </a:pPr>
            <a:r>
              <a:rPr kumimoji="0" lang="en-US" sz="1801" b="0" i="0" u="none" strike="noStrike" kern="0" cap="none" spc="0" normalizeH="0" baseline="0" noProof="0" dirty="0" smtClean="0">
                <a:ln>
                  <a:noFill/>
                </a:ln>
                <a:solidFill>
                  <a:srgbClr val="FFFF00"/>
                </a:solidFill>
                <a:effectLst/>
                <a:uLnTx/>
                <a:uFillTx/>
              </a:rPr>
              <a:t>North Central </a:t>
            </a:r>
            <a:br>
              <a:rPr kumimoji="0" lang="en-US" sz="1801" b="0" i="0" u="none" strike="noStrike" kern="0" cap="none" spc="0" normalizeH="0" baseline="0" noProof="0" dirty="0" smtClean="0">
                <a:ln>
                  <a:noFill/>
                </a:ln>
                <a:solidFill>
                  <a:srgbClr val="FFFF00"/>
                </a:solidFill>
                <a:effectLst/>
                <a:uLnTx/>
                <a:uFillTx/>
              </a:rPr>
            </a:br>
            <a:r>
              <a:rPr kumimoji="0" lang="en-US" sz="1801" b="0" i="0" u="none" strike="noStrike" kern="0" cap="none" spc="0" normalizeH="0" baseline="0" noProof="0" dirty="0" smtClean="0">
                <a:ln>
                  <a:noFill/>
                </a:ln>
                <a:solidFill>
                  <a:srgbClr val="FFFF00"/>
                </a:solidFill>
                <a:effectLst/>
                <a:uLnTx/>
                <a:uFillTx/>
              </a:rPr>
              <a:t>US</a:t>
            </a:r>
          </a:p>
        </p:txBody>
      </p:sp>
      <p:grpSp>
        <p:nvGrpSpPr>
          <p:cNvPr id="27" name="Group 26"/>
          <p:cNvGrpSpPr/>
          <p:nvPr/>
        </p:nvGrpSpPr>
        <p:grpSpPr>
          <a:xfrm>
            <a:off x="7813781" y="394786"/>
            <a:ext cx="1730565" cy="2835453"/>
            <a:chOff x="3101235" y="1931751"/>
            <a:chExt cx="2158259" cy="2514670"/>
          </a:xfrm>
        </p:grpSpPr>
        <p:pic>
          <p:nvPicPr>
            <p:cNvPr id="2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Rounded Rectangle 30"/>
          <p:cNvSpPr/>
          <p:nvPr/>
        </p:nvSpPr>
        <p:spPr bwMode="auto">
          <a:xfrm>
            <a:off x="8275738" y="1213289"/>
            <a:ext cx="1080562" cy="1316589"/>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OPQ</a:t>
            </a:r>
          </a:p>
        </p:txBody>
      </p:sp>
      <p:pic>
        <p:nvPicPr>
          <p:cNvPr id="32" name="Picture 4" descr="D:\Microsoft\DVD 36\DVD_ART36\Artwork_Imagery\Icons - Illustrations\_ XML ICONS\database green.png"/>
          <p:cNvPicPr>
            <a:picLocks noChangeAspect="1" noChangeArrowheads="1"/>
          </p:cNvPicPr>
          <p:nvPr/>
        </p:nvPicPr>
        <p:blipFill>
          <a:blip r:embed="rId4"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8543077" y="1994103"/>
            <a:ext cx="462198" cy="409079"/>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582441" y="2090440"/>
            <a:ext cx="498682" cy="276871"/>
          </a:xfrm>
          <a:prstGeom prst="rect">
            <a:avLst/>
          </a:prstGeom>
          <a:noFill/>
        </p:spPr>
        <p:txBody>
          <a:bodyPr wrap="squar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a:t>
            </a:r>
          </a:p>
        </p:txBody>
      </p:sp>
      <p:pic>
        <p:nvPicPr>
          <p:cNvPr id="34" name="Picture 2" descr="\\johnlserver\docs$\Artwork from DVD Website\Shapes\Arrows\Gold Gradient Collection\dashed arrow 0 gold  arrow curved 7.png"/>
          <p:cNvPicPr>
            <a:picLocks noChangeAspect="1" noChangeArrowheads="1"/>
          </p:cNvPicPr>
          <p:nvPr/>
        </p:nvPicPr>
        <p:blipFill>
          <a:blip r:embed="rId5" cstate="print"/>
          <a:srcRect/>
          <a:stretch>
            <a:fillRect/>
          </a:stretch>
        </p:blipFill>
        <p:spPr bwMode="auto">
          <a:xfrm rot="19112045" flipH="1" flipV="1">
            <a:off x="5953164" y="1827382"/>
            <a:ext cx="3029313" cy="921681"/>
          </a:xfrm>
          <a:prstGeom prst="rect">
            <a:avLst/>
          </a:prstGeom>
          <a:noFill/>
          <a:ln w="9525">
            <a:noFill/>
            <a:miter lim="800000"/>
            <a:headEnd/>
            <a:tailEnd/>
          </a:ln>
        </p:spPr>
      </p:pic>
      <p:sp>
        <p:nvSpPr>
          <p:cNvPr id="35" name="Lightning Bolt 34"/>
          <p:cNvSpPr/>
          <p:nvPr/>
        </p:nvSpPr>
        <p:spPr bwMode="auto">
          <a:xfrm>
            <a:off x="10185983" y="2290841"/>
            <a:ext cx="1745207" cy="2198783"/>
          </a:xfrm>
          <a:prstGeom prst="lightningBolt">
            <a:avLst/>
          </a:prstGeom>
          <a:solidFill>
            <a:srgbClr val="FF0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9941" tIns="34971" rIns="69941" bIns="34971" numCol="1" rtlCol="0" anchor="ctr" anchorCtr="0" compatLnSpc="1">
            <a:prstTxWarp prst="textNoShape">
              <a:avLst/>
            </a:prstTxWarp>
          </a:bodyPr>
          <a:lstStyle/>
          <a:p>
            <a:pPr marL="0" marR="0" lvl="0" indent="0" algn="ctr" defTabSz="699194" eaLnBrk="1" fontAlgn="base" latinLnBrk="0" hangingPunct="1">
              <a:lnSpc>
                <a:spcPct val="100000"/>
              </a:lnSpc>
              <a:spcBef>
                <a:spcPct val="0"/>
              </a:spcBef>
              <a:spcAft>
                <a:spcPct val="0"/>
              </a:spcAft>
              <a:buClrTx/>
              <a:buSzTx/>
              <a:buFontTx/>
              <a:buNone/>
              <a:tabLst/>
              <a:defRPr/>
            </a:pPr>
            <a:endParaRPr kumimoji="0" lang="en-US" sz="1734"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Slide Number Placeholder 1"/>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27</a:t>
            </a:fld>
            <a:endParaRPr lang="en-US" dirty="0">
              <a:solidFill>
                <a:srgbClr val="292929"/>
              </a:solidFill>
            </a:endParaRPr>
          </a:p>
        </p:txBody>
      </p:sp>
    </p:spTree>
    <p:extLst>
      <p:ext uri="{BB962C8B-B14F-4D97-AF65-F5344CB8AC3E}">
        <p14:creationId xmlns:p14="http://schemas.microsoft.com/office/powerpoint/2010/main" val="41715349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31" grpId="0" animBg="1"/>
      <p:bldP spid="33"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Active Geo-Replication</a:t>
            </a:r>
            <a:endParaRPr lang="en-US" dirty="0">
              <a:solidFill>
                <a:schemeClr val="tx1"/>
              </a:solidFill>
            </a:endParaRPr>
          </a:p>
        </p:txBody>
      </p:sp>
      <p:pic>
        <p:nvPicPr>
          <p:cNvPr id="4" name="Picture 71" descr="\\johnlserver\docs$\Artwork from DVD Website\Icons - Illustrations\Maps Globes\USA map states with glow.png"/>
          <p:cNvPicPr>
            <a:picLocks noChangeAspect="1" noChangeArrowheads="1"/>
          </p:cNvPicPr>
          <p:nvPr/>
        </p:nvPicPr>
        <p:blipFill>
          <a:blip r:embed="rId2" cstate="print"/>
          <a:srcRect/>
          <a:stretch>
            <a:fillRect/>
          </a:stretch>
        </p:blipFill>
        <p:spPr bwMode="auto">
          <a:xfrm>
            <a:off x="4353709" y="754741"/>
            <a:ext cx="8544659" cy="4709437"/>
          </a:xfrm>
          <a:prstGeom prst="rect">
            <a:avLst/>
          </a:prstGeom>
          <a:noFill/>
          <a:ln w="9525">
            <a:noFill/>
            <a:miter lim="800000"/>
            <a:headEnd/>
            <a:tailEnd/>
          </a:ln>
        </p:spPr>
      </p:pic>
      <p:grpSp>
        <p:nvGrpSpPr>
          <p:cNvPr id="5" name="Group 4"/>
          <p:cNvGrpSpPr/>
          <p:nvPr/>
        </p:nvGrpSpPr>
        <p:grpSpPr>
          <a:xfrm>
            <a:off x="4796493" y="1746822"/>
            <a:ext cx="1730565" cy="2835453"/>
            <a:chOff x="3101235" y="1931751"/>
            <a:chExt cx="2158259" cy="2514670"/>
          </a:xfrm>
        </p:grpSpPr>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7624454" y="3327845"/>
            <a:ext cx="1730565" cy="2835453"/>
            <a:chOff x="3101235" y="1931751"/>
            <a:chExt cx="2158259" cy="251467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rot="2286548">
            <a:off x="6520372" y="2685224"/>
            <a:ext cx="1413400"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Geo-replication</a:t>
            </a:r>
          </a:p>
        </p:txBody>
      </p:sp>
      <p:grpSp>
        <p:nvGrpSpPr>
          <p:cNvPr id="14" name="Group 13"/>
          <p:cNvGrpSpPr/>
          <p:nvPr/>
        </p:nvGrpSpPr>
        <p:grpSpPr>
          <a:xfrm>
            <a:off x="7769170" y="3955176"/>
            <a:ext cx="1439864" cy="1278159"/>
            <a:chOff x="7064427" y="3121655"/>
            <a:chExt cx="1440069" cy="1278340"/>
          </a:xfrm>
        </p:grpSpPr>
        <p:sp>
          <p:nvSpPr>
            <p:cNvPr id="15" name="Rounded Rectangle 14"/>
            <p:cNvSpPr/>
            <p:nvPr/>
          </p:nvSpPr>
          <p:spPr bwMode="auto">
            <a:xfrm>
              <a:off x="7064427" y="3121655"/>
              <a:ext cx="1440069" cy="1278340"/>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ABC</a:t>
              </a:r>
            </a:p>
          </p:txBody>
        </p:sp>
        <p:pic>
          <p:nvPicPr>
            <p:cNvPr id="16" name="Picture 4" descr="D:\Microsoft\DVD 36\DVD_ART36\Artwork_Imagery\Icons - Illustrations\_ XML ICONS\database green.png"/>
            <p:cNvPicPr>
              <a:picLocks noChangeAspect="1" noChangeArrowheads="1"/>
            </p:cNvPicPr>
            <p:nvPr/>
          </p:nvPicPr>
          <p:blipFill>
            <a:blip r:embed="rId5"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7502040" y="3491592"/>
              <a:ext cx="609874" cy="539784"/>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576063" y="6239984"/>
            <a:ext cx="1718740" cy="338426"/>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smtClean="0">
                <a:ln>
                  <a:noFill/>
                </a:ln>
                <a:solidFill>
                  <a:srgbClr val="FFFF00"/>
                </a:solidFill>
                <a:effectLst/>
                <a:uLnTx/>
                <a:uFillTx/>
              </a:rPr>
              <a:t>South Central US</a:t>
            </a:r>
          </a:p>
        </p:txBody>
      </p:sp>
      <p:sp>
        <p:nvSpPr>
          <p:cNvPr id="18" name="TextBox 17"/>
          <p:cNvSpPr txBox="1"/>
          <p:nvPr/>
        </p:nvSpPr>
        <p:spPr>
          <a:xfrm>
            <a:off x="5142837" y="4630140"/>
            <a:ext cx="939553" cy="338426"/>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smtClean="0">
                <a:ln>
                  <a:noFill/>
                </a:ln>
                <a:solidFill>
                  <a:srgbClr val="FFFF00"/>
                </a:solidFill>
                <a:effectLst/>
                <a:uLnTx/>
                <a:uFillTx/>
              </a:rPr>
              <a:t>West US</a:t>
            </a:r>
          </a:p>
        </p:txBody>
      </p:sp>
      <p:sp>
        <p:nvSpPr>
          <p:cNvPr id="19" name="Rounded Rectangular Callout 18"/>
          <p:cNvSpPr/>
          <p:nvPr/>
        </p:nvSpPr>
        <p:spPr>
          <a:xfrm>
            <a:off x="3055841" y="1984485"/>
            <a:ext cx="1266789" cy="854563"/>
          </a:xfrm>
          <a:prstGeom prst="wedgeRoundRectCallout">
            <a:avLst>
              <a:gd name="adj1" fmla="val 115039"/>
              <a:gd name="adj2" fmla="val 124784"/>
              <a:gd name="adj3" fmla="val 16667"/>
            </a:avLst>
          </a:prstGeom>
          <a:solidFill>
            <a:srgbClr val="0061B0">
              <a:lumMod val="10000"/>
              <a:lumOff val="90000"/>
            </a:srgbClr>
          </a:solidFill>
          <a:ln w="9525" cap="flat" cmpd="sng" algn="ctr">
            <a:solidFill>
              <a:srgbClr val="0084CC">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43493"/>
            <a:r>
              <a:rPr lang="en-US" sz="1199" kern="0" dirty="0">
                <a:solidFill>
                  <a:srgbClr val="0072C6"/>
                </a:solidFill>
                <a:latin typeface="Segoe UI"/>
              </a:rPr>
              <a:t>Failover and activation of secondary (any time)</a:t>
            </a:r>
          </a:p>
        </p:txBody>
      </p:sp>
      <p:grpSp>
        <p:nvGrpSpPr>
          <p:cNvPr id="20" name="Group 19"/>
          <p:cNvGrpSpPr/>
          <p:nvPr/>
        </p:nvGrpSpPr>
        <p:grpSpPr>
          <a:xfrm>
            <a:off x="10334336" y="1978477"/>
            <a:ext cx="1730565" cy="2835453"/>
            <a:chOff x="3101235" y="1931751"/>
            <a:chExt cx="2158259" cy="2514670"/>
          </a:xfrm>
        </p:grpSpPr>
        <p:pic>
          <p:nvPicPr>
            <p:cNvPr id="2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Box 23"/>
          <p:cNvSpPr txBox="1"/>
          <p:nvPr/>
        </p:nvSpPr>
        <p:spPr>
          <a:xfrm>
            <a:off x="10784503" y="4829824"/>
            <a:ext cx="854721" cy="338426"/>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smtClean="0">
                <a:ln>
                  <a:noFill/>
                </a:ln>
                <a:solidFill>
                  <a:srgbClr val="FFFF00"/>
                </a:solidFill>
                <a:effectLst/>
                <a:uLnTx/>
                <a:uFillTx/>
              </a:rPr>
              <a:t>East US</a:t>
            </a:r>
          </a:p>
        </p:txBody>
      </p:sp>
      <p:sp>
        <p:nvSpPr>
          <p:cNvPr id="25" name="TextBox 24"/>
          <p:cNvSpPr txBox="1"/>
          <p:nvPr/>
        </p:nvSpPr>
        <p:spPr>
          <a:xfrm rot="19203497">
            <a:off x="8757994" y="2645623"/>
            <a:ext cx="1413400"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Geo-replication</a:t>
            </a:r>
          </a:p>
        </p:txBody>
      </p:sp>
      <p:sp>
        <p:nvSpPr>
          <p:cNvPr id="26" name="TextBox 25"/>
          <p:cNvSpPr txBox="1"/>
          <p:nvPr/>
        </p:nvSpPr>
        <p:spPr>
          <a:xfrm>
            <a:off x="8265242" y="4485279"/>
            <a:ext cx="463588"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a:t>
            </a:r>
          </a:p>
        </p:txBody>
      </p:sp>
      <p:grpSp>
        <p:nvGrpSpPr>
          <p:cNvPr id="27" name="Group 26"/>
          <p:cNvGrpSpPr/>
          <p:nvPr/>
        </p:nvGrpSpPr>
        <p:grpSpPr>
          <a:xfrm>
            <a:off x="4923642" y="2932843"/>
            <a:ext cx="1439864" cy="1278159"/>
            <a:chOff x="7064427" y="3121655"/>
            <a:chExt cx="1440069" cy="1278340"/>
          </a:xfrm>
        </p:grpSpPr>
        <p:sp>
          <p:nvSpPr>
            <p:cNvPr id="28" name="Rounded Rectangle 27"/>
            <p:cNvSpPr/>
            <p:nvPr/>
          </p:nvSpPr>
          <p:spPr bwMode="auto">
            <a:xfrm>
              <a:off x="7064427" y="3121655"/>
              <a:ext cx="1440069" cy="1278340"/>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XYZ</a:t>
              </a:r>
            </a:p>
          </p:txBody>
        </p:sp>
        <p:pic>
          <p:nvPicPr>
            <p:cNvPr id="29" name="Picture 4" descr="D:\Microsoft\DVD 36\DVD_ART36\Artwork_Imagery\Icons - Illustrations\_ XML ICONS\database green.png"/>
            <p:cNvPicPr>
              <a:picLocks noChangeAspect="1" noChangeArrowheads="1"/>
            </p:cNvPicPr>
            <p:nvPr/>
          </p:nvPicPr>
          <p:blipFill>
            <a:blip r:embed="rId5"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7502040" y="3491592"/>
              <a:ext cx="609874" cy="539784"/>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grpSp>
      <p:pic>
        <p:nvPicPr>
          <p:cNvPr id="30" name="Picture 2" descr="\\johnlserver\docs$\Artwork from DVD Website\Shapes\Arrows\Gold Gradient Collection\dashed arrow 0 gold  arrow curved 7.png"/>
          <p:cNvPicPr>
            <a:picLocks noChangeAspect="1" noChangeArrowheads="1"/>
          </p:cNvPicPr>
          <p:nvPr/>
        </p:nvPicPr>
        <p:blipFill>
          <a:blip r:embed="rId6" cstate="print"/>
          <a:srcRect/>
          <a:stretch>
            <a:fillRect/>
          </a:stretch>
        </p:blipFill>
        <p:spPr bwMode="auto">
          <a:xfrm rot="2172192" flipV="1">
            <a:off x="5618752" y="2903234"/>
            <a:ext cx="2779486" cy="823548"/>
          </a:xfrm>
          <a:prstGeom prst="rect">
            <a:avLst/>
          </a:prstGeom>
          <a:noFill/>
          <a:ln w="9525">
            <a:noFill/>
            <a:miter lim="800000"/>
            <a:headEnd/>
            <a:tailEnd/>
          </a:ln>
        </p:spPr>
      </p:pic>
      <p:grpSp>
        <p:nvGrpSpPr>
          <p:cNvPr id="31" name="Group 30"/>
          <p:cNvGrpSpPr/>
          <p:nvPr/>
        </p:nvGrpSpPr>
        <p:grpSpPr>
          <a:xfrm>
            <a:off x="10482624" y="2887403"/>
            <a:ext cx="1439864" cy="1278159"/>
            <a:chOff x="7064427" y="3121655"/>
            <a:chExt cx="1440069" cy="1278340"/>
          </a:xfrm>
        </p:grpSpPr>
        <p:sp>
          <p:nvSpPr>
            <p:cNvPr id="32" name="Rounded Rectangle 31"/>
            <p:cNvSpPr/>
            <p:nvPr/>
          </p:nvSpPr>
          <p:spPr bwMode="auto">
            <a:xfrm>
              <a:off x="7064427" y="3121655"/>
              <a:ext cx="1440069" cy="1278340"/>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OPQ</a:t>
              </a:r>
            </a:p>
          </p:txBody>
        </p:sp>
        <p:pic>
          <p:nvPicPr>
            <p:cNvPr id="33" name="Picture 4" descr="D:\Microsoft\DVD 36\DVD_ART36\Artwork_Imagery\Icons - Illustrations\_ XML ICONS\database green.png"/>
            <p:cNvPicPr>
              <a:picLocks noChangeAspect="1" noChangeArrowheads="1"/>
            </p:cNvPicPr>
            <p:nvPr/>
          </p:nvPicPr>
          <p:blipFill>
            <a:blip r:embed="rId5"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7502040" y="3491592"/>
              <a:ext cx="609874" cy="539784"/>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grpSp>
      <p:sp>
        <p:nvSpPr>
          <p:cNvPr id="34" name="Rectangle 33"/>
          <p:cNvSpPr/>
          <p:nvPr/>
        </p:nvSpPr>
        <p:spPr>
          <a:xfrm>
            <a:off x="-3820" y="4699766"/>
            <a:ext cx="6249411" cy="2554545"/>
          </a:xfrm>
          <a:prstGeom prst="rect">
            <a:avLst/>
          </a:prstGeom>
        </p:spPr>
        <p:txBody>
          <a:bodyPr wrap="square">
            <a:spAutoFit/>
          </a:bodyPr>
          <a:lstStyle/>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RTO&lt;1h, RPO&lt;5m</a:t>
            </a:r>
            <a:endParaRPr kumimoji="0" lang="en-US" sz="2000" i="0" u="none" strike="noStrike" kern="0" cap="none" spc="0" normalizeH="0" baseline="0" noProof="0" dirty="0" smtClean="0">
              <a:ln>
                <a:noFill/>
              </a:ln>
              <a:effectLst/>
              <a:uLnTx/>
              <a:uFillTx/>
              <a:latin typeface="Segoe UI Light"/>
            </a:endParaRP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REST and PowerShell API to opt-in and failover</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DMV+REST to monitor and guide failover decisions</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Automatic data replication and synchronization</a:t>
            </a: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effectLst/>
                <a:uLnTx/>
                <a:uFillTx/>
                <a:latin typeface="Segoe UI Light"/>
              </a:rPr>
              <a:t>Up to 4 online secondary databases with matching performance level in any region </a:t>
            </a:r>
          </a:p>
          <a:p>
            <a:pPr marL="0" marR="0" lvl="0" indent="0" defTabSz="62161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181651"/>
              </a:solidFill>
              <a:effectLst/>
              <a:uLnTx/>
              <a:uFillTx/>
            </a:endParaRPr>
          </a:p>
          <a:p>
            <a:pPr marL="388526" marR="0" lvl="0" indent="-388526" defTabSz="621616"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smtClean="0">
              <a:ln>
                <a:noFill/>
              </a:ln>
              <a:solidFill>
                <a:srgbClr val="181651"/>
              </a:solidFill>
              <a:effectLst/>
              <a:uLnTx/>
              <a:uFillTx/>
            </a:endParaRPr>
          </a:p>
        </p:txBody>
      </p:sp>
      <p:sp>
        <p:nvSpPr>
          <p:cNvPr id="35" name="TextBox 34"/>
          <p:cNvSpPr txBox="1"/>
          <p:nvPr/>
        </p:nvSpPr>
        <p:spPr>
          <a:xfrm>
            <a:off x="5434324" y="3484067"/>
            <a:ext cx="463588"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a:t>
            </a:r>
          </a:p>
        </p:txBody>
      </p:sp>
      <p:sp>
        <p:nvSpPr>
          <p:cNvPr id="36" name="TextBox 35"/>
          <p:cNvSpPr txBox="1"/>
          <p:nvPr/>
        </p:nvSpPr>
        <p:spPr>
          <a:xfrm>
            <a:off x="10863880" y="3396370"/>
            <a:ext cx="713657"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DB1.old</a:t>
            </a:r>
          </a:p>
        </p:txBody>
      </p:sp>
      <p:pic>
        <p:nvPicPr>
          <p:cNvPr id="37" name="Picture 2" descr="\\johnlserver\docs$\Artwork from DVD Website\Shapes\Arrows\Gold Gradient Collection\dashed arrow 0 gold  arrow curved 7.png"/>
          <p:cNvPicPr>
            <a:picLocks noChangeAspect="1" noChangeArrowheads="1"/>
          </p:cNvPicPr>
          <p:nvPr/>
        </p:nvPicPr>
        <p:blipFill>
          <a:blip r:embed="rId6" cstate="print"/>
          <a:srcRect/>
          <a:stretch>
            <a:fillRect/>
          </a:stretch>
        </p:blipFill>
        <p:spPr bwMode="auto">
          <a:xfrm rot="19157096" flipH="1" flipV="1">
            <a:off x="8421149" y="2895545"/>
            <a:ext cx="2781006" cy="823548"/>
          </a:xfrm>
          <a:prstGeom prst="rect">
            <a:avLst/>
          </a:prstGeom>
          <a:noFill/>
          <a:ln w="9525">
            <a:noFill/>
            <a:miter lim="800000"/>
            <a:headEnd/>
            <a:tailEnd/>
          </a:ln>
        </p:spPr>
      </p:pic>
      <p:grpSp>
        <p:nvGrpSpPr>
          <p:cNvPr id="38" name="Group 37"/>
          <p:cNvGrpSpPr/>
          <p:nvPr/>
        </p:nvGrpSpPr>
        <p:grpSpPr>
          <a:xfrm>
            <a:off x="7536832" y="249842"/>
            <a:ext cx="1730565" cy="2835453"/>
            <a:chOff x="3101235" y="1931751"/>
            <a:chExt cx="2158259" cy="2514670"/>
          </a:xfrm>
        </p:grpSpPr>
        <p:pic>
          <p:nvPicPr>
            <p:cNvPr id="3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01235"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20128" y="1931751"/>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40601" y="1931752"/>
              <a:ext cx="718893" cy="251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2" name="TextBox 41"/>
          <p:cNvSpPr txBox="1"/>
          <p:nvPr/>
        </p:nvSpPr>
        <p:spPr>
          <a:xfrm>
            <a:off x="9364470" y="657467"/>
            <a:ext cx="1724639" cy="338426"/>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dirty="0" smtClean="0">
                <a:ln>
                  <a:noFill/>
                </a:ln>
                <a:solidFill>
                  <a:srgbClr val="FFFFFE"/>
                </a:solidFill>
                <a:effectLst/>
                <a:uLnTx/>
                <a:uFillTx/>
              </a:rPr>
              <a:t>North Central US</a:t>
            </a:r>
          </a:p>
        </p:txBody>
      </p:sp>
      <p:grpSp>
        <p:nvGrpSpPr>
          <p:cNvPr id="43" name="Group 42"/>
          <p:cNvGrpSpPr/>
          <p:nvPr/>
        </p:nvGrpSpPr>
        <p:grpSpPr>
          <a:xfrm>
            <a:off x="7685120" y="1158768"/>
            <a:ext cx="1439864" cy="1278159"/>
            <a:chOff x="7064427" y="3121655"/>
            <a:chExt cx="1440069" cy="1278340"/>
          </a:xfrm>
        </p:grpSpPr>
        <p:sp>
          <p:nvSpPr>
            <p:cNvPr id="44" name="Rounded Rectangle 43"/>
            <p:cNvSpPr/>
            <p:nvPr/>
          </p:nvSpPr>
          <p:spPr bwMode="auto">
            <a:xfrm>
              <a:off x="7064427" y="3121655"/>
              <a:ext cx="1440069" cy="1278340"/>
            </a:xfrm>
            <a:prstGeom prst="roundRect">
              <a:avLst/>
            </a:prstGeom>
            <a:gradFill rotWithShape="1">
              <a:gsLst>
                <a:gs pos="0">
                  <a:srgbClr val="0084CC">
                    <a:tint val="50000"/>
                    <a:satMod val="300000"/>
                    <a:alpha val="40000"/>
                  </a:srgbClr>
                </a:gs>
                <a:gs pos="35000">
                  <a:srgbClr val="0084CC">
                    <a:tint val="37000"/>
                    <a:satMod val="300000"/>
                  </a:srgbClr>
                </a:gs>
                <a:gs pos="100000">
                  <a:srgbClr val="0084CC">
                    <a:tint val="15000"/>
                    <a:satMod val="350000"/>
                  </a:srgbClr>
                </a:gs>
              </a:gsLst>
              <a:lin ang="16200000" scaled="1"/>
            </a:gradFill>
            <a:ln w="9525" cap="flat" cmpd="sng" algn="ctr">
              <a:solidFill>
                <a:srgbClr val="0084CC">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23" tIns="45711" rIns="91423" bIns="45711" numCol="1" rtlCol="0" anchor="t" anchorCtr="0" compatLnSpc="1">
              <a:prstTxWarp prst="textNoShape">
                <a:avLst/>
              </a:prstTxWarp>
            </a:bodyPr>
            <a:lstStyle/>
            <a:p>
              <a:pPr marL="0" marR="0" lvl="0" indent="0" algn="ctr" defTabSz="91394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Segoe UI"/>
                  <a:ea typeface="+mn-ea"/>
                  <a:cs typeface="+mn-cs"/>
                </a:rPr>
                <a:t>LS DFE</a:t>
              </a:r>
            </a:p>
          </p:txBody>
        </p:sp>
        <p:pic>
          <p:nvPicPr>
            <p:cNvPr id="45" name="Picture 4" descr="D:\Microsoft\DVD 36\DVD_ART36\Artwork_Imagery\Icons - Illustrations\_ XML ICONS\database green.png"/>
            <p:cNvPicPr>
              <a:picLocks noChangeAspect="1" noChangeArrowheads="1"/>
            </p:cNvPicPr>
            <p:nvPr/>
          </p:nvPicPr>
          <p:blipFill>
            <a:blip r:embed="rId5"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7502040" y="3491592"/>
              <a:ext cx="609874" cy="539784"/>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grpSp>
      <p:sp>
        <p:nvSpPr>
          <p:cNvPr id="46" name="TextBox 45"/>
          <p:cNvSpPr txBox="1"/>
          <p:nvPr/>
        </p:nvSpPr>
        <p:spPr>
          <a:xfrm>
            <a:off x="8210607" y="1704810"/>
            <a:ext cx="463588"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a:t>
            </a:r>
          </a:p>
        </p:txBody>
      </p:sp>
      <p:sp>
        <p:nvSpPr>
          <p:cNvPr id="47" name="Lightning Bolt 46"/>
          <p:cNvSpPr/>
          <p:nvPr/>
        </p:nvSpPr>
        <p:spPr bwMode="auto">
          <a:xfrm>
            <a:off x="7504676" y="3538189"/>
            <a:ext cx="1951742" cy="2472030"/>
          </a:xfrm>
          <a:prstGeom prst="lightningBolt">
            <a:avLst/>
          </a:prstGeom>
          <a:solidFill>
            <a:srgbClr val="FF000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9941" tIns="34971" rIns="69941" bIns="34971" numCol="1" rtlCol="0" anchor="ctr" anchorCtr="0" compatLnSpc="1">
            <a:prstTxWarp prst="textNoShape">
              <a:avLst/>
            </a:prstTxWarp>
          </a:bodyPr>
          <a:lstStyle/>
          <a:p>
            <a:pPr marL="0" marR="0" lvl="0" indent="0" algn="ctr" defTabSz="699194" eaLnBrk="1" fontAlgn="base" latinLnBrk="0" hangingPunct="1">
              <a:lnSpc>
                <a:spcPct val="100000"/>
              </a:lnSpc>
              <a:spcBef>
                <a:spcPct val="0"/>
              </a:spcBef>
              <a:spcAft>
                <a:spcPct val="0"/>
              </a:spcAft>
              <a:buClrTx/>
              <a:buSzTx/>
              <a:buFontTx/>
              <a:buNone/>
              <a:tabLst/>
              <a:defRPr/>
            </a:pPr>
            <a:endParaRPr kumimoji="0" lang="en-US" sz="1734"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48" name="TextBox 47"/>
          <p:cNvSpPr txBox="1"/>
          <p:nvPr/>
        </p:nvSpPr>
        <p:spPr>
          <a:xfrm rot="8771729" flipV="1">
            <a:off x="6324722" y="1580623"/>
            <a:ext cx="1413400"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Geo-replication</a:t>
            </a:r>
          </a:p>
        </p:txBody>
      </p:sp>
      <p:pic>
        <p:nvPicPr>
          <p:cNvPr id="49" name="Picture 2" descr="\\johnlserver\docs$\Artwork from DVD Website\Shapes\Arrows\Gold Gradient Collection\dashed arrow 0 gold  arrow curved 7.png"/>
          <p:cNvPicPr>
            <a:picLocks noChangeAspect="1" noChangeArrowheads="1"/>
          </p:cNvPicPr>
          <p:nvPr/>
        </p:nvPicPr>
        <p:blipFill>
          <a:blip r:embed="rId6" cstate="print"/>
          <a:srcRect/>
          <a:stretch>
            <a:fillRect/>
          </a:stretch>
        </p:blipFill>
        <p:spPr bwMode="auto">
          <a:xfrm rot="8276528">
            <a:off x="5391204" y="1943936"/>
            <a:ext cx="3180221" cy="823548"/>
          </a:xfrm>
          <a:prstGeom prst="rect">
            <a:avLst/>
          </a:prstGeom>
          <a:noFill/>
          <a:ln w="9525">
            <a:noFill/>
            <a:miter lim="800000"/>
            <a:headEnd/>
            <a:tailEnd/>
          </a:ln>
        </p:spPr>
      </p:pic>
      <p:pic>
        <p:nvPicPr>
          <p:cNvPr id="50" name="Picture 2" descr="\\johnlserver\docs$\Artwork from DVD Website\Shapes\Arrows\Gold Gradient Collection\dashed arrow 0 gold  arrow curved 7.png"/>
          <p:cNvPicPr>
            <a:picLocks noChangeAspect="1" noChangeArrowheads="1"/>
          </p:cNvPicPr>
          <p:nvPr/>
        </p:nvPicPr>
        <p:blipFill>
          <a:blip r:embed="rId6" cstate="print"/>
          <a:srcRect/>
          <a:stretch>
            <a:fillRect/>
          </a:stretch>
        </p:blipFill>
        <p:spPr bwMode="auto">
          <a:xfrm rot="10472447">
            <a:off x="5816644" y="2910910"/>
            <a:ext cx="6087093" cy="866857"/>
          </a:xfrm>
          <a:prstGeom prst="rect">
            <a:avLst/>
          </a:prstGeom>
          <a:noFill/>
          <a:ln w="9525">
            <a:noFill/>
            <a:miter lim="800000"/>
            <a:headEnd/>
            <a:tailEnd/>
          </a:ln>
        </p:spPr>
      </p:pic>
      <p:sp>
        <p:nvSpPr>
          <p:cNvPr id="51" name="TextBox 50"/>
          <p:cNvSpPr txBox="1"/>
          <p:nvPr/>
        </p:nvSpPr>
        <p:spPr>
          <a:xfrm rot="10446078" flipV="1">
            <a:off x="7756733" y="3009239"/>
            <a:ext cx="1413400" cy="307648"/>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smtClean="0">
                <a:ln>
                  <a:noFill/>
                </a:ln>
                <a:solidFill>
                  <a:srgbClr val="FFFFFE"/>
                </a:solidFill>
                <a:effectLst/>
                <a:uLnTx/>
                <a:uFillTx/>
              </a:rPr>
              <a:t>Geo-replication</a:t>
            </a:r>
          </a:p>
        </p:txBody>
      </p:sp>
      <p:pic>
        <p:nvPicPr>
          <p:cNvPr id="52" name="Picture 4" descr="D:\Microsoft\DVD 36\DVD_ART36\Artwork_Imagery\Icons - Illustrations\_ XML ICONS\database green.png"/>
          <p:cNvPicPr>
            <a:picLocks noChangeAspect="1" noChangeArrowheads="1"/>
          </p:cNvPicPr>
          <p:nvPr/>
        </p:nvPicPr>
        <p:blipFill>
          <a:blip r:embed="rId5" cstate="print">
            <a:duotone>
              <a:prstClr val="black"/>
              <a:srgbClr val="0084CC">
                <a:tint val="45000"/>
                <a:satMod val="400000"/>
              </a:srgbClr>
            </a:duotone>
            <a:extLst>
              <a:ext uri="{28A0092B-C50C-407E-A947-70E740481C1C}">
                <a14:useLocalDpi xmlns:a14="http://schemas.microsoft.com/office/drawing/2010/main" val="0"/>
              </a:ext>
            </a:extLst>
          </a:blip>
          <a:srcRect/>
          <a:stretch>
            <a:fillRect/>
          </a:stretch>
        </p:blipFill>
        <p:spPr bwMode="auto">
          <a:xfrm>
            <a:off x="10998024" y="3531466"/>
            <a:ext cx="609788" cy="539708"/>
          </a:xfrm>
          <a:prstGeom prst="rect">
            <a:avLst/>
          </a:prstGeom>
          <a:ln>
            <a:headEnd type="none" w="med" len="med"/>
            <a:tailEnd type="none" w="med" len="med"/>
          </a:ln>
          <a:effectLst>
            <a:glow rad="101600">
              <a:srgbClr val="7EB241">
                <a:satMod val="175000"/>
                <a:alpha val="40000"/>
              </a:srgbClr>
            </a:glow>
            <a:outerShdw blurRad="40000" dist="23000" dir="5400000"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11110933" y="3729160"/>
            <a:ext cx="463588" cy="276871"/>
          </a:xfrm>
          <a:prstGeom prst="rect">
            <a:avLst/>
          </a:prstGeom>
          <a:noFill/>
        </p:spPr>
        <p:txBody>
          <a:bodyPr wrap="none" rtlCol="0">
            <a:spAutoFit/>
          </a:bodyPr>
          <a:lstStyle/>
          <a:p>
            <a:pPr marL="0" marR="0" lvl="0" indent="0" defTabSz="1243493"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dirty="0" smtClean="0">
                <a:ln>
                  <a:noFill/>
                </a:ln>
                <a:solidFill>
                  <a:srgbClr val="000000"/>
                </a:solidFill>
                <a:effectLst/>
                <a:uLnTx/>
                <a:uFillTx/>
              </a:rPr>
              <a:t>DB1</a:t>
            </a:r>
          </a:p>
        </p:txBody>
      </p:sp>
      <p:sp>
        <p:nvSpPr>
          <p:cNvPr id="3" name="Slide Number Placeholder 2"/>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28</a:t>
            </a:fld>
            <a:endParaRPr lang="en-US" dirty="0">
              <a:solidFill>
                <a:srgbClr val="292929"/>
              </a:solidFill>
            </a:endParaRPr>
          </a:p>
        </p:txBody>
      </p:sp>
    </p:spTree>
    <p:extLst>
      <p:ext uri="{BB962C8B-B14F-4D97-AF65-F5344CB8AC3E}">
        <p14:creationId xmlns:p14="http://schemas.microsoft.com/office/powerpoint/2010/main" val="18404515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par>
                                <p:cTn id="8" presetID="10" presetClass="exit" presetSubtype="0" fill="hold"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5" grpId="0"/>
      <p:bldP spid="34" grpId="0"/>
      <p:bldP spid="46" grpId="0"/>
      <p:bldP spid="47" grpId="0" animBg="1"/>
      <p:bldP spid="48" grpId="0"/>
      <p:bldP spid="51" grpId="0"/>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674311"/>
            <a:ext cx="11887200" cy="1181734"/>
          </a:xfrm>
        </p:spPr>
        <p:txBody>
          <a:bodyPr/>
          <a:lstStyle/>
          <a:p>
            <a:r>
              <a:rPr lang="en-US" dirty="0" smtClean="0"/>
              <a:t>Demo</a:t>
            </a:r>
            <a:endParaRPr lang="en-US" sz="5400" dirty="0">
              <a:solidFill>
                <a:srgbClr val="FFFF00"/>
              </a:solidFill>
            </a:endParaRPr>
          </a:p>
        </p:txBody>
      </p:sp>
    </p:spTree>
    <p:extLst>
      <p:ext uri="{BB962C8B-B14F-4D97-AF65-F5344CB8AC3E}">
        <p14:creationId xmlns:p14="http://schemas.microsoft.com/office/powerpoint/2010/main" val="407462547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22580"/>
            <a:ext cx="11887878" cy="917575"/>
          </a:xfrm>
        </p:spPr>
        <p:txBody>
          <a:bodyPr/>
          <a:lstStyle/>
          <a:p>
            <a:r>
              <a:rPr lang="en-US" dirty="0" smtClean="0"/>
              <a:t>Related Sessions - Business Continuity</a:t>
            </a:r>
            <a:endParaRPr lang="en-US" dirty="0"/>
          </a:p>
        </p:txBody>
      </p:sp>
      <p:sp>
        <p:nvSpPr>
          <p:cNvPr id="3" name="Text Placeholder 2"/>
          <p:cNvSpPr>
            <a:spLocks noGrp="1"/>
          </p:cNvSpPr>
          <p:nvPr>
            <p:ph type="body" sz="quarter" idx="10"/>
          </p:nvPr>
        </p:nvSpPr>
        <p:spPr>
          <a:xfrm>
            <a:off x="275481" y="1213174"/>
            <a:ext cx="11885514" cy="1506738"/>
          </a:xfrm>
        </p:spPr>
        <p:txBody>
          <a:bodyPr/>
          <a:lstStyle/>
          <a:p>
            <a:pPr>
              <a:lnSpc>
                <a:spcPct val="100000"/>
              </a:lnSpc>
              <a:spcBef>
                <a:spcPts val="0"/>
              </a:spcBef>
              <a:buClrTx/>
              <a:buSzTx/>
              <a:defRPr/>
            </a:pPr>
            <a:endParaRPr lang="en-US" dirty="0"/>
          </a:p>
          <a:p>
            <a:endParaRPr lang="en-US" dirty="0"/>
          </a:p>
        </p:txBody>
      </p:sp>
      <p:graphicFrame>
        <p:nvGraphicFramePr>
          <p:cNvPr id="7" name="Table 6"/>
          <p:cNvGraphicFramePr>
            <a:graphicFrameLocks noGrp="1"/>
          </p:cNvGraphicFramePr>
          <p:nvPr>
            <p:extLst/>
          </p:nvPr>
        </p:nvGraphicFramePr>
        <p:xfrm>
          <a:off x="549824" y="754092"/>
          <a:ext cx="11336828" cy="5914760"/>
        </p:xfrm>
        <a:graphic>
          <a:graphicData uri="http://schemas.openxmlformats.org/drawingml/2006/table">
            <a:tbl>
              <a:tblPr firstRow="1" bandRow="1">
                <a:tableStyleId>{5C22544A-7EE6-4342-B048-85BDC9FD1C3A}</a:tableStyleId>
              </a:tblPr>
              <a:tblGrid>
                <a:gridCol w="1462816"/>
                <a:gridCol w="6847973"/>
                <a:gridCol w="3026039"/>
              </a:tblGrid>
              <a:tr h="277947">
                <a:tc>
                  <a:txBody>
                    <a:bodyPr/>
                    <a:lstStyle/>
                    <a:p>
                      <a:pPr marL="0" marR="0" algn="l" defTabSz="932667" rtl="0" eaLnBrk="1" latinLnBrk="0" hangingPunct="1">
                        <a:lnSpc>
                          <a:spcPct val="107000"/>
                        </a:lnSpc>
                        <a:spcBef>
                          <a:spcPts val="0"/>
                        </a:spcBef>
                        <a:spcAft>
                          <a:spcPts val="0"/>
                        </a:spcAft>
                      </a:pPr>
                      <a:r>
                        <a:rPr lang="en-US" sz="20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Type</a:t>
                      </a:r>
                      <a:endParaRPr lang="en-US" sz="20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CF2"/>
                    </a:solidFill>
                  </a:tcPr>
                </a:tc>
                <a:tc>
                  <a:txBody>
                    <a:bodyPr/>
                    <a:lstStyle/>
                    <a:p>
                      <a:pPr marL="0" marR="0" algn="l" defTabSz="932667" rtl="0" eaLnBrk="1" latinLnBrk="0" hangingPunct="1">
                        <a:lnSpc>
                          <a:spcPct val="107000"/>
                        </a:lnSpc>
                        <a:spcBef>
                          <a:spcPts val="0"/>
                        </a:spcBef>
                        <a:spcAft>
                          <a:spcPts val="0"/>
                        </a:spcAft>
                      </a:pPr>
                      <a:r>
                        <a:rPr lang="en-US" sz="20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Session</a:t>
                      </a:r>
                      <a:endParaRPr lang="en-US" sz="20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CF2"/>
                    </a:solidFill>
                  </a:tcPr>
                </a:tc>
                <a:tc>
                  <a:txBody>
                    <a:bodyPr/>
                    <a:lstStyle/>
                    <a:p>
                      <a:pPr marL="0" marR="0" algn="l" defTabSz="932667" rtl="0" eaLnBrk="1" latinLnBrk="0" hangingPunct="1">
                        <a:lnSpc>
                          <a:spcPct val="107000"/>
                        </a:lnSpc>
                        <a:spcBef>
                          <a:spcPts val="0"/>
                        </a:spcBef>
                        <a:spcAft>
                          <a:spcPts val="0"/>
                        </a:spcAft>
                      </a:pPr>
                      <a:r>
                        <a:rPr lang="en-US" sz="2000" b="1"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Date and Time</a:t>
                      </a:r>
                      <a:endParaRPr lang="en-US" sz="2000" b="1"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CF2"/>
                    </a:solidFill>
                  </a:tcPr>
                </a:tc>
              </a:tr>
              <a:tr h="259844">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Cloud</a:t>
                      </a:r>
                      <a:r>
                        <a:rPr lang="en-US" sz="1400" b="1" baseline="0" dirty="0" smtClean="0">
                          <a:solidFill>
                            <a:schemeClr val="tx1"/>
                          </a:solidFill>
                        </a:rPr>
                        <a:t> to Cloud</a:t>
                      </a:r>
                      <a:endParaRPr lang="en-US" sz="1400" b="1" dirty="0">
                        <a:solidFill>
                          <a:schemeClr val="tx1"/>
                        </a:solidFill>
                      </a:endParaRPr>
                    </a:p>
                  </a:txBody>
                  <a:tcPr marL="91427" marR="91427" marT="45713" marB="4571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Microsoft Azure Regional Strategy: Availability, DR, Proximity, and Residency</a:t>
                      </a:r>
                      <a:endParaRPr lang="en-US" sz="1200" dirty="0">
                        <a:solidFill>
                          <a:schemeClr val="tx1"/>
                        </a:solidFill>
                      </a:endParaRPr>
                    </a:p>
                  </a:txBody>
                  <a:tcPr marL="91427" marR="91427" marT="45713" marB="4571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Tuesday, May 5</a:t>
                      </a:r>
                      <a:r>
                        <a:rPr lang="en-US" sz="1200" baseline="30000" dirty="0" smtClean="0">
                          <a:solidFill>
                            <a:schemeClr val="tx1"/>
                          </a:solidFill>
                        </a:rPr>
                        <a:t>th</a:t>
                      </a:r>
                      <a:r>
                        <a:rPr lang="en-US" sz="1200" dirty="0" smtClean="0">
                          <a:solidFill>
                            <a:schemeClr val="tx1"/>
                          </a:solidFill>
                        </a:rPr>
                        <a:t> 09:00AM - 10:15AM</a:t>
                      </a:r>
                      <a:endParaRPr lang="en-US" sz="1200" dirty="0">
                        <a:solidFill>
                          <a:schemeClr val="tx1"/>
                        </a:solidFill>
                      </a:endParaRPr>
                    </a:p>
                  </a:txBody>
                  <a:tcPr marL="91427" marR="91427" marT="45713" marB="45713">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77947">
                <a:tc>
                  <a:txBody>
                    <a:bodyPr/>
                    <a:lstStyle/>
                    <a:p>
                      <a:endParaRPr lang="en-US" sz="14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Best Practices for Disaster Recovery for Azure Applications</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Wednesday, May 6</a:t>
                      </a:r>
                      <a:r>
                        <a:rPr lang="en-US" sz="1200" baseline="30000" dirty="0" smtClean="0">
                          <a:solidFill>
                            <a:schemeClr val="tx1"/>
                          </a:solidFill>
                        </a:rPr>
                        <a:t>th</a:t>
                      </a:r>
                      <a:r>
                        <a:rPr lang="en-US" sz="1200" dirty="0" smtClean="0">
                          <a:solidFill>
                            <a:schemeClr val="tx1"/>
                          </a:solidFill>
                        </a:rPr>
                        <a:t> 09:00AM - 10:15AM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Hybrid</a:t>
                      </a:r>
                      <a:endParaRPr lang="en-US" sz="1400" b="1"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Azure Site Recovery: Microsoft Azure as a destination for Disaster Recovery</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Wednesday, May 6</a:t>
                      </a:r>
                      <a:r>
                        <a:rPr lang="en-US" sz="1200" baseline="30000" dirty="0" smtClean="0">
                          <a:solidFill>
                            <a:schemeClr val="tx1"/>
                          </a:solidFill>
                        </a:rPr>
                        <a:t>th</a:t>
                      </a:r>
                      <a:r>
                        <a:rPr lang="en-US" sz="1200" dirty="0" smtClean="0">
                          <a:solidFill>
                            <a:schemeClr val="tx1"/>
                          </a:solidFill>
                        </a:rPr>
                        <a:t> 01:30PM - 02:45PM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Best Practices for deploying Disaster recovery Services with Azure Site Recovery</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Friday, May 8</a:t>
                      </a:r>
                      <a:r>
                        <a:rPr lang="en-US" sz="1200" baseline="30000" dirty="0" smtClean="0">
                          <a:solidFill>
                            <a:schemeClr val="tx1"/>
                          </a:solidFill>
                        </a:rPr>
                        <a:t>th</a:t>
                      </a:r>
                      <a:r>
                        <a:rPr lang="en-US" sz="1200" dirty="0" smtClean="0">
                          <a:solidFill>
                            <a:schemeClr val="tx1"/>
                          </a:solidFill>
                        </a:rPr>
                        <a:t> 12:30PM - 01:45PM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3448">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Cloud Integrated Backup with System Center and Azure Backup</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Tuesday, May 5</a:t>
                      </a:r>
                      <a:r>
                        <a:rPr lang="en-US" sz="1200" baseline="30000" dirty="0" smtClean="0">
                          <a:solidFill>
                            <a:schemeClr val="tx1"/>
                          </a:solidFill>
                        </a:rPr>
                        <a:t>th</a:t>
                      </a:r>
                      <a:r>
                        <a:rPr lang="en-US" sz="1200" dirty="0" smtClean="0">
                          <a:solidFill>
                            <a:schemeClr val="tx1"/>
                          </a:solidFill>
                        </a:rPr>
                        <a:t> 10:45AM - 12:00PM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Cloud Integrated Backup with Microsoft System Center and Azure Backup </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Tuesday, May 5</a:t>
                      </a:r>
                      <a:r>
                        <a:rPr lang="en-US" sz="1200" baseline="30000" dirty="0" smtClean="0">
                          <a:solidFill>
                            <a:schemeClr val="tx1"/>
                          </a:solidFill>
                        </a:rPr>
                        <a:t>th</a:t>
                      </a:r>
                      <a:r>
                        <a:rPr lang="en-US" sz="1200" dirty="0" smtClean="0">
                          <a:solidFill>
                            <a:schemeClr val="tx1"/>
                          </a:solidFill>
                        </a:rPr>
                        <a:t> 10:45AM - 12:00PM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64468">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Enterprise Backup: Custom Reporting, BAAS and Real-World Deployments in Data Protection Manager </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Tuesday, May 5</a:t>
                      </a:r>
                      <a:r>
                        <a:rPr lang="en-US" sz="1200" baseline="30000" dirty="0" smtClean="0">
                          <a:solidFill>
                            <a:schemeClr val="tx1"/>
                          </a:solidFill>
                        </a:rPr>
                        <a:t>th</a:t>
                      </a:r>
                      <a:r>
                        <a:rPr lang="en-US" sz="1200" dirty="0" smtClean="0">
                          <a:solidFill>
                            <a:schemeClr val="tx1"/>
                          </a:solidFill>
                        </a:rPr>
                        <a:t> 05:00PM - 06:15PM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err="1" smtClean="0">
                          <a:solidFill>
                            <a:schemeClr val="tx1"/>
                          </a:solidFill>
                        </a:rPr>
                        <a:t>CommVault</a:t>
                      </a:r>
                      <a:r>
                        <a:rPr lang="en-US" sz="1200" dirty="0" smtClean="0">
                          <a:solidFill>
                            <a:schemeClr val="tx1"/>
                          </a:solidFill>
                        </a:rPr>
                        <a:t>: How to Operationalize Recovery and Disaster Recovery in Microsoft Azure</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01:30PM - 02:45PM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64468">
                <a:tc>
                  <a:txBody>
                    <a:bodyPr/>
                    <a:lstStyle/>
                    <a:p>
                      <a:endParaRPr lang="en-US" sz="1400" dirty="0"/>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Using SQL Server 2014 </a:t>
                      </a:r>
                      <a:r>
                        <a:rPr lang="en-US" sz="1200" dirty="0" err="1" smtClean="0">
                          <a:solidFill>
                            <a:schemeClr val="tx1"/>
                          </a:solidFill>
                        </a:rPr>
                        <a:t>AlwaysOn</a:t>
                      </a:r>
                      <a:r>
                        <a:rPr lang="en-US" sz="1200" dirty="0" smtClean="0">
                          <a:solidFill>
                            <a:schemeClr val="tx1"/>
                          </a:solidFill>
                        </a:rPr>
                        <a:t> Availability Groups for SharePoint On-Premises and Azure SQL Replicas</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11:35AM - 11:55AM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08614">
                <a:tc>
                  <a:txBody>
                    <a:bodyPr/>
                    <a:lstStyle/>
                    <a:p>
                      <a:endParaRPr lang="en-US" sz="14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Protecting Your VMware and Physical Servers by Using Microsoft Azure Site Recovery </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03:15PM - 04:30PM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Elastic SharePoint Storage with StorSimple and Microsoft Azure</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Friday, May 8</a:t>
                      </a:r>
                      <a:r>
                        <a:rPr lang="en-US" sz="1200" baseline="30000" dirty="0" smtClean="0">
                          <a:solidFill>
                            <a:schemeClr val="tx1"/>
                          </a:solidFill>
                        </a:rPr>
                        <a:t>th</a:t>
                      </a:r>
                      <a:r>
                        <a:rPr lang="en-US" sz="1200" dirty="0" smtClean="0">
                          <a:solidFill>
                            <a:schemeClr val="tx1"/>
                          </a:solidFill>
                        </a:rPr>
                        <a:t> 09:00AM - 10:15AM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End-to-End Azure Site Recovery Solutions for Small &amp; Medium Enterprises</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12:05PM - 12:25PM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rowSpan="2">
                  <a:txBody>
                    <a:bodyPr/>
                    <a:lstStyle/>
                    <a:p>
                      <a:r>
                        <a:rPr lang="en-US" sz="1400" b="1" dirty="0" smtClean="0">
                          <a:solidFill>
                            <a:schemeClr val="tx1"/>
                          </a:solidFill>
                        </a:rPr>
                        <a:t>On-</a:t>
                      </a:r>
                      <a:r>
                        <a:rPr lang="en-US" sz="1400" b="1" dirty="0" err="1" smtClean="0">
                          <a:solidFill>
                            <a:schemeClr val="tx1"/>
                          </a:solidFill>
                        </a:rPr>
                        <a:t>prem</a:t>
                      </a:r>
                      <a:endParaRPr lang="en-US" sz="1400" b="1"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Microsoft SQL Server End-to-End High Availability and Disaster Recovery </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09:00AM - 10:15AM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vMerge="1">
                  <a:txBody>
                    <a:bodyPr/>
                    <a:lstStyle/>
                    <a:p>
                      <a:endParaRPr lang="en-US" sz="1400" b="1"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Stretching Failover Clusters and Using Storage Replica in Windows Server </a:t>
                      </a:r>
                      <a:r>
                        <a:rPr lang="en-US" sz="1200" dirty="0" err="1" smtClean="0">
                          <a:solidFill>
                            <a:schemeClr val="tx1"/>
                          </a:solidFill>
                        </a:rPr>
                        <a:t>vNext</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10:45AM - 12:00PM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Skype</a:t>
                      </a:r>
                      <a:endParaRPr lang="en-US" sz="1400" b="1"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Managing Backup and Restore in Skype for Business </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Tuesday, May 5</a:t>
                      </a:r>
                      <a:r>
                        <a:rPr lang="en-US" sz="1200" baseline="30000" dirty="0" smtClean="0">
                          <a:solidFill>
                            <a:schemeClr val="tx1"/>
                          </a:solidFill>
                        </a:rPr>
                        <a:t>th</a:t>
                      </a:r>
                      <a:r>
                        <a:rPr lang="en-US" sz="1200" dirty="0" smtClean="0">
                          <a:solidFill>
                            <a:schemeClr val="tx1"/>
                          </a:solidFill>
                        </a:rPr>
                        <a:t> 10:45AM - 12:00PM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rowSpan="2">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O365</a:t>
                      </a:r>
                      <a:endParaRPr lang="en-US" sz="1400" b="1"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What Really Happens When There Is a Service Incident with Office 365, and What's My Role?</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a:t>
                      </a:r>
                      <a:r>
                        <a:rPr lang="en-US" sz="1200" baseline="30000" dirty="0" smtClean="0">
                          <a:solidFill>
                            <a:schemeClr val="tx1"/>
                          </a:solidFill>
                        </a:rPr>
                        <a:t>th</a:t>
                      </a:r>
                      <a:r>
                        <a:rPr lang="en-US" sz="1200" dirty="0" smtClean="0">
                          <a:solidFill>
                            <a:schemeClr val="tx1"/>
                          </a:solidFill>
                        </a:rPr>
                        <a:t> 03:15PM - 04:30PM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947">
                <a:tc vMerge="1">
                  <a:txBody>
                    <a:bodyPr/>
                    <a:lstStyle/>
                    <a:p>
                      <a:pPr marL="0" marR="0" indent="0" algn="l" defTabSz="932667"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Experts Unplugged: Exchange Server High Availability and Site Resilience Deep Dive</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tx1"/>
                          </a:solidFill>
                        </a:rPr>
                        <a:t>Thursday, May 7 3:15 PM - 4:30 PM</a:t>
                      </a:r>
                      <a:endParaRPr lang="en-US" sz="1200" dirty="0">
                        <a:solidFill>
                          <a:schemeClr val="tx1"/>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 name="Rectangle 3"/>
          <p:cNvSpPr/>
          <p:nvPr/>
        </p:nvSpPr>
        <p:spPr bwMode="auto">
          <a:xfrm>
            <a:off x="1920604" y="1394165"/>
            <a:ext cx="4374279" cy="365756"/>
          </a:xfrm>
          <a:prstGeom prst="rect">
            <a:avLst/>
          </a:prstGeom>
          <a:noFill/>
          <a:ln>
            <a:solidFill>
              <a:schemeClr val="tx2">
                <a:lumMod val="40000"/>
                <a:lumOff val="6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581573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Architecture</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437" y="1212850"/>
            <a:ext cx="11049000" cy="5781675"/>
          </a:xfrm>
          <a:prstGeom prst="rect">
            <a:avLst/>
          </a:prstGeom>
          <a:noFill/>
        </p:spPr>
      </p:pic>
    </p:spTree>
    <p:extLst>
      <p:ext uri="{BB962C8B-B14F-4D97-AF65-F5344CB8AC3E}">
        <p14:creationId xmlns:p14="http://schemas.microsoft.com/office/powerpoint/2010/main" val="38097805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Storage</a:t>
            </a:r>
            <a:endParaRPr lang="en-US" dirty="0"/>
          </a:p>
        </p:txBody>
      </p:sp>
    </p:spTree>
    <p:extLst>
      <p:ext uri="{BB962C8B-B14F-4D97-AF65-F5344CB8AC3E}">
        <p14:creationId xmlns:p14="http://schemas.microsoft.com/office/powerpoint/2010/main" val="19758655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Roles and responsibilities</a:t>
            </a:r>
          </a:p>
        </p:txBody>
      </p:sp>
      <p:sp>
        <p:nvSpPr>
          <p:cNvPr id="4" name="Text Placeholder 1"/>
          <p:cNvSpPr txBox="1">
            <a:spLocks/>
          </p:cNvSpPr>
          <p:nvPr/>
        </p:nvSpPr>
        <p:spPr>
          <a:xfrm>
            <a:off x="421210" y="1903274"/>
            <a:ext cx="5727920" cy="652406"/>
          </a:xfrm>
          <a:prstGeom prst="rect">
            <a:avLst/>
          </a:prstGeom>
          <a:solidFill>
            <a:srgbClr val="FCB327">
              <a:lumMod val="75000"/>
            </a:srgbClr>
          </a:solidFill>
          <a:ln>
            <a:solidFill>
              <a:srgbClr val="0061B0"/>
            </a:solidFill>
          </a:ln>
        </p:spPr>
        <p:txBody>
          <a:bodyPr vert="horz" lIns="91440" tIns="45720" rIns="91440" bIns="45720" rtlCol="0" anchor="b">
            <a:normAutofit/>
          </a:bodyPr>
          <a:lstStyle>
            <a:lvl1pPr marL="0" indent="0" algn="l" defTabSz="1243254" rtl="0" eaLnBrk="1" latinLnBrk="0" hangingPunct="1">
              <a:spcBef>
                <a:spcPct val="20000"/>
              </a:spcBef>
              <a:buFont typeface="Arial"/>
              <a:buNone/>
              <a:defRPr sz="3264" b="1" kern="1200">
                <a:solidFill>
                  <a:schemeClr val="bg1"/>
                </a:solidFill>
                <a:effectLst/>
                <a:latin typeface="+mn-lt"/>
                <a:ea typeface="+mn-ea"/>
                <a:cs typeface="+mn-cs"/>
              </a:defRPr>
            </a:lvl1pPr>
            <a:lvl2pPr marL="466062" indent="0" algn="l" defTabSz="1243254" rtl="0" eaLnBrk="1" latinLnBrk="0" hangingPunct="1">
              <a:spcBef>
                <a:spcPct val="20000"/>
              </a:spcBef>
              <a:buClr>
                <a:schemeClr val="accent4"/>
              </a:buClr>
              <a:buFont typeface="Arial"/>
              <a:buNone/>
              <a:defRPr lang="en-US" sz="2040" b="1" kern="1200">
                <a:solidFill>
                  <a:schemeClr val="tx1"/>
                </a:solidFill>
                <a:latin typeface="Century Gothic"/>
                <a:ea typeface="+mn-ea"/>
                <a:cs typeface="+mn-cs"/>
              </a:defRPr>
            </a:lvl2pPr>
            <a:lvl3pPr marL="932122" indent="0" algn="l" defTabSz="1243254" rtl="0" eaLnBrk="1" latinLnBrk="0" hangingPunct="1">
              <a:spcBef>
                <a:spcPct val="20000"/>
              </a:spcBef>
              <a:buClr>
                <a:schemeClr val="accent4"/>
              </a:buClr>
              <a:buFont typeface="Arial"/>
              <a:buNone/>
              <a:defRPr lang="en-US" sz="1836" b="1" kern="1200">
                <a:solidFill>
                  <a:schemeClr val="tx1"/>
                </a:solidFill>
                <a:latin typeface="Century Gothic"/>
                <a:ea typeface="+mn-ea"/>
                <a:cs typeface="+mn-cs"/>
              </a:defRPr>
            </a:lvl3pPr>
            <a:lvl4pPr marL="1398184" indent="0" algn="l" defTabSz="1243254"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4pPr>
            <a:lvl5pPr marL="1864247" indent="0" algn="l" defTabSz="1243254"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5pPr>
            <a:lvl6pPr marL="2330308"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6pPr>
            <a:lvl7pPr marL="2796369"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7pPr>
            <a:lvl8pPr marL="3262431"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8pPr>
            <a:lvl9pPr marL="3728496"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9pPr>
          </a:lstStyle>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448" b="1" i="0" u="none" strike="noStrike" kern="1200" cap="none" spc="0" normalizeH="0" baseline="0" noProof="0" smtClean="0">
                <a:ln>
                  <a:noFill/>
                </a:ln>
                <a:solidFill>
                  <a:sysClr val="window" lastClr="FFFFFF"/>
                </a:solidFill>
                <a:effectLst/>
                <a:uLnTx/>
                <a:uFillTx/>
                <a:latin typeface="Segoe UI"/>
                <a:ea typeface="+mn-ea"/>
                <a:cs typeface="+mn-cs"/>
              </a:rPr>
              <a:t>Azure Storage</a:t>
            </a:r>
            <a:endParaRPr kumimoji="0" lang="en-US" sz="2448" b="1" i="0" u="none" strike="noStrike" kern="1200" cap="none" spc="0" normalizeH="0" baseline="0" noProof="0" dirty="0">
              <a:ln>
                <a:noFill/>
              </a:ln>
              <a:solidFill>
                <a:sysClr val="window" lastClr="FFFFFF"/>
              </a:solidFill>
              <a:effectLst/>
              <a:uLnTx/>
              <a:uFillTx/>
              <a:latin typeface="Segoe UI"/>
              <a:ea typeface="+mn-ea"/>
              <a:cs typeface="+mn-cs"/>
            </a:endParaRPr>
          </a:p>
        </p:txBody>
      </p:sp>
      <p:sp>
        <p:nvSpPr>
          <p:cNvPr id="5" name="Content Placeholder 2"/>
          <p:cNvSpPr txBox="1">
            <a:spLocks/>
          </p:cNvSpPr>
          <p:nvPr/>
        </p:nvSpPr>
        <p:spPr>
          <a:xfrm>
            <a:off x="421210" y="2566675"/>
            <a:ext cx="5727920" cy="3734923"/>
          </a:xfrm>
          <a:prstGeom prst="rect">
            <a:avLst/>
          </a:prstGeom>
          <a:solidFill>
            <a:srgbClr val="FCB327">
              <a:lumMod val="75000"/>
            </a:srgbClr>
          </a:solidFill>
        </p:spPr>
        <p:txBody>
          <a:bodyPr vert="horz" lIns="91440" tIns="45720" rIns="91440" bIns="45720" rtlCol="0">
            <a:noAutofit/>
          </a:bodyPr>
          <a:lstStyle>
            <a:lvl1pPr marL="0" indent="0" algn="l" defTabSz="1243254" rtl="0" eaLnBrk="1" latinLnBrk="0" hangingPunct="1">
              <a:spcBef>
                <a:spcPct val="20000"/>
              </a:spcBef>
              <a:buFont typeface="Arial"/>
              <a:buNone/>
              <a:defRPr sz="2856" kern="1200">
                <a:solidFill>
                  <a:schemeClr val="tx1"/>
                </a:solidFill>
                <a:latin typeface="+mn-lt"/>
                <a:ea typeface="+mn-ea"/>
                <a:cs typeface="+mn-cs"/>
              </a:defRPr>
            </a:lvl1pPr>
            <a:lvl2pPr marL="466221" indent="-466221" algn="l" defTabSz="1243254" rtl="0" eaLnBrk="1" latinLnBrk="0" hangingPunct="1">
              <a:spcBef>
                <a:spcPct val="20000"/>
              </a:spcBef>
              <a:buClr>
                <a:schemeClr val="accent4"/>
              </a:buClr>
              <a:buFont typeface="Arial"/>
              <a:buChar char="•"/>
              <a:defRPr lang="en-US" sz="2448" kern="1200">
                <a:solidFill>
                  <a:schemeClr val="tx1"/>
                </a:solidFill>
                <a:latin typeface="Century Gothic"/>
                <a:ea typeface="+mn-ea"/>
                <a:cs typeface="+mn-cs"/>
              </a:defRPr>
            </a:lvl2pPr>
            <a:lvl3pPr marL="867687" indent="-466221" algn="l" defTabSz="1243254" rtl="0" eaLnBrk="1" latinLnBrk="0" hangingPunct="1">
              <a:spcBef>
                <a:spcPct val="20000"/>
              </a:spcBef>
              <a:buClr>
                <a:schemeClr val="accent4"/>
              </a:buClr>
              <a:buFont typeface="Arial"/>
              <a:buChar char="•"/>
              <a:defRPr lang="en-US" sz="2040" kern="1200">
                <a:solidFill>
                  <a:schemeClr val="tx1"/>
                </a:solidFill>
                <a:latin typeface="Century Gothic"/>
                <a:ea typeface="+mn-ea"/>
                <a:cs typeface="+mn-cs"/>
              </a:defRPr>
            </a:lvl3pPr>
            <a:lvl4pPr marL="1254047" indent="-466221" algn="l" defTabSz="1243254"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4pPr>
            <a:lvl5pPr marL="1616663" indent="-466221" algn="l" defTabSz="1243254"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5pPr>
            <a:lvl6pPr marL="3418949"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6pPr>
            <a:lvl7pPr marL="4040575"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7pPr>
            <a:lvl8pPr marL="4662202"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8pPr>
            <a:lvl9pPr marL="5283829"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9pPr>
          </a:lstStyle>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Transparent high availability and data protection from hardware failures</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Geo-replicated service </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Platform compliance testing and certification</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endParaRPr kumimoji="0" lang="en-US" sz="2040" b="0" i="0" u="none" strike="noStrike" kern="1200" cap="none" spc="0" normalizeH="0" baseline="0" noProof="0" dirty="0">
              <a:ln>
                <a:noFill/>
              </a:ln>
              <a:solidFill>
                <a:srgbClr val="58585A"/>
              </a:solidFill>
              <a:effectLst/>
              <a:uLnTx/>
              <a:uFillTx/>
              <a:latin typeface="Segoe UI"/>
              <a:ea typeface="+mn-ea"/>
              <a:cs typeface="+mn-cs"/>
            </a:endParaRPr>
          </a:p>
        </p:txBody>
      </p:sp>
      <p:sp>
        <p:nvSpPr>
          <p:cNvPr id="6" name="Text Placeholder 5"/>
          <p:cNvSpPr txBox="1">
            <a:spLocks/>
          </p:cNvSpPr>
          <p:nvPr/>
        </p:nvSpPr>
        <p:spPr>
          <a:xfrm>
            <a:off x="6505416" y="1903274"/>
            <a:ext cx="5730170" cy="652406"/>
          </a:xfrm>
          <a:prstGeom prst="rect">
            <a:avLst/>
          </a:prstGeom>
          <a:solidFill>
            <a:srgbClr val="002050"/>
          </a:solidFill>
        </p:spPr>
        <p:txBody>
          <a:bodyPr vert="horz" lIns="91440" tIns="45720" rIns="91440" bIns="45720" rtlCol="0" anchor="b">
            <a:noAutofit/>
          </a:bodyPr>
          <a:lstStyle>
            <a:lvl1pPr marL="0" indent="0" algn="l" defTabSz="1243254" rtl="0" eaLnBrk="1" latinLnBrk="0" hangingPunct="1">
              <a:spcBef>
                <a:spcPct val="20000"/>
              </a:spcBef>
              <a:buFont typeface="Arial"/>
              <a:buNone/>
              <a:defRPr sz="3264" b="1" kern="1200">
                <a:solidFill>
                  <a:schemeClr val="bg1"/>
                </a:solidFill>
                <a:effectLst/>
                <a:latin typeface="+mn-lt"/>
                <a:ea typeface="+mn-ea"/>
                <a:cs typeface="+mn-cs"/>
              </a:defRPr>
            </a:lvl1pPr>
            <a:lvl2pPr marL="466062" indent="0" algn="l" defTabSz="1243254" rtl="0" eaLnBrk="1" latinLnBrk="0" hangingPunct="1">
              <a:spcBef>
                <a:spcPct val="20000"/>
              </a:spcBef>
              <a:buClr>
                <a:schemeClr val="accent4"/>
              </a:buClr>
              <a:buFont typeface="Arial"/>
              <a:buNone/>
              <a:defRPr lang="en-US" sz="2040" b="1" kern="1200">
                <a:solidFill>
                  <a:schemeClr val="tx1"/>
                </a:solidFill>
                <a:latin typeface="Century Gothic"/>
                <a:ea typeface="+mn-ea"/>
                <a:cs typeface="+mn-cs"/>
              </a:defRPr>
            </a:lvl2pPr>
            <a:lvl3pPr marL="932122" indent="0" algn="l" defTabSz="1243254" rtl="0" eaLnBrk="1" latinLnBrk="0" hangingPunct="1">
              <a:spcBef>
                <a:spcPct val="20000"/>
              </a:spcBef>
              <a:buClr>
                <a:schemeClr val="accent4"/>
              </a:buClr>
              <a:buFont typeface="Arial"/>
              <a:buNone/>
              <a:defRPr lang="en-US" sz="1836" b="1" kern="1200">
                <a:solidFill>
                  <a:schemeClr val="tx1"/>
                </a:solidFill>
                <a:latin typeface="Century Gothic"/>
                <a:ea typeface="+mn-ea"/>
                <a:cs typeface="+mn-cs"/>
              </a:defRPr>
            </a:lvl3pPr>
            <a:lvl4pPr marL="1398184" indent="0" algn="l" defTabSz="1243254"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4pPr>
            <a:lvl5pPr marL="1864247" indent="0" algn="l" defTabSz="1243254" rtl="0" eaLnBrk="1" latinLnBrk="0" hangingPunct="1">
              <a:spcBef>
                <a:spcPct val="20000"/>
              </a:spcBef>
              <a:buClr>
                <a:schemeClr val="accent4"/>
              </a:buClr>
              <a:buFont typeface="Arial"/>
              <a:buNone/>
              <a:defRPr lang="en-US" sz="1632" b="1" kern="1200">
                <a:solidFill>
                  <a:schemeClr val="tx1"/>
                </a:solidFill>
                <a:latin typeface="Century Gothic"/>
                <a:ea typeface="+mn-ea"/>
                <a:cs typeface="+mn-cs"/>
              </a:defRPr>
            </a:lvl5pPr>
            <a:lvl6pPr marL="2330308"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6pPr>
            <a:lvl7pPr marL="2796369"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7pPr>
            <a:lvl8pPr marL="3262431"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8pPr>
            <a:lvl9pPr marL="3728496" indent="0" algn="l" defTabSz="1243254" rtl="0" eaLnBrk="1" latinLnBrk="0" hangingPunct="1">
              <a:spcBef>
                <a:spcPct val="20000"/>
              </a:spcBef>
              <a:buFont typeface="Arial" pitchFamily="34" charset="0"/>
              <a:buNone/>
              <a:defRPr sz="1632" b="1" kern="1200">
                <a:solidFill>
                  <a:schemeClr val="tx1"/>
                </a:solidFill>
                <a:latin typeface="+mn-lt"/>
                <a:ea typeface="+mn-ea"/>
                <a:cs typeface="+mn-cs"/>
              </a:defRPr>
            </a:lvl9pPr>
          </a:lstStyle>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448" b="1" i="0" u="none" strike="noStrike" kern="1200" cap="none" spc="0" normalizeH="0" baseline="0" noProof="0" smtClean="0">
                <a:ln>
                  <a:noFill/>
                </a:ln>
                <a:solidFill>
                  <a:sysClr val="window" lastClr="FFFFFF"/>
                </a:solidFill>
                <a:effectLst/>
                <a:uLnTx/>
                <a:uFillTx/>
                <a:latin typeface="Segoe UI"/>
                <a:ea typeface="+mn-ea"/>
                <a:cs typeface="+mn-cs"/>
              </a:rPr>
              <a:t>Customer (subscription owner)</a:t>
            </a:r>
            <a:endParaRPr kumimoji="0" lang="en-US" sz="2448" b="1" i="0" u="none" strike="noStrike" kern="1200" cap="none" spc="0" normalizeH="0" baseline="0" noProof="0" dirty="0">
              <a:ln>
                <a:noFill/>
              </a:ln>
              <a:solidFill>
                <a:sysClr val="window" lastClr="FFFFFF"/>
              </a:solidFill>
              <a:effectLst/>
              <a:uLnTx/>
              <a:uFillTx/>
              <a:latin typeface="Segoe UI"/>
              <a:ea typeface="+mn-ea"/>
              <a:cs typeface="+mn-cs"/>
            </a:endParaRPr>
          </a:p>
        </p:txBody>
      </p:sp>
      <p:sp>
        <p:nvSpPr>
          <p:cNvPr id="7" name="Content Placeholder 6"/>
          <p:cNvSpPr txBox="1">
            <a:spLocks/>
          </p:cNvSpPr>
          <p:nvPr/>
        </p:nvSpPr>
        <p:spPr>
          <a:xfrm>
            <a:off x="6505416" y="2566674"/>
            <a:ext cx="5730170" cy="3734923"/>
          </a:xfrm>
          <a:prstGeom prst="rect">
            <a:avLst/>
          </a:prstGeom>
          <a:solidFill>
            <a:srgbClr val="002050"/>
          </a:solidFill>
        </p:spPr>
        <p:txBody>
          <a:bodyPr vert="horz" lIns="91440" tIns="45720" rIns="91440" bIns="45720" rtlCol="0">
            <a:noAutofit/>
          </a:bodyPr>
          <a:lstStyle>
            <a:lvl1pPr marL="0" indent="0" algn="l" defTabSz="1243254" rtl="0" eaLnBrk="1" latinLnBrk="0" hangingPunct="1">
              <a:spcBef>
                <a:spcPct val="20000"/>
              </a:spcBef>
              <a:buFont typeface="Arial"/>
              <a:buNone/>
              <a:defRPr sz="2856" kern="1200">
                <a:solidFill>
                  <a:schemeClr val="tx1"/>
                </a:solidFill>
                <a:latin typeface="+mn-lt"/>
                <a:ea typeface="+mn-ea"/>
                <a:cs typeface="+mn-cs"/>
              </a:defRPr>
            </a:lvl1pPr>
            <a:lvl2pPr marL="466221" indent="-466221" algn="l" defTabSz="1243254" rtl="0" eaLnBrk="1" latinLnBrk="0" hangingPunct="1">
              <a:spcBef>
                <a:spcPct val="20000"/>
              </a:spcBef>
              <a:buClr>
                <a:schemeClr val="accent4"/>
              </a:buClr>
              <a:buFont typeface="Arial"/>
              <a:buChar char="•"/>
              <a:defRPr lang="en-US" sz="2448" kern="1200">
                <a:solidFill>
                  <a:schemeClr val="tx1"/>
                </a:solidFill>
                <a:latin typeface="Century Gothic"/>
                <a:ea typeface="+mn-ea"/>
                <a:cs typeface="+mn-cs"/>
              </a:defRPr>
            </a:lvl2pPr>
            <a:lvl3pPr marL="867687" indent="-466221" algn="l" defTabSz="1243254" rtl="0" eaLnBrk="1" latinLnBrk="0" hangingPunct="1">
              <a:spcBef>
                <a:spcPct val="20000"/>
              </a:spcBef>
              <a:buClr>
                <a:schemeClr val="accent4"/>
              </a:buClr>
              <a:buFont typeface="Arial"/>
              <a:buChar char="•"/>
              <a:defRPr lang="en-US" sz="2040" kern="1200">
                <a:solidFill>
                  <a:schemeClr val="tx1"/>
                </a:solidFill>
                <a:latin typeface="Century Gothic"/>
                <a:ea typeface="+mn-ea"/>
                <a:cs typeface="+mn-cs"/>
              </a:defRPr>
            </a:lvl3pPr>
            <a:lvl4pPr marL="1254047" indent="-466221" algn="l" defTabSz="1243254"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4pPr>
            <a:lvl5pPr marL="1616663" indent="-466221" algn="l" defTabSz="1243254" rtl="0" eaLnBrk="1" latinLnBrk="0" hangingPunct="1">
              <a:spcBef>
                <a:spcPct val="20000"/>
              </a:spcBef>
              <a:buClr>
                <a:schemeClr val="accent4"/>
              </a:buClr>
              <a:buFont typeface="Arial"/>
              <a:buChar char="•"/>
              <a:defRPr lang="en-US" sz="1836" kern="1200">
                <a:solidFill>
                  <a:schemeClr val="tx1"/>
                </a:solidFill>
                <a:latin typeface="Century Gothic"/>
                <a:ea typeface="+mn-ea"/>
                <a:cs typeface="+mn-cs"/>
              </a:defRPr>
            </a:lvl5pPr>
            <a:lvl6pPr marL="3418949"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6pPr>
            <a:lvl7pPr marL="4040575"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7pPr>
            <a:lvl8pPr marL="4662202"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8pPr>
            <a:lvl9pPr marL="5283829" indent="-310814" algn="l" defTabSz="1243254" rtl="0" eaLnBrk="1" latinLnBrk="0" hangingPunct="1">
              <a:spcBef>
                <a:spcPct val="20000"/>
              </a:spcBef>
              <a:buFont typeface="Arial" pitchFamily="34" charset="0"/>
              <a:buChar char="•"/>
              <a:defRPr sz="1632" kern="1200">
                <a:solidFill>
                  <a:schemeClr val="tx1"/>
                </a:solidFill>
                <a:latin typeface="+mn-lt"/>
                <a:ea typeface="+mn-ea"/>
                <a:cs typeface="+mn-cs"/>
              </a:defRPr>
            </a:lvl9pPr>
          </a:lstStyle>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Configure the appropriate geo-replication option </a:t>
            </a:r>
          </a:p>
          <a:p>
            <a:pPr marL="809121" lvl="1" indent="-342900">
              <a:buClrTx/>
              <a:buFont typeface="Arial" panose="020B0604020202020204" pitchFamily="34" charset="0"/>
              <a:buChar char="•"/>
              <a:defRPr/>
            </a:pPr>
            <a:r>
              <a:rPr lang="en-US" sz="1632" dirty="0" smtClean="0">
                <a:solidFill>
                  <a:sysClr val="window" lastClr="FFFFFF"/>
                </a:solidFill>
                <a:latin typeface="Segoe UI"/>
              </a:rPr>
              <a:t>Geo-Redundant Storage </a:t>
            </a:r>
            <a:r>
              <a:rPr kumimoji="0" lang="en-US" sz="1632" b="0" i="0" u="none" strike="noStrike" kern="1200" cap="none" spc="0" normalizeH="0" baseline="0" noProof="0" dirty="0" smtClean="0">
                <a:ln>
                  <a:noFill/>
                </a:ln>
                <a:solidFill>
                  <a:sysClr val="window" lastClr="FFFFFF"/>
                </a:solidFill>
                <a:effectLst/>
                <a:uLnTx/>
                <a:uFillTx/>
                <a:latin typeface="Segoe UI"/>
                <a:ea typeface="+mn-ea"/>
                <a:cs typeface="+mn-cs"/>
              </a:rPr>
              <a:t>(GRS)</a:t>
            </a:r>
          </a:p>
          <a:p>
            <a:pPr marL="809121" lvl="1" indent="-342900">
              <a:buClrTx/>
              <a:buFont typeface="Arial" panose="020B0604020202020204" pitchFamily="34" charset="0"/>
              <a:buChar char="•"/>
              <a:defRPr/>
            </a:pPr>
            <a:r>
              <a:rPr lang="en-US" sz="1632" dirty="0" smtClean="0">
                <a:solidFill>
                  <a:sysClr val="window" lastClr="FFFFFF"/>
                </a:solidFill>
                <a:latin typeface="Segoe UI"/>
              </a:rPr>
              <a:t>Read Access </a:t>
            </a:r>
            <a:r>
              <a:rPr lang="en-US" sz="1632" dirty="0">
                <a:solidFill>
                  <a:sysClr val="window" lastClr="FFFFFF"/>
                </a:solidFill>
                <a:latin typeface="Segoe UI"/>
              </a:rPr>
              <a:t>Geo-Redundant </a:t>
            </a:r>
            <a:r>
              <a:rPr lang="en-US" sz="1632" dirty="0" smtClean="0">
                <a:solidFill>
                  <a:sysClr val="window" lastClr="FFFFFF"/>
                </a:solidFill>
                <a:latin typeface="Segoe UI"/>
              </a:rPr>
              <a:t>Storage (</a:t>
            </a:r>
            <a:r>
              <a:rPr kumimoji="0" lang="en-US" sz="1632" b="0" i="0" u="none" strike="noStrike" kern="1200" cap="none" spc="0" normalizeH="0" baseline="0" noProof="0" dirty="0" smtClean="0">
                <a:ln>
                  <a:noFill/>
                </a:ln>
                <a:solidFill>
                  <a:sysClr val="window" lastClr="FFFFFF"/>
                </a:solidFill>
                <a:effectLst/>
                <a:uLnTx/>
                <a:uFillTx/>
                <a:latin typeface="Segoe UI"/>
                <a:ea typeface="+mn-ea"/>
                <a:cs typeface="+mn-cs"/>
              </a:rPr>
              <a:t>RA-GRS)</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Creating point in time backups (blob snapshot)</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Use appropriate read options for Read Access Secondaries</a:t>
            </a: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Monitor replication latency to enforce RPO</a:t>
            </a:r>
            <a:endParaRPr kumimoji="0" lang="en-US" sz="2040" b="0" i="0" u="none" strike="noStrike" kern="1200" cap="none" spc="0" normalizeH="0" baseline="0" noProof="0" dirty="0" smtClean="0">
              <a:ln>
                <a:noFill/>
              </a:ln>
              <a:solidFill>
                <a:srgbClr val="58585A"/>
              </a:solidFill>
              <a:effectLst/>
              <a:uLnTx/>
              <a:uFillTx/>
              <a:latin typeface="Segoe UI"/>
              <a:ea typeface="+mn-ea"/>
              <a:cs typeface="+mn-cs"/>
            </a:endParaRPr>
          </a:p>
          <a:p>
            <a:pPr marL="0" marR="0" lvl="0" indent="0" algn="l" defTabSz="1243254" rtl="0" eaLnBrk="1" fontAlgn="auto" latinLnBrk="0" hangingPunct="1">
              <a:lnSpc>
                <a:spcPct val="100000"/>
              </a:lnSpc>
              <a:spcBef>
                <a:spcPct val="20000"/>
              </a:spcBef>
              <a:spcAft>
                <a:spcPts val="0"/>
              </a:spcAft>
              <a:buClrTx/>
              <a:buSzTx/>
              <a:buFont typeface="Arial"/>
              <a:buNone/>
              <a:tabLst/>
              <a:defRPr/>
            </a:pPr>
            <a:r>
              <a:rPr kumimoji="0" lang="en-US" sz="2040" b="0" i="0" u="none" strike="noStrike" kern="1200" cap="none" spc="0" normalizeH="0" baseline="0" noProof="0" dirty="0" smtClean="0">
                <a:ln>
                  <a:noFill/>
                </a:ln>
                <a:solidFill>
                  <a:sysClr val="window" lastClr="FFFFFF"/>
                </a:solidFill>
                <a:effectLst/>
                <a:uLnTx/>
                <a:uFillTx/>
                <a:latin typeface="Segoe UI"/>
                <a:ea typeface="+mn-ea"/>
                <a:cs typeface="+mn-cs"/>
              </a:rPr>
              <a:t>If cross-region HA is required implement appropriate design pattern</a:t>
            </a:r>
            <a:endParaRPr kumimoji="0" lang="en-US" sz="2040" b="0" i="0" u="none" strike="noStrike" kern="1200" cap="none" spc="0" normalizeH="0" baseline="0" noProof="0" dirty="0">
              <a:ln>
                <a:noFill/>
              </a:ln>
              <a:solidFill>
                <a:sysClr val="window" lastClr="FFFFFF"/>
              </a:solidFill>
              <a:effectLst/>
              <a:uLnTx/>
              <a:uFillTx/>
              <a:latin typeface="Segoe UI"/>
              <a:ea typeface="+mn-ea"/>
              <a:cs typeface="+mn-cs"/>
            </a:endParaRPr>
          </a:p>
        </p:txBody>
      </p:sp>
    </p:spTree>
    <p:extLst>
      <p:ext uri="{BB962C8B-B14F-4D97-AF65-F5344CB8AC3E}">
        <p14:creationId xmlns:p14="http://schemas.microsoft.com/office/powerpoint/2010/main" val="370659163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BCDR Tiered Model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58389400"/>
              </p:ext>
            </p:extLst>
          </p:nvPr>
        </p:nvGraphicFramePr>
        <p:xfrm>
          <a:off x="733080" y="1217182"/>
          <a:ext cx="10972681" cy="4566055"/>
        </p:xfrm>
        <a:graphic>
          <a:graphicData uri="http://schemas.openxmlformats.org/drawingml/2006/table">
            <a:tbl>
              <a:tblPr/>
              <a:tblGrid>
                <a:gridCol w="3337893"/>
                <a:gridCol w="1909515"/>
                <a:gridCol w="1240476"/>
                <a:gridCol w="2099267"/>
                <a:gridCol w="2385530"/>
              </a:tblGrid>
              <a:tr h="367473">
                <a:tc>
                  <a:txBody>
                    <a:bodyPr/>
                    <a:lstStyle/>
                    <a:p>
                      <a:endParaRPr lang="en-US" sz="2000" dirty="0"/>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3">
                  <a:txBody>
                    <a:bodyPr/>
                    <a:lstStyle/>
                    <a:p>
                      <a:pPr algn="ctr"/>
                      <a:r>
                        <a:rPr lang="en-US" sz="2000" b="1" dirty="0" smtClean="0">
                          <a:solidFill>
                            <a:schemeClr val="tx1"/>
                          </a:solidFill>
                        </a:rPr>
                        <a:t>Blobs,</a:t>
                      </a:r>
                      <a:r>
                        <a:rPr lang="en-US" sz="2000" b="1" baseline="0" dirty="0" smtClean="0">
                          <a:solidFill>
                            <a:schemeClr val="tx1"/>
                          </a:solidFill>
                        </a:rPr>
                        <a:t> Tables, Queues, VM Disks</a:t>
                      </a:r>
                      <a:endParaRPr lang="en-US" sz="2000" b="1" dirty="0">
                        <a:solidFill>
                          <a:schemeClr val="tx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pPr algn="ctr"/>
                      <a:endParaRPr lang="en-US" sz="2000" b="1"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A78"/>
                    </a:solidFill>
                  </a:tcPr>
                </a:tc>
                <a:tc hMerge="1">
                  <a:txBody>
                    <a:bodyPr/>
                    <a:lstStyle/>
                    <a:p>
                      <a:pPr algn="ctr"/>
                      <a:endParaRPr lang="en-US" sz="2000" b="1"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000" b="1" dirty="0" smtClean="0">
                          <a:solidFill>
                            <a:schemeClr val="bg1"/>
                          </a:solidFill>
                        </a:rPr>
                        <a:t>VM Disks</a:t>
                      </a:r>
                      <a:endParaRPr lang="en-US" sz="2000" b="1"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367473">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endParaRPr lang="en-US" sz="2000" dirty="0"/>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b="1" dirty="0">
                          <a:solidFill>
                            <a:schemeClr val="tx1"/>
                          </a:solidFill>
                        </a:rPr>
                        <a:t>LRS</a:t>
                      </a: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b="1" dirty="0">
                          <a:solidFill>
                            <a:schemeClr val="tx1"/>
                          </a:solidFill>
                        </a:rPr>
                        <a:t>GRS</a:t>
                      </a: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A78"/>
                    </a:solid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b="1" dirty="0">
                          <a:solidFill>
                            <a:schemeClr val="tx1"/>
                          </a:solidFill>
                        </a:rPr>
                        <a:t>RA-GRS</a:t>
                      </a: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000" b="1" dirty="0" smtClean="0">
                          <a:solidFill>
                            <a:schemeClr val="tx1"/>
                          </a:solidFill>
                        </a:rPr>
                        <a:t>VM</a:t>
                      </a:r>
                      <a:r>
                        <a:rPr lang="en-US" sz="2000" b="1" baseline="0" dirty="0" smtClean="0">
                          <a:solidFill>
                            <a:schemeClr val="tx1"/>
                          </a:solidFill>
                        </a:rPr>
                        <a:t> Disk Premium</a:t>
                      </a:r>
                      <a:endParaRPr lang="en-US" sz="2000" b="1" dirty="0">
                        <a:solidFill>
                          <a:schemeClr val="tx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rgbClr val="58585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678340">
                <a:tc>
                  <a:txBody>
                    <a:bodyPr/>
                    <a:lstStyle/>
                    <a:p>
                      <a:r>
                        <a:rPr lang="en-US" sz="2000" dirty="0" smtClean="0">
                          <a:solidFill>
                            <a:schemeClr val="bg1"/>
                          </a:solidFill>
                        </a:rPr>
                        <a:t>Uptime SLA</a:t>
                      </a:r>
                      <a:endParaRPr lang="en-US" sz="2000"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2000" dirty="0" smtClean="0"/>
                        <a:t>99.9</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99.9</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Read 99.99</a:t>
                      </a:r>
                    </a:p>
                    <a:p>
                      <a:pPr algn="ctr"/>
                      <a:r>
                        <a:rPr lang="en-US" sz="2000" dirty="0" smtClean="0"/>
                        <a:t>Write 99.9  </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2000" dirty="0" smtClean="0"/>
                        <a:t>99.9</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78340">
                <a:tc>
                  <a:txBody>
                    <a:bodyPr/>
                    <a:lstStyle/>
                    <a:p>
                      <a:r>
                        <a:rPr lang="en-US" sz="2000" dirty="0" smtClean="0">
                          <a:solidFill>
                            <a:schemeClr val="bg1"/>
                          </a:solidFill>
                        </a:rPr>
                        <a:t>Synchronous Replication In-Region</a:t>
                      </a:r>
                      <a:endParaRPr lang="en-US" sz="2000"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78340">
                <a:tc>
                  <a:txBody>
                    <a:bodyPr/>
                    <a:lstStyle/>
                    <a:p>
                      <a:r>
                        <a:rPr lang="en-US" sz="2000" dirty="0" smtClean="0">
                          <a:solidFill>
                            <a:schemeClr val="bg1"/>
                          </a:solidFill>
                        </a:rPr>
                        <a:t>Asynchronous</a:t>
                      </a:r>
                      <a:r>
                        <a:rPr lang="en-US" sz="2000" baseline="0" dirty="0" smtClean="0">
                          <a:solidFill>
                            <a:schemeClr val="bg1"/>
                          </a:solidFill>
                        </a:rPr>
                        <a:t> Replication Across Regions </a:t>
                      </a:r>
                      <a:endParaRPr lang="en-US" sz="2000"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2000" dirty="0" smtClean="0"/>
                        <a:t>No</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Yes</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No</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89208">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r>
                        <a:rPr lang="en-US" sz="2000" baseline="0" dirty="0" smtClean="0">
                          <a:solidFill>
                            <a:schemeClr val="bg1"/>
                          </a:solidFill>
                        </a:rPr>
                        <a:t>Read Availability in case of regional outage </a:t>
                      </a:r>
                      <a:endParaRPr lang="en-US" sz="2000"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No</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No</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Yes</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No</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06881">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r>
                        <a:rPr lang="en-US" sz="2000" dirty="0" smtClean="0">
                          <a:solidFill>
                            <a:schemeClr val="bg1"/>
                          </a:solidFill>
                        </a:rPr>
                        <a:t>Total copies</a:t>
                      </a:r>
                      <a:r>
                        <a:rPr lang="en-US" sz="2000" baseline="0" dirty="0" smtClean="0">
                          <a:solidFill>
                            <a:schemeClr val="bg1"/>
                          </a:solidFill>
                        </a:rPr>
                        <a:t> of data</a:t>
                      </a:r>
                      <a:endParaRPr lang="en-US" sz="2000" dirty="0">
                        <a:solidFill>
                          <a:schemeClr val="bg1"/>
                        </a:solidFill>
                      </a:endParaRPr>
                    </a:p>
                  </a:txBody>
                  <a:tcPr marL="56604" marR="56604" marT="28302" marB="28302" anchor="ctr">
                    <a:lnL w="12700" cap="flat" cmpd="sng" algn="ctr">
                      <a:solidFill>
                        <a:srgbClr val="58585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3</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6</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667" rtl="0" eaLnBrk="1" latinLnBrk="0" hangingPunct="1">
                        <a:defRPr sz="1800" kern="1200">
                          <a:solidFill>
                            <a:schemeClr val="tx1"/>
                          </a:solidFill>
                          <a:latin typeface="Segoe UI"/>
                        </a:defRPr>
                      </a:lvl1pPr>
                      <a:lvl2pPr marL="466334" algn="l" defTabSz="932667" rtl="0" eaLnBrk="1" latinLnBrk="0" hangingPunct="1">
                        <a:defRPr sz="1800" kern="1200">
                          <a:solidFill>
                            <a:schemeClr val="tx1"/>
                          </a:solidFill>
                          <a:latin typeface="Segoe UI"/>
                        </a:defRPr>
                      </a:lvl2pPr>
                      <a:lvl3pPr marL="932667" algn="l" defTabSz="932667" rtl="0" eaLnBrk="1" latinLnBrk="0" hangingPunct="1">
                        <a:defRPr sz="1800" kern="1200">
                          <a:solidFill>
                            <a:schemeClr val="tx1"/>
                          </a:solidFill>
                          <a:latin typeface="Segoe UI"/>
                        </a:defRPr>
                      </a:lvl3pPr>
                      <a:lvl4pPr marL="1399001" algn="l" defTabSz="932667" rtl="0" eaLnBrk="1" latinLnBrk="0" hangingPunct="1">
                        <a:defRPr sz="1800" kern="1200">
                          <a:solidFill>
                            <a:schemeClr val="tx1"/>
                          </a:solidFill>
                          <a:latin typeface="Segoe UI"/>
                        </a:defRPr>
                      </a:lvl4pPr>
                      <a:lvl5pPr marL="1865334" algn="l" defTabSz="932667" rtl="0" eaLnBrk="1" latinLnBrk="0" hangingPunct="1">
                        <a:defRPr sz="1800" kern="1200">
                          <a:solidFill>
                            <a:schemeClr val="tx1"/>
                          </a:solidFill>
                          <a:latin typeface="Segoe UI"/>
                        </a:defRPr>
                      </a:lvl5pPr>
                      <a:lvl6pPr marL="2331670" algn="l" defTabSz="932667" rtl="0" eaLnBrk="1" latinLnBrk="0" hangingPunct="1">
                        <a:defRPr sz="1800" kern="1200">
                          <a:solidFill>
                            <a:schemeClr val="tx1"/>
                          </a:solidFill>
                          <a:latin typeface="Segoe UI"/>
                        </a:defRPr>
                      </a:lvl6pPr>
                      <a:lvl7pPr marL="2798002" algn="l" defTabSz="932667" rtl="0" eaLnBrk="1" latinLnBrk="0" hangingPunct="1">
                        <a:defRPr sz="1800" kern="1200">
                          <a:solidFill>
                            <a:schemeClr val="tx1"/>
                          </a:solidFill>
                          <a:latin typeface="Segoe UI"/>
                        </a:defRPr>
                      </a:lvl7pPr>
                      <a:lvl8pPr marL="3264336" algn="l" defTabSz="932667" rtl="0" eaLnBrk="1" latinLnBrk="0" hangingPunct="1">
                        <a:defRPr sz="1800" kern="1200">
                          <a:solidFill>
                            <a:schemeClr val="tx1"/>
                          </a:solidFill>
                          <a:latin typeface="Segoe UI"/>
                        </a:defRPr>
                      </a:lvl8pPr>
                      <a:lvl9pPr marL="3730670" algn="l" defTabSz="932667" rtl="0" eaLnBrk="1" latinLnBrk="0" hangingPunct="1">
                        <a:defRPr sz="1800" kern="1200">
                          <a:solidFill>
                            <a:schemeClr val="tx1"/>
                          </a:solidFill>
                          <a:latin typeface="Segoe UI"/>
                        </a:defRPr>
                      </a:lvl9pPr>
                    </a:lstStyle>
                    <a:p>
                      <a:pPr algn="ctr"/>
                      <a:r>
                        <a:rPr lang="en-US" sz="2000" dirty="0"/>
                        <a:t>6</a:t>
                      </a:r>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t>3</a:t>
                      </a:r>
                      <a:endParaRPr lang="en-US" sz="2000" dirty="0"/>
                    </a:p>
                  </a:txBody>
                  <a:tcPr marL="56604" marR="56604" marT="28302" marB="283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6858310" y="5783237"/>
            <a:ext cx="5050485" cy="1197251"/>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LRS: Locally Redundant Storage </a:t>
            </a:r>
          </a:p>
          <a:p>
            <a:pPr>
              <a:lnSpc>
                <a:spcPct val="90000"/>
              </a:lnSpc>
              <a:spcAft>
                <a:spcPts val="600"/>
              </a:spcAft>
            </a:pPr>
            <a:r>
              <a:rPr lang="en-US" dirty="0" smtClean="0">
                <a:gradFill>
                  <a:gsLst>
                    <a:gs pos="2917">
                      <a:schemeClr val="tx1"/>
                    </a:gs>
                    <a:gs pos="30000">
                      <a:schemeClr val="tx1"/>
                    </a:gs>
                  </a:gsLst>
                  <a:lin ang="5400000" scaled="0"/>
                </a:gradFill>
              </a:rPr>
              <a:t>GRS: Geo-Redundant Storage</a:t>
            </a:r>
          </a:p>
          <a:p>
            <a:pPr>
              <a:lnSpc>
                <a:spcPct val="90000"/>
              </a:lnSpc>
              <a:spcAft>
                <a:spcPts val="600"/>
              </a:spcAft>
            </a:pPr>
            <a:r>
              <a:rPr lang="en-US" dirty="0" smtClean="0">
                <a:gradFill>
                  <a:gsLst>
                    <a:gs pos="2917">
                      <a:schemeClr val="tx1"/>
                    </a:gs>
                    <a:gs pos="30000">
                      <a:schemeClr val="tx1"/>
                    </a:gs>
                  </a:gsLst>
                  <a:lin ang="5400000" scaled="0"/>
                </a:gradFill>
              </a:rPr>
              <a:t>RA-GRS: Read Access Geo-Redundant Storage</a:t>
            </a:r>
          </a:p>
        </p:txBody>
      </p:sp>
    </p:spTree>
    <p:extLst>
      <p:ext uri="{BB962C8B-B14F-4D97-AF65-F5344CB8AC3E}">
        <p14:creationId xmlns:p14="http://schemas.microsoft.com/office/powerpoint/2010/main" val="244256594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480" y="205470"/>
            <a:ext cx="11373924" cy="793815"/>
          </a:xfrm>
        </p:spPr>
        <p:txBody>
          <a:bodyPr/>
          <a:lstStyle/>
          <a:p>
            <a:r>
              <a:rPr lang="en-US" sz="4399" b="1" dirty="0" smtClean="0"/>
              <a:t>Azure Storage Cross-Region DR Design</a:t>
            </a:r>
            <a:endParaRPr lang="en-US" sz="4399" b="1" dirty="0"/>
          </a:p>
        </p:txBody>
      </p:sp>
      <p:graphicFrame>
        <p:nvGraphicFramePr>
          <p:cNvPr id="2" name="Table 1"/>
          <p:cNvGraphicFramePr>
            <a:graphicFrameLocks noGrp="1"/>
          </p:cNvGraphicFramePr>
          <p:nvPr>
            <p:extLst/>
          </p:nvPr>
        </p:nvGraphicFramePr>
        <p:xfrm>
          <a:off x="640458" y="1577043"/>
          <a:ext cx="10881242" cy="4532930"/>
        </p:xfrm>
        <a:graphic>
          <a:graphicData uri="http://schemas.openxmlformats.org/drawingml/2006/table">
            <a:tbl>
              <a:tblPr firstRow="1" bandRow="1">
                <a:tableStyleId>{5C22544A-7EE6-4342-B048-85BDC9FD1C3A}</a:tableStyleId>
              </a:tblPr>
              <a:tblGrid>
                <a:gridCol w="4663391"/>
                <a:gridCol w="6217851"/>
              </a:tblGrid>
              <a:tr h="406090">
                <a:tc gridSpan="2">
                  <a:txBody>
                    <a:bodyPr/>
                    <a:lstStyle/>
                    <a:p>
                      <a:r>
                        <a:rPr lang="en-US" sz="2800" dirty="0" smtClean="0"/>
                        <a:t>Cross Region</a:t>
                      </a:r>
                      <a:r>
                        <a:rPr lang="en-US" sz="2800" baseline="0" dirty="0" smtClean="0"/>
                        <a:t> DR Design Patterns for Blob, Table, Queue</a:t>
                      </a:r>
                      <a:endParaRPr lang="en-US" sz="2800" dirty="0"/>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CCFF"/>
                    </a:solidFill>
                  </a:tcPr>
                </a:tc>
                <a:tc hMerge="1">
                  <a:txBody>
                    <a:bodyPr/>
                    <a:lstStyle/>
                    <a:p>
                      <a:endParaRPr lang="en-US" sz="2400" dirty="0"/>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CCFF"/>
                    </a:solidFill>
                  </a:tcPr>
                </a:tc>
              </a:tr>
              <a:tr h="901781">
                <a:tc>
                  <a:txBody>
                    <a:bodyPr/>
                    <a:lstStyle/>
                    <a:p>
                      <a:pPr marL="0" marR="0" lvl="1" indent="0" algn="l" defTabSz="932667" rtl="0" eaLnBrk="1" fontAlgn="auto" latinLnBrk="0" hangingPunct="1">
                        <a:lnSpc>
                          <a:spcPct val="100000"/>
                        </a:lnSpc>
                        <a:spcBef>
                          <a:spcPts val="0"/>
                        </a:spcBef>
                        <a:spcAft>
                          <a:spcPts val="0"/>
                        </a:spcAft>
                        <a:buClrTx/>
                        <a:buSzTx/>
                        <a:buFontTx/>
                        <a:buNone/>
                        <a:tabLst/>
                        <a:defRPr/>
                      </a:pPr>
                      <a:r>
                        <a:rPr lang="en-US" sz="2400" b="1" dirty="0" smtClean="0">
                          <a:solidFill>
                            <a:srgbClr val="FFFFFF"/>
                          </a:solidFill>
                        </a:rPr>
                        <a:t>RO</a:t>
                      </a:r>
                      <a:r>
                        <a:rPr lang="en-US" sz="2400" b="1" baseline="0" dirty="0" smtClean="0">
                          <a:solidFill>
                            <a:srgbClr val="FFFFFF"/>
                          </a:solidFill>
                        </a:rPr>
                        <a:t>-Secondary</a:t>
                      </a:r>
                      <a:endParaRPr lang="en-US" sz="2400" b="1" dirty="0" smtClean="0">
                        <a:solidFill>
                          <a:srgbClr val="FFFFFF"/>
                        </a:solidFill>
                      </a:endParaRPr>
                    </a:p>
                  </a:txBody>
                  <a:tcPr marL="91427" marR="91427" marT="45713" marB="4571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32667" rtl="0" eaLnBrk="1" fontAlgn="auto" latinLnBrk="0" hangingPunct="1">
                        <a:lnSpc>
                          <a:spcPct val="100000"/>
                        </a:lnSpc>
                        <a:spcBef>
                          <a:spcPts val="0"/>
                        </a:spcBef>
                        <a:spcAft>
                          <a:spcPts val="0"/>
                        </a:spcAft>
                        <a:buClrTx/>
                        <a:buSzTx/>
                        <a:buFontTx/>
                        <a:buNone/>
                        <a:tabLst/>
                        <a:defRPr/>
                      </a:pPr>
                      <a:r>
                        <a:rPr lang="en-US" sz="2400" dirty="0" smtClean="0">
                          <a:solidFill>
                            <a:srgbClr val="FFFFFF"/>
                          </a:solidFill>
                        </a:rPr>
                        <a:t>For applications that optimize for highly available reads (eventual consistency)</a:t>
                      </a:r>
                    </a:p>
                    <a:p>
                      <a:pPr marL="0" marR="0" lvl="1" indent="0" algn="l" defTabSz="932667" rtl="0" eaLnBrk="1" fontAlgn="auto" latinLnBrk="0" hangingPunct="1">
                        <a:lnSpc>
                          <a:spcPct val="100000"/>
                        </a:lnSpc>
                        <a:spcBef>
                          <a:spcPts val="0"/>
                        </a:spcBef>
                        <a:spcAft>
                          <a:spcPts val="0"/>
                        </a:spcAft>
                        <a:buClrTx/>
                        <a:buSzTx/>
                        <a:buFontTx/>
                        <a:buNone/>
                        <a:tabLst/>
                        <a:defRPr/>
                      </a:pPr>
                      <a:endParaRPr lang="en-US" sz="2400" dirty="0">
                        <a:solidFill>
                          <a:srgbClr val="FFFFFF"/>
                        </a:solidFill>
                      </a:endParaRPr>
                    </a:p>
                  </a:txBody>
                  <a:tcPr marL="91427" marR="91427" marT="45713" marB="45713">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986639">
                <a:tc>
                  <a:txBody>
                    <a:bodyPr/>
                    <a:lstStyle/>
                    <a:p>
                      <a:pPr marL="0" marR="0" lvl="1" indent="0" algn="l" defTabSz="932667" rtl="0" eaLnBrk="1" fontAlgn="auto" latinLnBrk="0" hangingPunct="1">
                        <a:lnSpc>
                          <a:spcPct val="100000"/>
                        </a:lnSpc>
                        <a:spcBef>
                          <a:spcPts val="0"/>
                        </a:spcBef>
                        <a:spcAft>
                          <a:spcPts val="0"/>
                        </a:spcAft>
                        <a:buClrTx/>
                        <a:buSzTx/>
                        <a:buFontTx/>
                        <a:buNone/>
                        <a:tabLst/>
                        <a:defRPr/>
                      </a:pPr>
                      <a:r>
                        <a:rPr lang="en-US" sz="2400" b="1" i="0" dirty="0" smtClean="0">
                          <a:solidFill>
                            <a:srgbClr val="FFFFFF"/>
                          </a:solidFill>
                        </a:rPr>
                        <a:t>Multiple-RW Accounts </a:t>
                      </a:r>
                    </a:p>
                    <a:p>
                      <a:pPr marL="0" marR="0" lvl="1" indent="0" algn="l" defTabSz="932667" rtl="0" eaLnBrk="1" fontAlgn="auto" latinLnBrk="0" hangingPunct="1">
                        <a:lnSpc>
                          <a:spcPct val="100000"/>
                        </a:lnSpc>
                        <a:spcBef>
                          <a:spcPts val="0"/>
                        </a:spcBef>
                        <a:spcAft>
                          <a:spcPts val="0"/>
                        </a:spcAft>
                        <a:buClrTx/>
                        <a:buSzTx/>
                        <a:buFontTx/>
                        <a:buNone/>
                        <a:tabLst/>
                        <a:defRPr/>
                      </a:pPr>
                      <a:r>
                        <a:rPr lang="en-US" sz="2400" b="1" i="0" dirty="0" smtClean="0">
                          <a:solidFill>
                            <a:srgbClr val="FFFFFF"/>
                          </a:solidFill>
                        </a:rPr>
                        <a:t>+ RO Secondary</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32667" rtl="0" eaLnBrk="1" fontAlgn="auto" latinLnBrk="0" hangingPunct="1">
                        <a:lnSpc>
                          <a:spcPct val="100000"/>
                        </a:lnSpc>
                        <a:spcBef>
                          <a:spcPts val="0"/>
                        </a:spcBef>
                        <a:spcAft>
                          <a:spcPts val="0"/>
                        </a:spcAft>
                        <a:buClrTx/>
                        <a:buSzTx/>
                        <a:buFontTx/>
                        <a:buNone/>
                        <a:tabLst/>
                        <a:defRPr/>
                      </a:pPr>
                      <a:r>
                        <a:rPr lang="en-US" sz="2400" dirty="0" smtClean="0">
                          <a:solidFill>
                            <a:srgbClr val="FFFFFF"/>
                          </a:solidFill>
                        </a:rPr>
                        <a:t>For applications that</a:t>
                      </a:r>
                      <a:r>
                        <a:rPr lang="en-US" sz="2400" baseline="0" dirty="0" smtClean="0">
                          <a:solidFill>
                            <a:srgbClr val="FFFFFF"/>
                          </a:solidFill>
                        </a:rPr>
                        <a:t> optimize for </a:t>
                      </a:r>
                      <a:r>
                        <a:rPr lang="en-US" sz="2400" dirty="0" smtClean="0">
                          <a:solidFill>
                            <a:srgbClr val="FFFFFF"/>
                          </a:solidFill>
                        </a:rPr>
                        <a:t>highly available reads and writes (eventually</a:t>
                      </a:r>
                      <a:r>
                        <a:rPr lang="en-US" sz="2400" baseline="0" dirty="0" smtClean="0">
                          <a:solidFill>
                            <a:srgbClr val="FFFFFF"/>
                          </a:solidFill>
                        </a:rPr>
                        <a:t> consistent)</a:t>
                      </a:r>
                      <a:endParaRPr lang="en-US" sz="2400" dirty="0" smtClean="0">
                        <a:solidFill>
                          <a:srgbClr val="FFFFFF"/>
                        </a:solidFill>
                      </a:endParaRPr>
                    </a:p>
                    <a:p>
                      <a:pPr marL="0" marR="0" lvl="1" indent="0" algn="l" defTabSz="932667" rtl="0" eaLnBrk="1" fontAlgn="auto" latinLnBrk="0" hangingPunct="1">
                        <a:lnSpc>
                          <a:spcPct val="100000"/>
                        </a:lnSpc>
                        <a:spcBef>
                          <a:spcPts val="0"/>
                        </a:spcBef>
                        <a:spcAft>
                          <a:spcPts val="0"/>
                        </a:spcAft>
                        <a:buClrTx/>
                        <a:buSzTx/>
                        <a:buFontTx/>
                        <a:buNone/>
                        <a:tabLst/>
                        <a:defRPr/>
                      </a:pPr>
                      <a:endParaRPr lang="en-US" sz="2400" dirty="0">
                        <a:solidFill>
                          <a:srgbClr val="FFFFFF"/>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71612">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2400" b="1" dirty="0" smtClean="0">
                          <a:solidFill>
                            <a:srgbClr val="FFFFFF"/>
                          </a:solidFill>
                        </a:rPr>
                        <a:t>Azure Replicated Table Library (</a:t>
                      </a:r>
                      <a:r>
                        <a:rPr lang="en-US" sz="2400" b="1" dirty="0" err="1" smtClean="0">
                          <a:solidFill>
                            <a:srgbClr val="FFFFFF"/>
                          </a:solidFill>
                        </a:rPr>
                        <a:t>RTable</a:t>
                      </a:r>
                      <a:r>
                        <a:rPr lang="en-US" sz="2400" b="1" dirty="0" smtClean="0">
                          <a:solidFill>
                            <a:srgbClr val="FFFFFF"/>
                          </a:solidFill>
                        </a:rPr>
                        <a:t>)</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dirty="0" smtClean="0">
                          <a:solidFill>
                            <a:srgbClr val="FFFFFF"/>
                          </a:solidFill>
                        </a:rPr>
                        <a:t>For applications that optimize</a:t>
                      </a:r>
                      <a:r>
                        <a:rPr lang="en-US" sz="2400" baseline="0" dirty="0" smtClean="0">
                          <a:solidFill>
                            <a:srgbClr val="FFFFFF"/>
                          </a:solidFill>
                        </a:rPr>
                        <a:t> for strong data consistency over performance</a:t>
                      </a:r>
                      <a:endParaRPr lang="en-US" sz="2400" dirty="0">
                        <a:solidFill>
                          <a:srgbClr val="FFFFFF"/>
                        </a:solidFill>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83526637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9298" y="1370852"/>
            <a:ext cx="3395093" cy="5163721"/>
          </a:xfrm>
          <a:ln>
            <a:solidFill>
              <a:schemeClr val="tx1"/>
            </a:solidFill>
          </a:ln>
        </p:spPr>
        <p:txBody>
          <a:bodyPr/>
          <a:lstStyle/>
          <a:p>
            <a:pPr marL="0" indent="0">
              <a:buNone/>
            </a:pPr>
            <a:r>
              <a:rPr lang="en-US" sz="3200" dirty="0" smtClean="0"/>
              <a:t>Key Points</a:t>
            </a:r>
          </a:p>
          <a:p>
            <a:pPr>
              <a:buFont typeface="Arial" panose="020B0604020202020204" pitchFamily="34" charset="0"/>
              <a:buChar char="•"/>
            </a:pPr>
            <a:r>
              <a:rPr lang="en-US" sz="1800" dirty="0"/>
              <a:t>Same </a:t>
            </a:r>
            <a:r>
              <a:rPr lang="en-US" sz="1800" dirty="0" smtClean="0"/>
              <a:t>account </a:t>
            </a:r>
            <a:r>
              <a:rPr lang="en-US" sz="1800" b="1" dirty="0" smtClean="0"/>
              <a:t>key </a:t>
            </a:r>
            <a:r>
              <a:rPr lang="en-US" sz="1800" dirty="0" smtClean="0"/>
              <a:t>for </a:t>
            </a:r>
            <a:r>
              <a:rPr lang="en-US" sz="1800" dirty="0"/>
              <a:t>both endpoints</a:t>
            </a:r>
          </a:p>
          <a:p>
            <a:pPr>
              <a:buFont typeface="Arial" panose="020B0604020202020204" pitchFamily="34" charset="0"/>
              <a:buChar char="•"/>
            </a:pPr>
            <a:r>
              <a:rPr lang="en-US" sz="1800" dirty="0"/>
              <a:t>Consistency</a:t>
            </a:r>
          </a:p>
          <a:p>
            <a:pPr lvl="2">
              <a:buFont typeface="Arial" panose="020B0604020202020204" pitchFamily="34" charset="0"/>
              <a:buChar char="•"/>
            </a:pPr>
            <a:r>
              <a:rPr lang="en-US" sz="1050" dirty="0"/>
              <a:t>All Writes go to the Primary</a:t>
            </a:r>
          </a:p>
          <a:p>
            <a:pPr lvl="2">
              <a:buFont typeface="Arial" panose="020B0604020202020204" pitchFamily="34" charset="0"/>
              <a:buChar char="•"/>
            </a:pPr>
            <a:r>
              <a:rPr lang="en-US" sz="1050" dirty="0"/>
              <a:t>Reads to Primary are Strongly Consistent </a:t>
            </a:r>
          </a:p>
          <a:p>
            <a:pPr lvl="2">
              <a:buFont typeface="Arial" panose="020B0604020202020204" pitchFamily="34" charset="0"/>
              <a:buChar char="•"/>
            </a:pPr>
            <a:r>
              <a:rPr lang="en-US" sz="1050" dirty="0"/>
              <a:t>Reads to Secondary are Eventually Consistent</a:t>
            </a:r>
          </a:p>
          <a:p>
            <a:pPr>
              <a:buFont typeface="Arial" panose="020B0604020202020204" pitchFamily="34" charset="0"/>
              <a:buChar char="•"/>
            </a:pPr>
            <a:r>
              <a:rPr lang="en-US" sz="1800" dirty="0"/>
              <a:t>Handle eventually consistent reads from </a:t>
            </a:r>
            <a:r>
              <a:rPr lang="en-US" sz="1800" dirty="0" smtClean="0"/>
              <a:t>secondary --Applications </a:t>
            </a:r>
            <a:r>
              <a:rPr lang="en-US" sz="1800" dirty="0"/>
              <a:t>can query the current max geo-replication delay for each service (blob, table, queue) in their storage account</a:t>
            </a:r>
          </a:p>
          <a:p>
            <a:pPr>
              <a:buFont typeface="Arial" panose="020B0604020202020204" pitchFamily="34" charset="0"/>
              <a:buChar char="•"/>
            </a:pPr>
            <a:r>
              <a:rPr lang="en-US" sz="1800" dirty="0"/>
              <a:t>Separate storage analytics metrics </a:t>
            </a:r>
            <a:r>
              <a:rPr lang="en-US" sz="1800" dirty="0" smtClean="0"/>
              <a:t>for monitoring and tracking primary </a:t>
            </a:r>
            <a:r>
              <a:rPr lang="en-US" sz="1800" dirty="0"/>
              <a:t>and secondary </a:t>
            </a:r>
            <a:r>
              <a:rPr lang="en-US" sz="1800" dirty="0" smtClean="0"/>
              <a:t>locations</a:t>
            </a:r>
          </a:p>
        </p:txBody>
      </p:sp>
      <p:sp>
        <p:nvSpPr>
          <p:cNvPr id="3" name="Title 2"/>
          <p:cNvSpPr>
            <a:spLocks noGrp="1"/>
          </p:cNvSpPr>
          <p:nvPr>
            <p:ph type="title"/>
          </p:nvPr>
        </p:nvSpPr>
        <p:spPr/>
        <p:txBody>
          <a:bodyPr/>
          <a:lstStyle/>
          <a:p>
            <a:r>
              <a:rPr lang="en-US" sz="3600" dirty="0" smtClean="0"/>
              <a:t>Design Pattern: Read Access Geo-redundant Storage (RA-GRS)</a:t>
            </a:r>
            <a:endParaRPr lang="en-US" sz="3600" dirty="0"/>
          </a:p>
        </p:txBody>
      </p:sp>
      <p:sp>
        <p:nvSpPr>
          <p:cNvPr id="5" name="Can 4"/>
          <p:cNvSpPr/>
          <p:nvPr/>
        </p:nvSpPr>
        <p:spPr bwMode="auto">
          <a:xfrm>
            <a:off x="198437" y="1831027"/>
            <a:ext cx="3200365" cy="2052325"/>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Read/Write</a:t>
            </a:r>
          </a:p>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 Primary Account</a:t>
            </a:r>
          </a:p>
          <a:p>
            <a:pPr marL="0" lvl="3" algn="ctr" defTabSz="932398" fontAlgn="base">
              <a:spcBef>
                <a:spcPct val="0"/>
              </a:spcBef>
              <a:spcAft>
                <a:spcPct val="0"/>
              </a:spcAft>
            </a:pPr>
            <a:r>
              <a:rPr lang="en-US" sz="1200" dirty="0" err="1"/>
              <a:t>accountname</a:t>
            </a:r>
            <a:r>
              <a:rPr lang="en-US" sz="1200" dirty="0"/>
              <a:t>.&lt;service&gt;.</a:t>
            </a:r>
            <a:r>
              <a:rPr lang="en-US" sz="1200" dirty="0" smtClean="0"/>
              <a:t>core.windows.net</a:t>
            </a:r>
            <a:endParaRPr lang="en-US" sz="1200" dirty="0"/>
          </a:p>
        </p:txBody>
      </p:sp>
      <p:sp>
        <p:nvSpPr>
          <p:cNvPr id="6" name="TextBox 5"/>
          <p:cNvSpPr txBox="1"/>
          <p:nvPr/>
        </p:nvSpPr>
        <p:spPr>
          <a:xfrm>
            <a:off x="1027735" y="1118748"/>
            <a:ext cx="15417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US-West</a:t>
            </a:r>
          </a:p>
        </p:txBody>
      </p:sp>
      <p:sp>
        <p:nvSpPr>
          <p:cNvPr id="8" name="TextBox 7"/>
          <p:cNvSpPr txBox="1"/>
          <p:nvPr/>
        </p:nvSpPr>
        <p:spPr>
          <a:xfrm>
            <a:off x="5754763" y="1118748"/>
            <a:ext cx="14144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US-East</a:t>
            </a:r>
          </a:p>
        </p:txBody>
      </p:sp>
      <p:sp>
        <p:nvSpPr>
          <p:cNvPr id="9" name="Rounded Rectangle 8"/>
          <p:cNvSpPr/>
          <p:nvPr/>
        </p:nvSpPr>
        <p:spPr bwMode="auto">
          <a:xfrm>
            <a:off x="2667290" y="5456136"/>
            <a:ext cx="2194536" cy="914390"/>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Application</a:t>
            </a:r>
            <a:endParaRPr lang="en-US" sz="2000" dirty="0">
              <a:gradFill>
                <a:gsLst>
                  <a:gs pos="16814">
                    <a:srgbClr val="FFFFFF"/>
                  </a:gs>
                  <a:gs pos="46000">
                    <a:srgbClr val="FFFFFF"/>
                  </a:gs>
                </a:gsLst>
                <a:lin ang="5400000" scaled="0"/>
              </a:gradFill>
            </a:endParaRPr>
          </a:p>
        </p:txBody>
      </p:sp>
      <p:cxnSp>
        <p:nvCxnSpPr>
          <p:cNvPr id="11" name="Straight Arrow Connector 10"/>
          <p:cNvCxnSpPr/>
          <p:nvPr/>
        </p:nvCxnSpPr>
        <p:spPr>
          <a:xfrm flipH="1" flipV="1">
            <a:off x="1884406" y="4153219"/>
            <a:ext cx="914400" cy="1188720"/>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p:nvPr/>
        </p:nvCxnSpPr>
        <p:spPr>
          <a:xfrm flipH="1" flipV="1">
            <a:off x="2686559" y="4039022"/>
            <a:ext cx="914400" cy="118872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20" name="TextBox 19"/>
          <p:cNvSpPr txBox="1"/>
          <p:nvPr/>
        </p:nvSpPr>
        <p:spPr>
          <a:xfrm>
            <a:off x="5110425" y="4524792"/>
            <a:ext cx="2819475" cy="2009781"/>
          </a:xfrm>
          <a:prstGeom prst="rect">
            <a:avLst/>
          </a:prstGeom>
          <a:noFill/>
          <a:ln>
            <a:solidFill>
              <a:schemeClr val="tx1"/>
            </a:solidFill>
          </a:ln>
        </p:spPr>
        <p:txBody>
          <a:bodyPr wrap="squar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Client Library</a:t>
            </a:r>
          </a:p>
          <a:p>
            <a:pPr>
              <a:lnSpc>
                <a:spcPct val="90000"/>
              </a:lnSpc>
              <a:spcAft>
                <a:spcPts val="600"/>
              </a:spcAft>
            </a:pPr>
            <a:r>
              <a:rPr lang="en-US" sz="1600" dirty="0" smtClean="0">
                <a:gradFill>
                  <a:gsLst>
                    <a:gs pos="2917">
                      <a:schemeClr val="tx1"/>
                    </a:gs>
                    <a:gs pos="30000">
                      <a:schemeClr val="tx1"/>
                    </a:gs>
                  </a:gsLst>
                  <a:lin ang="5400000" scaled="0"/>
                </a:gradFill>
              </a:rPr>
              <a:t>Read Retry Options </a:t>
            </a:r>
          </a:p>
          <a:p>
            <a:pPr marL="285750" indent="-285750">
              <a:lnSpc>
                <a:spcPct val="90000"/>
              </a:lnSpc>
              <a:spcAft>
                <a:spcPts val="600"/>
              </a:spcAft>
              <a:buFont typeface="Arial" panose="020B0604020202020204" pitchFamily="34" charset="0"/>
              <a:buChar char="•"/>
            </a:pPr>
            <a:r>
              <a:rPr lang="en-US" sz="1600" dirty="0" err="1" smtClean="0">
                <a:gradFill>
                  <a:gsLst>
                    <a:gs pos="2917">
                      <a:schemeClr val="tx1"/>
                    </a:gs>
                    <a:gs pos="30000">
                      <a:schemeClr val="tx1"/>
                    </a:gs>
                  </a:gsLst>
                  <a:lin ang="5400000" scaled="0"/>
                </a:gradFill>
              </a:rPr>
              <a:t>PrimaryOnly</a:t>
            </a:r>
            <a:endParaRPr lang="en-US" sz="1600" dirty="0" smtClean="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600" dirty="0" err="1" smtClean="0">
                <a:gradFill>
                  <a:gsLst>
                    <a:gs pos="2917">
                      <a:schemeClr val="tx1"/>
                    </a:gs>
                    <a:gs pos="30000">
                      <a:schemeClr val="tx1"/>
                    </a:gs>
                  </a:gsLst>
                  <a:lin ang="5400000" scaled="0"/>
                </a:gradFill>
              </a:rPr>
              <a:t>SecondaryOnly</a:t>
            </a:r>
            <a:endParaRPr lang="en-US" sz="1600" dirty="0" smtClean="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600" dirty="0" err="1" smtClean="0">
                <a:gradFill>
                  <a:gsLst>
                    <a:gs pos="2917">
                      <a:schemeClr val="tx1"/>
                    </a:gs>
                    <a:gs pos="30000">
                      <a:schemeClr val="tx1"/>
                    </a:gs>
                  </a:gsLst>
                  <a:lin ang="5400000" scaled="0"/>
                </a:gradFill>
              </a:rPr>
              <a:t>PrimaryThenSecondary</a:t>
            </a:r>
            <a:endParaRPr lang="en-US" sz="1600" dirty="0" smtClean="0">
              <a:gradFill>
                <a:gsLst>
                  <a:gs pos="2917">
                    <a:schemeClr val="tx1"/>
                  </a:gs>
                  <a:gs pos="30000">
                    <a:schemeClr val="tx1"/>
                  </a:gs>
                </a:gsLst>
                <a:lin ang="5400000" scaled="0"/>
              </a:gradFill>
            </a:endParaRPr>
          </a:p>
          <a:p>
            <a:pPr marL="285750" indent="-285750">
              <a:lnSpc>
                <a:spcPct val="90000"/>
              </a:lnSpc>
              <a:spcAft>
                <a:spcPts val="600"/>
              </a:spcAft>
              <a:buFont typeface="Arial" panose="020B0604020202020204" pitchFamily="34" charset="0"/>
              <a:buChar char="•"/>
            </a:pPr>
            <a:r>
              <a:rPr lang="en-US" sz="1600" dirty="0" err="1" smtClean="0">
                <a:gradFill>
                  <a:gsLst>
                    <a:gs pos="2917">
                      <a:schemeClr val="tx1"/>
                    </a:gs>
                    <a:gs pos="30000">
                      <a:schemeClr val="tx1"/>
                    </a:gs>
                  </a:gsLst>
                  <a:lin ang="5400000" scaled="0"/>
                </a:gradFill>
              </a:rPr>
              <a:t>SecondaryThenPrimary</a:t>
            </a:r>
            <a:endParaRPr lang="en-US" sz="1600" dirty="0" smtClean="0">
              <a:gradFill>
                <a:gsLst>
                  <a:gs pos="2917">
                    <a:schemeClr val="tx1"/>
                  </a:gs>
                  <a:gs pos="30000">
                    <a:schemeClr val="tx1"/>
                  </a:gs>
                </a:gsLst>
                <a:lin ang="5400000" scaled="0"/>
              </a:gradFill>
            </a:endParaRPr>
          </a:p>
        </p:txBody>
      </p:sp>
      <p:sp>
        <p:nvSpPr>
          <p:cNvPr id="22" name="Can 21"/>
          <p:cNvSpPr/>
          <p:nvPr/>
        </p:nvSpPr>
        <p:spPr bwMode="auto">
          <a:xfrm>
            <a:off x="4922872" y="1831027"/>
            <a:ext cx="3200365" cy="2052325"/>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Read Access Secondary Account</a:t>
            </a:r>
          </a:p>
          <a:p>
            <a:pPr marL="0" lvl="3" algn="ctr" defTabSz="932398" fontAlgn="base">
              <a:spcBef>
                <a:spcPct val="0"/>
              </a:spcBef>
              <a:spcAft>
                <a:spcPct val="0"/>
              </a:spcAft>
            </a:pPr>
            <a:r>
              <a:rPr lang="en-US" sz="1400" dirty="0" err="1"/>
              <a:t>accountname</a:t>
            </a:r>
            <a:r>
              <a:rPr lang="en-US" sz="1400" dirty="0"/>
              <a:t>-</a:t>
            </a:r>
            <a:r>
              <a:rPr lang="en-US" sz="1400" b="1" dirty="0"/>
              <a:t>secondary</a:t>
            </a:r>
            <a:r>
              <a:rPr lang="en-US" sz="1400" dirty="0"/>
              <a:t>.&lt;service&gt;.core.windows.net</a:t>
            </a:r>
          </a:p>
          <a:p>
            <a:pPr algn="ctr" defTabSz="932398" fontAlgn="base">
              <a:spcBef>
                <a:spcPct val="0"/>
              </a:spcBef>
              <a:spcAft>
                <a:spcPct val="0"/>
              </a:spcAft>
            </a:pPr>
            <a:endParaRPr lang="en-US" sz="2000" dirty="0" smtClean="0">
              <a:gradFill>
                <a:gsLst>
                  <a:gs pos="16814">
                    <a:srgbClr val="FFFFFF"/>
                  </a:gs>
                  <a:gs pos="46000">
                    <a:srgbClr val="FFFFFF"/>
                  </a:gs>
                </a:gsLst>
                <a:lin ang="5400000" scaled="0"/>
              </a:gradFill>
            </a:endParaRPr>
          </a:p>
        </p:txBody>
      </p:sp>
      <p:cxnSp>
        <p:nvCxnSpPr>
          <p:cNvPr id="23" name="Straight Arrow Connector 22"/>
          <p:cNvCxnSpPr/>
          <p:nvPr/>
        </p:nvCxnSpPr>
        <p:spPr>
          <a:xfrm flipV="1">
            <a:off x="4130304" y="4045883"/>
            <a:ext cx="914400" cy="118872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a:off x="3445266" y="2857189"/>
            <a:ext cx="1371585" cy="1"/>
          </a:xfrm>
          <a:prstGeom prst="straightConnector1">
            <a:avLst/>
          </a:prstGeom>
          <a:ln w="101600">
            <a:solidFill>
              <a:srgbClr val="FFC000"/>
            </a:solidFill>
            <a:prstDash val="sysDot"/>
            <a:headEnd type="none"/>
            <a:tailEnd type="triangle"/>
          </a:ln>
        </p:spPr>
        <p:style>
          <a:lnRef idx="1">
            <a:schemeClr val="accent3"/>
          </a:lnRef>
          <a:fillRef idx="0">
            <a:schemeClr val="accent3"/>
          </a:fillRef>
          <a:effectRef idx="0">
            <a:schemeClr val="accent3"/>
          </a:effectRef>
          <a:fontRef idx="minor">
            <a:schemeClr val="tx1"/>
          </a:fontRef>
        </p:style>
      </p:cxnSp>
      <p:sp>
        <p:nvSpPr>
          <p:cNvPr id="19" name="TextBox 18"/>
          <p:cNvSpPr txBox="1"/>
          <p:nvPr/>
        </p:nvSpPr>
        <p:spPr>
          <a:xfrm>
            <a:off x="3443777" y="2096090"/>
            <a:ext cx="1244380" cy="683264"/>
          </a:xfrm>
          <a:prstGeom prst="rect">
            <a:avLst/>
          </a:prstGeom>
          <a:noFill/>
        </p:spPr>
        <p:txBody>
          <a:bodyPr wrap="none" lIns="182880" tIns="146304" rIns="182880" bIns="146304" rtlCol="0">
            <a:spAutoFit/>
          </a:bodyPr>
          <a:lstStyle/>
          <a:p>
            <a:pPr algn="ctr">
              <a:lnSpc>
                <a:spcPct val="90000"/>
              </a:lnSpc>
            </a:pPr>
            <a:r>
              <a:rPr lang="en-US" sz="1400" dirty="0" smtClean="0">
                <a:gradFill>
                  <a:gsLst>
                    <a:gs pos="2917">
                      <a:schemeClr val="tx1"/>
                    </a:gs>
                    <a:gs pos="30000">
                      <a:schemeClr val="tx1"/>
                    </a:gs>
                  </a:gsLst>
                  <a:lin ang="5400000" scaled="0"/>
                </a:gradFill>
              </a:rPr>
              <a:t>Async </a:t>
            </a:r>
          </a:p>
          <a:p>
            <a:pPr>
              <a:lnSpc>
                <a:spcPct val="90000"/>
              </a:lnSpc>
              <a:spcAft>
                <a:spcPts val="600"/>
              </a:spcAft>
            </a:pPr>
            <a:r>
              <a:rPr lang="en-US" sz="1400" dirty="0" smtClean="0">
                <a:gradFill>
                  <a:gsLst>
                    <a:gs pos="2917">
                      <a:schemeClr val="tx1"/>
                    </a:gs>
                    <a:gs pos="30000">
                      <a:schemeClr val="tx1"/>
                    </a:gs>
                  </a:gsLst>
                  <a:lin ang="5400000" scaled="0"/>
                </a:gradFill>
              </a:rPr>
              <a:t>Replication</a:t>
            </a:r>
          </a:p>
        </p:txBody>
      </p:sp>
      <p:grpSp>
        <p:nvGrpSpPr>
          <p:cNvPr id="25" name="Group 24"/>
          <p:cNvGrpSpPr/>
          <p:nvPr/>
        </p:nvGrpSpPr>
        <p:grpSpPr>
          <a:xfrm>
            <a:off x="161965" y="5689271"/>
            <a:ext cx="1889716" cy="1188324"/>
            <a:chOff x="7677218" y="5077109"/>
            <a:chExt cx="1889716" cy="1188324"/>
          </a:xfrm>
        </p:grpSpPr>
        <p:sp>
          <p:nvSpPr>
            <p:cNvPr id="26" name="TextBox 25"/>
            <p:cNvSpPr txBox="1"/>
            <p:nvPr/>
          </p:nvSpPr>
          <p:spPr>
            <a:xfrm>
              <a:off x="7677218" y="5077109"/>
              <a:ext cx="1889716" cy="1114151"/>
            </a:xfrm>
            <a:prstGeom prst="rect">
              <a:avLst/>
            </a:prstGeom>
            <a:noFill/>
            <a:ln>
              <a:solidFill>
                <a:schemeClr val="tx1"/>
              </a:solidFill>
            </a:ln>
          </p:spPr>
          <p:txBody>
            <a:bodyPr wrap="square" lIns="182880" tIns="146304" rIns="182880" bIns="146304" rtlCol="0">
              <a:spAutoFit/>
            </a:bodyPr>
            <a:lstStyle/>
            <a:p>
              <a:pPr algn="ctr">
                <a:lnSpc>
                  <a:spcPct val="90000"/>
                </a:lnSpc>
                <a:spcAft>
                  <a:spcPts val="600"/>
                </a:spcAft>
              </a:pPr>
              <a:r>
                <a:rPr lang="en-US" sz="1600" dirty="0" smtClean="0">
                  <a:gradFill>
                    <a:gsLst>
                      <a:gs pos="2917">
                        <a:schemeClr val="tx1"/>
                      </a:gs>
                      <a:gs pos="30000">
                        <a:schemeClr val="tx1"/>
                      </a:gs>
                    </a:gsLst>
                    <a:lin ang="5400000" scaled="0"/>
                  </a:gradFill>
                </a:rPr>
                <a:t>Legend</a:t>
              </a:r>
              <a:endParaRPr lang="en-US" sz="1600" dirty="0">
                <a:gradFill>
                  <a:gsLst>
                    <a:gs pos="2917">
                      <a:schemeClr val="tx1"/>
                    </a:gs>
                    <a:gs pos="30000">
                      <a:schemeClr val="tx1"/>
                    </a:gs>
                  </a:gsLst>
                  <a:lin ang="5400000" scaled="0"/>
                </a:gradFill>
              </a:endParaRPr>
            </a:p>
            <a:p>
              <a:pPr algn="ctr">
                <a:lnSpc>
                  <a:spcPct val="90000"/>
                </a:lnSpc>
                <a:spcAft>
                  <a:spcPts val="600"/>
                </a:spcAft>
              </a:pPr>
              <a:endParaRPr lang="en-US" sz="1600" dirty="0" smtClean="0">
                <a:gradFill>
                  <a:gsLst>
                    <a:gs pos="2917">
                      <a:schemeClr val="tx1"/>
                    </a:gs>
                    <a:gs pos="30000">
                      <a:schemeClr val="tx1"/>
                    </a:gs>
                  </a:gsLst>
                  <a:lin ang="5400000" scaled="0"/>
                </a:gradFill>
              </a:endParaRPr>
            </a:p>
            <a:p>
              <a:pPr algn="ctr">
                <a:lnSpc>
                  <a:spcPct val="90000"/>
                </a:lnSpc>
                <a:spcAft>
                  <a:spcPts val="600"/>
                </a:spcAft>
              </a:pPr>
              <a:endParaRPr lang="en-US" sz="1600" dirty="0">
                <a:gradFill>
                  <a:gsLst>
                    <a:gs pos="2917">
                      <a:schemeClr val="tx1"/>
                    </a:gs>
                    <a:gs pos="30000">
                      <a:schemeClr val="tx1"/>
                    </a:gs>
                  </a:gsLst>
                  <a:lin ang="5400000" scaled="0"/>
                </a:gradFill>
              </a:endParaRPr>
            </a:p>
          </p:txBody>
        </p:sp>
        <p:grpSp>
          <p:nvGrpSpPr>
            <p:cNvPr id="27" name="Group 26"/>
            <p:cNvGrpSpPr/>
            <p:nvPr/>
          </p:nvGrpSpPr>
          <p:grpSpPr>
            <a:xfrm>
              <a:off x="7703825" y="5358781"/>
              <a:ext cx="1620386" cy="906652"/>
              <a:chOff x="10236973" y="5020845"/>
              <a:chExt cx="1620386" cy="906652"/>
            </a:xfrm>
          </p:grpSpPr>
          <p:cxnSp>
            <p:nvCxnSpPr>
              <p:cNvPr id="28" name="Straight Arrow Connector 27"/>
              <p:cNvCxnSpPr/>
              <p:nvPr/>
            </p:nvCxnSpPr>
            <p:spPr>
              <a:xfrm>
                <a:off x="11155943" y="5293227"/>
                <a:ext cx="685800" cy="0"/>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10236973" y="5020845"/>
                <a:ext cx="918970"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FF0000"/>
                    </a:solidFill>
                  </a:rPr>
                  <a:t>Write</a:t>
                </a:r>
              </a:p>
            </p:txBody>
          </p:sp>
          <p:cxnSp>
            <p:nvCxnSpPr>
              <p:cNvPr id="30" name="Straight Arrow Connector 29"/>
              <p:cNvCxnSpPr/>
              <p:nvPr/>
            </p:nvCxnSpPr>
            <p:spPr>
              <a:xfrm>
                <a:off x="11171559" y="5655114"/>
                <a:ext cx="685800" cy="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31" name="TextBox 30"/>
              <p:cNvSpPr txBox="1"/>
              <p:nvPr/>
            </p:nvSpPr>
            <p:spPr>
              <a:xfrm>
                <a:off x="10236973" y="5382732"/>
                <a:ext cx="874278"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92D050"/>
                    </a:solidFill>
                  </a:rPr>
                  <a:t>Read</a:t>
                </a:r>
              </a:p>
            </p:txBody>
          </p:sp>
        </p:grpSp>
      </p:grpSp>
    </p:spTree>
    <p:extLst>
      <p:ext uri="{BB962C8B-B14F-4D97-AF65-F5344CB8AC3E}">
        <p14:creationId xmlns:p14="http://schemas.microsoft.com/office/powerpoint/2010/main" val="3734262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500"/>
                                        <p:tgtEl>
                                          <p:spTgt spid="2">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500"/>
                                        <p:tgtEl>
                                          <p:spTgt spid="2">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up)">
                                      <p:cBhvr>
                                        <p:cTn id="13" dur="500"/>
                                        <p:tgtEl>
                                          <p:spTgt spid="2">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up)">
                                      <p:cBhvr>
                                        <p:cTn id="16" dur="500"/>
                                        <p:tgtEl>
                                          <p:spTgt spid="2">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up)">
                                      <p:cBhvr>
                                        <p:cTn id="19" dur="500"/>
                                        <p:tgtEl>
                                          <p:spTgt spid="2">
                                            <p:txEl>
                                              <p:pRg st="3" end="3"/>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up)">
                                      <p:cBhvr>
                                        <p:cTn id="22" dur="500"/>
                                        <p:tgtEl>
                                          <p:spTgt spid="2">
                                            <p:txEl>
                                              <p:pRg st="4" end="4"/>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ipe(up)">
                                      <p:cBhvr>
                                        <p:cTn id="25" dur="500"/>
                                        <p:tgtEl>
                                          <p:spTgt spid="2">
                                            <p:txEl>
                                              <p:pRg st="5" end="5"/>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wipe(up)">
                                      <p:cBhvr>
                                        <p:cTn id="28" dur="500"/>
                                        <p:tgtEl>
                                          <p:spTgt spid="2">
                                            <p:txEl>
                                              <p:pRg st="6" end="6"/>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wipe(up)">
                                      <p:cBhvr>
                                        <p:cTn id="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409696" y="1211287"/>
            <a:ext cx="3660637" cy="2539157"/>
          </a:xfrm>
          <a:ln>
            <a:solidFill>
              <a:schemeClr val="tx1"/>
            </a:solidFill>
          </a:ln>
        </p:spPr>
        <p:txBody>
          <a:bodyPr/>
          <a:lstStyle/>
          <a:p>
            <a:pPr marL="0" indent="0">
              <a:buNone/>
            </a:pPr>
            <a:r>
              <a:rPr lang="en-US" sz="3200" dirty="0" smtClean="0"/>
              <a:t>Key Points</a:t>
            </a:r>
          </a:p>
          <a:p>
            <a:pPr>
              <a:buFont typeface="Arial" panose="020B0604020202020204" pitchFamily="34" charset="0"/>
              <a:buChar char="•"/>
            </a:pPr>
            <a:r>
              <a:rPr lang="en-US" sz="1800" dirty="0" smtClean="0"/>
              <a:t>Read Access Secondary design pattern + separate primary account in secondary region </a:t>
            </a:r>
          </a:p>
          <a:p>
            <a:pPr>
              <a:buFont typeface="Arial" panose="020B0604020202020204" pitchFamily="34" charset="0"/>
              <a:buChar char="•"/>
            </a:pPr>
            <a:r>
              <a:rPr lang="en-US" sz="1800" dirty="0" smtClean="0"/>
              <a:t>Application implements lookup table to track account corresponding to the data</a:t>
            </a:r>
          </a:p>
          <a:p>
            <a:pPr>
              <a:buFont typeface="Arial" panose="020B0604020202020204" pitchFamily="34" charset="0"/>
              <a:buChar char="•"/>
            </a:pPr>
            <a:r>
              <a:rPr lang="en-US" sz="1800" dirty="0" smtClean="0"/>
              <a:t>Good for add only pattern</a:t>
            </a:r>
          </a:p>
        </p:txBody>
      </p:sp>
      <p:sp>
        <p:nvSpPr>
          <p:cNvPr id="3" name="Title 2"/>
          <p:cNvSpPr>
            <a:spLocks noGrp="1"/>
          </p:cNvSpPr>
          <p:nvPr>
            <p:ph type="title"/>
          </p:nvPr>
        </p:nvSpPr>
        <p:spPr/>
        <p:txBody>
          <a:bodyPr/>
          <a:lstStyle/>
          <a:p>
            <a:r>
              <a:rPr lang="en-US" dirty="0" smtClean="0"/>
              <a:t>Design Pattern: RW Secondary</a:t>
            </a:r>
            <a:endParaRPr lang="en-US" dirty="0"/>
          </a:p>
        </p:txBody>
      </p:sp>
      <p:sp>
        <p:nvSpPr>
          <p:cNvPr id="5" name="Can 4"/>
          <p:cNvSpPr/>
          <p:nvPr/>
        </p:nvSpPr>
        <p:spPr bwMode="auto">
          <a:xfrm>
            <a:off x="640458" y="1806811"/>
            <a:ext cx="2377414" cy="2052325"/>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Read/Write </a:t>
            </a:r>
          </a:p>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Primary Account</a:t>
            </a:r>
          </a:p>
        </p:txBody>
      </p:sp>
      <p:sp>
        <p:nvSpPr>
          <p:cNvPr id="6" name="TextBox 5"/>
          <p:cNvSpPr txBox="1"/>
          <p:nvPr/>
        </p:nvSpPr>
        <p:spPr>
          <a:xfrm>
            <a:off x="1378317" y="1118748"/>
            <a:ext cx="15417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US-West</a:t>
            </a:r>
          </a:p>
        </p:txBody>
      </p:sp>
      <p:sp>
        <p:nvSpPr>
          <p:cNvPr id="8" name="TextBox 7"/>
          <p:cNvSpPr txBox="1"/>
          <p:nvPr/>
        </p:nvSpPr>
        <p:spPr>
          <a:xfrm>
            <a:off x="6105345" y="1118748"/>
            <a:ext cx="14144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US-East</a:t>
            </a:r>
          </a:p>
        </p:txBody>
      </p:sp>
      <p:sp>
        <p:nvSpPr>
          <p:cNvPr id="9" name="Rounded Rectangle 8"/>
          <p:cNvSpPr/>
          <p:nvPr/>
        </p:nvSpPr>
        <p:spPr bwMode="auto">
          <a:xfrm>
            <a:off x="1347578" y="5450317"/>
            <a:ext cx="2919701" cy="105299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Application</a:t>
            </a:r>
            <a:endParaRPr lang="en-US" sz="2000" dirty="0">
              <a:gradFill>
                <a:gsLst>
                  <a:gs pos="16814">
                    <a:srgbClr val="FFFFFF"/>
                  </a:gs>
                  <a:gs pos="46000">
                    <a:srgbClr val="FFFFFF"/>
                  </a:gs>
                </a:gsLst>
                <a:lin ang="5400000" scaled="0"/>
              </a:gradFill>
            </a:endParaRPr>
          </a:p>
        </p:txBody>
      </p:sp>
      <p:cxnSp>
        <p:nvCxnSpPr>
          <p:cNvPr id="11" name="Straight Arrow Connector 10"/>
          <p:cNvCxnSpPr/>
          <p:nvPr/>
        </p:nvCxnSpPr>
        <p:spPr>
          <a:xfrm flipH="1" flipV="1">
            <a:off x="1724379" y="4089668"/>
            <a:ext cx="914400" cy="1188720"/>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p:nvPr/>
        </p:nvCxnSpPr>
        <p:spPr>
          <a:xfrm flipH="1" flipV="1">
            <a:off x="2194921" y="4031065"/>
            <a:ext cx="914400" cy="118872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p:cNvCxnSpPr/>
          <p:nvPr/>
        </p:nvCxnSpPr>
        <p:spPr>
          <a:xfrm flipV="1">
            <a:off x="4212186" y="3522047"/>
            <a:ext cx="1344400" cy="1756341"/>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a:off x="3192031" y="2849155"/>
            <a:ext cx="2520215" cy="9549"/>
          </a:xfrm>
          <a:prstGeom prst="straightConnector1">
            <a:avLst/>
          </a:prstGeom>
          <a:ln w="101600">
            <a:solidFill>
              <a:srgbClr val="FFC000"/>
            </a:solidFill>
            <a:prstDash val="sysDot"/>
            <a:headEnd type="none"/>
            <a:tailEnd type="triangle"/>
          </a:ln>
        </p:spPr>
        <p:style>
          <a:lnRef idx="1">
            <a:schemeClr val="accent3"/>
          </a:lnRef>
          <a:fillRef idx="0">
            <a:schemeClr val="accent3"/>
          </a:fillRef>
          <a:effectRef idx="0">
            <a:schemeClr val="accent3"/>
          </a:effectRef>
          <a:fontRef idx="minor">
            <a:schemeClr val="tx1"/>
          </a:fontRef>
        </p:style>
      </p:cxnSp>
      <p:sp>
        <p:nvSpPr>
          <p:cNvPr id="19" name="TextBox 18"/>
          <p:cNvSpPr txBox="1"/>
          <p:nvPr/>
        </p:nvSpPr>
        <p:spPr>
          <a:xfrm>
            <a:off x="3744407" y="2107277"/>
            <a:ext cx="1244380" cy="683264"/>
          </a:xfrm>
          <a:prstGeom prst="rect">
            <a:avLst/>
          </a:prstGeom>
          <a:noFill/>
        </p:spPr>
        <p:txBody>
          <a:bodyPr wrap="none" lIns="182880" tIns="146304" rIns="182880" bIns="146304" rtlCol="0">
            <a:spAutoFit/>
          </a:bodyPr>
          <a:lstStyle/>
          <a:p>
            <a:pPr algn="ctr">
              <a:lnSpc>
                <a:spcPct val="90000"/>
              </a:lnSpc>
            </a:pPr>
            <a:r>
              <a:rPr lang="en-US" sz="1400" dirty="0" smtClean="0">
                <a:gradFill>
                  <a:gsLst>
                    <a:gs pos="2917">
                      <a:schemeClr val="tx1"/>
                    </a:gs>
                    <a:gs pos="30000">
                      <a:schemeClr val="tx1"/>
                    </a:gs>
                  </a:gsLst>
                  <a:lin ang="5400000" scaled="0"/>
                </a:gradFill>
              </a:rPr>
              <a:t>Async </a:t>
            </a:r>
          </a:p>
          <a:p>
            <a:pPr>
              <a:lnSpc>
                <a:spcPct val="90000"/>
              </a:lnSpc>
              <a:spcAft>
                <a:spcPts val="600"/>
              </a:spcAft>
            </a:pPr>
            <a:r>
              <a:rPr lang="en-US" sz="1400" dirty="0" smtClean="0">
                <a:gradFill>
                  <a:gsLst>
                    <a:gs pos="2917">
                      <a:schemeClr val="tx1"/>
                    </a:gs>
                    <a:gs pos="30000">
                      <a:schemeClr val="tx1"/>
                    </a:gs>
                  </a:gsLst>
                  <a:lin ang="5400000" scaled="0"/>
                </a:gradFill>
              </a:rPr>
              <a:t>Replication</a:t>
            </a:r>
          </a:p>
        </p:txBody>
      </p:sp>
      <p:sp>
        <p:nvSpPr>
          <p:cNvPr id="18" name="Can 17"/>
          <p:cNvSpPr/>
          <p:nvPr/>
        </p:nvSpPr>
        <p:spPr bwMode="auto">
          <a:xfrm>
            <a:off x="5715322" y="1831026"/>
            <a:ext cx="2194536" cy="2052325"/>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Read Access Secondary</a:t>
            </a:r>
          </a:p>
        </p:txBody>
      </p:sp>
      <p:sp>
        <p:nvSpPr>
          <p:cNvPr id="21" name="Can 20"/>
          <p:cNvSpPr/>
          <p:nvPr/>
        </p:nvSpPr>
        <p:spPr bwMode="auto">
          <a:xfrm>
            <a:off x="5813539" y="4828180"/>
            <a:ext cx="2194536" cy="2052325"/>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Read/Write</a:t>
            </a:r>
          </a:p>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 Primary</a:t>
            </a:r>
          </a:p>
        </p:txBody>
      </p:sp>
      <p:cxnSp>
        <p:nvCxnSpPr>
          <p:cNvPr id="26" name="Straight Arrow Connector 25"/>
          <p:cNvCxnSpPr/>
          <p:nvPr/>
        </p:nvCxnSpPr>
        <p:spPr>
          <a:xfrm flipV="1">
            <a:off x="4421714" y="6271034"/>
            <a:ext cx="1302844" cy="1"/>
          </a:xfrm>
          <a:prstGeom prst="straightConnector1">
            <a:avLst/>
          </a:prstGeom>
          <a:ln w="101600">
            <a:solidFill>
              <a:srgbClr val="FF0000"/>
            </a:solidFill>
            <a:prstDash val="sysDot"/>
            <a:headEnd type="none"/>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p:cNvCxnSpPr/>
          <p:nvPr/>
        </p:nvCxnSpPr>
        <p:spPr>
          <a:xfrm flipV="1">
            <a:off x="4421714" y="5722400"/>
            <a:ext cx="1293608" cy="9220"/>
          </a:xfrm>
          <a:prstGeom prst="straightConnector1">
            <a:avLst/>
          </a:prstGeom>
          <a:ln w="101600">
            <a:solidFill>
              <a:srgbClr val="92D050"/>
            </a:solidFill>
            <a:prstDash val="sysDot"/>
            <a:headEnd type="none"/>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p:cNvCxnSpPr>
            <a:endCxn id="21" idx="1"/>
          </p:cNvCxnSpPr>
          <p:nvPr/>
        </p:nvCxnSpPr>
        <p:spPr>
          <a:xfrm>
            <a:off x="6892704" y="3935426"/>
            <a:ext cx="18103" cy="892754"/>
          </a:xfrm>
          <a:prstGeom prst="straightConnector1">
            <a:avLst/>
          </a:prstGeom>
          <a:ln w="101600">
            <a:solidFill>
              <a:srgbClr val="FF0000"/>
            </a:solidFill>
            <a:prstDash val="sysDot"/>
            <a:headEnd type="none"/>
            <a:tailEnd type="triangle"/>
          </a:ln>
        </p:spPr>
        <p:style>
          <a:lnRef idx="1">
            <a:schemeClr val="accent3"/>
          </a:lnRef>
          <a:fillRef idx="0">
            <a:schemeClr val="accent3"/>
          </a:fillRef>
          <a:effectRef idx="0">
            <a:schemeClr val="accent3"/>
          </a:effectRef>
          <a:fontRef idx="minor">
            <a:schemeClr val="tx1"/>
          </a:fontRef>
        </p:style>
      </p:cxnSp>
      <p:sp>
        <p:nvSpPr>
          <p:cNvPr id="42" name="Rectangle 41"/>
          <p:cNvSpPr/>
          <p:nvPr/>
        </p:nvSpPr>
        <p:spPr>
          <a:xfrm>
            <a:off x="6949749" y="4161459"/>
            <a:ext cx="5384616" cy="341632"/>
          </a:xfrm>
          <a:prstGeom prst="rect">
            <a:avLst/>
          </a:prstGeom>
        </p:spPr>
        <p:txBody>
          <a:bodyPr wrap="none">
            <a:spAutoFit/>
          </a:bodyPr>
          <a:lstStyle/>
          <a:p>
            <a:pPr>
              <a:lnSpc>
                <a:spcPct val="90000"/>
              </a:lnSpc>
              <a:spcAft>
                <a:spcPts val="600"/>
              </a:spcAft>
            </a:pPr>
            <a:r>
              <a:rPr lang="en-US" dirty="0" smtClean="0"/>
              <a:t>On primary relocation, first copy data (app specific)</a:t>
            </a:r>
            <a:endParaRPr lang="en-US" dirty="0"/>
          </a:p>
        </p:txBody>
      </p:sp>
      <p:grpSp>
        <p:nvGrpSpPr>
          <p:cNvPr id="50" name="Group 49"/>
          <p:cNvGrpSpPr/>
          <p:nvPr/>
        </p:nvGrpSpPr>
        <p:grpSpPr>
          <a:xfrm>
            <a:off x="10327183" y="5676872"/>
            <a:ext cx="1889716" cy="1188324"/>
            <a:chOff x="7677218" y="5077109"/>
            <a:chExt cx="1889716" cy="1188324"/>
          </a:xfrm>
        </p:grpSpPr>
        <p:sp>
          <p:nvSpPr>
            <p:cNvPr id="51" name="TextBox 50"/>
            <p:cNvSpPr txBox="1"/>
            <p:nvPr/>
          </p:nvSpPr>
          <p:spPr>
            <a:xfrm>
              <a:off x="7677218" y="5077109"/>
              <a:ext cx="1889716" cy="1114151"/>
            </a:xfrm>
            <a:prstGeom prst="rect">
              <a:avLst/>
            </a:prstGeom>
            <a:noFill/>
            <a:ln>
              <a:solidFill>
                <a:schemeClr val="tx1"/>
              </a:solidFill>
            </a:ln>
          </p:spPr>
          <p:txBody>
            <a:bodyPr wrap="square" lIns="182880" tIns="146304" rIns="182880" bIns="146304" rtlCol="0">
              <a:spAutoFit/>
            </a:bodyPr>
            <a:lstStyle/>
            <a:p>
              <a:pPr algn="ctr">
                <a:lnSpc>
                  <a:spcPct val="90000"/>
                </a:lnSpc>
                <a:spcAft>
                  <a:spcPts val="600"/>
                </a:spcAft>
              </a:pPr>
              <a:r>
                <a:rPr lang="en-US" sz="1600" dirty="0" smtClean="0">
                  <a:gradFill>
                    <a:gsLst>
                      <a:gs pos="2917">
                        <a:schemeClr val="tx1"/>
                      </a:gs>
                      <a:gs pos="30000">
                        <a:schemeClr val="tx1"/>
                      </a:gs>
                    </a:gsLst>
                    <a:lin ang="5400000" scaled="0"/>
                  </a:gradFill>
                </a:rPr>
                <a:t>Legend</a:t>
              </a:r>
              <a:endParaRPr lang="en-US" sz="1600" dirty="0">
                <a:gradFill>
                  <a:gsLst>
                    <a:gs pos="2917">
                      <a:schemeClr val="tx1"/>
                    </a:gs>
                    <a:gs pos="30000">
                      <a:schemeClr val="tx1"/>
                    </a:gs>
                  </a:gsLst>
                  <a:lin ang="5400000" scaled="0"/>
                </a:gradFill>
              </a:endParaRPr>
            </a:p>
            <a:p>
              <a:pPr algn="ctr">
                <a:lnSpc>
                  <a:spcPct val="90000"/>
                </a:lnSpc>
                <a:spcAft>
                  <a:spcPts val="600"/>
                </a:spcAft>
              </a:pPr>
              <a:endParaRPr lang="en-US" sz="1600" dirty="0" smtClean="0">
                <a:gradFill>
                  <a:gsLst>
                    <a:gs pos="2917">
                      <a:schemeClr val="tx1"/>
                    </a:gs>
                    <a:gs pos="30000">
                      <a:schemeClr val="tx1"/>
                    </a:gs>
                  </a:gsLst>
                  <a:lin ang="5400000" scaled="0"/>
                </a:gradFill>
              </a:endParaRPr>
            </a:p>
            <a:p>
              <a:pPr algn="ctr">
                <a:lnSpc>
                  <a:spcPct val="90000"/>
                </a:lnSpc>
                <a:spcAft>
                  <a:spcPts val="600"/>
                </a:spcAft>
              </a:pPr>
              <a:endParaRPr lang="en-US" sz="1600" dirty="0">
                <a:gradFill>
                  <a:gsLst>
                    <a:gs pos="2917">
                      <a:schemeClr val="tx1"/>
                    </a:gs>
                    <a:gs pos="30000">
                      <a:schemeClr val="tx1"/>
                    </a:gs>
                  </a:gsLst>
                  <a:lin ang="5400000" scaled="0"/>
                </a:gradFill>
              </a:endParaRPr>
            </a:p>
          </p:txBody>
        </p:sp>
        <p:grpSp>
          <p:nvGrpSpPr>
            <p:cNvPr id="52" name="Group 51"/>
            <p:cNvGrpSpPr/>
            <p:nvPr/>
          </p:nvGrpSpPr>
          <p:grpSpPr>
            <a:xfrm>
              <a:off x="7703825" y="5358781"/>
              <a:ext cx="1620386" cy="906652"/>
              <a:chOff x="10236973" y="5020845"/>
              <a:chExt cx="1620386" cy="906652"/>
            </a:xfrm>
          </p:grpSpPr>
          <p:cxnSp>
            <p:nvCxnSpPr>
              <p:cNvPr id="53" name="Straight Arrow Connector 52"/>
              <p:cNvCxnSpPr/>
              <p:nvPr/>
            </p:nvCxnSpPr>
            <p:spPr>
              <a:xfrm>
                <a:off x="11155943" y="5293227"/>
                <a:ext cx="685800" cy="0"/>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54" name="TextBox 53"/>
              <p:cNvSpPr txBox="1"/>
              <p:nvPr/>
            </p:nvSpPr>
            <p:spPr>
              <a:xfrm>
                <a:off x="10236973" y="5020845"/>
                <a:ext cx="918970"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FF0000"/>
                    </a:solidFill>
                  </a:rPr>
                  <a:t>Write</a:t>
                </a:r>
              </a:p>
            </p:txBody>
          </p:sp>
          <p:cxnSp>
            <p:nvCxnSpPr>
              <p:cNvPr id="55" name="Straight Arrow Connector 54"/>
              <p:cNvCxnSpPr/>
              <p:nvPr/>
            </p:nvCxnSpPr>
            <p:spPr>
              <a:xfrm>
                <a:off x="11171559" y="5655114"/>
                <a:ext cx="685800" cy="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56" name="TextBox 55"/>
              <p:cNvSpPr txBox="1"/>
              <p:nvPr/>
            </p:nvSpPr>
            <p:spPr>
              <a:xfrm>
                <a:off x="10236973" y="5382732"/>
                <a:ext cx="874278"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92D050"/>
                    </a:solidFill>
                  </a:rPr>
                  <a:t>Read</a:t>
                </a:r>
              </a:p>
            </p:txBody>
          </p:sp>
        </p:grpSp>
      </p:grpSp>
      <p:sp>
        <p:nvSpPr>
          <p:cNvPr id="27" name="Rounded Rectangle 26"/>
          <p:cNvSpPr/>
          <p:nvPr/>
        </p:nvSpPr>
        <p:spPr bwMode="auto">
          <a:xfrm>
            <a:off x="2050898" y="6042682"/>
            <a:ext cx="1470277" cy="277749"/>
          </a:xfrm>
          <a:prstGeom prst="roundRect">
            <a:avLst/>
          </a:prstGeom>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Lookup table</a:t>
            </a:r>
            <a:endParaRPr lang="en-US" sz="1600" dirty="0">
              <a:gradFill>
                <a:gsLst>
                  <a:gs pos="16814">
                    <a:srgbClr val="FFFFFF"/>
                  </a:gs>
                  <a:gs pos="46000">
                    <a:srgbClr val="FFFFFF"/>
                  </a:gs>
                </a:gsLst>
                <a:lin ang="5400000" scaled="0"/>
              </a:gradFill>
            </a:endParaRPr>
          </a:p>
        </p:txBody>
      </p:sp>
      <p:grpSp>
        <p:nvGrpSpPr>
          <p:cNvPr id="36" name="Group 35"/>
          <p:cNvGrpSpPr/>
          <p:nvPr/>
        </p:nvGrpSpPr>
        <p:grpSpPr>
          <a:xfrm>
            <a:off x="1346560" y="2505724"/>
            <a:ext cx="843781" cy="819439"/>
            <a:chOff x="4196449" y="6054737"/>
            <a:chExt cx="335249" cy="332082"/>
          </a:xfrm>
        </p:grpSpPr>
        <p:sp>
          <p:nvSpPr>
            <p:cNvPr id="37" name="Freeform 36"/>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9" name="Freeform 38"/>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Tree>
    <p:extLst>
      <p:ext uri="{BB962C8B-B14F-4D97-AF65-F5344CB8AC3E}">
        <p14:creationId xmlns:p14="http://schemas.microsoft.com/office/powerpoint/2010/main" val="454107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bg/>
                                          </p:spTgt>
                                        </p:tgtEl>
                                        <p:attrNameLst>
                                          <p:attrName>style.visibility</p:attrName>
                                        </p:attrNameLst>
                                      </p:cBhvr>
                                      <p:to>
                                        <p:strVal val="visible"/>
                                      </p:to>
                                    </p:set>
                                    <p:animEffect transition="in" filter="wipe(down)">
                                      <p:cBhvr>
                                        <p:cTn id="31" dur="500"/>
                                        <p:tgtEl>
                                          <p:spTgt spid="2">
                                            <p:bg/>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up)">
                                      <p:cBhvr>
                                        <p:cTn id="34" dur="500"/>
                                        <p:tgtEl>
                                          <p:spTgt spid="2">
                                            <p:txEl>
                                              <p:pRg st="0" end="0"/>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up)">
                                      <p:cBhvr>
                                        <p:cTn id="37" dur="500"/>
                                        <p:tgtEl>
                                          <p:spTgt spid="2">
                                            <p:txEl>
                                              <p:pRg st="1" end="1"/>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up)">
                                      <p:cBhvr>
                                        <p:cTn id="40" dur="500"/>
                                        <p:tgtEl>
                                          <p:spTgt spid="2">
                                            <p:txEl>
                                              <p:pRg st="2" end="2"/>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up)">
                                      <p:cBhvr>
                                        <p:cTn id="4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788759" y="1093118"/>
            <a:ext cx="3395093" cy="5158335"/>
          </a:xfrm>
          <a:ln>
            <a:solidFill>
              <a:schemeClr val="tx1"/>
            </a:solidFill>
          </a:ln>
        </p:spPr>
        <p:txBody>
          <a:bodyPr/>
          <a:lstStyle/>
          <a:p>
            <a:pPr marL="0" indent="0">
              <a:buNone/>
            </a:pPr>
            <a:r>
              <a:rPr lang="en-US" sz="3200" dirty="0" smtClean="0"/>
              <a:t>Key Points</a:t>
            </a:r>
          </a:p>
          <a:p>
            <a:pPr fontAlgn="ctr"/>
            <a:r>
              <a:rPr lang="en-US" sz="2400" dirty="0" smtClean="0"/>
              <a:t>Client library on top of Azure Tables</a:t>
            </a:r>
          </a:p>
          <a:p>
            <a:pPr fontAlgn="ctr"/>
            <a:r>
              <a:rPr lang="en-US" sz="2400" dirty="0" smtClean="0"/>
              <a:t>Synchronous Writes</a:t>
            </a:r>
          </a:p>
          <a:p>
            <a:pPr fontAlgn="ctr"/>
            <a:r>
              <a:rPr lang="en-US" sz="2400" dirty="0" smtClean="0"/>
              <a:t>Read from any replica</a:t>
            </a:r>
          </a:p>
          <a:p>
            <a:pPr fontAlgn="ctr"/>
            <a:r>
              <a:rPr lang="en-US" sz="2400" dirty="0" smtClean="0"/>
              <a:t>Can </a:t>
            </a:r>
            <a:r>
              <a:rPr lang="en-US" sz="2400" dirty="0"/>
              <a:t>tolerate </a:t>
            </a:r>
            <a:r>
              <a:rPr lang="en-US" sz="2400" dirty="0" smtClean="0"/>
              <a:t>n-1</a:t>
            </a:r>
          </a:p>
          <a:p>
            <a:pPr fontAlgn="ctr"/>
            <a:r>
              <a:rPr lang="en-US" sz="2400" dirty="0" smtClean="0"/>
              <a:t>Application controls when a replica is taken out of rotation </a:t>
            </a:r>
          </a:p>
          <a:p>
            <a:pPr fontAlgn="ctr"/>
            <a:r>
              <a:rPr lang="en-US" sz="2400" dirty="0" smtClean="0">
                <a:hlinkClick r:id="rId3"/>
              </a:rPr>
              <a:t>Open Source on GitHub</a:t>
            </a:r>
            <a:endParaRPr lang="en-US" sz="2400" dirty="0" smtClean="0"/>
          </a:p>
          <a:p>
            <a:pPr marL="0" indent="0" fontAlgn="ctr">
              <a:buNone/>
            </a:pPr>
            <a:r>
              <a:rPr lang="en-US" sz="1400" dirty="0"/>
              <a:t> </a:t>
            </a:r>
            <a:r>
              <a:rPr lang="en-US" sz="1400" dirty="0" smtClean="0"/>
              <a:t>      https</a:t>
            </a:r>
            <a:r>
              <a:rPr lang="en-US" sz="1400" dirty="0"/>
              <a:t>://github.com/Azure/rtable/</a:t>
            </a:r>
            <a:endParaRPr lang="en-US" sz="1400" dirty="0" smtClean="0"/>
          </a:p>
        </p:txBody>
      </p:sp>
      <p:sp>
        <p:nvSpPr>
          <p:cNvPr id="3" name="Title 2"/>
          <p:cNvSpPr>
            <a:spLocks noGrp="1"/>
          </p:cNvSpPr>
          <p:nvPr>
            <p:ph type="title"/>
          </p:nvPr>
        </p:nvSpPr>
        <p:spPr>
          <a:xfrm>
            <a:off x="294288" y="150499"/>
            <a:ext cx="11889564" cy="917575"/>
          </a:xfrm>
        </p:spPr>
        <p:txBody>
          <a:bodyPr/>
          <a:lstStyle/>
          <a:p>
            <a:r>
              <a:rPr lang="en-US" sz="4000" dirty="0" smtClean="0"/>
              <a:t>Design Pattern: Azure Replicated Table Library (</a:t>
            </a:r>
            <a:r>
              <a:rPr lang="en-US" sz="4000" dirty="0" err="1" smtClean="0"/>
              <a:t>RTable</a:t>
            </a:r>
            <a:r>
              <a:rPr lang="en-US" sz="4000" dirty="0" smtClean="0"/>
              <a:t>)</a:t>
            </a:r>
            <a:endParaRPr lang="en-US" sz="4000" dirty="0"/>
          </a:p>
        </p:txBody>
      </p:sp>
      <p:sp>
        <p:nvSpPr>
          <p:cNvPr id="9" name="Rounded Rectangle 8"/>
          <p:cNvSpPr/>
          <p:nvPr/>
        </p:nvSpPr>
        <p:spPr bwMode="auto">
          <a:xfrm>
            <a:off x="2645767" y="6073822"/>
            <a:ext cx="3481029" cy="619587"/>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Application</a:t>
            </a:r>
            <a:endParaRPr lang="en-US" sz="2000" dirty="0">
              <a:gradFill>
                <a:gsLst>
                  <a:gs pos="16814">
                    <a:srgbClr val="FFFFFF"/>
                  </a:gs>
                  <a:gs pos="46000">
                    <a:srgbClr val="FFFFFF"/>
                  </a:gs>
                </a:gsLst>
                <a:lin ang="5400000" scaled="0"/>
              </a:gradFill>
            </a:endParaRPr>
          </a:p>
        </p:txBody>
      </p:sp>
      <p:cxnSp>
        <p:nvCxnSpPr>
          <p:cNvPr id="23" name="Straight Arrow Connector 22"/>
          <p:cNvCxnSpPr/>
          <p:nvPr/>
        </p:nvCxnSpPr>
        <p:spPr>
          <a:xfrm flipH="1" flipV="1">
            <a:off x="4163483" y="4025862"/>
            <a:ext cx="3076" cy="1330784"/>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1104000" y="1577043"/>
            <a:ext cx="15417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US-West</a:t>
            </a:r>
          </a:p>
        </p:txBody>
      </p:sp>
      <p:sp>
        <p:nvSpPr>
          <p:cNvPr id="8" name="TextBox 7"/>
          <p:cNvSpPr txBox="1"/>
          <p:nvPr/>
        </p:nvSpPr>
        <p:spPr>
          <a:xfrm>
            <a:off x="6594698" y="1577043"/>
            <a:ext cx="14144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US-East</a:t>
            </a:r>
          </a:p>
        </p:txBody>
      </p:sp>
      <p:sp>
        <p:nvSpPr>
          <p:cNvPr id="39" name="TextBox 38"/>
          <p:cNvSpPr txBox="1"/>
          <p:nvPr/>
        </p:nvSpPr>
        <p:spPr>
          <a:xfrm>
            <a:off x="3230098" y="1577043"/>
            <a:ext cx="213584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US-</a:t>
            </a:r>
            <a:r>
              <a:rPr lang="en-US" sz="2400" dirty="0" err="1" smtClean="0">
                <a:gradFill>
                  <a:gsLst>
                    <a:gs pos="2917">
                      <a:schemeClr val="tx1"/>
                    </a:gs>
                    <a:gs pos="30000">
                      <a:schemeClr val="tx1"/>
                    </a:gs>
                  </a:gsLst>
                  <a:lin ang="5400000" scaled="0"/>
                </a:gradFill>
              </a:rPr>
              <a:t>N.Central</a:t>
            </a:r>
            <a:endParaRPr lang="en-US" sz="2400" dirty="0" smtClean="0">
              <a:gradFill>
                <a:gsLst>
                  <a:gs pos="2917">
                    <a:schemeClr val="tx1"/>
                  </a:gs>
                  <a:gs pos="30000">
                    <a:schemeClr val="tx1"/>
                  </a:gs>
                </a:gsLst>
                <a:lin ang="5400000" scaled="0"/>
              </a:gradFill>
            </a:endParaRPr>
          </a:p>
        </p:txBody>
      </p:sp>
      <p:grpSp>
        <p:nvGrpSpPr>
          <p:cNvPr id="35" name="Group 34"/>
          <p:cNvGrpSpPr/>
          <p:nvPr/>
        </p:nvGrpSpPr>
        <p:grpSpPr>
          <a:xfrm>
            <a:off x="568988" y="2265106"/>
            <a:ext cx="7564803" cy="1652326"/>
            <a:chOff x="568988" y="2265106"/>
            <a:chExt cx="7564803" cy="1652326"/>
          </a:xfrm>
        </p:grpSpPr>
        <p:sp>
          <p:nvSpPr>
            <p:cNvPr id="5" name="Can 4"/>
            <p:cNvSpPr/>
            <p:nvPr/>
          </p:nvSpPr>
          <p:spPr bwMode="auto">
            <a:xfrm>
              <a:off x="568988" y="2265106"/>
              <a:ext cx="1737341" cy="1581059"/>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Head Replica</a:t>
              </a:r>
            </a:p>
          </p:txBody>
        </p:sp>
        <p:sp>
          <p:nvSpPr>
            <p:cNvPr id="40" name="Can 39"/>
            <p:cNvSpPr/>
            <p:nvPr/>
          </p:nvSpPr>
          <p:spPr bwMode="auto">
            <a:xfrm>
              <a:off x="3482719" y="2336373"/>
              <a:ext cx="1737341" cy="1581059"/>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Replica</a:t>
              </a:r>
            </a:p>
          </p:txBody>
        </p:sp>
        <p:sp>
          <p:nvSpPr>
            <p:cNvPr id="41" name="Can 40"/>
            <p:cNvSpPr/>
            <p:nvPr/>
          </p:nvSpPr>
          <p:spPr bwMode="auto">
            <a:xfrm>
              <a:off x="6396450" y="2336372"/>
              <a:ext cx="1737341" cy="1581059"/>
            </a:xfrm>
            <a:prstGeom prst="can">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Tail Replica</a:t>
              </a:r>
            </a:p>
          </p:txBody>
        </p:sp>
      </p:grpSp>
      <p:grpSp>
        <p:nvGrpSpPr>
          <p:cNvPr id="7" name="Group 6"/>
          <p:cNvGrpSpPr/>
          <p:nvPr/>
        </p:nvGrpSpPr>
        <p:grpSpPr>
          <a:xfrm>
            <a:off x="2012043" y="3846165"/>
            <a:ext cx="1381395" cy="1593553"/>
            <a:chOff x="2012043" y="3846165"/>
            <a:chExt cx="1381395" cy="1593553"/>
          </a:xfrm>
        </p:grpSpPr>
        <p:cxnSp>
          <p:nvCxnSpPr>
            <p:cNvPr id="12" name="Straight Arrow Connector 11"/>
            <p:cNvCxnSpPr/>
            <p:nvPr/>
          </p:nvCxnSpPr>
          <p:spPr>
            <a:xfrm flipH="1" flipV="1">
              <a:off x="2012043" y="4025862"/>
              <a:ext cx="1097268" cy="1413856"/>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49" name="Straight Arrow Connector 48"/>
            <p:cNvCxnSpPr/>
            <p:nvPr/>
          </p:nvCxnSpPr>
          <p:spPr>
            <a:xfrm flipH="1" flipV="1">
              <a:off x="2296170" y="3846165"/>
              <a:ext cx="1097268" cy="1413856"/>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grpSp>
      <p:grpSp>
        <p:nvGrpSpPr>
          <p:cNvPr id="56" name="Group 55"/>
          <p:cNvGrpSpPr/>
          <p:nvPr/>
        </p:nvGrpSpPr>
        <p:grpSpPr>
          <a:xfrm>
            <a:off x="159142" y="5709997"/>
            <a:ext cx="1889716" cy="1188324"/>
            <a:chOff x="7677218" y="5077109"/>
            <a:chExt cx="1889716" cy="1188324"/>
          </a:xfrm>
        </p:grpSpPr>
        <p:sp>
          <p:nvSpPr>
            <p:cNvPr id="57" name="TextBox 56"/>
            <p:cNvSpPr txBox="1"/>
            <p:nvPr/>
          </p:nvSpPr>
          <p:spPr>
            <a:xfrm>
              <a:off x="7677218" y="5077109"/>
              <a:ext cx="1889716" cy="1114151"/>
            </a:xfrm>
            <a:prstGeom prst="rect">
              <a:avLst/>
            </a:prstGeom>
            <a:noFill/>
            <a:ln>
              <a:solidFill>
                <a:schemeClr val="tx1"/>
              </a:solidFill>
            </a:ln>
          </p:spPr>
          <p:txBody>
            <a:bodyPr wrap="square" lIns="182880" tIns="146304" rIns="182880" bIns="146304" rtlCol="0">
              <a:spAutoFit/>
            </a:bodyPr>
            <a:lstStyle/>
            <a:p>
              <a:pPr algn="ctr">
                <a:lnSpc>
                  <a:spcPct val="90000"/>
                </a:lnSpc>
                <a:spcAft>
                  <a:spcPts val="600"/>
                </a:spcAft>
              </a:pPr>
              <a:r>
                <a:rPr lang="en-US" sz="1600" dirty="0" smtClean="0">
                  <a:gradFill>
                    <a:gsLst>
                      <a:gs pos="2917">
                        <a:schemeClr val="tx1"/>
                      </a:gs>
                      <a:gs pos="30000">
                        <a:schemeClr val="tx1"/>
                      </a:gs>
                    </a:gsLst>
                    <a:lin ang="5400000" scaled="0"/>
                  </a:gradFill>
                </a:rPr>
                <a:t>Legend</a:t>
              </a:r>
              <a:endParaRPr lang="en-US" sz="1600" dirty="0">
                <a:gradFill>
                  <a:gsLst>
                    <a:gs pos="2917">
                      <a:schemeClr val="tx1"/>
                    </a:gs>
                    <a:gs pos="30000">
                      <a:schemeClr val="tx1"/>
                    </a:gs>
                  </a:gsLst>
                  <a:lin ang="5400000" scaled="0"/>
                </a:gradFill>
              </a:endParaRPr>
            </a:p>
            <a:p>
              <a:pPr algn="ctr">
                <a:lnSpc>
                  <a:spcPct val="90000"/>
                </a:lnSpc>
                <a:spcAft>
                  <a:spcPts val="600"/>
                </a:spcAft>
              </a:pPr>
              <a:endParaRPr lang="en-US" sz="1600" dirty="0" smtClean="0">
                <a:gradFill>
                  <a:gsLst>
                    <a:gs pos="2917">
                      <a:schemeClr val="tx1"/>
                    </a:gs>
                    <a:gs pos="30000">
                      <a:schemeClr val="tx1"/>
                    </a:gs>
                  </a:gsLst>
                  <a:lin ang="5400000" scaled="0"/>
                </a:gradFill>
              </a:endParaRPr>
            </a:p>
            <a:p>
              <a:pPr algn="ctr">
                <a:lnSpc>
                  <a:spcPct val="90000"/>
                </a:lnSpc>
                <a:spcAft>
                  <a:spcPts val="600"/>
                </a:spcAft>
              </a:pPr>
              <a:endParaRPr lang="en-US" sz="1600" dirty="0">
                <a:gradFill>
                  <a:gsLst>
                    <a:gs pos="2917">
                      <a:schemeClr val="tx1"/>
                    </a:gs>
                    <a:gs pos="30000">
                      <a:schemeClr val="tx1"/>
                    </a:gs>
                  </a:gsLst>
                  <a:lin ang="5400000" scaled="0"/>
                </a:gradFill>
              </a:endParaRPr>
            </a:p>
          </p:txBody>
        </p:sp>
        <p:grpSp>
          <p:nvGrpSpPr>
            <p:cNvPr id="58" name="Group 57"/>
            <p:cNvGrpSpPr/>
            <p:nvPr/>
          </p:nvGrpSpPr>
          <p:grpSpPr>
            <a:xfrm>
              <a:off x="7703825" y="5358781"/>
              <a:ext cx="1620386" cy="906652"/>
              <a:chOff x="10236973" y="5020845"/>
              <a:chExt cx="1620386" cy="906652"/>
            </a:xfrm>
          </p:grpSpPr>
          <p:cxnSp>
            <p:nvCxnSpPr>
              <p:cNvPr id="59" name="Straight Arrow Connector 58"/>
              <p:cNvCxnSpPr/>
              <p:nvPr/>
            </p:nvCxnSpPr>
            <p:spPr>
              <a:xfrm>
                <a:off x="11155943" y="5293227"/>
                <a:ext cx="685800" cy="0"/>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60" name="TextBox 59"/>
              <p:cNvSpPr txBox="1"/>
              <p:nvPr/>
            </p:nvSpPr>
            <p:spPr>
              <a:xfrm>
                <a:off x="10236973" y="5020845"/>
                <a:ext cx="918970"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FF0000"/>
                    </a:solidFill>
                  </a:rPr>
                  <a:t>Write</a:t>
                </a:r>
              </a:p>
            </p:txBody>
          </p:sp>
          <p:cxnSp>
            <p:nvCxnSpPr>
              <p:cNvPr id="61" name="Straight Arrow Connector 60"/>
              <p:cNvCxnSpPr/>
              <p:nvPr/>
            </p:nvCxnSpPr>
            <p:spPr>
              <a:xfrm>
                <a:off x="11171559" y="5655114"/>
                <a:ext cx="685800" cy="0"/>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62" name="TextBox 61"/>
              <p:cNvSpPr txBox="1"/>
              <p:nvPr/>
            </p:nvSpPr>
            <p:spPr>
              <a:xfrm>
                <a:off x="10236973" y="5382732"/>
                <a:ext cx="874278"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92D050"/>
                    </a:solidFill>
                  </a:rPr>
                  <a:t>Read</a:t>
                </a:r>
              </a:p>
            </p:txBody>
          </p:sp>
        </p:grpSp>
      </p:grpSp>
      <p:cxnSp>
        <p:nvCxnSpPr>
          <p:cNvPr id="28" name="Straight Arrow Connector 27"/>
          <p:cNvCxnSpPr/>
          <p:nvPr/>
        </p:nvCxnSpPr>
        <p:spPr>
          <a:xfrm flipH="1" flipV="1">
            <a:off x="4569259" y="4025862"/>
            <a:ext cx="3076" cy="1330784"/>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29" name="Rounded Rectangle 28"/>
          <p:cNvSpPr/>
          <p:nvPr/>
        </p:nvSpPr>
        <p:spPr bwMode="auto">
          <a:xfrm>
            <a:off x="2645768" y="5527352"/>
            <a:ext cx="3481029" cy="431192"/>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err="1" smtClean="0">
                <a:gradFill>
                  <a:gsLst>
                    <a:gs pos="16814">
                      <a:srgbClr val="FFFFFF"/>
                    </a:gs>
                    <a:gs pos="46000">
                      <a:srgbClr val="FFFFFF"/>
                    </a:gs>
                  </a:gsLst>
                  <a:lin ang="5400000" scaled="0"/>
                </a:gradFill>
              </a:rPr>
              <a:t>RTable</a:t>
            </a:r>
            <a:r>
              <a:rPr lang="en-US" sz="2000" dirty="0" smtClean="0">
                <a:gradFill>
                  <a:gsLst>
                    <a:gs pos="16814">
                      <a:srgbClr val="FFFFFF"/>
                    </a:gs>
                    <a:gs pos="46000">
                      <a:srgbClr val="FFFFFF"/>
                    </a:gs>
                  </a:gsLst>
                  <a:lin ang="5400000" scaled="0"/>
                </a:gradFill>
              </a:rPr>
              <a:t> Client Lib</a:t>
            </a:r>
            <a:endParaRPr lang="en-US" sz="2000" dirty="0">
              <a:gradFill>
                <a:gsLst>
                  <a:gs pos="16814">
                    <a:srgbClr val="FFFFFF"/>
                  </a:gs>
                  <a:gs pos="46000">
                    <a:srgbClr val="FFFFFF"/>
                  </a:gs>
                </a:gsLst>
                <a:lin ang="5400000" scaled="0"/>
              </a:gradFill>
            </a:endParaRPr>
          </a:p>
        </p:txBody>
      </p:sp>
      <p:grpSp>
        <p:nvGrpSpPr>
          <p:cNvPr id="32" name="Group 31"/>
          <p:cNvGrpSpPr/>
          <p:nvPr/>
        </p:nvGrpSpPr>
        <p:grpSpPr>
          <a:xfrm flipH="1">
            <a:off x="5212408" y="3823928"/>
            <a:ext cx="1381395" cy="1593553"/>
            <a:chOff x="2012043" y="3846165"/>
            <a:chExt cx="1381395" cy="1593553"/>
          </a:xfrm>
        </p:grpSpPr>
        <p:cxnSp>
          <p:nvCxnSpPr>
            <p:cNvPr id="33" name="Straight Arrow Connector 32"/>
            <p:cNvCxnSpPr/>
            <p:nvPr/>
          </p:nvCxnSpPr>
          <p:spPr>
            <a:xfrm flipH="1" flipV="1">
              <a:off x="2012043" y="4025862"/>
              <a:ext cx="1097268" cy="1413856"/>
            </a:xfrm>
            <a:prstGeom prst="straightConnector1">
              <a:avLst/>
            </a:prstGeom>
            <a:ln w="101600">
              <a:solidFill>
                <a:srgbClr val="92D050"/>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p:cNvCxnSpPr/>
            <p:nvPr/>
          </p:nvCxnSpPr>
          <p:spPr>
            <a:xfrm flipH="1" flipV="1">
              <a:off x="2296170" y="3846165"/>
              <a:ext cx="1097268" cy="1413856"/>
            </a:xfrm>
            <a:prstGeom prst="straightConnector1">
              <a:avLst/>
            </a:prstGeom>
            <a:ln w="101600">
              <a:solidFill>
                <a:srgbClr val="FF0000"/>
              </a:solidFill>
              <a:headEnd type="none"/>
              <a:tailEnd type="triangle"/>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25102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right)">
                                      <p:cBhvr>
                                        <p:cTn id="7" dur="500"/>
                                        <p:tgtEl>
                                          <p:spTgt spid="2">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right)">
                                      <p:cBhvr>
                                        <p:cTn id="10" dur="500"/>
                                        <p:tgtEl>
                                          <p:spTgt spid="2">
                                            <p:txEl>
                                              <p:pRg st="0" end="0"/>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right)">
                                      <p:cBhvr>
                                        <p:cTn id="13" dur="500"/>
                                        <p:tgtEl>
                                          <p:spTgt spid="2">
                                            <p:txEl>
                                              <p:pRg st="1" end="1"/>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right)">
                                      <p:cBhvr>
                                        <p:cTn id="16" dur="500"/>
                                        <p:tgtEl>
                                          <p:spTgt spid="2">
                                            <p:txEl>
                                              <p:pRg st="2" end="2"/>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right)">
                                      <p:cBhvr>
                                        <p:cTn id="19" dur="500"/>
                                        <p:tgtEl>
                                          <p:spTgt spid="2">
                                            <p:txEl>
                                              <p:pRg st="3" end="3"/>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right)">
                                      <p:cBhvr>
                                        <p:cTn id="22" dur="500"/>
                                        <p:tgtEl>
                                          <p:spTgt spid="2">
                                            <p:txEl>
                                              <p:pRg st="4" end="4"/>
                                            </p:txEl>
                                          </p:spTgt>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ipe(right)">
                                      <p:cBhvr>
                                        <p:cTn id="25" dur="500"/>
                                        <p:tgtEl>
                                          <p:spTgt spid="2">
                                            <p:txEl>
                                              <p:pRg st="5" end="5"/>
                                            </p:txEl>
                                          </p:spTgt>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wipe(right)">
                                      <p:cBhvr>
                                        <p:cTn id="28" dur="500"/>
                                        <p:tgtEl>
                                          <p:spTgt spid="2">
                                            <p:txEl>
                                              <p:pRg st="6" end="6"/>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wipe(right)">
                                      <p:cBhvr>
                                        <p:cTn id="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6892"/>
            <a:ext cx="11889564" cy="917575"/>
          </a:xfrm>
        </p:spPr>
        <p:txBody>
          <a:bodyPr/>
          <a:lstStyle/>
          <a:p>
            <a:r>
              <a:rPr lang="en-US" sz="4400" dirty="0" smtClean="0"/>
              <a:t>Azure Backup for Azure VM Disk</a:t>
            </a:r>
            <a:endParaRPr lang="en-US" sz="4400" dirty="0"/>
          </a:p>
        </p:txBody>
      </p:sp>
      <p:graphicFrame>
        <p:nvGraphicFramePr>
          <p:cNvPr id="16" name="Table 15"/>
          <p:cNvGraphicFramePr>
            <a:graphicFrameLocks noGrp="1"/>
          </p:cNvGraphicFramePr>
          <p:nvPr>
            <p:extLst/>
          </p:nvPr>
        </p:nvGraphicFramePr>
        <p:xfrm>
          <a:off x="366141" y="1211287"/>
          <a:ext cx="5029208" cy="2023837"/>
        </p:xfrm>
        <a:graphic>
          <a:graphicData uri="http://schemas.openxmlformats.org/drawingml/2006/table">
            <a:tbl>
              <a:tblPr/>
              <a:tblGrid>
                <a:gridCol w="5029208"/>
              </a:tblGrid>
              <a:tr h="457195">
                <a:tc>
                  <a:txBody>
                    <a:bodyPr/>
                    <a:lstStyle/>
                    <a:p>
                      <a:pPr algn="l" fontAlgn="t"/>
                      <a:r>
                        <a:rPr lang="en-US" sz="3200" b="1" i="0" u="none" strike="noStrike" dirty="0">
                          <a:solidFill>
                            <a:srgbClr val="FFFFFF"/>
                          </a:solidFill>
                          <a:effectLst/>
                          <a:latin typeface="Calibri" panose="020F0502020204030204" pitchFamily="34" charset="0"/>
                        </a:rPr>
                        <a:t>Scenarios</a:t>
                      </a:r>
                    </a:p>
                  </a:txBody>
                  <a:tcPr marL="9525" marR="9525" marT="9525" marB="0">
                    <a:lnL>
                      <a:noFill/>
                    </a:lnL>
                    <a:lnR>
                      <a:noFill/>
                    </a:lnR>
                    <a:lnT>
                      <a:noFill/>
                    </a:lnT>
                    <a:lnB>
                      <a:noFill/>
                    </a:lnB>
                    <a:solidFill>
                      <a:srgbClr val="00BCF2"/>
                    </a:solidFill>
                  </a:tcPr>
                </a:tc>
              </a:tr>
              <a:tr h="381658">
                <a:tc>
                  <a:txBody>
                    <a:bodyPr/>
                    <a:lstStyle/>
                    <a:p>
                      <a:pPr algn="l" fontAlgn="b"/>
                      <a:r>
                        <a:rPr lang="en-US" sz="2000" b="0" i="0" u="none" strike="noStrike" dirty="0">
                          <a:solidFill>
                            <a:srgbClr val="FFFFFF"/>
                          </a:solidFill>
                          <a:effectLst/>
                          <a:latin typeface="Calibri" panose="020F0502020204030204" pitchFamily="34" charset="0"/>
                        </a:rPr>
                        <a:t>Recovery of VM in case of VM deletion</a:t>
                      </a:r>
                    </a:p>
                  </a:txBody>
                  <a:tcPr marL="9525" marR="9525" marT="9525" marB="0" anchor="b">
                    <a:lnL>
                      <a:noFill/>
                    </a:lnL>
                    <a:lnR>
                      <a:noFill/>
                    </a:lnR>
                    <a:lnT>
                      <a:noFill/>
                    </a:lnT>
                    <a:lnB>
                      <a:noFill/>
                    </a:lnB>
                  </a:tcPr>
                </a:tc>
              </a:tr>
              <a:tr h="381658">
                <a:tc>
                  <a:txBody>
                    <a:bodyPr/>
                    <a:lstStyle/>
                    <a:p>
                      <a:pPr algn="l" fontAlgn="b"/>
                      <a:r>
                        <a:rPr lang="en-US" sz="2000" b="0" i="0" u="none" strike="noStrike" dirty="0">
                          <a:solidFill>
                            <a:srgbClr val="FFFFFF"/>
                          </a:solidFill>
                          <a:effectLst/>
                          <a:latin typeface="Calibri" panose="020F0502020204030204" pitchFamily="34" charset="0"/>
                        </a:rPr>
                        <a:t>Recovery of VM in case of Data loss inside VM</a:t>
                      </a:r>
                    </a:p>
                  </a:txBody>
                  <a:tcPr marL="9525" marR="9525" marT="9525" marB="0" anchor="b">
                    <a:lnL>
                      <a:noFill/>
                    </a:lnL>
                    <a:lnR>
                      <a:noFill/>
                    </a:lnR>
                    <a:lnT>
                      <a:noFill/>
                    </a:lnT>
                    <a:lnB>
                      <a:noFill/>
                    </a:lnB>
                  </a:tcPr>
                </a:tc>
              </a:tr>
              <a:tr h="381658">
                <a:tc>
                  <a:txBody>
                    <a:bodyPr/>
                    <a:lstStyle/>
                    <a:p>
                      <a:pPr algn="l" fontAlgn="b"/>
                      <a:r>
                        <a:rPr lang="en-US" sz="2000" b="0" i="0" u="none" strike="noStrike" dirty="0">
                          <a:solidFill>
                            <a:srgbClr val="FFFFFF"/>
                          </a:solidFill>
                          <a:effectLst/>
                          <a:latin typeface="Calibri" panose="020F0502020204030204" pitchFamily="34" charset="0"/>
                        </a:rPr>
                        <a:t>Recovery of VM in case of VM Corruption</a:t>
                      </a:r>
                    </a:p>
                  </a:txBody>
                  <a:tcPr marL="9525" marR="9525" marT="9525" marB="0" anchor="b">
                    <a:lnL>
                      <a:noFill/>
                    </a:lnL>
                    <a:lnR>
                      <a:noFill/>
                    </a:lnR>
                    <a:lnT>
                      <a:noFill/>
                    </a:lnT>
                    <a:lnB>
                      <a:noFill/>
                    </a:lnB>
                  </a:tcPr>
                </a:tc>
              </a:tr>
              <a:tr h="381658">
                <a:tc>
                  <a:txBody>
                    <a:bodyPr/>
                    <a:lstStyle/>
                    <a:p>
                      <a:pPr algn="l" fontAlgn="b"/>
                      <a:r>
                        <a:rPr lang="en-US" sz="2000" b="0" i="0" u="none" strike="noStrike" dirty="0">
                          <a:solidFill>
                            <a:srgbClr val="FFFFFF"/>
                          </a:solidFill>
                          <a:effectLst/>
                          <a:latin typeface="Calibri" panose="020F0502020204030204" pitchFamily="34" charset="0"/>
                        </a:rPr>
                        <a:t>Create a copy of VM from Older point in </a:t>
                      </a:r>
                      <a:r>
                        <a:rPr lang="en-US" sz="2000" b="0" i="0" u="none" strike="noStrike" dirty="0" smtClean="0">
                          <a:solidFill>
                            <a:srgbClr val="FFFFFF"/>
                          </a:solidFill>
                          <a:effectLst/>
                          <a:latin typeface="Calibri" panose="020F0502020204030204" pitchFamily="34" charset="0"/>
                        </a:rPr>
                        <a:t>time</a:t>
                      </a:r>
                      <a:endParaRPr lang="en-US" sz="2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tcPr>
                </a:tc>
              </a:tr>
            </a:tbl>
          </a:graphicData>
        </a:graphic>
      </p:graphicFrame>
      <p:pic>
        <p:nvPicPr>
          <p:cNvPr id="17" name="Picture 16"/>
          <p:cNvPicPr>
            <a:picLocks noChangeAspect="1"/>
          </p:cNvPicPr>
          <p:nvPr/>
        </p:nvPicPr>
        <p:blipFill>
          <a:blip r:embed="rId3"/>
          <a:stretch>
            <a:fillRect/>
          </a:stretch>
        </p:blipFill>
        <p:spPr>
          <a:xfrm>
            <a:off x="7589822" y="3463906"/>
            <a:ext cx="4391503" cy="3525727"/>
          </a:xfrm>
          <a:prstGeom prst="rect">
            <a:avLst/>
          </a:prstGeom>
        </p:spPr>
      </p:pic>
      <p:graphicFrame>
        <p:nvGraphicFramePr>
          <p:cNvPr id="18" name="Table 17"/>
          <p:cNvGraphicFramePr>
            <a:graphicFrameLocks noGrp="1"/>
          </p:cNvGraphicFramePr>
          <p:nvPr>
            <p:extLst/>
          </p:nvPr>
        </p:nvGraphicFramePr>
        <p:xfrm>
          <a:off x="274702" y="3736615"/>
          <a:ext cx="6675047" cy="3235329"/>
        </p:xfrm>
        <a:graphic>
          <a:graphicData uri="http://schemas.openxmlformats.org/drawingml/2006/table">
            <a:tbl>
              <a:tblPr/>
              <a:tblGrid>
                <a:gridCol w="6675047"/>
              </a:tblGrid>
              <a:tr h="457195">
                <a:tc>
                  <a:txBody>
                    <a:bodyPr/>
                    <a:lstStyle/>
                    <a:p>
                      <a:pPr algn="l" fontAlgn="t"/>
                      <a:r>
                        <a:rPr lang="en-US" sz="3200" b="1" i="0" u="none" strike="noStrike" dirty="0" smtClean="0">
                          <a:solidFill>
                            <a:srgbClr val="FFFFFF"/>
                          </a:solidFill>
                          <a:effectLst/>
                          <a:latin typeface="Calibri" panose="020F0502020204030204" pitchFamily="34" charset="0"/>
                        </a:rPr>
                        <a:t>Value Proposition</a:t>
                      </a:r>
                      <a:endParaRPr lang="en-US" sz="3200" b="1" i="0" u="none" strike="noStrike" dirty="0">
                        <a:solidFill>
                          <a:srgbClr val="FFFFFF"/>
                        </a:solidFill>
                        <a:effectLst/>
                        <a:latin typeface="Calibri" panose="020F0502020204030204" pitchFamily="34" charset="0"/>
                      </a:endParaRPr>
                    </a:p>
                  </a:txBody>
                  <a:tcPr marL="9525" marR="9525" marT="9525" marB="0">
                    <a:lnL>
                      <a:noFill/>
                    </a:lnL>
                    <a:lnR>
                      <a:noFill/>
                    </a:lnR>
                    <a:lnT>
                      <a:noFill/>
                    </a:lnT>
                    <a:lnB>
                      <a:noFill/>
                    </a:lnB>
                    <a:solidFill>
                      <a:srgbClr val="00BCF2"/>
                    </a:solidFill>
                  </a:tcPr>
                </a:tc>
              </a:tr>
              <a:tr h="443562">
                <a:tc>
                  <a:txBody>
                    <a:bodyPr/>
                    <a:lstStyle/>
                    <a:p>
                      <a:pPr algn="l" fontAlgn="b"/>
                      <a:r>
                        <a:rPr lang="en-US" sz="2000" dirty="0" smtClean="0"/>
                        <a:t>Backup virtual machines without need to shutdown the VMs</a:t>
                      </a:r>
                      <a:endParaRPr lang="en-US" sz="2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tcPr>
                </a:tc>
              </a:tr>
              <a:tr h="1188707">
                <a:tc>
                  <a:txBody>
                    <a:bodyPr/>
                    <a:lstStyle/>
                    <a:p>
                      <a:pPr marL="0" marR="0" indent="0" algn="l" defTabSz="932667" rtl="0" eaLnBrk="1" fontAlgn="b" latinLnBrk="0" hangingPunct="1">
                        <a:lnSpc>
                          <a:spcPct val="100000"/>
                        </a:lnSpc>
                        <a:spcBef>
                          <a:spcPts val="0"/>
                        </a:spcBef>
                        <a:spcAft>
                          <a:spcPts val="0"/>
                        </a:spcAft>
                        <a:buClrTx/>
                        <a:buSzTx/>
                        <a:buFontTx/>
                        <a:buNone/>
                        <a:tabLst/>
                        <a:defRPr/>
                      </a:pPr>
                      <a:r>
                        <a:rPr lang="en-IN" sz="2000" dirty="0" smtClean="0"/>
                        <a:t>VMs running Windows OSes can be protected at application level consistency while those running Linux OSes can be protected at file-system level consistency.</a:t>
                      </a:r>
                      <a:endParaRPr lang="en-US" sz="2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tcPr>
                </a:tc>
              </a:tr>
              <a:tr h="548634">
                <a:tc>
                  <a:txBody>
                    <a:bodyPr/>
                    <a:lstStyle/>
                    <a:p>
                      <a:pPr marL="0" marR="0" indent="0" algn="l" defTabSz="932667" rtl="0" eaLnBrk="1" fontAlgn="b" latinLnBrk="0" hangingPunct="1">
                        <a:lnSpc>
                          <a:spcPct val="100000"/>
                        </a:lnSpc>
                        <a:spcBef>
                          <a:spcPts val="0"/>
                        </a:spcBef>
                        <a:spcAft>
                          <a:spcPts val="0"/>
                        </a:spcAft>
                        <a:buClrTx/>
                        <a:buSzTx/>
                        <a:buFontTx/>
                        <a:buNone/>
                        <a:tabLst/>
                        <a:defRPr/>
                      </a:pPr>
                      <a:r>
                        <a:rPr lang="en-IN" sz="2000" dirty="0" smtClean="0"/>
                        <a:t>Flexible, Scalable and easy-to-use backup management</a:t>
                      </a:r>
                      <a:endParaRPr lang="en-US" sz="2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tcPr>
                </a:tc>
              </a:tr>
              <a:tr h="381658">
                <a:tc>
                  <a:txBody>
                    <a:bodyPr/>
                    <a:lstStyle/>
                    <a:p>
                      <a:pPr algn="l" fontAlgn="b"/>
                      <a:endParaRPr lang="en-US" sz="2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tcPr>
                </a:tc>
              </a:tr>
            </a:tbl>
          </a:graphicData>
        </a:graphic>
      </p:graphicFrame>
      <p:graphicFrame>
        <p:nvGraphicFramePr>
          <p:cNvPr id="20" name="Table 19"/>
          <p:cNvGraphicFramePr>
            <a:graphicFrameLocks noGrp="1"/>
          </p:cNvGraphicFramePr>
          <p:nvPr>
            <p:extLst/>
          </p:nvPr>
        </p:nvGraphicFramePr>
        <p:xfrm>
          <a:off x="7589822" y="296897"/>
          <a:ext cx="4116864" cy="2937574"/>
        </p:xfrm>
        <a:graphic>
          <a:graphicData uri="http://schemas.openxmlformats.org/drawingml/2006/table">
            <a:tbl>
              <a:tblPr/>
              <a:tblGrid>
                <a:gridCol w="4116864"/>
              </a:tblGrid>
              <a:tr h="457196">
                <a:tc>
                  <a:txBody>
                    <a:bodyPr/>
                    <a:lstStyle/>
                    <a:p>
                      <a:pPr algn="l" fontAlgn="t"/>
                      <a:r>
                        <a:rPr lang="en-US" sz="2800" b="1" i="0" u="none" strike="noStrike" dirty="0">
                          <a:solidFill>
                            <a:srgbClr val="FFFFFF"/>
                          </a:solidFill>
                          <a:effectLst/>
                          <a:latin typeface="Calibri" panose="020F0502020204030204" pitchFamily="34" charset="0"/>
                        </a:rPr>
                        <a:t>Key Features</a:t>
                      </a:r>
                    </a:p>
                  </a:txBody>
                  <a:tcPr marL="4982" marR="4982" marT="4982" marB="0">
                    <a:lnL>
                      <a:noFill/>
                    </a:lnL>
                    <a:lnR>
                      <a:noFill/>
                    </a:lnR>
                    <a:lnT>
                      <a:noFill/>
                    </a:lnT>
                    <a:lnB>
                      <a:noFill/>
                    </a:lnB>
                    <a:solidFill>
                      <a:srgbClr val="00BCF2"/>
                    </a:solidFill>
                  </a:tcPr>
                </a:tc>
              </a:tr>
              <a:tr h="266378">
                <a:tc>
                  <a:txBody>
                    <a:bodyPr/>
                    <a:lstStyle/>
                    <a:p>
                      <a:pPr algn="l" rtl="0" fontAlgn="ctr"/>
                      <a:r>
                        <a:rPr lang="en-US" sz="1800" b="0" i="0" u="none" strike="noStrike" dirty="0">
                          <a:solidFill>
                            <a:srgbClr val="FFFFFF"/>
                          </a:solidFill>
                          <a:effectLst/>
                          <a:latin typeface="Segoe UI" panose="020B0502040204020203" pitchFamily="34" charset="0"/>
                        </a:rPr>
                        <a:t>Scheduled Backup</a:t>
                      </a:r>
                    </a:p>
                  </a:txBody>
                  <a:tcPr marL="4982" marR="4982" marT="4982" marB="0" anchor="ctr">
                    <a:lnL>
                      <a:noFill/>
                    </a:lnL>
                    <a:lnR>
                      <a:noFill/>
                    </a:lnR>
                    <a:lnT>
                      <a:noFill/>
                    </a:lnT>
                    <a:lnB>
                      <a:noFill/>
                    </a:lnB>
                  </a:tcPr>
                </a:tc>
              </a:tr>
              <a:tr h="266378">
                <a:tc>
                  <a:txBody>
                    <a:bodyPr/>
                    <a:lstStyle/>
                    <a:p>
                      <a:pPr algn="l" rtl="0" fontAlgn="ctr"/>
                      <a:r>
                        <a:rPr lang="en-US" sz="1800" b="0" i="0" u="none" strike="noStrike" dirty="0">
                          <a:solidFill>
                            <a:srgbClr val="FFFFFF"/>
                          </a:solidFill>
                          <a:effectLst/>
                          <a:latin typeface="Segoe UI" panose="020B0502040204020203" pitchFamily="34" charset="0"/>
                        </a:rPr>
                        <a:t>Granular Recovery</a:t>
                      </a:r>
                    </a:p>
                  </a:txBody>
                  <a:tcPr marL="4982" marR="4982" marT="4982" marB="0" anchor="ctr">
                    <a:lnL>
                      <a:noFill/>
                    </a:lnL>
                    <a:lnR>
                      <a:noFill/>
                    </a:lnR>
                    <a:lnT>
                      <a:noFill/>
                    </a:lnT>
                    <a:lnB>
                      <a:noFill/>
                    </a:lnB>
                  </a:tcPr>
                </a:tc>
              </a:tr>
              <a:tr h="266378">
                <a:tc>
                  <a:txBody>
                    <a:bodyPr/>
                    <a:lstStyle/>
                    <a:p>
                      <a:pPr algn="l" rtl="0" fontAlgn="ctr"/>
                      <a:r>
                        <a:rPr lang="en-US" sz="1800" b="0" i="0" u="none" strike="noStrike" dirty="0">
                          <a:solidFill>
                            <a:srgbClr val="FFFFFF"/>
                          </a:solidFill>
                          <a:effectLst/>
                          <a:latin typeface="Segoe UI" panose="020B0502040204020203" pitchFamily="34" charset="0"/>
                        </a:rPr>
                        <a:t>Compressed</a:t>
                      </a:r>
                    </a:p>
                  </a:txBody>
                  <a:tcPr marL="4982" marR="4982" marT="4982" marB="0" anchor="ctr">
                    <a:lnL>
                      <a:noFill/>
                    </a:lnL>
                    <a:lnR>
                      <a:noFill/>
                    </a:lnR>
                    <a:lnT>
                      <a:noFill/>
                    </a:lnT>
                    <a:lnB>
                      <a:noFill/>
                    </a:lnB>
                  </a:tcPr>
                </a:tc>
              </a:tr>
              <a:tr h="266378">
                <a:tc>
                  <a:txBody>
                    <a:bodyPr/>
                    <a:lstStyle/>
                    <a:p>
                      <a:pPr algn="l" rtl="0" fontAlgn="ctr"/>
                      <a:r>
                        <a:rPr lang="en-US" sz="1800" b="0" i="0" u="none" strike="noStrike" dirty="0">
                          <a:solidFill>
                            <a:srgbClr val="FFFFFF"/>
                          </a:solidFill>
                          <a:effectLst/>
                          <a:latin typeface="Segoe UI" panose="020B0502040204020203" pitchFamily="34" charset="0"/>
                        </a:rPr>
                        <a:t>Encrypted</a:t>
                      </a:r>
                    </a:p>
                  </a:txBody>
                  <a:tcPr marL="4982" marR="4982" marT="4982" marB="0" anchor="ctr">
                    <a:lnL>
                      <a:noFill/>
                    </a:lnL>
                    <a:lnR>
                      <a:noFill/>
                    </a:lnR>
                    <a:lnT>
                      <a:noFill/>
                    </a:lnT>
                    <a:lnB>
                      <a:noFill/>
                    </a:lnB>
                  </a:tcPr>
                </a:tc>
              </a:tr>
              <a:tr h="266378">
                <a:tc>
                  <a:txBody>
                    <a:bodyPr/>
                    <a:lstStyle/>
                    <a:p>
                      <a:pPr algn="l" rtl="0" fontAlgn="ctr"/>
                      <a:r>
                        <a:rPr lang="en-US" sz="1800" b="0" i="0" u="none" strike="noStrike" dirty="0">
                          <a:solidFill>
                            <a:srgbClr val="FFFFFF"/>
                          </a:solidFill>
                          <a:effectLst/>
                          <a:latin typeface="Segoe UI" panose="020B0502040204020203" pitchFamily="34" charset="0"/>
                        </a:rPr>
                        <a:t>Proxy server support</a:t>
                      </a:r>
                    </a:p>
                  </a:txBody>
                  <a:tcPr marL="4982" marR="4982" marT="4982" marB="0" anchor="ctr">
                    <a:lnL>
                      <a:noFill/>
                    </a:lnL>
                    <a:lnR>
                      <a:noFill/>
                    </a:lnR>
                    <a:lnT>
                      <a:noFill/>
                    </a:lnT>
                    <a:lnB>
                      <a:noFill/>
                    </a:lnB>
                  </a:tcPr>
                </a:tc>
              </a:tr>
              <a:tr h="391397">
                <a:tc>
                  <a:txBody>
                    <a:bodyPr/>
                    <a:lstStyle/>
                    <a:p>
                      <a:pPr algn="l" rtl="0" fontAlgn="ctr"/>
                      <a:r>
                        <a:rPr lang="en-US" sz="1800" b="0" i="0" u="none" strike="noStrike" dirty="0">
                          <a:solidFill>
                            <a:srgbClr val="FFFFFF"/>
                          </a:solidFill>
                          <a:effectLst/>
                          <a:latin typeface="Segoe UI" panose="020B0502040204020203" pitchFamily="34" charset="0"/>
                        </a:rPr>
                        <a:t>Backup agents run on source servers</a:t>
                      </a:r>
                    </a:p>
                  </a:txBody>
                  <a:tcPr marL="4982" marR="4982" marT="4982" marB="0" anchor="ctr">
                    <a:lnL>
                      <a:noFill/>
                    </a:lnL>
                    <a:lnR>
                      <a:noFill/>
                    </a:lnR>
                    <a:lnT>
                      <a:noFill/>
                    </a:lnT>
                    <a:lnB>
                      <a:noFill/>
                    </a:lnB>
                  </a:tcPr>
                </a:tc>
              </a:tr>
              <a:tr h="391397">
                <a:tc>
                  <a:txBody>
                    <a:bodyPr/>
                    <a:lstStyle/>
                    <a:p>
                      <a:pPr algn="l" rtl="0" fontAlgn="ctr"/>
                      <a:r>
                        <a:rPr lang="en-US" sz="1800" b="0" i="0" u="none" strike="noStrike" dirty="0">
                          <a:solidFill>
                            <a:srgbClr val="FFFFFF"/>
                          </a:solidFill>
                          <a:effectLst/>
                          <a:latin typeface="Segoe UI" panose="020B0502040204020203" pitchFamily="34" charset="0"/>
                        </a:rPr>
                        <a:t>Backup vault lives in Azure Storage</a:t>
                      </a:r>
                    </a:p>
                  </a:txBody>
                  <a:tcPr marL="4982" marR="4982" marT="4982" marB="0" anchor="ctr">
                    <a:lnL>
                      <a:noFill/>
                    </a:lnL>
                    <a:lnR>
                      <a:noFill/>
                    </a:lnR>
                    <a:lnT>
                      <a:noFill/>
                    </a:lnT>
                    <a:lnB>
                      <a:noFill/>
                    </a:lnB>
                  </a:tcPr>
                </a:tc>
              </a:tr>
              <a:tr h="301074">
                <a:tc>
                  <a:txBody>
                    <a:bodyPr/>
                    <a:lstStyle/>
                    <a:p>
                      <a:pPr algn="l" rtl="0" fontAlgn="ctr"/>
                      <a:r>
                        <a:rPr lang="en-US" sz="1800" b="0" i="0" u="none" strike="noStrike" dirty="0">
                          <a:solidFill>
                            <a:srgbClr val="FFFFFF"/>
                          </a:solidFill>
                          <a:effectLst/>
                          <a:latin typeface="Segoe UI" panose="020B0502040204020203" pitchFamily="34" charset="0"/>
                        </a:rPr>
                        <a:t>Integrated with DPM</a:t>
                      </a:r>
                    </a:p>
                  </a:txBody>
                  <a:tcPr marL="4982" marR="4982" marT="4982" marB="0" anchor="ctr">
                    <a:lnL>
                      <a:noFill/>
                    </a:lnL>
                    <a:lnR>
                      <a:noFill/>
                    </a:lnR>
                    <a:lnT>
                      <a:noFill/>
                    </a:lnT>
                    <a:lnB>
                      <a:noFill/>
                    </a:lnB>
                  </a:tcPr>
                </a:tc>
              </a:tr>
            </a:tbl>
          </a:graphicData>
        </a:graphic>
      </p:graphicFrame>
    </p:spTree>
    <p:extLst>
      <p:ext uri="{BB962C8B-B14F-4D97-AF65-F5344CB8AC3E}">
        <p14:creationId xmlns:p14="http://schemas.microsoft.com/office/powerpoint/2010/main" val="111828302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674311"/>
            <a:ext cx="11887200" cy="1181734"/>
          </a:xfrm>
        </p:spPr>
        <p:txBody>
          <a:bodyPr/>
          <a:lstStyle/>
          <a:p>
            <a:r>
              <a:rPr lang="en-US" dirty="0" smtClean="0"/>
              <a:t>Demo</a:t>
            </a:r>
            <a:endParaRPr lang="en-US" sz="5400" dirty="0">
              <a:solidFill>
                <a:srgbClr val="FFFF00"/>
              </a:solidFill>
            </a:endParaRPr>
          </a:p>
        </p:txBody>
      </p:sp>
    </p:spTree>
    <p:extLst>
      <p:ext uri="{BB962C8B-B14F-4D97-AF65-F5344CB8AC3E}">
        <p14:creationId xmlns:p14="http://schemas.microsoft.com/office/powerpoint/2010/main" val="349937921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687711"/>
          </a:xfrm>
        </p:spPr>
        <p:txBody>
          <a:bodyPr/>
          <a:lstStyle/>
          <a:p>
            <a:r>
              <a:rPr lang="en-US" dirty="0"/>
              <a:t>Session Objective(s</a:t>
            </a:r>
            <a:r>
              <a:rPr lang="en-US" dirty="0" smtClean="0"/>
              <a:t>)</a:t>
            </a:r>
            <a:endParaRPr lang="en-US" dirty="0"/>
          </a:p>
          <a:p>
            <a:pPr lvl="1">
              <a:spcBef>
                <a:spcPts val="1200"/>
              </a:spcBef>
            </a:pPr>
            <a:r>
              <a:rPr lang="en-US" sz="2400" dirty="0" smtClean="0"/>
              <a:t>Understand the </a:t>
            </a:r>
            <a:r>
              <a:rPr lang="en-US" sz="2400" dirty="0"/>
              <a:t>resiliency and disaster recovery </a:t>
            </a:r>
            <a:r>
              <a:rPr lang="en-US" sz="2400" dirty="0" smtClean="0"/>
              <a:t>provided </a:t>
            </a:r>
            <a:r>
              <a:rPr lang="en-US" sz="2400" dirty="0"/>
              <a:t>by the platform by default </a:t>
            </a:r>
            <a:endParaRPr lang="en-US" sz="2400" dirty="0" smtClean="0"/>
          </a:p>
          <a:p>
            <a:pPr lvl="1">
              <a:spcBef>
                <a:spcPts val="1200"/>
              </a:spcBef>
            </a:pPr>
            <a:r>
              <a:rPr lang="en-US" sz="2400" dirty="0" smtClean="0"/>
              <a:t>Understand the capabilities provided by Azure to enable application specific disaster recovery solutions</a:t>
            </a:r>
          </a:p>
          <a:p>
            <a:pPr lvl="1">
              <a:spcBef>
                <a:spcPts val="1200"/>
              </a:spcBef>
            </a:pPr>
            <a:r>
              <a:rPr lang="en-US" sz="2400" dirty="0" smtClean="0"/>
              <a:t>Understand the customer responsibilities for implementation of highly available and disaster tolerant services</a:t>
            </a:r>
          </a:p>
          <a:p>
            <a:pPr lvl="1">
              <a:spcBef>
                <a:spcPts val="1200"/>
              </a:spcBef>
            </a:pPr>
            <a:endParaRPr lang="en-US" dirty="0" smtClean="0"/>
          </a:p>
          <a:p>
            <a:r>
              <a:rPr lang="en-US" dirty="0" smtClean="0"/>
              <a:t>Takeaways:</a:t>
            </a:r>
          </a:p>
          <a:p>
            <a:pPr marL="571500" indent="-571500">
              <a:buFont typeface="Arial" panose="020B0604020202020204" pitchFamily="34" charset="0"/>
              <a:buChar char="•"/>
            </a:pPr>
            <a:r>
              <a:rPr lang="en-US" sz="3600" dirty="0" smtClean="0">
                <a:solidFill>
                  <a:srgbClr val="FFFFFF"/>
                </a:solidFill>
              </a:rPr>
              <a:t>Azure provides default resilience to many failure modes</a:t>
            </a:r>
          </a:p>
          <a:p>
            <a:pPr marL="571500" indent="-571500">
              <a:buFont typeface="Arial" panose="020B0604020202020204" pitchFamily="34" charset="0"/>
              <a:buChar char="•"/>
            </a:pPr>
            <a:r>
              <a:rPr lang="en-US" sz="3600" dirty="0" smtClean="0">
                <a:solidFill>
                  <a:srgbClr val="FFFFFF"/>
                </a:solidFill>
              </a:rPr>
              <a:t>Cross-region </a:t>
            </a:r>
            <a:r>
              <a:rPr lang="en-US" sz="3600" dirty="0">
                <a:solidFill>
                  <a:srgbClr val="FFFFFF"/>
                </a:solidFill>
              </a:rPr>
              <a:t>high a</a:t>
            </a:r>
            <a:r>
              <a:rPr lang="en-US" sz="3600" dirty="0" smtClean="0">
                <a:solidFill>
                  <a:srgbClr val="FFFFFF"/>
                </a:solidFill>
              </a:rPr>
              <a:t>vailability requires application specific work</a:t>
            </a:r>
          </a:p>
        </p:txBody>
      </p:sp>
      <p:sp>
        <p:nvSpPr>
          <p:cNvPr id="4" name="Title 3"/>
          <p:cNvSpPr>
            <a:spLocks noGrp="1"/>
          </p:cNvSpPr>
          <p:nvPr>
            <p:ph type="title"/>
          </p:nvPr>
        </p:nvSpPr>
        <p:spPr/>
        <p:txBody>
          <a:bodyPr/>
          <a:lstStyle/>
          <a:p>
            <a:r>
              <a:rPr lang="en-US" dirty="0"/>
              <a:t>Session Objectives </a:t>
            </a:r>
            <a:r>
              <a:rPr lang="en-US" dirty="0" smtClean="0"/>
              <a:t>And </a:t>
            </a:r>
            <a:r>
              <a:rPr lang="en-US" dirty="0"/>
              <a:t>Takeaways</a:t>
            </a:r>
          </a:p>
        </p:txBody>
      </p:sp>
    </p:spTree>
    <p:extLst>
      <p:ext uri="{BB962C8B-B14F-4D97-AF65-F5344CB8AC3E}">
        <p14:creationId xmlns:p14="http://schemas.microsoft.com/office/powerpoint/2010/main" val="14262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63" y="2674311"/>
            <a:ext cx="11887200" cy="2178802"/>
          </a:xfrm>
        </p:spPr>
        <p:txBody>
          <a:bodyPr/>
          <a:lstStyle/>
          <a:p>
            <a:r>
              <a:rPr lang="en-US" dirty="0" smtClean="0"/>
              <a:t>Example – An Azure Application with DR Design</a:t>
            </a:r>
            <a:endParaRPr lang="en-US" sz="5400" dirty="0">
              <a:solidFill>
                <a:srgbClr val="FFFF00"/>
              </a:solidFill>
            </a:endParaRPr>
          </a:p>
        </p:txBody>
      </p:sp>
    </p:spTree>
    <p:extLst>
      <p:ext uri="{BB962C8B-B14F-4D97-AF65-F5344CB8AC3E}">
        <p14:creationId xmlns:p14="http://schemas.microsoft.com/office/powerpoint/2010/main" val="3869330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807" t="10758" r="26383" b="8523"/>
          <a:stretch/>
        </p:blipFill>
        <p:spPr>
          <a:xfrm>
            <a:off x="85853" y="1819740"/>
            <a:ext cx="3448777" cy="3743640"/>
          </a:xfrm>
          <a:prstGeom prst="rect">
            <a:avLst/>
          </a:prstGeom>
        </p:spPr>
      </p:pic>
      <p:sp>
        <p:nvSpPr>
          <p:cNvPr id="2" name="Title 1"/>
          <p:cNvSpPr>
            <a:spLocks noGrp="1"/>
          </p:cNvSpPr>
          <p:nvPr>
            <p:ph type="title"/>
          </p:nvPr>
        </p:nvSpPr>
        <p:spPr/>
        <p:txBody>
          <a:bodyPr/>
          <a:lstStyle/>
          <a:p>
            <a:r>
              <a:rPr lang="en-US" dirty="0" smtClean="0"/>
              <a:t>Olympic Experience</a:t>
            </a:r>
            <a:endParaRPr lang="en-US" dirty="0"/>
          </a:p>
        </p:txBody>
      </p:sp>
      <p:pic>
        <p:nvPicPr>
          <p:cNvPr id="4" name="Picture 3"/>
          <p:cNvPicPr>
            <a:picLocks noChangeAspect="1"/>
          </p:cNvPicPr>
          <p:nvPr/>
        </p:nvPicPr>
        <p:blipFill rotWithShape="1">
          <a:blip r:embed="rId4"/>
          <a:srcRect b="40539"/>
          <a:stretch/>
        </p:blipFill>
        <p:spPr>
          <a:xfrm>
            <a:off x="3631739" y="1835804"/>
            <a:ext cx="3560644" cy="3765754"/>
          </a:xfrm>
          <a:prstGeom prst="rect">
            <a:avLst/>
          </a:prstGeom>
        </p:spPr>
      </p:pic>
      <p:sp>
        <p:nvSpPr>
          <p:cNvPr id="6" name="TextBox 5"/>
          <p:cNvSpPr txBox="1"/>
          <p:nvPr/>
        </p:nvSpPr>
        <p:spPr>
          <a:xfrm>
            <a:off x="357615" y="1210801"/>
            <a:ext cx="301890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Torch Relay website</a:t>
            </a:r>
          </a:p>
        </p:txBody>
      </p:sp>
      <p:sp>
        <p:nvSpPr>
          <p:cNvPr id="7" name="TextBox 6"/>
          <p:cNvSpPr txBox="1"/>
          <p:nvPr/>
        </p:nvSpPr>
        <p:spPr>
          <a:xfrm>
            <a:off x="3748658" y="1224558"/>
            <a:ext cx="323960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Games Time website</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4519" y="1842692"/>
            <a:ext cx="1502253" cy="2503755"/>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b="992"/>
          <a:stretch/>
        </p:blipFill>
        <p:spPr>
          <a:xfrm>
            <a:off x="7334520" y="3091469"/>
            <a:ext cx="1497352" cy="2494025"/>
          </a:xfrm>
          <a:prstGeom prst="rect">
            <a:avLst/>
          </a:prstGeom>
        </p:spPr>
      </p:pic>
      <p:sp>
        <p:nvSpPr>
          <p:cNvPr id="22" name="TextBox 21"/>
          <p:cNvSpPr txBox="1"/>
          <p:nvPr/>
        </p:nvSpPr>
        <p:spPr>
          <a:xfrm>
            <a:off x="7371639" y="1224558"/>
            <a:ext cx="131831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Mobile</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4481" y="1829368"/>
            <a:ext cx="1136127" cy="18935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4766" y="1835804"/>
            <a:ext cx="1136128" cy="1893547"/>
          </a:xfrm>
          <a:prstGeom prst="rect">
            <a:avLst/>
          </a:prstGeom>
        </p:spPr>
      </p:pic>
      <p:sp>
        <p:nvSpPr>
          <p:cNvPr id="25" name="TextBox 24"/>
          <p:cNvSpPr txBox="1"/>
          <p:nvPr/>
        </p:nvSpPr>
        <p:spPr>
          <a:xfrm>
            <a:off x="9395204" y="1191876"/>
            <a:ext cx="217912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Mobile Apps </a:t>
            </a: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8953" y="3699903"/>
            <a:ext cx="1116999" cy="1885591"/>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2533" y="3699904"/>
            <a:ext cx="1110974" cy="1885591"/>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7979" y="3699904"/>
            <a:ext cx="1131354" cy="1885591"/>
          </a:xfrm>
          <a:prstGeom prst="rect">
            <a:avLst/>
          </a:prstGeom>
        </p:spPr>
      </p:pic>
      <p:sp>
        <p:nvSpPr>
          <p:cNvPr id="3" name="Rectangle 2"/>
          <p:cNvSpPr/>
          <p:nvPr/>
        </p:nvSpPr>
        <p:spPr bwMode="auto">
          <a:xfrm>
            <a:off x="1112837" y="2489915"/>
            <a:ext cx="609600" cy="31989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Rectangle 16"/>
          <p:cNvSpPr/>
          <p:nvPr/>
        </p:nvSpPr>
        <p:spPr bwMode="auto">
          <a:xfrm>
            <a:off x="1505441" y="2735611"/>
            <a:ext cx="609600" cy="31989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8" name="Rectangle 17"/>
          <p:cNvSpPr/>
          <p:nvPr/>
        </p:nvSpPr>
        <p:spPr bwMode="auto">
          <a:xfrm>
            <a:off x="4064123" y="2022814"/>
            <a:ext cx="631164" cy="40764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a:t>
            </a:r>
            <a:endParaRPr lang="en-US" sz="2000" dirty="0">
              <a:gradFill>
                <a:gsLst>
                  <a:gs pos="16814">
                    <a:srgbClr val="FFFFFF"/>
                  </a:gs>
                  <a:gs pos="46000">
                    <a:srgbClr val="FFFFFF"/>
                  </a:gs>
                </a:gsLst>
                <a:lin ang="5400000" scaled="0"/>
              </a:gradFill>
            </a:endParaRPr>
          </a:p>
        </p:txBody>
      </p:sp>
      <p:sp>
        <p:nvSpPr>
          <p:cNvPr id="19" name="Rectangle 18"/>
          <p:cNvSpPr/>
          <p:nvPr/>
        </p:nvSpPr>
        <p:spPr bwMode="auto">
          <a:xfrm>
            <a:off x="6267209" y="2125662"/>
            <a:ext cx="789227" cy="18644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9" name="Rectangle 28"/>
          <p:cNvSpPr/>
          <p:nvPr/>
        </p:nvSpPr>
        <p:spPr bwMode="auto">
          <a:xfrm>
            <a:off x="7397314" y="2327614"/>
            <a:ext cx="878323" cy="33144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0" name="Rectangle 29"/>
          <p:cNvSpPr/>
          <p:nvPr/>
        </p:nvSpPr>
        <p:spPr bwMode="auto">
          <a:xfrm>
            <a:off x="9294481" y="1840616"/>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 name="Rectangle 30"/>
          <p:cNvSpPr/>
          <p:nvPr/>
        </p:nvSpPr>
        <p:spPr bwMode="auto">
          <a:xfrm>
            <a:off x="10490359" y="1835804"/>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 name="Rectangle 31"/>
          <p:cNvSpPr/>
          <p:nvPr/>
        </p:nvSpPr>
        <p:spPr bwMode="auto">
          <a:xfrm>
            <a:off x="8872208" y="3707430"/>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3" name="Rectangle 32"/>
          <p:cNvSpPr/>
          <p:nvPr/>
        </p:nvSpPr>
        <p:spPr bwMode="auto">
          <a:xfrm>
            <a:off x="10968953" y="3707158"/>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4" name="Rectangle 33"/>
          <p:cNvSpPr/>
          <p:nvPr/>
        </p:nvSpPr>
        <p:spPr bwMode="auto">
          <a:xfrm>
            <a:off x="9857124" y="3702144"/>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5" name="Rectangle 34"/>
          <p:cNvSpPr/>
          <p:nvPr/>
        </p:nvSpPr>
        <p:spPr bwMode="auto">
          <a:xfrm>
            <a:off x="8928675" y="5326062"/>
            <a:ext cx="373390" cy="197041"/>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6" name="Rectangle 35"/>
          <p:cNvSpPr/>
          <p:nvPr/>
        </p:nvSpPr>
        <p:spPr bwMode="auto">
          <a:xfrm>
            <a:off x="7364549" y="2771724"/>
            <a:ext cx="911088" cy="11593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a:t>
            </a:r>
            <a:endParaRPr lang="en-US" sz="2000" dirty="0">
              <a:gradFill>
                <a:gsLst>
                  <a:gs pos="16814">
                    <a:srgbClr val="FFFFFF"/>
                  </a:gs>
                  <a:gs pos="46000">
                    <a:srgbClr val="FFFFFF"/>
                  </a:gs>
                </a:gsLst>
                <a:lin ang="5400000" scaled="0"/>
              </a:gradFill>
            </a:endParaRPr>
          </a:p>
        </p:txBody>
      </p:sp>
      <p:sp>
        <p:nvSpPr>
          <p:cNvPr id="37" name="Rectangle 36"/>
          <p:cNvSpPr/>
          <p:nvPr/>
        </p:nvSpPr>
        <p:spPr bwMode="auto">
          <a:xfrm>
            <a:off x="7644473" y="1897062"/>
            <a:ext cx="631164" cy="7620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a:t>
            </a: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69765321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1707"/>
            <a:ext cx="12436866" cy="69923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707"/>
            <a:ext cx="12436866" cy="69923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707"/>
            <a:ext cx="12436866" cy="699232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1707"/>
            <a:ext cx="12436866" cy="69923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 y="1707"/>
            <a:ext cx="12436866" cy="6992322"/>
          </a:xfrm>
          <a:prstGeom prst="rect">
            <a:avLst/>
          </a:prstGeom>
        </p:spPr>
      </p:pic>
    </p:spTree>
    <p:extLst>
      <p:ext uri="{BB962C8B-B14F-4D97-AF65-F5344CB8AC3E}">
        <p14:creationId xmlns:p14="http://schemas.microsoft.com/office/powerpoint/2010/main" val="149575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bwMode="auto">
          <a:xfrm>
            <a:off x="970978" y="4048684"/>
            <a:ext cx="7413178" cy="509859"/>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srgbClr val="000000"/>
                </a:solidFill>
              </a:rPr>
              <a:t>Web App Firewall &amp; Static CDN</a:t>
            </a:r>
            <a:endParaRPr lang="ru-RU" sz="2000" dirty="0">
              <a:solidFill>
                <a:srgbClr val="000000"/>
              </a:solidFill>
            </a:endParaRPr>
          </a:p>
        </p:txBody>
      </p:sp>
      <p:sp>
        <p:nvSpPr>
          <p:cNvPr id="4" name="Rectangle 3"/>
          <p:cNvSpPr/>
          <p:nvPr/>
        </p:nvSpPr>
        <p:spPr bwMode="auto">
          <a:xfrm>
            <a:off x="966215" y="1289067"/>
            <a:ext cx="9927780" cy="2346631"/>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Sochi 2014 Web Platform</a:t>
            </a:r>
            <a:endParaRPr lang="ru-RU" dirty="0"/>
          </a:p>
        </p:txBody>
      </p:sp>
      <p:grpSp>
        <p:nvGrpSpPr>
          <p:cNvPr id="13" name="Group 12"/>
          <p:cNvGrpSpPr/>
          <p:nvPr/>
        </p:nvGrpSpPr>
        <p:grpSpPr>
          <a:xfrm>
            <a:off x="8686092" y="2080743"/>
            <a:ext cx="1670503" cy="1247852"/>
            <a:chOff x="9516286" y="3833586"/>
            <a:chExt cx="1670503" cy="1247852"/>
          </a:xfrm>
          <a:solidFill>
            <a:schemeClr val="accent1">
              <a:lumMod val="90000"/>
              <a:lumOff val="10000"/>
            </a:schemeClr>
          </a:solidFill>
        </p:grpSpPr>
        <p:sp>
          <p:nvSpPr>
            <p:cNvPr id="28" name="Freeform 61"/>
            <p:cNvSpPr>
              <a:spLocks noEditPoints="1"/>
            </p:cNvSpPr>
            <p:nvPr/>
          </p:nvSpPr>
          <p:spPr bwMode="auto">
            <a:xfrm>
              <a:off x="9962653" y="3833586"/>
              <a:ext cx="760142" cy="1004769"/>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grpFill/>
            <a:ln>
              <a:noFill/>
            </a:ln>
          </p:spPr>
          <p:txBody>
            <a:bodyPr vert="horz" wrap="square" lIns="124347" tIns="62174" rIns="124347" bIns="62174" numCol="1" anchor="t" anchorCtr="0" compatLnSpc="1">
              <a:prstTxWarp prst="textNoShape">
                <a:avLst/>
              </a:prstTxWarp>
            </a:bodyPr>
            <a:lstStyle/>
            <a:p>
              <a:pPr defTabSz="932596"/>
              <a:endParaRPr lang="en-US" sz="1904">
                <a:solidFill>
                  <a:prstClr val="white"/>
                </a:solidFill>
              </a:endParaRPr>
            </a:p>
          </p:txBody>
        </p:sp>
        <p:sp>
          <p:nvSpPr>
            <p:cNvPr id="29" name="TextBox 28"/>
            <p:cNvSpPr txBox="1"/>
            <p:nvPr/>
          </p:nvSpPr>
          <p:spPr>
            <a:xfrm>
              <a:off x="9516286" y="4865414"/>
              <a:ext cx="1670503" cy="216024"/>
            </a:xfrm>
            <a:prstGeom prst="rect">
              <a:avLst/>
            </a:prstGeom>
            <a:grpFill/>
          </p:spPr>
          <p:txBody>
            <a:bodyPr wrap="square" lIns="124347" tIns="0" rIns="0" bIns="0" rtlCol="0">
              <a:spAutoFit/>
            </a:bodyPr>
            <a:lstStyle/>
            <a:p>
              <a:pPr algn="ctr">
                <a:spcAft>
                  <a:spcPts val="600"/>
                </a:spcAft>
              </a:pPr>
              <a:r>
                <a:rPr lang="en-US" sz="1400" b="1" dirty="0">
                  <a:gradFill>
                    <a:gsLst>
                      <a:gs pos="2917">
                        <a:srgbClr val="FFFFFF"/>
                      </a:gs>
                      <a:gs pos="30000">
                        <a:srgbClr val="FFFFFF"/>
                      </a:gs>
                    </a:gsLst>
                    <a:lin ang="5400000" scaled="0"/>
                  </a:gradFill>
                </a:rPr>
                <a:t>Notification Hub</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32" y="2107559"/>
            <a:ext cx="2185670" cy="1200420"/>
          </a:xfrm>
          <a:prstGeom prst="rect">
            <a:avLst/>
          </a:prstGeom>
          <a:ln w="50800">
            <a:solidFill>
              <a:schemeClr val="accent1"/>
            </a:solidFill>
          </a:ln>
        </p:spPr>
      </p:pic>
      <p:sp>
        <p:nvSpPr>
          <p:cNvPr id="7" name="TextBox 6"/>
          <p:cNvSpPr txBox="1"/>
          <p:nvPr/>
        </p:nvSpPr>
        <p:spPr>
          <a:xfrm>
            <a:off x="3727642" y="3229378"/>
            <a:ext cx="2520280" cy="510909"/>
          </a:xfrm>
          <a:prstGeom prst="rect">
            <a:avLst/>
          </a:prstGeom>
          <a:noFill/>
        </p:spPr>
        <p:txBody>
          <a:bodyPr wrap="square" lIns="182880" tIns="146304" rIns="182880" bIns="146304" rtlCol="0">
            <a:spAutoFit/>
          </a:bodyPr>
          <a:lstStyle/>
          <a:p>
            <a:pPr algn="ctr">
              <a:spcAft>
                <a:spcPts val="600"/>
              </a:spcAft>
            </a:pPr>
            <a:r>
              <a:rPr lang="en-US" sz="1400" b="1" dirty="0">
                <a:solidFill>
                  <a:srgbClr val="002050">
                    <a:lumMod val="90000"/>
                    <a:lumOff val="10000"/>
                  </a:srgbClr>
                </a:solidFill>
              </a:rPr>
              <a:t>torchrelay.sochi2014.com</a:t>
            </a:r>
            <a:endParaRPr lang="ru-RU" sz="1400" b="1" dirty="0" err="1">
              <a:solidFill>
                <a:srgbClr val="002050">
                  <a:lumMod val="90000"/>
                  <a:lumOff val="10000"/>
                </a:srgbClr>
              </a:solidFill>
            </a:endParaRPr>
          </a:p>
        </p:txBody>
      </p:sp>
      <p:sp>
        <p:nvSpPr>
          <p:cNvPr id="30" name="TextBox 29"/>
          <p:cNvSpPr txBox="1"/>
          <p:nvPr/>
        </p:nvSpPr>
        <p:spPr>
          <a:xfrm>
            <a:off x="1599880" y="3216575"/>
            <a:ext cx="2083760" cy="510909"/>
          </a:xfrm>
          <a:prstGeom prst="rect">
            <a:avLst/>
          </a:prstGeom>
          <a:noFill/>
        </p:spPr>
        <p:txBody>
          <a:bodyPr wrap="square" lIns="182880" tIns="146304" rIns="182880" bIns="146304" rtlCol="0">
            <a:spAutoFit/>
          </a:bodyPr>
          <a:lstStyle/>
          <a:p>
            <a:pPr algn="ctr">
              <a:spcAft>
                <a:spcPts val="600"/>
              </a:spcAft>
            </a:pPr>
            <a:r>
              <a:rPr lang="en-US" sz="1400" b="1" dirty="0">
                <a:solidFill>
                  <a:srgbClr val="002050">
                    <a:lumMod val="90000"/>
                    <a:lumOff val="10000"/>
                  </a:srgbClr>
                </a:solidFill>
              </a:rPr>
              <a:t>www.sochi2014.com</a:t>
            </a:r>
            <a:endParaRPr lang="ru-RU" sz="1400" b="1" dirty="0" err="1">
              <a:solidFill>
                <a:srgbClr val="002050">
                  <a:lumMod val="90000"/>
                  <a:lumOff val="10000"/>
                </a:srgbClr>
              </a:solidFill>
            </a:endParaRPr>
          </a:p>
        </p:txBody>
      </p:sp>
      <p:sp>
        <p:nvSpPr>
          <p:cNvPr id="27" name="Rectangle 26"/>
          <p:cNvSpPr/>
          <p:nvPr/>
        </p:nvSpPr>
        <p:spPr bwMode="auto">
          <a:xfrm>
            <a:off x="6266863" y="2079900"/>
            <a:ext cx="2117293" cy="1258631"/>
          </a:xfrm>
          <a:prstGeom prst="rect">
            <a:avLst/>
          </a:prstGeom>
          <a:solidFill>
            <a:schemeClr val="accent1">
              <a:lumMod val="10000"/>
              <a:lumOff val="9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r>
              <a:rPr lang="en-US" sz="900" b="1" dirty="0" smtClean="0">
                <a:solidFill>
                  <a:srgbClr val="000000"/>
                </a:solidFill>
              </a:rPr>
              <a:t> {</a:t>
            </a:r>
          </a:p>
          <a:p>
            <a:pPr defTabSz="932472" fontAlgn="base">
              <a:spcBef>
                <a:spcPct val="0"/>
              </a:spcBef>
              <a:spcAft>
                <a:spcPct val="0"/>
              </a:spcAft>
            </a:pPr>
            <a:r>
              <a:rPr lang="en-US" sz="900" b="1" dirty="0" smtClean="0">
                <a:solidFill>
                  <a:srgbClr val="000000"/>
                </a:solidFill>
              </a:rPr>
              <a:t>   sports: [ {</a:t>
            </a:r>
          </a:p>
          <a:p>
            <a:pPr defTabSz="932472" fontAlgn="base">
              <a:spcBef>
                <a:spcPct val="0"/>
              </a:spcBef>
              <a:spcAft>
                <a:spcPct val="0"/>
              </a:spcAft>
            </a:pPr>
            <a:r>
              <a:rPr lang="en-US" sz="900" b="1" dirty="0" smtClean="0">
                <a:solidFill>
                  <a:srgbClr val="000000"/>
                </a:solidFill>
              </a:rPr>
              <a:t>   cod: “</a:t>
            </a:r>
            <a:r>
              <a:rPr lang="en-US" sz="900" b="1" dirty="0" err="1" smtClean="0">
                <a:solidFill>
                  <a:srgbClr val="000000"/>
                </a:solidFill>
              </a:rPr>
              <a:t>Hck</a:t>
            </a:r>
            <a:r>
              <a:rPr lang="en-US" sz="900" b="1" dirty="0" smtClean="0">
                <a:solidFill>
                  <a:srgbClr val="000000"/>
                </a:solidFill>
              </a:rPr>
              <a:t>”,  name: “Ice Hockey”, … </a:t>
            </a:r>
          </a:p>
          <a:p>
            <a:pPr defTabSz="932472" fontAlgn="base">
              <a:spcBef>
                <a:spcPct val="0"/>
              </a:spcBef>
              <a:spcAft>
                <a:spcPct val="0"/>
              </a:spcAft>
            </a:pPr>
            <a:r>
              <a:rPr lang="en-US" sz="900" b="1" dirty="0" smtClean="0">
                <a:solidFill>
                  <a:srgbClr val="000000"/>
                </a:solidFill>
              </a:rPr>
              <a:t>   }, {</a:t>
            </a:r>
          </a:p>
          <a:p>
            <a:pPr defTabSz="932472" fontAlgn="base">
              <a:spcBef>
                <a:spcPct val="0"/>
              </a:spcBef>
              <a:spcAft>
                <a:spcPct val="0"/>
              </a:spcAft>
            </a:pPr>
            <a:r>
              <a:rPr lang="en-US" sz="900" b="1" dirty="0" smtClean="0">
                <a:solidFill>
                  <a:srgbClr val="000000"/>
                </a:solidFill>
              </a:rPr>
              <a:t>   code</a:t>
            </a:r>
            <a:r>
              <a:rPr lang="en-US" sz="900" b="1" dirty="0">
                <a:solidFill>
                  <a:srgbClr val="000000"/>
                </a:solidFill>
              </a:rPr>
              <a:t>: </a:t>
            </a:r>
            <a:r>
              <a:rPr lang="en-US" sz="900" b="1" dirty="0" smtClean="0">
                <a:solidFill>
                  <a:srgbClr val="000000"/>
                </a:solidFill>
              </a:rPr>
              <a:t>“</a:t>
            </a:r>
            <a:r>
              <a:rPr lang="en-US" sz="900" b="1" dirty="0" err="1" smtClean="0">
                <a:solidFill>
                  <a:srgbClr val="000000"/>
                </a:solidFill>
              </a:rPr>
              <a:t>Skj</a:t>
            </a:r>
            <a:r>
              <a:rPr lang="en-US" sz="900" b="1" dirty="0" smtClean="0">
                <a:solidFill>
                  <a:srgbClr val="000000"/>
                </a:solidFill>
              </a:rPr>
              <a:t>”,  </a:t>
            </a:r>
            <a:r>
              <a:rPr lang="en-US" sz="900" b="1" dirty="0">
                <a:solidFill>
                  <a:srgbClr val="000000"/>
                </a:solidFill>
              </a:rPr>
              <a:t>name: </a:t>
            </a:r>
            <a:r>
              <a:rPr lang="en-US" sz="900" b="1" dirty="0" smtClean="0">
                <a:solidFill>
                  <a:srgbClr val="000000"/>
                </a:solidFill>
              </a:rPr>
              <a:t>“Ski Jumping”, </a:t>
            </a:r>
            <a:r>
              <a:rPr lang="en-US" sz="900" b="1" dirty="0">
                <a:solidFill>
                  <a:srgbClr val="000000"/>
                </a:solidFill>
              </a:rPr>
              <a:t>… </a:t>
            </a:r>
          </a:p>
          <a:p>
            <a:pPr defTabSz="932472" fontAlgn="base">
              <a:spcBef>
                <a:spcPct val="0"/>
              </a:spcBef>
              <a:spcAft>
                <a:spcPct val="0"/>
              </a:spcAft>
            </a:pPr>
            <a:r>
              <a:rPr lang="en-US" sz="900" b="1" dirty="0" smtClean="0">
                <a:solidFill>
                  <a:srgbClr val="000000"/>
                </a:solidFill>
              </a:rPr>
              <a:t>   }, </a:t>
            </a:r>
            <a:endParaRPr lang="en-US" sz="900" b="1" dirty="0">
              <a:solidFill>
                <a:srgbClr val="000000"/>
              </a:solidFill>
            </a:endParaRPr>
          </a:p>
          <a:p>
            <a:pPr defTabSz="932472" fontAlgn="base">
              <a:spcBef>
                <a:spcPct val="0"/>
              </a:spcBef>
              <a:spcAft>
                <a:spcPct val="0"/>
              </a:spcAft>
            </a:pPr>
            <a:r>
              <a:rPr lang="en-US" sz="900" b="1" dirty="0" smtClean="0">
                <a:solidFill>
                  <a:srgbClr val="000000"/>
                </a:solidFill>
              </a:rPr>
              <a:t> }</a:t>
            </a:r>
          </a:p>
        </p:txBody>
      </p:sp>
      <p:sp>
        <p:nvSpPr>
          <p:cNvPr id="31" name="TextBox 30"/>
          <p:cNvSpPr txBox="1"/>
          <p:nvPr/>
        </p:nvSpPr>
        <p:spPr>
          <a:xfrm>
            <a:off x="6247922" y="3229378"/>
            <a:ext cx="2127763" cy="510909"/>
          </a:xfrm>
          <a:prstGeom prst="rect">
            <a:avLst/>
          </a:prstGeom>
          <a:noFill/>
        </p:spPr>
        <p:txBody>
          <a:bodyPr wrap="square" lIns="182880" tIns="146304" rIns="182880" bIns="146304" rtlCol="0">
            <a:spAutoFit/>
          </a:bodyPr>
          <a:lstStyle/>
          <a:p>
            <a:pPr algn="ctr">
              <a:spcAft>
                <a:spcPts val="600"/>
              </a:spcAft>
            </a:pPr>
            <a:r>
              <a:rPr lang="en-US" sz="1400" b="1" dirty="0" smtClean="0">
                <a:solidFill>
                  <a:srgbClr val="002050">
                    <a:lumMod val="90000"/>
                    <a:lumOff val="10000"/>
                  </a:srgbClr>
                </a:solidFill>
              </a:rPr>
              <a:t>mapi.sochi2014.com</a:t>
            </a:r>
            <a:endParaRPr lang="ru-RU" sz="1400" b="1" dirty="0" err="1" smtClean="0">
              <a:solidFill>
                <a:srgbClr val="002050">
                  <a:lumMod val="90000"/>
                  <a:lumOff val="10000"/>
                </a:srgbClr>
              </a:solidFill>
            </a:endParaRPr>
          </a:p>
        </p:txBody>
      </p:sp>
      <p:pic>
        <p:nvPicPr>
          <p:cNvPr id="41" name="Picture 3" descr="\\MAGNUM\Projects\Microsoft\Cloud Power FY12\Design\ICONS_PNG\User.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3433835" y="5833080"/>
            <a:ext cx="1049872" cy="976550"/>
          </a:xfrm>
          <a:prstGeom prst="rect">
            <a:avLst/>
          </a:prstGeom>
          <a:noFill/>
        </p:spPr>
      </p:pic>
      <p:pic>
        <p:nvPicPr>
          <p:cNvPr id="42" name="Picture 3" descr="\\MAGNUM\Projects\Microsoft\Cloud Power FY12\Design\ICONS_PNG\Laptop.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3892097" y="5104236"/>
            <a:ext cx="1104486" cy="1104486"/>
          </a:xfrm>
          <a:prstGeom prst="rect">
            <a:avLst/>
          </a:prstGeom>
          <a:noFill/>
        </p:spPr>
      </p:pic>
      <p:pic>
        <p:nvPicPr>
          <p:cNvPr id="43" name="Picture 2" descr="\\MAGNUM\Projects\Microsoft\Cloud Power FY12\Design\ICONS_PNG\Devices.png"/>
          <p:cNvPicPr>
            <a:picLocks noChangeAspect="1" noChangeArrowheads="1"/>
          </p:cNvPicPr>
          <p:nvPr/>
        </p:nvPicPr>
        <p:blipFill>
          <a:blip r:embed="rId6" cstate="print">
            <a:lum bright="100000"/>
          </a:blip>
          <a:srcRect l="2000" t="50000" r="46000" b="4000"/>
          <a:stretch>
            <a:fillRect/>
          </a:stretch>
        </p:blipFill>
        <p:spPr bwMode="auto">
          <a:xfrm>
            <a:off x="2886006" y="5201563"/>
            <a:ext cx="923739" cy="817154"/>
          </a:xfrm>
          <a:prstGeom prst="rect">
            <a:avLst/>
          </a:prstGeom>
          <a:noFill/>
          <a:ln>
            <a:noFill/>
          </a:ln>
        </p:spPr>
      </p:pic>
      <p:pic>
        <p:nvPicPr>
          <p:cNvPr id="68" name="Picture 3" descr="\\MAGNUM\Projects\Microsoft\Cloud Power FY12\Design\ICONS_PNG\User.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819193" y="5792309"/>
            <a:ext cx="1091638" cy="1015399"/>
          </a:xfrm>
          <a:prstGeom prst="rect">
            <a:avLst/>
          </a:prstGeom>
          <a:noFill/>
        </p:spPr>
      </p:pic>
      <p:pic>
        <p:nvPicPr>
          <p:cNvPr id="69" name="Picture 5" descr="http://questional.com/images/uploads/76/Apple-iOS-Logo.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7041412" y="5519802"/>
            <a:ext cx="490328" cy="29059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http://dev.voxmobile.com/wp-content/uploads/2011/03/android_logo.png">
            <a:hlinkClick r:id="rId8"/>
          </p:cNvPr>
          <p:cNvPicPr>
            <a:picLocks noChangeAspect="1" noChangeArrowheads="1"/>
          </p:cNvPicPr>
          <p:nvPr/>
        </p:nvPicPr>
        <p:blipFill>
          <a:blip r:embed="rId9" cstate="print">
            <a:biLevel thresh="50000"/>
            <a:extLst>
              <a:ext uri="{28A0092B-C50C-407E-A947-70E740481C1C}">
                <a14:useLocalDpi xmlns:a14="http://schemas.microsoft.com/office/drawing/2010/main" val="0"/>
              </a:ext>
            </a:extLst>
          </a:blip>
          <a:srcRect/>
          <a:stretch>
            <a:fillRect/>
          </a:stretch>
        </p:blipFill>
        <p:spPr bwMode="auto">
          <a:xfrm>
            <a:off x="7440777" y="5372507"/>
            <a:ext cx="806023" cy="47394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MAGNUM\Projects\Microsoft\Cloud Power FY12\Design\ICONS_PNG\Devices.png"/>
          <p:cNvPicPr>
            <a:picLocks noChangeAspect="1" noChangeArrowheads="1"/>
          </p:cNvPicPr>
          <p:nvPr/>
        </p:nvPicPr>
        <p:blipFill>
          <a:blip r:embed="rId6" cstate="print">
            <a:biLevel thresh="25000"/>
          </a:blip>
          <a:srcRect l="56000" t="50000" r="10000" b="4000"/>
          <a:stretch>
            <a:fillRect/>
          </a:stretch>
        </p:blipFill>
        <p:spPr bwMode="auto">
          <a:xfrm>
            <a:off x="6573380" y="5273600"/>
            <a:ext cx="496515" cy="671756"/>
          </a:xfrm>
          <a:prstGeom prst="rect">
            <a:avLst/>
          </a:prstGeom>
          <a:noFill/>
          <a:ln>
            <a:noFill/>
          </a:ln>
        </p:spPr>
      </p:pic>
      <p:cxnSp>
        <p:nvCxnSpPr>
          <p:cNvPr id="74" name="Straight Arrow Connector 73"/>
          <p:cNvCxnSpPr>
            <a:endCxn id="70" idx="3"/>
          </p:cNvCxnSpPr>
          <p:nvPr/>
        </p:nvCxnSpPr>
        <p:spPr>
          <a:xfrm rot="5400000">
            <a:off x="7968109" y="3991729"/>
            <a:ext cx="1896440" cy="1339058"/>
          </a:xfrm>
          <a:prstGeom prst="curvedConnector2">
            <a:avLst/>
          </a:prstGeom>
          <a:ln w="508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208488" y="4571861"/>
            <a:ext cx="2410349" cy="572464"/>
          </a:xfrm>
          <a:prstGeom prst="rect">
            <a:avLst/>
          </a:prstGeom>
          <a:noFill/>
        </p:spPr>
        <p:txBody>
          <a:bodyPr wrap="square" lIns="182880" tIns="146304" rIns="182880" bIns="146304" rtlCol="0">
            <a:spAutoFit/>
          </a:bodyPr>
          <a:lstStyle/>
          <a:p>
            <a:pPr>
              <a:lnSpc>
                <a:spcPct val="90000"/>
              </a:lnSpc>
              <a:spcAft>
                <a:spcPts val="600"/>
              </a:spcAft>
            </a:pPr>
            <a:r>
              <a:rPr lang="en-US" sz="2000" i="1" dirty="0" smtClean="0">
                <a:gradFill>
                  <a:gsLst>
                    <a:gs pos="2917">
                      <a:srgbClr val="FFFFFF"/>
                    </a:gs>
                    <a:gs pos="30000">
                      <a:srgbClr val="FFFFFF"/>
                    </a:gs>
                  </a:gsLst>
                  <a:lin ang="5400000" scaled="0"/>
                </a:gradFill>
              </a:rPr>
              <a:t>Push notifications</a:t>
            </a:r>
            <a:endParaRPr lang="ru-RU" sz="2000" i="1" dirty="0" err="1" smtClean="0">
              <a:gradFill>
                <a:gsLst>
                  <a:gs pos="2917">
                    <a:srgbClr val="FFFFFF"/>
                  </a:gs>
                  <a:gs pos="30000">
                    <a:srgbClr val="FFFFFF"/>
                  </a:gs>
                </a:gsLst>
                <a:lin ang="5400000" scaled="0"/>
              </a:gradFill>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662" y="4124901"/>
            <a:ext cx="792088" cy="375059"/>
          </a:xfrm>
          <a:prstGeom prst="rect">
            <a:avLst/>
          </a:prstGeom>
        </p:spPr>
      </p:pic>
      <p:pic>
        <p:nvPicPr>
          <p:cNvPr id="3" name="Picture 2"/>
          <p:cNvPicPr>
            <a:picLocks noChangeAspect="1"/>
          </p:cNvPicPr>
          <p:nvPr/>
        </p:nvPicPr>
        <p:blipFill>
          <a:blip r:embed="rId11"/>
          <a:stretch>
            <a:fillRect/>
          </a:stretch>
        </p:blipFill>
        <p:spPr>
          <a:xfrm>
            <a:off x="1609725" y="2118171"/>
            <a:ext cx="2073914" cy="1201011"/>
          </a:xfrm>
          <a:prstGeom prst="rect">
            <a:avLst/>
          </a:prstGeom>
          <a:ln w="50800">
            <a:solidFill>
              <a:schemeClr val="accent1"/>
            </a:solidFill>
          </a:ln>
        </p:spPr>
      </p:pic>
      <p:sp>
        <p:nvSpPr>
          <p:cNvPr id="33" name="Down Arrow 32"/>
          <p:cNvSpPr/>
          <p:nvPr/>
        </p:nvSpPr>
        <p:spPr bwMode="auto">
          <a:xfrm rot="10800000">
            <a:off x="2350179" y="3668023"/>
            <a:ext cx="313581" cy="34612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sp>
        <p:nvSpPr>
          <p:cNvPr id="59" name="Down Arrow 58"/>
          <p:cNvSpPr/>
          <p:nvPr/>
        </p:nvSpPr>
        <p:spPr bwMode="auto">
          <a:xfrm rot="10800000">
            <a:off x="4836459" y="3664076"/>
            <a:ext cx="313581" cy="34612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sp>
        <p:nvSpPr>
          <p:cNvPr id="61" name="Down Arrow 60"/>
          <p:cNvSpPr/>
          <p:nvPr/>
        </p:nvSpPr>
        <p:spPr bwMode="auto">
          <a:xfrm rot="10800000">
            <a:off x="7122430" y="3664076"/>
            <a:ext cx="313581" cy="34612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sp>
        <p:nvSpPr>
          <p:cNvPr id="62" name="Down Arrow 61"/>
          <p:cNvSpPr/>
          <p:nvPr/>
        </p:nvSpPr>
        <p:spPr bwMode="auto">
          <a:xfrm rot="10800000">
            <a:off x="3888432" y="4612034"/>
            <a:ext cx="313581" cy="636217"/>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sp>
        <p:nvSpPr>
          <p:cNvPr id="64" name="Down Arrow 63"/>
          <p:cNvSpPr/>
          <p:nvPr/>
        </p:nvSpPr>
        <p:spPr bwMode="auto">
          <a:xfrm rot="10800000">
            <a:off x="7122430" y="4612034"/>
            <a:ext cx="313581" cy="636217"/>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pic>
        <p:nvPicPr>
          <p:cNvPr id="9" name="Picture 8"/>
          <p:cNvPicPr>
            <a:picLocks noChangeAspect="1"/>
          </p:cNvPicPr>
          <p:nvPr/>
        </p:nvPicPr>
        <p:blipFill>
          <a:blip r:embed="rId12"/>
          <a:stretch>
            <a:fillRect/>
          </a:stretch>
        </p:blipFill>
        <p:spPr>
          <a:xfrm>
            <a:off x="4097223" y="1371715"/>
            <a:ext cx="3255273" cy="579931"/>
          </a:xfrm>
          <a:prstGeom prst="rect">
            <a:avLst/>
          </a:prstGeom>
        </p:spPr>
      </p:pic>
      <p:sp>
        <p:nvSpPr>
          <p:cNvPr id="32" name="Rectangle 31"/>
          <p:cNvSpPr/>
          <p:nvPr/>
        </p:nvSpPr>
        <p:spPr bwMode="auto">
          <a:xfrm>
            <a:off x="1789237" y="2165640"/>
            <a:ext cx="631164" cy="19365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a:t>
            </a:r>
            <a:endParaRPr lang="en-US" sz="2000" dirty="0">
              <a:gradFill>
                <a:gsLst>
                  <a:gs pos="16814">
                    <a:srgbClr val="FFFFFF"/>
                  </a:gs>
                  <a:gs pos="46000">
                    <a:srgbClr val="FFFFFF"/>
                  </a:gs>
                </a:gsLst>
                <a:lin ang="5400000" scaled="0"/>
              </a:gradFill>
            </a:endParaRPr>
          </a:p>
        </p:txBody>
      </p:sp>
      <p:sp>
        <p:nvSpPr>
          <p:cNvPr id="34" name="Rectangle 33"/>
          <p:cNvSpPr/>
          <p:nvPr/>
        </p:nvSpPr>
        <p:spPr bwMode="auto">
          <a:xfrm>
            <a:off x="4736754" y="2181266"/>
            <a:ext cx="631164" cy="40764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a:t>
            </a: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97166737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08580" y="1096075"/>
            <a:ext cx="12103930" cy="5889270"/>
            <a:chOff x="395371" y="1139688"/>
            <a:chExt cx="8399866" cy="4651514"/>
          </a:xfrm>
          <a:solidFill>
            <a:schemeClr val="tx1"/>
          </a:solidFill>
        </p:grpSpPr>
        <p:sp>
          <p:nvSpPr>
            <p:cNvPr id="35"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5"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6"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7"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8"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9"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0"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1"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2"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3"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4"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5"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6"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7"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8"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39"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0"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1"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2"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3"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4"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5"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6"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7"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8"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49"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0"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1"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2"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3"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4"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5"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6"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7"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8"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59"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0"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1"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2"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3"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4"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5"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6"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7"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8"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69"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0"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1"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2"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3"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4"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5"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6"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7"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8"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79"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0"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1"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2"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3"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4"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5"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6"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7"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8"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89"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0"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1"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2"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3"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4"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5"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6"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7"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8"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99"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0"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1"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2"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3"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4"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5"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6"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7"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8"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09"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0"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1"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2"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3"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4"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5"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6"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7"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8"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19"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0"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1"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2"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3"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4"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5"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6"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7"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8"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29"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0"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1"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2"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3"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4"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5"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6"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7"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8"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39"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0"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1"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2"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3"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4"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5"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6"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7"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8"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49"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0"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1"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2"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3"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4"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5"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6"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7"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8"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59"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0"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1"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2"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3"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4"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5"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6"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7"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8"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69"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0"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1"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2"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3"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4"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5"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6"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7"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8"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79"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0"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1"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2"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3"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4"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5"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6"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7"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8"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89"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0"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1"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2"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3"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4"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5"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6"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7"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8"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299"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0"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1"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2"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3"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4"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5"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6"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7"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8"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09"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0"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1"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2"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3"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4"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5"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6"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7"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8"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19"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0"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1"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2"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3"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4"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5"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6"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7"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8"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29"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0"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1"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2"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3"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4"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5"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6"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7"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8"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39"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0"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1"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2"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3"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4"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5"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6"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7"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8"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49"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0"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1"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2"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3"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4"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5"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6"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7"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8"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59"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0"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1"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2"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3"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4"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5"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6"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7"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8"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69"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0"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1"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2"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3"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4"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5"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6"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7"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8"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79"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0"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1"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2"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3"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4"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5"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pPr defTabSz="932597"/>
              <a:endParaRPr lang="en-US" sz="1801" dirty="0">
                <a:solidFill>
                  <a:srgbClr val="FFFFFF"/>
                </a:solidFill>
              </a:endParaRPr>
            </a:p>
          </p:txBody>
        </p:sp>
        <p:sp>
          <p:nvSpPr>
            <p:cNvPr id="386"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7"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8"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89"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390"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1"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2"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3"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4"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5"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6"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7"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8"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399"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0"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1"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2"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3"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4"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5"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6"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7"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8"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09"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0"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1"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2"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3"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4"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5"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6"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7"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8"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19"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0"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1"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2"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3"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4"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5"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6"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7"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8"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29"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0"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1"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2"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3"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4"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pPr defTabSz="932597"/>
              <a:endParaRPr lang="en-US" sz="1801" dirty="0">
                <a:solidFill>
                  <a:srgbClr val="FFFFFF"/>
                </a:solidFill>
              </a:endParaRPr>
            </a:p>
          </p:txBody>
        </p:sp>
        <p:sp>
          <p:nvSpPr>
            <p:cNvPr id="435"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6"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7"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8"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39"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0"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1"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2"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3"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4"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5"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6"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7"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8"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49"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0"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1"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2"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3"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4"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5"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6"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7"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8"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59"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0"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1"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2"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3"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4"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5"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6"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7"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8"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69"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0"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1"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2"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3"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4"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5"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6"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7"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8"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79"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0"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1"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2"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3"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4"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5"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6"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7"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8"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89"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0"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1"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2"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3"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4"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5"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6"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7"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8"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499"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0"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1"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2"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3"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4"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5"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6"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7"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8"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09"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0"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1"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2"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3"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4"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5"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6"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7"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8"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19"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0"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1"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2"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3"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4"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5"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6"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7"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8"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29"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0"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1"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2"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3"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4"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5"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536"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7"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8"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39"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0"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1"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2"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3"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4"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5"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6"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7"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8"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49"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0"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1"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2"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3"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4"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5"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6"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7"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8"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59"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0"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1"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2"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3"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4"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5"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6"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7"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8"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69"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0"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1"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2"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3"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4"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5"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6"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7"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78"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pPr defTabSz="932597"/>
              <a:endParaRPr lang="en-US" sz="1801">
                <a:solidFill>
                  <a:srgbClr val="FFFFFF"/>
                </a:solidFill>
              </a:endParaRPr>
            </a:p>
          </p:txBody>
        </p:sp>
        <p:sp>
          <p:nvSpPr>
            <p:cNvPr id="579"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0"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1"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2"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3"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4"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5"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6"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7"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8"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89"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0"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1"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2"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3"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4"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5"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6"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7"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8"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599"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0"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1"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2"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3"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4"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5"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6"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7"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8"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09"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0"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1"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2"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3"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4"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5"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6"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7"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8"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19"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0"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1"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2"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3"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4"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5"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6"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7"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8"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29"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630"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1"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2"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3"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4"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5"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6"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7"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8"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39"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0"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1"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2"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3"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4"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5"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6"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7"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8"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49"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0"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1"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2"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3"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4"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5"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6"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657"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8"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59"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0"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1"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2"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3"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4"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5"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6"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7"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8"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69"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0"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1"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2"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3"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4"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5"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6"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7"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8"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79"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0"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1"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2"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3"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4"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5"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6"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7"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8"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89"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0"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1"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2"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3"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4"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5"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6"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7"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8"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699"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0"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1"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2"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3"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4"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5"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6"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7"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8"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09"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0"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1"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2"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3"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4"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5"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6"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7"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8"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19"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0"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1"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2"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3"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4"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5"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6"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7"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8"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29"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0"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1"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2"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3"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4"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5"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6"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7"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8"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39"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0"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1"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2"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3"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4"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5"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6"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7"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8"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49"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0"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1"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2"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3"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754"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5"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6"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7"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8"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59"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0"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1"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2"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3"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4"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5"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6"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7"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8"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69"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0"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1"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2"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773"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4"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5"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6"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7"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8"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79"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0"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1"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2"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3"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4"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5"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6"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7"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8"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89"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0"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1"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2"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3"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4"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5"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6"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7"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8"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799"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0"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1"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2"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3"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4"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5"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6"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7"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8"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09"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0"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1"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2"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3"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4"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5"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6"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7"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8"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19"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0"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1"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2"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3"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4"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5"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6"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7"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8"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29"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0"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1"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2"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3"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4"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5"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6"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7"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8"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39"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0"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1"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2"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3"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4"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5"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6"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7"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8"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49"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0"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1"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2"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3"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4"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5"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6"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7"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8"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59"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0"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1"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2"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3"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4"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5"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6"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7"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8"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69"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0"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1"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2"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3"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4"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5"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6"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7"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8"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79"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0"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1"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2"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3"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4"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5"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6"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7"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8"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89"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0"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1"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2"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3"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4"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5"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6"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7"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8"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899"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0"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1"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2"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3"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4"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5"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6"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7"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8"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09"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0"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1"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2"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3"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4"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5"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6"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7"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8"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19"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0"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1"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2"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3"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4"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5"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6"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7"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8"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29"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0"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1"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2"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3"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4"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5"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6"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7"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8"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39"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0"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1"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2"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3"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4"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5"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6"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7"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8"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49"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0"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1"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2"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3"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4"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5"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6"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7"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58"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pPr defTabSz="932597"/>
              <a:endParaRPr lang="en-US" sz="1801">
                <a:solidFill>
                  <a:srgbClr val="FFFFFF"/>
                </a:solidFill>
              </a:endParaRPr>
            </a:p>
          </p:txBody>
        </p:sp>
        <p:sp>
          <p:nvSpPr>
            <p:cNvPr id="959"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0"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1"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2"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3"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4"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5"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6"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7"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8"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69"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0"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1"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2"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3"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4"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5"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6"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7"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8"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79"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0"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1"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2"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3"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4"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5"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6"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7"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8"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89"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0"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1"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2"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3"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4"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5"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6"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7"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8"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999"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0"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1"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2"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3"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4"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5"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6"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7"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8"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09"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0"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1"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2"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3"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4"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5"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6"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7"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8"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19"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0"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1"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2"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3"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4"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5"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6"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7"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8"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29"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0"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1"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2"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3"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4"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5"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6"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7"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38"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1039"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0"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1"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2"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3"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4"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5"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6"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7"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8"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49"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0"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1"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2"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3"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4"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5"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6"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7"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8"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59"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0"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1"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2"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3"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4"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5"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6"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7"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8"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69"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0"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1"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2"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3"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4"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5"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6"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7"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8"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79"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0"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1"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2"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3"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4"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5"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6"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7"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8"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89"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0"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1"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2"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3"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4"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5"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6"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7"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pPr defTabSz="932597"/>
              <a:endParaRPr lang="en-US" sz="1801">
                <a:solidFill>
                  <a:srgbClr val="FFFFFF"/>
                </a:solidFill>
              </a:endParaRPr>
            </a:p>
          </p:txBody>
        </p:sp>
        <p:sp>
          <p:nvSpPr>
            <p:cNvPr id="1098"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099"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0"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1"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2"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3"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4"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5"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6"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7"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8"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09"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0"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1"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2"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3"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4"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5"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6"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7"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8"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19"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0"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1"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2"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3"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4"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5"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6"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7"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8"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29"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0"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1"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2"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3"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4"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5"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6"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7"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8"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39"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0"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1"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2"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3"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4"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5"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6"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7"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8"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49"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0"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1"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2"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3"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4"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5"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6"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7"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8"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59"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0"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1"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2"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3"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4"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5"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6"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7"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8"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69"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0"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1"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2"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3"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4"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5"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6"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7"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8"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79"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0"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1"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2"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3"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4"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5"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6"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7"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8"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89"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0"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1"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2"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3"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4"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5"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6"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7"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8"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199"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0"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1"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2"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3"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4"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5"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6"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pPr defTabSz="932597"/>
              <a:endParaRPr lang="en-US" sz="1801">
                <a:solidFill>
                  <a:srgbClr val="FFFFFF"/>
                </a:solidFill>
              </a:endParaRPr>
            </a:p>
          </p:txBody>
        </p:sp>
        <p:sp>
          <p:nvSpPr>
            <p:cNvPr id="1207"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8"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09"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0"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1"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2"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3"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4"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5"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6"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7"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8"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19"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0"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1"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2"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3"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4"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5"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6" name="Oval 1200"/>
            <p:cNvSpPr>
              <a:spLocks noChangeAspect="1" noChangeArrowheads="1"/>
            </p:cNvSpPr>
            <p:nvPr userDrawn="1"/>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7"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8" name="Oval 1202"/>
            <p:cNvSpPr>
              <a:spLocks noChangeAspect="1" noChangeArrowheads="1"/>
            </p:cNvSpPr>
            <p:nvPr userDrawn="1"/>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29"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0"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1"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2"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3"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4"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5"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6"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7"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8"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39"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0"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1"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2"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3"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4"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5"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6"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7"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8"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sp>
          <p:nvSpPr>
            <p:cNvPr id="1249"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32597"/>
              <a:endParaRPr lang="en-US" sz="1801">
                <a:solidFill>
                  <a:srgbClr val="FFFFFF"/>
                </a:solidFill>
              </a:endParaRPr>
            </a:p>
          </p:txBody>
        </p:sp>
      </p:grpSp>
      <p:sp>
        <p:nvSpPr>
          <p:cNvPr id="5" name="Title 4"/>
          <p:cNvSpPr>
            <a:spLocks noGrp="1"/>
          </p:cNvSpPr>
          <p:nvPr>
            <p:ph type="title"/>
          </p:nvPr>
        </p:nvSpPr>
        <p:spPr/>
        <p:txBody>
          <a:bodyPr/>
          <a:lstStyle/>
          <a:p>
            <a:r>
              <a:rPr lang="en-US" dirty="0" smtClean="0"/>
              <a:t>Big Picture</a:t>
            </a:r>
            <a:endParaRPr lang="ru-RU" dirty="0"/>
          </a:p>
        </p:txBody>
      </p:sp>
      <p:grpSp>
        <p:nvGrpSpPr>
          <p:cNvPr id="2" name="Group 1"/>
          <p:cNvGrpSpPr/>
          <p:nvPr/>
        </p:nvGrpSpPr>
        <p:grpSpPr>
          <a:xfrm>
            <a:off x="751471" y="2921849"/>
            <a:ext cx="1488685" cy="1024093"/>
            <a:chOff x="735939" y="2864818"/>
            <a:chExt cx="1459628" cy="1004104"/>
          </a:xfrm>
        </p:grpSpPr>
        <p:pic>
          <p:nvPicPr>
            <p:cNvPr id="9"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1413416" y="3086771"/>
              <a:ext cx="782151" cy="782151"/>
            </a:xfrm>
            <a:prstGeom prst="rect">
              <a:avLst/>
            </a:prstGeom>
            <a:solidFill>
              <a:schemeClr val="accent2"/>
            </a:solidFill>
            <a:ln w="12700">
              <a:solidFill>
                <a:schemeClr val="tx2"/>
              </a:solidFill>
            </a:ln>
            <a:effectLst>
              <a:outerShdw blurRad="50800" dist="38100" dir="5400000" algn="t" rotWithShape="0">
                <a:prstClr val="black">
                  <a:alpha val="40000"/>
                </a:prstClr>
              </a:outerShdw>
            </a:effectLst>
          </p:spPr>
        </p:pic>
        <p:pic>
          <p:nvPicPr>
            <p:cNvPr id="1260" name="Picture 12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939" y="2864818"/>
              <a:ext cx="900000" cy="528650"/>
            </a:xfrm>
            <a:prstGeom prst="rect">
              <a:avLst/>
            </a:prstGeom>
          </p:spPr>
        </p:pic>
      </p:grpSp>
      <p:grpSp>
        <p:nvGrpSpPr>
          <p:cNvPr id="10" name="Group 9"/>
          <p:cNvGrpSpPr/>
          <p:nvPr/>
        </p:nvGrpSpPr>
        <p:grpSpPr>
          <a:xfrm>
            <a:off x="4933153" y="1489421"/>
            <a:ext cx="2854745" cy="1324958"/>
            <a:chOff x="4836000" y="1460350"/>
            <a:chExt cx="2799023" cy="1299096"/>
          </a:xfrm>
        </p:grpSpPr>
        <p:pic>
          <p:nvPicPr>
            <p:cNvPr id="7" name="Picture 6"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6191999" y="1977295"/>
              <a:ext cx="782151" cy="782151"/>
            </a:xfrm>
            <a:prstGeom prst="rect">
              <a:avLst/>
            </a:prstGeom>
            <a:solidFill>
              <a:schemeClr val="accent5"/>
            </a:solidFill>
            <a:ln w="12700">
              <a:solidFill>
                <a:schemeClr val="tx2"/>
              </a:solidFill>
            </a:ln>
            <a:effectLst>
              <a:outerShdw blurRad="50800" dist="38100" dir="5400000" algn="t" rotWithShape="0">
                <a:prstClr val="black">
                  <a:alpha val="40000"/>
                </a:prstClr>
              </a:outerShdw>
            </a:effectLst>
          </p:spPr>
        </p:pic>
        <p:pic>
          <p:nvPicPr>
            <p:cNvPr id="8"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5520019" y="1743098"/>
              <a:ext cx="782151" cy="782151"/>
            </a:xfrm>
            <a:prstGeom prst="rect">
              <a:avLst/>
            </a:prstGeom>
            <a:solidFill>
              <a:schemeClr val="accent1"/>
            </a:solidFill>
            <a:ln w="12700">
              <a:solidFill>
                <a:schemeClr val="tx2"/>
              </a:solidFill>
            </a:ln>
            <a:effectLst>
              <a:outerShdw blurRad="50800" dist="38100" dir="5400000" algn="t" rotWithShape="0">
                <a:prstClr val="black">
                  <a:alpha val="40000"/>
                </a:prstClr>
              </a:outerShdw>
            </a:effectLst>
          </p:spPr>
        </p:pic>
        <p:pic>
          <p:nvPicPr>
            <p:cNvPr id="1264" name="Picture 12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460350"/>
              <a:ext cx="900000" cy="528650"/>
            </a:xfrm>
            <a:prstGeom prst="rect">
              <a:avLst/>
            </a:prstGeom>
          </p:spPr>
        </p:pic>
        <p:pic>
          <p:nvPicPr>
            <p:cNvPr id="1267" name="Picture 12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023" y="1677661"/>
              <a:ext cx="900000" cy="528650"/>
            </a:xfrm>
            <a:prstGeom prst="rect">
              <a:avLst/>
            </a:prstGeom>
          </p:spPr>
        </p:pic>
      </p:grpSp>
      <p:grpSp>
        <p:nvGrpSpPr>
          <p:cNvPr id="11" name="Group 10"/>
          <p:cNvGrpSpPr/>
          <p:nvPr/>
        </p:nvGrpSpPr>
        <p:grpSpPr>
          <a:xfrm>
            <a:off x="9341554" y="3456486"/>
            <a:ext cx="1402036" cy="1065792"/>
            <a:chOff x="9158352" y="3389019"/>
            <a:chExt cx="1374670" cy="1044989"/>
          </a:xfrm>
        </p:grpSpPr>
        <p:pic>
          <p:nvPicPr>
            <p:cNvPr id="6" name="Picture 5" descr="\\MAGNUM\Projects\Microsoft\Cloud Power FY12\Design\ICONS_PNG\Layer-79.png"/>
            <p:cNvPicPr>
              <a:picLocks noChangeAspect="1" noChangeArrowheads="1"/>
            </p:cNvPicPr>
            <p:nvPr/>
          </p:nvPicPr>
          <p:blipFill>
            <a:blip r:embed="rId3" cstate="print">
              <a:biLevel thresh="25000"/>
            </a:blip>
            <a:srcRect/>
            <a:stretch>
              <a:fillRect/>
            </a:stretch>
          </p:blipFill>
          <p:spPr bwMode="auto">
            <a:xfrm>
              <a:off x="9158352" y="3651857"/>
              <a:ext cx="782151" cy="782151"/>
            </a:xfrm>
            <a:prstGeom prst="rect">
              <a:avLst/>
            </a:prstGeom>
            <a:solidFill>
              <a:schemeClr val="accent6"/>
            </a:solidFill>
            <a:ln w="12700">
              <a:solidFill>
                <a:schemeClr val="tx1"/>
              </a:solidFill>
            </a:ln>
            <a:effectLst>
              <a:outerShdw blurRad="50800" dist="38100" dir="5400000" algn="t" rotWithShape="0">
                <a:prstClr val="black">
                  <a:alpha val="40000"/>
                </a:prstClr>
              </a:outerShdw>
            </a:effectLst>
          </p:spPr>
        </p:pic>
        <p:pic>
          <p:nvPicPr>
            <p:cNvPr id="1270" name="Picture 12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3022" y="3389019"/>
              <a:ext cx="900000" cy="528650"/>
            </a:xfrm>
            <a:prstGeom prst="rect">
              <a:avLst/>
            </a:prstGeom>
          </p:spPr>
        </p:pic>
      </p:grpSp>
      <p:sp>
        <p:nvSpPr>
          <p:cNvPr id="1254" name="TextBox 1253"/>
          <p:cNvSpPr txBox="1"/>
          <p:nvPr/>
        </p:nvSpPr>
        <p:spPr>
          <a:xfrm>
            <a:off x="3222069" y="2016657"/>
            <a:ext cx="5953109" cy="3970318"/>
          </a:xfrm>
          <a:prstGeom prst="rect">
            <a:avLst/>
          </a:prstGeom>
          <a:solidFill>
            <a:schemeClr val="bg2">
              <a:alpha val="86000"/>
            </a:schemeClr>
          </a:solidFill>
          <a:effectLst>
            <a:softEdge rad="317500"/>
          </a:effectLst>
        </p:spPr>
        <p:txBody>
          <a:bodyPr wrap="square" lIns="182880" tIns="146304" rIns="182880" bIns="146304" rtlCol="0">
            <a:spAutoFit/>
          </a:bodyPr>
          <a:lstStyle/>
          <a:p>
            <a:pPr algn="ctr">
              <a:lnSpc>
                <a:spcPct val="90000"/>
              </a:lnSpc>
              <a:spcAft>
                <a:spcPts val="600"/>
              </a:spcAft>
            </a:pPr>
            <a:endParaRPr lang="en-US" sz="3200" b="1" dirty="0" smtClean="0">
              <a:solidFill>
                <a:srgbClr val="FFFFFF"/>
              </a:solidFill>
            </a:endParaRPr>
          </a:p>
          <a:p>
            <a:pPr algn="ctr">
              <a:lnSpc>
                <a:spcPct val="90000"/>
              </a:lnSpc>
              <a:spcAft>
                <a:spcPts val="600"/>
              </a:spcAft>
            </a:pPr>
            <a:r>
              <a:rPr lang="en-US" sz="3200" b="1" dirty="0" smtClean="0">
                <a:solidFill>
                  <a:srgbClr val="FFFFFF"/>
                </a:solidFill>
              </a:rPr>
              <a:t>4</a:t>
            </a:r>
            <a:r>
              <a:rPr lang="en-US" sz="3200" dirty="0" smtClean="0">
                <a:solidFill>
                  <a:srgbClr val="FFFFFF"/>
                </a:solidFill>
              </a:rPr>
              <a:t> Subscriptions</a:t>
            </a:r>
            <a:endParaRPr lang="en-US" sz="3200" dirty="0">
              <a:solidFill>
                <a:srgbClr val="FFFFFF"/>
              </a:solidFill>
            </a:endParaRPr>
          </a:p>
          <a:p>
            <a:pPr algn="ctr">
              <a:lnSpc>
                <a:spcPct val="90000"/>
              </a:lnSpc>
              <a:spcAft>
                <a:spcPts val="600"/>
              </a:spcAft>
            </a:pPr>
            <a:r>
              <a:rPr lang="en-US" sz="3600" b="1" dirty="0" smtClean="0">
                <a:solidFill>
                  <a:srgbClr val="FFFFFF"/>
                </a:solidFill>
              </a:rPr>
              <a:t>80</a:t>
            </a:r>
            <a:r>
              <a:rPr lang="en-US" sz="3600" dirty="0" smtClean="0">
                <a:solidFill>
                  <a:srgbClr val="FFFFFF"/>
                </a:solidFill>
              </a:rPr>
              <a:t> Cloud services</a:t>
            </a:r>
          </a:p>
          <a:p>
            <a:pPr algn="ctr">
              <a:lnSpc>
                <a:spcPct val="90000"/>
              </a:lnSpc>
              <a:spcAft>
                <a:spcPts val="600"/>
              </a:spcAft>
            </a:pPr>
            <a:r>
              <a:rPr lang="en-US" sz="3600" b="1" dirty="0" smtClean="0">
                <a:solidFill>
                  <a:srgbClr val="FFFFFF"/>
                </a:solidFill>
              </a:rPr>
              <a:t>80</a:t>
            </a:r>
            <a:r>
              <a:rPr lang="en-US" sz="3600" dirty="0" smtClean="0">
                <a:solidFill>
                  <a:srgbClr val="FFFFFF"/>
                </a:solidFill>
              </a:rPr>
              <a:t> Storage accounts</a:t>
            </a:r>
          </a:p>
          <a:p>
            <a:pPr algn="ctr">
              <a:lnSpc>
                <a:spcPct val="90000"/>
              </a:lnSpc>
              <a:spcAft>
                <a:spcPts val="600"/>
              </a:spcAft>
            </a:pPr>
            <a:r>
              <a:rPr lang="en-US" sz="3200" b="1" dirty="0" smtClean="0">
                <a:solidFill>
                  <a:srgbClr val="FFFFFF"/>
                </a:solidFill>
              </a:rPr>
              <a:t>15</a:t>
            </a:r>
            <a:r>
              <a:rPr lang="en-US" sz="3200" dirty="0" smtClean="0">
                <a:solidFill>
                  <a:srgbClr val="FFFFFF"/>
                </a:solidFill>
              </a:rPr>
              <a:t> Service buses</a:t>
            </a:r>
          </a:p>
          <a:p>
            <a:pPr algn="ctr">
              <a:lnSpc>
                <a:spcPct val="90000"/>
              </a:lnSpc>
              <a:spcAft>
                <a:spcPts val="600"/>
              </a:spcAft>
            </a:pPr>
            <a:r>
              <a:rPr lang="en-US" sz="3200" b="1" dirty="0">
                <a:solidFill>
                  <a:srgbClr val="FFFFFF"/>
                </a:solidFill>
              </a:rPr>
              <a:t>9</a:t>
            </a:r>
            <a:r>
              <a:rPr lang="en-US" sz="3200" dirty="0">
                <a:solidFill>
                  <a:srgbClr val="FFFFFF"/>
                </a:solidFill>
              </a:rPr>
              <a:t> </a:t>
            </a:r>
            <a:r>
              <a:rPr lang="en-US" sz="3200" dirty="0" err="1" smtClean="0">
                <a:solidFill>
                  <a:srgbClr val="FFFFFF"/>
                </a:solidFill>
              </a:rPr>
              <a:t>VNets</a:t>
            </a:r>
            <a:endParaRPr lang="en-US" sz="3200" dirty="0" smtClean="0">
              <a:solidFill>
                <a:srgbClr val="FFFFFF"/>
              </a:solidFill>
            </a:endParaRPr>
          </a:p>
          <a:p>
            <a:pPr algn="ctr">
              <a:lnSpc>
                <a:spcPct val="90000"/>
              </a:lnSpc>
              <a:spcAft>
                <a:spcPts val="600"/>
              </a:spcAft>
            </a:pPr>
            <a:endParaRPr lang="en-US" sz="3200" dirty="0" smtClean="0">
              <a:solidFill>
                <a:srgbClr val="FFFFFF"/>
              </a:solidFill>
            </a:endParaRPr>
          </a:p>
        </p:txBody>
      </p:sp>
    </p:spTree>
    <p:extLst>
      <p:ext uri="{BB962C8B-B14F-4D97-AF65-F5344CB8AC3E}">
        <p14:creationId xmlns:p14="http://schemas.microsoft.com/office/powerpoint/2010/main" val="252349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54"/>
                                        </p:tgtEl>
                                        <p:attrNameLst>
                                          <p:attrName>style.visibility</p:attrName>
                                        </p:attrNameLst>
                                      </p:cBhvr>
                                      <p:to>
                                        <p:strVal val="visible"/>
                                      </p:to>
                                    </p:set>
                                    <p:anim calcmode="lin" valueType="num">
                                      <p:cBhvr>
                                        <p:cTn id="22" dur="500" fill="hold"/>
                                        <p:tgtEl>
                                          <p:spTgt spid="1254"/>
                                        </p:tgtEl>
                                        <p:attrNameLst>
                                          <p:attrName>ppt_w</p:attrName>
                                        </p:attrNameLst>
                                      </p:cBhvr>
                                      <p:tavLst>
                                        <p:tav tm="0">
                                          <p:val>
                                            <p:fltVal val="0"/>
                                          </p:val>
                                        </p:tav>
                                        <p:tav tm="100000">
                                          <p:val>
                                            <p:strVal val="#ppt_w"/>
                                          </p:val>
                                        </p:tav>
                                      </p:tavLst>
                                    </p:anim>
                                    <p:anim calcmode="lin" valueType="num">
                                      <p:cBhvr>
                                        <p:cTn id="23" dur="500" fill="hold"/>
                                        <p:tgtEl>
                                          <p:spTgt spid="1254"/>
                                        </p:tgtEl>
                                        <p:attrNameLst>
                                          <p:attrName>ppt_h</p:attrName>
                                        </p:attrNameLst>
                                      </p:cBhvr>
                                      <p:tavLst>
                                        <p:tav tm="0">
                                          <p:val>
                                            <p:fltVal val="0"/>
                                          </p:val>
                                        </p:tav>
                                        <p:tav tm="100000">
                                          <p:val>
                                            <p:strVal val="#ppt_h"/>
                                          </p:val>
                                        </p:tav>
                                      </p:tavLst>
                                    </p:anim>
                                    <p:animEffect transition="in" filter="fade">
                                      <p:cBhvr>
                                        <p:cTn id="24" dur="5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well as…</a:t>
            </a:r>
            <a:endParaRPr lang="ru-RU" dirty="0"/>
          </a:p>
        </p:txBody>
      </p:sp>
      <p:sp>
        <p:nvSpPr>
          <p:cNvPr id="3" name="Text Placeholder 2"/>
          <p:cNvSpPr>
            <a:spLocks noGrp="1"/>
          </p:cNvSpPr>
          <p:nvPr>
            <p:ph type="body" sz="quarter" idx="4294967295"/>
          </p:nvPr>
        </p:nvSpPr>
        <p:spPr>
          <a:xfrm>
            <a:off x="274639" y="1212849"/>
            <a:ext cx="11889564" cy="3287054"/>
          </a:xfrm>
          <a:prstGeom prst="rect">
            <a:avLst/>
          </a:prstGeom>
        </p:spPr>
        <p:txBody>
          <a:bodyPr/>
          <a:lstStyle/>
          <a:p>
            <a:pPr marR="47625" lvl="0">
              <a:buSzPts val="1000"/>
              <a:tabLst>
                <a:tab pos="457200" algn="l"/>
              </a:tabLst>
            </a:pPr>
            <a:r>
              <a:rPr lang="en-US" sz="4800" b="1" dirty="0" smtClean="0">
                <a:solidFill>
                  <a:schemeClr val="accent3">
                    <a:lumMod val="60000"/>
                    <a:lumOff val="40000"/>
                  </a:schemeClr>
                </a:solidFill>
                <a:ea typeface="Calibri" panose="020F0502020204030204" pitchFamily="34" charset="0"/>
              </a:rPr>
              <a:t>+25B requests </a:t>
            </a:r>
            <a:r>
              <a:rPr lang="ru-RU" dirty="0" err="1" smtClean="0">
                <a:solidFill>
                  <a:schemeClr val="tx1"/>
                </a:solidFill>
                <a:ea typeface="Calibri" panose="020F0502020204030204" pitchFamily="34" charset="0"/>
              </a:rPr>
              <a:t>hit</a:t>
            </a:r>
            <a:r>
              <a:rPr lang="ru-RU" dirty="0" smtClean="0">
                <a:solidFill>
                  <a:schemeClr val="tx1"/>
                </a:solidFill>
                <a:ea typeface="Calibri" panose="020F0502020204030204" pitchFamily="34" charset="0"/>
              </a:rPr>
              <a:t> </a:t>
            </a:r>
            <a:r>
              <a:rPr lang="en-US" dirty="0" smtClean="0">
                <a:solidFill>
                  <a:schemeClr val="tx1"/>
                </a:solidFill>
                <a:ea typeface="Calibri" panose="020F0502020204030204" pitchFamily="34" charset="0"/>
              </a:rPr>
              <a:t>Azure VMs (Cloud services) </a:t>
            </a:r>
            <a:endParaRPr lang="en-US" dirty="0">
              <a:solidFill>
                <a:schemeClr val="tx1"/>
              </a:solidFill>
              <a:ea typeface="Calibri" panose="020F0502020204030204" pitchFamily="34" charset="0"/>
            </a:endParaRPr>
          </a:p>
          <a:p>
            <a:pPr marR="47625" lvl="0">
              <a:buSzPts val="1000"/>
              <a:tabLst>
                <a:tab pos="457200" algn="l"/>
              </a:tabLst>
            </a:pPr>
            <a:r>
              <a:rPr lang="en-US" dirty="0" smtClean="0">
                <a:solidFill>
                  <a:schemeClr val="tx1"/>
                </a:solidFill>
                <a:ea typeface="Calibri" panose="020F0502020204030204" pitchFamily="34" charset="0"/>
              </a:rPr>
              <a:t>Delivered</a:t>
            </a:r>
            <a:r>
              <a:rPr lang="ru-RU" dirty="0" smtClean="0">
                <a:solidFill>
                  <a:schemeClr val="tx1"/>
                </a:solidFill>
                <a:ea typeface="Calibri" panose="020F0502020204030204" pitchFamily="34" charset="0"/>
              </a:rPr>
              <a:t> </a:t>
            </a:r>
            <a:r>
              <a:rPr lang="en-US" sz="4800" b="1" dirty="0" smtClean="0">
                <a:solidFill>
                  <a:schemeClr val="accent4">
                    <a:lumMod val="60000"/>
                    <a:lumOff val="40000"/>
                  </a:schemeClr>
                </a:solidFill>
                <a:ea typeface="Calibri" panose="020F0502020204030204" pitchFamily="34" charset="0"/>
              </a:rPr>
              <a:t>+</a:t>
            </a:r>
            <a:r>
              <a:rPr lang="ru-RU" sz="4800" b="1" dirty="0" smtClean="0">
                <a:solidFill>
                  <a:schemeClr val="accent4">
                    <a:lumMod val="60000"/>
                    <a:lumOff val="40000"/>
                  </a:schemeClr>
                </a:solidFill>
                <a:ea typeface="Calibri" panose="020F0502020204030204" pitchFamily="34" charset="0"/>
              </a:rPr>
              <a:t>1</a:t>
            </a:r>
            <a:r>
              <a:rPr lang="en-US" sz="4800" b="1" dirty="0" smtClean="0">
                <a:solidFill>
                  <a:schemeClr val="accent4">
                    <a:lumMod val="60000"/>
                    <a:lumOff val="40000"/>
                  </a:schemeClr>
                </a:solidFill>
                <a:ea typeface="Calibri" panose="020F0502020204030204" pitchFamily="34" charset="0"/>
              </a:rPr>
              <a:t>50</a:t>
            </a:r>
            <a:r>
              <a:rPr lang="ru-RU" sz="4800" b="1" dirty="0" smtClean="0">
                <a:solidFill>
                  <a:schemeClr val="accent4">
                    <a:lumMod val="60000"/>
                    <a:lumOff val="40000"/>
                  </a:schemeClr>
                </a:solidFill>
                <a:ea typeface="Calibri" panose="020F0502020204030204" pitchFamily="34" charset="0"/>
              </a:rPr>
              <a:t> </a:t>
            </a:r>
            <a:r>
              <a:rPr lang="en-US" sz="4800" b="1" dirty="0" smtClean="0">
                <a:solidFill>
                  <a:schemeClr val="accent4">
                    <a:lumMod val="60000"/>
                    <a:lumOff val="40000"/>
                  </a:schemeClr>
                </a:solidFill>
                <a:ea typeface="Calibri" panose="020F0502020204030204" pitchFamily="34" charset="0"/>
              </a:rPr>
              <a:t>Million push notifications</a:t>
            </a:r>
            <a:endParaRPr lang="en-US" sz="3600" dirty="0">
              <a:solidFill>
                <a:schemeClr val="accent4">
                  <a:lumMod val="60000"/>
                  <a:lumOff val="40000"/>
                </a:schemeClr>
              </a:solidFill>
              <a:ea typeface="Calibri" panose="020F0502020204030204" pitchFamily="34" charset="0"/>
            </a:endParaRPr>
          </a:p>
          <a:p>
            <a:pPr marR="47625" lvl="0">
              <a:buSzPts val="1000"/>
              <a:tabLst>
                <a:tab pos="457200" algn="l"/>
              </a:tabLst>
            </a:pPr>
            <a:r>
              <a:rPr lang="en-US" sz="4800" b="1" dirty="0" smtClean="0">
                <a:solidFill>
                  <a:schemeClr val="accent1">
                    <a:lumMod val="40000"/>
                    <a:lumOff val="60000"/>
                  </a:schemeClr>
                </a:solidFill>
                <a:ea typeface="Calibri" panose="020F0502020204030204" pitchFamily="34" charset="0"/>
              </a:rPr>
              <a:t>+500 Million</a:t>
            </a:r>
            <a:r>
              <a:rPr lang="en-US" sz="4800" b="1" dirty="0" smtClean="0">
                <a:solidFill>
                  <a:schemeClr val="accent4"/>
                </a:solidFill>
                <a:ea typeface="Calibri" panose="020F0502020204030204" pitchFamily="34" charset="0"/>
              </a:rPr>
              <a:t> </a:t>
            </a:r>
            <a:r>
              <a:rPr lang="ru-RU" dirty="0" smtClean="0">
                <a:solidFill>
                  <a:schemeClr val="tx1"/>
                </a:solidFill>
                <a:ea typeface="Calibri" panose="020F0502020204030204" pitchFamily="34" charset="0"/>
              </a:rPr>
              <a:t>p</a:t>
            </a:r>
            <a:r>
              <a:rPr lang="en-US" dirty="0" smtClean="0">
                <a:solidFill>
                  <a:schemeClr val="tx1"/>
                </a:solidFill>
                <a:ea typeface="Calibri" panose="020F0502020204030204" pitchFamily="34" charset="0"/>
              </a:rPr>
              <a:t>age views</a:t>
            </a:r>
            <a:endParaRPr lang="en-US" dirty="0">
              <a:solidFill>
                <a:schemeClr val="tx1"/>
              </a:solidFill>
              <a:ea typeface="Calibri" panose="020F0502020204030204" pitchFamily="34" charset="0"/>
            </a:endParaRPr>
          </a:p>
          <a:p>
            <a:pPr marR="47625" lvl="0">
              <a:buSzPts val="1000"/>
              <a:tabLst>
                <a:tab pos="457200" algn="l"/>
              </a:tabLst>
            </a:pPr>
            <a:r>
              <a:rPr lang="en-US" sz="4800" b="1" dirty="0" smtClean="0">
                <a:solidFill>
                  <a:srgbClr val="BAD80A"/>
                </a:solidFill>
                <a:ea typeface="Calibri" panose="020F0502020204030204" pitchFamily="34" charset="0"/>
              </a:rPr>
              <a:t>+100 Million</a:t>
            </a:r>
            <a:r>
              <a:rPr lang="ru-RU" sz="4800" b="1" dirty="0" smtClean="0">
                <a:solidFill>
                  <a:srgbClr val="BAD80A"/>
                </a:solidFill>
                <a:ea typeface="Calibri" panose="020F0502020204030204" pitchFamily="34" charset="0"/>
              </a:rPr>
              <a:t> </a:t>
            </a:r>
            <a:r>
              <a:rPr lang="ru-RU" dirty="0" err="1" smtClean="0">
                <a:solidFill>
                  <a:schemeClr val="tx1"/>
                </a:solidFill>
                <a:ea typeface="Calibri" panose="020F0502020204030204" pitchFamily="34" charset="0"/>
              </a:rPr>
              <a:t>visit</a:t>
            </a:r>
            <a:r>
              <a:rPr lang="en-US" dirty="0" smtClean="0">
                <a:solidFill>
                  <a:schemeClr val="tx1"/>
                </a:solidFill>
                <a:ea typeface="Calibri" panose="020F0502020204030204" pitchFamily="34" charset="0"/>
              </a:rPr>
              <a:t>s to the website</a:t>
            </a:r>
            <a:endParaRPr lang="en-US" sz="2800" dirty="0" smtClean="0">
              <a:solidFill>
                <a:srgbClr val="4F4F4F"/>
              </a:solidFill>
              <a:ea typeface="Calibri" panose="020F0502020204030204" pitchFamily="34" charset="0"/>
            </a:endParaRPr>
          </a:p>
        </p:txBody>
      </p:sp>
    </p:spTree>
    <p:extLst>
      <p:ext uri="{BB962C8B-B14F-4D97-AF65-F5344CB8AC3E}">
        <p14:creationId xmlns:p14="http://schemas.microsoft.com/office/powerpoint/2010/main" val="279570477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181"/>
          <p:cNvSpPr/>
          <p:nvPr/>
        </p:nvSpPr>
        <p:spPr bwMode="auto">
          <a:xfrm>
            <a:off x="6764876" y="1212849"/>
            <a:ext cx="5544976" cy="3715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72" fontAlgn="base">
              <a:lnSpc>
                <a:spcPct val="90000"/>
              </a:lnSpc>
              <a:spcBef>
                <a:spcPct val="0"/>
              </a:spcBef>
              <a:spcAft>
                <a:spcPts val="300"/>
              </a:spcAft>
            </a:pPr>
            <a:r>
              <a:rPr lang="en-US" b="1" i="1" spc="-71" dirty="0" smtClean="0">
                <a:solidFill>
                  <a:srgbClr val="FFFFFF"/>
                </a:solidFill>
                <a:ea typeface="Segoe UI" pitchFamily="34" charset="0"/>
                <a:cs typeface="Segoe UI" pitchFamily="34" charset="0"/>
              </a:rPr>
              <a:t>Backend</a:t>
            </a:r>
            <a:endParaRPr lang="en-US" b="1" i="1" spc="-71" dirty="0">
              <a:solidFill>
                <a:srgbClr val="FFFFFF"/>
              </a:solidFill>
              <a:ea typeface="Segoe UI" pitchFamily="34" charset="0"/>
              <a:cs typeface="Segoe UI" pitchFamily="34" charset="0"/>
            </a:endParaRPr>
          </a:p>
        </p:txBody>
      </p:sp>
      <p:sp>
        <p:nvSpPr>
          <p:cNvPr id="181" name="Rectangle 180"/>
          <p:cNvSpPr/>
          <p:nvPr/>
        </p:nvSpPr>
        <p:spPr bwMode="auto">
          <a:xfrm>
            <a:off x="169565" y="1212849"/>
            <a:ext cx="4705102" cy="37109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72" fontAlgn="base">
              <a:lnSpc>
                <a:spcPct val="90000"/>
              </a:lnSpc>
              <a:spcBef>
                <a:spcPct val="0"/>
              </a:spcBef>
              <a:spcAft>
                <a:spcPts val="300"/>
              </a:spcAft>
            </a:pPr>
            <a:r>
              <a:rPr lang="en-US" b="1" i="1" spc="-71" dirty="0" smtClean="0">
                <a:solidFill>
                  <a:srgbClr val="FFFFFF"/>
                </a:solidFill>
                <a:ea typeface="Segoe UI" pitchFamily="34" charset="0"/>
                <a:cs typeface="Segoe UI" pitchFamily="34" charset="0"/>
              </a:rPr>
              <a:t>Frontend</a:t>
            </a:r>
            <a:endParaRPr lang="en-US" b="1" i="1" spc="-71" dirty="0">
              <a:solidFill>
                <a:srgbClr val="FFFFFF"/>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smtClean="0"/>
              <a:t>Architecture</a:t>
            </a:r>
            <a:endParaRPr lang="ru-RU" dirty="0"/>
          </a:p>
        </p:txBody>
      </p:sp>
      <p:grpSp>
        <p:nvGrpSpPr>
          <p:cNvPr id="61" name="Group 60"/>
          <p:cNvGrpSpPr/>
          <p:nvPr/>
        </p:nvGrpSpPr>
        <p:grpSpPr>
          <a:xfrm>
            <a:off x="10724203" y="1405295"/>
            <a:ext cx="1440000" cy="1443895"/>
            <a:chOff x="8710455" y="2514898"/>
            <a:chExt cx="1440000" cy="1443895"/>
          </a:xfrm>
        </p:grpSpPr>
        <p:grpSp>
          <p:nvGrpSpPr>
            <p:cNvPr id="62" name="Group 61"/>
            <p:cNvGrpSpPr/>
            <p:nvPr/>
          </p:nvGrpSpPr>
          <p:grpSpPr>
            <a:xfrm>
              <a:off x="8710455" y="2514898"/>
              <a:ext cx="1440000" cy="1440000"/>
              <a:chOff x="3702676" y="4323739"/>
              <a:chExt cx="1440000" cy="1440000"/>
            </a:xfrm>
          </p:grpSpPr>
          <p:pic>
            <p:nvPicPr>
              <p:cNvPr id="64" name="Picture 63"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3702676" y="4323739"/>
                <a:ext cx="1440000" cy="1440000"/>
              </a:xfrm>
              <a:prstGeom prst="rect">
                <a:avLst/>
              </a:prstGeom>
              <a:noFill/>
            </p:spPr>
          </p:pic>
          <p:pic>
            <p:nvPicPr>
              <p:cNvPr id="65" name="Picture 64" descr="\\MAGNUM\Projects\Microsoft\Cloud Power FY12\Design\Icons\PNGs\Optimized.png"/>
              <p:cNvPicPr>
                <a:picLocks noChangeAspect="1" noChangeArrowheads="1"/>
              </p:cNvPicPr>
              <p:nvPr/>
            </p:nvPicPr>
            <p:blipFill>
              <a:blip r:embed="rId4" cstate="print">
                <a:lum bright="100000"/>
              </a:blip>
              <a:srcRect/>
              <a:stretch>
                <a:fillRect/>
              </a:stretch>
            </p:blipFill>
            <p:spPr bwMode="auto">
              <a:xfrm>
                <a:off x="4166069" y="4829470"/>
                <a:ext cx="540000" cy="540000"/>
              </a:xfrm>
              <a:prstGeom prst="rect">
                <a:avLst/>
              </a:prstGeom>
              <a:noFill/>
            </p:spPr>
          </p:pic>
        </p:grpSp>
        <p:sp>
          <p:nvSpPr>
            <p:cNvPr id="63" name="TextBox 87"/>
            <p:cNvSpPr txBox="1"/>
            <p:nvPr/>
          </p:nvSpPr>
          <p:spPr>
            <a:xfrm>
              <a:off x="8937151" y="3651016"/>
              <a:ext cx="1077539"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Results Role</a:t>
              </a:r>
              <a:endParaRPr lang="en-US" sz="1400" dirty="0">
                <a:solidFill>
                  <a:srgbClr val="FFFFFF"/>
                </a:solidFill>
                <a:latin typeface="Segoe UI Light"/>
              </a:endParaRPr>
            </a:p>
          </p:txBody>
        </p:sp>
      </p:grpSp>
      <p:grpSp>
        <p:nvGrpSpPr>
          <p:cNvPr id="83" name="Group 82"/>
          <p:cNvGrpSpPr/>
          <p:nvPr/>
        </p:nvGrpSpPr>
        <p:grpSpPr>
          <a:xfrm>
            <a:off x="536655" y="3012580"/>
            <a:ext cx="1440000" cy="1440000"/>
            <a:chOff x="2710036" y="1340768"/>
            <a:chExt cx="1440000" cy="1440000"/>
          </a:xfrm>
        </p:grpSpPr>
        <p:grpSp>
          <p:nvGrpSpPr>
            <p:cNvPr id="84" name="Group 83"/>
            <p:cNvGrpSpPr/>
            <p:nvPr/>
          </p:nvGrpSpPr>
          <p:grpSpPr>
            <a:xfrm>
              <a:off x="2710036" y="1340768"/>
              <a:ext cx="1440000" cy="1440000"/>
              <a:chOff x="6704012" y="3889177"/>
              <a:chExt cx="1440000" cy="1440000"/>
            </a:xfrm>
          </p:grpSpPr>
          <p:pic>
            <p:nvPicPr>
              <p:cNvPr id="86" name="Picture 85"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6704012" y="3889177"/>
                <a:ext cx="1440000" cy="1440000"/>
              </a:xfrm>
              <a:prstGeom prst="rect">
                <a:avLst/>
              </a:prstGeom>
              <a:noFill/>
            </p:spPr>
          </p:pic>
          <p:pic>
            <p:nvPicPr>
              <p:cNvPr id="87" name="Picture 86" descr="\\MAGNUM\Projects\Microsoft\Cloud Power FY12\Design\ICONS_PNG\Open_Web_Platform.png"/>
              <p:cNvPicPr>
                <a:picLocks noChangeAspect="1" noChangeArrowheads="1"/>
              </p:cNvPicPr>
              <p:nvPr/>
            </p:nvPicPr>
            <p:blipFill>
              <a:blip r:embed="rId5" cstate="print">
                <a:lum bright="100000"/>
              </a:blip>
              <a:srcRect/>
              <a:stretch>
                <a:fillRect/>
              </a:stretch>
            </p:blipFill>
            <p:spPr bwMode="auto">
              <a:xfrm>
                <a:off x="7154012" y="4406356"/>
                <a:ext cx="540000" cy="540000"/>
              </a:xfrm>
              <a:prstGeom prst="rect">
                <a:avLst/>
              </a:prstGeom>
              <a:noFill/>
            </p:spPr>
          </p:pic>
        </p:grpSp>
        <p:sp>
          <p:nvSpPr>
            <p:cNvPr id="85" name="TextBox 87"/>
            <p:cNvSpPr txBox="1"/>
            <p:nvPr/>
          </p:nvSpPr>
          <p:spPr>
            <a:xfrm>
              <a:off x="2760331" y="2472991"/>
              <a:ext cx="1358000"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Public </a:t>
              </a:r>
              <a:r>
                <a:rPr lang="en-GB" sz="1400" dirty="0" err="1" smtClean="0">
                  <a:solidFill>
                    <a:srgbClr val="FFFFFF"/>
                  </a:solidFill>
                  <a:latin typeface="Segoe UI Light"/>
                </a:rPr>
                <a:t>WebRole</a:t>
              </a:r>
              <a:endParaRPr lang="en-US" sz="1400" dirty="0">
                <a:solidFill>
                  <a:srgbClr val="FFFFFF"/>
                </a:solidFill>
                <a:latin typeface="Segoe UI Light"/>
              </a:endParaRPr>
            </a:p>
          </p:txBody>
        </p:sp>
      </p:grpSp>
      <p:grpSp>
        <p:nvGrpSpPr>
          <p:cNvPr id="93" name="Group 92"/>
          <p:cNvGrpSpPr/>
          <p:nvPr/>
        </p:nvGrpSpPr>
        <p:grpSpPr>
          <a:xfrm>
            <a:off x="964656" y="1409030"/>
            <a:ext cx="1595310" cy="1440000"/>
            <a:chOff x="7348563" y="3920032"/>
            <a:chExt cx="1595310" cy="1440000"/>
          </a:xfrm>
        </p:grpSpPr>
        <p:grpSp>
          <p:nvGrpSpPr>
            <p:cNvPr id="94" name="Group 93"/>
            <p:cNvGrpSpPr/>
            <p:nvPr/>
          </p:nvGrpSpPr>
          <p:grpSpPr>
            <a:xfrm>
              <a:off x="7494212" y="3920032"/>
              <a:ext cx="1440000" cy="1440000"/>
              <a:chOff x="7584212" y="1857947"/>
              <a:chExt cx="1440000" cy="1440000"/>
            </a:xfrm>
          </p:grpSpPr>
          <p:pic>
            <p:nvPicPr>
              <p:cNvPr id="96" name="Picture 2" descr="C:\Users\mitchellg\Desktop\Automated_2.png"/>
              <p:cNvPicPr>
                <a:picLocks noChangeAspect="1" noChangeArrowheads="1"/>
              </p:cNvPicPr>
              <p:nvPr/>
            </p:nvPicPr>
            <p:blipFill>
              <a:blip r:embed="rId6" cstate="print">
                <a:lum bright="100000"/>
              </a:blip>
              <a:srcRect/>
              <a:stretch>
                <a:fillRect/>
              </a:stretch>
            </p:blipFill>
            <p:spPr bwMode="auto">
              <a:xfrm>
                <a:off x="7944212" y="2281446"/>
                <a:ext cx="720000" cy="720000"/>
              </a:xfrm>
              <a:prstGeom prst="rect">
                <a:avLst/>
              </a:prstGeom>
              <a:noFill/>
            </p:spPr>
          </p:pic>
          <p:sp>
            <p:nvSpPr>
              <p:cNvPr id="97" name="Flowchart: Magnetic Disk 96"/>
              <p:cNvSpPr/>
              <p:nvPr/>
            </p:nvSpPr>
            <p:spPr>
              <a:xfrm>
                <a:off x="8214212" y="2554362"/>
                <a:ext cx="180000" cy="180000"/>
              </a:xfrm>
              <a:prstGeom prst="flowChartMagneticDisk">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pic>
            <p:nvPicPr>
              <p:cNvPr id="98" name="Picture 8"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7584212" y="1857947"/>
                <a:ext cx="1440000" cy="1440000"/>
              </a:xfrm>
              <a:prstGeom prst="rect">
                <a:avLst/>
              </a:prstGeom>
              <a:noFill/>
            </p:spPr>
          </p:pic>
        </p:grpSp>
        <p:sp>
          <p:nvSpPr>
            <p:cNvPr id="95" name="TextBox 94"/>
            <p:cNvSpPr txBox="1"/>
            <p:nvPr/>
          </p:nvSpPr>
          <p:spPr>
            <a:xfrm>
              <a:off x="7348563" y="5052255"/>
              <a:ext cx="1595310" cy="307777"/>
            </a:xfrm>
            <a:prstGeom prst="rect">
              <a:avLst/>
            </a:prstGeom>
            <a:noFill/>
          </p:spPr>
          <p:txBody>
            <a:bodyPr wrap="none" rtlCol="0">
              <a:spAutoFit/>
            </a:bodyPr>
            <a:lstStyle/>
            <a:p>
              <a:pPr algn="ctr"/>
              <a:r>
                <a:rPr lang="en-US" sz="1400" dirty="0" smtClean="0">
                  <a:solidFill>
                    <a:srgbClr val="FFFFFF"/>
                  </a:solidFill>
                  <a:latin typeface="Segoe UI Light"/>
                </a:rPr>
                <a:t>Results </a:t>
              </a:r>
              <a:r>
                <a:rPr lang="en-GB" sz="1400" dirty="0" smtClean="0">
                  <a:solidFill>
                    <a:srgbClr val="FFFFFF"/>
                  </a:solidFill>
                  <a:latin typeface="Segoe UI Light"/>
                </a:rPr>
                <a:t>Cache Role</a:t>
              </a:r>
            </a:p>
          </p:txBody>
        </p:sp>
      </p:grpSp>
      <p:cxnSp>
        <p:nvCxnSpPr>
          <p:cNvPr id="100" name="Straight Arrow Connector 84"/>
          <p:cNvCxnSpPr>
            <a:stCxn id="87" idx="0"/>
            <a:endCxn id="98" idx="1"/>
          </p:cNvCxnSpPr>
          <p:nvPr/>
        </p:nvCxnSpPr>
        <p:spPr>
          <a:xfrm rot="16200000" flipV="1">
            <a:off x="483116" y="2756220"/>
            <a:ext cx="1400729" cy="146350"/>
          </a:xfrm>
          <a:prstGeom prst="curvedConnector4">
            <a:avLst>
              <a:gd name="adj1" fmla="val 1394"/>
              <a:gd name="adj2" fmla="val 34069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9"/>
          <p:cNvCxnSpPr>
            <a:endCxn id="55" idx="1"/>
          </p:cNvCxnSpPr>
          <p:nvPr/>
        </p:nvCxnSpPr>
        <p:spPr>
          <a:xfrm>
            <a:off x="4563155" y="4142432"/>
            <a:ext cx="2660278" cy="465109"/>
          </a:xfrm>
          <a:prstGeom prst="curvedConnector3">
            <a:avLst>
              <a:gd name="adj1" fmla="val 50000"/>
            </a:avLst>
          </a:prstGeom>
          <a:ln w="38100">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9"/>
          <p:cNvCxnSpPr>
            <a:stCxn id="64" idx="1"/>
            <a:endCxn id="98" idx="3"/>
          </p:cNvCxnSpPr>
          <p:nvPr/>
        </p:nvCxnSpPr>
        <p:spPr>
          <a:xfrm rot="10800000" flipV="1">
            <a:off x="2550305" y="2125294"/>
            <a:ext cx="8173898" cy="3735"/>
          </a:xfrm>
          <a:prstGeom prst="curvedConnector3">
            <a:avLst>
              <a:gd name="adj1" fmla="val 5000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9075703" y="2605705"/>
            <a:ext cx="1440000" cy="2204758"/>
            <a:chOff x="9075703" y="2605705"/>
            <a:chExt cx="1440000" cy="2204758"/>
          </a:xfrm>
        </p:grpSpPr>
        <p:grpSp>
          <p:nvGrpSpPr>
            <p:cNvPr id="58" name="Group 57"/>
            <p:cNvGrpSpPr/>
            <p:nvPr/>
          </p:nvGrpSpPr>
          <p:grpSpPr>
            <a:xfrm>
              <a:off x="9075703" y="3346350"/>
              <a:ext cx="1440000" cy="1464113"/>
              <a:chOff x="10627317" y="2191405"/>
              <a:chExt cx="1440000" cy="1464113"/>
            </a:xfrm>
          </p:grpSpPr>
          <p:grpSp>
            <p:nvGrpSpPr>
              <p:cNvPr id="51" name="Group 50"/>
              <p:cNvGrpSpPr/>
              <p:nvPr/>
            </p:nvGrpSpPr>
            <p:grpSpPr>
              <a:xfrm>
                <a:off x="10627317" y="2191405"/>
                <a:ext cx="1440000" cy="1440000"/>
                <a:chOff x="3702676" y="4323739"/>
                <a:chExt cx="1440000" cy="1440000"/>
              </a:xfrm>
            </p:grpSpPr>
            <p:pic>
              <p:nvPicPr>
                <p:cNvPr id="52" name="Picture 51"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3702676" y="4323739"/>
                  <a:ext cx="1440000" cy="1440000"/>
                </a:xfrm>
                <a:prstGeom prst="rect">
                  <a:avLst/>
                </a:prstGeom>
                <a:noFill/>
              </p:spPr>
            </p:pic>
            <p:pic>
              <p:nvPicPr>
                <p:cNvPr id="53" name="Picture 52" descr="\\MAGNUM\Projects\Microsoft\Cloud Power FY12\Design\Icons\PNGs\Optimized.png"/>
                <p:cNvPicPr>
                  <a:picLocks noChangeAspect="1" noChangeArrowheads="1"/>
                </p:cNvPicPr>
                <p:nvPr/>
              </p:nvPicPr>
              <p:blipFill>
                <a:blip r:embed="rId4" cstate="print">
                  <a:lum bright="100000"/>
                </a:blip>
                <a:srcRect/>
                <a:stretch>
                  <a:fillRect/>
                </a:stretch>
              </p:blipFill>
              <p:spPr bwMode="auto">
                <a:xfrm>
                  <a:off x="4166069" y="4829470"/>
                  <a:ext cx="540000" cy="540000"/>
                </a:xfrm>
                <a:prstGeom prst="rect">
                  <a:avLst/>
                </a:prstGeom>
                <a:noFill/>
              </p:spPr>
            </p:pic>
          </p:grpSp>
          <p:sp>
            <p:nvSpPr>
              <p:cNvPr id="54" name="TextBox 53"/>
              <p:cNvSpPr txBox="1"/>
              <p:nvPr/>
            </p:nvSpPr>
            <p:spPr>
              <a:xfrm>
                <a:off x="10681666" y="3347741"/>
                <a:ext cx="1313180" cy="307777"/>
              </a:xfrm>
              <a:prstGeom prst="rect">
                <a:avLst/>
              </a:prstGeom>
              <a:noFill/>
            </p:spPr>
            <p:txBody>
              <a:bodyPr wrap="none" rtlCol="0">
                <a:spAutoFit/>
              </a:bodyPr>
              <a:lstStyle/>
              <a:p>
                <a:pPr algn="ctr"/>
                <a:r>
                  <a:rPr lang="en-GB" sz="1400" dirty="0" err="1" smtClean="0">
                    <a:solidFill>
                      <a:srgbClr val="FFFFFF"/>
                    </a:solidFill>
                    <a:latin typeface="Segoe UI Light"/>
                  </a:rPr>
                  <a:t>Backoffice</a:t>
                </a:r>
                <a:r>
                  <a:rPr lang="en-GB" sz="1400" dirty="0" smtClean="0">
                    <a:solidFill>
                      <a:srgbClr val="FFFFFF"/>
                    </a:solidFill>
                    <a:latin typeface="Segoe UI Light"/>
                  </a:rPr>
                  <a:t> Role</a:t>
                </a:r>
                <a:endParaRPr lang="en-US" sz="1400" dirty="0">
                  <a:solidFill>
                    <a:srgbClr val="FFFFFF"/>
                  </a:solidFill>
                  <a:latin typeface="Segoe UI Light"/>
                </a:endParaRPr>
              </a:p>
            </p:txBody>
          </p:sp>
        </p:grpSp>
        <p:sp>
          <p:nvSpPr>
            <p:cNvPr id="78" name="Flowchart: Magnetic Disk 77"/>
            <p:cNvSpPr/>
            <p:nvPr/>
          </p:nvSpPr>
          <p:spPr>
            <a:xfrm>
              <a:off x="9239569" y="2605705"/>
              <a:ext cx="1021548" cy="588355"/>
            </a:xfrm>
            <a:prstGeom prst="flowChartMagneticDisk">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2050"/>
                  </a:solidFill>
                  <a:latin typeface="Segoe UI Light"/>
                </a:rPr>
                <a:t>SQL Store</a:t>
              </a:r>
              <a:endParaRPr lang="en-US" sz="1400" b="1" dirty="0">
                <a:solidFill>
                  <a:srgbClr val="002050"/>
                </a:solidFill>
                <a:latin typeface="Segoe UI Light"/>
              </a:endParaRPr>
            </a:p>
          </p:txBody>
        </p:sp>
        <p:cxnSp>
          <p:nvCxnSpPr>
            <p:cNvPr id="126" name="Straight Arrow Connector 19"/>
            <p:cNvCxnSpPr>
              <a:endCxn id="78" idx="3"/>
            </p:cNvCxnSpPr>
            <p:nvPr/>
          </p:nvCxnSpPr>
          <p:spPr>
            <a:xfrm flipV="1">
              <a:off x="9750343" y="3194060"/>
              <a:ext cx="0" cy="490660"/>
            </a:xfrm>
            <a:prstGeom prst="straightConnector1">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175701" y="3641098"/>
            <a:ext cx="2063869" cy="1225326"/>
            <a:chOff x="7175701" y="3641098"/>
            <a:chExt cx="2063869" cy="1225326"/>
          </a:xfrm>
        </p:grpSpPr>
        <p:cxnSp>
          <p:nvCxnSpPr>
            <p:cNvPr id="49" name="Straight Arrow Connector 48"/>
            <p:cNvCxnSpPr/>
            <p:nvPr/>
          </p:nvCxnSpPr>
          <p:spPr>
            <a:xfrm flipH="1">
              <a:off x="8441157" y="3996685"/>
              <a:ext cx="798413" cy="0"/>
            </a:xfrm>
            <a:prstGeom prst="straightConnector1">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19"/>
            <p:cNvCxnSpPr>
              <a:endCxn id="13" idx="3"/>
            </p:cNvCxnSpPr>
            <p:nvPr/>
          </p:nvCxnSpPr>
          <p:spPr>
            <a:xfrm rot="10800000" flipV="1">
              <a:off x="7949758" y="3996685"/>
              <a:ext cx="1285895" cy="725000"/>
            </a:xfrm>
            <a:prstGeom prst="curvedConnector3">
              <a:avLst>
                <a:gd name="adj1" fmla="val 5000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223433" y="4462802"/>
              <a:ext cx="849503" cy="403622"/>
              <a:chOff x="7223433" y="4462802"/>
              <a:chExt cx="849503" cy="403622"/>
            </a:xfrm>
          </p:grpSpPr>
          <p:sp>
            <p:nvSpPr>
              <p:cNvPr id="55" name="Flowchart: Stored Data 54"/>
              <p:cNvSpPr/>
              <p:nvPr/>
            </p:nvSpPr>
            <p:spPr bwMode="auto">
              <a:xfrm>
                <a:off x="7223433" y="4462802"/>
                <a:ext cx="795154"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05050">
                      <a:lumMod val="50000"/>
                    </a:srgbClr>
                  </a:solidFill>
                  <a:latin typeface="Courier New" panose="02070309020205020404" pitchFamily="49" charset="0"/>
                  <a:cs typeface="Courier New" panose="02070309020205020404" pitchFamily="49" charset="0"/>
                </a:endParaRPr>
              </a:p>
            </p:txBody>
          </p:sp>
          <p:sp>
            <p:nvSpPr>
              <p:cNvPr id="56" name="Flowchart: Stored Data 55"/>
              <p:cNvSpPr/>
              <p:nvPr/>
            </p:nvSpPr>
            <p:spPr bwMode="auto">
              <a:xfrm>
                <a:off x="7268998" y="4526337"/>
                <a:ext cx="795154"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05050">
                      <a:lumMod val="50000"/>
                    </a:srgbClr>
                  </a:solidFill>
                  <a:latin typeface="Courier New" panose="02070309020205020404" pitchFamily="49" charset="0"/>
                  <a:cs typeface="Courier New" panose="02070309020205020404" pitchFamily="49" charset="0"/>
                </a:endParaRPr>
              </a:p>
            </p:txBody>
          </p:sp>
          <p:sp>
            <p:nvSpPr>
              <p:cNvPr id="13" name="Flowchart: Stored Data 12"/>
              <p:cNvSpPr/>
              <p:nvPr/>
            </p:nvSpPr>
            <p:spPr bwMode="auto">
              <a:xfrm>
                <a:off x="7333863" y="4576946"/>
                <a:ext cx="739073"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505050">
                        <a:lumMod val="50000"/>
                      </a:srgbClr>
                    </a:solidFill>
                    <a:latin typeface="Courier New" panose="02070309020205020404" pitchFamily="49" charset="0"/>
                    <a:cs typeface="Courier New" panose="02070309020205020404" pitchFamily="49" charset="0"/>
                  </a:rPr>
                  <a:t>Qs</a:t>
                </a:r>
                <a:endParaRPr lang="en-US" b="1" dirty="0">
                  <a:solidFill>
                    <a:srgbClr val="505050">
                      <a:lumMod val="50000"/>
                    </a:srgbClr>
                  </a:solidFill>
                  <a:latin typeface="Courier New" panose="02070309020205020404" pitchFamily="49" charset="0"/>
                  <a:cs typeface="Courier New" panose="02070309020205020404" pitchFamily="49" charset="0"/>
                </a:endParaRPr>
              </a:p>
            </p:txBody>
          </p:sp>
        </p:grpSp>
        <p:grpSp>
          <p:nvGrpSpPr>
            <p:cNvPr id="149" name="Group 148"/>
            <p:cNvGrpSpPr/>
            <p:nvPr/>
          </p:nvGrpSpPr>
          <p:grpSpPr>
            <a:xfrm>
              <a:off x="7175701" y="3641098"/>
              <a:ext cx="1193104" cy="711748"/>
              <a:chOff x="2846697" y="2341675"/>
              <a:chExt cx="1193104" cy="711748"/>
            </a:xfrm>
          </p:grpSpPr>
          <p:sp>
            <p:nvSpPr>
              <p:cNvPr id="150" name="Flowchart: Internal Storage 149"/>
              <p:cNvSpPr/>
              <p:nvPr/>
            </p:nvSpPr>
            <p:spPr bwMode="auto">
              <a:xfrm>
                <a:off x="2991401" y="234167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51" name="Flowchart: Internal Storage 150"/>
              <p:cNvSpPr/>
              <p:nvPr/>
            </p:nvSpPr>
            <p:spPr bwMode="auto">
              <a:xfrm>
                <a:off x="2919049" y="244659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52" name="Flowchart: Internal Storage 151"/>
              <p:cNvSpPr/>
              <p:nvPr/>
            </p:nvSpPr>
            <p:spPr bwMode="auto">
              <a:xfrm>
                <a:off x="2846697" y="2552089"/>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r>
                  <a:rPr lang="en-US" sz="1400" b="1" dirty="0" smtClean="0">
                    <a:solidFill>
                      <a:srgbClr val="505050">
                        <a:lumMod val="50000"/>
                      </a:srgbClr>
                    </a:solidFill>
                    <a:latin typeface="Courier New" panose="02070309020205020404" pitchFamily="49" charset="0"/>
                    <a:cs typeface="Courier New" panose="02070309020205020404" pitchFamily="49" charset="0"/>
                  </a:rPr>
                  <a:t>Tables</a:t>
                </a:r>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grpSp>
      </p:grpSp>
      <p:grpSp>
        <p:nvGrpSpPr>
          <p:cNvPr id="21" name="Group 20"/>
          <p:cNvGrpSpPr/>
          <p:nvPr/>
        </p:nvGrpSpPr>
        <p:grpSpPr>
          <a:xfrm>
            <a:off x="9110933" y="4865414"/>
            <a:ext cx="1479123" cy="2100983"/>
            <a:chOff x="9110933" y="4865414"/>
            <a:chExt cx="1479123" cy="2100983"/>
          </a:xfrm>
        </p:grpSpPr>
        <p:cxnSp>
          <p:nvCxnSpPr>
            <p:cNvPr id="161" name="Straight Arrow Connector 160"/>
            <p:cNvCxnSpPr/>
            <p:nvPr/>
          </p:nvCxnSpPr>
          <p:spPr>
            <a:xfrm flipH="1" flipV="1">
              <a:off x="9799155" y="4865414"/>
              <a:ext cx="3896" cy="108294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110933" y="5942686"/>
              <a:ext cx="1479123" cy="1023711"/>
              <a:chOff x="9059594" y="5976407"/>
              <a:chExt cx="1479123" cy="1023711"/>
            </a:xfrm>
          </p:grpSpPr>
          <p:pic>
            <p:nvPicPr>
              <p:cNvPr id="159" name="Picture 3" descr="\\MAGNUM\Projects\Microsoft\Cloud Power FY12\Design\ICONS_PNG\User.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9322102" y="5976407"/>
                <a:ext cx="837600" cy="779102"/>
              </a:xfrm>
              <a:prstGeom prst="rect">
                <a:avLst/>
              </a:prstGeom>
              <a:noFill/>
            </p:spPr>
          </p:pic>
          <p:sp>
            <p:nvSpPr>
              <p:cNvPr id="165" name="TextBox 164"/>
              <p:cNvSpPr txBox="1"/>
              <p:nvPr/>
            </p:nvSpPr>
            <p:spPr>
              <a:xfrm>
                <a:off x="9059594" y="6661564"/>
                <a:ext cx="1479123" cy="338554"/>
              </a:xfrm>
              <a:prstGeom prst="rect">
                <a:avLst/>
              </a:prstGeom>
              <a:noFill/>
            </p:spPr>
            <p:txBody>
              <a:bodyPr wrap="none" rtlCol="0">
                <a:spAutoFit/>
              </a:bodyPr>
              <a:lstStyle/>
              <a:p>
                <a:r>
                  <a:rPr lang="en-GB" sz="1600" b="1" i="1" dirty="0" smtClean="0">
                    <a:solidFill>
                      <a:srgbClr val="FFFFFF"/>
                    </a:solidFill>
                    <a:latin typeface="Segoe UI Light"/>
                  </a:rPr>
                  <a:t>Content editors</a:t>
                </a:r>
                <a:endParaRPr lang="en-US" sz="1600" b="1" i="1" dirty="0">
                  <a:solidFill>
                    <a:srgbClr val="FFFFFF"/>
                  </a:solidFill>
                  <a:latin typeface="Segoe UI Light"/>
                </a:endParaRPr>
              </a:p>
            </p:txBody>
          </p:sp>
        </p:grpSp>
      </p:grpSp>
      <p:grpSp>
        <p:nvGrpSpPr>
          <p:cNvPr id="167" name="Group 166"/>
          <p:cNvGrpSpPr/>
          <p:nvPr/>
        </p:nvGrpSpPr>
        <p:grpSpPr>
          <a:xfrm>
            <a:off x="720777" y="4542312"/>
            <a:ext cx="1207270" cy="2452213"/>
            <a:chOff x="1449918" y="4177902"/>
            <a:chExt cx="1207270" cy="2452213"/>
          </a:xfrm>
        </p:grpSpPr>
        <p:pic>
          <p:nvPicPr>
            <p:cNvPr id="168" name="Picture 3" descr="\\MAGNUM\Projects\Microsoft\Cloud Power FY12\Design\ICONS_PNG\User.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1533256" y="5582326"/>
              <a:ext cx="900431" cy="837546"/>
            </a:xfrm>
            <a:prstGeom prst="rect">
              <a:avLst/>
            </a:prstGeom>
            <a:noFill/>
          </p:spPr>
        </p:pic>
        <p:pic>
          <p:nvPicPr>
            <p:cNvPr id="169" name="Picture 3" descr="\\MAGNUM\Projects\Microsoft\Cloud Power FY12\Design\ICONS_PNG\Laptop.png"/>
            <p:cNvPicPr>
              <a:picLocks noChangeAspect="1" noChangeArrowheads="1"/>
            </p:cNvPicPr>
            <p:nvPr/>
          </p:nvPicPr>
          <p:blipFill>
            <a:blip r:embed="rId8" cstate="screen">
              <a:lum bright="100000"/>
              <a:extLst>
                <a:ext uri="{28A0092B-C50C-407E-A947-70E740481C1C}">
                  <a14:useLocalDpi xmlns:a14="http://schemas.microsoft.com/office/drawing/2010/main"/>
                </a:ext>
              </a:extLst>
            </a:blip>
            <a:srcRect/>
            <a:stretch>
              <a:fillRect/>
            </a:stretch>
          </p:blipFill>
          <p:spPr bwMode="auto">
            <a:xfrm>
              <a:off x="1940797" y="5107919"/>
              <a:ext cx="716391" cy="716391"/>
            </a:xfrm>
            <a:prstGeom prst="rect">
              <a:avLst/>
            </a:prstGeom>
            <a:noFill/>
          </p:spPr>
        </p:pic>
        <p:pic>
          <p:nvPicPr>
            <p:cNvPr id="170" name="Picture 2" descr="\\MAGNUM\Projects\Microsoft\Cloud Power FY12\Design\ICONS_PNG\Devices.png"/>
            <p:cNvPicPr>
              <a:picLocks noChangeAspect="1" noChangeArrowheads="1"/>
            </p:cNvPicPr>
            <p:nvPr/>
          </p:nvPicPr>
          <p:blipFill>
            <a:blip r:embed="rId9" cstate="print">
              <a:biLevel thresh="25000"/>
            </a:blip>
            <a:srcRect l="56000" t="50000" r="10000" b="4000"/>
            <a:stretch>
              <a:fillRect/>
            </a:stretch>
          </p:blipFill>
          <p:spPr bwMode="auto">
            <a:xfrm>
              <a:off x="1449918" y="5113202"/>
              <a:ext cx="465549" cy="629860"/>
            </a:xfrm>
            <a:prstGeom prst="rect">
              <a:avLst/>
            </a:prstGeom>
            <a:noFill/>
            <a:ln>
              <a:noFill/>
            </a:ln>
          </p:spPr>
        </p:pic>
        <p:cxnSp>
          <p:nvCxnSpPr>
            <p:cNvPr id="171" name="Straight Arrow Connector 170"/>
            <p:cNvCxnSpPr/>
            <p:nvPr/>
          </p:nvCxnSpPr>
          <p:spPr>
            <a:xfrm flipV="1">
              <a:off x="2003315" y="4177902"/>
              <a:ext cx="1" cy="930018"/>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1644818" y="6291561"/>
              <a:ext cx="651525" cy="338554"/>
            </a:xfrm>
            <a:prstGeom prst="rect">
              <a:avLst/>
            </a:prstGeom>
            <a:noFill/>
          </p:spPr>
          <p:txBody>
            <a:bodyPr wrap="none" rtlCol="0">
              <a:spAutoFit/>
            </a:bodyPr>
            <a:lstStyle/>
            <a:p>
              <a:r>
                <a:rPr lang="en-GB" sz="1600" b="1" i="1" dirty="0" smtClean="0">
                  <a:solidFill>
                    <a:srgbClr val="FFFFFF"/>
                  </a:solidFill>
                  <a:latin typeface="Segoe UI Light"/>
                </a:rPr>
                <a:t>Users</a:t>
              </a:r>
              <a:endParaRPr lang="en-US" sz="1600" b="1" i="1" dirty="0">
                <a:solidFill>
                  <a:srgbClr val="FFFFFF"/>
                </a:solidFill>
                <a:latin typeface="Segoe UI Light"/>
              </a:endParaRPr>
            </a:p>
          </p:txBody>
        </p:sp>
      </p:grpSp>
      <p:grpSp>
        <p:nvGrpSpPr>
          <p:cNvPr id="25" name="Group 24"/>
          <p:cNvGrpSpPr/>
          <p:nvPr/>
        </p:nvGrpSpPr>
        <p:grpSpPr>
          <a:xfrm>
            <a:off x="1754372" y="2929350"/>
            <a:ext cx="3141498" cy="1902202"/>
            <a:chOff x="1754372" y="2929350"/>
            <a:chExt cx="3141498" cy="1902202"/>
          </a:xfrm>
        </p:grpSpPr>
        <p:cxnSp>
          <p:nvCxnSpPr>
            <p:cNvPr id="106" name="Straight Arrow Connector 19"/>
            <p:cNvCxnSpPr>
              <a:stCxn id="132" idx="0"/>
              <a:endCxn id="145" idx="3"/>
            </p:cNvCxnSpPr>
            <p:nvPr/>
          </p:nvCxnSpPr>
          <p:spPr>
            <a:xfrm rot="16200000" flipV="1">
              <a:off x="3515342" y="3197596"/>
              <a:ext cx="623758" cy="588600"/>
            </a:xfrm>
            <a:prstGeom prst="curvedConnector2">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2339817" y="2929350"/>
              <a:ext cx="1193104" cy="711748"/>
              <a:chOff x="2846697" y="2341675"/>
              <a:chExt cx="1193104" cy="711748"/>
            </a:xfrm>
          </p:grpSpPr>
          <p:sp>
            <p:nvSpPr>
              <p:cNvPr id="145" name="Flowchart: Internal Storage 144"/>
              <p:cNvSpPr/>
              <p:nvPr/>
            </p:nvSpPr>
            <p:spPr bwMode="auto">
              <a:xfrm>
                <a:off x="2991401" y="234167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43" name="Flowchart: Internal Storage 142"/>
              <p:cNvSpPr/>
              <p:nvPr/>
            </p:nvSpPr>
            <p:spPr bwMode="auto">
              <a:xfrm>
                <a:off x="2919049" y="244659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02" name="Flowchart: Internal Storage 101"/>
              <p:cNvSpPr/>
              <p:nvPr/>
            </p:nvSpPr>
            <p:spPr bwMode="auto">
              <a:xfrm>
                <a:off x="2846697" y="2552089"/>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r>
                  <a:rPr lang="en-US" sz="1400" b="1" dirty="0" smtClean="0">
                    <a:solidFill>
                      <a:srgbClr val="505050">
                        <a:lumMod val="50000"/>
                      </a:srgbClr>
                    </a:solidFill>
                    <a:latin typeface="Courier New" panose="02070309020205020404" pitchFamily="49" charset="0"/>
                    <a:cs typeface="Courier New" panose="02070309020205020404" pitchFamily="49" charset="0"/>
                  </a:rPr>
                  <a:t>Tables</a:t>
                </a:r>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grpSp>
        <p:grpSp>
          <p:nvGrpSpPr>
            <p:cNvPr id="6" name="Group 5"/>
            <p:cNvGrpSpPr/>
            <p:nvPr/>
          </p:nvGrpSpPr>
          <p:grpSpPr>
            <a:xfrm>
              <a:off x="3401521" y="3391552"/>
              <a:ext cx="1494349" cy="1440000"/>
              <a:chOff x="3553941" y="3281238"/>
              <a:chExt cx="1494349" cy="1440000"/>
            </a:xfrm>
          </p:grpSpPr>
          <p:grpSp>
            <p:nvGrpSpPr>
              <p:cNvPr id="130" name="Group 129"/>
              <p:cNvGrpSpPr/>
              <p:nvPr/>
            </p:nvGrpSpPr>
            <p:grpSpPr>
              <a:xfrm>
                <a:off x="3553941" y="3281238"/>
                <a:ext cx="1440000" cy="1440000"/>
                <a:chOff x="2004794" y="3062276"/>
                <a:chExt cx="1440000" cy="1440000"/>
              </a:xfrm>
            </p:grpSpPr>
            <p:pic>
              <p:nvPicPr>
                <p:cNvPr id="131" name="Picture 8"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2004794" y="3062276"/>
                  <a:ext cx="1440000" cy="1440000"/>
                </a:xfrm>
                <a:prstGeom prst="rect">
                  <a:avLst/>
                </a:prstGeom>
                <a:noFill/>
              </p:spPr>
            </p:pic>
            <p:pic>
              <p:nvPicPr>
                <p:cNvPr id="132" name="Picture 7" descr="\\MAGNUM\Projects\Microsoft\Cloud Power FY12\Design\ICONS_PNG\Gears.png"/>
                <p:cNvPicPr>
                  <a:picLocks noChangeAspect="1" noChangeArrowheads="1"/>
                </p:cNvPicPr>
                <p:nvPr/>
              </p:nvPicPr>
              <p:blipFill>
                <a:blip r:embed="rId10" cstate="print">
                  <a:lum bright="100000"/>
                </a:blip>
                <a:srcRect/>
                <a:stretch>
                  <a:fillRect/>
                </a:stretch>
              </p:blipFill>
              <p:spPr bwMode="auto">
                <a:xfrm>
                  <a:off x="2364794" y="3474499"/>
                  <a:ext cx="720000" cy="720000"/>
                </a:xfrm>
                <a:prstGeom prst="rect">
                  <a:avLst/>
                </a:prstGeom>
                <a:noFill/>
              </p:spPr>
            </p:pic>
          </p:grpSp>
          <p:sp>
            <p:nvSpPr>
              <p:cNvPr id="157" name="TextBox 87"/>
              <p:cNvSpPr txBox="1"/>
              <p:nvPr/>
            </p:nvSpPr>
            <p:spPr>
              <a:xfrm>
                <a:off x="3592507" y="4359185"/>
                <a:ext cx="1455783"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Sync </a:t>
                </a:r>
                <a:r>
                  <a:rPr lang="en-GB" sz="1400" dirty="0" err="1" smtClean="0">
                    <a:solidFill>
                      <a:srgbClr val="FFFFFF"/>
                    </a:solidFill>
                    <a:latin typeface="Segoe UI Light"/>
                  </a:rPr>
                  <a:t>WorkerRole</a:t>
                </a:r>
                <a:endParaRPr lang="en-US" sz="1400" dirty="0">
                  <a:solidFill>
                    <a:srgbClr val="FFFFFF"/>
                  </a:solidFill>
                  <a:latin typeface="Segoe UI Light"/>
                </a:endParaRPr>
              </a:p>
            </p:txBody>
          </p:sp>
        </p:grpSp>
        <p:cxnSp>
          <p:nvCxnSpPr>
            <p:cNvPr id="178" name="Straight Arrow Connector 84"/>
            <p:cNvCxnSpPr>
              <a:endCxn id="102" idx="1"/>
            </p:cNvCxnSpPr>
            <p:nvPr/>
          </p:nvCxnSpPr>
          <p:spPr>
            <a:xfrm flipV="1">
              <a:off x="1754372" y="3390431"/>
              <a:ext cx="585445" cy="355587"/>
            </a:xfrm>
            <a:prstGeom prst="curvedConnector3">
              <a:avLst>
                <a:gd name="adj1" fmla="val 50000"/>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cxnSp>
        <p:nvCxnSpPr>
          <p:cNvPr id="120" name="Straight Arrow Connector 19"/>
          <p:cNvCxnSpPr>
            <a:stCxn id="64" idx="1"/>
            <a:endCxn id="78" idx="1"/>
          </p:cNvCxnSpPr>
          <p:nvPr/>
        </p:nvCxnSpPr>
        <p:spPr>
          <a:xfrm rot="10800000" flipV="1">
            <a:off x="9750343" y="2125295"/>
            <a:ext cx="973860" cy="480410"/>
          </a:xfrm>
          <a:prstGeom prst="curvedConnector2">
            <a:avLst/>
          </a:prstGeom>
          <a:ln w="31750">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629196" y="3713286"/>
            <a:ext cx="1637713" cy="722732"/>
            <a:chOff x="10466709" y="3884809"/>
            <a:chExt cx="1637713" cy="722732"/>
          </a:xfrm>
        </p:grpSpPr>
        <p:pic>
          <p:nvPicPr>
            <p:cNvPr id="79" name="Picture 47"/>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27047" y="3930275"/>
              <a:ext cx="767906" cy="6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7"/>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82979" y="3930275"/>
              <a:ext cx="767906" cy="6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bwMode="auto">
            <a:xfrm>
              <a:off x="10466709" y="3884809"/>
              <a:ext cx="1637713" cy="722732"/>
            </a:xfrm>
            <a:prstGeom prst="rect">
              <a:avLst/>
            </a:prstGeom>
            <a:noFill/>
            <a:ln w="19050">
              <a:solidFill>
                <a:schemeClr val="accent3">
                  <a:lumMod val="60000"/>
                  <a:lumOff val="4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grpSp>
      <p:grpSp>
        <p:nvGrpSpPr>
          <p:cNvPr id="28" name="Group 27"/>
          <p:cNvGrpSpPr/>
          <p:nvPr/>
        </p:nvGrpSpPr>
        <p:grpSpPr>
          <a:xfrm>
            <a:off x="10515703" y="4502686"/>
            <a:ext cx="1762021" cy="2470374"/>
            <a:chOff x="10515703" y="4502686"/>
            <a:chExt cx="1762021" cy="2470374"/>
          </a:xfrm>
        </p:grpSpPr>
        <p:grpSp>
          <p:nvGrpSpPr>
            <p:cNvPr id="20" name="Group 19"/>
            <p:cNvGrpSpPr/>
            <p:nvPr/>
          </p:nvGrpSpPr>
          <p:grpSpPr>
            <a:xfrm>
              <a:off x="10515703" y="4502686"/>
              <a:ext cx="1762021" cy="2470374"/>
              <a:chOff x="10598464" y="4427825"/>
              <a:chExt cx="1762021" cy="2470374"/>
            </a:xfrm>
          </p:grpSpPr>
          <p:cxnSp>
            <p:nvCxnSpPr>
              <p:cNvPr id="163" name="Straight Arrow Connector 162"/>
              <p:cNvCxnSpPr/>
              <p:nvPr/>
            </p:nvCxnSpPr>
            <p:spPr>
              <a:xfrm flipH="1" flipV="1">
                <a:off x="11135627" y="4427825"/>
                <a:ext cx="286195" cy="1364720"/>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598464" y="5659265"/>
                <a:ext cx="1762021" cy="1238934"/>
                <a:chOff x="10598464" y="5352279"/>
                <a:chExt cx="1762021" cy="1238934"/>
              </a:xfrm>
            </p:grpSpPr>
            <p:pic>
              <p:nvPicPr>
                <p:cNvPr id="160" name="Picture 8" descr="\\MAGNUM\Projects\Microsoft\Cloud Power FY12\Design\Icons\PNGs\Partner.png"/>
                <p:cNvPicPr>
                  <a:picLocks noChangeAspect="1" noChangeArrowheads="1"/>
                </p:cNvPicPr>
                <p:nvPr/>
              </p:nvPicPr>
              <p:blipFill>
                <a:blip r:embed="rId12" cstate="print">
                  <a:lum bright="70000" contrast="-70000"/>
                </a:blip>
                <a:srcRect/>
                <a:stretch>
                  <a:fillRect/>
                </a:stretch>
              </p:blipFill>
              <p:spPr bwMode="auto">
                <a:xfrm>
                  <a:off x="10988102" y="5352279"/>
                  <a:ext cx="968578" cy="968578"/>
                </a:xfrm>
                <a:prstGeom prst="rect">
                  <a:avLst/>
                </a:prstGeom>
                <a:noFill/>
              </p:spPr>
            </p:pic>
            <p:sp>
              <p:nvSpPr>
                <p:cNvPr id="166" name="TextBox 165"/>
                <p:cNvSpPr txBox="1"/>
                <p:nvPr/>
              </p:nvSpPr>
              <p:spPr>
                <a:xfrm>
                  <a:off x="10598464" y="6252659"/>
                  <a:ext cx="1762021" cy="338554"/>
                </a:xfrm>
                <a:prstGeom prst="rect">
                  <a:avLst/>
                </a:prstGeom>
                <a:noFill/>
              </p:spPr>
              <p:txBody>
                <a:bodyPr wrap="none" rtlCol="0">
                  <a:spAutoFit/>
                </a:bodyPr>
                <a:lstStyle/>
                <a:p>
                  <a:r>
                    <a:rPr lang="en-GB" sz="1600" b="1" i="1" dirty="0" smtClean="0">
                      <a:solidFill>
                        <a:srgbClr val="FFFFFF"/>
                      </a:solidFill>
                      <a:latin typeface="Segoe UI Light"/>
                    </a:rPr>
                    <a:t>Olympic Data </a:t>
                  </a:r>
                  <a:r>
                    <a:rPr lang="en-GB" sz="1600" b="1" i="1" dirty="0">
                      <a:solidFill>
                        <a:srgbClr val="FFFFFF"/>
                      </a:solidFill>
                      <a:latin typeface="Segoe UI Light"/>
                    </a:rPr>
                    <a:t>feed</a:t>
                  </a:r>
                  <a:endParaRPr lang="en-US" sz="1600" b="1" i="1" dirty="0">
                    <a:solidFill>
                      <a:srgbClr val="FFFFFF"/>
                    </a:solidFill>
                    <a:latin typeface="Segoe UI Light"/>
                  </a:endParaRPr>
                </a:p>
              </p:txBody>
            </p:sp>
          </p:grpSp>
        </p:grpSp>
        <p:cxnSp>
          <p:nvCxnSpPr>
            <p:cNvPr id="82" name="Straight Arrow Connector 81"/>
            <p:cNvCxnSpPr/>
            <p:nvPr/>
          </p:nvCxnSpPr>
          <p:spPr>
            <a:xfrm flipV="1">
              <a:off x="11489668" y="4502686"/>
              <a:ext cx="321415" cy="139389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1073487" y="2849190"/>
            <a:ext cx="755932" cy="909562"/>
            <a:chOff x="11073487" y="2849190"/>
            <a:chExt cx="755932" cy="909562"/>
          </a:xfrm>
        </p:grpSpPr>
        <p:cxnSp>
          <p:nvCxnSpPr>
            <p:cNvPr id="99" name="Straight Arrow Connector 98"/>
            <p:cNvCxnSpPr>
              <a:stCxn id="79" idx="0"/>
              <a:endCxn id="63" idx="2"/>
            </p:cNvCxnSpPr>
            <p:nvPr/>
          </p:nvCxnSpPr>
          <p:spPr>
            <a:xfrm flipV="1">
              <a:off x="11073487" y="2849190"/>
              <a:ext cx="416182" cy="90956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80" idx="0"/>
              <a:endCxn id="63" idx="2"/>
            </p:cNvCxnSpPr>
            <p:nvPr/>
          </p:nvCxnSpPr>
          <p:spPr>
            <a:xfrm flipH="1" flipV="1">
              <a:off x="11489669" y="2849190"/>
              <a:ext cx="339750" cy="90956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806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500"/>
                                        <p:tgtEl>
                                          <p:spTgt spid="6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right)">
                                      <p:cBhvr>
                                        <p:cTn id="19" dur="500"/>
                                        <p:tgtEl>
                                          <p:spTgt spid="109"/>
                                        </p:tgtEl>
                                      </p:cBhvr>
                                    </p:animEffect>
                                  </p:childTnLst>
                                </p:cTn>
                              </p:par>
                              <p:par>
                                <p:cTn id="20" presetID="22" presetClass="entr" presetSubtype="2" fill="hold"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right)">
                                      <p:cBhvr>
                                        <p:cTn id="22" dur="500"/>
                                        <p:tgtEl>
                                          <p:spTgt spid="120"/>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right)">
                                      <p:cBhvr>
                                        <p:cTn id="26" dur="500"/>
                                        <p:tgtEl>
                                          <p:spTgt spid="93"/>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wipe(down)">
                                      <p:cBhvr>
                                        <p:cTn id="3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181"/>
          <p:cNvSpPr/>
          <p:nvPr/>
        </p:nvSpPr>
        <p:spPr bwMode="auto">
          <a:xfrm>
            <a:off x="6764876" y="1212849"/>
            <a:ext cx="5544976" cy="37151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72" fontAlgn="base">
              <a:lnSpc>
                <a:spcPct val="90000"/>
              </a:lnSpc>
              <a:spcBef>
                <a:spcPct val="0"/>
              </a:spcBef>
              <a:spcAft>
                <a:spcPts val="300"/>
              </a:spcAft>
            </a:pPr>
            <a:r>
              <a:rPr lang="en-US" b="1" i="1" spc="-71" dirty="0" smtClean="0">
                <a:solidFill>
                  <a:srgbClr val="FFFFFF"/>
                </a:solidFill>
                <a:ea typeface="Segoe UI" pitchFamily="34" charset="0"/>
                <a:cs typeface="Segoe UI" pitchFamily="34" charset="0"/>
              </a:rPr>
              <a:t>Backend</a:t>
            </a:r>
            <a:endParaRPr lang="en-US" b="1" i="1" spc="-71" dirty="0">
              <a:solidFill>
                <a:srgbClr val="FFFFFF"/>
              </a:solidFill>
              <a:ea typeface="Segoe UI" pitchFamily="34" charset="0"/>
              <a:cs typeface="Segoe UI" pitchFamily="34" charset="0"/>
            </a:endParaRPr>
          </a:p>
        </p:txBody>
      </p:sp>
      <p:sp>
        <p:nvSpPr>
          <p:cNvPr id="181" name="Rectangle 180"/>
          <p:cNvSpPr/>
          <p:nvPr/>
        </p:nvSpPr>
        <p:spPr bwMode="auto">
          <a:xfrm>
            <a:off x="169565" y="1212849"/>
            <a:ext cx="4705102" cy="37109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72" fontAlgn="base">
              <a:lnSpc>
                <a:spcPct val="90000"/>
              </a:lnSpc>
              <a:spcBef>
                <a:spcPct val="0"/>
              </a:spcBef>
              <a:spcAft>
                <a:spcPts val="300"/>
              </a:spcAft>
            </a:pPr>
            <a:r>
              <a:rPr lang="en-US" b="1" i="1" spc="-71" dirty="0" smtClean="0">
                <a:solidFill>
                  <a:srgbClr val="FFFFFF"/>
                </a:solidFill>
                <a:ea typeface="Segoe UI" pitchFamily="34" charset="0"/>
                <a:cs typeface="Segoe UI" pitchFamily="34" charset="0"/>
              </a:rPr>
              <a:t>Frontend</a:t>
            </a:r>
            <a:endParaRPr lang="en-US" b="1" i="1" spc="-71" dirty="0">
              <a:solidFill>
                <a:srgbClr val="FFFFFF"/>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Architecture</a:t>
            </a:r>
            <a:endParaRPr lang="ru-RU" dirty="0"/>
          </a:p>
        </p:txBody>
      </p:sp>
      <p:grpSp>
        <p:nvGrpSpPr>
          <p:cNvPr id="61" name="Group 60"/>
          <p:cNvGrpSpPr/>
          <p:nvPr/>
        </p:nvGrpSpPr>
        <p:grpSpPr>
          <a:xfrm>
            <a:off x="10724203" y="1405295"/>
            <a:ext cx="1440000" cy="1443895"/>
            <a:chOff x="8710455" y="2514898"/>
            <a:chExt cx="1440000" cy="1443895"/>
          </a:xfrm>
        </p:grpSpPr>
        <p:grpSp>
          <p:nvGrpSpPr>
            <p:cNvPr id="62" name="Group 61"/>
            <p:cNvGrpSpPr/>
            <p:nvPr/>
          </p:nvGrpSpPr>
          <p:grpSpPr>
            <a:xfrm>
              <a:off x="8710455" y="2514898"/>
              <a:ext cx="1440000" cy="1440000"/>
              <a:chOff x="3702676" y="4323739"/>
              <a:chExt cx="1440000" cy="1440000"/>
            </a:xfrm>
          </p:grpSpPr>
          <p:pic>
            <p:nvPicPr>
              <p:cNvPr id="64" name="Picture 63"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3702676" y="4323739"/>
                <a:ext cx="1440000" cy="1440000"/>
              </a:xfrm>
              <a:prstGeom prst="rect">
                <a:avLst/>
              </a:prstGeom>
              <a:noFill/>
            </p:spPr>
          </p:pic>
          <p:pic>
            <p:nvPicPr>
              <p:cNvPr id="65" name="Picture 64" descr="\\MAGNUM\Projects\Microsoft\Cloud Power FY12\Design\Icons\PNGs\Optimized.png"/>
              <p:cNvPicPr>
                <a:picLocks noChangeAspect="1" noChangeArrowheads="1"/>
              </p:cNvPicPr>
              <p:nvPr/>
            </p:nvPicPr>
            <p:blipFill>
              <a:blip r:embed="rId4" cstate="print">
                <a:lum bright="100000"/>
              </a:blip>
              <a:srcRect/>
              <a:stretch>
                <a:fillRect/>
              </a:stretch>
            </p:blipFill>
            <p:spPr bwMode="auto">
              <a:xfrm>
                <a:off x="4166069" y="4829470"/>
                <a:ext cx="540000" cy="540000"/>
              </a:xfrm>
              <a:prstGeom prst="rect">
                <a:avLst/>
              </a:prstGeom>
              <a:noFill/>
            </p:spPr>
          </p:pic>
        </p:grpSp>
        <p:sp>
          <p:nvSpPr>
            <p:cNvPr id="63" name="TextBox 87"/>
            <p:cNvSpPr txBox="1"/>
            <p:nvPr/>
          </p:nvSpPr>
          <p:spPr>
            <a:xfrm>
              <a:off x="8937151" y="3651016"/>
              <a:ext cx="1077539"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Results Role</a:t>
              </a:r>
              <a:endParaRPr lang="en-US" sz="1400" dirty="0">
                <a:solidFill>
                  <a:srgbClr val="FFFFFF"/>
                </a:solidFill>
                <a:latin typeface="Segoe UI Light"/>
              </a:endParaRPr>
            </a:p>
          </p:txBody>
        </p:sp>
      </p:grpSp>
      <p:grpSp>
        <p:nvGrpSpPr>
          <p:cNvPr id="83" name="Group 82"/>
          <p:cNvGrpSpPr/>
          <p:nvPr/>
        </p:nvGrpSpPr>
        <p:grpSpPr>
          <a:xfrm>
            <a:off x="536655" y="3012580"/>
            <a:ext cx="1440000" cy="1440000"/>
            <a:chOff x="2710036" y="1340768"/>
            <a:chExt cx="1440000" cy="1440000"/>
          </a:xfrm>
        </p:grpSpPr>
        <p:grpSp>
          <p:nvGrpSpPr>
            <p:cNvPr id="84" name="Group 83"/>
            <p:cNvGrpSpPr/>
            <p:nvPr/>
          </p:nvGrpSpPr>
          <p:grpSpPr>
            <a:xfrm>
              <a:off x="2710036" y="1340768"/>
              <a:ext cx="1440000" cy="1440000"/>
              <a:chOff x="6704012" y="3889177"/>
              <a:chExt cx="1440000" cy="1440000"/>
            </a:xfrm>
          </p:grpSpPr>
          <p:pic>
            <p:nvPicPr>
              <p:cNvPr id="86" name="Picture 85"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6704012" y="3889177"/>
                <a:ext cx="1440000" cy="1440000"/>
              </a:xfrm>
              <a:prstGeom prst="rect">
                <a:avLst/>
              </a:prstGeom>
              <a:noFill/>
            </p:spPr>
          </p:pic>
          <p:pic>
            <p:nvPicPr>
              <p:cNvPr id="87" name="Picture 86" descr="\\MAGNUM\Projects\Microsoft\Cloud Power FY12\Design\ICONS_PNG\Open_Web_Platform.png"/>
              <p:cNvPicPr>
                <a:picLocks noChangeAspect="1" noChangeArrowheads="1"/>
              </p:cNvPicPr>
              <p:nvPr/>
            </p:nvPicPr>
            <p:blipFill>
              <a:blip r:embed="rId5" cstate="print">
                <a:lum bright="100000"/>
              </a:blip>
              <a:srcRect/>
              <a:stretch>
                <a:fillRect/>
              </a:stretch>
            </p:blipFill>
            <p:spPr bwMode="auto">
              <a:xfrm>
                <a:off x="7154012" y="4406356"/>
                <a:ext cx="540000" cy="540000"/>
              </a:xfrm>
              <a:prstGeom prst="rect">
                <a:avLst/>
              </a:prstGeom>
              <a:noFill/>
            </p:spPr>
          </p:pic>
        </p:grpSp>
        <p:sp>
          <p:nvSpPr>
            <p:cNvPr id="85" name="TextBox 87"/>
            <p:cNvSpPr txBox="1"/>
            <p:nvPr/>
          </p:nvSpPr>
          <p:spPr>
            <a:xfrm>
              <a:off x="2760331" y="2472991"/>
              <a:ext cx="1358000"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Public </a:t>
              </a:r>
              <a:r>
                <a:rPr lang="en-GB" sz="1400" dirty="0" err="1" smtClean="0">
                  <a:solidFill>
                    <a:srgbClr val="FFFFFF"/>
                  </a:solidFill>
                  <a:latin typeface="Segoe UI Light"/>
                </a:rPr>
                <a:t>WebRole</a:t>
              </a:r>
              <a:endParaRPr lang="en-US" sz="1400" dirty="0">
                <a:solidFill>
                  <a:srgbClr val="FFFFFF"/>
                </a:solidFill>
                <a:latin typeface="Segoe UI Light"/>
              </a:endParaRPr>
            </a:p>
          </p:txBody>
        </p:sp>
      </p:grpSp>
      <p:grpSp>
        <p:nvGrpSpPr>
          <p:cNvPr id="93" name="Group 92"/>
          <p:cNvGrpSpPr/>
          <p:nvPr/>
        </p:nvGrpSpPr>
        <p:grpSpPr>
          <a:xfrm>
            <a:off x="964656" y="1409030"/>
            <a:ext cx="1595310" cy="1440000"/>
            <a:chOff x="7348563" y="3920032"/>
            <a:chExt cx="1595310" cy="1440000"/>
          </a:xfrm>
        </p:grpSpPr>
        <p:grpSp>
          <p:nvGrpSpPr>
            <p:cNvPr id="94" name="Group 93"/>
            <p:cNvGrpSpPr/>
            <p:nvPr/>
          </p:nvGrpSpPr>
          <p:grpSpPr>
            <a:xfrm>
              <a:off x="7494212" y="3920032"/>
              <a:ext cx="1440000" cy="1440000"/>
              <a:chOff x="7584212" y="1857947"/>
              <a:chExt cx="1440000" cy="1440000"/>
            </a:xfrm>
          </p:grpSpPr>
          <p:pic>
            <p:nvPicPr>
              <p:cNvPr id="96" name="Picture 2" descr="C:\Users\mitchellg\Desktop\Automated_2.png"/>
              <p:cNvPicPr>
                <a:picLocks noChangeAspect="1" noChangeArrowheads="1"/>
              </p:cNvPicPr>
              <p:nvPr/>
            </p:nvPicPr>
            <p:blipFill>
              <a:blip r:embed="rId6" cstate="print">
                <a:lum bright="100000"/>
              </a:blip>
              <a:srcRect/>
              <a:stretch>
                <a:fillRect/>
              </a:stretch>
            </p:blipFill>
            <p:spPr bwMode="auto">
              <a:xfrm>
                <a:off x="7944212" y="2281446"/>
                <a:ext cx="720000" cy="720000"/>
              </a:xfrm>
              <a:prstGeom prst="rect">
                <a:avLst/>
              </a:prstGeom>
              <a:noFill/>
            </p:spPr>
          </p:pic>
          <p:sp>
            <p:nvSpPr>
              <p:cNvPr id="97" name="Flowchart: Magnetic Disk 96"/>
              <p:cNvSpPr/>
              <p:nvPr/>
            </p:nvSpPr>
            <p:spPr>
              <a:xfrm>
                <a:off x="8214212" y="2554362"/>
                <a:ext cx="180000" cy="180000"/>
              </a:xfrm>
              <a:prstGeom prst="flowChartMagneticDisk">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UI Light"/>
                </a:endParaRPr>
              </a:p>
            </p:txBody>
          </p:sp>
          <p:pic>
            <p:nvPicPr>
              <p:cNvPr id="98" name="Picture 8"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7584212" y="1857947"/>
                <a:ext cx="1440000" cy="1440000"/>
              </a:xfrm>
              <a:prstGeom prst="rect">
                <a:avLst/>
              </a:prstGeom>
              <a:noFill/>
            </p:spPr>
          </p:pic>
        </p:grpSp>
        <p:sp>
          <p:nvSpPr>
            <p:cNvPr id="95" name="TextBox 94"/>
            <p:cNvSpPr txBox="1"/>
            <p:nvPr/>
          </p:nvSpPr>
          <p:spPr>
            <a:xfrm>
              <a:off x="7348563" y="5052255"/>
              <a:ext cx="1595310" cy="307777"/>
            </a:xfrm>
            <a:prstGeom prst="rect">
              <a:avLst/>
            </a:prstGeom>
            <a:noFill/>
          </p:spPr>
          <p:txBody>
            <a:bodyPr wrap="none" rtlCol="0">
              <a:spAutoFit/>
            </a:bodyPr>
            <a:lstStyle/>
            <a:p>
              <a:pPr algn="ctr"/>
              <a:r>
                <a:rPr lang="en-US" sz="1400" dirty="0" smtClean="0">
                  <a:solidFill>
                    <a:srgbClr val="FFFFFF"/>
                  </a:solidFill>
                  <a:latin typeface="Segoe UI Light"/>
                </a:rPr>
                <a:t>Results </a:t>
              </a:r>
              <a:r>
                <a:rPr lang="en-GB" sz="1400" dirty="0" smtClean="0">
                  <a:solidFill>
                    <a:srgbClr val="FFFFFF"/>
                  </a:solidFill>
                  <a:latin typeface="Segoe UI Light"/>
                </a:rPr>
                <a:t>Cache Role</a:t>
              </a:r>
            </a:p>
          </p:txBody>
        </p:sp>
      </p:grpSp>
      <p:cxnSp>
        <p:nvCxnSpPr>
          <p:cNvPr id="100" name="Straight Arrow Connector 84"/>
          <p:cNvCxnSpPr>
            <a:stCxn id="87" idx="0"/>
            <a:endCxn id="98" idx="1"/>
          </p:cNvCxnSpPr>
          <p:nvPr/>
        </p:nvCxnSpPr>
        <p:spPr>
          <a:xfrm rot="16200000" flipV="1">
            <a:off x="483116" y="2756220"/>
            <a:ext cx="1400729" cy="146350"/>
          </a:xfrm>
          <a:prstGeom prst="curvedConnector4">
            <a:avLst>
              <a:gd name="adj1" fmla="val 1394"/>
              <a:gd name="adj2" fmla="val 34069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9"/>
          <p:cNvCxnSpPr>
            <a:endCxn id="55" idx="1"/>
          </p:cNvCxnSpPr>
          <p:nvPr/>
        </p:nvCxnSpPr>
        <p:spPr>
          <a:xfrm>
            <a:off x="4563155" y="4142432"/>
            <a:ext cx="2660278" cy="465109"/>
          </a:xfrm>
          <a:prstGeom prst="curvedConnector3">
            <a:avLst>
              <a:gd name="adj1" fmla="val 50000"/>
            </a:avLst>
          </a:prstGeom>
          <a:ln w="38100">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9"/>
          <p:cNvCxnSpPr>
            <a:stCxn id="64" idx="1"/>
            <a:endCxn id="98" idx="3"/>
          </p:cNvCxnSpPr>
          <p:nvPr/>
        </p:nvCxnSpPr>
        <p:spPr>
          <a:xfrm rot="10800000" flipV="1">
            <a:off x="2550305" y="2125294"/>
            <a:ext cx="8173898" cy="3735"/>
          </a:xfrm>
          <a:prstGeom prst="curvedConnector3">
            <a:avLst>
              <a:gd name="adj1" fmla="val 5000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9075703" y="2605705"/>
            <a:ext cx="1440000" cy="2204758"/>
            <a:chOff x="9075703" y="2605705"/>
            <a:chExt cx="1440000" cy="2204758"/>
          </a:xfrm>
        </p:grpSpPr>
        <p:grpSp>
          <p:nvGrpSpPr>
            <p:cNvPr id="58" name="Group 57"/>
            <p:cNvGrpSpPr/>
            <p:nvPr/>
          </p:nvGrpSpPr>
          <p:grpSpPr>
            <a:xfrm>
              <a:off x="9075703" y="3346350"/>
              <a:ext cx="1440000" cy="1464113"/>
              <a:chOff x="10627317" y="2191405"/>
              <a:chExt cx="1440000" cy="1464113"/>
            </a:xfrm>
          </p:grpSpPr>
          <p:grpSp>
            <p:nvGrpSpPr>
              <p:cNvPr id="51" name="Group 50"/>
              <p:cNvGrpSpPr/>
              <p:nvPr/>
            </p:nvGrpSpPr>
            <p:grpSpPr>
              <a:xfrm>
                <a:off x="10627317" y="2191405"/>
                <a:ext cx="1440000" cy="1440000"/>
                <a:chOff x="3702676" y="4323739"/>
                <a:chExt cx="1440000" cy="1440000"/>
              </a:xfrm>
            </p:grpSpPr>
            <p:pic>
              <p:nvPicPr>
                <p:cNvPr id="52" name="Picture 51"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3702676" y="4323739"/>
                  <a:ext cx="1440000" cy="1440000"/>
                </a:xfrm>
                <a:prstGeom prst="rect">
                  <a:avLst/>
                </a:prstGeom>
                <a:noFill/>
              </p:spPr>
            </p:pic>
            <p:pic>
              <p:nvPicPr>
                <p:cNvPr id="53" name="Picture 52" descr="\\MAGNUM\Projects\Microsoft\Cloud Power FY12\Design\Icons\PNGs\Optimized.png"/>
                <p:cNvPicPr>
                  <a:picLocks noChangeAspect="1" noChangeArrowheads="1"/>
                </p:cNvPicPr>
                <p:nvPr/>
              </p:nvPicPr>
              <p:blipFill>
                <a:blip r:embed="rId4" cstate="print">
                  <a:lum bright="100000"/>
                </a:blip>
                <a:srcRect/>
                <a:stretch>
                  <a:fillRect/>
                </a:stretch>
              </p:blipFill>
              <p:spPr bwMode="auto">
                <a:xfrm>
                  <a:off x="4166069" y="4829470"/>
                  <a:ext cx="540000" cy="540000"/>
                </a:xfrm>
                <a:prstGeom prst="rect">
                  <a:avLst/>
                </a:prstGeom>
                <a:noFill/>
              </p:spPr>
            </p:pic>
          </p:grpSp>
          <p:sp>
            <p:nvSpPr>
              <p:cNvPr id="54" name="TextBox 53"/>
              <p:cNvSpPr txBox="1"/>
              <p:nvPr/>
            </p:nvSpPr>
            <p:spPr>
              <a:xfrm>
                <a:off x="10681666" y="3347741"/>
                <a:ext cx="1313180" cy="307777"/>
              </a:xfrm>
              <a:prstGeom prst="rect">
                <a:avLst/>
              </a:prstGeom>
              <a:noFill/>
            </p:spPr>
            <p:txBody>
              <a:bodyPr wrap="none" rtlCol="0">
                <a:spAutoFit/>
              </a:bodyPr>
              <a:lstStyle/>
              <a:p>
                <a:pPr algn="ctr"/>
                <a:r>
                  <a:rPr lang="en-GB" sz="1400" dirty="0" err="1" smtClean="0">
                    <a:solidFill>
                      <a:srgbClr val="FFFFFF"/>
                    </a:solidFill>
                    <a:latin typeface="Segoe UI Light"/>
                  </a:rPr>
                  <a:t>Backoffice</a:t>
                </a:r>
                <a:r>
                  <a:rPr lang="en-GB" sz="1400" dirty="0" smtClean="0">
                    <a:solidFill>
                      <a:srgbClr val="FFFFFF"/>
                    </a:solidFill>
                    <a:latin typeface="Segoe UI Light"/>
                  </a:rPr>
                  <a:t> Role</a:t>
                </a:r>
                <a:endParaRPr lang="en-US" sz="1400" dirty="0">
                  <a:solidFill>
                    <a:srgbClr val="FFFFFF"/>
                  </a:solidFill>
                  <a:latin typeface="Segoe UI Light"/>
                </a:endParaRPr>
              </a:p>
            </p:txBody>
          </p:sp>
        </p:grpSp>
        <p:sp>
          <p:nvSpPr>
            <p:cNvPr id="78" name="Flowchart: Magnetic Disk 77"/>
            <p:cNvSpPr/>
            <p:nvPr/>
          </p:nvSpPr>
          <p:spPr>
            <a:xfrm>
              <a:off x="9239569" y="2605705"/>
              <a:ext cx="1021548" cy="588355"/>
            </a:xfrm>
            <a:prstGeom prst="flowChartMagneticDisk">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2050"/>
                  </a:solidFill>
                  <a:latin typeface="Segoe UI Light"/>
                </a:rPr>
                <a:t>SQL Store</a:t>
              </a:r>
              <a:endParaRPr lang="en-US" sz="1400" b="1" dirty="0">
                <a:solidFill>
                  <a:srgbClr val="002050"/>
                </a:solidFill>
                <a:latin typeface="Segoe UI Light"/>
              </a:endParaRPr>
            </a:p>
          </p:txBody>
        </p:sp>
        <p:cxnSp>
          <p:nvCxnSpPr>
            <p:cNvPr id="126" name="Straight Arrow Connector 19"/>
            <p:cNvCxnSpPr>
              <a:endCxn id="78" idx="3"/>
            </p:cNvCxnSpPr>
            <p:nvPr/>
          </p:nvCxnSpPr>
          <p:spPr>
            <a:xfrm flipV="1">
              <a:off x="9750343" y="3194060"/>
              <a:ext cx="0" cy="490660"/>
            </a:xfrm>
            <a:prstGeom prst="straightConnector1">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175701" y="3641098"/>
            <a:ext cx="2063869" cy="1225326"/>
            <a:chOff x="7175701" y="3641098"/>
            <a:chExt cx="2063869" cy="1225326"/>
          </a:xfrm>
        </p:grpSpPr>
        <p:cxnSp>
          <p:nvCxnSpPr>
            <p:cNvPr id="49" name="Straight Arrow Connector 48"/>
            <p:cNvCxnSpPr/>
            <p:nvPr/>
          </p:nvCxnSpPr>
          <p:spPr>
            <a:xfrm flipH="1">
              <a:off x="8441157" y="3996685"/>
              <a:ext cx="798413" cy="0"/>
            </a:xfrm>
            <a:prstGeom prst="straightConnector1">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19"/>
            <p:cNvCxnSpPr>
              <a:endCxn id="13" idx="3"/>
            </p:cNvCxnSpPr>
            <p:nvPr/>
          </p:nvCxnSpPr>
          <p:spPr>
            <a:xfrm rot="10800000" flipV="1">
              <a:off x="7949758" y="3996685"/>
              <a:ext cx="1285895" cy="725000"/>
            </a:xfrm>
            <a:prstGeom prst="curvedConnector3">
              <a:avLst>
                <a:gd name="adj1" fmla="val 50000"/>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223433" y="4462802"/>
              <a:ext cx="849503" cy="403622"/>
              <a:chOff x="7223433" y="4462802"/>
              <a:chExt cx="849503" cy="403622"/>
            </a:xfrm>
          </p:grpSpPr>
          <p:sp>
            <p:nvSpPr>
              <p:cNvPr id="55" name="Flowchart: Stored Data 54"/>
              <p:cNvSpPr/>
              <p:nvPr/>
            </p:nvSpPr>
            <p:spPr bwMode="auto">
              <a:xfrm>
                <a:off x="7223433" y="4462802"/>
                <a:ext cx="795154"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05050">
                      <a:lumMod val="50000"/>
                    </a:srgbClr>
                  </a:solidFill>
                  <a:latin typeface="Courier New" panose="02070309020205020404" pitchFamily="49" charset="0"/>
                  <a:cs typeface="Courier New" panose="02070309020205020404" pitchFamily="49" charset="0"/>
                </a:endParaRPr>
              </a:p>
            </p:txBody>
          </p:sp>
          <p:sp>
            <p:nvSpPr>
              <p:cNvPr id="56" name="Flowchart: Stored Data 55"/>
              <p:cNvSpPr/>
              <p:nvPr/>
            </p:nvSpPr>
            <p:spPr bwMode="auto">
              <a:xfrm>
                <a:off x="7268998" y="4526337"/>
                <a:ext cx="795154"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505050">
                      <a:lumMod val="50000"/>
                    </a:srgbClr>
                  </a:solidFill>
                  <a:latin typeface="Courier New" panose="02070309020205020404" pitchFamily="49" charset="0"/>
                  <a:cs typeface="Courier New" panose="02070309020205020404" pitchFamily="49" charset="0"/>
                </a:endParaRPr>
              </a:p>
            </p:txBody>
          </p:sp>
          <p:sp>
            <p:nvSpPr>
              <p:cNvPr id="13" name="Flowchart: Stored Data 12"/>
              <p:cNvSpPr/>
              <p:nvPr/>
            </p:nvSpPr>
            <p:spPr bwMode="auto">
              <a:xfrm>
                <a:off x="7333863" y="4576946"/>
                <a:ext cx="739073" cy="289478"/>
              </a:xfrm>
              <a:prstGeom prst="flowChartOnlineStorag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505050">
                        <a:lumMod val="50000"/>
                      </a:srgbClr>
                    </a:solidFill>
                    <a:latin typeface="Courier New" panose="02070309020205020404" pitchFamily="49" charset="0"/>
                    <a:cs typeface="Courier New" panose="02070309020205020404" pitchFamily="49" charset="0"/>
                  </a:rPr>
                  <a:t>Qs</a:t>
                </a:r>
                <a:endParaRPr lang="en-US" b="1" dirty="0">
                  <a:solidFill>
                    <a:srgbClr val="505050">
                      <a:lumMod val="50000"/>
                    </a:srgbClr>
                  </a:solidFill>
                  <a:latin typeface="Courier New" panose="02070309020205020404" pitchFamily="49" charset="0"/>
                  <a:cs typeface="Courier New" panose="02070309020205020404" pitchFamily="49" charset="0"/>
                </a:endParaRPr>
              </a:p>
            </p:txBody>
          </p:sp>
        </p:grpSp>
        <p:grpSp>
          <p:nvGrpSpPr>
            <p:cNvPr id="149" name="Group 148"/>
            <p:cNvGrpSpPr/>
            <p:nvPr/>
          </p:nvGrpSpPr>
          <p:grpSpPr>
            <a:xfrm>
              <a:off x="7175701" y="3641098"/>
              <a:ext cx="1193104" cy="711748"/>
              <a:chOff x="2846697" y="2341675"/>
              <a:chExt cx="1193104" cy="711748"/>
            </a:xfrm>
          </p:grpSpPr>
          <p:sp>
            <p:nvSpPr>
              <p:cNvPr id="150" name="Flowchart: Internal Storage 149"/>
              <p:cNvSpPr/>
              <p:nvPr/>
            </p:nvSpPr>
            <p:spPr bwMode="auto">
              <a:xfrm>
                <a:off x="2991401" y="234167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51" name="Flowchart: Internal Storage 150"/>
              <p:cNvSpPr/>
              <p:nvPr/>
            </p:nvSpPr>
            <p:spPr bwMode="auto">
              <a:xfrm>
                <a:off x="2919049" y="244659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52" name="Flowchart: Internal Storage 151"/>
              <p:cNvSpPr/>
              <p:nvPr/>
            </p:nvSpPr>
            <p:spPr bwMode="auto">
              <a:xfrm>
                <a:off x="2846697" y="2552089"/>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r>
                  <a:rPr lang="en-US" sz="1400" b="1" dirty="0" smtClean="0">
                    <a:solidFill>
                      <a:srgbClr val="505050">
                        <a:lumMod val="50000"/>
                      </a:srgbClr>
                    </a:solidFill>
                    <a:latin typeface="Courier New" panose="02070309020205020404" pitchFamily="49" charset="0"/>
                    <a:cs typeface="Courier New" panose="02070309020205020404" pitchFamily="49" charset="0"/>
                  </a:rPr>
                  <a:t>Tables</a:t>
                </a:r>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grpSp>
      </p:grpSp>
      <p:grpSp>
        <p:nvGrpSpPr>
          <p:cNvPr id="21" name="Group 20"/>
          <p:cNvGrpSpPr/>
          <p:nvPr/>
        </p:nvGrpSpPr>
        <p:grpSpPr>
          <a:xfrm>
            <a:off x="9110933" y="4865414"/>
            <a:ext cx="1479123" cy="2100983"/>
            <a:chOff x="9110933" y="4865414"/>
            <a:chExt cx="1479123" cy="2100983"/>
          </a:xfrm>
        </p:grpSpPr>
        <p:cxnSp>
          <p:nvCxnSpPr>
            <p:cNvPr id="161" name="Straight Arrow Connector 160"/>
            <p:cNvCxnSpPr/>
            <p:nvPr/>
          </p:nvCxnSpPr>
          <p:spPr>
            <a:xfrm flipH="1" flipV="1">
              <a:off x="9799155" y="4865414"/>
              <a:ext cx="3896" cy="108294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110933" y="5942686"/>
              <a:ext cx="1479123" cy="1023711"/>
              <a:chOff x="9059594" y="5976407"/>
              <a:chExt cx="1479123" cy="1023711"/>
            </a:xfrm>
          </p:grpSpPr>
          <p:pic>
            <p:nvPicPr>
              <p:cNvPr id="159" name="Picture 3" descr="\\MAGNUM\Projects\Microsoft\Cloud Power FY12\Design\ICONS_PNG\User.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9322102" y="5976407"/>
                <a:ext cx="837600" cy="779102"/>
              </a:xfrm>
              <a:prstGeom prst="rect">
                <a:avLst/>
              </a:prstGeom>
              <a:noFill/>
            </p:spPr>
          </p:pic>
          <p:sp>
            <p:nvSpPr>
              <p:cNvPr id="165" name="TextBox 164"/>
              <p:cNvSpPr txBox="1"/>
              <p:nvPr/>
            </p:nvSpPr>
            <p:spPr>
              <a:xfrm>
                <a:off x="9059594" y="6661564"/>
                <a:ext cx="1479123" cy="338554"/>
              </a:xfrm>
              <a:prstGeom prst="rect">
                <a:avLst/>
              </a:prstGeom>
              <a:noFill/>
            </p:spPr>
            <p:txBody>
              <a:bodyPr wrap="none" rtlCol="0">
                <a:spAutoFit/>
              </a:bodyPr>
              <a:lstStyle/>
              <a:p>
                <a:r>
                  <a:rPr lang="en-GB" sz="1600" b="1" i="1" dirty="0" smtClean="0">
                    <a:solidFill>
                      <a:srgbClr val="FFFFFF"/>
                    </a:solidFill>
                    <a:latin typeface="Segoe UI Light"/>
                  </a:rPr>
                  <a:t>Content editors</a:t>
                </a:r>
                <a:endParaRPr lang="en-US" sz="1600" b="1" i="1" dirty="0">
                  <a:solidFill>
                    <a:srgbClr val="FFFFFF"/>
                  </a:solidFill>
                  <a:latin typeface="Segoe UI Light"/>
                </a:endParaRPr>
              </a:p>
            </p:txBody>
          </p:sp>
        </p:grpSp>
      </p:grpSp>
      <p:grpSp>
        <p:nvGrpSpPr>
          <p:cNvPr id="167" name="Group 166"/>
          <p:cNvGrpSpPr/>
          <p:nvPr/>
        </p:nvGrpSpPr>
        <p:grpSpPr>
          <a:xfrm>
            <a:off x="720777" y="4542312"/>
            <a:ext cx="1207270" cy="2452213"/>
            <a:chOff x="1449918" y="4177902"/>
            <a:chExt cx="1207270" cy="2452213"/>
          </a:xfrm>
        </p:grpSpPr>
        <p:pic>
          <p:nvPicPr>
            <p:cNvPr id="168" name="Picture 3" descr="\\MAGNUM\Projects\Microsoft\Cloud Power FY12\Design\ICONS_PNG\User.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1533256" y="5582326"/>
              <a:ext cx="900431" cy="837546"/>
            </a:xfrm>
            <a:prstGeom prst="rect">
              <a:avLst/>
            </a:prstGeom>
            <a:noFill/>
          </p:spPr>
        </p:pic>
        <p:pic>
          <p:nvPicPr>
            <p:cNvPr id="169" name="Picture 3" descr="\\MAGNUM\Projects\Microsoft\Cloud Power FY12\Design\ICONS_PNG\Laptop.png"/>
            <p:cNvPicPr>
              <a:picLocks noChangeAspect="1" noChangeArrowheads="1"/>
            </p:cNvPicPr>
            <p:nvPr/>
          </p:nvPicPr>
          <p:blipFill>
            <a:blip r:embed="rId8" cstate="screen">
              <a:lum bright="100000"/>
              <a:extLst>
                <a:ext uri="{28A0092B-C50C-407E-A947-70E740481C1C}">
                  <a14:useLocalDpi xmlns:a14="http://schemas.microsoft.com/office/drawing/2010/main"/>
                </a:ext>
              </a:extLst>
            </a:blip>
            <a:srcRect/>
            <a:stretch>
              <a:fillRect/>
            </a:stretch>
          </p:blipFill>
          <p:spPr bwMode="auto">
            <a:xfrm>
              <a:off x="1940797" y="5107919"/>
              <a:ext cx="716391" cy="716391"/>
            </a:xfrm>
            <a:prstGeom prst="rect">
              <a:avLst/>
            </a:prstGeom>
            <a:noFill/>
          </p:spPr>
        </p:pic>
        <p:pic>
          <p:nvPicPr>
            <p:cNvPr id="170" name="Picture 2" descr="\\MAGNUM\Projects\Microsoft\Cloud Power FY12\Design\ICONS_PNG\Devices.png"/>
            <p:cNvPicPr>
              <a:picLocks noChangeAspect="1" noChangeArrowheads="1"/>
            </p:cNvPicPr>
            <p:nvPr/>
          </p:nvPicPr>
          <p:blipFill>
            <a:blip r:embed="rId9" cstate="print">
              <a:biLevel thresh="25000"/>
            </a:blip>
            <a:srcRect l="56000" t="50000" r="10000" b="4000"/>
            <a:stretch>
              <a:fillRect/>
            </a:stretch>
          </p:blipFill>
          <p:spPr bwMode="auto">
            <a:xfrm>
              <a:off x="1449918" y="5113202"/>
              <a:ext cx="465549" cy="629860"/>
            </a:xfrm>
            <a:prstGeom prst="rect">
              <a:avLst/>
            </a:prstGeom>
            <a:noFill/>
            <a:ln>
              <a:noFill/>
            </a:ln>
          </p:spPr>
        </p:pic>
        <p:cxnSp>
          <p:nvCxnSpPr>
            <p:cNvPr id="171" name="Straight Arrow Connector 170"/>
            <p:cNvCxnSpPr/>
            <p:nvPr/>
          </p:nvCxnSpPr>
          <p:spPr>
            <a:xfrm flipV="1">
              <a:off x="2003315" y="4177902"/>
              <a:ext cx="1" cy="930018"/>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1644818" y="6291561"/>
              <a:ext cx="651525" cy="338554"/>
            </a:xfrm>
            <a:prstGeom prst="rect">
              <a:avLst/>
            </a:prstGeom>
            <a:noFill/>
          </p:spPr>
          <p:txBody>
            <a:bodyPr wrap="none" rtlCol="0">
              <a:spAutoFit/>
            </a:bodyPr>
            <a:lstStyle/>
            <a:p>
              <a:r>
                <a:rPr lang="en-GB" sz="1600" b="1" i="1" dirty="0" smtClean="0">
                  <a:solidFill>
                    <a:srgbClr val="FFFFFF"/>
                  </a:solidFill>
                  <a:latin typeface="Segoe UI Light"/>
                </a:rPr>
                <a:t>Users</a:t>
              </a:r>
              <a:endParaRPr lang="en-US" sz="1600" b="1" i="1" dirty="0">
                <a:solidFill>
                  <a:srgbClr val="FFFFFF"/>
                </a:solidFill>
                <a:latin typeface="Segoe UI Light"/>
              </a:endParaRPr>
            </a:p>
          </p:txBody>
        </p:sp>
      </p:grpSp>
      <p:grpSp>
        <p:nvGrpSpPr>
          <p:cNvPr id="25" name="Group 24"/>
          <p:cNvGrpSpPr/>
          <p:nvPr/>
        </p:nvGrpSpPr>
        <p:grpSpPr>
          <a:xfrm>
            <a:off x="1754372" y="2929350"/>
            <a:ext cx="3141498" cy="1902202"/>
            <a:chOff x="1754372" y="2929350"/>
            <a:chExt cx="3141498" cy="1902202"/>
          </a:xfrm>
        </p:grpSpPr>
        <p:cxnSp>
          <p:nvCxnSpPr>
            <p:cNvPr id="106" name="Straight Arrow Connector 19"/>
            <p:cNvCxnSpPr>
              <a:stCxn id="132" idx="0"/>
              <a:endCxn id="145" idx="3"/>
            </p:cNvCxnSpPr>
            <p:nvPr/>
          </p:nvCxnSpPr>
          <p:spPr>
            <a:xfrm rot="16200000" flipV="1">
              <a:off x="3515342" y="3197596"/>
              <a:ext cx="623758" cy="588600"/>
            </a:xfrm>
            <a:prstGeom prst="curvedConnector2">
              <a:avLst/>
            </a:prstGeom>
            <a:ln w="28575">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2339817" y="2929350"/>
              <a:ext cx="1193104" cy="711748"/>
              <a:chOff x="2846697" y="2341675"/>
              <a:chExt cx="1193104" cy="711748"/>
            </a:xfrm>
          </p:grpSpPr>
          <p:sp>
            <p:nvSpPr>
              <p:cNvPr id="145" name="Flowchart: Internal Storage 144"/>
              <p:cNvSpPr/>
              <p:nvPr/>
            </p:nvSpPr>
            <p:spPr bwMode="auto">
              <a:xfrm>
                <a:off x="2991401" y="234167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43" name="Flowchart: Internal Storage 142"/>
              <p:cNvSpPr/>
              <p:nvPr/>
            </p:nvSpPr>
            <p:spPr bwMode="auto">
              <a:xfrm>
                <a:off x="2919049" y="2446595"/>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sp>
            <p:nvSpPr>
              <p:cNvPr id="102" name="Flowchart: Internal Storage 101"/>
              <p:cNvSpPr/>
              <p:nvPr/>
            </p:nvSpPr>
            <p:spPr bwMode="auto">
              <a:xfrm>
                <a:off x="2846697" y="2552089"/>
                <a:ext cx="1048400" cy="501334"/>
              </a:xfrm>
              <a:prstGeom prst="flowChartInternalStorage">
                <a:avLst/>
              </a:prstGeom>
              <a:solidFill>
                <a:schemeClr val="tx1"/>
              </a:solidFill>
              <a:ln w="12700">
                <a:solidFill>
                  <a:schemeClr val="accent2"/>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r>
                  <a:rPr lang="en-US" sz="1400" b="1" dirty="0" smtClean="0">
                    <a:solidFill>
                      <a:srgbClr val="505050">
                        <a:lumMod val="50000"/>
                      </a:srgbClr>
                    </a:solidFill>
                    <a:latin typeface="Courier New" panose="02070309020205020404" pitchFamily="49" charset="0"/>
                    <a:cs typeface="Courier New" panose="02070309020205020404" pitchFamily="49" charset="0"/>
                  </a:rPr>
                  <a:t>Tables</a:t>
                </a:r>
                <a:endParaRPr lang="en-US" sz="1400" b="1" dirty="0">
                  <a:solidFill>
                    <a:srgbClr val="505050">
                      <a:lumMod val="50000"/>
                    </a:srgbClr>
                  </a:solidFill>
                  <a:latin typeface="Courier New" panose="02070309020205020404" pitchFamily="49" charset="0"/>
                  <a:cs typeface="Courier New" panose="02070309020205020404" pitchFamily="49" charset="0"/>
                </a:endParaRPr>
              </a:p>
            </p:txBody>
          </p:sp>
        </p:grpSp>
        <p:grpSp>
          <p:nvGrpSpPr>
            <p:cNvPr id="6" name="Group 5"/>
            <p:cNvGrpSpPr/>
            <p:nvPr/>
          </p:nvGrpSpPr>
          <p:grpSpPr>
            <a:xfrm>
              <a:off x="3401521" y="3391552"/>
              <a:ext cx="1494349" cy="1440000"/>
              <a:chOff x="3553941" y="3281238"/>
              <a:chExt cx="1494349" cy="1440000"/>
            </a:xfrm>
          </p:grpSpPr>
          <p:grpSp>
            <p:nvGrpSpPr>
              <p:cNvPr id="130" name="Group 129"/>
              <p:cNvGrpSpPr/>
              <p:nvPr/>
            </p:nvGrpSpPr>
            <p:grpSpPr>
              <a:xfrm>
                <a:off x="3553941" y="3281238"/>
                <a:ext cx="1440000" cy="1440000"/>
                <a:chOff x="2004794" y="3062276"/>
                <a:chExt cx="1440000" cy="1440000"/>
              </a:xfrm>
            </p:grpSpPr>
            <p:pic>
              <p:nvPicPr>
                <p:cNvPr id="131" name="Picture 8" descr="\\MAGNUM\Projects\Microsoft\Cloud Power FY12\Design\Icons\PNGs\Cross Platform.png"/>
                <p:cNvPicPr>
                  <a:picLocks noChangeAspect="1" noChangeArrowheads="1"/>
                </p:cNvPicPr>
                <p:nvPr/>
              </p:nvPicPr>
              <p:blipFill>
                <a:blip r:embed="rId3" cstate="print">
                  <a:lum bright="100000"/>
                </a:blip>
                <a:stretch>
                  <a:fillRect/>
                </a:stretch>
              </p:blipFill>
              <p:spPr bwMode="auto">
                <a:xfrm>
                  <a:off x="2004794" y="3062276"/>
                  <a:ext cx="1440000" cy="1440000"/>
                </a:xfrm>
                <a:prstGeom prst="rect">
                  <a:avLst/>
                </a:prstGeom>
                <a:noFill/>
              </p:spPr>
            </p:pic>
            <p:pic>
              <p:nvPicPr>
                <p:cNvPr id="132" name="Picture 7" descr="\\MAGNUM\Projects\Microsoft\Cloud Power FY12\Design\ICONS_PNG\Gears.png"/>
                <p:cNvPicPr>
                  <a:picLocks noChangeAspect="1" noChangeArrowheads="1"/>
                </p:cNvPicPr>
                <p:nvPr/>
              </p:nvPicPr>
              <p:blipFill>
                <a:blip r:embed="rId10" cstate="print">
                  <a:lum bright="100000"/>
                </a:blip>
                <a:srcRect/>
                <a:stretch>
                  <a:fillRect/>
                </a:stretch>
              </p:blipFill>
              <p:spPr bwMode="auto">
                <a:xfrm>
                  <a:off x="2364794" y="3474499"/>
                  <a:ext cx="720000" cy="720000"/>
                </a:xfrm>
                <a:prstGeom prst="rect">
                  <a:avLst/>
                </a:prstGeom>
                <a:noFill/>
              </p:spPr>
            </p:pic>
          </p:grpSp>
          <p:sp>
            <p:nvSpPr>
              <p:cNvPr id="157" name="TextBox 87"/>
              <p:cNvSpPr txBox="1"/>
              <p:nvPr/>
            </p:nvSpPr>
            <p:spPr>
              <a:xfrm>
                <a:off x="3592507" y="4359185"/>
                <a:ext cx="1455783" cy="307777"/>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GB" sz="1400" dirty="0" smtClean="0">
                    <a:solidFill>
                      <a:srgbClr val="FFFFFF"/>
                    </a:solidFill>
                    <a:latin typeface="Segoe UI Light"/>
                  </a:rPr>
                  <a:t>Sync </a:t>
                </a:r>
                <a:r>
                  <a:rPr lang="en-GB" sz="1400" dirty="0" err="1" smtClean="0">
                    <a:solidFill>
                      <a:srgbClr val="FFFFFF"/>
                    </a:solidFill>
                    <a:latin typeface="Segoe UI Light"/>
                  </a:rPr>
                  <a:t>WorkerRole</a:t>
                </a:r>
                <a:endParaRPr lang="en-US" sz="1400" dirty="0">
                  <a:solidFill>
                    <a:srgbClr val="FFFFFF"/>
                  </a:solidFill>
                  <a:latin typeface="Segoe UI Light"/>
                </a:endParaRPr>
              </a:p>
            </p:txBody>
          </p:sp>
        </p:grpSp>
        <p:cxnSp>
          <p:nvCxnSpPr>
            <p:cNvPr id="178" name="Straight Arrow Connector 84"/>
            <p:cNvCxnSpPr>
              <a:endCxn id="102" idx="1"/>
            </p:cNvCxnSpPr>
            <p:nvPr/>
          </p:nvCxnSpPr>
          <p:spPr>
            <a:xfrm flipV="1">
              <a:off x="1754372" y="3390431"/>
              <a:ext cx="585445" cy="355587"/>
            </a:xfrm>
            <a:prstGeom prst="curvedConnector3">
              <a:avLst>
                <a:gd name="adj1" fmla="val 50000"/>
              </a:avLst>
            </a:prstGeom>
            <a:ln w="28575">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cxnSp>
        <p:nvCxnSpPr>
          <p:cNvPr id="120" name="Straight Arrow Connector 19"/>
          <p:cNvCxnSpPr>
            <a:stCxn id="64" idx="1"/>
            <a:endCxn id="78" idx="1"/>
          </p:cNvCxnSpPr>
          <p:nvPr/>
        </p:nvCxnSpPr>
        <p:spPr>
          <a:xfrm rot="10800000" flipV="1">
            <a:off x="9750343" y="2125295"/>
            <a:ext cx="973860" cy="480410"/>
          </a:xfrm>
          <a:prstGeom prst="curvedConnector2">
            <a:avLst/>
          </a:prstGeom>
          <a:ln w="31750">
            <a:solidFill>
              <a:schemeClr val="tx1"/>
            </a:solidFill>
            <a:prstDash val="sysDot"/>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629196" y="3713286"/>
            <a:ext cx="1637713" cy="722732"/>
            <a:chOff x="10466709" y="3884809"/>
            <a:chExt cx="1637713" cy="722732"/>
          </a:xfrm>
        </p:grpSpPr>
        <p:pic>
          <p:nvPicPr>
            <p:cNvPr id="79" name="Picture 47"/>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27047" y="3930275"/>
              <a:ext cx="767906" cy="6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7"/>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82979" y="3930275"/>
              <a:ext cx="767906" cy="6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bwMode="auto">
            <a:xfrm>
              <a:off x="10466709" y="3884809"/>
              <a:ext cx="1637713" cy="722732"/>
            </a:xfrm>
            <a:prstGeom prst="rect">
              <a:avLst/>
            </a:prstGeom>
            <a:noFill/>
            <a:ln w="19050">
              <a:solidFill>
                <a:schemeClr val="accent3">
                  <a:lumMod val="60000"/>
                  <a:lumOff val="4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ru-RU" sz="2000" dirty="0">
                <a:gradFill>
                  <a:gsLst>
                    <a:gs pos="0">
                      <a:srgbClr val="FFFFFF"/>
                    </a:gs>
                    <a:gs pos="100000">
                      <a:srgbClr val="FFFFFF"/>
                    </a:gs>
                  </a:gsLst>
                  <a:lin ang="5400000" scaled="0"/>
                </a:gradFill>
              </a:endParaRPr>
            </a:p>
          </p:txBody>
        </p:sp>
      </p:grpSp>
      <p:grpSp>
        <p:nvGrpSpPr>
          <p:cNvPr id="28" name="Group 27"/>
          <p:cNvGrpSpPr/>
          <p:nvPr/>
        </p:nvGrpSpPr>
        <p:grpSpPr>
          <a:xfrm>
            <a:off x="10515703" y="4502686"/>
            <a:ext cx="1762021" cy="2470374"/>
            <a:chOff x="10515703" y="4502686"/>
            <a:chExt cx="1762021" cy="2470374"/>
          </a:xfrm>
        </p:grpSpPr>
        <p:grpSp>
          <p:nvGrpSpPr>
            <p:cNvPr id="20" name="Group 19"/>
            <p:cNvGrpSpPr/>
            <p:nvPr/>
          </p:nvGrpSpPr>
          <p:grpSpPr>
            <a:xfrm>
              <a:off x="10515703" y="4502686"/>
              <a:ext cx="1762021" cy="2470374"/>
              <a:chOff x="10598464" y="4427825"/>
              <a:chExt cx="1762021" cy="2470374"/>
            </a:xfrm>
          </p:grpSpPr>
          <p:cxnSp>
            <p:nvCxnSpPr>
              <p:cNvPr id="163" name="Straight Arrow Connector 162"/>
              <p:cNvCxnSpPr/>
              <p:nvPr/>
            </p:nvCxnSpPr>
            <p:spPr>
              <a:xfrm flipH="1" flipV="1">
                <a:off x="11135627" y="4427825"/>
                <a:ext cx="286195" cy="1364720"/>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598464" y="5659265"/>
                <a:ext cx="1762021" cy="1238934"/>
                <a:chOff x="10598464" y="5352279"/>
                <a:chExt cx="1762021" cy="1238934"/>
              </a:xfrm>
            </p:grpSpPr>
            <p:pic>
              <p:nvPicPr>
                <p:cNvPr id="160" name="Picture 8" descr="\\MAGNUM\Projects\Microsoft\Cloud Power FY12\Design\Icons\PNGs\Partner.png"/>
                <p:cNvPicPr>
                  <a:picLocks noChangeAspect="1" noChangeArrowheads="1"/>
                </p:cNvPicPr>
                <p:nvPr/>
              </p:nvPicPr>
              <p:blipFill>
                <a:blip r:embed="rId12" cstate="print">
                  <a:lum bright="70000" contrast="-70000"/>
                </a:blip>
                <a:srcRect/>
                <a:stretch>
                  <a:fillRect/>
                </a:stretch>
              </p:blipFill>
              <p:spPr bwMode="auto">
                <a:xfrm>
                  <a:off x="10988102" y="5352279"/>
                  <a:ext cx="968578" cy="968578"/>
                </a:xfrm>
                <a:prstGeom prst="rect">
                  <a:avLst/>
                </a:prstGeom>
                <a:noFill/>
              </p:spPr>
            </p:pic>
            <p:sp>
              <p:nvSpPr>
                <p:cNvPr id="166" name="TextBox 165"/>
                <p:cNvSpPr txBox="1"/>
                <p:nvPr/>
              </p:nvSpPr>
              <p:spPr>
                <a:xfrm>
                  <a:off x="10598464" y="6252659"/>
                  <a:ext cx="1762021" cy="338554"/>
                </a:xfrm>
                <a:prstGeom prst="rect">
                  <a:avLst/>
                </a:prstGeom>
                <a:noFill/>
              </p:spPr>
              <p:txBody>
                <a:bodyPr wrap="none" rtlCol="0">
                  <a:spAutoFit/>
                </a:bodyPr>
                <a:lstStyle/>
                <a:p>
                  <a:r>
                    <a:rPr lang="en-GB" sz="1600" b="1" i="1" dirty="0" smtClean="0">
                      <a:solidFill>
                        <a:srgbClr val="FFFFFF"/>
                      </a:solidFill>
                      <a:latin typeface="Segoe UI Light"/>
                    </a:rPr>
                    <a:t>Olympic Data </a:t>
                  </a:r>
                  <a:r>
                    <a:rPr lang="en-GB" sz="1600" b="1" i="1" dirty="0">
                      <a:solidFill>
                        <a:srgbClr val="FFFFFF"/>
                      </a:solidFill>
                      <a:latin typeface="Segoe UI Light"/>
                    </a:rPr>
                    <a:t>feed</a:t>
                  </a:r>
                  <a:endParaRPr lang="en-US" sz="1600" b="1" i="1" dirty="0">
                    <a:solidFill>
                      <a:srgbClr val="FFFFFF"/>
                    </a:solidFill>
                    <a:latin typeface="Segoe UI Light"/>
                  </a:endParaRPr>
                </a:p>
              </p:txBody>
            </p:sp>
          </p:grpSp>
        </p:grpSp>
        <p:cxnSp>
          <p:nvCxnSpPr>
            <p:cNvPr id="82" name="Straight Arrow Connector 81"/>
            <p:cNvCxnSpPr/>
            <p:nvPr/>
          </p:nvCxnSpPr>
          <p:spPr>
            <a:xfrm flipV="1">
              <a:off x="11489668" y="4502686"/>
              <a:ext cx="321415" cy="139389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1073487" y="2849190"/>
            <a:ext cx="755932" cy="909562"/>
            <a:chOff x="11073487" y="2849190"/>
            <a:chExt cx="755932" cy="909562"/>
          </a:xfrm>
        </p:grpSpPr>
        <p:cxnSp>
          <p:nvCxnSpPr>
            <p:cNvPr id="99" name="Straight Arrow Connector 98"/>
            <p:cNvCxnSpPr>
              <a:stCxn id="79" idx="0"/>
              <a:endCxn id="63" idx="2"/>
            </p:cNvCxnSpPr>
            <p:nvPr/>
          </p:nvCxnSpPr>
          <p:spPr>
            <a:xfrm flipV="1">
              <a:off x="11073487" y="2849190"/>
              <a:ext cx="416182" cy="90956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80" idx="0"/>
              <a:endCxn id="63" idx="2"/>
            </p:cNvCxnSpPr>
            <p:nvPr/>
          </p:nvCxnSpPr>
          <p:spPr>
            <a:xfrm flipH="1" flipV="1">
              <a:off x="11489669" y="2849190"/>
              <a:ext cx="339750" cy="90956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10495278" y="3545578"/>
            <a:ext cx="1064603" cy="1033891"/>
            <a:chOff x="4196449" y="6054737"/>
            <a:chExt cx="335249" cy="332082"/>
          </a:xfrm>
        </p:grpSpPr>
        <p:sp>
          <p:nvSpPr>
            <p:cNvPr id="89" name="Freeform 88"/>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90" name="Freeform 89"/>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03" name="Group 102"/>
          <p:cNvGrpSpPr/>
          <p:nvPr/>
        </p:nvGrpSpPr>
        <p:grpSpPr>
          <a:xfrm>
            <a:off x="9343451" y="3650060"/>
            <a:ext cx="843781" cy="819439"/>
            <a:chOff x="4196449" y="6054737"/>
            <a:chExt cx="335249" cy="332082"/>
          </a:xfrm>
        </p:grpSpPr>
        <p:sp>
          <p:nvSpPr>
            <p:cNvPr id="104" name="Freeform 103"/>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5" name="Freeform 104"/>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08" name="Group 107"/>
          <p:cNvGrpSpPr/>
          <p:nvPr/>
        </p:nvGrpSpPr>
        <p:grpSpPr>
          <a:xfrm>
            <a:off x="9321464" y="2540157"/>
            <a:ext cx="843781" cy="819439"/>
            <a:chOff x="4196449" y="6054737"/>
            <a:chExt cx="335249" cy="332082"/>
          </a:xfrm>
        </p:grpSpPr>
        <p:sp>
          <p:nvSpPr>
            <p:cNvPr id="110" name="Freeform 109"/>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1" name="Freeform 110"/>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12" name="Group 111"/>
          <p:cNvGrpSpPr/>
          <p:nvPr/>
        </p:nvGrpSpPr>
        <p:grpSpPr>
          <a:xfrm>
            <a:off x="7309674" y="3491895"/>
            <a:ext cx="843781" cy="819439"/>
            <a:chOff x="4196449" y="6054737"/>
            <a:chExt cx="335249" cy="332082"/>
          </a:xfrm>
        </p:grpSpPr>
        <p:sp>
          <p:nvSpPr>
            <p:cNvPr id="113" name="Freeform 112"/>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4" name="Freeform 113"/>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15" name="Group 114"/>
          <p:cNvGrpSpPr/>
          <p:nvPr/>
        </p:nvGrpSpPr>
        <p:grpSpPr>
          <a:xfrm>
            <a:off x="7403997" y="4398190"/>
            <a:ext cx="843781" cy="819439"/>
            <a:chOff x="4196449" y="6054737"/>
            <a:chExt cx="335249" cy="332082"/>
          </a:xfrm>
        </p:grpSpPr>
        <p:sp>
          <p:nvSpPr>
            <p:cNvPr id="116" name="Freeform 115"/>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7" name="Freeform 116"/>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18" name="Group 117"/>
          <p:cNvGrpSpPr/>
          <p:nvPr/>
        </p:nvGrpSpPr>
        <p:grpSpPr>
          <a:xfrm>
            <a:off x="2519935" y="2893847"/>
            <a:ext cx="843781" cy="819439"/>
            <a:chOff x="4196449" y="6054737"/>
            <a:chExt cx="335249" cy="332082"/>
          </a:xfrm>
        </p:grpSpPr>
        <p:sp>
          <p:nvSpPr>
            <p:cNvPr id="119" name="Freeform 118"/>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21" name="Freeform 120"/>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2" name="Group 121"/>
          <p:cNvGrpSpPr/>
          <p:nvPr/>
        </p:nvGrpSpPr>
        <p:grpSpPr>
          <a:xfrm>
            <a:off x="3746087" y="3713286"/>
            <a:ext cx="843781" cy="819439"/>
            <a:chOff x="4196449" y="6054737"/>
            <a:chExt cx="335249" cy="332082"/>
          </a:xfrm>
        </p:grpSpPr>
        <p:sp>
          <p:nvSpPr>
            <p:cNvPr id="123" name="Freeform 122"/>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24" name="Freeform 123"/>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5" name="Group 124"/>
          <p:cNvGrpSpPr/>
          <p:nvPr/>
        </p:nvGrpSpPr>
        <p:grpSpPr>
          <a:xfrm>
            <a:off x="1211656" y="1581035"/>
            <a:ext cx="1174909" cy="1141014"/>
            <a:chOff x="4196449" y="6054737"/>
            <a:chExt cx="335249" cy="332082"/>
          </a:xfrm>
        </p:grpSpPr>
        <p:sp>
          <p:nvSpPr>
            <p:cNvPr id="127" name="Freeform 126"/>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28" name="Freeform 127"/>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29" name="Group 128"/>
          <p:cNvGrpSpPr/>
          <p:nvPr/>
        </p:nvGrpSpPr>
        <p:grpSpPr>
          <a:xfrm>
            <a:off x="10855236" y="1564122"/>
            <a:ext cx="1236897" cy="1201214"/>
            <a:chOff x="4196449" y="6054737"/>
            <a:chExt cx="335249" cy="332082"/>
          </a:xfrm>
        </p:grpSpPr>
        <p:sp>
          <p:nvSpPr>
            <p:cNvPr id="133" name="Freeform 132"/>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4" name="Freeform 133"/>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35" name="Group 134"/>
          <p:cNvGrpSpPr/>
          <p:nvPr/>
        </p:nvGrpSpPr>
        <p:grpSpPr>
          <a:xfrm>
            <a:off x="11367305" y="3583220"/>
            <a:ext cx="1050923" cy="1020605"/>
            <a:chOff x="4196449" y="6054737"/>
            <a:chExt cx="335249" cy="332082"/>
          </a:xfrm>
        </p:grpSpPr>
        <p:sp>
          <p:nvSpPr>
            <p:cNvPr id="136" name="Freeform 135"/>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7" name="Freeform 136"/>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38" name="Group 137"/>
          <p:cNvGrpSpPr/>
          <p:nvPr/>
        </p:nvGrpSpPr>
        <p:grpSpPr>
          <a:xfrm>
            <a:off x="718403" y="3247815"/>
            <a:ext cx="1130794" cy="1098172"/>
            <a:chOff x="4196449" y="6054737"/>
            <a:chExt cx="335249" cy="332082"/>
          </a:xfrm>
        </p:grpSpPr>
        <p:sp>
          <p:nvSpPr>
            <p:cNvPr id="139" name="Freeform 138"/>
            <p:cNvSpPr>
              <a:spLocks/>
            </p:cNvSpPr>
            <p:nvPr/>
          </p:nvSpPr>
          <p:spPr bwMode="black">
            <a:xfrm>
              <a:off x="4202775" y="6054737"/>
              <a:ext cx="322595" cy="332082"/>
            </a:xfrm>
            <a:custGeom>
              <a:avLst/>
              <a:gdLst>
                <a:gd name="T0" fmla="*/ 13 w 102"/>
                <a:gd name="T1" fmla="*/ 105 h 105"/>
                <a:gd name="T2" fmla="*/ 102 w 102"/>
                <a:gd name="T3" fmla="*/ 15 h 105"/>
                <a:gd name="T4" fmla="*/ 89 w 102"/>
                <a:gd name="T5" fmla="*/ 0 h 105"/>
                <a:gd name="T6" fmla="*/ 0 w 102"/>
                <a:gd name="T7" fmla="*/ 91 h 105"/>
                <a:gd name="T8" fmla="*/ 13 w 102"/>
                <a:gd name="T9" fmla="*/ 105 h 105"/>
              </a:gdLst>
              <a:ahLst/>
              <a:cxnLst>
                <a:cxn ang="0">
                  <a:pos x="T0" y="T1"/>
                </a:cxn>
                <a:cxn ang="0">
                  <a:pos x="T2" y="T3"/>
                </a:cxn>
                <a:cxn ang="0">
                  <a:pos x="T4" y="T5"/>
                </a:cxn>
                <a:cxn ang="0">
                  <a:pos x="T6" y="T7"/>
                </a:cxn>
                <a:cxn ang="0">
                  <a:pos x="T8" y="T9"/>
                </a:cxn>
              </a:cxnLst>
              <a:rect l="0" t="0" r="r" b="b"/>
              <a:pathLst>
                <a:path w="102" h="105">
                  <a:moveTo>
                    <a:pt x="13" y="105"/>
                  </a:moveTo>
                  <a:lnTo>
                    <a:pt x="102" y="15"/>
                  </a:lnTo>
                  <a:lnTo>
                    <a:pt x="89" y="0"/>
                  </a:lnTo>
                  <a:lnTo>
                    <a:pt x="0" y="91"/>
                  </a:lnTo>
                  <a:lnTo>
                    <a:pt x="13" y="105"/>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0" name="Freeform 139"/>
            <p:cNvSpPr>
              <a:spLocks/>
            </p:cNvSpPr>
            <p:nvPr/>
          </p:nvSpPr>
          <p:spPr bwMode="black">
            <a:xfrm>
              <a:off x="4196449" y="6054737"/>
              <a:ext cx="335249" cy="332082"/>
            </a:xfrm>
            <a:custGeom>
              <a:avLst/>
              <a:gdLst>
                <a:gd name="T0" fmla="*/ 106 w 106"/>
                <a:gd name="T1" fmla="*/ 91 h 105"/>
                <a:gd name="T2" fmla="*/ 15 w 106"/>
                <a:gd name="T3" fmla="*/ 0 h 105"/>
                <a:gd name="T4" fmla="*/ 0 w 106"/>
                <a:gd name="T5" fmla="*/ 14 h 105"/>
                <a:gd name="T6" fmla="*/ 91 w 106"/>
                <a:gd name="T7" fmla="*/ 105 h 105"/>
                <a:gd name="T8" fmla="*/ 106 w 106"/>
                <a:gd name="T9" fmla="*/ 91 h 105"/>
              </a:gdLst>
              <a:ahLst/>
              <a:cxnLst>
                <a:cxn ang="0">
                  <a:pos x="T0" y="T1"/>
                </a:cxn>
                <a:cxn ang="0">
                  <a:pos x="T2" y="T3"/>
                </a:cxn>
                <a:cxn ang="0">
                  <a:pos x="T4" y="T5"/>
                </a:cxn>
                <a:cxn ang="0">
                  <a:pos x="T6" y="T7"/>
                </a:cxn>
                <a:cxn ang="0">
                  <a:pos x="T8" y="T9"/>
                </a:cxn>
              </a:cxnLst>
              <a:rect l="0" t="0" r="r" b="b"/>
              <a:pathLst>
                <a:path w="106" h="105">
                  <a:moveTo>
                    <a:pt x="106" y="91"/>
                  </a:moveTo>
                  <a:lnTo>
                    <a:pt x="15" y="0"/>
                  </a:lnTo>
                  <a:lnTo>
                    <a:pt x="0" y="14"/>
                  </a:lnTo>
                  <a:lnTo>
                    <a:pt x="91" y="105"/>
                  </a:lnTo>
                  <a:lnTo>
                    <a:pt x="106" y="91"/>
                  </a:lnTo>
                  <a:close/>
                </a:path>
              </a:pathLst>
            </a:custGeom>
            <a:solidFill>
              <a:srgbClr val="FF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Tree>
    <p:extLst>
      <p:ext uri="{BB962C8B-B14F-4D97-AF65-F5344CB8AC3E}">
        <p14:creationId xmlns:p14="http://schemas.microsoft.com/office/powerpoint/2010/main" val="98229362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oup 234"/>
          <p:cNvGrpSpPr/>
          <p:nvPr/>
        </p:nvGrpSpPr>
        <p:grpSpPr>
          <a:xfrm>
            <a:off x="1053857" y="4336576"/>
            <a:ext cx="5598862" cy="2483723"/>
            <a:chOff x="1053857" y="4336576"/>
            <a:chExt cx="5598862" cy="2483723"/>
          </a:xfrm>
        </p:grpSpPr>
        <p:sp>
          <p:nvSpPr>
            <p:cNvPr id="16" name="Flowchart: Alternate Process 15"/>
            <p:cNvSpPr/>
            <p:nvPr/>
          </p:nvSpPr>
          <p:spPr bwMode="auto">
            <a:xfrm>
              <a:off x="1053857" y="4336576"/>
              <a:ext cx="5598862" cy="987062"/>
            </a:xfrm>
            <a:prstGeom prst="flowChartAlternateProcess">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algn="r" defTabSz="932472" fontAlgn="base">
                <a:spcBef>
                  <a:spcPct val="0"/>
                </a:spcBef>
                <a:spcAft>
                  <a:spcPct val="0"/>
                </a:spcAft>
              </a:pPr>
              <a:r>
                <a:rPr lang="en-US" i="1" dirty="0" smtClean="0">
                  <a:gradFill>
                    <a:gsLst>
                      <a:gs pos="0">
                        <a:srgbClr val="FFFFFF"/>
                      </a:gs>
                      <a:gs pos="100000">
                        <a:srgbClr val="FFFFFF"/>
                      </a:gs>
                    </a:gsLst>
                    <a:lin ang="5400000" scaled="0"/>
                  </a:gradFill>
                </a:rPr>
                <a:t>Akamai Web App Firewall</a:t>
              </a:r>
              <a:endParaRPr lang="ru-RU" i="1" dirty="0">
                <a:gradFill>
                  <a:gsLst>
                    <a:gs pos="0">
                      <a:srgbClr val="FFFFFF"/>
                    </a:gs>
                    <a:gs pos="100000">
                      <a:srgbClr val="FFFFFF"/>
                    </a:gs>
                  </a:gsLst>
                  <a:lin ang="5400000" scaled="0"/>
                </a:gradFill>
              </a:endParaRPr>
            </a:p>
          </p:txBody>
        </p:sp>
        <p:sp>
          <p:nvSpPr>
            <p:cNvPr id="183" name="TextBox 182"/>
            <p:cNvSpPr txBox="1"/>
            <p:nvPr/>
          </p:nvSpPr>
          <p:spPr>
            <a:xfrm>
              <a:off x="2647123" y="5850849"/>
              <a:ext cx="2346978" cy="544765"/>
            </a:xfrm>
            <a:prstGeom prst="rect">
              <a:avLst/>
            </a:prstGeom>
            <a:noFill/>
          </p:spPr>
          <p:txBody>
            <a:bodyPr wrap="square" lIns="182880" tIns="146304" rIns="182880" bIns="146304" rtlCol="0">
              <a:spAutoFit/>
            </a:bodyPr>
            <a:lstStyle/>
            <a:p>
              <a:pPr algn="ctr" defTabSz="932597">
                <a:lnSpc>
                  <a:spcPct val="90000"/>
                </a:lnSpc>
                <a:spcAft>
                  <a:spcPts val="600"/>
                </a:spcAft>
              </a:pPr>
              <a:r>
                <a:rPr lang="en-US" dirty="0" smtClean="0">
                  <a:gradFill>
                    <a:gsLst>
                      <a:gs pos="2917">
                        <a:srgbClr val="FFFFFF"/>
                      </a:gs>
                      <a:gs pos="30000">
                        <a:srgbClr val="FFFFFF"/>
                      </a:gs>
                    </a:gsLst>
                    <a:lin ang="5400000" scaled="0"/>
                  </a:gradFill>
                </a:rPr>
                <a:t>sochi2014.com</a:t>
              </a:r>
              <a:endParaRPr lang="ru-RU" dirty="0" err="1">
                <a:gradFill>
                  <a:gsLst>
                    <a:gs pos="2917">
                      <a:srgbClr val="FFFFFF"/>
                    </a:gs>
                    <a:gs pos="30000">
                      <a:srgbClr val="FFFFFF"/>
                    </a:gs>
                  </a:gsLst>
                  <a:lin ang="5400000" scaled="0"/>
                </a:gradFill>
              </a:endParaRPr>
            </a:p>
          </p:txBody>
        </p:sp>
        <p:pic>
          <p:nvPicPr>
            <p:cNvPr id="251" name="Picture 3" descr="\\MAGNUM\Projects\Microsoft\Cloud Power FY12\Design\ICONS_PNG\User.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3492027" y="6167950"/>
              <a:ext cx="701330" cy="652349"/>
            </a:xfrm>
            <a:prstGeom prst="rect">
              <a:avLst/>
            </a:prstGeom>
            <a:noFill/>
          </p:spPr>
        </p:pic>
        <p:cxnSp>
          <p:nvCxnSpPr>
            <p:cNvPr id="116" name="Straight Arrow Connector 93"/>
            <p:cNvCxnSpPr>
              <a:endCxn id="16" idx="2"/>
            </p:cNvCxnSpPr>
            <p:nvPr/>
          </p:nvCxnSpPr>
          <p:spPr>
            <a:xfrm flipV="1">
              <a:off x="3853288" y="5323638"/>
              <a:ext cx="0" cy="683902"/>
            </a:xfrm>
            <a:prstGeom prst="straightConnector1">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A</a:t>
            </a:r>
            <a:r>
              <a:rPr lang="en-US" dirty="0" smtClean="0"/>
              <a:t>rchitecture</a:t>
            </a:r>
            <a:endParaRPr lang="ru-RU" dirty="0"/>
          </a:p>
        </p:txBody>
      </p:sp>
      <p:cxnSp>
        <p:nvCxnSpPr>
          <p:cNvPr id="240" name="Straight Arrow Connector 188"/>
          <p:cNvCxnSpPr>
            <a:endCxn id="221" idx="0"/>
          </p:cNvCxnSpPr>
          <p:nvPr/>
        </p:nvCxnSpPr>
        <p:spPr>
          <a:xfrm rot="10800000" flipV="1">
            <a:off x="1671885" y="1802528"/>
            <a:ext cx="6346552" cy="936988"/>
          </a:xfrm>
          <a:prstGeom prst="curvedConnector2">
            <a:avLst/>
          </a:prstGeom>
          <a:ln w="19050">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2" name="Straight Arrow Connector 188"/>
          <p:cNvCxnSpPr>
            <a:endCxn id="212" idx="0"/>
          </p:cNvCxnSpPr>
          <p:nvPr/>
        </p:nvCxnSpPr>
        <p:spPr>
          <a:xfrm rot="10800000" flipV="1">
            <a:off x="3119809" y="1802528"/>
            <a:ext cx="4898629" cy="936988"/>
          </a:xfrm>
          <a:prstGeom prst="curvedConnector2">
            <a:avLst/>
          </a:prstGeom>
          <a:ln w="19050">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44" name="Straight Arrow Connector 188"/>
          <p:cNvCxnSpPr>
            <a:endCxn id="204" idx="0"/>
          </p:cNvCxnSpPr>
          <p:nvPr/>
        </p:nvCxnSpPr>
        <p:spPr>
          <a:xfrm rot="10800000" flipV="1">
            <a:off x="4634557" y="1802528"/>
            <a:ext cx="3383880" cy="936988"/>
          </a:xfrm>
          <a:prstGeom prst="curvedConnector2">
            <a:avLst/>
          </a:prstGeom>
          <a:ln w="19050">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endCxn id="146" idx="2"/>
          </p:cNvCxnSpPr>
          <p:nvPr/>
        </p:nvCxnSpPr>
        <p:spPr>
          <a:xfrm flipV="1">
            <a:off x="9933064" y="2691158"/>
            <a:ext cx="145893" cy="643359"/>
          </a:xfrm>
          <a:prstGeom prst="straightConnector1">
            <a:avLst/>
          </a:prstGeom>
          <a:ln w="190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67" name="Group 266"/>
          <p:cNvGrpSpPr/>
          <p:nvPr/>
        </p:nvGrpSpPr>
        <p:grpSpPr>
          <a:xfrm>
            <a:off x="8006515" y="1266046"/>
            <a:ext cx="1236058" cy="1425111"/>
            <a:chOff x="6451559" y="1266046"/>
            <a:chExt cx="1236058" cy="1425111"/>
          </a:xfrm>
        </p:grpSpPr>
        <p:sp>
          <p:nvSpPr>
            <p:cNvPr id="111" name="Flowchart: Magnetic Disk 110"/>
            <p:cNvSpPr/>
            <p:nvPr/>
          </p:nvSpPr>
          <p:spPr>
            <a:xfrm>
              <a:off x="7153756" y="1802527"/>
              <a:ext cx="408879" cy="238978"/>
            </a:xfrm>
            <a:prstGeom prst="flowChartMagneticDisk">
              <a:avLst/>
            </a:prstGeom>
            <a:solidFill>
              <a:schemeClr val="tx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2000" b="1" dirty="0">
                <a:solidFill>
                  <a:srgbClr val="002050"/>
                </a:solidFill>
                <a:latin typeface="Segoe UI Light"/>
              </a:endParaRPr>
            </a:p>
          </p:txBody>
        </p:sp>
        <p:cxnSp>
          <p:nvCxnSpPr>
            <p:cNvPr id="110" name="Straight Arrow Connector 109"/>
            <p:cNvCxnSpPr>
              <a:stCxn id="159" idx="3"/>
              <a:endCxn id="111" idx="2"/>
            </p:cNvCxnSpPr>
            <p:nvPr/>
          </p:nvCxnSpPr>
          <p:spPr>
            <a:xfrm>
              <a:off x="6975368" y="1922016"/>
              <a:ext cx="178388" cy="0"/>
            </a:xfrm>
            <a:prstGeom prst="straightConnector1">
              <a:avLst/>
            </a:prstGeom>
            <a:ln w="158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31" name="Rectangle 230"/>
            <p:cNvSpPr/>
            <p:nvPr/>
          </p:nvSpPr>
          <p:spPr bwMode="auto">
            <a:xfrm>
              <a:off x="6451559" y="1266046"/>
              <a:ext cx="1236058" cy="1113155"/>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W</a:t>
              </a:r>
              <a:r>
                <a:rPr lang="ru-RU" sz="1400" spc="-71" dirty="0">
                  <a:solidFill>
                    <a:srgbClr val="FFFFFF"/>
                  </a:solidFill>
                  <a:ea typeface="Segoe UI" pitchFamily="34" charset="0"/>
                  <a:cs typeface="Segoe UI" pitchFamily="34" charset="0"/>
                </a:rPr>
                <a:t>. </a:t>
              </a:r>
              <a:r>
                <a:rPr lang="en-US" sz="1400" spc="-71" dirty="0">
                  <a:solidFill>
                    <a:srgbClr val="FFFFFF"/>
                  </a:solidFill>
                  <a:ea typeface="Segoe UI" pitchFamily="34" charset="0"/>
                  <a:cs typeface="Segoe UI" pitchFamily="34" charset="0"/>
                </a:rPr>
                <a:t> Europe</a:t>
              </a:r>
            </a:p>
          </p:txBody>
        </p:sp>
        <p:pic>
          <p:nvPicPr>
            <p:cNvPr id="257"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6710528" y="2088273"/>
              <a:ext cx="602884" cy="602884"/>
            </a:xfrm>
            <a:prstGeom prst="rect">
              <a:avLst/>
            </a:prstGeom>
            <a:solidFill>
              <a:schemeClr val="bg2"/>
            </a:solidFill>
          </p:spPr>
        </p:pic>
        <p:grpSp>
          <p:nvGrpSpPr>
            <p:cNvPr id="158" name="Group 157"/>
            <p:cNvGrpSpPr/>
            <p:nvPr/>
          </p:nvGrpSpPr>
          <p:grpSpPr>
            <a:xfrm>
              <a:off x="6515028" y="1720778"/>
              <a:ext cx="460340" cy="402475"/>
              <a:chOff x="8368773" y="5266232"/>
              <a:chExt cx="792088" cy="741949"/>
            </a:xfrm>
          </p:grpSpPr>
          <p:sp>
            <p:nvSpPr>
              <p:cNvPr id="159" name="Rounded Rectangle 158"/>
              <p:cNvSpPr/>
              <p:nvPr/>
            </p:nvSpPr>
            <p:spPr bwMode="auto">
              <a:xfrm>
                <a:off x="8368773" y="5266232"/>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160" name="Picture 159" descr="\\MAGNUM\Projects\Microsoft\Cloud Power FY12\Design\Icons\PNGs\Optimized.png"/>
              <p:cNvPicPr>
                <a:picLocks noChangeAspect="1" noChangeArrowheads="1"/>
              </p:cNvPicPr>
              <p:nvPr/>
            </p:nvPicPr>
            <p:blipFill>
              <a:blip r:embed="rId5" cstate="print">
                <a:lum bright="100000"/>
              </a:blip>
              <a:srcRect/>
              <a:stretch>
                <a:fillRect/>
              </a:stretch>
            </p:blipFill>
            <p:spPr bwMode="auto">
              <a:xfrm>
                <a:off x="8522462" y="5386648"/>
                <a:ext cx="484709" cy="510105"/>
              </a:xfrm>
              <a:prstGeom prst="rect">
                <a:avLst/>
              </a:prstGeom>
              <a:noFill/>
            </p:spPr>
          </p:pic>
        </p:grpSp>
      </p:grpSp>
      <p:grpSp>
        <p:nvGrpSpPr>
          <p:cNvPr id="269" name="Group 268"/>
          <p:cNvGrpSpPr/>
          <p:nvPr/>
        </p:nvGrpSpPr>
        <p:grpSpPr>
          <a:xfrm>
            <a:off x="9255539" y="1270701"/>
            <a:ext cx="1511115" cy="1420457"/>
            <a:chOff x="7700582" y="1270700"/>
            <a:chExt cx="1511115" cy="1420457"/>
          </a:xfrm>
        </p:grpSpPr>
        <p:cxnSp>
          <p:nvCxnSpPr>
            <p:cNvPr id="145" name="Straight Arrow Connector 144"/>
            <p:cNvCxnSpPr/>
            <p:nvPr/>
          </p:nvCxnSpPr>
          <p:spPr>
            <a:xfrm>
              <a:off x="7700582" y="1798663"/>
              <a:ext cx="284712" cy="1"/>
            </a:xfrm>
            <a:prstGeom prst="straightConnector1">
              <a:avLst/>
            </a:prstGeom>
            <a:ln w="19050">
              <a:solidFill>
                <a:srgbClr val="FFFF00"/>
              </a:solidFill>
              <a:prstDash val="dash"/>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7975639" y="1270700"/>
              <a:ext cx="1236058" cy="1420457"/>
              <a:chOff x="7975639" y="1270700"/>
              <a:chExt cx="1236058" cy="1420457"/>
            </a:xfrm>
          </p:grpSpPr>
          <p:sp>
            <p:nvSpPr>
              <p:cNvPr id="119" name="Flowchart: Magnetic Disk 118"/>
              <p:cNvSpPr/>
              <p:nvPr/>
            </p:nvSpPr>
            <p:spPr>
              <a:xfrm>
                <a:off x="8692483" y="1798663"/>
                <a:ext cx="408879" cy="238978"/>
              </a:xfrm>
              <a:prstGeom prst="flowChartMagneticDisk">
                <a:avLst/>
              </a:prstGeom>
              <a:solidFill>
                <a:schemeClr val="tx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2000" b="1" dirty="0">
                  <a:solidFill>
                    <a:srgbClr val="002050"/>
                  </a:solidFill>
                  <a:latin typeface="Segoe UI Light"/>
                </a:endParaRPr>
              </a:p>
            </p:txBody>
          </p:sp>
          <p:cxnSp>
            <p:nvCxnSpPr>
              <p:cNvPr id="139" name="Straight Arrow Connector 138"/>
              <p:cNvCxnSpPr>
                <a:stCxn id="135" idx="3"/>
                <a:endCxn id="119" idx="2"/>
              </p:cNvCxnSpPr>
              <p:nvPr/>
            </p:nvCxnSpPr>
            <p:spPr>
              <a:xfrm>
                <a:off x="8514095" y="1918152"/>
                <a:ext cx="178388" cy="0"/>
              </a:xfrm>
              <a:prstGeom prst="straightConnector1">
                <a:avLst/>
              </a:prstGeom>
              <a:ln w="158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54" name="Rectangle 253"/>
              <p:cNvSpPr/>
              <p:nvPr/>
            </p:nvSpPr>
            <p:spPr bwMode="auto">
              <a:xfrm>
                <a:off x="7975639" y="1270700"/>
                <a:ext cx="1236058" cy="1113155"/>
              </a:xfrm>
              <a:prstGeom prst="rect">
                <a:avLst/>
              </a:prstGeom>
              <a:noFill/>
              <a:ln w="19050">
                <a:solidFill>
                  <a:srgbClr val="FFFF0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N</a:t>
                </a:r>
                <a:r>
                  <a:rPr lang="ru-RU" sz="1400" spc="-71" dirty="0">
                    <a:solidFill>
                      <a:srgbClr val="FFFFFF"/>
                    </a:solidFill>
                    <a:ea typeface="Segoe UI" pitchFamily="34" charset="0"/>
                    <a:cs typeface="Segoe UI" pitchFamily="34" charset="0"/>
                  </a:rPr>
                  <a:t>. </a:t>
                </a:r>
                <a:r>
                  <a:rPr lang="en-US" sz="1400" spc="-71" dirty="0">
                    <a:solidFill>
                      <a:srgbClr val="FFFFFF"/>
                    </a:solidFill>
                    <a:ea typeface="Segoe UI" pitchFamily="34" charset="0"/>
                    <a:cs typeface="Segoe UI" pitchFamily="34" charset="0"/>
                  </a:rPr>
                  <a:t>Europe</a:t>
                </a:r>
              </a:p>
            </p:txBody>
          </p:sp>
          <p:pic>
            <p:nvPicPr>
              <p:cNvPr id="146"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8222558" y="2088273"/>
                <a:ext cx="602884" cy="602884"/>
              </a:xfrm>
              <a:prstGeom prst="rect">
                <a:avLst/>
              </a:prstGeom>
              <a:solidFill>
                <a:schemeClr val="bg2"/>
              </a:solidFill>
            </p:spPr>
          </p:pic>
          <p:grpSp>
            <p:nvGrpSpPr>
              <p:cNvPr id="120" name="Group 119"/>
              <p:cNvGrpSpPr/>
              <p:nvPr/>
            </p:nvGrpSpPr>
            <p:grpSpPr>
              <a:xfrm>
                <a:off x="8053755" y="1716914"/>
                <a:ext cx="460340" cy="402475"/>
                <a:chOff x="8368773" y="5266232"/>
                <a:chExt cx="792088" cy="741949"/>
              </a:xfrm>
            </p:grpSpPr>
            <p:sp>
              <p:nvSpPr>
                <p:cNvPr id="135" name="Rounded Rectangle 134"/>
                <p:cNvSpPr/>
                <p:nvPr/>
              </p:nvSpPr>
              <p:spPr bwMode="auto">
                <a:xfrm>
                  <a:off x="8368773" y="5266232"/>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136" name="Picture 135" descr="\\MAGNUM\Projects\Microsoft\Cloud Power FY12\Design\Icons\PNGs\Optimized.png"/>
                <p:cNvPicPr>
                  <a:picLocks noChangeAspect="1" noChangeArrowheads="1"/>
                </p:cNvPicPr>
                <p:nvPr/>
              </p:nvPicPr>
              <p:blipFill>
                <a:blip r:embed="rId5" cstate="print">
                  <a:lum bright="100000"/>
                </a:blip>
                <a:srcRect/>
                <a:stretch>
                  <a:fillRect/>
                </a:stretch>
              </p:blipFill>
              <p:spPr bwMode="auto">
                <a:xfrm>
                  <a:off x="8522462" y="5386648"/>
                  <a:ext cx="484709" cy="510105"/>
                </a:xfrm>
                <a:prstGeom prst="rect">
                  <a:avLst/>
                </a:prstGeom>
                <a:noFill/>
              </p:spPr>
            </p:pic>
          </p:grpSp>
        </p:grpSp>
      </p:grpSp>
      <p:grpSp>
        <p:nvGrpSpPr>
          <p:cNvPr id="270" name="Group 269"/>
          <p:cNvGrpSpPr/>
          <p:nvPr/>
        </p:nvGrpSpPr>
        <p:grpSpPr>
          <a:xfrm>
            <a:off x="8021226" y="2627690"/>
            <a:ext cx="1182959" cy="1517444"/>
            <a:chOff x="6466277" y="2627690"/>
            <a:chExt cx="1182961" cy="1517444"/>
          </a:xfrm>
        </p:grpSpPr>
        <p:grpSp>
          <p:nvGrpSpPr>
            <p:cNvPr id="125" name="Group 124"/>
            <p:cNvGrpSpPr/>
            <p:nvPr/>
          </p:nvGrpSpPr>
          <p:grpSpPr>
            <a:xfrm>
              <a:off x="6466277" y="3291655"/>
              <a:ext cx="1182961" cy="853479"/>
              <a:chOff x="8397155" y="4160721"/>
              <a:chExt cx="1182961" cy="853479"/>
            </a:xfrm>
          </p:grpSpPr>
          <p:pic>
            <p:nvPicPr>
              <p:cNvPr id="126" name="Picture 3" descr="\\MAGNUM\Projects\Microsoft\Cloud Power FY12\Design\ICONS_PNG\User.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8595546" y="4160721"/>
                <a:ext cx="701330" cy="652349"/>
              </a:xfrm>
              <a:prstGeom prst="rect">
                <a:avLst/>
              </a:prstGeom>
              <a:noFill/>
            </p:spPr>
          </p:pic>
          <p:sp>
            <p:nvSpPr>
              <p:cNvPr id="127" name="TextBox 126"/>
              <p:cNvSpPr txBox="1"/>
              <p:nvPr/>
            </p:nvSpPr>
            <p:spPr>
              <a:xfrm>
                <a:off x="8397155" y="4731687"/>
                <a:ext cx="1182961" cy="282513"/>
              </a:xfrm>
              <a:prstGeom prst="rect">
                <a:avLst/>
              </a:prstGeom>
              <a:noFill/>
            </p:spPr>
            <p:txBody>
              <a:bodyPr wrap="none" rtlCol="0">
                <a:spAutoFit/>
              </a:bodyPr>
              <a:lstStyle/>
              <a:p>
                <a:pPr algn="ctr" defTabSz="932597"/>
                <a:r>
                  <a:rPr lang="en-US" sz="1200" b="1" i="1" dirty="0">
                    <a:solidFill>
                      <a:srgbClr val="FFFFFF"/>
                    </a:solidFill>
                    <a:latin typeface="Segoe UI Light"/>
                  </a:rPr>
                  <a:t>Content Editors</a:t>
                </a:r>
              </a:p>
            </p:txBody>
          </p:sp>
        </p:grpSp>
        <p:cxnSp>
          <p:nvCxnSpPr>
            <p:cNvPr id="121" name="Straight Arrow Connector 120"/>
            <p:cNvCxnSpPr/>
            <p:nvPr/>
          </p:nvCxnSpPr>
          <p:spPr>
            <a:xfrm flipV="1">
              <a:off x="7046178" y="2627690"/>
              <a:ext cx="0" cy="624350"/>
            </a:xfrm>
            <a:prstGeom prst="straightConnector1">
              <a:avLst/>
            </a:prstGeom>
            <a:ln w="190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p:nvGrpSpPr>
        <p:grpSpPr>
          <a:xfrm>
            <a:off x="8787611" y="2631999"/>
            <a:ext cx="1751106" cy="1657202"/>
            <a:chOff x="7232652" y="2631998"/>
            <a:chExt cx="1751105" cy="1657202"/>
          </a:xfrm>
        </p:grpSpPr>
        <p:grpSp>
          <p:nvGrpSpPr>
            <p:cNvPr id="128" name="Group 127"/>
            <p:cNvGrpSpPr/>
            <p:nvPr/>
          </p:nvGrpSpPr>
          <p:grpSpPr>
            <a:xfrm>
              <a:off x="7587222" y="3301564"/>
              <a:ext cx="1396535" cy="987636"/>
              <a:chOff x="9298864" y="4119304"/>
              <a:chExt cx="1396535" cy="987636"/>
            </a:xfrm>
          </p:grpSpPr>
          <p:pic>
            <p:nvPicPr>
              <p:cNvPr id="129" name="Picture 8" descr="\\MAGNUM\Projects\Microsoft\Cloud Power FY12\Design\Icons\PNGs\Partner.png"/>
              <p:cNvPicPr>
                <a:picLocks noChangeAspect="1" noChangeArrowheads="1"/>
              </p:cNvPicPr>
              <p:nvPr/>
            </p:nvPicPr>
            <p:blipFill>
              <a:blip r:embed="rId6" cstate="print">
                <a:lum bright="70000" contrast="-70000"/>
              </a:blip>
              <a:srcRect/>
              <a:stretch>
                <a:fillRect/>
              </a:stretch>
            </p:blipFill>
            <p:spPr bwMode="auto">
              <a:xfrm>
                <a:off x="9557910" y="4119304"/>
                <a:ext cx="810255" cy="810255"/>
              </a:xfrm>
              <a:prstGeom prst="rect">
                <a:avLst/>
              </a:prstGeom>
              <a:noFill/>
            </p:spPr>
          </p:pic>
          <p:sp>
            <p:nvSpPr>
              <p:cNvPr id="130" name="TextBox 129"/>
              <p:cNvSpPr txBox="1"/>
              <p:nvPr/>
            </p:nvSpPr>
            <p:spPr>
              <a:xfrm>
                <a:off x="9298864" y="4829941"/>
                <a:ext cx="1396535" cy="276999"/>
              </a:xfrm>
              <a:prstGeom prst="rect">
                <a:avLst/>
              </a:prstGeom>
              <a:noFill/>
            </p:spPr>
            <p:txBody>
              <a:bodyPr wrap="none" rtlCol="0">
                <a:spAutoFit/>
              </a:bodyPr>
              <a:lstStyle/>
              <a:p>
                <a:pPr defTabSz="932597"/>
                <a:r>
                  <a:rPr lang="en-US" sz="1200" b="1" i="1" dirty="0" smtClean="0">
                    <a:solidFill>
                      <a:srgbClr val="FFFFFF"/>
                    </a:solidFill>
                    <a:latin typeface="Segoe UI Light"/>
                  </a:rPr>
                  <a:t>Olympic Data Feed</a:t>
                </a:r>
                <a:endParaRPr lang="en-US" sz="1200" b="1" i="1" dirty="0">
                  <a:solidFill>
                    <a:srgbClr val="FFFFFF"/>
                  </a:solidFill>
                  <a:latin typeface="Segoe UI Light"/>
                </a:endParaRPr>
              </a:p>
            </p:txBody>
          </p:sp>
        </p:grpSp>
        <p:cxnSp>
          <p:nvCxnSpPr>
            <p:cNvPr id="124" name="Straight Arrow Connector 123"/>
            <p:cNvCxnSpPr/>
            <p:nvPr/>
          </p:nvCxnSpPr>
          <p:spPr>
            <a:xfrm flipH="1" flipV="1">
              <a:off x="7232652" y="2631998"/>
              <a:ext cx="910423" cy="736696"/>
            </a:xfrm>
            <a:prstGeom prst="straightConnector1">
              <a:avLst/>
            </a:prstGeom>
            <a:ln w="190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p:cNvCxnSpPr/>
          <p:nvPr/>
        </p:nvCxnSpPr>
        <p:spPr>
          <a:xfrm flipV="1">
            <a:off x="8708713" y="2554728"/>
            <a:ext cx="1066634" cy="711463"/>
          </a:xfrm>
          <a:prstGeom prst="straightConnector1">
            <a:avLst/>
          </a:prstGeom>
          <a:ln w="19050">
            <a:solidFill>
              <a:srgbClr val="FFFF00"/>
            </a:solidFill>
            <a:prstDash val="dash"/>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46" name="Straight Arrow Connector 188"/>
          <p:cNvCxnSpPr>
            <a:stCxn id="231" idx="1"/>
            <a:endCxn id="147" idx="0"/>
          </p:cNvCxnSpPr>
          <p:nvPr/>
        </p:nvCxnSpPr>
        <p:spPr>
          <a:xfrm rot="10800000" flipV="1">
            <a:off x="6034689" y="1822624"/>
            <a:ext cx="1971826" cy="916892"/>
          </a:xfrm>
          <a:prstGeom prst="curvedConnector2">
            <a:avLst/>
          </a:prstGeom>
          <a:ln w="19050">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78" name="Group 277"/>
          <p:cNvGrpSpPr/>
          <p:nvPr/>
        </p:nvGrpSpPr>
        <p:grpSpPr>
          <a:xfrm>
            <a:off x="5314290" y="2345134"/>
            <a:ext cx="1338428" cy="1507537"/>
            <a:chOff x="4416895" y="3182368"/>
            <a:chExt cx="1338428" cy="1507537"/>
          </a:xfrm>
        </p:grpSpPr>
        <p:grpSp>
          <p:nvGrpSpPr>
            <p:cNvPr id="224" name="Group 223"/>
            <p:cNvGrpSpPr/>
            <p:nvPr/>
          </p:nvGrpSpPr>
          <p:grpSpPr>
            <a:xfrm>
              <a:off x="4519265" y="3576750"/>
              <a:ext cx="1236058" cy="1113155"/>
              <a:chOff x="4519265" y="3044365"/>
              <a:chExt cx="1236058" cy="1113155"/>
            </a:xfrm>
          </p:grpSpPr>
          <p:sp>
            <p:nvSpPr>
              <p:cNvPr id="147" name="Rectangle 146"/>
              <p:cNvSpPr/>
              <p:nvPr/>
            </p:nvSpPr>
            <p:spPr bwMode="auto">
              <a:xfrm>
                <a:off x="4519265" y="3044365"/>
                <a:ext cx="1236058" cy="1113155"/>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E</a:t>
                </a:r>
                <a:r>
                  <a:rPr lang="ru-RU" sz="1400" spc="-71" dirty="0">
                    <a:solidFill>
                      <a:srgbClr val="FFFFFF"/>
                    </a:solidFill>
                    <a:ea typeface="Segoe UI" pitchFamily="34" charset="0"/>
                    <a:cs typeface="Segoe UI" pitchFamily="34" charset="0"/>
                  </a:rPr>
                  <a:t>. </a:t>
                </a:r>
                <a:r>
                  <a:rPr lang="en-US" sz="1400" spc="-71" dirty="0">
                    <a:solidFill>
                      <a:srgbClr val="FFFFFF"/>
                    </a:solidFill>
                    <a:ea typeface="Segoe UI" pitchFamily="34" charset="0"/>
                    <a:cs typeface="Segoe UI" pitchFamily="34" charset="0"/>
                  </a:rPr>
                  <a:t>Asia</a:t>
                </a:r>
              </a:p>
            </p:txBody>
          </p:sp>
          <p:grpSp>
            <p:nvGrpSpPr>
              <p:cNvPr id="152" name="Group 151"/>
              <p:cNvGrpSpPr/>
              <p:nvPr/>
            </p:nvGrpSpPr>
            <p:grpSpPr>
              <a:xfrm>
                <a:off x="5089504" y="3437264"/>
                <a:ext cx="581889" cy="545056"/>
                <a:chOff x="2652283" y="1560490"/>
                <a:chExt cx="792088" cy="741949"/>
              </a:xfrm>
            </p:grpSpPr>
            <p:sp>
              <p:nvSpPr>
                <p:cNvPr id="153" name="Rounded Rectangle 152"/>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155"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nvGrpSpPr>
              <p:cNvPr id="156" name="Group 155"/>
              <p:cNvGrpSpPr/>
              <p:nvPr/>
            </p:nvGrpSpPr>
            <p:grpSpPr>
              <a:xfrm>
                <a:off x="4618142" y="3528270"/>
                <a:ext cx="581889" cy="545056"/>
                <a:chOff x="2652283" y="1560490"/>
                <a:chExt cx="792088" cy="741949"/>
              </a:xfrm>
            </p:grpSpPr>
            <p:sp>
              <p:nvSpPr>
                <p:cNvPr id="166" name="Rounded Rectangle 165"/>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167"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pic>
          <p:nvPicPr>
            <p:cNvPr id="263"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4416895" y="3182368"/>
              <a:ext cx="602884" cy="602884"/>
            </a:xfrm>
            <a:prstGeom prst="rect">
              <a:avLst/>
            </a:prstGeom>
            <a:noFill/>
          </p:spPr>
        </p:pic>
      </p:grpSp>
      <p:grpSp>
        <p:nvGrpSpPr>
          <p:cNvPr id="277" name="Group 276"/>
          <p:cNvGrpSpPr/>
          <p:nvPr/>
        </p:nvGrpSpPr>
        <p:grpSpPr>
          <a:xfrm>
            <a:off x="3916294" y="2345134"/>
            <a:ext cx="1336292" cy="1507537"/>
            <a:chOff x="3018898" y="3182368"/>
            <a:chExt cx="1336292" cy="1507537"/>
          </a:xfrm>
        </p:grpSpPr>
        <p:grpSp>
          <p:nvGrpSpPr>
            <p:cNvPr id="203" name="Group 202"/>
            <p:cNvGrpSpPr/>
            <p:nvPr/>
          </p:nvGrpSpPr>
          <p:grpSpPr>
            <a:xfrm>
              <a:off x="3119132" y="3576750"/>
              <a:ext cx="1236058" cy="1113155"/>
              <a:chOff x="4519265" y="3044365"/>
              <a:chExt cx="1236058" cy="1113155"/>
            </a:xfrm>
          </p:grpSpPr>
          <p:sp>
            <p:nvSpPr>
              <p:cNvPr id="204" name="Rectangle 203"/>
              <p:cNvSpPr/>
              <p:nvPr/>
            </p:nvSpPr>
            <p:spPr bwMode="auto">
              <a:xfrm>
                <a:off x="4519265" y="3044365"/>
                <a:ext cx="1236058" cy="1113155"/>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N</a:t>
                </a:r>
                <a:r>
                  <a:rPr lang="ru-RU" sz="1400" spc="-71" dirty="0">
                    <a:solidFill>
                      <a:srgbClr val="FFFFFF"/>
                    </a:solidFill>
                    <a:ea typeface="Segoe UI" pitchFamily="34" charset="0"/>
                    <a:cs typeface="Segoe UI" pitchFamily="34" charset="0"/>
                  </a:rPr>
                  <a:t>. </a:t>
                </a:r>
                <a:r>
                  <a:rPr lang="en-US" sz="1400" spc="-71" dirty="0">
                    <a:solidFill>
                      <a:srgbClr val="FFFFFF"/>
                    </a:solidFill>
                    <a:ea typeface="Segoe UI" pitchFamily="34" charset="0"/>
                    <a:cs typeface="Segoe UI" pitchFamily="34" charset="0"/>
                  </a:rPr>
                  <a:t>Europe</a:t>
                </a:r>
              </a:p>
            </p:txBody>
          </p:sp>
          <p:grpSp>
            <p:nvGrpSpPr>
              <p:cNvPr id="205" name="Group 204"/>
              <p:cNvGrpSpPr/>
              <p:nvPr/>
            </p:nvGrpSpPr>
            <p:grpSpPr>
              <a:xfrm>
                <a:off x="5089504" y="3437264"/>
                <a:ext cx="581889" cy="545056"/>
                <a:chOff x="2652283" y="1560490"/>
                <a:chExt cx="792088" cy="741949"/>
              </a:xfrm>
            </p:grpSpPr>
            <p:sp>
              <p:nvSpPr>
                <p:cNvPr id="209" name="Rounded Rectangle 208"/>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10"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nvGrpSpPr>
              <p:cNvPr id="206" name="Group 205"/>
              <p:cNvGrpSpPr/>
              <p:nvPr/>
            </p:nvGrpSpPr>
            <p:grpSpPr>
              <a:xfrm>
                <a:off x="4618142" y="3528270"/>
                <a:ext cx="581889" cy="545056"/>
                <a:chOff x="2652283" y="1560490"/>
                <a:chExt cx="792088" cy="741949"/>
              </a:xfrm>
            </p:grpSpPr>
            <p:sp>
              <p:nvSpPr>
                <p:cNvPr id="207" name="Rounded Rectangle 206"/>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08"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pic>
          <p:nvPicPr>
            <p:cNvPr id="264"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3018898" y="3182368"/>
              <a:ext cx="602884" cy="602884"/>
            </a:xfrm>
            <a:prstGeom prst="rect">
              <a:avLst/>
            </a:prstGeom>
            <a:noFill/>
          </p:spPr>
        </p:pic>
      </p:grpSp>
      <p:grpSp>
        <p:nvGrpSpPr>
          <p:cNvPr id="276" name="Group 275"/>
          <p:cNvGrpSpPr/>
          <p:nvPr/>
        </p:nvGrpSpPr>
        <p:grpSpPr>
          <a:xfrm>
            <a:off x="2402334" y="2345134"/>
            <a:ext cx="1335503" cy="1507537"/>
            <a:chOff x="1504939" y="3182368"/>
            <a:chExt cx="1335503" cy="1507537"/>
          </a:xfrm>
        </p:grpSpPr>
        <p:grpSp>
          <p:nvGrpSpPr>
            <p:cNvPr id="211" name="Group 210"/>
            <p:cNvGrpSpPr/>
            <p:nvPr/>
          </p:nvGrpSpPr>
          <p:grpSpPr>
            <a:xfrm>
              <a:off x="1604384" y="3576750"/>
              <a:ext cx="1236058" cy="1113155"/>
              <a:chOff x="4519265" y="3044365"/>
              <a:chExt cx="1236058" cy="1113155"/>
            </a:xfrm>
          </p:grpSpPr>
          <p:sp>
            <p:nvSpPr>
              <p:cNvPr id="212" name="Rectangle 211"/>
              <p:cNvSpPr/>
              <p:nvPr/>
            </p:nvSpPr>
            <p:spPr bwMode="auto">
              <a:xfrm>
                <a:off x="4519265" y="3044365"/>
                <a:ext cx="1236058" cy="1113155"/>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W</a:t>
                </a:r>
                <a:r>
                  <a:rPr lang="ru-RU" sz="1400" spc="-71" dirty="0">
                    <a:solidFill>
                      <a:srgbClr val="FFFFFF"/>
                    </a:solidFill>
                    <a:ea typeface="Segoe UI" pitchFamily="34" charset="0"/>
                    <a:cs typeface="Segoe UI" pitchFamily="34" charset="0"/>
                  </a:rPr>
                  <a:t>.</a:t>
                </a:r>
                <a:r>
                  <a:rPr lang="en-US" sz="1400" spc="-71" dirty="0">
                    <a:solidFill>
                      <a:srgbClr val="FFFFFF"/>
                    </a:solidFill>
                    <a:ea typeface="Segoe UI" pitchFamily="34" charset="0"/>
                    <a:cs typeface="Segoe UI" pitchFamily="34" charset="0"/>
                  </a:rPr>
                  <a:t> Europe</a:t>
                </a:r>
              </a:p>
            </p:txBody>
          </p:sp>
          <p:grpSp>
            <p:nvGrpSpPr>
              <p:cNvPr id="213" name="Group 212"/>
              <p:cNvGrpSpPr/>
              <p:nvPr/>
            </p:nvGrpSpPr>
            <p:grpSpPr>
              <a:xfrm>
                <a:off x="5089504" y="3437264"/>
                <a:ext cx="581889" cy="545056"/>
                <a:chOff x="2652283" y="1560490"/>
                <a:chExt cx="792088" cy="741949"/>
              </a:xfrm>
            </p:grpSpPr>
            <p:sp>
              <p:nvSpPr>
                <p:cNvPr id="218" name="Rounded Rectangle 217"/>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19"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nvGrpSpPr>
              <p:cNvPr id="214" name="Group 213"/>
              <p:cNvGrpSpPr/>
              <p:nvPr/>
            </p:nvGrpSpPr>
            <p:grpSpPr>
              <a:xfrm>
                <a:off x="4618142" y="3528270"/>
                <a:ext cx="581889" cy="545056"/>
                <a:chOff x="2652283" y="1560490"/>
                <a:chExt cx="792088" cy="741949"/>
              </a:xfrm>
            </p:grpSpPr>
            <p:sp>
              <p:nvSpPr>
                <p:cNvPr id="215" name="Rounded Rectangle 214"/>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16"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pic>
          <p:nvPicPr>
            <p:cNvPr id="265"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1504939" y="3182368"/>
              <a:ext cx="602884" cy="602884"/>
            </a:xfrm>
            <a:prstGeom prst="rect">
              <a:avLst/>
            </a:prstGeom>
            <a:noFill/>
          </p:spPr>
        </p:pic>
      </p:grpSp>
      <p:grpSp>
        <p:nvGrpSpPr>
          <p:cNvPr id="275" name="Group 274"/>
          <p:cNvGrpSpPr/>
          <p:nvPr/>
        </p:nvGrpSpPr>
        <p:grpSpPr>
          <a:xfrm>
            <a:off x="961653" y="2345134"/>
            <a:ext cx="1328261" cy="1507537"/>
            <a:chOff x="64257" y="3182368"/>
            <a:chExt cx="1328261" cy="1507537"/>
          </a:xfrm>
        </p:grpSpPr>
        <p:grpSp>
          <p:nvGrpSpPr>
            <p:cNvPr id="220" name="Group 219"/>
            <p:cNvGrpSpPr/>
            <p:nvPr/>
          </p:nvGrpSpPr>
          <p:grpSpPr>
            <a:xfrm>
              <a:off x="156460" y="3576750"/>
              <a:ext cx="1236058" cy="1113155"/>
              <a:chOff x="4519265" y="3044365"/>
              <a:chExt cx="1236058" cy="1113155"/>
            </a:xfrm>
          </p:grpSpPr>
          <p:sp>
            <p:nvSpPr>
              <p:cNvPr id="221" name="Rectangle 220"/>
              <p:cNvSpPr/>
              <p:nvPr/>
            </p:nvSpPr>
            <p:spPr bwMode="auto">
              <a:xfrm>
                <a:off x="4519265" y="3044365"/>
                <a:ext cx="1236058" cy="1113155"/>
              </a:xfrm>
              <a:prstGeom prst="rect">
                <a:avLst/>
              </a:prstGeom>
              <a:noFill/>
              <a:ln w="19050">
                <a:solidFill>
                  <a:schemeClr val="tx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r>
                  <a:rPr lang="en-US" sz="1400" spc="-71" dirty="0">
                    <a:solidFill>
                      <a:srgbClr val="FFFFFF"/>
                    </a:solidFill>
                    <a:ea typeface="Segoe UI" pitchFamily="34" charset="0"/>
                    <a:cs typeface="Segoe UI" pitchFamily="34" charset="0"/>
                  </a:rPr>
                  <a:t>W</a:t>
                </a:r>
                <a:r>
                  <a:rPr lang="ru-RU" sz="1400" spc="-71" dirty="0">
                    <a:solidFill>
                      <a:srgbClr val="FFFFFF"/>
                    </a:solidFill>
                    <a:ea typeface="Segoe UI" pitchFamily="34" charset="0"/>
                    <a:cs typeface="Segoe UI" pitchFamily="34" charset="0"/>
                  </a:rPr>
                  <a:t>.  </a:t>
                </a:r>
                <a:r>
                  <a:rPr lang="en-US" sz="1400" spc="-71" dirty="0">
                    <a:solidFill>
                      <a:srgbClr val="FFFFFF"/>
                    </a:solidFill>
                    <a:ea typeface="Segoe UI" pitchFamily="34" charset="0"/>
                    <a:cs typeface="Segoe UI" pitchFamily="34" charset="0"/>
                  </a:rPr>
                  <a:t>US</a:t>
                </a:r>
              </a:p>
            </p:txBody>
          </p:sp>
          <p:grpSp>
            <p:nvGrpSpPr>
              <p:cNvPr id="222" name="Group 221"/>
              <p:cNvGrpSpPr/>
              <p:nvPr/>
            </p:nvGrpSpPr>
            <p:grpSpPr>
              <a:xfrm>
                <a:off x="5089504" y="3437264"/>
                <a:ext cx="581889" cy="545056"/>
                <a:chOff x="2652283" y="1560490"/>
                <a:chExt cx="792088" cy="741949"/>
              </a:xfrm>
            </p:grpSpPr>
            <p:sp>
              <p:nvSpPr>
                <p:cNvPr id="227" name="Rounded Rectangle 226"/>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29"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nvGrpSpPr>
              <p:cNvPr id="223" name="Group 222"/>
              <p:cNvGrpSpPr/>
              <p:nvPr/>
            </p:nvGrpSpPr>
            <p:grpSpPr>
              <a:xfrm>
                <a:off x="4618142" y="3528270"/>
                <a:ext cx="581889" cy="545056"/>
                <a:chOff x="2652283" y="1560490"/>
                <a:chExt cx="792088" cy="741949"/>
              </a:xfrm>
            </p:grpSpPr>
            <p:sp>
              <p:nvSpPr>
                <p:cNvPr id="225" name="Rounded Rectangle 224"/>
                <p:cNvSpPr/>
                <p:nvPr/>
              </p:nvSpPr>
              <p:spPr bwMode="auto">
                <a:xfrm>
                  <a:off x="2652283" y="1560490"/>
                  <a:ext cx="792088" cy="741949"/>
                </a:xfrm>
                <a:prstGeom prst="roundRect">
                  <a:avLst/>
                </a:prstGeom>
                <a:solidFill>
                  <a:schemeClr val="accent1"/>
                </a:solidFill>
                <a:ln w="12700" cap="flat">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5448" tIns="128016" rIns="155448" bIns="128016" numCol="1" spcCol="0" rtlCol="0" fromWordArt="0" anchor="t" anchorCtr="0" forceAA="0" compatLnSpc="1">
                  <a:prstTxWarp prst="textNoShape">
                    <a:avLst/>
                  </a:prstTxWarp>
                  <a:noAutofit/>
                </a:bodyPr>
                <a:lstStyle/>
                <a:p>
                  <a:pPr algn="ctr" defTabSz="932483" fontAlgn="base">
                    <a:lnSpc>
                      <a:spcPct val="90000"/>
                    </a:lnSpc>
                    <a:spcBef>
                      <a:spcPct val="0"/>
                    </a:spcBef>
                    <a:spcAft>
                      <a:spcPts val="300"/>
                    </a:spcAft>
                  </a:pPr>
                  <a:endParaRPr lang="ru-RU" b="1" i="1" spc="-71" dirty="0">
                    <a:solidFill>
                      <a:srgbClr val="FFFFFF"/>
                    </a:solidFill>
                    <a:ea typeface="Segoe UI" pitchFamily="34" charset="0"/>
                    <a:cs typeface="Segoe UI" pitchFamily="34" charset="0"/>
                  </a:endParaRPr>
                </a:p>
              </p:txBody>
            </p:sp>
            <p:pic>
              <p:nvPicPr>
                <p:cNvPr id="226" name="Picture 4" descr="\\MAGNUM\Projects\Microsoft\Cloud Power FY12\Design\ICONS_PNG\Open_Web_Platform.png"/>
                <p:cNvPicPr>
                  <a:picLocks noChangeAspect="1" noChangeArrowheads="1"/>
                </p:cNvPicPr>
                <p:nvPr/>
              </p:nvPicPr>
              <p:blipFill>
                <a:blip r:embed="rId7" cstate="print">
                  <a:lum bright="100000"/>
                </a:blip>
                <a:srcRect/>
                <a:stretch>
                  <a:fillRect/>
                </a:stretch>
              </p:blipFill>
              <p:spPr bwMode="auto">
                <a:xfrm>
                  <a:off x="2802735" y="1684370"/>
                  <a:ext cx="491183" cy="494188"/>
                </a:xfrm>
                <a:prstGeom prst="rect">
                  <a:avLst/>
                </a:prstGeom>
                <a:noFill/>
              </p:spPr>
            </p:pic>
          </p:grpSp>
        </p:grpSp>
        <p:pic>
          <p:nvPicPr>
            <p:cNvPr id="266" name="Picture 2" descr="\\MAGNUM\Projects\Microsoft\Cloud Power FY12\Design\ICONS_PNG\Building.png"/>
            <p:cNvPicPr>
              <a:picLocks noChangeAspect="1" noChangeArrowheads="1"/>
            </p:cNvPicPr>
            <p:nvPr/>
          </p:nvPicPr>
          <p:blipFill>
            <a:blip r:embed="rId4" cstate="print">
              <a:biLevel thresh="50000"/>
            </a:blip>
            <a:srcRect/>
            <a:stretch>
              <a:fillRect/>
            </a:stretch>
          </p:blipFill>
          <p:spPr bwMode="auto">
            <a:xfrm>
              <a:off x="64257" y="3182368"/>
              <a:ext cx="602884" cy="602884"/>
            </a:xfrm>
            <a:prstGeom prst="rect">
              <a:avLst/>
            </a:prstGeom>
            <a:noFill/>
          </p:spPr>
        </p:pic>
      </p:grpSp>
      <p:grpSp>
        <p:nvGrpSpPr>
          <p:cNvPr id="236" name="Group 235"/>
          <p:cNvGrpSpPr/>
          <p:nvPr/>
        </p:nvGrpSpPr>
        <p:grpSpPr>
          <a:xfrm>
            <a:off x="1443679" y="3677471"/>
            <a:ext cx="4834165" cy="1391713"/>
            <a:chOff x="1443679" y="3677471"/>
            <a:chExt cx="4834165" cy="1391713"/>
          </a:xfrm>
        </p:grpSpPr>
        <p:cxnSp>
          <p:nvCxnSpPr>
            <p:cNvPr id="93" name="Straight Arrow Connector 92"/>
            <p:cNvCxnSpPr>
              <a:stCxn id="96" idx="3"/>
              <a:endCxn id="207" idx="2"/>
            </p:cNvCxnSpPr>
            <p:nvPr/>
          </p:nvCxnSpPr>
          <p:spPr>
            <a:xfrm flipV="1">
              <a:off x="4208855" y="3768477"/>
              <a:ext cx="197495" cy="773496"/>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96" idx="1"/>
              <a:endCxn id="215" idx="2"/>
            </p:cNvCxnSpPr>
            <p:nvPr/>
          </p:nvCxnSpPr>
          <p:spPr>
            <a:xfrm rot="10800000">
              <a:off x="2891601" y="3768477"/>
              <a:ext cx="777254" cy="773496"/>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91"/>
            <p:cNvCxnSpPr>
              <a:stCxn id="96" idx="1"/>
              <a:endCxn id="225" idx="2"/>
            </p:cNvCxnSpPr>
            <p:nvPr/>
          </p:nvCxnSpPr>
          <p:spPr>
            <a:xfrm rot="10800000">
              <a:off x="1443679" y="3768477"/>
              <a:ext cx="2225177" cy="773496"/>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93"/>
            <p:cNvCxnSpPr>
              <a:stCxn id="96" idx="3"/>
              <a:endCxn id="166" idx="2"/>
            </p:cNvCxnSpPr>
            <p:nvPr/>
          </p:nvCxnSpPr>
          <p:spPr>
            <a:xfrm flipV="1">
              <a:off x="4208855" y="3768477"/>
              <a:ext cx="1597627" cy="773496"/>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91"/>
            <p:cNvCxnSpPr>
              <a:stCxn id="96" idx="1"/>
              <a:endCxn id="227" idx="2"/>
            </p:cNvCxnSpPr>
            <p:nvPr/>
          </p:nvCxnSpPr>
          <p:spPr>
            <a:xfrm rot="10800000">
              <a:off x="1915041" y="3677471"/>
              <a:ext cx="1753815" cy="864502"/>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94"/>
            <p:cNvCxnSpPr>
              <a:stCxn id="96" idx="1"/>
              <a:endCxn id="218" idx="2"/>
            </p:cNvCxnSpPr>
            <p:nvPr/>
          </p:nvCxnSpPr>
          <p:spPr>
            <a:xfrm rot="10800000">
              <a:off x="3362963" y="3677471"/>
              <a:ext cx="305892" cy="864502"/>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40" name="Straight Arrow Connector 92"/>
            <p:cNvCxnSpPr>
              <a:stCxn id="96" idx="3"/>
              <a:endCxn id="209" idx="2"/>
            </p:cNvCxnSpPr>
            <p:nvPr/>
          </p:nvCxnSpPr>
          <p:spPr>
            <a:xfrm flipV="1">
              <a:off x="4208855" y="3677471"/>
              <a:ext cx="668857" cy="864502"/>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93"/>
            <p:cNvCxnSpPr>
              <a:stCxn id="96" idx="3"/>
              <a:endCxn id="153" idx="2"/>
            </p:cNvCxnSpPr>
            <p:nvPr/>
          </p:nvCxnSpPr>
          <p:spPr>
            <a:xfrm flipV="1">
              <a:off x="4208855" y="3677471"/>
              <a:ext cx="2068989" cy="864502"/>
            </a:xfrm>
            <a:prstGeom prst="curvedConnector2">
              <a:avLst/>
            </a:prstGeom>
            <a:ln w="15875">
              <a:solidFill>
                <a:schemeClr val="tx1"/>
              </a:solidFill>
              <a:prstDash val="solid"/>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96" name="Picture 6" descr="\\MAGNUM\Projects\Microsoft\Cloud Power FY12\Design\ICONS_PNG\Cloud.png"/>
            <p:cNvPicPr>
              <a:picLocks noChangeAspect="1" noChangeArrowheads="1"/>
            </p:cNvPicPr>
            <p:nvPr/>
          </p:nvPicPr>
          <p:blipFill>
            <a:blip r:embed="rId8" cstate="print">
              <a:lum bright="100000"/>
            </a:blip>
            <a:srcRect/>
            <a:stretch>
              <a:fillRect/>
            </a:stretch>
          </p:blipFill>
          <p:spPr bwMode="auto">
            <a:xfrm>
              <a:off x="3668855" y="4271973"/>
              <a:ext cx="540000" cy="540000"/>
            </a:xfrm>
            <a:prstGeom prst="rect">
              <a:avLst/>
            </a:prstGeom>
            <a:noFill/>
          </p:spPr>
        </p:pic>
        <p:sp>
          <p:nvSpPr>
            <p:cNvPr id="103" name="TextBox 102"/>
            <p:cNvSpPr txBox="1"/>
            <p:nvPr/>
          </p:nvSpPr>
          <p:spPr>
            <a:xfrm>
              <a:off x="2278988" y="4524419"/>
              <a:ext cx="3127409" cy="544765"/>
            </a:xfrm>
            <a:prstGeom prst="rect">
              <a:avLst/>
            </a:prstGeom>
            <a:noFill/>
          </p:spPr>
          <p:txBody>
            <a:bodyPr wrap="square" lIns="182880" tIns="146304" rIns="182880" bIns="146304" rtlCol="0">
              <a:spAutoFit/>
            </a:bodyPr>
            <a:lstStyle/>
            <a:p>
              <a:pPr algn="ctr" defTabSz="932597">
                <a:lnSpc>
                  <a:spcPct val="90000"/>
                </a:lnSpc>
                <a:spcAft>
                  <a:spcPts val="600"/>
                </a:spcAft>
              </a:pPr>
              <a:r>
                <a:rPr lang="en-US" dirty="0" smtClean="0">
                  <a:gradFill>
                    <a:gsLst>
                      <a:gs pos="2917">
                        <a:srgbClr val="FFFFFF"/>
                      </a:gs>
                      <a:gs pos="30000">
                        <a:srgbClr val="FFFFFF"/>
                      </a:gs>
                    </a:gsLst>
                    <a:lin ang="5400000" scaled="0"/>
                  </a:gradFill>
                </a:rPr>
                <a:t>sochi2014.com.akadns.net</a:t>
              </a:r>
              <a:endParaRPr lang="ru-RU" dirty="0" err="1">
                <a:gradFill>
                  <a:gsLst>
                    <a:gs pos="2917">
                      <a:srgbClr val="FFFFFF"/>
                    </a:gs>
                    <a:gs pos="30000">
                      <a:srgbClr val="FFFFFF"/>
                    </a:gs>
                  </a:gsLst>
                  <a:lin ang="5400000" scaled="0"/>
                </a:gradFill>
              </a:endParaRPr>
            </a:p>
          </p:txBody>
        </p:sp>
      </p:grpSp>
    </p:spTree>
    <p:extLst>
      <p:ext uri="{BB962C8B-B14F-4D97-AF65-F5344CB8AC3E}">
        <p14:creationId xmlns:p14="http://schemas.microsoft.com/office/powerpoint/2010/main" val="23288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70"/>
                                        </p:tgtEl>
                                        <p:attrNameLst>
                                          <p:attrName>style.visibility</p:attrName>
                                        </p:attrNameLst>
                                      </p:cBhvr>
                                      <p:to>
                                        <p:strVal val="visible"/>
                                      </p:to>
                                    </p:set>
                                    <p:animEffect transition="in" filter="wipe(down)">
                                      <p:cBhvr>
                                        <p:cTn id="11" dur="500"/>
                                        <p:tgtEl>
                                          <p:spTgt spid="270"/>
                                        </p:tgtEl>
                                      </p:cBhvr>
                                    </p:animEffect>
                                  </p:childTnLst>
                                </p:cTn>
                              </p:par>
                              <p:par>
                                <p:cTn id="12" presetID="22" presetClass="entr" presetSubtype="4" fill="hold" nodeType="with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wipe(down)">
                                      <p:cBhvr>
                                        <p:cTn id="14" dur="500"/>
                                        <p:tgtEl>
                                          <p:spTgt spid="27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wipe(left)">
                                      <p:cBhvr>
                                        <p:cTn id="18" dur="500"/>
                                        <p:tgtEl>
                                          <p:spTgt spid="269"/>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par>
                                <p:cTn id="23" presetID="22" presetClass="entr" presetSubtype="4"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wipe(down)">
                                      <p:cBhvr>
                                        <p:cTn id="25" dur="500"/>
                                        <p:tgtEl>
                                          <p:spTgt spid="133"/>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0"/>
                                        </p:tgtEl>
                                        <p:attrNameLst>
                                          <p:attrName>style.visibility</p:attrName>
                                        </p:attrNameLst>
                                      </p:cBhvr>
                                      <p:to>
                                        <p:strVal val="visible"/>
                                      </p:to>
                                    </p:set>
                                    <p:animEffect transition="in" filter="wipe(up)">
                                      <p:cBhvr>
                                        <p:cTn id="29" dur="500"/>
                                        <p:tgtEl>
                                          <p:spTgt spid="240"/>
                                        </p:tgtEl>
                                      </p:cBhvr>
                                    </p:animEffect>
                                  </p:childTnLst>
                                </p:cTn>
                              </p:par>
                              <p:par>
                                <p:cTn id="30" presetID="22" presetClass="entr" presetSubtype="1" fill="hold" nodeType="withEffect">
                                  <p:stCondLst>
                                    <p:cond delay="0"/>
                                  </p:stCondLst>
                                  <p:childTnLst>
                                    <p:set>
                                      <p:cBhvr>
                                        <p:cTn id="31" dur="1" fill="hold">
                                          <p:stCondLst>
                                            <p:cond delay="0"/>
                                          </p:stCondLst>
                                        </p:cTn>
                                        <p:tgtEl>
                                          <p:spTgt spid="242"/>
                                        </p:tgtEl>
                                        <p:attrNameLst>
                                          <p:attrName>style.visibility</p:attrName>
                                        </p:attrNameLst>
                                      </p:cBhvr>
                                      <p:to>
                                        <p:strVal val="visible"/>
                                      </p:to>
                                    </p:set>
                                    <p:animEffect transition="in" filter="wipe(up)">
                                      <p:cBhvr>
                                        <p:cTn id="32" dur="500"/>
                                        <p:tgtEl>
                                          <p:spTgt spid="242"/>
                                        </p:tgtEl>
                                      </p:cBhvr>
                                    </p:animEffect>
                                  </p:childTnLst>
                                </p:cTn>
                              </p:par>
                              <p:par>
                                <p:cTn id="33" presetID="22" presetClass="entr" presetSubtype="1" fill="hold" nodeType="withEffect">
                                  <p:stCondLst>
                                    <p:cond delay="0"/>
                                  </p:stCondLst>
                                  <p:childTnLst>
                                    <p:set>
                                      <p:cBhvr>
                                        <p:cTn id="34" dur="1" fill="hold">
                                          <p:stCondLst>
                                            <p:cond delay="0"/>
                                          </p:stCondLst>
                                        </p:cTn>
                                        <p:tgtEl>
                                          <p:spTgt spid="244"/>
                                        </p:tgtEl>
                                        <p:attrNameLst>
                                          <p:attrName>style.visibility</p:attrName>
                                        </p:attrNameLst>
                                      </p:cBhvr>
                                      <p:to>
                                        <p:strVal val="visible"/>
                                      </p:to>
                                    </p:set>
                                    <p:animEffect transition="in" filter="wipe(up)">
                                      <p:cBhvr>
                                        <p:cTn id="35" dur="500"/>
                                        <p:tgtEl>
                                          <p:spTgt spid="244"/>
                                        </p:tgtEl>
                                      </p:cBhvr>
                                    </p:animEffect>
                                  </p:childTnLst>
                                </p:cTn>
                              </p:par>
                              <p:par>
                                <p:cTn id="36" presetID="22" presetClass="entr" presetSubtype="1" fill="hold" nodeType="withEffect">
                                  <p:stCondLst>
                                    <p:cond delay="0"/>
                                  </p:stCondLst>
                                  <p:childTnLst>
                                    <p:set>
                                      <p:cBhvr>
                                        <p:cTn id="37" dur="1" fill="hold">
                                          <p:stCondLst>
                                            <p:cond delay="0"/>
                                          </p:stCondLst>
                                        </p:cTn>
                                        <p:tgtEl>
                                          <p:spTgt spid="246"/>
                                        </p:tgtEl>
                                        <p:attrNameLst>
                                          <p:attrName>style.visibility</p:attrName>
                                        </p:attrNameLst>
                                      </p:cBhvr>
                                      <p:to>
                                        <p:strVal val="visible"/>
                                      </p:to>
                                    </p:set>
                                    <p:animEffect transition="in" filter="wipe(up)">
                                      <p:cBhvr>
                                        <p:cTn id="38" dur="500"/>
                                        <p:tgtEl>
                                          <p:spTgt spid="246"/>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278"/>
                                        </p:tgtEl>
                                        <p:attrNameLst>
                                          <p:attrName>style.visibility</p:attrName>
                                        </p:attrNameLst>
                                      </p:cBhvr>
                                      <p:to>
                                        <p:strVal val="visible"/>
                                      </p:to>
                                    </p:set>
                                    <p:animEffect transition="in" filter="wipe(up)">
                                      <p:cBhvr>
                                        <p:cTn id="42" dur="500"/>
                                        <p:tgtEl>
                                          <p:spTgt spid="278"/>
                                        </p:tgtEl>
                                      </p:cBhvr>
                                    </p:animEffect>
                                  </p:childTnLst>
                                </p:cTn>
                              </p:par>
                              <p:par>
                                <p:cTn id="43" presetID="22" presetClass="entr" presetSubtype="1" fill="hold" nodeType="withEffect">
                                  <p:stCondLst>
                                    <p:cond delay="0"/>
                                  </p:stCondLst>
                                  <p:childTnLst>
                                    <p:set>
                                      <p:cBhvr>
                                        <p:cTn id="44" dur="1" fill="hold">
                                          <p:stCondLst>
                                            <p:cond delay="0"/>
                                          </p:stCondLst>
                                        </p:cTn>
                                        <p:tgtEl>
                                          <p:spTgt spid="277"/>
                                        </p:tgtEl>
                                        <p:attrNameLst>
                                          <p:attrName>style.visibility</p:attrName>
                                        </p:attrNameLst>
                                      </p:cBhvr>
                                      <p:to>
                                        <p:strVal val="visible"/>
                                      </p:to>
                                    </p:set>
                                    <p:animEffect transition="in" filter="wipe(up)">
                                      <p:cBhvr>
                                        <p:cTn id="45" dur="500"/>
                                        <p:tgtEl>
                                          <p:spTgt spid="277"/>
                                        </p:tgtEl>
                                      </p:cBhvr>
                                    </p:animEffect>
                                  </p:childTnLst>
                                </p:cTn>
                              </p:par>
                              <p:par>
                                <p:cTn id="46" presetID="22" presetClass="entr" presetSubtype="1" fill="hold" nodeType="withEffect">
                                  <p:stCondLst>
                                    <p:cond delay="0"/>
                                  </p:stCondLst>
                                  <p:childTnLst>
                                    <p:set>
                                      <p:cBhvr>
                                        <p:cTn id="47" dur="1" fill="hold">
                                          <p:stCondLst>
                                            <p:cond delay="0"/>
                                          </p:stCondLst>
                                        </p:cTn>
                                        <p:tgtEl>
                                          <p:spTgt spid="276"/>
                                        </p:tgtEl>
                                        <p:attrNameLst>
                                          <p:attrName>style.visibility</p:attrName>
                                        </p:attrNameLst>
                                      </p:cBhvr>
                                      <p:to>
                                        <p:strVal val="visible"/>
                                      </p:to>
                                    </p:set>
                                    <p:animEffect transition="in" filter="wipe(up)">
                                      <p:cBhvr>
                                        <p:cTn id="48" dur="500"/>
                                        <p:tgtEl>
                                          <p:spTgt spid="276"/>
                                        </p:tgtEl>
                                      </p:cBhvr>
                                    </p:animEffect>
                                  </p:childTnLst>
                                </p:cTn>
                              </p:par>
                              <p:par>
                                <p:cTn id="49" presetID="22" presetClass="entr" presetSubtype="1" fill="hold" nodeType="withEffect">
                                  <p:stCondLst>
                                    <p:cond delay="0"/>
                                  </p:stCondLst>
                                  <p:childTnLst>
                                    <p:set>
                                      <p:cBhvr>
                                        <p:cTn id="50" dur="1" fill="hold">
                                          <p:stCondLst>
                                            <p:cond delay="0"/>
                                          </p:stCondLst>
                                        </p:cTn>
                                        <p:tgtEl>
                                          <p:spTgt spid="275"/>
                                        </p:tgtEl>
                                        <p:attrNameLst>
                                          <p:attrName>style.visibility</p:attrName>
                                        </p:attrNameLst>
                                      </p:cBhvr>
                                      <p:to>
                                        <p:strVal val="visible"/>
                                      </p:to>
                                    </p:set>
                                    <p:animEffect transition="in" filter="wipe(up)">
                                      <p:cBhvr>
                                        <p:cTn id="51" dur="500"/>
                                        <p:tgtEl>
                                          <p:spTgt spid="27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35"/>
                                        </p:tgtEl>
                                        <p:attrNameLst>
                                          <p:attrName>style.visibility</p:attrName>
                                        </p:attrNameLst>
                                      </p:cBhvr>
                                      <p:to>
                                        <p:strVal val="visible"/>
                                      </p:to>
                                    </p:set>
                                    <p:animEffect transition="in" filter="wipe(down)">
                                      <p:cBhvr>
                                        <p:cTn id="56" dur="500"/>
                                        <p:tgtEl>
                                          <p:spTgt spid="2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36"/>
                                        </p:tgtEl>
                                        <p:attrNameLst>
                                          <p:attrName>style.visibility</p:attrName>
                                        </p:attrNameLst>
                                      </p:cBhvr>
                                      <p:to>
                                        <p:strVal val="visible"/>
                                      </p:to>
                                    </p:set>
                                    <p:animEffect transition="in" filter="wipe(down)">
                                      <p:cBhvr>
                                        <p:cTn id="6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a:t>
            </a:r>
            <a:r>
              <a:rPr lang="en-US" sz="3264" dirty="0" smtClean="0">
                <a:gradFill>
                  <a:gsLst>
                    <a:gs pos="20354">
                      <a:srgbClr val="0078D7">
                        <a:lumMod val="50000"/>
                      </a:srgbClr>
                    </a:gs>
                    <a:gs pos="40000">
                      <a:srgbClr val="0078D7">
                        <a:lumMod val="50000"/>
                      </a:srgbClr>
                    </a:gs>
                  </a:gsLst>
                  <a:lin ang="5400000" scaled="0"/>
                </a:gradFill>
              </a:rPr>
              <a:t>: BRK2486</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427902602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295274"/>
            <a:ext cx="11889564" cy="917575"/>
          </a:xfrm>
        </p:spPr>
        <p:txBody>
          <a:bodyPr/>
          <a:lstStyle/>
          <a:p>
            <a:r>
              <a:rPr lang="en-US" dirty="0" smtClean="0"/>
              <a:t>Agenda</a:t>
            </a:r>
            <a:endParaRPr lang="en-US" dirty="0"/>
          </a:p>
        </p:txBody>
      </p:sp>
      <p:sp>
        <p:nvSpPr>
          <p:cNvPr id="5" name="Text Placeholder 4"/>
          <p:cNvSpPr>
            <a:spLocks noGrp="1"/>
          </p:cNvSpPr>
          <p:nvPr>
            <p:ph type="body" sz="quarter" idx="10"/>
          </p:nvPr>
        </p:nvSpPr>
        <p:spPr>
          <a:xfrm>
            <a:off x="0" y="1668482"/>
            <a:ext cx="12344329" cy="3785652"/>
          </a:xfrm>
        </p:spPr>
        <p:txBody>
          <a:bodyPr/>
          <a:lstStyle/>
          <a:p>
            <a:pPr marL="571500" indent="-571500">
              <a:buFont typeface="Arial" panose="020B0604020202020204" pitchFamily="34" charset="0"/>
              <a:buChar char="•"/>
            </a:pPr>
            <a:r>
              <a:rPr lang="en-US" dirty="0" smtClean="0"/>
              <a:t>Azure Services Disaster Recovery Capability Overview</a:t>
            </a:r>
          </a:p>
          <a:p>
            <a:pPr marL="571500" indent="-571500">
              <a:buFont typeface="Arial" panose="020B0604020202020204" pitchFamily="34" charset="0"/>
              <a:buChar char="•"/>
            </a:pPr>
            <a:r>
              <a:rPr lang="en-US" dirty="0" smtClean="0"/>
              <a:t>Best Practices for Core Azure Services</a:t>
            </a:r>
          </a:p>
          <a:p>
            <a:pPr marL="571500" indent="-571500">
              <a:buFont typeface="Arial" panose="020B0604020202020204" pitchFamily="34" charset="0"/>
              <a:buChar char="•"/>
            </a:pPr>
            <a:r>
              <a:rPr lang="en-US" dirty="0" smtClean="0"/>
              <a:t>Example Design Pattern</a:t>
            </a:r>
          </a:p>
          <a:p>
            <a:pPr marL="571500" indent="-571500">
              <a:buFont typeface="Arial" panose="020B0604020202020204" pitchFamily="34" charset="0"/>
              <a:buChar char="•"/>
            </a:pPr>
            <a:r>
              <a:rPr lang="en-US" dirty="0" smtClean="0"/>
              <a:t>Demo</a:t>
            </a:r>
          </a:p>
          <a:p>
            <a:pPr marL="571500" indent="-571500">
              <a:buFont typeface="Arial" panose="020B0604020202020204" pitchFamily="34" charset="0"/>
              <a:buChar char="•"/>
            </a:pPr>
            <a:endParaRPr lang="en-US" dirty="0" smtClean="0"/>
          </a:p>
          <a:p>
            <a:pPr lvl="1"/>
            <a:endParaRPr lang="en-US" dirty="0"/>
          </a:p>
        </p:txBody>
      </p:sp>
    </p:spTree>
    <p:extLst>
      <p:ext uri="{BB962C8B-B14F-4D97-AF65-F5344CB8AC3E}">
        <p14:creationId xmlns:p14="http://schemas.microsoft.com/office/powerpoint/2010/main" val="11444624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700" dirty="0" smtClean="0">
                <a:gradFill>
                  <a:gsLst>
                    <a:gs pos="0">
                      <a:schemeClr val="bg1"/>
                    </a:gs>
                    <a:gs pos="100000">
                      <a:schemeClr val="bg1"/>
                    </a:gs>
                  </a:gsLst>
                  <a:lin ang="5400000" scaled="1"/>
                </a:gradFill>
              </a:rPr>
              <a:t>Visit</a:t>
            </a:r>
            <a:r>
              <a:rPr lang="en-US" sz="2700" dirty="0" smtClean="0">
                <a:gradFill>
                  <a:gsLst>
                    <a:gs pos="0">
                      <a:schemeClr val="bg2"/>
                    </a:gs>
                    <a:gs pos="100000">
                      <a:schemeClr val="bg2"/>
                    </a:gs>
                  </a:gsLst>
                  <a:lin ang="5400000" scaled="1"/>
                </a:gradFill>
              </a:rPr>
              <a:t> </a:t>
            </a:r>
            <a:r>
              <a:rPr lang="en-US" sz="2700" dirty="0" err="1" smtClean="0">
                <a:gradFill>
                  <a:gsLst>
                    <a:gs pos="0">
                      <a:schemeClr val="bg2"/>
                    </a:gs>
                    <a:gs pos="100000">
                      <a:schemeClr val="bg2"/>
                    </a:gs>
                  </a:gsLst>
                  <a:lin ang="5400000" scaled="1"/>
                </a:gradFill>
              </a:rPr>
              <a:t>Myignite</a:t>
            </a:r>
            <a:r>
              <a:rPr lang="en-US" sz="2700" dirty="0" smtClean="0">
                <a:gradFill>
                  <a:gsLst>
                    <a:gs pos="0">
                      <a:schemeClr val="bg2"/>
                    </a:gs>
                    <a:gs pos="100000">
                      <a:schemeClr val="bg2"/>
                    </a:gs>
                  </a:gsLst>
                  <a:lin ang="5400000" scaled="1"/>
                </a:gradFill>
              </a:rPr>
              <a:t> </a:t>
            </a:r>
            <a:r>
              <a:rPr lang="en-US" sz="2700" dirty="0" smtClean="0">
                <a:gradFill>
                  <a:gsLst>
                    <a:gs pos="0">
                      <a:schemeClr val="bg1"/>
                    </a:gs>
                    <a:gs pos="100000">
                      <a:schemeClr val="bg1"/>
                    </a:gs>
                  </a:gsLst>
                  <a:lin ang="5400000" scaled="1"/>
                </a:gradFill>
              </a:rPr>
              <a:t>at</a:t>
            </a:r>
            <a:r>
              <a:rPr lang="en-US" sz="2700" dirty="0" smtClean="0">
                <a:gradFill>
                  <a:gsLst>
                    <a:gs pos="0">
                      <a:schemeClr val="bg2"/>
                    </a:gs>
                    <a:gs pos="100000">
                      <a:schemeClr val="bg2"/>
                    </a:gs>
                  </a:gsLst>
                  <a:lin ang="5400000" scaled="1"/>
                </a:gradFill>
              </a:rPr>
              <a:t> </a:t>
            </a:r>
            <a:r>
              <a:rPr lang="en-US" sz="2700" dirty="0" smtClean="0">
                <a:hlinkClick r:id="rId4"/>
              </a:rPr>
              <a:t>http://myignite.microsoft.com</a:t>
            </a:r>
            <a:r>
              <a:rPr lang="en-US" sz="2700" dirty="0" smtClean="0"/>
              <a:t> </a:t>
            </a:r>
            <a:r>
              <a:rPr lang="en-US" sz="2700" dirty="0" smtClean="0">
                <a:gradFill>
                  <a:gsLst>
                    <a:gs pos="0">
                      <a:schemeClr val="bg2"/>
                    </a:gs>
                    <a:gs pos="100000">
                      <a:schemeClr val="bg2"/>
                    </a:gs>
                  </a:gsLst>
                  <a:lin ang="5400000" scaled="1"/>
                </a:gradFill>
              </a:rPr>
              <a:t> </a:t>
            </a:r>
            <a:br>
              <a:rPr lang="en-US" sz="2700" dirty="0" smtClean="0">
                <a:gradFill>
                  <a:gsLst>
                    <a:gs pos="0">
                      <a:schemeClr val="bg2"/>
                    </a:gs>
                    <a:gs pos="100000">
                      <a:schemeClr val="bg2"/>
                    </a:gs>
                  </a:gsLst>
                  <a:lin ang="5400000" scaled="1"/>
                </a:gradFill>
              </a:rPr>
            </a:br>
            <a:r>
              <a:rPr lang="en-US" sz="2700" dirty="0">
                <a:gradFill>
                  <a:gsLst>
                    <a:gs pos="0">
                      <a:schemeClr val="bg1"/>
                    </a:gs>
                    <a:gs pos="100000">
                      <a:schemeClr val="bg1"/>
                    </a:gs>
                  </a:gsLst>
                  <a:lin ang="5400000" scaled="1"/>
                </a:gradFill>
              </a:rPr>
              <a:t>or download and use the </a:t>
            </a:r>
            <a:r>
              <a:rPr lang="en-US" sz="2700" dirty="0">
                <a:gradFill>
                  <a:gsLst>
                    <a:gs pos="0">
                      <a:schemeClr val="bg2"/>
                    </a:gs>
                    <a:gs pos="100000">
                      <a:schemeClr val="bg2"/>
                    </a:gs>
                  </a:gsLst>
                  <a:lin ang="5400000" scaled="1"/>
                </a:gradFill>
              </a:rPr>
              <a:t>Ignite </a:t>
            </a:r>
            <a:r>
              <a:rPr lang="en-US" sz="2700" dirty="0" smtClean="0">
                <a:gradFill>
                  <a:gsLst>
                    <a:gs pos="0">
                      <a:schemeClr val="bg2"/>
                    </a:gs>
                    <a:gs pos="100000">
                      <a:schemeClr val="bg2"/>
                    </a:gs>
                  </a:gsLst>
                  <a:lin ang="5400000" scaled="1"/>
                </a:gradFill>
              </a:rPr>
              <a:t>Mobile </a:t>
            </a:r>
            <a:r>
              <a:rPr lang="en-US" sz="2700" dirty="0">
                <a:gradFill>
                  <a:gsLst>
                    <a:gs pos="0">
                      <a:schemeClr val="bg2"/>
                    </a:gs>
                    <a:gs pos="100000">
                      <a:schemeClr val="bg2"/>
                    </a:gs>
                  </a:gsLst>
                  <a:lin ang="5400000" scaled="1"/>
                </a:gradFill>
              </a:rPr>
              <a:t>App</a:t>
            </a:r>
            <a:r>
              <a:rPr lang="en-US" sz="2700" dirty="0">
                <a:gradFill>
                  <a:gsLst>
                    <a:gs pos="0">
                      <a:schemeClr val="bg1"/>
                    </a:gs>
                    <a:gs pos="100000">
                      <a:schemeClr val="bg1"/>
                    </a:gs>
                  </a:gsLst>
                  <a:lin ang="5400000" scaled="1"/>
                </a:gradFill>
              </a:rPr>
              <a:t> </a:t>
            </a:r>
            <a:r>
              <a:rPr lang="en-US" sz="2700" dirty="0" smtClean="0">
                <a:gradFill>
                  <a:gsLst>
                    <a:gs pos="0">
                      <a:schemeClr val="bg1"/>
                    </a:gs>
                    <a:gs pos="100000">
                      <a:schemeClr val="bg1"/>
                    </a:gs>
                  </a:gsLst>
                  <a:lin ang="5400000" scaled="1"/>
                </a:gradFill>
              </a:rPr>
              <a:t/>
            </a:r>
            <a:br>
              <a:rPr lang="en-US" sz="2700" dirty="0" smtClean="0">
                <a:gradFill>
                  <a:gsLst>
                    <a:gs pos="0">
                      <a:schemeClr val="bg1"/>
                    </a:gs>
                    <a:gs pos="100000">
                      <a:schemeClr val="bg1"/>
                    </a:gs>
                  </a:gsLst>
                  <a:lin ang="5400000" scaled="1"/>
                </a:gradFill>
              </a:rPr>
            </a:br>
            <a:r>
              <a:rPr lang="en-US" sz="2700" dirty="0" smtClean="0">
                <a:gradFill>
                  <a:gsLst>
                    <a:gs pos="0">
                      <a:schemeClr val="bg1"/>
                    </a:gs>
                    <a:gs pos="100000">
                      <a:schemeClr val="bg1"/>
                    </a:gs>
                  </a:gsLst>
                  <a:lin ang="5400000" scaled="1"/>
                </a:gradFill>
              </a:rPr>
              <a:t>with </a:t>
            </a:r>
            <a:r>
              <a:rPr lang="en-US" sz="2700" dirty="0">
                <a:gradFill>
                  <a:gsLst>
                    <a:gs pos="0">
                      <a:schemeClr val="bg1"/>
                    </a:gs>
                    <a:gs pos="100000">
                      <a:schemeClr val="bg1"/>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smtClean="0">
                <a:gradFill>
                  <a:gsLst>
                    <a:gs pos="1250">
                      <a:schemeClr val="bg1"/>
                    </a:gs>
                    <a:gs pos="100000">
                      <a:schemeClr val="bg1"/>
                    </a:gs>
                  </a:gsLst>
                  <a:lin ang="5400000" scaled="0"/>
                </a:gradFill>
              </a:rPr>
              <a:t>Please evaluate </a:t>
            </a:r>
            <a:r>
              <a:rPr sz="4000" dirty="0">
                <a:gradFill>
                  <a:gsLst>
                    <a:gs pos="1250">
                      <a:schemeClr val="bg1"/>
                    </a:gs>
                    <a:gs pos="100000">
                      <a:schemeClr val="bg1"/>
                    </a:gs>
                  </a:gsLst>
                  <a:lin ang="5400000" scaled="0"/>
                </a:gradFill>
              </a:rPr>
              <a:t>this </a:t>
            </a:r>
            <a:r>
              <a:rPr sz="4000" dirty="0" smtClean="0">
                <a:gradFill>
                  <a:gsLst>
                    <a:gs pos="1250">
                      <a:schemeClr val="bg1"/>
                    </a:gs>
                    <a:gs pos="100000">
                      <a:schemeClr val="bg1"/>
                    </a:gs>
                  </a:gsLst>
                  <a:lin ang="5400000" scaled="0"/>
                </a:gradFill>
              </a:rPr>
              <a:t>session</a:t>
            </a:r>
          </a:p>
          <a:p>
            <a:pPr>
              <a:lnSpc>
                <a:spcPct val="80000"/>
              </a:lnSpc>
            </a:pPr>
            <a:r>
              <a:rPr lang="en-US" sz="3200" dirty="0">
                <a:gradFill>
                  <a:gsLst>
                    <a:gs pos="1250">
                      <a:schemeClr val="accent6"/>
                    </a:gs>
                    <a:gs pos="100000">
                      <a:schemeClr val="accent6"/>
                    </a:gs>
                  </a:gsLst>
                  <a:lin ang="5400000" scaled="0"/>
                </a:gradFill>
              </a:rPr>
              <a:t>Your feedback is </a:t>
            </a:r>
            <a:r>
              <a:rPr lang="en-US" sz="3200" dirty="0" smtClean="0">
                <a:gradFill>
                  <a:gsLst>
                    <a:gs pos="1250">
                      <a:schemeClr val="accent6"/>
                    </a:gs>
                    <a:gs pos="100000">
                      <a:schemeClr val="accent6"/>
                    </a:gs>
                  </a:gsLst>
                  <a:lin ang="5400000" scaled="0"/>
                </a:gradFill>
              </a:rPr>
              <a:t>important to us!</a:t>
            </a:r>
            <a:endParaRPr sz="3600" dirty="0">
              <a:gradFill>
                <a:gsLst>
                  <a:gs pos="1250">
                    <a:schemeClr val="accent6"/>
                  </a:gs>
                  <a:gs pos="100000">
                    <a:schemeClr val="accent6"/>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1731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World map" descr="world-map.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0059" y="1242071"/>
            <a:ext cx="12423237" cy="5300063"/>
          </a:xfrm>
          <a:prstGeom prst="rect">
            <a:avLst/>
          </a:prstGeom>
          <a:noFill/>
          <a:ln>
            <a:noFill/>
          </a:ln>
        </p:spPr>
      </p:pic>
      <p:pic>
        <p:nvPicPr>
          <p:cNvPr id="52" name="Picture 51"/>
          <p:cNvPicPr>
            <a:picLocks noChangeAspect="1"/>
          </p:cNvPicPr>
          <p:nvPr/>
        </p:nvPicPr>
        <p:blipFill rotWithShape="1">
          <a:blip r:embed="rId4" cstate="email">
            <a:extLst>
              <a:ext uri="{28A0092B-C50C-407E-A947-70E740481C1C}">
                <a14:useLocalDpi xmlns:a14="http://schemas.microsoft.com/office/drawing/2010/main"/>
              </a:ext>
            </a:extLst>
          </a:blip>
          <a:srcRect b="23496"/>
          <a:stretch/>
        </p:blipFill>
        <p:spPr>
          <a:xfrm>
            <a:off x="-203778" y="456763"/>
            <a:ext cx="12423237" cy="5648362"/>
          </a:xfrm>
          <a:prstGeom prst="rect">
            <a:avLst/>
          </a:prstGeom>
        </p:spPr>
      </p:pic>
      <p:sp>
        <p:nvSpPr>
          <p:cNvPr id="2" name="Title 1"/>
          <p:cNvSpPr>
            <a:spLocks noGrp="1"/>
          </p:cNvSpPr>
          <p:nvPr>
            <p:ph type="title"/>
          </p:nvPr>
        </p:nvSpPr>
        <p:spPr>
          <a:xfrm>
            <a:off x="75519" y="106920"/>
            <a:ext cx="11276912" cy="762480"/>
          </a:xfrm>
        </p:spPr>
        <p:txBody>
          <a:bodyPr/>
          <a:lstStyle/>
          <a:p>
            <a:r>
              <a:rPr lang="en-US" sz="4080" dirty="0">
                <a:solidFill>
                  <a:schemeClr val="tx1"/>
                </a:solidFill>
              </a:rPr>
              <a:t>Regional and Cross Region Services</a:t>
            </a:r>
            <a:br>
              <a:rPr lang="en-US" sz="4080" dirty="0">
                <a:solidFill>
                  <a:schemeClr val="tx1"/>
                </a:solidFill>
              </a:rPr>
            </a:br>
            <a:r>
              <a:rPr lang="en-US" sz="2856" dirty="0">
                <a:solidFill>
                  <a:schemeClr val="tx1"/>
                </a:solidFill>
              </a:rPr>
              <a:t>Microsoft Azure is divided physically and logically into units called regions</a:t>
            </a:r>
            <a:endParaRPr lang="en-US" sz="2040" dirty="0">
              <a:solidFill>
                <a:schemeClr val="tx1"/>
              </a:solidFill>
            </a:endParaRPr>
          </a:p>
        </p:txBody>
      </p:sp>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0215" y="2459458"/>
            <a:ext cx="865860" cy="83168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1648" y="2722856"/>
            <a:ext cx="865860" cy="83168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5037" y="2410457"/>
            <a:ext cx="865860" cy="83168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61312" y="3416215"/>
            <a:ext cx="865860" cy="83168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9984" y="3992047"/>
            <a:ext cx="865860" cy="831682"/>
          </a:xfrm>
          <a:prstGeom prst="rect">
            <a:avLst/>
          </a:prstGeom>
          <a:effectLst>
            <a:outerShdw blurRad="63500" sx="102000" sy="102000" algn="ctr" rotWithShape="0">
              <a:prstClr val="black">
                <a:alpha val="40000"/>
              </a:prstClr>
            </a:outerShdw>
          </a:effectLst>
        </p:spPr>
      </p:pic>
      <p:sp>
        <p:nvSpPr>
          <p:cNvPr id="39" name="Rectangle 38"/>
          <p:cNvSpPr/>
          <p:nvPr/>
        </p:nvSpPr>
        <p:spPr bwMode="auto">
          <a:xfrm>
            <a:off x="3018634" y="2632053"/>
            <a:ext cx="766239" cy="261292"/>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Chicago</a:t>
            </a:r>
            <a:endParaRPr lang="en-US" sz="1836" spc="-102" dirty="0">
              <a:solidFill>
                <a:srgbClr val="FFFFFF"/>
              </a:solidFill>
              <a:latin typeface="Segoe UI Light"/>
              <a:cs typeface="Segoe UI" pitchFamily="34" charset="0"/>
            </a:endParaRPr>
          </a:p>
        </p:txBody>
      </p:sp>
      <p:sp>
        <p:nvSpPr>
          <p:cNvPr id="40" name="Rectangle 39"/>
          <p:cNvSpPr/>
          <p:nvPr/>
        </p:nvSpPr>
        <p:spPr bwMode="auto">
          <a:xfrm>
            <a:off x="1026110" y="3044848"/>
            <a:ext cx="844307" cy="279836"/>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Bay Area</a:t>
            </a:r>
          </a:p>
        </p:txBody>
      </p:sp>
      <p:sp>
        <p:nvSpPr>
          <p:cNvPr id="41" name="Rectangle 40"/>
          <p:cNvSpPr/>
          <p:nvPr/>
        </p:nvSpPr>
        <p:spPr bwMode="auto">
          <a:xfrm>
            <a:off x="5079215" y="2459457"/>
            <a:ext cx="723856" cy="22968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Dublin</a:t>
            </a:r>
            <a:endParaRPr lang="en-US" sz="1836" spc="-102" dirty="0">
              <a:solidFill>
                <a:srgbClr val="FFFFFF"/>
              </a:solidFill>
              <a:latin typeface="Segoe UI Light"/>
              <a:cs typeface="Segoe UI" pitchFamily="34" charset="0"/>
            </a:endParaRPr>
          </a:p>
        </p:txBody>
      </p:sp>
      <p:sp>
        <p:nvSpPr>
          <p:cNvPr id="42" name="Rectangle 41"/>
          <p:cNvSpPr/>
          <p:nvPr/>
        </p:nvSpPr>
        <p:spPr bwMode="auto">
          <a:xfrm>
            <a:off x="6717975" y="2361455"/>
            <a:ext cx="1005817" cy="270030"/>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Amsterdam</a:t>
            </a:r>
            <a:endParaRPr lang="en-US" sz="1836" spc="-102" dirty="0">
              <a:solidFill>
                <a:srgbClr val="FFFFFF"/>
              </a:solidFill>
              <a:latin typeface="Segoe UI Light"/>
              <a:cs typeface="Segoe UI" pitchFamily="34" charset="0"/>
            </a:endParaRPr>
          </a:p>
        </p:txBody>
      </p:sp>
      <p:sp>
        <p:nvSpPr>
          <p:cNvPr id="43" name="Rectangle 42"/>
          <p:cNvSpPr/>
          <p:nvPr/>
        </p:nvSpPr>
        <p:spPr bwMode="auto">
          <a:xfrm>
            <a:off x="9982955" y="3870495"/>
            <a:ext cx="1017452" cy="249197"/>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Hong Kong</a:t>
            </a:r>
          </a:p>
        </p:txBody>
      </p:sp>
      <p:sp>
        <p:nvSpPr>
          <p:cNvPr id="44" name="Rectangle 43"/>
          <p:cNvSpPr/>
          <p:nvPr/>
        </p:nvSpPr>
        <p:spPr bwMode="auto">
          <a:xfrm>
            <a:off x="9653038" y="4276295"/>
            <a:ext cx="852154" cy="23839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Singapore</a:t>
            </a:r>
            <a:endParaRPr lang="en-US" sz="1836" spc="-102" dirty="0">
              <a:solidFill>
                <a:srgbClr val="FFFFFF"/>
              </a:solidFill>
              <a:latin typeface="Segoe UI Light"/>
              <a:cs typeface="Segoe UI" pitchFamily="34" charset="0"/>
            </a:endParaRPr>
          </a:p>
        </p:txBody>
      </p:sp>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7170" y="2990738"/>
            <a:ext cx="865860" cy="831682"/>
          </a:xfrm>
          <a:prstGeom prst="rect">
            <a:avLst/>
          </a:prstGeom>
          <a:effectLst>
            <a:outerShdw blurRad="63500" sx="102000" sy="102000" algn="ctr" rotWithShape="0">
              <a:prstClr val="black">
                <a:alpha val="40000"/>
              </a:prstClr>
            </a:outerShdw>
          </a:effectLst>
        </p:spPr>
      </p:pic>
      <p:sp>
        <p:nvSpPr>
          <p:cNvPr id="22" name="Rectangle 21"/>
          <p:cNvSpPr/>
          <p:nvPr/>
        </p:nvSpPr>
        <p:spPr bwMode="auto">
          <a:xfrm>
            <a:off x="10964051" y="3054110"/>
            <a:ext cx="886037" cy="268717"/>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East Japan</a:t>
            </a:r>
          </a:p>
        </p:txBody>
      </p:sp>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5439" y="3324709"/>
            <a:ext cx="865860" cy="831682"/>
          </a:xfrm>
          <a:prstGeom prst="rect">
            <a:avLst/>
          </a:prstGeom>
          <a:effectLst>
            <a:outerShdw blurRad="63500" sx="102000" sy="102000" algn="ctr" rotWithShape="0">
              <a:prstClr val="black">
                <a:alpha val="40000"/>
              </a:prstClr>
            </a:outerShdw>
          </a:effectLst>
        </p:spPr>
      </p:pic>
      <p:sp>
        <p:nvSpPr>
          <p:cNvPr id="29" name="Rectangle 28"/>
          <p:cNvSpPr/>
          <p:nvPr/>
        </p:nvSpPr>
        <p:spPr bwMode="auto">
          <a:xfrm>
            <a:off x="1629776" y="3666830"/>
            <a:ext cx="1008596" cy="26429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San Antonio</a:t>
            </a:r>
          </a:p>
        </p:txBody>
      </p:sp>
      <p:pic>
        <p:nvPicPr>
          <p:cNvPr id="45" name="Picture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8805" y="2976274"/>
            <a:ext cx="865860" cy="831682"/>
          </a:xfrm>
          <a:prstGeom prst="rect">
            <a:avLst/>
          </a:prstGeom>
          <a:effectLst>
            <a:outerShdw blurRad="63500" sx="102000" sy="102000" algn="ctr" rotWithShape="0">
              <a:prstClr val="black">
                <a:alpha val="40000"/>
              </a:prstClr>
            </a:outerShdw>
          </a:effectLst>
        </p:spPr>
      </p:pic>
      <p:sp>
        <p:nvSpPr>
          <p:cNvPr id="47" name="Rectangle 46"/>
          <p:cNvSpPr/>
          <p:nvPr/>
        </p:nvSpPr>
        <p:spPr bwMode="auto">
          <a:xfrm>
            <a:off x="3730879" y="3002971"/>
            <a:ext cx="682804" cy="271450"/>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Virginia</a:t>
            </a:r>
            <a:endParaRPr lang="en-US" sz="1836" spc="-102" dirty="0">
              <a:solidFill>
                <a:srgbClr val="FFFFFF"/>
              </a:solidFill>
              <a:latin typeface="Segoe UI Light"/>
              <a:cs typeface="Segoe UI" pitchFamily="34" charset="0"/>
            </a:endParaRPr>
          </a:p>
        </p:txBody>
      </p:sp>
      <p:pic>
        <p:nvPicPr>
          <p:cNvPr id="49" name="Picture 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7194" y="2821697"/>
            <a:ext cx="865860" cy="831682"/>
          </a:xfrm>
          <a:prstGeom prst="rect">
            <a:avLst/>
          </a:prstGeom>
          <a:effectLst>
            <a:outerShdw blurRad="63500" sx="102000" sy="102000" algn="ctr" rotWithShape="0">
              <a:prstClr val="black">
                <a:alpha val="40000"/>
              </a:prstClr>
            </a:outerShdw>
          </a:effectLst>
        </p:spPr>
      </p:pic>
      <p:pic>
        <p:nvPicPr>
          <p:cNvPr id="55" name="Picture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0111" y="3083118"/>
            <a:ext cx="865860" cy="831682"/>
          </a:xfrm>
          <a:prstGeom prst="rect">
            <a:avLst/>
          </a:prstGeom>
          <a:effectLst>
            <a:outerShdw blurRad="63500" sx="102000" sy="102000" algn="ctr" rotWithShape="0">
              <a:prstClr val="black">
                <a:alpha val="40000"/>
              </a:prstClr>
            </a:outerShdw>
          </a:effectLst>
        </p:spPr>
      </p:pic>
      <p:sp>
        <p:nvSpPr>
          <p:cNvPr id="56" name="Rectangle 55"/>
          <p:cNvSpPr/>
          <p:nvPr/>
        </p:nvSpPr>
        <p:spPr bwMode="auto">
          <a:xfrm>
            <a:off x="9000654" y="3172358"/>
            <a:ext cx="885024" cy="25442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Shanghai</a:t>
            </a:r>
            <a:endParaRPr lang="en-US" sz="1836" spc="-102" dirty="0">
              <a:solidFill>
                <a:srgbClr val="FFFFFF"/>
              </a:solidFill>
              <a:latin typeface="Segoe UI Light"/>
              <a:cs typeface="Segoe UI" pitchFamily="34" charset="0"/>
            </a:endParaRPr>
          </a:p>
        </p:txBody>
      </p:sp>
      <p:pic>
        <p:nvPicPr>
          <p:cNvPr id="54" name="Picture 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5468" y="2908868"/>
            <a:ext cx="865860" cy="831682"/>
          </a:xfrm>
          <a:prstGeom prst="rect">
            <a:avLst/>
          </a:prstGeom>
          <a:effectLst>
            <a:outerShdw blurRad="63500" sx="102000" sy="102000" algn="ctr" rotWithShape="0">
              <a:prstClr val="black">
                <a:alpha val="40000"/>
              </a:prstClr>
            </a:outerShdw>
          </a:effectLst>
        </p:spPr>
      </p:pic>
      <p:sp>
        <p:nvSpPr>
          <p:cNvPr id="51" name="Rectangle 50"/>
          <p:cNvSpPr/>
          <p:nvPr/>
        </p:nvSpPr>
        <p:spPr bwMode="auto">
          <a:xfrm>
            <a:off x="1905164" y="2784360"/>
            <a:ext cx="994434" cy="260488"/>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Des Moines</a:t>
            </a:r>
          </a:p>
        </p:txBody>
      </p:sp>
      <p:pic>
        <p:nvPicPr>
          <p:cNvPr id="58" name="Picture 5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47078" y="5110798"/>
            <a:ext cx="865860" cy="831682"/>
          </a:xfrm>
          <a:prstGeom prst="rect">
            <a:avLst/>
          </a:prstGeom>
          <a:effectLst>
            <a:outerShdw blurRad="63500" sx="102000" sy="102000" algn="ctr" rotWithShape="0">
              <a:prstClr val="black">
                <a:alpha val="40000"/>
              </a:prstClr>
            </a:outerShdw>
          </a:effectLst>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16599" y="4728620"/>
            <a:ext cx="865860" cy="831682"/>
          </a:xfrm>
          <a:prstGeom prst="rect">
            <a:avLst/>
          </a:prstGeom>
          <a:effectLst>
            <a:outerShdw blurRad="63500" sx="102000" sy="102000" algn="ctr" rotWithShape="0">
              <a:prstClr val="black">
                <a:alpha val="40000"/>
              </a:prstClr>
            </a:outerShdw>
          </a:effectLst>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7357" y="4617467"/>
            <a:ext cx="865860" cy="831682"/>
          </a:xfrm>
          <a:prstGeom prst="rect">
            <a:avLst/>
          </a:prstGeom>
          <a:effectLst>
            <a:outerShdw blurRad="63500" sx="102000" sy="102000" algn="ctr" rotWithShape="0">
              <a:prstClr val="black">
                <a:alpha val="40000"/>
              </a:prstClr>
            </a:outerShdw>
          </a:effectLst>
        </p:spPr>
      </p:pic>
      <p:sp>
        <p:nvSpPr>
          <p:cNvPr id="60" name="Rectangle 59"/>
          <p:cNvSpPr/>
          <p:nvPr/>
        </p:nvSpPr>
        <p:spPr bwMode="auto">
          <a:xfrm>
            <a:off x="4504642" y="4585780"/>
            <a:ext cx="672294" cy="23794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Brazil</a:t>
            </a:r>
            <a:endParaRPr lang="en-US" sz="1836" spc="-102" dirty="0">
              <a:solidFill>
                <a:srgbClr val="FFFFFF"/>
              </a:solidFill>
              <a:latin typeface="Segoe UI Light"/>
              <a:cs typeface="Segoe UI" pitchFamily="34" charset="0"/>
            </a:endParaRPr>
          </a:p>
        </p:txBody>
      </p:sp>
      <p:sp>
        <p:nvSpPr>
          <p:cNvPr id="59" name="Rectangle 58"/>
          <p:cNvSpPr/>
          <p:nvPr/>
        </p:nvSpPr>
        <p:spPr bwMode="auto">
          <a:xfrm>
            <a:off x="9754454" y="5314944"/>
            <a:ext cx="943536" cy="256142"/>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SE Australia</a:t>
            </a:r>
          </a:p>
        </p:txBody>
      </p:sp>
      <p:sp>
        <p:nvSpPr>
          <p:cNvPr id="3" name="Rectangle 2"/>
          <p:cNvSpPr/>
          <p:nvPr/>
        </p:nvSpPr>
        <p:spPr>
          <a:xfrm>
            <a:off x="75519" y="5963500"/>
            <a:ext cx="9510839" cy="1011685"/>
          </a:xfrm>
          <a:prstGeom prst="rect">
            <a:avLst/>
          </a:prstGeom>
        </p:spPr>
        <p:txBody>
          <a:bodyPr wrap="square">
            <a:spAutoFit/>
          </a:bodyPr>
          <a:lstStyle/>
          <a:p>
            <a:pPr marL="0" lvl="1" indent="-388411" defTabSz="931972">
              <a:buSzPct val="100000"/>
              <a:buFont typeface="Wingdings" panose="05000000000000000000" pitchFamily="2" charset="2"/>
              <a:buChar char="§"/>
            </a:pPr>
            <a:r>
              <a:rPr lang="en-US" sz="1903" spc="-30" dirty="0">
                <a:solidFill>
                  <a:srgbClr val="FFFFFF"/>
                </a:solidFill>
                <a:latin typeface="Segoe UI Light" panose="020B0502040204020203" pitchFamily="34" charset="0"/>
                <a:cs typeface="Segoe UI Light" panose="020B0502040204020203" pitchFamily="34" charset="0"/>
              </a:rPr>
              <a:t>North America, Europe, Asia, Australia and India are Geographies</a:t>
            </a:r>
          </a:p>
          <a:p>
            <a:pPr marL="0" lvl="1" indent="-388411" defTabSz="931972">
              <a:buSzPct val="100000"/>
              <a:buFont typeface="Wingdings" panose="05000000000000000000" pitchFamily="2" charset="2"/>
              <a:buChar char="§"/>
            </a:pPr>
            <a:r>
              <a:rPr lang="en-US" sz="1903" b="1" spc="-30" dirty="0">
                <a:solidFill>
                  <a:srgbClr val="FFFFFF"/>
                </a:solidFill>
                <a:latin typeface="Segoe UI Light" panose="020B0502040204020203" pitchFamily="34" charset="0"/>
                <a:cs typeface="Segoe UI Light" panose="020B0502040204020203" pitchFamily="34" charset="0"/>
              </a:rPr>
              <a:t>19</a:t>
            </a:r>
            <a:r>
              <a:rPr lang="en-US" sz="1903" spc="-30" dirty="0">
                <a:solidFill>
                  <a:srgbClr val="FFFFFF"/>
                </a:solidFill>
                <a:latin typeface="Segoe UI Light" panose="020B0502040204020203" pitchFamily="34" charset="0"/>
                <a:cs typeface="Segoe UI Light" panose="020B0502040204020203" pitchFamily="34" charset="0"/>
              </a:rPr>
              <a:t> Azure Regions in 2015: </a:t>
            </a:r>
            <a:r>
              <a:rPr lang="en-US" sz="1903" spc="-30" dirty="0" smtClean="0">
                <a:solidFill>
                  <a:srgbClr val="FFFFFF"/>
                </a:solidFill>
                <a:latin typeface="Segoe UI Light" panose="020B0502040204020203" pitchFamily="34" charset="0"/>
                <a:cs typeface="Segoe UI Light" panose="020B0502040204020203" pitchFamily="34" charset="0"/>
              </a:rPr>
              <a:t>More than </a:t>
            </a:r>
            <a:r>
              <a:rPr lang="en-US" sz="2040" spc="-31" dirty="0">
                <a:solidFill>
                  <a:srgbClr val="FFFFFF"/>
                </a:solidFill>
                <a:latin typeface="Segoe UI Light" panose="020B0502040204020203" pitchFamily="34" charset="0"/>
                <a:cs typeface="Segoe UI Light" panose="020B0502040204020203" pitchFamily="34" charset="0"/>
              </a:rPr>
              <a:t>AWS and </a:t>
            </a:r>
            <a:r>
              <a:rPr lang="en-US" sz="2040" spc="-31" dirty="0" smtClean="0">
                <a:solidFill>
                  <a:srgbClr val="FFFFFF"/>
                </a:solidFill>
                <a:latin typeface="Segoe UI Light" panose="020B0502040204020203" pitchFamily="34" charset="0"/>
                <a:cs typeface="Segoe UI Light" panose="020B0502040204020203" pitchFamily="34" charset="0"/>
              </a:rPr>
              <a:t>Google combined </a:t>
            </a:r>
            <a:endParaRPr lang="en-US" sz="1903" spc="-30" dirty="0">
              <a:solidFill>
                <a:srgbClr val="FFFFFF"/>
              </a:solidFill>
              <a:latin typeface="Segoe UI Light" panose="020B0502040204020203" pitchFamily="34" charset="0"/>
              <a:cs typeface="Segoe UI Light" panose="020B0502040204020203" pitchFamily="34" charset="0"/>
            </a:endParaRPr>
          </a:p>
          <a:p>
            <a:pPr marL="0" lvl="1" indent="-388411" defTabSz="931972">
              <a:buSzPct val="100000"/>
              <a:buFont typeface="Wingdings" panose="05000000000000000000" pitchFamily="2" charset="2"/>
              <a:buChar char="§"/>
            </a:pPr>
            <a:r>
              <a:rPr lang="en-US" sz="1903" spc="-30" dirty="0">
                <a:solidFill>
                  <a:srgbClr val="FFFFFF"/>
                </a:solidFill>
                <a:latin typeface="Segoe UI Light" panose="020B0502040204020203" pitchFamily="34" charset="0"/>
                <a:cs typeface="Segoe UI Light" panose="020B0502040204020203" pitchFamily="34" charset="0"/>
              </a:rPr>
              <a:t>A </a:t>
            </a:r>
            <a:r>
              <a:rPr lang="en-US" sz="1903" spc="-30" dirty="0" smtClean="0">
                <a:solidFill>
                  <a:srgbClr val="FFFFFF"/>
                </a:solidFill>
                <a:latin typeface="Segoe UI Light" panose="020B0502040204020203" pitchFamily="34" charset="0"/>
                <a:cs typeface="Segoe UI Light" panose="020B0502040204020203" pitchFamily="34" charset="0"/>
              </a:rPr>
              <a:t>huge </a:t>
            </a:r>
            <a:r>
              <a:rPr lang="en-US" sz="1903" spc="-30" dirty="0">
                <a:solidFill>
                  <a:srgbClr val="FFFFFF"/>
                </a:solidFill>
                <a:latin typeface="Segoe UI Light" panose="020B0502040204020203" pitchFamily="34" charset="0"/>
                <a:cs typeface="Segoe UI Light" panose="020B0502040204020203" pitchFamily="34" charset="0"/>
              </a:rPr>
              <a:t>investment in datacenters</a:t>
            </a:r>
          </a:p>
        </p:txBody>
      </p:sp>
      <p:sp>
        <p:nvSpPr>
          <p:cNvPr id="64" name="Rectangle 63"/>
          <p:cNvSpPr/>
          <p:nvPr/>
        </p:nvSpPr>
        <p:spPr bwMode="auto">
          <a:xfrm>
            <a:off x="11147699" y="4873523"/>
            <a:ext cx="1010943" cy="244423"/>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East Australia</a:t>
            </a:r>
          </a:p>
        </p:txBody>
      </p:sp>
      <p:sp>
        <p:nvSpPr>
          <p:cNvPr id="65" name="Rectangle 64"/>
          <p:cNvSpPr/>
          <p:nvPr/>
        </p:nvSpPr>
        <p:spPr bwMode="auto">
          <a:xfrm>
            <a:off x="10846174" y="3426782"/>
            <a:ext cx="980097" cy="270320"/>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West Japan</a:t>
            </a:r>
          </a:p>
        </p:txBody>
      </p:sp>
      <p:pic>
        <p:nvPicPr>
          <p:cNvPr id="66" name="Picture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8257" y="2511921"/>
            <a:ext cx="865860" cy="831682"/>
          </a:xfrm>
          <a:prstGeom prst="rect">
            <a:avLst/>
          </a:prstGeom>
          <a:effectLst>
            <a:outerShdw blurRad="63500" sx="102000" sy="102000" algn="ctr" rotWithShape="0">
              <a:prstClr val="black">
                <a:alpha val="40000"/>
              </a:prstClr>
            </a:outerShdw>
          </a:effectLst>
        </p:spPr>
      </p:pic>
      <p:sp>
        <p:nvSpPr>
          <p:cNvPr id="63" name="Rectangle 62"/>
          <p:cNvSpPr/>
          <p:nvPr/>
        </p:nvSpPr>
        <p:spPr bwMode="auto">
          <a:xfrm>
            <a:off x="9316005" y="2507284"/>
            <a:ext cx="763109" cy="250017"/>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spc="-102" dirty="0">
                <a:solidFill>
                  <a:srgbClr val="FFFFFF"/>
                </a:solidFill>
                <a:latin typeface="Segoe UI Light"/>
                <a:cs typeface="Segoe UI" pitchFamily="34" charset="0"/>
              </a:rPr>
              <a:t>Beijing</a:t>
            </a:r>
            <a:endParaRPr lang="en-US" sz="1836" spc="-102" dirty="0">
              <a:solidFill>
                <a:srgbClr val="FFFFFF"/>
              </a:solidFill>
              <a:latin typeface="Segoe UI Light"/>
              <a:cs typeface="Segoe UI" pitchFamily="34" charset="0"/>
            </a:endParaRPr>
          </a:p>
        </p:txBody>
      </p:sp>
      <p:pic>
        <p:nvPicPr>
          <p:cNvPr id="57" name="Picture 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0482" y="3487009"/>
            <a:ext cx="865860" cy="831682"/>
          </a:xfrm>
          <a:prstGeom prst="rect">
            <a:avLst/>
          </a:prstGeom>
          <a:effectLst>
            <a:outerShdw blurRad="63500" sx="102000" sy="102000" algn="ctr" rotWithShape="0">
              <a:prstClr val="black">
                <a:alpha val="40000"/>
              </a:prstClr>
            </a:outerShdw>
          </a:effectLst>
        </p:spPr>
      </p:pic>
      <p:sp>
        <p:nvSpPr>
          <p:cNvPr id="68" name="Rectangle 67"/>
          <p:cNvSpPr/>
          <p:nvPr/>
        </p:nvSpPr>
        <p:spPr bwMode="auto">
          <a:xfrm>
            <a:off x="7853325" y="3487008"/>
            <a:ext cx="699852" cy="302457"/>
          </a:xfrm>
          <a:prstGeom prst="rect">
            <a:avLst/>
          </a:prstGeom>
          <a:solidFill>
            <a:srgbClr val="FFC0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186" tIns="93190" rIns="93186" bIns="93198" numCol="1" rtlCol="0" anchor="ctr" anchorCtr="0" compatLnSpc="1">
            <a:prstTxWarp prst="textNoShape">
              <a:avLst/>
            </a:prstTxWarp>
          </a:bodyPr>
          <a:lstStyle/>
          <a:p>
            <a:pPr algn="ctr" defTabSz="1242332"/>
            <a:r>
              <a:rPr lang="en-US" sz="1428" dirty="0">
                <a:solidFill>
                  <a:srgbClr val="000000"/>
                </a:solidFill>
              </a:rPr>
              <a:t>India*</a:t>
            </a:r>
            <a:endParaRPr lang="en-US" sz="1428" spc="-102" dirty="0">
              <a:solidFill>
                <a:srgbClr val="000000"/>
              </a:solidFill>
              <a:latin typeface="Segoe UI Light"/>
              <a:cs typeface="Segoe UI" pitchFamily="34" charset="0"/>
            </a:endParaRPr>
          </a:p>
        </p:txBody>
      </p:sp>
      <p:sp>
        <p:nvSpPr>
          <p:cNvPr id="74" name="TextBox 73"/>
          <p:cNvSpPr txBox="1"/>
          <p:nvPr/>
        </p:nvSpPr>
        <p:spPr>
          <a:xfrm>
            <a:off x="10360149" y="6508352"/>
            <a:ext cx="2125295" cy="350262"/>
          </a:xfrm>
          <a:prstGeom prst="rect">
            <a:avLst/>
          </a:prstGeom>
          <a:noFill/>
          <a:ln>
            <a:noFill/>
          </a:ln>
        </p:spPr>
        <p:txBody>
          <a:bodyPr wrap="square" lIns="93190" tIns="46597" rIns="93190" bIns="46597" rtlCol="0">
            <a:spAutoFit/>
          </a:bodyPr>
          <a:lstStyle/>
          <a:p>
            <a:pPr defTabSz="1242332"/>
            <a:r>
              <a:rPr lang="en-US" sz="1632" spc="-102" dirty="0">
                <a:solidFill>
                  <a:srgbClr val="FFFFFF"/>
                </a:solidFill>
                <a:latin typeface="Segoe UI Light"/>
              </a:rPr>
              <a:t>* India available late 2015</a:t>
            </a:r>
            <a:endParaRPr lang="en-US" sz="2448" spc="-102" dirty="0">
              <a:solidFill>
                <a:srgbClr val="FFFFFF"/>
              </a:solidFill>
              <a:latin typeface="Segoe UI Light"/>
            </a:endParaRPr>
          </a:p>
        </p:txBody>
      </p:sp>
      <p:sp>
        <p:nvSpPr>
          <p:cNvPr id="76" name="Oval 75"/>
          <p:cNvSpPr/>
          <p:nvPr/>
        </p:nvSpPr>
        <p:spPr bwMode="auto">
          <a:xfrm>
            <a:off x="2500464" y="2912988"/>
            <a:ext cx="2891930" cy="3108169"/>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5054" tIns="47529" rIns="95054" bIns="47529" anchor="ctr"/>
          <a:lstStyle/>
          <a:p>
            <a:pPr algn="ctr" defTabSz="950288"/>
            <a:endParaRPr lang="en-US" sz="2495" dirty="0">
              <a:gradFill>
                <a:gsLst>
                  <a:gs pos="0">
                    <a:srgbClr val="FFFFFF"/>
                  </a:gs>
                  <a:gs pos="100000">
                    <a:srgbClr val="FFFFFF"/>
                  </a:gs>
                </a:gsLst>
                <a:lin ang="5400000" scaled="0"/>
              </a:gradFill>
            </a:endParaRPr>
          </a:p>
        </p:txBody>
      </p:sp>
      <p:sp>
        <p:nvSpPr>
          <p:cNvPr id="77" name="Oval 76"/>
          <p:cNvSpPr/>
          <p:nvPr/>
        </p:nvSpPr>
        <p:spPr bwMode="auto">
          <a:xfrm>
            <a:off x="9004604" y="1458511"/>
            <a:ext cx="3306900" cy="3662738"/>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5054" tIns="47529" rIns="95054" bIns="47529" anchor="ctr"/>
          <a:lstStyle/>
          <a:p>
            <a:pPr algn="ctr" defTabSz="950288"/>
            <a:endParaRPr lang="en-US" sz="2495" dirty="0">
              <a:gradFill>
                <a:gsLst>
                  <a:gs pos="0">
                    <a:srgbClr val="FFFFFF"/>
                  </a:gs>
                  <a:gs pos="100000">
                    <a:srgbClr val="FFFFFF"/>
                  </a:gs>
                </a:gsLst>
                <a:lin ang="5400000" scaled="0"/>
              </a:gradFill>
            </a:endParaRPr>
          </a:p>
        </p:txBody>
      </p:sp>
      <p:sp>
        <p:nvSpPr>
          <p:cNvPr id="78" name="Oval 77"/>
          <p:cNvSpPr/>
          <p:nvPr/>
        </p:nvSpPr>
        <p:spPr bwMode="auto">
          <a:xfrm>
            <a:off x="4994440" y="1348067"/>
            <a:ext cx="2918325" cy="4810991"/>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5054" tIns="47529" rIns="95054" bIns="47529" anchor="ctr"/>
          <a:lstStyle/>
          <a:p>
            <a:pPr algn="ctr" defTabSz="950288"/>
            <a:endParaRPr lang="en-US" sz="2081" dirty="0">
              <a:gradFill>
                <a:gsLst>
                  <a:gs pos="0">
                    <a:srgbClr val="FFFFFF"/>
                  </a:gs>
                  <a:gs pos="100000">
                    <a:srgbClr val="FFFFFF"/>
                  </a:gs>
                </a:gsLst>
                <a:lin ang="5400000" scaled="0"/>
              </a:gradFill>
              <a:ea typeface="Segoe UI" pitchFamily="34" charset="0"/>
              <a:cs typeface="Segoe UI" pitchFamily="34" charset="0"/>
            </a:endParaRPr>
          </a:p>
        </p:txBody>
      </p:sp>
      <p:sp>
        <p:nvSpPr>
          <p:cNvPr id="79" name="Oval 78"/>
          <p:cNvSpPr/>
          <p:nvPr/>
        </p:nvSpPr>
        <p:spPr bwMode="auto">
          <a:xfrm>
            <a:off x="107571" y="2056282"/>
            <a:ext cx="5401553" cy="2427094"/>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5054" tIns="47529" rIns="95054" bIns="47529" anchor="ctr"/>
          <a:lstStyle/>
          <a:p>
            <a:pPr algn="ctr" defTabSz="950288"/>
            <a:endParaRPr lang="en-US" sz="2495" dirty="0">
              <a:gradFill>
                <a:gsLst>
                  <a:gs pos="0">
                    <a:srgbClr val="FFFFFF"/>
                  </a:gs>
                  <a:gs pos="100000">
                    <a:srgbClr val="FFFFFF"/>
                  </a:gs>
                </a:gsLst>
                <a:lin ang="5400000" scaled="0"/>
              </a:gradFill>
            </a:endParaRPr>
          </a:p>
        </p:txBody>
      </p:sp>
      <p:sp>
        <p:nvSpPr>
          <p:cNvPr id="80" name="Oval 79"/>
          <p:cNvSpPr/>
          <p:nvPr/>
        </p:nvSpPr>
        <p:spPr bwMode="auto">
          <a:xfrm>
            <a:off x="7854213" y="3109035"/>
            <a:ext cx="1585816" cy="1698860"/>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5054" tIns="47529" rIns="95054" bIns="47529" anchor="ctr"/>
          <a:lstStyle/>
          <a:p>
            <a:pPr algn="ctr" defTabSz="950288"/>
            <a:endParaRPr lang="en-US" sz="2081" dirty="0">
              <a:gradFill>
                <a:gsLst>
                  <a:gs pos="0">
                    <a:srgbClr val="FFFFFF"/>
                  </a:gs>
                  <a:gs pos="100000">
                    <a:srgbClr val="FFFFFF"/>
                  </a:gs>
                </a:gsLst>
                <a:lin ang="5400000" scaled="0"/>
              </a:gradFill>
              <a:ea typeface="Segoe UI" pitchFamily="34" charset="0"/>
              <a:cs typeface="Segoe UI" pitchFamily="34" charset="0"/>
            </a:endParaRPr>
          </a:p>
        </p:txBody>
      </p:sp>
      <p:sp>
        <p:nvSpPr>
          <p:cNvPr id="4" name="Slide Number Placeholder 3"/>
          <p:cNvSpPr>
            <a:spLocks noGrp="1"/>
          </p:cNvSpPr>
          <p:nvPr>
            <p:ph type="sldNum" sz="quarter" idx="12"/>
          </p:nvPr>
        </p:nvSpPr>
        <p:spPr/>
        <p:txBody>
          <a:bodyPr/>
          <a:lstStyle/>
          <a:p>
            <a:pPr defTabSz="1236079"/>
            <a:fld id="{701EF8F4-3127-4F0B-9FA1-9C31610D72B1}" type="slidenum">
              <a:rPr lang="en-US" smtClean="0">
                <a:solidFill>
                  <a:srgbClr val="292929"/>
                </a:solidFill>
              </a:rPr>
              <a:pPr defTabSz="1236079"/>
              <a:t>6</a:t>
            </a:fld>
            <a:endParaRPr lang="en-US" dirty="0">
              <a:solidFill>
                <a:srgbClr val="292929"/>
              </a:solidFill>
            </a:endParaRPr>
          </a:p>
        </p:txBody>
      </p:sp>
    </p:spTree>
    <p:extLst>
      <p:ext uri="{BB962C8B-B14F-4D97-AF65-F5344CB8AC3E}">
        <p14:creationId xmlns:p14="http://schemas.microsoft.com/office/powerpoint/2010/main" val="17213313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24" y="110834"/>
            <a:ext cx="11889564" cy="917575"/>
          </a:xfrm>
        </p:spPr>
        <p:txBody>
          <a:bodyPr/>
          <a:lstStyle/>
          <a:p>
            <a:r>
              <a:rPr lang="en-US" dirty="0" smtClean="0"/>
              <a:t>Key Azure Concepts</a:t>
            </a:r>
            <a:endParaRPr lang="en-US" dirty="0"/>
          </a:p>
        </p:txBody>
      </p:sp>
      <p:pic>
        <p:nvPicPr>
          <p:cNvPr id="5" name="Picture 4"/>
          <p:cNvPicPr>
            <a:picLocks noChangeAspect="1"/>
          </p:cNvPicPr>
          <p:nvPr/>
        </p:nvPicPr>
        <p:blipFill>
          <a:blip r:embed="rId3"/>
          <a:stretch>
            <a:fillRect/>
          </a:stretch>
        </p:blipFill>
        <p:spPr>
          <a:xfrm>
            <a:off x="579437" y="1211262"/>
            <a:ext cx="7113670" cy="3276600"/>
          </a:xfrm>
          <a:prstGeom prst="rect">
            <a:avLst/>
          </a:prstGeom>
        </p:spPr>
      </p:pic>
      <p:sp>
        <p:nvSpPr>
          <p:cNvPr id="19" name="Rectangle 18"/>
          <p:cNvSpPr/>
          <p:nvPr/>
        </p:nvSpPr>
        <p:spPr>
          <a:xfrm>
            <a:off x="274637" y="4411662"/>
            <a:ext cx="8153401" cy="2708434"/>
          </a:xfrm>
          <a:prstGeom prst="rect">
            <a:avLst/>
          </a:prstGeom>
        </p:spPr>
        <p:txBody>
          <a:bodyPr wrap="square">
            <a:spAutoFit/>
          </a:bodyPr>
          <a:lstStyle/>
          <a:p>
            <a:pPr defTabSz="932667">
              <a:lnSpc>
                <a:spcPct val="90000"/>
              </a:lnSpc>
              <a:spcBef>
                <a:spcPct val="20000"/>
              </a:spcBef>
              <a:buClr>
                <a:schemeClr val="tx1"/>
              </a:buClr>
              <a:buSzPct val="90000"/>
            </a:pPr>
            <a:r>
              <a:rPr lang="en-US" sz="2400" b="1" dirty="0">
                <a:gradFill>
                  <a:gsLst>
                    <a:gs pos="20354">
                      <a:schemeClr val="tx2"/>
                    </a:gs>
                    <a:gs pos="40000">
                      <a:schemeClr val="tx2"/>
                    </a:gs>
                  </a:gsLst>
                  <a:lin ang="5400000" scaled="0"/>
                </a:gradFill>
                <a:latin typeface="+mj-lt"/>
              </a:rPr>
              <a:t>Paired </a:t>
            </a:r>
            <a:r>
              <a:rPr lang="en-US" sz="2400" b="1" dirty="0" smtClean="0">
                <a:gradFill>
                  <a:gsLst>
                    <a:gs pos="20354">
                      <a:schemeClr val="tx2"/>
                    </a:gs>
                    <a:gs pos="40000">
                      <a:schemeClr val="tx2"/>
                    </a:gs>
                  </a:gsLst>
                  <a:lin ang="5400000" scaled="0"/>
                </a:gradFill>
                <a:latin typeface="+mj-lt"/>
              </a:rPr>
              <a:t>Regions</a:t>
            </a:r>
          </a:p>
          <a:p>
            <a:pPr defTabSz="932667">
              <a:lnSpc>
                <a:spcPct val="90000"/>
              </a:lnSpc>
              <a:spcBef>
                <a:spcPct val="20000"/>
              </a:spcBef>
              <a:buClr>
                <a:schemeClr val="tx1"/>
              </a:buClr>
              <a:buSzPct val="90000"/>
            </a:pPr>
            <a:r>
              <a:rPr lang="en-US" sz="2400" dirty="0" smtClean="0">
                <a:gradFill>
                  <a:gsLst>
                    <a:gs pos="20354">
                      <a:schemeClr val="tx2"/>
                    </a:gs>
                    <a:gs pos="40000">
                      <a:schemeClr val="tx2"/>
                    </a:gs>
                  </a:gsLst>
                  <a:lin ang="5400000" scaled="0"/>
                </a:gradFill>
                <a:latin typeface="+mj-lt"/>
              </a:rPr>
              <a:t>Each </a:t>
            </a:r>
            <a:r>
              <a:rPr lang="en-US" sz="2400" dirty="0">
                <a:gradFill>
                  <a:gsLst>
                    <a:gs pos="20354">
                      <a:schemeClr val="tx2"/>
                    </a:gs>
                    <a:gs pos="40000">
                      <a:schemeClr val="tx2"/>
                    </a:gs>
                  </a:gsLst>
                  <a:lin ang="5400000" scaled="0"/>
                </a:gradFill>
                <a:latin typeface="+mj-lt"/>
              </a:rPr>
              <a:t>Azure region is paired up with another within the same Geo* to form Paired Regions. Azure </a:t>
            </a:r>
            <a:r>
              <a:rPr lang="en-US" sz="2400" dirty="0" smtClean="0">
                <a:gradFill>
                  <a:gsLst>
                    <a:gs pos="20354">
                      <a:schemeClr val="tx2"/>
                    </a:gs>
                    <a:gs pos="40000">
                      <a:schemeClr val="tx2"/>
                    </a:gs>
                  </a:gsLst>
                  <a:lin ang="5400000" scaled="0"/>
                </a:gradFill>
                <a:latin typeface="+mj-lt"/>
              </a:rPr>
              <a:t>guarantees DR </a:t>
            </a:r>
            <a:r>
              <a:rPr lang="en-US" sz="2400" dirty="0">
                <a:gradFill>
                  <a:gsLst>
                    <a:gs pos="20354">
                      <a:schemeClr val="tx2"/>
                    </a:gs>
                    <a:gs pos="40000">
                      <a:schemeClr val="tx2"/>
                    </a:gs>
                  </a:gsLst>
                  <a:lin ang="5400000" scaled="0"/>
                </a:gradFill>
                <a:latin typeface="+mj-lt"/>
              </a:rPr>
              <a:t>isolation between paired regions against both physical and logical </a:t>
            </a:r>
            <a:r>
              <a:rPr lang="en-US" sz="2400" dirty="0" smtClean="0">
                <a:gradFill>
                  <a:gsLst>
                    <a:gs pos="20354">
                      <a:schemeClr val="tx2"/>
                    </a:gs>
                    <a:gs pos="40000">
                      <a:schemeClr val="tx2"/>
                    </a:gs>
                  </a:gsLst>
                  <a:lin ang="5400000" scaled="0"/>
                </a:gradFill>
                <a:latin typeface="+mj-lt"/>
              </a:rPr>
              <a:t>failures</a:t>
            </a:r>
          </a:p>
          <a:p>
            <a:pPr defTabSz="932667">
              <a:lnSpc>
                <a:spcPct val="90000"/>
              </a:lnSpc>
              <a:spcBef>
                <a:spcPct val="20000"/>
              </a:spcBef>
              <a:buClr>
                <a:schemeClr val="tx1"/>
              </a:buClr>
              <a:buSzPct val="90000"/>
            </a:pPr>
            <a:endParaRPr lang="en-US" sz="1000" dirty="0" smtClean="0">
              <a:gradFill>
                <a:gsLst>
                  <a:gs pos="20354">
                    <a:schemeClr val="tx2"/>
                  </a:gs>
                  <a:gs pos="40000">
                    <a:schemeClr val="tx2"/>
                  </a:gs>
                </a:gsLst>
                <a:lin ang="5400000" scaled="0"/>
              </a:gradFill>
              <a:latin typeface="+mj-lt"/>
            </a:endParaRPr>
          </a:p>
          <a:p>
            <a:pPr lvl="0" defTabSz="932667">
              <a:lnSpc>
                <a:spcPct val="90000"/>
              </a:lnSpc>
              <a:spcBef>
                <a:spcPct val="20000"/>
              </a:spcBef>
              <a:buClr>
                <a:srgbClr val="FFFFFF"/>
              </a:buClr>
              <a:buSzPct val="90000"/>
            </a:pPr>
            <a:r>
              <a:rPr lang="en-US" dirty="0">
                <a:gradFill>
                  <a:gsLst>
                    <a:gs pos="20354">
                      <a:srgbClr val="47D8FF"/>
                    </a:gs>
                    <a:gs pos="40000">
                      <a:srgbClr val="47D8FF"/>
                    </a:gs>
                  </a:gsLst>
                  <a:lin ang="5400000" scaled="0"/>
                </a:gradFill>
                <a:latin typeface="Segoe UI Light"/>
              </a:rPr>
              <a:t>* Exception: Brazil South region is paired with South Central US. </a:t>
            </a:r>
          </a:p>
          <a:p>
            <a:pPr defTabSz="932667">
              <a:lnSpc>
                <a:spcPct val="90000"/>
              </a:lnSpc>
              <a:spcBef>
                <a:spcPct val="20000"/>
              </a:spcBef>
              <a:buClr>
                <a:schemeClr val="tx1"/>
              </a:buClr>
              <a:buSzPct val="90000"/>
            </a:pPr>
            <a:endParaRPr lang="en-US" sz="2400" dirty="0">
              <a:gradFill>
                <a:gsLst>
                  <a:gs pos="20354">
                    <a:schemeClr val="tx2"/>
                  </a:gs>
                  <a:gs pos="40000">
                    <a:schemeClr val="tx2"/>
                  </a:gs>
                </a:gsLst>
                <a:lin ang="5400000" scaled="0"/>
              </a:gradFill>
              <a:latin typeface="+mj-lt"/>
            </a:endParaRPr>
          </a:p>
        </p:txBody>
      </p:sp>
      <p:graphicFrame>
        <p:nvGraphicFramePr>
          <p:cNvPr id="20" name="Table 19"/>
          <p:cNvGraphicFramePr>
            <a:graphicFrameLocks noGrp="1"/>
          </p:cNvGraphicFramePr>
          <p:nvPr>
            <p:extLst>
              <p:ext uri="{D42A27DB-BD31-4B8C-83A1-F6EECF244321}">
                <p14:modId xmlns:p14="http://schemas.microsoft.com/office/powerpoint/2010/main" val="231934040"/>
              </p:ext>
            </p:extLst>
          </p:nvPr>
        </p:nvGraphicFramePr>
        <p:xfrm>
          <a:off x="8323789" y="601662"/>
          <a:ext cx="3657599" cy="6137638"/>
        </p:xfrm>
        <a:graphic>
          <a:graphicData uri="http://schemas.openxmlformats.org/drawingml/2006/table">
            <a:tbl>
              <a:tblPr/>
              <a:tblGrid>
                <a:gridCol w="1830458">
                  <a:extLst>
                    <a:ext uri="{9D8B030D-6E8A-4147-A177-3AD203B41FA5}">
                      <a16:colId xmlns:a16="http://schemas.microsoft.com/office/drawing/2014/main" xmlns="" val="2551763176"/>
                    </a:ext>
                  </a:extLst>
                </a:gridCol>
                <a:gridCol w="1827141">
                  <a:extLst>
                    <a:ext uri="{9D8B030D-6E8A-4147-A177-3AD203B41FA5}">
                      <a16:colId xmlns:a16="http://schemas.microsoft.com/office/drawing/2014/main" xmlns="" val="1142100100"/>
                    </a:ext>
                  </a:extLst>
                </a:gridCol>
              </a:tblGrid>
              <a:tr h="304800">
                <a:tc>
                  <a:txBody>
                    <a:bodyPr/>
                    <a:lstStyle/>
                    <a:p>
                      <a:pPr marL="0" marR="0" fontAlgn="t">
                        <a:spcBef>
                          <a:spcPts val="0"/>
                        </a:spcBef>
                        <a:spcAft>
                          <a:spcPts val="0"/>
                        </a:spcAft>
                      </a:pPr>
                      <a:r>
                        <a:rPr lang="en-US" sz="2000" b="1" kern="1200" spc="0" baseline="0" dirty="0">
                          <a:gradFill>
                            <a:gsLst>
                              <a:gs pos="1250">
                                <a:schemeClr val="tx1"/>
                              </a:gs>
                              <a:gs pos="100000">
                                <a:schemeClr val="tx1"/>
                              </a:gs>
                            </a:gsLst>
                            <a:lin ang="5400000" scaled="0"/>
                          </a:gradFill>
                          <a:latin typeface="+mn-lt"/>
                          <a:ea typeface="+mn-ea"/>
                          <a:cs typeface="+mn-cs"/>
                        </a:rPr>
                        <a:t>Primary</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accent1"/>
                    </a:solidFill>
                  </a:tcPr>
                </a:tc>
                <a:tc>
                  <a:txBody>
                    <a:bodyPr/>
                    <a:lstStyle/>
                    <a:p>
                      <a:pPr marL="0" marR="0" fontAlgn="t">
                        <a:spcBef>
                          <a:spcPts val="0"/>
                        </a:spcBef>
                        <a:spcAft>
                          <a:spcPts val="0"/>
                        </a:spcAft>
                      </a:pPr>
                      <a:r>
                        <a:rPr lang="en-US" sz="2000" b="1" kern="1200" spc="0" baseline="0" dirty="0">
                          <a:gradFill>
                            <a:gsLst>
                              <a:gs pos="1250">
                                <a:schemeClr val="tx1"/>
                              </a:gs>
                              <a:gs pos="100000">
                                <a:schemeClr val="tx1"/>
                              </a:gs>
                            </a:gsLst>
                            <a:lin ang="5400000" scaled="0"/>
                          </a:gradFill>
                          <a:latin typeface="+mn-lt"/>
                          <a:ea typeface="+mn-ea"/>
                          <a:cs typeface="+mn-cs"/>
                        </a:rPr>
                        <a:t>Secondary</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accent1"/>
                    </a:solidFill>
                  </a:tcPr>
                </a:tc>
                <a:extLst>
                  <a:ext uri="{0D108BD9-81ED-4DB2-BD59-A6C34878D82A}">
                    <a16:rowId xmlns:a16="http://schemas.microsoft.com/office/drawing/2014/main" xmlns="" val="4080016882"/>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North 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South 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971844613"/>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South 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North 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2926089166"/>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East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West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491536100"/>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West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East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607198334"/>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US East 2</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472320909"/>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US East 2</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091233678"/>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North Europe</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West Europe</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278292124"/>
                  </a:ext>
                </a:extLst>
              </a:tr>
              <a:tr h="304800">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West Europe</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North Europe</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839679839"/>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South East Asia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East Asia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418029155"/>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East Asia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South East Asia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524484845"/>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East China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North China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453971269"/>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North China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East China</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980024540"/>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Japan 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Japan West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4287009270"/>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Japan West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Japan 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1797043823"/>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Brazil South</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South Central US</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2720169667"/>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Australia 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Australia Southeast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706240511"/>
                  </a:ext>
                </a:extLst>
              </a:tr>
              <a:tr h="304800">
                <a:tc>
                  <a:txBody>
                    <a:bodyPr/>
                    <a:lstStyle/>
                    <a:p>
                      <a:pPr marL="0" marR="0" fontAlgn="t">
                        <a:spcBef>
                          <a:spcPts val="0"/>
                        </a:spcBef>
                        <a:spcAft>
                          <a:spcPts val="0"/>
                        </a:spcAft>
                      </a:pPr>
                      <a:r>
                        <a:rPr lang="en-US" sz="1400" kern="1200" spc="0" baseline="0">
                          <a:gradFill>
                            <a:gsLst>
                              <a:gs pos="1250">
                                <a:schemeClr val="tx1"/>
                              </a:gs>
                              <a:gs pos="100000">
                                <a:schemeClr val="tx1"/>
                              </a:gs>
                            </a:gsLst>
                            <a:lin ang="5400000" scaled="0"/>
                          </a:gradFill>
                          <a:latin typeface="+mn-lt"/>
                          <a:ea typeface="+mn-ea"/>
                          <a:cs typeface="+mn-cs"/>
                        </a:rPr>
                        <a:t>Australia Southeast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a:gradFill>
                            <a:gsLst>
                              <a:gs pos="1250">
                                <a:schemeClr val="tx1"/>
                              </a:gs>
                              <a:gs pos="100000">
                                <a:schemeClr val="tx1"/>
                              </a:gs>
                            </a:gsLst>
                            <a:lin ang="5400000" scaled="0"/>
                          </a:gradFill>
                          <a:latin typeface="+mn-lt"/>
                          <a:ea typeface="+mn-ea"/>
                          <a:cs typeface="+mn-cs"/>
                        </a:rPr>
                        <a:t>Australia East</a:t>
                      </a: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3198637430"/>
                  </a:ext>
                </a:extLst>
              </a:tr>
              <a:tr h="304800">
                <a:tc>
                  <a:txBody>
                    <a:bodyPr/>
                    <a:lstStyle/>
                    <a:p>
                      <a:pPr marL="0" marR="0" fontAlgn="t">
                        <a:spcBef>
                          <a:spcPts val="0"/>
                        </a:spcBef>
                        <a:spcAft>
                          <a:spcPts val="0"/>
                        </a:spcAft>
                      </a:pPr>
                      <a:r>
                        <a:rPr lang="en-US" sz="1400" kern="1200" spc="0" baseline="0" dirty="0" smtClean="0">
                          <a:gradFill>
                            <a:gsLst>
                              <a:gs pos="1250">
                                <a:schemeClr val="tx1"/>
                              </a:gs>
                              <a:gs pos="100000">
                                <a:schemeClr val="tx1"/>
                              </a:gs>
                            </a:gsLst>
                            <a:lin ang="5400000" scaled="0"/>
                          </a:gradFill>
                          <a:latin typeface="+mn-lt"/>
                          <a:ea typeface="+mn-ea"/>
                          <a:cs typeface="+mn-cs"/>
                        </a:rPr>
                        <a:t>US </a:t>
                      </a:r>
                      <a:r>
                        <a:rPr lang="en-US" sz="1400" kern="1200" spc="0" baseline="0" dirty="0" err="1" smtClean="0">
                          <a:gradFill>
                            <a:gsLst>
                              <a:gs pos="1250">
                                <a:schemeClr val="tx1"/>
                              </a:gs>
                              <a:gs pos="100000">
                                <a:schemeClr val="tx1"/>
                              </a:gs>
                            </a:gsLst>
                            <a:lin ang="5400000" scaled="0"/>
                          </a:gradFill>
                          <a:latin typeface="+mn-lt"/>
                          <a:ea typeface="+mn-ea"/>
                          <a:cs typeface="+mn-cs"/>
                        </a:rPr>
                        <a:t>Gov</a:t>
                      </a:r>
                      <a:r>
                        <a:rPr lang="en-US" sz="1400" kern="1200" spc="0" baseline="0" dirty="0" smtClean="0">
                          <a:gradFill>
                            <a:gsLst>
                              <a:gs pos="1250">
                                <a:schemeClr val="tx1"/>
                              </a:gs>
                              <a:gs pos="100000">
                                <a:schemeClr val="tx1"/>
                              </a:gs>
                            </a:gsLst>
                            <a:lin ang="5400000" scaled="0"/>
                          </a:gradFill>
                          <a:latin typeface="+mn-lt"/>
                          <a:ea typeface="+mn-ea"/>
                          <a:cs typeface="+mn-cs"/>
                        </a:rPr>
                        <a:t> Iowa</a:t>
                      </a:r>
                      <a:endParaRPr lang="en-US" sz="1400" kern="1200" spc="0" baseline="0" dirty="0">
                        <a:gradFill>
                          <a:gsLst>
                            <a:gs pos="1250">
                              <a:schemeClr val="tx1"/>
                            </a:gs>
                            <a:gs pos="100000">
                              <a:schemeClr val="tx1"/>
                            </a:gs>
                          </a:gsLst>
                          <a:lin ang="5400000" scaled="0"/>
                        </a:gradFill>
                        <a:latin typeface="+mn-lt"/>
                        <a:ea typeface="+mn-ea"/>
                        <a:cs typeface="+mn-cs"/>
                      </a:endParaRP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smtClean="0">
                          <a:gradFill>
                            <a:gsLst>
                              <a:gs pos="1250">
                                <a:schemeClr val="tx1"/>
                              </a:gs>
                              <a:gs pos="100000">
                                <a:schemeClr val="tx1"/>
                              </a:gs>
                            </a:gsLst>
                            <a:lin ang="5400000" scaled="0"/>
                          </a:gradFill>
                          <a:latin typeface="+mn-lt"/>
                          <a:ea typeface="+mn-ea"/>
                          <a:cs typeface="+mn-cs"/>
                        </a:rPr>
                        <a:t>US </a:t>
                      </a:r>
                      <a:r>
                        <a:rPr lang="en-US" sz="1400" kern="1200" spc="0" baseline="0" dirty="0" err="1" smtClean="0">
                          <a:gradFill>
                            <a:gsLst>
                              <a:gs pos="1250">
                                <a:schemeClr val="tx1"/>
                              </a:gs>
                              <a:gs pos="100000">
                                <a:schemeClr val="tx1"/>
                              </a:gs>
                            </a:gsLst>
                            <a:lin ang="5400000" scaled="0"/>
                          </a:gradFill>
                          <a:latin typeface="+mn-lt"/>
                          <a:ea typeface="+mn-ea"/>
                          <a:cs typeface="+mn-cs"/>
                        </a:rPr>
                        <a:t>Gov</a:t>
                      </a:r>
                      <a:r>
                        <a:rPr lang="en-US" sz="1400" kern="1200" spc="0" baseline="0" dirty="0" smtClean="0">
                          <a:gradFill>
                            <a:gsLst>
                              <a:gs pos="1250">
                                <a:schemeClr val="tx1"/>
                              </a:gs>
                              <a:gs pos="100000">
                                <a:schemeClr val="tx1"/>
                              </a:gs>
                            </a:gsLst>
                            <a:lin ang="5400000" scaled="0"/>
                          </a:gradFill>
                          <a:latin typeface="+mn-lt"/>
                          <a:ea typeface="+mn-ea"/>
                          <a:cs typeface="+mn-cs"/>
                        </a:rPr>
                        <a:t> Virginia</a:t>
                      </a:r>
                      <a:endParaRPr lang="en-US" sz="1400" kern="1200" spc="0" baseline="0" dirty="0">
                        <a:gradFill>
                          <a:gsLst>
                            <a:gs pos="1250">
                              <a:schemeClr val="tx1"/>
                            </a:gs>
                            <a:gs pos="100000">
                              <a:schemeClr val="tx1"/>
                            </a:gs>
                          </a:gsLst>
                          <a:lin ang="5400000" scaled="0"/>
                        </a:gradFill>
                        <a:latin typeface="+mn-lt"/>
                        <a:ea typeface="+mn-ea"/>
                        <a:cs typeface="+mn-cs"/>
                      </a:endParaRP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4192685593"/>
                  </a:ext>
                </a:extLst>
              </a:tr>
              <a:tr h="304800">
                <a:tc>
                  <a:txBody>
                    <a:bodyPr/>
                    <a:lstStyle/>
                    <a:p>
                      <a:pPr marL="0" marR="0" fontAlgn="t">
                        <a:spcBef>
                          <a:spcPts val="0"/>
                        </a:spcBef>
                        <a:spcAft>
                          <a:spcPts val="0"/>
                        </a:spcAft>
                      </a:pPr>
                      <a:r>
                        <a:rPr lang="en-US" sz="1400" kern="1200" spc="0" baseline="0" dirty="0" smtClean="0">
                          <a:gradFill>
                            <a:gsLst>
                              <a:gs pos="1250">
                                <a:schemeClr val="tx1"/>
                              </a:gs>
                              <a:gs pos="100000">
                                <a:schemeClr val="tx1"/>
                              </a:gs>
                            </a:gsLst>
                            <a:lin ang="5400000" scaled="0"/>
                          </a:gradFill>
                          <a:latin typeface="+mn-lt"/>
                          <a:ea typeface="+mn-ea"/>
                          <a:cs typeface="+mn-cs"/>
                        </a:rPr>
                        <a:t>US </a:t>
                      </a:r>
                      <a:r>
                        <a:rPr lang="en-US" sz="1400" kern="1200" spc="0" baseline="0" dirty="0" err="1" smtClean="0">
                          <a:gradFill>
                            <a:gsLst>
                              <a:gs pos="1250">
                                <a:schemeClr val="tx1"/>
                              </a:gs>
                              <a:gs pos="100000">
                                <a:schemeClr val="tx1"/>
                              </a:gs>
                            </a:gsLst>
                            <a:lin ang="5400000" scaled="0"/>
                          </a:gradFill>
                          <a:latin typeface="+mn-lt"/>
                          <a:ea typeface="+mn-ea"/>
                          <a:cs typeface="+mn-cs"/>
                        </a:rPr>
                        <a:t>Gov</a:t>
                      </a:r>
                      <a:r>
                        <a:rPr lang="en-US" sz="1400" kern="1200" spc="0" baseline="0" dirty="0" smtClean="0">
                          <a:gradFill>
                            <a:gsLst>
                              <a:gs pos="1250">
                                <a:schemeClr val="tx1"/>
                              </a:gs>
                              <a:gs pos="100000">
                                <a:schemeClr val="tx1"/>
                              </a:gs>
                            </a:gsLst>
                            <a:lin ang="5400000" scaled="0"/>
                          </a:gradFill>
                          <a:latin typeface="+mn-lt"/>
                          <a:ea typeface="+mn-ea"/>
                          <a:cs typeface="+mn-cs"/>
                        </a:rPr>
                        <a:t> Virginia</a:t>
                      </a:r>
                      <a:endParaRPr lang="en-US" sz="1400" kern="1200" spc="0" baseline="0" dirty="0">
                        <a:gradFill>
                          <a:gsLst>
                            <a:gs pos="1250">
                              <a:schemeClr val="tx1"/>
                            </a:gs>
                            <a:gs pos="100000">
                              <a:schemeClr val="tx1"/>
                            </a:gs>
                          </a:gsLst>
                          <a:lin ang="5400000" scaled="0"/>
                        </a:gradFill>
                        <a:latin typeface="+mn-lt"/>
                        <a:ea typeface="+mn-ea"/>
                        <a:cs typeface="+mn-cs"/>
                      </a:endParaRP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kern="1200" spc="0" baseline="0" dirty="0" smtClean="0">
                          <a:gradFill>
                            <a:gsLst>
                              <a:gs pos="1250">
                                <a:schemeClr val="tx1"/>
                              </a:gs>
                              <a:gs pos="100000">
                                <a:schemeClr val="tx1"/>
                              </a:gs>
                            </a:gsLst>
                            <a:lin ang="5400000" scaled="0"/>
                          </a:gradFill>
                          <a:latin typeface="+mn-lt"/>
                          <a:ea typeface="+mn-ea"/>
                          <a:cs typeface="+mn-cs"/>
                        </a:rPr>
                        <a:t>US </a:t>
                      </a:r>
                      <a:r>
                        <a:rPr lang="en-US" sz="1400" kern="1200" spc="0" baseline="0" dirty="0" err="1" smtClean="0">
                          <a:gradFill>
                            <a:gsLst>
                              <a:gs pos="1250">
                                <a:schemeClr val="tx1"/>
                              </a:gs>
                              <a:gs pos="100000">
                                <a:schemeClr val="tx1"/>
                              </a:gs>
                            </a:gsLst>
                            <a:lin ang="5400000" scaled="0"/>
                          </a:gradFill>
                          <a:latin typeface="+mn-lt"/>
                          <a:ea typeface="+mn-ea"/>
                          <a:cs typeface="+mn-cs"/>
                        </a:rPr>
                        <a:t>Gov</a:t>
                      </a:r>
                      <a:r>
                        <a:rPr lang="en-US" sz="1400" kern="1200" spc="0" baseline="0" dirty="0" smtClean="0">
                          <a:gradFill>
                            <a:gsLst>
                              <a:gs pos="1250">
                                <a:schemeClr val="tx1"/>
                              </a:gs>
                              <a:gs pos="100000">
                                <a:schemeClr val="tx1"/>
                              </a:gs>
                            </a:gsLst>
                            <a:lin ang="5400000" scaled="0"/>
                          </a:gradFill>
                          <a:latin typeface="+mn-lt"/>
                          <a:ea typeface="+mn-ea"/>
                          <a:cs typeface="+mn-cs"/>
                        </a:rPr>
                        <a:t> Iowa</a:t>
                      </a:r>
                      <a:endParaRPr lang="en-US" sz="1400" kern="1200" spc="0" baseline="0" dirty="0">
                        <a:gradFill>
                          <a:gsLst>
                            <a:gs pos="1250">
                              <a:schemeClr val="tx1"/>
                            </a:gs>
                            <a:gs pos="100000">
                              <a:schemeClr val="tx1"/>
                            </a:gs>
                          </a:gsLst>
                          <a:lin ang="5400000" scaled="0"/>
                        </a:gradFill>
                        <a:latin typeface="+mn-lt"/>
                        <a:ea typeface="+mn-ea"/>
                        <a:cs typeface="+mn-cs"/>
                      </a:endParaRPr>
                    </a:p>
                  </a:txBody>
                  <a:tcPr marL="20819" marR="20819" marT="20819" marB="20819">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xmlns="" val="2897925068"/>
                  </a:ext>
                </a:extLst>
              </a:tr>
            </a:tbl>
          </a:graphicData>
        </a:graphic>
      </p:graphicFrame>
    </p:spTree>
    <p:extLst>
      <p:ext uri="{BB962C8B-B14F-4D97-AF65-F5344CB8AC3E}">
        <p14:creationId xmlns:p14="http://schemas.microsoft.com/office/powerpoint/2010/main" val="1273223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68859"/>
            <a:ext cx="11889564" cy="917575"/>
          </a:xfrm>
        </p:spPr>
        <p:txBody>
          <a:bodyPr/>
          <a:lstStyle/>
          <a:p>
            <a:r>
              <a:rPr lang="en-US" dirty="0" smtClean="0"/>
              <a:t>Regional and Cross-Region Services</a:t>
            </a:r>
            <a:endParaRPr lang="en-US" dirty="0"/>
          </a:p>
        </p:txBody>
      </p:sp>
      <p:sp>
        <p:nvSpPr>
          <p:cNvPr id="3" name="Text Placeholder 2"/>
          <p:cNvSpPr>
            <a:spLocks noGrp="1"/>
          </p:cNvSpPr>
          <p:nvPr>
            <p:ph type="body" sz="quarter" idx="10"/>
          </p:nvPr>
        </p:nvSpPr>
        <p:spPr>
          <a:xfrm>
            <a:off x="385" y="767093"/>
            <a:ext cx="7315120" cy="1175706"/>
          </a:xfrm>
        </p:spPr>
        <p:txBody>
          <a:bodyPr/>
          <a:lstStyle/>
          <a:p>
            <a:r>
              <a:rPr lang="en-US" sz="3600" dirty="0" smtClean="0"/>
              <a:t>Regional Services</a:t>
            </a:r>
          </a:p>
          <a:p>
            <a:r>
              <a:rPr lang="en-US" sz="1600" dirty="0" smtClean="0"/>
              <a:t>No cross-region guarantees Customers are responsible for cross-region resiliency solution for their applications</a:t>
            </a:r>
            <a:endParaRPr lang="en-US" sz="1400" dirty="0"/>
          </a:p>
        </p:txBody>
      </p:sp>
      <p:graphicFrame>
        <p:nvGraphicFramePr>
          <p:cNvPr id="5" name="Table 4"/>
          <p:cNvGraphicFramePr>
            <a:graphicFrameLocks noGrp="1"/>
          </p:cNvGraphicFramePr>
          <p:nvPr>
            <p:extLst/>
          </p:nvPr>
        </p:nvGraphicFramePr>
        <p:xfrm>
          <a:off x="156873" y="1942799"/>
          <a:ext cx="3474682" cy="4696596"/>
        </p:xfrm>
        <a:graphic>
          <a:graphicData uri="http://schemas.openxmlformats.org/drawingml/2006/table">
            <a:tbl>
              <a:tblPr>
                <a:tableStyleId>{5C22544A-7EE6-4342-B048-85BDC9FD1C3A}</a:tableStyleId>
              </a:tblPr>
              <a:tblGrid>
                <a:gridCol w="1389873"/>
                <a:gridCol w="2084809"/>
              </a:tblGrid>
              <a:tr h="113828">
                <a:tc rowSpan="4">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Compute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Virtual Machines</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Cloud Services</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Batch</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Remote App</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3336">
                <a:tc rowSpan="8">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Web &amp; Mobile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App Service</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Web App</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Mobile Apps</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Logic App</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API App</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API Management</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Notification Hubs</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Mobile Engagement</a:t>
                      </a: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3336">
                <a:tc rowSpan="6">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Data and Storage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SQL Database</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Document DB</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Redis</a:t>
                      </a: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Cache</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Storage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StorSimple</a:t>
                      </a: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890">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Azure Search</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nvPr>
        </p:nvGraphicFramePr>
        <p:xfrm>
          <a:off x="3840823" y="1942799"/>
          <a:ext cx="3474682" cy="4957517"/>
        </p:xfrm>
        <a:graphic>
          <a:graphicData uri="http://schemas.openxmlformats.org/drawingml/2006/table">
            <a:tbl>
              <a:tblPr>
                <a:tableStyleId>{5C22544A-7EE6-4342-B048-85BDC9FD1C3A}</a:tableStyleId>
              </a:tblPr>
              <a:tblGrid>
                <a:gridCol w="1737341"/>
                <a:gridCol w="1737341"/>
              </a:tblGrid>
              <a:tr h="125039">
                <a:tc rowSpan="5">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Analytics/IoT</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HDInsight</a:t>
                      </a: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Machine Learning</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Stream Analytics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Data Factory</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Event Hubs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039">
                <a:tc rowSpan="2">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Networking </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Virtual Network</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Express Route</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039">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Media &amp; CDN</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Media Services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039">
                <a:tc rowSpan="4">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Hybrid Integration</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BizTalk Services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Service Bus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Backup</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Site Recovery</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71542">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Identity and Access Management</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Access Control</a:t>
                      </a: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039">
                <a:tc rowSpan="5">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Developer Services </a:t>
                      </a:r>
                    </a:p>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Management</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Application Insights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039">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Scheduler</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Automation</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Operational Insights</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46503">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Key Vault</a:t>
                      </a:r>
                    </a:p>
                  </a:txBody>
                  <a:tcPr marL="4572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 Placeholder 2"/>
          <p:cNvSpPr txBox="1">
            <a:spLocks/>
          </p:cNvSpPr>
          <p:nvPr/>
        </p:nvSpPr>
        <p:spPr>
          <a:xfrm>
            <a:off x="7589436" y="767093"/>
            <a:ext cx="4663775" cy="1175706"/>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Cross-Region Services</a:t>
            </a:r>
            <a:endParaRPr lang="en-US" sz="3600" dirty="0"/>
          </a:p>
          <a:p>
            <a:r>
              <a:rPr lang="en-US" sz="1600" dirty="0" smtClean="0"/>
              <a:t>Cross-region high availability. No customer actions required</a:t>
            </a:r>
            <a:endParaRPr lang="en-US" sz="1800" dirty="0"/>
          </a:p>
        </p:txBody>
      </p:sp>
      <p:graphicFrame>
        <p:nvGraphicFramePr>
          <p:cNvPr id="8" name="Table 7"/>
          <p:cNvGraphicFramePr>
            <a:graphicFrameLocks noGrp="1"/>
          </p:cNvGraphicFramePr>
          <p:nvPr>
            <p:extLst/>
          </p:nvPr>
        </p:nvGraphicFramePr>
        <p:xfrm>
          <a:off x="7772700" y="1942799"/>
          <a:ext cx="3474682" cy="2611221"/>
        </p:xfrm>
        <a:graphic>
          <a:graphicData uri="http://schemas.openxmlformats.org/drawingml/2006/table">
            <a:tbl>
              <a:tblPr>
                <a:tableStyleId>{5C22544A-7EE6-4342-B048-85BDC9FD1C3A}</a:tableStyleId>
              </a:tblPr>
              <a:tblGrid>
                <a:gridCol w="1902802"/>
                <a:gridCol w="1571880"/>
              </a:tblGrid>
              <a:tr h="322323">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Networking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Traffic </a:t>
                      </a: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Manager</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22323">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Media &amp; CDN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CDN</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5499">
                <a:tc rowSpan="2">
                  <a:txBody>
                    <a:bodyPr/>
                    <a:lstStyle/>
                    <a:p>
                      <a:pPr marL="0" marR="0" algn="l" defTabSz="932667" rtl="0" eaLnBrk="1" fontAlgn="b" latinLnBrk="0" hangingPunct="1">
                        <a:lnSpc>
                          <a:spcPct val="107000"/>
                        </a:lnSpc>
                        <a:spcBef>
                          <a:spcPts val="0"/>
                        </a:spcBef>
                        <a:spcAft>
                          <a:spcPts val="0"/>
                        </a:spcAft>
                      </a:pPr>
                      <a:r>
                        <a:rPr lang="en-US" sz="160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Identity</a:t>
                      </a:r>
                      <a:r>
                        <a:rPr lang="en-US" sz="1600" kern="12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and Access Management</a:t>
                      </a: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932667" rtl="0" eaLnBrk="1" fontAlgn="b" latinLnBrk="0" hangingPunct="1">
                        <a:lnSpc>
                          <a:spcPct val="107000"/>
                        </a:lnSpc>
                        <a:spcBef>
                          <a:spcPts val="0"/>
                        </a:spcBef>
                        <a:spcAft>
                          <a:spcPts val="0"/>
                        </a:spcAft>
                      </a:pPr>
                      <a:r>
                        <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Multi-Factor Authentication</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5499">
                <a:tc vMerge="1">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667" rtl="0" eaLnBrk="1" fontAlgn="b" latinLnBrk="0" hangingPunct="1">
                        <a:lnSpc>
                          <a:spcPct val="107000"/>
                        </a:lnSpc>
                        <a:spcBef>
                          <a:spcPts val="0"/>
                        </a:spcBef>
                        <a:spcAft>
                          <a:spcPts val="0"/>
                        </a:spcAft>
                        <a:buClrTx/>
                        <a:buSzTx/>
                        <a:buFontTx/>
                        <a:buNone/>
                        <a:tabLst/>
                        <a:defRPr/>
                      </a:pPr>
                      <a:r>
                        <a:rPr lang="en-US" sz="1600" kern="12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Azure Active Directory</a:t>
                      </a: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5499">
                <a:tc>
                  <a:txBody>
                    <a:bodyPr/>
                    <a:lstStyle/>
                    <a:p>
                      <a:pPr marL="0" marR="0" algn="l" defTabSz="932667" rtl="0" eaLnBrk="1" fontAlgn="b" latinLnBrk="0" hangingPunct="1">
                        <a:lnSpc>
                          <a:spcPct val="107000"/>
                        </a:lnSpc>
                        <a:spcBef>
                          <a:spcPts val="0"/>
                        </a:spcBef>
                        <a:spcAft>
                          <a:spcPts val="0"/>
                        </a:spcAft>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667" rtl="0" eaLnBrk="1" fontAlgn="b" latinLnBrk="0" hangingPunct="1">
                        <a:lnSpc>
                          <a:spcPct val="107000"/>
                        </a:lnSpc>
                        <a:spcBef>
                          <a:spcPts val="0"/>
                        </a:spcBef>
                        <a:spcAft>
                          <a:spcPts val="0"/>
                        </a:spcAft>
                        <a:buClrTx/>
                        <a:buSzTx/>
                        <a:buFontTx/>
                        <a:buNone/>
                        <a:tabLst/>
                        <a:defRPr/>
                      </a:pPr>
                      <a:endParaRPr lang="en-US" sz="16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620" marR="7620" marT="762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62465269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63" y="2491433"/>
            <a:ext cx="11887200" cy="1181734"/>
          </a:xfrm>
        </p:spPr>
        <p:txBody>
          <a:bodyPr/>
          <a:lstStyle/>
          <a:p>
            <a:r>
              <a:rPr lang="en-US" dirty="0" smtClean="0"/>
              <a:t>Azure Virtual Machines</a:t>
            </a:r>
            <a:endParaRPr lang="en-US" dirty="0"/>
          </a:p>
        </p:txBody>
      </p:sp>
    </p:spTree>
    <p:extLst>
      <p:ext uri="{BB962C8B-B14F-4D97-AF65-F5344CB8AC3E}">
        <p14:creationId xmlns:p14="http://schemas.microsoft.com/office/powerpoint/2010/main" val="186317276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Hongfei Guo,  Patrick Wickline</External_x0020_Speaker>
    <Session_x0020_Code xmlns="12a172fe-0250-434a-85cf-03b10810c5e5"> BRK2486</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Props1.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purl.org/dc/elements/1.1/"/>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microsoft.com/sharepoint/v3"/>
    <ds:schemaRef ds:uri="http://schemas.openxmlformats.org/package/2006/metadata/core-properties"/>
    <ds:schemaRef ds:uri="230e9df3-be65-4c73-a93b-d1236ebd677e"/>
    <ds:schemaRef ds:uri="12a172fe-0250-434a-85cf-03b10810c5e5"/>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871</TotalTime>
  <Words>4578</Words>
  <Application>Microsoft Office PowerPoint</Application>
  <PresentationFormat>Custom</PresentationFormat>
  <Paragraphs>847</Paragraphs>
  <Slides>51</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Calibri</vt:lpstr>
      <vt:lpstr>Century Gothic</vt:lpstr>
      <vt:lpstr>Consolas</vt:lpstr>
      <vt:lpstr>Courier New</vt:lpstr>
      <vt:lpstr>Segoe Semibold</vt:lpstr>
      <vt:lpstr>Segoe UI</vt:lpstr>
      <vt:lpstr>Segoe UI Light</vt:lpstr>
      <vt:lpstr>Times New Roman</vt:lpstr>
      <vt:lpstr>Wingdings</vt:lpstr>
      <vt:lpstr>5-30610_Microsoft_Ignite_Keynote_Template</vt:lpstr>
      <vt:lpstr>1_5-30610_Microsoft_Ignite_Keynote_Template</vt:lpstr>
      <vt:lpstr>PowerPoint Presentation</vt:lpstr>
      <vt:lpstr>Disaster Recovery Best Practices for Azure Applications  </vt:lpstr>
      <vt:lpstr>Related Sessions - Business Continuity</vt:lpstr>
      <vt:lpstr>Session Objectives And Takeaways</vt:lpstr>
      <vt:lpstr>Agenda</vt:lpstr>
      <vt:lpstr>Regional and Cross Region Services Microsoft Azure is divided physically and logically into units called regions</vt:lpstr>
      <vt:lpstr>Key Azure Concepts</vt:lpstr>
      <vt:lpstr>Regional and Cross-Region Services</vt:lpstr>
      <vt:lpstr>Azure Virtual Machines</vt:lpstr>
      <vt:lpstr>Platform Capability: Azure Resource Management (ARM) HA</vt:lpstr>
      <vt:lpstr>Customer Responsibility: Building In-Region High Availability</vt:lpstr>
      <vt:lpstr>Customer Responsibility: Building Cross-Region High Availability</vt:lpstr>
      <vt:lpstr>Basic Compute HA Building Blocks</vt:lpstr>
      <vt:lpstr>SQL Server Virtual Machine</vt:lpstr>
      <vt:lpstr>SQL Server Business Continuity</vt:lpstr>
      <vt:lpstr>Availability within an Azure Region</vt:lpstr>
      <vt:lpstr>SQL Server DR between Azure Regions</vt:lpstr>
      <vt:lpstr>Easily Deploying AlwaysOn!</vt:lpstr>
      <vt:lpstr>Azure SQL Database</vt:lpstr>
      <vt:lpstr>Roles and Responsibilities</vt:lpstr>
      <vt:lpstr>BCDR Tiered Model</vt:lpstr>
      <vt:lpstr>BCDR Scenario Support in Service Tiers</vt:lpstr>
      <vt:lpstr>Database Backup Based Solutions </vt:lpstr>
      <vt:lpstr>Point in Time Restore</vt:lpstr>
      <vt:lpstr>Geo Restore</vt:lpstr>
      <vt:lpstr>Database Replication Based Solutions</vt:lpstr>
      <vt:lpstr>Standard Geo Replication</vt:lpstr>
      <vt:lpstr>Active Geo-Replication</vt:lpstr>
      <vt:lpstr>Demo</vt:lpstr>
      <vt:lpstr>Demo Architecture</vt:lpstr>
      <vt:lpstr>Azure Storage</vt:lpstr>
      <vt:lpstr>Roles and responsibilities</vt:lpstr>
      <vt:lpstr>BCDR Tiered Model</vt:lpstr>
      <vt:lpstr>Azure Storage Cross-Region DR Design</vt:lpstr>
      <vt:lpstr>Design Pattern: Read Access Geo-redundant Storage (RA-GRS)</vt:lpstr>
      <vt:lpstr>Design Pattern: RW Secondary</vt:lpstr>
      <vt:lpstr>Design Pattern: Azure Replicated Table Library (RTable)</vt:lpstr>
      <vt:lpstr>Azure Backup for Azure VM Disk</vt:lpstr>
      <vt:lpstr>Demo</vt:lpstr>
      <vt:lpstr>Example – An Azure Application with DR Design</vt:lpstr>
      <vt:lpstr>Olympic Experience</vt:lpstr>
      <vt:lpstr>PowerPoint Presentation</vt:lpstr>
      <vt:lpstr>Sochi 2014 Web Platform</vt:lpstr>
      <vt:lpstr>Big Picture</vt:lpstr>
      <vt:lpstr>As well as…</vt:lpstr>
      <vt:lpstr>Architecture</vt:lpstr>
      <vt:lpstr>Architecture</vt:lpstr>
      <vt:lpstr>Architecture</vt:lpstr>
      <vt:lpstr>Ignite Azure Challenge Sweepstakes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Disaster Recovery for Azure Applications</dc:title>
  <dc:subject>Microsoft Ignite 2015</dc:subject>
  <dc:creator>Shows</dc:creator>
  <cp:keywords>Microsoft Ignite 2015</cp:keywords>
  <dc:description>Template: Mitchell Derrey, Silver Fox Productions
Formatting: 
Audience Type: Internal/External</dc:description>
  <cp:lastModifiedBy>Brittany Hart</cp:lastModifiedBy>
  <cp:revision>27</cp:revision>
  <dcterms:created xsi:type="dcterms:W3CDTF">2015-05-03T13:23:01Z</dcterms:created>
  <dcterms:modified xsi:type="dcterms:W3CDTF">2015-05-06T15:47:25Z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