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8" r:id="rId6"/>
  </p:sldMasterIdLst>
  <p:notesMasterIdLst>
    <p:notesMasterId r:id="rId40"/>
  </p:notesMasterIdLst>
  <p:handoutMasterIdLst>
    <p:handoutMasterId r:id="rId41"/>
  </p:handoutMasterIdLst>
  <p:sldIdLst>
    <p:sldId id="1339" r:id="rId7"/>
    <p:sldId id="1338" r:id="rId8"/>
    <p:sldId id="1341" r:id="rId9"/>
    <p:sldId id="1342" r:id="rId10"/>
    <p:sldId id="1343" r:id="rId11"/>
    <p:sldId id="1344" r:id="rId12"/>
    <p:sldId id="1345" r:id="rId13"/>
    <p:sldId id="1346" r:id="rId14"/>
    <p:sldId id="1347" r:id="rId15"/>
    <p:sldId id="1348" r:id="rId16"/>
    <p:sldId id="1349" r:id="rId17"/>
    <p:sldId id="1350" r:id="rId18"/>
    <p:sldId id="1351" r:id="rId19"/>
    <p:sldId id="1352" r:id="rId20"/>
    <p:sldId id="1353" r:id="rId21"/>
    <p:sldId id="1354" r:id="rId22"/>
    <p:sldId id="1355" r:id="rId23"/>
    <p:sldId id="1356" r:id="rId24"/>
    <p:sldId id="1357" r:id="rId25"/>
    <p:sldId id="1358" r:id="rId26"/>
    <p:sldId id="1359" r:id="rId27"/>
    <p:sldId id="1360" r:id="rId28"/>
    <p:sldId id="1361" r:id="rId29"/>
    <p:sldId id="1362" r:id="rId30"/>
    <p:sldId id="1363" r:id="rId31"/>
    <p:sldId id="1364" r:id="rId32"/>
    <p:sldId id="1365" r:id="rId33"/>
    <p:sldId id="1366" r:id="rId34"/>
    <p:sldId id="1367" r:id="rId35"/>
    <p:sldId id="1368" r:id="rId36"/>
    <p:sldId id="1369" r:id="rId37"/>
    <p:sldId id="1371" r:id="rId38"/>
    <p:sldId id="1370"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39"/>
            <p14:sldId id="1338"/>
            <p14:sldId id="1341"/>
            <p14:sldId id="1342"/>
            <p14:sldId id="1343"/>
            <p14:sldId id="1344"/>
            <p14:sldId id="1345"/>
            <p14:sldId id="1346"/>
            <p14:sldId id="1347"/>
            <p14:sldId id="1348"/>
            <p14:sldId id="1349"/>
            <p14:sldId id="1350"/>
            <p14:sldId id="1351"/>
            <p14:sldId id="1352"/>
            <p14:sldId id="1353"/>
            <p14:sldId id="1354"/>
            <p14:sldId id="1355"/>
            <p14:sldId id="1356"/>
            <p14:sldId id="1357"/>
            <p14:sldId id="1358"/>
            <p14:sldId id="1359"/>
            <p14:sldId id="1360"/>
            <p14:sldId id="1361"/>
            <p14:sldId id="1362"/>
            <p14:sldId id="1363"/>
            <p14:sldId id="1364"/>
            <p14:sldId id="1365"/>
            <p14:sldId id="1366"/>
            <p14:sldId id="1367"/>
            <p14:sldId id="1368"/>
            <p14:sldId id="1369"/>
            <p14:sldId id="1371"/>
            <p14:sldId id="137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1" autoAdjust="0"/>
    <p:restoredTop sz="94187" autoAdjust="0"/>
  </p:normalViewPr>
  <p:slideViewPr>
    <p:cSldViewPr>
      <p:cViewPr varScale="1">
        <p:scale>
          <a:sx n="116" d="100"/>
          <a:sy n="116" d="100"/>
        </p:scale>
        <p:origin x="84" y="210"/>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 per GB of PC Class Memory</a:t>
            </a:r>
          </a:p>
        </c:rich>
      </c:tx>
      <c:overlay val="0"/>
    </c:title>
    <c:autoTitleDeleted val="0"/>
    <c:plotArea>
      <c:layout/>
      <c:lineChart>
        <c:grouping val="standard"/>
        <c:varyColors val="0"/>
        <c:ser>
          <c:idx val="0"/>
          <c:order val="0"/>
          <c:spPr>
            <a:effectLst>
              <a:glow rad="63500">
                <a:srgbClr val="C0504D">
                  <a:lumMod val="40000"/>
                  <a:lumOff val="60000"/>
                  <a:alpha val="40000"/>
                </a:srgbClr>
              </a:glow>
              <a:outerShdw blurRad="50800" dist="38100" dir="2700000" algn="tl" rotWithShape="0">
                <a:prstClr val="black">
                  <a:alpha val="40000"/>
                </a:prstClr>
              </a:outerShdw>
            </a:effectLst>
          </c:spPr>
          <c:marker>
            <c:symbol val="none"/>
          </c:marker>
          <c:cat>
            <c:numRef>
              <c:f>Sheet2!$B$3:$B$206</c:f>
              <c:numCache>
                <c:formatCode>General</c:formatCode>
                <c:ptCount val="204"/>
                <c:pt idx="0">
                  <c:v>1990</c:v>
                </c:pt>
                <c:pt idx="1">
                  <c:v>1990</c:v>
                </c:pt>
                <c:pt idx="2">
                  <c:v>1990</c:v>
                </c:pt>
                <c:pt idx="3">
                  <c:v>1990</c:v>
                </c:pt>
                <c:pt idx="4">
                  <c:v>1991</c:v>
                </c:pt>
                <c:pt idx="5">
                  <c:v>1991</c:v>
                </c:pt>
                <c:pt idx="6">
                  <c:v>1991</c:v>
                </c:pt>
                <c:pt idx="7">
                  <c:v>1991</c:v>
                </c:pt>
                <c:pt idx="8">
                  <c:v>1991</c:v>
                </c:pt>
                <c:pt idx="9">
                  <c:v>1991</c:v>
                </c:pt>
                <c:pt idx="10">
                  <c:v>1991</c:v>
                </c:pt>
                <c:pt idx="11">
                  <c:v>1991</c:v>
                </c:pt>
                <c:pt idx="12">
                  <c:v>1991</c:v>
                </c:pt>
                <c:pt idx="13">
                  <c:v>1991</c:v>
                </c:pt>
                <c:pt idx="14">
                  <c:v>1991</c:v>
                </c:pt>
                <c:pt idx="15">
                  <c:v>1991</c:v>
                </c:pt>
                <c:pt idx="16">
                  <c:v>1992</c:v>
                </c:pt>
                <c:pt idx="17">
                  <c:v>1992</c:v>
                </c:pt>
                <c:pt idx="18">
                  <c:v>1992</c:v>
                </c:pt>
                <c:pt idx="19">
                  <c:v>1992</c:v>
                </c:pt>
                <c:pt idx="20">
                  <c:v>1992</c:v>
                </c:pt>
                <c:pt idx="21">
                  <c:v>1992</c:v>
                </c:pt>
                <c:pt idx="22">
                  <c:v>1992</c:v>
                </c:pt>
                <c:pt idx="23">
                  <c:v>1992</c:v>
                </c:pt>
                <c:pt idx="24">
                  <c:v>1992</c:v>
                </c:pt>
                <c:pt idx="25">
                  <c:v>1992</c:v>
                </c:pt>
                <c:pt idx="26">
                  <c:v>1992</c:v>
                </c:pt>
                <c:pt idx="27">
                  <c:v>1992</c:v>
                </c:pt>
                <c:pt idx="28">
                  <c:v>1993</c:v>
                </c:pt>
                <c:pt idx="29">
                  <c:v>1993</c:v>
                </c:pt>
                <c:pt idx="30">
                  <c:v>1993</c:v>
                </c:pt>
                <c:pt idx="31">
                  <c:v>1993</c:v>
                </c:pt>
                <c:pt idx="32">
                  <c:v>1993</c:v>
                </c:pt>
                <c:pt idx="33">
                  <c:v>1993</c:v>
                </c:pt>
                <c:pt idx="34">
                  <c:v>1993</c:v>
                </c:pt>
                <c:pt idx="35">
                  <c:v>1993</c:v>
                </c:pt>
                <c:pt idx="36">
                  <c:v>1993</c:v>
                </c:pt>
                <c:pt idx="37">
                  <c:v>1993</c:v>
                </c:pt>
                <c:pt idx="38">
                  <c:v>1993</c:v>
                </c:pt>
                <c:pt idx="39">
                  <c:v>1993</c:v>
                </c:pt>
                <c:pt idx="40">
                  <c:v>1994</c:v>
                </c:pt>
                <c:pt idx="41">
                  <c:v>1994</c:v>
                </c:pt>
                <c:pt idx="42">
                  <c:v>1994</c:v>
                </c:pt>
                <c:pt idx="43">
                  <c:v>1994</c:v>
                </c:pt>
                <c:pt idx="44">
                  <c:v>1994</c:v>
                </c:pt>
                <c:pt idx="45">
                  <c:v>1994</c:v>
                </c:pt>
                <c:pt idx="46">
                  <c:v>1994</c:v>
                </c:pt>
                <c:pt idx="47">
                  <c:v>1994</c:v>
                </c:pt>
                <c:pt idx="48">
                  <c:v>1994</c:v>
                </c:pt>
                <c:pt idx="49">
                  <c:v>1994</c:v>
                </c:pt>
                <c:pt idx="50">
                  <c:v>1994</c:v>
                </c:pt>
                <c:pt idx="51">
                  <c:v>1994</c:v>
                </c:pt>
                <c:pt idx="52">
                  <c:v>1995</c:v>
                </c:pt>
                <c:pt idx="53">
                  <c:v>1995</c:v>
                </c:pt>
                <c:pt idx="54">
                  <c:v>1995</c:v>
                </c:pt>
                <c:pt idx="55">
                  <c:v>1995</c:v>
                </c:pt>
                <c:pt idx="56">
                  <c:v>1995</c:v>
                </c:pt>
                <c:pt idx="57">
                  <c:v>1995</c:v>
                </c:pt>
                <c:pt idx="58">
                  <c:v>1995</c:v>
                </c:pt>
                <c:pt idx="59">
                  <c:v>1995</c:v>
                </c:pt>
                <c:pt idx="60">
                  <c:v>1995</c:v>
                </c:pt>
                <c:pt idx="61">
                  <c:v>1995</c:v>
                </c:pt>
                <c:pt idx="62">
                  <c:v>1995</c:v>
                </c:pt>
                <c:pt idx="63">
                  <c:v>1995</c:v>
                </c:pt>
                <c:pt idx="64">
                  <c:v>1996</c:v>
                </c:pt>
                <c:pt idx="65">
                  <c:v>1996</c:v>
                </c:pt>
                <c:pt idx="66">
                  <c:v>1996</c:v>
                </c:pt>
                <c:pt idx="67">
                  <c:v>1996</c:v>
                </c:pt>
                <c:pt idx="68">
                  <c:v>1996</c:v>
                </c:pt>
                <c:pt idx="69">
                  <c:v>1996</c:v>
                </c:pt>
                <c:pt idx="70">
                  <c:v>1996</c:v>
                </c:pt>
                <c:pt idx="71">
                  <c:v>1996</c:v>
                </c:pt>
                <c:pt idx="72">
                  <c:v>1996</c:v>
                </c:pt>
                <c:pt idx="73">
                  <c:v>1996</c:v>
                </c:pt>
                <c:pt idx="74">
                  <c:v>1996</c:v>
                </c:pt>
                <c:pt idx="75">
                  <c:v>1996</c:v>
                </c:pt>
                <c:pt idx="76">
                  <c:v>1997</c:v>
                </c:pt>
                <c:pt idx="77">
                  <c:v>1997</c:v>
                </c:pt>
                <c:pt idx="78">
                  <c:v>1997</c:v>
                </c:pt>
                <c:pt idx="79">
                  <c:v>1997</c:v>
                </c:pt>
                <c:pt idx="80">
                  <c:v>1997</c:v>
                </c:pt>
                <c:pt idx="81">
                  <c:v>1997</c:v>
                </c:pt>
                <c:pt idx="82">
                  <c:v>1997</c:v>
                </c:pt>
                <c:pt idx="83">
                  <c:v>1997</c:v>
                </c:pt>
                <c:pt idx="84">
                  <c:v>1997</c:v>
                </c:pt>
                <c:pt idx="85">
                  <c:v>1997</c:v>
                </c:pt>
                <c:pt idx="86">
                  <c:v>1997</c:v>
                </c:pt>
                <c:pt idx="87">
                  <c:v>1997</c:v>
                </c:pt>
                <c:pt idx="88">
                  <c:v>1998</c:v>
                </c:pt>
                <c:pt idx="89">
                  <c:v>1998</c:v>
                </c:pt>
                <c:pt idx="90">
                  <c:v>1998</c:v>
                </c:pt>
                <c:pt idx="91">
                  <c:v>1998</c:v>
                </c:pt>
                <c:pt idx="92">
                  <c:v>1998</c:v>
                </c:pt>
                <c:pt idx="93">
                  <c:v>1998</c:v>
                </c:pt>
                <c:pt idx="94">
                  <c:v>1998</c:v>
                </c:pt>
                <c:pt idx="95">
                  <c:v>1998</c:v>
                </c:pt>
                <c:pt idx="96">
                  <c:v>1998</c:v>
                </c:pt>
                <c:pt idx="97">
                  <c:v>1998</c:v>
                </c:pt>
                <c:pt idx="98">
                  <c:v>1998</c:v>
                </c:pt>
                <c:pt idx="99">
                  <c:v>1998</c:v>
                </c:pt>
                <c:pt idx="100">
                  <c:v>1999</c:v>
                </c:pt>
                <c:pt idx="101">
                  <c:v>1999</c:v>
                </c:pt>
                <c:pt idx="102">
                  <c:v>1999</c:v>
                </c:pt>
                <c:pt idx="103">
                  <c:v>1999</c:v>
                </c:pt>
                <c:pt idx="104">
                  <c:v>1999</c:v>
                </c:pt>
                <c:pt idx="105">
                  <c:v>1999</c:v>
                </c:pt>
                <c:pt idx="106">
                  <c:v>1999</c:v>
                </c:pt>
                <c:pt idx="107">
                  <c:v>1999</c:v>
                </c:pt>
                <c:pt idx="108">
                  <c:v>1999</c:v>
                </c:pt>
                <c:pt idx="109">
                  <c:v>1999</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2002</c:v>
                </c:pt>
                <c:pt idx="134">
                  <c:v>2002</c:v>
                </c:pt>
                <c:pt idx="135">
                  <c:v>2002</c:v>
                </c:pt>
                <c:pt idx="136">
                  <c:v>2002</c:v>
                </c:pt>
                <c:pt idx="137">
                  <c:v>2002</c:v>
                </c:pt>
                <c:pt idx="138">
                  <c:v>2002</c:v>
                </c:pt>
                <c:pt idx="139">
                  <c:v>2002</c:v>
                </c:pt>
                <c:pt idx="140">
                  <c:v>2002</c:v>
                </c:pt>
                <c:pt idx="141">
                  <c:v>2002</c:v>
                </c:pt>
                <c:pt idx="142">
                  <c:v>2002</c:v>
                </c:pt>
                <c:pt idx="143">
                  <c:v>2002</c:v>
                </c:pt>
                <c:pt idx="144">
                  <c:v>2003</c:v>
                </c:pt>
                <c:pt idx="145">
                  <c:v>2003</c:v>
                </c:pt>
                <c:pt idx="146">
                  <c:v>2003</c:v>
                </c:pt>
                <c:pt idx="147">
                  <c:v>2003</c:v>
                </c:pt>
                <c:pt idx="148">
                  <c:v>2004</c:v>
                </c:pt>
                <c:pt idx="149">
                  <c:v>2004</c:v>
                </c:pt>
                <c:pt idx="150">
                  <c:v>2004</c:v>
                </c:pt>
                <c:pt idx="151">
                  <c:v>2004</c:v>
                </c:pt>
                <c:pt idx="152">
                  <c:v>2004</c:v>
                </c:pt>
                <c:pt idx="153">
                  <c:v>2004</c:v>
                </c:pt>
                <c:pt idx="154">
                  <c:v>2004</c:v>
                </c:pt>
                <c:pt idx="155">
                  <c:v>2004</c:v>
                </c:pt>
                <c:pt idx="156">
                  <c:v>2004</c:v>
                </c:pt>
                <c:pt idx="157">
                  <c:v>2004</c:v>
                </c:pt>
                <c:pt idx="158">
                  <c:v>2005</c:v>
                </c:pt>
                <c:pt idx="159">
                  <c:v>2005</c:v>
                </c:pt>
                <c:pt idx="160">
                  <c:v>2005</c:v>
                </c:pt>
                <c:pt idx="161">
                  <c:v>2006</c:v>
                </c:pt>
                <c:pt idx="162">
                  <c:v>2006</c:v>
                </c:pt>
                <c:pt idx="163">
                  <c:v>2006</c:v>
                </c:pt>
                <c:pt idx="164">
                  <c:v>2006</c:v>
                </c:pt>
                <c:pt idx="165">
                  <c:v>2007</c:v>
                </c:pt>
                <c:pt idx="166">
                  <c:v>2007</c:v>
                </c:pt>
                <c:pt idx="167">
                  <c:v>2007</c:v>
                </c:pt>
                <c:pt idx="168">
                  <c:v>2007</c:v>
                </c:pt>
                <c:pt idx="169">
                  <c:v>2007</c:v>
                </c:pt>
                <c:pt idx="170">
                  <c:v>2007</c:v>
                </c:pt>
                <c:pt idx="171">
                  <c:v>2007</c:v>
                </c:pt>
                <c:pt idx="172">
                  <c:v>2007</c:v>
                </c:pt>
                <c:pt idx="173">
                  <c:v>2007</c:v>
                </c:pt>
                <c:pt idx="174">
                  <c:v>2008</c:v>
                </c:pt>
                <c:pt idx="175">
                  <c:v>2008</c:v>
                </c:pt>
                <c:pt idx="176">
                  <c:v>2008</c:v>
                </c:pt>
                <c:pt idx="177">
                  <c:v>2008</c:v>
                </c:pt>
                <c:pt idx="178">
                  <c:v>2008</c:v>
                </c:pt>
                <c:pt idx="179">
                  <c:v>2008</c:v>
                </c:pt>
                <c:pt idx="180">
                  <c:v>2008</c:v>
                </c:pt>
                <c:pt idx="181">
                  <c:v>2008</c:v>
                </c:pt>
                <c:pt idx="182">
                  <c:v>2009</c:v>
                </c:pt>
                <c:pt idx="183">
                  <c:v>2009</c:v>
                </c:pt>
                <c:pt idx="184">
                  <c:v>2009</c:v>
                </c:pt>
                <c:pt idx="185">
                  <c:v>2009</c:v>
                </c:pt>
                <c:pt idx="186">
                  <c:v>2009</c:v>
                </c:pt>
                <c:pt idx="187">
                  <c:v>2009</c:v>
                </c:pt>
                <c:pt idx="188">
                  <c:v>2009</c:v>
                </c:pt>
                <c:pt idx="189">
                  <c:v>2009</c:v>
                </c:pt>
                <c:pt idx="190">
                  <c:v>2009</c:v>
                </c:pt>
                <c:pt idx="191">
                  <c:v>2010</c:v>
                </c:pt>
                <c:pt idx="192">
                  <c:v>2010</c:v>
                </c:pt>
                <c:pt idx="193">
                  <c:v>2010</c:v>
                </c:pt>
                <c:pt idx="194">
                  <c:v>2010</c:v>
                </c:pt>
                <c:pt idx="195">
                  <c:v>2010</c:v>
                </c:pt>
                <c:pt idx="196">
                  <c:v>2010</c:v>
                </c:pt>
                <c:pt idx="197">
                  <c:v>2010</c:v>
                </c:pt>
                <c:pt idx="198">
                  <c:v>2010</c:v>
                </c:pt>
                <c:pt idx="199">
                  <c:v>2011</c:v>
                </c:pt>
                <c:pt idx="200">
                  <c:v>2011</c:v>
                </c:pt>
                <c:pt idx="201">
                  <c:v>2011</c:v>
                </c:pt>
                <c:pt idx="202">
                  <c:v>2011</c:v>
                </c:pt>
                <c:pt idx="203">
                  <c:v>2011</c:v>
                </c:pt>
              </c:numCache>
            </c:numRef>
          </c:cat>
          <c:val>
            <c:numRef>
              <c:f>Sheet2!$F$3:$F$206</c:f>
              <c:numCache>
                <c:formatCode>General</c:formatCode>
                <c:ptCount val="204"/>
                <c:pt idx="0">
                  <c:v>108928</c:v>
                </c:pt>
                <c:pt idx="1">
                  <c:v>100608</c:v>
                </c:pt>
                <c:pt idx="2">
                  <c:v>100608</c:v>
                </c:pt>
                <c:pt idx="3">
                  <c:v>91648</c:v>
                </c:pt>
                <c:pt idx="4">
                  <c:v>84736</c:v>
                </c:pt>
                <c:pt idx="5">
                  <c:v>83072</c:v>
                </c:pt>
                <c:pt idx="6">
                  <c:v>73216</c:v>
                </c:pt>
                <c:pt idx="7">
                  <c:v>60416</c:v>
                </c:pt>
                <c:pt idx="8">
                  <c:v>52224</c:v>
                </c:pt>
                <c:pt idx="9">
                  <c:v>46592</c:v>
                </c:pt>
                <c:pt idx="10">
                  <c:v>45568</c:v>
                </c:pt>
                <c:pt idx="11">
                  <c:v>45568</c:v>
                </c:pt>
                <c:pt idx="12">
                  <c:v>46080</c:v>
                </c:pt>
                <c:pt idx="13">
                  <c:v>46080</c:v>
                </c:pt>
                <c:pt idx="14">
                  <c:v>46080</c:v>
                </c:pt>
                <c:pt idx="15">
                  <c:v>44800</c:v>
                </c:pt>
                <c:pt idx="16">
                  <c:v>44800</c:v>
                </c:pt>
                <c:pt idx="17">
                  <c:v>42240</c:v>
                </c:pt>
                <c:pt idx="18">
                  <c:v>47360</c:v>
                </c:pt>
                <c:pt idx="19">
                  <c:v>46080</c:v>
                </c:pt>
                <c:pt idx="20">
                  <c:v>40704</c:v>
                </c:pt>
                <c:pt idx="21">
                  <c:v>40704</c:v>
                </c:pt>
                <c:pt idx="22">
                  <c:v>37120</c:v>
                </c:pt>
                <c:pt idx="23">
                  <c:v>37120</c:v>
                </c:pt>
                <c:pt idx="24">
                  <c:v>37120</c:v>
                </c:pt>
                <c:pt idx="25">
                  <c:v>35584</c:v>
                </c:pt>
                <c:pt idx="26">
                  <c:v>30720</c:v>
                </c:pt>
                <c:pt idx="27">
                  <c:v>33280</c:v>
                </c:pt>
                <c:pt idx="28">
                  <c:v>34304</c:v>
                </c:pt>
                <c:pt idx="29">
                  <c:v>31744</c:v>
                </c:pt>
                <c:pt idx="30">
                  <c:v>28160</c:v>
                </c:pt>
                <c:pt idx="31">
                  <c:v>26880</c:v>
                </c:pt>
                <c:pt idx="32">
                  <c:v>26880</c:v>
                </c:pt>
                <c:pt idx="33">
                  <c:v>26880</c:v>
                </c:pt>
                <c:pt idx="34">
                  <c:v>33856</c:v>
                </c:pt>
                <c:pt idx="35">
                  <c:v>28160</c:v>
                </c:pt>
                <c:pt idx="36">
                  <c:v>28160</c:v>
                </c:pt>
                <c:pt idx="37">
                  <c:v>28160</c:v>
                </c:pt>
                <c:pt idx="38">
                  <c:v>28160</c:v>
                </c:pt>
                <c:pt idx="39">
                  <c:v>30720</c:v>
                </c:pt>
                <c:pt idx="40">
                  <c:v>30720</c:v>
                </c:pt>
                <c:pt idx="41">
                  <c:v>30720</c:v>
                </c:pt>
                <c:pt idx="42">
                  <c:v>30720</c:v>
                </c:pt>
                <c:pt idx="43">
                  <c:v>36864</c:v>
                </c:pt>
                <c:pt idx="44">
                  <c:v>40704</c:v>
                </c:pt>
                <c:pt idx="45">
                  <c:v>36608</c:v>
                </c:pt>
                <c:pt idx="46">
                  <c:v>36608</c:v>
                </c:pt>
                <c:pt idx="47">
                  <c:v>36608</c:v>
                </c:pt>
                <c:pt idx="48">
                  <c:v>36864</c:v>
                </c:pt>
                <c:pt idx="49">
                  <c:v>38144</c:v>
                </c:pt>
                <c:pt idx="50">
                  <c:v>38144</c:v>
                </c:pt>
                <c:pt idx="51">
                  <c:v>38144</c:v>
                </c:pt>
                <c:pt idx="52">
                  <c:v>39424</c:v>
                </c:pt>
                <c:pt idx="53">
                  <c:v>37888</c:v>
                </c:pt>
                <c:pt idx="54">
                  <c:v>34816</c:v>
                </c:pt>
                <c:pt idx="55">
                  <c:v>34304</c:v>
                </c:pt>
                <c:pt idx="56">
                  <c:v>33024</c:v>
                </c:pt>
                <c:pt idx="57">
                  <c:v>33024</c:v>
                </c:pt>
                <c:pt idx="58">
                  <c:v>33024</c:v>
                </c:pt>
                <c:pt idx="59">
                  <c:v>32768</c:v>
                </c:pt>
                <c:pt idx="60">
                  <c:v>32768</c:v>
                </c:pt>
                <c:pt idx="61">
                  <c:v>31936</c:v>
                </c:pt>
                <c:pt idx="62">
                  <c:v>31936</c:v>
                </c:pt>
                <c:pt idx="63">
                  <c:v>31872</c:v>
                </c:pt>
                <c:pt idx="64">
                  <c:v>31936</c:v>
                </c:pt>
                <c:pt idx="65">
                  <c:v>31296</c:v>
                </c:pt>
                <c:pt idx="66">
                  <c:v>33856</c:v>
                </c:pt>
                <c:pt idx="67">
                  <c:v>33856</c:v>
                </c:pt>
                <c:pt idx="68">
                  <c:v>31616</c:v>
                </c:pt>
                <c:pt idx="69">
                  <c:v>31616</c:v>
                </c:pt>
                <c:pt idx="70">
                  <c:v>30592</c:v>
                </c:pt>
                <c:pt idx="71">
                  <c:v>29440</c:v>
                </c:pt>
                <c:pt idx="72">
                  <c:v>26752</c:v>
                </c:pt>
                <c:pt idx="73">
                  <c:v>25280</c:v>
                </c:pt>
                <c:pt idx="74">
                  <c:v>17600</c:v>
                </c:pt>
                <c:pt idx="75">
                  <c:v>15232</c:v>
                </c:pt>
                <c:pt idx="76">
                  <c:v>11520</c:v>
                </c:pt>
                <c:pt idx="77">
                  <c:v>9280</c:v>
                </c:pt>
                <c:pt idx="78">
                  <c:v>8640</c:v>
                </c:pt>
                <c:pt idx="79">
                  <c:v>8192</c:v>
                </c:pt>
                <c:pt idx="80">
                  <c:v>5376</c:v>
                </c:pt>
                <c:pt idx="81">
                  <c:v>5376</c:v>
                </c:pt>
                <c:pt idx="82">
                  <c:v>4736</c:v>
                </c:pt>
                <c:pt idx="83">
                  <c:v>3712</c:v>
                </c:pt>
                <c:pt idx="84">
                  <c:v>3072</c:v>
                </c:pt>
                <c:pt idx="85">
                  <c:v>3072</c:v>
                </c:pt>
                <c:pt idx="86">
                  <c:v>3072</c:v>
                </c:pt>
                <c:pt idx="87">
                  <c:v>3776</c:v>
                </c:pt>
                <c:pt idx="88">
                  <c:v>4096</c:v>
                </c:pt>
                <c:pt idx="89">
                  <c:v>4224</c:v>
                </c:pt>
                <c:pt idx="90">
                  <c:v>3712</c:v>
                </c:pt>
                <c:pt idx="91">
                  <c:v>3488</c:v>
                </c:pt>
                <c:pt idx="92">
                  <c:v>3328</c:v>
                </c:pt>
                <c:pt idx="93">
                  <c:v>2208</c:v>
                </c:pt>
                <c:pt idx="94">
                  <c:v>2208</c:v>
                </c:pt>
                <c:pt idx="95">
                  <c:v>928</c:v>
                </c:pt>
                <c:pt idx="96">
                  <c:v>992</c:v>
                </c:pt>
                <c:pt idx="97">
                  <c:v>1248</c:v>
                </c:pt>
                <c:pt idx="98">
                  <c:v>1216</c:v>
                </c:pt>
                <c:pt idx="99">
                  <c:v>992</c:v>
                </c:pt>
                <c:pt idx="100">
                  <c:v>1056</c:v>
                </c:pt>
                <c:pt idx="101">
                  <c:v>992</c:v>
                </c:pt>
                <c:pt idx="102">
                  <c:v>1184</c:v>
                </c:pt>
                <c:pt idx="103">
                  <c:v>864</c:v>
                </c:pt>
                <c:pt idx="104">
                  <c:v>864</c:v>
                </c:pt>
                <c:pt idx="105">
                  <c:v>1472</c:v>
                </c:pt>
                <c:pt idx="106">
                  <c:v>864</c:v>
                </c:pt>
                <c:pt idx="107">
                  <c:v>1279.8399999999999</c:v>
                </c:pt>
                <c:pt idx="108">
                  <c:v>1279.8399999999999</c:v>
                </c:pt>
                <c:pt idx="109">
                  <c:v>879.84</c:v>
                </c:pt>
                <c:pt idx="110">
                  <c:v>799.92</c:v>
                </c:pt>
                <c:pt idx="111">
                  <c:v>889.12</c:v>
                </c:pt>
                <c:pt idx="112">
                  <c:v>1063.8399999999999</c:v>
                </c:pt>
                <c:pt idx="113">
                  <c:v>1367.92</c:v>
                </c:pt>
                <c:pt idx="114">
                  <c:v>2404.7199999999998</c:v>
                </c:pt>
                <c:pt idx="115">
                  <c:v>1598.24</c:v>
                </c:pt>
                <c:pt idx="116">
                  <c:v>1511.84</c:v>
                </c:pt>
                <c:pt idx="117">
                  <c:v>1104</c:v>
                </c:pt>
                <c:pt idx="118">
                  <c:v>863.84</c:v>
                </c:pt>
                <c:pt idx="119">
                  <c:v>712</c:v>
                </c:pt>
                <c:pt idx="120">
                  <c:v>921.44</c:v>
                </c:pt>
                <c:pt idx="121">
                  <c:v>792</c:v>
                </c:pt>
                <c:pt idx="122">
                  <c:v>863.84</c:v>
                </c:pt>
                <c:pt idx="123">
                  <c:v>1094.24</c:v>
                </c:pt>
                <c:pt idx="124">
                  <c:v>1151.8399999999999</c:v>
                </c:pt>
                <c:pt idx="125">
                  <c:v>1151.8399999999999</c:v>
                </c:pt>
                <c:pt idx="126">
                  <c:v>921.44</c:v>
                </c:pt>
                <c:pt idx="127">
                  <c:v>763.04</c:v>
                </c:pt>
                <c:pt idx="128">
                  <c:v>475.12</c:v>
                </c:pt>
                <c:pt idx="129">
                  <c:v>475.12</c:v>
                </c:pt>
                <c:pt idx="130">
                  <c:v>392</c:v>
                </c:pt>
                <c:pt idx="131">
                  <c:v>395.92</c:v>
                </c:pt>
                <c:pt idx="132">
                  <c:v>312</c:v>
                </c:pt>
                <c:pt idx="133">
                  <c:v>359.96</c:v>
                </c:pt>
                <c:pt idx="134">
                  <c:v>276</c:v>
                </c:pt>
                <c:pt idx="135">
                  <c:v>196</c:v>
                </c:pt>
                <c:pt idx="136">
                  <c:v>196</c:v>
                </c:pt>
                <c:pt idx="137">
                  <c:v>172.72</c:v>
                </c:pt>
                <c:pt idx="138">
                  <c:v>151.12</c:v>
                </c:pt>
                <c:pt idx="139">
                  <c:v>136.76</c:v>
                </c:pt>
                <c:pt idx="140">
                  <c:v>212.36</c:v>
                </c:pt>
                <c:pt idx="141">
                  <c:v>198</c:v>
                </c:pt>
                <c:pt idx="142">
                  <c:v>198</c:v>
                </c:pt>
                <c:pt idx="143">
                  <c:v>338.32</c:v>
                </c:pt>
                <c:pt idx="144">
                  <c:v>197.96</c:v>
                </c:pt>
                <c:pt idx="145">
                  <c:v>197.96</c:v>
                </c:pt>
                <c:pt idx="146">
                  <c:v>180</c:v>
                </c:pt>
                <c:pt idx="147">
                  <c:v>78</c:v>
                </c:pt>
                <c:pt idx="148">
                  <c:v>131.97999999999999</c:v>
                </c:pt>
                <c:pt idx="149">
                  <c:v>145.97999999999999</c:v>
                </c:pt>
                <c:pt idx="150">
                  <c:v>151.97999999999999</c:v>
                </c:pt>
                <c:pt idx="151">
                  <c:v>163.98</c:v>
                </c:pt>
                <c:pt idx="152">
                  <c:v>169.98</c:v>
                </c:pt>
                <c:pt idx="153">
                  <c:v>178</c:v>
                </c:pt>
                <c:pt idx="154">
                  <c:v>152</c:v>
                </c:pt>
                <c:pt idx="155">
                  <c:v>150</c:v>
                </c:pt>
                <c:pt idx="156">
                  <c:v>160</c:v>
                </c:pt>
                <c:pt idx="157">
                  <c:v>208</c:v>
                </c:pt>
                <c:pt idx="158">
                  <c:v>180</c:v>
                </c:pt>
                <c:pt idx="159">
                  <c:v>189</c:v>
                </c:pt>
                <c:pt idx="160">
                  <c:v>153</c:v>
                </c:pt>
                <c:pt idx="161">
                  <c:v>119</c:v>
                </c:pt>
                <c:pt idx="162">
                  <c:v>189</c:v>
                </c:pt>
                <c:pt idx="163">
                  <c:v>114.905</c:v>
                </c:pt>
                <c:pt idx="164">
                  <c:v>74.495000000000005</c:v>
                </c:pt>
                <c:pt idx="165">
                  <c:v>83.99</c:v>
                </c:pt>
                <c:pt idx="166">
                  <c:v>74.995000000000005</c:v>
                </c:pt>
                <c:pt idx="167">
                  <c:v>89.99</c:v>
                </c:pt>
                <c:pt idx="168">
                  <c:v>99.995000000000005</c:v>
                </c:pt>
                <c:pt idx="169">
                  <c:v>93.98</c:v>
                </c:pt>
                <c:pt idx="170">
                  <c:v>83.98</c:v>
                </c:pt>
                <c:pt idx="171">
                  <c:v>79.98</c:v>
                </c:pt>
                <c:pt idx="172">
                  <c:v>67.489999999999995</c:v>
                </c:pt>
                <c:pt idx="173">
                  <c:v>47.494999999999997</c:v>
                </c:pt>
                <c:pt idx="174">
                  <c:v>39.49</c:v>
                </c:pt>
                <c:pt idx="175">
                  <c:v>35.99</c:v>
                </c:pt>
                <c:pt idx="176">
                  <c:v>32.99</c:v>
                </c:pt>
                <c:pt idx="177">
                  <c:v>24.99</c:v>
                </c:pt>
                <c:pt idx="178">
                  <c:v>24.975000000000001</c:v>
                </c:pt>
                <c:pt idx="179">
                  <c:v>23.747499999999999</c:v>
                </c:pt>
                <c:pt idx="180">
                  <c:v>22.495000000000001</c:v>
                </c:pt>
                <c:pt idx="181">
                  <c:v>22.495000000000001</c:v>
                </c:pt>
                <c:pt idx="182">
                  <c:v>21.245000000000001</c:v>
                </c:pt>
                <c:pt idx="183">
                  <c:v>17.995000000000001</c:v>
                </c:pt>
                <c:pt idx="184">
                  <c:v>14.994999999999999</c:v>
                </c:pt>
                <c:pt idx="185">
                  <c:v>11.2475</c:v>
                </c:pt>
                <c:pt idx="186">
                  <c:v>9.9975000000000005</c:v>
                </c:pt>
                <c:pt idx="187">
                  <c:v>9.9975000000000005</c:v>
                </c:pt>
                <c:pt idx="188">
                  <c:v>10.994999999999999</c:v>
                </c:pt>
                <c:pt idx="189">
                  <c:v>10.7475</c:v>
                </c:pt>
                <c:pt idx="190">
                  <c:v>11.7475</c:v>
                </c:pt>
                <c:pt idx="191">
                  <c:v>11.2475</c:v>
                </c:pt>
                <c:pt idx="192">
                  <c:v>12.9975</c:v>
                </c:pt>
                <c:pt idx="193">
                  <c:v>18.747499999999999</c:v>
                </c:pt>
                <c:pt idx="194">
                  <c:v>20.995000000000001</c:v>
                </c:pt>
                <c:pt idx="195">
                  <c:v>19.497499999999999</c:v>
                </c:pt>
                <c:pt idx="196">
                  <c:v>20.695</c:v>
                </c:pt>
                <c:pt idx="197">
                  <c:v>19.995000000000001</c:v>
                </c:pt>
                <c:pt idx="198">
                  <c:v>24.745000000000001</c:v>
                </c:pt>
                <c:pt idx="199">
                  <c:v>21.495000000000001</c:v>
                </c:pt>
                <c:pt idx="200">
                  <c:v>22.497499999999999</c:v>
                </c:pt>
                <c:pt idx="201">
                  <c:v>17.497499999999999</c:v>
                </c:pt>
                <c:pt idx="202">
                  <c:v>14.9975</c:v>
                </c:pt>
                <c:pt idx="203">
                  <c:v>12.498749999999999</c:v>
                </c:pt>
              </c:numCache>
            </c:numRef>
          </c:val>
          <c:smooth val="1"/>
        </c:ser>
        <c:dLbls>
          <c:showLegendKey val="0"/>
          <c:showVal val="0"/>
          <c:showCatName val="0"/>
          <c:showSerName val="0"/>
          <c:showPercent val="0"/>
          <c:showBubbleSize val="0"/>
        </c:dLbls>
        <c:smooth val="0"/>
        <c:axId val="1415246144"/>
        <c:axId val="1415245056"/>
      </c:lineChart>
      <c:catAx>
        <c:axId val="1415246144"/>
        <c:scaling>
          <c:orientation val="minMax"/>
        </c:scaling>
        <c:delete val="0"/>
        <c:axPos val="b"/>
        <c:numFmt formatCode="General" sourceLinked="1"/>
        <c:majorTickMark val="none"/>
        <c:minorTickMark val="none"/>
        <c:tickLblPos val="nextTo"/>
        <c:spPr>
          <a:solidFill>
            <a:srgbClr val="0F3F76"/>
          </a:solidFill>
        </c:spPr>
        <c:txPr>
          <a:bodyPr rot="-5400000" vert="horz"/>
          <a:lstStyle/>
          <a:p>
            <a:pPr>
              <a:defRPr>
                <a:solidFill>
                  <a:schemeClr val="bg1"/>
                </a:solidFill>
              </a:defRPr>
            </a:pPr>
            <a:endParaRPr lang="en-US"/>
          </a:p>
        </c:txPr>
        <c:crossAx val="1415245056"/>
        <c:crosses val="autoZero"/>
        <c:auto val="1"/>
        <c:lblAlgn val="ctr"/>
        <c:lblOffset val="100"/>
        <c:tickLblSkip val="10"/>
        <c:tickMarkSkip val="10"/>
        <c:noMultiLvlLbl val="0"/>
      </c:catAx>
      <c:valAx>
        <c:axId val="1415245056"/>
        <c:scaling>
          <c:logBase val="10"/>
          <c:orientation val="minMax"/>
          <c:min val="1"/>
        </c:scaling>
        <c:delete val="0"/>
        <c:axPos val="l"/>
        <c:majorGridlines/>
        <c:title>
          <c:tx>
            <c:rich>
              <a:bodyPr/>
              <a:lstStyle/>
              <a:p>
                <a:pPr>
                  <a:defRPr sz="1100"/>
                </a:pPr>
                <a:r>
                  <a:rPr lang="en-US" sz="1100"/>
                  <a:t>US$/GB</a:t>
                </a:r>
              </a:p>
            </c:rich>
          </c:tx>
          <c:overlay val="0"/>
        </c:title>
        <c:numFmt formatCode="General" sourceLinked="1"/>
        <c:majorTickMark val="out"/>
        <c:minorTickMark val="none"/>
        <c:tickLblPos val="nextTo"/>
        <c:crossAx val="1415246144"/>
        <c:crosses val="autoZero"/>
        <c:crossBetween val="between"/>
      </c:valAx>
      <c:spPr>
        <a:gradFill rotWithShape="1">
          <a:gsLst>
            <a:gs pos="0">
              <a:srgbClr val="FFEFD1"/>
            </a:gs>
            <a:gs pos="64999">
              <a:srgbClr val="F0EBD5"/>
            </a:gs>
            <a:gs pos="100000">
              <a:srgbClr val="D1C39F"/>
            </a:gs>
          </a:gsLst>
          <a:lin ang="16200000" scaled="0"/>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solidFill>
      <a:srgbClr val="0F3F76"/>
    </a:solidFill>
  </c:spPr>
  <c:txPr>
    <a:bodyPr/>
    <a:lstStyle/>
    <a:p>
      <a:pPr>
        <a:defRPr baseline="0">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Gains </a:t>
            </a:r>
            <a:r>
              <a:rPr lang="en-US" dirty="0"/>
              <a:t>for Applications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9923213086736252"/>
          <c:y val="0.10501997943998737"/>
          <c:w val="0.75800631752426295"/>
          <c:h val="0.75938379567558534"/>
        </c:manualLayout>
      </c:layout>
      <c:barChart>
        <c:barDir val="bar"/>
        <c:grouping val="clustered"/>
        <c:varyColors val="0"/>
        <c:ser>
          <c:idx val="0"/>
          <c:order val="0"/>
          <c:tx>
            <c:strRef>
              <c:f>Sheet1!$B$1</c:f>
              <c:strCache>
                <c:ptCount val="1"/>
                <c:pt idx="0">
                  <c:v>Gains</c:v>
                </c:pt>
              </c:strCache>
            </c:strRef>
          </c:tx>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Update Heavy OLTP</c:v>
                </c:pt>
                <c:pt idx="1">
                  <c:v>Legacy App</c:v>
                </c:pt>
                <c:pt idx="2">
                  <c:v>Ingest / Read heavy</c:v>
                </c:pt>
                <c:pt idx="3">
                  <c:v>Best Fit</c:v>
                </c:pt>
              </c:strCache>
            </c:strRef>
          </c:cat>
          <c:val>
            <c:numRef>
              <c:f>Sheet1!$B$2:$B$5</c:f>
              <c:numCache>
                <c:formatCode>General</c:formatCode>
                <c:ptCount val="4"/>
                <c:pt idx="0">
                  <c:v>2</c:v>
                </c:pt>
                <c:pt idx="1">
                  <c:v>5</c:v>
                </c:pt>
                <c:pt idx="2">
                  <c:v>10</c:v>
                </c:pt>
                <c:pt idx="3">
                  <c:v>25</c:v>
                </c:pt>
              </c:numCache>
            </c:numRef>
          </c:val>
        </c:ser>
        <c:dLbls>
          <c:dLblPos val="inEnd"/>
          <c:showLegendKey val="0"/>
          <c:showVal val="1"/>
          <c:showCatName val="0"/>
          <c:showSerName val="0"/>
          <c:showPercent val="0"/>
          <c:showBubbleSize val="0"/>
        </c:dLbls>
        <c:gapWidth val="65"/>
        <c:axId val="1318438640"/>
        <c:axId val="1318443536"/>
      </c:barChart>
      <c:catAx>
        <c:axId val="13184386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318443536"/>
        <c:crosses val="autoZero"/>
        <c:auto val="1"/>
        <c:lblAlgn val="ctr"/>
        <c:lblOffset val="100"/>
        <c:noMultiLvlLbl val="0"/>
      </c:catAx>
      <c:valAx>
        <c:axId val="1318443536"/>
        <c:scaling>
          <c:orientation val="minMax"/>
          <c:max val="3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1318438640"/>
        <c:crosses val="autoZero"/>
        <c:crossBetween val="between"/>
      </c:valAx>
      <c:spPr>
        <a:noFill/>
        <a:ln>
          <a:noFill/>
        </a:ln>
        <a:effectLst/>
      </c:spPr>
    </c:plotArea>
    <c:legend>
      <c:legendPos val="b"/>
      <c:layout>
        <c:manualLayout>
          <c:xMode val="edge"/>
          <c:yMode val="edge"/>
          <c:x val="0.44524539408302127"/>
          <c:y val="0.91495583792526369"/>
          <c:w val="0.25514027979512272"/>
          <c:h val="7.183895048721511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l">
              <a:defRPr sz="1600" b="1"/>
            </a:pPr>
            <a:r>
              <a:rPr lang="en-US" sz="1600" b="1" dirty="0"/>
              <a:t>Approximate data volume managed by </a:t>
            </a:r>
            <a:r>
              <a:rPr lang="en-US" sz="1600" b="1" dirty="0" smtClean="0"/>
              <a:t>DW</a:t>
            </a:r>
            <a:endParaRPr lang="en-US" sz="1600" b="1" dirty="0"/>
          </a:p>
        </c:rich>
      </c:tx>
      <c:layout>
        <c:manualLayout>
          <c:xMode val="edge"/>
          <c:yMode val="edge"/>
          <c:x val="7.7799551741425582E-2"/>
          <c:y val="1.5108588518781343E-2"/>
        </c:manualLayout>
      </c:layout>
      <c:overlay val="0"/>
    </c:title>
    <c:autoTitleDeleted val="0"/>
    <c:plotArea>
      <c:layout/>
      <c:barChart>
        <c:barDir val="bar"/>
        <c:grouping val="clustered"/>
        <c:varyColors val="0"/>
        <c:ser>
          <c:idx val="0"/>
          <c:order val="0"/>
          <c:tx>
            <c:strRef>
              <c:f>Sheet1!$B$1</c:f>
              <c:strCache>
                <c:ptCount val="1"/>
                <c:pt idx="0">
                  <c:v>In 3 years</c:v>
                </c:pt>
              </c:strCache>
            </c:strRef>
          </c:tx>
          <c:spPr>
            <a:solidFill>
              <a:srgbClr val="C00000"/>
            </a:solidFill>
            <a:ln>
              <a:solidFill>
                <a:schemeClr val="bg1">
                  <a:lumMod val="50000"/>
                </a:schemeClr>
              </a:solidFill>
            </a:ln>
          </c:spPr>
          <c:invertIfNegative val="0"/>
          <c:dLbls>
            <c:spPr>
              <a:noFill/>
              <a:ln>
                <a:noFill/>
              </a:ln>
              <a:effectLst/>
            </c:spPr>
            <c:txPr>
              <a:bodyPr wrap="square" lIns="38100" tIns="19050" rIns="38100" bIns="19050" anchor="ctr">
                <a:spAutoFit/>
              </a:bodyPr>
              <a:lstStyle/>
              <a:p>
                <a:pPr>
                  <a:defRPr sz="1100" baseline="0">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More than 10 TB</c:v>
                </c:pt>
                <c:pt idx="2">
                  <c:v>3 - 10 TB</c:v>
                </c:pt>
                <c:pt idx="3">
                  <c:v>1 - 3 TB</c:v>
                </c:pt>
                <c:pt idx="4">
                  <c:v>Less than 1TB</c:v>
                </c:pt>
              </c:strCache>
            </c:strRef>
          </c:cat>
          <c:val>
            <c:numRef>
              <c:f>Sheet1!$B$2:$B$6</c:f>
              <c:numCache>
                <c:formatCode>0%</c:formatCode>
                <c:ptCount val="5"/>
                <c:pt idx="0">
                  <c:v>0.06</c:v>
                </c:pt>
                <c:pt idx="1">
                  <c:v>0.34</c:v>
                </c:pt>
                <c:pt idx="2">
                  <c:v>0.25</c:v>
                </c:pt>
                <c:pt idx="3">
                  <c:v>0.18</c:v>
                </c:pt>
                <c:pt idx="4">
                  <c:v>0.17</c:v>
                </c:pt>
              </c:numCache>
            </c:numRef>
          </c:val>
        </c:ser>
        <c:ser>
          <c:idx val="1"/>
          <c:order val="1"/>
          <c:tx>
            <c:strRef>
              <c:f>Sheet1!$C$1</c:f>
              <c:strCache>
                <c:ptCount val="1"/>
                <c:pt idx="0">
                  <c:v>Today</c:v>
                </c:pt>
              </c:strCache>
            </c:strRef>
          </c:tx>
          <c:spPr>
            <a:solidFill>
              <a:srgbClr val="00B0F0"/>
            </a:solidFill>
            <a:ln>
              <a:solidFill>
                <a:schemeClr val="bg1">
                  <a:lumMod val="50000"/>
                </a:schemeClr>
              </a:solidFill>
            </a:ln>
          </c:spPr>
          <c:invertIfNegative val="0"/>
          <c:dLbls>
            <c:spPr>
              <a:noFill/>
              <a:ln>
                <a:noFill/>
              </a:ln>
              <a:effectLst/>
            </c:spPr>
            <c:txPr>
              <a:bodyPr wrap="square" lIns="38100" tIns="19050" rIns="38100" bIns="19050" anchor="ctr">
                <a:spAutoFit/>
              </a:bodyPr>
              <a:lstStyle/>
              <a:p>
                <a:pPr>
                  <a:defRPr sz="1100" baseline="0">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Don't Know</c:v>
                </c:pt>
                <c:pt idx="1">
                  <c:v>More than 10 TB</c:v>
                </c:pt>
                <c:pt idx="2">
                  <c:v>3 - 10 TB</c:v>
                </c:pt>
                <c:pt idx="3">
                  <c:v>1 - 3 TB</c:v>
                </c:pt>
                <c:pt idx="4">
                  <c:v>Less than 1TB</c:v>
                </c:pt>
              </c:strCache>
            </c:strRef>
          </c:cat>
          <c:val>
            <c:numRef>
              <c:f>Sheet1!$C$2:$C$6</c:f>
              <c:numCache>
                <c:formatCode>0%</c:formatCode>
                <c:ptCount val="5"/>
                <c:pt idx="0">
                  <c:v>0.02</c:v>
                </c:pt>
                <c:pt idx="1">
                  <c:v>0.17</c:v>
                </c:pt>
                <c:pt idx="2">
                  <c:v>0.19</c:v>
                </c:pt>
                <c:pt idx="3">
                  <c:v>0.21</c:v>
                </c:pt>
                <c:pt idx="4">
                  <c:v>0.41</c:v>
                </c:pt>
              </c:numCache>
            </c:numRef>
          </c:val>
        </c:ser>
        <c:dLbls>
          <c:dLblPos val="outEnd"/>
          <c:showLegendKey val="0"/>
          <c:showVal val="1"/>
          <c:showCatName val="0"/>
          <c:showSerName val="0"/>
          <c:showPercent val="0"/>
          <c:showBubbleSize val="0"/>
        </c:dLbls>
        <c:gapWidth val="70"/>
        <c:axId val="1318438096"/>
        <c:axId val="1318441360"/>
      </c:barChart>
      <c:catAx>
        <c:axId val="1318438096"/>
        <c:scaling>
          <c:orientation val="minMax"/>
        </c:scaling>
        <c:delete val="0"/>
        <c:axPos val="l"/>
        <c:numFmt formatCode="General" sourceLinked="0"/>
        <c:majorTickMark val="out"/>
        <c:minorTickMark val="none"/>
        <c:tickLblPos val="nextTo"/>
        <c:txPr>
          <a:bodyPr/>
          <a:lstStyle/>
          <a:p>
            <a:pPr>
              <a:defRPr sz="1400" b="0"/>
            </a:pPr>
            <a:endParaRPr lang="en-US"/>
          </a:p>
        </c:txPr>
        <c:crossAx val="1318441360"/>
        <c:crosses val="autoZero"/>
        <c:auto val="1"/>
        <c:lblAlgn val="ctr"/>
        <c:lblOffset val="100"/>
        <c:noMultiLvlLbl val="0"/>
      </c:catAx>
      <c:valAx>
        <c:axId val="1318441360"/>
        <c:scaling>
          <c:orientation val="minMax"/>
        </c:scaling>
        <c:delete val="0"/>
        <c:axPos val="b"/>
        <c:majorGridlines>
          <c:spPr>
            <a:ln>
              <a:solidFill>
                <a:schemeClr val="accent2">
                  <a:lumMod val="40000"/>
                  <a:lumOff val="60000"/>
                </a:schemeClr>
              </a:solidFill>
            </a:ln>
          </c:spPr>
        </c:majorGridlines>
        <c:numFmt formatCode="0%" sourceLinked="1"/>
        <c:majorTickMark val="out"/>
        <c:minorTickMark val="none"/>
        <c:tickLblPos val="nextTo"/>
        <c:txPr>
          <a:bodyPr/>
          <a:lstStyle/>
          <a:p>
            <a:pPr>
              <a:defRPr sz="1400"/>
            </a:pPr>
            <a:endParaRPr lang="en-US"/>
          </a:p>
        </c:txPr>
        <c:crossAx val="1318438096"/>
        <c:crosses val="autoZero"/>
        <c:crossBetween val="between"/>
      </c:valAx>
      <c:spPr>
        <a:solidFill>
          <a:schemeClr val="tx1"/>
        </a:solidFill>
        <a:ln>
          <a:solidFill>
            <a:schemeClr val="accent2">
              <a:lumMod val="40000"/>
              <a:lumOff val="60000"/>
            </a:schemeClr>
          </a:solidFill>
        </a:ln>
      </c:spPr>
    </c:plotArea>
    <c:legend>
      <c:legendPos val="r"/>
      <c:layout>
        <c:manualLayout>
          <c:xMode val="edge"/>
          <c:yMode val="edge"/>
          <c:x val="0.80688165383821409"/>
          <c:y val="0.23708408453798824"/>
          <c:w val="0.15582112291937772"/>
          <c:h val="0.35089131215891506"/>
        </c:manualLayout>
      </c:layout>
      <c:overlay val="0"/>
      <c:txPr>
        <a:bodyPr/>
        <a:lstStyle/>
        <a:p>
          <a:pPr>
            <a:defRPr sz="1200"/>
          </a:pPr>
          <a:endParaRPr lang="en-US"/>
        </a:p>
      </c:txPr>
    </c:legend>
    <c:plotVisOnly val="1"/>
    <c:dispBlanksAs val="zero"/>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12:27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12:27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2965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9956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1358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4796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3469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8453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5794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76873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3462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1320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DD9FE5-1DD0-4AE8-BDF8-BD0173E9B7CC}"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84648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6294" eaLnBrk="0" hangingPunct="0"/>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2"/>
          </p:nvPr>
        </p:nvSpPr>
        <p:spPr/>
        <p:txBody>
          <a:bodyPr/>
          <a:lstStyle/>
          <a:p>
            <a:fld id="{3DD48498-AF65-430B-9AF8-F2CAD4237719}"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0510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12:27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4195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5/5/2015 12:27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03625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6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6294" eaLnBrk="0" hangingPunct="0"/>
            <a:r>
              <a:rPr lang="en-US" sz="400">
                <a:gradFill>
                  <a:gsLst>
                    <a:gs pos="0">
                      <a:prstClr val="black"/>
                    </a:gs>
                    <a:gs pos="100000">
                      <a:prstClr val="black"/>
                    </a:gs>
                  </a:gsLst>
                  <a:lin ang="5400000" scaled="0"/>
                </a:gra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a:gradFill>
                  <a:gsLst>
                    <a:gs pos="0">
                      <a:prstClr val="black"/>
                    </a:gs>
                    <a:gs pos="100000">
                      <a:prstClr val="black"/>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2"/>
          </p:nvPr>
        </p:nvSpPr>
        <p:spPr/>
        <p:txBody>
          <a:bodyPr/>
          <a:lstStyle/>
          <a:p>
            <a:fld id="{3DD48498-AF65-430B-9AF8-F2CAD4237719}"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6208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DD9FE5-1DD0-4AE8-BDF8-BD0173E9B7CC}"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4913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0505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6A90D-C55B-4BD1-A409-42A9D0B2F44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80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569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7181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Date Placeholder 9"/>
          <p:cNvSpPr>
            <a:spLocks noGrp="1"/>
          </p:cNvSpPr>
          <p:nvPr>
            <p:ph type="dt" idx="13"/>
          </p:nvPr>
        </p:nvSpPr>
        <p:spPr/>
        <p:txBody>
          <a:bodyPr/>
          <a:lstStyle/>
          <a:p>
            <a:fld id="{EEDF3C4D-D87C-4908-890C-F1AD6E39936D}" type="datetime8">
              <a:rPr lang="en-US" smtClean="0">
                <a:solidFill>
                  <a:prstClr val="black"/>
                </a:solidFill>
              </a:rPr>
              <a:pPr/>
              <a:t>5/5/2015 12:27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163181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537497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499439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957263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1486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496887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075404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131386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23543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027941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907664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8741208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164484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2278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80814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8941806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6374291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090294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789790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129232346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5152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32458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3368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43222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222989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8785756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6131615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22870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591133" y="6806542"/>
            <a:ext cx="673702" cy="198560"/>
          </a:xfrm>
          <a:prstGeom prst="rect">
            <a:avLst/>
          </a:prstGeom>
        </p:spPr>
        <p:txBody>
          <a:bodyPr vert="horz" lIns="91440" tIns="0" rIns="91440" bIns="45720" rtlCol="0" anchor="ctr"/>
          <a:lstStyle>
            <a:lvl1pPr algn="l">
              <a:defRPr sz="1088" b="0">
                <a:solidFill>
                  <a:schemeClr val="bg1"/>
                </a:solidFill>
              </a:defRPr>
            </a:lvl1pPr>
          </a:lstStyle>
          <a:p>
            <a:fld id="{D372AB51-BDCC-4F95-83CF-1CBB2D34E9E5}" type="slidenum">
              <a:rPr lang="en-US" smtClean="0">
                <a:solidFill>
                  <a:srgbClr val="000000"/>
                </a:solidFill>
              </a:rPr>
              <a:pPr/>
              <a:t>‹#›</a:t>
            </a:fld>
            <a:endParaRPr lang="en-US" dirty="0">
              <a:solidFill>
                <a:srgbClr val="000000"/>
              </a:solidFill>
            </a:endParaRPr>
          </a:p>
        </p:txBody>
      </p:sp>
      <p:sp>
        <p:nvSpPr>
          <p:cNvPr id="8" name="Text Placeholder 2"/>
          <p:cNvSpPr>
            <a:spLocks noGrp="1"/>
          </p:cNvSpPr>
          <p:nvPr>
            <p:ph idx="1" hasCustomPrompt="1"/>
          </p:nvPr>
        </p:nvSpPr>
        <p:spPr>
          <a:xfrm>
            <a:off x="591132" y="1852678"/>
            <a:ext cx="11192828" cy="4284919"/>
          </a:xfrm>
          <a:prstGeom prst="rect">
            <a:avLst/>
          </a:prstGeom>
        </p:spPr>
        <p:txBody>
          <a:bodyPr vert="horz" lIns="91440" tIns="45720" rIns="91440" bIns="45720" rtlCol="0">
            <a:noAutofit/>
          </a:bodyPr>
          <a:lstStyle>
            <a:lvl1pPr marL="0" indent="0">
              <a:buNone/>
              <a:defRPr>
                <a:solidFill>
                  <a:srgbClr val="0084CC"/>
                </a:solidFill>
                <a:latin typeface="+mn-lt"/>
              </a:defRPr>
            </a:lvl1pPr>
            <a:lvl2pPr marL="466310" indent="-466310">
              <a:buClr>
                <a:schemeClr val="accent4"/>
              </a:buClr>
              <a:buFont typeface="Arial"/>
              <a:buChar char="•"/>
              <a:defRPr>
                <a:solidFill>
                  <a:schemeClr val="tx1">
                    <a:lumMod val="75000"/>
                    <a:lumOff val="25000"/>
                  </a:schemeClr>
                </a:solidFill>
                <a:latin typeface="+mn-lt"/>
              </a:defRPr>
            </a:lvl2pPr>
            <a:lvl3pPr marL="867854" indent="-466310">
              <a:buClr>
                <a:schemeClr val="accent4"/>
              </a:buClr>
              <a:buFont typeface="Arial"/>
              <a:buChar char="•"/>
              <a:defRPr sz="2448" b="0">
                <a:solidFill>
                  <a:srgbClr val="0084CC"/>
                </a:solidFill>
                <a:latin typeface="+mn-lt"/>
              </a:defRPr>
            </a:lvl3pPr>
            <a:lvl4pPr marL="1254287" indent="-466310">
              <a:buClr>
                <a:schemeClr val="accent4"/>
              </a:buClr>
              <a:buFont typeface="Arial"/>
              <a:buChar char="•"/>
              <a:defRPr>
                <a:solidFill>
                  <a:schemeClr val="tx1">
                    <a:lumMod val="75000"/>
                    <a:lumOff val="25000"/>
                  </a:schemeClr>
                </a:solidFill>
                <a:latin typeface="+mn-lt"/>
              </a:defRPr>
            </a:lvl4pPr>
            <a:lvl5pPr marL="1616973" indent="-466310">
              <a:buClr>
                <a:schemeClr val="accent4"/>
              </a:buClr>
              <a:buFont typeface="Arial"/>
              <a:buChar char="•"/>
              <a:defRPr>
                <a:solidFill>
                  <a:schemeClr val="tx1">
                    <a:lumMod val="75000"/>
                    <a:lumOff val="25000"/>
                  </a:schemeClr>
                </a:solidFill>
                <a:latin typeface="+mn-lt"/>
              </a:defRPr>
            </a:lvl5pPr>
          </a:lstStyle>
          <a:p>
            <a:pPr marL="401544" lvl="2" indent="-401544">
              <a:buNone/>
            </a:pPr>
            <a:r>
              <a:rPr lang="en-US" sz="3264" dirty="0" smtClean="0">
                <a:solidFill>
                  <a:schemeClr val="accent4"/>
                </a:solidFill>
              </a:rPr>
              <a:t>Heading One Style </a:t>
            </a:r>
          </a:p>
          <a:p>
            <a:pPr marL="401544" lvl="2" indent="-401544">
              <a:buNone/>
            </a:pPr>
            <a:r>
              <a:rPr lang="en-US" dirty="0" smtClean="0">
                <a:solidFill>
                  <a:schemeClr val="tx1">
                    <a:lumMod val="65000"/>
                    <a:lumOff val="35000"/>
                  </a:schemeClr>
                </a:solidFill>
              </a:rPr>
              <a:t>Body content, 18pt Segoe UI (gray)</a:t>
            </a:r>
          </a:p>
          <a:p>
            <a:pPr marL="401544" lvl="2" indent="-401544">
              <a:buNone/>
            </a:pPr>
            <a:endParaRPr lang="en-US" dirty="0" smtClean="0">
              <a:solidFill>
                <a:schemeClr val="tx1">
                  <a:lumMod val="65000"/>
                  <a:lumOff val="35000"/>
                </a:schemeClr>
              </a:solidFill>
            </a:endParaRPr>
          </a:p>
          <a:p>
            <a:pPr marL="401544" lvl="2" indent="-401544">
              <a:buNone/>
            </a:pPr>
            <a:r>
              <a:rPr lang="en-US" sz="2720" dirty="0" smtClean="0">
                <a:solidFill>
                  <a:schemeClr val="accent6"/>
                </a:solidFill>
              </a:rPr>
              <a:t>Heading Two Style</a:t>
            </a:r>
          </a:p>
          <a:p>
            <a:pPr marL="401544" lvl="2" indent="-401544">
              <a:buNone/>
            </a:pPr>
            <a:r>
              <a:rPr lang="en-US" dirty="0" smtClean="0">
                <a:solidFill>
                  <a:schemeClr val="tx1">
                    <a:lumMod val="65000"/>
                    <a:lumOff val="35000"/>
                  </a:schemeClr>
                </a:solidFill>
              </a:rPr>
              <a:t>Body content, 18pt Segoe UI (gray)</a:t>
            </a:r>
          </a:p>
          <a:p>
            <a:pPr marL="401544" lvl="2" indent="-401544">
              <a:buNone/>
            </a:pPr>
            <a:endParaRPr lang="en-US" sz="2720" dirty="0" smtClean="0">
              <a:solidFill>
                <a:schemeClr val="accent3"/>
              </a:solidFill>
            </a:endParaRPr>
          </a:p>
          <a:p>
            <a:pPr marL="401544" lvl="2" indent="-401544">
              <a:buNone/>
            </a:pPr>
            <a:r>
              <a:rPr lang="en-US" b="1" dirty="0" smtClean="0">
                <a:solidFill>
                  <a:schemeClr val="accent1"/>
                </a:solidFill>
              </a:rPr>
              <a:t>HEADING THREE STYLE</a:t>
            </a:r>
          </a:p>
          <a:p>
            <a:pPr marL="401544" lvl="2" indent="-401544">
              <a:buNone/>
            </a:pPr>
            <a:r>
              <a:rPr lang="en-US" dirty="0" smtClean="0">
                <a:solidFill>
                  <a:schemeClr val="tx1">
                    <a:lumMod val="65000"/>
                    <a:lumOff val="35000"/>
                  </a:schemeClr>
                </a:solidFill>
              </a:rPr>
              <a:t>Body content, 18pt Segoe UI (gray)</a:t>
            </a:r>
          </a:p>
          <a:p>
            <a:pPr marL="0" indent="0">
              <a:buNone/>
            </a:pP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536882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de">
    <p:bg>
      <p:bgPr>
        <a:solidFill>
          <a:schemeClr val="bg1">
            <a:lumMod val="95000"/>
          </a:schemeClr>
        </a:solid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591132" y="1941064"/>
            <a:ext cx="11192828" cy="4467462"/>
          </a:xfrm>
          <a:prstGeom prst="rect">
            <a:avLst/>
          </a:prstGeom>
        </p:spPr>
        <p:txBody>
          <a:bodyPr>
            <a:normAutofit/>
          </a:bodyPr>
          <a:lstStyle>
            <a:lvl1pPr marL="0" indent="0">
              <a:buClr>
                <a:schemeClr val="accent3"/>
              </a:buClr>
              <a:buFontTx/>
              <a:buNone/>
              <a:defRPr sz="2720">
                <a:solidFill>
                  <a:schemeClr val="tx1">
                    <a:lumMod val="75000"/>
                    <a:lumOff val="25000"/>
                  </a:schemeClr>
                </a:solidFill>
                <a:latin typeface="Consolas"/>
                <a:cs typeface="Consolas"/>
              </a:defRPr>
            </a:lvl1pPr>
            <a:lvl2pPr marL="0" indent="0">
              <a:buClr>
                <a:schemeClr val="accent3"/>
              </a:buClr>
              <a:buFontTx/>
              <a:buNone/>
              <a:defRPr sz="2448">
                <a:solidFill>
                  <a:schemeClr val="tx1">
                    <a:lumMod val="75000"/>
                    <a:lumOff val="25000"/>
                  </a:schemeClr>
                </a:solidFill>
                <a:latin typeface="Consolas"/>
                <a:cs typeface="Consolas"/>
              </a:defRPr>
            </a:lvl2pPr>
            <a:lvl3pPr marL="401544" indent="0">
              <a:buClr>
                <a:schemeClr val="accent3"/>
              </a:buClr>
              <a:buFontTx/>
              <a:buNone/>
              <a:defRPr sz="2176">
                <a:solidFill>
                  <a:schemeClr val="tx1">
                    <a:lumMod val="75000"/>
                    <a:lumOff val="25000"/>
                  </a:schemeClr>
                </a:solidFill>
                <a:latin typeface="Consolas"/>
                <a:cs typeface="Consolas"/>
              </a:defRPr>
            </a:lvl3pPr>
            <a:lvl4pPr marL="787978" indent="0">
              <a:buClr>
                <a:schemeClr val="accent3"/>
              </a:buClr>
              <a:buFontTx/>
              <a:buNone/>
              <a:defRPr sz="2176">
                <a:solidFill>
                  <a:schemeClr val="tx1">
                    <a:lumMod val="75000"/>
                    <a:lumOff val="25000"/>
                  </a:schemeClr>
                </a:solidFill>
                <a:latin typeface="Consolas"/>
                <a:cs typeface="Consolas"/>
              </a:defRPr>
            </a:lvl4pPr>
            <a:lvl5pPr marL="1150663" indent="0">
              <a:buClr>
                <a:schemeClr val="accent3"/>
              </a:buClr>
              <a:buFontTx/>
              <a:buNone/>
              <a:defRPr sz="2176">
                <a:solidFill>
                  <a:schemeClr val="tx1">
                    <a:lumMod val="75000"/>
                    <a:lumOff val="25000"/>
                  </a:schemeClr>
                </a:solidFill>
                <a:latin typeface="Consolas"/>
                <a:cs typeface="Consola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chor="t"/>
          <a:lstStyle/>
          <a:p>
            <a:r>
              <a:rPr lang="en-US" smtClean="0"/>
              <a:t>Click to edit Master title style</a:t>
            </a:r>
            <a:endParaRPr lang="en-US"/>
          </a:p>
        </p:txBody>
      </p:sp>
      <p:pic>
        <p:nvPicPr>
          <p:cNvPr id="5" name="Content Placeholder 3"/>
          <p:cNvPicPr>
            <a:picLocks noChangeAspect="1"/>
          </p:cNvPicPr>
          <p:nvPr userDrawn="1"/>
        </p:nvPicPr>
        <p:blipFill rotWithShape="1">
          <a:blip r:embed="rId2">
            <a:extLst>
              <a:ext uri="{28A0092B-C50C-407E-A947-70E740481C1C}">
                <a14:useLocalDpi xmlns:a14="http://schemas.microsoft.com/office/drawing/2010/main" val="0"/>
              </a:ext>
            </a:extLst>
          </a:blip>
          <a:srcRect t="81520" b="16463"/>
          <a:stretch/>
        </p:blipFill>
        <p:spPr>
          <a:xfrm flipV="1">
            <a:off x="-1" y="6656965"/>
            <a:ext cx="12436476" cy="141305"/>
          </a:xfrm>
          <a:prstGeom prst="rect">
            <a:avLst/>
          </a:prstGeom>
        </p:spPr>
      </p:pic>
      <p:sp>
        <p:nvSpPr>
          <p:cNvPr id="7" name="Rectangle 6"/>
          <p:cNvSpPr/>
          <p:nvPr userDrawn="1"/>
        </p:nvSpPr>
        <p:spPr>
          <a:xfrm>
            <a:off x="147296" y="6519299"/>
            <a:ext cx="562404" cy="47522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solidFill>
                <a:srgbClr val="FFFFFF"/>
              </a:solidFill>
            </a:endParaRPr>
          </a:p>
        </p:txBody>
      </p:sp>
      <p:pic>
        <p:nvPicPr>
          <p:cNvPr id="9" name="Picture 8" descr="PASS_Logo_gra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39" y="6651558"/>
            <a:ext cx="378515" cy="302805"/>
          </a:xfrm>
          <a:prstGeom prst="rect">
            <a:avLst/>
          </a:prstGeom>
        </p:spPr>
      </p:pic>
    </p:spTree>
    <p:extLst>
      <p:ext uri="{BB962C8B-B14F-4D97-AF65-F5344CB8AC3E}">
        <p14:creationId xmlns:p14="http://schemas.microsoft.com/office/powerpoint/2010/main" val="13036215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nterior1">
    <p:spTree>
      <p:nvGrpSpPr>
        <p:cNvPr id="1" name=""/>
        <p:cNvGrpSpPr/>
        <p:nvPr/>
      </p:nvGrpSpPr>
      <p:grpSpPr>
        <a:xfrm>
          <a:off x="0" y="0"/>
          <a:ext cx="0" cy="0"/>
          <a:chOff x="0" y="0"/>
          <a:chExt cx="0" cy="0"/>
        </a:xfrm>
      </p:grpSpPr>
      <p:sp>
        <p:nvSpPr>
          <p:cNvPr id="15" name="Rectangle 14"/>
          <p:cNvSpPr>
            <a:spLocks/>
          </p:cNvSpPr>
          <p:nvPr userDrawn="1"/>
        </p:nvSpPr>
        <p:spPr>
          <a:xfrm>
            <a:off x="-6218" y="-12935"/>
            <a:ext cx="12448911" cy="124347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48" dirty="0">
              <a:solidFill>
                <a:srgbClr val="FFFFFF"/>
              </a:solidFill>
            </a:endParaRPr>
          </a:p>
        </p:txBody>
      </p:sp>
      <p:sp>
        <p:nvSpPr>
          <p:cNvPr id="24" name="Title 1"/>
          <p:cNvSpPr>
            <a:spLocks noGrp="1" noChangeAspect="1"/>
          </p:cNvSpPr>
          <p:nvPr userDrawn="1">
            <p:ph type="title"/>
          </p:nvPr>
        </p:nvSpPr>
        <p:spPr>
          <a:xfrm>
            <a:off x="863610" y="-12935"/>
            <a:ext cx="11573087" cy="1236785"/>
          </a:xfrm>
          <a:prstGeom prst="rect">
            <a:avLst/>
          </a:prstGeom>
        </p:spPr>
        <p:txBody>
          <a:bodyPr lIns="91440" tIns="91440" bIns="91440" anchor="ctr"/>
          <a:lstStyle>
            <a:lvl1pPr algn="l">
              <a:defRPr sz="3399">
                <a:solidFill>
                  <a:srgbClr val="FFFFFF"/>
                </a:solidFill>
                <a:latin typeface="Segoe UI Light"/>
                <a:cs typeface="Segoe UI Light"/>
              </a:defRPr>
            </a:lvl1pPr>
          </a:lstStyle>
          <a:p>
            <a:r>
              <a:rPr lang="en-US" dirty="0" smtClean="0"/>
              <a:t>Click to edit Master title style</a:t>
            </a:r>
            <a:endParaRPr lang="en-US" dirty="0"/>
          </a:p>
        </p:txBody>
      </p:sp>
      <p:sp>
        <p:nvSpPr>
          <p:cNvPr id="13" name="Content Placeholder 2"/>
          <p:cNvSpPr>
            <a:spLocks noGrp="1"/>
          </p:cNvSpPr>
          <p:nvPr userDrawn="1">
            <p:ph idx="1" hasCustomPrompt="1"/>
          </p:nvPr>
        </p:nvSpPr>
        <p:spPr>
          <a:xfrm>
            <a:off x="82360" y="1253403"/>
            <a:ext cx="12436475" cy="2405915"/>
          </a:xfrm>
          <a:prstGeom prst="rect">
            <a:avLst/>
          </a:prstGeom>
        </p:spPr>
        <p:txBody>
          <a:bodyPr lIns="182880" tIns="182880" rIns="182880" bIns="182880"/>
          <a:lstStyle>
            <a:lvl1pPr marL="0" indent="0">
              <a:spcBef>
                <a:spcPts val="1360"/>
              </a:spcBef>
              <a:buFont typeface="Arial"/>
              <a:buNone/>
              <a:defRPr sz="2448" baseline="0">
                <a:solidFill>
                  <a:srgbClr val="FFFFFF"/>
                </a:solidFill>
                <a:latin typeface="Segoe UI Light"/>
                <a:cs typeface="Segoe UI Light"/>
              </a:defRPr>
            </a:lvl1pPr>
            <a:lvl2pPr marL="746059" indent="-310857">
              <a:spcBef>
                <a:spcPts val="1360"/>
              </a:spcBef>
              <a:buFont typeface="Arial"/>
              <a:buChar char="•"/>
              <a:defRPr sz="2175">
                <a:solidFill>
                  <a:srgbClr val="FFFFFF"/>
                </a:solidFill>
                <a:latin typeface="Segoe UI Light"/>
                <a:cs typeface="Segoe UI Light"/>
              </a:defRPr>
            </a:lvl2pPr>
            <a:lvl3pPr marL="1243431">
              <a:spcBef>
                <a:spcPts val="1360"/>
              </a:spcBef>
              <a:buFont typeface="Arial"/>
              <a:buChar char="•"/>
              <a:defRPr sz="1904">
                <a:solidFill>
                  <a:srgbClr val="FFFFFF"/>
                </a:solidFill>
                <a:latin typeface="Segoe UI Light"/>
                <a:cs typeface="Segoe UI Light"/>
              </a:defRPr>
            </a:lvl3pPr>
            <a:lvl4pPr marL="1740803">
              <a:spcBef>
                <a:spcPts val="1360"/>
              </a:spcBef>
              <a:buFont typeface="Arial"/>
              <a:buChar char="•"/>
              <a:defRPr sz="1632" baseline="0">
                <a:solidFill>
                  <a:srgbClr val="FFFFFF"/>
                </a:solidFill>
                <a:latin typeface="Segoe UI Light"/>
                <a:cs typeface="Segoe UI Light"/>
              </a:defRPr>
            </a:lvl4pPr>
            <a:lvl5pPr marL="1989489" indent="-124343">
              <a:spcBef>
                <a:spcPts val="1360"/>
              </a:spcBef>
              <a:buFont typeface="Arial"/>
              <a:buChar char="•"/>
              <a:tabLst>
                <a:tab pos="2178164" algn="l"/>
              </a:tabLst>
              <a:defRPr sz="1360" baseline="0">
                <a:solidFill>
                  <a:srgbClr val="FFFFFF"/>
                </a:solidFill>
                <a:latin typeface="Segoe UI Light"/>
                <a:cs typeface="Segoe UI Light"/>
              </a:defRPr>
            </a:lvl5pPr>
          </a:lstStyle>
          <a:p>
            <a:pPr lvl="0"/>
            <a:r>
              <a:rPr lang="en-US" dirty="0" smtClean="0"/>
              <a:t>Click to edit Master Text styles</a:t>
            </a:r>
          </a:p>
          <a:p>
            <a:pPr lvl="1"/>
            <a:r>
              <a:rPr lang="en-US" dirty="0" smtClean="0"/>
              <a:t>Bullet first level</a:t>
            </a:r>
          </a:p>
          <a:p>
            <a:pPr lvl="2"/>
            <a:r>
              <a:rPr lang="en-US" dirty="0" smtClean="0"/>
              <a:t>Bullet second level</a:t>
            </a:r>
          </a:p>
          <a:p>
            <a:pPr lvl="3"/>
            <a:r>
              <a:rPr lang="en-US" dirty="0" smtClean="0"/>
              <a:t>Bullet third level</a:t>
            </a:r>
          </a:p>
          <a:p>
            <a:pPr lvl="4"/>
            <a:r>
              <a:rPr lang="en-US" dirty="0" smtClean="0"/>
              <a:t>Bullet fourth level</a:t>
            </a:r>
          </a:p>
        </p:txBody>
      </p:sp>
    </p:spTree>
    <p:extLst>
      <p:ext uri="{BB962C8B-B14F-4D97-AF65-F5344CB8AC3E}">
        <p14:creationId xmlns:p14="http://schemas.microsoft.com/office/powerpoint/2010/main" val="363870057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358623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967126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143005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629139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2616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652228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559893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771246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23753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558142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90868423"/>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613626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07574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58614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1456370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7604063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57760008"/>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2951590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46751081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337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69692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1891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6334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669915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60219205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012596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687611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675719014"/>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 id="2147484307"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3072736"/>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 id="2147484335"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7.xml"/><Relationship Id="rId5" Type="http://schemas.openxmlformats.org/officeDocument/2006/relationships/image" Target="../media/image15.png"/><Relationship Id="rId4" Type="http://schemas.openxmlformats.org/officeDocument/2006/relationships/hyperlink" Target="http://myignite.microsoft.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16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Magnetic Disk 43"/>
          <p:cNvSpPr/>
          <p:nvPr/>
        </p:nvSpPr>
        <p:spPr>
          <a:xfrm>
            <a:off x="3576236" y="5095598"/>
            <a:ext cx="1785292" cy="1199077"/>
          </a:xfrm>
          <a:prstGeom prst="flowChartMagneticDisk">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93210" bIns="372839" rtlCol="0" anchor="ctr"/>
          <a:lstStyle/>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r>
              <a:rPr lang="en-US" sz="1122" b="1" dirty="0">
                <a:solidFill>
                  <a:srgbClr val="000000"/>
                </a:solidFill>
                <a:latin typeface="Segoe UI Light" pitchFamily="34" charset="0"/>
              </a:rPr>
              <a:t>Memory-optimized Table </a:t>
            </a:r>
            <a:r>
              <a:rPr lang="en-US" sz="1122" b="1" dirty="0" err="1">
                <a:solidFill>
                  <a:srgbClr val="000000"/>
                </a:solidFill>
                <a:latin typeface="Segoe UI Light" pitchFamily="34" charset="0"/>
              </a:rPr>
              <a:t>Filegroup</a:t>
            </a:r>
            <a:endParaRPr lang="en-US" sz="1122" dirty="0">
              <a:solidFill>
                <a:srgbClr val="000000"/>
              </a:solidFill>
              <a:latin typeface="Segoe UI Light" pitchFamily="34" charset="0"/>
            </a:endParaRPr>
          </a:p>
        </p:txBody>
      </p:sp>
      <p:sp>
        <p:nvSpPr>
          <p:cNvPr id="5" name="Flowchart: Magnetic Disk 4"/>
          <p:cNvSpPr/>
          <p:nvPr/>
        </p:nvSpPr>
        <p:spPr>
          <a:xfrm>
            <a:off x="7849242" y="5083068"/>
            <a:ext cx="1785292" cy="1197728"/>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bIns="372839" rtlCol="0" anchor="ctr"/>
          <a:lstStyle/>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r>
              <a:rPr lang="en-US" sz="1122" b="1" dirty="0">
                <a:solidFill>
                  <a:prstClr val="black"/>
                </a:solidFill>
                <a:latin typeface="Segoe UI Light" pitchFamily="34" charset="0"/>
              </a:rPr>
              <a:t>Data </a:t>
            </a:r>
            <a:r>
              <a:rPr lang="en-US" sz="1122" b="1" dirty="0" err="1">
                <a:solidFill>
                  <a:prstClr val="black"/>
                </a:solidFill>
                <a:latin typeface="Segoe UI Light" pitchFamily="34" charset="0"/>
              </a:rPr>
              <a:t>Filegroup</a:t>
            </a:r>
            <a:endParaRPr lang="en-US" sz="1122" dirty="0">
              <a:solidFill>
                <a:prstClr val="black"/>
              </a:solidFill>
              <a:latin typeface="Segoe UI Light" pitchFamily="34" charset="0"/>
            </a:endParaRPr>
          </a:p>
        </p:txBody>
      </p:sp>
      <p:sp>
        <p:nvSpPr>
          <p:cNvPr id="4" name="Rectangle 3"/>
          <p:cNvSpPr/>
          <p:nvPr/>
        </p:nvSpPr>
        <p:spPr>
          <a:xfrm>
            <a:off x="3491999" y="2279771"/>
            <a:ext cx="6187788" cy="24949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59338" tIns="93210" rIns="0" bIns="139835" rtlCol="0" anchor="b" anchorCtr="0"/>
          <a:lstStyle/>
          <a:p>
            <a:pPr algn="ctr" defTabSz="466087"/>
            <a:r>
              <a:rPr lang="en-US" sz="1224" dirty="0">
                <a:solidFill>
                  <a:srgbClr val="000000"/>
                </a:solidFill>
                <a:latin typeface="Segoe UI Light" pitchFamily="34" charset="0"/>
              </a:rPr>
              <a:t>SQL Server.exe</a:t>
            </a:r>
          </a:p>
        </p:txBody>
      </p:sp>
      <p:sp>
        <p:nvSpPr>
          <p:cNvPr id="11" name="Rectangle 10"/>
          <p:cNvSpPr/>
          <p:nvPr/>
        </p:nvSpPr>
        <p:spPr>
          <a:xfrm>
            <a:off x="3643707" y="3352891"/>
            <a:ext cx="2546865" cy="126520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1304935" rIns="0" bIns="186420" rtlCol="0" anchor="b" anchorCtr="1"/>
          <a:lstStyle/>
          <a:p>
            <a:pPr algn="ctr" defTabSz="466087"/>
            <a:r>
              <a:rPr lang="en-US" sz="1224" b="1" dirty="0">
                <a:solidFill>
                  <a:srgbClr val="FFFFFF"/>
                </a:solidFill>
                <a:latin typeface="Segoe UI Light" pitchFamily="34" charset="0"/>
              </a:rPr>
              <a:t>Hekaton Engine: </a:t>
            </a:r>
            <a:r>
              <a:rPr lang="en-US" sz="1224" b="1" dirty="0" err="1">
                <a:solidFill>
                  <a:srgbClr val="FFFFFF"/>
                </a:solidFill>
                <a:latin typeface="Segoe UI Light" pitchFamily="34" charset="0"/>
              </a:rPr>
              <a:t>Memory_optimized</a:t>
            </a:r>
            <a:r>
              <a:rPr lang="en-US" sz="1224" b="1" dirty="0">
                <a:solidFill>
                  <a:srgbClr val="FFFFFF"/>
                </a:solidFill>
                <a:latin typeface="Segoe UI Light" pitchFamily="34" charset="0"/>
              </a:rPr>
              <a:t> Tables &amp; Indexes</a:t>
            </a:r>
          </a:p>
        </p:txBody>
      </p:sp>
      <p:sp>
        <p:nvSpPr>
          <p:cNvPr id="70" name="Rectangle 69"/>
          <p:cNvSpPr/>
          <p:nvPr/>
        </p:nvSpPr>
        <p:spPr>
          <a:xfrm>
            <a:off x="3491738" y="1996770"/>
            <a:ext cx="6187788" cy="268933"/>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rIns="93210" bIns="93210" rtlCol="0" anchor="ctr"/>
          <a:lstStyle/>
          <a:p>
            <a:pPr algn="ctr" defTabSz="466087"/>
            <a:r>
              <a:rPr lang="en-US" sz="1224" b="1" dirty="0">
                <a:solidFill>
                  <a:prstClr val="black"/>
                </a:solidFill>
                <a:latin typeface="Segoe UI Light" pitchFamily="34" charset="0"/>
              </a:rPr>
              <a:t>TDS Handler and Session Management</a:t>
            </a:r>
          </a:p>
        </p:txBody>
      </p:sp>
      <p:sp>
        <p:nvSpPr>
          <p:cNvPr id="2" name="Title 1"/>
          <p:cNvSpPr>
            <a:spLocks noGrp="1"/>
          </p:cNvSpPr>
          <p:nvPr>
            <p:ph type="title"/>
          </p:nvPr>
        </p:nvSpPr>
        <p:spPr/>
        <p:txBody>
          <a:bodyPr>
            <a:noAutofit/>
          </a:bodyPr>
          <a:lstStyle/>
          <a:p>
            <a:r>
              <a:rPr lang="en-US" sz="3999" dirty="0"/>
              <a:t>In-Memory OLTP: Integration and Application Migration</a:t>
            </a:r>
          </a:p>
        </p:txBody>
      </p:sp>
      <p:sp>
        <p:nvSpPr>
          <p:cNvPr id="15" name="Rectangle 14"/>
          <p:cNvSpPr/>
          <p:nvPr/>
        </p:nvSpPr>
        <p:spPr>
          <a:xfrm>
            <a:off x="3643706" y="2707699"/>
            <a:ext cx="1163565" cy="5532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Native-Compiled SPs and Schema</a:t>
            </a:r>
          </a:p>
        </p:txBody>
      </p:sp>
      <p:cxnSp>
        <p:nvCxnSpPr>
          <p:cNvPr id="17" name="Straight Arrow Connector 16"/>
          <p:cNvCxnSpPr>
            <a:stCxn id="15" idx="2"/>
            <a:endCxn id="11" idx="0"/>
          </p:cNvCxnSpPr>
          <p:nvPr/>
        </p:nvCxnSpPr>
        <p:spPr>
          <a:xfrm>
            <a:off x="4225491" y="3260993"/>
            <a:ext cx="691651" cy="91898"/>
          </a:xfrm>
          <a:prstGeom prst="straightConnector1">
            <a:avLst/>
          </a:prstGeom>
          <a:ln w="22225">
            <a:solidFill>
              <a:schemeClr val="accent1"/>
            </a:solidFill>
            <a:headEnd type="none"/>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52797" y="3479596"/>
            <a:ext cx="1956367" cy="1263072"/>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66087"/>
            <a:endParaRPr lang="en-US" sz="1224" dirty="0">
              <a:solidFill>
                <a:prstClr val="white"/>
              </a:solidFill>
              <a:latin typeface="Segoe UI Light" pitchFamily="34" charset="0"/>
            </a:endParaRPr>
          </a:p>
          <a:p>
            <a:pPr algn="ctr" defTabSz="466087"/>
            <a:endParaRPr lang="en-US" sz="1224" dirty="0">
              <a:solidFill>
                <a:prstClr val="white"/>
              </a:solidFill>
              <a:latin typeface="Segoe UI Light" pitchFamily="34" charset="0"/>
            </a:endParaRPr>
          </a:p>
          <a:p>
            <a:pPr algn="ctr" defTabSz="466087"/>
            <a:endParaRPr lang="en-US" sz="1224" dirty="0">
              <a:solidFill>
                <a:prstClr val="white"/>
              </a:solidFill>
              <a:latin typeface="Segoe UI Light" pitchFamily="34" charset="0"/>
            </a:endParaRPr>
          </a:p>
          <a:p>
            <a:pPr algn="ctr" defTabSz="466087"/>
            <a:endParaRPr lang="en-US" sz="1224" dirty="0">
              <a:solidFill>
                <a:prstClr val="white"/>
              </a:solidFill>
              <a:latin typeface="Segoe UI Light" pitchFamily="34" charset="0"/>
            </a:endParaRPr>
          </a:p>
          <a:p>
            <a:pPr algn="ctr" defTabSz="466087"/>
            <a:endParaRPr lang="en-US" sz="1224" dirty="0">
              <a:solidFill>
                <a:prstClr val="white"/>
              </a:solidFill>
              <a:latin typeface="Segoe UI Light" pitchFamily="34" charset="0"/>
            </a:endParaRPr>
          </a:p>
          <a:p>
            <a:pPr algn="ctr" defTabSz="466087"/>
            <a:r>
              <a:rPr lang="en-US" sz="1224" b="1" dirty="0">
                <a:solidFill>
                  <a:prstClr val="black"/>
                </a:solidFill>
                <a:latin typeface="Segoe UI Light" pitchFamily="34" charset="0"/>
              </a:rPr>
              <a:t>Buffer Pool</a:t>
            </a:r>
            <a:endParaRPr lang="en-US" sz="1224" dirty="0">
              <a:solidFill>
                <a:prstClr val="black"/>
              </a:solidFill>
              <a:latin typeface="Segoe UI Light" pitchFamily="34" charset="0"/>
            </a:endParaRPr>
          </a:p>
        </p:txBody>
      </p:sp>
      <p:sp>
        <p:nvSpPr>
          <p:cNvPr id="21" name="Rectangle 20"/>
          <p:cNvSpPr/>
          <p:nvPr/>
        </p:nvSpPr>
        <p:spPr>
          <a:xfrm>
            <a:off x="7652562" y="2398942"/>
            <a:ext cx="1953514" cy="356615"/>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rIns="93210" bIns="93210" rtlCol="0" anchor="ctr"/>
          <a:lstStyle/>
          <a:p>
            <a:pPr algn="ctr" defTabSz="466087"/>
            <a:r>
              <a:rPr lang="en-US" sz="1224" b="1" dirty="0">
                <a:solidFill>
                  <a:prstClr val="black"/>
                </a:solidFill>
                <a:latin typeface="Segoe UI Light" pitchFamily="34" charset="0"/>
              </a:rPr>
              <a:t>Execution Plan cache for ad-hoc T-SQL and SPs</a:t>
            </a:r>
          </a:p>
        </p:txBody>
      </p:sp>
      <p:sp>
        <p:nvSpPr>
          <p:cNvPr id="32" name="Rectangle 31"/>
          <p:cNvSpPr/>
          <p:nvPr/>
        </p:nvSpPr>
        <p:spPr>
          <a:xfrm>
            <a:off x="4138728" y="1626727"/>
            <a:ext cx="5056959" cy="24187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prstClr val="white"/>
                </a:solidFill>
                <a:latin typeface="Segoe UI Light" pitchFamily="34" charset="0"/>
              </a:rPr>
              <a:t>Application</a:t>
            </a:r>
          </a:p>
        </p:txBody>
      </p:sp>
      <p:sp>
        <p:nvSpPr>
          <p:cNvPr id="41" name="Flowchart: Magnetic Disk 40"/>
          <p:cNvSpPr/>
          <p:nvPr/>
        </p:nvSpPr>
        <p:spPr>
          <a:xfrm>
            <a:off x="5624984" y="5095310"/>
            <a:ext cx="1669510" cy="1197728"/>
          </a:xfrm>
          <a:prstGeom prst="flowChartMagneticDisk">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69917" bIns="419503" rtlCol="0" anchor="ctr"/>
          <a:lstStyle/>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endParaRPr lang="en-US" sz="1122" dirty="0">
              <a:solidFill>
                <a:prstClr val="black"/>
              </a:solidFill>
              <a:latin typeface="Segoe UI Light" pitchFamily="34" charset="0"/>
            </a:endParaRPr>
          </a:p>
          <a:p>
            <a:pPr algn="ctr" defTabSz="466087"/>
            <a:r>
              <a:rPr lang="en-US" sz="1122" b="1" dirty="0">
                <a:solidFill>
                  <a:prstClr val="black"/>
                </a:solidFill>
                <a:latin typeface="Segoe UI Light" pitchFamily="34" charset="0"/>
              </a:rPr>
              <a:t>Transaction Log</a:t>
            </a:r>
            <a:endParaRPr lang="en-US" sz="1122" dirty="0">
              <a:solidFill>
                <a:prstClr val="black"/>
              </a:solidFill>
              <a:latin typeface="Segoe UI Light" pitchFamily="34" charset="0"/>
            </a:endParaRPr>
          </a:p>
        </p:txBody>
      </p:sp>
      <p:sp>
        <p:nvSpPr>
          <p:cNvPr id="3" name="TextBox 2"/>
          <p:cNvSpPr txBox="1"/>
          <p:nvPr/>
        </p:nvSpPr>
        <p:spPr>
          <a:xfrm>
            <a:off x="6690182" y="3440579"/>
            <a:ext cx="743130" cy="469103"/>
          </a:xfrm>
          <a:prstGeom prst="rect">
            <a:avLst/>
          </a:prstGeom>
          <a:solidFill>
            <a:schemeClr val="accent1"/>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defTabSz="466087"/>
            <a:r>
              <a:rPr lang="en-US" sz="1224" dirty="0">
                <a:solidFill>
                  <a:srgbClr val="FFFFFF"/>
                </a:solidFill>
                <a:latin typeface="Segoe UI Light" pitchFamily="34" charset="0"/>
              </a:rPr>
              <a:t>Query </a:t>
            </a:r>
            <a:r>
              <a:rPr lang="en-US" sz="1224" dirty="0" err="1">
                <a:solidFill>
                  <a:srgbClr val="FFFFFF"/>
                </a:solidFill>
                <a:latin typeface="Segoe UI Light" pitchFamily="34" charset="0"/>
              </a:rPr>
              <a:t>Interop</a:t>
            </a:r>
            <a:endParaRPr lang="en-US" sz="1224" dirty="0">
              <a:solidFill>
                <a:srgbClr val="FFFFFF"/>
              </a:solidFill>
              <a:latin typeface="Segoe UI Light" pitchFamily="34" charset="0"/>
            </a:endParaRPr>
          </a:p>
        </p:txBody>
      </p:sp>
      <p:sp>
        <p:nvSpPr>
          <p:cNvPr id="16" name="TextBox 15"/>
          <p:cNvSpPr txBox="1"/>
          <p:nvPr/>
        </p:nvSpPr>
        <p:spPr>
          <a:xfrm>
            <a:off x="4788260" y="3410224"/>
            <a:ext cx="1227053" cy="469103"/>
          </a:xfrm>
          <a:prstGeom prst="rect">
            <a:avLst/>
          </a:prstGeom>
          <a:noFill/>
          <a:scene3d>
            <a:camera prst="orthographicFront"/>
            <a:lightRig rig="threePt" dir="t"/>
          </a:scene3d>
          <a:sp3d>
            <a:bevelT/>
          </a:sp3d>
        </p:spPr>
        <p:txBody>
          <a:bodyPr wrap="square" rtlCol="0">
            <a:spAutoFit/>
          </a:bodyPr>
          <a:lstStyle/>
          <a:p>
            <a:pPr defTabSz="466087"/>
            <a:r>
              <a:rPr lang="en-US" sz="1224" dirty="0">
                <a:solidFill>
                  <a:srgbClr val="FFFFFF"/>
                </a:solidFill>
                <a:latin typeface="Segoe UI Light" pitchFamily="34" charset="0"/>
              </a:rPr>
              <a:t>Non-durable Table option</a:t>
            </a:r>
          </a:p>
        </p:txBody>
      </p:sp>
      <p:sp>
        <p:nvSpPr>
          <p:cNvPr id="50" name="Rectangle 49"/>
          <p:cNvSpPr/>
          <p:nvPr/>
        </p:nvSpPr>
        <p:spPr>
          <a:xfrm>
            <a:off x="7677896" y="3515710"/>
            <a:ext cx="422788" cy="344319"/>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T1</a:t>
            </a:r>
          </a:p>
        </p:txBody>
      </p:sp>
      <p:sp>
        <p:nvSpPr>
          <p:cNvPr id="54" name="Rectangle 53"/>
          <p:cNvSpPr/>
          <p:nvPr/>
        </p:nvSpPr>
        <p:spPr>
          <a:xfrm>
            <a:off x="8681693" y="3523163"/>
            <a:ext cx="462668" cy="3443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T3</a:t>
            </a:r>
          </a:p>
        </p:txBody>
      </p:sp>
      <p:sp>
        <p:nvSpPr>
          <p:cNvPr id="58" name="Rectangle 57"/>
          <p:cNvSpPr/>
          <p:nvPr/>
        </p:nvSpPr>
        <p:spPr>
          <a:xfrm>
            <a:off x="8218653" y="3516205"/>
            <a:ext cx="437720" cy="3443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T2</a:t>
            </a:r>
          </a:p>
        </p:txBody>
      </p:sp>
      <p:sp>
        <p:nvSpPr>
          <p:cNvPr id="60" name="Rectangle 59"/>
          <p:cNvSpPr/>
          <p:nvPr/>
        </p:nvSpPr>
        <p:spPr>
          <a:xfrm>
            <a:off x="7677896" y="3936933"/>
            <a:ext cx="426781" cy="344319"/>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T1</a:t>
            </a:r>
          </a:p>
        </p:txBody>
      </p:sp>
      <p:sp>
        <p:nvSpPr>
          <p:cNvPr id="61" name="Rectangle 60"/>
          <p:cNvSpPr/>
          <p:nvPr/>
        </p:nvSpPr>
        <p:spPr>
          <a:xfrm>
            <a:off x="8685683" y="3944385"/>
            <a:ext cx="458678" cy="344319"/>
          </a:xfrm>
          <a:prstGeom prst="rect">
            <a:avLst/>
          </a:prstGeom>
          <a:pattFill prst="openDmnd">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T3</a:t>
            </a:r>
          </a:p>
        </p:txBody>
      </p:sp>
      <p:sp>
        <p:nvSpPr>
          <p:cNvPr id="63" name="Rectangle 62"/>
          <p:cNvSpPr/>
          <p:nvPr/>
        </p:nvSpPr>
        <p:spPr>
          <a:xfrm>
            <a:off x="8222645" y="3937425"/>
            <a:ext cx="417735" cy="344319"/>
          </a:xfrm>
          <a:prstGeom prst="rect">
            <a:avLst/>
          </a:prstGeom>
          <a:pattFill prst="openDmnd">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T2</a:t>
            </a:r>
          </a:p>
        </p:txBody>
      </p:sp>
      <p:sp>
        <p:nvSpPr>
          <p:cNvPr id="65" name="Rectangle 64"/>
          <p:cNvSpPr/>
          <p:nvPr/>
        </p:nvSpPr>
        <p:spPr>
          <a:xfrm>
            <a:off x="8045539" y="5168823"/>
            <a:ext cx="436777" cy="344321"/>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T1</a:t>
            </a:r>
          </a:p>
        </p:txBody>
      </p:sp>
      <p:sp>
        <p:nvSpPr>
          <p:cNvPr id="66" name="Rectangle 65"/>
          <p:cNvSpPr/>
          <p:nvPr/>
        </p:nvSpPr>
        <p:spPr>
          <a:xfrm>
            <a:off x="9063333" y="5176278"/>
            <a:ext cx="470464" cy="3368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T3</a:t>
            </a:r>
          </a:p>
        </p:txBody>
      </p:sp>
      <p:sp>
        <p:nvSpPr>
          <p:cNvPr id="68" name="Rectangle 67"/>
          <p:cNvSpPr/>
          <p:nvPr/>
        </p:nvSpPr>
        <p:spPr>
          <a:xfrm>
            <a:off x="8600286" y="5169318"/>
            <a:ext cx="411224" cy="3438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T2</a:t>
            </a:r>
          </a:p>
        </p:txBody>
      </p:sp>
      <p:sp>
        <p:nvSpPr>
          <p:cNvPr id="69" name="Rectangle 68"/>
          <p:cNvSpPr/>
          <p:nvPr/>
        </p:nvSpPr>
        <p:spPr>
          <a:xfrm>
            <a:off x="8022452" y="5604257"/>
            <a:ext cx="459864" cy="302654"/>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T1</a:t>
            </a:r>
          </a:p>
        </p:txBody>
      </p:sp>
      <p:sp>
        <p:nvSpPr>
          <p:cNvPr id="71" name="Rectangle 70"/>
          <p:cNvSpPr/>
          <p:nvPr/>
        </p:nvSpPr>
        <p:spPr>
          <a:xfrm>
            <a:off x="9067316" y="5597500"/>
            <a:ext cx="492035" cy="309413"/>
          </a:xfrm>
          <a:prstGeom prst="rect">
            <a:avLst/>
          </a:prstGeom>
          <a:pattFill prst="openDmnd">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T3</a:t>
            </a:r>
          </a:p>
        </p:txBody>
      </p:sp>
      <p:sp>
        <p:nvSpPr>
          <p:cNvPr id="74" name="Rectangle 73"/>
          <p:cNvSpPr/>
          <p:nvPr/>
        </p:nvSpPr>
        <p:spPr>
          <a:xfrm>
            <a:off x="8604289" y="5590541"/>
            <a:ext cx="432775" cy="316371"/>
          </a:xfrm>
          <a:prstGeom prst="rect">
            <a:avLst/>
          </a:prstGeom>
          <a:pattFill prst="openDmnd">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T2</a:t>
            </a:r>
          </a:p>
        </p:txBody>
      </p:sp>
      <p:sp>
        <p:nvSpPr>
          <p:cNvPr id="33" name="TextBox 32"/>
          <p:cNvSpPr txBox="1"/>
          <p:nvPr/>
        </p:nvSpPr>
        <p:spPr>
          <a:xfrm>
            <a:off x="9011511" y="3605820"/>
            <a:ext cx="560080" cy="280718"/>
          </a:xfrm>
          <a:prstGeom prst="rect">
            <a:avLst/>
          </a:prstGeom>
          <a:noFill/>
        </p:spPr>
        <p:txBody>
          <a:bodyPr wrap="square" rIns="0" rtlCol="0">
            <a:spAutoFit/>
          </a:bodyPr>
          <a:lstStyle/>
          <a:p>
            <a:pPr defTabSz="466087"/>
            <a:r>
              <a:rPr lang="en-US" sz="1224" b="1" dirty="0">
                <a:solidFill>
                  <a:prstClr val="black"/>
                </a:solidFill>
                <a:latin typeface="Segoe UI Light" pitchFamily="34" charset="0"/>
              </a:rPr>
              <a:t>Tables</a:t>
            </a:r>
            <a:endParaRPr lang="en-US" sz="1224" dirty="0">
              <a:solidFill>
                <a:prstClr val="black"/>
              </a:solidFill>
              <a:latin typeface="Segoe UI Light" pitchFamily="34" charset="0"/>
            </a:endParaRPr>
          </a:p>
        </p:txBody>
      </p:sp>
      <p:sp>
        <p:nvSpPr>
          <p:cNvPr id="75" name="TextBox 74"/>
          <p:cNvSpPr txBox="1"/>
          <p:nvPr/>
        </p:nvSpPr>
        <p:spPr>
          <a:xfrm>
            <a:off x="8997715" y="4012396"/>
            <a:ext cx="636769" cy="280718"/>
          </a:xfrm>
          <a:prstGeom prst="rect">
            <a:avLst/>
          </a:prstGeom>
          <a:noFill/>
        </p:spPr>
        <p:txBody>
          <a:bodyPr wrap="square" rIns="0" rtlCol="0">
            <a:spAutoFit/>
          </a:bodyPr>
          <a:lstStyle/>
          <a:p>
            <a:pPr defTabSz="466087"/>
            <a:r>
              <a:rPr lang="en-US" sz="1224" b="1" dirty="0">
                <a:solidFill>
                  <a:prstClr val="black"/>
                </a:solidFill>
                <a:latin typeface="Segoe UI Light" pitchFamily="34" charset="0"/>
              </a:rPr>
              <a:t>Indexes</a:t>
            </a:r>
            <a:endParaRPr lang="en-US" sz="1224" dirty="0">
              <a:solidFill>
                <a:prstClr val="black"/>
              </a:solidFill>
              <a:latin typeface="Segoe UI Light" pitchFamily="34" charset="0"/>
            </a:endParaRPr>
          </a:p>
        </p:txBody>
      </p:sp>
      <p:sp>
        <p:nvSpPr>
          <p:cNvPr id="77" name="Rectangle 76"/>
          <p:cNvSpPr/>
          <p:nvPr/>
        </p:nvSpPr>
        <p:spPr>
          <a:xfrm>
            <a:off x="7652574" y="2866749"/>
            <a:ext cx="1953514" cy="343830"/>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rIns="93210" bIns="93210" rtlCol="0" anchor="ctr"/>
          <a:lstStyle/>
          <a:p>
            <a:pPr algn="ctr" defTabSz="466087"/>
            <a:r>
              <a:rPr lang="en-US" sz="1224" b="1">
                <a:solidFill>
                  <a:prstClr val="black"/>
                </a:solidFill>
                <a:latin typeface="Segoe UI Light" pitchFamily="34" charset="0"/>
              </a:rPr>
              <a:t>T-SQL Interpreter</a:t>
            </a:r>
            <a:endParaRPr lang="en-US" sz="1224" b="1" dirty="0">
              <a:solidFill>
                <a:prstClr val="black"/>
              </a:solidFill>
              <a:latin typeface="Segoe UI Light" pitchFamily="34" charset="0"/>
            </a:endParaRPr>
          </a:p>
        </p:txBody>
      </p:sp>
      <p:cxnSp>
        <p:nvCxnSpPr>
          <p:cNvPr id="78" name="Elbow Connector 77"/>
          <p:cNvCxnSpPr>
            <a:stCxn id="21" idx="2"/>
            <a:endCxn id="77" idx="0"/>
          </p:cNvCxnSpPr>
          <p:nvPr/>
        </p:nvCxnSpPr>
        <p:spPr>
          <a:xfrm rot="16200000" flipH="1">
            <a:off x="8573729" y="2811144"/>
            <a:ext cx="111192" cy="1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77" idx="1"/>
            <a:endCxn id="11" idx="3"/>
          </p:cNvCxnSpPr>
          <p:nvPr/>
        </p:nvCxnSpPr>
        <p:spPr>
          <a:xfrm rot="10800000" flipV="1">
            <a:off x="6190573" y="3038661"/>
            <a:ext cx="1462003" cy="946830"/>
          </a:xfrm>
          <a:prstGeom prst="bentConnector3">
            <a:avLst>
              <a:gd name="adj1" fmla="val 7727"/>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157" idx="2"/>
            <a:endCxn id="18" idx="0"/>
          </p:cNvCxnSpPr>
          <p:nvPr/>
        </p:nvCxnSpPr>
        <p:spPr>
          <a:xfrm rot="16200000" flipH="1">
            <a:off x="8577426" y="3426040"/>
            <a:ext cx="105464" cy="1648"/>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778440" y="1868606"/>
            <a:ext cx="4" cy="128162"/>
          </a:xfrm>
          <a:prstGeom prst="straightConnector1">
            <a:avLst/>
          </a:prstGeom>
          <a:ln w="222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774774" y="5175583"/>
            <a:ext cx="436780" cy="316317"/>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T1</a:t>
            </a:r>
          </a:p>
        </p:txBody>
      </p:sp>
      <p:sp>
        <p:nvSpPr>
          <p:cNvPr id="111" name="Rectangle 110"/>
          <p:cNvSpPr/>
          <p:nvPr/>
        </p:nvSpPr>
        <p:spPr>
          <a:xfrm>
            <a:off x="6792547" y="5168823"/>
            <a:ext cx="534407" cy="34432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T3</a:t>
            </a:r>
          </a:p>
        </p:txBody>
      </p:sp>
      <p:sp>
        <p:nvSpPr>
          <p:cNvPr id="113" name="Rectangle 112"/>
          <p:cNvSpPr/>
          <p:nvPr/>
        </p:nvSpPr>
        <p:spPr>
          <a:xfrm>
            <a:off x="6329523" y="5176077"/>
            <a:ext cx="448916" cy="33706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T2</a:t>
            </a:r>
          </a:p>
        </p:txBody>
      </p:sp>
      <p:sp>
        <p:nvSpPr>
          <p:cNvPr id="114" name="Rectangle 113"/>
          <p:cNvSpPr/>
          <p:nvPr/>
        </p:nvSpPr>
        <p:spPr>
          <a:xfrm>
            <a:off x="5778758" y="5596803"/>
            <a:ext cx="436788" cy="344813"/>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T1</a:t>
            </a:r>
          </a:p>
        </p:txBody>
      </p:sp>
      <p:sp>
        <p:nvSpPr>
          <p:cNvPr id="115" name="Rectangle 114"/>
          <p:cNvSpPr/>
          <p:nvPr/>
        </p:nvSpPr>
        <p:spPr>
          <a:xfrm>
            <a:off x="6796551" y="5596803"/>
            <a:ext cx="497942" cy="344812"/>
          </a:xfrm>
          <a:prstGeom prst="rect">
            <a:avLst/>
          </a:prstGeom>
          <a:pattFill prst="openDmnd">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T3</a:t>
            </a:r>
          </a:p>
        </p:txBody>
      </p:sp>
      <p:sp>
        <p:nvSpPr>
          <p:cNvPr id="117" name="Rectangle 116"/>
          <p:cNvSpPr/>
          <p:nvPr/>
        </p:nvSpPr>
        <p:spPr>
          <a:xfrm>
            <a:off x="6333505" y="5597297"/>
            <a:ext cx="444933" cy="344319"/>
          </a:xfrm>
          <a:prstGeom prst="rect">
            <a:avLst/>
          </a:prstGeom>
          <a:pattFill prst="openDmnd">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T2</a:t>
            </a:r>
          </a:p>
        </p:txBody>
      </p:sp>
      <p:cxnSp>
        <p:nvCxnSpPr>
          <p:cNvPr id="127" name="Elbow Connector 126"/>
          <p:cNvCxnSpPr>
            <a:stCxn id="70" idx="2"/>
            <a:endCxn id="21" idx="0"/>
          </p:cNvCxnSpPr>
          <p:nvPr/>
        </p:nvCxnSpPr>
        <p:spPr>
          <a:xfrm rot="16200000" flipH="1">
            <a:off x="7540856" y="1310477"/>
            <a:ext cx="133239" cy="2043688"/>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endCxn id="15" idx="0"/>
          </p:cNvCxnSpPr>
          <p:nvPr/>
        </p:nvCxnSpPr>
        <p:spPr>
          <a:xfrm rot="10800000" flipV="1">
            <a:off x="4225490" y="2329518"/>
            <a:ext cx="2638262" cy="378183"/>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652575" y="3210580"/>
            <a:ext cx="1953514" cy="163554"/>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rIns="93210" bIns="93210" rtlCol="0" anchor="ctr"/>
          <a:lstStyle/>
          <a:p>
            <a:pPr algn="ctr" defTabSz="466087"/>
            <a:r>
              <a:rPr lang="en-US" sz="1224" b="1" dirty="0">
                <a:solidFill>
                  <a:prstClr val="black"/>
                </a:solidFill>
                <a:latin typeface="Segoe UI Light" pitchFamily="34" charset="0"/>
              </a:rPr>
              <a:t>Access Methods</a:t>
            </a:r>
          </a:p>
        </p:txBody>
      </p:sp>
      <p:cxnSp>
        <p:nvCxnSpPr>
          <p:cNvPr id="180" name="Elbow Connector 179"/>
          <p:cNvCxnSpPr>
            <a:stCxn id="77" idx="1"/>
            <a:endCxn id="15" idx="3"/>
          </p:cNvCxnSpPr>
          <p:nvPr/>
        </p:nvCxnSpPr>
        <p:spPr>
          <a:xfrm rot="10800000">
            <a:off x="4807272" y="2984347"/>
            <a:ext cx="2845304" cy="54316"/>
          </a:xfrm>
          <a:prstGeom prst="bentConnector3">
            <a:avLst>
              <a:gd name="adj1" fmla="val 9344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6373372" y="2386514"/>
            <a:ext cx="989287" cy="597542"/>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rIns="93210" bIns="93210" rtlCol="0" anchor="ctr"/>
          <a:lstStyle/>
          <a:p>
            <a:pPr algn="ctr" defTabSz="466087"/>
            <a:r>
              <a:rPr lang="en-US" sz="1224" b="1" dirty="0">
                <a:solidFill>
                  <a:prstClr val="black"/>
                </a:solidFill>
                <a:latin typeface="Segoe UI Light" pitchFamily="34" charset="0"/>
              </a:rPr>
              <a:t>Parser, Catalog, Optimizer</a:t>
            </a:r>
          </a:p>
        </p:txBody>
      </p:sp>
      <p:sp>
        <p:nvSpPr>
          <p:cNvPr id="206" name="Rectangle 205"/>
          <p:cNvSpPr/>
          <p:nvPr/>
        </p:nvSpPr>
        <p:spPr>
          <a:xfrm>
            <a:off x="5055656" y="2589067"/>
            <a:ext cx="1114492" cy="402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Hekaton Compiler</a:t>
            </a:r>
          </a:p>
        </p:txBody>
      </p:sp>
      <p:cxnSp>
        <p:nvCxnSpPr>
          <p:cNvPr id="207" name="Elbow Connector 206"/>
          <p:cNvCxnSpPr>
            <a:endCxn id="206" idx="3"/>
          </p:cNvCxnSpPr>
          <p:nvPr/>
        </p:nvCxnSpPr>
        <p:spPr>
          <a:xfrm rot="10800000">
            <a:off x="6170151" y="2790243"/>
            <a:ext cx="203221" cy="8303"/>
          </a:xfrm>
          <a:prstGeom prst="bentConnector3">
            <a:avLst>
              <a:gd name="adj1" fmla="val 50000"/>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199" idx="3"/>
          </p:cNvCxnSpPr>
          <p:nvPr/>
        </p:nvCxnSpPr>
        <p:spPr>
          <a:xfrm flipV="1">
            <a:off x="7362658" y="2577251"/>
            <a:ext cx="377300" cy="108034"/>
          </a:xfrm>
          <a:prstGeom prst="bentConnector3">
            <a:avLst>
              <a:gd name="adj1" fmla="val 50000"/>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06" idx="1"/>
            <a:endCxn id="15" idx="3"/>
          </p:cNvCxnSpPr>
          <p:nvPr/>
        </p:nvCxnSpPr>
        <p:spPr>
          <a:xfrm rot="10800000" flipV="1">
            <a:off x="4807273" y="2790243"/>
            <a:ext cx="248384" cy="194103"/>
          </a:xfrm>
          <a:prstGeom prst="bentConnector3">
            <a:avLst>
              <a:gd name="adj1" fmla="val 50000"/>
            </a:avLst>
          </a:prstGeom>
          <a:ln w="22225">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Rectangle 79"/>
          <p:cNvSpPr/>
          <p:nvPr/>
        </p:nvSpPr>
        <p:spPr>
          <a:xfrm>
            <a:off x="9792668" y="2915222"/>
            <a:ext cx="1349119" cy="4446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Hekaton Component</a:t>
            </a:r>
          </a:p>
        </p:txBody>
      </p:sp>
      <p:sp>
        <p:nvSpPr>
          <p:cNvPr id="36" name="TextBox 80"/>
          <p:cNvSpPr txBox="1"/>
          <p:nvPr/>
        </p:nvSpPr>
        <p:spPr>
          <a:xfrm>
            <a:off x="9792668" y="1994272"/>
            <a:ext cx="1349116" cy="280718"/>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66087"/>
            <a:r>
              <a:rPr lang="en-US" sz="1224" b="1" dirty="0">
                <a:solidFill>
                  <a:srgbClr val="000000"/>
                </a:solidFill>
                <a:latin typeface="Segoe UI Light" pitchFamily="34" charset="0"/>
              </a:rPr>
              <a:t>Key</a:t>
            </a:r>
          </a:p>
        </p:txBody>
      </p:sp>
      <p:sp>
        <p:nvSpPr>
          <p:cNvPr id="37" name="Rectangle 81"/>
          <p:cNvSpPr/>
          <p:nvPr/>
        </p:nvSpPr>
        <p:spPr>
          <a:xfrm>
            <a:off x="9792680" y="2330984"/>
            <a:ext cx="1349105" cy="543873"/>
          </a:xfrm>
          <a:prstGeom prst="rect">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tIns="93210" rIns="93210" bIns="93210" rtlCol="0" anchor="ctr"/>
          <a:lstStyle/>
          <a:p>
            <a:pPr algn="ctr" defTabSz="466087"/>
            <a:r>
              <a:rPr lang="en-US" sz="1224" b="1" dirty="0">
                <a:solidFill>
                  <a:prstClr val="black"/>
                </a:solidFill>
                <a:latin typeface="Segoe UI Light" pitchFamily="34" charset="0"/>
              </a:rPr>
              <a:t>Existing SQL Component</a:t>
            </a:r>
          </a:p>
        </p:txBody>
      </p:sp>
      <p:cxnSp>
        <p:nvCxnSpPr>
          <p:cNvPr id="141" name="Straight Arrow Connector 140"/>
          <p:cNvCxnSpPr>
            <a:stCxn id="11" idx="2"/>
            <a:endCxn id="44" idx="1"/>
          </p:cNvCxnSpPr>
          <p:nvPr/>
        </p:nvCxnSpPr>
        <p:spPr>
          <a:xfrm flipH="1">
            <a:off x="4468882" y="4618094"/>
            <a:ext cx="448259" cy="477507"/>
          </a:xfrm>
          <a:prstGeom prst="straightConnector1">
            <a:avLst/>
          </a:prstGeom>
          <a:ln w="22225">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Rectangle 83"/>
          <p:cNvSpPr/>
          <p:nvPr/>
        </p:nvSpPr>
        <p:spPr>
          <a:xfrm>
            <a:off x="9792684" y="3402454"/>
            <a:ext cx="1349102" cy="44933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87"/>
            <a:r>
              <a:rPr lang="en-US" sz="1224" b="1" dirty="0">
                <a:solidFill>
                  <a:srgbClr val="FFFFFF"/>
                </a:solidFill>
                <a:latin typeface="Segoe UI Light" pitchFamily="34" charset="0"/>
              </a:rPr>
              <a:t>Generated .</a:t>
            </a:r>
            <a:r>
              <a:rPr lang="en-US" sz="1224" b="1" dirty="0" err="1">
                <a:solidFill>
                  <a:srgbClr val="FFFFFF"/>
                </a:solidFill>
                <a:latin typeface="Segoe UI Light" pitchFamily="34" charset="0"/>
              </a:rPr>
              <a:t>dll</a:t>
            </a:r>
            <a:endParaRPr lang="en-US" sz="1224" b="1" dirty="0">
              <a:solidFill>
                <a:srgbClr val="FFFFFF"/>
              </a:solidFill>
              <a:latin typeface="Segoe UI Light" pitchFamily="34" charset="0"/>
            </a:endParaRPr>
          </a:p>
        </p:txBody>
      </p:sp>
      <p:cxnSp>
        <p:nvCxnSpPr>
          <p:cNvPr id="104" name="Straight Arrow Connector 103"/>
          <p:cNvCxnSpPr>
            <a:stCxn id="11" idx="2"/>
            <a:endCxn id="41" idx="1"/>
          </p:cNvCxnSpPr>
          <p:nvPr/>
        </p:nvCxnSpPr>
        <p:spPr>
          <a:xfrm>
            <a:off x="4917141" y="4618095"/>
            <a:ext cx="1542598" cy="477217"/>
          </a:xfrm>
          <a:prstGeom prst="straightConnector1">
            <a:avLst/>
          </a:prstGeom>
          <a:ln w="22225">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7" name="Rounded Rectangular Callout 96"/>
          <p:cNvSpPr/>
          <p:nvPr/>
        </p:nvSpPr>
        <p:spPr>
          <a:xfrm>
            <a:off x="1633590" y="2816550"/>
            <a:ext cx="1692245" cy="712762"/>
          </a:xfrm>
          <a:prstGeom prst="wedgeRoundRectCallout">
            <a:avLst>
              <a:gd name="adj1" fmla="val 61527"/>
              <a:gd name="adj2" fmla="val 35620"/>
              <a:gd name="adj3" fmla="val 16667"/>
            </a:avLst>
          </a:prstGeom>
          <a:solidFill>
            <a:schemeClr val="tx2">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12"/>
            <a:r>
              <a:rPr lang="en-US" sz="1427" dirty="0">
                <a:solidFill>
                  <a:srgbClr val="000000"/>
                </a:solidFill>
              </a:rPr>
              <a:t>20-40x more efficient</a:t>
            </a:r>
          </a:p>
          <a:p>
            <a:pPr algn="ctr" defTabSz="466012"/>
            <a:r>
              <a:rPr lang="en-US" sz="1427" dirty="0">
                <a:solidFill>
                  <a:srgbClr val="000000"/>
                </a:solidFill>
              </a:rPr>
              <a:t>Real Apps see 2-30x </a:t>
            </a:r>
          </a:p>
        </p:txBody>
      </p:sp>
      <p:sp>
        <p:nvSpPr>
          <p:cNvPr id="98" name="Rounded Rectangular Callout 97"/>
          <p:cNvSpPr/>
          <p:nvPr/>
        </p:nvSpPr>
        <p:spPr>
          <a:xfrm>
            <a:off x="1633590" y="3730381"/>
            <a:ext cx="1692245" cy="1086535"/>
          </a:xfrm>
          <a:prstGeom prst="wedgeRoundRectCallout">
            <a:avLst>
              <a:gd name="adj1" fmla="val 214101"/>
              <a:gd name="adj2" fmla="val 79199"/>
              <a:gd name="adj3" fmla="val 16667"/>
            </a:avLst>
          </a:prstGeom>
          <a:solidFill>
            <a:schemeClr val="tx2">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defTabSz="466012"/>
            <a:r>
              <a:rPr lang="en-US" sz="1427" dirty="0">
                <a:solidFill>
                  <a:srgbClr val="000000"/>
                </a:solidFill>
              </a:rPr>
              <a:t>Reduced log contention; Low latency still critical for performance</a:t>
            </a:r>
          </a:p>
        </p:txBody>
      </p:sp>
      <p:sp>
        <p:nvSpPr>
          <p:cNvPr id="101" name="Rounded Rectangular Callout 100"/>
          <p:cNvSpPr/>
          <p:nvPr/>
        </p:nvSpPr>
        <p:spPr>
          <a:xfrm>
            <a:off x="1633590" y="1994273"/>
            <a:ext cx="1692245" cy="582978"/>
          </a:xfrm>
          <a:prstGeom prst="wedgeRoundRectCallout">
            <a:avLst>
              <a:gd name="adj1" fmla="val 87823"/>
              <a:gd name="adj2" fmla="val -12125"/>
              <a:gd name="adj3" fmla="val 16667"/>
            </a:avLst>
          </a:prstGeom>
          <a:solidFill>
            <a:schemeClr val="tx2">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12"/>
            <a:r>
              <a:rPr lang="en-US" sz="1427" dirty="0">
                <a:solidFill>
                  <a:srgbClr val="000000"/>
                </a:solidFill>
              </a:rPr>
              <a:t>Few improvements in </a:t>
            </a:r>
            <a:r>
              <a:rPr lang="en-US" sz="1427" dirty="0" err="1">
                <a:solidFill>
                  <a:srgbClr val="000000"/>
                </a:solidFill>
              </a:rPr>
              <a:t>comm</a:t>
            </a:r>
            <a:r>
              <a:rPr lang="en-US" sz="1427" dirty="0">
                <a:solidFill>
                  <a:srgbClr val="000000"/>
                </a:solidFill>
              </a:rPr>
              <a:t> layers</a:t>
            </a:r>
          </a:p>
        </p:txBody>
      </p:sp>
      <p:sp>
        <p:nvSpPr>
          <p:cNvPr id="62" name="Oval 61"/>
          <p:cNvSpPr/>
          <p:nvPr/>
        </p:nvSpPr>
        <p:spPr>
          <a:xfrm>
            <a:off x="3551203" y="2584964"/>
            <a:ext cx="1737308" cy="1668110"/>
          </a:xfrm>
          <a:prstGeom prst="ellipse">
            <a:avLst/>
          </a:prstGeom>
          <a:solidFill>
            <a:schemeClr val="accent5">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0"/>
            <a:endParaRPr lang="en-US" sz="1799">
              <a:solidFill>
                <a:srgbClr val="FFFFFF"/>
              </a:solidFill>
            </a:endParaRPr>
          </a:p>
        </p:txBody>
      </p:sp>
      <p:sp>
        <p:nvSpPr>
          <p:cNvPr id="64" name="Oval 63"/>
          <p:cNvSpPr/>
          <p:nvPr/>
        </p:nvSpPr>
        <p:spPr>
          <a:xfrm>
            <a:off x="3828414" y="1999907"/>
            <a:ext cx="753814" cy="700758"/>
          </a:xfrm>
          <a:prstGeom prst="ellipse">
            <a:avLst/>
          </a:prstGeom>
          <a:solidFill>
            <a:schemeClr val="accent5">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0"/>
            <a:endParaRPr lang="en-US" sz="1799">
              <a:solidFill>
                <a:srgbClr val="FFFFFF"/>
              </a:solidFill>
            </a:endParaRPr>
          </a:p>
        </p:txBody>
      </p:sp>
    </p:spTree>
    <p:extLst>
      <p:ext uri="{BB962C8B-B14F-4D97-AF65-F5344CB8AC3E}">
        <p14:creationId xmlns:p14="http://schemas.microsoft.com/office/powerpoint/2010/main" val="3089601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2305E-6 1.3754E-6 L -0.31325 -0.01362 " pathEditMode="relative" rAng="0" ptsTypes="AA">
                                      <p:cBhvr>
                                        <p:cTn id="14" dur="2000" fill="hold"/>
                                        <p:tgtEl>
                                          <p:spTgt spid="50"/>
                                        </p:tgtEl>
                                        <p:attrNameLst>
                                          <p:attrName>ppt_x</p:attrName>
                                          <p:attrName>ppt_y</p:attrName>
                                        </p:attrNameLst>
                                      </p:cBhvr>
                                      <p:rCtr x="-15624" y="-681"/>
                                    </p:animMotion>
                                  </p:childTnLst>
                                </p:cTn>
                              </p:par>
                              <p:par>
                                <p:cTn id="15" presetID="42" presetClass="path" presetSubtype="0" accel="50000" decel="50000" fill="hold" grpId="0" nodeType="withEffect">
                                  <p:stCondLst>
                                    <p:cond delay="0"/>
                                  </p:stCondLst>
                                  <p:childTnLst>
                                    <p:animMotion origin="layout" path="M -1.67986E-6 4.41217E-6 L -0.30687 -0.01566 " pathEditMode="relative" rAng="0" ptsTypes="AA">
                                      <p:cBhvr>
                                        <p:cTn id="16" dur="2000" fill="hold"/>
                                        <p:tgtEl>
                                          <p:spTgt spid="58"/>
                                        </p:tgtEl>
                                        <p:attrNameLst>
                                          <p:attrName>ppt_x</p:attrName>
                                          <p:attrName>ppt_y</p:attrName>
                                        </p:attrNameLst>
                                      </p:cBhvr>
                                      <p:rCtr x="-15343" y="-794"/>
                                    </p:animMotion>
                                  </p:childTnLst>
                                </p:cTn>
                              </p:par>
                              <p:par>
                                <p:cTn id="17" presetID="42" presetClass="path" presetSubtype="0" accel="50000" decel="50000" fill="hold" grpId="0" nodeType="withEffect">
                                  <p:stCondLst>
                                    <p:cond delay="0"/>
                                  </p:stCondLst>
                                  <p:childTnLst>
                                    <p:animMotion origin="layout" path="M -2.36405E-6 -8.44303E-7 L -0.31363 -0.01248 " pathEditMode="relative" rAng="0" ptsTypes="AA">
                                      <p:cBhvr>
                                        <p:cTn id="18" dur="2000" fill="hold"/>
                                        <p:tgtEl>
                                          <p:spTgt spid="60"/>
                                        </p:tgtEl>
                                        <p:attrNameLst>
                                          <p:attrName>ppt_x</p:attrName>
                                          <p:attrName>ppt_y</p:attrName>
                                        </p:attrNameLst>
                                      </p:cBhvr>
                                      <p:rCtr x="-15688" y="-635"/>
                                    </p:animMotion>
                                  </p:childTnLst>
                                </p:cTn>
                              </p:par>
                              <p:par>
                                <p:cTn id="19" presetID="42" presetClass="path" presetSubtype="0" accel="50000" decel="50000" fill="hold" grpId="0" nodeType="withEffect">
                                  <p:stCondLst>
                                    <p:cond delay="0"/>
                                  </p:stCondLst>
                                  <p:childTnLst>
                                    <p:animMotion origin="layout" path="M -4.62599E-6 -8.44303E-7 L -0.30725 -0.01248 " pathEditMode="relative" rAng="0" ptsTypes="AA">
                                      <p:cBhvr>
                                        <p:cTn id="20" dur="2000" fill="hold"/>
                                        <p:tgtEl>
                                          <p:spTgt spid="63"/>
                                        </p:tgtEl>
                                        <p:attrNameLst>
                                          <p:attrName>ppt_x</p:attrName>
                                          <p:attrName>ppt_y</p:attrName>
                                        </p:attrNameLst>
                                      </p:cBhvr>
                                      <p:rCtr x="-15369" y="-635"/>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4.34006E-7 -1.27553E-6 L -0.34605 0.00364 " pathEditMode="relative" rAng="0" ptsTypes="AA">
                                      <p:cBhvr>
                                        <p:cTn id="24" dur="2000" fill="hold"/>
                                        <p:tgtEl>
                                          <p:spTgt spid="65"/>
                                        </p:tgtEl>
                                        <p:attrNameLst>
                                          <p:attrName>ppt_x</p:attrName>
                                          <p:attrName>ppt_y</p:attrName>
                                        </p:attrNameLst>
                                      </p:cBhvr>
                                      <p:rCtr x="-17424" y="159"/>
                                    </p:animMotion>
                                  </p:childTnLst>
                                </p:cTn>
                              </p:par>
                              <p:par>
                                <p:cTn id="25" presetID="42" presetClass="path" presetSubtype="0" accel="50000" decel="50000" fill="hold" grpId="0" nodeType="withEffect">
                                  <p:stCondLst>
                                    <p:cond delay="0"/>
                                  </p:stCondLst>
                                  <p:childTnLst>
                                    <p:animMotion origin="layout" path="M 3.79117E-6 -1.79755E-6 L -0.3361 0.00477 " pathEditMode="relative" rAng="0" ptsTypes="AA">
                                      <p:cBhvr>
                                        <p:cTn id="26" dur="2000" fill="hold"/>
                                        <p:tgtEl>
                                          <p:spTgt spid="68"/>
                                        </p:tgtEl>
                                        <p:attrNameLst>
                                          <p:attrName>ppt_x</p:attrName>
                                          <p:attrName>ppt_y</p:attrName>
                                        </p:attrNameLst>
                                      </p:cBhvr>
                                      <p:rCtr x="-16862" y="68"/>
                                    </p:animMotion>
                                  </p:childTnLst>
                                </p:cTn>
                              </p:par>
                              <p:par>
                                <p:cTn id="27" presetID="10" presetClass="exit" presetSubtype="0" fill="hold" grpId="0" nodeType="withEffect">
                                  <p:stCondLst>
                                    <p:cond delay="0"/>
                                  </p:stCondLst>
                                  <p:childTnLst>
                                    <p:animEffect transition="out" filter="fade">
                                      <p:cBhvr>
                                        <p:cTn id="28" dur="500"/>
                                        <p:tgtEl>
                                          <p:spTgt spid="69"/>
                                        </p:tgtEl>
                                      </p:cBhvr>
                                    </p:animEffect>
                                    <p:set>
                                      <p:cBhvr>
                                        <p:cTn id="29" dur="1" fill="hold">
                                          <p:stCondLst>
                                            <p:cond delay="499"/>
                                          </p:stCondLst>
                                        </p:cTn>
                                        <p:tgtEl>
                                          <p:spTgt spid="6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4"/>
                                        </p:tgtEl>
                                      </p:cBhvr>
                                    </p:animEffect>
                                    <p:set>
                                      <p:cBhvr>
                                        <p:cTn id="32" dur="1" fill="hold">
                                          <p:stCondLst>
                                            <p:cond delay="499"/>
                                          </p:stCondLst>
                                        </p:cTn>
                                        <p:tgtEl>
                                          <p:spTgt spid="7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500"/>
                                        <p:tgtEl>
                                          <p:spTgt spid="1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4"/>
                                        </p:tgtEl>
                                      </p:cBhvr>
                                    </p:animEffect>
                                    <p:set>
                                      <p:cBhvr>
                                        <p:cTn id="40" dur="1" fill="hold">
                                          <p:stCondLst>
                                            <p:cond delay="499"/>
                                          </p:stCondLst>
                                        </p:cTn>
                                        <p:tgtEl>
                                          <p:spTgt spid="11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17"/>
                                        </p:tgtEl>
                                      </p:cBhvr>
                                    </p:animEffect>
                                    <p:set>
                                      <p:cBhvr>
                                        <p:cTn id="43" dur="1" fill="hold">
                                          <p:stCondLst>
                                            <p:cond delay="499"/>
                                          </p:stCondLst>
                                        </p:cTn>
                                        <p:tgtEl>
                                          <p:spTgt spid="117"/>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13"/>
                                        </p:tgtEl>
                                      </p:cBhvr>
                                    </p:animEffect>
                                    <p:set>
                                      <p:cBhvr>
                                        <p:cTn id="51" dur="1" fill="hold">
                                          <p:stCondLst>
                                            <p:cond delay="499"/>
                                          </p:stCondLst>
                                        </p:cTn>
                                        <p:tgtEl>
                                          <p:spTgt spid="1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xit" presetSubtype="0" fill="hold" grpId="1" nodeType="withEffect">
                                  <p:stCondLst>
                                    <p:cond delay="0"/>
                                  </p:stCondLst>
                                  <p:childTnLst>
                                    <p:animEffect transition="out" filter="fade">
                                      <p:cBhvr>
                                        <p:cTn id="56" dur="500"/>
                                        <p:tgtEl>
                                          <p:spTgt spid="68"/>
                                        </p:tgtEl>
                                      </p:cBhvr>
                                    </p:animEffect>
                                    <p:set>
                                      <p:cBhvr>
                                        <p:cTn id="57" dur="1" fill="hold">
                                          <p:stCondLst>
                                            <p:cond delay="499"/>
                                          </p:stCondLst>
                                        </p:cTn>
                                        <p:tgtEl>
                                          <p:spTgt spid="6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circle(in)">
                                      <p:cBhvr>
                                        <p:cTn id="62" dur="2000"/>
                                        <p:tgtEl>
                                          <p:spTgt spid="7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35"/>
                                        </p:tgtEl>
                                        <p:attrNameLst>
                                          <p:attrName>style.visibility</p:attrName>
                                        </p:attrNameLst>
                                      </p:cBhvr>
                                      <p:to>
                                        <p:strVal val="visible"/>
                                      </p:to>
                                    </p:set>
                                    <p:animEffect transition="in" filter="fade">
                                      <p:cBhvr>
                                        <p:cTn id="76" dur="500"/>
                                        <p:tgtEl>
                                          <p:spTgt spid="135"/>
                                        </p:tgtEl>
                                      </p:cBhvr>
                                    </p:animEffect>
                                  </p:childTnLst>
                                </p:cTn>
                              </p:par>
                              <p:par>
                                <p:cTn id="77" presetID="6" presetClass="entr" presetSubtype="16" fill="hold" nodeType="withEffect">
                                  <p:stCondLst>
                                    <p:cond delay="0"/>
                                  </p:stCondLst>
                                  <p:childTnLst>
                                    <p:set>
                                      <p:cBhvr>
                                        <p:cTn id="78" dur="1" fill="hold">
                                          <p:stCondLst>
                                            <p:cond delay="0"/>
                                          </p:stCondLst>
                                        </p:cTn>
                                        <p:tgtEl>
                                          <p:spTgt spid="207"/>
                                        </p:tgtEl>
                                        <p:attrNameLst>
                                          <p:attrName>style.visibility</p:attrName>
                                        </p:attrNameLst>
                                      </p:cBhvr>
                                      <p:to>
                                        <p:strVal val="visible"/>
                                      </p:to>
                                    </p:set>
                                    <p:animEffect transition="in" filter="circle(in)">
                                      <p:cBhvr>
                                        <p:cTn id="79" dur="2000"/>
                                        <p:tgtEl>
                                          <p:spTgt spid="20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6"/>
                                        </p:tgtEl>
                                        <p:attrNameLst>
                                          <p:attrName>style.visibility</p:attrName>
                                        </p:attrNameLst>
                                      </p:cBhvr>
                                      <p:to>
                                        <p:strVal val="visible"/>
                                      </p:to>
                                    </p:set>
                                    <p:animEffect transition="in" filter="fade">
                                      <p:cBhvr>
                                        <p:cTn id="82" dur="500"/>
                                        <p:tgtEl>
                                          <p:spTgt spid="206"/>
                                        </p:tgtEl>
                                      </p:cBhvr>
                                    </p:animEffect>
                                  </p:childTnLst>
                                </p:cTn>
                              </p:par>
                              <p:par>
                                <p:cTn id="83" presetID="6" presetClass="entr" presetSubtype="16" fill="hold" nodeType="withEffect">
                                  <p:stCondLst>
                                    <p:cond delay="0"/>
                                  </p:stCondLst>
                                  <p:childTnLst>
                                    <p:set>
                                      <p:cBhvr>
                                        <p:cTn id="84" dur="1" fill="hold">
                                          <p:stCondLst>
                                            <p:cond delay="0"/>
                                          </p:stCondLst>
                                        </p:cTn>
                                        <p:tgtEl>
                                          <p:spTgt spid="218"/>
                                        </p:tgtEl>
                                        <p:attrNameLst>
                                          <p:attrName>style.visibility</p:attrName>
                                        </p:attrNameLst>
                                      </p:cBhvr>
                                      <p:to>
                                        <p:strVal val="visible"/>
                                      </p:to>
                                    </p:set>
                                    <p:animEffect transition="in" filter="circle(in)">
                                      <p:cBhvr>
                                        <p:cTn id="85" dur="2000"/>
                                        <p:tgtEl>
                                          <p:spTgt spid="218"/>
                                        </p:tgtEl>
                                      </p:cBhvr>
                                    </p:animEffect>
                                  </p:childTnLst>
                                </p:cTn>
                              </p:par>
                              <p:par>
                                <p:cTn id="86" presetID="6" presetClass="entr" presetSubtype="16" fill="hold" nodeType="withEffect">
                                  <p:stCondLst>
                                    <p:cond delay="0"/>
                                  </p:stCondLst>
                                  <p:childTnLst>
                                    <p:set>
                                      <p:cBhvr>
                                        <p:cTn id="87" dur="1" fill="hold">
                                          <p:stCondLst>
                                            <p:cond delay="0"/>
                                          </p:stCondLst>
                                        </p:cTn>
                                        <p:tgtEl>
                                          <p:spTgt spid="180"/>
                                        </p:tgtEl>
                                        <p:attrNameLst>
                                          <p:attrName>style.visibility</p:attrName>
                                        </p:attrNameLst>
                                      </p:cBhvr>
                                      <p:to>
                                        <p:strVal val="visible"/>
                                      </p:to>
                                    </p:set>
                                    <p:animEffect transition="in" filter="circle(in)">
                                      <p:cBhvr>
                                        <p:cTn id="88" dur="2000"/>
                                        <p:tgtEl>
                                          <p:spTgt spid="18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fade">
                                      <p:cBhvr>
                                        <p:cTn id="102" dur="500"/>
                                        <p:tgtEl>
                                          <p:spTgt spid="101"/>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fade">
                                      <p:cBhvr>
                                        <p:cTn id="11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1" grpId="0" animBg="1"/>
      <p:bldP spid="15" grpId="0" animBg="1"/>
      <p:bldP spid="3" grpId="0" animBg="1"/>
      <p:bldP spid="16" grpId="0"/>
      <p:bldP spid="50" grpId="0" animBg="1"/>
      <p:bldP spid="58" grpId="0" animBg="1"/>
      <p:bldP spid="60" grpId="0" animBg="1"/>
      <p:bldP spid="63" grpId="0" animBg="1"/>
      <p:bldP spid="65" grpId="0" animBg="1"/>
      <p:bldP spid="68" grpId="0" animBg="1"/>
      <p:bldP spid="68" grpId="1" animBg="1"/>
      <p:bldP spid="69" grpId="0" animBg="1"/>
      <p:bldP spid="74" grpId="0" animBg="1"/>
      <p:bldP spid="113" grpId="0" animBg="1"/>
      <p:bldP spid="114" grpId="0" animBg="1"/>
      <p:bldP spid="117" grpId="0" animBg="1"/>
      <p:bldP spid="206" grpId="0" animBg="1"/>
      <p:bldP spid="97" grpId="0" animBg="1"/>
      <p:bldP spid="98" grpId="0" animBg="1"/>
      <p:bldP spid="101" grpId="0" animBg="1"/>
      <p:bldP spid="62"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Table DDL</a:t>
            </a:r>
            <a:endParaRPr lang="en-US" dirty="0"/>
          </a:p>
        </p:txBody>
      </p:sp>
      <p:sp>
        <p:nvSpPr>
          <p:cNvPr id="3" name="Text Placeholder 2"/>
          <p:cNvSpPr>
            <a:spLocks noGrp="1"/>
          </p:cNvSpPr>
          <p:nvPr>
            <p:ph type="body" sz="quarter" idx="10"/>
          </p:nvPr>
        </p:nvSpPr>
        <p:spPr/>
        <p:txBody>
          <a:bodyPr>
            <a:noAutofit/>
          </a:bodyPr>
          <a:lstStyle/>
          <a:p>
            <a:r>
              <a:rPr lang="en-US" sz="1904" dirty="0">
                <a:latin typeface="Consolas"/>
              </a:rPr>
              <a:t>CREATE TABLE [Customer](</a:t>
            </a:r>
          </a:p>
          <a:p>
            <a:r>
              <a:rPr lang="en-US" sz="1904" dirty="0">
                <a:latin typeface="Consolas"/>
              </a:rPr>
              <a:t>    [</a:t>
            </a:r>
            <a:r>
              <a:rPr lang="en-US" sz="1904" dirty="0" err="1">
                <a:latin typeface="Consolas"/>
              </a:rPr>
              <a:t>CustomerID</a:t>
            </a:r>
            <a:r>
              <a:rPr lang="en-US" sz="1904" dirty="0">
                <a:latin typeface="Consolas"/>
              </a:rPr>
              <a:t>] INT NOT NULL </a:t>
            </a:r>
          </a:p>
          <a:p>
            <a:r>
              <a:rPr lang="en-US" sz="1904" dirty="0">
                <a:latin typeface="Consolas"/>
              </a:rPr>
              <a:t>	PRIMARY KEY NONCLUSTERED HASH WITH (BUCKET_COUNT = 1000000),</a:t>
            </a:r>
          </a:p>
          <a:p>
            <a:r>
              <a:rPr lang="en-US" sz="1904" dirty="0">
                <a:latin typeface="Consolas"/>
              </a:rPr>
              <a:t>    [Name] NVARCHAR(250) NOT NULL,</a:t>
            </a:r>
          </a:p>
          <a:p>
            <a:r>
              <a:rPr lang="en-US" sz="1904" dirty="0">
                <a:latin typeface="Consolas"/>
              </a:rPr>
              <a:t>    [</a:t>
            </a:r>
            <a:r>
              <a:rPr lang="en-US" sz="1904" dirty="0" err="1">
                <a:latin typeface="Consolas"/>
              </a:rPr>
              <a:t>CustomerSince</a:t>
            </a:r>
            <a:r>
              <a:rPr lang="en-US" sz="1904" dirty="0">
                <a:latin typeface="Consolas"/>
              </a:rPr>
              <a:t>] DATETIME NULL</a:t>
            </a:r>
          </a:p>
          <a:p>
            <a:r>
              <a:rPr lang="en-US" sz="1904" dirty="0">
                <a:latin typeface="Consolas"/>
              </a:rPr>
              <a:t>		INDEX [</a:t>
            </a:r>
            <a:r>
              <a:rPr lang="en-US" sz="1904" dirty="0" err="1">
                <a:latin typeface="Consolas"/>
              </a:rPr>
              <a:t>ICustomerSince</a:t>
            </a:r>
            <a:r>
              <a:rPr lang="en-US" sz="1904" dirty="0">
                <a:latin typeface="Consolas"/>
              </a:rPr>
              <a:t>] NONCLUSTERED</a:t>
            </a:r>
          </a:p>
          <a:p>
            <a:r>
              <a:rPr lang="en-US" sz="1904" dirty="0">
                <a:latin typeface="Consolas"/>
              </a:rPr>
              <a:t>    INDEX [</a:t>
            </a:r>
            <a:r>
              <a:rPr lang="en-US" sz="1904" dirty="0" err="1">
                <a:latin typeface="Consolas"/>
              </a:rPr>
              <a:t>ICustomerID</a:t>
            </a:r>
            <a:r>
              <a:rPr lang="en-US" sz="1904" dirty="0">
                <a:latin typeface="Consolas"/>
              </a:rPr>
              <a:t>-Since] NONCLUSTERED (</a:t>
            </a:r>
            <a:r>
              <a:rPr lang="en-US" sz="1904" dirty="0" err="1">
                <a:latin typeface="Consolas"/>
              </a:rPr>
              <a:t>CustomerID</a:t>
            </a:r>
            <a:r>
              <a:rPr lang="en-US" sz="1904" dirty="0">
                <a:latin typeface="Consolas"/>
              </a:rPr>
              <a:t>, </a:t>
            </a:r>
            <a:r>
              <a:rPr lang="en-US" sz="1904" dirty="0" err="1">
                <a:latin typeface="Consolas"/>
              </a:rPr>
              <a:t>CustomerSince</a:t>
            </a:r>
            <a:r>
              <a:rPr lang="en-US" sz="1904" dirty="0">
                <a:latin typeface="Consolas"/>
              </a:rPr>
              <a:t>)</a:t>
            </a:r>
          </a:p>
          <a:p>
            <a:endParaRPr lang="en-US" sz="1904" dirty="0">
              <a:latin typeface="Consolas"/>
            </a:endParaRPr>
          </a:p>
          <a:p>
            <a:r>
              <a:rPr lang="en-US" sz="1904" dirty="0">
                <a:latin typeface="Consolas"/>
              </a:rPr>
              <a:t>)</a:t>
            </a:r>
          </a:p>
          <a:p>
            <a:r>
              <a:rPr lang="en-US" sz="1904" dirty="0">
                <a:latin typeface="Consolas"/>
              </a:rPr>
              <a:t>WITH (MEMORY_OPTIMIZED = ON,</a:t>
            </a:r>
          </a:p>
          <a:p>
            <a:r>
              <a:rPr lang="en-US" sz="1904" dirty="0">
                <a:latin typeface="Consolas"/>
              </a:rPr>
              <a:t>		    DURABILITY = SCHEMA_AND_DATA);</a:t>
            </a:r>
          </a:p>
          <a:p>
            <a:endParaRPr lang="en-US" sz="2502" dirty="0">
              <a:latin typeface="Consolas"/>
            </a:endParaRPr>
          </a:p>
          <a:p>
            <a:endParaRPr lang="en-US" sz="2502" dirty="0">
              <a:solidFill>
                <a:srgbClr val="0000FF"/>
              </a:solidFill>
              <a:latin typeface="Consolas"/>
            </a:endParaRPr>
          </a:p>
        </p:txBody>
      </p:sp>
      <p:sp>
        <p:nvSpPr>
          <p:cNvPr id="14" name="Rectangular Callout 13"/>
          <p:cNvSpPr/>
          <p:nvPr/>
        </p:nvSpPr>
        <p:spPr>
          <a:xfrm>
            <a:off x="7541054" y="4121872"/>
            <a:ext cx="3935518" cy="338880"/>
          </a:xfrm>
          <a:prstGeom prst="wedgeRectCallout">
            <a:avLst>
              <a:gd name="adj1" fmla="val -134384"/>
              <a:gd name="adj2" fmla="val -3231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378"/>
            <a:r>
              <a:rPr lang="en-US" sz="1632" dirty="0">
                <a:solidFill>
                  <a:srgbClr val="000000"/>
                </a:solidFill>
              </a:rPr>
              <a:t>This table is memory optimized</a:t>
            </a:r>
          </a:p>
        </p:txBody>
      </p:sp>
      <p:sp>
        <p:nvSpPr>
          <p:cNvPr id="16" name="Rectangular Callout 15"/>
          <p:cNvSpPr/>
          <p:nvPr/>
        </p:nvSpPr>
        <p:spPr>
          <a:xfrm>
            <a:off x="7878384" y="4841185"/>
            <a:ext cx="3935518" cy="838909"/>
          </a:xfrm>
          <a:prstGeom prst="wedgeRectCallout">
            <a:avLst>
              <a:gd name="adj1" fmla="val -80149"/>
              <a:gd name="adj2" fmla="val -7435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378"/>
            <a:r>
              <a:rPr lang="en-US" sz="1632" dirty="0">
                <a:solidFill>
                  <a:srgbClr val="000000"/>
                </a:solidFill>
              </a:rPr>
              <a:t>This table is </a:t>
            </a:r>
            <a:r>
              <a:rPr lang="en-US" sz="1632" b="1" dirty="0">
                <a:solidFill>
                  <a:srgbClr val="000000"/>
                </a:solidFill>
              </a:rPr>
              <a:t>durable</a:t>
            </a:r>
            <a:r>
              <a:rPr lang="en-US" sz="1632" dirty="0">
                <a:solidFill>
                  <a:srgbClr val="000000"/>
                </a:solidFill>
              </a:rPr>
              <a:t>.</a:t>
            </a:r>
          </a:p>
          <a:p>
            <a:pPr algn="ctr" defTabSz="699378"/>
            <a:r>
              <a:rPr lang="en-US" sz="1632" b="1" dirty="0">
                <a:solidFill>
                  <a:srgbClr val="000000"/>
                </a:solidFill>
              </a:rPr>
              <a:t>Non-durable</a:t>
            </a:r>
            <a:r>
              <a:rPr lang="en-US" sz="1632" dirty="0">
                <a:solidFill>
                  <a:srgbClr val="000000"/>
                </a:solidFill>
              </a:rPr>
              <a:t> tables:</a:t>
            </a:r>
          </a:p>
          <a:p>
            <a:pPr algn="ctr" defTabSz="699378"/>
            <a:r>
              <a:rPr lang="en-US" sz="1428" b="1" dirty="0">
                <a:solidFill>
                  <a:srgbClr val="000000"/>
                </a:solidFill>
              </a:rPr>
              <a:t>DURABILITY=SCHEMA_ONLY</a:t>
            </a:r>
          </a:p>
        </p:txBody>
      </p:sp>
      <p:sp>
        <p:nvSpPr>
          <p:cNvPr id="17" name="Rectangular Callout 16"/>
          <p:cNvSpPr/>
          <p:nvPr/>
        </p:nvSpPr>
        <p:spPr>
          <a:xfrm>
            <a:off x="8275903" y="2291481"/>
            <a:ext cx="3935518" cy="632990"/>
          </a:xfrm>
          <a:prstGeom prst="wedgeRectCallout">
            <a:avLst>
              <a:gd name="adj1" fmla="val -79502"/>
              <a:gd name="adj2" fmla="val 3308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378"/>
            <a:r>
              <a:rPr lang="en-US" sz="1632" dirty="0">
                <a:solidFill>
                  <a:srgbClr val="000000"/>
                </a:solidFill>
              </a:rPr>
              <a:t>Indexes may be specified inline</a:t>
            </a:r>
          </a:p>
          <a:p>
            <a:pPr algn="ctr" defTabSz="699378"/>
            <a:r>
              <a:rPr lang="en-US" sz="1632" dirty="0">
                <a:solidFill>
                  <a:srgbClr val="000000"/>
                </a:solidFill>
              </a:rPr>
              <a:t>NONCLUSTERED indexes are supported</a:t>
            </a:r>
          </a:p>
        </p:txBody>
      </p:sp>
      <p:sp>
        <p:nvSpPr>
          <p:cNvPr id="7" name="Rectangular Callout 6"/>
          <p:cNvSpPr/>
          <p:nvPr/>
        </p:nvSpPr>
        <p:spPr>
          <a:xfrm>
            <a:off x="9745672" y="1221158"/>
            <a:ext cx="1757790" cy="950643"/>
          </a:xfrm>
          <a:prstGeom prst="wedgeRectCallout">
            <a:avLst>
              <a:gd name="adj1" fmla="val -79948"/>
              <a:gd name="adj2" fmla="val 2953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378"/>
            <a:r>
              <a:rPr lang="en-US" sz="1632" dirty="0">
                <a:solidFill>
                  <a:srgbClr val="000000"/>
                </a:solidFill>
              </a:rPr>
              <a:t>Hash Index</a:t>
            </a:r>
          </a:p>
          <a:p>
            <a:pPr algn="ctr" defTabSz="699378"/>
            <a:r>
              <a:rPr lang="en-US" sz="1428" dirty="0">
                <a:solidFill>
                  <a:srgbClr val="000000"/>
                </a:solidFill>
              </a:rPr>
              <a:t>BUCKET_COUNT </a:t>
            </a:r>
          </a:p>
          <a:p>
            <a:pPr algn="ctr" defTabSz="699378"/>
            <a:r>
              <a:rPr lang="en-US" sz="1428" dirty="0">
                <a:solidFill>
                  <a:srgbClr val="000000"/>
                </a:solidFill>
              </a:rPr>
              <a:t>Use 2x # of unique index key values</a:t>
            </a:r>
          </a:p>
        </p:txBody>
      </p:sp>
      <p:sp>
        <p:nvSpPr>
          <p:cNvPr id="4" name="Rectangle 3"/>
          <p:cNvSpPr/>
          <p:nvPr/>
        </p:nvSpPr>
        <p:spPr bwMode="auto">
          <a:xfrm>
            <a:off x="1189092" y="4119797"/>
            <a:ext cx="2960417" cy="327687"/>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0" rIns="0" bIns="26220" numCol="1" rtlCol="0" anchor="ctr" anchorCtr="0" compatLnSpc="1">
            <a:prstTxWarp prst="textNoShape">
              <a:avLst/>
            </a:prstTxWarp>
          </a:bodyPr>
          <a:lstStyle/>
          <a:p>
            <a:pPr algn="ctr" defTabSz="524281"/>
            <a:endParaRPr lang="en-US" sz="1125" dirty="0">
              <a:gradFill>
                <a:gsLst>
                  <a:gs pos="0">
                    <a:srgbClr val="FFFFFF"/>
                  </a:gs>
                  <a:gs pos="100000">
                    <a:srgbClr val="FFFFFF"/>
                  </a:gs>
                </a:gsLst>
                <a:lin ang="5400000" scaled="0"/>
              </a:gradFill>
            </a:endParaRPr>
          </a:p>
        </p:txBody>
      </p:sp>
      <p:sp>
        <p:nvSpPr>
          <p:cNvPr id="9" name="Rectangle 8"/>
          <p:cNvSpPr/>
          <p:nvPr/>
        </p:nvSpPr>
        <p:spPr bwMode="auto">
          <a:xfrm>
            <a:off x="2743555" y="4460752"/>
            <a:ext cx="3963001" cy="327687"/>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0" rIns="0" bIns="26220" numCol="1" rtlCol="0" anchor="ctr" anchorCtr="0" compatLnSpc="1">
            <a:prstTxWarp prst="textNoShape">
              <a:avLst/>
            </a:prstTxWarp>
          </a:bodyPr>
          <a:lstStyle/>
          <a:p>
            <a:pPr algn="ctr" defTabSz="524281"/>
            <a:endParaRPr lang="en-US" sz="1125" dirty="0">
              <a:gradFill>
                <a:gsLst>
                  <a:gs pos="0">
                    <a:srgbClr val="FFFFFF"/>
                  </a:gs>
                  <a:gs pos="100000">
                    <a:srgbClr val="FFFFFF"/>
                  </a:gs>
                </a:gsLst>
                <a:lin ang="5400000" scaled="0"/>
              </a:gradFill>
            </a:endParaRPr>
          </a:p>
        </p:txBody>
      </p:sp>
      <p:sp>
        <p:nvSpPr>
          <p:cNvPr id="10" name="Rectangle 9"/>
          <p:cNvSpPr/>
          <p:nvPr/>
        </p:nvSpPr>
        <p:spPr bwMode="auto">
          <a:xfrm>
            <a:off x="4614533" y="1845341"/>
            <a:ext cx="4584650" cy="353664"/>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0" rIns="0" bIns="26220" numCol="1" rtlCol="0" anchor="ctr" anchorCtr="0" compatLnSpc="1">
            <a:prstTxWarp prst="textNoShape">
              <a:avLst/>
            </a:prstTxWarp>
          </a:bodyPr>
          <a:lstStyle/>
          <a:p>
            <a:pPr algn="ctr" defTabSz="524281"/>
            <a:endParaRPr lang="en-US" sz="1125" dirty="0">
              <a:gradFill>
                <a:gsLst>
                  <a:gs pos="0">
                    <a:srgbClr val="FFFFFF"/>
                  </a:gs>
                  <a:gs pos="100000">
                    <a:srgbClr val="FFFFFF"/>
                  </a:gs>
                </a:gsLst>
                <a:lin ang="5400000" scaled="0"/>
              </a:gradFill>
            </a:endParaRPr>
          </a:p>
        </p:txBody>
      </p:sp>
      <p:sp>
        <p:nvSpPr>
          <p:cNvPr id="11" name="Rectangle 10"/>
          <p:cNvSpPr/>
          <p:nvPr/>
        </p:nvSpPr>
        <p:spPr bwMode="auto">
          <a:xfrm>
            <a:off x="2151397" y="2827182"/>
            <a:ext cx="4964437" cy="365431"/>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0" rIns="0" bIns="26220" numCol="1" rtlCol="0" anchor="ctr" anchorCtr="0" compatLnSpc="1">
            <a:prstTxWarp prst="textNoShape">
              <a:avLst/>
            </a:prstTxWarp>
          </a:bodyPr>
          <a:lstStyle/>
          <a:p>
            <a:pPr algn="ctr" defTabSz="524281"/>
            <a:endParaRPr lang="en-US" sz="1125" dirty="0">
              <a:gradFill>
                <a:gsLst>
                  <a:gs pos="0">
                    <a:srgbClr val="FFFFFF"/>
                  </a:gs>
                  <a:gs pos="100000">
                    <a:srgbClr val="FFFFFF"/>
                  </a:gs>
                </a:gsLst>
                <a:lin ang="5400000" scaled="0"/>
              </a:gradFill>
            </a:endParaRPr>
          </a:p>
        </p:txBody>
      </p:sp>
      <p:sp>
        <p:nvSpPr>
          <p:cNvPr id="12" name="Rectangle 11"/>
          <p:cNvSpPr/>
          <p:nvPr/>
        </p:nvSpPr>
        <p:spPr bwMode="auto">
          <a:xfrm>
            <a:off x="894656" y="3205881"/>
            <a:ext cx="8951487" cy="327687"/>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0" rIns="0" bIns="26220" numCol="1" rtlCol="0" anchor="ctr" anchorCtr="0" compatLnSpc="1">
            <a:prstTxWarp prst="textNoShape">
              <a:avLst/>
            </a:prstTxWarp>
          </a:bodyPr>
          <a:lstStyle/>
          <a:p>
            <a:pPr algn="ctr" defTabSz="524281"/>
            <a:endParaRPr lang="en-US" sz="1125" dirty="0">
              <a:gradFill>
                <a:gsLst>
                  <a:gs pos="0">
                    <a:srgbClr val="FFFFFF"/>
                  </a:gs>
                  <a:gs pos="100000">
                    <a:srgbClr val="FFFFFF"/>
                  </a:gs>
                </a:gsLst>
                <a:lin ang="5400000" scaled="0"/>
              </a:gradFill>
            </a:endParaRPr>
          </a:p>
        </p:txBody>
      </p:sp>
      <p:sp>
        <p:nvSpPr>
          <p:cNvPr id="13" name="Rectangular Callout 12"/>
          <p:cNvSpPr/>
          <p:nvPr/>
        </p:nvSpPr>
        <p:spPr>
          <a:xfrm>
            <a:off x="8313807" y="3643136"/>
            <a:ext cx="3935518" cy="259600"/>
          </a:xfrm>
          <a:prstGeom prst="wedgeRectCallout">
            <a:avLst>
              <a:gd name="adj1" fmla="val -65304"/>
              <a:gd name="adj2" fmla="val -5843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378"/>
            <a:r>
              <a:rPr lang="en-US" sz="1632" dirty="0">
                <a:solidFill>
                  <a:srgbClr val="000000"/>
                </a:solidFill>
              </a:rPr>
              <a:t>Multi-Column indexes are supported</a:t>
            </a:r>
          </a:p>
        </p:txBody>
      </p:sp>
    </p:spTree>
    <p:extLst>
      <p:ext uri="{BB962C8B-B14F-4D97-AF65-F5344CB8AC3E}">
        <p14:creationId xmlns:p14="http://schemas.microsoft.com/office/powerpoint/2010/main" val="1180127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7" grpId="0" animBg="1"/>
      <p:bldP spid="4" grpId="0" animBg="1"/>
      <p:bldP spid="4" grpId="1" animBg="1"/>
      <p:bldP spid="9" grpId="0" animBg="1"/>
      <p:bldP spid="9" grpId="1" animBg="1"/>
      <p:bldP spid="10" grpId="0" animBg="1"/>
      <p:bldP spid="10" grpId="1"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95635" y="1734252"/>
            <a:ext cx="12039958" cy="4284919"/>
          </a:xfrm>
        </p:spPr>
        <p:txBody>
          <a:bodyPr/>
          <a:lstStyle/>
          <a:p>
            <a:r>
              <a:rPr lang="en-US" dirty="0">
                <a:solidFill>
                  <a:schemeClr val="tx2"/>
                </a:solidFill>
              </a:rPr>
              <a:t>Optimized for high-throughput OLTP</a:t>
            </a:r>
          </a:p>
          <a:p>
            <a:pPr lvl="1"/>
            <a:endParaRPr lang="en-US" dirty="0" smtClean="0"/>
          </a:p>
          <a:p>
            <a:r>
              <a:rPr lang="en-US" dirty="0" smtClean="0">
                <a:solidFill>
                  <a:schemeClr val="tx2"/>
                </a:solidFill>
              </a:rPr>
              <a:t>Optimized </a:t>
            </a:r>
            <a:r>
              <a:rPr lang="en-US" dirty="0">
                <a:solidFill>
                  <a:schemeClr val="tx2"/>
                </a:solidFill>
              </a:rPr>
              <a:t>for in-memory</a:t>
            </a:r>
          </a:p>
          <a:p>
            <a:pPr lvl="1"/>
            <a:endParaRPr lang="en-US" dirty="0"/>
          </a:p>
          <a:p>
            <a:endParaRPr lang="en-US" dirty="0"/>
          </a:p>
          <a:p>
            <a:pPr lvl="1"/>
            <a:endParaRPr lang="en-US" dirty="0"/>
          </a:p>
        </p:txBody>
      </p:sp>
      <p:sp>
        <p:nvSpPr>
          <p:cNvPr id="17" name="Title 16"/>
          <p:cNvSpPr>
            <a:spLocks noGrp="1"/>
          </p:cNvSpPr>
          <p:nvPr>
            <p:ph type="title"/>
          </p:nvPr>
        </p:nvSpPr>
        <p:spPr/>
        <p:txBody>
          <a:bodyPr/>
          <a:lstStyle/>
          <a:p>
            <a:r>
              <a:rPr lang="en-US" dirty="0" smtClean="0"/>
              <a:t> Memory Optimized Tables</a:t>
            </a:r>
            <a:endParaRPr lang="en-US" dirty="0"/>
          </a:p>
        </p:txBody>
      </p:sp>
    </p:spTree>
    <p:extLst>
      <p:ext uri="{BB962C8B-B14F-4D97-AF65-F5344CB8AC3E}">
        <p14:creationId xmlns:p14="http://schemas.microsoft.com/office/powerpoint/2010/main" val="22380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xEl>
                                              <p:pRg st="2" end="2"/>
                                            </p:txEl>
                                          </p:spTgt>
                                        </p:tgtEl>
                                        <p:attrNameLst>
                                          <p:attrName>style.opacity</p:attrName>
                                        </p:attrNameLst>
                                      </p:cBhvr>
                                      <p:to>
                                        <p:strVal val="0.25"/>
                                      </p:to>
                                    </p:set>
                                    <p:animEffect filter="image" prLst="opacity: 0.25">
                                      <p:cBhvr rctx="IE">
                                        <p:cTn id="7"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Procedure DDL</a:t>
            </a:r>
            <a:endParaRPr lang="en-US" dirty="0"/>
          </a:p>
        </p:txBody>
      </p:sp>
      <p:sp>
        <p:nvSpPr>
          <p:cNvPr id="3" name="Text Placeholder 2"/>
          <p:cNvSpPr>
            <a:spLocks noGrp="1"/>
          </p:cNvSpPr>
          <p:nvPr>
            <p:ph type="body" sz="quarter" idx="10"/>
          </p:nvPr>
        </p:nvSpPr>
        <p:spPr/>
        <p:txBody>
          <a:bodyPr>
            <a:noAutofit/>
          </a:bodyPr>
          <a:lstStyle/>
          <a:p>
            <a:r>
              <a:rPr lang="en-US" sz="2040" dirty="0"/>
              <a:t>CREATE PROCEDURE [</a:t>
            </a:r>
            <a:r>
              <a:rPr lang="en-US" sz="2040" dirty="0" err="1"/>
              <a:t>dbo</a:t>
            </a:r>
            <a:r>
              <a:rPr lang="en-US" sz="2040" dirty="0"/>
              <a:t>].[</a:t>
            </a:r>
            <a:r>
              <a:rPr lang="en-US" sz="2040" dirty="0" err="1"/>
              <a:t>InsertOrder</a:t>
            </a:r>
            <a:r>
              <a:rPr lang="en-US" sz="2040" dirty="0"/>
              <a:t>] @id INT, @date DATETIME</a:t>
            </a:r>
          </a:p>
          <a:p>
            <a:r>
              <a:rPr lang="en-US" sz="2040" dirty="0"/>
              <a:t>  WITH </a:t>
            </a:r>
          </a:p>
          <a:p>
            <a:r>
              <a:rPr lang="en-US" sz="2040" dirty="0"/>
              <a:t>    NATIVE_COMPILATION, </a:t>
            </a:r>
          </a:p>
          <a:p>
            <a:r>
              <a:rPr lang="en-US" sz="2040" dirty="0"/>
              <a:t>    SCHEMABINDING, </a:t>
            </a:r>
          </a:p>
          <a:p>
            <a:r>
              <a:rPr lang="en-US" sz="2040" dirty="0"/>
              <a:t>    EXECUTE AS OWNER</a:t>
            </a:r>
          </a:p>
          <a:p>
            <a:r>
              <a:rPr lang="en-US" sz="2040" dirty="0"/>
              <a:t>AS </a:t>
            </a:r>
          </a:p>
          <a:p>
            <a:r>
              <a:rPr lang="en-US" sz="2040" dirty="0"/>
              <a:t>BEGIN ATOMIC </a:t>
            </a:r>
          </a:p>
          <a:p>
            <a:r>
              <a:rPr lang="en-US" sz="2040" dirty="0"/>
              <a:t>  WITH </a:t>
            </a:r>
          </a:p>
          <a:p>
            <a:r>
              <a:rPr lang="en-US" sz="2040" dirty="0"/>
              <a:t>(TRANSACTION </a:t>
            </a:r>
          </a:p>
          <a:p>
            <a:r>
              <a:rPr lang="en-US" sz="2040" dirty="0"/>
              <a:t>   ISOLATION LEVEL = SNAPSHOT,</a:t>
            </a:r>
          </a:p>
          <a:p>
            <a:r>
              <a:rPr lang="en-US" sz="2040" dirty="0"/>
              <a:t> LANGUAGE = '</a:t>
            </a:r>
            <a:r>
              <a:rPr lang="en-US" sz="2040" dirty="0" err="1"/>
              <a:t>us_english</a:t>
            </a:r>
            <a:r>
              <a:rPr lang="en-US" sz="2040" dirty="0"/>
              <a:t>')</a:t>
            </a:r>
          </a:p>
          <a:p>
            <a:endParaRPr lang="en-US" sz="2040" dirty="0"/>
          </a:p>
          <a:p>
            <a:r>
              <a:rPr lang="en-US" sz="2040" dirty="0"/>
              <a:t>  -- insert T-SQL here</a:t>
            </a:r>
          </a:p>
          <a:p>
            <a:r>
              <a:rPr lang="en-US" sz="2040" dirty="0"/>
              <a:t>END</a:t>
            </a:r>
          </a:p>
        </p:txBody>
      </p:sp>
      <p:sp>
        <p:nvSpPr>
          <p:cNvPr id="14" name="Rectangular Callout 13"/>
          <p:cNvSpPr/>
          <p:nvPr/>
        </p:nvSpPr>
        <p:spPr>
          <a:xfrm>
            <a:off x="8116145" y="1787733"/>
            <a:ext cx="2566809" cy="509967"/>
          </a:xfrm>
          <a:prstGeom prst="wedgeRectCallout">
            <a:avLst>
              <a:gd name="adj1" fmla="val -218842"/>
              <a:gd name="adj2" fmla="val -818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210"/>
            <a:r>
              <a:rPr lang="en-US" sz="1632" dirty="0">
                <a:solidFill>
                  <a:srgbClr val="000000"/>
                </a:solidFill>
              </a:rPr>
              <a:t>This </a:t>
            </a:r>
            <a:r>
              <a:rPr lang="en-US" sz="1632" dirty="0" err="1">
                <a:solidFill>
                  <a:srgbClr val="000000"/>
                </a:solidFill>
              </a:rPr>
              <a:t>proc</a:t>
            </a:r>
            <a:r>
              <a:rPr lang="en-US" sz="1632" dirty="0">
                <a:solidFill>
                  <a:srgbClr val="000000"/>
                </a:solidFill>
              </a:rPr>
              <a:t> is natively compiled</a:t>
            </a:r>
          </a:p>
        </p:txBody>
      </p:sp>
      <p:sp>
        <p:nvSpPr>
          <p:cNvPr id="16" name="Rectangular Callout 15"/>
          <p:cNvSpPr/>
          <p:nvPr/>
        </p:nvSpPr>
        <p:spPr>
          <a:xfrm>
            <a:off x="8116145" y="2564792"/>
            <a:ext cx="2566809" cy="500829"/>
          </a:xfrm>
          <a:prstGeom prst="wedgeRectCallout">
            <a:avLst>
              <a:gd name="adj1" fmla="val -240799"/>
              <a:gd name="adj2" fmla="val -7959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210"/>
            <a:r>
              <a:rPr lang="en-US" sz="1632" dirty="0">
                <a:solidFill>
                  <a:srgbClr val="000000"/>
                </a:solidFill>
              </a:rPr>
              <a:t>Native </a:t>
            </a:r>
            <a:r>
              <a:rPr lang="en-US" sz="1632" dirty="0" err="1">
                <a:solidFill>
                  <a:srgbClr val="000000"/>
                </a:solidFill>
              </a:rPr>
              <a:t>procs</a:t>
            </a:r>
            <a:r>
              <a:rPr lang="en-US" sz="1632" dirty="0">
                <a:solidFill>
                  <a:srgbClr val="000000"/>
                </a:solidFill>
              </a:rPr>
              <a:t> must be schema-bound</a:t>
            </a:r>
          </a:p>
        </p:txBody>
      </p:sp>
      <p:sp>
        <p:nvSpPr>
          <p:cNvPr id="17" name="Rectangular Callout 16"/>
          <p:cNvSpPr/>
          <p:nvPr/>
        </p:nvSpPr>
        <p:spPr>
          <a:xfrm>
            <a:off x="8116145" y="3885792"/>
            <a:ext cx="2556738" cy="1353202"/>
          </a:xfrm>
          <a:prstGeom prst="wedgeRectCallout">
            <a:avLst>
              <a:gd name="adj1" fmla="val -277616"/>
              <a:gd name="adj2" fmla="val -8792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99210"/>
            <a:r>
              <a:rPr lang="en-US" sz="1632" dirty="0">
                <a:solidFill>
                  <a:srgbClr val="000000"/>
                </a:solidFill>
              </a:rPr>
              <a:t>Atomic blocks </a:t>
            </a:r>
          </a:p>
          <a:p>
            <a:pPr marL="291299" indent="-291299" defTabSz="699210">
              <a:buFont typeface="Arial" panose="020B0604020202020204" pitchFamily="34" charset="0"/>
              <a:buChar char="•"/>
            </a:pPr>
            <a:r>
              <a:rPr lang="en-US" sz="1632" dirty="0">
                <a:solidFill>
                  <a:srgbClr val="000000"/>
                </a:solidFill>
              </a:rPr>
              <a:t>Create a transaction if there is none</a:t>
            </a:r>
          </a:p>
          <a:p>
            <a:pPr marL="291299" indent="-291299" defTabSz="699210">
              <a:buFont typeface="Arial" panose="020B0604020202020204" pitchFamily="34" charset="0"/>
              <a:buChar char="•"/>
            </a:pPr>
            <a:r>
              <a:rPr lang="en-US" sz="1632" dirty="0">
                <a:solidFill>
                  <a:srgbClr val="000000"/>
                </a:solidFill>
              </a:rPr>
              <a:t>Otherwise, create a </a:t>
            </a:r>
            <a:r>
              <a:rPr lang="en-US" sz="1632" dirty="0" err="1">
                <a:solidFill>
                  <a:srgbClr val="000000"/>
                </a:solidFill>
              </a:rPr>
              <a:t>savepoint</a:t>
            </a:r>
            <a:endParaRPr lang="en-US" sz="1632" dirty="0">
              <a:solidFill>
                <a:srgbClr val="000000"/>
              </a:solidFill>
            </a:endParaRPr>
          </a:p>
        </p:txBody>
      </p:sp>
      <p:sp>
        <p:nvSpPr>
          <p:cNvPr id="7" name="Rectangular Callout 6"/>
          <p:cNvSpPr/>
          <p:nvPr/>
        </p:nvSpPr>
        <p:spPr>
          <a:xfrm>
            <a:off x="8116145" y="3199114"/>
            <a:ext cx="2556738" cy="531266"/>
          </a:xfrm>
          <a:prstGeom prst="wedgeRectCallout">
            <a:avLst>
              <a:gd name="adj1" fmla="val -233042"/>
              <a:gd name="adj2" fmla="val -132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210"/>
            <a:r>
              <a:rPr lang="en-US" sz="1632" dirty="0">
                <a:solidFill>
                  <a:srgbClr val="000000"/>
                </a:solidFill>
              </a:rPr>
              <a:t>Execution context is required</a:t>
            </a:r>
          </a:p>
        </p:txBody>
      </p:sp>
      <p:sp>
        <p:nvSpPr>
          <p:cNvPr id="4" name="Rectangle 3"/>
          <p:cNvSpPr/>
          <p:nvPr/>
        </p:nvSpPr>
        <p:spPr bwMode="auto">
          <a:xfrm>
            <a:off x="601374" y="1903457"/>
            <a:ext cx="3108237" cy="378334"/>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53" rIns="0" bIns="34953" numCol="1" rtlCol="0" anchor="ctr" anchorCtr="0" compatLnSpc="1">
            <a:prstTxWarp prst="textNoShape">
              <a:avLst/>
            </a:prstTxWarp>
          </a:bodyPr>
          <a:lstStyle/>
          <a:p>
            <a:pPr algn="ctr" defTabSz="698963"/>
            <a:endParaRPr lang="en-US" sz="1499" dirty="0">
              <a:gradFill>
                <a:gsLst>
                  <a:gs pos="0">
                    <a:srgbClr val="FFFFFF"/>
                  </a:gs>
                  <a:gs pos="100000">
                    <a:srgbClr val="FFFFFF"/>
                  </a:gs>
                </a:gsLst>
                <a:lin ang="5400000" scaled="0"/>
              </a:gradFill>
            </a:endParaRPr>
          </a:p>
        </p:txBody>
      </p:sp>
      <p:sp>
        <p:nvSpPr>
          <p:cNvPr id="9" name="Rectangle 8"/>
          <p:cNvSpPr/>
          <p:nvPr/>
        </p:nvSpPr>
        <p:spPr bwMode="auto">
          <a:xfrm>
            <a:off x="601374" y="2248901"/>
            <a:ext cx="2564295" cy="378334"/>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53" rIns="0" bIns="34953" numCol="1" rtlCol="0" anchor="ctr" anchorCtr="0" compatLnSpc="1">
            <a:prstTxWarp prst="textNoShape">
              <a:avLst/>
            </a:prstTxWarp>
          </a:bodyPr>
          <a:lstStyle/>
          <a:p>
            <a:pPr algn="ctr" defTabSz="698963"/>
            <a:endParaRPr lang="en-US" sz="1499" dirty="0">
              <a:gradFill>
                <a:gsLst>
                  <a:gs pos="0">
                    <a:srgbClr val="FFFFFF"/>
                  </a:gs>
                  <a:gs pos="100000">
                    <a:srgbClr val="FFFFFF"/>
                  </a:gs>
                </a:gsLst>
                <a:lin ang="5400000" scaled="0"/>
              </a:gradFill>
            </a:endParaRPr>
          </a:p>
        </p:txBody>
      </p:sp>
      <p:sp>
        <p:nvSpPr>
          <p:cNvPr id="10" name="Rectangle 9"/>
          <p:cNvSpPr/>
          <p:nvPr/>
        </p:nvSpPr>
        <p:spPr bwMode="auto">
          <a:xfrm>
            <a:off x="601374" y="2627235"/>
            <a:ext cx="2705325" cy="356244"/>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53" rIns="0" bIns="34953" numCol="1" rtlCol="0" anchor="ctr" anchorCtr="0" compatLnSpc="1">
            <a:prstTxWarp prst="textNoShape">
              <a:avLst/>
            </a:prstTxWarp>
          </a:bodyPr>
          <a:lstStyle/>
          <a:p>
            <a:pPr algn="ctr" defTabSz="698963"/>
            <a:endParaRPr lang="en-US" sz="1499" dirty="0">
              <a:gradFill>
                <a:gsLst>
                  <a:gs pos="0">
                    <a:srgbClr val="FFFFFF"/>
                  </a:gs>
                  <a:gs pos="100000">
                    <a:srgbClr val="FFFFFF"/>
                  </a:gs>
                </a:gsLst>
                <a:lin ang="5400000" scaled="0"/>
              </a:gradFill>
            </a:endParaRPr>
          </a:p>
        </p:txBody>
      </p:sp>
      <p:sp>
        <p:nvSpPr>
          <p:cNvPr id="11" name="Rectangle 10"/>
          <p:cNvSpPr/>
          <p:nvPr/>
        </p:nvSpPr>
        <p:spPr bwMode="auto">
          <a:xfrm>
            <a:off x="252473" y="3326238"/>
            <a:ext cx="1986723" cy="386643"/>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53" rIns="0" bIns="34953" numCol="1" rtlCol="0" anchor="ctr" anchorCtr="0" compatLnSpc="1">
            <a:prstTxWarp prst="textNoShape">
              <a:avLst/>
            </a:prstTxWarp>
          </a:bodyPr>
          <a:lstStyle/>
          <a:p>
            <a:pPr algn="ctr" defTabSz="698963"/>
            <a:endParaRPr lang="en-US" sz="1499" dirty="0">
              <a:gradFill>
                <a:gsLst>
                  <a:gs pos="0">
                    <a:srgbClr val="FFFFFF"/>
                  </a:gs>
                  <a:gs pos="100000">
                    <a:srgbClr val="FFFFFF"/>
                  </a:gs>
                </a:gsLst>
                <a:lin ang="5400000" scaled="0"/>
              </a:gradFill>
            </a:endParaRPr>
          </a:p>
        </p:txBody>
      </p:sp>
      <p:sp>
        <p:nvSpPr>
          <p:cNvPr id="12" name="Rectangular Callout 11"/>
          <p:cNvSpPr/>
          <p:nvPr/>
        </p:nvSpPr>
        <p:spPr>
          <a:xfrm>
            <a:off x="8116145" y="5708013"/>
            <a:ext cx="2566809" cy="632782"/>
          </a:xfrm>
          <a:prstGeom prst="wedgeRectCallout">
            <a:avLst>
              <a:gd name="adj1" fmla="val -181934"/>
              <a:gd name="adj2" fmla="val -19644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210"/>
            <a:r>
              <a:rPr lang="en-US" sz="1632" dirty="0">
                <a:solidFill>
                  <a:srgbClr val="000000"/>
                </a:solidFill>
              </a:rPr>
              <a:t>Session settings are fixed at create time</a:t>
            </a:r>
          </a:p>
        </p:txBody>
      </p:sp>
      <p:sp>
        <p:nvSpPr>
          <p:cNvPr id="13" name="Rectangle 12"/>
          <p:cNvSpPr/>
          <p:nvPr/>
        </p:nvSpPr>
        <p:spPr bwMode="auto">
          <a:xfrm>
            <a:off x="457580" y="3995687"/>
            <a:ext cx="4240193" cy="1133412"/>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53" rIns="0" bIns="34953" numCol="1" rtlCol="0" anchor="ctr" anchorCtr="0" compatLnSpc="1">
            <a:prstTxWarp prst="textNoShape">
              <a:avLst/>
            </a:prstTxWarp>
          </a:bodyPr>
          <a:lstStyle/>
          <a:p>
            <a:pPr algn="ctr" defTabSz="698963"/>
            <a:endParaRPr lang="en-US" sz="1499" dirty="0">
              <a:gradFill>
                <a:gsLst>
                  <a:gs pos="0">
                    <a:srgbClr val="FFFFFF"/>
                  </a:gs>
                  <a:gs pos="100000">
                    <a:srgbClr val="FFFFFF"/>
                  </a:gs>
                </a:gsLst>
                <a:lin ang="5400000" scaled="0"/>
              </a:gradFill>
            </a:endParaRPr>
          </a:p>
        </p:txBody>
      </p:sp>
      <p:sp>
        <p:nvSpPr>
          <p:cNvPr id="15" name="Rectangle 14"/>
          <p:cNvSpPr/>
          <p:nvPr/>
        </p:nvSpPr>
        <p:spPr bwMode="auto">
          <a:xfrm>
            <a:off x="366141" y="5714375"/>
            <a:ext cx="665722" cy="386643"/>
          </a:xfrm>
          <a:prstGeom prst="rect">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53" rIns="0" bIns="34953" numCol="1" rtlCol="0" anchor="ctr" anchorCtr="0" compatLnSpc="1">
            <a:prstTxWarp prst="textNoShape">
              <a:avLst/>
            </a:prstTxWarp>
          </a:bodyPr>
          <a:lstStyle/>
          <a:p>
            <a:pPr algn="ctr" defTabSz="698963"/>
            <a:endParaRPr lang="en-US" sz="1499"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0115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7" grpId="0" animBg="1"/>
      <p:bldP spid="4" grpId="0" animBg="1"/>
      <p:bldP spid="4" grpId="1" animBg="1"/>
      <p:bldP spid="9" grpId="0" animBg="1"/>
      <p:bldP spid="9" grpId="1" animBg="1"/>
      <p:bldP spid="10" grpId="0" animBg="1"/>
      <p:bldP spid="10" grpId="1" animBg="1"/>
      <p:bldP spid="11" grpId="0" animBg="1"/>
      <p:bldP spid="11" grpId="1" animBg="1"/>
      <p:bldP spid="12" grpId="0" animBg="1"/>
      <p:bldP spid="13" grpId="0"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4355" y="1649327"/>
            <a:ext cx="16165124" cy="4610493"/>
          </a:xfrm>
        </p:spPr>
        <p:txBody>
          <a:bodyPr/>
          <a:lstStyle/>
          <a:p>
            <a:pPr lvl="0">
              <a:buClr>
                <a:srgbClr val="FFFFFF"/>
              </a:buClr>
            </a:pPr>
            <a:r>
              <a:rPr lang="en-US" sz="3600" dirty="0"/>
              <a:t>In-Memory OLTP Overview</a:t>
            </a:r>
          </a:p>
          <a:p>
            <a:pPr lvl="0">
              <a:buClr>
                <a:srgbClr val="FFFFFF"/>
              </a:buClr>
            </a:pPr>
            <a:r>
              <a:rPr lang="en-US" sz="2000" dirty="0"/>
              <a:t>Motivating trends – hardware, software, apps</a:t>
            </a:r>
          </a:p>
          <a:p>
            <a:pPr lvl="0">
              <a:buClr>
                <a:srgbClr val="FFFFFF"/>
              </a:buClr>
            </a:pPr>
            <a:r>
              <a:rPr lang="en-US" sz="2000" dirty="0"/>
              <a:t>In-memory OLTP architecture &amp; integration into SQL Server</a:t>
            </a:r>
          </a:p>
          <a:p>
            <a:pPr lvl="0">
              <a:buClr>
                <a:srgbClr val="FFFFFF"/>
              </a:buClr>
            </a:pPr>
            <a:r>
              <a:rPr lang="en-US" sz="2000" b="1" dirty="0">
                <a:solidFill>
                  <a:schemeClr val="tx2"/>
                </a:solidFill>
              </a:rPr>
              <a:t>Performance and customer </a:t>
            </a:r>
            <a:r>
              <a:rPr lang="en-US" sz="2000" b="1" dirty="0" smtClean="0">
                <a:solidFill>
                  <a:schemeClr val="tx2"/>
                </a:solidFill>
              </a:rPr>
              <a:t>results</a:t>
            </a:r>
          </a:p>
          <a:p>
            <a:pPr>
              <a:buClr>
                <a:srgbClr val="FFFFFF"/>
              </a:buClr>
            </a:pPr>
            <a:r>
              <a:rPr lang="en-US" sz="2000" dirty="0"/>
              <a:t>New in SQL Server </a:t>
            </a:r>
            <a:r>
              <a:rPr lang="en-US" sz="2000" dirty="0" smtClean="0"/>
              <a:t>2016</a:t>
            </a:r>
            <a:endParaRPr lang="en-US" sz="2000" b="1" dirty="0">
              <a:solidFill>
                <a:schemeClr val="tx2"/>
              </a:solidFill>
            </a:endParaRPr>
          </a:p>
          <a:p>
            <a:pPr lvl="0">
              <a:buClr>
                <a:srgbClr val="FFFFFF"/>
              </a:buClr>
            </a:pPr>
            <a:r>
              <a:rPr lang="en-US" sz="3600" dirty="0"/>
              <a:t>In-Memory Data Warehousing </a:t>
            </a:r>
            <a:r>
              <a:rPr lang="en-US" sz="3600" dirty="0" smtClean="0"/>
              <a:t>Overview</a:t>
            </a:r>
          </a:p>
          <a:p>
            <a:pPr>
              <a:buClr>
                <a:srgbClr val="FFFFFF"/>
              </a:buClr>
            </a:pPr>
            <a:r>
              <a:rPr lang="en-US" sz="2000" dirty="0"/>
              <a:t>Scenarios</a:t>
            </a:r>
          </a:p>
          <a:p>
            <a:pPr>
              <a:buClr>
                <a:srgbClr val="FFFFFF"/>
              </a:buClr>
            </a:pPr>
            <a:r>
              <a:rPr lang="en-US" sz="2000" dirty="0"/>
              <a:t>Benefits</a:t>
            </a:r>
          </a:p>
          <a:p>
            <a:pPr>
              <a:buClr>
                <a:srgbClr val="FFFFFF"/>
              </a:buClr>
            </a:pPr>
            <a:r>
              <a:rPr lang="en-US" sz="2000" dirty="0"/>
              <a:t>How it works</a:t>
            </a:r>
          </a:p>
          <a:p>
            <a:pPr>
              <a:buClr>
                <a:srgbClr val="FFFFFF"/>
              </a:buClr>
            </a:pPr>
            <a:r>
              <a:rPr lang="en-US" sz="2000" dirty="0"/>
              <a:t>New in SQL Server 2016</a:t>
            </a:r>
          </a:p>
          <a:p>
            <a:pPr lvl="0">
              <a:buClr>
                <a:srgbClr val="FFFFFF"/>
              </a:buClr>
            </a:pPr>
            <a:endParaRPr lang="en-US" sz="3600" dirty="0"/>
          </a:p>
        </p:txBody>
      </p:sp>
      <p:sp>
        <p:nvSpPr>
          <p:cNvPr id="2" name="Title 1"/>
          <p:cNvSpPr>
            <a:spLocks noGrp="1"/>
          </p:cNvSpPr>
          <p:nvPr>
            <p:ph type="title"/>
          </p:nvPr>
        </p:nvSpPr>
        <p:spPr/>
        <p:txBody>
          <a:bodyPr/>
          <a:lstStyle/>
          <a:p>
            <a:r>
              <a:rPr lang="en-US" smtClean="0"/>
              <a:t>Outline</a:t>
            </a:r>
            <a:endParaRPr lang="en-US" dirty="0"/>
          </a:p>
        </p:txBody>
      </p:sp>
    </p:spTree>
    <p:extLst>
      <p:ext uri="{BB962C8B-B14F-4D97-AF65-F5344CB8AC3E}">
        <p14:creationId xmlns:p14="http://schemas.microsoft.com/office/powerpoint/2010/main" val="37642823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Early Customer Performance Gains</a:t>
            </a:r>
            <a:endParaRPr lang="en-US" sz="2140" dirty="0">
              <a:solidFill>
                <a:srgbClr val="FF0000"/>
              </a:solidFill>
            </a:endParaRPr>
          </a:p>
        </p:txBody>
      </p:sp>
      <p:graphicFrame>
        <p:nvGraphicFramePr>
          <p:cNvPr id="27" name="Chart 26"/>
          <p:cNvGraphicFramePr/>
          <p:nvPr>
            <p:extLst/>
          </p:nvPr>
        </p:nvGraphicFramePr>
        <p:xfrm>
          <a:off x="622617" y="1321496"/>
          <a:ext cx="7115418" cy="5231399"/>
        </p:xfrm>
        <a:graphic>
          <a:graphicData uri="http://schemas.openxmlformats.org/drawingml/2006/chart">
            <c:chart xmlns:c="http://schemas.openxmlformats.org/drawingml/2006/chart" xmlns:r="http://schemas.openxmlformats.org/officeDocument/2006/relationships" r:id="rId3"/>
          </a:graphicData>
        </a:graphic>
      </p:graphicFrame>
      <p:sp>
        <p:nvSpPr>
          <p:cNvPr id="28" name="Rounded Rectangular Callout 27"/>
          <p:cNvSpPr/>
          <p:nvPr/>
        </p:nvSpPr>
        <p:spPr>
          <a:xfrm>
            <a:off x="8440812" y="4665926"/>
            <a:ext cx="3367321" cy="696277"/>
          </a:xfrm>
          <a:prstGeom prst="wedgeRoundRectCallout">
            <a:avLst>
              <a:gd name="adj1" fmla="val -229298"/>
              <a:gd name="adj2" fmla="val 44962"/>
              <a:gd name="adj3" fmla="val 16667"/>
            </a:avLst>
          </a:prstGeom>
          <a:solidFill>
            <a:schemeClr val="accent1">
              <a:lumMod val="40000"/>
              <a:lumOff val="60000"/>
              <a:alpha val="43000"/>
            </a:schemeClr>
          </a:solidFill>
          <a:ln w="3175">
            <a:solidFill>
              <a:schemeClr val="tx2"/>
            </a:solid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12"/>
            <a:r>
              <a:rPr lang="en-US" sz="1530" dirty="0">
                <a:solidFill>
                  <a:srgbClr val="FFFFFF"/>
                </a:solidFill>
              </a:rPr>
              <a:t>Despite 20 years of optimizing for OLTP benchmarks – we still get 2x on a workload </a:t>
            </a:r>
            <a:r>
              <a:rPr lang="en-US" sz="1530" b="1" dirty="0">
                <a:solidFill>
                  <a:srgbClr val="FFFFFF"/>
                </a:solidFill>
              </a:rPr>
              <a:t>derived</a:t>
            </a:r>
            <a:r>
              <a:rPr lang="en-US" sz="1530" dirty="0">
                <a:solidFill>
                  <a:srgbClr val="FFFFFF"/>
                </a:solidFill>
              </a:rPr>
              <a:t> from TPC-C</a:t>
            </a:r>
          </a:p>
        </p:txBody>
      </p:sp>
      <p:sp>
        <p:nvSpPr>
          <p:cNvPr id="29" name="Rounded Rectangular Callout 28"/>
          <p:cNvSpPr/>
          <p:nvPr/>
        </p:nvSpPr>
        <p:spPr>
          <a:xfrm>
            <a:off x="8440813" y="1881737"/>
            <a:ext cx="3373045" cy="582978"/>
          </a:xfrm>
          <a:prstGeom prst="wedgeRoundRectCallout">
            <a:avLst>
              <a:gd name="adj1" fmla="val -105748"/>
              <a:gd name="adj2" fmla="val 32898"/>
              <a:gd name="adj3" fmla="val 16667"/>
            </a:avLst>
          </a:prstGeom>
          <a:solidFill>
            <a:schemeClr val="accent1">
              <a:lumMod val="40000"/>
              <a:lumOff val="60000"/>
              <a:alpha val="43000"/>
            </a:schemeClr>
          </a:solidFill>
          <a:ln w="3175">
            <a:solidFill>
              <a:schemeClr val="tx2"/>
            </a:solid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12"/>
            <a:r>
              <a:rPr lang="en-US" sz="1530" dirty="0">
                <a:solidFill>
                  <a:srgbClr val="FFFFFF"/>
                </a:solidFill>
              </a:rPr>
              <a:t>Apps that take full advantage: e.g. web app session state</a:t>
            </a:r>
          </a:p>
        </p:txBody>
      </p:sp>
      <p:sp>
        <p:nvSpPr>
          <p:cNvPr id="30" name="Rounded Rectangular Callout 29"/>
          <p:cNvSpPr/>
          <p:nvPr/>
        </p:nvSpPr>
        <p:spPr>
          <a:xfrm>
            <a:off x="8440813" y="2690854"/>
            <a:ext cx="3373045" cy="582978"/>
          </a:xfrm>
          <a:prstGeom prst="wedgeRoundRectCallout">
            <a:avLst>
              <a:gd name="adj1" fmla="val -188007"/>
              <a:gd name="adj2" fmla="val 61400"/>
              <a:gd name="adj3" fmla="val 16667"/>
            </a:avLst>
          </a:prstGeom>
          <a:solidFill>
            <a:schemeClr val="accent1">
              <a:lumMod val="40000"/>
              <a:lumOff val="60000"/>
              <a:alpha val="43000"/>
            </a:schemeClr>
          </a:solidFill>
          <a:ln w="3175">
            <a:solidFill>
              <a:schemeClr val="tx2"/>
            </a:solid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12"/>
            <a:r>
              <a:rPr lang="en-US" sz="1530" dirty="0">
                <a:solidFill>
                  <a:srgbClr val="FFFFFF"/>
                </a:solidFill>
              </a:rPr>
              <a:t>Apps with periodic bulk updates &amp; heavy random reads</a:t>
            </a:r>
          </a:p>
        </p:txBody>
      </p:sp>
      <p:sp>
        <p:nvSpPr>
          <p:cNvPr id="32" name="Rounded Rectangular Callout 31"/>
          <p:cNvSpPr/>
          <p:nvPr/>
        </p:nvSpPr>
        <p:spPr>
          <a:xfrm>
            <a:off x="8440812" y="3678390"/>
            <a:ext cx="3367321" cy="582978"/>
          </a:xfrm>
          <a:prstGeom prst="wedgeRoundRectCallout">
            <a:avLst>
              <a:gd name="adj1" fmla="val -211760"/>
              <a:gd name="adj2" fmla="val 71991"/>
              <a:gd name="adj3" fmla="val 16667"/>
            </a:avLst>
          </a:prstGeom>
          <a:solidFill>
            <a:schemeClr val="accent1">
              <a:lumMod val="40000"/>
              <a:lumOff val="60000"/>
              <a:alpha val="43000"/>
            </a:schemeClr>
          </a:solidFill>
          <a:ln w="3175">
            <a:solidFill>
              <a:schemeClr val="tx2"/>
            </a:solid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12"/>
            <a:r>
              <a:rPr lang="en-US" sz="1530" dirty="0">
                <a:solidFill>
                  <a:srgbClr val="FFFFFF"/>
                </a:solidFill>
              </a:rPr>
              <a:t>Existing apps typically see 4-7x improvement</a:t>
            </a:r>
          </a:p>
        </p:txBody>
      </p:sp>
    </p:spTree>
    <p:extLst>
      <p:ext uri="{BB962C8B-B14F-4D97-AF65-F5344CB8AC3E}">
        <p14:creationId xmlns:p14="http://schemas.microsoft.com/office/powerpoint/2010/main" val="18771861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16141" y="1302684"/>
            <a:ext cx="11208510" cy="4977473"/>
          </a:xfrm>
          <a:prstGeom prst="rect">
            <a:avLst/>
          </a:prstGeom>
        </p:spPr>
        <p:txBody>
          <a:bodyPr>
            <a:normAutofit/>
          </a:bodyPr>
          <a:lstStyle/>
          <a:p>
            <a:r>
              <a:rPr lang="en-US" dirty="0"/>
              <a:t>Application is suited for in-memory processing</a:t>
            </a:r>
          </a:p>
          <a:p>
            <a:pPr marL="342877" lvl="1" indent="0">
              <a:buNone/>
            </a:pPr>
            <a:r>
              <a:rPr lang="en-US" dirty="0"/>
              <a:t>All performance critical data already fits in memory</a:t>
            </a:r>
          </a:p>
          <a:p>
            <a:pPr marL="342877" lvl="1" indent="0">
              <a:buNone/>
            </a:pPr>
            <a:r>
              <a:rPr lang="en-US" dirty="0"/>
              <a:t>Transaction locking or physical latching causing stalls and blocking</a:t>
            </a:r>
          </a:p>
          <a:p>
            <a:r>
              <a:rPr lang="en-US" dirty="0"/>
              <a:t>Application is “OLTP-Like”</a:t>
            </a:r>
          </a:p>
          <a:p>
            <a:pPr marL="342877" lvl="1" indent="0">
              <a:buNone/>
            </a:pPr>
            <a:r>
              <a:rPr lang="en-US" dirty="0"/>
              <a:t>Relatively short-lived transactions</a:t>
            </a:r>
          </a:p>
          <a:p>
            <a:pPr marL="342877" lvl="1" indent="0">
              <a:buNone/>
            </a:pPr>
            <a:r>
              <a:rPr lang="en-US" dirty="0"/>
              <a:t>High degree of concurrent transactions from many connections</a:t>
            </a:r>
          </a:p>
          <a:p>
            <a:pPr marL="342877" lvl="1" indent="0">
              <a:buNone/>
            </a:pPr>
            <a:r>
              <a:rPr lang="en-US" dirty="0"/>
              <a:t>Examples: Stock trading, travel reservations, order processing</a:t>
            </a:r>
          </a:p>
          <a:p>
            <a:r>
              <a:rPr lang="en-US" dirty="0"/>
              <a:t>Application </a:t>
            </a:r>
            <a:r>
              <a:rPr lang="en-US" dirty="0" smtClean="0"/>
              <a:t>migration simplified </a:t>
            </a:r>
            <a:r>
              <a:rPr lang="en-US" dirty="0"/>
              <a:t>if</a:t>
            </a:r>
          </a:p>
          <a:p>
            <a:pPr marL="342877" lvl="1" indent="0">
              <a:buNone/>
            </a:pPr>
            <a:r>
              <a:rPr lang="en-US" dirty="0"/>
              <a:t>Stored procedures used</a:t>
            </a:r>
          </a:p>
          <a:p>
            <a:pPr marL="342877" lvl="1" indent="0">
              <a:buNone/>
            </a:pPr>
            <a:r>
              <a:rPr lang="en-US" dirty="0"/>
              <a:t>Performance problems isolated to subset of tables and SPs</a:t>
            </a:r>
          </a:p>
          <a:p>
            <a:endParaRPr lang="en-US" dirty="0"/>
          </a:p>
        </p:txBody>
      </p:sp>
      <p:sp>
        <p:nvSpPr>
          <p:cNvPr id="4" name="Title 3"/>
          <p:cNvSpPr>
            <a:spLocks noGrp="1"/>
          </p:cNvSpPr>
          <p:nvPr>
            <p:ph type="title"/>
          </p:nvPr>
        </p:nvSpPr>
        <p:spPr/>
        <p:txBody>
          <a:bodyPr/>
          <a:lstStyle/>
          <a:p>
            <a:r>
              <a:rPr lang="en-US" dirty="0"/>
              <a:t>Suitable Application Characteristics</a:t>
            </a:r>
          </a:p>
        </p:txBody>
      </p:sp>
    </p:spTree>
    <p:extLst>
      <p:ext uri="{BB962C8B-B14F-4D97-AF65-F5344CB8AC3E}">
        <p14:creationId xmlns:p14="http://schemas.microsoft.com/office/powerpoint/2010/main" val="3847118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1"/>
            <a:ext cx="11887200" cy="738664"/>
          </a:xfrm>
        </p:spPr>
        <p:txBody>
          <a:bodyPr/>
          <a:lstStyle/>
          <a:p>
            <a:endParaRPr lang="en-US"/>
          </a:p>
        </p:txBody>
      </p:sp>
      <p:sp>
        <p:nvSpPr>
          <p:cNvPr id="2" name="Title 1"/>
          <p:cNvSpPr>
            <a:spLocks noGrp="1"/>
          </p:cNvSpPr>
          <p:nvPr>
            <p:ph type="title"/>
          </p:nvPr>
        </p:nvSpPr>
        <p:spPr/>
        <p:txBody>
          <a:bodyPr/>
          <a:lstStyle/>
          <a:p>
            <a:r>
              <a:rPr lang="en-US" dirty="0" smtClean="0"/>
              <a:t>Production Customers</a:t>
            </a:r>
            <a:endParaRPr lang="en-US" dirty="0"/>
          </a:p>
        </p:txBody>
      </p:sp>
      <p:graphicFrame>
        <p:nvGraphicFramePr>
          <p:cNvPr id="4" name="Table 3"/>
          <p:cNvGraphicFramePr>
            <a:graphicFrameLocks noGrp="1"/>
          </p:cNvGraphicFramePr>
          <p:nvPr>
            <p:extLst/>
          </p:nvPr>
        </p:nvGraphicFramePr>
        <p:xfrm>
          <a:off x="366971" y="1303037"/>
          <a:ext cx="11336828" cy="5124430"/>
        </p:xfrm>
        <a:graphic>
          <a:graphicData uri="http://schemas.openxmlformats.org/drawingml/2006/table">
            <a:tbl>
              <a:tblPr firstRow="1" bandRow="1">
                <a:tableStyleId>{5C22544A-7EE6-4342-B048-85BDC9FD1C3A}</a:tableStyleId>
              </a:tblPr>
              <a:tblGrid>
                <a:gridCol w="6674101"/>
                <a:gridCol w="4662727"/>
              </a:tblGrid>
              <a:tr h="506912">
                <a:tc>
                  <a:txBody>
                    <a:bodyPr/>
                    <a:lstStyle/>
                    <a:p>
                      <a:pPr algn="l" fontAlgn="b"/>
                      <a:r>
                        <a:rPr lang="en-US" sz="3300" b="0" i="0" u="none" strike="noStrike" dirty="0" smtClean="0">
                          <a:solidFill>
                            <a:schemeClr val="bg1"/>
                          </a:solidFill>
                          <a:effectLst/>
                          <a:latin typeface="+mn-lt"/>
                        </a:rPr>
                        <a:t>Customer</a:t>
                      </a:r>
                      <a:endParaRPr lang="en-US" sz="3300" b="0" i="0" u="none" strike="noStrike" dirty="0">
                        <a:solidFill>
                          <a:schemeClr val="bg1"/>
                        </a:solidFill>
                        <a:effectLst/>
                        <a:latin typeface="+mn-lt"/>
                      </a:endParaRPr>
                    </a:p>
                  </a:txBody>
                  <a:tcPr marL="9523" marR="9523" marT="9523" marB="0" anchor="b"/>
                </a:tc>
                <a:tc>
                  <a:txBody>
                    <a:bodyPr/>
                    <a:lstStyle/>
                    <a:p>
                      <a:pPr algn="l" fontAlgn="b"/>
                      <a:r>
                        <a:rPr lang="en-US" sz="3300" b="0" i="0" u="none" strike="noStrike" dirty="0" smtClean="0">
                          <a:solidFill>
                            <a:schemeClr val="bg1"/>
                          </a:solidFill>
                          <a:effectLst/>
                          <a:latin typeface="+mn-lt"/>
                        </a:rPr>
                        <a:t>App Pattern</a:t>
                      </a:r>
                      <a:endParaRPr lang="en-US" sz="3300" b="0" i="0" u="none" strike="noStrike" dirty="0">
                        <a:solidFill>
                          <a:schemeClr val="bg1"/>
                        </a:solidFill>
                        <a:effectLst/>
                        <a:latin typeface="+mn-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SQL Common Labs Event </a:t>
                      </a:r>
                      <a:r>
                        <a:rPr lang="en-US" sz="3300" b="0" i="0" u="none" strike="noStrike" dirty="0" smtClean="0">
                          <a:solidFill>
                            <a:srgbClr val="000000"/>
                          </a:solidFill>
                          <a:effectLst/>
                          <a:latin typeface="+mj-lt"/>
                        </a:rPr>
                        <a:t>Reporting</a:t>
                      </a:r>
                      <a:endParaRPr lang="en-US" sz="3300" b="0" i="0" u="none" strike="noStrike" dirty="0">
                        <a:solidFill>
                          <a:srgbClr val="000000"/>
                        </a:solidFill>
                        <a:effectLst/>
                        <a:latin typeface="+mj-lt"/>
                      </a:endParaRPr>
                    </a:p>
                  </a:txBody>
                  <a:tcPr marL="9523" marR="9523" marT="9523" marB="0" anchor="b"/>
                </a:tc>
                <a:tc>
                  <a:txBody>
                    <a:bodyPr/>
                    <a:lstStyle/>
                    <a:p>
                      <a:pPr algn="l" fontAlgn="b"/>
                      <a:r>
                        <a:rPr lang="en-US" sz="3300" b="0" i="0" u="none" strike="noStrike" dirty="0" smtClean="0">
                          <a:solidFill>
                            <a:srgbClr val="000000"/>
                          </a:solidFill>
                          <a:effectLst/>
                          <a:latin typeface="+mj-lt"/>
                        </a:rPr>
                        <a:t>Shock Absorber</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BWIN - Session State </a:t>
                      </a:r>
                    </a:p>
                  </a:txBody>
                  <a:tcPr marL="9523" marR="9523" marT="9523" marB="0" anchor="b"/>
                </a:tc>
                <a:tc>
                  <a:txBody>
                    <a:bodyPr/>
                    <a:lstStyle/>
                    <a:p>
                      <a:pPr algn="l" fontAlgn="b"/>
                      <a:r>
                        <a:rPr lang="en-US" sz="3300" b="0" i="0" u="none" strike="noStrike" dirty="0" smtClean="0">
                          <a:solidFill>
                            <a:srgbClr val="000000"/>
                          </a:solidFill>
                          <a:effectLst/>
                          <a:latin typeface="+mj-lt"/>
                        </a:rPr>
                        <a:t>Relational Cache</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a:t>
                      </a:r>
                      <a:r>
                        <a:rPr lang="en-US" sz="3300" b="0" i="0" u="none" strike="noStrike" dirty="0" err="1">
                          <a:solidFill>
                            <a:srgbClr val="000000"/>
                          </a:solidFill>
                          <a:effectLst/>
                          <a:latin typeface="+mj-lt"/>
                        </a:rPr>
                        <a:t>Saxobank</a:t>
                      </a:r>
                      <a:r>
                        <a:rPr lang="en-US" sz="3300" b="0" i="0" u="none" strike="noStrike" dirty="0">
                          <a:solidFill>
                            <a:srgbClr val="000000"/>
                          </a:solidFill>
                          <a:effectLst/>
                          <a:latin typeface="+mj-lt"/>
                        </a:rPr>
                        <a:t> </a:t>
                      </a:r>
                    </a:p>
                  </a:txBody>
                  <a:tcPr marL="9523" marR="9523" marT="9523" marB="0" anchor="b"/>
                </a:tc>
                <a:tc>
                  <a:txBody>
                    <a:bodyPr/>
                    <a:lstStyle/>
                    <a:p>
                      <a:pPr algn="l" fontAlgn="b"/>
                      <a:r>
                        <a:rPr lang="en-US" sz="3300" b="0" i="0" u="none" strike="noStrike" dirty="0" smtClean="0">
                          <a:solidFill>
                            <a:srgbClr val="000000"/>
                          </a:solidFill>
                          <a:effectLst/>
                          <a:latin typeface="+mj-lt"/>
                        </a:rPr>
                        <a:t>Read Scale</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a:t>
                      </a:r>
                      <a:r>
                        <a:rPr lang="en-US" sz="3300" b="0" i="0" u="none" strike="noStrike" dirty="0" err="1">
                          <a:solidFill>
                            <a:srgbClr val="000000"/>
                          </a:solidFill>
                          <a:effectLst/>
                          <a:latin typeface="+mj-lt"/>
                        </a:rPr>
                        <a:t>Baltika</a:t>
                      </a:r>
                      <a:r>
                        <a:rPr lang="en-US" sz="3300" b="0" i="0" u="none" strike="noStrike" dirty="0">
                          <a:solidFill>
                            <a:srgbClr val="000000"/>
                          </a:solidFill>
                          <a:effectLst/>
                          <a:latin typeface="+mj-lt"/>
                        </a:rPr>
                        <a:t> Breweries </a:t>
                      </a:r>
                    </a:p>
                  </a:txBody>
                  <a:tcPr marL="9523" marR="9523" marT="9523" marB="0" anchor="b"/>
                </a:tc>
                <a:tc>
                  <a:txBody>
                    <a:bodyPr/>
                    <a:lstStyle/>
                    <a:p>
                      <a:pPr algn="l" fontAlgn="b"/>
                      <a:r>
                        <a:rPr lang="en-US" sz="3300" b="0" i="0" u="none" strike="noStrike" dirty="0" smtClean="0">
                          <a:solidFill>
                            <a:srgbClr val="000000"/>
                          </a:solidFill>
                          <a:effectLst/>
                          <a:latin typeface="+mj-lt"/>
                        </a:rPr>
                        <a:t>OLTP</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a:t>
                      </a:r>
                      <a:r>
                        <a:rPr lang="en-US" sz="3300" b="0" i="0" u="none" strike="noStrike" dirty="0" smtClean="0">
                          <a:solidFill>
                            <a:srgbClr val="000000"/>
                          </a:solidFill>
                          <a:effectLst/>
                          <a:latin typeface="+mj-lt"/>
                        </a:rPr>
                        <a:t>Edgenet</a:t>
                      </a:r>
                      <a:endParaRPr lang="en-US" sz="3300" b="0" i="0" u="none" strike="noStrike" dirty="0">
                        <a:solidFill>
                          <a:srgbClr val="000000"/>
                        </a:solidFill>
                        <a:effectLst/>
                        <a:latin typeface="+mj-lt"/>
                      </a:endParaRPr>
                    </a:p>
                  </a:txBody>
                  <a:tcPr marL="9523" marR="9523" marT="9523" marB="0" anchor="b"/>
                </a:tc>
                <a:tc>
                  <a:txBody>
                    <a:bodyPr/>
                    <a:lstStyle/>
                    <a:p>
                      <a:pPr algn="l" fontAlgn="b"/>
                      <a:r>
                        <a:rPr lang="en-US" sz="3300" b="0" i="0" u="none" strike="noStrike" dirty="0" smtClean="0">
                          <a:solidFill>
                            <a:srgbClr val="000000"/>
                          </a:solidFill>
                          <a:effectLst/>
                          <a:latin typeface="+mj-lt"/>
                        </a:rPr>
                        <a:t>Read Scale</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a:t>
                      </a:r>
                      <a:r>
                        <a:rPr lang="en-US" sz="3300" b="0" i="0" u="none" strike="noStrike" dirty="0" err="1">
                          <a:solidFill>
                            <a:srgbClr val="000000"/>
                          </a:solidFill>
                          <a:effectLst/>
                          <a:latin typeface="+mj-lt"/>
                        </a:rPr>
                        <a:t>Derivco</a:t>
                      </a:r>
                      <a:r>
                        <a:rPr lang="en-US" sz="3300" b="0" i="0" u="none" strike="noStrike" dirty="0">
                          <a:solidFill>
                            <a:srgbClr val="000000"/>
                          </a:solidFill>
                          <a:effectLst/>
                          <a:latin typeface="+mj-lt"/>
                        </a:rPr>
                        <a:t> </a:t>
                      </a:r>
                    </a:p>
                  </a:txBody>
                  <a:tcPr marL="9523" marR="9523" marT="9523" marB="0" anchor="b"/>
                </a:tc>
                <a:tc>
                  <a:txBody>
                    <a:bodyPr/>
                    <a:lstStyle/>
                    <a:p>
                      <a:pPr algn="l" fontAlgn="b"/>
                      <a:r>
                        <a:rPr lang="en-US" sz="3300" b="0" i="0" u="none" strike="noStrike" dirty="0" smtClean="0">
                          <a:solidFill>
                            <a:srgbClr val="000000"/>
                          </a:solidFill>
                          <a:effectLst/>
                          <a:latin typeface="+mj-lt"/>
                        </a:rPr>
                        <a:t>Relational Cache</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SBI Liquidity </a:t>
                      </a:r>
                    </a:p>
                  </a:txBody>
                  <a:tcPr marL="9523" marR="9523" marT="9523" marB="0" anchor="b"/>
                </a:tc>
                <a:tc>
                  <a:txBody>
                    <a:bodyPr/>
                    <a:lstStyle/>
                    <a:p>
                      <a:pPr algn="l" fontAlgn="b"/>
                      <a:r>
                        <a:rPr lang="en-US" sz="3300" b="0" i="0" u="none" strike="noStrike" dirty="0" smtClean="0">
                          <a:solidFill>
                            <a:srgbClr val="000000"/>
                          </a:solidFill>
                          <a:effectLst/>
                          <a:latin typeface="+mj-lt"/>
                        </a:rPr>
                        <a:t>OLTP</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smtClean="0">
                          <a:solidFill>
                            <a:srgbClr val="000000"/>
                          </a:solidFill>
                          <a:effectLst/>
                          <a:latin typeface="+mj-lt"/>
                        </a:rPr>
                        <a:t>Plenty </a:t>
                      </a:r>
                      <a:r>
                        <a:rPr lang="en-US" sz="3300" b="0" i="0" u="none" strike="noStrike" dirty="0">
                          <a:solidFill>
                            <a:srgbClr val="000000"/>
                          </a:solidFill>
                          <a:effectLst/>
                          <a:latin typeface="+mj-lt"/>
                        </a:rPr>
                        <a:t>Of </a:t>
                      </a:r>
                      <a:r>
                        <a:rPr lang="en-US" sz="3300" b="0" i="0" u="none" strike="noStrike" dirty="0" smtClean="0">
                          <a:solidFill>
                            <a:srgbClr val="000000"/>
                          </a:solidFill>
                          <a:effectLst/>
                          <a:latin typeface="+mj-lt"/>
                        </a:rPr>
                        <a:t>Fish</a:t>
                      </a:r>
                      <a:endParaRPr lang="en-US" sz="3300" b="0" i="0" u="none" strike="noStrike" dirty="0">
                        <a:solidFill>
                          <a:srgbClr val="000000"/>
                        </a:solidFill>
                        <a:effectLst/>
                        <a:latin typeface="+mj-lt"/>
                      </a:endParaRPr>
                    </a:p>
                  </a:txBody>
                  <a:tcPr marL="9523" marR="9523" marT="9523" marB="0" anchor="b"/>
                </a:tc>
                <a:tc>
                  <a:txBody>
                    <a:bodyPr/>
                    <a:lstStyle/>
                    <a:p>
                      <a:pPr algn="l" fontAlgn="b"/>
                      <a:r>
                        <a:rPr lang="en-US" sz="3300" b="0" i="0" u="none" strike="noStrike" dirty="0" smtClean="0">
                          <a:solidFill>
                            <a:srgbClr val="000000"/>
                          </a:solidFill>
                          <a:effectLst/>
                          <a:latin typeface="+mj-lt"/>
                        </a:rPr>
                        <a:t>Read</a:t>
                      </a:r>
                      <a:r>
                        <a:rPr lang="en-US" sz="3300" b="0" i="0" u="none" strike="noStrike" baseline="0" dirty="0" smtClean="0">
                          <a:solidFill>
                            <a:srgbClr val="000000"/>
                          </a:solidFill>
                          <a:effectLst/>
                          <a:latin typeface="+mj-lt"/>
                        </a:rPr>
                        <a:t> Scale</a:t>
                      </a:r>
                      <a:endParaRPr lang="en-US" sz="3300" b="0" i="0" u="none" strike="noStrike" dirty="0">
                        <a:solidFill>
                          <a:srgbClr val="000000"/>
                        </a:solidFill>
                        <a:effectLst/>
                        <a:latin typeface="+mj-lt"/>
                      </a:endParaRPr>
                    </a:p>
                  </a:txBody>
                  <a:tcPr marL="9523" marR="9523" marT="9523" marB="0" anchor="b"/>
                </a:tc>
              </a:tr>
              <a:tr h="506912">
                <a:tc>
                  <a:txBody>
                    <a:bodyPr/>
                    <a:lstStyle/>
                    <a:p>
                      <a:pPr algn="l" fontAlgn="b"/>
                      <a:r>
                        <a:rPr lang="en-US" sz="3300" b="0" i="0" u="none" strike="noStrike" dirty="0">
                          <a:solidFill>
                            <a:srgbClr val="000000"/>
                          </a:solidFill>
                          <a:effectLst/>
                          <a:latin typeface="+mj-lt"/>
                        </a:rPr>
                        <a:t> </a:t>
                      </a:r>
                      <a:r>
                        <a:rPr lang="en-US" sz="3300" b="0" i="0" u="none" strike="noStrike" dirty="0" err="1" smtClean="0">
                          <a:solidFill>
                            <a:srgbClr val="000000"/>
                          </a:solidFill>
                          <a:effectLst/>
                          <a:latin typeface="+mj-lt"/>
                        </a:rPr>
                        <a:t>CareGroup</a:t>
                      </a:r>
                      <a:endParaRPr lang="en-US" sz="3300" b="0" i="0" u="none" strike="noStrike" dirty="0">
                        <a:solidFill>
                          <a:srgbClr val="000000"/>
                        </a:solidFill>
                        <a:effectLst/>
                        <a:latin typeface="+mj-lt"/>
                      </a:endParaRPr>
                    </a:p>
                  </a:txBody>
                  <a:tcPr marL="9523" marR="9523" marT="9523" marB="0" anchor="b"/>
                </a:tc>
                <a:tc>
                  <a:txBody>
                    <a:bodyPr/>
                    <a:lstStyle/>
                    <a:p>
                      <a:pPr algn="l" fontAlgn="b"/>
                      <a:r>
                        <a:rPr lang="en-US" sz="3300" b="0" i="0" u="none" strike="noStrike" dirty="0" smtClean="0">
                          <a:solidFill>
                            <a:srgbClr val="000000"/>
                          </a:solidFill>
                          <a:effectLst/>
                          <a:latin typeface="+mj-lt"/>
                        </a:rPr>
                        <a:t>Shock Absorber</a:t>
                      </a:r>
                      <a:endParaRPr lang="en-US" sz="3300" b="0" i="0" u="none" strike="noStrike" dirty="0">
                        <a:solidFill>
                          <a:srgbClr val="000000"/>
                        </a:solidFill>
                        <a:effectLst/>
                        <a:latin typeface="+mj-lt"/>
                      </a:endParaRPr>
                    </a:p>
                  </a:txBody>
                  <a:tcPr marL="9523" marR="9523" marT="9523" marB="0" anchor="b"/>
                </a:tc>
              </a:tr>
            </a:tbl>
          </a:graphicData>
        </a:graphic>
      </p:graphicFrame>
    </p:spTree>
    <p:extLst>
      <p:ext uri="{BB962C8B-B14F-4D97-AF65-F5344CB8AC3E}">
        <p14:creationId xmlns:p14="http://schemas.microsoft.com/office/powerpoint/2010/main" val="8200140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in SQL Server 2016</a:t>
            </a:r>
            <a:endParaRPr lang="en-US" dirty="0"/>
          </a:p>
        </p:txBody>
      </p:sp>
      <p:sp>
        <p:nvSpPr>
          <p:cNvPr id="4" name="Text Placeholder 3"/>
          <p:cNvSpPr>
            <a:spLocks noGrp="1"/>
          </p:cNvSpPr>
          <p:nvPr>
            <p:ph type="body" sz="quarter" idx="10"/>
          </p:nvPr>
        </p:nvSpPr>
        <p:spPr>
          <a:xfrm>
            <a:off x="274638" y="1212850"/>
            <a:ext cx="11887200" cy="3447098"/>
          </a:xfrm>
        </p:spPr>
        <p:txBody>
          <a:bodyPr/>
          <a:lstStyle/>
          <a:p>
            <a:r>
              <a:rPr lang="en-US" dirty="0" smtClean="0"/>
              <a:t>Enhanced scaling</a:t>
            </a:r>
          </a:p>
          <a:p>
            <a:r>
              <a:rPr lang="en-US" dirty="0" smtClean="0"/>
              <a:t>Greatly improved surface area</a:t>
            </a:r>
          </a:p>
          <a:p>
            <a:r>
              <a:rPr lang="en-US" dirty="0" smtClean="0"/>
              <a:t>Security Enhancements</a:t>
            </a:r>
          </a:p>
          <a:p>
            <a:r>
              <a:rPr lang="en-US" dirty="0" smtClean="0"/>
              <a:t>More scenarios supported</a:t>
            </a:r>
          </a:p>
          <a:p>
            <a:r>
              <a:rPr lang="en-US" dirty="0" smtClean="0"/>
              <a:t>More </a:t>
            </a:r>
            <a:r>
              <a:rPr lang="en-US" smtClean="0"/>
              <a:t>platforms supported</a:t>
            </a:r>
            <a:endParaRPr lang="en-US"/>
          </a:p>
        </p:txBody>
      </p:sp>
    </p:spTree>
    <p:extLst>
      <p:ext uri="{BB962C8B-B14F-4D97-AF65-F5344CB8AC3E}">
        <p14:creationId xmlns:p14="http://schemas.microsoft.com/office/powerpoint/2010/main" val="37262955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4355" y="1649327"/>
            <a:ext cx="16165124" cy="4001095"/>
          </a:xfrm>
        </p:spPr>
        <p:txBody>
          <a:bodyPr/>
          <a:lstStyle/>
          <a:p>
            <a:pPr lvl="0">
              <a:buClr>
                <a:srgbClr val="FFFFFF"/>
              </a:buClr>
            </a:pPr>
            <a:r>
              <a:rPr lang="en-US" sz="3600" dirty="0"/>
              <a:t>In-Memory OLTP Overview</a:t>
            </a:r>
          </a:p>
          <a:p>
            <a:pPr lvl="0">
              <a:buClr>
                <a:srgbClr val="FFFFFF"/>
              </a:buClr>
            </a:pPr>
            <a:r>
              <a:rPr lang="en-US" sz="2000" dirty="0"/>
              <a:t>Motivating trends – hardware, software, apps</a:t>
            </a:r>
          </a:p>
          <a:p>
            <a:pPr lvl="0">
              <a:buClr>
                <a:srgbClr val="FFFFFF"/>
              </a:buClr>
            </a:pPr>
            <a:r>
              <a:rPr lang="en-US" sz="2000" dirty="0"/>
              <a:t>In-memory OLTP architecture &amp; integration into SQL Server</a:t>
            </a:r>
          </a:p>
          <a:p>
            <a:pPr lvl="0">
              <a:buClr>
                <a:srgbClr val="FFFFFF"/>
              </a:buClr>
            </a:pPr>
            <a:r>
              <a:rPr lang="en-US" sz="2000" dirty="0"/>
              <a:t>Performance and customer results</a:t>
            </a:r>
          </a:p>
          <a:p>
            <a:pPr lvl="0">
              <a:buClr>
                <a:srgbClr val="FFFFFF"/>
              </a:buClr>
            </a:pPr>
            <a:r>
              <a:rPr lang="en-US" sz="2000" dirty="0" smtClean="0"/>
              <a:t>New in SQL Server 2016</a:t>
            </a:r>
            <a:endParaRPr lang="en-US" sz="2000" dirty="0"/>
          </a:p>
          <a:p>
            <a:pPr lvl="0">
              <a:buClr>
                <a:srgbClr val="FFFFFF"/>
              </a:buClr>
            </a:pPr>
            <a:r>
              <a:rPr lang="en-US" sz="3600" b="1" dirty="0">
                <a:solidFill>
                  <a:schemeClr val="tx2"/>
                </a:solidFill>
              </a:rPr>
              <a:t>In-Memory Data Warehousing </a:t>
            </a:r>
            <a:r>
              <a:rPr lang="en-US" sz="3600" b="1" dirty="0" smtClean="0">
                <a:solidFill>
                  <a:schemeClr val="tx2"/>
                </a:solidFill>
              </a:rPr>
              <a:t>Overview</a:t>
            </a:r>
          </a:p>
          <a:p>
            <a:pPr>
              <a:buClr>
                <a:srgbClr val="FFFFFF"/>
              </a:buClr>
            </a:pPr>
            <a:r>
              <a:rPr lang="en-US" sz="2000" dirty="0"/>
              <a:t>Scenarios</a:t>
            </a:r>
          </a:p>
          <a:p>
            <a:pPr>
              <a:buClr>
                <a:srgbClr val="FFFFFF"/>
              </a:buClr>
            </a:pPr>
            <a:r>
              <a:rPr lang="en-US" sz="2000" dirty="0"/>
              <a:t>Benefits</a:t>
            </a:r>
          </a:p>
          <a:p>
            <a:pPr>
              <a:buClr>
                <a:srgbClr val="FFFFFF"/>
              </a:buClr>
            </a:pPr>
            <a:r>
              <a:rPr lang="en-US" sz="2000" dirty="0"/>
              <a:t>How it works</a:t>
            </a:r>
          </a:p>
          <a:p>
            <a:pPr>
              <a:buClr>
                <a:srgbClr val="FFFFFF"/>
              </a:buClr>
            </a:pPr>
            <a:r>
              <a:rPr lang="en-US" sz="2000" dirty="0"/>
              <a:t>New in SQL Server 2016</a:t>
            </a:r>
          </a:p>
        </p:txBody>
      </p:sp>
      <p:sp>
        <p:nvSpPr>
          <p:cNvPr id="2" name="Title 1"/>
          <p:cNvSpPr>
            <a:spLocks noGrp="1"/>
          </p:cNvSpPr>
          <p:nvPr>
            <p:ph type="title"/>
          </p:nvPr>
        </p:nvSpPr>
        <p:spPr/>
        <p:txBody>
          <a:bodyPr/>
          <a:lstStyle/>
          <a:p>
            <a:r>
              <a:rPr lang="en-US" smtClean="0"/>
              <a:t>Outline</a:t>
            </a:r>
            <a:endParaRPr lang="en-US" dirty="0"/>
          </a:p>
        </p:txBody>
      </p:sp>
    </p:spTree>
    <p:extLst>
      <p:ext uri="{BB962C8B-B14F-4D97-AF65-F5344CB8AC3E}">
        <p14:creationId xmlns:p14="http://schemas.microsoft.com/office/powerpoint/2010/main" val="11079210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0134535" cy="1828786"/>
          </a:xfrm>
        </p:spPr>
        <p:txBody>
          <a:bodyPr/>
          <a:lstStyle/>
          <a:p>
            <a:r>
              <a:rPr lang="en-US" dirty="0" smtClean="0"/>
              <a:t>SQL Server In-Memory Overview</a:t>
            </a:r>
            <a:endParaRPr lang="en-US" dirty="0"/>
          </a:p>
        </p:txBody>
      </p:sp>
      <p:sp>
        <p:nvSpPr>
          <p:cNvPr id="5" name="Text Placeholder 4"/>
          <p:cNvSpPr>
            <a:spLocks noGrp="1"/>
          </p:cNvSpPr>
          <p:nvPr>
            <p:ph type="body" sz="quarter" idx="12"/>
          </p:nvPr>
        </p:nvSpPr>
        <p:spPr/>
        <p:txBody>
          <a:bodyPr/>
          <a:lstStyle/>
          <a:p>
            <a:r>
              <a:rPr lang="en-US" smtClean="0"/>
              <a:t>Kevin Farlee</a:t>
            </a:r>
            <a:endParaRPr lang="en-US" dirty="0"/>
          </a:p>
        </p:txBody>
      </p:sp>
      <p:sp>
        <p:nvSpPr>
          <p:cNvPr id="6" name="Text Placeholder 5"/>
          <p:cNvSpPr>
            <a:spLocks noGrp="1"/>
          </p:cNvSpPr>
          <p:nvPr>
            <p:ph type="body" sz="quarter" idx="13"/>
          </p:nvPr>
        </p:nvSpPr>
        <p:spPr/>
        <p:txBody>
          <a:bodyPr/>
          <a:lstStyle/>
          <a:p>
            <a:r>
              <a:rPr lang="en-US" smtClean="0"/>
              <a:t>BRK2563</a:t>
            </a:r>
            <a:endParaRPr lang="en-US" dirty="0"/>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In-memory DW (ColumnStore)</a:t>
            </a:r>
            <a:endParaRPr lang="en-US" dirty="0"/>
          </a:p>
        </p:txBody>
      </p:sp>
      <p:sp>
        <p:nvSpPr>
          <p:cNvPr id="6" name="Content Placeholder 2"/>
          <p:cNvSpPr txBox="1">
            <a:spLocks/>
          </p:cNvSpPr>
          <p:nvPr/>
        </p:nvSpPr>
        <p:spPr>
          <a:xfrm>
            <a:off x="390293" y="1321496"/>
            <a:ext cx="6061062" cy="4712742"/>
          </a:xfrm>
          <a:prstGeom prst="rect">
            <a:avLst/>
          </a:prstGeom>
        </p:spPr>
        <p:txBody>
          <a:bodyPr/>
          <a:lstStyle>
            <a:lvl1pPr marL="339691" marR="0" indent="-339691" algn="l" defTabSz="914274" rtl="0" eaLnBrk="1" fontAlgn="auto" latinLnBrk="0" hangingPunct="1">
              <a:lnSpc>
                <a:spcPct val="90000"/>
              </a:lnSpc>
              <a:spcBef>
                <a:spcPct val="20000"/>
              </a:spcBef>
              <a:spcAft>
                <a:spcPts val="0"/>
              </a:spcAft>
              <a:buClr>
                <a:srgbClr val="00188F"/>
              </a:buClr>
              <a:buSzPct val="90000"/>
              <a:buFont typeface="Arial" pitchFamily="34" charset="0"/>
              <a:buChar char="•"/>
              <a:tabLst/>
              <a:defRPr lang="en-US" sz="1600" kern="1200" spc="-70" baseline="0" dirty="0" smtClean="0">
                <a:solidFill>
                  <a:schemeClr val="bg1">
                    <a:lumMod val="50000"/>
                  </a:schemeClr>
                </a:solidFill>
                <a:latin typeface="+mn-lt"/>
                <a:ea typeface="+mn-ea"/>
                <a:cs typeface="+mn-cs"/>
              </a:defRPr>
            </a:lvl1pPr>
            <a:lvl2pPr marL="573032" marR="0" indent="-233341" algn="l" defTabSz="914274" rtl="0" eaLnBrk="1" fontAlgn="auto" latinLnBrk="0" hangingPunct="1">
              <a:lnSpc>
                <a:spcPct val="90000"/>
              </a:lnSpc>
              <a:spcBef>
                <a:spcPct val="20000"/>
              </a:spcBef>
              <a:spcAft>
                <a:spcPts val="0"/>
              </a:spcAft>
              <a:buClr>
                <a:srgbClr val="00188F"/>
              </a:buClr>
              <a:buSzPct val="90000"/>
              <a:buFont typeface="Arial" pitchFamily="34" charset="0"/>
              <a:buChar char="•"/>
              <a:tabLst/>
              <a:defRPr lang="en-US" sz="1600" kern="1200" spc="-70" baseline="0" dirty="0" smtClean="0">
                <a:solidFill>
                  <a:schemeClr val="bg1">
                    <a:lumMod val="50000"/>
                  </a:schemeClr>
                </a:solidFill>
                <a:latin typeface="+mn-lt"/>
                <a:ea typeface="+mn-ea"/>
                <a:cs typeface="+mn-cs"/>
              </a:defRPr>
            </a:lvl2pPr>
            <a:lvl3pPr marL="798435" marR="0" indent="-225403" algn="l" defTabSz="914274" rtl="0" eaLnBrk="1" fontAlgn="auto" latinLnBrk="0" hangingPunct="1">
              <a:lnSpc>
                <a:spcPct val="90000"/>
              </a:lnSpc>
              <a:spcBef>
                <a:spcPct val="20000"/>
              </a:spcBef>
              <a:spcAft>
                <a:spcPts val="0"/>
              </a:spcAft>
              <a:buClr>
                <a:srgbClr val="00188F"/>
              </a:buClr>
              <a:buSzPct val="90000"/>
              <a:buFont typeface="Arial" pitchFamily="34" charset="0"/>
              <a:buChar char="•"/>
              <a:tabLst>
                <a:tab pos="798435" algn="l"/>
              </a:tabLst>
              <a:defRPr lang="en-US" sz="1600" kern="1200" spc="-70" baseline="0" dirty="0" smtClean="0">
                <a:solidFill>
                  <a:schemeClr val="bg1">
                    <a:lumMod val="50000"/>
                  </a:schemeClr>
                </a:solidFill>
                <a:latin typeface="+mn-lt"/>
                <a:ea typeface="+mn-ea"/>
                <a:cs typeface="+mn-cs"/>
              </a:defRPr>
            </a:lvl3pPr>
            <a:lvl4pPr marL="1030187" marR="0" indent="-231753" algn="l" defTabSz="914274" rtl="0" eaLnBrk="1" fontAlgn="auto" latinLnBrk="0" hangingPunct="1">
              <a:lnSpc>
                <a:spcPct val="90000"/>
              </a:lnSpc>
              <a:spcBef>
                <a:spcPct val="20000"/>
              </a:spcBef>
              <a:spcAft>
                <a:spcPts val="0"/>
              </a:spcAft>
              <a:buClr>
                <a:srgbClr val="00188F"/>
              </a:buClr>
              <a:buSzPct val="90000"/>
              <a:buFont typeface="Arial" pitchFamily="34" charset="0"/>
              <a:buChar char="•"/>
              <a:tabLst/>
              <a:defRPr lang="en-US" sz="1600" kern="1200" spc="-70" baseline="0" dirty="0" smtClean="0">
                <a:solidFill>
                  <a:schemeClr val="bg1">
                    <a:lumMod val="50000"/>
                  </a:schemeClr>
                </a:solidFill>
                <a:latin typeface="+mn-lt"/>
                <a:ea typeface="+mn-ea"/>
                <a:cs typeface="+mn-cs"/>
              </a:defRPr>
            </a:lvl4pPr>
            <a:lvl5pPr marL="1255590" marR="0" indent="-225403" algn="l" defTabSz="914274" rtl="0" eaLnBrk="1" fontAlgn="auto" latinLnBrk="0" hangingPunct="1">
              <a:lnSpc>
                <a:spcPct val="90000"/>
              </a:lnSpc>
              <a:spcBef>
                <a:spcPct val="20000"/>
              </a:spcBef>
              <a:spcAft>
                <a:spcPts val="0"/>
              </a:spcAft>
              <a:buClr>
                <a:srgbClr val="00188F"/>
              </a:buClr>
              <a:buSzPct val="90000"/>
              <a:buFont typeface="Arial" pitchFamily="34" charset="0"/>
              <a:buChar char="•"/>
              <a:tabLst>
                <a:tab pos="1255590" algn="l"/>
              </a:tabLst>
              <a:defRPr lang="en-US" sz="1600" kern="1200" spc="-70" baseline="0" dirty="0">
                <a:solidFill>
                  <a:schemeClr val="bg1">
                    <a:lumMod val="50000"/>
                  </a:schemeClr>
                </a:soli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sz="2856" b="1">
                <a:solidFill>
                  <a:srgbClr val="FFFFFF"/>
                </a:solidFill>
                <a:latin typeface="Segoe UI Light"/>
              </a:rPr>
              <a:t>Typical scenarios</a:t>
            </a:r>
          </a:p>
          <a:p>
            <a:endParaRPr sz="2040" b="1">
              <a:solidFill>
                <a:srgbClr val="FFFFFF"/>
              </a:solidFill>
              <a:latin typeface="Segoe UI Light"/>
            </a:endParaRPr>
          </a:p>
          <a:p>
            <a:pPr marL="0" indent="0">
              <a:buFont typeface="Arial" pitchFamily="34" charset="0"/>
              <a:buNone/>
            </a:pPr>
            <a:r>
              <a:rPr sz="2448">
                <a:solidFill>
                  <a:srgbClr val="FFFFFF"/>
                </a:solidFill>
                <a:latin typeface="Segoe UI Light"/>
              </a:rPr>
              <a:t>Data is typically written once and read many times</a:t>
            </a:r>
          </a:p>
          <a:p>
            <a:pPr marL="0" indent="0">
              <a:buFont typeface="Arial" pitchFamily="34" charset="0"/>
              <a:buNone/>
            </a:pPr>
            <a:r>
              <a:rPr sz="2448">
                <a:solidFill>
                  <a:srgbClr val="FFFFFF"/>
                </a:solidFill>
                <a:latin typeface="Segoe UI Light"/>
              </a:rPr>
              <a:t>Queries are against large amounts of data</a:t>
            </a:r>
          </a:p>
          <a:p>
            <a:pPr marL="0" indent="0">
              <a:buFont typeface="Arial" pitchFamily="34" charset="0"/>
              <a:buNone/>
            </a:pPr>
            <a:r>
              <a:rPr sz="2448">
                <a:solidFill>
                  <a:srgbClr val="FFFFFF"/>
                </a:solidFill>
                <a:latin typeface="Segoe UI Light"/>
              </a:rPr>
              <a:t>Aggregating, filtering are common</a:t>
            </a:r>
          </a:p>
          <a:p>
            <a:pPr marL="0" indent="0">
              <a:buFont typeface="Arial" pitchFamily="34" charset="0"/>
              <a:buNone/>
            </a:pPr>
            <a:endParaRPr sz="2448">
              <a:solidFill>
                <a:srgbClr val="FFFFFF"/>
              </a:solidFill>
              <a:latin typeface="Segoe UI Light"/>
            </a:endParaRPr>
          </a:p>
          <a:p>
            <a:pPr marL="0" indent="0">
              <a:buFont typeface="Arial" pitchFamily="34" charset="0"/>
              <a:buNone/>
            </a:pPr>
            <a:r>
              <a:rPr sz="2448">
                <a:solidFill>
                  <a:srgbClr val="FFFFFF"/>
                </a:solidFill>
                <a:latin typeface="Segoe UI Light"/>
              </a:rPr>
              <a:t>Star &amp; snowflake schemas are common using dimension and fact tables</a:t>
            </a:r>
          </a:p>
          <a:p>
            <a:pPr marL="0" indent="0">
              <a:buFont typeface="Arial" pitchFamily="34" charset="0"/>
              <a:buNone/>
            </a:pPr>
            <a:endParaRPr sz="2448">
              <a:solidFill>
                <a:srgbClr val="FFFFFF"/>
              </a:solidFill>
              <a:latin typeface="Segoe UI Light"/>
            </a:endParaRPr>
          </a:p>
          <a:p>
            <a:pPr marL="0" indent="0">
              <a:buFont typeface="Arial" pitchFamily="34" charset="0"/>
              <a:buNone/>
            </a:pPr>
            <a:r>
              <a:rPr sz="2448">
                <a:solidFill>
                  <a:srgbClr val="FFFFFF"/>
                </a:solidFill>
                <a:latin typeface="Segoe UI Light"/>
              </a:rPr>
              <a:t>New data is typically appended to fact tables</a:t>
            </a:r>
          </a:p>
          <a:p>
            <a:endParaRPr sz="2040">
              <a:solidFill>
                <a:srgbClr val="47D8FF">
                  <a:lumMod val="75000"/>
                </a:srgbClr>
              </a:solidFill>
              <a:latin typeface="Segoe UI Light"/>
            </a:endParaRPr>
          </a:p>
        </p:txBody>
      </p:sp>
      <p:graphicFrame>
        <p:nvGraphicFramePr>
          <p:cNvPr id="9" name="Chart 8"/>
          <p:cNvGraphicFramePr/>
          <p:nvPr>
            <p:extLst/>
          </p:nvPr>
        </p:nvGraphicFramePr>
        <p:xfrm>
          <a:off x="6584682" y="1690287"/>
          <a:ext cx="5848412" cy="397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79456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DW overview</a:t>
            </a:r>
            <a:endParaRPr lang="en-US" dirty="0"/>
          </a:p>
        </p:txBody>
      </p:sp>
      <p:pic>
        <p:nvPicPr>
          <p:cNvPr id="3" name="Picture 2"/>
          <p:cNvPicPr>
            <a:picLocks noChangeAspect="1"/>
          </p:cNvPicPr>
          <p:nvPr/>
        </p:nvPicPr>
        <p:blipFill>
          <a:blip r:embed="rId2"/>
          <a:stretch>
            <a:fillRect/>
          </a:stretch>
        </p:blipFill>
        <p:spPr>
          <a:xfrm>
            <a:off x="390293" y="1238815"/>
            <a:ext cx="11811300" cy="5563651"/>
          </a:xfrm>
          <a:prstGeom prst="rect">
            <a:avLst/>
          </a:prstGeom>
        </p:spPr>
      </p:pic>
    </p:spTree>
    <p:extLst>
      <p:ext uri="{BB962C8B-B14F-4D97-AF65-F5344CB8AC3E}">
        <p14:creationId xmlns:p14="http://schemas.microsoft.com/office/powerpoint/2010/main" val="14490135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77949" y="3863977"/>
            <a:ext cx="3961970" cy="1242972"/>
            <a:chOff x="4267200" y="1524000"/>
            <a:chExt cx="3886200" cy="1219200"/>
          </a:xfrm>
        </p:grpSpPr>
        <p:sp>
          <p:nvSpPr>
            <p:cNvPr id="6" name="TextBox 5"/>
            <p:cNvSpPr txBox="1"/>
            <p:nvPr/>
          </p:nvSpPr>
          <p:spPr>
            <a:xfrm>
              <a:off x="6617448" y="1937759"/>
              <a:ext cx="316751" cy="367551"/>
            </a:xfrm>
            <a:prstGeom prst="rect">
              <a:avLst/>
            </a:prstGeom>
            <a:noFill/>
            <a:ln w="19050">
              <a:solidFill>
                <a:schemeClr val="tx1"/>
              </a:solidFill>
            </a:ln>
          </p:spPr>
          <p:txBody>
            <a:bodyPr wrap="square" rtlCol="0">
              <a:spAutoFit/>
            </a:bodyPr>
            <a:lstStyle/>
            <a:p>
              <a:pPr defTabSz="932256"/>
              <a:r>
                <a:rPr lang="en-US" sz="1835" dirty="0">
                  <a:solidFill>
                    <a:srgbClr val="47D8FF"/>
                  </a:solidFill>
                </a:rPr>
                <a:t>…</a:t>
              </a:r>
            </a:p>
          </p:txBody>
        </p:sp>
        <p:grpSp>
          <p:nvGrpSpPr>
            <p:cNvPr id="7" name="Group 6"/>
            <p:cNvGrpSpPr/>
            <p:nvPr/>
          </p:nvGrpSpPr>
          <p:grpSpPr>
            <a:xfrm>
              <a:off x="4267200" y="1524000"/>
              <a:ext cx="1013791" cy="1219200"/>
              <a:chOff x="4267200" y="1524000"/>
              <a:chExt cx="1013791" cy="1219200"/>
            </a:xfrm>
          </p:grpSpPr>
          <p:sp>
            <p:nvSpPr>
              <p:cNvPr id="24" name="Rectangle 23"/>
              <p:cNvSpPr/>
              <p:nvPr/>
            </p:nvSpPr>
            <p:spPr>
              <a:xfrm>
                <a:off x="4267200" y="1524000"/>
                <a:ext cx="1013791"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cxnSp>
            <p:nvCxnSpPr>
              <p:cNvPr id="25" name="Straight Connector 24"/>
              <p:cNvCxnSpPr/>
              <p:nvPr/>
            </p:nvCxnSpPr>
            <p:spPr>
              <a:xfrm>
                <a:off x="4379843" y="17526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79843" y="19050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79843" y="20574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79843" y="22098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79843" y="23622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79843" y="25146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93635" y="1524000"/>
              <a:ext cx="1013791" cy="1219200"/>
              <a:chOff x="5393635" y="1524000"/>
              <a:chExt cx="1013791" cy="1219200"/>
            </a:xfrm>
          </p:grpSpPr>
          <p:sp>
            <p:nvSpPr>
              <p:cNvPr id="17" name="Rectangle 16"/>
              <p:cNvSpPr/>
              <p:nvPr/>
            </p:nvSpPr>
            <p:spPr>
              <a:xfrm>
                <a:off x="5393635" y="1524000"/>
                <a:ext cx="1013791"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cxnSp>
            <p:nvCxnSpPr>
              <p:cNvPr id="18" name="Straight Connector 17"/>
              <p:cNvCxnSpPr/>
              <p:nvPr/>
            </p:nvCxnSpPr>
            <p:spPr>
              <a:xfrm>
                <a:off x="5506278" y="17526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06278" y="19050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06278" y="20574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06278" y="22098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6278" y="23622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06278" y="25146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139609" y="1524000"/>
              <a:ext cx="1013791" cy="1219200"/>
              <a:chOff x="7139609" y="1524000"/>
              <a:chExt cx="1013791" cy="1219200"/>
            </a:xfrm>
          </p:grpSpPr>
          <p:sp>
            <p:nvSpPr>
              <p:cNvPr id="10" name="Rectangle 9"/>
              <p:cNvSpPr/>
              <p:nvPr/>
            </p:nvSpPr>
            <p:spPr>
              <a:xfrm>
                <a:off x="7139609" y="1524000"/>
                <a:ext cx="1013791"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cxnSp>
            <p:nvCxnSpPr>
              <p:cNvPr id="11" name="Straight Connector 10"/>
              <p:cNvCxnSpPr/>
              <p:nvPr/>
            </p:nvCxnSpPr>
            <p:spPr>
              <a:xfrm>
                <a:off x="7252252" y="17526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52252" y="19050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52252" y="20574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52252" y="22098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52252" y="23622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52252" y="2514600"/>
                <a:ext cx="788504" cy="158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p:cNvGrpSpPr/>
          <p:nvPr/>
        </p:nvGrpSpPr>
        <p:grpSpPr>
          <a:xfrm>
            <a:off x="5833128" y="2554745"/>
            <a:ext cx="2181283" cy="3528867"/>
            <a:chOff x="5608218" y="2720358"/>
            <a:chExt cx="2139566" cy="3841716"/>
          </a:xfrm>
        </p:grpSpPr>
        <p:grpSp>
          <p:nvGrpSpPr>
            <p:cNvPr id="31" name="Group 30"/>
            <p:cNvGrpSpPr/>
            <p:nvPr/>
          </p:nvGrpSpPr>
          <p:grpSpPr>
            <a:xfrm>
              <a:off x="5608218" y="2720358"/>
              <a:ext cx="2139566" cy="3835961"/>
              <a:chOff x="5608218" y="2720360"/>
              <a:chExt cx="2139566" cy="3835964"/>
            </a:xfrm>
          </p:grpSpPr>
          <p:grpSp>
            <p:nvGrpSpPr>
              <p:cNvPr id="32" name="Group 31"/>
              <p:cNvGrpSpPr/>
              <p:nvPr/>
            </p:nvGrpSpPr>
            <p:grpSpPr>
              <a:xfrm>
                <a:off x="5608218" y="2720360"/>
                <a:ext cx="349844" cy="3798870"/>
                <a:chOff x="5608218" y="2720360"/>
                <a:chExt cx="349844" cy="3798870"/>
              </a:xfrm>
            </p:grpSpPr>
            <p:sp>
              <p:nvSpPr>
                <p:cNvPr id="68" name="Rectangle 67"/>
                <p:cNvSpPr/>
                <p:nvPr/>
              </p:nvSpPr>
              <p:spPr>
                <a:xfrm>
                  <a:off x="5677080" y="3088160"/>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69" name="Rectangle 68"/>
                <p:cNvSpPr/>
                <p:nvPr/>
              </p:nvSpPr>
              <p:spPr>
                <a:xfrm>
                  <a:off x="5686380" y="4275838"/>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0" name="Rectangle 69"/>
                <p:cNvSpPr/>
                <p:nvPr/>
              </p:nvSpPr>
              <p:spPr>
                <a:xfrm>
                  <a:off x="5688492" y="5463516"/>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1" name="TextBox 70"/>
                <p:cNvSpPr txBox="1"/>
                <p:nvPr/>
              </p:nvSpPr>
              <p:spPr>
                <a:xfrm>
                  <a:off x="5613404" y="2720360"/>
                  <a:ext cx="344658" cy="288503"/>
                </a:xfrm>
                <a:prstGeom prst="rect">
                  <a:avLst/>
                </a:prstGeom>
                <a:noFill/>
                <a:ln>
                  <a:noFill/>
                </a:ln>
              </p:spPr>
              <p:txBody>
                <a:bodyPr wrap="none" rtlCol="0">
                  <a:spAutoFit/>
                </a:bodyPr>
                <a:lstStyle/>
                <a:p>
                  <a:pPr defTabSz="932256"/>
                  <a:r>
                    <a:rPr lang="en-US" sz="1122" dirty="0">
                      <a:solidFill>
                        <a:srgbClr val="47D8FF"/>
                      </a:solidFill>
                    </a:rPr>
                    <a:t>C1</a:t>
                  </a:r>
                </a:p>
              </p:txBody>
            </p:sp>
            <p:sp>
              <p:nvSpPr>
                <p:cNvPr id="72" name="Rectangle 71"/>
                <p:cNvSpPr/>
                <p:nvPr/>
              </p:nvSpPr>
              <p:spPr>
                <a:xfrm>
                  <a:off x="5608218" y="3056336"/>
                  <a:ext cx="344907"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3" name="Rectangle 72"/>
                <p:cNvSpPr/>
                <p:nvPr/>
              </p:nvSpPr>
              <p:spPr>
                <a:xfrm>
                  <a:off x="5608218" y="4238744"/>
                  <a:ext cx="344908"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grpSp>
          <p:grpSp>
            <p:nvGrpSpPr>
              <p:cNvPr id="33" name="Group 32"/>
              <p:cNvGrpSpPr/>
              <p:nvPr/>
            </p:nvGrpSpPr>
            <p:grpSpPr>
              <a:xfrm>
                <a:off x="6030045" y="2720360"/>
                <a:ext cx="451051" cy="3798869"/>
                <a:chOff x="6030045" y="2720361"/>
                <a:chExt cx="451051" cy="3798869"/>
              </a:xfrm>
            </p:grpSpPr>
            <p:sp>
              <p:nvSpPr>
                <p:cNvPr id="62" name="Rectangle 61"/>
                <p:cNvSpPr/>
                <p:nvPr/>
              </p:nvSpPr>
              <p:spPr>
                <a:xfrm>
                  <a:off x="6108762" y="3093431"/>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63" name="Rectangle 62"/>
                <p:cNvSpPr/>
                <p:nvPr/>
              </p:nvSpPr>
              <p:spPr>
                <a:xfrm>
                  <a:off x="6114826" y="4275838"/>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64" name="Rectangle 63"/>
                <p:cNvSpPr/>
                <p:nvPr/>
              </p:nvSpPr>
              <p:spPr>
                <a:xfrm>
                  <a:off x="6113525" y="5463516"/>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65" name="TextBox 64"/>
                <p:cNvSpPr txBox="1"/>
                <p:nvPr/>
              </p:nvSpPr>
              <p:spPr>
                <a:xfrm>
                  <a:off x="6030045" y="2720361"/>
                  <a:ext cx="451051" cy="288503"/>
                </a:xfrm>
                <a:prstGeom prst="rect">
                  <a:avLst/>
                </a:prstGeom>
                <a:noFill/>
                <a:ln>
                  <a:noFill/>
                </a:ln>
              </p:spPr>
              <p:txBody>
                <a:bodyPr wrap="square" rtlCol="0">
                  <a:spAutoFit/>
                </a:bodyPr>
                <a:lstStyle/>
                <a:p>
                  <a:pPr defTabSz="932256"/>
                  <a:r>
                    <a:rPr lang="en-US" sz="1122" dirty="0">
                      <a:solidFill>
                        <a:srgbClr val="47D8FF"/>
                      </a:solidFill>
                    </a:rPr>
                    <a:t>C2</a:t>
                  </a:r>
                </a:p>
              </p:txBody>
            </p:sp>
            <p:sp>
              <p:nvSpPr>
                <p:cNvPr id="66" name="Rectangle 65"/>
                <p:cNvSpPr/>
                <p:nvPr/>
              </p:nvSpPr>
              <p:spPr>
                <a:xfrm>
                  <a:off x="6047129" y="3056337"/>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67" name="Rectangle 66"/>
                <p:cNvSpPr/>
                <p:nvPr/>
              </p:nvSpPr>
              <p:spPr>
                <a:xfrm>
                  <a:off x="6041918" y="4238745"/>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grpSp>
          <p:grpSp>
            <p:nvGrpSpPr>
              <p:cNvPr id="34" name="Group 33"/>
              <p:cNvGrpSpPr/>
              <p:nvPr/>
            </p:nvGrpSpPr>
            <p:grpSpPr>
              <a:xfrm>
                <a:off x="6470044" y="2720360"/>
                <a:ext cx="474599" cy="3798870"/>
                <a:chOff x="6470044" y="2720360"/>
                <a:chExt cx="474599" cy="3798870"/>
              </a:xfrm>
            </p:grpSpPr>
            <p:sp>
              <p:nvSpPr>
                <p:cNvPr id="56" name="Rectangle 55"/>
                <p:cNvSpPr/>
                <p:nvPr/>
              </p:nvSpPr>
              <p:spPr>
                <a:xfrm>
                  <a:off x="6544187" y="3092923"/>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7" name="Rectangle 56"/>
                <p:cNvSpPr/>
                <p:nvPr/>
              </p:nvSpPr>
              <p:spPr>
                <a:xfrm>
                  <a:off x="6557664" y="4271572"/>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8" name="Rectangle 57"/>
                <p:cNvSpPr/>
                <p:nvPr/>
              </p:nvSpPr>
              <p:spPr>
                <a:xfrm>
                  <a:off x="6560659" y="5463516"/>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9" name="TextBox 58"/>
                <p:cNvSpPr txBox="1"/>
                <p:nvPr/>
              </p:nvSpPr>
              <p:spPr>
                <a:xfrm>
                  <a:off x="6470044" y="2720360"/>
                  <a:ext cx="474599" cy="288503"/>
                </a:xfrm>
                <a:prstGeom prst="rect">
                  <a:avLst/>
                </a:prstGeom>
                <a:noFill/>
                <a:ln>
                  <a:noFill/>
                </a:ln>
              </p:spPr>
              <p:txBody>
                <a:bodyPr wrap="square" rtlCol="0">
                  <a:spAutoFit/>
                </a:bodyPr>
                <a:lstStyle/>
                <a:p>
                  <a:pPr defTabSz="932256"/>
                  <a:r>
                    <a:rPr lang="en-US" sz="1122" dirty="0">
                      <a:solidFill>
                        <a:srgbClr val="47D8FF"/>
                      </a:solidFill>
                    </a:rPr>
                    <a:t>C3</a:t>
                  </a:r>
                </a:p>
              </p:txBody>
            </p:sp>
            <p:sp>
              <p:nvSpPr>
                <p:cNvPr id="60" name="Rectangle 59"/>
                <p:cNvSpPr/>
                <p:nvPr/>
              </p:nvSpPr>
              <p:spPr>
                <a:xfrm>
                  <a:off x="6477343" y="3055829"/>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61" name="Rectangle 60"/>
                <p:cNvSpPr/>
                <p:nvPr/>
              </p:nvSpPr>
              <p:spPr>
                <a:xfrm>
                  <a:off x="6485981" y="4238745"/>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grpSp>
          <p:grpSp>
            <p:nvGrpSpPr>
              <p:cNvPr id="35" name="Group 34"/>
              <p:cNvGrpSpPr/>
              <p:nvPr/>
            </p:nvGrpSpPr>
            <p:grpSpPr>
              <a:xfrm>
                <a:off x="7325647" y="2720360"/>
                <a:ext cx="422137" cy="3798870"/>
                <a:chOff x="7325647" y="2720360"/>
                <a:chExt cx="422137" cy="3798870"/>
              </a:xfrm>
            </p:grpSpPr>
            <p:sp>
              <p:nvSpPr>
                <p:cNvPr id="50" name="Rectangle 49"/>
                <p:cNvSpPr/>
                <p:nvPr/>
              </p:nvSpPr>
              <p:spPr>
                <a:xfrm>
                  <a:off x="7392491" y="3092923"/>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1" name="Rectangle 50"/>
                <p:cNvSpPr/>
                <p:nvPr/>
              </p:nvSpPr>
              <p:spPr>
                <a:xfrm>
                  <a:off x="7401617" y="4275838"/>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2" name="Rectangle 51"/>
                <p:cNvSpPr/>
                <p:nvPr/>
              </p:nvSpPr>
              <p:spPr>
                <a:xfrm>
                  <a:off x="7415906" y="5463516"/>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3" name="TextBox 52"/>
                <p:cNvSpPr txBox="1"/>
                <p:nvPr/>
              </p:nvSpPr>
              <p:spPr>
                <a:xfrm>
                  <a:off x="7325647" y="2720360"/>
                  <a:ext cx="422137" cy="288503"/>
                </a:xfrm>
                <a:prstGeom prst="rect">
                  <a:avLst/>
                </a:prstGeom>
                <a:noFill/>
                <a:ln>
                  <a:noFill/>
                </a:ln>
              </p:spPr>
              <p:txBody>
                <a:bodyPr wrap="square" rtlCol="0">
                  <a:spAutoFit/>
                </a:bodyPr>
                <a:lstStyle/>
                <a:p>
                  <a:pPr defTabSz="932256"/>
                  <a:r>
                    <a:rPr lang="en-US" sz="1122" dirty="0">
                      <a:solidFill>
                        <a:srgbClr val="47D8FF"/>
                      </a:solidFill>
                    </a:rPr>
                    <a:t>C5</a:t>
                  </a:r>
                </a:p>
              </p:txBody>
            </p:sp>
            <p:sp>
              <p:nvSpPr>
                <p:cNvPr id="54" name="Rectangle 53"/>
                <p:cNvSpPr/>
                <p:nvPr/>
              </p:nvSpPr>
              <p:spPr>
                <a:xfrm>
                  <a:off x="7325647" y="3056337"/>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55" name="Rectangle 54"/>
                <p:cNvSpPr/>
                <p:nvPr/>
              </p:nvSpPr>
              <p:spPr>
                <a:xfrm>
                  <a:off x="7336597" y="4238744"/>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grpSp>
          <p:grpSp>
            <p:nvGrpSpPr>
              <p:cNvPr id="37" name="Group 36"/>
              <p:cNvGrpSpPr/>
              <p:nvPr/>
            </p:nvGrpSpPr>
            <p:grpSpPr>
              <a:xfrm>
                <a:off x="6909785" y="2720360"/>
                <a:ext cx="415862" cy="3835964"/>
                <a:chOff x="6909785" y="2720360"/>
                <a:chExt cx="415862" cy="3835964"/>
              </a:xfrm>
            </p:grpSpPr>
            <p:sp>
              <p:nvSpPr>
                <p:cNvPr id="38" name="Rectangle 37"/>
                <p:cNvSpPr/>
                <p:nvPr/>
              </p:nvSpPr>
              <p:spPr>
                <a:xfrm>
                  <a:off x="6978607" y="3092923"/>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39" name="Rectangle 38"/>
                <p:cNvSpPr/>
                <p:nvPr/>
              </p:nvSpPr>
              <p:spPr>
                <a:xfrm>
                  <a:off x="6985699" y="4278903"/>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40" name="TextBox 39"/>
                <p:cNvSpPr txBox="1"/>
                <p:nvPr/>
              </p:nvSpPr>
              <p:spPr>
                <a:xfrm>
                  <a:off x="6909785" y="2720360"/>
                  <a:ext cx="415862" cy="288503"/>
                </a:xfrm>
                <a:prstGeom prst="rect">
                  <a:avLst/>
                </a:prstGeom>
                <a:noFill/>
                <a:ln>
                  <a:noFill/>
                </a:ln>
              </p:spPr>
              <p:txBody>
                <a:bodyPr wrap="square" rtlCol="0">
                  <a:spAutoFit/>
                </a:bodyPr>
                <a:lstStyle/>
                <a:p>
                  <a:pPr defTabSz="932256"/>
                  <a:r>
                    <a:rPr lang="en-US" sz="1122" dirty="0">
                      <a:solidFill>
                        <a:srgbClr val="47D8FF"/>
                      </a:solidFill>
                    </a:rPr>
                    <a:t>C4</a:t>
                  </a:r>
                </a:p>
              </p:txBody>
            </p:sp>
            <p:sp>
              <p:nvSpPr>
                <p:cNvPr id="41" name="Rectangle 40"/>
                <p:cNvSpPr/>
                <p:nvPr/>
              </p:nvSpPr>
              <p:spPr>
                <a:xfrm>
                  <a:off x="6911763" y="3056337"/>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42" name="Rectangle 41"/>
                <p:cNvSpPr/>
                <p:nvPr/>
              </p:nvSpPr>
              <p:spPr>
                <a:xfrm>
                  <a:off x="6918920" y="4238745"/>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43" name="Rectangle 42"/>
                <p:cNvSpPr/>
                <p:nvPr/>
              </p:nvSpPr>
              <p:spPr>
                <a:xfrm>
                  <a:off x="6944643" y="5426422"/>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grpSp>
        </p:grpSp>
        <p:sp>
          <p:nvSpPr>
            <p:cNvPr id="74" name="Rectangle 73"/>
            <p:cNvSpPr/>
            <p:nvPr/>
          </p:nvSpPr>
          <p:spPr>
            <a:xfrm>
              <a:off x="7007185" y="5463512"/>
              <a:ext cx="199448" cy="1055714"/>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5" name="Rectangle 74"/>
            <p:cNvSpPr/>
            <p:nvPr/>
          </p:nvSpPr>
          <p:spPr>
            <a:xfrm>
              <a:off x="7334662" y="5426419"/>
              <a:ext cx="333136" cy="1129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7" name="Rectangle 76"/>
            <p:cNvSpPr/>
            <p:nvPr/>
          </p:nvSpPr>
          <p:spPr>
            <a:xfrm>
              <a:off x="6490536" y="5432172"/>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8" name="Rectangle 77"/>
            <p:cNvSpPr/>
            <p:nvPr/>
          </p:nvSpPr>
          <p:spPr>
            <a:xfrm>
              <a:off x="6041918" y="5426422"/>
              <a:ext cx="333136"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sp>
          <p:nvSpPr>
            <p:cNvPr id="79" name="Rectangle 78"/>
            <p:cNvSpPr/>
            <p:nvPr/>
          </p:nvSpPr>
          <p:spPr>
            <a:xfrm>
              <a:off x="5608218" y="5426423"/>
              <a:ext cx="344907" cy="1129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47D8FF"/>
                </a:solidFill>
              </a:endParaRPr>
            </a:p>
          </p:txBody>
        </p:sp>
      </p:grpSp>
      <p:sp>
        <p:nvSpPr>
          <p:cNvPr id="3" name="Slide Number Placeholder 2"/>
          <p:cNvSpPr>
            <a:spLocks noGrp="1"/>
          </p:cNvSpPr>
          <p:nvPr>
            <p:ph type="sldNum" sz="quarter" idx="4294967295"/>
          </p:nvPr>
        </p:nvSpPr>
        <p:spPr>
          <a:xfrm>
            <a:off x="11660188" y="-584200"/>
            <a:ext cx="776287" cy="373062"/>
          </a:xfrm>
          <a:prstGeom prst="rect">
            <a:avLst/>
          </a:prstGeom>
        </p:spPr>
        <p:txBody>
          <a:bodyPr/>
          <a:lstStyle/>
          <a:p>
            <a:pPr defTabSz="932256"/>
            <a:fld id="{380B2A65-0A7D-4417-84AC-6CCE5129E38C}" type="slidenum">
              <a:rPr lang="en-US" sz="1835">
                <a:solidFill>
                  <a:srgbClr val="47D8FF"/>
                </a:solidFill>
              </a:rPr>
              <a:pPr defTabSz="932256"/>
              <a:t>22</a:t>
            </a:fld>
            <a:endParaRPr lang="en-US" sz="1835">
              <a:solidFill>
                <a:srgbClr val="47D8FF"/>
              </a:solidFill>
            </a:endParaRPr>
          </a:p>
        </p:txBody>
      </p:sp>
      <p:sp>
        <p:nvSpPr>
          <p:cNvPr id="81" name="Text Placeholder 2"/>
          <p:cNvSpPr txBox="1">
            <a:spLocks/>
          </p:cNvSpPr>
          <p:nvPr/>
        </p:nvSpPr>
        <p:spPr>
          <a:xfrm>
            <a:off x="8279549" y="2748230"/>
            <a:ext cx="3909989" cy="3358933"/>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46" dirty="0">
                <a:solidFill>
                  <a:srgbClr val="47D8FF"/>
                </a:solidFill>
              </a:rPr>
              <a:t>Benefits:</a:t>
            </a:r>
          </a:p>
          <a:p>
            <a:pPr>
              <a:buFont typeface="Arial" panose="020B0604020202020204" pitchFamily="34" charset="0"/>
              <a:buChar char="•"/>
            </a:pPr>
            <a:r>
              <a:rPr lang="en-US" sz="2038" b="1" dirty="0">
                <a:solidFill>
                  <a:srgbClr val="47D8FF"/>
                </a:solidFill>
              </a:rPr>
              <a:t>Improved compression:</a:t>
            </a:r>
            <a:endParaRPr lang="en-US" sz="1632" b="1" dirty="0">
              <a:solidFill>
                <a:srgbClr val="47D8FF"/>
              </a:solidFill>
            </a:endParaRPr>
          </a:p>
          <a:p>
            <a:pPr marL="469365" lvl="1" indent="0">
              <a:buFontTx/>
              <a:buNone/>
            </a:pPr>
            <a:r>
              <a:rPr lang="en-US" sz="1835" dirty="0">
                <a:solidFill>
                  <a:srgbClr val="47D8FF"/>
                </a:solidFill>
              </a:rPr>
              <a:t>Data from same domain compress better</a:t>
            </a:r>
          </a:p>
          <a:p>
            <a:pPr marL="469365" lvl="1" indent="0">
              <a:buFontTx/>
              <a:buNone/>
            </a:pPr>
            <a:endParaRPr lang="en-US" sz="1835" dirty="0">
              <a:solidFill>
                <a:srgbClr val="47D8FF"/>
              </a:solidFill>
            </a:endParaRPr>
          </a:p>
          <a:p>
            <a:pPr>
              <a:buFont typeface="Arial" panose="020B0604020202020204" pitchFamily="34" charset="0"/>
              <a:buChar char="•"/>
            </a:pPr>
            <a:r>
              <a:rPr lang="en-US" sz="2038" b="1" dirty="0">
                <a:solidFill>
                  <a:srgbClr val="47D8FF"/>
                </a:solidFill>
              </a:rPr>
              <a:t>Reduced I/O:</a:t>
            </a:r>
          </a:p>
          <a:p>
            <a:pPr marL="469365" lvl="1" indent="0">
              <a:buFontTx/>
              <a:buNone/>
            </a:pPr>
            <a:r>
              <a:rPr lang="en-US" sz="1835" dirty="0">
                <a:solidFill>
                  <a:srgbClr val="47D8FF"/>
                </a:solidFill>
              </a:rPr>
              <a:t>Fetch only columns needed</a:t>
            </a:r>
          </a:p>
          <a:p>
            <a:pPr marL="469365" lvl="1" indent="0">
              <a:buFontTx/>
              <a:buNone/>
            </a:pPr>
            <a:endParaRPr lang="en-US" sz="1835" dirty="0">
              <a:solidFill>
                <a:srgbClr val="47D8FF"/>
              </a:solidFill>
            </a:endParaRPr>
          </a:p>
          <a:p>
            <a:pPr marL="469365" lvl="1" indent="-469365">
              <a:buFont typeface="Arial" panose="020B0604020202020204" pitchFamily="34" charset="0"/>
              <a:buChar char="•"/>
            </a:pPr>
            <a:r>
              <a:rPr lang="en-US" sz="2038" b="1" dirty="0">
                <a:solidFill>
                  <a:srgbClr val="47D8FF"/>
                </a:solidFill>
              </a:rPr>
              <a:t>Improved Performance:</a:t>
            </a:r>
          </a:p>
          <a:p>
            <a:pPr marL="469365" lvl="1" indent="0">
              <a:buFontTx/>
              <a:buNone/>
            </a:pPr>
            <a:r>
              <a:rPr lang="en-US" sz="1835" dirty="0">
                <a:solidFill>
                  <a:srgbClr val="47D8FF"/>
                </a:solidFill>
              </a:rPr>
              <a:t>More data fits in memory</a:t>
            </a:r>
          </a:p>
        </p:txBody>
      </p:sp>
      <p:sp>
        <p:nvSpPr>
          <p:cNvPr id="82" name="Text Placeholder 2"/>
          <p:cNvSpPr txBox="1">
            <a:spLocks/>
          </p:cNvSpPr>
          <p:nvPr/>
        </p:nvSpPr>
        <p:spPr>
          <a:xfrm>
            <a:off x="813103" y="1621951"/>
            <a:ext cx="3961970" cy="45183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54" dirty="0">
                <a:solidFill>
                  <a:srgbClr val="47D8FF"/>
                </a:solidFill>
              </a:rPr>
              <a:t>Data stored as rows</a:t>
            </a:r>
          </a:p>
        </p:txBody>
      </p:sp>
      <p:sp>
        <p:nvSpPr>
          <p:cNvPr id="83" name="Title 6"/>
          <p:cNvSpPr txBox="1">
            <a:spLocks/>
          </p:cNvSpPr>
          <p:nvPr/>
        </p:nvSpPr>
        <p:spPr>
          <a:xfrm>
            <a:off x="857925" y="683"/>
            <a:ext cx="10720625" cy="1351409"/>
          </a:xfrm>
          <a:prstGeom prst="rect">
            <a:avLst/>
          </a:prstGeom>
        </p:spPr>
        <p:txBody>
          <a:bodyPr vert="horz" lIns="93222" tIns="46611" rIns="93222" bIns="46611" rtlCol="0" anchor="t">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78" dirty="0">
                <a:solidFill>
                  <a:srgbClr val="47D8FF"/>
                </a:solidFill>
              </a:rPr>
              <a:t>Columnstore internals </a:t>
            </a:r>
          </a:p>
        </p:txBody>
      </p:sp>
      <p:sp>
        <p:nvSpPr>
          <p:cNvPr id="84" name="Text Placeholder 2"/>
          <p:cNvSpPr txBox="1">
            <a:spLocks/>
          </p:cNvSpPr>
          <p:nvPr/>
        </p:nvSpPr>
        <p:spPr>
          <a:xfrm>
            <a:off x="6783377" y="1617749"/>
            <a:ext cx="4692289" cy="45183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54" dirty="0">
                <a:solidFill>
                  <a:srgbClr val="47D8FF"/>
                </a:solidFill>
              </a:rPr>
              <a:t>Data stored as columns</a:t>
            </a:r>
          </a:p>
        </p:txBody>
      </p:sp>
    </p:spTree>
    <p:extLst>
      <p:ext uri="{BB962C8B-B14F-4D97-AF65-F5344CB8AC3E}">
        <p14:creationId xmlns:p14="http://schemas.microsoft.com/office/powerpoint/2010/main" val="1888846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nvPr>
        </p:nvGraphicFramePr>
        <p:xfrm>
          <a:off x="1554848" y="1394164"/>
          <a:ext cx="7772315" cy="4389073"/>
        </p:xfrm>
        <a:graphic>
          <a:graphicData uri="http://schemas.openxmlformats.org/drawingml/2006/table">
            <a:tbl>
              <a:tblPr firstRow="1" bandRow="1">
                <a:tableStyleId>{7DF18680-E054-41AD-8BC1-D1AEF772440D}</a:tableStyleId>
              </a:tblPr>
              <a:tblGrid>
                <a:gridCol w="1502634"/>
                <a:gridCol w="1257400"/>
                <a:gridCol w="1141364"/>
                <a:gridCol w="1141364"/>
                <a:gridCol w="1141364"/>
                <a:gridCol w="1588189"/>
              </a:tblGrid>
              <a:tr h="337621">
                <a:tc>
                  <a:txBody>
                    <a:bodyPr/>
                    <a:lstStyle/>
                    <a:p>
                      <a:r>
                        <a:rPr lang="en-US" sz="1200" dirty="0" err="1" smtClean="0"/>
                        <a:t>OrderDateKey</a:t>
                      </a:r>
                      <a:endParaRPr lang="en-US" sz="1200" dirty="0"/>
                    </a:p>
                  </a:txBody>
                  <a:tcPr marL="93222" marR="93222" marT="46611" marB="46611">
                    <a:solidFill>
                      <a:schemeClr val="accent3">
                        <a:lumMod val="75000"/>
                      </a:schemeClr>
                    </a:solidFill>
                  </a:tcPr>
                </a:tc>
                <a:tc>
                  <a:txBody>
                    <a:bodyPr/>
                    <a:lstStyle/>
                    <a:p>
                      <a:r>
                        <a:rPr lang="en-US" sz="1200" dirty="0" err="1" smtClean="0"/>
                        <a:t>ProductKey</a:t>
                      </a:r>
                      <a:endParaRPr lang="en-US" sz="1200" dirty="0"/>
                    </a:p>
                  </a:txBody>
                  <a:tcPr marL="93222" marR="93222" marT="46611" marB="46611">
                    <a:solidFill>
                      <a:schemeClr val="accent3">
                        <a:lumMod val="75000"/>
                      </a:schemeClr>
                    </a:solidFill>
                  </a:tcPr>
                </a:tc>
                <a:tc>
                  <a:txBody>
                    <a:bodyPr/>
                    <a:lstStyle/>
                    <a:p>
                      <a:r>
                        <a:rPr lang="en-US" sz="1200" dirty="0" err="1" smtClean="0"/>
                        <a:t>StoreKey</a:t>
                      </a:r>
                      <a:endParaRPr lang="en-US" sz="1200" dirty="0"/>
                    </a:p>
                  </a:txBody>
                  <a:tcPr marL="93222" marR="93222" marT="46611" marB="46611">
                    <a:solidFill>
                      <a:schemeClr val="accent3">
                        <a:lumMod val="75000"/>
                      </a:schemeClr>
                    </a:solidFill>
                  </a:tcPr>
                </a:tc>
                <a:tc>
                  <a:txBody>
                    <a:bodyPr/>
                    <a:lstStyle/>
                    <a:p>
                      <a:r>
                        <a:rPr lang="en-US" sz="1200" dirty="0" err="1" smtClean="0"/>
                        <a:t>RegionKey</a:t>
                      </a:r>
                      <a:endParaRPr lang="en-US" sz="1200" dirty="0"/>
                    </a:p>
                  </a:txBody>
                  <a:tcPr marL="93222" marR="93222" marT="46611" marB="46611">
                    <a:solidFill>
                      <a:schemeClr val="accent3">
                        <a:lumMod val="75000"/>
                      </a:schemeClr>
                    </a:solidFill>
                  </a:tcPr>
                </a:tc>
                <a:tc>
                  <a:txBody>
                    <a:bodyPr/>
                    <a:lstStyle/>
                    <a:p>
                      <a:r>
                        <a:rPr lang="en-US" sz="1200" dirty="0" smtClean="0"/>
                        <a:t>Quantity</a:t>
                      </a:r>
                      <a:endParaRPr lang="en-US" sz="1200" dirty="0"/>
                    </a:p>
                  </a:txBody>
                  <a:tcPr marL="93222" marR="93222" marT="46611" marB="46611">
                    <a:solidFill>
                      <a:schemeClr val="accent3">
                        <a:lumMod val="75000"/>
                      </a:schemeClr>
                    </a:solidFill>
                  </a:tcPr>
                </a:tc>
                <a:tc>
                  <a:txBody>
                    <a:bodyPr/>
                    <a:lstStyle/>
                    <a:p>
                      <a:r>
                        <a:rPr lang="en-US" sz="1200" dirty="0" err="1" smtClean="0"/>
                        <a:t>SalesAmount</a:t>
                      </a:r>
                      <a:endParaRPr lang="en-US" sz="1200" dirty="0"/>
                    </a:p>
                  </a:txBody>
                  <a:tcPr marL="93222" marR="93222" marT="46611" marB="46611">
                    <a:solidFill>
                      <a:schemeClr val="accent3">
                        <a:lumMod val="75000"/>
                      </a:schemeClr>
                    </a:solidFill>
                  </a:tcPr>
                </a:tc>
              </a:tr>
              <a:tr h="337621">
                <a:tc>
                  <a:txBody>
                    <a:bodyPr/>
                    <a:lstStyle/>
                    <a:p>
                      <a:r>
                        <a:rPr lang="en-US" sz="1200" dirty="0" smtClean="0"/>
                        <a:t>20101107</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6</a:t>
                      </a:r>
                      <a:endParaRPr lang="en-US" sz="1200" dirty="0"/>
                    </a:p>
                  </a:txBody>
                  <a:tcPr marL="93222" marR="93222" marT="46611" marB="46611"/>
                </a:tc>
                <a:tc>
                  <a:txBody>
                    <a:bodyPr/>
                    <a:lstStyle/>
                    <a:p>
                      <a:r>
                        <a:rPr lang="en-US" sz="1200" dirty="0" smtClean="0"/>
                        <a:t>30.00</a:t>
                      </a:r>
                      <a:endParaRPr lang="en-US" sz="1200" dirty="0"/>
                    </a:p>
                  </a:txBody>
                  <a:tcPr marL="93222" marR="93222" marT="46611" marB="46611"/>
                </a:tc>
              </a:tr>
              <a:tr h="337621">
                <a:tc>
                  <a:txBody>
                    <a:bodyPr/>
                    <a:lstStyle/>
                    <a:p>
                      <a:r>
                        <a:rPr lang="en-US" sz="1200" dirty="0" smtClean="0"/>
                        <a:t>20101107</a:t>
                      </a:r>
                      <a:endParaRPr lang="en-US" sz="1200" dirty="0"/>
                    </a:p>
                  </a:txBody>
                  <a:tcPr marL="93222" marR="93222" marT="46611" marB="46611"/>
                </a:tc>
                <a:tc>
                  <a:txBody>
                    <a:bodyPr/>
                    <a:lstStyle/>
                    <a:p>
                      <a:r>
                        <a:rPr lang="en-US" sz="1200" dirty="0" smtClean="0"/>
                        <a:t>103</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17.00</a:t>
                      </a:r>
                      <a:endParaRPr lang="en-US" sz="1200" dirty="0"/>
                    </a:p>
                  </a:txBody>
                  <a:tcPr marL="93222" marR="93222" marT="46611" marB="46611"/>
                </a:tc>
              </a:tr>
              <a:tr h="337621">
                <a:tc>
                  <a:txBody>
                    <a:bodyPr/>
                    <a:lstStyle/>
                    <a:p>
                      <a:r>
                        <a:rPr lang="en-US" sz="1200" dirty="0" smtClean="0"/>
                        <a:t>20101107</a:t>
                      </a:r>
                      <a:endParaRPr lang="en-US" sz="1200" dirty="0"/>
                    </a:p>
                  </a:txBody>
                  <a:tcPr marL="93222" marR="93222" marT="46611" marB="46611"/>
                </a:tc>
                <a:tc>
                  <a:txBody>
                    <a:bodyPr/>
                    <a:lstStyle/>
                    <a:p>
                      <a:r>
                        <a:rPr lang="en-US" sz="1200" dirty="0" smtClean="0"/>
                        <a:t>109</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20.00</a:t>
                      </a:r>
                      <a:endParaRPr lang="en-US" sz="1200" dirty="0"/>
                    </a:p>
                  </a:txBody>
                  <a:tcPr marL="93222" marR="93222" marT="46611" marB="46611"/>
                </a:tc>
              </a:tr>
              <a:tr h="337621">
                <a:tc>
                  <a:txBody>
                    <a:bodyPr/>
                    <a:lstStyle/>
                    <a:p>
                      <a:r>
                        <a:rPr lang="en-US" sz="1200" dirty="0" smtClean="0"/>
                        <a:t>20101107</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103</a:t>
                      </a:r>
                    </a:p>
                  </a:txBody>
                  <a:tcPr marL="93222" marR="93222" marT="46611" marB="46611"/>
                </a:tc>
                <a:tc>
                  <a:txBody>
                    <a:bodyPr/>
                    <a:lstStyle/>
                    <a:p>
                      <a:r>
                        <a:rPr lang="en-US" sz="1200" dirty="0" smtClean="0"/>
                        <a:t>03</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17.00</a:t>
                      </a:r>
                      <a:endParaRPr lang="en-US" sz="1200" dirty="0"/>
                    </a:p>
                  </a:txBody>
                  <a:tcPr marL="93222" marR="93222" marT="46611" marB="46611"/>
                </a:tc>
              </a:tr>
              <a:tr h="337621">
                <a:tc>
                  <a:txBody>
                    <a:bodyPr/>
                    <a:lstStyle/>
                    <a:p>
                      <a:r>
                        <a:rPr lang="en-US" sz="1200" dirty="0" smtClean="0"/>
                        <a:t>20101107</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05</a:t>
                      </a:r>
                      <a:endParaRPr lang="en-US" sz="1200" dirty="0"/>
                    </a:p>
                  </a:txBody>
                  <a:tcPr marL="93222" marR="93222" marT="46611" marB="46611"/>
                </a:tc>
                <a:tc>
                  <a:txBody>
                    <a:bodyPr/>
                    <a:lstStyle/>
                    <a:p>
                      <a:r>
                        <a:rPr lang="en-US" sz="1200" dirty="0" smtClean="0"/>
                        <a:t>3</a:t>
                      </a:r>
                      <a:endParaRPr lang="en-US" sz="1200" dirty="0"/>
                    </a:p>
                  </a:txBody>
                  <a:tcPr marL="93222" marR="93222" marT="46611" marB="46611"/>
                </a:tc>
                <a:tc>
                  <a:txBody>
                    <a:bodyPr/>
                    <a:lstStyle/>
                    <a:p>
                      <a:r>
                        <a:rPr lang="en-US" sz="1200" dirty="0" smtClean="0"/>
                        <a:t>4</a:t>
                      </a:r>
                      <a:endParaRPr lang="en-US" sz="1200" dirty="0"/>
                    </a:p>
                  </a:txBody>
                  <a:tcPr marL="93222" marR="93222" marT="46611" marB="46611"/>
                </a:tc>
                <a:tc>
                  <a:txBody>
                    <a:bodyPr/>
                    <a:lstStyle/>
                    <a:p>
                      <a:r>
                        <a:rPr lang="en-US" sz="1200" dirty="0" smtClean="0"/>
                        <a:t>20.00</a:t>
                      </a:r>
                      <a:endParaRPr lang="en-US" sz="1200" dirty="0"/>
                    </a:p>
                  </a:txBody>
                  <a:tcPr marL="93222" marR="93222" marT="46611" marB="46611"/>
                </a:tc>
              </a:tr>
              <a:tr h="337621">
                <a:tc>
                  <a:txBody>
                    <a:bodyPr/>
                    <a:lstStyle/>
                    <a:p>
                      <a:r>
                        <a:rPr lang="en-US" sz="1200" dirty="0" smtClean="0"/>
                        <a:t>20101108</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5</a:t>
                      </a:r>
                      <a:endParaRPr lang="en-US" sz="1200" dirty="0"/>
                    </a:p>
                  </a:txBody>
                  <a:tcPr marL="93222" marR="93222" marT="46611" marB="46611"/>
                </a:tc>
                <a:tc>
                  <a:txBody>
                    <a:bodyPr/>
                    <a:lstStyle/>
                    <a:p>
                      <a:r>
                        <a:rPr lang="en-US" sz="1200" dirty="0" smtClean="0"/>
                        <a:t>25.00</a:t>
                      </a:r>
                      <a:endParaRPr lang="en-US" sz="1200" dirty="0"/>
                    </a:p>
                  </a:txBody>
                  <a:tcPr marL="93222" marR="93222" marT="46611" marB="46611"/>
                </a:tc>
              </a:tr>
              <a:tr h="337621">
                <a:tc>
                  <a:txBody>
                    <a:bodyPr/>
                    <a:lstStyle/>
                    <a:p>
                      <a:r>
                        <a:rPr lang="en-US" sz="1200" dirty="0" smtClean="0"/>
                        <a:t>20101108</a:t>
                      </a:r>
                      <a:endParaRPr lang="en-US" sz="1200" dirty="0"/>
                    </a:p>
                  </a:txBody>
                  <a:tcPr marL="93222" marR="93222" marT="46611" marB="46611"/>
                </a:tc>
                <a:tc>
                  <a:txBody>
                    <a:bodyPr/>
                    <a:lstStyle/>
                    <a:p>
                      <a:r>
                        <a:rPr lang="en-US" sz="1200" dirty="0" smtClean="0"/>
                        <a:t>102</a:t>
                      </a:r>
                      <a:endParaRPr lang="en-US" sz="1200" dirty="0"/>
                    </a:p>
                  </a:txBody>
                  <a:tcPr marL="93222" marR="93222" marT="46611" marB="46611"/>
                </a:tc>
                <a:tc>
                  <a:txBody>
                    <a:bodyPr/>
                    <a:lstStyle/>
                    <a:p>
                      <a:r>
                        <a:rPr lang="en-US" sz="1200" dirty="0" smtClean="0"/>
                        <a:t>02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14.00</a:t>
                      </a:r>
                      <a:endParaRPr lang="en-US" sz="1200" dirty="0"/>
                    </a:p>
                  </a:txBody>
                  <a:tcPr marL="93222" marR="93222" marT="46611" marB="46611"/>
                </a:tc>
              </a:tr>
              <a:tr h="337621">
                <a:tc>
                  <a:txBody>
                    <a:bodyPr/>
                    <a:lstStyle/>
                    <a:p>
                      <a:r>
                        <a:rPr lang="en-US" sz="1200" dirty="0" smtClean="0"/>
                        <a:t>20101108</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106</a:t>
                      </a:r>
                    </a:p>
                  </a:txBody>
                  <a:tcPr marL="93222" marR="93222" marT="46611" marB="46611"/>
                </a:tc>
                <a:tc>
                  <a:txBody>
                    <a:bodyPr/>
                    <a:lstStyle/>
                    <a:p>
                      <a:r>
                        <a:rPr lang="en-US" sz="1200" dirty="0" smtClean="0"/>
                        <a:t>03</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5</a:t>
                      </a:r>
                      <a:endParaRPr lang="en-US" sz="1200" dirty="0"/>
                    </a:p>
                  </a:txBody>
                  <a:tcPr marL="93222" marR="93222" marT="46611" marB="46611"/>
                </a:tc>
                <a:tc>
                  <a:txBody>
                    <a:bodyPr/>
                    <a:lstStyle/>
                    <a:p>
                      <a:r>
                        <a:rPr lang="en-US" sz="1200" dirty="0" smtClean="0"/>
                        <a:t>25.00</a:t>
                      </a:r>
                      <a:endParaRPr lang="en-US" sz="1200" dirty="0"/>
                    </a:p>
                  </a:txBody>
                  <a:tcPr marL="93222" marR="93222" marT="46611" marB="46611"/>
                </a:tc>
              </a:tr>
              <a:tr h="337621">
                <a:tc>
                  <a:txBody>
                    <a:bodyPr/>
                    <a:lstStyle/>
                    <a:p>
                      <a:r>
                        <a:rPr lang="en-US" sz="1200" dirty="0" smtClean="0"/>
                        <a:t>20101108</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109</a:t>
                      </a:r>
                    </a:p>
                  </a:txBody>
                  <a:tcPr marL="93222" marR="93222" marT="46611" marB="46611"/>
                </a:tc>
                <a:tc>
                  <a:txBody>
                    <a:bodyPr/>
                    <a:lstStyle/>
                    <a:p>
                      <a:r>
                        <a:rPr lang="en-US" sz="1200" dirty="0" smtClean="0"/>
                        <a:t>01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10.00</a:t>
                      </a:r>
                      <a:endParaRPr lang="en-US" sz="1200" dirty="0"/>
                    </a:p>
                  </a:txBody>
                  <a:tcPr marL="93222" marR="93222" marT="46611" marB="46611"/>
                </a:tc>
              </a:tr>
              <a:tr h="337621">
                <a:tc>
                  <a:txBody>
                    <a:bodyPr/>
                    <a:lstStyle/>
                    <a:p>
                      <a:r>
                        <a:rPr lang="en-US" sz="1200" dirty="0" smtClean="0"/>
                        <a:t>20101109</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4</a:t>
                      </a:r>
                      <a:endParaRPr lang="en-US" sz="1200" dirty="0"/>
                    </a:p>
                  </a:txBody>
                  <a:tcPr marL="93222" marR="93222" marT="46611" marB="46611"/>
                </a:tc>
                <a:tc>
                  <a:txBody>
                    <a:bodyPr/>
                    <a:lstStyle/>
                    <a:p>
                      <a:r>
                        <a:rPr lang="en-US" sz="1200" dirty="0" smtClean="0"/>
                        <a:t>20.00</a:t>
                      </a:r>
                      <a:endParaRPr lang="en-US" sz="1200" dirty="0"/>
                    </a:p>
                  </a:txBody>
                  <a:tcPr marL="93222" marR="93222" marT="46611" marB="46611"/>
                </a:tc>
              </a:tr>
              <a:tr h="337621">
                <a:tc>
                  <a:txBody>
                    <a:bodyPr/>
                    <a:lstStyle/>
                    <a:p>
                      <a:r>
                        <a:rPr lang="en-US" sz="1200" dirty="0" smtClean="0"/>
                        <a:t>20101109</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5</a:t>
                      </a:r>
                      <a:endParaRPr lang="en-US" sz="1200" dirty="0"/>
                    </a:p>
                  </a:txBody>
                  <a:tcPr marL="93222" marR="93222" marT="46611" marB="46611"/>
                </a:tc>
                <a:tc>
                  <a:txBody>
                    <a:bodyPr/>
                    <a:lstStyle/>
                    <a:p>
                      <a:r>
                        <a:rPr lang="en-US" sz="1200" dirty="0" smtClean="0"/>
                        <a:t>25.00</a:t>
                      </a:r>
                      <a:endParaRPr lang="en-US" sz="1200" dirty="0"/>
                    </a:p>
                  </a:txBody>
                  <a:tcPr marL="93222" marR="93222" marT="46611" marB="46611"/>
                </a:tc>
              </a:tr>
              <a:tr h="337621">
                <a:tc>
                  <a:txBody>
                    <a:bodyPr/>
                    <a:lstStyle/>
                    <a:p>
                      <a:r>
                        <a:rPr lang="en-US" sz="1200" dirty="0" smtClean="0"/>
                        <a:t>20101109</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103</a:t>
                      </a:r>
                    </a:p>
                  </a:txBody>
                  <a:tcPr marL="93222" marR="93222" marT="46611" marB="46611"/>
                </a:tc>
                <a:tc>
                  <a:txBody>
                    <a:bodyPr/>
                    <a:lstStyle/>
                    <a:p>
                      <a:r>
                        <a:rPr lang="en-US" sz="1200" dirty="0" smtClean="0"/>
                        <a:t>01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17.00</a:t>
                      </a:r>
                      <a:endParaRPr lang="en-US" sz="1200" dirty="0"/>
                    </a:p>
                  </a:txBody>
                  <a:tcPr marL="93222" marR="93222" marT="46611" marB="46611"/>
                </a:tc>
              </a:tr>
            </a:tbl>
          </a:graphicData>
        </a:graphic>
      </p:graphicFrame>
      <p:sp>
        <p:nvSpPr>
          <p:cNvPr id="5" name="Title 6"/>
          <p:cNvSpPr txBox="1">
            <a:spLocks/>
          </p:cNvSpPr>
          <p:nvPr/>
        </p:nvSpPr>
        <p:spPr>
          <a:xfrm>
            <a:off x="857924" y="680"/>
            <a:ext cx="11575169" cy="1351409"/>
          </a:xfrm>
          <a:prstGeom prst="rect">
            <a:avLst/>
          </a:prstGeom>
        </p:spPr>
        <p:txBody>
          <a:bodyPr vert="horz" lIns="93222" tIns="46611" rIns="93222" bIns="46611" rtlCol="0" anchor="t">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78" dirty="0" err="1">
                <a:solidFill>
                  <a:srgbClr val="FFFFFF"/>
                </a:solidFill>
              </a:rPr>
              <a:t>ColumnStore</a:t>
            </a:r>
            <a:r>
              <a:rPr lang="en-US" sz="4078" dirty="0">
                <a:solidFill>
                  <a:srgbClr val="FFFFFF"/>
                </a:solidFill>
              </a:rPr>
              <a:t> Index Example</a:t>
            </a:r>
          </a:p>
        </p:txBody>
      </p:sp>
    </p:spTree>
    <p:extLst>
      <p:ext uri="{BB962C8B-B14F-4D97-AF65-F5344CB8AC3E}">
        <p14:creationId xmlns:p14="http://schemas.microsoft.com/office/powerpoint/2010/main" val="26989604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nvPr>
        </p:nvGraphicFramePr>
        <p:xfrm>
          <a:off x="1536964" y="1394165"/>
          <a:ext cx="7866633" cy="2646490"/>
        </p:xfrm>
        <a:graphic>
          <a:graphicData uri="http://schemas.openxmlformats.org/drawingml/2006/table">
            <a:tbl>
              <a:tblPr firstRow="1" bandRow="1">
                <a:tableStyleId>{7DF18680-E054-41AD-8BC1-D1AEF772440D}</a:tableStyleId>
              </a:tblPr>
              <a:tblGrid>
                <a:gridCol w="1543920"/>
                <a:gridCol w="1172722"/>
                <a:gridCol w="1172722"/>
                <a:gridCol w="1172722"/>
                <a:gridCol w="1172722"/>
                <a:gridCol w="1631825"/>
              </a:tblGrid>
              <a:tr h="378070">
                <a:tc>
                  <a:txBody>
                    <a:bodyPr/>
                    <a:lstStyle/>
                    <a:p>
                      <a:r>
                        <a:rPr lang="en-US" sz="1200" dirty="0" err="1" smtClean="0"/>
                        <a:t>OrderDateKey</a:t>
                      </a:r>
                      <a:endParaRPr lang="en-US" sz="1200" dirty="0"/>
                    </a:p>
                  </a:txBody>
                  <a:tcPr marL="93222" marR="93222" marT="46611" marB="46611">
                    <a:solidFill>
                      <a:schemeClr val="accent3">
                        <a:lumMod val="75000"/>
                      </a:schemeClr>
                    </a:solidFill>
                  </a:tcPr>
                </a:tc>
                <a:tc>
                  <a:txBody>
                    <a:bodyPr/>
                    <a:lstStyle/>
                    <a:p>
                      <a:r>
                        <a:rPr lang="en-US" sz="1200" dirty="0" err="1" smtClean="0"/>
                        <a:t>ProductKey</a:t>
                      </a:r>
                      <a:endParaRPr lang="en-US" sz="1200" dirty="0"/>
                    </a:p>
                  </a:txBody>
                  <a:tcPr marL="93222" marR="93222" marT="46611" marB="46611">
                    <a:solidFill>
                      <a:schemeClr val="accent3">
                        <a:lumMod val="75000"/>
                      </a:schemeClr>
                    </a:solidFill>
                  </a:tcPr>
                </a:tc>
                <a:tc>
                  <a:txBody>
                    <a:bodyPr/>
                    <a:lstStyle/>
                    <a:p>
                      <a:r>
                        <a:rPr lang="en-US" sz="1200" dirty="0" err="1" smtClean="0"/>
                        <a:t>StoreKey</a:t>
                      </a:r>
                      <a:endParaRPr lang="en-US" sz="1200" dirty="0"/>
                    </a:p>
                  </a:txBody>
                  <a:tcPr marL="93222" marR="93222" marT="46611" marB="46611">
                    <a:solidFill>
                      <a:schemeClr val="accent3">
                        <a:lumMod val="75000"/>
                      </a:schemeClr>
                    </a:solidFill>
                  </a:tcPr>
                </a:tc>
                <a:tc>
                  <a:txBody>
                    <a:bodyPr/>
                    <a:lstStyle/>
                    <a:p>
                      <a:r>
                        <a:rPr lang="en-US" sz="1200" dirty="0" err="1" smtClean="0"/>
                        <a:t>RegionKey</a:t>
                      </a:r>
                      <a:endParaRPr lang="en-US" sz="1200" dirty="0"/>
                    </a:p>
                  </a:txBody>
                  <a:tcPr marL="93222" marR="93222" marT="46611" marB="46611">
                    <a:solidFill>
                      <a:schemeClr val="accent3">
                        <a:lumMod val="75000"/>
                      </a:schemeClr>
                    </a:solidFill>
                  </a:tcPr>
                </a:tc>
                <a:tc>
                  <a:txBody>
                    <a:bodyPr/>
                    <a:lstStyle/>
                    <a:p>
                      <a:r>
                        <a:rPr lang="en-US" sz="1200" dirty="0" smtClean="0"/>
                        <a:t>Quantity</a:t>
                      </a:r>
                      <a:endParaRPr lang="en-US" sz="1200" dirty="0"/>
                    </a:p>
                  </a:txBody>
                  <a:tcPr marL="93222" marR="93222" marT="46611" marB="46611">
                    <a:solidFill>
                      <a:schemeClr val="accent3">
                        <a:lumMod val="75000"/>
                      </a:schemeClr>
                    </a:solidFill>
                  </a:tcPr>
                </a:tc>
                <a:tc>
                  <a:txBody>
                    <a:bodyPr/>
                    <a:lstStyle/>
                    <a:p>
                      <a:r>
                        <a:rPr lang="en-US" sz="1200" dirty="0" err="1" smtClean="0"/>
                        <a:t>SalesAmount</a:t>
                      </a:r>
                      <a:endParaRPr lang="en-US" sz="1200" dirty="0"/>
                    </a:p>
                  </a:txBody>
                  <a:tcPr marL="93222" marR="93222" marT="46611" marB="46611">
                    <a:solidFill>
                      <a:schemeClr val="accent3">
                        <a:lumMod val="75000"/>
                      </a:schemeClr>
                    </a:solidFill>
                  </a:tcPr>
                </a:tc>
              </a:tr>
              <a:tr h="378070">
                <a:tc>
                  <a:txBody>
                    <a:bodyPr/>
                    <a:lstStyle/>
                    <a:p>
                      <a:r>
                        <a:rPr lang="en-US" sz="1200" dirty="0" smtClean="0"/>
                        <a:t>20101107</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6</a:t>
                      </a:r>
                      <a:endParaRPr lang="en-US" sz="1200" dirty="0"/>
                    </a:p>
                  </a:txBody>
                  <a:tcPr marL="93222" marR="93222" marT="46611" marB="46611"/>
                </a:tc>
                <a:tc>
                  <a:txBody>
                    <a:bodyPr/>
                    <a:lstStyle/>
                    <a:p>
                      <a:r>
                        <a:rPr lang="en-US" sz="1200" dirty="0" smtClean="0"/>
                        <a:t>30.00</a:t>
                      </a:r>
                      <a:endParaRPr lang="en-US" sz="1200" dirty="0"/>
                    </a:p>
                  </a:txBody>
                  <a:tcPr marL="93222" marR="93222" marT="46611" marB="46611"/>
                </a:tc>
              </a:tr>
              <a:tr h="378070">
                <a:tc>
                  <a:txBody>
                    <a:bodyPr/>
                    <a:lstStyle/>
                    <a:p>
                      <a:r>
                        <a:rPr lang="en-US" sz="1200" dirty="0" smtClean="0"/>
                        <a:t>20101107</a:t>
                      </a:r>
                      <a:endParaRPr lang="en-US" sz="1200" dirty="0"/>
                    </a:p>
                  </a:txBody>
                  <a:tcPr marL="93222" marR="93222" marT="46611" marB="46611"/>
                </a:tc>
                <a:tc>
                  <a:txBody>
                    <a:bodyPr/>
                    <a:lstStyle/>
                    <a:p>
                      <a:r>
                        <a:rPr lang="en-US" sz="1200" dirty="0" smtClean="0"/>
                        <a:t>103</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17.00</a:t>
                      </a:r>
                      <a:endParaRPr lang="en-US" sz="1200" dirty="0"/>
                    </a:p>
                  </a:txBody>
                  <a:tcPr marL="93222" marR="93222" marT="46611" marB="46611"/>
                </a:tc>
              </a:tr>
              <a:tr h="378070">
                <a:tc>
                  <a:txBody>
                    <a:bodyPr/>
                    <a:lstStyle/>
                    <a:p>
                      <a:r>
                        <a:rPr lang="en-US" sz="1200" dirty="0" smtClean="0"/>
                        <a:t>20101107</a:t>
                      </a:r>
                      <a:endParaRPr lang="en-US" sz="1200" dirty="0"/>
                    </a:p>
                  </a:txBody>
                  <a:tcPr marL="93222" marR="93222" marT="46611" marB="46611"/>
                </a:tc>
                <a:tc>
                  <a:txBody>
                    <a:bodyPr/>
                    <a:lstStyle/>
                    <a:p>
                      <a:r>
                        <a:rPr lang="en-US" sz="1200" dirty="0" smtClean="0"/>
                        <a:t>109</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20.00</a:t>
                      </a:r>
                      <a:endParaRPr lang="en-US" sz="1200" dirty="0"/>
                    </a:p>
                  </a:txBody>
                  <a:tcPr marL="93222" marR="93222" marT="46611" marB="46611"/>
                </a:tc>
              </a:tr>
              <a:tr h="378070">
                <a:tc>
                  <a:txBody>
                    <a:bodyPr/>
                    <a:lstStyle/>
                    <a:p>
                      <a:r>
                        <a:rPr lang="en-US" sz="1200" dirty="0" smtClean="0"/>
                        <a:t>20101107</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103</a:t>
                      </a:r>
                    </a:p>
                  </a:txBody>
                  <a:tcPr marL="93222" marR="93222" marT="46611" marB="46611"/>
                </a:tc>
                <a:tc>
                  <a:txBody>
                    <a:bodyPr/>
                    <a:lstStyle/>
                    <a:p>
                      <a:r>
                        <a:rPr lang="en-US" sz="1200" dirty="0" smtClean="0"/>
                        <a:t>03</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17.00</a:t>
                      </a:r>
                      <a:endParaRPr lang="en-US" sz="1200" dirty="0"/>
                    </a:p>
                  </a:txBody>
                  <a:tcPr marL="93222" marR="93222" marT="46611" marB="46611"/>
                </a:tc>
              </a:tr>
              <a:tr h="378070">
                <a:tc>
                  <a:txBody>
                    <a:bodyPr/>
                    <a:lstStyle/>
                    <a:p>
                      <a:r>
                        <a:rPr lang="en-US" sz="1200" dirty="0" smtClean="0"/>
                        <a:t>20101107</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05</a:t>
                      </a:r>
                      <a:endParaRPr lang="en-US" sz="1200" dirty="0"/>
                    </a:p>
                  </a:txBody>
                  <a:tcPr marL="93222" marR="93222" marT="46611" marB="46611"/>
                </a:tc>
                <a:tc>
                  <a:txBody>
                    <a:bodyPr/>
                    <a:lstStyle/>
                    <a:p>
                      <a:r>
                        <a:rPr lang="en-US" sz="1200" dirty="0" smtClean="0"/>
                        <a:t>3</a:t>
                      </a:r>
                      <a:endParaRPr lang="en-US" sz="1200" dirty="0"/>
                    </a:p>
                  </a:txBody>
                  <a:tcPr marL="93222" marR="93222" marT="46611" marB="46611"/>
                </a:tc>
                <a:tc>
                  <a:txBody>
                    <a:bodyPr/>
                    <a:lstStyle/>
                    <a:p>
                      <a:r>
                        <a:rPr lang="en-US" sz="1200" dirty="0" smtClean="0"/>
                        <a:t>4</a:t>
                      </a:r>
                      <a:endParaRPr lang="en-US" sz="1200" dirty="0"/>
                    </a:p>
                  </a:txBody>
                  <a:tcPr marL="93222" marR="93222" marT="46611" marB="46611"/>
                </a:tc>
                <a:tc>
                  <a:txBody>
                    <a:bodyPr/>
                    <a:lstStyle/>
                    <a:p>
                      <a:r>
                        <a:rPr lang="en-US" sz="1200" dirty="0" smtClean="0"/>
                        <a:t>20.00</a:t>
                      </a:r>
                      <a:endParaRPr lang="en-US" sz="1200" dirty="0"/>
                    </a:p>
                  </a:txBody>
                  <a:tcPr marL="93222" marR="93222" marT="46611" marB="46611"/>
                </a:tc>
              </a:tr>
              <a:tr h="378070">
                <a:tc>
                  <a:txBody>
                    <a:bodyPr/>
                    <a:lstStyle/>
                    <a:p>
                      <a:r>
                        <a:rPr lang="en-US" sz="1200" dirty="0" smtClean="0"/>
                        <a:t>20101108</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5</a:t>
                      </a:r>
                      <a:endParaRPr lang="en-US" sz="1200" dirty="0"/>
                    </a:p>
                  </a:txBody>
                  <a:tcPr marL="93222" marR="93222" marT="46611" marB="46611"/>
                </a:tc>
                <a:tc>
                  <a:txBody>
                    <a:bodyPr/>
                    <a:lstStyle/>
                    <a:p>
                      <a:r>
                        <a:rPr lang="en-US" sz="1200" dirty="0" smtClean="0"/>
                        <a:t>25.00</a:t>
                      </a:r>
                      <a:endParaRPr lang="en-US" sz="1200" dirty="0"/>
                    </a:p>
                  </a:txBody>
                  <a:tcPr marL="93222" marR="93222" marT="46611" marB="46611"/>
                </a:tc>
              </a:tr>
            </a:tbl>
          </a:graphicData>
        </a:graphic>
      </p:graphicFrame>
      <p:graphicFrame>
        <p:nvGraphicFramePr>
          <p:cNvPr id="5" name="Content Placeholder 3"/>
          <p:cNvGraphicFramePr>
            <a:graphicFrameLocks/>
          </p:cNvGraphicFramePr>
          <p:nvPr>
            <p:extLst/>
          </p:nvPr>
        </p:nvGraphicFramePr>
        <p:xfrm>
          <a:off x="1536964" y="4207603"/>
          <a:ext cx="7866633" cy="2646490"/>
        </p:xfrm>
        <a:graphic>
          <a:graphicData uri="http://schemas.openxmlformats.org/drawingml/2006/table">
            <a:tbl>
              <a:tblPr firstRow="1" bandRow="1">
                <a:tableStyleId>{7DF18680-E054-41AD-8BC1-D1AEF772440D}</a:tableStyleId>
              </a:tblPr>
              <a:tblGrid>
                <a:gridCol w="1543920"/>
                <a:gridCol w="1172722"/>
                <a:gridCol w="1172722"/>
                <a:gridCol w="1172722"/>
                <a:gridCol w="1172722"/>
                <a:gridCol w="1631825"/>
              </a:tblGrid>
              <a:tr h="378070">
                <a:tc>
                  <a:txBody>
                    <a:bodyPr/>
                    <a:lstStyle/>
                    <a:p>
                      <a:r>
                        <a:rPr lang="en-US" sz="1200" dirty="0" err="1" smtClean="0"/>
                        <a:t>OrderDateKey</a:t>
                      </a:r>
                      <a:endParaRPr lang="en-US" sz="1200" dirty="0"/>
                    </a:p>
                  </a:txBody>
                  <a:tcPr marL="93222" marR="93222" marT="46611" marB="46611">
                    <a:solidFill>
                      <a:schemeClr val="accent3">
                        <a:lumMod val="75000"/>
                      </a:schemeClr>
                    </a:solidFill>
                  </a:tcPr>
                </a:tc>
                <a:tc>
                  <a:txBody>
                    <a:bodyPr/>
                    <a:lstStyle/>
                    <a:p>
                      <a:r>
                        <a:rPr lang="en-US" sz="1200" dirty="0" err="1" smtClean="0"/>
                        <a:t>ProductKey</a:t>
                      </a:r>
                      <a:endParaRPr lang="en-US" sz="1200" dirty="0"/>
                    </a:p>
                  </a:txBody>
                  <a:tcPr marL="93222" marR="93222" marT="46611" marB="46611">
                    <a:solidFill>
                      <a:schemeClr val="accent3">
                        <a:lumMod val="75000"/>
                      </a:schemeClr>
                    </a:solidFill>
                  </a:tcPr>
                </a:tc>
                <a:tc>
                  <a:txBody>
                    <a:bodyPr/>
                    <a:lstStyle/>
                    <a:p>
                      <a:r>
                        <a:rPr lang="en-US" sz="1200" dirty="0" err="1" smtClean="0"/>
                        <a:t>StoreKey</a:t>
                      </a:r>
                      <a:endParaRPr lang="en-US" sz="1200" dirty="0"/>
                    </a:p>
                  </a:txBody>
                  <a:tcPr marL="93222" marR="93222" marT="46611" marB="46611">
                    <a:solidFill>
                      <a:schemeClr val="accent3">
                        <a:lumMod val="75000"/>
                      </a:schemeClr>
                    </a:solidFill>
                  </a:tcPr>
                </a:tc>
                <a:tc>
                  <a:txBody>
                    <a:bodyPr/>
                    <a:lstStyle/>
                    <a:p>
                      <a:r>
                        <a:rPr lang="en-US" sz="1200" dirty="0" err="1" smtClean="0"/>
                        <a:t>RegionKey</a:t>
                      </a:r>
                      <a:endParaRPr lang="en-US" sz="1200" dirty="0"/>
                    </a:p>
                  </a:txBody>
                  <a:tcPr marL="93222" marR="93222" marT="46611" marB="46611">
                    <a:solidFill>
                      <a:schemeClr val="accent3">
                        <a:lumMod val="75000"/>
                      </a:schemeClr>
                    </a:solidFill>
                  </a:tcPr>
                </a:tc>
                <a:tc>
                  <a:txBody>
                    <a:bodyPr/>
                    <a:lstStyle/>
                    <a:p>
                      <a:r>
                        <a:rPr lang="en-US" sz="1200" dirty="0" smtClean="0"/>
                        <a:t>Quantity</a:t>
                      </a:r>
                      <a:endParaRPr lang="en-US" sz="1200" dirty="0"/>
                    </a:p>
                  </a:txBody>
                  <a:tcPr marL="93222" marR="93222" marT="46611" marB="46611">
                    <a:solidFill>
                      <a:schemeClr val="accent3">
                        <a:lumMod val="75000"/>
                      </a:schemeClr>
                    </a:solidFill>
                  </a:tcPr>
                </a:tc>
                <a:tc>
                  <a:txBody>
                    <a:bodyPr/>
                    <a:lstStyle/>
                    <a:p>
                      <a:r>
                        <a:rPr lang="en-US" sz="1200" dirty="0" err="1" smtClean="0"/>
                        <a:t>SalesAmount</a:t>
                      </a:r>
                      <a:endParaRPr lang="en-US" sz="1200" dirty="0"/>
                    </a:p>
                  </a:txBody>
                  <a:tcPr marL="93222" marR="93222" marT="46611" marB="46611">
                    <a:solidFill>
                      <a:schemeClr val="accent3">
                        <a:lumMod val="75000"/>
                      </a:schemeClr>
                    </a:solidFill>
                  </a:tcPr>
                </a:tc>
              </a:tr>
              <a:tr h="378070">
                <a:tc>
                  <a:txBody>
                    <a:bodyPr/>
                    <a:lstStyle/>
                    <a:p>
                      <a:r>
                        <a:rPr lang="en-US" sz="1200" dirty="0" smtClean="0"/>
                        <a:t>20101108</a:t>
                      </a:r>
                      <a:endParaRPr lang="en-US" sz="1200" dirty="0"/>
                    </a:p>
                  </a:txBody>
                  <a:tcPr marL="93222" marR="93222" marT="46611" marB="46611"/>
                </a:tc>
                <a:tc>
                  <a:txBody>
                    <a:bodyPr/>
                    <a:lstStyle/>
                    <a:p>
                      <a:r>
                        <a:rPr lang="en-US" sz="1200" dirty="0" smtClean="0"/>
                        <a:t>102</a:t>
                      </a:r>
                      <a:endParaRPr lang="en-US" sz="1200" dirty="0"/>
                    </a:p>
                  </a:txBody>
                  <a:tcPr marL="93222" marR="93222" marT="46611" marB="46611"/>
                </a:tc>
                <a:tc>
                  <a:txBody>
                    <a:bodyPr/>
                    <a:lstStyle/>
                    <a:p>
                      <a:r>
                        <a:rPr lang="en-US" sz="1200" dirty="0" smtClean="0"/>
                        <a:t>02</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14.00</a:t>
                      </a:r>
                      <a:endParaRPr lang="en-US" sz="1200" dirty="0"/>
                    </a:p>
                  </a:txBody>
                  <a:tcPr marL="93222" marR="93222" marT="46611" marB="46611"/>
                </a:tc>
              </a:tr>
              <a:tr h="378070">
                <a:tc>
                  <a:txBody>
                    <a:bodyPr/>
                    <a:lstStyle/>
                    <a:p>
                      <a:r>
                        <a:rPr lang="en-US" sz="1200" dirty="0" smtClean="0"/>
                        <a:t>20101108</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106</a:t>
                      </a:r>
                    </a:p>
                  </a:txBody>
                  <a:tcPr marL="93222" marR="93222" marT="46611" marB="46611"/>
                </a:tc>
                <a:tc>
                  <a:txBody>
                    <a:bodyPr/>
                    <a:lstStyle/>
                    <a:p>
                      <a:r>
                        <a:rPr lang="en-US" sz="1200" dirty="0" smtClean="0"/>
                        <a:t>03</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5</a:t>
                      </a:r>
                      <a:endParaRPr lang="en-US" sz="1200" dirty="0"/>
                    </a:p>
                  </a:txBody>
                  <a:tcPr marL="93222" marR="93222" marT="46611" marB="46611"/>
                </a:tc>
                <a:tc>
                  <a:txBody>
                    <a:bodyPr/>
                    <a:lstStyle/>
                    <a:p>
                      <a:r>
                        <a:rPr lang="en-US" sz="1200" dirty="0" smtClean="0"/>
                        <a:t>25.00</a:t>
                      </a:r>
                      <a:endParaRPr lang="en-US" sz="1200" dirty="0"/>
                    </a:p>
                  </a:txBody>
                  <a:tcPr marL="93222" marR="93222" marT="46611" marB="46611"/>
                </a:tc>
              </a:tr>
              <a:tr h="378070">
                <a:tc>
                  <a:txBody>
                    <a:bodyPr/>
                    <a:lstStyle/>
                    <a:p>
                      <a:r>
                        <a:rPr lang="en-US" sz="1200" dirty="0" smtClean="0"/>
                        <a:t>20101108</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109</a:t>
                      </a:r>
                    </a:p>
                  </a:txBody>
                  <a:tcPr marL="93222" marR="93222" marT="46611" marB="46611"/>
                </a:tc>
                <a:tc>
                  <a:txBody>
                    <a:bodyPr/>
                    <a:lstStyle/>
                    <a:p>
                      <a:r>
                        <a:rPr lang="en-US" sz="1200" dirty="0" smtClean="0"/>
                        <a:t>01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10.00</a:t>
                      </a:r>
                      <a:endParaRPr lang="en-US" sz="1200" dirty="0"/>
                    </a:p>
                  </a:txBody>
                  <a:tcPr marL="93222" marR="93222" marT="46611" marB="46611"/>
                </a:tc>
              </a:tr>
              <a:tr h="378070">
                <a:tc>
                  <a:txBody>
                    <a:bodyPr/>
                    <a:lstStyle/>
                    <a:p>
                      <a:r>
                        <a:rPr lang="en-US" sz="1200" dirty="0" smtClean="0"/>
                        <a:t>20101109</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4</a:t>
                      </a:r>
                      <a:endParaRPr lang="en-US" sz="1200" dirty="0"/>
                    </a:p>
                  </a:txBody>
                  <a:tcPr marL="93222" marR="93222" marT="46611" marB="46611"/>
                </a:tc>
                <a:tc>
                  <a:txBody>
                    <a:bodyPr/>
                    <a:lstStyle/>
                    <a:p>
                      <a:r>
                        <a:rPr lang="en-US" sz="1200" dirty="0" smtClean="0"/>
                        <a:t>20.00</a:t>
                      </a:r>
                      <a:endParaRPr lang="en-US" sz="1200" dirty="0"/>
                    </a:p>
                  </a:txBody>
                  <a:tcPr marL="93222" marR="93222" marT="46611" marB="46611"/>
                </a:tc>
              </a:tr>
              <a:tr h="378070">
                <a:tc>
                  <a:txBody>
                    <a:bodyPr/>
                    <a:lstStyle/>
                    <a:p>
                      <a:r>
                        <a:rPr lang="en-US" sz="1200" dirty="0" smtClean="0"/>
                        <a:t>20101109</a:t>
                      </a:r>
                      <a:endParaRPr lang="en-US" sz="1200" dirty="0"/>
                    </a:p>
                  </a:txBody>
                  <a:tcPr marL="93222" marR="93222" marT="46611" marB="46611"/>
                </a:tc>
                <a:tc>
                  <a:txBody>
                    <a:bodyPr/>
                    <a:lstStyle/>
                    <a:p>
                      <a:r>
                        <a:rPr lang="en-US" sz="1200" dirty="0" smtClean="0"/>
                        <a:t>106</a:t>
                      </a:r>
                      <a:endParaRPr lang="en-US" sz="1200" dirty="0"/>
                    </a:p>
                  </a:txBody>
                  <a:tcPr marL="93222" marR="93222" marT="46611" marB="46611"/>
                </a:tc>
                <a:tc>
                  <a:txBody>
                    <a:bodyPr/>
                    <a:lstStyle/>
                    <a:p>
                      <a:r>
                        <a:rPr lang="en-US" sz="1200" dirty="0" smtClean="0"/>
                        <a:t>04</a:t>
                      </a:r>
                      <a:endParaRPr lang="en-US" sz="1200" dirty="0"/>
                    </a:p>
                  </a:txBody>
                  <a:tcPr marL="93222" marR="93222" marT="46611" marB="46611"/>
                </a:tc>
                <a:tc>
                  <a:txBody>
                    <a:bodyPr/>
                    <a:lstStyle/>
                    <a:p>
                      <a:r>
                        <a:rPr lang="en-US" sz="1200" dirty="0" smtClean="0"/>
                        <a:t>2</a:t>
                      </a:r>
                      <a:endParaRPr lang="en-US" sz="1200" dirty="0"/>
                    </a:p>
                  </a:txBody>
                  <a:tcPr marL="93222" marR="93222" marT="46611" marB="46611"/>
                </a:tc>
                <a:tc>
                  <a:txBody>
                    <a:bodyPr/>
                    <a:lstStyle/>
                    <a:p>
                      <a:r>
                        <a:rPr lang="en-US" sz="1200" dirty="0" smtClean="0"/>
                        <a:t>5</a:t>
                      </a:r>
                      <a:endParaRPr lang="en-US" sz="1200" dirty="0"/>
                    </a:p>
                  </a:txBody>
                  <a:tcPr marL="93222" marR="93222" marT="46611" marB="46611"/>
                </a:tc>
                <a:tc>
                  <a:txBody>
                    <a:bodyPr/>
                    <a:lstStyle/>
                    <a:p>
                      <a:r>
                        <a:rPr lang="en-US" sz="1200" dirty="0" smtClean="0"/>
                        <a:t>25.00</a:t>
                      </a:r>
                      <a:endParaRPr lang="en-US" sz="1200" dirty="0"/>
                    </a:p>
                  </a:txBody>
                  <a:tcPr marL="93222" marR="93222" marT="46611" marB="46611"/>
                </a:tc>
              </a:tr>
              <a:tr h="378070">
                <a:tc>
                  <a:txBody>
                    <a:bodyPr/>
                    <a:lstStyle/>
                    <a:p>
                      <a:r>
                        <a:rPr lang="en-US" sz="1200" dirty="0" smtClean="0"/>
                        <a:t>20101109</a:t>
                      </a:r>
                      <a:endParaRPr lang="en-US" sz="1200" dirty="0"/>
                    </a:p>
                  </a:txBody>
                  <a:tcPr marL="93222" marR="93222" marT="46611" marB="466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103</a:t>
                      </a:r>
                    </a:p>
                  </a:txBody>
                  <a:tcPr marL="93222" marR="93222" marT="46611" marB="46611"/>
                </a:tc>
                <a:tc>
                  <a:txBody>
                    <a:bodyPr/>
                    <a:lstStyle/>
                    <a:p>
                      <a:r>
                        <a:rPr lang="en-US" sz="1200" dirty="0" smtClean="0"/>
                        <a:t>01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a:t>
                      </a:r>
                      <a:endParaRPr lang="en-US" sz="1200" dirty="0"/>
                    </a:p>
                  </a:txBody>
                  <a:tcPr marL="93222" marR="93222" marT="46611" marB="46611"/>
                </a:tc>
                <a:tc>
                  <a:txBody>
                    <a:bodyPr/>
                    <a:lstStyle/>
                    <a:p>
                      <a:r>
                        <a:rPr lang="en-US" sz="1200" dirty="0" smtClean="0"/>
                        <a:t>17.00</a:t>
                      </a:r>
                      <a:endParaRPr lang="en-US" sz="1200" dirty="0"/>
                    </a:p>
                  </a:txBody>
                  <a:tcPr marL="93222" marR="93222" marT="46611" marB="46611"/>
                </a:tc>
              </a:tr>
            </a:tbl>
          </a:graphicData>
        </a:graphic>
      </p:graphicFrame>
      <p:sp>
        <p:nvSpPr>
          <p:cNvPr id="6" name="Title 6"/>
          <p:cNvSpPr txBox="1">
            <a:spLocks/>
          </p:cNvSpPr>
          <p:nvPr/>
        </p:nvSpPr>
        <p:spPr>
          <a:xfrm>
            <a:off x="857925" y="680"/>
            <a:ext cx="10720625" cy="1351409"/>
          </a:xfrm>
          <a:prstGeom prst="rect">
            <a:avLst/>
          </a:prstGeom>
        </p:spPr>
        <p:txBody>
          <a:bodyPr vert="horz" lIns="93222" tIns="46611" rIns="93222" bIns="46611" rtlCol="0" anchor="t">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78" dirty="0">
                <a:solidFill>
                  <a:srgbClr val="FFFFFF"/>
                </a:solidFill>
              </a:rPr>
              <a:t>1. Horizontally Partition (create Row Groups)</a:t>
            </a:r>
          </a:p>
        </p:txBody>
      </p:sp>
      <p:sp>
        <p:nvSpPr>
          <p:cNvPr id="3" name="Right Brace 2"/>
          <p:cNvSpPr/>
          <p:nvPr/>
        </p:nvSpPr>
        <p:spPr>
          <a:xfrm>
            <a:off x="9618342" y="1529827"/>
            <a:ext cx="498634" cy="2655767"/>
          </a:xfrm>
          <a:prstGeom prst="rightBrace">
            <a:avLst>
              <a:gd name="adj1" fmla="val 7572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932256"/>
            <a:endParaRPr lang="en-US" sz="1835">
              <a:solidFill>
                <a:srgbClr val="FFFFFF"/>
              </a:solidFill>
            </a:endParaRPr>
          </a:p>
        </p:txBody>
      </p:sp>
      <p:sp>
        <p:nvSpPr>
          <p:cNvPr id="7" name="Rectangle 6"/>
          <p:cNvSpPr/>
          <p:nvPr/>
        </p:nvSpPr>
        <p:spPr>
          <a:xfrm>
            <a:off x="10308160" y="2626083"/>
            <a:ext cx="1584793" cy="468718"/>
          </a:xfrm>
          <a:prstGeom prst="rect">
            <a:avLst/>
          </a:prstGeom>
        </p:spPr>
        <p:txBody>
          <a:bodyPr wrap="none">
            <a:spAutoFit/>
          </a:bodyPr>
          <a:lstStyle/>
          <a:p>
            <a:pPr defTabSz="932256"/>
            <a:r>
              <a:rPr lang="en-US" sz="2446" dirty="0">
                <a:solidFill>
                  <a:srgbClr val="FFFFFF"/>
                </a:solidFill>
              </a:rPr>
              <a:t>~1M rows</a:t>
            </a:r>
          </a:p>
        </p:txBody>
      </p:sp>
    </p:spTree>
    <p:extLst>
      <p:ext uri="{BB962C8B-B14F-4D97-AF65-F5344CB8AC3E}">
        <p14:creationId xmlns:p14="http://schemas.microsoft.com/office/powerpoint/2010/main" val="30848638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444101" y="1459988"/>
          <a:ext cx="1209539" cy="2406313"/>
        </p:xfrm>
        <a:graphic>
          <a:graphicData uri="http://schemas.openxmlformats.org/drawingml/2006/table">
            <a:tbl>
              <a:tblPr firstRow="1" bandRow="1">
                <a:tableStyleId>{7DF18680-E054-41AD-8BC1-D1AEF772440D}</a:tableStyleId>
              </a:tblPr>
              <a:tblGrid>
                <a:gridCol w="1209539"/>
              </a:tblGrid>
              <a:tr h="34375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err="1" smtClean="0"/>
                        <a:t>OrderDateKey</a:t>
                      </a:r>
                      <a:endParaRPr lang="en-US" sz="1200" dirty="0" smtClean="0"/>
                    </a:p>
                  </a:txBody>
                  <a:tcPr marL="69936" marR="69936" marT="46611" marB="46611">
                    <a:solidFill>
                      <a:schemeClr val="accent3">
                        <a:lumMod val="75000"/>
                      </a:schemeClr>
                    </a:solidFill>
                  </a:tcPr>
                </a:tc>
              </a:tr>
              <a:tr h="343759">
                <a:tc>
                  <a:txBody>
                    <a:bodyPr/>
                    <a:lstStyle/>
                    <a:p>
                      <a:r>
                        <a:rPr lang="en-US" sz="1200" dirty="0" smtClean="0"/>
                        <a:t>20101107</a:t>
                      </a:r>
                      <a:endParaRPr lang="en-US" sz="1200" dirty="0"/>
                    </a:p>
                  </a:txBody>
                  <a:tcPr marL="93222" marR="93222" marT="46611" marB="46611"/>
                </a:tc>
              </a:tr>
              <a:tr h="343759">
                <a:tc>
                  <a:txBody>
                    <a:bodyPr/>
                    <a:lstStyle/>
                    <a:p>
                      <a:r>
                        <a:rPr lang="en-US" sz="1200" dirty="0" smtClean="0"/>
                        <a:t>20101107</a:t>
                      </a:r>
                      <a:endParaRPr lang="en-US" sz="1200" dirty="0"/>
                    </a:p>
                  </a:txBody>
                  <a:tcPr marL="93222" marR="93222" marT="46611" marB="46611"/>
                </a:tc>
              </a:tr>
              <a:tr h="343759">
                <a:tc>
                  <a:txBody>
                    <a:bodyPr/>
                    <a:lstStyle/>
                    <a:p>
                      <a:r>
                        <a:rPr lang="en-US" sz="1200" dirty="0" smtClean="0"/>
                        <a:t>20101107</a:t>
                      </a:r>
                      <a:endParaRPr lang="en-US" sz="1200" dirty="0"/>
                    </a:p>
                  </a:txBody>
                  <a:tcPr marL="93222" marR="93222" marT="46611" marB="46611"/>
                </a:tc>
              </a:tr>
              <a:tr h="343759">
                <a:tc>
                  <a:txBody>
                    <a:bodyPr/>
                    <a:lstStyle/>
                    <a:p>
                      <a:r>
                        <a:rPr lang="en-US" sz="1200" dirty="0" smtClean="0"/>
                        <a:t>20101107</a:t>
                      </a:r>
                      <a:endParaRPr lang="en-US" sz="1200" dirty="0"/>
                    </a:p>
                  </a:txBody>
                  <a:tcPr marL="93222" marR="93222" marT="46611" marB="46611"/>
                </a:tc>
              </a:tr>
              <a:tr h="343759">
                <a:tc>
                  <a:txBody>
                    <a:bodyPr/>
                    <a:lstStyle/>
                    <a:p>
                      <a:r>
                        <a:rPr lang="en-US" sz="1200" dirty="0" smtClean="0"/>
                        <a:t>20101107</a:t>
                      </a:r>
                      <a:endParaRPr lang="en-US" sz="1200" dirty="0"/>
                    </a:p>
                  </a:txBody>
                  <a:tcPr marL="93222" marR="93222" marT="46611" marB="46611"/>
                </a:tc>
              </a:tr>
              <a:tr h="343759">
                <a:tc>
                  <a:txBody>
                    <a:bodyPr/>
                    <a:lstStyle/>
                    <a:p>
                      <a:r>
                        <a:rPr lang="en-US" sz="1200" dirty="0" smtClean="0"/>
                        <a:t>20101108</a:t>
                      </a:r>
                      <a:endParaRPr lang="en-US" sz="1200" dirty="0"/>
                    </a:p>
                  </a:txBody>
                  <a:tcPr marL="93222" marR="93222" marT="46611" marB="46611"/>
                </a:tc>
              </a:tr>
            </a:tbl>
          </a:graphicData>
        </a:graphic>
      </p:graphicFrame>
      <p:graphicFrame>
        <p:nvGraphicFramePr>
          <p:cNvPr id="4" name="Table 3"/>
          <p:cNvGraphicFramePr>
            <a:graphicFrameLocks noGrp="1"/>
          </p:cNvGraphicFramePr>
          <p:nvPr>
            <p:extLst/>
          </p:nvPr>
        </p:nvGraphicFramePr>
        <p:xfrm>
          <a:off x="3125306" y="1459988"/>
          <a:ext cx="1071285" cy="2406313"/>
        </p:xfrm>
        <a:graphic>
          <a:graphicData uri="http://schemas.openxmlformats.org/drawingml/2006/table">
            <a:tbl>
              <a:tblPr firstRow="1" bandRow="1">
                <a:tableStyleId>{7DF18680-E054-41AD-8BC1-D1AEF772440D}</a:tableStyleId>
              </a:tblPr>
              <a:tblGrid>
                <a:gridCol w="1071285"/>
              </a:tblGrid>
              <a:tr h="343759">
                <a:tc>
                  <a:txBody>
                    <a:bodyPr/>
                    <a:lstStyle/>
                    <a:p>
                      <a:r>
                        <a:rPr lang="en-US" sz="1200" dirty="0" err="1" smtClean="0"/>
                        <a:t>ProductKey</a:t>
                      </a:r>
                      <a:endParaRPr lang="en-US" sz="1200" dirty="0"/>
                    </a:p>
                  </a:txBody>
                  <a:tcPr marL="93222" marR="93222" marT="46611" marB="46611">
                    <a:solidFill>
                      <a:schemeClr val="accent3">
                        <a:lumMod val="75000"/>
                      </a:schemeClr>
                    </a:solidFill>
                  </a:tcPr>
                </a:tc>
              </a:tr>
              <a:tr h="343759">
                <a:tc>
                  <a:txBody>
                    <a:bodyPr/>
                    <a:lstStyle/>
                    <a:p>
                      <a:r>
                        <a:rPr lang="en-US" sz="1200" dirty="0" smtClean="0"/>
                        <a:t>106</a:t>
                      </a:r>
                      <a:endParaRPr lang="en-US" sz="1200" dirty="0"/>
                    </a:p>
                  </a:txBody>
                  <a:tcPr marL="93222" marR="93222" marT="46611" marB="46611"/>
                </a:tc>
              </a:tr>
              <a:tr h="343759">
                <a:tc>
                  <a:txBody>
                    <a:bodyPr/>
                    <a:lstStyle/>
                    <a:p>
                      <a:r>
                        <a:rPr lang="en-US" sz="1200" dirty="0" smtClean="0"/>
                        <a:t>103</a:t>
                      </a:r>
                      <a:endParaRPr lang="en-US" sz="1200" dirty="0"/>
                    </a:p>
                  </a:txBody>
                  <a:tcPr marL="93222" marR="93222" marT="46611" marB="46611"/>
                </a:tc>
              </a:tr>
              <a:tr h="343759">
                <a:tc>
                  <a:txBody>
                    <a:bodyPr/>
                    <a:lstStyle/>
                    <a:p>
                      <a:r>
                        <a:rPr lang="en-US" sz="1200" dirty="0" smtClean="0"/>
                        <a:t>109</a:t>
                      </a:r>
                      <a:endParaRPr lang="en-US" sz="1200" dirty="0"/>
                    </a:p>
                  </a:txBody>
                  <a:tcPr marL="93222" marR="93222" marT="46611" marB="46611"/>
                </a:tc>
              </a:tr>
              <a:tr h="343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103</a:t>
                      </a:r>
                    </a:p>
                  </a:txBody>
                  <a:tcPr marL="93222" marR="93222" marT="46611" marB="46611"/>
                </a:tc>
              </a:tr>
              <a:tr h="343759">
                <a:tc>
                  <a:txBody>
                    <a:bodyPr/>
                    <a:lstStyle/>
                    <a:p>
                      <a:r>
                        <a:rPr lang="en-US" sz="1200" dirty="0" smtClean="0"/>
                        <a:t>106</a:t>
                      </a:r>
                      <a:endParaRPr lang="en-US" sz="1200" dirty="0"/>
                    </a:p>
                  </a:txBody>
                  <a:tcPr marL="93222" marR="93222" marT="46611" marB="46611"/>
                </a:tc>
              </a:tr>
              <a:tr h="343759">
                <a:tc>
                  <a:txBody>
                    <a:bodyPr/>
                    <a:lstStyle/>
                    <a:p>
                      <a:r>
                        <a:rPr lang="en-US" sz="1200" dirty="0" smtClean="0"/>
                        <a:t>106</a:t>
                      </a:r>
                      <a:endParaRPr lang="en-US" sz="1200" dirty="0"/>
                    </a:p>
                  </a:txBody>
                  <a:tcPr marL="93222" marR="93222" marT="46611" marB="46611"/>
                </a:tc>
              </a:tr>
            </a:tbl>
          </a:graphicData>
        </a:graphic>
      </p:graphicFrame>
      <p:graphicFrame>
        <p:nvGraphicFramePr>
          <p:cNvPr id="5" name="Table 4"/>
          <p:cNvGraphicFramePr>
            <a:graphicFrameLocks noGrp="1"/>
          </p:cNvGraphicFramePr>
          <p:nvPr>
            <p:extLst/>
          </p:nvPr>
        </p:nvGraphicFramePr>
        <p:xfrm>
          <a:off x="4632755" y="1459988"/>
          <a:ext cx="879079" cy="2406313"/>
        </p:xfrm>
        <a:graphic>
          <a:graphicData uri="http://schemas.openxmlformats.org/drawingml/2006/table">
            <a:tbl>
              <a:tblPr firstRow="1" bandRow="1">
                <a:tableStyleId>{7DF18680-E054-41AD-8BC1-D1AEF772440D}</a:tableStyleId>
              </a:tblPr>
              <a:tblGrid>
                <a:gridCol w="879079"/>
              </a:tblGrid>
              <a:tr h="343759">
                <a:tc>
                  <a:txBody>
                    <a:bodyPr/>
                    <a:lstStyle/>
                    <a:p>
                      <a:r>
                        <a:rPr lang="en-US" sz="1200" dirty="0" err="1" smtClean="0"/>
                        <a:t>StoreKey</a:t>
                      </a:r>
                      <a:endParaRPr lang="en-US" sz="1200" dirty="0"/>
                    </a:p>
                  </a:txBody>
                  <a:tcPr marL="93222" marR="93222" marT="46611" marB="46611">
                    <a:solidFill>
                      <a:schemeClr val="accent3">
                        <a:lumMod val="75000"/>
                      </a:schemeClr>
                    </a:solidFill>
                  </a:tcPr>
                </a:tc>
              </a:tr>
              <a:tr h="343759">
                <a:tc>
                  <a:txBody>
                    <a:bodyPr/>
                    <a:lstStyle/>
                    <a:p>
                      <a:r>
                        <a:rPr lang="en-US" sz="1200" dirty="0" smtClean="0"/>
                        <a:t>01</a:t>
                      </a:r>
                      <a:endParaRPr lang="en-US" sz="1200" dirty="0"/>
                    </a:p>
                  </a:txBody>
                  <a:tcPr marL="93222" marR="93222" marT="46611" marB="46611"/>
                </a:tc>
              </a:tr>
              <a:tr h="343759">
                <a:tc>
                  <a:txBody>
                    <a:bodyPr/>
                    <a:lstStyle/>
                    <a:p>
                      <a:r>
                        <a:rPr lang="en-US" sz="1200" dirty="0" smtClean="0"/>
                        <a:t>04</a:t>
                      </a:r>
                      <a:endParaRPr lang="en-US" sz="1200" dirty="0"/>
                    </a:p>
                  </a:txBody>
                  <a:tcPr marL="93222" marR="93222" marT="46611" marB="46611"/>
                </a:tc>
              </a:tr>
              <a:tr h="343759">
                <a:tc>
                  <a:txBody>
                    <a:bodyPr/>
                    <a:lstStyle/>
                    <a:p>
                      <a:r>
                        <a:rPr lang="en-US" sz="1200" dirty="0" smtClean="0"/>
                        <a:t>04</a:t>
                      </a:r>
                      <a:endParaRPr lang="en-US" sz="1200" dirty="0"/>
                    </a:p>
                  </a:txBody>
                  <a:tcPr marL="93222" marR="93222" marT="46611" marB="46611"/>
                </a:tc>
              </a:tr>
              <a:tr h="343759">
                <a:tc>
                  <a:txBody>
                    <a:bodyPr/>
                    <a:lstStyle/>
                    <a:p>
                      <a:r>
                        <a:rPr lang="en-US" sz="1200" dirty="0" smtClean="0"/>
                        <a:t>03</a:t>
                      </a:r>
                      <a:endParaRPr lang="en-US" sz="1200" dirty="0"/>
                    </a:p>
                  </a:txBody>
                  <a:tcPr marL="93222" marR="93222" marT="46611" marB="46611"/>
                </a:tc>
              </a:tr>
              <a:tr h="343759">
                <a:tc>
                  <a:txBody>
                    <a:bodyPr/>
                    <a:lstStyle/>
                    <a:p>
                      <a:r>
                        <a:rPr lang="en-US" sz="1200" dirty="0" smtClean="0"/>
                        <a:t>05</a:t>
                      </a:r>
                      <a:endParaRPr lang="en-US" sz="1200" dirty="0"/>
                    </a:p>
                  </a:txBody>
                  <a:tcPr marL="93222" marR="93222" marT="46611" marB="46611"/>
                </a:tc>
              </a:tr>
              <a:tr h="343759">
                <a:tc>
                  <a:txBody>
                    <a:bodyPr/>
                    <a:lstStyle/>
                    <a:p>
                      <a:r>
                        <a:rPr lang="en-US" sz="1200" dirty="0" smtClean="0"/>
                        <a:t>02</a:t>
                      </a:r>
                      <a:endParaRPr lang="en-US" sz="1200" dirty="0"/>
                    </a:p>
                  </a:txBody>
                  <a:tcPr marL="93222" marR="93222" marT="46611" marB="46611"/>
                </a:tc>
              </a:tr>
            </a:tbl>
          </a:graphicData>
        </a:graphic>
      </p:graphicFrame>
      <p:graphicFrame>
        <p:nvGraphicFramePr>
          <p:cNvPr id="6" name="Table 5"/>
          <p:cNvGraphicFramePr>
            <a:graphicFrameLocks noGrp="1"/>
          </p:cNvGraphicFramePr>
          <p:nvPr>
            <p:extLst/>
          </p:nvPr>
        </p:nvGraphicFramePr>
        <p:xfrm>
          <a:off x="5989351" y="1459988"/>
          <a:ext cx="1006483" cy="2406313"/>
        </p:xfrm>
        <a:graphic>
          <a:graphicData uri="http://schemas.openxmlformats.org/drawingml/2006/table">
            <a:tbl>
              <a:tblPr firstRow="1" bandRow="1">
                <a:tableStyleId>{7DF18680-E054-41AD-8BC1-D1AEF772440D}</a:tableStyleId>
              </a:tblPr>
              <a:tblGrid>
                <a:gridCol w="1006483"/>
              </a:tblGrid>
              <a:tr h="343759">
                <a:tc>
                  <a:txBody>
                    <a:bodyPr/>
                    <a:lstStyle/>
                    <a:p>
                      <a:r>
                        <a:rPr lang="en-US" sz="1200" dirty="0" err="1" smtClean="0"/>
                        <a:t>RegionKey</a:t>
                      </a:r>
                      <a:endParaRPr lang="en-US" sz="1100" dirty="0"/>
                    </a:p>
                  </a:txBody>
                  <a:tcPr marL="93222" marR="93222" marT="46611" marB="46611">
                    <a:solidFill>
                      <a:schemeClr val="accent3">
                        <a:lumMod val="75000"/>
                      </a:schemeClr>
                    </a:solidFill>
                  </a:tcPr>
                </a:tc>
              </a:tr>
              <a:tr h="343759">
                <a:tc>
                  <a:txBody>
                    <a:bodyPr/>
                    <a:lstStyle/>
                    <a:p>
                      <a:r>
                        <a:rPr lang="en-US" sz="1200" dirty="0" smtClean="0"/>
                        <a:t>1</a:t>
                      </a:r>
                      <a:endParaRPr lang="en-US" sz="1200" dirty="0"/>
                    </a:p>
                  </a:txBody>
                  <a:tcPr marL="93222" marR="93222" marT="46611" marB="46611"/>
                </a:tc>
              </a:tr>
              <a:tr h="343759">
                <a:tc>
                  <a:txBody>
                    <a:bodyPr/>
                    <a:lstStyle/>
                    <a:p>
                      <a:r>
                        <a:rPr lang="en-US" sz="1200" dirty="0" smtClean="0"/>
                        <a:t>2</a:t>
                      </a:r>
                      <a:endParaRPr lang="en-US" sz="1200" dirty="0"/>
                    </a:p>
                  </a:txBody>
                  <a:tcPr marL="93222" marR="93222" marT="46611" marB="46611"/>
                </a:tc>
              </a:tr>
              <a:tr h="343759">
                <a:tc>
                  <a:txBody>
                    <a:bodyPr/>
                    <a:lstStyle/>
                    <a:p>
                      <a:r>
                        <a:rPr lang="en-US" sz="1200" dirty="0" smtClean="0"/>
                        <a:t>2</a:t>
                      </a:r>
                      <a:endParaRPr lang="en-US" sz="1200" dirty="0"/>
                    </a:p>
                  </a:txBody>
                  <a:tcPr marL="93222" marR="93222" marT="46611" marB="46611"/>
                </a:tc>
              </a:tr>
              <a:tr h="343759">
                <a:tc>
                  <a:txBody>
                    <a:bodyPr/>
                    <a:lstStyle/>
                    <a:p>
                      <a:r>
                        <a:rPr lang="en-US" sz="1200" dirty="0" smtClean="0"/>
                        <a:t>2</a:t>
                      </a:r>
                      <a:endParaRPr lang="en-US" sz="1200" dirty="0"/>
                    </a:p>
                  </a:txBody>
                  <a:tcPr marL="93222" marR="93222" marT="46611" marB="46611"/>
                </a:tc>
              </a:tr>
              <a:tr h="343759">
                <a:tc>
                  <a:txBody>
                    <a:bodyPr/>
                    <a:lstStyle/>
                    <a:p>
                      <a:r>
                        <a:rPr lang="en-US" sz="1200" dirty="0" smtClean="0"/>
                        <a:t>3</a:t>
                      </a:r>
                      <a:endParaRPr lang="en-US" sz="1200" dirty="0"/>
                    </a:p>
                  </a:txBody>
                  <a:tcPr marL="93222" marR="93222" marT="46611" marB="46611"/>
                </a:tc>
              </a:tr>
              <a:tr h="343759">
                <a:tc>
                  <a:txBody>
                    <a:bodyPr/>
                    <a:lstStyle/>
                    <a:p>
                      <a:r>
                        <a:rPr lang="en-US" sz="1200" dirty="0" smtClean="0"/>
                        <a:t>1</a:t>
                      </a:r>
                      <a:endParaRPr lang="en-US" sz="1200" dirty="0"/>
                    </a:p>
                  </a:txBody>
                  <a:tcPr marL="93222" marR="93222" marT="46611" marB="46611"/>
                </a:tc>
              </a:tr>
            </a:tbl>
          </a:graphicData>
        </a:graphic>
      </p:graphicFrame>
      <p:graphicFrame>
        <p:nvGraphicFramePr>
          <p:cNvPr id="7" name="Table 6"/>
          <p:cNvGraphicFramePr>
            <a:graphicFrameLocks noGrp="1"/>
          </p:cNvGraphicFramePr>
          <p:nvPr>
            <p:extLst/>
          </p:nvPr>
        </p:nvGraphicFramePr>
        <p:xfrm>
          <a:off x="7515440" y="1459989"/>
          <a:ext cx="866196" cy="2390554"/>
        </p:xfrm>
        <a:graphic>
          <a:graphicData uri="http://schemas.openxmlformats.org/drawingml/2006/table">
            <a:tbl>
              <a:tblPr firstRow="1" bandRow="1">
                <a:tableStyleId>{7DF18680-E054-41AD-8BC1-D1AEF772440D}</a:tableStyleId>
              </a:tblPr>
              <a:tblGrid>
                <a:gridCol w="866196"/>
              </a:tblGrid>
              <a:tr h="327994">
                <a:tc>
                  <a:txBody>
                    <a:bodyPr/>
                    <a:lstStyle/>
                    <a:p>
                      <a:r>
                        <a:rPr lang="en-US" sz="1200" dirty="0" smtClean="0"/>
                        <a:t>Quantity</a:t>
                      </a:r>
                      <a:endParaRPr lang="en-US" sz="1100" dirty="0"/>
                    </a:p>
                  </a:txBody>
                  <a:tcPr marL="93222" marR="93222" marT="46611" marB="46611">
                    <a:solidFill>
                      <a:schemeClr val="accent3">
                        <a:lumMod val="75000"/>
                      </a:schemeClr>
                    </a:solidFill>
                  </a:tcPr>
                </a:tc>
              </a:tr>
              <a:tr h="343760">
                <a:tc>
                  <a:txBody>
                    <a:bodyPr/>
                    <a:lstStyle/>
                    <a:p>
                      <a:r>
                        <a:rPr lang="en-US" sz="1200" dirty="0" smtClean="0"/>
                        <a:t>6</a:t>
                      </a:r>
                      <a:endParaRPr lang="en-US" sz="1200" dirty="0"/>
                    </a:p>
                  </a:txBody>
                  <a:tcPr marL="93222" marR="93222" marT="46611" marB="46611"/>
                </a:tc>
              </a:tr>
              <a:tr h="343760">
                <a:tc>
                  <a:txBody>
                    <a:bodyPr/>
                    <a:lstStyle/>
                    <a:p>
                      <a:r>
                        <a:rPr lang="en-US" sz="1200" dirty="0" smtClean="0"/>
                        <a:t>1</a:t>
                      </a:r>
                      <a:endParaRPr lang="en-US" sz="1200" dirty="0"/>
                    </a:p>
                  </a:txBody>
                  <a:tcPr marL="93222" marR="93222" marT="46611" marB="46611"/>
                </a:tc>
              </a:tr>
              <a:tr h="343760">
                <a:tc>
                  <a:txBody>
                    <a:bodyPr/>
                    <a:lstStyle/>
                    <a:p>
                      <a:r>
                        <a:rPr lang="en-US" sz="1200" dirty="0" smtClean="0"/>
                        <a:t>2</a:t>
                      </a:r>
                      <a:endParaRPr lang="en-US" sz="1200" dirty="0"/>
                    </a:p>
                  </a:txBody>
                  <a:tcPr marL="93222" marR="93222" marT="46611" marB="46611"/>
                </a:tc>
              </a:tr>
              <a:tr h="343760">
                <a:tc>
                  <a:txBody>
                    <a:bodyPr/>
                    <a:lstStyle/>
                    <a:p>
                      <a:r>
                        <a:rPr lang="en-US" sz="1200" dirty="0" smtClean="0"/>
                        <a:t>1</a:t>
                      </a:r>
                      <a:endParaRPr lang="en-US" sz="1200" dirty="0"/>
                    </a:p>
                  </a:txBody>
                  <a:tcPr marL="93222" marR="93222" marT="46611" marB="46611"/>
                </a:tc>
              </a:tr>
              <a:tr h="343760">
                <a:tc>
                  <a:txBody>
                    <a:bodyPr/>
                    <a:lstStyle/>
                    <a:p>
                      <a:r>
                        <a:rPr lang="en-US" sz="1200" dirty="0" smtClean="0"/>
                        <a:t>4</a:t>
                      </a:r>
                      <a:endParaRPr lang="en-US" sz="1200" dirty="0"/>
                    </a:p>
                  </a:txBody>
                  <a:tcPr marL="93222" marR="93222" marT="46611" marB="46611"/>
                </a:tc>
              </a:tr>
              <a:tr h="343760">
                <a:tc>
                  <a:txBody>
                    <a:bodyPr/>
                    <a:lstStyle/>
                    <a:p>
                      <a:r>
                        <a:rPr lang="en-US" sz="1200" dirty="0" smtClean="0"/>
                        <a:t>5</a:t>
                      </a:r>
                      <a:endParaRPr lang="en-US" sz="1200" dirty="0"/>
                    </a:p>
                  </a:txBody>
                  <a:tcPr marL="93222" marR="93222" marT="46611" marB="46611"/>
                </a:tc>
              </a:tr>
            </a:tbl>
          </a:graphicData>
        </a:graphic>
      </p:graphicFrame>
      <p:graphicFrame>
        <p:nvGraphicFramePr>
          <p:cNvPr id="9" name="Table 8"/>
          <p:cNvGraphicFramePr>
            <a:graphicFrameLocks noGrp="1"/>
          </p:cNvGraphicFramePr>
          <p:nvPr>
            <p:extLst/>
          </p:nvPr>
        </p:nvGraphicFramePr>
        <p:xfrm>
          <a:off x="8853198" y="1459988"/>
          <a:ext cx="1191505" cy="2383178"/>
        </p:xfrm>
        <a:graphic>
          <a:graphicData uri="http://schemas.openxmlformats.org/drawingml/2006/table">
            <a:tbl>
              <a:tblPr firstRow="1" bandRow="1">
                <a:tableStyleId>{7DF18680-E054-41AD-8BC1-D1AEF772440D}</a:tableStyleId>
              </a:tblPr>
              <a:tblGrid>
                <a:gridCol w="1191505"/>
              </a:tblGrid>
              <a:tr h="320624">
                <a:tc>
                  <a:txBody>
                    <a:bodyPr/>
                    <a:lstStyle/>
                    <a:p>
                      <a:r>
                        <a:rPr lang="en-US" sz="1200" dirty="0" err="1" smtClean="0"/>
                        <a:t>SalesAmount</a:t>
                      </a:r>
                      <a:endParaRPr lang="en-US" sz="1100" dirty="0"/>
                    </a:p>
                  </a:txBody>
                  <a:tcPr marL="93222" marR="93222" marT="46611" marB="46611">
                    <a:solidFill>
                      <a:schemeClr val="accent3">
                        <a:lumMod val="75000"/>
                      </a:schemeClr>
                    </a:solidFill>
                  </a:tcPr>
                </a:tc>
              </a:tr>
              <a:tr h="343759">
                <a:tc>
                  <a:txBody>
                    <a:bodyPr/>
                    <a:lstStyle/>
                    <a:p>
                      <a:r>
                        <a:rPr lang="en-US" sz="1200" dirty="0" smtClean="0"/>
                        <a:t>30.00</a:t>
                      </a:r>
                      <a:endParaRPr lang="en-US" sz="1200" dirty="0"/>
                    </a:p>
                  </a:txBody>
                  <a:tcPr marL="93222" marR="93222" marT="46611" marB="46611"/>
                </a:tc>
              </a:tr>
              <a:tr h="343759">
                <a:tc>
                  <a:txBody>
                    <a:bodyPr/>
                    <a:lstStyle/>
                    <a:p>
                      <a:r>
                        <a:rPr lang="en-US" sz="1200" dirty="0" smtClean="0"/>
                        <a:t>17.00</a:t>
                      </a:r>
                      <a:endParaRPr lang="en-US" sz="1200" dirty="0"/>
                    </a:p>
                  </a:txBody>
                  <a:tcPr marL="93222" marR="93222" marT="46611" marB="46611"/>
                </a:tc>
              </a:tr>
              <a:tr h="343759">
                <a:tc>
                  <a:txBody>
                    <a:bodyPr/>
                    <a:lstStyle/>
                    <a:p>
                      <a:r>
                        <a:rPr lang="en-US" sz="1200" dirty="0" smtClean="0"/>
                        <a:t>20.00</a:t>
                      </a:r>
                      <a:endParaRPr lang="en-US" sz="1200" dirty="0"/>
                    </a:p>
                  </a:txBody>
                  <a:tcPr marL="93222" marR="93222" marT="46611" marB="46611"/>
                </a:tc>
              </a:tr>
              <a:tr h="343759">
                <a:tc>
                  <a:txBody>
                    <a:bodyPr/>
                    <a:lstStyle/>
                    <a:p>
                      <a:r>
                        <a:rPr lang="en-US" sz="1200" dirty="0" smtClean="0"/>
                        <a:t>17.00</a:t>
                      </a:r>
                      <a:endParaRPr lang="en-US" sz="1200" dirty="0"/>
                    </a:p>
                  </a:txBody>
                  <a:tcPr marL="93222" marR="93222" marT="46611" marB="46611"/>
                </a:tc>
              </a:tr>
              <a:tr h="343759">
                <a:tc>
                  <a:txBody>
                    <a:bodyPr/>
                    <a:lstStyle/>
                    <a:p>
                      <a:r>
                        <a:rPr lang="en-US" sz="1200" dirty="0" smtClean="0"/>
                        <a:t>20.00</a:t>
                      </a:r>
                      <a:endParaRPr lang="en-US" sz="1200" dirty="0"/>
                    </a:p>
                  </a:txBody>
                  <a:tcPr marL="93222" marR="93222" marT="46611" marB="46611"/>
                </a:tc>
              </a:tr>
              <a:tr h="343759">
                <a:tc>
                  <a:txBody>
                    <a:bodyPr/>
                    <a:lstStyle/>
                    <a:p>
                      <a:r>
                        <a:rPr lang="en-US" sz="1200" dirty="0" smtClean="0"/>
                        <a:t>25.00</a:t>
                      </a:r>
                      <a:endParaRPr lang="en-US" sz="1200" dirty="0"/>
                    </a:p>
                  </a:txBody>
                  <a:tcPr marL="93222" marR="93222" marT="46611" marB="46611"/>
                </a:tc>
              </a:tr>
            </a:tbl>
          </a:graphicData>
        </a:graphic>
      </p:graphicFrame>
      <p:graphicFrame>
        <p:nvGraphicFramePr>
          <p:cNvPr id="12" name="Table 11"/>
          <p:cNvGraphicFramePr>
            <a:graphicFrameLocks noGrp="1"/>
          </p:cNvGraphicFramePr>
          <p:nvPr>
            <p:extLst/>
          </p:nvPr>
        </p:nvGraphicFramePr>
        <p:xfrm>
          <a:off x="1444101" y="3929669"/>
          <a:ext cx="1209539" cy="2406313"/>
        </p:xfrm>
        <a:graphic>
          <a:graphicData uri="http://schemas.openxmlformats.org/drawingml/2006/table">
            <a:tbl>
              <a:tblPr firstRow="1" bandRow="1">
                <a:tableStyleId>{7DF18680-E054-41AD-8BC1-D1AEF772440D}</a:tableStyleId>
              </a:tblPr>
              <a:tblGrid>
                <a:gridCol w="1209539"/>
              </a:tblGrid>
              <a:tr h="34375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err="1" smtClean="0"/>
                        <a:t>OrderDateKey</a:t>
                      </a:r>
                      <a:endParaRPr lang="en-US" sz="1200" dirty="0" smtClean="0"/>
                    </a:p>
                  </a:txBody>
                  <a:tcPr marL="69936" marR="69936" marT="46611" marB="46611">
                    <a:solidFill>
                      <a:schemeClr val="accent3">
                        <a:lumMod val="75000"/>
                      </a:schemeClr>
                    </a:solidFill>
                  </a:tcPr>
                </a:tc>
              </a:tr>
              <a:tr h="343759">
                <a:tc>
                  <a:txBody>
                    <a:bodyPr/>
                    <a:lstStyle/>
                    <a:p>
                      <a:r>
                        <a:rPr lang="en-US" sz="1200" dirty="0" smtClean="0"/>
                        <a:t>20101108</a:t>
                      </a:r>
                      <a:endParaRPr lang="en-US" sz="1200" dirty="0"/>
                    </a:p>
                  </a:txBody>
                  <a:tcPr marL="93222" marR="93222" marT="46611" marB="46611"/>
                </a:tc>
              </a:tr>
              <a:tr h="343759">
                <a:tc>
                  <a:txBody>
                    <a:bodyPr/>
                    <a:lstStyle/>
                    <a:p>
                      <a:r>
                        <a:rPr lang="en-US" sz="1200" dirty="0" smtClean="0"/>
                        <a:t>20101108</a:t>
                      </a:r>
                      <a:endParaRPr lang="en-US" sz="1200" dirty="0"/>
                    </a:p>
                  </a:txBody>
                  <a:tcPr marL="93222" marR="93222" marT="46611" marB="46611"/>
                </a:tc>
              </a:tr>
              <a:tr h="343759">
                <a:tc>
                  <a:txBody>
                    <a:bodyPr/>
                    <a:lstStyle/>
                    <a:p>
                      <a:r>
                        <a:rPr lang="en-US" sz="1200" dirty="0" smtClean="0"/>
                        <a:t>20101108</a:t>
                      </a:r>
                      <a:endParaRPr lang="en-US" sz="1200" dirty="0"/>
                    </a:p>
                  </a:txBody>
                  <a:tcPr marL="93222" marR="93222" marT="46611" marB="46611"/>
                </a:tc>
              </a:tr>
              <a:tr h="343759">
                <a:tc>
                  <a:txBody>
                    <a:bodyPr/>
                    <a:lstStyle/>
                    <a:p>
                      <a:r>
                        <a:rPr lang="en-US" sz="1200" dirty="0" smtClean="0"/>
                        <a:t>20101109</a:t>
                      </a:r>
                      <a:endParaRPr lang="en-US" sz="1200" dirty="0"/>
                    </a:p>
                  </a:txBody>
                  <a:tcPr marL="93222" marR="93222" marT="46611" marB="46611"/>
                </a:tc>
              </a:tr>
              <a:tr h="343759">
                <a:tc>
                  <a:txBody>
                    <a:bodyPr/>
                    <a:lstStyle/>
                    <a:p>
                      <a:r>
                        <a:rPr lang="en-US" sz="1200" dirty="0" smtClean="0"/>
                        <a:t>20101109</a:t>
                      </a:r>
                      <a:endParaRPr lang="en-US" sz="1200" dirty="0"/>
                    </a:p>
                  </a:txBody>
                  <a:tcPr marL="93222" marR="93222" marT="46611" marB="46611"/>
                </a:tc>
              </a:tr>
              <a:tr h="34375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20101109</a:t>
                      </a:r>
                    </a:p>
                  </a:txBody>
                  <a:tcPr marL="93222" marR="93222" marT="46611" marB="46611"/>
                </a:tc>
              </a:tr>
            </a:tbl>
          </a:graphicData>
        </a:graphic>
      </p:graphicFrame>
      <p:graphicFrame>
        <p:nvGraphicFramePr>
          <p:cNvPr id="14" name="Table 13"/>
          <p:cNvGraphicFramePr>
            <a:graphicFrameLocks noGrp="1"/>
          </p:cNvGraphicFramePr>
          <p:nvPr>
            <p:extLst/>
          </p:nvPr>
        </p:nvGraphicFramePr>
        <p:xfrm>
          <a:off x="3125345" y="3929669"/>
          <a:ext cx="1071285" cy="2406313"/>
        </p:xfrm>
        <a:graphic>
          <a:graphicData uri="http://schemas.openxmlformats.org/drawingml/2006/table">
            <a:tbl>
              <a:tblPr firstRow="1" bandRow="1">
                <a:tableStyleId>{7DF18680-E054-41AD-8BC1-D1AEF772440D}</a:tableStyleId>
              </a:tblPr>
              <a:tblGrid>
                <a:gridCol w="1071285"/>
              </a:tblGrid>
              <a:tr h="343759">
                <a:tc>
                  <a:txBody>
                    <a:bodyPr/>
                    <a:lstStyle/>
                    <a:p>
                      <a:r>
                        <a:rPr lang="en-US" sz="1200" dirty="0" err="1" smtClean="0"/>
                        <a:t>ProductKey</a:t>
                      </a:r>
                      <a:endParaRPr lang="en-US" sz="1200" dirty="0"/>
                    </a:p>
                  </a:txBody>
                  <a:tcPr marL="93222" marR="93222" marT="46611" marB="46611">
                    <a:solidFill>
                      <a:schemeClr val="accent3">
                        <a:lumMod val="75000"/>
                      </a:schemeClr>
                    </a:solidFill>
                  </a:tcPr>
                </a:tc>
              </a:tr>
              <a:tr h="343759">
                <a:tc>
                  <a:txBody>
                    <a:bodyPr/>
                    <a:lstStyle/>
                    <a:p>
                      <a:r>
                        <a:rPr lang="en-US" sz="1200" dirty="0" smtClean="0"/>
                        <a:t>102</a:t>
                      </a:r>
                      <a:endParaRPr lang="en-US" sz="1200" dirty="0"/>
                    </a:p>
                  </a:txBody>
                  <a:tcPr marL="93222" marR="93222" marT="46611" marB="46611"/>
                </a:tc>
              </a:tr>
              <a:tr h="343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106</a:t>
                      </a:r>
                    </a:p>
                  </a:txBody>
                  <a:tcPr marL="93222" marR="93222" marT="46611" marB="46611"/>
                </a:tc>
              </a:tr>
              <a:tr h="343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109</a:t>
                      </a:r>
                    </a:p>
                  </a:txBody>
                  <a:tcPr marL="93222" marR="93222" marT="46611" marB="46611"/>
                </a:tc>
              </a:tr>
              <a:tr h="343759">
                <a:tc>
                  <a:txBody>
                    <a:bodyPr/>
                    <a:lstStyle/>
                    <a:p>
                      <a:r>
                        <a:rPr lang="en-US" sz="1200" dirty="0" smtClean="0"/>
                        <a:t>106</a:t>
                      </a:r>
                      <a:endParaRPr lang="en-US" sz="1200" dirty="0"/>
                    </a:p>
                  </a:txBody>
                  <a:tcPr marL="93222" marR="93222" marT="46611" marB="46611"/>
                </a:tc>
              </a:tr>
              <a:tr h="343759">
                <a:tc>
                  <a:txBody>
                    <a:bodyPr/>
                    <a:lstStyle/>
                    <a:p>
                      <a:r>
                        <a:rPr lang="en-US" sz="1200" dirty="0" smtClean="0"/>
                        <a:t>106</a:t>
                      </a:r>
                      <a:endParaRPr lang="en-US" sz="1200" dirty="0"/>
                    </a:p>
                  </a:txBody>
                  <a:tcPr marL="93222" marR="93222" marT="46611" marB="46611"/>
                </a:tc>
              </a:tr>
              <a:tr h="343759">
                <a:tc>
                  <a:txBody>
                    <a:bodyPr/>
                    <a:lstStyle/>
                    <a:p>
                      <a:r>
                        <a:rPr lang="en-US" sz="1200" dirty="0" smtClean="0"/>
                        <a:t>103</a:t>
                      </a:r>
                      <a:endParaRPr lang="en-US" sz="1200" dirty="0"/>
                    </a:p>
                  </a:txBody>
                  <a:tcPr marL="93222" marR="93222" marT="46611" marB="46611"/>
                </a:tc>
              </a:tr>
            </a:tbl>
          </a:graphicData>
        </a:graphic>
      </p:graphicFrame>
      <p:graphicFrame>
        <p:nvGraphicFramePr>
          <p:cNvPr id="15" name="Table 14"/>
          <p:cNvGraphicFramePr>
            <a:graphicFrameLocks noGrp="1"/>
          </p:cNvGraphicFramePr>
          <p:nvPr>
            <p:extLst/>
          </p:nvPr>
        </p:nvGraphicFramePr>
        <p:xfrm>
          <a:off x="4632637" y="3929669"/>
          <a:ext cx="879079" cy="2406313"/>
        </p:xfrm>
        <a:graphic>
          <a:graphicData uri="http://schemas.openxmlformats.org/drawingml/2006/table">
            <a:tbl>
              <a:tblPr firstRow="1" bandRow="1">
                <a:tableStyleId>{7DF18680-E054-41AD-8BC1-D1AEF772440D}</a:tableStyleId>
              </a:tblPr>
              <a:tblGrid>
                <a:gridCol w="879079"/>
              </a:tblGrid>
              <a:tr h="343759">
                <a:tc>
                  <a:txBody>
                    <a:bodyPr/>
                    <a:lstStyle/>
                    <a:p>
                      <a:r>
                        <a:rPr lang="en-US" sz="1200" dirty="0" err="1" smtClean="0"/>
                        <a:t>StoreKey</a:t>
                      </a:r>
                      <a:endParaRPr lang="en-US" sz="1200" dirty="0"/>
                    </a:p>
                  </a:txBody>
                  <a:tcPr marL="93222" marR="93222" marT="46611" marB="46611">
                    <a:solidFill>
                      <a:schemeClr val="accent3">
                        <a:lumMod val="75000"/>
                      </a:schemeClr>
                    </a:solidFill>
                  </a:tcPr>
                </a:tc>
              </a:tr>
              <a:tr h="343759">
                <a:tc>
                  <a:txBody>
                    <a:bodyPr/>
                    <a:lstStyle/>
                    <a:p>
                      <a:r>
                        <a:rPr lang="en-US" sz="1200" dirty="0" smtClean="0"/>
                        <a:t>02</a:t>
                      </a:r>
                      <a:endParaRPr lang="en-US" sz="1200" dirty="0"/>
                    </a:p>
                  </a:txBody>
                  <a:tcPr marL="93222" marR="93222" marT="46611" marB="46611"/>
                </a:tc>
              </a:tr>
              <a:tr h="343759">
                <a:tc>
                  <a:txBody>
                    <a:bodyPr/>
                    <a:lstStyle/>
                    <a:p>
                      <a:r>
                        <a:rPr lang="en-US" sz="1200" dirty="0" smtClean="0"/>
                        <a:t>03</a:t>
                      </a:r>
                      <a:endParaRPr lang="en-US" sz="1200" dirty="0"/>
                    </a:p>
                  </a:txBody>
                  <a:tcPr marL="93222" marR="93222" marT="46611" marB="46611"/>
                </a:tc>
              </a:tr>
              <a:tr h="343759">
                <a:tc>
                  <a:txBody>
                    <a:bodyPr/>
                    <a:lstStyle/>
                    <a:p>
                      <a:r>
                        <a:rPr lang="en-US" sz="1200" dirty="0" smtClean="0"/>
                        <a:t>01</a:t>
                      </a:r>
                      <a:endParaRPr lang="en-US" sz="1200" dirty="0"/>
                    </a:p>
                  </a:txBody>
                  <a:tcPr marL="93222" marR="93222" marT="46611" marB="46611"/>
                </a:tc>
              </a:tr>
              <a:tr h="343759">
                <a:tc>
                  <a:txBody>
                    <a:bodyPr/>
                    <a:lstStyle/>
                    <a:p>
                      <a:r>
                        <a:rPr lang="en-US" sz="1200" dirty="0" smtClean="0"/>
                        <a:t>04</a:t>
                      </a:r>
                      <a:endParaRPr lang="en-US" sz="1200" dirty="0"/>
                    </a:p>
                  </a:txBody>
                  <a:tcPr marL="93222" marR="93222" marT="46611" marB="46611"/>
                </a:tc>
              </a:tr>
              <a:tr h="343759">
                <a:tc>
                  <a:txBody>
                    <a:bodyPr/>
                    <a:lstStyle/>
                    <a:p>
                      <a:r>
                        <a:rPr lang="en-US" sz="1200" dirty="0" smtClean="0"/>
                        <a:t>04</a:t>
                      </a:r>
                      <a:endParaRPr lang="en-US" sz="1200" dirty="0"/>
                    </a:p>
                  </a:txBody>
                  <a:tcPr marL="93222" marR="93222" marT="46611" marB="46611"/>
                </a:tc>
              </a:tr>
              <a:tr h="343759">
                <a:tc>
                  <a:txBody>
                    <a:bodyPr/>
                    <a:lstStyle/>
                    <a:p>
                      <a:r>
                        <a:rPr lang="en-US" sz="1200" dirty="0" smtClean="0"/>
                        <a:t>01</a:t>
                      </a:r>
                      <a:endParaRPr lang="en-US" sz="1200" dirty="0"/>
                    </a:p>
                  </a:txBody>
                  <a:tcPr marL="93222" marR="93222" marT="46611" marB="46611"/>
                </a:tc>
              </a:tr>
            </a:tbl>
          </a:graphicData>
        </a:graphic>
      </p:graphicFrame>
      <p:graphicFrame>
        <p:nvGraphicFramePr>
          <p:cNvPr id="16" name="Table 15"/>
          <p:cNvGraphicFramePr>
            <a:graphicFrameLocks noGrp="1"/>
          </p:cNvGraphicFramePr>
          <p:nvPr>
            <p:extLst/>
          </p:nvPr>
        </p:nvGraphicFramePr>
        <p:xfrm>
          <a:off x="5989270" y="3929669"/>
          <a:ext cx="1006483" cy="2406313"/>
        </p:xfrm>
        <a:graphic>
          <a:graphicData uri="http://schemas.openxmlformats.org/drawingml/2006/table">
            <a:tbl>
              <a:tblPr firstRow="1" bandRow="1">
                <a:tableStyleId>{7DF18680-E054-41AD-8BC1-D1AEF772440D}</a:tableStyleId>
              </a:tblPr>
              <a:tblGrid>
                <a:gridCol w="1006483"/>
              </a:tblGrid>
              <a:tr h="343759">
                <a:tc>
                  <a:txBody>
                    <a:bodyPr/>
                    <a:lstStyle/>
                    <a:p>
                      <a:r>
                        <a:rPr lang="en-US" sz="1200" dirty="0" err="1" smtClean="0"/>
                        <a:t>RegionKey</a:t>
                      </a:r>
                      <a:endParaRPr lang="en-US" sz="1100" dirty="0"/>
                    </a:p>
                  </a:txBody>
                  <a:tcPr marL="93222" marR="93222" marT="46611" marB="46611">
                    <a:solidFill>
                      <a:schemeClr val="accent3">
                        <a:lumMod val="75000"/>
                      </a:schemeClr>
                    </a:solidFill>
                  </a:tcPr>
                </a:tc>
              </a:tr>
              <a:tr h="343759">
                <a:tc>
                  <a:txBody>
                    <a:bodyPr/>
                    <a:lstStyle/>
                    <a:p>
                      <a:r>
                        <a:rPr lang="en-US" sz="1200" dirty="0" smtClean="0"/>
                        <a:t>1</a:t>
                      </a:r>
                      <a:endParaRPr lang="en-US" sz="1200" dirty="0"/>
                    </a:p>
                  </a:txBody>
                  <a:tcPr marL="93222" marR="93222" marT="46611" marB="46611"/>
                </a:tc>
              </a:tr>
              <a:tr h="343759">
                <a:tc>
                  <a:txBody>
                    <a:bodyPr/>
                    <a:lstStyle/>
                    <a:p>
                      <a:r>
                        <a:rPr lang="en-US" sz="1200" dirty="0" smtClean="0"/>
                        <a:t>2</a:t>
                      </a:r>
                      <a:endParaRPr lang="en-US" sz="1200" dirty="0"/>
                    </a:p>
                  </a:txBody>
                  <a:tcPr marL="93222" marR="93222" marT="46611" marB="46611"/>
                </a:tc>
              </a:tr>
              <a:tr h="343759">
                <a:tc>
                  <a:txBody>
                    <a:bodyPr/>
                    <a:lstStyle/>
                    <a:p>
                      <a:r>
                        <a:rPr lang="en-US" sz="1200" dirty="0" smtClean="0"/>
                        <a:t>1</a:t>
                      </a:r>
                      <a:endParaRPr lang="en-US" sz="1200" dirty="0"/>
                    </a:p>
                  </a:txBody>
                  <a:tcPr marL="93222" marR="93222" marT="46611" marB="46611"/>
                </a:tc>
              </a:tr>
              <a:tr h="343759">
                <a:tc>
                  <a:txBody>
                    <a:bodyPr/>
                    <a:lstStyle/>
                    <a:p>
                      <a:r>
                        <a:rPr lang="en-US" sz="1200" dirty="0" smtClean="0"/>
                        <a:t>2</a:t>
                      </a:r>
                      <a:endParaRPr lang="en-US" sz="1200" dirty="0"/>
                    </a:p>
                  </a:txBody>
                  <a:tcPr marL="93222" marR="93222" marT="46611" marB="46611"/>
                </a:tc>
              </a:tr>
              <a:tr h="343759">
                <a:tc>
                  <a:txBody>
                    <a:bodyPr/>
                    <a:lstStyle/>
                    <a:p>
                      <a:r>
                        <a:rPr lang="en-US" sz="1200" dirty="0" smtClean="0"/>
                        <a:t>2</a:t>
                      </a:r>
                      <a:endParaRPr lang="en-US" sz="1200" dirty="0"/>
                    </a:p>
                  </a:txBody>
                  <a:tcPr marL="93222" marR="93222" marT="46611" marB="46611"/>
                </a:tc>
              </a:tr>
              <a:tr h="343759">
                <a:tc>
                  <a:txBody>
                    <a:bodyPr/>
                    <a:lstStyle/>
                    <a:p>
                      <a:r>
                        <a:rPr lang="en-US" sz="1200" dirty="0" smtClean="0"/>
                        <a:t>1</a:t>
                      </a:r>
                      <a:endParaRPr lang="en-US" sz="1200" dirty="0"/>
                    </a:p>
                  </a:txBody>
                  <a:tcPr marL="93222" marR="93222" marT="46611" marB="46611"/>
                </a:tc>
              </a:tr>
            </a:tbl>
          </a:graphicData>
        </a:graphic>
      </p:graphicFrame>
      <p:graphicFrame>
        <p:nvGraphicFramePr>
          <p:cNvPr id="17" name="Table 16"/>
          <p:cNvGraphicFramePr>
            <a:graphicFrameLocks noGrp="1"/>
          </p:cNvGraphicFramePr>
          <p:nvPr>
            <p:extLst/>
          </p:nvPr>
        </p:nvGraphicFramePr>
        <p:xfrm>
          <a:off x="7515400" y="3929672"/>
          <a:ext cx="866196" cy="2402219"/>
        </p:xfrm>
        <a:graphic>
          <a:graphicData uri="http://schemas.openxmlformats.org/drawingml/2006/table">
            <a:tbl>
              <a:tblPr firstRow="1" bandRow="1">
                <a:tableStyleId>{7DF18680-E054-41AD-8BC1-D1AEF772440D}</a:tableStyleId>
              </a:tblPr>
              <a:tblGrid>
                <a:gridCol w="866196"/>
              </a:tblGrid>
              <a:tr h="339665">
                <a:tc>
                  <a:txBody>
                    <a:bodyPr/>
                    <a:lstStyle/>
                    <a:p>
                      <a:r>
                        <a:rPr lang="en-US" sz="1200" dirty="0" smtClean="0"/>
                        <a:t>Quantity</a:t>
                      </a:r>
                      <a:endParaRPr lang="en-US" sz="1100" dirty="0"/>
                    </a:p>
                  </a:txBody>
                  <a:tcPr marL="93222" marR="93222" marT="46611" marB="46611">
                    <a:solidFill>
                      <a:schemeClr val="accent3">
                        <a:lumMod val="75000"/>
                      </a:schemeClr>
                    </a:solidFill>
                  </a:tcPr>
                </a:tc>
              </a:tr>
              <a:tr h="343759">
                <a:tc>
                  <a:txBody>
                    <a:bodyPr/>
                    <a:lstStyle/>
                    <a:p>
                      <a:r>
                        <a:rPr lang="en-US" sz="1200" dirty="0" smtClean="0"/>
                        <a:t>1</a:t>
                      </a:r>
                      <a:endParaRPr lang="en-US" sz="1200" dirty="0"/>
                    </a:p>
                  </a:txBody>
                  <a:tcPr marL="93222" marR="93222" marT="46611" marB="46611"/>
                </a:tc>
              </a:tr>
              <a:tr h="343759">
                <a:tc>
                  <a:txBody>
                    <a:bodyPr/>
                    <a:lstStyle/>
                    <a:p>
                      <a:r>
                        <a:rPr lang="en-US" sz="1200" dirty="0" smtClean="0"/>
                        <a:t>5</a:t>
                      </a:r>
                      <a:endParaRPr lang="en-US" sz="1200" dirty="0"/>
                    </a:p>
                  </a:txBody>
                  <a:tcPr marL="93222" marR="93222" marT="46611" marB="46611"/>
                </a:tc>
              </a:tr>
              <a:tr h="343759">
                <a:tc>
                  <a:txBody>
                    <a:bodyPr/>
                    <a:lstStyle/>
                    <a:p>
                      <a:r>
                        <a:rPr lang="en-US" sz="1200" dirty="0" smtClean="0"/>
                        <a:t>1</a:t>
                      </a:r>
                      <a:endParaRPr lang="en-US" sz="1200" dirty="0"/>
                    </a:p>
                  </a:txBody>
                  <a:tcPr marL="93222" marR="93222" marT="46611" marB="46611"/>
                </a:tc>
              </a:tr>
              <a:tr h="343759">
                <a:tc>
                  <a:txBody>
                    <a:bodyPr/>
                    <a:lstStyle/>
                    <a:p>
                      <a:r>
                        <a:rPr lang="en-US" sz="1200" dirty="0" smtClean="0"/>
                        <a:t>4</a:t>
                      </a:r>
                      <a:endParaRPr lang="en-US" sz="1200" dirty="0"/>
                    </a:p>
                  </a:txBody>
                  <a:tcPr marL="93222" marR="93222" marT="46611" marB="46611"/>
                </a:tc>
              </a:tr>
              <a:tr h="343759">
                <a:tc>
                  <a:txBody>
                    <a:bodyPr/>
                    <a:lstStyle/>
                    <a:p>
                      <a:r>
                        <a:rPr lang="en-US" sz="1200" dirty="0" smtClean="0"/>
                        <a:t>5</a:t>
                      </a:r>
                      <a:endParaRPr lang="en-US" sz="1200" dirty="0"/>
                    </a:p>
                  </a:txBody>
                  <a:tcPr marL="93222" marR="93222" marT="46611" marB="46611"/>
                </a:tc>
              </a:tr>
              <a:tr h="343759">
                <a:tc>
                  <a:txBody>
                    <a:bodyPr/>
                    <a:lstStyle/>
                    <a:p>
                      <a:r>
                        <a:rPr lang="en-US" sz="1200" dirty="0" smtClean="0"/>
                        <a:t>1</a:t>
                      </a:r>
                      <a:endParaRPr lang="en-US" sz="1200" dirty="0"/>
                    </a:p>
                  </a:txBody>
                  <a:tcPr marL="93222" marR="93222" marT="46611" marB="46611"/>
                </a:tc>
              </a:tr>
            </a:tbl>
          </a:graphicData>
        </a:graphic>
      </p:graphicFrame>
      <p:graphicFrame>
        <p:nvGraphicFramePr>
          <p:cNvPr id="18" name="Table 17"/>
          <p:cNvGraphicFramePr>
            <a:graphicFrameLocks noGrp="1"/>
          </p:cNvGraphicFramePr>
          <p:nvPr>
            <p:extLst/>
          </p:nvPr>
        </p:nvGraphicFramePr>
        <p:xfrm>
          <a:off x="8853198" y="3929672"/>
          <a:ext cx="1191505" cy="2402219"/>
        </p:xfrm>
        <a:graphic>
          <a:graphicData uri="http://schemas.openxmlformats.org/drawingml/2006/table">
            <a:tbl>
              <a:tblPr firstRow="1" bandRow="1">
                <a:tableStyleId>{7DF18680-E054-41AD-8BC1-D1AEF772440D}</a:tableStyleId>
              </a:tblPr>
              <a:tblGrid>
                <a:gridCol w="1191505"/>
              </a:tblGrid>
              <a:tr h="339665">
                <a:tc>
                  <a:txBody>
                    <a:bodyPr/>
                    <a:lstStyle/>
                    <a:p>
                      <a:r>
                        <a:rPr lang="en-US" sz="1200" dirty="0" err="1" smtClean="0"/>
                        <a:t>SalesAmount</a:t>
                      </a:r>
                      <a:endParaRPr lang="en-US" sz="1100" dirty="0"/>
                    </a:p>
                  </a:txBody>
                  <a:tcPr marL="93222" marR="93222" marT="46611" marB="46611">
                    <a:solidFill>
                      <a:schemeClr val="accent3">
                        <a:lumMod val="75000"/>
                      </a:schemeClr>
                    </a:solidFill>
                  </a:tcPr>
                </a:tc>
              </a:tr>
              <a:tr h="343759">
                <a:tc>
                  <a:txBody>
                    <a:bodyPr/>
                    <a:lstStyle/>
                    <a:p>
                      <a:r>
                        <a:rPr lang="en-US" sz="1200" dirty="0" smtClean="0"/>
                        <a:t>14.00</a:t>
                      </a:r>
                      <a:endParaRPr lang="en-US" sz="1200" dirty="0"/>
                    </a:p>
                  </a:txBody>
                  <a:tcPr marL="93222" marR="93222" marT="46611" marB="46611"/>
                </a:tc>
              </a:tr>
              <a:tr h="343759">
                <a:tc>
                  <a:txBody>
                    <a:bodyPr/>
                    <a:lstStyle/>
                    <a:p>
                      <a:r>
                        <a:rPr lang="en-US" sz="1200" dirty="0" smtClean="0"/>
                        <a:t>25.00</a:t>
                      </a:r>
                      <a:endParaRPr lang="en-US" sz="1200" dirty="0"/>
                    </a:p>
                  </a:txBody>
                  <a:tcPr marL="93222" marR="93222" marT="46611" marB="46611"/>
                </a:tc>
              </a:tr>
              <a:tr h="343759">
                <a:tc>
                  <a:txBody>
                    <a:bodyPr/>
                    <a:lstStyle/>
                    <a:p>
                      <a:r>
                        <a:rPr lang="en-US" sz="1200" dirty="0" smtClean="0"/>
                        <a:t>10.00</a:t>
                      </a:r>
                      <a:endParaRPr lang="en-US" sz="1200" dirty="0"/>
                    </a:p>
                  </a:txBody>
                  <a:tcPr marL="93222" marR="93222" marT="46611" marB="46611"/>
                </a:tc>
              </a:tr>
              <a:tr h="343759">
                <a:tc>
                  <a:txBody>
                    <a:bodyPr/>
                    <a:lstStyle/>
                    <a:p>
                      <a:r>
                        <a:rPr lang="en-US" sz="1200" dirty="0" smtClean="0"/>
                        <a:t>20.00</a:t>
                      </a:r>
                      <a:endParaRPr lang="en-US" sz="1200" dirty="0"/>
                    </a:p>
                  </a:txBody>
                  <a:tcPr marL="93222" marR="93222" marT="46611" marB="46611"/>
                </a:tc>
              </a:tr>
              <a:tr h="343759">
                <a:tc>
                  <a:txBody>
                    <a:bodyPr/>
                    <a:lstStyle/>
                    <a:p>
                      <a:r>
                        <a:rPr lang="en-US" sz="1200" dirty="0" smtClean="0"/>
                        <a:t>25.00</a:t>
                      </a:r>
                      <a:endParaRPr lang="en-US" sz="1200" dirty="0"/>
                    </a:p>
                  </a:txBody>
                  <a:tcPr marL="93222" marR="93222" marT="46611" marB="46611"/>
                </a:tc>
              </a:tr>
              <a:tr h="343759">
                <a:tc>
                  <a:txBody>
                    <a:bodyPr/>
                    <a:lstStyle/>
                    <a:p>
                      <a:r>
                        <a:rPr lang="en-US" sz="1200" dirty="0" smtClean="0"/>
                        <a:t>17.00</a:t>
                      </a:r>
                      <a:endParaRPr lang="en-US" sz="1200" dirty="0"/>
                    </a:p>
                  </a:txBody>
                  <a:tcPr marL="93222" marR="93222" marT="46611" marB="46611"/>
                </a:tc>
              </a:tr>
            </a:tbl>
          </a:graphicData>
        </a:graphic>
      </p:graphicFrame>
      <p:sp>
        <p:nvSpPr>
          <p:cNvPr id="19" name="Title 6"/>
          <p:cNvSpPr txBox="1">
            <a:spLocks/>
          </p:cNvSpPr>
          <p:nvPr/>
        </p:nvSpPr>
        <p:spPr>
          <a:xfrm>
            <a:off x="857925" y="680"/>
            <a:ext cx="10720625" cy="1351409"/>
          </a:xfrm>
          <a:prstGeom prst="rect">
            <a:avLst/>
          </a:prstGeom>
        </p:spPr>
        <p:txBody>
          <a:bodyPr vert="horz" lIns="93222" tIns="46611" rIns="93222" bIns="46611" rtlCol="0" anchor="t">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78" dirty="0">
                <a:solidFill>
                  <a:srgbClr val="FFFFFF"/>
                </a:solidFill>
              </a:rPr>
              <a:t>2. Vertically Partition (create Segments)</a:t>
            </a:r>
          </a:p>
        </p:txBody>
      </p:sp>
      <p:cxnSp>
        <p:nvCxnSpPr>
          <p:cNvPr id="13" name="Straight Connector 12"/>
          <p:cNvCxnSpPr/>
          <p:nvPr/>
        </p:nvCxnSpPr>
        <p:spPr>
          <a:xfrm>
            <a:off x="2877370" y="1352087"/>
            <a:ext cx="10840" cy="5066519"/>
          </a:xfrm>
          <a:prstGeom prst="line">
            <a:avLst/>
          </a:prstGeom>
          <a:ln w="762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11808" y="1352087"/>
            <a:ext cx="3606" cy="5066519"/>
          </a:xfrm>
          <a:prstGeom prst="line">
            <a:avLst/>
          </a:prstGeom>
          <a:ln w="762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52128" y="1352087"/>
            <a:ext cx="7222" cy="5066519"/>
          </a:xfrm>
          <a:prstGeom prst="line">
            <a:avLst/>
          </a:prstGeom>
          <a:ln w="762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56905" y="1352087"/>
            <a:ext cx="28893" cy="5066519"/>
          </a:xfrm>
          <a:prstGeom prst="line">
            <a:avLst/>
          </a:prstGeom>
          <a:ln w="762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13867" y="1352087"/>
            <a:ext cx="18046" cy="5066519"/>
          </a:xfrm>
          <a:prstGeom prst="line">
            <a:avLst/>
          </a:prstGeom>
          <a:ln w="762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3536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606123" y="1605715"/>
          <a:ext cx="1282149" cy="1336383"/>
        </p:xfrm>
        <a:graphic>
          <a:graphicData uri="http://schemas.openxmlformats.org/drawingml/2006/table">
            <a:tbl>
              <a:tblPr firstRow="1" bandRow="1">
                <a:tableStyleId>{7DF18680-E054-41AD-8BC1-D1AEF772440D}</a:tableStyleId>
              </a:tblPr>
              <a:tblGrid>
                <a:gridCol w="1282149"/>
              </a:tblGrid>
              <a:tr h="21756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marL="69936" marR="69936" marT="46611" marB="46611">
                    <a:solidFill>
                      <a:schemeClr val="accent3">
                        <a:lumMod val="75000"/>
                      </a:schemeClr>
                    </a:solidFill>
                  </a:tcPr>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20101108</a:t>
                      </a:r>
                      <a:endParaRPr lang="en-US" sz="500" dirty="0"/>
                    </a:p>
                  </a:txBody>
                  <a:tcPr marL="93222" marR="93222" marT="46611" marB="46611"/>
                </a:tc>
              </a:tr>
            </a:tbl>
          </a:graphicData>
        </a:graphic>
      </p:graphicFrame>
      <p:graphicFrame>
        <p:nvGraphicFramePr>
          <p:cNvPr id="4" name="Table 3"/>
          <p:cNvGraphicFramePr>
            <a:graphicFrameLocks noGrp="1"/>
          </p:cNvGraphicFramePr>
          <p:nvPr>
            <p:extLst/>
          </p:nvPr>
        </p:nvGraphicFramePr>
        <p:xfrm>
          <a:off x="3063110" y="1605714"/>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ProductKey</a:t>
                      </a:r>
                      <a:endParaRPr lang="en-US" sz="800" dirty="0"/>
                    </a:p>
                  </a:txBody>
                  <a:tcPr marL="93222" marR="93222" marT="46611" marB="46611">
                    <a:solidFill>
                      <a:schemeClr val="accent3">
                        <a:lumMod val="75000"/>
                      </a:schemeClr>
                    </a:solidFill>
                  </a:tcPr>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103</a:t>
                      </a:r>
                      <a:endParaRPr lang="en-US" sz="800" dirty="0"/>
                    </a:p>
                  </a:txBody>
                  <a:tcPr marL="93222" marR="93222" marT="46611" marB="46611"/>
                </a:tc>
              </a:tr>
              <a:tr h="217569">
                <a:tc>
                  <a:txBody>
                    <a:bodyPr/>
                    <a:lstStyle/>
                    <a:p>
                      <a:r>
                        <a:rPr lang="en-US" sz="800" dirty="0" smtClean="0"/>
                        <a:t>109</a:t>
                      </a:r>
                      <a:endParaRPr lang="en-US" sz="800" dirty="0"/>
                    </a:p>
                  </a:txBody>
                  <a:tcPr marL="93222" marR="93222" marT="46611" marB="46611"/>
                </a:tc>
              </a:tr>
              <a:tr h="21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103</a:t>
                      </a:r>
                    </a:p>
                  </a:txBody>
                  <a:tcPr marL="93222" marR="93222" marT="46611" marB="46611"/>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106</a:t>
                      </a:r>
                      <a:endParaRPr lang="en-US" sz="800" dirty="0"/>
                    </a:p>
                  </a:txBody>
                  <a:tcPr marL="93222" marR="93222" marT="46611" marB="46611"/>
                </a:tc>
              </a:tr>
            </a:tbl>
          </a:graphicData>
        </a:graphic>
      </p:graphicFrame>
      <p:graphicFrame>
        <p:nvGraphicFramePr>
          <p:cNvPr id="5" name="Table 4"/>
          <p:cNvGraphicFramePr>
            <a:graphicFrameLocks noGrp="1"/>
          </p:cNvGraphicFramePr>
          <p:nvPr>
            <p:extLst/>
          </p:nvPr>
        </p:nvGraphicFramePr>
        <p:xfrm>
          <a:off x="4461816" y="1605714"/>
          <a:ext cx="1282149" cy="1691301"/>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StoreKey</a:t>
                      </a:r>
                      <a:endParaRPr lang="en-US" sz="800" dirty="0"/>
                    </a:p>
                  </a:txBody>
                  <a:tcPr marL="93222" marR="93222" marT="46611" marB="46611">
                    <a:solidFill>
                      <a:schemeClr val="accent3">
                        <a:lumMod val="75000"/>
                      </a:schemeClr>
                    </a:solidFill>
                  </a:tcPr>
                </a:tc>
              </a:tr>
              <a:tr h="238294">
                <a:tc>
                  <a:txBody>
                    <a:bodyPr/>
                    <a:lstStyle/>
                    <a:p>
                      <a:r>
                        <a:rPr lang="en-US" sz="1000" dirty="0" smtClean="0"/>
                        <a:t>01</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03</a:t>
                      </a:r>
                      <a:endParaRPr lang="en-US" sz="1000" dirty="0"/>
                    </a:p>
                  </a:txBody>
                  <a:tcPr marL="93222" marR="93222" marT="46611" marB="46611"/>
                </a:tc>
              </a:tr>
              <a:tr h="238294">
                <a:tc>
                  <a:txBody>
                    <a:bodyPr/>
                    <a:lstStyle/>
                    <a:p>
                      <a:r>
                        <a:rPr lang="en-US" sz="1000" dirty="0" smtClean="0"/>
                        <a:t>05</a:t>
                      </a:r>
                      <a:endParaRPr lang="en-US" sz="1000" dirty="0"/>
                    </a:p>
                  </a:txBody>
                  <a:tcPr marL="93222" marR="93222" marT="46611" marB="46611"/>
                </a:tc>
              </a:tr>
              <a:tr h="238294">
                <a:tc>
                  <a:txBody>
                    <a:bodyPr/>
                    <a:lstStyle/>
                    <a:p>
                      <a:r>
                        <a:rPr lang="en-US" sz="1000" dirty="0" smtClean="0"/>
                        <a:t>02</a:t>
                      </a:r>
                      <a:endParaRPr lang="en-US" sz="1000" dirty="0"/>
                    </a:p>
                  </a:txBody>
                  <a:tcPr marL="93222" marR="93222" marT="46611" marB="46611"/>
                </a:tc>
              </a:tr>
            </a:tbl>
          </a:graphicData>
        </a:graphic>
      </p:graphicFrame>
      <p:graphicFrame>
        <p:nvGraphicFramePr>
          <p:cNvPr id="6" name="Table 5"/>
          <p:cNvGraphicFramePr>
            <a:graphicFrameLocks noGrp="1"/>
          </p:cNvGraphicFramePr>
          <p:nvPr>
            <p:extLst/>
          </p:nvPr>
        </p:nvGraphicFramePr>
        <p:xfrm>
          <a:off x="5860523" y="1605715"/>
          <a:ext cx="1282149" cy="1429635"/>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RegionKey</a:t>
                      </a:r>
                      <a:endParaRPr lang="en-US" sz="800" dirty="0"/>
                    </a:p>
                  </a:txBody>
                  <a:tcPr marL="93222" marR="93222" marT="46611" marB="46611">
                    <a:solidFill>
                      <a:schemeClr val="accent3">
                        <a:lumMod val="75000"/>
                      </a:schemeClr>
                    </a:solidFill>
                  </a:tcPr>
                </a:tc>
              </a:tr>
              <a:tr h="202011">
                <a:tc>
                  <a:txBody>
                    <a:bodyPr/>
                    <a:lstStyle/>
                    <a:p>
                      <a:r>
                        <a:rPr lang="en-US" sz="700" dirty="0" smtClean="0"/>
                        <a:t>1</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3</a:t>
                      </a:r>
                      <a:endParaRPr lang="en-US" sz="700" dirty="0"/>
                    </a:p>
                  </a:txBody>
                  <a:tcPr marL="93222" marR="93222" marT="46611" marB="46611"/>
                </a:tc>
              </a:tr>
              <a:tr h="202011">
                <a:tc>
                  <a:txBody>
                    <a:bodyPr/>
                    <a:lstStyle/>
                    <a:p>
                      <a:r>
                        <a:rPr lang="en-US" sz="700" dirty="0" smtClean="0"/>
                        <a:t>1</a:t>
                      </a:r>
                      <a:endParaRPr lang="en-US" sz="700" dirty="0"/>
                    </a:p>
                  </a:txBody>
                  <a:tcPr marL="93222" marR="93222" marT="46611" marB="46611"/>
                </a:tc>
              </a:tr>
            </a:tbl>
          </a:graphicData>
        </a:graphic>
      </p:graphicFrame>
      <p:graphicFrame>
        <p:nvGraphicFramePr>
          <p:cNvPr id="7" name="Table 6"/>
          <p:cNvGraphicFramePr>
            <a:graphicFrameLocks noGrp="1"/>
          </p:cNvGraphicFramePr>
          <p:nvPr>
            <p:extLst/>
          </p:nvPr>
        </p:nvGraphicFramePr>
        <p:xfrm>
          <a:off x="7259229" y="1605714"/>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smtClean="0"/>
                        <a:t>Quantity</a:t>
                      </a:r>
                      <a:endParaRPr lang="en-US" sz="800" dirty="0"/>
                    </a:p>
                  </a:txBody>
                  <a:tcPr marL="93222" marR="93222" marT="46611" marB="46611">
                    <a:solidFill>
                      <a:schemeClr val="accent3">
                        <a:lumMod val="75000"/>
                      </a:schemeClr>
                    </a:solidFill>
                  </a:tcPr>
                </a:tc>
              </a:tr>
              <a:tr h="217569">
                <a:tc>
                  <a:txBody>
                    <a:bodyPr/>
                    <a:lstStyle/>
                    <a:p>
                      <a:r>
                        <a:rPr lang="en-US" sz="800" dirty="0" smtClean="0"/>
                        <a:t>6</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2</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4</a:t>
                      </a:r>
                      <a:endParaRPr lang="en-US" sz="800" dirty="0"/>
                    </a:p>
                  </a:txBody>
                  <a:tcPr marL="93222" marR="93222" marT="46611" marB="46611"/>
                </a:tc>
              </a:tr>
              <a:tr h="217569">
                <a:tc>
                  <a:txBody>
                    <a:bodyPr/>
                    <a:lstStyle/>
                    <a:p>
                      <a:r>
                        <a:rPr lang="en-US" sz="800" dirty="0" smtClean="0"/>
                        <a:t>5</a:t>
                      </a:r>
                      <a:endParaRPr lang="en-US" sz="800" dirty="0"/>
                    </a:p>
                  </a:txBody>
                  <a:tcPr marL="93222" marR="93222" marT="46611" marB="46611"/>
                </a:tc>
              </a:tr>
            </a:tbl>
          </a:graphicData>
        </a:graphic>
      </p:graphicFrame>
      <p:graphicFrame>
        <p:nvGraphicFramePr>
          <p:cNvPr id="9" name="Table 8"/>
          <p:cNvGraphicFramePr>
            <a:graphicFrameLocks noGrp="1"/>
          </p:cNvGraphicFramePr>
          <p:nvPr>
            <p:extLst/>
          </p:nvPr>
        </p:nvGraphicFramePr>
        <p:xfrm>
          <a:off x="8657936" y="1605714"/>
          <a:ext cx="1282149" cy="170937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SalesAmount</a:t>
                      </a:r>
                      <a:endParaRPr lang="en-US" sz="800" dirty="0"/>
                    </a:p>
                  </a:txBody>
                  <a:tcPr marL="93222" marR="93222" marT="46611" marB="46611">
                    <a:solidFill>
                      <a:schemeClr val="accent3">
                        <a:lumMod val="75000"/>
                      </a:schemeClr>
                    </a:solidFill>
                  </a:tcPr>
                </a:tc>
              </a:tr>
              <a:tr h="248634">
                <a:tc>
                  <a:txBody>
                    <a:bodyPr/>
                    <a:lstStyle/>
                    <a:p>
                      <a:r>
                        <a:rPr lang="en-US" sz="1000" dirty="0" smtClean="0"/>
                        <a:t>30.00</a:t>
                      </a:r>
                      <a:endParaRPr lang="en-US" sz="1000" dirty="0"/>
                    </a:p>
                  </a:txBody>
                  <a:tcPr marL="93222" marR="93222" marT="46611" marB="46611"/>
                </a:tc>
              </a:tr>
              <a:tr h="248634">
                <a:tc>
                  <a:txBody>
                    <a:bodyPr/>
                    <a:lstStyle/>
                    <a:p>
                      <a:r>
                        <a:rPr lang="en-US" sz="1000" dirty="0" smtClean="0"/>
                        <a:t>17.00</a:t>
                      </a:r>
                      <a:endParaRPr lang="en-US" sz="1000" dirty="0"/>
                    </a:p>
                  </a:txBody>
                  <a:tcPr marL="93222" marR="93222" marT="46611" marB="46611"/>
                </a:tc>
              </a:tr>
              <a:tr h="248634">
                <a:tc>
                  <a:txBody>
                    <a:bodyPr/>
                    <a:lstStyle/>
                    <a:p>
                      <a:r>
                        <a:rPr lang="en-US" sz="1000" dirty="0" smtClean="0"/>
                        <a:t>20.00</a:t>
                      </a:r>
                      <a:endParaRPr lang="en-US" sz="1000" dirty="0"/>
                    </a:p>
                  </a:txBody>
                  <a:tcPr marL="93222" marR="93222" marT="46611" marB="46611"/>
                </a:tc>
              </a:tr>
              <a:tr h="248634">
                <a:tc>
                  <a:txBody>
                    <a:bodyPr/>
                    <a:lstStyle/>
                    <a:p>
                      <a:r>
                        <a:rPr lang="en-US" sz="1000" dirty="0" smtClean="0"/>
                        <a:t>17.00</a:t>
                      </a:r>
                      <a:endParaRPr lang="en-US" sz="1000" dirty="0"/>
                    </a:p>
                  </a:txBody>
                  <a:tcPr marL="93222" marR="93222" marT="46611" marB="46611"/>
                </a:tc>
              </a:tr>
              <a:tr h="248634">
                <a:tc>
                  <a:txBody>
                    <a:bodyPr/>
                    <a:lstStyle/>
                    <a:p>
                      <a:r>
                        <a:rPr lang="en-US" sz="1000" dirty="0" smtClean="0"/>
                        <a:t>20.00</a:t>
                      </a:r>
                      <a:endParaRPr lang="en-US" sz="1000" dirty="0"/>
                    </a:p>
                  </a:txBody>
                  <a:tcPr marL="93222" marR="93222" marT="46611" marB="46611"/>
                </a:tc>
              </a:tr>
              <a:tr h="248634">
                <a:tc>
                  <a:txBody>
                    <a:bodyPr/>
                    <a:lstStyle/>
                    <a:p>
                      <a:r>
                        <a:rPr lang="en-US" sz="1000" dirty="0" smtClean="0"/>
                        <a:t>25.00</a:t>
                      </a:r>
                      <a:endParaRPr lang="en-US" sz="1000" dirty="0"/>
                    </a:p>
                  </a:txBody>
                  <a:tcPr marL="93222" marR="93222" marT="46611" marB="46611"/>
                </a:tc>
              </a:tr>
            </a:tbl>
          </a:graphicData>
        </a:graphic>
      </p:graphicFrame>
      <p:sp>
        <p:nvSpPr>
          <p:cNvPr id="8" name="TextBox 7"/>
          <p:cNvSpPr txBox="1"/>
          <p:nvPr/>
        </p:nvSpPr>
        <p:spPr>
          <a:xfrm>
            <a:off x="932770" y="5582343"/>
            <a:ext cx="7999957" cy="439223"/>
          </a:xfrm>
          <a:prstGeom prst="rect">
            <a:avLst/>
          </a:prstGeom>
          <a:noFill/>
        </p:spPr>
        <p:txBody>
          <a:bodyPr wrap="square" lIns="0" tIns="0" rIns="0" bIns="0" rtlCol="0">
            <a:spAutoFit/>
          </a:bodyPr>
          <a:lstStyle/>
          <a:p>
            <a:pPr defTabSz="932256"/>
            <a:r>
              <a:rPr lang="en-US" sz="2854" dirty="0">
                <a:solidFill>
                  <a:srgbClr val="FFFFFF"/>
                </a:solidFill>
              </a:rPr>
              <a:t>Some segments will compress more than others</a:t>
            </a:r>
          </a:p>
        </p:txBody>
      </p:sp>
      <p:graphicFrame>
        <p:nvGraphicFramePr>
          <p:cNvPr id="10" name="Table 9"/>
          <p:cNvGraphicFramePr>
            <a:graphicFrameLocks noGrp="1"/>
          </p:cNvGraphicFramePr>
          <p:nvPr>
            <p:extLst/>
          </p:nvPr>
        </p:nvGraphicFramePr>
        <p:xfrm>
          <a:off x="1606123" y="3081744"/>
          <a:ext cx="1282149" cy="1434315"/>
        </p:xfrm>
        <a:graphic>
          <a:graphicData uri="http://schemas.openxmlformats.org/drawingml/2006/table">
            <a:tbl>
              <a:tblPr firstRow="1" bandRow="1">
                <a:tableStyleId>{7DF18680-E054-41AD-8BC1-D1AEF772440D}</a:tableStyleId>
              </a:tblPr>
              <a:tblGrid>
                <a:gridCol w="1282149"/>
              </a:tblGrid>
              <a:tr h="22224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marL="69936" marR="69936" marT="46611" marB="46611">
                    <a:solidFill>
                      <a:schemeClr val="accent3">
                        <a:lumMod val="75000"/>
                      </a:schemeClr>
                    </a:solidFill>
                  </a:tcPr>
                </a:tc>
              </a:tr>
              <a:tr h="202011">
                <a:tc>
                  <a:txBody>
                    <a:bodyPr/>
                    <a:lstStyle/>
                    <a:p>
                      <a:r>
                        <a:rPr lang="en-US" sz="700" dirty="0" smtClean="0"/>
                        <a:t>20101108</a:t>
                      </a:r>
                      <a:endParaRPr lang="en-US" sz="700" dirty="0"/>
                    </a:p>
                  </a:txBody>
                  <a:tcPr marL="93222" marR="93222" marT="46611" marB="46611"/>
                </a:tc>
              </a:tr>
              <a:tr h="202011">
                <a:tc>
                  <a:txBody>
                    <a:bodyPr/>
                    <a:lstStyle/>
                    <a:p>
                      <a:r>
                        <a:rPr lang="en-US" sz="700" dirty="0" smtClean="0"/>
                        <a:t>20101108</a:t>
                      </a:r>
                      <a:endParaRPr lang="en-US" sz="700" dirty="0"/>
                    </a:p>
                  </a:txBody>
                  <a:tcPr marL="93222" marR="93222" marT="46611" marB="46611"/>
                </a:tc>
              </a:tr>
              <a:tr h="202011">
                <a:tc>
                  <a:txBody>
                    <a:bodyPr/>
                    <a:lstStyle/>
                    <a:p>
                      <a:r>
                        <a:rPr lang="en-US" sz="700" dirty="0" smtClean="0"/>
                        <a:t>20101108</a:t>
                      </a:r>
                      <a:endParaRPr lang="en-US" sz="700" dirty="0"/>
                    </a:p>
                  </a:txBody>
                  <a:tcPr marL="93222" marR="93222" marT="46611" marB="46611"/>
                </a:tc>
              </a:tr>
              <a:tr h="202011">
                <a:tc>
                  <a:txBody>
                    <a:bodyPr/>
                    <a:lstStyle/>
                    <a:p>
                      <a:r>
                        <a:rPr lang="en-US" sz="700" dirty="0" smtClean="0"/>
                        <a:t>20101109</a:t>
                      </a:r>
                      <a:endParaRPr lang="en-US" sz="700" dirty="0"/>
                    </a:p>
                  </a:txBody>
                  <a:tcPr marL="93222" marR="93222" marT="46611" marB="46611"/>
                </a:tc>
              </a:tr>
              <a:tr h="202011">
                <a:tc>
                  <a:txBody>
                    <a:bodyPr/>
                    <a:lstStyle/>
                    <a:p>
                      <a:r>
                        <a:rPr lang="en-US" sz="700" dirty="0" smtClean="0"/>
                        <a:t>20101109</a:t>
                      </a:r>
                      <a:endParaRPr lang="en-US" sz="700" dirty="0"/>
                    </a:p>
                  </a:txBody>
                  <a:tcPr marL="93222" marR="93222" marT="46611" marB="46611"/>
                </a:tc>
              </a:tr>
              <a:tr h="20201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700" dirty="0" smtClean="0"/>
                        <a:t>20101109</a:t>
                      </a:r>
                    </a:p>
                  </a:txBody>
                  <a:tcPr marL="93222" marR="93222" marT="46611" marB="46611"/>
                </a:tc>
              </a:tr>
            </a:tbl>
          </a:graphicData>
        </a:graphic>
      </p:graphicFrame>
      <p:graphicFrame>
        <p:nvGraphicFramePr>
          <p:cNvPr id="11" name="Table 10"/>
          <p:cNvGraphicFramePr>
            <a:graphicFrameLocks noGrp="1"/>
          </p:cNvGraphicFramePr>
          <p:nvPr>
            <p:extLst/>
          </p:nvPr>
        </p:nvGraphicFramePr>
        <p:xfrm>
          <a:off x="3063110" y="3268189"/>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ProductKey</a:t>
                      </a:r>
                      <a:endParaRPr lang="en-US" sz="800" dirty="0"/>
                    </a:p>
                  </a:txBody>
                  <a:tcPr marL="93222" marR="93222" marT="46611" marB="46611">
                    <a:solidFill>
                      <a:schemeClr val="accent3">
                        <a:lumMod val="75000"/>
                      </a:schemeClr>
                    </a:solidFill>
                  </a:tcPr>
                </a:tc>
              </a:tr>
              <a:tr h="217569">
                <a:tc>
                  <a:txBody>
                    <a:bodyPr/>
                    <a:lstStyle/>
                    <a:p>
                      <a:r>
                        <a:rPr lang="en-US" sz="800" dirty="0" smtClean="0"/>
                        <a:t>102</a:t>
                      </a:r>
                      <a:endParaRPr lang="en-US" sz="800" dirty="0"/>
                    </a:p>
                  </a:txBody>
                  <a:tcPr marL="93222" marR="93222" marT="46611" marB="46611"/>
                </a:tc>
              </a:tr>
              <a:tr h="21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106</a:t>
                      </a:r>
                    </a:p>
                  </a:txBody>
                  <a:tcPr marL="93222" marR="93222" marT="46611" marB="46611"/>
                </a:tc>
              </a:tr>
              <a:tr h="21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109</a:t>
                      </a:r>
                    </a:p>
                  </a:txBody>
                  <a:tcPr marL="93222" marR="93222" marT="46611" marB="46611"/>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103</a:t>
                      </a:r>
                      <a:endParaRPr lang="en-US" sz="800" dirty="0"/>
                    </a:p>
                  </a:txBody>
                  <a:tcPr marL="93222" marR="93222" marT="46611" marB="46611"/>
                </a:tc>
              </a:tr>
            </a:tbl>
          </a:graphicData>
        </a:graphic>
      </p:graphicFrame>
      <p:graphicFrame>
        <p:nvGraphicFramePr>
          <p:cNvPr id="12" name="Table 11"/>
          <p:cNvGraphicFramePr>
            <a:graphicFrameLocks noGrp="1"/>
          </p:cNvGraphicFramePr>
          <p:nvPr>
            <p:extLst/>
          </p:nvPr>
        </p:nvGraphicFramePr>
        <p:xfrm>
          <a:off x="4461816" y="3330337"/>
          <a:ext cx="1282149" cy="1691301"/>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StoreKey</a:t>
                      </a:r>
                      <a:endParaRPr lang="en-US" sz="800" dirty="0"/>
                    </a:p>
                  </a:txBody>
                  <a:tcPr marL="93222" marR="93222" marT="46611" marB="46611">
                    <a:solidFill>
                      <a:schemeClr val="accent3">
                        <a:lumMod val="75000"/>
                      </a:schemeClr>
                    </a:solidFill>
                  </a:tcPr>
                </a:tc>
              </a:tr>
              <a:tr h="238294">
                <a:tc>
                  <a:txBody>
                    <a:bodyPr/>
                    <a:lstStyle/>
                    <a:p>
                      <a:r>
                        <a:rPr lang="en-US" sz="1000" dirty="0" smtClean="0"/>
                        <a:t>02</a:t>
                      </a:r>
                      <a:endParaRPr lang="en-US" sz="1000" dirty="0"/>
                    </a:p>
                  </a:txBody>
                  <a:tcPr marL="93222" marR="93222" marT="46611" marB="46611"/>
                </a:tc>
              </a:tr>
              <a:tr h="238294">
                <a:tc>
                  <a:txBody>
                    <a:bodyPr/>
                    <a:lstStyle/>
                    <a:p>
                      <a:r>
                        <a:rPr lang="en-US" sz="1000" dirty="0" smtClean="0"/>
                        <a:t>03</a:t>
                      </a:r>
                      <a:endParaRPr lang="en-US" sz="1000" dirty="0"/>
                    </a:p>
                  </a:txBody>
                  <a:tcPr marL="93222" marR="93222" marT="46611" marB="46611"/>
                </a:tc>
              </a:tr>
              <a:tr h="238294">
                <a:tc>
                  <a:txBody>
                    <a:bodyPr/>
                    <a:lstStyle/>
                    <a:p>
                      <a:r>
                        <a:rPr lang="en-US" sz="1000" dirty="0" smtClean="0"/>
                        <a:t>01</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01</a:t>
                      </a:r>
                      <a:endParaRPr lang="en-US" sz="1000" dirty="0"/>
                    </a:p>
                  </a:txBody>
                  <a:tcPr marL="93222" marR="93222" marT="46611" marB="46611"/>
                </a:tc>
              </a:tr>
            </a:tbl>
          </a:graphicData>
        </a:graphic>
      </p:graphicFrame>
      <p:graphicFrame>
        <p:nvGraphicFramePr>
          <p:cNvPr id="13" name="Table 12"/>
          <p:cNvGraphicFramePr>
            <a:graphicFrameLocks noGrp="1"/>
          </p:cNvGraphicFramePr>
          <p:nvPr>
            <p:extLst/>
          </p:nvPr>
        </p:nvGraphicFramePr>
        <p:xfrm>
          <a:off x="5860523" y="3159428"/>
          <a:ext cx="1282149" cy="1429635"/>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RegionKey</a:t>
                      </a:r>
                      <a:endParaRPr lang="en-US" sz="800" dirty="0"/>
                    </a:p>
                  </a:txBody>
                  <a:tcPr marL="93222" marR="93222" marT="46611" marB="46611">
                    <a:solidFill>
                      <a:schemeClr val="accent3">
                        <a:lumMod val="75000"/>
                      </a:schemeClr>
                    </a:solidFill>
                  </a:tcPr>
                </a:tc>
              </a:tr>
              <a:tr h="202011">
                <a:tc>
                  <a:txBody>
                    <a:bodyPr/>
                    <a:lstStyle/>
                    <a:p>
                      <a:r>
                        <a:rPr lang="en-US" sz="700" dirty="0" smtClean="0"/>
                        <a:t>1</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1</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1</a:t>
                      </a:r>
                      <a:endParaRPr lang="en-US" sz="700" dirty="0"/>
                    </a:p>
                  </a:txBody>
                  <a:tcPr marL="93222" marR="93222" marT="46611" marB="46611"/>
                </a:tc>
              </a:tr>
            </a:tbl>
          </a:graphicData>
        </a:graphic>
      </p:graphicFrame>
      <p:graphicFrame>
        <p:nvGraphicFramePr>
          <p:cNvPr id="14" name="Table 13"/>
          <p:cNvGraphicFramePr>
            <a:graphicFrameLocks noGrp="1"/>
          </p:cNvGraphicFramePr>
          <p:nvPr>
            <p:extLst/>
          </p:nvPr>
        </p:nvGraphicFramePr>
        <p:xfrm>
          <a:off x="7259229" y="3237113"/>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smtClean="0"/>
                        <a:t>Quantity</a:t>
                      </a:r>
                      <a:endParaRPr lang="en-US" sz="800" dirty="0"/>
                    </a:p>
                  </a:txBody>
                  <a:tcPr marL="93222" marR="93222" marT="46611" marB="46611">
                    <a:solidFill>
                      <a:schemeClr val="accent3">
                        <a:lumMod val="75000"/>
                      </a:schemeClr>
                    </a:solidFill>
                  </a:tcPr>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5</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4</a:t>
                      </a:r>
                      <a:endParaRPr lang="en-US" sz="800" dirty="0"/>
                    </a:p>
                  </a:txBody>
                  <a:tcPr marL="93222" marR="93222" marT="46611" marB="46611"/>
                </a:tc>
              </a:tr>
              <a:tr h="217569">
                <a:tc>
                  <a:txBody>
                    <a:bodyPr/>
                    <a:lstStyle/>
                    <a:p>
                      <a:r>
                        <a:rPr lang="en-US" sz="800" dirty="0" smtClean="0"/>
                        <a:t>5</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bl>
          </a:graphicData>
        </a:graphic>
      </p:graphicFrame>
      <p:graphicFrame>
        <p:nvGraphicFramePr>
          <p:cNvPr id="15" name="Table 14"/>
          <p:cNvGraphicFramePr>
            <a:graphicFrameLocks noGrp="1"/>
          </p:cNvGraphicFramePr>
          <p:nvPr>
            <p:extLst/>
          </p:nvPr>
        </p:nvGraphicFramePr>
        <p:xfrm>
          <a:off x="8657936" y="3470172"/>
          <a:ext cx="1282149" cy="170937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SalesAmount</a:t>
                      </a:r>
                      <a:endParaRPr lang="en-US" sz="800" dirty="0"/>
                    </a:p>
                  </a:txBody>
                  <a:tcPr marL="93222" marR="93222" marT="46611" marB="46611">
                    <a:solidFill>
                      <a:schemeClr val="accent3">
                        <a:lumMod val="75000"/>
                      </a:schemeClr>
                    </a:solidFill>
                  </a:tcPr>
                </a:tc>
              </a:tr>
              <a:tr h="248634">
                <a:tc>
                  <a:txBody>
                    <a:bodyPr/>
                    <a:lstStyle/>
                    <a:p>
                      <a:r>
                        <a:rPr lang="en-US" sz="1000" dirty="0" smtClean="0"/>
                        <a:t>14.00</a:t>
                      </a:r>
                      <a:endParaRPr lang="en-US" sz="1000" dirty="0"/>
                    </a:p>
                  </a:txBody>
                  <a:tcPr marL="93222" marR="93222" marT="46611" marB="46611"/>
                </a:tc>
              </a:tr>
              <a:tr h="248634">
                <a:tc>
                  <a:txBody>
                    <a:bodyPr/>
                    <a:lstStyle/>
                    <a:p>
                      <a:r>
                        <a:rPr lang="en-US" sz="1000" dirty="0" smtClean="0"/>
                        <a:t>25.00</a:t>
                      </a:r>
                      <a:endParaRPr lang="en-US" sz="1000" dirty="0"/>
                    </a:p>
                  </a:txBody>
                  <a:tcPr marL="93222" marR="93222" marT="46611" marB="46611"/>
                </a:tc>
              </a:tr>
              <a:tr h="248634">
                <a:tc>
                  <a:txBody>
                    <a:bodyPr/>
                    <a:lstStyle/>
                    <a:p>
                      <a:r>
                        <a:rPr lang="en-US" sz="1000" dirty="0" smtClean="0"/>
                        <a:t>10.00</a:t>
                      </a:r>
                      <a:endParaRPr lang="en-US" sz="1000" dirty="0"/>
                    </a:p>
                  </a:txBody>
                  <a:tcPr marL="93222" marR="93222" marT="46611" marB="46611"/>
                </a:tc>
              </a:tr>
              <a:tr h="248634">
                <a:tc>
                  <a:txBody>
                    <a:bodyPr/>
                    <a:lstStyle/>
                    <a:p>
                      <a:r>
                        <a:rPr lang="en-US" sz="1000" dirty="0" smtClean="0"/>
                        <a:t>20.00</a:t>
                      </a:r>
                      <a:endParaRPr lang="en-US" sz="1000" dirty="0"/>
                    </a:p>
                  </a:txBody>
                  <a:tcPr marL="93222" marR="93222" marT="46611" marB="46611"/>
                </a:tc>
              </a:tr>
              <a:tr h="248634">
                <a:tc>
                  <a:txBody>
                    <a:bodyPr/>
                    <a:lstStyle/>
                    <a:p>
                      <a:r>
                        <a:rPr lang="en-US" sz="1000" dirty="0" smtClean="0"/>
                        <a:t>25.00</a:t>
                      </a:r>
                      <a:endParaRPr lang="en-US" sz="1000" dirty="0"/>
                    </a:p>
                  </a:txBody>
                  <a:tcPr marL="93222" marR="93222" marT="46611" marB="46611"/>
                </a:tc>
              </a:tr>
              <a:tr h="248634">
                <a:tc>
                  <a:txBody>
                    <a:bodyPr/>
                    <a:lstStyle/>
                    <a:p>
                      <a:r>
                        <a:rPr lang="en-US" sz="1000" dirty="0" smtClean="0"/>
                        <a:t>17.00</a:t>
                      </a:r>
                      <a:endParaRPr lang="en-US" sz="1000" dirty="0"/>
                    </a:p>
                  </a:txBody>
                  <a:tcPr marL="93222" marR="93222" marT="46611" marB="46611"/>
                </a:tc>
              </a:tr>
            </a:tbl>
          </a:graphicData>
        </a:graphic>
      </p:graphicFrame>
      <p:sp>
        <p:nvSpPr>
          <p:cNvPr id="16" name="TextBox 15"/>
          <p:cNvSpPr txBox="1"/>
          <p:nvPr/>
        </p:nvSpPr>
        <p:spPr>
          <a:xfrm>
            <a:off x="2543139" y="6051073"/>
            <a:ext cx="5070312" cy="313612"/>
          </a:xfrm>
          <a:prstGeom prst="rect">
            <a:avLst/>
          </a:prstGeom>
          <a:noFill/>
        </p:spPr>
        <p:txBody>
          <a:bodyPr wrap="square" lIns="0" tIns="0" rIns="0" bIns="0" rtlCol="0">
            <a:spAutoFit/>
          </a:bodyPr>
          <a:lstStyle/>
          <a:p>
            <a:pPr defTabSz="932256"/>
            <a:r>
              <a:rPr lang="en-US" sz="2038" dirty="0">
                <a:solidFill>
                  <a:srgbClr val="FFFFFF"/>
                </a:solidFill>
              </a:rPr>
              <a:t>*Encoding and reordering not shown</a:t>
            </a:r>
          </a:p>
        </p:txBody>
      </p:sp>
      <p:sp>
        <p:nvSpPr>
          <p:cNvPr id="17" name="Title 6"/>
          <p:cNvSpPr txBox="1">
            <a:spLocks/>
          </p:cNvSpPr>
          <p:nvPr/>
        </p:nvSpPr>
        <p:spPr>
          <a:xfrm>
            <a:off x="857925" y="680"/>
            <a:ext cx="10720625" cy="1351409"/>
          </a:xfrm>
          <a:prstGeom prst="rect">
            <a:avLst/>
          </a:prstGeom>
        </p:spPr>
        <p:txBody>
          <a:bodyPr vert="horz" lIns="93222" tIns="46611" rIns="93222" bIns="46611" rtlCol="0" anchor="t">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78" dirty="0">
                <a:solidFill>
                  <a:srgbClr val="FFFFFF"/>
                </a:solidFill>
              </a:rPr>
              <a:t>3. Compress Each Segment</a:t>
            </a:r>
          </a:p>
        </p:txBody>
      </p:sp>
    </p:spTree>
    <p:extLst>
      <p:ext uri="{BB962C8B-B14F-4D97-AF65-F5344CB8AC3E}">
        <p14:creationId xmlns:p14="http://schemas.microsoft.com/office/powerpoint/2010/main" val="224190075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3201179" y="1930153"/>
            <a:ext cx="3108485" cy="349303"/>
          </a:xfrm>
          <a:prstGeom prst="rect">
            <a:avLst/>
          </a:prstGeom>
          <a:noFill/>
          <a:ln w="31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solidFill>
                <a:srgbClr val="FFFFFF"/>
              </a:solidFill>
            </a:endParaRPr>
          </a:p>
        </p:txBody>
      </p:sp>
      <p:sp>
        <p:nvSpPr>
          <p:cNvPr id="8" name="Rectangle 7"/>
          <p:cNvSpPr/>
          <p:nvPr/>
        </p:nvSpPr>
        <p:spPr bwMode="auto">
          <a:xfrm>
            <a:off x="3201178" y="1319439"/>
            <a:ext cx="3748467" cy="349303"/>
          </a:xfrm>
          <a:prstGeom prst="rect">
            <a:avLst/>
          </a:prstGeom>
          <a:noFill/>
          <a:ln w="31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411" fontAlgn="base">
              <a:spcBef>
                <a:spcPct val="0"/>
              </a:spcBef>
              <a:spcAft>
                <a:spcPct val="0"/>
              </a:spcAft>
            </a:pPr>
            <a:endParaRPr lang="en-US" sz="2000" dirty="0">
              <a:solidFill>
                <a:srgbClr val="FFFFFF"/>
              </a:solidFill>
            </a:endParaRPr>
          </a:p>
        </p:txBody>
      </p:sp>
      <p:graphicFrame>
        <p:nvGraphicFramePr>
          <p:cNvPr id="3" name="Table 2"/>
          <p:cNvGraphicFramePr>
            <a:graphicFrameLocks noGrp="1"/>
          </p:cNvGraphicFramePr>
          <p:nvPr>
            <p:extLst/>
          </p:nvPr>
        </p:nvGraphicFramePr>
        <p:xfrm>
          <a:off x="1606123" y="2741276"/>
          <a:ext cx="1282149" cy="1336383"/>
        </p:xfrm>
        <a:graphic>
          <a:graphicData uri="http://schemas.openxmlformats.org/drawingml/2006/table">
            <a:tbl>
              <a:tblPr firstRow="1" bandRow="1">
                <a:tableStyleId>{7DF18680-E054-41AD-8BC1-D1AEF772440D}</a:tableStyleId>
              </a:tblPr>
              <a:tblGrid>
                <a:gridCol w="1282149"/>
              </a:tblGrid>
              <a:tr h="21756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marL="69936" marR="69936" marT="46611" marB="46611">
                    <a:solidFill>
                      <a:schemeClr val="accent3">
                        <a:lumMod val="75000"/>
                      </a:schemeClr>
                    </a:solidFill>
                  </a:tcPr>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20101107</a:t>
                      </a:r>
                      <a:endParaRPr lang="en-US" sz="500" dirty="0"/>
                    </a:p>
                  </a:txBody>
                  <a:tcPr marL="93222" marR="93222" marT="46611" marB="46611"/>
                </a:tc>
              </a:tr>
              <a:tr h="186469">
                <a:tc>
                  <a:txBody>
                    <a:bodyPr/>
                    <a:lstStyle/>
                    <a:p>
                      <a:r>
                        <a:rPr lang="en-US" sz="500" dirty="0" smtClean="0"/>
                        <a:t>20101108</a:t>
                      </a:r>
                      <a:endParaRPr lang="en-US" sz="500" dirty="0"/>
                    </a:p>
                  </a:txBody>
                  <a:tcPr marL="93222" marR="93222" marT="46611" marB="46611"/>
                </a:tc>
              </a:tr>
            </a:tbl>
          </a:graphicData>
        </a:graphic>
      </p:graphicFrame>
      <p:graphicFrame>
        <p:nvGraphicFramePr>
          <p:cNvPr id="4" name="Table 3"/>
          <p:cNvGraphicFramePr>
            <a:graphicFrameLocks noGrp="1"/>
          </p:cNvGraphicFramePr>
          <p:nvPr>
            <p:extLst/>
          </p:nvPr>
        </p:nvGraphicFramePr>
        <p:xfrm>
          <a:off x="3063110" y="2741275"/>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ProductKey</a:t>
                      </a:r>
                      <a:endParaRPr lang="en-US" sz="800" dirty="0"/>
                    </a:p>
                  </a:txBody>
                  <a:tcPr marL="93222" marR="93222" marT="46611" marB="46611">
                    <a:solidFill>
                      <a:schemeClr val="accent3">
                        <a:lumMod val="75000"/>
                      </a:schemeClr>
                    </a:solidFill>
                  </a:tcPr>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103</a:t>
                      </a:r>
                      <a:endParaRPr lang="en-US" sz="800" dirty="0"/>
                    </a:p>
                  </a:txBody>
                  <a:tcPr marL="93222" marR="93222" marT="46611" marB="46611"/>
                </a:tc>
              </a:tr>
              <a:tr h="217569">
                <a:tc>
                  <a:txBody>
                    <a:bodyPr/>
                    <a:lstStyle/>
                    <a:p>
                      <a:r>
                        <a:rPr lang="en-US" sz="800" dirty="0" smtClean="0"/>
                        <a:t>109</a:t>
                      </a:r>
                      <a:endParaRPr lang="en-US" sz="800" dirty="0"/>
                    </a:p>
                  </a:txBody>
                  <a:tcPr marL="93222" marR="93222" marT="46611" marB="46611"/>
                </a:tc>
              </a:tr>
              <a:tr h="21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103</a:t>
                      </a:r>
                    </a:p>
                  </a:txBody>
                  <a:tcPr marL="93222" marR="93222" marT="46611" marB="46611"/>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106</a:t>
                      </a:r>
                      <a:endParaRPr lang="en-US" sz="800" dirty="0"/>
                    </a:p>
                  </a:txBody>
                  <a:tcPr marL="93222" marR="93222" marT="46611" marB="46611"/>
                </a:tc>
              </a:tr>
            </a:tbl>
          </a:graphicData>
        </a:graphic>
      </p:graphicFrame>
      <p:graphicFrame>
        <p:nvGraphicFramePr>
          <p:cNvPr id="5" name="Table 4"/>
          <p:cNvGraphicFramePr>
            <a:graphicFrameLocks noGrp="1"/>
          </p:cNvGraphicFramePr>
          <p:nvPr>
            <p:extLst/>
          </p:nvPr>
        </p:nvGraphicFramePr>
        <p:xfrm>
          <a:off x="4461816" y="2741275"/>
          <a:ext cx="1282149" cy="1691301"/>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StoreKey</a:t>
                      </a:r>
                      <a:endParaRPr lang="en-US" sz="800" dirty="0"/>
                    </a:p>
                  </a:txBody>
                  <a:tcPr marL="93222" marR="93222" marT="46611" marB="46611">
                    <a:solidFill>
                      <a:schemeClr val="accent3">
                        <a:lumMod val="75000"/>
                      </a:schemeClr>
                    </a:solidFill>
                  </a:tcPr>
                </a:tc>
              </a:tr>
              <a:tr h="238294">
                <a:tc>
                  <a:txBody>
                    <a:bodyPr/>
                    <a:lstStyle/>
                    <a:p>
                      <a:r>
                        <a:rPr lang="en-US" sz="1000" dirty="0" smtClean="0"/>
                        <a:t>01</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03</a:t>
                      </a:r>
                      <a:endParaRPr lang="en-US" sz="1000" dirty="0"/>
                    </a:p>
                  </a:txBody>
                  <a:tcPr marL="93222" marR="93222" marT="46611" marB="46611"/>
                </a:tc>
              </a:tr>
              <a:tr h="238294">
                <a:tc>
                  <a:txBody>
                    <a:bodyPr/>
                    <a:lstStyle/>
                    <a:p>
                      <a:r>
                        <a:rPr lang="en-US" sz="1000" dirty="0" smtClean="0"/>
                        <a:t>05</a:t>
                      </a:r>
                      <a:endParaRPr lang="en-US" sz="1000" dirty="0"/>
                    </a:p>
                  </a:txBody>
                  <a:tcPr marL="93222" marR="93222" marT="46611" marB="46611"/>
                </a:tc>
              </a:tr>
              <a:tr h="238294">
                <a:tc>
                  <a:txBody>
                    <a:bodyPr/>
                    <a:lstStyle/>
                    <a:p>
                      <a:r>
                        <a:rPr lang="en-US" sz="1000" dirty="0" smtClean="0"/>
                        <a:t>02</a:t>
                      </a:r>
                      <a:endParaRPr lang="en-US" sz="1000" dirty="0"/>
                    </a:p>
                  </a:txBody>
                  <a:tcPr marL="93222" marR="93222" marT="46611" marB="46611"/>
                </a:tc>
              </a:tr>
            </a:tbl>
          </a:graphicData>
        </a:graphic>
      </p:graphicFrame>
      <p:graphicFrame>
        <p:nvGraphicFramePr>
          <p:cNvPr id="6" name="Table 5"/>
          <p:cNvGraphicFramePr>
            <a:graphicFrameLocks noGrp="1"/>
          </p:cNvGraphicFramePr>
          <p:nvPr>
            <p:extLst/>
          </p:nvPr>
        </p:nvGraphicFramePr>
        <p:xfrm>
          <a:off x="5860523" y="2741276"/>
          <a:ext cx="1282149" cy="1429635"/>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RegionKey</a:t>
                      </a:r>
                      <a:endParaRPr lang="en-US" sz="800" dirty="0"/>
                    </a:p>
                  </a:txBody>
                  <a:tcPr marL="93222" marR="93222" marT="46611" marB="46611">
                    <a:solidFill>
                      <a:schemeClr val="accent3">
                        <a:lumMod val="75000"/>
                      </a:schemeClr>
                    </a:solidFill>
                  </a:tcPr>
                </a:tc>
              </a:tr>
              <a:tr h="202011">
                <a:tc>
                  <a:txBody>
                    <a:bodyPr/>
                    <a:lstStyle/>
                    <a:p>
                      <a:r>
                        <a:rPr lang="en-US" sz="700" dirty="0" smtClean="0"/>
                        <a:t>1</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3</a:t>
                      </a:r>
                      <a:endParaRPr lang="en-US" sz="700" dirty="0"/>
                    </a:p>
                  </a:txBody>
                  <a:tcPr marL="93222" marR="93222" marT="46611" marB="46611"/>
                </a:tc>
              </a:tr>
              <a:tr h="202011">
                <a:tc>
                  <a:txBody>
                    <a:bodyPr/>
                    <a:lstStyle/>
                    <a:p>
                      <a:r>
                        <a:rPr lang="en-US" sz="700" dirty="0" smtClean="0"/>
                        <a:t>1</a:t>
                      </a:r>
                      <a:endParaRPr lang="en-US" sz="700" dirty="0"/>
                    </a:p>
                  </a:txBody>
                  <a:tcPr marL="93222" marR="93222" marT="46611" marB="46611"/>
                </a:tc>
              </a:tr>
            </a:tbl>
          </a:graphicData>
        </a:graphic>
      </p:graphicFrame>
      <p:graphicFrame>
        <p:nvGraphicFramePr>
          <p:cNvPr id="7" name="Table 6"/>
          <p:cNvGraphicFramePr>
            <a:graphicFrameLocks noGrp="1"/>
          </p:cNvGraphicFramePr>
          <p:nvPr>
            <p:extLst/>
          </p:nvPr>
        </p:nvGraphicFramePr>
        <p:xfrm>
          <a:off x="7259229" y="2741275"/>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smtClean="0"/>
                        <a:t>Quantity</a:t>
                      </a:r>
                      <a:endParaRPr lang="en-US" sz="800" dirty="0"/>
                    </a:p>
                  </a:txBody>
                  <a:tcPr marL="93222" marR="93222" marT="46611" marB="46611">
                    <a:solidFill>
                      <a:schemeClr val="accent3">
                        <a:lumMod val="75000"/>
                      </a:schemeClr>
                    </a:solidFill>
                  </a:tcPr>
                </a:tc>
              </a:tr>
              <a:tr h="217569">
                <a:tc>
                  <a:txBody>
                    <a:bodyPr/>
                    <a:lstStyle/>
                    <a:p>
                      <a:r>
                        <a:rPr lang="en-US" sz="800" dirty="0" smtClean="0"/>
                        <a:t>6</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2</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4</a:t>
                      </a:r>
                      <a:endParaRPr lang="en-US" sz="800" dirty="0"/>
                    </a:p>
                  </a:txBody>
                  <a:tcPr marL="93222" marR="93222" marT="46611" marB="46611"/>
                </a:tc>
              </a:tr>
              <a:tr h="217569">
                <a:tc>
                  <a:txBody>
                    <a:bodyPr/>
                    <a:lstStyle/>
                    <a:p>
                      <a:r>
                        <a:rPr lang="en-US" sz="800" dirty="0" smtClean="0"/>
                        <a:t>5</a:t>
                      </a:r>
                      <a:endParaRPr lang="en-US" sz="800" dirty="0"/>
                    </a:p>
                  </a:txBody>
                  <a:tcPr marL="93222" marR="93222" marT="46611" marB="46611"/>
                </a:tc>
              </a:tr>
            </a:tbl>
          </a:graphicData>
        </a:graphic>
      </p:graphicFrame>
      <p:graphicFrame>
        <p:nvGraphicFramePr>
          <p:cNvPr id="9" name="Table 8"/>
          <p:cNvGraphicFramePr>
            <a:graphicFrameLocks noGrp="1"/>
          </p:cNvGraphicFramePr>
          <p:nvPr>
            <p:extLst/>
          </p:nvPr>
        </p:nvGraphicFramePr>
        <p:xfrm>
          <a:off x="8657936" y="2741275"/>
          <a:ext cx="1282149" cy="170937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SalesAmount</a:t>
                      </a:r>
                      <a:endParaRPr lang="en-US" sz="800" dirty="0"/>
                    </a:p>
                  </a:txBody>
                  <a:tcPr marL="93222" marR="93222" marT="46611" marB="46611">
                    <a:solidFill>
                      <a:schemeClr val="accent3">
                        <a:lumMod val="75000"/>
                      </a:schemeClr>
                    </a:solidFill>
                  </a:tcPr>
                </a:tc>
              </a:tr>
              <a:tr h="248634">
                <a:tc>
                  <a:txBody>
                    <a:bodyPr/>
                    <a:lstStyle/>
                    <a:p>
                      <a:r>
                        <a:rPr lang="en-US" sz="1000" dirty="0" smtClean="0"/>
                        <a:t>30.00</a:t>
                      </a:r>
                      <a:endParaRPr lang="en-US" sz="1000" dirty="0"/>
                    </a:p>
                  </a:txBody>
                  <a:tcPr marL="93222" marR="93222" marT="46611" marB="46611"/>
                </a:tc>
              </a:tr>
              <a:tr h="248634">
                <a:tc>
                  <a:txBody>
                    <a:bodyPr/>
                    <a:lstStyle/>
                    <a:p>
                      <a:r>
                        <a:rPr lang="en-US" sz="1000" dirty="0" smtClean="0"/>
                        <a:t>17.00</a:t>
                      </a:r>
                      <a:endParaRPr lang="en-US" sz="1000" dirty="0"/>
                    </a:p>
                  </a:txBody>
                  <a:tcPr marL="93222" marR="93222" marT="46611" marB="46611"/>
                </a:tc>
              </a:tr>
              <a:tr h="248634">
                <a:tc>
                  <a:txBody>
                    <a:bodyPr/>
                    <a:lstStyle/>
                    <a:p>
                      <a:r>
                        <a:rPr lang="en-US" sz="1000" dirty="0" smtClean="0"/>
                        <a:t>20.00</a:t>
                      </a:r>
                      <a:endParaRPr lang="en-US" sz="1000" dirty="0"/>
                    </a:p>
                  </a:txBody>
                  <a:tcPr marL="93222" marR="93222" marT="46611" marB="46611"/>
                </a:tc>
              </a:tr>
              <a:tr h="248634">
                <a:tc>
                  <a:txBody>
                    <a:bodyPr/>
                    <a:lstStyle/>
                    <a:p>
                      <a:r>
                        <a:rPr lang="en-US" sz="1000" dirty="0" smtClean="0"/>
                        <a:t>17.00</a:t>
                      </a:r>
                      <a:endParaRPr lang="en-US" sz="1000" dirty="0"/>
                    </a:p>
                  </a:txBody>
                  <a:tcPr marL="93222" marR="93222" marT="46611" marB="46611"/>
                </a:tc>
              </a:tr>
              <a:tr h="248634">
                <a:tc>
                  <a:txBody>
                    <a:bodyPr/>
                    <a:lstStyle/>
                    <a:p>
                      <a:r>
                        <a:rPr lang="en-US" sz="1000" dirty="0" smtClean="0"/>
                        <a:t>20.00</a:t>
                      </a:r>
                      <a:endParaRPr lang="en-US" sz="1000" dirty="0"/>
                    </a:p>
                  </a:txBody>
                  <a:tcPr marL="93222" marR="93222" marT="46611" marB="46611"/>
                </a:tc>
              </a:tr>
              <a:tr h="248634">
                <a:tc>
                  <a:txBody>
                    <a:bodyPr/>
                    <a:lstStyle/>
                    <a:p>
                      <a:r>
                        <a:rPr lang="en-US" sz="1000" dirty="0" smtClean="0"/>
                        <a:t>25.00</a:t>
                      </a:r>
                      <a:endParaRPr lang="en-US" sz="1000" dirty="0"/>
                    </a:p>
                  </a:txBody>
                  <a:tcPr marL="93222" marR="93222" marT="46611" marB="46611"/>
                </a:tc>
              </a:tr>
            </a:tbl>
          </a:graphicData>
        </a:graphic>
      </p:graphicFrame>
      <p:graphicFrame>
        <p:nvGraphicFramePr>
          <p:cNvPr id="10" name="Table 9"/>
          <p:cNvGraphicFramePr>
            <a:graphicFrameLocks noGrp="1"/>
          </p:cNvGraphicFramePr>
          <p:nvPr>
            <p:extLst/>
          </p:nvPr>
        </p:nvGraphicFramePr>
        <p:xfrm>
          <a:off x="1606123" y="4217305"/>
          <a:ext cx="1282149" cy="1434315"/>
        </p:xfrm>
        <a:graphic>
          <a:graphicData uri="http://schemas.openxmlformats.org/drawingml/2006/table">
            <a:tbl>
              <a:tblPr firstRow="1" bandRow="1">
                <a:tableStyleId>{7DF18680-E054-41AD-8BC1-D1AEF772440D}</a:tableStyleId>
              </a:tblPr>
              <a:tblGrid>
                <a:gridCol w="1282149"/>
              </a:tblGrid>
              <a:tr h="22224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err="1" smtClean="0"/>
                        <a:t>OrderDateKey</a:t>
                      </a:r>
                      <a:endParaRPr lang="en-US" sz="800" dirty="0" smtClean="0"/>
                    </a:p>
                  </a:txBody>
                  <a:tcPr marL="69936" marR="69936" marT="46611" marB="46611">
                    <a:solidFill>
                      <a:schemeClr val="accent3">
                        <a:lumMod val="75000"/>
                      </a:schemeClr>
                    </a:solidFill>
                  </a:tcPr>
                </a:tc>
              </a:tr>
              <a:tr h="202011">
                <a:tc>
                  <a:txBody>
                    <a:bodyPr/>
                    <a:lstStyle/>
                    <a:p>
                      <a:r>
                        <a:rPr lang="en-US" sz="700" dirty="0" smtClean="0"/>
                        <a:t>20101108</a:t>
                      </a:r>
                      <a:endParaRPr lang="en-US" sz="700" dirty="0"/>
                    </a:p>
                  </a:txBody>
                  <a:tcPr marL="93222" marR="93222" marT="46611" marB="46611"/>
                </a:tc>
              </a:tr>
              <a:tr h="202011">
                <a:tc>
                  <a:txBody>
                    <a:bodyPr/>
                    <a:lstStyle/>
                    <a:p>
                      <a:r>
                        <a:rPr lang="en-US" sz="700" dirty="0" smtClean="0"/>
                        <a:t>20101108</a:t>
                      </a:r>
                      <a:endParaRPr lang="en-US" sz="700" dirty="0"/>
                    </a:p>
                  </a:txBody>
                  <a:tcPr marL="93222" marR="93222" marT="46611" marB="46611"/>
                </a:tc>
              </a:tr>
              <a:tr h="202011">
                <a:tc>
                  <a:txBody>
                    <a:bodyPr/>
                    <a:lstStyle/>
                    <a:p>
                      <a:r>
                        <a:rPr lang="en-US" sz="700" dirty="0" smtClean="0"/>
                        <a:t>20101108</a:t>
                      </a:r>
                      <a:endParaRPr lang="en-US" sz="700" dirty="0"/>
                    </a:p>
                  </a:txBody>
                  <a:tcPr marL="93222" marR="93222" marT="46611" marB="46611"/>
                </a:tc>
              </a:tr>
              <a:tr h="202011">
                <a:tc>
                  <a:txBody>
                    <a:bodyPr/>
                    <a:lstStyle/>
                    <a:p>
                      <a:r>
                        <a:rPr lang="en-US" sz="700" dirty="0" smtClean="0"/>
                        <a:t>20101109</a:t>
                      </a:r>
                      <a:endParaRPr lang="en-US" sz="700" dirty="0"/>
                    </a:p>
                  </a:txBody>
                  <a:tcPr marL="93222" marR="93222" marT="46611" marB="46611"/>
                </a:tc>
              </a:tr>
              <a:tr h="202011">
                <a:tc>
                  <a:txBody>
                    <a:bodyPr/>
                    <a:lstStyle/>
                    <a:p>
                      <a:r>
                        <a:rPr lang="en-US" sz="700" dirty="0" smtClean="0"/>
                        <a:t>20101109</a:t>
                      </a:r>
                      <a:endParaRPr lang="en-US" sz="700" dirty="0"/>
                    </a:p>
                  </a:txBody>
                  <a:tcPr marL="93222" marR="93222" marT="46611" marB="46611"/>
                </a:tc>
              </a:tr>
              <a:tr h="20201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700" dirty="0" smtClean="0"/>
                        <a:t>20101109</a:t>
                      </a:r>
                    </a:p>
                  </a:txBody>
                  <a:tcPr marL="93222" marR="93222" marT="46611" marB="46611"/>
                </a:tc>
              </a:tr>
            </a:tbl>
          </a:graphicData>
        </a:graphic>
      </p:graphicFrame>
      <p:graphicFrame>
        <p:nvGraphicFramePr>
          <p:cNvPr id="11" name="Table 10"/>
          <p:cNvGraphicFramePr>
            <a:graphicFrameLocks noGrp="1"/>
          </p:cNvGraphicFramePr>
          <p:nvPr>
            <p:extLst/>
          </p:nvPr>
        </p:nvGraphicFramePr>
        <p:xfrm>
          <a:off x="3063110" y="4403749"/>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ProductKey</a:t>
                      </a:r>
                      <a:endParaRPr lang="en-US" sz="800" dirty="0"/>
                    </a:p>
                  </a:txBody>
                  <a:tcPr marL="93222" marR="93222" marT="46611" marB="46611">
                    <a:solidFill>
                      <a:schemeClr val="accent3">
                        <a:lumMod val="75000"/>
                      </a:schemeClr>
                    </a:solidFill>
                  </a:tcPr>
                </a:tc>
              </a:tr>
              <a:tr h="217569">
                <a:tc>
                  <a:txBody>
                    <a:bodyPr/>
                    <a:lstStyle/>
                    <a:p>
                      <a:r>
                        <a:rPr lang="en-US" sz="800" dirty="0" smtClean="0"/>
                        <a:t>102</a:t>
                      </a:r>
                      <a:endParaRPr lang="en-US" sz="800" dirty="0"/>
                    </a:p>
                  </a:txBody>
                  <a:tcPr marL="93222" marR="93222" marT="46611" marB="46611"/>
                </a:tc>
              </a:tr>
              <a:tr h="21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106</a:t>
                      </a:r>
                    </a:p>
                  </a:txBody>
                  <a:tcPr marL="93222" marR="93222" marT="46611" marB="46611"/>
                </a:tc>
              </a:tr>
              <a:tr h="217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109</a:t>
                      </a:r>
                    </a:p>
                  </a:txBody>
                  <a:tcPr marL="93222" marR="93222" marT="46611" marB="46611"/>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106</a:t>
                      </a:r>
                      <a:endParaRPr lang="en-US" sz="800" dirty="0"/>
                    </a:p>
                  </a:txBody>
                  <a:tcPr marL="93222" marR="93222" marT="46611" marB="46611"/>
                </a:tc>
              </a:tr>
              <a:tr h="217569">
                <a:tc>
                  <a:txBody>
                    <a:bodyPr/>
                    <a:lstStyle/>
                    <a:p>
                      <a:r>
                        <a:rPr lang="en-US" sz="800" dirty="0" smtClean="0"/>
                        <a:t>103</a:t>
                      </a:r>
                      <a:endParaRPr lang="en-US" sz="800" dirty="0"/>
                    </a:p>
                  </a:txBody>
                  <a:tcPr marL="93222" marR="93222" marT="46611" marB="46611"/>
                </a:tc>
              </a:tr>
            </a:tbl>
          </a:graphicData>
        </a:graphic>
      </p:graphicFrame>
      <p:graphicFrame>
        <p:nvGraphicFramePr>
          <p:cNvPr id="12" name="Table 11"/>
          <p:cNvGraphicFramePr>
            <a:graphicFrameLocks noGrp="1"/>
          </p:cNvGraphicFramePr>
          <p:nvPr>
            <p:extLst/>
          </p:nvPr>
        </p:nvGraphicFramePr>
        <p:xfrm>
          <a:off x="4461816" y="4465898"/>
          <a:ext cx="1282149" cy="1691301"/>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StoreKey</a:t>
                      </a:r>
                      <a:endParaRPr lang="en-US" sz="800" dirty="0"/>
                    </a:p>
                  </a:txBody>
                  <a:tcPr marL="93222" marR="93222" marT="46611" marB="46611">
                    <a:solidFill>
                      <a:schemeClr val="accent3">
                        <a:lumMod val="75000"/>
                      </a:schemeClr>
                    </a:solidFill>
                  </a:tcPr>
                </a:tc>
              </a:tr>
              <a:tr h="238294">
                <a:tc>
                  <a:txBody>
                    <a:bodyPr/>
                    <a:lstStyle/>
                    <a:p>
                      <a:r>
                        <a:rPr lang="en-US" sz="1000" dirty="0" smtClean="0"/>
                        <a:t>02</a:t>
                      </a:r>
                      <a:endParaRPr lang="en-US" sz="1000" dirty="0"/>
                    </a:p>
                  </a:txBody>
                  <a:tcPr marL="93222" marR="93222" marT="46611" marB="46611"/>
                </a:tc>
              </a:tr>
              <a:tr h="238294">
                <a:tc>
                  <a:txBody>
                    <a:bodyPr/>
                    <a:lstStyle/>
                    <a:p>
                      <a:r>
                        <a:rPr lang="en-US" sz="1000" dirty="0" smtClean="0"/>
                        <a:t>03</a:t>
                      </a:r>
                      <a:endParaRPr lang="en-US" sz="1000" dirty="0"/>
                    </a:p>
                  </a:txBody>
                  <a:tcPr marL="93222" marR="93222" marT="46611" marB="46611"/>
                </a:tc>
              </a:tr>
              <a:tr h="238294">
                <a:tc>
                  <a:txBody>
                    <a:bodyPr/>
                    <a:lstStyle/>
                    <a:p>
                      <a:r>
                        <a:rPr lang="en-US" sz="1000" dirty="0" smtClean="0"/>
                        <a:t>01</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04</a:t>
                      </a:r>
                      <a:endParaRPr lang="en-US" sz="1000" dirty="0"/>
                    </a:p>
                  </a:txBody>
                  <a:tcPr marL="93222" marR="93222" marT="46611" marB="46611"/>
                </a:tc>
              </a:tr>
              <a:tr h="238294">
                <a:tc>
                  <a:txBody>
                    <a:bodyPr/>
                    <a:lstStyle/>
                    <a:p>
                      <a:r>
                        <a:rPr lang="en-US" sz="1000" dirty="0" smtClean="0"/>
                        <a:t>01</a:t>
                      </a:r>
                      <a:endParaRPr lang="en-US" sz="1000" dirty="0"/>
                    </a:p>
                  </a:txBody>
                  <a:tcPr marL="93222" marR="93222" marT="46611" marB="46611"/>
                </a:tc>
              </a:tr>
            </a:tbl>
          </a:graphicData>
        </a:graphic>
      </p:graphicFrame>
      <p:graphicFrame>
        <p:nvGraphicFramePr>
          <p:cNvPr id="13" name="Table 12"/>
          <p:cNvGraphicFramePr>
            <a:graphicFrameLocks noGrp="1"/>
          </p:cNvGraphicFramePr>
          <p:nvPr>
            <p:extLst/>
          </p:nvPr>
        </p:nvGraphicFramePr>
        <p:xfrm>
          <a:off x="5860523" y="4294989"/>
          <a:ext cx="1282149" cy="1429635"/>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RegionKey</a:t>
                      </a:r>
                      <a:endParaRPr lang="en-US" sz="800" dirty="0"/>
                    </a:p>
                  </a:txBody>
                  <a:tcPr marL="93222" marR="93222" marT="46611" marB="46611">
                    <a:solidFill>
                      <a:schemeClr val="accent3">
                        <a:lumMod val="75000"/>
                      </a:schemeClr>
                    </a:solidFill>
                  </a:tcPr>
                </a:tc>
              </a:tr>
              <a:tr h="202011">
                <a:tc>
                  <a:txBody>
                    <a:bodyPr/>
                    <a:lstStyle/>
                    <a:p>
                      <a:r>
                        <a:rPr lang="en-US" sz="700" dirty="0" smtClean="0"/>
                        <a:t>1</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1</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2</a:t>
                      </a:r>
                      <a:endParaRPr lang="en-US" sz="700" dirty="0"/>
                    </a:p>
                  </a:txBody>
                  <a:tcPr marL="93222" marR="93222" marT="46611" marB="46611"/>
                </a:tc>
              </a:tr>
              <a:tr h="202011">
                <a:tc>
                  <a:txBody>
                    <a:bodyPr/>
                    <a:lstStyle/>
                    <a:p>
                      <a:r>
                        <a:rPr lang="en-US" sz="700" dirty="0" smtClean="0"/>
                        <a:t>1</a:t>
                      </a:r>
                      <a:endParaRPr lang="en-US" sz="700" dirty="0"/>
                    </a:p>
                  </a:txBody>
                  <a:tcPr marL="93222" marR="93222" marT="46611" marB="46611"/>
                </a:tc>
              </a:tr>
            </a:tbl>
          </a:graphicData>
        </a:graphic>
      </p:graphicFrame>
      <p:graphicFrame>
        <p:nvGraphicFramePr>
          <p:cNvPr id="14" name="Table 13"/>
          <p:cNvGraphicFramePr>
            <a:graphicFrameLocks noGrp="1"/>
          </p:cNvGraphicFramePr>
          <p:nvPr>
            <p:extLst/>
          </p:nvPr>
        </p:nvGraphicFramePr>
        <p:xfrm>
          <a:off x="7259229" y="4372674"/>
          <a:ext cx="1282149" cy="152298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smtClean="0"/>
                        <a:t>Quantity</a:t>
                      </a:r>
                      <a:endParaRPr lang="en-US" sz="800" dirty="0"/>
                    </a:p>
                  </a:txBody>
                  <a:tcPr marL="93222" marR="93222" marT="46611" marB="46611">
                    <a:solidFill>
                      <a:schemeClr val="accent3">
                        <a:lumMod val="75000"/>
                      </a:schemeClr>
                    </a:solidFill>
                  </a:tcPr>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5</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r h="217569">
                <a:tc>
                  <a:txBody>
                    <a:bodyPr/>
                    <a:lstStyle/>
                    <a:p>
                      <a:r>
                        <a:rPr lang="en-US" sz="800" dirty="0" smtClean="0"/>
                        <a:t>4</a:t>
                      </a:r>
                      <a:endParaRPr lang="en-US" sz="800" dirty="0"/>
                    </a:p>
                  </a:txBody>
                  <a:tcPr marL="93222" marR="93222" marT="46611" marB="46611"/>
                </a:tc>
              </a:tr>
              <a:tr h="217569">
                <a:tc>
                  <a:txBody>
                    <a:bodyPr/>
                    <a:lstStyle/>
                    <a:p>
                      <a:r>
                        <a:rPr lang="en-US" sz="800" dirty="0" smtClean="0"/>
                        <a:t>5</a:t>
                      </a:r>
                      <a:endParaRPr lang="en-US" sz="800" dirty="0"/>
                    </a:p>
                  </a:txBody>
                  <a:tcPr marL="93222" marR="93222" marT="46611" marB="46611"/>
                </a:tc>
              </a:tr>
              <a:tr h="217569">
                <a:tc>
                  <a:txBody>
                    <a:bodyPr/>
                    <a:lstStyle/>
                    <a:p>
                      <a:r>
                        <a:rPr lang="en-US" sz="800" dirty="0" smtClean="0"/>
                        <a:t>1</a:t>
                      </a:r>
                      <a:endParaRPr lang="en-US" sz="800" dirty="0"/>
                    </a:p>
                  </a:txBody>
                  <a:tcPr marL="93222" marR="93222" marT="46611" marB="46611"/>
                </a:tc>
              </a:tr>
            </a:tbl>
          </a:graphicData>
        </a:graphic>
      </p:graphicFrame>
      <p:graphicFrame>
        <p:nvGraphicFramePr>
          <p:cNvPr id="15" name="Table 14"/>
          <p:cNvGraphicFramePr>
            <a:graphicFrameLocks noGrp="1"/>
          </p:cNvGraphicFramePr>
          <p:nvPr>
            <p:extLst/>
          </p:nvPr>
        </p:nvGraphicFramePr>
        <p:xfrm>
          <a:off x="8657936" y="4605733"/>
          <a:ext cx="1282149" cy="1709373"/>
        </p:xfrm>
        <a:graphic>
          <a:graphicData uri="http://schemas.openxmlformats.org/drawingml/2006/table">
            <a:tbl>
              <a:tblPr firstRow="1" bandRow="1">
                <a:tableStyleId>{7DF18680-E054-41AD-8BC1-D1AEF772440D}</a:tableStyleId>
              </a:tblPr>
              <a:tblGrid>
                <a:gridCol w="1282149"/>
              </a:tblGrid>
              <a:tr h="217569">
                <a:tc>
                  <a:txBody>
                    <a:bodyPr/>
                    <a:lstStyle/>
                    <a:p>
                      <a:r>
                        <a:rPr lang="en-US" sz="800" dirty="0" err="1" smtClean="0"/>
                        <a:t>SalesAmount</a:t>
                      </a:r>
                      <a:endParaRPr lang="en-US" sz="800" dirty="0"/>
                    </a:p>
                  </a:txBody>
                  <a:tcPr marL="93222" marR="93222" marT="46611" marB="46611">
                    <a:solidFill>
                      <a:schemeClr val="accent3">
                        <a:lumMod val="75000"/>
                      </a:schemeClr>
                    </a:solidFill>
                  </a:tcPr>
                </a:tc>
              </a:tr>
              <a:tr h="248634">
                <a:tc>
                  <a:txBody>
                    <a:bodyPr/>
                    <a:lstStyle/>
                    <a:p>
                      <a:r>
                        <a:rPr lang="en-US" sz="1000" dirty="0" smtClean="0"/>
                        <a:t>14.00</a:t>
                      </a:r>
                      <a:endParaRPr lang="en-US" sz="1000" dirty="0"/>
                    </a:p>
                  </a:txBody>
                  <a:tcPr marL="93222" marR="93222" marT="46611" marB="46611"/>
                </a:tc>
              </a:tr>
              <a:tr h="248634">
                <a:tc>
                  <a:txBody>
                    <a:bodyPr/>
                    <a:lstStyle/>
                    <a:p>
                      <a:r>
                        <a:rPr lang="en-US" sz="1000" dirty="0" smtClean="0"/>
                        <a:t>25.00</a:t>
                      </a:r>
                      <a:endParaRPr lang="en-US" sz="1000" dirty="0"/>
                    </a:p>
                  </a:txBody>
                  <a:tcPr marL="93222" marR="93222" marT="46611" marB="46611"/>
                </a:tc>
              </a:tr>
              <a:tr h="248634">
                <a:tc>
                  <a:txBody>
                    <a:bodyPr/>
                    <a:lstStyle/>
                    <a:p>
                      <a:r>
                        <a:rPr lang="en-US" sz="1000" dirty="0" smtClean="0"/>
                        <a:t>10.00</a:t>
                      </a:r>
                      <a:endParaRPr lang="en-US" sz="1000" dirty="0"/>
                    </a:p>
                  </a:txBody>
                  <a:tcPr marL="93222" marR="93222" marT="46611" marB="46611"/>
                </a:tc>
              </a:tr>
              <a:tr h="248634">
                <a:tc>
                  <a:txBody>
                    <a:bodyPr/>
                    <a:lstStyle/>
                    <a:p>
                      <a:r>
                        <a:rPr lang="en-US" sz="1000" dirty="0" smtClean="0"/>
                        <a:t>20.00</a:t>
                      </a:r>
                      <a:endParaRPr lang="en-US" sz="1000" dirty="0"/>
                    </a:p>
                  </a:txBody>
                  <a:tcPr marL="93222" marR="93222" marT="46611" marB="46611"/>
                </a:tc>
              </a:tr>
              <a:tr h="248634">
                <a:tc>
                  <a:txBody>
                    <a:bodyPr/>
                    <a:lstStyle/>
                    <a:p>
                      <a:r>
                        <a:rPr lang="en-US" sz="1000" dirty="0" smtClean="0"/>
                        <a:t>25.00</a:t>
                      </a:r>
                      <a:endParaRPr lang="en-US" sz="1000" dirty="0"/>
                    </a:p>
                  </a:txBody>
                  <a:tcPr marL="93222" marR="93222" marT="46611" marB="46611"/>
                </a:tc>
              </a:tr>
              <a:tr h="248634">
                <a:tc>
                  <a:txBody>
                    <a:bodyPr/>
                    <a:lstStyle/>
                    <a:p>
                      <a:r>
                        <a:rPr lang="en-US" sz="1000" dirty="0" smtClean="0"/>
                        <a:t>17.00</a:t>
                      </a:r>
                      <a:endParaRPr lang="en-US" sz="1000" dirty="0"/>
                    </a:p>
                  </a:txBody>
                  <a:tcPr marL="93222" marR="93222" marT="46611" marB="46611"/>
                </a:tc>
              </a:tr>
            </a:tbl>
          </a:graphicData>
        </a:graphic>
      </p:graphicFrame>
      <p:sp>
        <p:nvSpPr>
          <p:cNvPr id="17" name="Title 6"/>
          <p:cNvSpPr txBox="1">
            <a:spLocks/>
          </p:cNvSpPr>
          <p:nvPr/>
        </p:nvSpPr>
        <p:spPr>
          <a:xfrm>
            <a:off x="857925" y="679"/>
            <a:ext cx="10720625" cy="1026843"/>
          </a:xfrm>
          <a:prstGeom prst="rect">
            <a:avLst/>
          </a:prstGeom>
        </p:spPr>
        <p:txBody>
          <a:bodyPr vert="horz" lIns="93222" tIns="46611" rIns="93222" bIns="46611" rtlCol="0" anchor="t">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078" dirty="0">
                <a:solidFill>
                  <a:srgbClr val="FFFFFF"/>
                </a:solidFill>
              </a:rPr>
              <a:t>4. Read The Data</a:t>
            </a:r>
          </a:p>
        </p:txBody>
      </p:sp>
      <p:grpSp>
        <p:nvGrpSpPr>
          <p:cNvPr id="30" name="Group 29"/>
          <p:cNvGrpSpPr/>
          <p:nvPr/>
        </p:nvGrpSpPr>
        <p:grpSpPr>
          <a:xfrm>
            <a:off x="4545287" y="2552689"/>
            <a:ext cx="3902353" cy="4070782"/>
            <a:chOff x="3083441" y="2696449"/>
            <a:chExt cx="3827722" cy="3992930"/>
          </a:xfrm>
        </p:grpSpPr>
        <p:grpSp>
          <p:nvGrpSpPr>
            <p:cNvPr id="2" name="Group 1"/>
            <p:cNvGrpSpPr/>
            <p:nvPr/>
          </p:nvGrpSpPr>
          <p:grpSpPr>
            <a:xfrm>
              <a:off x="3083441" y="2696449"/>
              <a:ext cx="3827722" cy="3581400"/>
              <a:chOff x="1359437" y="3058632"/>
              <a:chExt cx="3887212" cy="3581400"/>
            </a:xfrm>
          </p:grpSpPr>
          <p:cxnSp>
            <p:nvCxnSpPr>
              <p:cNvPr id="18" name="Straight Connector 17"/>
              <p:cNvCxnSpPr/>
              <p:nvPr/>
            </p:nvCxnSpPr>
            <p:spPr>
              <a:xfrm>
                <a:off x="1359437" y="3058632"/>
                <a:ext cx="3887212" cy="35814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359437" y="3058632"/>
                <a:ext cx="3887212" cy="35814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508873" y="6167989"/>
              <a:ext cx="3270795" cy="521390"/>
            </a:xfrm>
            <a:prstGeom prst="rect">
              <a:avLst/>
            </a:prstGeom>
            <a:noFill/>
          </p:spPr>
          <p:txBody>
            <a:bodyPr wrap="none" rtlCol="0">
              <a:spAutoFit/>
            </a:bodyPr>
            <a:lstStyle/>
            <a:p>
              <a:pPr defTabSz="932256"/>
              <a:r>
                <a:rPr lang="en-US" sz="2854" dirty="0">
                  <a:solidFill>
                    <a:srgbClr val="FFFFFF"/>
                  </a:solidFill>
                </a:rPr>
                <a:t>Column Elimination</a:t>
              </a:r>
            </a:p>
          </p:txBody>
        </p:sp>
      </p:grpSp>
      <p:grpSp>
        <p:nvGrpSpPr>
          <p:cNvPr id="31" name="Group 30"/>
          <p:cNvGrpSpPr/>
          <p:nvPr/>
        </p:nvGrpSpPr>
        <p:grpSpPr>
          <a:xfrm>
            <a:off x="1749235" y="4378307"/>
            <a:ext cx="9501454" cy="2060550"/>
            <a:chOff x="1712462" y="4487149"/>
            <a:chExt cx="9319745" cy="2021141"/>
          </a:xfrm>
        </p:grpSpPr>
        <p:grpSp>
          <p:nvGrpSpPr>
            <p:cNvPr id="22" name="Group 21"/>
            <p:cNvGrpSpPr/>
            <p:nvPr/>
          </p:nvGrpSpPr>
          <p:grpSpPr>
            <a:xfrm>
              <a:off x="1712462" y="4487149"/>
              <a:ext cx="2452578" cy="1488349"/>
              <a:chOff x="1359437" y="3058632"/>
              <a:chExt cx="3887212" cy="3581400"/>
            </a:xfrm>
          </p:grpSpPr>
          <p:cxnSp>
            <p:nvCxnSpPr>
              <p:cNvPr id="23" name="Straight Connector 22"/>
              <p:cNvCxnSpPr/>
              <p:nvPr/>
            </p:nvCxnSpPr>
            <p:spPr>
              <a:xfrm>
                <a:off x="1359437" y="3058632"/>
                <a:ext cx="3887212" cy="35814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359437" y="3058632"/>
                <a:ext cx="3887212" cy="35814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8442251" y="4832501"/>
              <a:ext cx="1329070" cy="1414130"/>
              <a:chOff x="1359437" y="3058632"/>
              <a:chExt cx="3887212" cy="3581400"/>
            </a:xfrm>
          </p:grpSpPr>
          <p:cxnSp>
            <p:nvCxnSpPr>
              <p:cNvPr id="26" name="Straight Connector 25"/>
              <p:cNvCxnSpPr/>
              <p:nvPr/>
            </p:nvCxnSpPr>
            <p:spPr>
              <a:xfrm>
                <a:off x="1359437" y="3058632"/>
                <a:ext cx="3887212" cy="35814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359437" y="3058632"/>
                <a:ext cx="3887212" cy="35814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rot="16200000">
              <a:off x="9587379" y="5063462"/>
              <a:ext cx="1937443" cy="952213"/>
            </a:xfrm>
            <a:prstGeom prst="rect">
              <a:avLst/>
            </a:prstGeom>
            <a:noFill/>
          </p:spPr>
          <p:txBody>
            <a:bodyPr wrap="none" rtlCol="0">
              <a:spAutoFit/>
            </a:bodyPr>
            <a:lstStyle/>
            <a:p>
              <a:pPr algn="ctr" defTabSz="932256"/>
              <a:r>
                <a:rPr lang="en-US" sz="2854" dirty="0">
                  <a:solidFill>
                    <a:srgbClr val="FFFFFF"/>
                  </a:solidFill>
                </a:rPr>
                <a:t>Segment </a:t>
              </a:r>
            </a:p>
            <a:p>
              <a:pPr algn="ctr" defTabSz="932256"/>
              <a:r>
                <a:rPr lang="en-US" sz="2854" dirty="0">
                  <a:solidFill>
                    <a:srgbClr val="FFFFFF"/>
                  </a:solidFill>
                </a:rPr>
                <a:t>Elimination</a:t>
              </a:r>
            </a:p>
          </p:txBody>
        </p:sp>
      </p:grpSp>
      <p:sp>
        <p:nvSpPr>
          <p:cNvPr id="20" name="TextBox 19"/>
          <p:cNvSpPr txBox="1"/>
          <p:nvPr/>
        </p:nvSpPr>
        <p:spPr>
          <a:xfrm>
            <a:off x="2302673" y="1319439"/>
            <a:ext cx="5134591" cy="940835"/>
          </a:xfrm>
          <a:prstGeom prst="rect">
            <a:avLst/>
          </a:prstGeom>
          <a:noFill/>
        </p:spPr>
        <p:txBody>
          <a:bodyPr wrap="square" lIns="0" tIns="0" rIns="0" bIns="0" rtlCol="0">
            <a:spAutoFit/>
          </a:bodyPr>
          <a:lstStyle/>
          <a:p>
            <a:pPr defTabSz="932256"/>
            <a:r>
              <a:rPr lang="en-US" sz="2038" dirty="0">
                <a:solidFill>
                  <a:srgbClr val="FFFFFF"/>
                </a:solidFill>
              </a:rPr>
              <a:t>SELECT </a:t>
            </a:r>
            <a:r>
              <a:rPr lang="en-US" sz="2038" dirty="0" err="1">
                <a:solidFill>
                  <a:srgbClr val="47D8FF"/>
                </a:solidFill>
              </a:rPr>
              <a:t>ProductKey</a:t>
            </a:r>
            <a:r>
              <a:rPr lang="en-US" sz="2038" dirty="0">
                <a:solidFill>
                  <a:srgbClr val="FFFFFF"/>
                </a:solidFill>
              </a:rPr>
              <a:t>, SUM (</a:t>
            </a:r>
            <a:r>
              <a:rPr lang="en-US" sz="2038" dirty="0" err="1">
                <a:solidFill>
                  <a:srgbClr val="47D8FF"/>
                </a:solidFill>
              </a:rPr>
              <a:t>SalesAmount</a:t>
            </a:r>
            <a:r>
              <a:rPr lang="en-US" sz="2038" dirty="0">
                <a:solidFill>
                  <a:srgbClr val="FFFFFF"/>
                </a:solidFill>
              </a:rPr>
              <a:t>) </a:t>
            </a:r>
          </a:p>
          <a:p>
            <a:pPr defTabSz="932256"/>
            <a:r>
              <a:rPr lang="en-US" sz="2038" dirty="0">
                <a:solidFill>
                  <a:srgbClr val="FFFFFF"/>
                </a:solidFill>
              </a:rPr>
              <a:t>FROM </a:t>
            </a:r>
            <a:r>
              <a:rPr lang="en-US" sz="2038" dirty="0" err="1">
                <a:solidFill>
                  <a:srgbClr val="FFFFFF"/>
                </a:solidFill>
              </a:rPr>
              <a:t>SalesTable</a:t>
            </a:r>
            <a:r>
              <a:rPr lang="en-US" sz="2038" dirty="0">
                <a:solidFill>
                  <a:srgbClr val="FFFFFF"/>
                </a:solidFill>
              </a:rPr>
              <a:t> </a:t>
            </a:r>
          </a:p>
          <a:p>
            <a:pPr defTabSz="932256"/>
            <a:r>
              <a:rPr lang="en-US" sz="2038" dirty="0">
                <a:solidFill>
                  <a:srgbClr val="FFFFFF"/>
                </a:solidFill>
              </a:rPr>
              <a:t>WHERE </a:t>
            </a:r>
            <a:r>
              <a:rPr lang="en-US" sz="2038" dirty="0" err="1">
                <a:solidFill>
                  <a:srgbClr val="47D8FF"/>
                </a:solidFill>
              </a:rPr>
              <a:t>OrderDateKey</a:t>
            </a:r>
            <a:r>
              <a:rPr lang="en-US" sz="2038" dirty="0">
                <a:solidFill>
                  <a:srgbClr val="47D8FF"/>
                </a:solidFill>
              </a:rPr>
              <a:t> </a:t>
            </a:r>
            <a:r>
              <a:rPr lang="en-US" sz="2038" dirty="0">
                <a:solidFill>
                  <a:srgbClr val="FFFFFF"/>
                </a:solidFill>
              </a:rPr>
              <a:t>&lt; 20101108</a:t>
            </a:r>
          </a:p>
        </p:txBody>
      </p:sp>
    </p:spTree>
    <p:extLst>
      <p:ext uri="{BB962C8B-B14F-4D97-AF65-F5344CB8AC3E}">
        <p14:creationId xmlns:p14="http://schemas.microsoft.com/office/powerpoint/2010/main" val="3502381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xit" presetSubtype="0" fill="hold" grpId="1"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Arc 105"/>
          <p:cNvSpPr/>
          <p:nvPr/>
        </p:nvSpPr>
        <p:spPr>
          <a:xfrm>
            <a:off x="5014130" y="1979036"/>
            <a:ext cx="1015463" cy="3154381"/>
          </a:xfrm>
          <a:prstGeom prst="arc">
            <a:avLst>
              <a:gd name="adj1" fmla="val 16200000"/>
              <a:gd name="adj2" fmla="val 5205618"/>
            </a:avLst>
          </a:prstGeom>
          <a:ln w="38100">
            <a:solidFill>
              <a:schemeClr val="tx2"/>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defTabSz="932256"/>
            <a:endParaRPr lang="en-US" sz="1835">
              <a:solidFill>
                <a:srgbClr val="FFFFFF"/>
              </a:solidFill>
            </a:endParaRPr>
          </a:p>
        </p:txBody>
      </p:sp>
      <p:sp>
        <p:nvSpPr>
          <p:cNvPr id="112" name="Content Placeholder 2"/>
          <p:cNvSpPr>
            <a:spLocks noGrp="1"/>
          </p:cNvSpPr>
          <p:nvPr>
            <p:ph type="body" sz="quarter" idx="10"/>
          </p:nvPr>
        </p:nvSpPr>
        <p:spPr>
          <a:xfrm>
            <a:off x="6238925" y="1190473"/>
            <a:ext cx="6194167" cy="5105151"/>
          </a:xfrm>
        </p:spPr>
        <p:txBody>
          <a:bodyPr>
            <a:noAutofit/>
          </a:bodyPr>
          <a:lstStyle/>
          <a:p>
            <a:r>
              <a:rPr lang="en-US" sz="1733" dirty="0"/>
              <a:t>Table consists of column store and row store</a:t>
            </a:r>
          </a:p>
          <a:p>
            <a:r>
              <a:rPr lang="en-US" sz="1733" dirty="0"/>
              <a:t>DML (update, delete, insert) operations leverage delta store</a:t>
            </a:r>
          </a:p>
          <a:p>
            <a:endParaRPr lang="en-US" sz="1224" dirty="0"/>
          </a:p>
          <a:p>
            <a:r>
              <a:rPr lang="en-US" sz="1733" dirty="0"/>
              <a:t>INSERT Values</a:t>
            </a:r>
          </a:p>
          <a:p>
            <a:pPr lvl="1"/>
            <a:r>
              <a:rPr lang="en-US" sz="1428" dirty="0"/>
              <a:t>Always lands into delta store</a:t>
            </a:r>
          </a:p>
          <a:p>
            <a:r>
              <a:rPr lang="en-US" sz="1733" dirty="0"/>
              <a:t>DELETE</a:t>
            </a:r>
          </a:p>
          <a:p>
            <a:pPr lvl="1"/>
            <a:r>
              <a:rPr lang="en-US" sz="1428" dirty="0"/>
              <a:t>Logical operation</a:t>
            </a:r>
          </a:p>
          <a:p>
            <a:pPr lvl="1"/>
            <a:r>
              <a:rPr lang="en-US" sz="1428" dirty="0"/>
              <a:t>Data physically remove after REBUILD operation is performed.</a:t>
            </a:r>
          </a:p>
          <a:p>
            <a:r>
              <a:rPr lang="en-US" sz="1733" dirty="0"/>
              <a:t>UPDATE</a:t>
            </a:r>
          </a:p>
          <a:p>
            <a:pPr lvl="1"/>
            <a:r>
              <a:rPr lang="en-US" sz="1428" dirty="0"/>
              <a:t>DELETE followed by INSERT.</a:t>
            </a:r>
          </a:p>
          <a:p>
            <a:r>
              <a:rPr lang="en-US" sz="1733" dirty="0"/>
              <a:t>BULK INSERT</a:t>
            </a:r>
          </a:p>
          <a:p>
            <a:pPr lvl="1"/>
            <a:r>
              <a:rPr lang="en-US" sz="1428" dirty="0"/>
              <a:t>if batch &lt; 100k, inserts go into delta store, otherwise </a:t>
            </a:r>
            <a:r>
              <a:rPr lang="en-US" sz="1428" dirty="0" err="1"/>
              <a:t>columnstore</a:t>
            </a:r>
            <a:endParaRPr lang="en-US" sz="1428" dirty="0"/>
          </a:p>
          <a:p>
            <a:r>
              <a:rPr lang="en-US" sz="1733" dirty="0"/>
              <a:t>SELECT </a:t>
            </a:r>
          </a:p>
          <a:p>
            <a:pPr lvl="1"/>
            <a:r>
              <a:rPr lang="en-US" sz="1428" dirty="0"/>
              <a:t>Unifies data from Column and Row stores - internal UNION operation.</a:t>
            </a:r>
          </a:p>
          <a:p>
            <a:pPr lvl="1"/>
            <a:endParaRPr lang="en-US" sz="1428" dirty="0"/>
          </a:p>
          <a:p>
            <a:r>
              <a:rPr lang="en-US" sz="1733" dirty="0"/>
              <a:t>“Tuple mover” converts data into columnar format once segment is full (1M of rows)</a:t>
            </a:r>
          </a:p>
          <a:p>
            <a:r>
              <a:rPr lang="en-US" sz="1733" dirty="0"/>
              <a:t>REORGANIZE statement forces tuple mover to start.</a:t>
            </a:r>
          </a:p>
        </p:txBody>
      </p:sp>
      <p:sp>
        <p:nvSpPr>
          <p:cNvPr id="2" name="Title 1"/>
          <p:cNvSpPr>
            <a:spLocks noGrp="1"/>
          </p:cNvSpPr>
          <p:nvPr>
            <p:ph type="title"/>
          </p:nvPr>
        </p:nvSpPr>
        <p:spPr>
          <a:xfrm>
            <a:off x="857925" y="-892"/>
            <a:ext cx="10720625" cy="1351409"/>
          </a:xfrm>
        </p:spPr>
        <p:txBody>
          <a:bodyPr>
            <a:normAutofit/>
          </a:bodyPr>
          <a:lstStyle/>
          <a:p>
            <a:r>
              <a:rPr lang="en-US" sz="4078" b="1" dirty="0">
                <a:solidFill>
                  <a:schemeClr val="tx2"/>
                </a:solidFill>
                <a:cs typeface="+mn-cs"/>
              </a:rPr>
              <a:t>Updatable</a:t>
            </a:r>
            <a:r>
              <a:rPr lang="en-US" sz="4078" b="1" dirty="0">
                <a:solidFill>
                  <a:srgbClr val="C00000"/>
                </a:solidFill>
                <a:cs typeface="+mn-cs"/>
              </a:rPr>
              <a:t> </a:t>
            </a:r>
            <a:r>
              <a:rPr lang="en-US" sz="4078" dirty="0" err="1"/>
              <a:t>Columnstore</a:t>
            </a:r>
            <a:r>
              <a:rPr lang="en-US" sz="4078" dirty="0"/>
              <a:t> Index</a:t>
            </a:r>
          </a:p>
        </p:txBody>
      </p:sp>
      <p:sp>
        <p:nvSpPr>
          <p:cNvPr id="48" name="Rectangle 47"/>
          <p:cNvSpPr/>
          <p:nvPr/>
        </p:nvSpPr>
        <p:spPr>
          <a:xfrm>
            <a:off x="991226" y="2545476"/>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51" name="TextBox 50"/>
          <p:cNvSpPr txBox="1"/>
          <p:nvPr/>
        </p:nvSpPr>
        <p:spPr>
          <a:xfrm>
            <a:off x="842494" y="2314529"/>
            <a:ext cx="351378" cy="265009"/>
          </a:xfrm>
          <a:prstGeom prst="rect">
            <a:avLst/>
          </a:prstGeom>
          <a:noFill/>
          <a:ln>
            <a:noFill/>
          </a:ln>
        </p:spPr>
        <p:txBody>
          <a:bodyPr wrap="none" rtlCol="0">
            <a:spAutoFit/>
          </a:bodyPr>
          <a:lstStyle/>
          <a:p>
            <a:pPr defTabSz="932256"/>
            <a:r>
              <a:rPr lang="en-US" sz="1122" dirty="0">
                <a:solidFill>
                  <a:srgbClr val="FFFFFF"/>
                </a:solidFill>
              </a:rPr>
              <a:t>C1</a:t>
            </a:r>
          </a:p>
        </p:txBody>
      </p:sp>
      <p:sp>
        <p:nvSpPr>
          <p:cNvPr id="52" name="Rectangle 51"/>
          <p:cNvSpPr/>
          <p:nvPr/>
        </p:nvSpPr>
        <p:spPr>
          <a:xfrm>
            <a:off x="866449" y="2513030"/>
            <a:ext cx="624960"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42" name="Rectangle 41"/>
          <p:cNvSpPr/>
          <p:nvPr/>
        </p:nvSpPr>
        <p:spPr>
          <a:xfrm>
            <a:off x="1773420" y="2550850"/>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45" name="TextBox 44"/>
          <p:cNvSpPr txBox="1"/>
          <p:nvPr/>
        </p:nvSpPr>
        <p:spPr>
          <a:xfrm>
            <a:off x="1661787" y="2319385"/>
            <a:ext cx="658414" cy="265009"/>
          </a:xfrm>
          <a:prstGeom prst="rect">
            <a:avLst/>
          </a:prstGeom>
          <a:noFill/>
          <a:ln>
            <a:noFill/>
          </a:ln>
        </p:spPr>
        <p:txBody>
          <a:bodyPr wrap="square" rtlCol="0">
            <a:spAutoFit/>
          </a:bodyPr>
          <a:lstStyle/>
          <a:p>
            <a:pPr defTabSz="932256"/>
            <a:r>
              <a:rPr lang="en-US" sz="1122" dirty="0">
                <a:solidFill>
                  <a:srgbClr val="FFFFFF"/>
                </a:solidFill>
              </a:rPr>
              <a:t>C2</a:t>
            </a:r>
          </a:p>
        </p:txBody>
      </p:sp>
      <p:sp>
        <p:nvSpPr>
          <p:cNvPr id="46" name="Rectangle 45"/>
          <p:cNvSpPr/>
          <p:nvPr/>
        </p:nvSpPr>
        <p:spPr>
          <a:xfrm>
            <a:off x="1661742" y="2513031"/>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36" name="Rectangle 35"/>
          <p:cNvSpPr/>
          <p:nvPr/>
        </p:nvSpPr>
        <p:spPr>
          <a:xfrm>
            <a:off x="2562395" y="2550332"/>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39" name="TextBox 38"/>
          <p:cNvSpPr txBox="1"/>
          <p:nvPr/>
        </p:nvSpPr>
        <p:spPr>
          <a:xfrm>
            <a:off x="2428050" y="2314571"/>
            <a:ext cx="717890" cy="265009"/>
          </a:xfrm>
          <a:prstGeom prst="rect">
            <a:avLst/>
          </a:prstGeom>
          <a:noFill/>
          <a:ln>
            <a:noFill/>
          </a:ln>
        </p:spPr>
        <p:txBody>
          <a:bodyPr wrap="square" rtlCol="0">
            <a:spAutoFit/>
          </a:bodyPr>
          <a:lstStyle/>
          <a:p>
            <a:pPr defTabSz="932256"/>
            <a:r>
              <a:rPr lang="en-US" sz="1122" dirty="0">
                <a:solidFill>
                  <a:srgbClr val="FFFFFF"/>
                </a:solidFill>
              </a:rPr>
              <a:t>C3</a:t>
            </a:r>
          </a:p>
        </p:txBody>
      </p:sp>
      <p:sp>
        <p:nvSpPr>
          <p:cNvPr id="40" name="Rectangle 39"/>
          <p:cNvSpPr/>
          <p:nvPr/>
        </p:nvSpPr>
        <p:spPr>
          <a:xfrm>
            <a:off x="2441277" y="2512513"/>
            <a:ext cx="603632"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30" name="Rectangle 29"/>
          <p:cNvSpPr/>
          <p:nvPr/>
        </p:nvSpPr>
        <p:spPr>
          <a:xfrm>
            <a:off x="4099494" y="2550332"/>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33" name="TextBox 32"/>
          <p:cNvSpPr txBox="1"/>
          <p:nvPr/>
        </p:nvSpPr>
        <p:spPr>
          <a:xfrm>
            <a:off x="3980954" y="2314529"/>
            <a:ext cx="764901" cy="265009"/>
          </a:xfrm>
          <a:prstGeom prst="rect">
            <a:avLst/>
          </a:prstGeom>
          <a:noFill/>
          <a:ln>
            <a:noFill/>
          </a:ln>
        </p:spPr>
        <p:txBody>
          <a:bodyPr wrap="square" rtlCol="0">
            <a:spAutoFit/>
          </a:bodyPr>
          <a:lstStyle/>
          <a:p>
            <a:pPr defTabSz="932256"/>
            <a:r>
              <a:rPr lang="en-US" sz="1122" dirty="0">
                <a:solidFill>
                  <a:srgbClr val="FFFFFF"/>
                </a:solidFill>
              </a:rPr>
              <a:t>C5</a:t>
            </a:r>
          </a:p>
        </p:txBody>
      </p:sp>
      <p:sp>
        <p:nvSpPr>
          <p:cNvPr id="34" name="Rectangle 33"/>
          <p:cNvSpPr/>
          <p:nvPr/>
        </p:nvSpPr>
        <p:spPr>
          <a:xfrm>
            <a:off x="3978373" y="2513031"/>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24" name="Rectangle 23"/>
          <p:cNvSpPr/>
          <p:nvPr/>
        </p:nvSpPr>
        <p:spPr>
          <a:xfrm>
            <a:off x="4873435" y="2545476"/>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27" name="TextBox 26"/>
          <p:cNvSpPr txBox="1"/>
          <p:nvPr/>
        </p:nvSpPr>
        <p:spPr>
          <a:xfrm>
            <a:off x="4753400" y="2314529"/>
            <a:ext cx="910934" cy="265009"/>
          </a:xfrm>
          <a:prstGeom prst="rect">
            <a:avLst/>
          </a:prstGeom>
          <a:noFill/>
          <a:ln>
            <a:noFill/>
          </a:ln>
        </p:spPr>
        <p:txBody>
          <a:bodyPr wrap="square" rtlCol="0">
            <a:spAutoFit/>
          </a:bodyPr>
          <a:lstStyle/>
          <a:p>
            <a:pPr defTabSz="932256"/>
            <a:r>
              <a:rPr lang="en-US" sz="1122" dirty="0">
                <a:solidFill>
                  <a:srgbClr val="FFFFFF"/>
                </a:solidFill>
              </a:rPr>
              <a:t>C6</a:t>
            </a:r>
          </a:p>
        </p:txBody>
      </p:sp>
      <p:sp>
        <p:nvSpPr>
          <p:cNvPr id="28" name="Rectangle 27"/>
          <p:cNvSpPr/>
          <p:nvPr/>
        </p:nvSpPr>
        <p:spPr>
          <a:xfrm>
            <a:off x="4752318" y="2507658"/>
            <a:ext cx="603632"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8" name="Rectangle 17"/>
          <p:cNvSpPr/>
          <p:nvPr/>
        </p:nvSpPr>
        <p:spPr>
          <a:xfrm>
            <a:off x="3349550" y="2550332"/>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20" name="TextBox 19"/>
          <p:cNvSpPr txBox="1"/>
          <p:nvPr/>
        </p:nvSpPr>
        <p:spPr>
          <a:xfrm>
            <a:off x="3224844" y="2314529"/>
            <a:ext cx="753529" cy="265009"/>
          </a:xfrm>
          <a:prstGeom prst="rect">
            <a:avLst/>
          </a:prstGeom>
          <a:noFill/>
          <a:ln>
            <a:noFill/>
          </a:ln>
        </p:spPr>
        <p:txBody>
          <a:bodyPr wrap="square" rtlCol="0">
            <a:spAutoFit/>
          </a:bodyPr>
          <a:lstStyle/>
          <a:p>
            <a:pPr defTabSz="932256"/>
            <a:r>
              <a:rPr lang="en-US" sz="1122" dirty="0">
                <a:solidFill>
                  <a:srgbClr val="FFFFFF"/>
                </a:solidFill>
              </a:rPr>
              <a:t>C4</a:t>
            </a:r>
          </a:p>
        </p:txBody>
      </p:sp>
      <p:sp>
        <p:nvSpPr>
          <p:cNvPr id="21" name="Rectangle 20"/>
          <p:cNvSpPr/>
          <p:nvPr/>
        </p:nvSpPr>
        <p:spPr>
          <a:xfrm>
            <a:off x="3228430" y="2513031"/>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69" name="Rectangle 68"/>
          <p:cNvSpPr/>
          <p:nvPr/>
        </p:nvSpPr>
        <p:spPr>
          <a:xfrm>
            <a:off x="1011904" y="3743639"/>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0" name="Rectangle 69"/>
          <p:cNvSpPr/>
          <p:nvPr/>
        </p:nvSpPr>
        <p:spPr>
          <a:xfrm>
            <a:off x="1782050" y="3743639"/>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1" name="Rectangle 70"/>
          <p:cNvSpPr/>
          <p:nvPr/>
        </p:nvSpPr>
        <p:spPr>
          <a:xfrm>
            <a:off x="2567271" y="3743639"/>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2" name="Rectangle 71"/>
          <p:cNvSpPr/>
          <p:nvPr/>
        </p:nvSpPr>
        <p:spPr>
          <a:xfrm>
            <a:off x="4100306" y="3743639"/>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3" name="Rectangle 72"/>
          <p:cNvSpPr/>
          <p:nvPr/>
        </p:nvSpPr>
        <p:spPr>
          <a:xfrm>
            <a:off x="4875723" y="3743639"/>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4" name="Rectangle 73"/>
          <p:cNvSpPr/>
          <p:nvPr/>
        </p:nvSpPr>
        <p:spPr>
          <a:xfrm>
            <a:off x="3229745" y="3705820"/>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5" name="Rectangle 74"/>
          <p:cNvSpPr/>
          <p:nvPr/>
        </p:nvSpPr>
        <p:spPr>
          <a:xfrm>
            <a:off x="3334747" y="3743639"/>
            <a:ext cx="361394" cy="1076297"/>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6" name="Rectangle 75"/>
          <p:cNvSpPr/>
          <p:nvPr/>
        </p:nvSpPr>
        <p:spPr>
          <a:xfrm>
            <a:off x="3978062" y="3705820"/>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7" name="Rectangle 76"/>
          <p:cNvSpPr/>
          <p:nvPr/>
        </p:nvSpPr>
        <p:spPr>
          <a:xfrm>
            <a:off x="4756302" y="3701660"/>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8" name="Rectangle 77"/>
          <p:cNvSpPr/>
          <p:nvPr/>
        </p:nvSpPr>
        <p:spPr>
          <a:xfrm>
            <a:off x="2440210" y="3711683"/>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79" name="Rectangle 78"/>
          <p:cNvSpPr/>
          <p:nvPr/>
        </p:nvSpPr>
        <p:spPr>
          <a:xfrm>
            <a:off x="1652298" y="3705820"/>
            <a:ext cx="603633"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80" name="Rectangle 79"/>
          <p:cNvSpPr/>
          <p:nvPr/>
        </p:nvSpPr>
        <p:spPr>
          <a:xfrm>
            <a:off x="866449" y="3705820"/>
            <a:ext cx="624960" cy="115193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grpSp>
        <p:nvGrpSpPr>
          <p:cNvPr id="4" name="Group 3"/>
          <p:cNvGrpSpPr/>
          <p:nvPr/>
        </p:nvGrpSpPr>
        <p:grpSpPr>
          <a:xfrm>
            <a:off x="866448" y="4900385"/>
            <a:ext cx="4500887" cy="1151934"/>
            <a:chOff x="846561" y="5094538"/>
            <a:chExt cx="4414810" cy="1129903"/>
          </a:xfrm>
        </p:grpSpPr>
        <p:sp>
          <p:nvSpPr>
            <p:cNvPr id="94" name="Rectangle 93"/>
            <p:cNvSpPr/>
            <p:nvPr/>
          </p:nvSpPr>
          <p:spPr>
            <a:xfrm>
              <a:off x="985480" y="5131632"/>
              <a:ext cx="354482" cy="1055714"/>
            </a:xfrm>
            <a:prstGeom prst="rect">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95" name="Rectangle 94"/>
            <p:cNvSpPr/>
            <p:nvPr/>
          </p:nvSpPr>
          <p:spPr>
            <a:xfrm>
              <a:off x="846561" y="5094538"/>
              <a:ext cx="613010" cy="1129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96" name="Rectangle 95"/>
            <p:cNvSpPr/>
            <p:nvPr/>
          </p:nvSpPr>
          <p:spPr>
            <a:xfrm>
              <a:off x="1746963" y="5131632"/>
              <a:ext cx="354482" cy="1055714"/>
            </a:xfrm>
            <a:prstGeom prst="rect">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97" name="Rectangle 96"/>
            <p:cNvSpPr/>
            <p:nvPr/>
          </p:nvSpPr>
          <p:spPr>
            <a:xfrm>
              <a:off x="1617383" y="5094539"/>
              <a:ext cx="592088" cy="1129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98" name="Rectangle 97"/>
            <p:cNvSpPr/>
            <p:nvPr/>
          </p:nvSpPr>
          <p:spPr>
            <a:xfrm>
              <a:off x="2525861" y="5127366"/>
              <a:ext cx="354482" cy="1055714"/>
            </a:xfrm>
            <a:prstGeom prst="rect">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99" name="Rectangle 98"/>
            <p:cNvSpPr/>
            <p:nvPr/>
          </p:nvSpPr>
          <p:spPr>
            <a:xfrm>
              <a:off x="2390294" y="5094539"/>
              <a:ext cx="592087" cy="1129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00" name="Rectangle 99"/>
            <p:cNvSpPr/>
            <p:nvPr/>
          </p:nvSpPr>
          <p:spPr>
            <a:xfrm>
              <a:off x="4025832" y="5131632"/>
              <a:ext cx="354482" cy="1055714"/>
            </a:xfrm>
            <a:prstGeom prst="rect">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01" name="Rectangle 100"/>
            <p:cNvSpPr/>
            <p:nvPr/>
          </p:nvSpPr>
          <p:spPr>
            <a:xfrm>
              <a:off x="3902107" y="5094538"/>
              <a:ext cx="592088" cy="1129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02" name="Rectangle 101"/>
            <p:cNvSpPr/>
            <p:nvPr/>
          </p:nvSpPr>
          <p:spPr>
            <a:xfrm>
              <a:off x="4788388" y="5127366"/>
              <a:ext cx="354482" cy="1055714"/>
            </a:xfrm>
            <a:prstGeom prst="rect">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03" name="Rectangle 102"/>
            <p:cNvSpPr/>
            <p:nvPr/>
          </p:nvSpPr>
          <p:spPr>
            <a:xfrm>
              <a:off x="4669284" y="5094539"/>
              <a:ext cx="592087" cy="1129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04" name="Rectangle 103"/>
            <p:cNvSpPr/>
            <p:nvPr/>
          </p:nvSpPr>
          <p:spPr>
            <a:xfrm>
              <a:off x="3286614" y="5134697"/>
              <a:ext cx="354482" cy="1055714"/>
            </a:xfrm>
            <a:prstGeom prst="rect">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sp>
          <p:nvSpPr>
            <p:cNvPr id="105" name="Rectangle 104"/>
            <p:cNvSpPr/>
            <p:nvPr/>
          </p:nvSpPr>
          <p:spPr>
            <a:xfrm>
              <a:off x="3159763" y="5094539"/>
              <a:ext cx="592088" cy="11299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56"/>
              <a:endParaRPr lang="en-US" sz="1835" dirty="0">
                <a:solidFill>
                  <a:srgbClr val="FFFFFF"/>
                </a:solidFill>
              </a:endParaRPr>
            </a:p>
          </p:txBody>
        </p:sp>
      </p:grpSp>
      <p:sp>
        <p:nvSpPr>
          <p:cNvPr id="110" name="TextBox 109"/>
          <p:cNvSpPr txBox="1"/>
          <p:nvPr/>
        </p:nvSpPr>
        <p:spPr>
          <a:xfrm rot="16200000">
            <a:off x="23101" y="3361716"/>
            <a:ext cx="994182" cy="657103"/>
          </a:xfrm>
          <a:prstGeom prst="rect">
            <a:avLst/>
          </a:prstGeom>
          <a:noFill/>
        </p:spPr>
        <p:txBody>
          <a:bodyPr wrap="none" rtlCol="0">
            <a:spAutoFit/>
          </a:bodyPr>
          <a:lstStyle/>
          <a:p>
            <a:pPr algn="ctr" defTabSz="932256"/>
            <a:r>
              <a:rPr lang="en-US" sz="1835" dirty="0">
                <a:solidFill>
                  <a:srgbClr val="47D8FF"/>
                </a:solidFill>
              </a:rPr>
              <a:t>Column</a:t>
            </a:r>
          </a:p>
          <a:p>
            <a:pPr algn="ctr" defTabSz="932256"/>
            <a:r>
              <a:rPr lang="en-US" sz="1835" dirty="0">
                <a:solidFill>
                  <a:srgbClr val="47D8FF"/>
                </a:solidFill>
              </a:rPr>
              <a:t>Store</a:t>
            </a:r>
          </a:p>
        </p:txBody>
      </p:sp>
      <p:sp>
        <p:nvSpPr>
          <p:cNvPr id="55" name="Rectangle 54"/>
          <p:cNvSpPr/>
          <p:nvPr/>
        </p:nvSpPr>
        <p:spPr>
          <a:xfrm rot="16200000">
            <a:off x="2734363" y="-438404"/>
            <a:ext cx="753672" cy="4489498"/>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32256"/>
            <a:endParaRPr lang="en-US" sz="1835" dirty="0">
              <a:solidFill>
                <a:srgbClr val="000000"/>
              </a:solidFill>
            </a:endParaRPr>
          </a:p>
        </p:txBody>
      </p:sp>
      <p:sp>
        <p:nvSpPr>
          <p:cNvPr id="54" name="Rectangle 53"/>
          <p:cNvSpPr/>
          <p:nvPr/>
        </p:nvSpPr>
        <p:spPr>
          <a:xfrm rot="16200000">
            <a:off x="2928027" y="-308063"/>
            <a:ext cx="370006" cy="4243601"/>
          </a:xfrm>
          <a:prstGeom prst="rect">
            <a:avLst/>
          </a:prstGeom>
          <a:solidFill>
            <a:schemeClr val="tx2"/>
          </a:solid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32256"/>
            <a:endParaRPr lang="en-US" sz="1835" dirty="0">
              <a:solidFill>
                <a:srgbClr val="000000"/>
              </a:solidFill>
            </a:endParaRPr>
          </a:p>
        </p:txBody>
      </p:sp>
      <p:sp>
        <p:nvSpPr>
          <p:cNvPr id="81" name="Rectangle 80"/>
          <p:cNvSpPr/>
          <p:nvPr/>
        </p:nvSpPr>
        <p:spPr>
          <a:xfrm rot="16200000">
            <a:off x="3013147" y="-390397"/>
            <a:ext cx="205322" cy="4238048"/>
          </a:xfrm>
          <a:prstGeom prst="rect">
            <a:avLst/>
          </a:prstGeom>
          <a:solidFill>
            <a:schemeClr val="tx2"/>
          </a:solid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32256"/>
            <a:endParaRPr lang="en-US" sz="1835" dirty="0">
              <a:solidFill>
                <a:srgbClr val="000000"/>
              </a:solidFill>
            </a:endParaRPr>
          </a:p>
        </p:txBody>
      </p:sp>
      <p:cxnSp>
        <p:nvCxnSpPr>
          <p:cNvPr id="57" name="Straight Connector 56"/>
          <p:cNvCxnSpPr/>
          <p:nvPr/>
        </p:nvCxnSpPr>
        <p:spPr>
          <a:xfrm>
            <a:off x="1559870" y="1628733"/>
            <a:ext cx="0" cy="361395"/>
          </a:xfrm>
          <a:prstGeom prst="line">
            <a:avLst/>
          </a:prstGeom>
          <a:ln w="19050">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2331156" y="1625965"/>
            <a:ext cx="0" cy="361395"/>
          </a:xfrm>
          <a:prstGeom prst="line">
            <a:avLst/>
          </a:prstGeom>
          <a:ln w="19050">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3130180" y="1624598"/>
            <a:ext cx="0" cy="361395"/>
          </a:xfrm>
          <a:prstGeom prst="line">
            <a:avLst/>
          </a:prstGeom>
          <a:ln w="19050">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a:off x="3909791" y="1623196"/>
            <a:ext cx="0" cy="361395"/>
          </a:xfrm>
          <a:prstGeom prst="line">
            <a:avLst/>
          </a:prstGeom>
          <a:ln w="19050">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62" name="Straight Connector 61"/>
          <p:cNvCxnSpPr/>
          <p:nvPr/>
        </p:nvCxnSpPr>
        <p:spPr>
          <a:xfrm>
            <a:off x="4667199" y="1623196"/>
            <a:ext cx="0" cy="361395"/>
          </a:xfrm>
          <a:prstGeom prst="line">
            <a:avLst/>
          </a:prstGeom>
          <a:ln w="19050">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1089420" y="1429504"/>
            <a:ext cx="351378" cy="265009"/>
          </a:xfrm>
          <a:prstGeom prst="rect">
            <a:avLst/>
          </a:prstGeom>
          <a:noFill/>
          <a:ln>
            <a:noFill/>
          </a:ln>
        </p:spPr>
        <p:txBody>
          <a:bodyPr wrap="none" rtlCol="0">
            <a:spAutoFit/>
          </a:bodyPr>
          <a:lstStyle/>
          <a:p>
            <a:pPr defTabSz="932256"/>
            <a:r>
              <a:rPr lang="en-US" sz="1122" dirty="0">
                <a:solidFill>
                  <a:srgbClr val="000000"/>
                </a:solidFill>
              </a:rPr>
              <a:t>C1</a:t>
            </a:r>
          </a:p>
        </p:txBody>
      </p:sp>
      <p:sp>
        <p:nvSpPr>
          <p:cNvPr id="64" name="TextBox 63"/>
          <p:cNvSpPr txBox="1"/>
          <p:nvPr/>
        </p:nvSpPr>
        <p:spPr>
          <a:xfrm>
            <a:off x="1767223" y="1434360"/>
            <a:ext cx="488711" cy="265009"/>
          </a:xfrm>
          <a:prstGeom prst="rect">
            <a:avLst/>
          </a:prstGeom>
          <a:noFill/>
          <a:ln>
            <a:noFill/>
          </a:ln>
        </p:spPr>
        <p:txBody>
          <a:bodyPr wrap="square" rtlCol="0">
            <a:spAutoFit/>
          </a:bodyPr>
          <a:lstStyle/>
          <a:p>
            <a:pPr algn="ctr" defTabSz="932256"/>
            <a:r>
              <a:rPr lang="en-US" sz="1122" dirty="0">
                <a:solidFill>
                  <a:srgbClr val="000000"/>
                </a:solidFill>
              </a:rPr>
              <a:t>C2</a:t>
            </a:r>
          </a:p>
        </p:txBody>
      </p:sp>
      <p:sp>
        <p:nvSpPr>
          <p:cNvPr id="65" name="TextBox 64"/>
          <p:cNvSpPr txBox="1"/>
          <p:nvPr/>
        </p:nvSpPr>
        <p:spPr>
          <a:xfrm>
            <a:off x="2558451" y="1429546"/>
            <a:ext cx="485392" cy="265009"/>
          </a:xfrm>
          <a:prstGeom prst="rect">
            <a:avLst/>
          </a:prstGeom>
          <a:noFill/>
          <a:ln>
            <a:noFill/>
          </a:ln>
        </p:spPr>
        <p:txBody>
          <a:bodyPr wrap="square" rtlCol="0">
            <a:spAutoFit/>
          </a:bodyPr>
          <a:lstStyle/>
          <a:p>
            <a:pPr defTabSz="932256"/>
            <a:r>
              <a:rPr lang="en-US" sz="1122" dirty="0">
                <a:solidFill>
                  <a:srgbClr val="000000"/>
                </a:solidFill>
              </a:rPr>
              <a:t>C3</a:t>
            </a:r>
          </a:p>
        </p:txBody>
      </p:sp>
      <p:sp>
        <p:nvSpPr>
          <p:cNvPr id="66" name="TextBox 65"/>
          <p:cNvSpPr txBox="1"/>
          <p:nvPr/>
        </p:nvSpPr>
        <p:spPr>
          <a:xfrm>
            <a:off x="4111356" y="1429504"/>
            <a:ext cx="484259" cy="265009"/>
          </a:xfrm>
          <a:prstGeom prst="rect">
            <a:avLst/>
          </a:prstGeom>
          <a:noFill/>
          <a:ln>
            <a:noFill/>
          </a:ln>
        </p:spPr>
        <p:txBody>
          <a:bodyPr wrap="square" rtlCol="0">
            <a:spAutoFit/>
          </a:bodyPr>
          <a:lstStyle/>
          <a:p>
            <a:pPr defTabSz="932256"/>
            <a:r>
              <a:rPr lang="en-US" sz="1122" dirty="0">
                <a:solidFill>
                  <a:srgbClr val="000000"/>
                </a:solidFill>
              </a:rPr>
              <a:t>C5</a:t>
            </a:r>
          </a:p>
        </p:txBody>
      </p:sp>
      <p:sp>
        <p:nvSpPr>
          <p:cNvPr id="67" name="TextBox 66"/>
          <p:cNvSpPr txBox="1"/>
          <p:nvPr/>
        </p:nvSpPr>
        <p:spPr>
          <a:xfrm>
            <a:off x="4808891" y="1429503"/>
            <a:ext cx="472546" cy="265009"/>
          </a:xfrm>
          <a:prstGeom prst="rect">
            <a:avLst/>
          </a:prstGeom>
          <a:noFill/>
          <a:ln>
            <a:noFill/>
          </a:ln>
        </p:spPr>
        <p:txBody>
          <a:bodyPr wrap="square" rtlCol="0">
            <a:spAutoFit/>
          </a:bodyPr>
          <a:lstStyle/>
          <a:p>
            <a:pPr defTabSz="932256"/>
            <a:r>
              <a:rPr lang="en-US" sz="1122" dirty="0">
                <a:solidFill>
                  <a:srgbClr val="000000"/>
                </a:solidFill>
              </a:rPr>
              <a:t>C6</a:t>
            </a:r>
          </a:p>
        </p:txBody>
      </p:sp>
      <p:sp>
        <p:nvSpPr>
          <p:cNvPr id="68" name="TextBox 67"/>
          <p:cNvSpPr txBox="1"/>
          <p:nvPr/>
        </p:nvSpPr>
        <p:spPr>
          <a:xfrm>
            <a:off x="3346923" y="1429504"/>
            <a:ext cx="485139" cy="265009"/>
          </a:xfrm>
          <a:prstGeom prst="rect">
            <a:avLst/>
          </a:prstGeom>
          <a:noFill/>
          <a:ln>
            <a:noFill/>
          </a:ln>
        </p:spPr>
        <p:txBody>
          <a:bodyPr wrap="square" rtlCol="0">
            <a:spAutoFit/>
          </a:bodyPr>
          <a:lstStyle/>
          <a:p>
            <a:pPr defTabSz="932256"/>
            <a:r>
              <a:rPr lang="en-US" sz="1122" dirty="0">
                <a:solidFill>
                  <a:srgbClr val="000000"/>
                </a:solidFill>
              </a:rPr>
              <a:t>C4</a:t>
            </a:r>
          </a:p>
        </p:txBody>
      </p:sp>
      <p:sp>
        <p:nvSpPr>
          <p:cNvPr id="111" name="TextBox 110"/>
          <p:cNvSpPr txBox="1"/>
          <p:nvPr/>
        </p:nvSpPr>
        <p:spPr>
          <a:xfrm rot="16200000">
            <a:off x="-135715" y="1619403"/>
            <a:ext cx="1322926" cy="657103"/>
          </a:xfrm>
          <a:prstGeom prst="rect">
            <a:avLst/>
          </a:prstGeom>
          <a:noFill/>
        </p:spPr>
        <p:txBody>
          <a:bodyPr wrap="none" rtlCol="0">
            <a:spAutoFit/>
          </a:bodyPr>
          <a:lstStyle/>
          <a:p>
            <a:pPr algn="ctr" defTabSz="932256"/>
            <a:r>
              <a:rPr lang="en-US" sz="1835" dirty="0">
                <a:solidFill>
                  <a:srgbClr val="47D8FF"/>
                </a:solidFill>
              </a:rPr>
              <a:t>Delta (row)</a:t>
            </a:r>
          </a:p>
          <a:p>
            <a:pPr algn="ctr" defTabSz="932256"/>
            <a:r>
              <a:rPr lang="en-US" sz="1835" dirty="0">
                <a:solidFill>
                  <a:srgbClr val="47D8FF"/>
                </a:solidFill>
              </a:rPr>
              <a:t>store</a:t>
            </a:r>
          </a:p>
        </p:txBody>
      </p:sp>
      <p:sp>
        <p:nvSpPr>
          <p:cNvPr id="3" name="TextBox 2"/>
          <p:cNvSpPr txBox="1"/>
          <p:nvPr/>
        </p:nvSpPr>
        <p:spPr>
          <a:xfrm rot="5400000">
            <a:off x="5004420" y="3410770"/>
            <a:ext cx="1436804" cy="374718"/>
          </a:xfrm>
          <a:prstGeom prst="rect">
            <a:avLst/>
          </a:prstGeom>
          <a:noFill/>
        </p:spPr>
        <p:txBody>
          <a:bodyPr wrap="none" rtlCol="0">
            <a:spAutoFit/>
          </a:bodyPr>
          <a:lstStyle/>
          <a:p>
            <a:pPr defTabSz="932256"/>
            <a:r>
              <a:rPr lang="en-US" sz="1835" dirty="0">
                <a:solidFill>
                  <a:srgbClr val="FFFFFF"/>
                </a:solidFill>
              </a:rPr>
              <a:t>tuple mover</a:t>
            </a:r>
          </a:p>
        </p:txBody>
      </p:sp>
    </p:spTree>
    <p:extLst>
      <p:ext uri="{BB962C8B-B14F-4D97-AF65-F5344CB8AC3E}">
        <p14:creationId xmlns:p14="http://schemas.microsoft.com/office/powerpoint/2010/main" val="3854967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2">
                                            <p:txEl>
                                              <p:pRg st="1" end="1"/>
                                            </p:txEl>
                                          </p:spTgt>
                                        </p:tgtEl>
                                        <p:attrNameLst>
                                          <p:attrName>style.visibility</p:attrName>
                                        </p:attrNameLst>
                                      </p:cBhvr>
                                      <p:to>
                                        <p:strVal val="visible"/>
                                      </p:to>
                                    </p:set>
                                  </p:childTnLst>
                                </p:cTn>
                              </p:par>
                              <p:par>
                                <p:cTn id="41" presetID="22" presetClass="entr" presetSubtype="1"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wipe(up)">
                                      <p:cBhvr>
                                        <p:cTn id="43" dur="500"/>
                                        <p:tgtEl>
                                          <p:spTgt spid="106"/>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0" presetClass="exit" presetSubtype="0" fill="hold" grpId="1" nodeType="withEffect">
                                  <p:stCondLst>
                                    <p:cond delay="0"/>
                                  </p:stCondLst>
                                  <p:childTnLst>
                                    <p:animEffect transition="out" filter="fade">
                                      <p:cBhvr>
                                        <p:cTn id="50" dur="2000"/>
                                        <p:tgtEl>
                                          <p:spTgt spid="54"/>
                                        </p:tgtEl>
                                      </p:cBhvr>
                                    </p:animEffect>
                                    <p:set>
                                      <p:cBhvr>
                                        <p:cTn id="51" dur="1" fill="hold">
                                          <p:stCondLst>
                                            <p:cond delay="1999"/>
                                          </p:stCondLst>
                                        </p:cTn>
                                        <p:tgtEl>
                                          <p:spTgt spid="5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81"/>
                                        </p:tgtEl>
                                      </p:cBhvr>
                                    </p:animEffect>
                                    <p:set>
                                      <p:cBhvr>
                                        <p:cTn id="54" dur="1" fill="hold">
                                          <p:stCondLst>
                                            <p:cond delay="1999"/>
                                          </p:stCondLst>
                                        </p:cTn>
                                        <p:tgtEl>
                                          <p:spTgt spid="8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57"/>
                                        </p:tgtEl>
                                      </p:cBhvr>
                                    </p:animEffect>
                                    <p:set>
                                      <p:cBhvr>
                                        <p:cTn id="57" dur="1" fill="hold">
                                          <p:stCondLst>
                                            <p:cond delay="1999"/>
                                          </p:stCondLst>
                                        </p:cTn>
                                        <p:tgtEl>
                                          <p:spTgt spid="5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59"/>
                                        </p:tgtEl>
                                      </p:cBhvr>
                                    </p:animEffect>
                                    <p:set>
                                      <p:cBhvr>
                                        <p:cTn id="60" dur="1" fill="hold">
                                          <p:stCondLst>
                                            <p:cond delay="1999"/>
                                          </p:stCondLst>
                                        </p:cTn>
                                        <p:tgtEl>
                                          <p:spTgt spid="5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60"/>
                                        </p:tgtEl>
                                      </p:cBhvr>
                                    </p:animEffect>
                                    <p:set>
                                      <p:cBhvr>
                                        <p:cTn id="63" dur="1" fill="hold">
                                          <p:stCondLst>
                                            <p:cond delay="1999"/>
                                          </p:stCondLst>
                                        </p:cTn>
                                        <p:tgtEl>
                                          <p:spTgt spid="6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61"/>
                                        </p:tgtEl>
                                      </p:cBhvr>
                                    </p:animEffect>
                                    <p:set>
                                      <p:cBhvr>
                                        <p:cTn id="66" dur="1" fill="hold">
                                          <p:stCondLst>
                                            <p:cond delay="1999"/>
                                          </p:stCondLst>
                                        </p:cTn>
                                        <p:tgtEl>
                                          <p:spTgt spid="6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62"/>
                                        </p:tgtEl>
                                      </p:cBhvr>
                                    </p:animEffect>
                                    <p:set>
                                      <p:cBhvr>
                                        <p:cTn id="69" dur="1" fill="hold">
                                          <p:stCondLst>
                                            <p:cond delay="1999"/>
                                          </p:stCondLst>
                                        </p:cTn>
                                        <p:tgtEl>
                                          <p:spTgt spid="6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63"/>
                                        </p:tgtEl>
                                      </p:cBhvr>
                                    </p:animEffect>
                                    <p:set>
                                      <p:cBhvr>
                                        <p:cTn id="72" dur="1" fill="hold">
                                          <p:stCondLst>
                                            <p:cond delay="1999"/>
                                          </p:stCondLst>
                                        </p:cTn>
                                        <p:tgtEl>
                                          <p:spTgt spid="6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64"/>
                                        </p:tgtEl>
                                      </p:cBhvr>
                                    </p:animEffect>
                                    <p:set>
                                      <p:cBhvr>
                                        <p:cTn id="75" dur="1" fill="hold">
                                          <p:stCondLst>
                                            <p:cond delay="1999"/>
                                          </p:stCondLst>
                                        </p:cTn>
                                        <p:tgtEl>
                                          <p:spTgt spid="6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65"/>
                                        </p:tgtEl>
                                      </p:cBhvr>
                                    </p:animEffect>
                                    <p:set>
                                      <p:cBhvr>
                                        <p:cTn id="78" dur="1" fill="hold">
                                          <p:stCondLst>
                                            <p:cond delay="1999"/>
                                          </p:stCondLst>
                                        </p:cTn>
                                        <p:tgtEl>
                                          <p:spTgt spid="6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66"/>
                                        </p:tgtEl>
                                      </p:cBhvr>
                                    </p:animEffect>
                                    <p:set>
                                      <p:cBhvr>
                                        <p:cTn id="81" dur="1" fill="hold">
                                          <p:stCondLst>
                                            <p:cond delay="1999"/>
                                          </p:stCondLst>
                                        </p:cTn>
                                        <p:tgtEl>
                                          <p:spTgt spid="6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67"/>
                                        </p:tgtEl>
                                      </p:cBhvr>
                                    </p:animEffect>
                                    <p:set>
                                      <p:cBhvr>
                                        <p:cTn id="84" dur="1" fill="hold">
                                          <p:stCondLst>
                                            <p:cond delay="1999"/>
                                          </p:stCondLst>
                                        </p:cTn>
                                        <p:tgtEl>
                                          <p:spTgt spid="6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68"/>
                                        </p:tgtEl>
                                      </p:cBhvr>
                                    </p:animEffect>
                                    <p:set>
                                      <p:cBhvr>
                                        <p:cTn id="87" dur="1" fill="hold">
                                          <p:stCondLst>
                                            <p:cond delay="1999"/>
                                          </p:stCondLst>
                                        </p:cTn>
                                        <p:tgtEl>
                                          <p:spTgt spid="6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12">
                                            <p:txEl>
                                              <p:pRg st="3" end="3"/>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12">
                                            <p:txEl>
                                              <p:pRg st="4" end="4"/>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12">
                                            <p:txEl>
                                              <p:pRg st="5" end="5"/>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12">
                                            <p:txEl>
                                              <p:pRg st="6" end="6"/>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12">
                                            <p:txEl>
                                              <p:pRg st="7" end="7"/>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12">
                                            <p:txEl>
                                              <p:pRg st="8" end="8"/>
                                            </p:txEl>
                                          </p:spTgt>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12">
                                            <p:txEl>
                                              <p:pRg st="9" end="9"/>
                                            </p:txEl>
                                          </p:spTgt>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12">
                                            <p:txEl>
                                              <p:pRg st="10" end="10"/>
                                            </p:txEl>
                                          </p:spTgt>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12">
                                            <p:txEl>
                                              <p:pRg st="11" end="11"/>
                                            </p:txEl>
                                          </p:spTgt>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12">
                                            <p:txEl>
                                              <p:pRg st="12" end="12"/>
                                            </p:txEl>
                                          </p:spTgt>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12">
                                            <p:txEl>
                                              <p:pRg st="13" end="13"/>
                                            </p:txEl>
                                          </p:spTgt>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12">
                                            <p:txEl>
                                              <p:pRg st="16" end="16"/>
                                            </p:txEl>
                                          </p:spTgt>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55" grpId="0" animBg="1"/>
      <p:bldP spid="54" grpId="0" animBg="1"/>
      <p:bldP spid="54" grpId="1" animBg="1"/>
      <p:bldP spid="81" grpId="0" animBg="1"/>
      <p:bldP spid="81" grpId="1" animBg="1"/>
      <p:bldP spid="63" grpId="0"/>
      <p:bldP spid="63" grpId="1"/>
      <p:bldP spid="64" grpId="0"/>
      <p:bldP spid="64" grpId="1"/>
      <p:bldP spid="65" grpId="0"/>
      <p:bldP spid="65" grpId="1"/>
      <p:bldP spid="66" grpId="0"/>
      <p:bldP spid="66" grpId="1"/>
      <p:bldP spid="67" grpId="0"/>
      <p:bldP spid="67" grpId="1"/>
      <p:bldP spid="68" grpId="0"/>
      <p:bldP spid="68" grpId="1"/>
      <p:bldP spid="11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3" y="-12934"/>
            <a:ext cx="12343500" cy="788358"/>
          </a:xfrm>
        </p:spPr>
        <p:txBody>
          <a:bodyPr/>
          <a:lstStyle/>
          <a:p>
            <a:r>
              <a:rPr lang="en-US" sz="4896" dirty="0">
                <a:solidFill>
                  <a:schemeClr val="tx1"/>
                </a:solidFill>
              </a:rPr>
              <a:t>ColumnStore: SQL </a:t>
            </a:r>
            <a:r>
              <a:rPr lang="en-US" sz="4896" dirty="0" smtClean="0">
                <a:solidFill>
                  <a:schemeClr val="tx1"/>
                </a:solidFill>
              </a:rPr>
              <a:t>Server 2016</a:t>
            </a:r>
            <a:endParaRPr lang="en-US" sz="4896" dirty="0">
              <a:solidFill>
                <a:schemeClr val="tx1"/>
              </a:solidFill>
            </a:endParaRPr>
          </a:p>
        </p:txBody>
      </p:sp>
      <p:sp>
        <p:nvSpPr>
          <p:cNvPr id="3" name="Content Placeholder 2"/>
          <p:cNvSpPr>
            <a:spLocks noGrp="1"/>
          </p:cNvSpPr>
          <p:nvPr>
            <p:ph idx="1"/>
          </p:nvPr>
        </p:nvSpPr>
        <p:spPr>
          <a:xfrm>
            <a:off x="92313" y="913515"/>
            <a:ext cx="6393596" cy="9125113"/>
          </a:xfrm>
        </p:spPr>
        <p:txBody>
          <a:bodyPr/>
          <a:lstStyle/>
          <a:p>
            <a:r>
              <a:rPr lang="en-US" dirty="0" smtClean="0"/>
              <a:t> </a:t>
            </a:r>
            <a:r>
              <a:rPr lang="en-US" sz="2856" dirty="0">
                <a:solidFill>
                  <a:schemeClr val="tx1"/>
                </a:solidFill>
                <a:latin typeface="+mn-lt"/>
              </a:rPr>
              <a:t>Functionality:</a:t>
            </a:r>
          </a:p>
          <a:p>
            <a:pPr marL="388572" indent="-388572">
              <a:buFont typeface="Arial" panose="020B0604020202020204" pitchFamily="34" charset="0"/>
              <a:buChar char="•"/>
            </a:pPr>
            <a:r>
              <a:rPr lang="en-US" sz="2720" dirty="0">
                <a:solidFill>
                  <a:schemeClr val="tx1"/>
                </a:solidFill>
                <a:latin typeface="+mn-lt"/>
              </a:rPr>
              <a:t>Fast equality search and short-range scans</a:t>
            </a:r>
          </a:p>
          <a:p>
            <a:pPr marL="388572" indent="-388572">
              <a:buFont typeface="Arial" panose="020B0604020202020204" pitchFamily="34" charset="0"/>
              <a:buChar char="•"/>
            </a:pPr>
            <a:r>
              <a:rPr lang="en-US" sz="2720" dirty="0">
                <a:solidFill>
                  <a:schemeClr val="tx1"/>
                </a:solidFill>
                <a:latin typeface="+mn-lt"/>
              </a:rPr>
              <a:t>PK/FK enforcement</a:t>
            </a:r>
          </a:p>
          <a:p>
            <a:pPr marL="388572" indent="-388572">
              <a:buFont typeface="Arial" panose="020B0604020202020204" pitchFamily="34" charset="0"/>
              <a:buChar char="•"/>
            </a:pPr>
            <a:r>
              <a:rPr lang="en-US" sz="2720" dirty="0">
                <a:solidFill>
                  <a:schemeClr val="tx1"/>
                </a:solidFill>
                <a:latin typeface="+mn-lt"/>
              </a:rPr>
              <a:t>Coarser Concurrency</a:t>
            </a:r>
          </a:p>
          <a:p>
            <a:pPr marL="1134631" lvl="1" indent="-388572">
              <a:buFont typeface="Arial" panose="020B0604020202020204" pitchFamily="34" charset="0"/>
              <a:buChar char="•"/>
            </a:pPr>
            <a:r>
              <a:rPr lang="en-US" sz="2040" dirty="0">
                <a:solidFill>
                  <a:schemeClr val="tx1"/>
                </a:solidFill>
                <a:latin typeface="+mn-lt"/>
              </a:rPr>
              <a:t>Locking Granularity – Impact MERGE load or UPDATES</a:t>
            </a:r>
          </a:p>
          <a:p>
            <a:pPr marL="1134631" lvl="1" indent="-388572">
              <a:buFont typeface="Arial" panose="020B0604020202020204" pitchFamily="34" charset="0"/>
              <a:buChar char="•"/>
            </a:pPr>
            <a:r>
              <a:rPr lang="en-US" sz="2040" dirty="0">
                <a:solidFill>
                  <a:schemeClr val="tx1"/>
                </a:solidFill>
                <a:latin typeface="+mn-lt"/>
              </a:rPr>
              <a:t>No support of SI/RCSI</a:t>
            </a:r>
          </a:p>
          <a:p>
            <a:pPr marL="388572" indent="-388572">
              <a:buFont typeface="Arial" panose="020B0604020202020204" pitchFamily="34" charset="0"/>
              <a:buChar char="•"/>
            </a:pPr>
            <a:r>
              <a:rPr lang="en-US" sz="2720" dirty="0">
                <a:solidFill>
                  <a:schemeClr val="tx1"/>
                </a:solidFill>
                <a:latin typeface="+mn-lt"/>
              </a:rPr>
              <a:t>Full Support of MARS (no updates)</a:t>
            </a:r>
          </a:p>
          <a:p>
            <a:pPr marL="388572" indent="-388572">
              <a:buFont typeface="Arial" panose="020B0604020202020204" pitchFamily="34" charset="0"/>
              <a:buChar char="•"/>
            </a:pPr>
            <a:r>
              <a:rPr lang="en-US" sz="2720" dirty="0">
                <a:solidFill>
                  <a:schemeClr val="tx1"/>
                </a:solidFill>
                <a:latin typeface="+mn-lt"/>
              </a:rPr>
              <a:t>Improved Supportability</a:t>
            </a:r>
          </a:p>
          <a:p>
            <a:r>
              <a:rPr lang="en-US" sz="2720" dirty="0">
                <a:solidFill>
                  <a:schemeClr val="tx1"/>
                </a:solidFill>
                <a:latin typeface="+mn-lt"/>
              </a:rPr>
              <a:t/>
            </a:r>
            <a:br>
              <a:rPr lang="en-US" sz="2720" dirty="0">
                <a:solidFill>
                  <a:schemeClr val="tx1"/>
                </a:solidFill>
                <a:latin typeface="+mn-lt"/>
              </a:rPr>
            </a:br>
            <a:endParaRPr lang="en-US" sz="2720" dirty="0">
              <a:solidFill>
                <a:schemeClr val="tx1"/>
              </a:solidFill>
              <a:latin typeface="+mn-lt"/>
            </a:endParaRPr>
          </a:p>
          <a:p>
            <a:pPr lvl="1" indent="0">
              <a:buNone/>
            </a:pPr>
            <a:endParaRPr lang="en-US" dirty="0" smtClean="0">
              <a:solidFill>
                <a:schemeClr val="tx1"/>
              </a:solidFill>
            </a:endParaRPr>
          </a:p>
          <a:p>
            <a:pPr lvl="1" indent="0">
              <a:buNone/>
            </a:pPr>
            <a:endParaRPr lang="en-US" dirty="0" smtClean="0"/>
          </a:p>
          <a:p>
            <a:pPr marL="1134631" lvl="1" indent="-388572">
              <a:buFont typeface="Arial" panose="020B0604020202020204" pitchFamily="34" charset="0"/>
              <a:buChar char="•"/>
            </a:pPr>
            <a:endParaRPr lang="en-US" dirty="0" smtClean="0"/>
          </a:p>
          <a:p>
            <a:pPr marL="1134631" lvl="1" indent="-388572">
              <a:buFont typeface="Arial" panose="020B0604020202020204" pitchFamily="34" charset="0"/>
              <a:buChar char="•"/>
            </a:pPr>
            <a:endParaRPr lang="en-US" dirty="0" smtClean="0"/>
          </a:p>
          <a:p>
            <a:pPr marL="1134631" lvl="1" indent="-388572">
              <a:buFont typeface="Arial" panose="020B0604020202020204" pitchFamily="34" charset="0"/>
              <a:buChar char="•"/>
            </a:pPr>
            <a:endParaRPr lang="en-US" dirty="0" smtClean="0"/>
          </a:p>
          <a:p>
            <a:pPr marL="1134631" lvl="1" indent="-388572">
              <a:buFont typeface="Arial" panose="020B0604020202020204" pitchFamily="34" charset="0"/>
              <a:buChar char="•"/>
            </a:pPr>
            <a:endParaRPr lang="en-US" dirty="0"/>
          </a:p>
        </p:txBody>
      </p:sp>
      <p:sp>
        <p:nvSpPr>
          <p:cNvPr id="4" name="Content Placeholder 2"/>
          <p:cNvSpPr txBox="1">
            <a:spLocks/>
          </p:cNvSpPr>
          <p:nvPr/>
        </p:nvSpPr>
        <p:spPr>
          <a:xfrm>
            <a:off x="6156284" y="775424"/>
            <a:ext cx="6279529" cy="5770675"/>
          </a:xfrm>
          <a:prstGeom prst="rect">
            <a:avLst/>
          </a:prstGeom>
        </p:spPr>
        <p:txBody>
          <a:bodyPr lIns="248694" tIns="248694" rIns="248694" bIns="248694"/>
          <a:lstStyle>
            <a:lvl1pPr marL="0" indent="0" algn="l" defTabSz="457200" rtl="0" eaLnBrk="1" latinLnBrk="0" hangingPunct="1">
              <a:spcBef>
                <a:spcPts val="1000"/>
              </a:spcBef>
              <a:buFont typeface="Arial"/>
              <a:buNone/>
              <a:defRPr sz="1800" kern="1200" baseline="0">
                <a:solidFill>
                  <a:srgbClr val="FFFFFF"/>
                </a:solidFill>
                <a:latin typeface="Segoe UI Light"/>
                <a:ea typeface="+mn-ea"/>
                <a:cs typeface="Segoe UI Light"/>
              </a:defRPr>
            </a:lvl1pPr>
            <a:lvl2pPr marL="548640" indent="-228600" algn="l" defTabSz="457200" rtl="0" eaLnBrk="1" latinLnBrk="0" hangingPunct="1">
              <a:spcBef>
                <a:spcPts val="1000"/>
              </a:spcBef>
              <a:buFont typeface="Arial"/>
              <a:buChar char="•"/>
              <a:defRPr sz="1600" kern="1200">
                <a:solidFill>
                  <a:srgbClr val="FFFFFF"/>
                </a:solidFill>
                <a:latin typeface="Segoe UI Light"/>
                <a:ea typeface="+mn-ea"/>
                <a:cs typeface="Segoe UI Light"/>
              </a:defRPr>
            </a:lvl2pPr>
            <a:lvl3pPr marL="914400" indent="-228600" algn="l" defTabSz="457200" rtl="0" eaLnBrk="1" latinLnBrk="0" hangingPunct="1">
              <a:spcBef>
                <a:spcPts val="1000"/>
              </a:spcBef>
              <a:buFont typeface="Arial"/>
              <a:buChar char="•"/>
              <a:defRPr sz="1400" kern="1200">
                <a:solidFill>
                  <a:srgbClr val="FFFFFF"/>
                </a:solidFill>
                <a:latin typeface="Segoe UI Light"/>
                <a:ea typeface="+mn-ea"/>
                <a:cs typeface="Segoe UI Light"/>
              </a:defRPr>
            </a:lvl3pPr>
            <a:lvl4pPr marL="1280160" indent="-228600" algn="l" defTabSz="457200" rtl="0" eaLnBrk="1" latinLnBrk="0" hangingPunct="1">
              <a:spcBef>
                <a:spcPts val="1000"/>
              </a:spcBef>
              <a:buFont typeface="Arial"/>
              <a:buChar char="•"/>
              <a:defRPr sz="1200" kern="1200" baseline="0">
                <a:solidFill>
                  <a:srgbClr val="FFFFFF"/>
                </a:solidFill>
                <a:latin typeface="Segoe UI Light"/>
                <a:ea typeface="+mn-ea"/>
                <a:cs typeface="Segoe UI Light"/>
              </a:defRPr>
            </a:lvl4pPr>
            <a:lvl5pPr marL="1463040" indent="-91440" algn="l" defTabSz="457200" rtl="0" eaLnBrk="1" latinLnBrk="0" hangingPunct="1">
              <a:spcBef>
                <a:spcPts val="1000"/>
              </a:spcBef>
              <a:buFont typeface="Arial"/>
              <a:buChar char="•"/>
              <a:tabLst>
                <a:tab pos="1601788" algn="l"/>
              </a:tabLst>
              <a:defRPr sz="1000" kern="1200" baseline="0">
                <a:solidFill>
                  <a:srgbClr val="FFFFFF"/>
                </a:solidFill>
                <a:latin typeface="Segoe UI Light"/>
                <a:ea typeface="+mn-ea"/>
                <a:cs typeface="Segoe U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56" dirty="0">
                <a:latin typeface="Segoe UI"/>
              </a:rPr>
              <a:t>Performance and HA </a:t>
            </a:r>
          </a:p>
          <a:p>
            <a:pPr marL="1134631" lvl="1" indent="-388572">
              <a:buFont typeface="Arial" panose="020B0604020202020204" pitchFamily="34" charset="0"/>
              <a:buChar char="•"/>
            </a:pPr>
            <a:r>
              <a:rPr lang="en-US" sz="2448" dirty="0">
                <a:latin typeface="Segoe UI"/>
              </a:rPr>
              <a:t>Online Index Maintenance </a:t>
            </a:r>
          </a:p>
          <a:p>
            <a:pPr marL="1134631" lvl="1" indent="-388572">
              <a:buFont typeface="Arial" panose="020B0604020202020204" pitchFamily="34" charset="0"/>
              <a:buChar char="•"/>
            </a:pPr>
            <a:r>
              <a:rPr lang="en-US" sz="2448" dirty="0">
                <a:latin typeface="Segoe UI"/>
              </a:rPr>
              <a:t>Batch Operations for </a:t>
            </a:r>
          </a:p>
          <a:p>
            <a:pPr marL="1632003" lvl="2" indent="-388572">
              <a:buFont typeface="Arial" panose="020B0604020202020204" pitchFamily="34" charset="0"/>
              <a:buChar char="•"/>
            </a:pPr>
            <a:r>
              <a:rPr lang="en-US" sz="2040" dirty="0">
                <a:latin typeface="Segoe UI"/>
              </a:rPr>
              <a:t>SORT</a:t>
            </a:r>
          </a:p>
          <a:p>
            <a:pPr marL="1632003" lvl="2" indent="-388572">
              <a:buFont typeface="Arial" panose="020B0604020202020204" pitchFamily="34" charset="0"/>
              <a:buChar char="•"/>
            </a:pPr>
            <a:r>
              <a:rPr lang="en-US" sz="2040" dirty="0">
                <a:latin typeface="Segoe UI"/>
              </a:rPr>
              <a:t>Window Aggregates</a:t>
            </a:r>
          </a:p>
          <a:p>
            <a:pPr marL="1632003" lvl="2" indent="-388572">
              <a:buFont typeface="Arial" panose="020B0604020202020204" pitchFamily="34" charset="0"/>
              <a:buChar char="•"/>
            </a:pPr>
            <a:r>
              <a:rPr lang="en-US" sz="2040" dirty="0">
                <a:latin typeface="Segoe UI"/>
              </a:rPr>
              <a:t>Single Threaded Execution</a:t>
            </a:r>
            <a:endParaRPr lang="en-US" sz="2448" dirty="0">
              <a:latin typeface="Segoe UI"/>
            </a:endParaRPr>
          </a:p>
          <a:p>
            <a:pPr marL="1134631" lvl="1" indent="-388572">
              <a:buFont typeface="Arial" panose="020B0604020202020204" pitchFamily="34" charset="0"/>
              <a:buChar char="•"/>
            </a:pPr>
            <a:r>
              <a:rPr lang="en-US" sz="2448" dirty="0">
                <a:latin typeface="Segoe UI"/>
              </a:rPr>
              <a:t>String predicate push down</a:t>
            </a:r>
          </a:p>
          <a:p>
            <a:pPr marL="1134631" lvl="1" indent="-388572">
              <a:buFont typeface="Arial" panose="020B0604020202020204" pitchFamily="34" charset="0"/>
              <a:buChar char="•"/>
            </a:pPr>
            <a:r>
              <a:rPr lang="en-US" sz="2448" dirty="0">
                <a:latin typeface="Segoe UI"/>
              </a:rPr>
              <a:t>SYMD support</a:t>
            </a:r>
          </a:p>
          <a:p>
            <a:pPr marL="1134631" lvl="1" indent="-388572">
              <a:buFont typeface="Arial" panose="020B0604020202020204" pitchFamily="34" charset="0"/>
              <a:buChar char="•"/>
            </a:pPr>
            <a:r>
              <a:rPr lang="en-US" sz="2448" dirty="0">
                <a:latin typeface="Segoe UI"/>
              </a:rPr>
              <a:t>Aggregate Pushdown</a:t>
            </a:r>
          </a:p>
          <a:p>
            <a:pPr marL="1134631" lvl="1" indent="-388572">
              <a:buFont typeface="Arial" panose="020B0604020202020204" pitchFamily="34" charset="0"/>
              <a:buChar char="•"/>
            </a:pPr>
            <a:r>
              <a:rPr lang="en-US" sz="2448" dirty="0">
                <a:latin typeface="Segoe UI"/>
              </a:rPr>
              <a:t>Parallel Insert</a:t>
            </a:r>
          </a:p>
          <a:p>
            <a:pPr marL="1134631" lvl="1" indent="-388572">
              <a:buFont typeface="Arial" panose="020B0604020202020204" pitchFamily="34" charset="0"/>
              <a:buChar char="•"/>
            </a:pPr>
            <a:r>
              <a:rPr lang="en-US" sz="2448" dirty="0">
                <a:latin typeface="Segoe UI"/>
              </a:rPr>
              <a:t>Loading data is very primitive</a:t>
            </a:r>
          </a:p>
          <a:p>
            <a:pPr marL="1134631" lvl="1" indent="-388572">
              <a:buFont typeface="Arial" panose="020B0604020202020204" pitchFamily="34" charset="0"/>
              <a:buChar char="•"/>
            </a:pPr>
            <a:r>
              <a:rPr lang="en-US" sz="2448" dirty="0">
                <a:latin typeface="Segoe UI"/>
              </a:rPr>
              <a:t>Query offload to </a:t>
            </a:r>
            <a:r>
              <a:rPr lang="en-US" sz="2448" dirty="0" err="1">
                <a:latin typeface="Segoe UI"/>
              </a:rPr>
              <a:t>AlwaysOn</a:t>
            </a:r>
            <a:r>
              <a:rPr lang="en-US" sz="2448" dirty="0">
                <a:latin typeface="Segoe UI"/>
              </a:rPr>
              <a:t>/RS </a:t>
            </a:r>
          </a:p>
          <a:p>
            <a:pPr marL="746059" lvl="1" indent="0">
              <a:buFont typeface="Arial"/>
              <a:buNone/>
            </a:pPr>
            <a:endParaRPr lang="en-US" sz="2448" dirty="0">
              <a:latin typeface="Segoe UI"/>
            </a:endParaRPr>
          </a:p>
          <a:p>
            <a:pPr marL="1134631" lvl="1" indent="-388572">
              <a:buFont typeface="Arial" panose="020B0604020202020204" pitchFamily="34" charset="0"/>
              <a:buChar char="•"/>
            </a:pPr>
            <a:endParaRPr lang="en-US" sz="2175" dirty="0"/>
          </a:p>
          <a:p>
            <a:pPr marL="1134631" lvl="1" indent="-388572">
              <a:buFont typeface="Arial" panose="020B0604020202020204" pitchFamily="34" charset="0"/>
              <a:buChar char="•"/>
            </a:pPr>
            <a:endParaRPr lang="en-US" sz="2175" dirty="0"/>
          </a:p>
          <a:p>
            <a:pPr marL="1134631" lvl="1" indent="-388572">
              <a:buFont typeface="Arial" panose="020B0604020202020204" pitchFamily="34" charset="0"/>
              <a:buChar char="•"/>
            </a:pPr>
            <a:endParaRPr lang="en-US" sz="2175" dirty="0"/>
          </a:p>
          <a:p>
            <a:pPr marL="1134631" lvl="1" indent="-388572">
              <a:buFont typeface="Arial" panose="020B0604020202020204" pitchFamily="34" charset="0"/>
              <a:buChar char="•"/>
            </a:pPr>
            <a:endParaRPr lang="en-US" sz="2175" dirty="0"/>
          </a:p>
          <a:p>
            <a:pPr marL="1134631" lvl="1" indent="-388572">
              <a:buFont typeface="Arial" panose="020B0604020202020204" pitchFamily="34" charset="0"/>
              <a:buChar char="•"/>
            </a:pPr>
            <a:endParaRPr lang="en-US" sz="2175" dirty="0"/>
          </a:p>
        </p:txBody>
      </p:sp>
    </p:spTree>
    <p:extLst>
      <p:ext uri="{BB962C8B-B14F-4D97-AF65-F5344CB8AC3E}">
        <p14:creationId xmlns:p14="http://schemas.microsoft.com/office/powerpoint/2010/main" val="23354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SQL Server </a:t>
            </a:r>
            <a:r>
              <a:rPr lang="en-US" dirty="0"/>
              <a:t>I</a:t>
            </a:r>
            <a:r>
              <a:rPr lang="en-US" dirty="0" smtClean="0"/>
              <a:t>nvestments</a:t>
            </a:r>
            <a:endParaRPr lang="en-US" dirty="0"/>
          </a:p>
        </p:txBody>
      </p:sp>
      <p:sp>
        <p:nvSpPr>
          <p:cNvPr id="4" name="Rectangle 3"/>
          <p:cNvSpPr/>
          <p:nvPr/>
        </p:nvSpPr>
        <p:spPr>
          <a:xfrm>
            <a:off x="1944644" y="1212850"/>
            <a:ext cx="2098606" cy="727703"/>
          </a:xfrm>
          <a:prstGeom prst="rect">
            <a:avLst/>
          </a:prstGeom>
          <a:solidFill>
            <a:schemeClr val="bg2"/>
          </a:solidFill>
        </p:spPr>
        <p:txBody>
          <a:bodyPr wrap="square" anchor="ctr">
            <a:noAutofit/>
          </a:bodyPr>
          <a:lstStyle/>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In-Memory Technologies</a:t>
            </a:r>
          </a:p>
        </p:txBody>
      </p:sp>
      <p:sp>
        <p:nvSpPr>
          <p:cNvPr id="9" name="Rectangle 8"/>
          <p:cNvSpPr/>
          <p:nvPr/>
        </p:nvSpPr>
        <p:spPr>
          <a:xfrm>
            <a:off x="4043250" y="1256903"/>
            <a:ext cx="2098606" cy="727704"/>
          </a:xfrm>
          <a:prstGeom prst="rect">
            <a:avLst/>
          </a:prstGeom>
          <a:solidFill>
            <a:schemeClr val="bg2"/>
          </a:solidFill>
        </p:spPr>
        <p:txBody>
          <a:bodyPr wrap="square" anchor="ctr">
            <a:noAutofit/>
          </a:bodyPr>
          <a:lstStyle/>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Enhanced </a:t>
            </a:r>
          </a:p>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High Availability </a:t>
            </a:r>
          </a:p>
        </p:txBody>
      </p:sp>
      <p:sp>
        <p:nvSpPr>
          <p:cNvPr id="10" name="Rectangle 9"/>
          <p:cNvSpPr/>
          <p:nvPr/>
        </p:nvSpPr>
        <p:spPr>
          <a:xfrm>
            <a:off x="6280369" y="1256903"/>
            <a:ext cx="2098606" cy="727704"/>
          </a:xfrm>
          <a:prstGeom prst="rect">
            <a:avLst/>
          </a:prstGeom>
          <a:solidFill>
            <a:schemeClr val="bg2"/>
          </a:solidFill>
        </p:spPr>
        <p:txBody>
          <a:bodyPr wrap="square" anchor="ctr">
            <a:noAutofit/>
          </a:bodyPr>
          <a:lstStyle/>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New Hybrid </a:t>
            </a:r>
          </a:p>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Scenarios</a:t>
            </a:r>
          </a:p>
        </p:txBody>
      </p:sp>
      <p:sp>
        <p:nvSpPr>
          <p:cNvPr id="7" name="Rectangle 6"/>
          <p:cNvSpPr/>
          <p:nvPr/>
        </p:nvSpPr>
        <p:spPr>
          <a:xfrm>
            <a:off x="1825422" y="2014904"/>
            <a:ext cx="2105444" cy="3839353"/>
          </a:xfrm>
          <a:prstGeom prst="rect">
            <a:avLst/>
          </a:prstGeom>
          <a:solidFill>
            <a:schemeClr val="accent1"/>
          </a:solidFill>
        </p:spPr>
        <p:txBody>
          <a:bodyPr wrap="square">
            <a:normAutofit/>
          </a:bodyPr>
          <a:lstStyle/>
          <a:p>
            <a:pPr defTabSz="699360">
              <a:lnSpc>
                <a:spcPct val="90000"/>
              </a:lnSpc>
              <a:spcAft>
                <a:spcPts val="460"/>
              </a:spcAft>
            </a:pPr>
            <a:r>
              <a:rPr lang="en-US" sz="1836" b="1" dirty="0">
                <a:solidFill>
                  <a:srgbClr val="FFFFFF"/>
                </a:solidFill>
              </a:rPr>
              <a:t>In-Memory OLTP</a:t>
            </a:r>
          </a:p>
          <a:p>
            <a:pPr marL="218622" indent="-218622" defTabSz="699360">
              <a:lnSpc>
                <a:spcPct val="90000"/>
              </a:lnSpc>
              <a:spcAft>
                <a:spcPts val="460"/>
              </a:spcAft>
              <a:buFont typeface="Arial" pitchFamily="34" charset="0"/>
              <a:buChar char="•"/>
            </a:pPr>
            <a:r>
              <a:rPr lang="en-US" sz="1224" dirty="0">
                <a:solidFill>
                  <a:srgbClr val="FFFFFF"/>
                </a:solidFill>
                <a:ea typeface="Segoe UI" pitchFamily="34" charset="0"/>
                <a:cs typeface="Segoe UI" pitchFamily="34" charset="0"/>
              </a:rPr>
              <a:t>5-25x performance gain for OLTP integrated into SQL </a:t>
            </a:r>
            <a:r>
              <a:rPr lang="en-US" sz="1224" dirty="0" smtClean="0">
                <a:solidFill>
                  <a:srgbClr val="FFFFFF"/>
                </a:solidFill>
                <a:ea typeface="Segoe UI" pitchFamily="34" charset="0"/>
                <a:cs typeface="Segoe UI" pitchFamily="34" charset="0"/>
              </a:rPr>
              <a:t>Server</a:t>
            </a:r>
          </a:p>
          <a:p>
            <a:pPr marL="218622" indent="-218622" defTabSz="699360">
              <a:lnSpc>
                <a:spcPct val="90000"/>
              </a:lnSpc>
              <a:spcAft>
                <a:spcPts val="460"/>
              </a:spcAft>
              <a:buFont typeface="Arial" pitchFamily="34" charset="0"/>
              <a:buChar char="•"/>
            </a:pPr>
            <a:r>
              <a:rPr lang="en-US" sz="1224" dirty="0" smtClean="0">
                <a:solidFill>
                  <a:srgbClr val="FFFFFF"/>
                </a:solidFill>
                <a:ea typeface="Segoe UI" pitchFamily="34" charset="0"/>
                <a:cs typeface="Segoe UI" pitchFamily="34" charset="0"/>
              </a:rPr>
              <a:t>Greater scaling</a:t>
            </a:r>
            <a:endParaRPr lang="en-US" sz="1224" dirty="0">
              <a:solidFill>
                <a:srgbClr val="FFFFFF"/>
              </a:solidFill>
              <a:ea typeface="Segoe UI" pitchFamily="34" charset="0"/>
              <a:cs typeface="Segoe UI" pitchFamily="34" charset="0"/>
            </a:endParaRPr>
          </a:p>
          <a:p>
            <a:pPr marL="218622" indent="-218622" defTabSz="699360">
              <a:lnSpc>
                <a:spcPct val="90000"/>
              </a:lnSpc>
              <a:spcAft>
                <a:spcPts val="460"/>
              </a:spcAft>
              <a:buFont typeface="Arial" pitchFamily="34" charset="0"/>
              <a:buChar char="•"/>
            </a:pPr>
            <a:endParaRPr lang="en-US" sz="714" dirty="0">
              <a:solidFill>
                <a:srgbClr val="FFFFFF"/>
              </a:solidFill>
              <a:ea typeface="Segoe UI" pitchFamily="34" charset="0"/>
              <a:cs typeface="Segoe UI" pitchFamily="34" charset="0"/>
            </a:endParaRPr>
          </a:p>
          <a:p>
            <a:pPr defTabSz="699360">
              <a:lnSpc>
                <a:spcPct val="90000"/>
              </a:lnSpc>
              <a:spcAft>
                <a:spcPts val="460"/>
              </a:spcAft>
            </a:pPr>
            <a:r>
              <a:rPr lang="en-US" sz="1836" b="1" dirty="0">
                <a:solidFill>
                  <a:srgbClr val="FFFFFF"/>
                </a:solidFill>
              </a:rPr>
              <a:t>In-Memory DW</a:t>
            </a:r>
          </a:p>
          <a:p>
            <a:pPr marL="218622" indent="-218622" defTabSz="699360">
              <a:lnSpc>
                <a:spcPct val="90000"/>
              </a:lnSpc>
              <a:spcAft>
                <a:spcPts val="460"/>
              </a:spcAft>
              <a:buFont typeface="Arial" pitchFamily="34" charset="0"/>
              <a:buChar char="•"/>
            </a:pPr>
            <a:r>
              <a:rPr lang="en-US" sz="1224" dirty="0">
                <a:solidFill>
                  <a:srgbClr val="FFFFFF"/>
                </a:solidFill>
                <a:ea typeface="Segoe UI" pitchFamily="34" charset="0"/>
                <a:cs typeface="Segoe UI" pitchFamily="34" charset="0"/>
              </a:rPr>
              <a:t>5-25x performance gain and high data compression </a:t>
            </a:r>
          </a:p>
          <a:p>
            <a:pPr marL="218622" indent="-218622" defTabSz="699360">
              <a:lnSpc>
                <a:spcPct val="90000"/>
              </a:lnSpc>
              <a:spcAft>
                <a:spcPts val="460"/>
              </a:spcAft>
              <a:buFont typeface="Arial" pitchFamily="34" charset="0"/>
              <a:buChar char="•"/>
            </a:pPr>
            <a:r>
              <a:rPr lang="en-US" sz="1224" dirty="0">
                <a:solidFill>
                  <a:srgbClr val="FFFFFF"/>
                </a:solidFill>
                <a:ea typeface="Segoe UI" pitchFamily="34" charset="0"/>
                <a:cs typeface="Segoe UI" pitchFamily="34" charset="0"/>
              </a:rPr>
              <a:t>Updatable and </a:t>
            </a:r>
            <a:r>
              <a:rPr lang="en-US" sz="1224" dirty="0" smtClean="0">
                <a:solidFill>
                  <a:srgbClr val="FFFFFF"/>
                </a:solidFill>
                <a:ea typeface="Segoe UI" pitchFamily="34" charset="0"/>
                <a:cs typeface="Segoe UI" pitchFamily="34" charset="0"/>
              </a:rPr>
              <a:t>clustered</a:t>
            </a:r>
          </a:p>
          <a:p>
            <a:pPr marL="218622" indent="-218622" defTabSz="699360">
              <a:lnSpc>
                <a:spcPct val="90000"/>
              </a:lnSpc>
              <a:spcAft>
                <a:spcPts val="460"/>
              </a:spcAft>
              <a:buFont typeface="Arial" pitchFamily="34" charset="0"/>
              <a:buChar char="•"/>
            </a:pPr>
            <a:r>
              <a:rPr lang="en-US" sz="1224" dirty="0" smtClean="0">
                <a:solidFill>
                  <a:srgbClr val="FFFFFF"/>
                </a:solidFill>
                <a:ea typeface="Segoe UI" pitchFamily="34" charset="0"/>
                <a:cs typeface="Segoe UI" pitchFamily="34" charset="0"/>
              </a:rPr>
              <a:t>Readable Secondary for Column Store</a:t>
            </a:r>
            <a:endParaRPr lang="en-US" sz="1224" dirty="0">
              <a:solidFill>
                <a:srgbClr val="FFFFFF"/>
              </a:solidFill>
              <a:ea typeface="Segoe UI" pitchFamily="34" charset="0"/>
              <a:cs typeface="Segoe UI" pitchFamily="34" charset="0"/>
            </a:endParaRPr>
          </a:p>
          <a:p>
            <a:pPr marL="218622" indent="-218622" defTabSz="699360">
              <a:lnSpc>
                <a:spcPct val="90000"/>
              </a:lnSpc>
              <a:spcAft>
                <a:spcPts val="460"/>
              </a:spcAft>
              <a:buFont typeface="Arial" pitchFamily="34" charset="0"/>
              <a:buChar char="•"/>
            </a:pPr>
            <a:endParaRPr lang="en-US" sz="1224" dirty="0">
              <a:solidFill>
                <a:srgbClr val="FFFFFF"/>
              </a:solidFill>
              <a:ea typeface="Segoe UI" pitchFamily="34" charset="0"/>
              <a:cs typeface="Segoe UI" pitchFamily="34" charset="0"/>
            </a:endParaRPr>
          </a:p>
        </p:txBody>
      </p:sp>
      <p:sp>
        <p:nvSpPr>
          <p:cNvPr id="24" name="Rectangle 23"/>
          <p:cNvSpPr/>
          <p:nvPr/>
        </p:nvSpPr>
        <p:spPr>
          <a:xfrm>
            <a:off x="4067371" y="2014903"/>
            <a:ext cx="2098606" cy="3849590"/>
          </a:xfrm>
          <a:prstGeom prst="rect">
            <a:avLst/>
          </a:prstGeom>
          <a:solidFill>
            <a:schemeClr val="accent1"/>
          </a:solidFill>
        </p:spPr>
        <p:txBody>
          <a:bodyPr wrap="square">
            <a:normAutofit/>
          </a:bodyPr>
          <a:lstStyle/>
          <a:p>
            <a:pPr defTabSz="699360">
              <a:lnSpc>
                <a:spcPct val="90000"/>
              </a:lnSpc>
              <a:spcAft>
                <a:spcPts val="460"/>
              </a:spcAft>
            </a:pPr>
            <a:r>
              <a:rPr lang="en-US" sz="1836" b="1" dirty="0">
                <a:solidFill>
                  <a:srgbClr val="FFFFFF"/>
                </a:solidFill>
              </a:rPr>
              <a:t>Always On Enhancements </a:t>
            </a:r>
          </a:p>
          <a:p>
            <a:pPr marL="218622" indent="-218622" defTabSz="699360">
              <a:lnSpc>
                <a:spcPct val="90000"/>
              </a:lnSpc>
              <a:spcAft>
                <a:spcPts val="460"/>
              </a:spcAft>
              <a:buFont typeface="Arial" pitchFamily="34" charset="0"/>
              <a:buChar char="•"/>
            </a:pPr>
            <a:r>
              <a:rPr lang="en-US" sz="1224" dirty="0">
                <a:solidFill>
                  <a:srgbClr val="FFFFFF"/>
                </a:solidFill>
              </a:rPr>
              <a:t>Increased availability and improved manageability of active </a:t>
            </a:r>
            <a:r>
              <a:rPr lang="en-US" sz="1224" dirty="0" smtClean="0">
                <a:solidFill>
                  <a:srgbClr val="FFFFFF"/>
                </a:solidFill>
              </a:rPr>
              <a:t>secondaries</a:t>
            </a:r>
          </a:p>
          <a:p>
            <a:pPr marL="218622" indent="-218622" defTabSz="699360">
              <a:lnSpc>
                <a:spcPct val="90000"/>
              </a:lnSpc>
              <a:spcAft>
                <a:spcPts val="460"/>
              </a:spcAft>
              <a:buFont typeface="Arial" pitchFamily="34" charset="0"/>
              <a:buChar char="•"/>
            </a:pPr>
            <a:r>
              <a:rPr lang="en-US" sz="1224" dirty="0" smtClean="0">
                <a:solidFill>
                  <a:srgbClr val="FFFFFF"/>
                </a:solidFill>
              </a:rPr>
              <a:t>Performance improvements</a:t>
            </a:r>
          </a:p>
          <a:p>
            <a:pPr marL="218622" indent="-218622" defTabSz="699360">
              <a:lnSpc>
                <a:spcPct val="90000"/>
              </a:lnSpc>
              <a:spcAft>
                <a:spcPts val="460"/>
              </a:spcAft>
              <a:buFont typeface="Arial" pitchFamily="34" charset="0"/>
              <a:buChar char="•"/>
            </a:pPr>
            <a:endParaRPr lang="en-US" sz="1224" dirty="0">
              <a:solidFill>
                <a:srgbClr val="FFFFFF"/>
              </a:solidFill>
            </a:endParaRPr>
          </a:p>
          <a:p>
            <a:pPr defTabSz="699360">
              <a:lnSpc>
                <a:spcPct val="90000"/>
              </a:lnSpc>
              <a:spcAft>
                <a:spcPts val="460"/>
              </a:spcAft>
            </a:pPr>
            <a:endParaRPr lang="en-US" sz="918" u="sng" dirty="0">
              <a:solidFill>
                <a:srgbClr val="FFFFFF"/>
              </a:solidFill>
              <a:ea typeface="Segoe UI" pitchFamily="34" charset="0"/>
              <a:cs typeface="Segoe UI" pitchFamily="34" charset="0"/>
            </a:endParaRPr>
          </a:p>
          <a:p>
            <a:pPr defTabSz="699360">
              <a:lnSpc>
                <a:spcPct val="90000"/>
              </a:lnSpc>
              <a:spcAft>
                <a:spcPts val="460"/>
              </a:spcAft>
            </a:pPr>
            <a:r>
              <a:rPr lang="en-US" sz="1836" b="1" dirty="0">
                <a:solidFill>
                  <a:srgbClr val="FFFFFF"/>
                </a:solidFill>
                <a:ea typeface="Segoe UI" pitchFamily="34" charset="0"/>
                <a:cs typeface="Segoe UI" pitchFamily="34" charset="0"/>
              </a:rPr>
              <a:t>Online Database Operations</a:t>
            </a:r>
          </a:p>
          <a:p>
            <a:pPr marL="218622" indent="-218622" defTabSz="699360">
              <a:lnSpc>
                <a:spcPct val="90000"/>
              </a:lnSpc>
              <a:spcAft>
                <a:spcPts val="460"/>
              </a:spcAft>
              <a:buFont typeface="Arial" pitchFamily="34" charset="0"/>
              <a:buChar char="•"/>
            </a:pPr>
            <a:r>
              <a:rPr lang="en-US" sz="1224" dirty="0">
                <a:solidFill>
                  <a:srgbClr val="FFFFFF"/>
                </a:solidFill>
                <a:ea typeface="Segoe UI" pitchFamily="34" charset="0"/>
                <a:cs typeface="Segoe UI" pitchFamily="34" charset="0"/>
              </a:rPr>
              <a:t>Increased availability for index/partition maintenance</a:t>
            </a:r>
          </a:p>
        </p:txBody>
      </p:sp>
      <p:sp>
        <p:nvSpPr>
          <p:cNvPr id="25" name="Rectangle 24"/>
          <p:cNvSpPr/>
          <p:nvPr/>
        </p:nvSpPr>
        <p:spPr>
          <a:xfrm>
            <a:off x="6278361" y="2017301"/>
            <a:ext cx="2101221" cy="3847193"/>
          </a:xfrm>
          <a:prstGeom prst="rect">
            <a:avLst/>
          </a:prstGeom>
          <a:solidFill>
            <a:schemeClr val="accent1"/>
          </a:solidFill>
        </p:spPr>
        <p:txBody>
          <a:bodyPr wrap="square">
            <a:normAutofit/>
          </a:bodyPr>
          <a:lstStyle/>
          <a:p>
            <a:pPr defTabSz="699360">
              <a:lnSpc>
                <a:spcPct val="90000"/>
              </a:lnSpc>
              <a:spcAft>
                <a:spcPts val="460"/>
              </a:spcAft>
            </a:pPr>
            <a:r>
              <a:rPr lang="en-US" sz="1836" b="1" dirty="0">
                <a:solidFill>
                  <a:srgbClr val="FFFFFF"/>
                </a:solidFill>
              </a:rPr>
              <a:t>Backup to Azure</a:t>
            </a:r>
          </a:p>
          <a:p>
            <a:pPr marL="218622" indent="-218622" defTabSz="699360">
              <a:lnSpc>
                <a:spcPct val="90000"/>
              </a:lnSpc>
              <a:spcAft>
                <a:spcPts val="460"/>
              </a:spcAft>
              <a:buFont typeface="Arial" pitchFamily="34" charset="0"/>
              <a:buChar char="•"/>
            </a:pPr>
            <a:r>
              <a:rPr lang="en-US" sz="1224" dirty="0">
                <a:solidFill>
                  <a:srgbClr val="FFFFFF"/>
                </a:solidFill>
              </a:rPr>
              <a:t>Easy to implement and cost effective Disaster Recovery solution to Azure Storage</a:t>
            </a:r>
            <a:endParaRPr lang="en-US" sz="816" dirty="0">
              <a:solidFill>
                <a:srgbClr val="FFFFFF"/>
              </a:solidFill>
            </a:endParaRPr>
          </a:p>
          <a:p>
            <a:pPr defTabSz="699360">
              <a:lnSpc>
                <a:spcPct val="90000"/>
              </a:lnSpc>
              <a:spcAft>
                <a:spcPts val="460"/>
              </a:spcAft>
            </a:pPr>
            <a:endParaRPr lang="en-US" sz="816" dirty="0">
              <a:solidFill>
                <a:srgbClr val="FFFFFF"/>
              </a:solidFill>
            </a:endParaRPr>
          </a:p>
          <a:p>
            <a:pPr defTabSz="699360">
              <a:lnSpc>
                <a:spcPct val="90000"/>
              </a:lnSpc>
              <a:spcAft>
                <a:spcPts val="460"/>
              </a:spcAft>
            </a:pPr>
            <a:r>
              <a:rPr lang="en-US" sz="1836" b="1" dirty="0">
                <a:solidFill>
                  <a:srgbClr val="FFFFFF"/>
                </a:solidFill>
                <a:ea typeface="Segoe UI" pitchFamily="34" charset="0"/>
                <a:cs typeface="Segoe UI" pitchFamily="34" charset="0"/>
              </a:rPr>
              <a:t>HA to Azure VM</a:t>
            </a:r>
          </a:p>
          <a:p>
            <a:pPr marL="218622" indent="-218622" defTabSz="699360">
              <a:lnSpc>
                <a:spcPct val="90000"/>
              </a:lnSpc>
              <a:spcAft>
                <a:spcPts val="460"/>
              </a:spcAft>
              <a:buFont typeface="Arial" pitchFamily="34" charset="0"/>
              <a:buChar char="•"/>
            </a:pPr>
            <a:r>
              <a:rPr lang="en-US" sz="1224" dirty="0">
                <a:solidFill>
                  <a:srgbClr val="FFFFFF"/>
                </a:solidFill>
                <a:ea typeface="Segoe UI" pitchFamily="34" charset="0"/>
                <a:cs typeface="Segoe UI" pitchFamily="34" charset="0"/>
              </a:rPr>
              <a:t>Easy to implement and cost effective high availability solution with Windows Azure VM</a:t>
            </a:r>
          </a:p>
          <a:p>
            <a:pPr marL="218622" indent="-218622" defTabSz="699360">
              <a:lnSpc>
                <a:spcPct val="90000"/>
              </a:lnSpc>
              <a:spcAft>
                <a:spcPts val="460"/>
              </a:spcAft>
              <a:buFont typeface="Arial" pitchFamily="34" charset="0"/>
              <a:buChar char="•"/>
            </a:pPr>
            <a:endParaRPr lang="en-US" sz="1224" dirty="0">
              <a:solidFill>
                <a:srgbClr val="FFFFFF"/>
              </a:solidFill>
              <a:ea typeface="Segoe UI" pitchFamily="34" charset="0"/>
              <a:cs typeface="Segoe UI" pitchFamily="34" charset="0"/>
            </a:endParaRPr>
          </a:p>
          <a:p>
            <a:pPr defTabSz="699360">
              <a:lnSpc>
                <a:spcPct val="90000"/>
              </a:lnSpc>
              <a:spcAft>
                <a:spcPts val="460"/>
              </a:spcAft>
            </a:pPr>
            <a:r>
              <a:rPr lang="en-US" sz="1836" b="1" dirty="0">
                <a:solidFill>
                  <a:srgbClr val="FFFFFF"/>
                </a:solidFill>
                <a:ea typeface="Segoe UI" pitchFamily="34" charset="0"/>
                <a:cs typeface="Segoe UI" pitchFamily="34" charset="0"/>
              </a:rPr>
              <a:t>Deploy to Azure</a:t>
            </a:r>
          </a:p>
          <a:p>
            <a:pPr marL="131173" indent="-131173" defTabSz="699360">
              <a:lnSpc>
                <a:spcPct val="90000"/>
              </a:lnSpc>
              <a:spcAft>
                <a:spcPts val="460"/>
              </a:spcAft>
              <a:buFont typeface="Arial" panose="020B0604020202020204" pitchFamily="34" charset="0"/>
              <a:buChar char="•"/>
            </a:pPr>
            <a:r>
              <a:rPr lang="en-US" sz="1224" dirty="0">
                <a:solidFill>
                  <a:srgbClr val="FFFFFF"/>
                </a:solidFill>
                <a:ea typeface="Segoe UI" pitchFamily="34" charset="0"/>
                <a:cs typeface="Segoe UI" pitchFamily="34" charset="0"/>
              </a:rPr>
              <a:t>Deployment wizard to migrate database</a:t>
            </a:r>
          </a:p>
          <a:p>
            <a:pPr defTabSz="699360">
              <a:lnSpc>
                <a:spcPct val="90000"/>
              </a:lnSpc>
              <a:spcAft>
                <a:spcPts val="460"/>
              </a:spcAft>
            </a:pPr>
            <a:endParaRPr lang="en-US" sz="918" dirty="0">
              <a:solidFill>
                <a:srgbClr val="FFFFFF"/>
              </a:solidFill>
              <a:ea typeface="Segoe UI" pitchFamily="34" charset="0"/>
              <a:cs typeface="Segoe UI" pitchFamily="34" charset="0"/>
            </a:endParaRPr>
          </a:p>
        </p:txBody>
      </p:sp>
      <p:sp>
        <p:nvSpPr>
          <p:cNvPr id="27" name="Rectangle 26"/>
          <p:cNvSpPr/>
          <p:nvPr/>
        </p:nvSpPr>
        <p:spPr>
          <a:xfrm>
            <a:off x="8481033" y="2014904"/>
            <a:ext cx="2088735" cy="3841780"/>
          </a:xfrm>
          <a:prstGeom prst="rect">
            <a:avLst/>
          </a:prstGeom>
          <a:solidFill>
            <a:schemeClr val="accent1"/>
          </a:solidFill>
        </p:spPr>
        <p:txBody>
          <a:bodyPr wrap="square">
            <a:noAutofit/>
          </a:bodyPr>
          <a:lstStyle/>
          <a:p>
            <a:pPr defTabSz="524498">
              <a:lnSpc>
                <a:spcPct val="90000"/>
              </a:lnSpc>
              <a:spcAft>
                <a:spcPts val="345"/>
              </a:spcAft>
            </a:pPr>
            <a:r>
              <a:rPr lang="en-US" sz="1836" b="1" dirty="0">
                <a:solidFill>
                  <a:srgbClr val="FFFFFF"/>
                </a:solidFill>
              </a:rPr>
              <a:t>Better together with Windows Server</a:t>
            </a:r>
          </a:p>
          <a:p>
            <a:pPr marL="163959" indent="-163959" defTabSz="524498">
              <a:lnSpc>
                <a:spcPct val="90000"/>
              </a:lnSpc>
              <a:spcAft>
                <a:spcPts val="345"/>
              </a:spcAft>
              <a:buFont typeface="Arial" panose="020B0604020202020204" pitchFamily="34" charset="0"/>
              <a:buChar char="•"/>
            </a:pPr>
            <a:r>
              <a:rPr lang="en-US" sz="1224" dirty="0">
                <a:solidFill>
                  <a:srgbClr val="FFFFFF"/>
                </a:solidFill>
              </a:rPr>
              <a:t>WS2012 </a:t>
            </a:r>
            <a:r>
              <a:rPr lang="en-US" sz="1224" dirty="0" err="1">
                <a:solidFill>
                  <a:srgbClr val="FFFFFF"/>
                </a:solidFill>
              </a:rPr>
              <a:t>ReFS</a:t>
            </a:r>
            <a:r>
              <a:rPr lang="en-US" sz="1224" dirty="0">
                <a:solidFill>
                  <a:srgbClr val="FFFFFF"/>
                </a:solidFill>
              </a:rPr>
              <a:t> support</a:t>
            </a:r>
          </a:p>
          <a:p>
            <a:pPr marL="163959" indent="-163959" defTabSz="524498">
              <a:lnSpc>
                <a:spcPct val="90000"/>
              </a:lnSpc>
              <a:spcAft>
                <a:spcPts val="345"/>
              </a:spcAft>
              <a:buFont typeface="Arial" panose="020B0604020202020204" pitchFamily="34" charset="0"/>
              <a:buChar char="•"/>
            </a:pPr>
            <a:r>
              <a:rPr lang="en-US" sz="1224" dirty="0">
                <a:solidFill>
                  <a:srgbClr val="FFFFFF"/>
                </a:solidFill>
              </a:rPr>
              <a:t>Online resizing </a:t>
            </a:r>
            <a:r>
              <a:rPr lang="en-US" sz="1224" dirty="0" err="1">
                <a:solidFill>
                  <a:srgbClr val="FFFFFF"/>
                </a:solidFill>
              </a:rPr>
              <a:t>VHDx</a:t>
            </a:r>
            <a:endParaRPr lang="en-US" sz="1224" dirty="0">
              <a:solidFill>
                <a:srgbClr val="FFFFFF"/>
              </a:solidFill>
            </a:endParaRPr>
          </a:p>
          <a:p>
            <a:pPr marL="163959" indent="-163959" defTabSz="524498">
              <a:lnSpc>
                <a:spcPct val="90000"/>
              </a:lnSpc>
              <a:spcAft>
                <a:spcPts val="345"/>
              </a:spcAft>
              <a:buFont typeface="Arial" panose="020B0604020202020204" pitchFamily="34" charset="0"/>
              <a:buChar char="•"/>
            </a:pPr>
            <a:r>
              <a:rPr lang="en-US" sz="1224" dirty="0">
                <a:solidFill>
                  <a:srgbClr val="FFFFFF"/>
                </a:solidFill>
              </a:rPr>
              <a:t>Hyper-V replica</a:t>
            </a:r>
          </a:p>
          <a:p>
            <a:pPr marL="163959" indent="-163959" defTabSz="524498">
              <a:lnSpc>
                <a:spcPct val="90000"/>
              </a:lnSpc>
              <a:spcAft>
                <a:spcPts val="345"/>
              </a:spcAft>
              <a:buFont typeface="Arial" panose="020B0604020202020204" pitchFamily="34" charset="0"/>
              <a:buChar char="•"/>
            </a:pPr>
            <a:r>
              <a:rPr lang="en-US" sz="1224" dirty="0" smtClean="0">
                <a:solidFill>
                  <a:srgbClr val="FFFFFF"/>
                </a:solidFill>
              </a:rPr>
              <a:t>WS 2012 R2 support</a:t>
            </a:r>
          </a:p>
          <a:p>
            <a:pPr marL="163959" indent="-163959" defTabSz="524498">
              <a:lnSpc>
                <a:spcPct val="90000"/>
              </a:lnSpc>
              <a:spcAft>
                <a:spcPts val="345"/>
              </a:spcAft>
              <a:buFont typeface="Arial" panose="020B0604020202020204" pitchFamily="34" charset="0"/>
              <a:buChar char="•"/>
            </a:pPr>
            <a:r>
              <a:rPr lang="en-US" sz="1224" dirty="0" smtClean="0">
                <a:solidFill>
                  <a:srgbClr val="FFFFFF"/>
                </a:solidFill>
              </a:rPr>
              <a:t>Windows Server 2016 support</a:t>
            </a:r>
            <a:endParaRPr lang="en-US" sz="1224" dirty="0">
              <a:solidFill>
                <a:srgbClr val="FFFFFF"/>
              </a:solidFill>
            </a:endParaRPr>
          </a:p>
          <a:p>
            <a:pPr defTabSz="699360">
              <a:lnSpc>
                <a:spcPct val="90000"/>
              </a:lnSpc>
              <a:spcAft>
                <a:spcPts val="460"/>
              </a:spcAft>
            </a:pPr>
            <a:endParaRPr lang="en-US" sz="1836" b="1" dirty="0">
              <a:solidFill>
                <a:srgbClr val="FFFFFF"/>
              </a:solidFill>
            </a:endParaRPr>
          </a:p>
          <a:p>
            <a:pPr defTabSz="699360">
              <a:lnSpc>
                <a:spcPct val="90000"/>
              </a:lnSpc>
              <a:spcAft>
                <a:spcPts val="460"/>
              </a:spcAft>
            </a:pPr>
            <a:r>
              <a:rPr lang="en-US" sz="1836" b="1" dirty="0">
                <a:solidFill>
                  <a:srgbClr val="FFFFFF"/>
                </a:solidFill>
              </a:rPr>
              <a:t>Extending Power View</a:t>
            </a:r>
          </a:p>
          <a:p>
            <a:pPr marL="218622" indent="-218622" defTabSz="699360">
              <a:lnSpc>
                <a:spcPct val="90000"/>
              </a:lnSpc>
              <a:spcAft>
                <a:spcPts val="460"/>
              </a:spcAft>
              <a:buFont typeface="Arial" pitchFamily="34" charset="0"/>
              <a:buChar char="•"/>
            </a:pPr>
            <a:r>
              <a:rPr lang="en-US" sz="1224" dirty="0">
                <a:solidFill>
                  <a:srgbClr val="FFFFFF"/>
                </a:solidFill>
              </a:rPr>
              <a:t>Enable Power View on existing analytic models and support new multi-dimensional models. </a:t>
            </a:r>
          </a:p>
        </p:txBody>
      </p:sp>
      <p:sp>
        <p:nvSpPr>
          <p:cNvPr id="29" name="Rectangle 28"/>
          <p:cNvSpPr/>
          <p:nvPr/>
        </p:nvSpPr>
        <p:spPr>
          <a:xfrm>
            <a:off x="8481034" y="1256903"/>
            <a:ext cx="1987859" cy="727703"/>
          </a:xfrm>
          <a:prstGeom prst="rect">
            <a:avLst/>
          </a:prstGeom>
          <a:solidFill>
            <a:schemeClr val="bg2"/>
          </a:solidFill>
        </p:spPr>
        <p:txBody>
          <a:bodyPr wrap="square" anchor="ctr">
            <a:noAutofit/>
          </a:bodyPr>
          <a:lstStyle/>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Other investments</a:t>
            </a:r>
          </a:p>
        </p:txBody>
      </p:sp>
    </p:spTree>
    <p:extLst>
      <p:ext uri="{BB962C8B-B14F-4D97-AF65-F5344CB8AC3E}">
        <p14:creationId xmlns:p14="http://schemas.microsoft.com/office/powerpoint/2010/main" val="39411911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Seamless Integration in SQL 2014</a:t>
            </a:r>
            <a:endParaRPr lang="en-US" dirty="0"/>
          </a:p>
        </p:txBody>
      </p:sp>
      <p:sp>
        <p:nvSpPr>
          <p:cNvPr id="8" name="Rectangle 7"/>
          <p:cNvSpPr/>
          <p:nvPr/>
        </p:nvSpPr>
        <p:spPr>
          <a:xfrm>
            <a:off x="1711294" y="1216892"/>
            <a:ext cx="6838122" cy="4922372"/>
          </a:xfrm>
          <a:prstGeom prst="rect">
            <a:avLst/>
          </a:prstGeom>
          <a:solidFill>
            <a:schemeClr val="bg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sz="1836" b="1" dirty="0">
                <a:solidFill>
                  <a:srgbClr val="000000"/>
                </a:solidFill>
              </a:rPr>
              <a:t>SQL Server RDBMS</a:t>
            </a:r>
          </a:p>
        </p:txBody>
      </p:sp>
      <p:sp>
        <p:nvSpPr>
          <p:cNvPr id="3" name="Lightning Bolt 2"/>
          <p:cNvSpPr/>
          <p:nvPr/>
        </p:nvSpPr>
        <p:spPr>
          <a:xfrm>
            <a:off x="3861401" y="2431470"/>
            <a:ext cx="198396" cy="1487857"/>
          </a:xfrm>
          <a:prstGeom prst="lightningBol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23" name="Lightning Bolt 22"/>
          <p:cNvSpPr/>
          <p:nvPr/>
        </p:nvSpPr>
        <p:spPr>
          <a:xfrm>
            <a:off x="6252960" y="2409380"/>
            <a:ext cx="198396" cy="1487857"/>
          </a:xfrm>
          <a:prstGeom prst="lightningBol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9" name="Rectangle 8"/>
          <p:cNvSpPr/>
          <p:nvPr/>
        </p:nvSpPr>
        <p:spPr>
          <a:xfrm>
            <a:off x="1780852" y="1710029"/>
            <a:ext cx="1966229" cy="4273824"/>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836" b="1" dirty="0">
                <a:solidFill>
                  <a:srgbClr val="000000"/>
                </a:solidFill>
              </a:rPr>
              <a:t>Column-Store Engine for DW</a:t>
            </a:r>
          </a:p>
        </p:txBody>
      </p:sp>
      <p:sp>
        <p:nvSpPr>
          <p:cNvPr id="10" name="Rectangle 9"/>
          <p:cNvSpPr/>
          <p:nvPr/>
        </p:nvSpPr>
        <p:spPr>
          <a:xfrm>
            <a:off x="4138929" y="1710029"/>
            <a:ext cx="1966229" cy="4273824"/>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1836" b="1" dirty="0">
                <a:solidFill>
                  <a:srgbClr val="000000"/>
                </a:solidFill>
              </a:rPr>
              <a:t>Disk-optimized, row-store engine</a:t>
            </a:r>
          </a:p>
        </p:txBody>
      </p:sp>
      <p:sp>
        <p:nvSpPr>
          <p:cNvPr id="11" name="Rectangle 10"/>
          <p:cNvSpPr/>
          <p:nvPr/>
        </p:nvSpPr>
        <p:spPr>
          <a:xfrm>
            <a:off x="6497004" y="1710029"/>
            <a:ext cx="1966229" cy="4273824"/>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836" b="1" dirty="0">
                <a:solidFill>
                  <a:srgbClr val="000000"/>
                </a:solidFill>
              </a:rPr>
              <a:t>Memory-optimized OLTP engine</a:t>
            </a:r>
          </a:p>
        </p:txBody>
      </p:sp>
      <p:sp>
        <p:nvSpPr>
          <p:cNvPr id="12" name="Oval 11"/>
          <p:cNvSpPr/>
          <p:nvPr/>
        </p:nvSpPr>
        <p:spPr>
          <a:xfrm>
            <a:off x="1787244" y="5280753"/>
            <a:ext cx="6675988" cy="660075"/>
          </a:xfrm>
          <a:prstGeom prst="ellipse">
            <a:avLst/>
          </a:prstGeom>
          <a:solidFill>
            <a:schemeClr val="bg2">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err="1">
                <a:solidFill>
                  <a:srgbClr val="000000"/>
                </a:solidFill>
              </a:rPr>
              <a:t>AlwaysOn</a:t>
            </a:r>
            <a:r>
              <a:rPr lang="en-US" sz="1836" dirty="0">
                <a:solidFill>
                  <a:srgbClr val="000000"/>
                </a:solidFill>
              </a:rPr>
              <a:t>, Backup/Restore, Security, Admin, Deployment</a:t>
            </a:r>
          </a:p>
        </p:txBody>
      </p:sp>
      <p:sp>
        <p:nvSpPr>
          <p:cNvPr id="13" name="Oval 12"/>
          <p:cNvSpPr/>
          <p:nvPr/>
        </p:nvSpPr>
        <p:spPr>
          <a:xfrm>
            <a:off x="1787244" y="4585144"/>
            <a:ext cx="6675988" cy="543942"/>
          </a:xfrm>
          <a:prstGeom prst="ellipse">
            <a:avLst/>
          </a:prstGeom>
          <a:solidFill>
            <a:schemeClr val="bg2">
              <a:lumMod val="75000"/>
              <a:alpha val="49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000000"/>
                </a:solidFill>
              </a:rPr>
              <a:t>Transactions, Queries, Stored Procedures</a:t>
            </a:r>
          </a:p>
        </p:txBody>
      </p:sp>
      <p:sp>
        <p:nvSpPr>
          <p:cNvPr id="16" name="Oval 15"/>
          <p:cNvSpPr/>
          <p:nvPr/>
        </p:nvSpPr>
        <p:spPr>
          <a:xfrm>
            <a:off x="1787245" y="2887975"/>
            <a:ext cx="1966906" cy="826061"/>
          </a:xfrm>
          <a:prstGeom prst="ellipse">
            <a:avLst/>
          </a:prstGeom>
          <a:solidFill>
            <a:schemeClr val="bg2">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36" dirty="0">
                <a:solidFill>
                  <a:srgbClr val="000000"/>
                </a:solidFill>
              </a:rPr>
              <a:t>Batch Query Operators</a:t>
            </a:r>
          </a:p>
        </p:txBody>
      </p:sp>
      <p:sp>
        <p:nvSpPr>
          <p:cNvPr id="17" name="Oval 16"/>
          <p:cNvSpPr/>
          <p:nvPr/>
        </p:nvSpPr>
        <p:spPr>
          <a:xfrm>
            <a:off x="6504076" y="2887975"/>
            <a:ext cx="1959156" cy="826061"/>
          </a:xfrm>
          <a:prstGeom prst="ellipse">
            <a:avLst/>
          </a:prstGeom>
          <a:solidFill>
            <a:schemeClr val="bg2">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36" dirty="0">
                <a:solidFill>
                  <a:srgbClr val="000000"/>
                </a:solidFill>
              </a:rPr>
              <a:t>Native-Compiled Procedures</a:t>
            </a:r>
          </a:p>
        </p:txBody>
      </p:sp>
      <p:sp>
        <p:nvSpPr>
          <p:cNvPr id="18" name="Oval 17"/>
          <p:cNvSpPr/>
          <p:nvPr/>
        </p:nvSpPr>
        <p:spPr>
          <a:xfrm>
            <a:off x="4146001" y="2875614"/>
            <a:ext cx="1959159" cy="826061"/>
          </a:xfrm>
          <a:prstGeom prst="ellipse">
            <a:avLst/>
          </a:prstGeom>
          <a:solidFill>
            <a:schemeClr val="bg2">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36" dirty="0">
                <a:solidFill>
                  <a:srgbClr val="000000"/>
                </a:solidFill>
              </a:rPr>
              <a:t>Blobs</a:t>
            </a:r>
          </a:p>
        </p:txBody>
      </p:sp>
      <p:sp>
        <p:nvSpPr>
          <p:cNvPr id="14" name="Oval 13"/>
          <p:cNvSpPr/>
          <p:nvPr/>
        </p:nvSpPr>
        <p:spPr>
          <a:xfrm>
            <a:off x="5180568" y="3869449"/>
            <a:ext cx="3282663" cy="672674"/>
          </a:xfrm>
          <a:prstGeom prst="ellipse">
            <a:avLst/>
          </a:prstGeom>
          <a:solidFill>
            <a:schemeClr val="bg2">
              <a:lumMod val="75000"/>
              <a:alpha val="49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000000"/>
                </a:solidFill>
              </a:rPr>
              <a:t>Readable </a:t>
            </a:r>
            <a:r>
              <a:rPr lang="en-US" sz="1836" dirty="0" err="1">
                <a:solidFill>
                  <a:srgbClr val="000000"/>
                </a:solidFill>
              </a:rPr>
              <a:t>Secondaries</a:t>
            </a:r>
            <a:endParaRPr lang="en-US" sz="1836" dirty="0">
              <a:solidFill>
                <a:srgbClr val="000000"/>
              </a:solidFill>
            </a:endParaRPr>
          </a:p>
        </p:txBody>
      </p:sp>
      <p:sp>
        <p:nvSpPr>
          <p:cNvPr id="15" name="Oval 14"/>
          <p:cNvSpPr/>
          <p:nvPr/>
        </p:nvSpPr>
        <p:spPr>
          <a:xfrm>
            <a:off x="1794306" y="3869449"/>
            <a:ext cx="3300080" cy="672674"/>
          </a:xfrm>
          <a:prstGeom prst="ellipse">
            <a:avLst/>
          </a:prstGeom>
          <a:solidFill>
            <a:schemeClr val="bg2">
              <a:lumMod val="75000"/>
              <a:alpha val="49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000000"/>
                </a:solidFill>
              </a:rPr>
              <a:t>Range + Column secondary indexes</a:t>
            </a:r>
          </a:p>
        </p:txBody>
      </p:sp>
      <p:sp>
        <p:nvSpPr>
          <p:cNvPr id="19" name="Rounded Rectangular Callout 18"/>
          <p:cNvSpPr/>
          <p:nvPr/>
        </p:nvSpPr>
        <p:spPr>
          <a:xfrm>
            <a:off x="8704828" y="5439910"/>
            <a:ext cx="1967101" cy="699353"/>
          </a:xfrm>
          <a:prstGeom prst="wedgeRoundRectCallout">
            <a:avLst>
              <a:gd name="adj1" fmla="val -61005"/>
              <a:gd name="adj2" fmla="val -21274"/>
              <a:gd name="adj3" fmla="val 16667"/>
            </a:avLst>
          </a:prstGeom>
          <a:solidFill>
            <a:schemeClr val="accent1">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152"/>
            <a:r>
              <a:rPr lang="en-US" sz="1836" dirty="0">
                <a:solidFill>
                  <a:srgbClr val="FFFFFE"/>
                </a:solidFill>
              </a:rPr>
              <a:t>Nearly seamless across all engines</a:t>
            </a:r>
          </a:p>
        </p:txBody>
      </p:sp>
      <p:sp>
        <p:nvSpPr>
          <p:cNvPr id="20" name="Rounded Rectangular Callout 19"/>
          <p:cNvSpPr/>
          <p:nvPr/>
        </p:nvSpPr>
        <p:spPr>
          <a:xfrm>
            <a:off x="8717011" y="4396775"/>
            <a:ext cx="1967101" cy="920684"/>
          </a:xfrm>
          <a:prstGeom prst="wedgeRoundRectCallout">
            <a:avLst>
              <a:gd name="adj1" fmla="val -61503"/>
              <a:gd name="adj2" fmla="val -4977"/>
              <a:gd name="adj3" fmla="val 16667"/>
            </a:avLst>
          </a:prstGeom>
          <a:solidFill>
            <a:schemeClr val="accent1">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152"/>
            <a:r>
              <a:rPr lang="en-US" sz="1836" dirty="0">
                <a:solidFill>
                  <a:srgbClr val="FFFFFE"/>
                </a:solidFill>
              </a:rPr>
              <a:t>Work across all engines but with limitations</a:t>
            </a:r>
          </a:p>
        </p:txBody>
      </p:sp>
      <p:sp>
        <p:nvSpPr>
          <p:cNvPr id="21" name="Rounded Rectangular Callout 20"/>
          <p:cNvSpPr/>
          <p:nvPr/>
        </p:nvSpPr>
        <p:spPr>
          <a:xfrm>
            <a:off x="8712726" y="3419557"/>
            <a:ext cx="1967101" cy="815262"/>
          </a:xfrm>
          <a:prstGeom prst="wedgeRoundRectCallout">
            <a:avLst>
              <a:gd name="adj1" fmla="val -62283"/>
              <a:gd name="adj2" fmla="val 35521"/>
              <a:gd name="adj3" fmla="val 16667"/>
            </a:avLst>
          </a:prstGeom>
          <a:solidFill>
            <a:schemeClr val="accent1">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152"/>
            <a:r>
              <a:rPr lang="en-US" sz="1836" dirty="0">
                <a:solidFill>
                  <a:srgbClr val="FFFFFE"/>
                </a:solidFill>
              </a:rPr>
              <a:t>Work across two engines with limitations</a:t>
            </a:r>
          </a:p>
        </p:txBody>
      </p:sp>
      <p:sp>
        <p:nvSpPr>
          <p:cNvPr id="22" name="Rounded Rectangular Callout 21"/>
          <p:cNvSpPr/>
          <p:nvPr/>
        </p:nvSpPr>
        <p:spPr>
          <a:xfrm>
            <a:off x="8704828" y="2720203"/>
            <a:ext cx="1967101" cy="621647"/>
          </a:xfrm>
          <a:prstGeom prst="wedgeRoundRectCallout">
            <a:avLst>
              <a:gd name="adj1" fmla="val -61426"/>
              <a:gd name="adj2" fmla="val 36686"/>
              <a:gd name="adj3" fmla="val 16667"/>
            </a:avLst>
          </a:prstGeom>
          <a:solidFill>
            <a:schemeClr val="accent1">
              <a:lumMod val="75000"/>
              <a:alpha val="9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152"/>
            <a:r>
              <a:rPr lang="en-US" sz="1836" dirty="0">
                <a:solidFill>
                  <a:srgbClr val="FFFFFE"/>
                </a:solidFill>
              </a:rPr>
              <a:t>Available only in one engine</a:t>
            </a:r>
          </a:p>
        </p:txBody>
      </p:sp>
      <p:sp>
        <p:nvSpPr>
          <p:cNvPr id="24" name="Rounded Rectangle 23"/>
          <p:cNvSpPr/>
          <p:nvPr/>
        </p:nvSpPr>
        <p:spPr bwMode="auto">
          <a:xfrm>
            <a:off x="4956959" y="6216971"/>
            <a:ext cx="4680340" cy="380557"/>
          </a:xfrm>
          <a:prstGeom prst="roundRect">
            <a:avLst/>
          </a:prstGeom>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p:spPr>
        <p:txBody>
          <a:bodyPr wrap="square" rtlCol="0" anchor="ctr">
            <a:normAutofit fontScale="70000" lnSpcReduction="20000"/>
          </a:bodyPr>
          <a:lstStyle/>
          <a:p>
            <a:pPr algn="ctr"/>
            <a:r>
              <a:rPr lang="en-US" sz="2040" dirty="0">
                <a:solidFill>
                  <a:srgbClr val="FFFFFF"/>
                </a:solidFill>
              </a:rPr>
              <a:t>Not comprehensive - only representative examples.</a:t>
            </a:r>
            <a:endParaRPr lang="en-US" sz="2040" dirty="0">
              <a:solidFill>
                <a:srgbClr val="FFFFFF"/>
              </a:solidFill>
              <a:latin typeface="Tekton Pro" pitchFamily="34" charset="0"/>
            </a:endParaRPr>
          </a:p>
        </p:txBody>
      </p:sp>
    </p:spTree>
    <p:extLst>
      <p:ext uri="{BB962C8B-B14F-4D97-AF65-F5344CB8AC3E}">
        <p14:creationId xmlns:p14="http://schemas.microsoft.com/office/powerpoint/2010/main" val="233219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4" grpId="0" animBg="1"/>
      <p:bldP spid="15" grpId="0" animBg="1"/>
      <p:bldP spid="19" grpId="0" animBg="1"/>
      <p:bldP spid="20" grpId="0" animBg="1"/>
      <p:bldP spid="21" grpId="0" animBg="1"/>
      <p:bldP spid="22"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02" y="144939"/>
            <a:ext cx="11887878" cy="917444"/>
          </a:xfrm>
        </p:spPr>
        <p:txBody>
          <a:bodyPr/>
          <a:lstStyle/>
          <a:p>
            <a:r>
              <a:rPr lang="en-US" dirty="0" smtClean="0"/>
              <a:t>Other Relevant Sessions:</a:t>
            </a:r>
            <a:endParaRPr lang="en-US" dirty="0"/>
          </a:p>
        </p:txBody>
      </p:sp>
      <p:sp>
        <p:nvSpPr>
          <p:cNvPr id="3" name="Text Placeholder 2"/>
          <p:cNvSpPr>
            <a:spLocks noGrp="1"/>
          </p:cNvSpPr>
          <p:nvPr>
            <p:ph type="body" sz="quarter" idx="10"/>
          </p:nvPr>
        </p:nvSpPr>
        <p:spPr>
          <a:xfrm>
            <a:off x="123102" y="1062383"/>
            <a:ext cx="12172960" cy="6657079"/>
          </a:xfrm>
        </p:spPr>
        <p:txBody>
          <a:bodyPr/>
          <a:lstStyle/>
          <a:p>
            <a:r>
              <a:rPr lang="en-US" sz="2856" dirty="0"/>
              <a:t>BRK2563: </a:t>
            </a:r>
            <a:r>
              <a:rPr lang="en-US" sz="2856" dirty="0">
                <a:solidFill>
                  <a:schemeClr val="tx2"/>
                </a:solidFill>
              </a:rPr>
              <a:t>In-Memory Technologies Overview for Microsoft SQL Server and Microsoft Azure</a:t>
            </a:r>
            <a:r>
              <a:rPr lang="en-US" sz="2856" dirty="0"/>
              <a:t>; Tuesday 10:45-12:00</a:t>
            </a:r>
          </a:p>
          <a:p>
            <a:r>
              <a:rPr lang="en-US" sz="2856" dirty="0"/>
              <a:t>BRK4552: </a:t>
            </a:r>
            <a:r>
              <a:rPr lang="en-US" sz="2856" dirty="0">
                <a:solidFill>
                  <a:schemeClr val="tx2"/>
                </a:solidFill>
              </a:rPr>
              <a:t>Operational Analytics in SQL Server</a:t>
            </a:r>
            <a:r>
              <a:rPr lang="en-US" sz="2856" dirty="0"/>
              <a:t>; Tuesday 3:15-4:30</a:t>
            </a:r>
          </a:p>
          <a:p>
            <a:r>
              <a:rPr lang="en-US" sz="2856" dirty="0"/>
              <a:t>BRK3576: </a:t>
            </a:r>
            <a:r>
              <a:rPr lang="en-US" sz="2856" dirty="0">
                <a:solidFill>
                  <a:schemeClr val="tx2"/>
                </a:solidFill>
              </a:rPr>
              <a:t>In-Memory OLTP – The Road Ahead</a:t>
            </a:r>
            <a:r>
              <a:rPr lang="en-US" sz="2856" dirty="0"/>
              <a:t>; Tuesday 5:00-6:15</a:t>
            </a:r>
          </a:p>
          <a:p>
            <a:endParaRPr lang="en-US" sz="1020" dirty="0"/>
          </a:p>
          <a:p>
            <a:r>
              <a:rPr lang="en-US" sz="2856" dirty="0"/>
              <a:t>BRK2574: </a:t>
            </a:r>
            <a:r>
              <a:rPr lang="en-US" sz="2856" dirty="0" err="1">
                <a:solidFill>
                  <a:schemeClr val="tx2"/>
                </a:solidFill>
              </a:rPr>
              <a:t>ColumnStore</a:t>
            </a:r>
            <a:r>
              <a:rPr lang="en-US" sz="2856" dirty="0">
                <a:solidFill>
                  <a:schemeClr val="tx2"/>
                </a:solidFill>
              </a:rPr>
              <a:t> Index: Microsoft SQL Server 2014 and Beyond</a:t>
            </a:r>
            <a:r>
              <a:rPr lang="en-US" sz="2856" dirty="0"/>
              <a:t>; Wednesday 1:30-2:45PM</a:t>
            </a:r>
          </a:p>
          <a:p>
            <a:endParaRPr lang="en-US" sz="1020" dirty="0"/>
          </a:p>
          <a:p>
            <a:r>
              <a:rPr lang="en-US" sz="2856" dirty="0"/>
              <a:t>Lab: </a:t>
            </a:r>
            <a:r>
              <a:rPr lang="en-US" sz="2856" dirty="0">
                <a:solidFill>
                  <a:schemeClr val="tx2"/>
                </a:solidFill>
              </a:rPr>
              <a:t>In-Memory OLTP Monitoring &amp; Troubleshooting</a:t>
            </a:r>
            <a:r>
              <a:rPr lang="en-US" sz="2856" dirty="0"/>
              <a:t>; Thursday 9-10:15</a:t>
            </a:r>
          </a:p>
          <a:p>
            <a:r>
              <a:rPr lang="en-US" sz="2856" dirty="0"/>
              <a:t>BRK3554 </a:t>
            </a:r>
            <a:r>
              <a:rPr lang="en-US" sz="2856" dirty="0">
                <a:solidFill>
                  <a:schemeClr val="tx2"/>
                </a:solidFill>
              </a:rPr>
              <a:t>Microsoft SQL Server 2014 In-Memory OLTP and Columnstore Customer Deployments</a:t>
            </a:r>
            <a:r>
              <a:rPr lang="en-US" sz="2856" dirty="0"/>
              <a:t>; Thursday 1:30-2:45</a:t>
            </a:r>
          </a:p>
          <a:p>
            <a:r>
              <a:rPr lang="en-US" sz="2856" dirty="0"/>
              <a:t>BRK2563: </a:t>
            </a:r>
            <a:r>
              <a:rPr lang="en-US" sz="2856" dirty="0">
                <a:solidFill>
                  <a:schemeClr val="tx2"/>
                </a:solidFill>
              </a:rPr>
              <a:t>Microsoft SQL Server Unplugged</a:t>
            </a:r>
            <a:r>
              <a:rPr lang="en-US" sz="2856" dirty="0"/>
              <a:t>; Thursday 3:15-4:30</a:t>
            </a:r>
          </a:p>
          <a:p>
            <a:endParaRPr lang="en-US" sz="2856" dirty="0"/>
          </a:p>
          <a:p>
            <a:r>
              <a:rPr lang="en-US" sz="2856" dirty="0"/>
              <a:t>*</a:t>
            </a:r>
            <a:r>
              <a:rPr lang="en-US" sz="2856" dirty="0">
                <a:solidFill>
                  <a:schemeClr val="tx2"/>
                </a:solidFill>
              </a:rPr>
              <a:t>Other In-Memory OLTP Labs </a:t>
            </a:r>
            <a:r>
              <a:rPr lang="en-US" sz="2856" dirty="0">
                <a:solidFill>
                  <a:schemeClr val="tx1"/>
                </a:solidFill>
              </a:rPr>
              <a:t>are available as well throughout the conference</a:t>
            </a:r>
          </a:p>
          <a:p>
            <a:endParaRPr lang="en-US" dirty="0"/>
          </a:p>
        </p:txBody>
      </p:sp>
    </p:spTree>
    <p:extLst>
      <p:ext uri="{BB962C8B-B14F-4D97-AF65-F5344CB8AC3E}">
        <p14:creationId xmlns:p14="http://schemas.microsoft.com/office/powerpoint/2010/main" val="214978635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74918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77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80" y="211443"/>
            <a:ext cx="11416506" cy="833544"/>
          </a:xfrm>
        </p:spPr>
        <p:txBody>
          <a:bodyPr/>
          <a:lstStyle/>
          <a:p>
            <a:r>
              <a:rPr lang="en-US" dirty="0"/>
              <a:t>SQL </a:t>
            </a:r>
            <a:r>
              <a:rPr lang="en-US" dirty="0" smtClean="0"/>
              <a:t>Server In-Memory Technology</a:t>
            </a:r>
            <a:endParaRPr lang="en-US" dirty="0"/>
          </a:p>
        </p:txBody>
      </p:sp>
      <p:sp>
        <p:nvSpPr>
          <p:cNvPr id="4" name="Rectangle 3"/>
          <p:cNvSpPr/>
          <p:nvPr/>
        </p:nvSpPr>
        <p:spPr>
          <a:xfrm>
            <a:off x="1835043" y="1256903"/>
            <a:ext cx="2098606" cy="727703"/>
          </a:xfrm>
          <a:prstGeom prst="rect">
            <a:avLst/>
          </a:prstGeom>
          <a:solidFill>
            <a:schemeClr val="bg2"/>
          </a:solidFill>
        </p:spPr>
        <p:txBody>
          <a:bodyPr wrap="square" anchor="ctr">
            <a:noAutofit/>
          </a:bodyPr>
          <a:lstStyle/>
          <a:p>
            <a:pPr algn="ctr" defTabSz="699360">
              <a:lnSpc>
                <a:spcPct val="90000"/>
              </a:lnSpc>
              <a:spcAft>
                <a:spcPts val="460"/>
              </a:spcAft>
            </a:pPr>
            <a:r>
              <a:rPr lang="en-US" sz="2040" b="1" dirty="0">
                <a:solidFill>
                  <a:srgbClr val="FFFFFF"/>
                </a:solidFill>
                <a:latin typeface="Segoe UI Light"/>
                <a:ea typeface="Segoe UI" pitchFamily="34" charset="0"/>
                <a:cs typeface="Segoe UI" pitchFamily="34" charset="0"/>
              </a:rPr>
              <a:t>In-Memory Technologies</a:t>
            </a:r>
          </a:p>
        </p:txBody>
      </p:sp>
      <p:sp>
        <p:nvSpPr>
          <p:cNvPr id="7" name="Rectangle 6"/>
          <p:cNvSpPr/>
          <p:nvPr/>
        </p:nvSpPr>
        <p:spPr>
          <a:xfrm>
            <a:off x="1825422" y="2014904"/>
            <a:ext cx="2105444" cy="4220472"/>
          </a:xfrm>
          <a:prstGeom prst="rect">
            <a:avLst/>
          </a:prstGeom>
          <a:solidFill>
            <a:schemeClr val="accent1"/>
          </a:solidFill>
        </p:spPr>
        <p:txBody>
          <a:bodyPr wrap="square">
            <a:normAutofit/>
          </a:bodyPr>
          <a:lstStyle/>
          <a:p>
            <a:pPr defTabSz="699360">
              <a:lnSpc>
                <a:spcPct val="90000"/>
              </a:lnSpc>
              <a:spcAft>
                <a:spcPts val="460"/>
              </a:spcAft>
            </a:pPr>
            <a:r>
              <a:rPr lang="en-US" sz="1836" b="1" dirty="0">
                <a:solidFill>
                  <a:srgbClr val="FFFFFF"/>
                </a:solidFill>
              </a:rPr>
              <a:t>In-Memory OLTP</a:t>
            </a:r>
          </a:p>
          <a:p>
            <a:pPr marL="218622" indent="-218622" defTabSz="699360">
              <a:lnSpc>
                <a:spcPct val="90000"/>
              </a:lnSpc>
              <a:spcAft>
                <a:spcPts val="460"/>
              </a:spcAft>
              <a:buFont typeface="Arial" pitchFamily="34" charset="0"/>
              <a:buChar char="•"/>
            </a:pPr>
            <a:r>
              <a:rPr lang="en-US" sz="1659" dirty="0">
                <a:solidFill>
                  <a:srgbClr val="FFFFFF"/>
                </a:solidFill>
                <a:ea typeface="Segoe UI" pitchFamily="34" charset="0"/>
                <a:cs typeface="Segoe UI" pitchFamily="34" charset="0"/>
              </a:rPr>
              <a:t>5-20X performance gain for OLTP integrated into SQL Server</a:t>
            </a:r>
          </a:p>
          <a:p>
            <a:pPr marL="218622" indent="-218622" defTabSz="699360">
              <a:lnSpc>
                <a:spcPct val="90000"/>
              </a:lnSpc>
              <a:spcAft>
                <a:spcPts val="460"/>
              </a:spcAft>
              <a:buFont typeface="Arial" pitchFamily="34" charset="0"/>
              <a:buChar char="•"/>
            </a:pPr>
            <a:endParaRPr lang="en-US" sz="714" dirty="0">
              <a:solidFill>
                <a:srgbClr val="FFFFFF"/>
              </a:solidFill>
              <a:ea typeface="Segoe UI" pitchFamily="34" charset="0"/>
              <a:cs typeface="Segoe UI" pitchFamily="34" charset="0"/>
            </a:endParaRPr>
          </a:p>
          <a:p>
            <a:pPr defTabSz="699360">
              <a:lnSpc>
                <a:spcPct val="90000"/>
              </a:lnSpc>
              <a:spcAft>
                <a:spcPts val="460"/>
              </a:spcAft>
            </a:pPr>
            <a:r>
              <a:rPr lang="en-US" sz="1836" b="1" dirty="0">
                <a:solidFill>
                  <a:srgbClr val="FFFFFF"/>
                </a:solidFill>
              </a:rPr>
              <a:t>In-Memory DW</a:t>
            </a:r>
          </a:p>
          <a:p>
            <a:pPr marL="218622" indent="-218622" defTabSz="699360">
              <a:lnSpc>
                <a:spcPct val="90000"/>
              </a:lnSpc>
              <a:spcAft>
                <a:spcPts val="460"/>
              </a:spcAft>
              <a:buFont typeface="Arial" pitchFamily="34" charset="0"/>
              <a:buChar char="•"/>
            </a:pPr>
            <a:r>
              <a:rPr lang="en-US" sz="1768" dirty="0">
                <a:solidFill>
                  <a:srgbClr val="FFFFFF"/>
                </a:solidFill>
                <a:ea typeface="Segoe UI" pitchFamily="34" charset="0"/>
                <a:cs typeface="Segoe UI" pitchFamily="34" charset="0"/>
              </a:rPr>
              <a:t>5-25X performance gain and high data compression </a:t>
            </a:r>
          </a:p>
          <a:p>
            <a:pPr marL="218622" indent="-218622" defTabSz="699360">
              <a:lnSpc>
                <a:spcPct val="90000"/>
              </a:lnSpc>
              <a:spcAft>
                <a:spcPts val="460"/>
              </a:spcAft>
              <a:buFont typeface="Arial" pitchFamily="34" charset="0"/>
              <a:buChar char="•"/>
            </a:pPr>
            <a:r>
              <a:rPr lang="en-US" sz="1768" dirty="0">
                <a:solidFill>
                  <a:srgbClr val="FFFFFF"/>
                </a:solidFill>
                <a:ea typeface="Segoe UI" pitchFamily="34" charset="0"/>
                <a:cs typeface="Segoe UI" pitchFamily="34" charset="0"/>
              </a:rPr>
              <a:t>Updatable and clustered</a:t>
            </a:r>
          </a:p>
          <a:p>
            <a:pPr marL="218622" indent="-218622" defTabSz="699360">
              <a:lnSpc>
                <a:spcPct val="90000"/>
              </a:lnSpc>
              <a:spcAft>
                <a:spcPts val="460"/>
              </a:spcAft>
              <a:buFont typeface="Arial" pitchFamily="34" charset="0"/>
              <a:buChar char="•"/>
            </a:pPr>
            <a:endParaRPr lang="en-US" sz="1224" dirty="0">
              <a:solidFill>
                <a:srgbClr val="FFFFFF"/>
              </a:solidFill>
              <a:ea typeface="Segoe UI" pitchFamily="34" charset="0"/>
              <a:cs typeface="Segoe UI" pitchFamily="34" charset="0"/>
            </a:endParaRPr>
          </a:p>
        </p:txBody>
      </p:sp>
      <p:sp>
        <p:nvSpPr>
          <p:cNvPr id="12" name="Rectangular Callout 11"/>
          <p:cNvSpPr/>
          <p:nvPr/>
        </p:nvSpPr>
        <p:spPr bwMode="auto">
          <a:xfrm>
            <a:off x="4974941" y="1476908"/>
            <a:ext cx="5448892" cy="1311925"/>
          </a:xfrm>
          <a:prstGeom prst="wedgeRectCallout">
            <a:avLst>
              <a:gd name="adj1" fmla="val -68696"/>
              <a:gd name="adj2" fmla="val 27508"/>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defTabSz="932229" fontAlgn="base">
              <a:lnSpc>
                <a:spcPct val="90000"/>
              </a:lnSpc>
              <a:spcBef>
                <a:spcPct val="0"/>
              </a:spcBef>
              <a:spcAft>
                <a:spcPct val="0"/>
              </a:spcAft>
            </a:pPr>
            <a:r>
              <a:rPr lang="en-US" sz="2040" u="sng" spc="-52" dirty="0">
                <a:solidFill>
                  <a:srgbClr val="FFFFFF"/>
                </a:solidFill>
              </a:rPr>
              <a:t>Applicable to</a:t>
            </a:r>
          </a:p>
          <a:p>
            <a:pPr defTabSz="932229" fontAlgn="base">
              <a:lnSpc>
                <a:spcPct val="90000"/>
              </a:lnSpc>
              <a:spcBef>
                <a:spcPct val="0"/>
              </a:spcBef>
              <a:spcAft>
                <a:spcPct val="0"/>
              </a:spcAft>
            </a:pPr>
            <a:endParaRPr lang="en-US" sz="2040" u="sng" spc="-52" dirty="0">
              <a:solidFill>
                <a:srgbClr val="FFFFFF"/>
              </a:solidFill>
            </a:endParaRPr>
          </a:p>
          <a:p>
            <a:pPr defTabSz="932229" fontAlgn="base">
              <a:lnSpc>
                <a:spcPct val="90000"/>
              </a:lnSpc>
              <a:spcBef>
                <a:spcPct val="0"/>
              </a:spcBef>
              <a:spcAft>
                <a:spcPct val="0"/>
              </a:spcAft>
            </a:pPr>
            <a:r>
              <a:rPr lang="en-US" sz="2040" spc="-52" dirty="0">
                <a:solidFill>
                  <a:srgbClr val="FFFFFF"/>
                </a:solidFill>
              </a:rPr>
              <a:t>Transactional workloads: </a:t>
            </a:r>
          </a:p>
          <a:p>
            <a:pPr defTabSz="932229" fontAlgn="base">
              <a:lnSpc>
                <a:spcPct val="90000"/>
              </a:lnSpc>
              <a:spcBef>
                <a:spcPct val="0"/>
              </a:spcBef>
              <a:spcAft>
                <a:spcPct val="0"/>
              </a:spcAft>
            </a:pPr>
            <a:r>
              <a:rPr lang="en-US" sz="2040" spc="-52" dirty="0">
                <a:solidFill>
                  <a:srgbClr val="FFFFFF"/>
                </a:solidFill>
              </a:rPr>
              <a:t>Concurrent data entry, processing and retrieval</a:t>
            </a:r>
          </a:p>
        </p:txBody>
      </p:sp>
      <p:sp>
        <p:nvSpPr>
          <p:cNvPr id="13" name="Rectangular Callout 12"/>
          <p:cNvSpPr/>
          <p:nvPr/>
        </p:nvSpPr>
        <p:spPr bwMode="auto">
          <a:xfrm>
            <a:off x="4974945" y="3031026"/>
            <a:ext cx="5448891" cy="1321000"/>
          </a:xfrm>
          <a:prstGeom prst="wedgeRectCallout">
            <a:avLst>
              <a:gd name="adj1" fmla="val -68256"/>
              <a:gd name="adj2" fmla="val 11425"/>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defTabSz="932229" fontAlgn="base">
              <a:lnSpc>
                <a:spcPct val="90000"/>
              </a:lnSpc>
              <a:spcBef>
                <a:spcPct val="0"/>
              </a:spcBef>
              <a:spcAft>
                <a:spcPct val="0"/>
              </a:spcAft>
            </a:pPr>
            <a:r>
              <a:rPr lang="en-US" sz="2040" u="sng" spc="-52" dirty="0">
                <a:solidFill>
                  <a:srgbClr val="FFFFFF"/>
                </a:solidFill>
              </a:rPr>
              <a:t>Applicable to</a:t>
            </a:r>
          </a:p>
          <a:p>
            <a:pPr defTabSz="932229" fontAlgn="base">
              <a:lnSpc>
                <a:spcPct val="90000"/>
              </a:lnSpc>
              <a:spcBef>
                <a:spcPct val="0"/>
              </a:spcBef>
              <a:spcAft>
                <a:spcPct val="0"/>
              </a:spcAft>
            </a:pPr>
            <a:endParaRPr lang="en-US" sz="2040" u="sng" spc="-52" dirty="0">
              <a:solidFill>
                <a:srgbClr val="FFFFFF"/>
              </a:solidFill>
            </a:endParaRPr>
          </a:p>
          <a:p>
            <a:pPr defTabSz="932229" fontAlgn="base">
              <a:lnSpc>
                <a:spcPct val="90000"/>
              </a:lnSpc>
              <a:spcBef>
                <a:spcPct val="0"/>
              </a:spcBef>
              <a:spcAft>
                <a:spcPct val="0"/>
              </a:spcAft>
            </a:pPr>
            <a:r>
              <a:rPr lang="en-US" sz="2040" spc="-52" dirty="0">
                <a:solidFill>
                  <a:srgbClr val="FFFFFF"/>
                </a:solidFill>
              </a:rPr>
              <a:t>Decision support workloads: </a:t>
            </a:r>
          </a:p>
          <a:p>
            <a:pPr defTabSz="932229" fontAlgn="base">
              <a:lnSpc>
                <a:spcPct val="90000"/>
              </a:lnSpc>
              <a:spcBef>
                <a:spcPct val="0"/>
              </a:spcBef>
              <a:spcAft>
                <a:spcPct val="0"/>
              </a:spcAft>
            </a:pPr>
            <a:r>
              <a:rPr lang="en-US" sz="2040" spc="-52" dirty="0">
                <a:solidFill>
                  <a:srgbClr val="FFFFFF"/>
                </a:solidFill>
              </a:rPr>
              <a:t>Large scans and aggregates</a:t>
            </a:r>
          </a:p>
        </p:txBody>
      </p:sp>
    </p:spTree>
    <p:extLst>
      <p:ext uri="{BB962C8B-B14F-4D97-AF65-F5344CB8AC3E}">
        <p14:creationId xmlns:p14="http://schemas.microsoft.com/office/powerpoint/2010/main" val="1879301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4355" y="1649328"/>
            <a:ext cx="16165124" cy="4124206"/>
          </a:xfrm>
        </p:spPr>
        <p:txBody>
          <a:bodyPr/>
          <a:lstStyle/>
          <a:p>
            <a:r>
              <a:rPr lang="en-US" dirty="0" smtClean="0"/>
              <a:t>In-Memory OLTP Overview</a:t>
            </a:r>
          </a:p>
          <a:p>
            <a:r>
              <a:rPr lang="en-US" sz="2000" b="1" dirty="0">
                <a:solidFill>
                  <a:schemeClr val="tx2"/>
                </a:solidFill>
              </a:rPr>
              <a:t>Motivating trends – hardware, software, apps</a:t>
            </a:r>
          </a:p>
          <a:p>
            <a:r>
              <a:rPr lang="en-US" sz="2000" dirty="0"/>
              <a:t>In-memory OLTP architecture &amp; integration into SQL Server</a:t>
            </a:r>
          </a:p>
          <a:p>
            <a:r>
              <a:rPr lang="en-US" sz="2000" dirty="0"/>
              <a:t>Performance and customer </a:t>
            </a:r>
            <a:r>
              <a:rPr lang="en-US" sz="2000" dirty="0" smtClean="0"/>
              <a:t>results</a:t>
            </a:r>
          </a:p>
          <a:p>
            <a:r>
              <a:rPr lang="en-US" sz="2000" dirty="0" smtClean="0"/>
              <a:t>New in SQL Server 2016</a:t>
            </a:r>
            <a:endParaRPr lang="en-US" sz="2000" dirty="0"/>
          </a:p>
          <a:p>
            <a:r>
              <a:rPr lang="en-US" dirty="0" smtClean="0"/>
              <a:t>In-Memory Data Warehousing Overview</a:t>
            </a:r>
          </a:p>
          <a:p>
            <a:pPr marL="342873" lvl="1" indent="-342873"/>
            <a:r>
              <a:rPr lang="en-US" sz="2000" dirty="0">
                <a:latin typeface="+mj-lt"/>
              </a:rPr>
              <a:t>Scenarios</a:t>
            </a:r>
          </a:p>
          <a:p>
            <a:pPr marL="342873" lvl="1" indent="-342873"/>
            <a:r>
              <a:rPr lang="en-US" sz="2000" dirty="0">
                <a:latin typeface="+mj-lt"/>
              </a:rPr>
              <a:t>Benefits</a:t>
            </a:r>
          </a:p>
          <a:p>
            <a:pPr marL="342873" lvl="1" indent="-342873"/>
            <a:r>
              <a:rPr lang="en-US" sz="2000" dirty="0">
                <a:latin typeface="+mj-lt"/>
              </a:rPr>
              <a:t>How it works</a:t>
            </a:r>
          </a:p>
          <a:p>
            <a:pPr marL="342873" lvl="1" indent="-342873"/>
            <a:r>
              <a:rPr lang="en-US" sz="2000" dirty="0">
                <a:latin typeface="+mj-lt"/>
              </a:rPr>
              <a:t>New in SQL Server 2016</a:t>
            </a:r>
          </a:p>
        </p:txBody>
      </p:sp>
      <p:sp>
        <p:nvSpPr>
          <p:cNvPr id="2" name="Title 1"/>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Tree>
    <p:extLst>
      <p:ext uri="{BB962C8B-B14F-4D97-AF65-F5344CB8AC3E}">
        <p14:creationId xmlns:p14="http://schemas.microsoft.com/office/powerpoint/2010/main" val="27729060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4355" y="1649327"/>
            <a:ext cx="11878856" cy="5048300"/>
          </a:xfrm>
        </p:spPr>
        <p:txBody>
          <a:bodyPr/>
          <a:lstStyle/>
          <a:p>
            <a:r>
              <a:rPr lang="en-US" dirty="0" smtClean="0"/>
              <a:t>Customer demand for ever higher throughput and performance OLTP at a lower cost</a:t>
            </a:r>
          </a:p>
          <a:p>
            <a:endParaRPr lang="en-US" sz="800" dirty="0"/>
          </a:p>
          <a:p>
            <a:r>
              <a:rPr lang="en-US" sz="2720" dirty="0"/>
              <a:t>Hardware trends demand architectural changes on RDBMS to meet those demands</a:t>
            </a:r>
          </a:p>
          <a:p>
            <a:r>
              <a:rPr lang="en-US" dirty="0" smtClean="0"/>
              <a:t>In-memory OLTP is: </a:t>
            </a:r>
          </a:p>
          <a:p>
            <a:pPr marL="0" lvl="1" indent="0">
              <a:buNone/>
            </a:pPr>
            <a:r>
              <a:rPr lang="en-US" sz="2448" dirty="0"/>
              <a:t>High performance,</a:t>
            </a:r>
          </a:p>
          <a:p>
            <a:pPr marL="0" lvl="1" indent="0">
              <a:buNone/>
            </a:pPr>
            <a:r>
              <a:rPr lang="en-US" sz="2448" dirty="0"/>
              <a:t>Memory-optimized OLTP engine, </a:t>
            </a:r>
          </a:p>
          <a:p>
            <a:pPr marL="0" lvl="1" indent="0">
              <a:buNone/>
            </a:pPr>
            <a:r>
              <a:rPr lang="en-US" sz="2448" dirty="0"/>
              <a:t>Integrated into SQL Server and </a:t>
            </a:r>
          </a:p>
          <a:p>
            <a:pPr marL="0" lvl="1" indent="0">
              <a:buNone/>
            </a:pPr>
            <a:r>
              <a:rPr lang="en-US" sz="2448" dirty="0"/>
              <a:t>Architected for modern hardware</a:t>
            </a:r>
          </a:p>
          <a:p>
            <a:endParaRPr lang="en-US" dirty="0" smtClean="0"/>
          </a:p>
          <a:p>
            <a:endParaRPr lang="en-US" dirty="0"/>
          </a:p>
        </p:txBody>
      </p:sp>
      <p:sp>
        <p:nvSpPr>
          <p:cNvPr id="2" name="Title 1"/>
          <p:cNvSpPr>
            <a:spLocks noGrp="1"/>
          </p:cNvSpPr>
          <p:nvPr>
            <p:ph type="title"/>
          </p:nvPr>
        </p:nvSpPr>
        <p:spPr/>
        <p:txBody>
          <a:bodyPr/>
          <a:lstStyle/>
          <a:p>
            <a:r>
              <a:rPr lang="en-US" dirty="0" smtClean="0"/>
              <a:t>Why In-memory OLTP (aka Hekaton)</a:t>
            </a:r>
            <a:endParaRPr lang="en-US" dirty="0"/>
          </a:p>
        </p:txBody>
      </p:sp>
      <p:sp>
        <p:nvSpPr>
          <p:cNvPr id="4" name="Slide Number Placeholder 3"/>
          <p:cNvSpPr>
            <a:spLocks noGrp="1"/>
          </p:cNvSpPr>
          <p:nvPr>
            <p:ph type="sldNum" sz="quarter" idx="4294967295"/>
          </p:nvPr>
        </p:nvSpPr>
        <p:spPr>
          <a:xfrm>
            <a:off x="0" y="6807200"/>
            <a:ext cx="673100" cy="198438"/>
          </a:xfrm>
          <a:prstGeom prst="rect">
            <a:avLst/>
          </a:prstGeom>
        </p:spPr>
        <p:txBody>
          <a:bodyPr/>
          <a:lstStyle/>
          <a:p>
            <a:fld id="{8E2163D7-BCBA-4E2F-8CC8-5ECF1C50D42E}" type="slidenum">
              <a:rPr lang="en-US" smtClean="0">
                <a:solidFill>
                  <a:srgbClr val="FFFFFF"/>
                </a:solidFill>
              </a:rPr>
              <a:pPr/>
              <a:t>6</a:t>
            </a:fld>
            <a:endParaRPr lang="en-US">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071" y="3665181"/>
            <a:ext cx="4429238" cy="3328849"/>
          </a:xfrm>
          <a:prstGeom prst="rect">
            <a:avLst/>
          </a:prstGeom>
        </p:spPr>
      </p:pic>
    </p:spTree>
    <p:extLst>
      <p:ext uri="{BB962C8B-B14F-4D97-AF65-F5344CB8AC3E}">
        <p14:creationId xmlns:p14="http://schemas.microsoft.com/office/powerpoint/2010/main" val="399699557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4687" y="1125848"/>
            <a:ext cx="5139786" cy="4702593"/>
          </a:xfrm>
          <a:prstGeom prst="rect">
            <a:avLst/>
          </a:prstGeom>
        </p:spPr>
      </p:pic>
      <p:graphicFrame>
        <p:nvGraphicFramePr>
          <p:cNvPr id="9" name="Chart 3"/>
          <p:cNvGraphicFramePr>
            <a:graphicFrameLocks/>
          </p:cNvGraphicFramePr>
          <p:nvPr>
            <p:extLst/>
          </p:nvPr>
        </p:nvGraphicFramePr>
        <p:xfrm>
          <a:off x="6684474" y="4352027"/>
          <a:ext cx="3969253" cy="2020355"/>
        </p:xfrm>
        <a:graphic>
          <a:graphicData uri="http://schemas.openxmlformats.org/drawingml/2006/chart">
            <c:chart xmlns:c="http://schemas.openxmlformats.org/drawingml/2006/chart" xmlns:r="http://schemas.openxmlformats.org/officeDocument/2006/relationships" r:id="rId4"/>
          </a:graphicData>
        </a:graphic>
      </p:graphicFrame>
      <p:sp>
        <p:nvSpPr>
          <p:cNvPr id="15" name="Rounded Rectangular Callout 14"/>
          <p:cNvSpPr/>
          <p:nvPr/>
        </p:nvSpPr>
        <p:spPr>
          <a:xfrm>
            <a:off x="9404181" y="3186439"/>
            <a:ext cx="1284576" cy="948071"/>
          </a:xfrm>
          <a:prstGeom prst="wedgeRoundRectCallout">
            <a:avLst>
              <a:gd name="adj1" fmla="val -23893"/>
              <a:gd name="adj2" fmla="val 7437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19"/>
            <a:r>
              <a:rPr lang="en-US" sz="1428" b="1" dirty="0">
                <a:solidFill>
                  <a:prstClr val="white"/>
                </a:solidFill>
                <a:latin typeface="Segoe UI Light" pitchFamily="34" charset="0"/>
              </a:rPr>
              <a:t>Meanwhile RAM cost continues to drop</a:t>
            </a:r>
          </a:p>
        </p:txBody>
      </p:sp>
      <p:sp>
        <p:nvSpPr>
          <p:cNvPr id="10" name="Rounded Rectangular Callout 9"/>
          <p:cNvSpPr/>
          <p:nvPr/>
        </p:nvSpPr>
        <p:spPr>
          <a:xfrm>
            <a:off x="6747686" y="1243791"/>
            <a:ext cx="2486591" cy="724499"/>
          </a:xfrm>
          <a:prstGeom prst="wedgeRoundRectCallout">
            <a:avLst>
              <a:gd name="adj1" fmla="val -60944"/>
              <a:gd name="adj2" fmla="val -1456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19"/>
            <a:r>
              <a:rPr lang="en-US" sz="1428" b="1" dirty="0">
                <a:solidFill>
                  <a:prstClr val="white"/>
                </a:solidFill>
                <a:latin typeface="Segoe UI Light" pitchFamily="34" charset="0"/>
              </a:rPr>
              <a:t>Moore’s Law on total CPU processing power holds but in parallel processing…</a:t>
            </a:r>
          </a:p>
        </p:txBody>
      </p:sp>
      <p:sp>
        <p:nvSpPr>
          <p:cNvPr id="11" name="Rounded Rectangular Callout 10"/>
          <p:cNvSpPr/>
          <p:nvPr/>
        </p:nvSpPr>
        <p:spPr>
          <a:xfrm>
            <a:off x="6762179" y="2176261"/>
            <a:ext cx="2486589" cy="553470"/>
          </a:xfrm>
          <a:prstGeom prst="wedgeRoundRectCallout">
            <a:avLst>
              <a:gd name="adj1" fmla="val -62583"/>
              <a:gd name="adj2" fmla="val 11194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19"/>
            <a:r>
              <a:rPr lang="en-US" sz="1428" b="1" dirty="0">
                <a:solidFill>
                  <a:prstClr val="white"/>
                </a:solidFill>
                <a:latin typeface="Segoe UI Light" pitchFamily="34" charset="0"/>
              </a:rPr>
              <a:t>CPU clock rate stalled…</a:t>
            </a:r>
          </a:p>
        </p:txBody>
      </p:sp>
      <p:sp>
        <p:nvSpPr>
          <p:cNvPr id="8" name="Rounded Rectangular Callout 7"/>
          <p:cNvSpPr/>
          <p:nvPr/>
        </p:nvSpPr>
        <p:spPr>
          <a:xfrm>
            <a:off x="6762179" y="3108733"/>
            <a:ext cx="2486589" cy="553470"/>
          </a:xfrm>
          <a:prstGeom prst="wedgeRoundRectCallout">
            <a:avLst>
              <a:gd name="adj1" fmla="val -65937"/>
              <a:gd name="adj2" fmla="val 9309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19"/>
            <a:r>
              <a:rPr lang="en-US" sz="1428" b="1" dirty="0">
                <a:solidFill>
                  <a:prstClr val="white"/>
                </a:solidFill>
                <a:latin typeface="Segoe UI Light" pitchFamily="34" charset="0"/>
              </a:rPr>
              <a:t>Because processors would melt…</a:t>
            </a:r>
          </a:p>
        </p:txBody>
      </p:sp>
      <p:sp>
        <p:nvSpPr>
          <p:cNvPr id="3" name="Title 2"/>
          <p:cNvSpPr>
            <a:spLocks noGrp="1"/>
          </p:cNvSpPr>
          <p:nvPr>
            <p:ph type="title"/>
          </p:nvPr>
        </p:nvSpPr>
        <p:spPr/>
        <p:txBody>
          <a:bodyPr/>
          <a:lstStyle/>
          <a:p>
            <a:r>
              <a:rPr lang="en-US" dirty="0"/>
              <a:t>Hardware T</a:t>
            </a:r>
            <a:r>
              <a:rPr lang="en-US" dirty="0" smtClean="0"/>
              <a:t>rends</a:t>
            </a:r>
            <a:endParaRPr lang="en-US" dirty="0"/>
          </a:p>
        </p:txBody>
      </p:sp>
      <p:sp>
        <p:nvSpPr>
          <p:cNvPr id="4" name="Rounded Rectangle 3"/>
          <p:cNvSpPr/>
          <p:nvPr/>
        </p:nvSpPr>
        <p:spPr bwMode="auto">
          <a:xfrm>
            <a:off x="9326474" y="1212850"/>
            <a:ext cx="2012346" cy="1485941"/>
          </a:xfrm>
          <a:prstGeom prst="roundRect">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wrap="square" lIns="0" rIns="0" rtlCol="0" anchor="ctr">
            <a:normAutofit/>
          </a:bodyPr>
          <a:lstStyle/>
          <a:p>
            <a:pPr algn="ctr"/>
            <a:r>
              <a:rPr lang="en-US" sz="1938" dirty="0">
                <a:solidFill>
                  <a:srgbClr val="FFFFFF"/>
                </a:solidFill>
                <a:latin typeface="Tekton Pro" pitchFamily="34" charset="0"/>
              </a:rPr>
              <a:t>New CPU won’t run a short transaction much faster</a:t>
            </a:r>
          </a:p>
        </p:txBody>
      </p:sp>
    </p:spTree>
    <p:extLst>
      <p:ext uri="{BB962C8B-B14F-4D97-AF65-F5344CB8AC3E}">
        <p14:creationId xmlns:p14="http://schemas.microsoft.com/office/powerpoint/2010/main" val="3446668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4355" y="1649328"/>
            <a:ext cx="16165124" cy="3785652"/>
          </a:xfrm>
        </p:spPr>
        <p:txBody>
          <a:bodyPr/>
          <a:lstStyle/>
          <a:p>
            <a:r>
              <a:rPr lang="en-US" dirty="0" smtClean="0"/>
              <a:t>In-Memory OLTP Overview</a:t>
            </a:r>
          </a:p>
          <a:p>
            <a:r>
              <a:rPr lang="en-US" sz="2000" dirty="0"/>
              <a:t>Motivating trends – hardware, software, apps</a:t>
            </a:r>
          </a:p>
          <a:p>
            <a:r>
              <a:rPr lang="en-US" sz="2000" b="1" dirty="0">
                <a:solidFill>
                  <a:schemeClr val="tx2"/>
                </a:solidFill>
              </a:rPr>
              <a:t>In-memory OLTP architecture &amp; integration into SQL Server</a:t>
            </a:r>
          </a:p>
          <a:p>
            <a:r>
              <a:rPr lang="en-US" sz="2000" dirty="0"/>
              <a:t>Performance and customer results</a:t>
            </a:r>
          </a:p>
          <a:p>
            <a:r>
              <a:rPr lang="en-US" dirty="0" smtClean="0"/>
              <a:t>In-Memory Data Warehousing Overview</a:t>
            </a:r>
          </a:p>
          <a:p>
            <a:pPr lvl="1">
              <a:buClr>
                <a:srgbClr val="FFFFFF"/>
              </a:buClr>
            </a:pPr>
            <a:r>
              <a:rPr lang="en-US" sz="2000" dirty="0"/>
              <a:t>Scenarios</a:t>
            </a:r>
          </a:p>
          <a:p>
            <a:pPr lvl="1">
              <a:buClr>
                <a:srgbClr val="FFFFFF"/>
              </a:buClr>
            </a:pPr>
            <a:r>
              <a:rPr lang="en-US" sz="2000" dirty="0"/>
              <a:t>Benefits</a:t>
            </a:r>
          </a:p>
          <a:p>
            <a:pPr lvl="1">
              <a:buClr>
                <a:srgbClr val="FFFFFF"/>
              </a:buClr>
            </a:pPr>
            <a:r>
              <a:rPr lang="en-US" sz="2000" dirty="0"/>
              <a:t>How it works</a:t>
            </a:r>
          </a:p>
          <a:p>
            <a:pPr lvl="1">
              <a:buClr>
                <a:srgbClr val="FFFFFF"/>
              </a:buClr>
            </a:pPr>
            <a:r>
              <a:rPr lang="en-US" sz="2000" dirty="0"/>
              <a:t>Coming in SQL Server 2016</a:t>
            </a:r>
          </a:p>
        </p:txBody>
      </p:sp>
      <p:sp>
        <p:nvSpPr>
          <p:cNvPr id="2" name="Title 1"/>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Tree>
    <p:extLst>
      <p:ext uri="{BB962C8B-B14F-4D97-AF65-F5344CB8AC3E}">
        <p14:creationId xmlns:p14="http://schemas.microsoft.com/office/powerpoint/2010/main" val="36348545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25890" y="2207171"/>
            <a:ext cx="2029083" cy="486454"/>
          </a:xfrm>
          <a:prstGeom prst="rect">
            <a:avLst/>
          </a:prstGeom>
          <a:solidFill>
            <a:schemeClr val="accent1">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530" b="1" dirty="0">
                <a:solidFill>
                  <a:srgbClr val="FFFFFF"/>
                </a:solidFill>
                <a:latin typeface="Segoe UI Light" pitchFamily="34" charset="0"/>
              </a:rPr>
              <a:t>SQL Server Integration</a:t>
            </a:r>
            <a:endParaRPr lang="en-US" sz="1530" dirty="0">
              <a:solidFill>
                <a:srgbClr val="FFFFFF"/>
              </a:solidFill>
              <a:latin typeface="Segoe UI Light" pitchFamily="34" charset="0"/>
            </a:endParaRPr>
          </a:p>
        </p:txBody>
      </p:sp>
      <p:sp>
        <p:nvSpPr>
          <p:cNvPr id="10" name="Rectangle 9"/>
          <p:cNvSpPr/>
          <p:nvPr/>
        </p:nvSpPr>
        <p:spPr>
          <a:xfrm>
            <a:off x="8617564" y="2693621"/>
            <a:ext cx="2029083" cy="2293930"/>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93247" rIns="0" rtlCol="0" anchor="t"/>
          <a:lstStyle/>
          <a:p>
            <a:pPr marL="174778" indent="-174778" defTabSz="466079">
              <a:spcAft>
                <a:spcPts val="154"/>
              </a:spcAft>
              <a:buFont typeface="Arial" pitchFamily="34" charset="0"/>
              <a:buChar char="•"/>
            </a:pPr>
            <a:r>
              <a:rPr lang="en-US" sz="1530" b="1" dirty="0">
                <a:solidFill>
                  <a:srgbClr val="000000"/>
                </a:solidFill>
                <a:latin typeface="Segoe UI Light" pitchFamily="34" charset="0"/>
              </a:rPr>
              <a:t>Same manageability, administration &amp; development experience</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Integrated queries &amp; transactions</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Integrated HA and backup/restore</a:t>
            </a:r>
            <a:endParaRPr lang="en-US" sz="1530" dirty="0">
              <a:solidFill>
                <a:srgbClr val="000000"/>
              </a:solidFill>
              <a:latin typeface="Segoe UI Light" pitchFamily="34" charset="0"/>
            </a:endParaRPr>
          </a:p>
        </p:txBody>
      </p:sp>
      <p:sp>
        <p:nvSpPr>
          <p:cNvPr id="11" name="Rectangle 10"/>
          <p:cNvSpPr/>
          <p:nvPr/>
        </p:nvSpPr>
        <p:spPr>
          <a:xfrm>
            <a:off x="2125168" y="2207167"/>
            <a:ext cx="2029083" cy="486454"/>
          </a:xfrm>
          <a:prstGeom prst="rect">
            <a:avLst/>
          </a:prstGeom>
          <a:solidFill>
            <a:schemeClr val="accent1">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530" b="1" dirty="0">
                <a:solidFill>
                  <a:srgbClr val="FFFFFF"/>
                </a:solidFill>
                <a:latin typeface="Segoe UI Light" pitchFamily="34" charset="0"/>
              </a:rPr>
              <a:t>Main-Memory Optimized</a:t>
            </a:r>
            <a:endParaRPr lang="en-US" sz="1530" dirty="0">
              <a:solidFill>
                <a:srgbClr val="FFFFFF"/>
              </a:solidFill>
              <a:latin typeface="Segoe UI Light" pitchFamily="34" charset="0"/>
            </a:endParaRPr>
          </a:p>
        </p:txBody>
      </p:sp>
      <p:sp>
        <p:nvSpPr>
          <p:cNvPr id="12" name="Rectangle 11"/>
          <p:cNvSpPr/>
          <p:nvPr/>
        </p:nvSpPr>
        <p:spPr>
          <a:xfrm>
            <a:off x="2118563" y="2693622"/>
            <a:ext cx="2027380" cy="2293928"/>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93247" rIns="0" rtlCol="0" anchor="t"/>
          <a:lstStyle/>
          <a:p>
            <a:pPr marL="174778" indent="-174778" defTabSz="466079">
              <a:spcAft>
                <a:spcPts val="154"/>
              </a:spcAft>
              <a:buFont typeface="Arial" pitchFamily="34" charset="0"/>
              <a:buChar char="•"/>
            </a:pPr>
            <a:r>
              <a:rPr lang="en-US" sz="1530" b="1" dirty="0">
                <a:solidFill>
                  <a:srgbClr val="000000"/>
                </a:solidFill>
                <a:latin typeface="Segoe UI Light" pitchFamily="34" charset="0"/>
              </a:rPr>
              <a:t>Direct pointers to rows</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Indexes exist only in memory</a:t>
            </a: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No buffer pool</a:t>
            </a: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No write-ahead logging</a:t>
            </a: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Stream-based storage</a:t>
            </a:r>
          </a:p>
        </p:txBody>
      </p:sp>
      <p:sp>
        <p:nvSpPr>
          <p:cNvPr id="13" name="Rectangle 12"/>
          <p:cNvSpPr/>
          <p:nvPr/>
        </p:nvSpPr>
        <p:spPr>
          <a:xfrm>
            <a:off x="6455930" y="2207167"/>
            <a:ext cx="2049976" cy="486454"/>
          </a:xfrm>
          <a:prstGeom prst="rect">
            <a:avLst/>
          </a:prstGeom>
          <a:solidFill>
            <a:schemeClr val="accent1">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530" b="1" dirty="0">
                <a:solidFill>
                  <a:srgbClr val="FFFFFF"/>
                </a:solidFill>
                <a:latin typeface="Segoe UI Light" pitchFamily="34" charset="0"/>
              </a:rPr>
              <a:t>Non-Blocking Execution</a:t>
            </a:r>
            <a:endParaRPr lang="en-US" sz="1530" dirty="0">
              <a:solidFill>
                <a:srgbClr val="FFFFFF"/>
              </a:solidFill>
              <a:latin typeface="Segoe UI Light" pitchFamily="34" charset="0"/>
            </a:endParaRPr>
          </a:p>
        </p:txBody>
      </p:sp>
      <p:sp>
        <p:nvSpPr>
          <p:cNvPr id="14" name="Rectangle 13"/>
          <p:cNvSpPr/>
          <p:nvPr/>
        </p:nvSpPr>
        <p:spPr>
          <a:xfrm>
            <a:off x="6447604" y="2693618"/>
            <a:ext cx="2049991" cy="2293934"/>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93247" rIns="0" rtlCol="0" anchor="t"/>
          <a:lstStyle/>
          <a:p>
            <a:pPr marL="174778" indent="-174778" defTabSz="466079">
              <a:spcAft>
                <a:spcPts val="154"/>
              </a:spcAft>
              <a:buFont typeface="Arial" pitchFamily="34" charset="0"/>
              <a:buChar char="•"/>
            </a:pPr>
            <a:r>
              <a:rPr lang="en-US" sz="1530" b="1" dirty="0">
                <a:solidFill>
                  <a:srgbClr val="000000"/>
                </a:solidFill>
                <a:latin typeface="Segoe UI Light" pitchFamily="34" charset="0"/>
              </a:rPr>
              <a:t>Multi-version optimistic concurrency control, full ACID support</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Lock-free data structures</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No locks, latches or spinlocks, </a:t>
            </a: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No I/O in transaction</a:t>
            </a:r>
            <a:endParaRPr lang="en-US" sz="1530" dirty="0">
              <a:solidFill>
                <a:srgbClr val="000000"/>
              </a:solidFill>
              <a:latin typeface="Segoe UI Light" pitchFamily="34" charset="0"/>
            </a:endParaRPr>
          </a:p>
        </p:txBody>
      </p:sp>
      <p:sp>
        <p:nvSpPr>
          <p:cNvPr id="15" name="Rectangle 14"/>
          <p:cNvSpPr/>
          <p:nvPr/>
        </p:nvSpPr>
        <p:spPr>
          <a:xfrm>
            <a:off x="4287241" y="2207167"/>
            <a:ext cx="2049976" cy="486454"/>
          </a:xfrm>
          <a:prstGeom prst="rect">
            <a:avLst/>
          </a:prstGeom>
          <a:solidFill>
            <a:schemeClr val="accent1">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530" b="1" dirty="0">
                <a:solidFill>
                  <a:srgbClr val="FFFFFF"/>
                </a:solidFill>
                <a:latin typeface="Segoe UI Light" pitchFamily="34" charset="0"/>
              </a:rPr>
              <a:t>T-SQL Compiled to Native Machine Code</a:t>
            </a:r>
            <a:endParaRPr lang="en-US" sz="1530" dirty="0">
              <a:solidFill>
                <a:srgbClr val="FFFFFF"/>
              </a:solidFill>
              <a:latin typeface="Segoe UI Light" pitchFamily="34" charset="0"/>
            </a:endParaRPr>
          </a:p>
        </p:txBody>
      </p:sp>
      <p:sp>
        <p:nvSpPr>
          <p:cNvPr id="16" name="Rectangle 15"/>
          <p:cNvSpPr/>
          <p:nvPr/>
        </p:nvSpPr>
        <p:spPr>
          <a:xfrm>
            <a:off x="4287241" y="2693621"/>
            <a:ext cx="2049989" cy="2293930"/>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93247" rIns="0" rtlCol="0" anchor="t"/>
          <a:lstStyle/>
          <a:p>
            <a:pPr marL="174778" indent="-174778" defTabSz="466079">
              <a:spcAft>
                <a:spcPts val="154"/>
              </a:spcAft>
              <a:buFont typeface="Arial" pitchFamily="34" charset="0"/>
              <a:buChar char="•"/>
            </a:pPr>
            <a:r>
              <a:rPr lang="en-US" sz="1530" b="1" dirty="0">
                <a:solidFill>
                  <a:srgbClr val="000000"/>
                </a:solidFill>
                <a:latin typeface="Segoe UI Light" pitchFamily="34" charset="0"/>
              </a:rPr>
              <a:t>T-SQL compiled to machine code leveraging VC compiler</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Procedure and its queries, becomes a C function</a:t>
            </a:r>
            <a:endParaRPr lang="en-US" sz="1530" dirty="0">
              <a:solidFill>
                <a:srgbClr val="000000"/>
              </a:solidFill>
              <a:latin typeface="Segoe UI Light" pitchFamily="34" charset="0"/>
            </a:endParaRPr>
          </a:p>
          <a:p>
            <a:pPr marL="174778" indent="-174778" defTabSz="466079">
              <a:spcAft>
                <a:spcPts val="154"/>
              </a:spcAft>
              <a:buFont typeface="Arial" pitchFamily="34" charset="0"/>
              <a:buChar char="•"/>
            </a:pPr>
            <a:r>
              <a:rPr lang="en-US" sz="1530" b="1" dirty="0">
                <a:solidFill>
                  <a:srgbClr val="000000"/>
                </a:solidFill>
                <a:latin typeface="Segoe UI Light" pitchFamily="34" charset="0"/>
              </a:rPr>
              <a:t>Aggressive compile-time</a:t>
            </a:r>
            <a:r>
              <a:rPr lang="en-US" sz="1530" dirty="0">
                <a:solidFill>
                  <a:srgbClr val="000000"/>
                </a:solidFill>
                <a:latin typeface="Segoe UI Light" pitchFamily="34" charset="0"/>
              </a:rPr>
              <a:t> </a:t>
            </a:r>
            <a:r>
              <a:rPr lang="en-US" sz="1530" b="1" dirty="0">
                <a:solidFill>
                  <a:srgbClr val="000000"/>
                </a:solidFill>
                <a:latin typeface="Segoe UI Light" pitchFamily="34" charset="0"/>
              </a:rPr>
              <a:t>optimizations</a:t>
            </a:r>
            <a:endParaRPr lang="en-US" sz="1530" dirty="0">
              <a:solidFill>
                <a:srgbClr val="000000"/>
              </a:solidFill>
              <a:latin typeface="Segoe UI Light" pitchFamily="34" charset="0"/>
            </a:endParaRPr>
          </a:p>
        </p:txBody>
      </p:sp>
      <p:sp>
        <p:nvSpPr>
          <p:cNvPr id="32" name="Title 31"/>
          <p:cNvSpPr>
            <a:spLocks noGrp="1"/>
          </p:cNvSpPr>
          <p:nvPr>
            <p:ph type="title"/>
          </p:nvPr>
        </p:nvSpPr>
        <p:spPr>
          <a:prstGeom prst="rect">
            <a:avLst/>
          </a:prstGeom>
          <a:effectLst/>
        </p:spPr>
        <p:txBody>
          <a:bodyPr>
            <a:noAutofit/>
          </a:bodyPr>
          <a:lstStyle/>
          <a:p>
            <a:r>
              <a:rPr lang="en-US" sz="4799" dirty="0"/>
              <a:t>In-Memory OLTP Architectural Pillars</a:t>
            </a:r>
          </a:p>
        </p:txBody>
      </p:sp>
      <p:sp>
        <p:nvSpPr>
          <p:cNvPr id="31" name="Rectangle 30"/>
          <p:cNvSpPr/>
          <p:nvPr/>
        </p:nvSpPr>
        <p:spPr>
          <a:xfrm>
            <a:off x="1711295" y="2207166"/>
            <a:ext cx="293902" cy="2780385"/>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66079"/>
            <a:r>
              <a:rPr lang="en-US" sz="1428" b="1" dirty="0">
                <a:solidFill>
                  <a:prstClr val="black"/>
                </a:solidFill>
                <a:latin typeface="Segoe UI Light" pitchFamily="34" charset="0"/>
              </a:rPr>
              <a:t> </a:t>
            </a:r>
            <a:r>
              <a:rPr lang="en-US" sz="1428" b="1" dirty="0">
                <a:solidFill>
                  <a:srgbClr val="FFFFFF"/>
                </a:solidFill>
                <a:latin typeface="Segoe UI Light" pitchFamily="34" charset="0"/>
              </a:rPr>
              <a:t>Architectural</a:t>
            </a:r>
            <a:r>
              <a:rPr lang="en-US" sz="1428" b="1" dirty="0">
                <a:solidFill>
                  <a:prstClr val="black"/>
                </a:solidFill>
                <a:latin typeface="Segoe UI Light" pitchFamily="34" charset="0"/>
              </a:rPr>
              <a:t> </a:t>
            </a:r>
            <a:r>
              <a:rPr lang="en-US" sz="1428" b="1" dirty="0">
                <a:solidFill>
                  <a:srgbClr val="FFFFFF"/>
                </a:solidFill>
                <a:latin typeface="Segoe UI Light" pitchFamily="34" charset="0"/>
              </a:rPr>
              <a:t>Pillars</a:t>
            </a:r>
            <a:endParaRPr lang="en-US" sz="1428" dirty="0">
              <a:solidFill>
                <a:srgbClr val="FFFFFF"/>
              </a:solidFill>
              <a:latin typeface="Segoe UI Light" pitchFamily="34" charset="0"/>
            </a:endParaRPr>
          </a:p>
        </p:txBody>
      </p:sp>
      <p:sp>
        <p:nvSpPr>
          <p:cNvPr id="34" name="Rectangle 33"/>
          <p:cNvSpPr/>
          <p:nvPr/>
        </p:nvSpPr>
        <p:spPr>
          <a:xfrm>
            <a:off x="1711294" y="5123110"/>
            <a:ext cx="289850" cy="86074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66079"/>
            <a:r>
              <a:rPr lang="en-US" sz="1428" b="1" dirty="0">
                <a:solidFill>
                  <a:srgbClr val="FFFFFF"/>
                </a:solidFill>
                <a:latin typeface="Segoe UI Light" pitchFamily="34" charset="0"/>
              </a:rPr>
              <a:t>Results</a:t>
            </a:r>
            <a:endParaRPr lang="en-US" sz="1428" dirty="0">
              <a:solidFill>
                <a:srgbClr val="FFFFFF"/>
              </a:solidFill>
              <a:latin typeface="Segoe UI Light" pitchFamily="34" charset="0"/>
            </a:endParaRPr>
          </a:p>
        </p:txBody>
      </p:sp>
      <p:sp>
        <p:nvSpPr>
          <p:cNvPr id="35" name="Rectangle 34"/>
          <p:cNvSpPr/>
          <p:nvPr/>
        </p:nvSpPr>
        <p:spPr>
          <a:xfrm>
            <a:off x="8617565" y="5123113"/>
            <a:ext cx="2051274" cy="860739"/>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79"/>
            <a:r>
              <a:rPr lang="en-US" sz="1632" b="1" dirty="0">
                <a:solidFill>
                  <a:srgbClr val="FFFFFF"/>
                </a:solidFill>
                <a:latin typeface="Segoe UI Light" pitchFamily="34" charset="0"/>
              </a:rPr>
              <a:t>Hybrid engine and integrated experience</a:t>
            </a:r>
          </a:p>
        </p:txBody>
      </p:sp>
      <p:sp>
        <p:nvSpPr>
          <p:cNvPr id="36" name="Rectangle 35"/>
          <p:cNvSpPr/>
          <p:nvPr/>
        </p:nvSpPr>
        <p:spPr>
          <a:xfrm>
            <a:off x="2123884" y="5123110"/>
            <a:ext cx="2051274" cy="860743"/>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79"/>
            <a:r>
              <a:rPr lang="en-US" sz="1632" b="1" dirty="0">
                <a:solidFill>
                  <a:srgbClr val="FFFFFF"/>
                </a:solidFill>
                <a:latin typeface="Segoe UI Light" pitchFamily="34" charset="0"/>
              </a:rPr>
              <a:t>In-memory cache speed with capabilities of a database</a:t>
            </a:r>
          </a:p>
        </p:txBody>
      </p:sp>
      <p:sp>
        <p:nvSpPr>
          <p:cNvPr id="37" name="Rectangle 36"/>
          <p:cNvSpPr/>
          <p:nvPr/>
        </p:nvSpPr>
        <p:spPr>
          <a:xfrm>
            <a:off x="6454647" y="5123110"/>
            <a:ext cx="2051274" cy="860743"/>
          </a:xfrm>
          <a:prstGeom prst="rect">
            <a:avLst/>
          </a:prstGeom>
          <a:solidFill>
            <a:schemeClr val="accent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79"/>
            <a:r>
              <a:rPr lang="en-US" sz="1632" b="1" dirty="0">
                <a:solidFill>
                  <a:srgbClr val="FFFFFF"/>
                </a:solidFill>
                <a:latin typeface="Segoe UI Light" pitchFamily="34" charset="0"/>
              </a:rPr>
              <a:t>Transactions execute to completion without blocking</a:t>
            </a:r>
          </a:p>
        </p:txBody>
      </p:sp>
      <p:sp>
        <p:nvSpPr>
          <p:cNvPr id="38" name="Rectangle 37"/>
          <p:cNvSpPr/>
          <p:nvPr/>
        </p:nvSpPr>
        <p:spPr>
          <a:xfrm>
            <a:off x="4285958" y="5123110"/>
            <a:ext cx="2051274" cy="860743"/>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66079"/>
            <a:r>
              <a:rPr lang="en-US" sz="1632" b="1" dirty="0">
                <a:solidFill>
                  <a:srgbClr val="FFFFFF"/>
                </a:solidFill>
                <a:latin typeface="Segoe UI Light" pitchFamily="34" charset="0"/>
              </a:rPr>
              <a:t>Queries &amp; business logic run at native-code speed</a:t>
            </a:r>
          </a:p>
        </p:txBody>
      </p:sp>
      <p:sp>
        <p:nvSpPr>
          <p:cNvPr id="44" name="Rectangle 43"/>
          <p:cNvSpPr/>
          <p:nvPr/>
        </p:nvSpPr>
        <p:spPr>
          <a:xfrm>
            <a:off x="1711294" y="1223945"/>
            <a:ext cx="289850" cy="84766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defTabSz="466079"/>
            <a:r>
              <a:rPr lang="en-US" sz="1428" b="1" dirty="0">
                <a:solidFill>
                  <a:srgbClr val="FFFFFF"/>
                </a:solidFill>
                <a:latin typeface="Segoe UI Light" pitchFamily="34" charset="0"/>
              </a:rPr>
              <a:t>Principles</a:t>
            </a:r>
            <a:endParaRPr lang="en-US" sz="1428" dirty="0">
              <a:solidFill>
                <a:srgbClr val="FFFFFF"/>
              </a:solidFill>
              <a:latin typeface="Segoe UI Light" pitchFamily="34" charset="0"/>
            </a:endParaRPr>
          </a:p>
        </p:txBody>
      </p:sp>
      <p:sp>
        <p:nvSpPr>
          <p:cNvPr id="46" name="Rectangle 45"/>
          <p:cNvSpPr/>
          <p:nvPr/>
        </p:nvSpPr>
        <p:spPr>
          <a:xfrm>
            <a:off x="2123885" y="1223945"/>
            <a:ext cx="2030368" cy="84766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632" b="1" dirty="0">
                <a:solidFill>
                  <a:prstClr val="white"/>
                </a:solidFill>
                <a:latin typeface="Segoe UI Light" pitchFamily="34" charset="0"/>
              </a:rPr>
              <a:t>Performance-critical data fits in memory</a:t>
            </a:r>
          </a:p>
        </p:txBody>
      </p:sp>
      <p:sp>
        <p:nvSpPr>
          <p:cNvPr id="47" name="Rectangle 46"/>
          <p:cNvSpPr/>
          <p:nvPr/>
        </p:nvSpPr>
        <p:spPr>
          <a:xfrm>
            <a:off x="6454647" y="1238393"/>
            <a:ext cx="2051274" cy="833215"/>
          </a:xfrm>
          <a:prstGeom prst="rect">
            <a:avLst/>
          </a:prstGeom>
          <a:solidFill>
            <a:schemeClr val="accent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632" b="1" dirty="0">
                <a:solidFill>
                  <a:prstClr val="white"/>
                </a:solidFill>
                <a:latin typeface="Segoe UI Light" pitchFamily="34" charset="0"/>
              </a:rPr>
              <a:t>Conflicts are Rare</a:t>
            </a:r>
          </a:p>
        </p:txBody>
      </p:sp>
      <p:sp>
        <p:nvSpPr>
          <p:cNvPr id="48" name="Rectangle 47"/>
          <p:cNvSpPr/>
          <p:nvPr/>
        </p:nvSpPr>
        <p:spPr>
          <a:xfrm>
            <a:off x="4285957" y="1223945"/>
            <a:ext cx="2051273" cy="84766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632" b="1" dirty="0">
                <a:solidFill>
                  <a:prstClr val="white"/>
                </a:solidFill>
                <a:latin typeface="Segoe UI Light" pitchFamily="34" charset="0"/>
              </a:rPr>
              <a:t>Push</a:t>
            </a:r>
            <a:r>
              <a:rPr lang="en-US" sz="1632" b="1">
                <a:solidFill>
                  <a:prstClr val="white"/>
                </a:solidFill>
                <a:latin typeface="Segoe UI Light" pitchFamily="34" charset="0"/>
              </a:rPr>
              <a:t> decisions to </a:t>
            </a:r>
            <a:r>
              <a:rPr lang="en-US" sz="1632" b="1" dirty="0">
                <a:solidFill>
                  <a:prstClr val="white"/>
                </a:solidFill>
                <a:latin typeface="Segoe UI Light" pitchFamily="34" charset="0"/>
              </a:rPr>
              <a:t>compilation time</a:t>
            </a:r>
          </a:p>
        </p:txBody>
      </p:sp>
      <p:sp>
        <p:nvSpPr>
          <p:cNvPr id="22" name="Rectangle 21"/>
          <p:cNvSpPr/>
          <p:nvPr/>
        </p:nvSpPr>
        <p:spPr>
          <a:xfrm>
            <a:off x="8624606" y="1223944"/>
            <a:ext cx="2030368" cy="847664"/>
          </a:xfrm>
          <a:prstGeom prst="rect">
            <a:avLst/>
          </a:prstGeom>
          <a:solidFill>
            <a:schemeClr val="accent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079"/>
            <a:r>
              <a:rPr lang="en-US" sz="1632" b="1">
                <a:solidFill>
                  <a:prstClr val="white"/>
                </a:solidFill>
                <a:latin typeface="Segoe UI Light" pitchFamily="34" charset="0"/>
              </a:rPr>
              <a:t>Built-In</a:t>
            </a:r>
            <a:endParaRPr lang="en-US" sz="1632" b="1" dirty="0">
              <a:solidFill>
                <a:prstClr val="white"/>
              </a:solidFill>
              <a:latin typeface="Segoe UI Light" pitchFamily="34" charset="0"/>
            </a:endParaRPr>
          </a:p>
        </p:txBody>
      </p:sp>
    </p:spTree>
    <p:extLst>
      <p:ext uri="{BB962C8B-B14F-4D97-AF65-F5344CB8AC3E}">
        <p14:creationId xmlns:p14="http://schemas.microsoft.com/office/powerpoint/2010/main" val="2935528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Read-Only]" id="{E0783D00-9385-42B0-A9FA-CD8C56539CCD}" vid="{7F33E9D8-62A0-4C69-82FF-AB8D4314C60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Kevin Farlee</External_x0020_Speaker>
    <Session_x0020_Code xmlns="12a172fe-0250-434a-85cf-03b10810c5e5">BRK2563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230e9df3-be65-4c73-a93b-d1236ebd677e"/>
    <ds:schemaRef ds:uri="12a172fe-0250-434a-85cf-03b10810c5e5"/>
    <ds:schemaRef ds:uri="http://www.w3.org/XML/1998/namespace"/>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7</TotalTime>
  <Words>2489</Words>
  <Application>Microsoft Office PowerPoint</Application>
  <PresentationFormat>Custom</PresentationFormat>
  <Paragraphs>899</Paragraphs>
  <Slides>33</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Consolas</vt:lpstr>
      <vt:lpstr>Segoe UI</vt:lpstr>
      <vt:lpstr>Segoe UI Light</vt:lpstr>
      <vt:lpstr>Tekton Pro</vt:lpstr>
      <vt:lpstr>Wingdings</vt:lpstr>
      <vt:lpstr>5-30610_Microsoft_Ignite_Keynote_Template</vt:lpstr>
      <vt:lpstr>1_5-30610_Microsoft_Ignite_Keynote_Template</vt:lpstr>
      <vt:lpstr>2_5-30610_Microsoft_Ignite_Keynote_Template</vt:lpstr>
      <vt:lpstr>PowerPoint Presentation</vt:lpstr>
      <vt:lpstr>SQL Server In-Memory Overview</vt:lpstr>
      <vt:lpstr>Recent SQL Server Investments</vt:lpstr>
      <vt:lpstr>SQL Server In-Memory Technology</vt:lpstr>
      <vt:lpstr>Outline</vt:lpstr>
      <vt:lpstr>Why In-memory OLTP (aka Hekaton)</vt:lpstr>
      <vt:lpstr>Hardware Trends</vt:lpstr>
      <vt:lpstr>Outline</vt:lpstr>
      <vt:lpstr>In-Memory OLTP Architectural Pillars</vt:lpstr>
      <vt:lpstr>In-Memory OLTP: Integration and Application Migration</vt:lpstr>
      <vt:lpstr>Create Table DDL</vt:lpstr>
      <vt:lpstr> Memory Optimized Tables</vt:lpstr>
      <vt:lpstr>Create Procedure DDL</vt:lpstr>
      <vt:lpstr>Outline</vt:lpstr>
      <vt:lpstr>Early Customer Performance Gains</vt:lpstr>
      <vt:lpstr>Suitable Application Characteristics</vt:lpstr>
      <vt:lpstr>Production Customers</vt:lpstr>
      <vt:lpstr>New in SQL Server 2016</vt:lpstr>
      <vt:lpstr>Outline</vt:lpstr>
      <vt:lpstr>In-memory DW (ColumnStore)</vt:lpstr>
      <vt:lpstr>In-memory DW overview</vt:lpstr>
      <vt:lpstr>PowerPoint Presentation</vt:lpstr>
      <vt:lpstr>PowerPoint Presentation</vt:lpstr>
      <vt:lpstr>PowerPoint Presentation</vt:lpstr>
      <vt:lpstr>PowerPoint Presentation</vt:lpstr>
      <vt:lpstr>PowerPoint Presentation</vt:lpstr>
      <vt:lpstr>PowerPoint Presentation</vt:lpstr>
      <vt:lpstr>Updatable Columnstore Index</vt:lpstr>
      <vt:lpstr>ColumnStore: SQL Server 2016</vt:lpstr>
      <vt:lpstr>Towards Seamless Integration in SQL 2014</vt:lpstr>
      <vt:lpstr>Other Relevant Sessions: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In-Memory Technologies Overview for Microsoft SQL Server and Microsoft Azure</dc:title>
  <dc:subject>Microsoft Ignite 2015</dc:subject>
  <dc:creator>Shows</dc:creator>
  <cp:keywords>Microsoft Ignite 2015</cp:keywords>
  <dc:description>Template: Mitchell Derrey, Silver Fox Productions
Formatting: 
Audience Type: Internal/External</dc:description>
  <cp:lastModifiedBy>Brittany Hart</cp:lastModifiedBy>
  <cp:revision>2</cp:revision>
  <dcterms:created xsi:type="dcterms:W3CDTF">2015-05-05T13:39:02Z</dcterms:created>
  <dcterms:modified xsi:type="dcterms:W3CDTF">2015-05-05T17:28:51Z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