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3" r:id="rId41"/>
    <p:sldId id="292" r:id="rId42"/>
    <p:sldId id="291" r:id="rId4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187" autoAdjust="0"/>
  </p:normalViewPr>
  <p:slideViewPr>
    <p:cSldViewPr>
      <p:cViewPr varScale="1">
        <p:scale>
          <a:sx n="114" d="100"/>
          <a:sy n="114" d="100"/>
        </p:scale>
        <p:origin x="84" y="258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5/6/2015 3:19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5/6/2015 3:19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5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78097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8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9436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9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5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7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8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2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3:19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0B39B-7108-4734-8C26-23057C6B3E4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6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207A-07DF-40AD-A916-9872E089CE7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3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0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90842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0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3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7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16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64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35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88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79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8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8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82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08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42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7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9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44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77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89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76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9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0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3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33224"/>
            <a:ext cx="7783215" cy="20928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8" y="295280"/>
            <a:ext cx="11697695" cy="917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87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97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  <p:sldLayoutId id="2147484304" r:id="rId27"/>
    <p:sldLayoutId id="2147484305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library/azure/dn798935.aspx" TargetMode="External"/><Relationship Id="rId3" Type="http://schemas.openxmlformats.org/officeDocument/2006/relationships/hyperlink" Target="https://github.com/liamca/AzureSearchDemos" TargetMode="External"/><Relationship Id="rId7" Type="http://schemas.openxmlformats.org/officeDocument/2006/relationships/hyperlink" Target="http://msdn.microsoft.com/en-us/library/azure/dn798933.aspx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azure.microsoft.com/blog/2014/08/28/azure-search-scenarios-and-capabilities" TargetMode="External"/><Relationship Id="rId11" Type="http://schemas.openxmlformats.org/officeDocument/2006/relationships/hyperlink" Target="http://azure.microsoft.com/en-us/documentation/articles/search-get-started-nodejs/" TargetMode="External"/><Relationship Id="rId5" Type="http://schemas.openxmlformats.org/officeDocument/2006/relationships/hyperlink" Target="http://azure.microsoft.com/en-us/documentation/articles/fundamentals-azure-search-chappell/" TargetMode="External"/><Relationship Id="rId10" Type="http://schemas.openxmlformats.org/officeDocument/2006/relationships/hyperlink" Target="http://azure.microsoft.com/en-us/documentation/articles/search-get-started-java/" TargetMode="External"/><Relationship Id="rId4" Type="http://schemas.openxmlformats.org/officeDocument/2006/relationships/hyperlink" Target="http://www.microsoftvirtualacademy.com/liveevents/adding-microsoft-azure-search-to-your-websites-and-apps" TargetMode="External"/><Relationship Id="rId9" Type="http://schemas.openxmlformats.org/officeDocument/2006/relationships/hyperlink" Target="http://azure.microsoft.com/en-us/documentation/articles/search-get-started-dotnet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png"/><Relationship Id="rId4" Type="http://schemas.openxmlformats.org/officeDocument/2006/relationships/hyperlink" Target="http://myignite.microsoft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793" y="-1"/>
            <a:ext cx="9188394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0" y="39204"/>
            <a:ext cx="9050013" cy="691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07" y="2125677"/>
            <a:ext cx="2390719" cy="4787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47D8FF">
                    <a:lumMod val="50000"/>
                  </a:srgbClr>
                </a:solidFill>
              </a:rPr>
              <a:t>Refine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     Type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Contact (63)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Account (21)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Report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Activity (3)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State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Washington (73)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Oregon (19)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Idaho (8)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Vertical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Manufacturing (43)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Engineering (32)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Food &amp; beverage (17)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Transportation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Real Estate (3)</a:t>
            </a:r>
            <a:endParaRPr lang="en-US" sz="1500" dirty="0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3926" y="2142302"/>
            <a:ext cx="0" cy="4829642"/>
          </a:xfrm>
          <a:prstGeom prst="line">
            <a:avLst/>
          </a:prstGeom>
          <a:ln w="19050">
            <a:solidFill>
              <a:srgbClr val="C4DAD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1977" y="2172075"/>
            <a:ext cx="6375332" cy="48782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>
                <a:solidFill>
                  <a:srgbClr val="47D8FF">
                    <a:lumMod val="50000"/>
                  </a:srgbClr>
                </a:solidFill>
              </a:rPr>
              <a:t>fred 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Eastside Department Store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Seattle, WA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(206) 555-0101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Cross-Country Riding </a:t>
            </a:r>
            <a:r>
              <a:rPr lang="en-US" sz="1400" dirty="0" smtClean="0">
                <a:solidFill>
                  <a:srgbClr val="000000"/>
                </a:solidFill>
              </a:rPr>
              <a:t>Supplies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Boise, 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(208) 555-3244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 Blanton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rgbClr val="000000"/>
                </a:solidFill>
              </a:rPr>
              <a:t>Man</a:t>
            </a:r>
            <a:r>
              <a:rPr lang="en-US" sz="1400" dirty="0">
                <a:solidFill>
                  <a:srgbClr val="000000"/>
                </a:solidFill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Portland, 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(971) 555-8943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Betty Haines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Metro </a:t>
            </a:r>
            <a:r>
              <a:rPr lang="en-US" sz="1400" b="1" u="sng" dirty="0" smtClean="0">
                <a:solidFill>
                  <a:srgbClr val="000000"/>
                </a:solidFill>
              </a:rPr>
              <a:t>Man</a:t>
            </a:r>
            <a:r>
              <a:rPr lang="en-US" sz="1400" dirty="0" smtClean="0">
                <a:solidFill>
                  <a:srgbClr val="000000"/>
                </a:solidFill>
              </a:rPr>
              <a:t>ufacturing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75" y="2093041"/>
            <a:ext cx="105973" cy="4787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773" y="1691851"/>
            <a:ext cx="2194536" cy="361985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7498383" y="2857189"/>
            <a:ext cx="2468853" cy="426273"/>
          </a:xfrm>
          <a:prstGeom prst="borderCallout2">
            <a:avLst>
              <a:gd name="adj1" fmla="val 43986"/>
              <a:gd name="adj2" fmla="val -2685"/>
              <a:gd name="adj3" fmla="val 43987"/>
              <a:gd name="adj4" fmla="val -20197"/>
              <a:gd name="adj5" fmla="val -75494"/>
              <a:gd name="adj6" fmla="val -108844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Hit Highlighting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7520630" y="2857189"/>
            <a:ext cx="2468853" cy="426273"/>
          </a:xfrm>
          <a:prstGeom prst="borderCallout2">
            <a:avLst>
              <a:gd name="adj1" fmla="val 43986"/>
              <a:gd name="adj2" fmla="val -2685"/>
              <a:gd name="adj3" fmla="val 43987"/>
              <a:gd name="adj4" fmla="val -20197"/>
              <a:gd name="adj5" fmla="val 591170"/>
              <a:gd name="adj6" fmla="val -116832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Hit Highlighting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32338" y="1633334"/>
            <a:ext cx="1020664" cy="489365"/>
            <a:chOff x="3803965" y="1643193"/>
            <a:chExt cx="1020664" cy="489365"/>
          </a:xfrm>
        </p:grpSpPr>
        <p:sp>
          <p:nvSpPr>
            <p:cNvPr id="16" name="TextBox 15"/>
            <p:cNvSpPr txBox="1"/>
            <p:nvPr/>
          </p:nvSpPr>
          <p:spPr>
            <a:xfrm>
              <a:off x="3803965" y="1643193"/>
              <a:ext cx="952697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Segoe UI Light"/>
                </a:rPr>
                <a:t>Sort by: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997" y="1847280"/>
              <a:ext cx="175632" cy="109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2349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793" y="-1"/>
            <a:ext cx="9188394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0" y="39204"/>
            <a:ext cx="9050013" cy="691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07" y="2125677"/>
            <a:ext cx="2390719" cy="4787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47D8FF">
                    <a:lumMod val="50000"/>
                  </a:srgbClr>
                </a:solidFill>
              </a:rPr>
              <a:t>Refine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     Type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Contact (63)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Account (21)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Report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Activity (3)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State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Washington (73)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Oregon (19)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Idaho (8)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Vertical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Manufacturing (43)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Engineering (32)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Food &amp; beverage (17)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Transportation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Real Estate (3)</a:t>
            </a:r>
            <a:endParaRPr lang="en-US" sz="1500" dirty="0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3926" y="2142302"/>
            <a:ext cx="0" cy="4829642"/>
          </a:xfrm>
          <a:prstGeom prst="line">
            <a:avLst/>
          </a:prstGeom>
          <a:ln w="19050">
            <a:solidFill>
              <a:srgbClr val="C4DAD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1977" y="2172075"/>
            <a:ext cx="6375332" cy="48782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>
                <a:solidFill>
                  <a:srgbClr val="47D8FF">
                    <a:lumMod val="50000"/>
                  </a:srgbClr>
                </a:solidFill>
              </a:rPr>
              <a:t>fred 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Eastside Department Store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Seattle, WA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(206) 555-0101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Cross-Country Riding </a:t>
            </a:r>
            <a:r>
              <a:rPr lang="en-US" sz="1400" dirty="0" smtClean="0">
                <a:solidFill>
                  <a:srgbClr val="000000"/>
                </a:solidFill>
              </a:rPr>
              <a:t>Supplies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Boise, 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(208) 555-3244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 Blanton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rgbClr val="000000"/>
                </a:solidFill>
              </a:rPr>
              <a:t>Man</a:t>
            </a:r>
            <a:r>
              <a:rPr lang="en-US" sz="1400" dirty="0">
                <a:solidFill>
                  <a:srgbClr val="000000"/>
                </a:solidFill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Portland, 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(971) 555-8943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Betty Haines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Metro </a:t>
            </a:r>
            <a:r>
              <a:rPr lang="en-US" sz="1400" b="1" u="sng" dirty="0" smtClean="0">
                <a:solidFill>
                  <a:srgbClr val="000000"/>
                </a:solidFill>
              </a:rPr>
              <a:t>Man</a:t>
            </a:r>
            <a:r>
              <a:rPr lang="en-US" sz="1400" dirty="0" smtClean="0">
                <a:solidFill>
                  <a:srgbClr val="000000"/>
                </a:solidFill>
              </a:rPr>
              <a:t>ufacturing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75" y="2093041"/>
            <a:ext cx="105973" cy="4787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773" y="1691851"/>
            <a:ext cx="2194536" cy="361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332" y="1673162"/>
            <a:ext cx="2605100" cy="3012808"/>
          </a:xfrm>
          <a:prstGeom prst="rect">
            <a:avLst/>
          </a:prstGeom>
        </p:spPr>
      </p:pic>
      <p:sp>
        <p:nvSpPr>
          <p:cNvPr id="13" name="Line Callout 2 12"/>
          <p:cNvSpPr/>
          <p:nvPr/>
        </p:nvSpPr>
        <p:spPr>
          <a:xfrm>
            <a:off x="7041587" y="3070988"/>
            <a:ext cx="2468454" cy="635495"/>
          </a:xfrm>
          <a:prstGeom prst="borderCallout2">
            <a:avLst>
              <a:gd name="adj1" fmla="val 53472"/>
              <a:gd name="adj2" fmla="val -1021"/>
              <a:gd name="adj3" fmla="val 53263"/>
              <a:gd name="adj4" fmla="val -11609"/>
              <a:gd name="adj5" fmla="val 217074"/>
              <a:gd name="adj6" fmla="val -46374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Sorting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19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793" y="-1"/>
            <a:ext cx="9188394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0" y="39204"/>
            <a:ext cx="9050013" cy="691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07" y="2125677"/>
            <a:ext cx="2390719" cy="4787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47D8FF">
                    <a:lumMod val="50000"/>
                  </a:srgbClr>
                </a:solidFill>
              </a:rPr>
              <a:t>Refine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     Type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Contact (63)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Account (21)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Report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Activity (3)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State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Washington (73)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Oregon (19)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Idaho (8)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Vertical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Manufacturing (43)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Engineering (32)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Food &amp; beverage (17)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Transportation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Real Estate (3)</a:t>
            </a:r>
            <a:endParaRPr lang="en-US" sz="1500" dirty="0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3926" y="2142302"/>
            <a:ext cx="0" cy="4829642"/>
          </a:xfrm>
          <a:prstGeom prst="line">
            <a:avLst/>
          </a:prstGeom>
          <a:ln w="19050">
            <a:solidFill>
              <a:srgbClr val="C4DAD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1977" y="2172075"/>
            <a:ext cx="6375332" cy="48782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>
                <a:solidFill>
                  <a:srgbClr val="47D8FF">
                    <a:lumMod val="50000"/>
                  </a:srgbClr>
                </a:solidFill>
              </a:rPr>
              <a:t>fred 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Eastside Department Store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Seattle, WA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(206) 555-0101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Cross-Country Riding </a:t>
            </a:r>
            <a:r>
              <a:rPr lang="en-US" sz="1400" dirty="0" smtClean="0">
                <a:solidFill>
                  <a:srgbClr val="000000"/>
                </a:solidFill>
              </a:rPr>
              <a:t>Supplies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Boise, 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(208) 555-3244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 Blanton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rgbClr val="000000"/>
                </a:solidFill>
              </a:rPr>
              <a:t>Man</a:t>
            </a:r>
            <a:r>
              <a:rPr lang="en-US" sz="1400" dirty="0">
                <a:solidFill>
                  <a:srgbClr val="000000"/>
                </a:solidFill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Portland, 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(971) 555-8943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Betty Haines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Metro </a:t>
            </a:r>
            <a:r>
              <a:rPr lang="en-US" sz="1400" b="1" u="sng" dirty="0" smtClean="0">
                <a:solidFill>
                  <a:srgbClr val="000000"/>
                </a:solidFill>
              </a:rPr>
              <a:t>Man</a:t>
            </a:r>
            <a:r>
              <a:rPr lang="en-US" sz="1400" dirty="0" smtClean="0">
                <a:solidFill>
                  <a:srgbClr val="000000"/>
                </a:solidFill>
              </a:rPr>
              <a:t>ufacturing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75" y="2093041"/>
            <a:ext cx="105973" cy="4787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773" y="1691851"/>
            <a:ext cx="2194536" cy="361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332" y="1673162"/>
            <a:ext cx="2605100" cy="3012808"/>
          </a:xfrm>
          <a:prstGeom prst="rect">
            <a:avLst/>
          </a:prstGeom>
        </p:spPr>
      </p:pic>
      <p:sp>
        <p:nvSpPr>
          <p:cNvPr id="16" name="Line Callout 2 15"/>
          <p:cNvSpPr/>
          <p:nvPr/>
        </p:nvSpPr>
        <p:spPr>
          <a:xfrm>
            <a:off x="7315505" y="3929940"/>
            <a:ext cx="2926048" cy="635495"/>
          </a:xfrm>
          <a:prstGeom prst="borderCallout2">
            <a:avLst>
              <a:gd name="adj1" fmla="val 53472"/>
              <a:gd name="adj2" fmla="val -1021"/>
              <a:gd name="adj3" fmla="val 53263"/>
              <a:gd name="adj4" fmla="val -11609"/>
              <a:gd name="adj5" fmla="val -232928"/>
              <a:gd name="adj6" fmla="val -73398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Scoring &amp; Index Tuning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7315505" y="3921628"/>
            <a:ext cx="2926048" cy="635495"/>
          </a:xfrm>
          <a:prstGeom prst="borderCallout2">
            <a:avLst>
              <a:gd name="adj1" fmla="val 53472"/>
              <a:gd name="adj2" fmla="val -1021"/>
              <a:gd name="adj3" fmla="val 53263"/>
              <a:gd name="adj4" fmla="val -11609"/>
              <a:gd name="adj5" fmla="val -141235"/>
              <a:gd name="adj6" fmla="val -74317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Scoring &amp; Index Tuning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934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793" y="-1"/>
            <a:ext cx="9188394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30" y="39204"/>
            <a:ext cx="9050013" cy="691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07" y="2125677"/>
            <a:ext cx="2390719" cy="4787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47D8FF">
                    <a:lumMod val="50000"/>
                  </a:srgbClr>
                </a:solidFill>
              </a:rPr>
              <a:t>Refine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     Type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Contact (63)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Account (21)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Report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Activity (3)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State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Washington (73)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Oregon (19)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Idaho (8)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Vertical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Manufacturing (43)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Engineering (32)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Food &amp; beverage (17)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Transportation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Real Estate (3)</a:t>
            </a:r>
            <a:endParaRPr lang="en-US" sz="15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579" y="2266431"/>
            <a:ext cx="6458385" cy="4621507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9567654" y="1564972"/>
            <a:ext cx="2627939" cy="4262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6706"/>
              <a:gd name="adj6" fmla="val -69767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Geo-Spatial Search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93926" y="2142302"/>
            <a:ext cx="0" cy="4829642"/>
          </a:xfrm>
          <a:prstGeom prst="line">
            <a:avLst/>
          </a:prstGeom>
          <a:ln w="19050">
            <a:solidFill>
              <a:srgbClr val="C4DAD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725" y="3040067"/>
            <a:ext cx="352474" cy="34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17" y="5508920"/>
            <a:ext cx="352474" cy="342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568" y="4708777"/>
            <a:ext cx="352474" cy="342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079" y="3325787"/>
            <a:ext cx="352474" cy="342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753" y="3410935"/>
            <a:ext cx="352474" cy="342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236" y="3588701"/>
            <a:ext cx="352474" cy="3429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432" y="4352246"/>
            <a:ext cx="352474" cy="342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94" y="5680394"/>
            <a:ext cx="352474" cy="342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920" y="3303240"/>
            <a:ext cx="352474" cy="342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777" y="2506043"/>
            <a:ext cx="352474" cy="342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999" y="6158876"/>
            <a:ext cx="352474" cy="3429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999" y="4186451"/>
            <a:ext cx="352474" cy="342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317" y="6124014"/>
            <a:ext cx="314654" cy="7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71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dd to cart,businesses,computing,e-commerce,Internet,online businesses,online shopping,Photographs,shopping,technology,text,World Wide Web,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85" y="1882477"/>
            <a:ext cx="3157251" cy="31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6141" y="1882477"/>
            <a:ext cx="9601095" cy="49065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Enable retail customers to find products through search and provide a great search experience with spelling corrections, suggestions and faceting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Fine-tuned ranking models accommodating: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Popularity and rating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Inventory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Margin, discounts and vendor promotions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Support frequent index updates of price and stock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High query </a:t>
            </a:r>
            <a:r>
              <a:rPr lang="en-US" sz="3200" dirty="0" smtClean="0"/>
              <a:t>rate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7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Generated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6141" y="1882477"/>
            <a:ext cx="8455145" cy="410345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Examples of this kind of applications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Knowledge base articles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Sites </a:t>
            </a:r>
            <a:r>
              <a:rPr lang="en-US" sz="2800" dirty="0"/>
              <a:t>and apps for recipes, restaurant reviews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User-contributed news 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Social networks and forums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Document sharing tools</a:t>
            </a:r>
          </a:p>
          <a:p>
            <a:pPr marL="205171" lvl="1" indent="0">
              <a:buNone/>
            </a:pPr>
            <a:endParaRPr lang="en-US" sz="2800" dirty="0"/>
          </a:p>
          <a:p>
            <a:pPr marL="205171" lvl="1" indent="0">
              <a:buNone/>
            </a:pPr>
            <a:r>
              <a:rPr lang="en-US" sz="2800" dirty="0"/>
              <a:t>Support large volumes of text-heavy documents</a:t>
            </a:r>
          </a:p>
          <a:p>
            <a:pPr marL="205171" lvl="1" indent="0">
              <a:buNone/>
            </a:pPr>
            <a:r>
              <a:rPr lang="en-US" sz="2800" dirty="0"/>
              <a:t>Ranking models connect results to business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i.e., </a:t>
            </a:r>
            <a:r>
              <a:rPr lang="en-US" sz="2800" dirty="0" smtClean="0"/>
              <a:t>boost relevant KB articles that are newer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61" y="2034238"/>
            <a:ext cx="3715192" cy="24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6142" y="1882477"/>
            <a:ext cx="7406558" cy="410345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Enable users to navigate content using Search rather than menus and traditional access paths allowing: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Quicker, natural and </a:t>
            </a:r>
            <a:r>
              <a:rPr lang="en-US" sz="3200" dirty="0"/>
              <a:t>more efficient information retrieval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Support for many different </a:t>
            </a:r>
            <a:r>
              <a:rPr lang="en-US" sz="3200" dirty="0" smtClean="0"/>
              <a:t>data types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Single entry point to discover content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19" y="2034238"/>
            <a:ext cx="4399814" cy="2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9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Search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951" y="1713974"/>
            <a:ext cx="6023529" cy="42719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/>
              <a:t>Use Azure portal or API to create a </a:t>
            </a:r>
            <a:r>
              <a:rPr lang="en-US" sz="3600" i="1" dirty="0">
                <a:solidFill>
                  <a:srgbClr val="47D8FF"/>
                </a:solidFill>
              </a:rPr>
              <a:t>search service</a:t>
            </a:r>
            <a:r>
              <a:rPr lang="en-US" sz="3600" dirty="0">
                <a:solidFill>
                  <a:srgbClr val="47D8FF"/>
                </a:solidFill>
              </a:rPr>
              <a:t> </a:t>
            </a:r>
            <a:r>
              <a:rPr lang="en-US" sz="3600" dirty="0"/>
              <a:t>that will hold one or more </a:t>
            </a:r>
            <a:r>
              <a:rPr lang="en-US" sz="3600" i="1" dirty="0">
                <a:solidFill>
                  <a:srgbClr val="47D8FF"/>
                </a:solidFill>
              </a:rPr>
              <a:t>search indexes</a:t>
            </a:r>
            <a:r>
              <a:rPr lang="en-US" sz="3600" dirty="0"/>
              <a:t>, defining: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Geographic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Azure Subscription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Scale of service</a:t>
            </a:r>
          </a:p>
          <a:p>
            <a:r>
              <a:rPr lang="en-US" sz="3200" dirty="0"/>
              <a:t>Choose between </a:t>
            </a:r>
            <a:r>
              <a:rPr lang="en-US" sz="3200" dirty="0">
                <a:solidFill>
                  <a:srgbClr val="47D8FF"/>
                </a:solidFill>
              </a:rPr>
              <a:t>Free</a:t>
            </a:r>
            <a:r>
              <a:rPr lang="en-US" sz="3200" dirty="0"/>
              <a:t> (shared) and </a:t>
            </a:r>
            <a:r>
              <a:rPr lang="en-US" sz="3200" dirty="0">
                <a:solidFill>
                  <a:srgbClr val="47D8FF"/>
                </a:solidFill>
              </a:rPr>
              <a:t>Standard</a:t>
            </a:r>
            <a:r>
              <a:rPr lang="en-US" sz="3200" dirty="0"/>
              <a:t> (dedicated) search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41" y="2041118"/>
            <a:ext cx="5801194" cy="43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5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 Search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3393" y="1361097"/>
            <a:ext cx="7675025" cy="462483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Capacity </a:t>
            </a:r>
            <a:r>
              <a:rPr lang="en-US" sz="2800" dirty="0"/>
              <a:t>can </a:t>
            </a:r>
            <a:r>
              <a:rPr lang="en-US" sz="2800" dirty="0" smtClean="0"/>
              <a:t>dialed up and down at the </a:t>
            </a:r>
            <a:r>
              <a:rPr lang="en-US" sz="2800" i="1" dirty="0" smtClean="0"/>
              <a:t>search service</a:t>
            </a:r>
            <a:r>
              <a:rPr lang="en-US" sz="2800" dirty="0" smtClean="0"/>
              <a:t> level for standard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Added capacity will </a:t>
            </a:r>
            <a:r>
              <a:rPr lang="en-US" sz="2800" dirty="0" smtClean="0">
                <a:solidFill>
                  <a:srgbClr val="47D8FF"/>
                </a:solidFill>
              </a:rPr>
              <a:t>increase queries </a:t>
            </a:r>
            <a:r>
              <a:rPr lang="en-US" sz="2800" dirty="0">
                <a:solidFill>
                  <a:srgbClr val="47D8FF"/>
                </a:solidFill>
              </a:rPr>
              <a:t>per second, number of documents </a:t>
            </a:r>
            <a:r>
              <a:rPr lang="en-US" sz="2800" dirty="0"/>
              <a:t>uploaded/updated per second </a:t>
            </a:r>
            <a:r>
              <a:rPr lang="en-US" sz="2800" dirty="0" smtClean="0"/>
              <a:t>and </a:t>
            </a:r>
            <a:r>
              <a:rPr lang="en-US" sz="2800" dirty="0"/>
              <a:t>total count of documents in the </a:t>
            </a:r>
            <a:r>
              <a:rPr lang="en-US" sz="2800" dirty="0" smtClean="0"/>
              <a:t>search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Billing </a:t>
            </a:r>
            <a:r>
              <a:rPr lang="en-US" sz="2800" dirty="0"/>
              <a:t>is connected to </a:t>
            </a:r>
            <a:r>
              <a:rPr lang="en-US" sz="2800" dirty="0" smtClean="0"/>
              <a:t>capacity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Azure </a:t>
            </a:r>
            <a:r>
              <a:rPr lang="en-US" sz="2800" dirty="0"/>
              <a:t>Search is designed to handle applications with </a:t>
            </a:r>
            <a:r>
              <a:rPr lang="en-US" sz="2800" dirty="0">
                <a:solidFill>
                  <a:srgbClr val="47D8FF"/>
                </a:solidFill>
              </a:rPr>
              <a:t>hundreds of queries per second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dirty="0">
                <a:solidFill>
                  <a:srgbClr val="47D8FF"/>
                </a:solidFill>
              </a:rPr>
              <a:t> millions of documents per search </a:t>
            </a:r>
            <a:r>
              <a:rPr lang="en-US" sz="2800" dirty="0" smtClean="0">
                <a:solidFill>
                  <a:srgbClr val="47D8FF"/>
                </a:solidFill>
              </a:rPr>
              <a:t>service</a:t>
            </a:r>
            <a:endParaRPr lang="en-US" sz="2800" dirty="0">
              <a:solidFill>
                <a:srgbClr val="47D8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204" y="2520169"/>
            <a:ext cx="4177604" cy="26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1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dirty="0" smtClean="0"/>
              <a:t>Demo – Creating a Search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Cavanagh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2" y="2125677"/>
            <a:ext cx="12252826" cy="1828786"/>
          </a:xfrm>
        </p:spPr>
        <p:txBody>
          <a:bodyPr/>
          <a:lstStyle/>
          <a:p>
            <a:r>
              <a:rPr lang="en-US" dirty="0"/>
              <a:t>Adding Search Capabilities to Your Business Applications Using Microsoft Azure Search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Cavanagh</a:t>
            </a:r>
          </a:p>
          <a:p>
            <a:r>
              <a:rPr lang="en-US" dirty="0" smtClean="0"/>
              <a:t>Sr. Program Manager – Azure Search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liamca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2262" y="360323"/>
            <a:ext cx="2667000" cy="406265"/>
          </a:xfrm>
        </p:spPr>
        <p:txBody>
          <a:bodyPr/>
          <a:lstStyle/>
          <a:p>
            <a:r>
              <a:rPr lang="en-US" dirty="0" smtClean="0"/>
              <a:t>BRK2565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Search Index?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7848" y="1415861"/>
            <a:ext cx="9560803" cy="4592604"/>
          </a:xfrm>
        </p:spPr>
        <p:txBody>
          <a:bodyPr/>
          <a:lstStyle/>
          <a:p>
            <a:r>
              <a:rPr lang="en-US" sz="3672" dirty="0"/>
              <a:t>Consists of fields and documents and is the container used to execute search queries against</a:t>
            </a:r>
          </a:p>
          <a:p>
            <a:r>
              <a:rPr lang="en-US" sz="3672" dirty="0"/>
              <a:t>Similar in concept to a SQL “table” (but not to be confused with a SQL Index)</a:t>
            </a:r>
          </a:p>
          <a:p>
            <a:r>
              <a:rPr lang="en-US" sz="3672" dirty="0"/>
              <a:t>Fields have properties such as “Searchable” and “</a:t>
            </a:r>
            <a:r>
              <a:rPr lang="en-US" sz="3672" dirty="0" err="1"/>
              <a:t>Facetable</a:t>
            </a:r>
            <a:r>
              <a:rPr lang="en-US" sz="3672" dirty="0"/>
              <a:t>”</a:t>
            </a:r>
          </a:p>
          <a:p>
            <a:r>
              <a:rPr lang="en-US" sz="3672" dirty="0"/>
              <a:t>Documents are uploaded to the Search index</a:t>
            </a:r>
          </a:p>
        </p:txBody>
      </p:sp>
    </p:spTree>
    <p:extLst>
      <p:ext uri="{BB962C8B-B14F-4D97-AF65-F5344CB8AC3E}">
        <p14:creationId xmlns:p14="http://schemas.microsoft.com/office/powerpoint/2010/main" val="1509040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Data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2983" y="1545936"/>
            <a:ext cx="11701220" cy="52431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Push </a:t>
            </a:r>
            <a:r>
              <a:rPr lang="en-US" dirty="0"/>
              <a:t>- using indexing API</a:t>
            </a:r>
          </a:p>
          <a:p>
            <a:pPr lvl="1"/>
            <a:r>
              <a:rPr lang="en-US" dirty="0"/>
              <a:t>POST to /indexes/&lt;name&gt;/docs/index</a:t>
            </a:r>
          </a:p>
          <a:p>
            <a:pPr lvl="1"/>
            <a:r>
              <a:rPr lang="en-US" dirty="0"/>
              <a:t>Up to 1000 actions per batch</a:t>
            </a:r>
          </a:p>
          <a:p>
            <a:pPr lvl="1"/>
            <a:r>
              <a:rPr lang="en-US" dirty="0"/>
              <a:t>Actions can be upload, merge, delete, etc.</a:t>
            </a:r>
          </a:p>
          <a:p>
            <a:pPr lvl="1"/>
            <a:r>
              <a:rPr lang="en-US" dirty="0" err="1"/>
              <a:t>WebJobs</a:t>
            </a:r>
            <a:r>
              <a:rPr lang="en-US" dirty="0"/>
              <a:t> are great for regular </a:t>
            </a:r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Great for near real-time updates</a:t>
            </a:r>
            <a:endParaRPr lang="en-US" dirty="0"/>
          </a:p>
          <a:p>
            <a:pPr marL="812800" lvl="1" indent="-571500"/>
            <a:endParaRPr lang="en-US" dirty="0"/>
          </a:p>
          <a:p>
            <a:r>
              <a:rPr lang="en-US" dirty="0"/>
              <a:t>Pull - using </a:t>
            </a:r>
            <a:r>
              <a:rPr lang="en-US" dirty="0" smtClean="0"/>
              <a:t>indexers</a:t>
            </a:r>
          </a:p>
          <a:p>
            <a:pPr lvl="1"/>
            <a:r>
              <a:rPr lang="en-US" dirty="0" smtClean="0"/>
              <a:t>Azure SQL DB and </a:t>
            </a:r>
            <a:r>
              <a:rPr lang="en-US" dirty="0" err="1" smtClean="0"/>
              <a:t>DocumentDB</a:t>
            </a:r>
            <a:endParaRPr lang="en-US" dirty="0" smtClean="0"/>
          </a:p>
          <a:p>
            <a:pPr lvl="1"/>
            <a:r>
              <a:rPr lang="en-US" dirty="0" smtClean="0"/>
              <a:t>Change </a:t>
            </a:r>
            <a:r>
              <a:rPr lang="en-US" dirty="0"/>
              <a:t>detection, deletion markers</a:t>
            </a:r>
          </a:p>
          <a:p>
            <a:pPr lvl="1"/>
            <a:r>
              <a:rPr lang="en-US" dirty="0"/>
              <a:t>Point it at the data source, define policy, </a:t>
            </a:r>
            <a:r>
              <a:rPr lang="en-US" dirty="0" smtClean="0"/>
              <a:t>done</a:t>
            </a:r>
          </a:p>
          <a:p>
            <a:pPr lvl="1"/>
            <a:r>
              <a:rPr lang="en-US" dirty="0" smtClean="0"/>
              <a:t>Runs as often as every 5 min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0006" y="4900796"/>
            <a:ext cx="7949333" cy="1159453"/>
          </a:xfrm>
          <a:prstGeom prst="rect">
            <a:avLst/>
          </a:prstGeom>
        </p:spPr>
        <p:txBody>
          <a:bodyPr vert="horz" lIns="0" tIns="46630" rIns="0" bIns="4663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8D7"/>
              </a:buClr>
              <a:buFont typeface="Calibri" panose="020F0502020204030204" pitchFamily="34" charset="0"/>
              <a:buNone/>
            </a:pPr>
            <a:endParaRPr lang="en-US" sz="2448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5" name="Picture 2" descr="http://acom.azurecomcdn.net/80C57D/blogmedia/blogmedia/2015/03/03/Azure-Se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3" y="3863018"/>
            <a:ext cx="3298432" cy="32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9967236" y="2857189"/>
            <a:ext cx="1188707" cy="1463024"/>
          </a:xfrm>
          <a:prstGeom prst="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595" y="-160298"/>
            <a:ext cx="329611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6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dirty="0" smtClean="0"/>
              <a:t>Demo – Creating a Search Index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Cavanagh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Search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3805" y="1485604"/>
            <a:ext cx="8306163" cy="54291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Search </a:t>
            </a:r>
            <a:r>
              <a:rPr lang="en-US" sz="2800" b="1" dirty="0"/>
              <a:t>Text</a:t>
            </a:r>
            <a:r>
              <a:rPr lang="en-US" sz="2800" dirty="0"/>
              <a:t>: Text as written by the user used for full text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Faceting: </a:t>
            </a:r>
            <a:r>
              <a:rPr lang="en-US" sz="2800" dirty="0" smtClean="0"/>
              <a:t>Aggregate counts of results by categories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Highlighting</a:t>
            </a:r>
            <a:r>
              <a:rPr lang="en-US" sz="2800" b="1" dirty="0"/>
              <a:t>: </a:t>
            </a:r>
            <a:r>
              <a:rPr lang="en-US" sz="2800" dirty="0"/>
              <a:t>Define fields </a:t>
            </a:r>
            <a:r>
              <a:rPr lang="en-US" sz="2800" dirty="0" smtClean="0"/>
              <a:t>used </a:t>
            </a:r>
            <a:r>
              <a:rPr lang="en-US" sz="2800" dirty="0"/>
              <a:t>for hit </a:t>
            </a:r>
            <a:r>
              <a:rPr lang="en-US" sz="2800" dirty="0" smtClean="0"/>
              <a:t>highlighting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Filter</a:t>
            </a:r>
            <a:r>
              <a:rPr lang="en-US" sz="2800" dirty="0"/>
              <a:t>: Used to further limit </a:t>
            </a:r>
            <a:r>
              <a:rPr lang="en-US" sz="2800" dirty="0" smtClean="0"/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Sorting</a:t>
            </a:r>
            <a:r>
              <a:rPr lang="en-US" sz="2800" dirty="0"/>
              <a:t>: Sort results by values in document fields instead of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Paging</a:t>
            </a:r>
            <a:r>
              <a:rPr lang="en-US" sz="2800" dirty="0"/>
              <a:t>: Limit the number of results to be </a:t>
            </a:r>
            <a:r>
              <a:rPr lang="en-US" sz="2800" dirty="0" smtClean="0"/>
              <a:t>returned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Projection</a:t>
            </a:r>
            <a:r>
              <a:rPr lang="en-US" sz="2800" dirty="0"/>
              <a:t>: Limits results to a subset of the </a:t>
            </a:r>
            <a:r>
              <a:rPr lang="en-US" sz="2800" dirty="0" smtClean="0"/>
              <a:t>fields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Count: </a:t>
            </a:r>
            <a:r>
              <a:rPr lang="en-US" sz="2800" dirty="0"/>
              <a:t>Total count of fetched 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Lookup:</a:t>
            </a:r>
            <a:r>
              <a:rPr lang="en-US" sz="2800" dirty="0"/>
              <a:t> Retrieves a specific document from Azure Search by its </a:t>
            </a:r>
            <a:r>
              <a:rPr lang="en-US" sz="2800" dirty="0" smtClean="0"/>
              <a:t>key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942" y="783411"/>
            <a:ext cx="3582454" cy="60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40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dirty="0" smtClean="0"/>
              <a:t>Demo – Working with a Search Index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Cavanagh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5481" y="1213175"/>
            <a:ext cx="11885514" cy="5404556"/>
          </a:xfrm>
        </p:spPr>
        <p:txBody>
          <a:bodyPr/>
          <a:lstStyle/>
          <a:p>
            <a:r>
              <a:rPr lang="en-US" sz="3200" dirty="0"/>
              <a:t>Allows developers to provide </a:t>
            </a:r>
            <a:r>
              <a:rPr lang="en-US" sz="3200" dirty="0">
                <a:solidFill>
                  <a:srgbClr val="47D8FF"/>
                </a:solidFill>
              </a:rPr>
              <a:t>type-ahead </a:t>
            </a:r>
            <a:r>
              <a:rPr lang="en-US" sz="3200" dirty="0"/>
              <a:t>suggestions </a:t>
            </a:r>
          </a:p>
          <a:p>
            <a:pPr marL="0" indent="0">
              <a:buNone/>
            </a:pPr>
            <a:r>
              <a:rPr lang="en-US" sz="3200" dirty="0"/>
              <a:t>   as the user types</a:t>
            </a:r>
          </a:p>
          <a:p>
            <a:r>
              <a:rPr lang="en-US" sz="3200" dirty="0"/>
              <a:t>Provides mechanism for users to find content quickly</a:t>
            </a:r>
          </a:p>
          <a:p>
            <a:r>
              <a:rPr lang="en-US" sz="3200" dirty="0"/>
              <a:t>Supports:</a:t>
            </a:r>
          </a:p>
          <a:p>
            <a:pPr lvl="1"/>
            <a:r>
              <a:rPr lang="en-US" sz="3200" dirty="0">
                <a:solidFill>
                  <a:srgbClr val="47D8FF"/>
                </a:solidFill>
                <a:latin typeface="+mj-lt"/>
              </a:rPr>
              <a:t>Infix</a:t>
            </a:r>
            <a:r>
              <a:rPr lang="en-US" sz="3200" b="1" dirty="0">
                <a:solidFill>
                  <a:srgbClr val="47D8FF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matching for suggestions </a:t>
            </a:r>
          </a:p>
          <a:p>
            <a:pPr lvl="1"/>
            <a:r>
              <a:rPr lang="en-US" sz="3200" dirty="0">
                <a:latin typeface="+mj-lt"/>
              </a:rPr>
              <a:t>Optional </a:t>
            </a:r>
            <a:r>
              <a:rPr lang="en-US" sz="3200" dirty="0">
                <a:solidFill>
                  <a:srgbClr val="47D8FF"/>
                </a:solidFill>
                <a:latin typeface="+mj-lt"/>
              </a:rPr>
              <a:t>fuzzy matching </a:t>
            </a:r>
            <a:r>
              <a:rPr lang="en-US" sz="3200" dirty="0">
                <a:latin typeface="+mj-lt"/>
              </a:rPr>
              <a:t>enabling more flexibility for spelling mistakes</a:t>
            </a:r>
          </a:p>
          <a:p>
            <a:pPr lvl="1"/>
            <a:r>
              <a:rPr lang="en-US" sz="3200" dirty="0">
                <a:latin typeface="+mj-lt"/>
              </a:rPr>
              <a:t>Support for up to 100 suggestions per result</a:t>
            </a:r>
          </a:p>
          <a:p>
            <a:pPr lvl="1"/>
            <a:r>
              <a:rPr lang="en-US" sz="3200" dirty="0">
                <a:latin typeface="+mj-lt"/>
              </a:rPr>
              <a:t>No limit in length other than field limits</a:t>
            </a:r>
          </a:p>
          <a:p>
            <a:pPr lvl="1"/>
            <a:r>
              <a:rPr lang="en-US" sz="3200" dirty="0">
                <a:latin typeface="+mj-lt"/>
              </a:rPr>
              <a:t>No minimum length to number of characters used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(Auto-Complete)</a:t>
            </a:r>
          </a:p>
        </p:txBody>
      </p:sp>
    </p:spTree>
    <p:extLst>
      <p:ext uri="{BB962C8B-B14F-4D97-AF65-F5344CB8AC3E}">
        <p14:creationId xmlns:p14="http://schemas.microsoft.com/office/powerpoint/2010/main" val="3824803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5163" y="297353"/>
            <a:ext cx="11885832" cy="1828506"/>
          </a:xfrm>
        </p:spPr>
        <p:txBody>
          <a:bodyPr/>
          <a:lstStyle/>
          <a:p>
            <a:r>
              <a:rPr lang="en-US" dirty="0"/>
              <a:t>Ranking &amp; Tuning </a:t>
            </a:r>
            <a:r>
              <a:rPr lang="en-US" dirty="0" smtClean="0"/>
              <a:t>a Search Index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14803" y="1697318"/>
            <a:ext cx="8189409" cy="5332657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Scoring refers to the </a:t>
            </a:r>
            <a:r>
              <a:rPr lang="en-US" sz="2800" dirty="0">
                <a:solidFill>
                  <a:srgbClr val="47D8FF"/>
                </a:solidFill>
                <a:cs typeface="Segoe UI Light" panose="020B0502040204020203" pitchFamily="34" charset="0"/>
              </a:rPr>
              <a:t>computation of a search score for every item returned in search results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Is an indicator of an item's relevance in context of the current search operation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Higher score, means more relevancy and will boost item in search results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Scoring can be customized using scoring profiles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Scoring profiles allow you to </a:t>
            </a:r>
            <a:r>
              <a:rPr lang="en-US" sz="2800" dirty="0">
                <a:solidFill>
                  <a:srgbClr val="47D8FF"/>
                </a:solidFill>
                <a:cs typeface="Segoe UI Light" panose="020B0502040204020203" pitchFamily="34" charset="0"/>
              </a:rPr>
              <a:t>boost items based business value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 or to </a:t>
            </a:r>
            <a:r>
              <a:rPr lang="en-US" sz="2800" dirty="0">
                <a:solidFill>
                  <a:srgbClr val="47D8FF"/>
                </a:solidFill>
                <a:cs typeface="Segoe UI Light" panose="020B0502040204020203" pitchFamily="34" charset="0"/>
              </a:rPr>
              <a:t>improve user experience</a:t>
            </a:r>
          </a:p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E.g., Promote newer items, or boost items that have been in inventory too long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8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 Light" panose="020B0502040204020203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40758" y="2775966"/>
            <a:ext cx="11885513" cy="1032179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12" indent="-457112">
              <a:buFont typeface="Arial" pitchFamily="34" charset="0"/>
              <a:buChar char="•"/>
            </a:pPr>
            <a:endParaRPr lang="en-US" sz="27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endParaRPr lang="en-US" sz="27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892319" y="3504835"/>
            <a:ext cx="5268677" cy="566031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12" indent="-457112">
              <a:buFont typeface="Arial" pitchFamily="34" charset="0"/>
              <a:buChar char="•"/>
            </a:pPr>
            <a:endParaRPr lang="en-US" sz="27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843" y="1529485"/>
            <a:ext cx="3789443" cy="35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5163" y="297353"/>
            <a:ext cx="11885832" cy="1828506"/>
          </a:xfrm>
        </p:spPr>
        <p:txBody>
          <a:bodyPr/>
          <a:lstStyle/>
          <a:p>
            <a:r>
              <a:rPr lang="en-US" dirty="0" smtClean="0"/>
              <a:t>Scoring Profiles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14803" y="1697319"/>
            <a:ext cx="12003163" cy="4974807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Scoring profile is part of index definition and can include: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7D8FF"/>
                </a:solidFill>
                <a:cs typeface="Segoe UI Light" panose="020B0502040204020203" pitchFamily="34" charset="0"/>
              </a:rPr>
              <a:t>Weighted fields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: Assigns a relative weight to a field in the case where a search result found in one field is more important than another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7D8FF"/>
                </a:solidFill>
                <a:cs typeface="Segoe UI Light" panose="020B0502040204020203" pitchFamily="34" charset="0"/>
              </a:rPr>
              <a:t>Freshness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: Allows weighted boosting of new or old an item is using a </a:t>
            </a:r>
            <a:r>
              <a:rPr lang="en-US" sz="2800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datetime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 fields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7D8FF"/>
                </a:solidFill>
                <a:cs typeface="Segoe UI Light" panose="020B0502040204020203" pitchFamily="34" charset="0"/>
              </a:rPr>
              <a:t>Magnitude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:  Enables boosting based on how high or low a numeric value is such as a product rating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7D8FF"/>
                </a:solidFill>
                <a:cs typeface="Segoe UI Light" panose="020B0502040204020203" pitchFamily="34" charset="0"/>
              </a:rPr>
              <a:t>Distance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: Provided boosting based on proximity or geographic location of item to that of a location specified by the users using a </a:t>
            </a:r>
            <a:r>
              <a:rPr lang="en-US" sz="2800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geo.distance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 fields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7D8FF"/>
                </a:solidFill>
                <a:cs typeface="Segoe UI Light" panose="020B0502040204020203" pitchFamily="34" charset="0"/>
              </a:rPr>
              <a:t>Tag Boosting</a:t>
            </a:r>
            <a:r>
              <a:rPr lang="en-US" sz="2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:  Affects scoring based on common tags in document and search queries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892319" y="3504835"/>
            <a:ext cx="5268677" cy="566031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12" indent="-457112">
              <a:buFont typeface="Arial" pitchFamily="34" charset="0"/>
              <a:buChar char="•"/>
            </a:pPr>
            <a:endParaRPr lang="en-US" sz="27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4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1181734"/>
          </a:xfrm>
        </p:spPr>
        <p:txBody>
          <a:bodyPr/>
          <a:lstStyle/>
          <a:p>
            <a:r>
              <a:rPr lang="en-US" dirty="0" smtClean="0"/>
              <a:t>Demo – Scoring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Cavanagh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5481" y="1213174"/>
            <a:ext cx="11885514" cy="55830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Allows developer to store and query data that represents objects defined in a geometric space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47D8FF"/>
                </a:solidFill>
                <a:latin typeface="+mj-lt"/>
              </a:rPr>
              <a:t>Distance</a:t>
            </a:r>
            <a:r>
              <a:rPr lang="en-US" sz="3600" dirty="0">
                <a:latin typeface="+mj-lt"/>
              </a:rPr>
              <a:t>: Given a points stored within the search index and one passed by the user, calculate the distance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47D8FF"/>
                </a:solidFill>
                <a:latin typeface="+mj-lt"/>
              </a:rPr>
              <a:t>Intersection</a:t>
            </a:r>
            <a:r>
              <a:rPr lang="en-US" sz="3600" dirty="0">
                <a:latin typeface="+mj-lt"/>
              </a:rPr>
              <a:t>: Determine if a given point stored in the index is within a given polygon supplied by the user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Can be used in filters, sorting and scoring profiles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Geo-Spatial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62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Azure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951" y="1587946"/>
            <a:ext cx="8207700" cy="47382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i="1" dirty="0"/>
              <a:t>A </a:t>
            </a:r>
            <a:r>
              <a:rPr lang="en-US" sz="4800" i="1" dirty="0" smtClean="0">
                <a:solidFill>
                  <a:srgbClr val="47D8FF"/>
                </a:solidFill>
              </a:rPr>
              <a:t>search-as-a-service </a:t>
            </a:r>
            <a:r>
              <a:rPr lang="en-US" sz="4800" i="1" dirty="0"/>
              <a:t>solution allowing </a:t>
            </a:r>
            <a:r>
              <a:rPr lang="en-US" sz="4800" i="1" dirty="0">
                <a:solidFill>
                  <a:srgbClr val="47D8FF"/>
                </a:solidFill>
              </a:rPr>
              <a:t>developers </a:t>
            </a:r>
            <a:r>
              <a:rPr lang="en-US" sz="4800" i="1" dirty="0"/>
              <a:t>to incorporate </a:t>
            </a:r>
            <a:r>
              <a:rPr lang="en-US" sz="4800" i="1" dirty="0">
                <a:solidFill>
                  <a:srgbClr val="47D8FF"/>
                </a:solidFill>
              </a:rPr>
              <a:t>great search experiences </a:t>
            </a:r>
            <a:r>
              <a:rPr lang="en-US" sz="4800" i="1" dirty="0"/>
              <a:t>into </a:t>
            </a:r>
            <a:r>
              <a:rPr lang="en-US" sz="4800" i="1" dirty="0">
                <a:solidFill>
                  <a:srgbClr val="47D8FF"/>
                </a:solidFill>
              </a:rPr>
              <a:t>applications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i="1" dirty="0"/>
              <a:t>without managing infrastructure or needing to become search experts.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69" y="1394165"/>
            <a:ext cx="4495058" cy="52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5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Multilanguage Search</a:t>
            </a:r>
            <a:endParaRPr lang="en-US" dirty="0"/>
          </a:p>
        </p:txBody>
      </p:sp>
      <p:sp>
        <p:nvSpPr>
          <p:cNvPr id="5" name="Text Placeholder 1"/>
          <p:cNvSpPr txBox="1">
            <a:spLocks noGrp="1"/>
          </p:cNvSpPr>
          <p:nvPr>
            <p:ph type="body" sz="quarter" idx="10"/>
          </p:nvPr>
        </p:nvSpPr>
        <p:spPr>
          <a:xfrm>
            <a:off x="274639" y="1028409"/>
            <a:ext cx="11887200" cy="5705826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Support for 50 languages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Word breaking, stop words, inflections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Lucene</a:t>
            </a:r>
            <a:r>
              <a:rPr lang="en-US" dirty="0" smtClean="0"/>
              <a:t> analyzers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Well-known analyzer stack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Stemming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Microsoft analyzers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Same NLP stack used by parts of Office, Bing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Lematization</a:t>
            </a:r>
            <a:r>
              <a:rPr lang="en-US" dirty="0" smtClean="0"/>
              <a:t> in many languages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Provides an even deeper understanding of the languages (plurality, masculine, feminine,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801386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dirty="0" smtClean="0"/>
              <a:t>Demo – </a:t>
            </a:r>
            <a:r>
              <a:rPr lang="en-US" dirty="0" err="1" smtClean="0"/>
              <a:t>MultiLanguage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Cavanagh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503891" cy="5393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Cortana extensibility</a:t>
            </a:r>
          </a:p>
          <a:p>
            <a:pPr lvl="1"/>
            <a:r>
              <a:rPr lang="en-US" dirty="0"/>
              <a:t>Available today in Windows Phone 8.1</a:t>
            </a:r>
          </a:p>
          <a:p>
            <a:pPr lvl="1"/>
            <a:r>
              <a:rPr lang="en-US" dirty="0"/>
              <a:t>Much more powerful in Windows 10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Search is a natural backend for Cortana</a:t>
            </a:r>
          </a:p>
          <a:p>
            <a:pPr lvl="1"/>
            <a:r>
              <a:rPr lang="en-US" dirty="0"/>
              <a:t>Take a bunch of words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apply linguistics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return relevant results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Cortana Extensibility (Speech Recognition)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075" y="1394165"/>
            <a:ext cx="3213165" cy="53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415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1181734"/>
          </a:xfrm>
        </p:spPr>
        <p:txBody>
          <a:bodyPr/>
          <a:lstStyle/>
          <a:p>
            <a:r>
              <a:rPr lang="en-US" dirty="0" smtClean="0"/>
              <a:t>Demo – Cortana 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Cavanagh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0987" y="1236995"/>
            <a:ext cx="12123843" cy="5841599"/>
          </a:xfrm>
        </p:spPr>
        <p:txBody>
          <a:bodyPr/>
          <a:lstStyle/>
          <a:p>
            <a:r>
              <a:rPr lang="en-US" sz="3200" dirty="0" smtClean="0">
                <a:solidFill>
                  <a:srgbClr val="47D8FF"/>
                </a:solidFill>
                <a:hlinkClick r:id="rId3"/>
              </a:rPr>
              <a:t>Demos from Today</a:t>
            </a:r>
            <a:r>
              <a:rPr lang="en-US" sz="3200" dirty="0" smtClean="0">
                <a:solidFill>
                  <a:srgbClr val="47D8FF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Github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 smtClean="0">
              <a:solidFill>
                <a:schemeClr val="tx1"/>
              </a:solidFill>
              <a:hlinkClick r:id="rId4"/>
            </a:endParaRPr>
          </a:p>
          <a:p>
            <a:r>
              <a:rPr lang="en-US" sz="3200" dirty="0" smtClean="0">
                <a:solidFill>
                  <a:srgbClr val="47D8FF"/>
                </a:solidFill>
                <a:hlinkClick r:id="rId4"/>
              </a:rPr>
              <a:t>Azure</a:t>
            </a:r>
            <a:r>
              <a:rPr lang="en-US" sz="3200" dirty="0" smtClean="0">
                <a:hlinkClick r:id="rId4"/>
              </a:rPr>
              <a:t> Search Course</a:t>
            </a:r>
            <a:r>
              <a:rPr lang="en-US" sz="3200" dirty="0" smtClean="0"/>
              <a:t> (MVA)</a:t>
            </a:r>
            <a:endParaRPr lang="en-US" sz="3200" dirty="0">
              <a:hlinkClick r:id=""/>
            </a:endParaRPr>
          </a:p>
          <a:p>
            <a:r>
              <a:rPr lang="en-US" sz="3200" dirty="0">
                <a:hlinkClick r:id=""/>
              </a:rPr>
              <a:t>MSDN Documentation</a:t>
            </a:r>
            <a:endParaRPr lang="en-US" sz="3200" dirty="0"/>
          </a:p>
          <a:p>
            <a:r>
              <a:rPr lang="en-US" sz="3200" dirty="0">
                <a:hlinkClick r:id="rId5"/>
              </a:rPr>
              <a:t>Introduction to Azure Search</a:t>
            </a:r>
            <a:endParaRPr lang="en-US" sz="3200" dirty="0"/>
          </a:p>
          <a:p>
            <a:r>
              <a:rPr lang="en-US" sz="3200" dirty="0">
                <a:hlinkClick r:id="rId6"/>
              </a:rPr>
              <a:t>Scenarios and </a:t>
            </a:r>
            <a:r>
              <a:rPr lang="en-US" sz="3200" dirty="0" smtClean="0">
                <a:hlinkClick r:id="rId6"/>
              </a:rPr>
              <a:t>Capabilities</a:t>
            </a:r>
            <a:endParaRPr lang="en-US" sz="3200" dirty="0"/>
          </a:p>
          <a:p>
            <a:r>
              <a:rPr lang="en-US" sz="3200" dirty="0">
                <a:hlinkClick r:id="rId7"/>
              </a:rPr>
              <a:t>Azure Search Technical Overview </a:t>
            </a:r>
            <a:endParaRPr lang="en-US" sz="3200" dirty="0"/>
          </a:p>
          <a:p>
            <a:r>
              <a:rPr lang="en-US" sz="3200" dirty="0">
                <a:hlinkClick r:id="rId8"/>
              </a:rPr>
              <a:t>Service REST API</a:t>
            </a:r>
            <a:endParaRPr lang="en-US" sz="3200" dirty="0">
              <a:hlinkClick r:id="rId9"/>
            </a:endParaRPr>
          </a:p>
          <a:p>
            <a:r>
              <a:rPr lang="en-US" sz="3200" dirty="0"/>
              <a:t>Get started with Azure Search in:</a:t>
            </a:r>
            <a:r>
              <a:rPr lang="en-US" sz="3200" dirty="0">
                <a:hlinkClick r:id="rId9"/>
              </a:rPr>
              <a:t> </a:t>
            </a:r>
          </a:p>
          <a:p>
            <a:pPr lvl="1"/>
            <a:r>
              <a:rPr lang="en-US" sz="2800" dirty="0">
                <a:hlinkClick r:id="rId9"/>
              </a:rPr>
              <a:t>.NET</a:t>
            </a:r>
            <a:endParaRPr lang="en-US" sz="2800" dirty="0"/>
          </a:p>
          <a:p>
            <a:pPr lvl="1"/>
            <a:r>
              <a:rPr lang="en-US" sz="2800" dirty="0">
                <a:hlinkClick r:id="rId10"/>
              </a:rPr>
              <a:t>Java</a:t>
            </a:r>
            <a:endParaRPr lang="en-US" sz="2800" dirty="0"/>
          </a:p>
          <a:p>
            <a:pPr lvl="1"/>
            <a:r>
              <a:rPr lang="en-US" sz="2800" dirty="0" err="1">
                <a:hlinkClick r:id="rId11"/>
              </a:rPr>
              <a:t>NodeJS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04" y="1212850"/>
            <a:ext cx="3748999" cy="56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3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74702" y="2308555"/>
            <a:ext cx="10056812" cy="1181734"/>
          </a:xfrm>
          <a:prstGeom prst="rect">
            <a:avLst/>
          </a:prstGeom>
        </p:spPr>
        <p:txBody>
          <a:bodyPr/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sz="66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Questions?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309676" y="2692506"/>
            <a:ext cx="7315137" cy="1828007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dirty="0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Liam Cavanagh</a:t>
            </a:r>
          </a:p>
          <a:p>
            <a:pPr>
              <a:buClr>
                <a:srgbClr val="000000"/>
              </a:buClr>
            </a:pPr>
            <a:r>
              <a:rPr lang="en-US" dirty="0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liamca@microsoft.com</a:t>
            </a:r>
          </a:p>
          <a:p>
            <a:pPr>
              <a:buClr>
                <a:srgbClr val="000000"/>
              </a:buClr>
            </a:pPr>
            <a:r>
              <a:rPr lang="en-US" dirty="0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@</a:t>
            </a:r>
            <a:r>
              <a:rPr lang="en-US" dirty="0" err="1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liamca</a:t>
            </a:r>
            <a:endParaRPr lang="en-US" dirty="0">
              <a:gradFill>
                <a:gsLst>
                  <a:gs pos="1250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24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426244" cy="698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662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2043" y="-1"/>
            <a:ext cx="8595265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82" y="22580"/>
            <a:ext cx="8422002" cy="69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2043" y="-1"/>
            <a:ext cx="8595265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82" y="22580"/>
            <a:ext cx="8422002" cy="6908615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 bwMode="auto">
          <a:xfrm>
            <a:off x="6675432" y="296897"/>
            <a:ext cx="91439" cy="182878"/>
          </a:xfrm>
          <a:prstGeom prst="flowChartProcess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2554" y="115953"/>
            <a:ext cx="182878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9161" y="571214"/>
            <a:ext cx="2373685" cy="3093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7D8FF"/>
            </a:solidFill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47D8FF">
                    <a:lumMod val="50000"/>
                  </a:srgbClr>
                </a:solidFill>
              </a:rPr>
              <a:t>Contacts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fred 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Ben </a:t>
            </a: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ners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Mar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y Mathers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  <a:latin typeface="Segoe UI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47D8FF">
                    <a:lumMod val="50000"/>
                  </a:srgbClr>
                </a:solidFill>
                <a:latin typeface="Segoe UI Light"/>
              </a:rPr>
              <a:t>Accounts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Metro </a:t>
            </a: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ufacturing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>
                <a:solidFill>
                  <a:srgbClr val="000000"/>
                </a:solidFill>
                <a:latin typeface="Segoe UI Light"/>
              </a:rPr>
              <a:t>Men</a:t>
            </a:r>
            <a:r>
              <a:rPr lang="en-US" sz="1600" dirty="0">
                <a:solidFill>
                  <a:srgbClr val="000000"/>
                </a:solidFill>
                <a:latin typeface="Segoe UI Light"/>
              </a:rPr>
              <a:t>lo Park 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Outfitters</a:t>
            </a:r>
            <a:endParaRPr lang="en-US" dirty="0" smtClean="0">
              <a:solidFill>
                <a:srgbClr val="000000"/>
              </a:solidFill>
              <a:latin typeface="Segoe UI Light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3017872" y="1904654"/>
            <a:ext cx="1977430" cy="426273"/>
          </a:xfrm>
          <a:prstGeom prst="borderCallout2">
            <a:avLst>
              <a:gd name="adj1" fmla="val 15972"/>
              <a:gd name="adj2" fmla="val 100649"/>
              <a:gd name="adj3" fmla="val 13194"/>
              <a:gd name="adj4" fmla="val 109680"/>
              <a:gd name="adj5" fmla="val -259896"/>
              <a:gd name="adj6" fmla="val 184856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Type Ahead</a:t>
            </a:r>
          </a:p>
        </p:txBody>
      </p:sp>
    </p:spTree>
    <p:extLst>
      <p:ext uri="{BB962C8B-B14F-4D97-AF65-F5344CB8AC3E}">
        <p14:creationId xmlns:p14="http://schemas.microsoft.com/office/powerpoint/2010/main" val="3000712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2043" y="-1"/>
            <a:ext cx="8595265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82" y="22580"/>
            <a:ext cx="8422002" cy="6908615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 bwMode="auto">
          <a:xfrm>
            <a:off x="6675432" y="296897"/>
            <a:ext cx="91439" cy="182878"/>
          </a:xfrm>
          <a:prstGeom prst="flowChartProcess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2554" y="115953"/>
            <a:ext cx="1828780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9161" y="571214"/>
            <a:ext cx="2373685" cy="3093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7D8FF"/>
            </a:solidFill>
          </a:ln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47D8FF">
                    <a:lumMod val="50000"/>
                  </a:srgbClr>
                </a:solidFill>
                <a:latin typeface="Segoe UI Light"/>
              </a:rPr>
              <a:t>Contacts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fred 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Ben </a:t>
            </a: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ners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Mar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y Mathers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  <a:latin typeface="Segoe UI Ligh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47D8FF">
                    <a:lumMod val="50000"/>
                  </a:srgbClr>
                </a:solidFill>
                <a:latin typeface="Segoe UI Light"/>
              </a:rPr>
              <a:t>Accounts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Metro </a:t>
            </a:r>
            <a:r>
              <a:rPr lang="en-US" sz="1600" b="1" u="sng" dirty="0" smtClean="0">
                <a:solidFill>
                  <a:srgbClr val="000000"/>
                </a:solidFill>
                <a:latin typeface="Segoe UI Light"/>
              </a:rPr>
              <a:t>Man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ufacturing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dirty="0">
                <a:solidFill>
                  <a:srgbClr val="000000"/>
                </a:solidFill>
                <a:latin typeface="Segoe UI Light"/>
              </a:rPr>
              <a:t>Men</a:t>
            </a:r>
            <a:r>
              <a:rPr lang="en-US" sz="1600" dirty="0">
                <a:solidFill>
                  <a:srgbClr val="000000"/>
                </a:solidFill>
                <a:latin typeface="Segoe UI Light"/>
              </a:rPr>
              <a:t>lo Park </a:t>
            </a:r>
            <a:r>
              <a:rPr lang="en-US" sz="1600" dirty="0" smtClean="0">
                <a:solidFill>
                  <a:srgbClr val="000000"/>
                </a:solidFill>
                <a:latin typeface="Segoe UI Light"/>
              </a:rPr>
              <a:t>Outfitters</a:t>
            </a:r>
            <a:endParaRPr lang="en-US" dirty="0" smtClean="0">
              <a:solidFill>
                <a:srgbClr val="000000"/>
              </a:solidFill>
              <a:latin typeface="Segoe UI Light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3383628" y="1394165"/>
            <a:ext cx="1996409" cy="640073"/>
          </a:xfrm>
          <a:prstGeom prst="borderCallout2">
            <a:avLst>
              <a:gd name="adj1" fmla="val 15972"/>
              <a:gd name="adj2" fmla="val 100649"/>
              <a:gd name="adj3" fmla="val 13194"/>
              <a:gd name="adj4" fmla="val 109680"/>
              <a:gd name="adj5" fmla="val -145017"/>
              <a:gd name="adj6" fmla="val 165989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Spelling Mistakes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3383627" y="1394164"/>
            <a:ext cx="1996409" cy="640073"/>
          </a:xfrm>
          <a:prstGeom prst="borderCallout2">
            <a:avLst>
              <a:gd name="adj1" fmla="val 15972"/>
              <a:gd name="adj2" fmla="val 100649"/>
              <a:gd name="adj3" fmla="val 13194"/>
              <a:gd name="adj4" fmla="val 109680"/>
              <a:gd name="adj5" fmla="val 78670"/>
              <a:gd name="adj6" fmla="val 181658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Spelling Mistakes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3383626" y="1407481"/>
            <a:ext cx="1996409" cy="640073"/>
          </a:xfrm>
          <a:prstGeom prst="borderCallout2">
            <a:avLst>
              <a:gd name="adj1" fmla="val 15972"/>
              <a:gd name="adj2" fmla="val 100649"/>
              <a:gd name="adj3" fmla="val 13194"/>
              <a:gd name="adj4" fmla="val 109680"/>
              <a:gd name="adj5" fmla="val 296717"/>
              <a:gd name="adj6" fmla="val 174426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Spelling Mistakes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69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793" y="-1"/>
            <a:ext cx="9188394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0" y="39204"/>
            <a:ext cx="9050013" cy="691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07" y="2125677"/>
            <a:ext cx="2390719" cy="4787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47D8FF">
                    <a:lumMod val="50000"/>
                  </a:srgbClr>
                </a:solidFill>
              </a:rPr>
              <a:t>Refine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     Type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Contact (63)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Account (21)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Report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Activity (3)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State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Washington (73)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Oregon (19)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Idaho (8)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Vertical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Manufacturing (43)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Engineering (32)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Food &amp; beverage (17)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Transportation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Real Estate (3)</a:t>
            </a:r>
            <a:endParaRPr lang="en-US" sz="1500" dirty="0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3926" y="2142302"/>
            <a:ext cx="0" cy="4829642"/>
          </a:xfrm>
          <a:prstGeom prst="line">
            <a:avLst/>
          </a:prstGeom>
          <a:ln w="19050">
            <a:solidFill>
              <a:srgbClr val="C4DAD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1977" y="2172075"/>
            <a:ext cx="6375332" cy="48782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>
                <a:solidFill>
                  <a:srgbClr val="47D8FF">
                    <a:lumMod val="50000"/>
                  </a:srgbClr>
                </a:solidFill>
              </a:rPr>
              <a:t>fred 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Eastside Department Store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Seattle, WA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(206) 555-0101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Cross-Country Riding </a:t>
            </a:r>
            <a:r>
              <a:rPr lang="en-US" sz="1400" dirty="0" smtClean="0">
                <a:solidFill>
                  <a:srgbClr val="000000"/>
                </a:solidFill>
              </a:rPr>
              <a:t>Supplies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Boise, 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(208) 555-3244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 Blanton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rgbClr val="000000"/>
                </a:solidFill>
              </a:rPr>
              <a:t>Man</a:t>
            </a:r>
            <a:r>
              <a:rPr lang="en-US" sz="1400" dirty="0">
                <a:solidFill>
                  <a:srgbClr val="000000"/>
                </a:solidFill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Portland, 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(971) 555-8943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Betty Haines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Metro </a:t>
            </a:r>
            <a:r>
              <a:rPr lang="en-US" sz="1400" b="1" u="sng" dirty="0" smtClean="0">
                <a:solidFill>
                  <a:srgbClr val="000000"/>
                </a:solidFill>
              </a:rPr>
              <a:t>Man</a:t>
            </a:r>
            <a:r>
              <a:rPr lang="en-US" sz="1400" dirty="0" smtClean="0">
                <a:solidFill>
                  <a:srgbClr val="000000"/>
                </a:solidFill>
              </a:rPr>
              <a:t>ufacturing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75" y="2093041"/>
            <a:ext cx="105973" cy="478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773" y="1691851"/>
            <a:ext cx="2194536" cy="36198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32338" y="1633334"/>
            <a:ext cx="1020664" cy="489365"/>
            <a:chOff x="3803965" y="1643193"/>
            <a:chExt cx="1020664" cy="489365"/>
          </a:xfrm>
        </p:grpSpPr>
        <p:sp>
          <p:nvSpPr>
            <p:cNvPr id="18" name="TextBox 17"/>
            <p:cNvSpPr txBox="1"/>
            <p:nvPr/>
          </p:nvSpPr>
          <p:spPr>
            <a:xfrm>
              <a:off x="3803965" y="1643193"/>
              <a:ext cx="952697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Segoe UI Light"/>
                </a:rPr>
                <a:t>Sort by: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997" y="1847280"/>
              <a:ext cx="175632" cy="109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1577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793" y="-1"/>
            <a:ext cx="9188394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0" y="39204"/>
            <a:ext cx="9050013" cy="691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07" y="2125677"/>
            <a:ext cx="2390719" cy="4787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47D8FF">
                    <a:lumMod val="50000"/>
                  </a:srgbClr>
                </a:solidFill>
              </a:rPr>
              <a:t>Refine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     Type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Contact (63)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Account (21)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Report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Activity (3)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State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Washington (73)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Oregon (19)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Idaho (8)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Vertical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Manufacturing (43)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Engineering (32)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Food &amp; beverage (17)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Transportation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Real Estate (3)</a:t>
            </a:r>
            <a:endParaRPr lang="en-US" sz="1500" dirty="0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3926" y="2142302"/>
            <a:ext cx="0" cy="4829642"/>
          </a:xfrm>
          <a:prstGeom prst="line">
            <a:avLst/>
          </a:prstGeom>
          <a:ln w="19050">
            <a:solidFill>
              <a:srgbClr val="C4DAD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1977" y="2172075"/>
            <a:ext cx="6375332" cy="48782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>
                <a:solidFill>
                  <a:srgbClr val="47D8FF">
                    <a:lumMod val="50000"/>
                  </a:srgbClr>
                </a:solidFill>
              </a:rPr>
              <a:t>fred 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Eastside Department Store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Seattle, WA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(206) 555-0101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Cross-Country Riding </a:t>
            </a:r>
            <a:r>
              <a:rPr lang="en-US" sz="1400" dirty="0" smtClean="0">
                <a:solidFill>
                  <a:srgbClr val="000000"/>
                </a:solidFill>
              </a:rPr>
              <a:t>Supplies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Boise, 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(208) 555-3244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 Blanton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rgbClr val="000000"/>
                </a:solidFill>
              </a:rPr>
              <a:t>Man</a:t>
            </a:r>
            <a:r>
              <a:rPr lang="en-US" sz="1400" dirty="0">
                <a:solidFill>
                  <a:srgbClr val="000000"/>
                </a:solidFill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Portland, 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(971) 555-8943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Betty Haines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Metro </a:t>
            </a:r>
            <a:r>
              <a:rPr lang="en-US" sz="1400" b="1" u="sng" dirty="0" smtClean="0">
                <a:solidFill>
                  <a:srgbClr val="000000"/>
                </a:solidFill>
              </a:rPr>
              <a:t>Man</a:t>
            </a:r>
            <a:r>
              <a:rPr lang="en-US" sz="1400" dirty="0" smtClean="0">
                <a:solidFill>
                  <a:srgbClr val="000000"/>
                </a:solidFill>
              </a:rPr>
              <a:t>ufacturing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75" y="2093041"/>
            <a:ext cx="105973" cy="4787464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4704421" y="3021386"/>
            <a:ext cx="1977430" cy="4262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9295"/>
              <a:gd name="adj6" fmla="val -97008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Facets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4704421" y="3029698"/>
            <a:ext cx="1977430" cy="4262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8518"/>
              <a:gd name="adj6" fmla="val -105168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Facets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4704421" y="3029698"/>
            <a:ext cx="2245328" cy="4262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4836"/>
              <a:gd name="adj6" fmla="val -93806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Facets &amp; Filters</a:t>
            </a:r>
            <a:endParaRPr lang="en-US" sz="2175" b="1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773" y="1691851"/>
            <a:ext cx="2194536" cy="36198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32338" y="1633334"/>
            <a:ext cx="1020664" cy="489365"/>
            <a:chOff x="3803965" y="1643193"/>
            <a:chExt cx="1020664" cy="489365"/>
          </a:xfrm>
        </p:grpSpPr>
        <p:sp>
          <p:nvSpPr>
            <p:cNvPr id="23" name="TextBox 22"/>
            <p:cNvSpPr txBox="1"/>
            <p:nvPr/>
          </p:nvSpPr>
          <p:spPr>
            <a:xfrm>
              <a:off x="3803965" y="1643193"/>
              <a:ext cx="952697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Segoe UI Light"/>
                </a:rPr>
                <a:t>Sort by: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997" y="1847280"/>
              <a:ext cx="175632" cy="109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2074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793" y="-1"/>
            <a:ext cx="9188394" cy="6994525"/>
          </a:xfrm>
          <a:prstGeom prst="rect">
            <a:avLst/>
          </a:prstGeom>
          <a:solidFill>
            <a:srgbClr val="47D8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48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30" y="39204"/>
            <a:ext cx="9050013" cy="6916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207" y="2125677"/>
            <a:ext cx="2390719" cy="47874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47D8FF">
                    <a:lumMod val="50000"/>
                  </a:srgbClr>
                </a:solidFill>
              </a:rPr>
              <a:t>Refine by: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     Type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Contact (63)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Account (21)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Report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Activity (3)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State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Washington (73)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Oregon (19)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Idaho (8)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     </a:t>
            </a:r>
            <a:r>
              <a:rPr lang="en-US" sz="1500" b="1" dirty="0" smtClean="0">
                <a:solidFill>
                  <a:srgbClr val="000000"/>
                </a:solidFill>
                <a:latin typeface="Segoe UI Light"/>
              </a:rPr>
              <a:t>Vertical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Manufacturing (43)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Engineering (32)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Food &amp; beverage (17)</a:t>
            </a:r>
            <a:endParaRPr lang="en-US" sz="1500" dirty="0">
              <a:solidFill>
                <a:srgbClr val="000000"/>
              </a:solidFill>
              <a:latin typeface="Segoe UI Ligh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Transportation (9)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o"/>
            </a:pPr>
            <a:r>
              <a:rPr lang="en-US" sz="1500" dirty="0" smtClean="0">
                <a:solidFill>
                  <a:srgbClr val="000000"/>
                </a:solidFill>
                <a:latin typeface="Segoe UI Light"/>
              </a:rPr>
              <a:t>Real Estate (3)</a:t>
            </a:r>
            <a:endParaRPr lang="en-US" sz="1500" dirty="0" smtClean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93926" y="2142302"/>
            <a:ext cx="0" cy="4829642"/>
          </a:xfrm>
          <a:prstGeom prst="line">
            <a:avLst/>
          </a:prstGeom>
          <a:ln w="19050">
            <a:solidFill>
              <a:srgbClr val="C4DAD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31977" y="2172075"/>
            <a:ext cx="6375332" cy="487825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>
                <a:solidFill>
                  <a:srgbClr val="47D8FF">
                    <a:lumMod val="50000"/>
                  </a:srgbClr>
                </a:solidFill>
              </a:rPr>
              <a:t>fred 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Eastside Department Store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Seattle, WA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(206) 555-0101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 smtClean="0">
                <a:solidFill>
                  <a:srgbClr val="47D8FF">
                    <a:lumMod val="50000"/>
                  </a:srgbClr>
                </a:solidFill>
              </a:rPr>
              <a:t>Man</a:t>
            </a: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ny Bickers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Cross-Country Riding </a:t>
            </a:r>
            <a:r>
              <a:rPr lang="en-US" sz="1400" dirty="0" smtClean="0">
                <a:solidFill>
                  <a:srgbClr val="000000"/>
                </a:solidFill>
              </a:rPr>
              <a:t>Supplies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Boise, 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(208) 555-3244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Donald Blanton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>
                <a:solidFill>
                  <a:srgbClr val="000000"/>
                </a:solidFill>
              </a:rPr>
              <a:t>Man</a:t>
            </a:r>
            <a:r>
              <a:rPr lang="en-US" sz="1400" dirty="0">
                <a:solidFill>
                  <a:srgbClr val="000000"/>
                </a:solidFill>
              </a:rPr>
              <a:t>aged Pro Corp.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Portland, 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(971) 555-8943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smtClean="0">
                <a:solidFill>
                  <a:srgbClr val="47D8FF">
                    <a:lumMod val="50000"/>
                  </a:srgbClr>
                </a:solidFill>
              </a:rPr>
              <a:t>Betty Haines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Metro </a:t>
            </a:r>
            <a:r>
              <a:rPr lang="en-US" sz="1400" b="1" u="sng" dirty="0" smtClean="0">
                <a:solidFill>
                  <a:srgbClr val="000000"/>
                </a:solidFill>
              </a:rPr>
              <a:t>Man</a:t>
            </a:r>
            <a:r>
              <a:rPr lang="en-US" sz="1400" dirty="0" smtClean="0">
                <a:solidFill>
                  <a:srgbClr val="000000"/>
                </a:solidFill>
              </a:rPr>
              <a:t>ufacturing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775" y="2093041"/>
            <a:ext cx="105973" cy="4787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773" y="1691851"/>
            <a:ext cx="2194536" cy="361985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7132627" y="2765750"/>
            <a:ext cx="1977430" cy="426273"/>
          </a:xfrm>
          <a:prstGeom prst="borderCallout2">
            <a:avLst>
              <a:gd name="adj1" fmla="val -19105"/>
              <a:gd name="adj2" fmla="val 51056"/>
              <a:gd name="adj3" fmla="val -86402"/>
              <a:gd name="adj4" fmla="val 51336"/>
              <a:gd name="adj5" fmla="val -182749"/>
              <a:gd name="adj6" fmla="val 72349"/>
            </a:avLst>
          </a:prstGeom>
          <a:solidFill>
            <a:srgbClr val="5C2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75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32338" y="1633334"/>
            <a:ext cx="1020664" cy="489365"/>
            <a:chOff x="3803965" y="1643193"/>
            <a:chExt cx="1020664" cy="489365"/>
          </a:xfrm>
        </p:grpSpPr>
        <p:sp>
          <p:nvSpPr>
            <p:cNvPr id="18" name="TextBox 17"/>
            <p:cNvSpPr txBox="1"/>
            <p:nvPr/>
          </p:nvSpPr>
          <p:spPr>
            <a:xfrm>
              <a:off x="3803965" y="1643193"/>
              <a:ext cx="952697" cy="4893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Segoe UI Light"/>
                </a:rPr>
                <a:t>Sort by: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997" y="1847280"/>
              <a:ext cx="175632" cy="109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2270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DA6A3121-A306-4E81-BF43-CBCE095D8B76}" vid="{C3266B5A-74AF-44F8-8FA8-F258E4A695D4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2015-05-06T00:00:00-05:00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 Liam Cavanagh</External_x0020_Speaker>
    <Session_x0020_Code xmlns="12a172fe-0250-434a-85cf-03b10810c5e5"> BRK2565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http://purl.org/dc/dcmitype/"/>
    <ds:schemaRef ds:uri="http://www.w3.org/XML/1998/namespace"/>
    <ds:schemaRef ds:uri="12a172fe-0250-434a-85cf-03b10810c5e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Microsoft_Ignite_2015_Breakout_Template_v02</Template>
  <TotalTime>2</TotalTime>
  <Words>2128</Words>
  <Application>Microsoft Office PowerPoint</Application>
  <PresentationFormat>Custom</PresentationFormat>
  <Paragraphs>442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Consolas</vt:lpstr>
      <vt:lpstr>Segoe UI</vt:lpstr>
      <vt:lpstr>Segoe UI Light</vt:lpstr>
      <vt:lpstr>Wingdings</vt:lpstr>
      <vt:lpstr>5-30610_Microsoft_Ignite_Keynote_Template</vt:lpstr>
      <vt:lpstr>1_5-30610_Microsoft_Ignite_Keynote_Template</vt:lpstr>
      <vt:lpstr>PowerPoint Presentation</vt:lpstr>
      <vt:lpstr>Adding Search Capabilities to Your Business Applications Using Microsoft Azure Search </vt:lpstr>
      <vt:lpstr>What is Azure Search?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eCommerce</vt:lpstr>
      <vt:lpstr>User Generated Content</vt:lpstr>
      <vt:lpstr>Business Applications</vt:lpstr>
      <vt:lpstr>Create a Search Service</vt:lpstr>
      <vt:lpstr>Scaling a Search Service</vt:lpstr>
      <vt:lpstr>Demo – Creating a Search Service</vt:lpstr>
      <vt:lpstr>What is a Search Index?</vt:lpstr>
      <vt:lpstr>Indexing Data Options</vt:lpstr>
      <vt:lpstr>Demo – Creating a Search Index</vt:lpstr>
      <vt:lpstr>Key Search Features</vt:lpstr>
      <vt:lpstr>Demo – Working with a Search Index</vt:lpstr>
      <vt:lpstr>Suggestions (Auto-Complete)</vt:lpstr>
      <vt:lpstr>Ranking &amp; Tuning a Search Index</vt:lpstr>
      <vt:lpstr>Scoring Profiles</vt:lpstr>
      <vt:lpstr>Demo – Scoring</vt:lpstr>
      <vt:lpstr>Geo-Spatial Search</vt:lpstr>
      <vt:lpstr>Multilanguage Search</vt:lpstr>
      <vt:lpstr>Demo – MultiLanguage Search</vt:lpstr>
      <vt:lpstr>Cortana Extensibility (Speech Recognition)</vt:lpstr>
      <vt:lpstr>Demo – Cortana Search</vt:lpstr>
      <vt:lpstr>Recommended Resources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Search Capabilities to Your Business Applications Using Microsoft Azure Search </dc:title>
  <dc:subject>Microsoft Ignite 2015</dc:subject>
  <dc:creator>Shows</dc:creator>
  <cp:keywords>Microsoft Ignite 2015</cp:keywords>
  <dc:description>Template: Mitchell Derrey, Silver Fox Productions
Formatting: 
Audience Type: Internal/External</dc:description>
  <cp:lastModifiedBy>Brittany Hart</cp:lastModifiedBy>
  <cp:revision>3</cp:revision>
  <dcterms:created xsi:type="dcterms:W3CDTF">2015-05-06T16:35:40Z</dcterms:created>
  <dcterms:modified xsi:type="dcterms:W3CDTF">2015-05-06T20:19:39Z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