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13" r:id="rId6"/>
  </p:sldMasterIdLst>
  <p:notesMasterIdLst>
    <p:notesMasterId r:id="rId83"/>
  </p:notesMasterIdLst>
  <p:handoutMasterIdLst>
    <p:handoutMasterId r:id="rId84"/>
  </p:handout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1" autoAdjust="0"/>
    <p:restoredTop sz="94187" autoAdjust="0"/>
  </p:normalViewPr>
  <p:slideViewPr>
    <p:cSldViewPr>
      <p:cViewPr varScale="1">
        <p:scale>
          <a:sx n="111" d="100"/>
          <a:sy n="111" d="100"/>
        </p:scale>
        <p:origin x="78" y="324"/>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5/7/2015 9:57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5/7/2015 9:57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52617-F01C-410C-93F0-50C47EDB483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07632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78450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869758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FD490-7017-4A21-9230-2922BC8C97A3}"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614566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FD490-7017-4A21-9230-2922BC8C97A3}"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65637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FD490-7017-4A21-9230-2922BC8C97A3}"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677444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88D5E3-B0C4-244E-905F-C9848084E0A1}"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1859513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88D5E3-B0C4-244E-905F-C9848084E0A1}"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4078153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88D5E3-B0C4-244E-905F-C9848084E0A1}"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2501587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Server &amp; Tools Business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171B3BB-DFF4-43DF-B887-7B1543BC1A74}"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996865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36687-5192-40E7-8597-ECEE8C4401B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58435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52617-F01C-410C-93F0-50C47EDB483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99905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52617-F01C-410C-93F0-50C47EDB4835}"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80957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52617-F01C-410C-93F0-50C47EDB483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17539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892690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248797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074897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4132772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697434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283396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52617-F01C-410C-93F0-50C47EDB483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4724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52617-F01C-410C-93F0-50C47EDB483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9758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52617-F01C-410C-93F0-50C47EDB483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5229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211D4B0C-B40C-4B38-86E4-2AFA7E194751}"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8230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40107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71797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9:57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22540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
        <p:nvSpPr>
          <p:cNvPr id="9" name="Rectangle 8"/>
          <p:cNvSpPr/>
          <p:nvPr/>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312505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1786054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606641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485852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642648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557120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5864391"/>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2589360"/>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402267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4973857"/>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00256206"/>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704395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2194158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2841045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44229407"/>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9673609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8934123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2332875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225280290"/>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25284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33299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773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119606"/>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5135891"/>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316896294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248377614"/>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388773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pPr defTabSz="932597"/>
            <a:fld id="{825E10FB-105B-4026-8538-FB03205560FA}" type="datetimeFigureOut">
              <a:rPr lang="en-US" smtClean="0">
                <a:solidFill>
                  <a:srgbClr val="FFFFFF"/>
                </a:solidFill>
              </a:rPr>
              <a:pPr defTabSz="932597"/>
              <a:t>5/7/2015</a:t>
            </a:fld>
            <a:endParaRPr lang="en-US">
              <a:solidFill>
                <a:srgbClr val="FFFFFF"/>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FFFFFF"/>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pPr defTabSz="932597"/>
            <a:fld id="{11D8A17A-8DBD-48B7-BF2D-34653D4A2263}" type="slidenum">
              <a:rPr lang="en-US" smtClean="0">
                <a:solidFill>
                  <a:srgbClr val="FFFFFF"/>
                </a:solidFill>
              </a:rPr>
              <a:pPr defTabSz="932597"/>
              <a:t>‹#›</a:t>
            </a:fld>
            <a:endParaRPr lang="en-US">
              <a:solidFill>
                <a:srgbClr val="FFFFFF"/>
              </a:solidFill>
            </a:endParaRPr>
          </a:p>
        </p:txBody>
      </p:sp>
    </p:spTree>
    <p:extLst>
      <p:ext uri="{BB962C8B-B14F-4D97-AF65-F5344CB8AC3E}">
        <p14:creationId xmlns:p14="http://schemas.microsoft.com/office/powerpoint/2010/main" val="376722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50pt Title/30pt Sub/White BG">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7200" y="6565392"/>
            <a:ext cx="3937000" cy="137160"/>
          </a:xfrm>
          <a:prstGeom prst="rect">
            <a:avLst/>
          </a:prstGeom>
        </p:spPr>
        <p:txBody>
          <a:bodyPr/>
          <a:lstStyle>
            <a:lvl1pPr>
              <a:defRPr>
                <a:solidFill>
                  <a:srgbClr val="002050"/>
                </a:solidFill>
              </a:defRPr>
            </a:lvl1pPr>
          </a:lstStyle>
          <a:p>
            <a:pPr defTabSz="932597"/>
            <a:endParaRPr lang="en-US"/>
          </a:p>
        </p:txBody>
      </p:sp>
      <p:sp>
        <p:nvSpPr>
          <p:cNvPr id="4" name="Slide Number Placeholder 3"/>
          <p:cNvSpPr>
            <a:spLocks noGrp="1"/>
          </p:cNvSpPr>
          <p:nvPr>
            <p:ph type="sldNum" sz="quarter" idx="11"/>
          </p:nvPr>
        </p:nvSpPr>
        <p:spPr>
          <a:xfrm>
            <a:off x="11595101" y="6565392"/>
            <a:ext cx="566737" cy="137160"/>
          </a:xfrm>
          <a:prstGeom prst="rect">
            <a:avLst/>
          </a:prstGeom>
        </p:spPr>
        <p:txBody>
          <a:bodyPr/>
          <a:lstStyle>
            <a:lvl1pPr>
              <a:defRPr>
                <a:solidFill>
                  <a:srgbClr val="002050"/>
                </a:solidFill>
              </a:defRPr>
            </a:lvl1pPr>
          </a:lstStyle>
          <a:p>
            <a:pPr defTabSz="932597"/>
            <a:fld id="{0D491409-FAE6-43CE-8AFD-6387150F8007}" type="slidenum">
              <a:rPr lang="en-US" smtClean="0"/>
              <a:pPr defTabSz="932597"/>
              <a:t>‹#›</a:t>
            </a:fld>
            <a:endParaRPr lang="en-US"/>
          </a:p>
        </p:txBody>
      </p:sp>
      <p:sp>
        <p:nvSpPr>
          <p:cNvPr id="6" name="Text Placeholder 8"/>
          <p:cNvSpPr>
            <a:spLocks noGrp="1"/>
          </p:cNvSpPr>
          <p:nvPr>
            <p:ph type="body" sz="quarter" idx="12"/>
          </p:nvPr>
        </p:nvSpPr>
        <p:spPr>
          <a:xfrm>
            <a:off x="274638" y="296864"/>
            <a:ext cx="10972800" cy="906462"/>
          </a:xfrm>
          <a:prstGeom prst="rect">
            <a:avLst/>
          </a:prstGeom>
          <a:noFill/>
        </p:spPr>
        <p:txBody>
          <a:bodyPr/>
          <a:lstStyle>
            <a:lvl1pPr marL="0" indent="0">
              <a:lnSpc>
                <a:spcPts val="5499"/>
              </a:lnSpc>
              <a:spcBef>
                <a:spcPts val="0"/>
              </a:spcBef>
              <a:buFontTx/>
              <a:buNone/>
              <a:defRPr sz="5199">
                <a:solidFill>
                  <a:schemeClr val="tx2"/>
                </a:solidFill>
                <a:latin typeface="+mj-lt"/>
              </a:defRPr>
            </a:lvl1pPr>
            <a:lvl2pPr marL="0" indent="0">
              <a:lnSpc>
                <a:spcPts val="2600"/>
              </a:lnSpc>
              <a:spcBef>
                <a:spcPts val="1800"/>
              </a:spcBef>
              <a:spcAft>
                <a:spcPts val="0"/>
              </a:spcAft>
              <a:buFontTx/>
              <a:buNone/>
              <a:defRPr sz="5399">
                <a:solidFill>
                  <a:schemeClr val="tx2"/>
                </a:solidFill>
                <a:latin typeface="+mj-lt"/>
              </a:defRPr>
            </a:lvl2pPr>
            <a:lvl3pPr marL="230143" indent="-228557">
              <a:lnSpc>
                <a:spcPts val="2700"/>
              </a:lnSpc>
              <a:spcBef>
                <a:spcPts val="0"/>
              </a:spcBef>
              <a:defRPr sz="2000">
                <a:solidFill>
                  <a:schemeClr val="bg1"/>
                </a:solidFill>
              </a:defRPr>
            </a:lvl3pPr>
            <a:lvl4pPr marL="230143" indent="-228557">
              <a:lnSpc>
                <a:spcPts val="2700"/>
              </a:lnSpc>
              <a:spcBef>
                <a:spcPts val="0"/>
              </a:spcBef>
              <a:defRPr sz="2000">
                <a:solidFill>
                  <a:schemeClr val="bg1"/>
                </a:solidFill>
              </a:defRPr>
            </a:lvl4pPr>
            <a:lvl5pPr marL="230143" indent="-228557">
              <a:lnSpc>
                <a:spcPts val="2700"/>
              </a:lnSpc>
              <a:spcBef>
                <a:spcPts val="0"/>
              </a:spcBef>
              <a:defRPr sz="20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908441025"/>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Page (White)">
    <p:spTree>
      <p:nvGrpSpPr>
        <p:cNvPr id="1" name=""/>
        <p:cNvGrpSpPr/>
        <p:nvPr/>
      </p:nvGrpSpPr>
      <p:grpSpPr>
        <a:xfrm>
          <a:off x="0" y="0"/>
          <a:ext cx="0" cy="0"/>
          <a:chOff x="0" y="0"/>
          <a:chExt cx="0" cy="0"/>
        </a:xfrm>
      </p:grpSpPr>
      <p:sp>
        <p:nvSpPr>
          <p:cNvPr id="22" name="Text Placeholder 2"/>
          <p:cNvSpPr>
            <a:spLocks noGrp="1"/>
          </p:cNvSpPr>
          <p:nvPr>
            <p:ph type="body" idx="16"/>
          </p:nvPr>
        </p:nvSpPr>
        <p:spPr>
          <a:xfrm>
            <a:off x="529986" y="730496"/>
            <a:ext cx="11356100" cy="438903"/>
          </a:xfrm>
        </p:spPr>
        <p:txBody>
          <a:bodyPr anchor="b"/>
          <a:lstStyle>
            <a:lvl1pPr marL="0" indent="0">
              <a:buNone/>
              <a:tabLst>
                <a:tab pos="641160" algn="l"/>
              </a:tabLst>
              <a:defRPr sz="1836" b="0">
                <a:solidFill>
                  <a:srgbClr val="949699"/>
                </a:solidFill>
                <a:latin typeface="+mj-lt"/>
                <a:ea typeface="Verdana" pitchFamily="34" charset="0"/>
                <a:cs typeface="Verdana" pitchFamily="34" charset="0"/>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smtClean="0"/>
              <a:t>Click to edit Master text styles</a:t>
            </a:r>
          </a:p>
        </p:txBody>
      </p:sp>
      <p:sp>
        <p:nvSpPr>
          <p:cNvPr id="19" name="Content Placeholder 2"/>
          <p:cNvSpPr>
            <a:spLocks noGrp="1"/>
          </p:cNvSpPr>
          <p:nvPr>
            <p:ph idx="15"/>
          </p:nvPr>
        </p:nvSpPr>
        <p:spPr>
          <a:xfrm>
            <a:off x="882334" y="1492167"/>
            <a:ext cx="10778278" cy="1349087"/>
          </a:xfrm>
        </p:spPr>
        <p:txBody>
          <a:bodyPr/>
          <a:lstStyle>
            <a:lvl1pPr marL="279779" indent="-279779">
              <a:buClr>
                <a:srgbClr val="5191CD"/>
              </a:buClr>
              <a:buFontTx/>
              <a:buBlip>
                <a:blip r:embed="rId2"/>
              </a:buBlip>
              <a:defRPr sz="1428">
                <a:solidFill>
                  <a:schemeClr val="tx1"/>
                </a:solidFill>
                <a:latin typeface="Segoe UI" pitchFamily="34" charset="0"/>
                <a:ea typeface="Segoe UI" pitchFamily="34" charset="0"/>
                <a:cs typeface="Segoe UI" pitchFamily="34" charset="0"/>
              </a:defRPr>
            </a:lvl1pPr>
            <a:lvl2pPr marL="559558" indent="-279779">
              <a:buClr>
                <a:srgbClr val="5191CD"/>
              </a:buClr>
              <a:buSzPct val="75000"/>
              <a:buFontTx/>
              <a:buBlip>
                <a:blip r:embed="rId2"/>
              </a:buBlip>
              <a:defRPr sz="1428">
                <a:solidFill>
                  <a:schemeClr val="tx1"/>
                </a:solidFill>
                <a:latin typeface="Segoe UI" pitchFamily="34" charset="0"/>
                <a:ea typeface="Segoe UI" pitchFamily="34" charset="0"/>
                <a:cs typeface="Segoe UI" pitchFamily="34" charset="0"/>
              </a:defRPr>
            </a:lvl2pPr>
            <a:lvl3pPr marL="839337" indent="-279779">
              <a:buClr>
                <a:srgbClr val="5191CD"/>
              </a:buClr>
              <a:buFont typeface="Segoe" charset="0"/>
              <a:buChar char="–"/>
              <a:defRPr sz="1428">
                <a:solidFill>
                  <a:schemeClr val="tx1"/>
                </a:solidFill>
                <a:latin typeface="Segoe UI" pitchFamily="34" charset="0"/>
                <a:ea typeface="Segoe UI" pitchFamily="34" charset="0"/>
                <a:cs typeface="Segoe UI" pitchFamily="34" charset="0"/>
              </a:defRPr>
            </a:lvl3pPr>
            <a:lvl4pPr marL="1119116" indent="-279779">
              <a:buClr>
                <a:srgbClr val="5191CD"/>
              </a:buClr>
              <a:buFont typeface="Segoe" charset="0"/>
              <a:buChar char="–"/>
              <a:defRPr sz="1428">
                <a:solidFill>
                  <a:schemeClr val="tx1"/>
                </a:solidFill>
                <a:latin typeface="Segoe UI" pitchFamily="34" charset="0"/>
                <a:ea typeface="Segoe UI" pitchFamily="34" charset="0"/>
                <a:cs typeface="Segoe UI" pitchFamily="34" charset="0"/>
              </a:defRPr>
            </a:lvl4pPr>
            <a:lvl5pPr marL="1398895" indent="-279779">
              <a:buClr>
                <a:srgbClr val="5191CD"/>
              </a:buClr>
              <a:buFont typeface="Segoe" charset="0"/>
              <a:buChar char="–"/>
              <a:defRPr sz="1428">
                <a:solidFill>
                  <a:schemeClr val="tx1"/>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6541367"/>
            <a:ext cx="12436605" cy="466302"/>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83117" y="3458404"/>
            <a:ext cx="2270248" cy="77717"/>
          </a:xfrm>
          <a:prstGeom prst="rect">
            <a:avLst/>
          </a:prstGeom>
        </p:spPr>
      </p:pic>
      <p:sp>
        <p:nvSpPr>
          <p:cNvPr id="17" name="TextBox 16"/>
          <p:cNvSpPr txBox="1"/>
          <p:nvPr userDrawn="1"/>
        </p:nvSpPr>
        <p:spPr>
          <a:xfrm>
            <a:off x="5903714" y="6647840"/>
            <a:ext cx="629180" cy="254262"/>
          </a:xfrm>
          <a:prstGeom prst="rect">
            <a:avLst/>
          </a:prstGeom>
          <a:noFill/>
        </p:spPr>
        <p:txBody>
          <a:bodyPr wrap="square" rtlCol="0">
            <a:spAutoFit/>
          </a:bodyPr>
          <a:lstStyle/>
          <a:p>
            <a:pPr algn="ctr" defTabSz="932559"/>
            <a:fld id="{0462CC3E-48DD-4274-8616-D549FD7B2C15}" type="slidenum">
              <a:rPr lang="en-US" sz="1020" smtClean="0">
                <a:solidFill>
                  <a:srgbClr val="000000"/>
                </a:solidFill>
                <a:ea typeface="Verdana" pitchFamily="34" charset="0"/>
                <a:cs typeface="Verdana" pitchFamily="34" charset="0"/>
              </a:rPr>
              <a:pPr algn="ctr" defTabSz="932559"/>
              <a:t>‹#›</a:t>
            </a:fld>
            <a:endParaRPr lang="en-US" sz="1020" dirty="0">
              <a:solidFill>
                <a:srgbClr val="000000"/>
              </a:solidFill>
              <a:ea typeface="Verdana" pitchFamily="34" charset="0"/>
              <a:cs typeface="Verdana" pitchFamily="34" charset="0"/>
            </a:endParaRPr>
          </a:p>
        </p:txBody>
      </p:sp>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2619" y="6713989"/>
            <a:ext cx="2959881" cy="77338"/>
          </a:xfrm>
          <a:prstGeom prst="rect">
            <a:avLst/>
          </a:prstGeom>
        </p:spPr>
      </p:pic>
      <p:sp>
        <p:nvSpPr>
          <p:cNvPr id="25" name="TextBox 24"/>
          <p:cNvSpPr txBox="1"/>
          <p:nvPr userDrawn="1"/>
        </p:nvSpPr>
        <p:spPr>
          <a:xfrm>
            <a:off x="9978051" y="135975"/>
            <a:ext cx="2043316" cy="238240"/>
          </a:xfrm>
          <a:prstGeom prst="rect">
            <a:avLst/>
          </a:prstGeom>
          <a:noFill/>
        </p:spPr>
        <p:txBody>
          <a:bodyPr wrap="square" rtlCol="0">
            <a:spAutoFit/>
          </a:bodyPr>
          <a:lstStyle/>
          <a:p>
            <a:pPr algn="r" defTabSz="932559"/>
            <a:r>
              <a:rPr lang="en-US" sz="918" dirty="0" smtClean="0">
                <a:solidFill>
                  <a:srgbClr val="595959"/>
                </a:solidFill>
                <a:ea typeface="Verdana" pitchFamily="34" charset="0"/>
                <a:cs typeface="Verdana" pitchFamily="34" charset="0"/>
              </a:rPr>
              <a:t>Microsoft Confidential</a:t>
            </a:r>
            <a:endParaRPr lang="en-US" sz="918" dirty="0">
              <a:solidFill>
                <a:srgbClr val="595959"/>
              </a:solidFill>
              <a:ea typeface="Verdana" pitchFamily="34" charset="0"/>
              <a:cs typeface="Verdana" pitchFamily="34" charset="0"/>
            </a:endParaRPr>
          </a:p>
        </p:txBody>
      </p:sp>
      <p:pic>
        <p:nvPicPr>
          <p:cNvPr id="27" name="Picture 26"/>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0019508" y="6636323"/>
            <a:ext cx="1865467" cy="232675"/>
          </a:xfrm>
          <a:prstGeom prst="rect">
            <a:avLst/>
          </a:prstGeom>
        </p:spPr>
      </p:pic>
      <p:sp>
        <p:nvSpPr>
          <p:cNvPr id="28" name="Text Placeholder 2"/>
          <p:cNvSpPr>
            <a:spLocks noGrp="1"/>
          </p:cNvSpPr>
          <p:nvPr>
            <p:ph type="body" idx="17"/>
          </p:nvPr>
        </p:nvSpPr>
        <p:spPr>
          <a:xfrm>
            <a:off x="529986" y="730496"/>
            <a:ext cx="11356100" cy="438903"/>
          </a:xfrm>
        </p:spPr>
        <p:txBody>
          <a:bodyPr anchor="b"/>
          <a:lstStyle>
            <a:lvl1pPr marL="0" indent="0">
              <a:buNone/>
              <a:tabLst>
                <a:tab pos="641160" algn="l"/>
              </a:tabLst>
              <a:defRPr sz="1836" b="0">
                <a:solidFill>
                  <a:srgbClr val="949699"/>
                </a:solidFill>
                <a:latin typeface="Segoe UI Light" pitchFamily="34" charset="0"/>
                <a:ea typeface="Verdana" pitchFamily="34" charset="0"/>
                <a:cs typeface="Verdana" pitchFamily="34" charset="0"/>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smtClean="0"/>
              <a:t>Click to edit Master text styles</a:t>
            </a:r>
          </a:p>
        </p:txBody>
      </p:sp>
      <p:sp>
        <p:nvSpPr>
          <p:cNvPr id="30" name="Title 1"/>
          <p:cNvSpPr>
            <a:spLocks noGrp="1"/>
          </p:cNvSpPr>
          <p:nvPr>
            <p:ph type="title" hasCustomPrompt="1"/>
          </p:nvPr>
        </p:nvSpPr>
        <p:spPr>
          <a:xfrm>
            <a:off x="529661" y="367578"/>
            <a:ext cx="11375536" cy="519307"/>
          </a:xfrm>
        </p:spPr>
        <p:txBody>
          <a:bodyPr anchor="t"/>
          <a:lstStyle>
            <a:lvl1pPr>
              <a:defRPr sz="3264" b="0">
                <a:solidFill>
                  <a:schemeClr val="tx1"/>
                </a:solidFill>
                <a:latin typeface="Segoe UI Light" pitchFamily="34" charset="0"/>
              </a:defRPr>
            </a:lvl1pPr>
          </a:lstStyle>
          <a:p>
            <a:r>
              <a:rPr lang="en-US" dirty="0" smtClean="0"/>
              <a:t>Click to edit Master title style </a:t>
            </a:r>
            <a:endParaRPr lang="en-US" dirty="0"/>
          </a:p>
        </p:txBody>
      </p:sp>
    </p:spTree>
    <p:extLst>
      <p:ext uri="{BB962C8B-B14F-4D97-AF65-F5344CB8AC3E}">
        <p14:creationId xmlns:p14="http://schemas.microsoft.com/office/powerpoint/2010/main" val="193138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383604" y="6696086"/>
            <a:ext cx="3669269"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258739548"/>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2"/>
            <a:ext cx="11456577" cy="1456121"/>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2" y="3283251"/>
            <a:ext cx="7666297" cy="649454"/>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14790445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565332"/>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088" indent="-241253">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332" indent="-342834">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3991" rtl="0" eaLnBrk="1" latinLnBrk="0" hangingPunct="1">
              <a:spcBef>
                <a:spcPct val="20000"/>
              </a:spcBef>
              <a:spcAft>
                <a:spcPts val="816"/>
              </a:spcAft>
              <a:buFont typeface="Arial" pitchFamily="34" charset="0"/>
              <a:buNone/>
            </a:pPr>
            <a:r>
              <a:rPr lang="en-US" smtClean="0"/>
              <a:t>Click to edit Master text styles</a:t>
            </a:r>
          </a:p>
          <a:p>
            <a:pPr marL="0" lvl="1" indent="0" algn="l" defTabSz="913991" rtl="0" eaLnBrk="1" latinLnBrk="0" hangingPunct="1">
              <a:spcBef>
                <a:spcPct val="20000"/>
              </a:spcBef>
              <a:spcAft>
                <a:spcPts val="816"/>
              </a:spcAft>
              <a:buFont typeface="Arial" pitchFamily="34" charset="0"/>
              <a:buNone/>
            </a:pPr>
            <a:r>
              <a:rPr lang="en-US" smtClean="0"/>
              <a:t>Second level</a:t>
            </a:r>
          </a:p>
          <a:p>
            <a:pPr marL="0" lvl="2" indent="0" algn="l" defTabSz="913991"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5994961"/>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5197">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248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3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932238" y="2752024"/>
            <a:ext cx="7315200" cy="576079"/>
          </a:xfrm>
        </p:spPr>
        <p:txBody>
          <a:bodyPr anchor="ctr"/>
          <a:lstStyle>
            <a:lvl1pPr marL="0" indent="0">
              <a:spcBef>
                <a:spcPts val="600"/>
              </a:spcBef>
              <a:spcAft>
                <a:spcPts val="600"/>
              </a:spcAft>
              <a:buNone/>
              <a:defRPr sz="2800">
                <a:solidFill>
                  <a:schemeClr val="accent6"/>
                </a:solidFill>
              </a:defRPr>
            </a:lvl1pPr>
            <a:lvl2pPr marL="0" indent="0">
              <a:buFontTx/>
              <a:buNone/>
              <a:defRPr sz="1800">
                <a:solidFill>
                  <a:schemeClr val="accent1"/>
                </a:solidFill>
              </a:defRPr>
            </a:lvl2pPr>
            <a:lvl3pPr marL="228557" indent="0">
              <a:buNone/>
              <a:defRPr sz="1399"/>
            </a:lvl3pPr>
            <a:lvl4pPr marL="457112" indent="0">
              <a:buNone/>
              <a:defRPr sz="1199"/>
            </a:lvl4pPr>
            <a:lvl5pPr marL="685669" indent="0">
              <a:buNone/>
              <a:defRPr sz="1199"/>
            </a:lvl5pPr>
          </a:lstStyle>
          <a:p>
            <a:pPr lvl="0"/>
            <a:r>
              <a:rPr lang="en-US" dirty="0" smtClean="0"/>
              <a:t>Click to edit Master text styles</a:t>
            </a:r>
          </a:p>
        </p:txBody>
      </p:sp>
    </p:spTree>
    <p:extLst>
      <p:ext uri="{BB962C8B-B14F-4D97-AF65-F5344CB8AC3E}">
        <p14:creationId xmlns:p14="http://schemas.microsoft.com/office/powerpoint/2010/main" val="274172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63" presetClass="path" presetSubtype="0" decel="100000" fill="hold" grpId="1" nodeType="withEffect">
                                  <p:stCondLst>
                                    <p:cond delay="0"/>
                                  </p:stCondLst>
                                  <p:childTnLst>
                                    <p:animMotion origin="layout" path="M -4.22007E-6 -4.5892E-6 L 0.05349 -4.5892E-6 " pathEditMode="relative" rAng="0" ptsTypes="AA">
                                      <p:cBhvr>
                                        <p:cTn id="9" dur="500" fill="hold"/>
                                        <p:tgtEl>
                                          <p:spTgt spid="6">
                                            <p:txEl>
                                              <p:pRg st="0" end="0"/>
                                            </p:txEl>
                                          </p:spTgt>
                                        </p:tgtEl>
                                        <p:attrNameLst>
                                          <p:attrName>ppt_x</p:attrName>
                                          <p:attrName>ppt_y</p:attrName>
                                        </p:attrNameLst>
                                      </p:cBhvr>
                                      <p:rCtr x="266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build="p" bldLvl="2">
        <p:tmplLst>
          <p:tmpl lvl="1">
            <p:tnLst>
              <p:par>
                <p:cTn presetID="63" presetClass="path" presetSubtype="0" decel="100000" fill="hold" nodeType="withEffect">
                  <p:stCondLst>
                    <p:cond delay="0"/>
                  </p:stCondLst>
                  <p:childTnLst>
                    <p:animMotion origin="layout" path="M -4.22007E-6 -4.5892E-6 L 0.05349 -4.5892E-6 " pathEditMode="relative" rAng="0" ptsTypes="AA">
                      <p:cBhvr>
                        <p:cTn dur="500" fill="hold"/>
                        <p:tgtEl>
                          <p:spTgt spid="6"/>
                        </p:tgtEl>
                        <p:attrNameLst>
                          <p:attrName>ppt_x</p:attrName>
                          <p:attrName>ppt_y</p:attrName>
                        </p:attrNameLst>
                      </p:cBhvr>
                      <p:rCtr x="2668" y="0"/>
                    </p:animMotion>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
        <p:nvSpPr>
          <p:cNvPr id="9" name="Rectangle 8"/>
          <p:cNvSpPr/>
          <p:nvPr userDrawn="1"/>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3759535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802901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9759394"/>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2311254"/>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9223058"/>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9529932"/>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499338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6401119"/>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4309038"/>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7691421"/>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60463636"/>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1809652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773097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7684553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81216438"/>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16018769"/>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3074858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81574506"/>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503703649"/>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47034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3457"/>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87730"/>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559994"/>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9037671"/>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361527791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78627484"/>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639675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image" Target="../media/image1.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8" Type="http://schemas.openxmlformats.org/officeDocument/2006/relationships/slideLayout" Target="../slideLayouts/slideLayout35.xml"/><Relationship Id="rId3"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image" Target="../media/image1.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theme" Target="../theme/theme3.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37"/>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2391709532"/>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5" r:id="rId28"/>
    <p:sldLayoutId id="2147484306" r:id="rId29"/>
    <p:sldLayoutId id="2147484307" r:id="rId30"/>
    <p:sldLayoutId id="2147484308" r:id="rId31"/>
    <p:sldLayoutId id="2147484309" r:id="rId32"/>
    <p:sldLayoutId id="2147484310" r:id="rId33"/>
    <p:sldLayoutId id="2147484311" r:id="rId34"/>
    <p:sldLayoutId id="2147484312" r:id="rId35"/>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616161887"/>
      </p:ext>
    </p:extLst>
  </p:cSld>
  <p:clrMap bg1="dk1" tx1="lt1" bg2="dk2" tx2="lt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 id="2147484326" r:id="rId13"/>
    <p:sldLayoutId id="2147484327" r:id="rId14"/>
    <p:sldLayoutId id="2147484328" r:id="rId15"/>
    <p:sldLayoutId id="2147484329" r:id="rId16"/>
    <p:sldLayoutId id="2147484330" r:id="rId17"/>
    <p:sldLayoutId id="2147484331" r:id="rId18"/>
    <p:sldLayoutId id="2147484332" r:id="rId19"/>
    <p:sldLayoutId id="2147484333" r:id="rId20"/>
    <p:sldLayoutId id="2147484334" r:id="rId21"/>
    <p:sldLayoutId id="2147484335" r:id="rId22"/>
    <p:sldLayoutId id="2147484336" r:id="rId23"/>
    <p:sldLayoutId id="2147484337" r:id="rId24"/>
    <p:sldLayoutId id="2147484338" r:id="rId25"/>
    <p:sldLayoutId id="2147484339" r:id="rId26"/>
    <p:sldLayoutId id="2147484340" r:id="rId27"/>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hyperlink" Target="http://channel9.msdn.com/Events/Ignite/2015/BRK3555"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3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3.xml"/><Relationship Id="rId7" Type="http://schemas.openxmlformats.org/officeDocument/2006/relationships/image" Target="../media/image4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jpeg"/><Relationship Id="rId5" Type="http://schemas.openxmlformats.org/officeDocument/2006/relationships/notesSlide" Target="../notesSlides/notesSlide7.xml"/><Relationship Id="rId4" Type="http://schemas.openxmlformats.org/officeDocument/2006/relationships/slideLayout" Target="../slideLayouts/slideLayout30.xml"/><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4.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6.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hyperlink" Target="http://channel9.msdn.com/events/Build/2015/2-708" TargetMode="Externa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44.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52.jpe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5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50.png"/><Relationship Id="rId5" Type="http://schemas.openxmlformats.org/officeDocument/2006/relationships/tags" Target="../tags/tag11.xml"/><Relationship Id="rId15" Type="http://schemas.openxmlformats.org/officeDocument/2006/relationships/image" Target="../media/image54.gif"/><Relationship Id="rId10" Type="http://schemas.openxmlformats.org/officeDocument/2006/relationships/notesSlide" Target="../notesSlides/notesSlide16.xml"/><Relationship Id="rId4" Type="http://schemas.openxmlformats.org/officeDocument/2006/relationships/tags" Target="../tags/tag10.xml"/><Relationship Id="rId9" Type="http://schemas.openxmlformats.org/officeDocument/2006/relationships/slideLayout" Target="../slideLayouts/slideLayout62.xml"/><Relationship Id="rId14" Type="http://schemas.openxmlformats.org/officeDocument/2006/relationships/image" Target="../media/image53.jpe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65.png"/><Relationship Id="rId2" Type="http://schemas.openxmlformats.org/officeDocument/2006/relationships/tags" Target="../tags/tag15.xml"/><Relationship Id="rId1" Type="http://schemas.openxmlformats.org/officeDocument/2006/relationships/vmlDrawing" Target="../drawings/vmlDrawing1.vml"/><Relationship Id="rId6" Type="http://schemas.openxmlformats.org/officeDocument/2006/relationships/image" Target="../media/image64.emf"/><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hyperlink" Target="https://www.microsoft.com/learning/en-us/exam-70-532.aspx" TargetMode="Externa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74.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2" Type="http://schemas.openxmlformats.org/officeDocument/2006/relationships/hyperlink" Target="https://channel9.msdn.com/Events/Build/2015/2-690" TargetMode="Externa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7.png"/><Relationship Id="rId7"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3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hyperlink" Target="http://channel9.msdn.com/events/Ignite/2015/BRK2557" TargetMode="Externa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3.png"/><Relationship Id="rId9" Type="http://schemas.openxmlformats.org/officeDocument/2006/relationships/image" Target="../media/image85.png"/></Relationships>
</file>

<file path=ppt/slides/_rels/slide6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2.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74.png"/><Relationship Id="rId5" Type="http://schemas.openxmlformats.org/officeDocument/2006/relationships/image" Target="../media/image20.png"/><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90.png"/><Relationship Id="rId11" Type="http://schemas.openxmlformats.org/officeDocument/2006/relationships/image" Target="../media/image93.jpg"/><Relationship Id="rId5" Type="http://schemas.openxmlformats.org/officeDocument/2006/relationships/image" Target="../media/image89.png"/><Relationship Id="rId10" Type="http://schemas.microsoft.com/office/2007/relationships/hdphoto" Target="../media/hdphoto5.wdp"/><Relationship Id="rId4" Type="http://schemas.openxmlformats.org/officeDocument/2006/relationships/image" Target="../media/image88.jpg"/><Relationship Id="rId9"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95.emf"/></Relationships>
</file>

<file path=ppt/slides/_rels/slide6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microsoft.com/office/2007/relationships/hdphoto" Target="../media/hdphoto5.wdp"/><Relationship Id="rId12"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98.png"/><Relationship Id="rId11" Type="http://schemas.microsoft.com/office/2007/relationships/hdphoto" Target="../media/hdphoto8.wdp"/><Relationship Id="rId5" Type="http://schemas.microsoft.com/office/2007/relationships/hdphoto" Target="../media/hdphoto6.wdp"/><Relationship Id="rId10" Type="http://schemas.openxmlformats.org/officeDocument/2006/relationships/image" Target="../media/image100.png"/><Relationship Id="rId4" Type="http://schemas.openxmlformats.org/officeDocument/2006/relationships/image" Target="../media/image97.pn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3" Type="http://schemas.openxmlformats.org/officeDocument/2006/relationships/hyperlink" Target="http://azure.com/hdinsight"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hyperlink" Target="http://azure.com/datalak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7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82.xml"/><Relationship Id="rId5" Type="http://schemas.openxmlformats.org/officeDocument/2006/relationships/image" Target="../media/image109.png"/><Relationship Id="rId4" Type="http://schemas.openxmlformats.org/officeDocument/2006/relationships/hyperlink" Target="http://myignite.microsoft.com/"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5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6"/>
          <p:cNvPicPr>
            <a:picLocks noChangeAspect="1"/>
          </p:cNvPicPr>
          <p:nvPr/>
        </p:nvPicPr>
        <p:blipFill>
          <a:blip r:embed="rId2"/>
          <a:stretch>
            <a:fillRect/>
          </a:stretch>
        </p:blipFill>
        <p:spPr>
          <a:xfrm>
            <a:off x="882" y="-236008"/>
            <a:ext cx="12434711" cy="8289807"/>
          </a:xfrm>
          <a:prstGeom prst="rect">
            <a:avLst/>
          </a:prstGeom>
        </p:spPr>
      </p:pic>
      <p:sp>
        <p:nvSpPr>
          <p:cNvPr id="208" name="Rectangle 207"/>
          <p:cNvSpPr/>
          <p:nvPr/>
        </p:nvSpPr>
        <p:spPr bwMode="auto">
          <a:xfrm>
            <a:off x="881" y="906830"/>
            <a:ext cx="12556933" cy="5561811"/>
          </a:xfrm>
          <a:prstGeom prst="rect">
            <a:avLst/>
          </a:prstGeom>
          <a:solidFill>
            <a:schemeClr val="tx1">
              <a:lumMod val="8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54" name="TextBox 153"/>
          <p:cNvSpPr txBox="1"/>
          <p:nvPr/>
        </p:nvSpPr>
        <p:spPr>
          <a:xfrm>
            <a:off x="10119247" y="5715178"/>
            <a:ext cx="1203667" cy="499037"/>
          </a:xfrm>
          <a:prstGeom prst="rect">
            <a:avLst/>
          </a:prstGeom>
          <a:no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Azure DB</a:t>
            </a: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374" y="5680890"/>
            <a:ext cx="388647" cy="388647"/>
          </a:xfrm>
          <a:prstGeom prst="rect">
            <a:avLst/>
          </a:prstGeom>
        </p:spPr>
      </p:pic>
      <p:sp>
        <p:nvSpPr>
          <p:cNvPr id="73" name="Rectangle 72"/>
          <p:cNvSpPr/>
          <p:nvPr/>
        </p:nvSpPr>
        <p:spPr bwMode="auto">
          <a:xfrm>
            <a:off x="282739" y="2749091"/>
            <a:ext cx="2057108" cy="3334167"/>
          </a:xfrm>
          <a:prstGeom prst="rect">
            <a:avLst/>
          </a:prstGeom>
          <a:solidFill>
            <a:schemeClr val="tx1">
              <a:lumMod val="65000"/>
              <a:alpha val="75000"/>
            </a:schemeClr>
          </a:solidFill>
          <a:ln>
            <a:solidFill>
              <a:schemeClr val="tx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ctr" anchorCtr="0"/>
          <a:lstStyle/>
          <a:p>
            <a:pPr algn="ctr" defTabSz="932227"/>
            <a:r>
              <a:rPr lang="en-US" sz="2000" dirty="0">
                <a:solidFill>
                  <a:srgbClr val="000000"/>
                </a:solidFill>
                <a:ea typeface="Segoe UI" pitchFamily="34" charset="0"/>
                <a:cs typeface="Segoe UI" pitchFamily="34" charset="0"/>
              </a:rPr>
              <a:t>Acquire Raw Materials</a:t>
            </a:r>
          </a:p>
        </p:txBody>
      </p:sp>
      <p:sp>
        <p:nvSpPr>
          <p:cNvPr id="74" name="Rectangle 73"/>
          <p:cNvSpPr/>
          <p:nvPr/>
        </p:nvSpPr>
        <p:spPr bwMode="auto">
          <a:xfrm>
            <a:off x="4657010" y="2749091"/>
            <a:ext cx="4672911" cy="3334167"/>
          </a:xfrm>
          <a:prstGeom prst="rect">
            <a:avLst/>
          </a:prstGeom>
          <a:solidFill>
            <a:schemeClr val="tx1">
              <a:lumMod val="65000"/>
              <a:alpha val="75000"/>
            </a:schemeClr>
          </a:solidFill>
          <a:ln>
            <a:solidFill>
              <a:schemeClr val="tx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ctr" anchorCtr="0"/>
          <a:lstStyle/>
          <a:p>
            <a:pPr algn="ctr" defTabSz="932227"/>
            <a:r>
              <a:rPr lang="en-US" sz="2000" dirty="0">
                <a:solidFill>
                  <a:srgbClr val="000000"/>
                </a:solidFill>
                <a:ea typeface="Segoe UI" pitchFamily="34" charset="0"/>
                <a:cs typeface="Segoe UI" pitchFamily="34" charset="0"/>
              </a:rPr>
              <a:t>Transform raw materials into “finished goods”</a:t>
            </a:r>
          </a:p>
        </p:txBody>
      </p:sp>
      <p:sp>
        <p:nvSpPr>
          <p:cNvPr id="75" name="Rectangle 74"/>
          <p:cNvSpPr/>
          <p:nvPr/>
        </p:nvSpPr>
        <p:spPr bwMode="auto">
          <a:xfrm>
            <a:off x="9506772" y="2749091"/>
            <a:ext cx="2057108" cy="3334167"/>
          </a:xfrm>
          <a:prstGeom prst="rect">
            <a:avLst/>
          </a:prstGeom>
          <a:solidFill>
            <a:schemeClr val="tx1">
              <a:lumMod val="65000"/>
              <a:alpha val="75000"/>
            </a:schemeClr>
          </a:solidFill>
          <a:ln>
            <a:solidFill>
              <a:schemeClr val="tx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ctr" anchorCtr="0"/>
          <a:lstStyle/>
          <a:p>
            <a:pPr algn="ctr" defTabSz="932227"/>
            <a:r>
              <a:rPr lang="en-US" sz="2000" dirty="0">
                <a:solidFill>
                  <a:srgbClr val="000000"/>
                </a:solidFill>
                <a:ea typeface="Segoe UI" pitchFamily="34" charset="0"/>
                <a:cs typeface="Segoe UI" pitchFamily="34" charset="0"/>
              </a:rPr>
              <a:t>Deliver</a:t>
            </a:r>
          </a:p>
        </p:txBody>
      </p:sp>
      <p:sp>
        <p:nvSpPr>
          <p:cNvPr id="5" name="TextBox 4"/>
          <p:cNvSpPr txBox="1"/>
          <p:nvPr/>
        </p:nvSpPr>
        <p:spPr>
          <a:xfrm>
            <a:off x="427858" y="2190683"/>
            <a:ext cx="1861536" cy="544688"/>
          </a:xfrm>
          <a:prstGeom prst="rect">
            <a:avLst/>
          </a:prstGeom>
          <a:noFill/>
        </p:spPr>
        <p:txBody>
          <a:bodyPr wrap="square" lIns="182854" tIns="146283" rIns="182854" bIns="146283" rtlCol="0">
            <a:spAutoFit/>
          </a:bodyPr>
          <a:lstStyle/>
          <a:p>
            <a:pPr defTabSz="932597">
              <a:lnSpc>
                <a:spcPct val="90000"/>
              </a:lnSpc>
              <a:spcAft>
                <a:spcPts val="600"/>
              </a:spcAft>
            </a:pPr>
            <a:r>
              <a:rPr lang="en-US" b="1" dirty="0">
                <a:gradFill>
                  <a:gsLst>
                    <a:gs pos="2917">
                      <a:srgbClr val="404040"/>
                    </a:gs>
                    <a:gs pos="30000">
                      <a:srgbClr val="404040"/>
                    </a:gs>
                  </a:gsLst>
                  <a:lin ang="5400000" scaled="0"/>
                </a:gradFill>
              </a:rPr>
              <a:t>Data Ingest</a:t>
            </a:r>
          </a:p>
        </p:txBody>
      </p:sp>
      <p:sp>
        <p:nvSpPr>
          <p:cNvPr id="78" name="TextBox 77"/>
          <p:cNvSpPr txBox="1"/>
          <p:nvPr/>
        </p:nvSpPr>
        <p:spPr>
          <a:xfrm>
            <a:off x="2618622" y="2190684"/>
            <a:ext cx="1861536" cy="544715"/>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b="1" dirty="0">
                <a:gradFill>
                  <a:gsLst>
                    <a:gs pos="2917">
                      <a:srgbClr val="404040"/>
                    </a:gs>
                    <a:gs pos="30000">
                      <a:srgbClr val="404040"/>
                    </a:gs>
                  </a:gsLst>
                  <a:lin ang="5400000" scaled="0"/>
                </a:gradFill>
              </a:rPr>
              <a:t>Data Storage</a:t>
            </a:r>
          </a:p>
        </p:txBody>
      </p:sp>
      <p:sp>
        <p:nvSpPr>
          <p:cNvPr id="79" name="TextBox 78"/>
          <p:cNvSpPr txBox="1"/>
          <p:nvPr/>
        </p:nvSpPr>
        <p:spPr>
          <a:xfrm>
            <a:off x="5656142" y="2190682"/>
            <a:ext cx="2674645" cy="544688"/>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b="1" dirty="0">
                <a:gradFill>
                  <a:gsLst>
                    <a:gs pos="2917">
                      <a:srgbClr val="404040"/>
                    </a:gs>
                    <a:gs pos="30000">
                      <a:srgbClr val="404040"/>
                    </a:gs>
                  </a:gsLst>
                  <a:lin ang="5400000" scaled="0"/>
                </a:gradFill>
              </a:rPr>
              <a:t>Data Processing</a:t>
            </a:r>
          </a:p>
        </p:txBody>
      </p:sp>
      <p:sp>
        <p:nvSpPr>
          <p:cNvPr id="80" name="TextBox 79"/>
          <p:cNvSpPr txBox="1"/>
          <p:nvPr/>
        </p:nvSpPr>
        <p:spPr>
          <a:xfrm>
            <a:off x="9198003" y="2190682"/>
            <a:ext cx="2674645" cy="544688"/>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b="1" dirty="0">
                <a:gradFill>
                  <a:gsLst>
                    <a:gs pos="2917">
                      <a:srgbClr val="404040"/>
                    </a:gs>
                    <a:gs pos="30000">
                      <a:srgbClr val="404040"/>
                    </a:gs>
                  </a:gsLst>
                  <a:lin ang="5400000" scaled="0"/>
                </a:gradFill>
              </a:rPr>
              <a:t>Presentation</a:t>
            </a:r>
          </a:p>
        </p:txBody>
      </p:sp>
      <p:sp>
        <p:nvSpPr>
          <p:cNvPr id="17" name="Rectangle 16"/>
          <p:cNvSpPr/>
          <p:nvPr/>
        </p:nvSpPr>
        <p:spPr bwMode="auto">
          <a:xfrm>
            <a:off x="2466245" y="2765643"/>
            <a:ext cx="2057108" cy="3334167"/>
          </a:xfrm>
          <a:prstGeom prst="rect">
            <a:avLst/>
          </a:prstGeom>
          <a:solidFill>
            <a:schemeClr val="tx1">
              <a:lumMod val="65000"/>
              <a:alpha val="75000"/>
            </a:schemeClr>
          </a:solidFill>
          <a:ln>
            <a:solidFill>
              <a:schemeClr val="tx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ctr" anchorCtr="0"/>
          <a:lstStyle/>
          <a:p>
            <a:pPr algn="ctr" defTabSz="932227"/>
            <a:r>
              <a:rPr lang="en-US" sz="2000" dirty="0">
                <a:solidFill>
                  <a:srgbClr val="000000"/>
                </a:solidFill>
                <a:ea typeface="Segoe UI" pitchFamily="34" charset="0"/>
                <a:cs typeface="Segoe UI" pitchFamily="34" charset="0"/>
              </a:rPr>
              <a:t>Store Materials</a:t>
            </a:r>
          </a:p>
        </p:txBody>
      </p:sp>
    </p:spTree>
    <p:extLst>
      <p:ext uri="{BB962C8B-B14F-4D97-AF65-F5344CB8AC3E}">
        <p14:creationId xmlns:p14="http://schemas.microsoft.com/office/powerpoint/2010/main" val="65242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8" grpId="0"/>
      <p:bldP spid="79" grpId="0"/>
      <p:bldP spid="8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82" y="0"/>
            <a:ext cx="25907" cy="12954"/>
          </a:xfrm>
          <a:prstGeom prst="rect">
            <a:avLst/>
          </a:prstGeom>
        </p:spPr>
      </p:pic>
      <p:grpSp>
        <p:nvGrpSpPr>
          <p:cNvPr id="22" name="Group 21"/>
          <p:cNvGrpSpPr/>
          <p:nvPr/>
        </p:nvGrpSpPr>
        <p:grpSpPr>
          <a:xfrm>
            <a:off x="4378929" y="3751625"/>
            <a:ext cx="1939499" cy="2625990"/>
            <a:chOff x="4359458" y="3422649"/>
            <a:chExt cx="1901642" cy="2453550"/>
          </a:xfrm>
        </p:grpSpPr>
        <p:pic>
          <p:nvPicPr>
            <p:cNvPr id="5" name="Picture 4"/>
            <p:cNvPicPr>
              <a:picLocks noChangeAspect="1"/>
            </p:cNvPicPr>
            <p:nvPr/>
          </p:nvPicPr>
          <p:blipFill>
            <a:blip r:embed="rId3"/>
            <a:stretch>
              <a:fillRect/>
            </a:stretch>
          </p:blipFill>
          <p:spPr>
            <a:xfrm>
              <a:off x="6083299" y="3422649"/>
              <a:ext cx="25401" cy="12701"/>
            </a:xfrm>
            <a:prstGeom prst="rect">
              <a:avLst/>
            </a:prstGeom>
          </p:spPr>
        </p:pic>
        <p:pic>
          <p:nvPicPr>
            <p:cNvPr id="6" name="Picture 5"/>
            <p:cNvPicPr>
              <a:picLocks noChangeAspect="1"/>
            </p:cNvPicPr>
            <p:nvPr/>
          </p:nvPicPr>
          <p:blipFill>
            <a:blip r:embed="rId3"/>
            <a:stretch>
              <a:fillRect/>
            </a:stretch>
          </p:blipFill>
          <p:spPr>
            <a:xfrm>
              <a:off x="6235699" y="3575049"/>
              <a:ext cx="25401" cy="12701"/>
            </a:xfrm>
            <a:prstGeom prst="rect">
              <a:avLst/>
            </a:prstGeom>
          </p:spPr>
        </p:pic>
        <p:pic>
          <p:nvPicPr>
            <p:cNvPr id="9" name="Picture 2" descr="\\MAGNUM\Projects\Microsoft\Cloud Power FY12\Design\Icons\PNGs\Server_2.png"/>
            <p:cNvPicPr>
              <a:picLocks noChangeAspect="1" noChangeArrowheads="1"/>
            </p:cNvPicPr>
            <p:nvPr/>
          </p:nvPicPr>
          <p:blipFill>
            <a:blip r:embed="rId4" cstate="print">
              <a:lum bright="100000"/>
            </a:blip>
            <a:srcRect/>
            <a:stretch>
              <a:fillRect/>
            </a:stretch>
          </p:blipFill>
          <p:spPr bwMode="auto">
            <a:xfrm>
              <a:off x="4359458" y="4047399"/>
              <a:ext cx="1828800" cy="1828800"/>
            </a:xfrm>
            <a:prstGeom prst="rect">
              <a:avLst/>
            </a:prstGeom>
            <a:noFill/>
          </p:spPr>
        </p:pic>
        <p:sp>
          <p:nvSpPr>
            <p:cNvPr id="3" name="Flowchart: Magnetic Disk 2"/>
            <p:cNvSpPr/>
            <p:nvPr/>
          </p:nvSpPr>
          <p:spPr bwMode="auto">
            <a:xfrm>
              <a:off x="4629752" y="5346809"/>
              <a:ext cx="490888" cy="529390"/>
            </a:xfrm>
            <a:prstGeom prst="flowChartMagneticDisk">
              <a:avLst/>
            </a:prstGeom>
            <a:solidFill>
              <a:schemeClr val="tx1"/>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grpSp>
      <p:grpSp>
        <p:nvGrpSpPr>
          <p:cNvPr id="23" name="Group 22"/>
          <p:cNvGrpSpPr/>
          <p:nvPr/>
        </p:nvGrpSpPr>
        <p:grpSpPr>
          <a:xfrm>
            <a:off x="5956908" y="4078710"/>
            <a:ext cx="1865207" cy="2299769"/>
            <a:chOff x="5917146" y="3727449"/>
            <a:chExt cx="1828800" cy="2148750"/>
          </a:xfrm>
        </p:grpSpPr>
        <p:pic>
          <p:nvPicPr>
            <p:cNvPr id="7" name="Picture 6"/>
            <p:cNvPicPr>
              <a:picLocks noChangeAspect="1"/>
            </p:cNvPicPr>
            <p:nvPr/>
          </p:nvPicPr>
          <p:blipFill>
            <a:blip r:embed="rId3"/>
            <a:stretch>
              <a:fillRect/>
            </a:stretch>
          </p:blipFill>
          <p:spPr>
            <a:xfrm>
              <a:off x="6388099" y="3727449"/>
              <a:ext cx="25401" cy="12701"/>
            </a:xfrm>
            <a:prstGeom prst="rect">
              <a:avLst/>
            </a:prstGeom>
          </p:spPr>
        </p:pic>
        <p:pic>
          <p:nvPicPr>
            <p:cNvPr id="10" name="Picture 2" descr="\\MAGNUM\Projects\Microsoft\Cloud Power FY12\Design\Icons\PNGs\Server_2.png"/>
            <p:cNvPicPr>
              <a:picLocks noChangeAspect="1" noChangeArrowheads="1"/>
            </p:cNvPicPr>
            <p:nvPr/>
          </p:nvPicPr>
          <p:blipFill>
            <a:blip r:embed="rId4" cstate="print">
              <a:lum bright="100000"/>
            </a:blip>
            <a:srcRect/>
            <a:stretch>
              <a:fillRect/>
            </a:stretch>
          </p:blipFill>
          <p:spPr bwMode="auto">
            <a:xfrm>
              <a:off x="5917146" y="4047399"/>
              <a:ext cx="1828800" cy="1828800"/>
            </a:xfrm>
            <a:prstGeom prst="rect">
              <a:avLst/>
            </a:prstGeom>
            <a:noFill/>
          </p:spPr>
        </p:pic>
        <p:sp>
          <p:nvSpPr>
            <p:cNvPr id="12" name="Cube 11"/>
            <p:cNvSpPr/>
            <p:nvPr/>
          </p:nvSpPr>
          <p:spPr bwMode="auto">
            <a:xfrm>
              <a:off x="6077526" y="5367664"/>
              <a:ext cx="571141" cy="508535"/>
            </a:xfrm>
            <a:prstGeom prst="cube">
              <a:avLst/>
            </a:prstGeom>
            <a:solidFill>
              <a:schemeClr val="tx1"/>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grpSp>
      <p:grpSp>
        <p:nvGrpSpPr>
          <p:cNvPr id="24" name="Group 23"/>
          <p:cNvGrpSpPr/>
          <p:nvPr/>
        </p:nvGrpSpPr>
        <p:grpSpPr>
          <a:xfrm>
            <a:off x="7449073" y="4366589"/>
            <a:ext cx="1865207" cy="1957332"/>
            <a:chOff x="7380186" y="4047399"/>
            <a:chExt cx="1828800" cy="1828800"/>
          </a:xfrm>
        </p:grpSpPr>
        <p:pic>
          <p:nvPicPr>
            <p:cNvPr id="11" name="Picture 2" descr="\\MAGNUM\Projects\Microsoft\Cloud Power FY12\Design\Icons\PNGs\Server_2.png"/>
            <p:cNvPicPr>
              <a:picLocks noChangeAspect="1" noChangeArrowheads="1"/>
            </p:cNvPicPr>
            <p:nvPr/>
          </p:nvPicPr>
          <p:blipFill>
            <a:blip r:embed="rId4" cstate="print">
              <a:lum bright="100000"/>
            </a:blip>
            <a:srcRect/>
            <a:stretch>
              <a:fillRect/>
            </a:stretch>
          </p:blipFill>
          <p:spPr bwMode="auto">
            <a:xfrm>
              <a:off x="7380186" y="4047399"/>
              <a:ext cx="1828800" cy="1828800"/>
            </a:xfrm>
            <a:prstGeom prst="rect">
              <a:avLst/>
            </a:prstGeom>
            <a:noFill/>
          </p:spPr>
        </p:pic>
        <p:grpSp>
          <p:nvGrpSpPr>
            <p:cNvPr id="18" name="Group 17"/>
            <p:cNvGrpSpPr/>
            <p:nvPr/>
          </p:nvGrpSpPr>
          <p:grpSpPr>
            <a:xfrm>
              <a:off x="7478089" y="5415828"/>
              <a:ext cx="633616" cy="460371"/>
              <a:chOff x="8567372" y="5043498"/>
              <a:chExt cx="1179733" cy="745119"/>
            </a:xfrm>
          </p:grpSpPr>
          <p:pic>
            <p:nvPicPr>
              <p:cNvPr id="14" name="Picture 5" descr="\\MAGNUM\Projects\Microsoft\Cloud Power FY12\Design\ICONS_PNG\Increase.png"/>
              <p:cNvPicPr>
                <a:picLocks noChangeAspect="1" noChangeArrowheads="1"/>
              </p:cNvPicPr>
              <p:nvPr/>
            </p:nvPicPr>
            <p:blipFill>
              <a:blip r:embed="rId5" cstate="print">
                <a:lum bright="100000"/>
              </a:blip>
              <a:srcRect/>
              <a:stretch>
                <a:fillRect/>
              </a:stretch>
            </p:blipFill>
            <p:spPr bwMode="auto">
              <a:xfrm>
                <a:off x="8718832" y="5043498"/>
                <a:ext cx="740149" cy="714992"/>
              </a:xfrm>
              <a:prstGeom prst="rect">
                <a:avLst/>
              </a:prstGeom>
              <a:noFill/>
            </p:spPr>
          </p:pic>
          <p:sp>
            <p:nvSpPr>
              <p:cNvPr id="15" name="Round Same Side Corner Rectangle 11"/>
              <p:cNvSpPr/>
              <p:nvPr/>
            </p:nvSpPr>
            <p:spPr>
              <a:xfrm>
                <a:off x="8567372" y="5058085"/>
                <a:ext cx="1179733" cy="730532"/>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grpSp>
      <p:grpSp>
        <p:nvGrpSpPr>
          <p:cNvPr id="21" name="Group 20"/>
          <p:cNvGrpSpPr/>
          <p:nvPr/>
        </p:nvGrpSpPr>
        <p:grpSpPr>
          <a:xfrm>
            <a:off x="2809348" y="4482490"/>
            <a:ext cx="1865207" cy="2093066"/>
            <a:chOff x="2720762" y="4050518"/>
            <a:chExt cx="1828800" cy="1955621"/>
          </a:xfrm>
        </p:grpSpPr>
        <p:pic>
          <p:nvPicPr>
            <p:cNvPr id="19" name="Picture 2" descr="\\MAGNUM\Projects\Microsoft\Cloud Power FY12\Design\Icons\PNGs\Server_2.png"/>
            <p:cNvPicPr>
              <a:picLocks noChangeAspect="1" noChangeArrowheads="1"/>
            </p:cNvPicPr>
            <p:nvPr/>
          </p:nvPicPr>
          <p:blipFill>
            <a:blip r:embed="rId4" cstate="print">
              <a:lum bright="100000"/>
            </a:blip>
            <a:srcRect/>
            <a:stretch>
              <a:fillRect/>
            </a:stretch>
          </p:blipFill>
          <p:spPr bwMode="auto">
            <a:xfrm>
              <a:off x="2720762" y="4050518"/>
              <a:ext cx="1828800" cy="1828800"/>
            </a:xfrm>
            <a:prstGeom prst="rect">
              <a:avLst/>
            </a:prstGeom>
            <a:noFill/>
          </p:spPr>
        </p:pic>
        <p:pic>
          <p:nvPicPr>
            <p:cNvPr id="20" name="Picture 7" descr="\\MAGNUM\Projects\Microsoft\Cloud Power FY12\Design\ICONS_PNG\Gears.png"/>
            <p:cNvPicPr>
              <a:picLocks noChangeAspect="1" noChangeArrowheads="1"/>
            </p:cNvPicPr>
            <p:nvPr/>
          </p:nvPicPr>
          <p:blipFill>
            <a:blip r:embed="rId6" cstate="print">
              <a:biLevel thresh="25000"/>
            </a:blip>
            <a:srcRect/>
            <a:stretch>
              <a:fillRect/>
            </a:stretch>
          </p:blipFill>
          <p:spPr bwMode="auto">
            <a:xfrm>
              <a:off x="2809792" y="5216868"/>
              <a:ext cx="789271" cy="789271"/>
            </a:xfrm>
            <a:prstGeom prst="rect">
              <a:avLst/>
            </a:prstGeom>
            <a:noFill/>
          </p:spPr>
        </p:pic>
      </p:grpSp>
      <p:sp>
        <p:nvSpPr>
          <p:cNvPr id="25" name="Rounded Rectangle 24"/>
          <p:cNvSpPr/>
          <p:nvPr/>
        </p:nvSpPr>
        <p:spPr bwMode="auto">
          <a:xfrm>
            <a:off x="1637830" y="3292607"/>
            <a:ext cx="9090429" cy="834391"/>
          </a:xfrm>
          <a:prstGeom prst="round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Migrate</a:t>
            </a:r>
          </a:p>
        </p:txBody>
      </p:sp>
      <p:sp>
        <p:nvSpPr>
          <p:cNvPr id="26" name="TextBox 25"/>
          <p:cNvSpPr txBox="1"/>
          <p:nvPr/>
        </p:nvSpPr>
        <p:spPr>
          <a:xfrm>
            <a:off x="4447125" y="6298446"/>
            <a:ext cx="1671318"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Database</a:t>
            </a:r>
          </a:p>
        </p:txBody>
      </p:sp>
      <p:sp>
        <p:nvSpPr>
          <p:cNvPr id="27" name="TextBox 26"/>
          <p:cNvSpPr txBox="1"/>
          <p:nvPr/>
        </p:nvSpPr>
        <p:spPr>
          <a:xfrm>
            <a:off x="6183044" y="6298446"/>
            <a:ext cx="1187040"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OLAP</a:t>
            </a:r>
          </a:p>
        </p:txBody>
      </p:sp>
      <p:sp>
        <p:nvSpPr>
          <p:cNvPr id="28" name="TextBox 27"/>
          <p:cNvSpPr txBox="1"/>
          <p:nvPr/>
        </p:nvSpPr>
        <p:spPr>
          <a:xfrm>
            <a:off x="3424534" y="6300173"/>
            <a:ext cx="1187040"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ETL</a:t>
            </a:r>
          </a:p>
        </p:txBody>
      </p:sp>
      <p:sp>
        <p:nvSpPr>
          <p:cNvPr id="29" name="TextBox 28"/>
          <p:cNvSpPr txBox="1"/>
          <p:nvPr/>
        </p:nvSpPr>
        <p:spPr>
          <a:xfrm>
            <a:off x="7431255" y="6286903"/>
            <a:ext cx="2058673"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Reporting</a:t>
            </a:r>
          </a:p>
        </p:txBody>
      </p:sp>
      <p:sp>
        <p:nvSpPr>
          <p:cNvPr id="30" name="Cloud 29"/>
          <p:cNvSpPr/>
          <p:nvPr/>
        </p:nvSpPr>
        <p:spPr bwMode="auto">
          <a:xfrm>
            <a:off x="1036563" y="578341"/>
            <a:ext cx="11205964" cy="2537988"/>
          </a:xfrm>
          <a:prstGeom prst="cloud">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32" name="Round Single Corner Rectangle 31"/>
          <p:cNvSpPr/>
          <p:nvPr/>
        </p:nvSpPr>
        <p:spPr bwMode="auto">
          <a:xfrm>
            <a:off x="4341084" y="940325"/>
            <a:ext cx="1986083" cy="606177"/>
          </a:xfrm>
          <a:prstGeom prst="round1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err="1">
                <a:solidFill>
                  <a:srgbClr val="000000"/>
                </a:solidFill>
              </a:rPr>
              <a:t>HDInisght</a:t>
            </a:r>
            <a:endParaRPr lang="en-US" sz="2040" dirty="0">
              <a:solidFill>
                <a:srgbClr val="000000"/>
              </a:solidFill>
            </a:endParaRPr>
          </a:p>
        </p:txBody>
      </p:sp>
      <p:sp>
        <p:nvSpPr>
          <p:cNvPr id="33" name="Round Single Corner Rectangle 32"/>
          <p:cNvSpPr/>
          <p:nvPr/>
        </p:nvSpPr>
        <p:spPr bwMode="auto">
          <a:xfrm>
            <a:off x="6471256" y="848951"/>
            <a:ext cx="1986083" cy="606177"/>
          </a:xfrm>
          <a:prstGeom prst="round1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Azure ML</a:t>
            </a:r>
          </a:p>
        </p:txBody>
      </p:sp>
      <p:sp>
        <p:nvSpPr>
          <p:cNvPr id="34" name="Round Single Corner Rectangle 33"/>
          <p:cNvSpPr/>
          <p:nvPr/>
        </p:nvSpPr>
        <p:spPr bwMode="auto">
          <a:xfrm>
            <a:off x="8742176" y="829613"/>
            <a:ext cx="1986083" cy="606177"/>
          </a:xfrm>
          <a:prstGeom prst="round1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Power BI</a:t>
            </a:r>
          </a:p>
        </p:txBody>
      </p:sp>
      <p:cxnSp>
        <p:nvCxnSpPr>
          <p:cNvPr id="36" name="Straight Arrow Connector 35"/>
          <p:cNvCxnSpPr/>
          <p:nvPr/>
        </p:nvCxnSpPr>
        <p:spPr>
          <a:xfrm flipV="1">
            <a:off x="3705134" y="4244834"/>
            <a:ext cx="0" cy="3574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282784" y="4244833"/>
            <a:ext cx="0" cy="3574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889511" y="4244832"/>
            <a:ext cx="0" cy="3574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8381677" y="4192191"/>
            <a:ext cx="0" cy="3574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424534" y="2197683"/>
            <a:ext cx="0" cy="1512119"/>
          </a:xfrm>
          <a:prstGeom prst="straightConnector1">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5282784" y="2107695"/>
            <a:ext cx="0" cy="1512119"/>
          </a:xfrm>
          <a:prstGeom prst="straightConnector1">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flipV="1">
            <a:off x="7526474" y="2107695"/>
            <a:ext cx="0" cy="1512119"/>
          </a:xfrm>
          <a:prstGeom prst="straightConnector1">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flipV="1">
            <a:off x="9627164" y="2107695"/>
            <a:ext cx="0" cy="1512119"/>
          </a:xfrm>
          <a:prstGeom prst="straightConnector1">
            <a:avLst/>
          </a:prstGeom>
          <a:ln>
            <a:headEnd type="none"/>
            <a:tailEnd type="triangle"/>
          </a:ln>
        </p:spPr>
        <p:style>
          <a:lnRef idx="3">
            <a:schemeClr val="dk1"/>
          </a:lnRef>
          <a:fillRef idx="0">
            <a:schemeClr val="dk1"/>
          </a:fillRef>
          <a:effectRef idx="2">
            <a:schemeClr val="dk1"/>
          </a:effectRef>
          <a:fontRef idx="minor">
            <a:schemeClr val="tx1"/>
          </a:fontRef>
        </p:style>
      </p:cxnSp>
      <p:sp>
        <p:nvSpPr>
          <p:cNvPr id="44" name="Round Single Corner Rectangle 43"/>
          <p:cNvSpPr/>
          <p:nvPr/>
        </p:nvSpPr>
        <p:spPr bwMode="auto">
          <a:xfrm>
            <a:off x="2189204" y="1162907"/>
            <a:ext cx="2352810" cy="431838"/>
          </a:xfrm>
          <a:prstGeom prst="round1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Azure Data Factory</a:t>
            </a:r>
          </a:p>
        </p:txBody>
      </p:sp>
      <p:pic>
        <p:nvPicPr>
          <p:cNvPr id="45" name="Picture 44"/>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4931843" y="1310145"/>
            <a:ext cx="795824" cy="795824"/>
          </a:xfrm>
          <a:prstGeom prst="rect">
            <a:avLst/>
          </a:prstGeom>
        </p:spPr>
      </p:pic>
      <p:pic>
        <p:nvPicPr>
          <p:cNvPr id="50" name="Picture 5" descr="\\MAGNUM\Projects\Microsoft\Cloud Power FY12\Design\ICONS_PNG\Increase.png"/>
          <p:cNvPicPr>
            <a:picLocks noChangeAspect="1" noChangeArrowheads="1"/>
          </p:cNvPicPr>
          <p:nvPr/>
        </p:nvPicPr>
        <p:blipFill>
          <a:blip r:embed="rId5" cstate="print">
            <a:biLevel thresh="75000"/>
          </a:blip>
          <a:srcRect/>
          <a:stretch>
            <a:fillRect/>
          </a:stretch>
        </p:blipFill>
        <p:spPr bwMode="auto">
          <a:xfrm>
            <a:off x="9400388" y="1522844"/>
            <a:ext cx="382860" cy="364613"/>
          </a:xfrm>
          <a:prstGeom prst="rect">
            <a:avLst/>
          </a:prstGeom>
          <a:noFill/>
        </p:spPr>
      </p:pic>
      <p:sp>
        <p:nvSpPr>
          <p:cNvPr id="51" name="Round Same Side Corner Rectangle 11"/>
          <p:cNvSpPr/>
          <p:nvPr/>
        </p:nvSpPr>
        <p:spPr>
          <a:xfrm>
            <a:off x="9322042" y="1530282"/>
            <a:ext cx="610244" cy="372537"/>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solidFill>
              <a:schemeClr val="bg1"/>
            </a:solid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52" name="Trapezoid 12"/>
          <p:cNvSpPr/>
          <p:nvPr/>
        </p:nvSpPr>
        <p:spPr>
          <a:xfrm>
            <a:off x="9266981" y="1904680"/>
            <a:ext cx="720367" cy="86630"/>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chemeClr val="bg1"/>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53" name="Rectangle 52"/>
          <p:cNvSpPr/>
          <p:nvPr/>
        </p:nvSpPr>
        <p:spPr>
          <a:xfrm>
            <a:off x="9267302" y="1991310"/>
            <a:ext cx="719725" cy="28247"/>
          </a:xfrm>
          <a:prstGeom prst="rect">
            <a:avLst/>
          </a:prstGeom>
          <a:solidFill>
            <a:schemeClr val="bg1"/>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7218416" y="1406660"/>
            <a:ext cx="612878" cy="612878"/>
          </a:xfrm>
          <a:prstGeom prst="rect">
            <a:avLst/>
          </a:prstGeom>
        </p:spPr>
      </p:pic>
      <p:pic>
        <p:nvPicPr>
          <p:cNvPr id="42" name="Picture 7" descr="\\MAGNUM\Projects\Microsoft\Cloud Power FY12\Design\ICONS_PNG\Gears.png"/>
          <p:cNvPicPr>
            <a:picLocks noChangeAspect="1" noChangeArrowheads="1"/>
          </p:cNvPicPr>
          <p:nvPr/>
        </p:nvPicPr>
        <p:blipFill>
          <a:blip r:embed="rId6" cstate="print">
            <a:biLevel thresh="75000"/>
          </a:blip>
          <a:srcRect/>
          <a:stretch>
            <a:fillRect/>
          </a:stretch>
        </p:blipFill>
        <p:spPr bwMode="auto">
          <a:xfrm>
            <a:off x="2943743" y="1326137"/>
            <a:ext cx="1067785" cy="1067785"/>
          </a:xfrm>
          <a:prstGeom prst="rect">
            <a:avLst/>
          </a:prstGeom>
          <a:noFill/>
        </p:spPr>
      </p:pic>
    </p:spTree>
    <p:extLst>
      <p:ext uri="{BB962C8B-B14F-4D97-AF65-F5344CB8AC3E}">
        <p14:creationId xmlns:p14="http://schemas.microsoft.com/office/powerpoint/2010/main" val="11359503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Commonalities of Architectures</a:t>
            </a:r>
            <a:endParaRPr lang="en-US" dirty="0"/>
          </a:p>
        </p:txBody>
      </p:sp>
      <p:sp>
        <p:nvSpPr>
          <p:cNvPr id="4" name="Striped Right Arrow 3"/>
          <p:cNvSpPr/>
          <p:nvPr/>
        </p:nvSpPr>
        <p:spPr bwMode="auto">
          <a:xfrm>
            <a:off x="598965" y="2797810"/>
            <a:ext cx="1986850" cy="1155617"/>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5" name="TextBox 4"/>
          <p:cNvSpPr txBox="1"/>
          <p:nvPr/>
        </p:nvSpPr>
        <p:spPr>
          <a:xfrm>
            <a:off x="446909" y="4419729"/>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Ingestion</a:t>
            </a:r>
          </a:p>
        </p:txBody>
      </p:sp>
      <p:sp>
        <p:nvSpPr>
          <p:cNvPr id="6" name="Flowchart: Magnetic Disk 5"/>
          <p:cNvSpPr/>
          <p:nvPr/>
        </p:nvSpPr>
        <p:spPr bwMode="auto">
          <a:xfrm>
            <a:off x="3589378" y="2960001"/>
            <a:ext cx="1733425" cy="831234"/>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7" name="TextBox 6"/>
          <p:cNvSpPr txBox="1"/>
          <p:nvPr/>
        </p:nvSpPr>
        <p:spPr>
          <a:xfrm>
            <a:off x="3359605" y="4419729"/>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Storage</a:t>
            </a:r>
          </a:p>
        </p:txBody>
      </p:sp>
      <p:pic>
        <p:nvPicPr>
          <p:cNvPr id="10" name="Picture 9" descr="\\MAGNUM\Projects\Microsoft\Cloud Power FY12\Design\ICONS_PNG\Application.png"/>
          <p:cNvPicPr>
            <a:picLocks noChangeAspect="1" noChangeArrowheads="1"/>
          </p:cNvPicPr>
          <p:nvPr/>
        </p:nvPicPr>
        <p:blipFill rotWithShape="1">
          <a:blip r:embed="rId2" cstate="print">
            <a:biLevel thresh="25000"/>
          </a:blip>
          <a:srcRect l="30174" t="36465" r="28608" b="29915"/>
          <a:stretch/>
        </p:blipFill>
        <p:spPr bwMode="auto">
          <a:xfrm>
            <a:off x="6326367" y="2639019"/>
            <a:ext cx="1805658" cy="1473195"/>
          </a:xfrm>
          <a:prstGeom prst="rect">
            <a:avLst/>
          </a:prstGeom>
          <a:noFill/>
          <a:ln>
            <a:noFill/>
          </a:ln>
        </p:spPr>
      </p:pic>
      <p:sp>
        <p:nvSpPr>
          <p:cNvPr id="11" name="TextBox 10"/>
          <p:cNvSpPr txBox="1"/>
          <p:nvPr/>
        </p:nvSpPr>
        <p:spPr>
          <a:xfrm>
            <a:off x="6219421" y="4419728"/>
            <a:ext cx="2574796" cy="640416"/>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Processing</a:t>
            </a:r>
          </a:p>
        </p:txBody>
      </p:sp>
      <p:sp>
        <p:nvSpPr>
          <p:cNvPr id="12" name="TextBox 11"/>
          <p:cNvSpPr txBox="1"/>
          <p:nvPr/>
        </p:nvSpPr>
        <p:spPr>
          <a:xfrm>
            <a:off x="9316949" y="4419729"/>
            <a:ext cx="2209695"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Presentation</a:t>
            </a:r>
          </a:p>
        </p:txBody>
      </p:sp>
      <p:grpSp>
        <p:nvGrpSpPr>
          <p:cNvPr id="17" name="Group 16"/>
          <p:cNvGrpSpPr/>
          <p:nvPr/>
        </p:nvGrpSpPr>
        <p:grpSpPr>
          <a:xfrm>
            <a:off x="9579172" y="2960000"/>
            <a:ext cx="1420347" cy="993427"/>
            <a:chOff x="2960715" y="1770229"/>
            <a:chExt cx="1236855" cy="895527"/>
          </a:xfrm>
        </p:grpSpPr>
        <p:pic>
          <p:nvPicPr>
            <p:cNvPr id="13" name="Picture 5" descr="\\MAGNUM\Projects\Microsoft\Cloud Power FY12\Design\ICONS_PNG\Increase.png"/>
            <p:cNvPicPr>
              <a:picLocks noChangeAspect="1" noChangeArrowheads="1"/>
            </p:cNvPicPr>
            <p:nvPr/>
          </p:nvPicPr>
          <p:blipFill>
            <a:blip r:embed="rId3" cstate="print">
              <a:lum bright="100000"/>
            </a:blip>
            <a:srcRect/>
            <a:stretch>
              <a:fillRect/>
            </a:stretch>
          </p:blipFill>
          <p:spPr bwMode="auto">
            <a:xfrm>
              <a:off x="3189772" y="1770229"/>
              <a:ext cx="657362" cy="657362"/>
            </a:xfrm>
            <a:prstGeom prst="rect">
              <a:avLst/>
            </a:prstGeom>
            <a:noFill/>
          </p:spPr>
        </p:pic>
        <p:sp>
          <p:nvSpPr>
            <p:cNvPr id="14" name="Round Same Side Corner Rectangle 11"/>
            <p:cNvSpPr/>
            <p:nvPr/>
          </p:nvSpPr>
          <p:spPr>
            <a:xfrm>
              <a:off x="3055253" y="1783640"/>
              <a:ext cx="1047777" cy="671650"/>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5" name="Trapezoid 12"/>
            <p:cNvSpPr/>
            <p:nvPr/>
          </p:nvSpPr>
          <p:spPr>
            <a:xfrm>
              <a:off x="2960715" y="2458643"/>
              <a:ext cx="1236855" cy="156185"/>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6" name="Rectangle 15"/>
            <p:cNvSpPr/>
            <p:nvPr/>
          </p:nvSpPr>
          <p:spPr>
            <a:xfrm>
              <a:off x="2961264" y="2614828"/>
              <a:ext cx="1235754" cy="50928"/>
            </a:xfrm>
            <a:prstGeom prst="rect">
              <a:avLst/>
            </a:pr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sp>
        <p:nvSpPr>
          <p:cNvPr id="30" name="Title 1"/>
          <p:cNvSpPr txBox="1">
            <a:spLocks/>
          </p:cNvSpPr>
          <p:nvPr/>
        </p:nvSpPr>
        <p:spPr>
          <a:xfrm>
            <a:off x="882" y="1239128"/>
            <a:ext cx="12434711" cy="917575"/>
          </a:xfrm>
          <a:prstGeom prst="rect">
            <a:avLst/>
          </a:prstGeom>
        </p:spPr>
        <p:txBody>
          <a:bodyPr vert="horz" wrap="square" lIns="149217" tIns="93260" rIns="149217" bIns="93260" rtlCol="0" anchor="t">
            <a:noAutofit/>
          </a:bodyPr>
          <a:lstStyle>
            <a:lvl1pPr algn="l" defTabSz="914293"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4799">
                <a:gradFill>
                  <a:gsLst>
                    <a:gs pos="1250">
                      <a:srgbClr val="FFFFFF"/>
                    </a:gs>
                    <a:gs pos="100000">
                      <a:srgbClr val="FFFFFF"/>
                    </a:gs>
                  </a:gsLst>
                  <a:lin ang="5400000" scaled="0"/>
                </a:gradFill>
              </a:rPr>
              <a:t>Batch</a:t>
            </a:r>
          </a:p>
        </p:txBody>
      </p:sp>
    </p:spTree>
    <p:extLst>
      <p:ext uri="{BB962C8B-B14F-4D97-AF65-F5344CB8AC3E}">
        <p14:creationId xmlns:p14="http://schemas.microsoft.com/office/powerpoint/2010/main" val="37223319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239128"/>
            <a:ext cx="12434711" cy="917575"/>
          </a:xfrm>
        </p:spPr>
        <p:txBody>
          <a:bodyPr/>
          <a:lstStyle/>
          <a:p>
            <a:pPr algn="ctr"/>
            <a:r>
              <a:rPr lang="en-US" dirty="0" smtClean="0"/>
              <a:t>Streaming</a:t>
            </a:r>
            <a:endParaRPr lang="en-US" dirty="0"/>
          </a:p>
        </p:txBody>
      </p:sp>
      <p:sp>
        <p:nvSpPr>
          <p:cNvPr id="4" name="Striped Right Arrow 3"/>
          <p:cNvSpPr/>
          <p:nvPr/>
        </p:nvSpPr>
        <p:spPr bwMode="auto">
          <a:xfrm>
            <a:off x="598965" y="2797810"/>
            <a:ext cx="1986850" cy="1155617"/>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5" name="TextBox 4"/>
          <p:cNvSpPr txBox="1"/>
          <p:nvPr/>
        </p:nvSpPr>
        <p:spPr>
          <a:xfrm>
            <a:off x="446909" y="4419729"/>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Ingestion</a:t>
            </a:r>
          </a:p>
        </p:txBody>
      </p:sp>
      <p:sp>
        <p:nvSpPr>
          <p:cNvPr id="6" name="Flowchart: Magnetic Disk 5"/>
          <p:cNvSpPr/>
          <p:nvPr/>
        </p:nvSpPr>
        <p:spPr bwMode="auto">
          <a:xfrm>
            <a:off x="6576336" y="2974878"/>
            <a:ext cx="1733425" cy="831234"/>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7" name="TextBox 6"/>
          <p:cNvSpPr txBox="1"/>
          <p:nvPr/>
        </p:nvSpPr>
        <p:spPr>
          <a:xfrm>
            <a:off x="6346563" y="4434606"/>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Storage</a:t>
            </a:r>
          </a:p>
        </p:txBody>
      </p:sp>
      <p:pic>
        <p:nvPicPr>
          <p:cNvPr id="10" name="Picture 9" descr="\\MAGNUM\Projects\Microsoft\Cloud Power FY12\Design\ICONS_PNG\Application.png"/>
          <p:cNvPicPr>
            <a:picLocks noChangeAspect="1" noChangeArrowheads="1"/>
          </p:cNvPicPr>
          <p:nvPr/>
        </p:nvPicPr>
        <p:blipFill rotWithShape="1">
          <a:blip r:embed="rId2" cstate="print">
            <a:biLevel thresh="25000"/>
          </a:blip>
          <a:srcRect l="30174" t="36465" r="28608" b="29915"/>
          <a:stretch/>
        </p:blipFill>
        <p:spPr bwMode="auto">
          <a:xfrm>
            <a:off x="3685289" y="2639020"/>
            <a:ext cx="1805658" cy="1473195"/>
          </a:xfrm>
          <a:prstGeom prst="rect">
            <a:avLst/>
          </a:prstGeom>
          <a:noFill/>
          <a:ln>
            <a:noFill/>
          </a:ln>
        </p:spPr>
      </p:pic>
      <p:sp>
        <p:nvSpPr>
          <p:cNvPr id="11" name="TextBox 10"/>
          <p:cNvSpPr txBox="1"/>
          <p:nvPr/>
        </p:nvSpPr>
        <p:spPr>
          <a:xfrm>
            <a:off x="3300720" y="4417107"/>
            <a:ext cx="2574796" cy="640416"/>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Processing</a:t>
            </a:r>
          </a:p>
        </p:txBody>
      </p:sp>
      <p:sp>
        <p:nvSpPr>
          <p:cNvPr id="12" name="TextBox 11"/>
          <p:cNvSpPr txBox="1"/>
          <p:nvPr/>
        </p:nvSpPr>
        <p:spPr>
          <a:xfrm>
            <a:off x="9316949" y="4419729"/>
            <a:ext cx="2209695"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Presentation</a:t>
            </a:r>
          </a:p>
        </p:txBody>
      </p:sp>
      <p:grpSp>
        <p:nvGrpSpPr>
          <p:cNvPr id="17" name="Group 16"/>
          <p:cNvGrpSpPr/>
          <p:nvPr/>
        </p:nvGrpSpPr>
        <p:grpSpPr>
          <a:xfrm>
            <a:off x="9579172" y="2960000"/>
            <a:ext cx="1420347" cy="993427"/>
            <a:chOff x="2960715" y="1770229"/>
            <a:chExt cx="1236855" cy="895527"/>
          </a:xfrm>
        </p:grpSpPr>
        <p:pic>
          <p:nvPicPr>
            <p:cNvPr id="13" name="Picture 5" descr="\\MAGNUM\Projects\Microsoft\Cloud Power FY12\Design\ICONS_PNG\Increase.png"/>
            <p:cNvPicPr>
              <a:picLocks noChangeAspect="1" noChangeArrowheads="1"/>
            </p:cNvPicPr>
            <p:nvPr/>
          </p:nvPicPr>
          <p:blipFill>
            <a:blip r:embed="rId3" cstate="print">
              <a:lum bright="100000"/>
            </a:blip>
            <a:srcRect/>
            <a:stretch>
              <a:fillRect/>
            </a:stretch>
          </p:blipFill>
          <p:spPr bwMode="auto">
            <a:xfrm>
              <a:off x="3189772" y="1770229"/>
              <a:ext cx="657362" cy="657362"/>
            </a:xfrm>
            <a:prstGeom prst="rect">
              <a:avLst/>
            </a:prstGeom>
            <a:noFill/>
          </p:spPr>
        </p:pic>
        <p:sp>
          <p:nvSpPr>
            <p:cNvPr id="14" name="Round Same Side Corner Rectangle 11"/>
            <p:cNvSpPr/>
            <p:nvPr/>
          </p:nvSpPr>
          <p:spPr>
            <a:xfrm>
              <a:off x="3055253" y="1783640"/>
              <a:ext cx="1047777" cy="671650"/>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5" name="Trapezoid 12"/>
            <p:cNvSpPr/>
            <p:nvPr/>
          </p:nvSpPr>
          <p:spPr>
            <a:xfrm>
              <a:off x="2960715" y="2458643"/>
              <a:ext cx="1236855" cy="156185"/>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6" name="Rectangle 15"/>
            <p:cNvSpPr/>
            <p:nvPr/>
          </p:nvSpPr>
          <p:spPr>
            <a:xfrm>
              <a:off x="2961264" y="2614828"/>
              <a:ext cx="1235754" cy="50928"/>
            </a:xfrm>
            <a:prstGeom prst="rect">
              <a:avLst/>
            </a:pr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sp>
        <p:nvSpPr>
          <p:cNvPr id="18" name="Title 1"/>
          <p:cNvSpPr txBox="1">
            <a:spLocks/>
          </p:cNvSpPr>
          <p:nvPr/>
        </p:nvSpPr>
        <p:spPr>
          <a:xfrm>
            <a:off x="430915" y="450709"/>
            <a:ext cx="11887878" cy="917575"/>
          </a:xfrm>
          <a:prstGeom prst="rect">
            <a:avLst/>
          </a:prstGeom>
        </p:spPr>
        <p:txBody>
          <a:bodyPr vert="horz" wrap="square" lIns="149217" tIns="93260" rIns="149217" bIns="93260" rtlCol="0" anchor="t">
            <a:noAutofit/>
          </a:bodyPr>
          <a:lstStyle>
            <a:lvl1pPr algn="l" defTabSz="914293"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99">
                <a:gradFill>
                  <a:gsLst>
                    <a:gs pos="1250">
                      <a:srgbClr val="FFFFFF"/>
                    </a:gs>
                    <a:gs pos="100000">
                      <a:srgbClr val="FFFFFF"/>
                    </a:gs>
                  </a:gsLst>
                  <a:lin ang="5400000" scaled="0"/>
                </a:gradFill>
              </a:rPr>
              <a:t>Commonalities of Architectures</a:t>
            </a:r>
          </a:p>
        </p:txBody>
      </p:sp>
    </p:spTree>
    <p:extLst>
      <p:ext uri="{BB962C8B-B14F-4D97-AF65-F5344CB8AC3E}">
        <p14:creationId xmlns:p14="http://schemas.microsoft.com/office/powerpoint/2010/main" val="331086436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Real Time Streaming Analytics</a:t>
            </a:r>
            <a:endParaRPr lang="en-US" dirty="0"/>
          </a:p>
        </p:txBody>
      </p:sp>
    </p:spTree>
    <p:extLst>
      <p:ext uri="{BB962C8B-B14F-4D97-AF65-F5344CB8AC3E}">
        <p14:creationId xmlns:p14="http://schemas.microsoft.com/office/powerpoint/2010/main" val="290115853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Scenarios</a:t>
            </a:r>
            <a:endParaRPr lang="en-US" dirty="0"/>
          </a:p>
        </p:txBody>
      </p:sp>
      <p:sp>
        <p:nvSpPr>
          <p:cNvPr id="6" name="Rounded Rectangle 5"/>
          <p:cNvSpPr/>
          <p:nvPr/>
        </p:nvSpPr>
        <p:spPr bwMode="auto">
          <a:xfrm>
            <a:off x="122204" y="2220001"/>
            <a:ext cx="1598520" cy="3112057"/>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t" anchorCtr="0" compatLnSpc="1">
            <a:prstTxWarp prst="textNoShape">
              <a:avLst/>
            </a:prstTxWarp>
          </a:bodyPr>
          <a:lstStyle/>
          <a:p>
            <a:pPr algn="ctr" defTabSz="950953" fontAlgn="base">
              <a:spcBef>
                <a:spcPct val="0"/>
              </a:spcBef>
              <a:spcAft>
                <a:spcPct val="0"/>
              </a:spcAft>
            </a:pPr>
            <a:r>
              <a:rPr lang="en-US" sz="1836" b="1" dirty="0">
                <a:gradFill>
                  <a:gsLst>
                    <a:gs pos="16814">
                      <a:srgbClr val="FFFFFF"/>
                    </a:gs>
                    <a:gs pos="46000">
                      <a:srgbClr val="FFFFFF"/>
                    </a:gs>
                  </a:gsLst>
                  <a:lin ang="5400000" scaled="0"/>
                </a:gradFill>
              </a:rPr>
              <a:t>Sources</a:t>
            </a:r>
          </a:p>
          <a:p>
            <a:pPr algn="ctr" defTabSz="950953" fontAlgn="base">
              <a:spcBef>
                <a:spcPct val="0"/>
              </a:spcBef>
              <a:spcAft>
                <a:spcPct val="0"/>
              </a:spcAft>
            </a:pPr>
            <a:endParaRPr lang="en-US" sz="1836" dirty="0">
              <a:gradFill>
                <a:gsLst>
                  <a:gs pos="16814">
                    <a:srgbClr val="FFFFFF"/>
                  </a:gs>
                  <a:gs pos="46000">
                    <a:srgbClr val="FFFFFF"/>
                  </a:gs>
                </a:gsLst>
                <a:lin ang="5400000" scaled="0"/>
              </a:gradFill>
            </a:endParaRPr>
          </a:p>
          <a:p>
            <a:pPr marL="349724" indent="-349724" defTabSz="950953" fontAlgn="base">
              <a:spcBef>
                <a:spcPct val="0"/>
              </a:spcBef>
              <a:spcAft>
                <a:spcPct val="0"/>
              </a:spcAft>
              <a:buFont typeface="Arial" panose="020B0604020202020204" pitchFamily="34" charset="0"/>
              <a:buChar char="•"/>
            </a:pPr>
            <a:r>
              <a:rPr lang="en-US" sz="1632" dirty="0">
                <a:gradFill>
                  <a:gsLst>
                    <a:gs pos="16814">
                      <a:srgbClr val="FFFFFF"/>
                    </a:gs>
                    <a:gs pos="46000">
                      <a:srgbClr val="FFFFFF"/>
                    </a:gs>
                  </a:gsLst>
                  <a:lin ang="5400000" scaled="0"/>
                </a:gradFill>
              </a:rPr>
              <a:t>Sentiment</a:t>
            </a:r>
          </a:p>
          <a:p>
            <a:pPr marL="349724" indent="-349724" defTabSz="950953" fontAlgn="base">
              <a:spcBef>
                <a:spcPct val="0"/>
              </a:spcBef>
              <a:spcAft>
                <a:spcPct val="0"/>
              </a:spcAft>
              <a:buFont typeface="Arial" panose="020B0604020202020204" pitchFamily="34" charset="0"/>
              <a:buChar char="•"/>
            </a:pPr>
            <a:r>
              <a:rPr lang="en-US" sz="1632" dirty="0">
                <a:gradFill>
                  <a:gsLst>
                    <a:gs pos="16814">
                      <a:srgbClr val="FFFFFF"/>
                    </a:gs>
                    <a:gs pos="46000">
                      <a:srgbClr val="FFFFFF"/>
                    </a:gs>
                  </a:gsLst>
                  <a:lin ang="5400000" scaled="0"/>
                </a:gradFill>
              </a:rPr>
              <a:t>Clickstream</a:t>
            </a:r>
          </a:p>
          <a:p>
            <a:pPr marL="349724" indent="-349724" defTabSz="950953" fontAlgn="base">
              <a:spcBef>
                <a:spcPct val="0"/>
              </a:spcBef>
              <a:spcAft>
                <a:spcPct val="0"/>
              </a:spcAft>
              <a:buFont typeface="Arial" panose="020B0604020202020204" pitchFamily="34" charset="0"/>
              <a:buChar char="•"/>
            </a:pPr>
            <a:r>
              <a:rPr lang="en-US" sz="1632" dirty="0">
                <a:gradFill>
                  <a:gsLst>
                    <a:gs pos="16814">
                      <a:srgbClr val="FFFFFF"/>
                    </a:gs>
                    <a:gs pos="46000">
                      <a:srgbClr val="FFFFFF"/>
                    </a:gs>
                  </a:gsLst>
                  <a:lin ang="5400000" scaled="0"/>
                </a:gradFill>
              </a:rPr>
              <a:t>Machine</a:t>
            </a:r>
          </a:p>
          <a:p>
            <a:pPr defTabSz="950953" fontAlgn="base">
              <a:spcBef>
                <a:spcPct val="0"/>
              </a:spcBef>
              <a:spcAft>
                <a:spcPct val="0"/>
              </a:spcAft>
            </a:pPr>
            <a:r>
              <a:rPr lang="en-US" sz="1632" dirty="0">
                <a:gradFill>
                  <a:gsLst>
                    <a:gs pos="16814">
                      <a:srgbClr val="FFFFFF"/>
                    </a:gs>
                    <a:gs pos="46000">
                      <a:srgbClr val="FFFFFF"/>
                    </a:gs>
                  </a:gsLst>
                  <a:lin ang="5400000" scaled="0"/>
                </a:gradFill>
              </a:rPr>
              <a:t>      Sensors</a:t>
            </a:r>
          </a:p>
          <a:p>
            <a:pPr marL="349724" indent="-349724" defTabSz="950953" fontAlgn="base">
              <a:spcBef>
                <a:spcPct val="0"/>
              </a:spcBef>
              <a:spcAft>
                <a:spcPct val="0"/>
              </a:spcAft>
              <a:buFont typeface="Arial" panose="020B0604020202020204" pitchFamily="34" charset="0"/>
              <a:buChar char="•"/>
            </a:pPr>
            <a:r>
              <a:rPr lang="en-US" sz="1632" dirty="0">
                <a:gradFill>
                  <a:gsLst>
                    <a:gs pos="16814">
                      <a:srgbClr val="FFFFFF"/>
                    </a:gs>
                    <a:gs pos="46000">
                      <a:srgbClr val="FFFFFF"/>
                    </a:gs>
                  </a:gsLst>
                  <a:lin ang="5400000" scaled="0"/>
                </a:gradFill>
              </a:rPr>
              <a:t>Server Logs</a:t>
            </a:r>
          </a:p>
          <a:p>
            <a:pPr marL="349724" indent="-349724" defTabSz="950953" fontAlgn="base">
              <a:spcBef>
                <a:spcPct val="0"/>
              </a:spcBef>
              <a:spcAft>
                <a:spcPct val="0"/>
              </a:spcAft>
              <a:buFont typeface="Arial" panose="020B0604020202020204" pitchFamily="34" charset="0"/>
              <a:buChar char="•"/>
            </a:pPr>
            <a:r>
              <a:rPr lang="en-US" sz="1632" dirty="0">
                <a:gradFill>
                  <a:gsLst>
                    <a:gs pos="16814">
                      <a:srgbClr val="FFFFFF"/>
                    </a:gs>
                    <a:gs pos="46000">
                      <a:srgbClr val="FFFFFF"/>
                    </a:gs>
                  </a:gsLst>
                  <a:lin ang="5400000" scaled="0"/>
                </a:gradFill>
              </a:rPr>
              <a:t>Geo-location</a:t>
            </a:r>
          </a:p>
        </p:txBody>
      </p:sp>
      <p:sp>
        <p:nvSpPr>
          <p:cNvPr id="9" name="Rounded Rectangle 8"/>
          <p:cNvSpPr/>
          <p:nvPr/>
        </p:nvSpPr>
        <p:spPr bwMode="auto">
          <a:xfrm>
            <a:off x="2094172" y="2684511"/>
            <a:ext cx="1312739" cy="878538"/>
          </a:xfrm>
          <a:prstGeom prst="roundRect">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b="1" dirty="0">
                <a:gradFill>
                  <a:gsLst>
                    <a:gs pos="16814">
                      <a:srgbClr val="FFFFFF"/>
                    </a:gs>
                    <a:gs pos="46000">
                      <a:srgbClr val="FFFFFF"/>
                    </a:gs>
                  </a:gsLst>
                  <a:lin ang="5400000" scaled="0"/>
                </a:gradFill>
              </a:rPr>
              <a:t>Prevent</a:t>
            </a:r>
          </a:p>
        </p:txBody>
      </p:sp>
      <p:sp>
        <p:nvSpPr>
          <p:cNvPr id="10" name="Rounded Rectangle 9"/>
          <p:cNvSpPr/>
          <p:nvPr/>
        </p:nvSpPr>
        <p:spPr bwMode="auto">
          <a:xfrm>
            <a:off x="2094172" y="4098725"/>
            <a:ext cx="1312739" cy="878538"/>
          </a:xfrm>
          <a:prstGeom prst="round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b="1" dirty="0">
                <a:gradFill>
                  <a:gsLst>
                    <a:gs pos="16814">
                      <a:srgbClr val="FFFFFF"/>
                    </a:gs>
                    <a:gs pos="46000">
                      <a:srgbClr val="FFFFFF"/>
                    </a:gs>
                  </a:gsLst>
                  <a:lin ang="5400000" scaled="0"/>
                </a:gradFill>
              </a:rPr>
              <a:t>Optimize</a:t>
            </a:r>
          </a:p>
        </p:txBody>
      </p:sp>
      <p:sp>
        <p:nvSpPr>
          <p:cNvPr id="11" name="Rounded Rectangle 10"/>
          <p:cNvSpPr/>
          <p:nvPr/>
        </p:nvSpPr>
        <p:spPr bwMode="auto">
          <a:xfrm>
            <a:off x="3599514" y="1505343"/>
            <a:ext cx="8748225" cy="4541372"/>
          </a:xfrm>
          <a:prstGeom prst="roundRect">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12" name="Rounded Rectangle 11"/>
          <p:cNvSpPr/>
          <p:nvPr/>
        </p:nvSpPr>
        <p:spPr bwMode="auto">
          <a:xfrm>
            <a:off x="3806562" y="1776991"/>
            <a:ext cx="1385474" cy="625218"/>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428" b="1" dirty="0">
                <a:gradFill>
                  <a:gsLst>
                    <a:gs pos="16814">
                      <a:srgbClr val="FFFFFF"/>
                    </a:gs>
                    <a:gs pos="46000">
                      <a:srgbClr val="FFFFFF"/>
                    </a:gs>
                  </a:gsLst>
                  <a:lin ang="5400000" scaled="0"/>
                </a:gradFill>
              </a:rPr>
              <a:t>Finance</a:t>
            </a:r>
          </a:p>
        </p:txBody>
      </p:sp>
      <p:sp>
        <p:nvSpPr>
          <p:cNvPr id="13" name="Rounded Rectangle 12"/>
          <p:cNvSpPr/>
          <p:nvPr/>
        </p:nvSpPr>
        <p:spPr bwMode="auto">
          <a:xfrm>
            <a:off x="5280399" y="1776991"/>
            <a:ext cx="1319274" cy="625218"/>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428" b="1" dirty="0">
                <a:gradFill>
                  <a:gsLst>
                    <a:gs pos="16814">
                      <a:srgbClr val="FFFFFF"/>
                    </a:gs>
                    <a:gs pos="46000">
                      <a:srgbClr val="FFFFFF"/>
                    </a:gs>
                  </a:gsLst>
                  <a:lin ang="5400000" scaled="0"/>
                </a:gradFill>
              </a:rPr>
              <a:t>Telco</a:t>
            </a:r>
          </a:p>
        </p:txBody>
      </p:sp>
      <p:sp>
        <p:nvSpPr>
          <p:cNvPr id="14" name="Rounded Rectangle 13"/>
          <p:cNvSpPr/>
          <p:nvPr/>
        </p:nvSpPr>
        <p:spPr bwMode="auto">
          <a:xfrm>
            <a:off x="6688035" y="1776991"/>
            <a:ext cx="1304742" cy="625218"/>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428" b="1" dirty="0">
                <a:gradFill>
                  <a:gsLst>
                    <a:gs pos="16814">
                      <a:srgbClr val="FFFFFF"/>
                    </a:gs>
                    <a:gs pos="46000">
                      <a:srgbClr val="FFFFFF"/>
                    </a:gs>
                  </a:gsLst>
                  <a:lin ang="5400000" scaled="0"/>
                </a:gradFill>
              </a:rPr>
              <a:t>Retail</a:t>
            </a:r>
          </a:p>
        </p:txBody>
      </p:sp>
      <p:sp>
        <p:nvSpPr>
          <p:cNvPr id="15" name="Rounded Rectangle 14"/>
          <p:cNvSpPr/>
          <p:nvPr/>
        </p:nvSpPr>
        <p:spPr bwMode="auto">
          <a:xfrm>
            <a:off x="8081140" y="1749905"/>
            <a:ext cx="1381501" cy="625218"/>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428" b="1" dirty="0">
                <a:gradFill>
                  <a:gsLst>
                    <a:gs pos="16814">
                      <a:srgbClr val="FFFFFF"/>
                    </a:gs>
                    <a:gs pos="46000">
                      <a:srgbClr val="FFFFFF"/>
                    </a:gs>
                  </a:gsLst>
                  <a:lin ang="5400000" scaled="0"/>
                </a:gradFill>
              </a:rPr>
              <a:t>Manufacturing</a:t>
            </a:r>
          </a:p>
        </p:txBody>
      </p:sp>
      <p:sp>
        <p:nvSpPr>
          <p:cNvPr id="16" name="Rounded Rectangle 15"/>
          <p:cNvSpPr/>
          <p:nvPr/>
        </p:nvSpPr>
        <p:spPr bwMode="auto">
          <a:xfrm>
            <a:off x="9551004" y="1761576"/>
            <a:ext cx="1393105" cy="625218"/>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428" b="1" dirty="0">
                <a:gradFill>
                  <a:gsLst>
                    <a:gs pos="16814">
                      <a:srgbClr val="FFFFFF"/>
                    </a:gs>
                    <a:gs pos="46000">
                      <a:srgbClr val="FFFFFF"/>
                    </a:gs>
                  </a:gsLst>
                  <a:lin ang="5400000" scaled="0"/>
                </a:gradFill>
              </a:rPr>
              <a:t>Transportation</a:t>
            </a:r>
          </a:p>
        </p:txBody>
      </p:sp>
      <p:sp>
        <p:nvSpPr>
          <p:cNvPr id="17" name="Rounded Rectangle 16"/>
          <p:cNvSpPr/>
          <p:nvPr/>
        </p:nvSpPr>
        <p:spPr bwMode="auto">
          <a:xfrm>
            <a:off x="11020868" y="1761576"/>
            <a:ext cx="1123232" cy="625218"/>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428" b="1" dirty="0">
                <a:gradFill>
                  <a:gsLst>
                    <a:gs pos="16814">
                      <a:srgbClr val="FFFFFF"/>
                    </a:gs>
                    <a:gs pos="46000">
                      <a:srgbClr val="FFFFFF"/>
                    </a:gs>
                  </a:gsLst>
                  <a:lin ang="5400000" scaled="0"/>
                </a:gradFill>
              </a:rPr>
              <a:t>Web</a:t>
            </a:r>
          </a:p>
        </p:txBody>
      </p:sp>
      <p:sp>
        <p:nvSpPr>
          <p:cNvPr id="18" name="Rounded Rectangle 17"/>
          <p:cNvSpPr/>
          <p:nvPr/>
        </p:nvSpPr>
        <p:spPr bwMode="auto">
          <a:xfrm>
            <a:off x="3830718" y="2579374"/>
            <a:ext cx="1361318" cy="926873"/>
          </a:xfrm>
          <a:prstGeom prst="roundRect">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Securities Fraud</a:t>
            </a:r>
          </a:p>
          <a:p>
            <a:pPr algn="ctr" defTabSz="950953" fontAlgn="base">
              <a:spcBef>
                <a:spcPct val="0"/>
              </a:spcBef>
              <a:spcAft>
                <a:spcPct val="0"/>
              </a:spcAft>
            </a:pPr>
            <a:r>
              <a:rPr lang="en-US" sz="1224" b="1" dirty="0">
                <a:gradFill>
                  <a:gsLst>
                    <a:gs pos="16814">
                      <a:srgbClr val="FFFFFF"/>
                    </a:gs>
                    <a:gs pos="46000">
                      <a:srgbClr val="FFFFFF"/>
                    </a:gs>
                  </a:gsLst>
                  <a:lin ang="5400000" scaled="0"/>
                </a:gradFill>
              </a:rPr>
              <a:t>Compliance Violations</a:t>
            </a:r>
          </a:p>
        </p:txBody>
      </p:sp>
      <p:sp>
        <p:nvSpPr>
          <p:cNvPr id="19" name="Rounded Rectangle 18"/>
          <p:cNvSpPr/>
          <p:nvPr/>
        </p:nvSpPr>
        <p:spPr bwMode="auto">
          <a:xfrm>
            <a:off x="5280399" y="2579374"/>
            <a:ext cx="1319274" cy="926873"/>
          </a:xfrm>
          <a:prstGeom prst="roundRect">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Security Breach</a:t>
            </a:r>
          </a:p>
          <a:p>
            <a:pPr algn="ctr" defTabSz="950953" fontAlgn="base">
              <a:spcBef>
                <a:spcPct val="0"/>
              </a:spcBef>
              <a:spcAft>
                <a:spcPct val="0"/>
              </a:spcAft>
            </a:pPr>
            <a:r>
              <a:rPr lang="en-US" sz="1224" b="1" dirty="0">
                <a:gradFill>
                  <a:gsLst>
                    <a:gs pos="16814">
                      <a:srgbClr val="FFFFFF"/>
                    </a:gs>
                    <a:gs pos="46000">
                      <a:srgbClr val="FFFFFF"/>
                    </a:gs>
                  </a:gsLst>
                  <a:lin ang="5400000" scaled="0"/>
                </a:gradFill>
              </a:rPr>
              <a:t>Network Outage</a:t>
            </a:r>
          </a:p>
        </p:txBody>
      </p:sp>
      <p:sp>
        <p:nvSpPr>
          <p:cNvPr id="20" name="Rounded Rectangle 19"/>
          <p:cNvSpPr/>
          <p:nvPr/>
        </p:nvSpPr>
        <p:spPr bwMode="auto">
          <a:xfrm>
            <a:off x="6688035" y="2579374"/>
            <a:ext cx="1304742" cy="926873"/>
          </a:xfrm>
          <a:prstGeom prst="roundRect">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Security Breach</a:t>
            </a:r>
          </a:p>
          <a:p>
            <a:pPr algn="ctr" defTabSz="950953" fontAlgn="base">
              <a:spcBef>
                <a:spcPct val="0"/>
              </a:spcBef>
              <a:spcAft>
                <a:spcPct val="0"/>
              </a:spcAft>
            </a:pPr>
            <a:r>
              <a:rPr lang="en-US" sz="1224" b="1" dirty="0">
                <a:gradFill>
                  <a:gsLst>
                    <a:gs pos="16814">
                      <a:srgbClr val="FFFFFF"/>
                    </a:gs>
                    <a:gs pos="46000">
                      <a:srgbClr val="FFFFFF"/>
                    </a:gs>
                  </a:gsLst>
                  <a:lin ang="5400000" scaled="0"/>
                </a:gradFill>
              </a:rPr>
              <a:t>Network Outage</a:t>
            </a:r>
          </a:p>
        </p:txBody>
      </p:sp>
      <p:sp>
        <p:nvSpPr>
          <p:cNvPr id="21" name="Rounded Rectangle 20"/>
          <p:cNvSpPr/>
          <p:nvPr/>
        </p:nvSpPr>
        <p:spPr bwMode="auto">
          <a:xfrm>
            <a:off x="8081140" y="2579374"/>
            <a:ext cx="1381501" cy="926873"/>
          </a:xfrm>
          <a:prstGeom prst="roundRect">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Machine Failures</a:t>
            </a:r>
          </a:p>
        </p:txBody>
      </p:sp>
      <p:sp>
        <p:nvSpPr>
          <p:cNvPr id="22" name="Rounded Rectangle 21"/>
          <p:cNvSpPr/>
          <p:nvPr/>
        </p:nvSpPr>
        <p:spPr bwMode="auto">
          <a:xfrm>
            <a:off x="9556805" y="2579374"/>
            <a:ext cx="1381501" cy="926873"/>
          </a:xfrm>
          <a:prstGeom prst="roundRect">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Driver &amp; Fleet Issues</a:t>
            </a:r>
          </a:p>
        </p:txBody>
      </p:sp>
      <p:sp>
        <p:nvSpPr>
          <p:cNvPr id="23" name="Rounded Rectangle 22"/>
          <p:cNvSpPr/>
          <p:nvPr/>
        </p:nvSpPr>
        <p:spPr bwMode="auto">
          <a:xfrm>
            <a:off x="11019969" y="2579374"/>
            <a:ext cx="1143390" cy="926873"/>
          </a:xfrm>
          <a:prstGeom prst="roundRect">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App Failures</a:t>
            </a:r>
          </a:p>
          <a:p>
            <a:pPr algn="ctr" defTabSz="950953" fontAlgn="base">
              <a:spcBef>
                <a:spcPct val="0"/>
              </a:spcBef>
              <a:spcAft>
                <a:spcPct val="0"/>
              </a:spcAft>
            </a:pPr>
            <a:r>
              <a:rPr lang="en-US" sz="1224" b="1" dirty="0">
                <a:gradFill>
                  <a:gsLst>
                    <a:gs pos="16814">
                      <a:srgbClr val="FFFFFF"/>
                    </a:gs>
                    <a:gs pos="46000">
                      <a:srgbClr val="FFFFFF"/>
                    </a:gs>
                  </a:gsLst>
                  <a:lin ang="5400000" scaled="0"/>
                </a:gradFill>
              </a:rPr>
              <a:t>Operational Issues</a:t>
            </a:r>
          </a:p>
        </p:txBody>
      </p:sp>
      <p:sp>
        <p:nvSpPr>
          <p:cNvPr id="24" name="Rounded Rectangle 23"/>
          <p:cNvSpPr/>
          <p:nvPr/>
        </p:nvSpPr>
        <p:spPr bwMode="auto">
          <a:xfrm>
            <a:off x="3830718" y="4101793"/>
            <a:ext cx="1361318" cy="926873"/>
          </a:xfrm>
          <a:prstGeom prst="round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Order Routing</a:t>
            </a:r>
          </a:p>
          <a:p>
            <a:pPr algn="ctr" defTabSz="950953" fontAlgn="base">
              <a:spcBef>
                <a:spcPct val="0"/>
              </a:spcBef>
              <a:spcAft>
                <a:spcPct val="0"/>
              </a:spcAft>
            </a:pPr>
            <a:r>
              <a:rPr lang="en-US" sz="1224" b="1" dirty="0">
                <a:gradFill>
                  <a:gsLst>
                    <a:gs pos="16814">
                      <a:srgbClr val="FFFFFF"/>
                    </a:gs>
                    <a:gs pos="46000">
                      <a:srgbClr val="FFFFFF"/>
                    </a:gs>
                  </a:gsLst>
                  <a:lin ang="5400000" scaled="0"/>
                </a:gradFill>
              </a:rPr>
              <a:t>Pricing</a:t>
            </a:r>
          </a:p>
        </p:txBody>
      </p:sp>
      <p:sp>
        <p:nvSpPr>
          <p:cNvPr id="25" name="Rounded Rectangle 24"/>
          <p:cNvSpPr/>
          <p:nvPr/>
        </p:nvSpPr>
        <p:spPr bwMode="auto">
          <a:xfrm>
            <a:off x="5280399" y="4101793"/>
            <a:ext cx="1319274" cy="926873"/>
          </a:xfrm>
          <a:prstGeom prst="round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Bandwidth Allocation</a:t>
            </a:r>
          </a:p>
          <a:p>
            <a:pPr algn="ctr" defTabSz="950953" fontAlgn="base">
              <a:spcBef>
                <a:spcPct val="0"/>
              </a:spcBef>
              <a:spcAft>
                <a:spcPct val="0"/>
              </a:spcAft>
            </a:pPr>
            <a:r>
              <a:rPr lang="en-US" sz="1224" b="1" dirty="0">
                <a:gradFill>
                  <a:gsLst>
                    <a:gs pos="16814">
                      <a:srgbClr val="FFFFFF"/>
                    </a:gs>
                    <a:gs pos="46000">
                      <a:srgbClr val="FFFFFF"/>
                    </a:gs>
                  </a:gsLst>
                  <a:lin ang="5400000" scaled="0"/>
                </a:gradFill>
              </a:rPr>
              <a:t>Customer Service</a:t>
            </a:r>
          </a:p>
        </p:txBody>
      </p:sp>
      <p:sp>
        <p:nvSpPr>
          <p:cNvPr id="26" name="Rounded Rectangle 25"/>
          <p:cNvSpPr/>
          <p:nvPr/>
        </p:nvSpPr>
        <p:spPr bwMode="auto">
          <a:xfrm>
            <a:off x="6688035" y="4101793"/>
            <a:ext cx="1304742" cy="926873"/>
          </a:xfrm>
          <a:prstGeom prst="round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Offers</a:t>
            </a:r>
          </a:p>
          <a:p>
            <a:pPr algn="ctr" defTabSz="950953" fontAlgn="base">
              <a:spcBef>
                <a:spcPct val="0"/>
              </a:spcBef>
              <a:spcAft>
                <a:spcPct val="0"/>
              </a:spcAft>
            </a:pPr>
            <a:r>
              <a:rPr lang="en-US" sz="1224" b="1" dirty="0">
                <a:gradFill>
                  <a:gsLst>
                    <a:gs pos="16814">
                      <a:srgbClr val="FFFFFF"/>
                    </a:gs>
                    <a:gs pos="46000">
                      <a:srgbClr val="FFFFFF"/>
                    </a:gs>
                  </a:gsLst>
                  <a:lin ang="5400000" scaled="0"/>
                </a:gradFill>
              </a:rPr>
              <a:t>Pricing</a:t>
            </a:r>
          </a:p>
        </p:txBody>
      </p:sp>
      <p:sp>
        <p:nvSpPr>
          <p:cNvPr id="27" name="Rounded Rectangle 26"/>
          <p:cNvSpPr/>
          <p:nvPr/>
        </p:nvSpPr>
        <p:spPr bwMode="auto">
          <a:xfrm>
            <a:off x="8081140" y="4101793"/>
            <a:ext cx="1381501" cy="926873"/>
          </a:xfrm>
          <a:prstGeom prst="round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Supply Chain</a:t>
            </a:r>
          </a:p>
        </p:txBody>
      </p:sp>
      <p:sp>
        <p:nvSpPr>
          <p:cNvPr id="28" name="Rounded Rectangle 27"/>
          <p:cNvSpPr/>
          <p:nvPr/>
        </p:nvSpPr>
        <p:spPr bwMode="auto">
          <a:xfrm>
            <a:off x="9556805" y="4101793"/>
            <a:ext cx="1381501" cy="926873"/>
          </a:xfrm>
          <a:prstGeom prst="round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Routes</a:t>
            </a:r>
          </a:p>
          <a:p>
            <a:pPr algn="ctr" defTabSz="950953" fontAlgn="base">
              <a:spcBef>
                <a:spcPct val="0"/>
              </a:spcBef>
              <a:spcAft>
                <a:spcPct val="0"/>
              </a:spcAft>
            </a:pPr>
            <a:r>
              <a:rPr lang="en-US" sz="1224" b="1" dirty="0">
                <a:gradFill>
                  <a:gsLst>
                    <a:gs pos="16814">
                      <a:srgbClr val="FFFFFF"/>
                    </a:gs>
                    <a:gs pos="46000">
                      <a:srgbClr val="FFFFFF"/>
                    </a:gs>
                  </a:gsLst>
                  <a:lin ang="5400000" scaled="0"/>
                </a:gradFill>
              </a:rPr>
              <a:t>Pricing</a:t>
            </a:r>
          </a:p>
        </p:txBody>
      </p:sp>
      <p:sp>
        <p:nvSpPr>
          <p:cNvPr id="29" name="Rounded Rectangle 28"/>
          <p:cNvSpPr/>
          <p:nvPr/>
        </p:nvSpPr>
        <p:spPr bwMode="auto">
          <a:xfrm>
            <a:off x="11019969" y="4101793"/>
            <a:ext cx="1143390" cy="926873"/>
          </a:xfrm>
          <a:prstGeom prst="round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1224" b="1" dirty="0">
                <a:gradFill>
                  <a:gsLst>
                    <a:gs pos="16814">
                      <a:srgbClr val="FFFFFF"/>
                    </a:gs>
                    <a:gs pos="46000">
                      <a:srgbClr val="FFFFFF"/>
                    </a:gs>
                  </a:gsLst>
                  <a:lin ang="5400000" scaled="0"/>
                </a:gradFill>
              </a:rPr>
              <a:t>Site Content</a:t>
            </a:r>
          </a:p>
        </p:txBody>
      </p:sp>
    </p:spTree>
    <p:extLst>
      <p:ext uri="{BB962C8B-B14F-4D97-AF65-F5344CB8AC3E}">
        <p14:creationId xmlns:p14="http://schemas.microsoft.com/office/powerpoint/2010/main" val="184865172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Streaming</a:t>
            </a:r>
            <a:endParaRPr lang="en-US" dirty="0"/>
          </a:p>
        </p:txBody>
      </p:sp>
      <p:sp>
        <p:nvSpPr>
          <p:cNvPr id="2" name="Rounded Rectangle 1"/>
          <p:cNvSpPr/>
          <p:nvPr/>
        </p:nvSpPr>
        <p:spPr bwMode="auto">
          <a:xfrm>
            <a:off x="4435310" y="1986850"/>
            <a:ext cx="3345208" cy="2372057"/>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Continuous Standing Query</a:t>
            </a:r>
          </a:p>
        </p:txBody>
      </p:sp>
      <p:pic>
        <p:nvPicPr>
          <p:cNvPr id="49" name="Picture 48" descr="\\MAGNUM\Projects\Microsoft\Cloud Power FY12\Design\ICONS_PNG\Application.png"/>
          <p:cNvPicPr>
            <a:picLocks noChangeAspect="1" noChangeArrowheads="1"/>
          </p:cNvPicPr>
          <p:nvPr/>
        </p:nvPicPr>
        <p:blipFill>
          <a:blip r:embed="rId2" cstate="print">
            <a:biLevel thresh="25000"/>
          </a:blip>
          <a:srcRect/>
          <a:stretch>
            <a:fillRect/>
          </a:stretch>
        </p:blipFill>
        <p:spPr bwMode="auto">
          <a:xfrm>
            <a:off x="10396370" y="2496234"/>
            <a:ext cx="1353287" cy="1353287"/>
          </a:xfrm>
          <a:prstGeom prst="rect">
            <a:avLst/>
          </a:prstGeom>
          <a:noFill/>
        </p:spPr>
      </p:pic>
      <p:cxnSp>
        <p:nvCxnSpPr>
          <p:cNvPr id="50" name="Straight Arrow Connector 49"/>
          <p:cNvCxnSpPr>
            <a:endCxn id="49" idx="1"/>
          </p:cNvCxnSpPr>
          <p:nvPr/>
        </p:nvCxnSpPr>
        <p:spPr>
          <a:xfrm>
            <a:off x="7938146" y="3172877"/>
            <a:ext cx="2458224"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591482" y="2363006"/>
            <a:ext cx="1330731" cy="820073"/>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Real-time continuous result set</a:t>
            </a:r>
          </a:p>
        </p:txBody>
      </p:sp>
      <p:cxnSp>
        <p:nvCxnSpPr>
          <p:cNvPr id="53" name="Straight Arrow Connector 52"/>
          <p:cNvCxnSpPr/>
          <p:nvPr/>
        </p:nvCxnSpPr>
        <p:spPr>
          <a:xfrm flipV="1">
            <a:off x="1774096" y="3172878"/>
            <a:ext cx="2615853" cy="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997869" y="2532514"/>
            <a:ext cx="1839359" cy="470882"/>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Streaming event data</a:t>
            </a:r>
          </a:p>
        </p:txBody>
      </p:sp>
      <p:sp>
        <p:nvSpPr>
          <p:cNvPr id="56" name="TextBox 55"/>
          <p:cNvSpPr txBox="1"/>
          <p:nvPr/>
        </p:nvSpPr>
        <p:spPr>
          <a:xfrm>
            <a:off x="1774096" y="3342386"/>
            <a:ext cx="2251171" cy="470882"/>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(Clicks, sensor reading, </a:t>
            </a:r>
            <a:r>
              <a:rPr lang="en-US" sz="1224" dirty="0" err="1">
                <a:gradFill>
                  <a:gsLst>
                    <a:gs pos="2917">
                      <a:srgbClr val="FFFFFF"/>
                    </a:gs>
                    <a:gs pos="30000">
                      <a:srgbClr val="FFFFFF"/>
                    </a:gs>
                  </a:gsLst>
                  <a:lin ang="5400000" scaled="0"/>
                </a:gradFill>
              </a:rPr>
              <a:t>etc</a:t>
            </a:r>
            <a:r>
              <a:rPr lang="en-US" sz="1224" dirty="0">
                <a:gradFill>
                  <a:gsLst>
                    <a:gs pos="2917">
                      <a:srgbClr val="FFFFFF"/>
                    </a:gs>
                    <a:gs pos="30000">
                      <a:srgbClr val="FFFFFF"/>
                    </a:gs>
                  </a:gsLst>
                  <a:lin ang="5400000" scaled="0"/>
                </a:gradFill>
              </a:rPr>
              <a:t>)</a:t>
            </a:r>
          </a:p>
        </p:txBody>
      </p:sp>
      <p:cxnSp>
        <p:nvCxnSpPr>
          <p:cNvPr id="57" name="Straight Arrow Connector 56"/>
          <p:cNvCxnSpPr/>
          <p:nvPr/>
        </p:nvCxnSpPr>
        <p:spPr>
          <a:xfrm flipH="1" flipV="1">
            <a:off x="6090768" y="4484523"/>
            <a:ext cx="17145" cy="13037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073940" y="5798359"/>
            <a:ext cx="2290961" cy="499107"/>
          </a:xfrm>
          <a:prstGeom prst="rect">
            <a:avLst/>
          </a:prstGeom>
          <a:noFill/>
        </p:spPr>
        <p:txBody>
          <a:bodyPr wrap="square" lIns="186521" tIns="149217" rIns="186521" bIns="149217" rtlCol="0">
            <a:spAutoFit/>
          </a:bodyPr>
          <a:lstStyle/>
          <a:p>
            <a:pPr defTabSz="932597">
              <a:lnSpc>
                <a:spcPct val="90000"/>
              </a:lnSpc>
              <a:spcAft>
                <a:spcPts val="612"/>
              </a:spcAft>
            </a:pPr>
            <a:r>
              <a:rPr lang="en-US" sz="1428" dirty="0">
                <a:gradFill>
                  <a:gsLst>
                    <a:gs pos="2917">
                      <a:srgbClr val="FFFFFF"/>
                    </a:gs>
                    <a:gs pos="30000">
                      <a:srgbClr val="FFFFFF"/>
                    </a:gs>
                  </a:gsLst>
                  <a:lin ang="5400000" scaled="0"/>
                </a:gradFill>
              </a:rPr>
              <a:t>Static Reference Data</a:t>
            </a:r>
          </a:p>
        </p:txBody>
      </p:sp>
      <p:sp>
        <p:nvSpPr>
          <p:cNvPr id="62" name="Flowchart: Magnetic Disk 61"/>
          <p:cNvSpPr/>
          <p:nvPr/>
        </p:nvSpPr>
        <p:spPr bwMode="auto">
          <a:xfrm>
            <a:off x="5733373" y="6297466"/>
            <a:ext cx="749080" cy="342265"/>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cxnSp>
        <p:nvCxnSpPr>
          <p:cNvPr id="64" name="Straight Arrow Connector 63"/>
          <p:cNvCxnSpPr/>
          <p:nvPr/>
        </p:nvCxnSpPr>
        <p:spPr>
          <a:xfrm>
            <a:off x="7780517" y="4358906"/>
            <a:ext cx="1039548" cy="91233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814487" y="5015275"/>
            <a:ext cx="1678182"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Events discarded</a:t>
            </a:r>
          </a:p>
        </p:txBody>
      </p:sp>
      <p:sp>
        <p:nvSpPr>
          <p:cNvPr id="68" name="TextBox 67"/>
          <p:cNvSpPr txBox="1"/>
          <p:nvPr/>
        </p:nvSpPr>
        <p:spPr>
          <a:xfrm>
            <a:off x="8244030" y="5456749"/>
            <a:ext cx="1678182"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Events archived</a:t>
            </a:r>
          </a:p>
        </p:txBody>
      </p:sp>
      <p:sp>
        <p:nvSpPr>
          <p:cNvPr id="69" name="TextBox 68"/>
          <p:cNvSpPr txBox="1"/>
          <p:nvPr/>
        </p:nvSpPr>
        <p:spPr>
          <a:xfrm>
            <a:off x="10317808" y="3577813"/>
            <a:ext cx="1510411" cy="718839"/>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Application</a:t>
            </a:r>
          </a:p>
          <a:p>
            <a:pPr defTabSz="932597">
              <a:lnSpc>
                <a:spcPct val="90000"/>
              </a:lnSpc>
              <a:spcAft>
                <a:spcPts val="612"/>
              </a:spcAft>
            </a:pPr>
            <a:r>
              <a:rPr lang="en-US" sz="1224" dirty="0">
                <a:gradFill>
                  <a:gsLst>
                    <a:gs pos="2917">
                      <a:srgbClr val="FFFFFF"/>
                    </a:gs>
                    <a:gs pos="30000">
                      <a:srgbClr val="FFFFFF"/>
                    </a:gs>
                  </a:gsLst>
                  <a:lin ang="5400000" scaled="0"/>
                </a:gradFill>
              </a:rPr>
              <a:t>Data repository</a:t>
            </a:r>
          </a:p>
        </p:txBody>
      </p:sp>
      <p:pic>
        <p:nvPicPr>
          <p:cNvPr id="72" name="Picture 2" descr="\\MAGNUM\Projects\Microsoft\Cloud Power FY12\Design\ICONS_PNG\Devices.png"/>
          <p:cNvPicPr>
            <a:picLocks noChangeAspect="1" noChangeArrowheads="1"/>
          </p:cNvPicPr>
          <p:nvPr/>
        </p:nvPicPr>
        <p:blipFill>
          <a:blip r:embed="rId3" cstate="print">
            <a:lum bright="100000"/>
          </a:blip>
          <a:srcRect l="56000" t="50000" r="10000" b="4000"/>
          <a:stretch>
            <a:fillRect/>
          </a:stretch>
        </p:blipFill>
        <p:spPr bwMode="auto">
          <a:xfrm>
            <a:off x="650697" y="3849521"/>
            <a:ext cx="631926" cy="854960"/>
          </a:xfrm>
          <a:prstGeom prst="rect">
            <a:avLst/>
          </a:prstGeom>
          <a:noFill/>
          <a:ln>
            <a:noFill/>
          </a:ln>
        </p:spPr>
      </p:pic>
      <p:pic>
        <p:nvPicPr>
          <p:cNvPr id="73" name="Picture 5" descr="\\MAGNUM\Projects\Microsoft\Cloud Power FY12\Design\Icons\PNGs\Truck.png"/>
          <p:cNvPicPr>
            <a:picLocks noChangeAspect="1" noChangeArrowheads="1"/>
          </p:cNvPicPr>
          <p:nvPr/>
        </p:nvPicPr>
        <p:blipFill>
          <a:blip r:embed="rId4" cstate="print">
            <a:lum bright="100000"/>
          </a:blip>
          <a:stretch>
            <a:fillRect/>
          </a:stretch>
        </p:blipFill>
        <p:spPr bwMode="auto">
          <a:xfrm>
            <a:off x="443149" y="2730418"/>
            <a:ext cx="1119103" cy="1119103"/>
          </a:xfrm>
          <a:prstGeom prst="rect">
            <a:avLst/>
          </a:prstGeom>
          <a:noFill/>
        </p:spPr>
      </p:pic>
      <p:pic>
        <p:nvPicPr>
          <p:cNvPr id="74" name="Picture 4" descr="\\MAGNUM\Projects\Microsoft\Cloud Power FY12\Design\Icons\PNGs\Factory.png"/>
          <p:cNvPicPr>
            <a:picLocks noChangeAspect="1" noChangeArrowheads="1"/>
          </p:cNvPicPr>
          <p:nvPr/>
        </p:nvPicPr>
        <p:blipFill>
          <a:blip r:embed="rId5" cstate="print">
            <a:lum bright="100000"/>
          </a:blip>
          <a:srcRect/>
          <a:stretch>
            <a:fillRect/>
          </a:stretch>
        </p:blipFill>
        <p:spPr bwMode="auto">
          <a:xfrm>
            <a:off x="443149" y="1692414"/>
            <a:ext cx="1170407" cy="1170407"/>
          </a:xfrm>
          <a:prstGeom prst="rect">
            <a:avLst/>
          </a:prstGeom>
          <a:noFill/>
        </p:spPr>
      </p:pic>
    </p:spTree>
    <p:extLst>
      <p:ext uri="{BB962C8B-B14F-4D97-AF65-F5344CB8AC3E}">
        <p14:creationId xmlns:p14="http://schemas.microsoft.com/office/powerpoint/2010/main" val="35931484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70316" y="623375"/>
            <a:ext cx="8334624" cy="5796863"/>
            <a:chOff x="0" y="10956"/>
            <a:chExt cx="5965205" cy="3940397"/>
          </a:xfrm>
        </p:grpSpPr>
        <p:sp>
          <p:nvSpPr>
            <p:cNvPr id="5" name="Shape 2394"/>
            <p:cNvSpPr/>
            <p:nvPr/>
          </p:nvSpPr>
          <p:spPr>
            <a:xfrm>
              <a:off x="5909" y="1553405"/>
              <a:ext cx="5850388" cy="4606"/>
            </a:xfrm>
            <a:custGeom>
              <a:avLst/>
              <a:gdLst/>
              <a:ahLst/>
              <a:cxnLst/>
              <a:rect l="0" t="0" r="0" b="0"/>
              <a:pathLst>
                <a:path w="5850388" h="4606">
                  <a:moveTo>
                    <a:pt x="0" y="4606"/>
                  </a:moveTo>
                  <a:lnTo>
                    <a:pt x="5850388"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6" name="Picture 5"/>
            <p:cNvPicPr/>
            <p:nvPr/>
          </p:nvPicPr>
          <p:blipFill>
            <a:blip r:embed="rId2"/>
            <a:stretch>
              <a:fillRect/>
            </a:stretch>
          </p:blipFill>
          <p:spPr>
            <a:xfrm>
              <a:off x="1782800" y="3220500"/>
              <a:ext cx="1024128" cy="630936"/>
            </a:xfrm>
            <a:prstGeom prst="rect">
              <a:avLst/>
            </a:prstGeom>
          </p:spPr>
        </p:pic>
        <p:sp>
          <p:nvSpPr>
            <p:cNvPr id="7" name="Shape 2396"/>
            <p:cNvSpPr/>
            <p:nvPr/>
          </p:nvSpPr>
          <p:spPr>
            <a:xfrm>
              <a:off x="1814252" y="3232187"/>
              <a:ext cx="957327" cy="566939"/>
            </a:xfrm>
            <a:custGeom>
              <a:avLst/>
              <a:gdLst/>
              <a:ahLst/>
              <a:cxnLst/>
              <a:rect l="0" t="0" r="0" b="0"/>
              <a:pathLst>
                <a:path w="957327" h="566939">
                  <a:moveTo>
                    <a:pt x="159554" y="0"/>
                  </a:moveTo>
                  <a:lnTo>
                    <a:pt x="797772" y="0"/>
                  </a:lnTo>
                  <a:cubicBezTo>
                    <a:pt x="885823" y="0"/>
                    <a:pt x="957327" y="71387"/>
                    <a:pt x="957327" y="159451"/>
                  </a:cubicBezTo>
                  <a:lnTo>
                    <a:pt x="957327" y="407486"/>
                  </a:lnTo>
                  <a:cubicBezTo>
                    <a:pt x="957327" y="495550"/>
                    <a:pt x="885823" y="566939"/>
                    <a:pt x="797772" y="566939"/>
                  </a:cubicBezTo>
                  <a:lnTo>
                    <a:pt x="159554" y="566939"/>
                  </a:lnTo>
                  <a:cubicBezTo>
                    <a:pt x="71386" y="566939"/>
                    <a:pt x="0" y="495550"/>
                    <a:pt x="0" y="407486"/>
                  </a:cubicBezTo>
                  <a:lnTo>
                    <a:pt x="0" y="159451"/>
                  </a:lnTo>
                  <a:cubicBezTo>
                    <a:pt x="0" y="71387"/>
                    <a:pt x="71386" y="0"/>
                    <a:pt x="159554" y="0"/>
                  </a:cubicBezTo>
                  <a:close/>
                </a:path>
              </a:pathLst>
            </a:custGeom>
            <a:ln w="0" cap="flat">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8" name="Shape 2397"/>
            <p:cNvSpPr/>
            <p:nvPr/>
          </p:nvSpPr>
          <p:spPr>
            <a:xfrm>
              <a:off x="1814252" y="3232187"/>
              <a:ext cx="957327" cy="566939"/>
            </a:xfrm>
            <a:custGeom>
              <a:avLst/>
              <a:gdLst/>
              <a:ahLst/>
              <a:cxnLst/>
              <a:rect l="0" t="0" r="0" b="0"/>
              <a:pathLst>
                <a:path w="957327" h="566939">
                  <a:moveTo>
                    <a:pt x="159554" y="566939"/>
                  </a:moveTo>
                  <a:lnTo>
                    <a:pt x="797772" y="566939"/>
                  </a:lnTo>
                  <a:cubicBezTo>
                    <a:pt x="885823" y="566939"/>
                    <a:pt x="957327" y="495550"/>
                    <a:pt x="957327" y="407486"/>
                  </a:cubicBezTo>
                  <a:lnTo>
                    <a:pt x="957327" y="159451"/>
                  </a:lnTo>
                  <a:cubicBezTo>
                    <a:pt x="957327" y="71387"/>
                    <a:pt x="885823" y="0"/>
                    <a:pt x="797772" y="0"/>
                  </a:cubicBezTo>
                  <a:lnTo>
                    <a:pt x="159554" y="0"/>
                  </a:lnTo>
                  <a:cubicBezTo>
                    <a:pt x="71386" y="0"/>
                    <a:pt x="0" y="71387"/>
                    <a:pt x="0" y="159451"/>
                  </a:cubicBezTo>
                  <a:lnTo>
                    <a:pt x="0" y="407486"/>
                  </a:lnTo>
                  <a:cubicBezTo>
                    <a:pt x="0" y="495550"/>
                    <a:pt x="71386"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9" name="Rectangle 8"/>
            <p:cNvSpPr/>
            <p:nvPr/>
          </p:nvSpPr>
          <p:spPr>
            <a:xfrm>
              <a:off x="2117642" y="3478184"/>
              <a:ext cx="47297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Devices</a:t>
              </a:r>
              <a:endParaRPr lang="en-US" sz="1122">
                <a:solidFill>
                  <a:srgbClr val="000000"/>
                </a:solidFill>
                <a:ea typeface="Segoe UI" panose="020B0502040204020203" pitchFamily="34" charset="0"/>
              </a:endParaRPr>
            </a:p>
          </p:txBody>
        </p:sp>
        <p:sp>
          <p:nvSpPr>
            <p:cNvPr id="10" name="Shape 2399"/>
            <p:cNvSpPr/>
            <p:nvPr/>
          </p:nvSpPr>
          <p:spPr>
            <a:xfrm>
              <a:off x="5909" y="3125886"/>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11" name="Rectangle 10"/>
            <p:cNvSpPr/>
            <p:nvPr/>
          </p:nvSpPr>
          <p:spPr>
            <a:xfrm>
              <a:off x="0" y="3478184"/>
              <a:ext cx="817849"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 Sources</a:t>
              </a:r>
              <a:endParaRPr lang="en-US" sz="1122">
                <a:solidFill>
                  <a:srgbClr val="000000"/>
                </a:solidFill>
                <a:ea typeface="Segoe UI" panose="020B0502040204020203" pitchFamily="34" charset="0"/>
              </a:endParaRPr>
            </a:p>
          </p:txBody>
        </p:sp>
        <p:pic>
          <p:nvPicPr>
            <p:cNvPr id="12" name="Picture 11"/>
            <p:cNvPicPr/>
            <p:nvPr/>
          </p:nvPicPr>
          <p:blipFill>
            <a:blip r:embed="rId3"/>
            <a:stretch>
              <a:fillRect/>
            </a:stretch>
          </p:blipFill>
          <p:spPr>
            <a:xfrm>
              <a:off x="2795752" y="3220500"/>
              <a:ext cx="1021080" cy="630936"/>
            </a:xfrm>
            <a:prstGeom prst="rect">
              <a:avLst/>
            </a:prstGeom>
          </p:spPr>
        </p:pic>
        <p:sp>
          <p:nvSpPr>
            <p:cNvPr id="13" name="Shape 2402"/>
            <p:cNvSpPr/>
            <p:nvPr/>
          </p:nvSpPr>
          <p:spPr>
            <a:xfrm>
              <a:off x="2824763" y="3232187"/>
              <a:ext cx="957327" cy="566939"/>
            </a:xfrm>
            <a:custGeom>
              <a:avLst/>
              <a:gdLst/>
              <a:ahLst/>
              <a:cxnLst/>
              <a:rect l="0" t="0" r="0" b="0"/>
              <a:pathLst>
                <a:path w="957327" h="566939">
                  <a:moveTo>
                    <a:pt x="159555" y="0"/>
                  </a:moveTo>
                  <a:lnTo>
                    <a:pt x="797773" y="0"/>
                  </a:lnTo>
                  <a:cubicBezTo>
                    <a:pt x="885823" y="0"/>
                    <a:pt x="957327" y="71387"/>
                    <a:pt x="957327" y="159451"/>
                  </a:cubicBezTo>
                  <a:lnTo>
                    <a:pt x="957327" y="407486"/>
                  </a:lnTo>
                  <a:cubicBezTo>
                    <a:pt x="957327" y="495550"/>
                    <a:pt x="885823" y="566939"/>
                    <a:pt x="797773" y="566939"/>
                  </a:cubicBezTo>
                  <a:lnTo>
                    <a:pt x="159555" y="566939"/>
                  </a:lnTo>
                  <a:cubicBezTo>
                    <a:pt x="71386" y="566939"/>
                    <a:pt x="0" y="495550"/>
                    <a:pt x="0" y="407486"/>
                  </a:cubicBezTo>
                  <a:lnTo>
                    <a:pt x="0" y="159451"/>
                  </a:lnTo>
                  <a:cubicBezTo>
                    <a:pt x="0" y="71387"/>
                    <a:pt x="71386" y="0"/>
                    <a:pt x="159555"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14" name="Shape 2403"/>
            <p:cNvSpPr/>
            <p:nvPr/>
          </p:nvSpPr>
          <p:spPr>
            <a:xfrm>
              <a:off x="2824763" y="3232187"/>
              <a:ext cx="957327" cy="566939"/>
            </a:xfrm>
            <a:custGeom>
              <a:avLst/>
              <a:gdLst/>
              <a:ahLst/>
              <a:cxnLst/>
              <a:rect l="0" t="0" r="0" b="0"/>
              <a:pathLst>
                <a:path w="957327" h="566939">
                  <a:moveTo>
                    <a:pt x="159555" y="566939"/>
                  </a:moveTo>
                  <a:lnTo>
                    <a:pt x="797773" y="566939"/>
                  </a:lnTo>
                  <a:cubicBezTo>
                    <a:pt x="885823" y="566939"/>
                    <a:pt x="957327" y="495550"/>
                    <a:pt x="957327" y="407486"/>
                  </a:cubicBezTo>
                  <a:lnTo>
                    <a:pt x="957327" y="159451"/>
                  </a:lnTo>
                  <a:cubicBezTo>
                    <a:pt x="957327" y="71387"/>
                    <a:pt x="885823" y="0"/>
                    <a:pt x="797773" y="0"/>
                  </a:cubicBezTo>
                  <a:lnTo>
                    <a:pt x="159555" y="0"/>
                  </a:lnTo>
                  <a:cubicBezTo>
                    <a:pt x="71386" y="0"/>
                    <a:pt x="0" y="71387"/>
                    <a:pt x="0" y="159451"/>
                  </a:cubicBezTo>
                  <a:lnTo>
                    <a:pt x="0" y="407486"/>
                  </a:lnTo>
                  <a:cubicBezTo>
                    <a:pt x="0" y="495550"/>
                    <a:pt x="71386" y="566939"/>
                    <a:pt x="159555"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15" name="Rectangle 14"/>
            <p:cNvSpPr/>
            <p:nvPr/>
          </p:nvSpPr>
          <p:spPr>
            <a:xfrm>
              <a:off x="3019183" y="3414618"/>
              <a:ext cx="804408"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Applications </a:t>
              </a:r>
              <a:endParaRPr lang="en-US" sz="1122">
                <a:solidFill>
                  <a:srgbClr val="000000"/>
                </a:solidFill>
                <a:ea typeface="Segoe UI" panose="020B0502040204020203" pitchFamily="34" charset="0"/>
              </a:endParaRPr>
            </a:p>
          </p:txBody>
        </p:sp>
        <p:sp>
          <p:nvSpPr>
            <p:cNvPr id="16" name="Rectangle 15"/>
            <p:cNvSpPr/>
            <p:nvPr/>
          </p:nvSpPr>
          <p:spPr>
            <a:xfrm>
              <a:off x="2989282" y="3542475"/>
              <a:ext cx="42724"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17" name="Rectangle 16"/>
            <p:cNvSpPr/>
            <p:nvPr/>
          </p:nvSpPr>
          <p:spPr>
            <a:xfrm>
              <a:off x="3021429" y="3542475"/>
              <a:ext cx="737067"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Website etc</a:t>
              </a:r>
              <a:endParaRPr lang="en-US" sz="1122">
                <a:solidFill>
                  <a:srgbClr val="000000"/>
                </a:solidFill>
                <a:ea typeface="Segoe UI" panose="020B0502040204020203" pitchFamily="34" charset="0"/>
              </a:endParaRPr>
            </a:p>
          </p:txBody>
        </p:sp>
        <p:sp>
          <p:nvSpPr>
            <p:cNvPr id="18" name="Rectangle 17"/>
            <p:cNvSpPr/>
            <p:nvPr/>
          </p:nvSpPr>
          <p:spPr>
            <a:xfrm>
              <a:off x="3572306" y="3542475"/>
              <a:ext cx="7809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pic>
          <p:nvPicPr>
            <p:cNvPr id="19" name="Picture 18"/>
            <p:cNvPicPr/>
            <p:nvPr/>
          </p:nvPicPr>
          <p:blipFill>
            <a:blip r:embed="rId2"/>
            <a:stretch>
              <a:fillRect/>
            </a:stretch>
          </p:blipFill>
          <p:spPr>
            <a:xfrm>
              <a:off x="4814544" y="3220500"/>
              <a:ext cx="1024128" cy="630936"/>
            </a:xfrm>
            <a:prstGeom prst="rect">
              <a:avLst/>
            </a:prstGeom>
          </p:spPr>
        </p:pic>
        <p:sp>
          <p:nvSpPr>
            <p:cNvPr id="20" name="Shape 2409"/>
            <p:cNvSpPr/>
            <p:nvPr/>
          </p:nvSpPr>
          <p:spPr>
            <a:xfrm>
              <a:off x="4845787" y="3232187"/>
              <a:ext cx="957327" cy="566939"/>
            </a:xfrm>
            <a:custGeom>
              <a:avLst/>
              <a:gdLst/>
              <a:ahLst/>
              <a:cxnLst/>
              <a:rect l="0" t="0" r="0" b="0"/>
              <a:pathLst>
                <a:path w="957327" h="566939">
                  <a:moveTo>
                    <a:pt x="159554" y="0"/>
                  </a:moveTo>
                  <a:lnTo>
                    <a:pt x="797772" y="0"/>
                  </a:lnTo>
                  <a:cubicBezTo>
                    <a:pt x="885823" y="0"/>
                    <a:pt x="957327" y="71387"/>
                    <a:pt x="957327" y="159451"/>
                  </a:cubicBezTo>
                  <a:lnTo>
                    <a:pt x="957327" y="407486"/>
                  </a:lnTo>
                  <a:cubicBezTo>
                    <a:pt x="957327" y="495550"/>
                    <a:pt x="885823" y="566939"/>
                    <a:pt x="797772" y="566939"/>
                  </a:cubicBezTo>
                  <a:lnTo>
                    <a:pt x="159554" y="566939"/>
                  </a:lnTo>
                  <a:cubicBezTo>
                    <a:pt x="71386" y="566939"/>
                    <a:pt x="0" y="495550"/>
                    <a:pt x="0" y="407486"/>
                  </a:cubicBezTo>
                  <a:lnTo>
                    <a:pt x="0" y="159451"/>
                  </a:lnTo>
                  <a:cubicBezTo>
                    <a:pt x="0" y="71387"/>
                    <a:pt x="71386" y="0"/>
                    <a:pt x="159554"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21" name="Shape 2410"/>
            <p:cNvSpPr/>
            <p:nvPr/>
          </p:nvSpPr>
          <p:spPr>
            <a:xfrm>
              <a:off x="4845787" y="3232187"/>
              <a:ext cx="957327" cy="566939"/>
            </a:xfrm>
            <a:custGeom>
              <a:avLst/>
              <a:gdLst/>
              <a:ahLst/>
              <a:cxnLst/>
              <a:rect l="0" t="0" r="0" b="0"/>
              <a:pathLst>
                <a:path w="957327" h="566939">
                  <a:moveTo>
                    <a:pt x="159554" y="566939"/>
                  </a:moveTo>
                  <a:lnTo>
                    <a:pt x="797772" y="566939"/>
                  </a:lnTo>
                  <a:cubicBezTo>
                    <a:pt x="885823" y="566939"/>
                    <a:pt x="957327" y="495550"/>
                    <a:pt x="957327" y="407486"/>
                  </a:cubicBezTo>
                  <a:lnTo>
                    <a:pt x="957327" y="159451"/>
                  </a:lnTo>
                  <a:cubicBezTo>
                    <a:pt x="957327" y="71387"/>
                    <a:pt x="885823" y="0"/>
                    <a:pt x="797772" y="0"/>
                  </a:cubicBezTo>
                  <a:lnTo>
                    <a:pt x="159554" y="0"/>
                  </a:lnTo>
                  <a:cubicBezTo>
                    <a:pt x="71386" y="0"/>
                    <a:pt x="0" y="71387"/>
                    <a:pt x="0" y="159451"/>
                  </a:cubicBezTo>
                  <a:lnTo>
                    <a:pt x="0" y="407486"/>
                  </a:lnTo>
                  <a:cubicBezTo>
                    <a:pt x="0" y="495550"/>
                    <a:pt x="71386"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22" name="Rectangle 21"/>
            <p:cNvSpPr/>
            <p:nvPr/>
          </p:nvSpPr>
          <p:spPr>
            <a:xfrm>
              <a:off x="5013259" y="3414619"/>
              <a:ext cx="7625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3</a:t>
              </a:r>
              <a:endParaRPr lang="en-US" sz="1122">
                <a:solidFill>
                  <a:srgbClr val="000000"/>
                </a:solidFill>
                <a:ea typeface="Segoe UI" panose="020B0502040204020203" pitchFamily="34" charset="0"/>
              </a:endParaRPr>
            </a:p>
          </p:txBody>
        </p:sp>
        <p:sp>
          <p:nvSpPr>
            <p:cNvPr id="23" name="Rectangle 22"/>
            <p:cNvSpPr/>
            <p:nvPr/>
          </p:nvSpPr>
          <p:spPr>
            <a:xfrm>
              <a:off x="5070581" y="3389628"/>
              <a:ext cx="90919" cy="92274"/>
            </a:xfrm>
            <a:prstGeom prst="rect">
              <a:avLst/>
            </a:prstGeom>
            <a:ln>
              <a:noFill/>
            </a:ln>
          </p:spPr>
          <p:txBody>
            <a:bodyPr vert="horz" lIns="0" tIns="0" rIns="0" bIns="0" rtlCol="0">
              <a:noAutofit/>
            </a:bodyPr>
            <a:lstStyle/>
            <a:p>
              <a:pPr defTabSz="932597">
                <a:lnSpc>
                  <a:spcPct val="107000"/>
                </a:lnSpc>
                <a:spcAft>
                  <a:spcPts val="816"/>
                </a:spcAft>
              </a:pPr>
              <a:r>
                <a:rPr lang="en-US" sz="561">
                  <a:solidFill>
                    <a:srgbClr val="FEFFFF"/>
                  </a:solidFill>
                  <a:ea typeface="Segoe UI" panose="020B0502040204020203" pitchFamily="34" charset="0"/>
                </a:rPr>
                <a:t>rd</a:t>
              </a:r>
              <a:endParaRPr lang="en-US" sz="1122">
                <a:solidFill>
                  <a:srgbClr val="000000"/>
                </a:solidFill>
                <a:ea typeface="Segoe UI" panose="020B0502040204020203" pitchFamily="34" charset="0"/>
              </a:endParaRPr>
            </a:p>
          </p:txBody>
        </p:sp>
        <p:sp>
          <p:nvSpPr>
            <p:cNvPr id="24" name="Rectangle 23"/>
            <p:cNvSpPr/>
            <p:nvPr/>
          </p:nvSpPr>
          <p:spPr>
            <a:xfrm>
              <a:off x="5135584" y="3414619"/>
              <a:ext cx="3876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25" name="Rectangle 24"/>
            <p:cNvSpPr/>
            <p:nvPr/>
          </p:nvSpPr>
          <p:spPr>
            <a:xfrm>
              <a:off x="5164541" y="3414619"/>
              <a:ext cx="653316"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Party Data</a:t>
              </a:r>
              <a:endParaRPr lang="en-US" sz="1122">
                <a:solidFill>
                  <a:srgbClr val="000000"/>
                </a:solidFill>
                <a:ea typeface="Segoe UI" panose="020B0502040204020203" pitchFamily="34" charset="0"/>
              </a:endParaRPr>
            </a:p>
          </p:txBody>
        </p:sp>
        <p:sp>
          <p:nvSpPr>
            <p:cNvPr id="26" name="Rectangle 25"/>
            <p:cNvSpPr/>
            <p:nvPr/>
          </p:nvSpPr>
          <p:spPr>
            <a:xfrm>
              <a:off x="5144213" y="3542475"/>
              <a:ext cx="495999"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Streams</a:t>
              </a:r>
              <a:endParaRPr lang="en-US" sz="1122">
                <a:solidFill>
                  <a:srgbClr val="000000"/>
                </a:solidFill>
                <a:ea typeface="Segoe UI" panose="020B0502040204020203" pitchFamily="34" charset="0"/>
              </a:endParaRPr>
            </a:p>
          </p:txBody>
        </p:sp>
        <p:pic>
          <p:nvPicPr>
            <p:cNvPr id="27" name="Picture 26"/>
            <p:cNvPicPr/>
            <p:nvPr/>
          </p:nvPicPr>
          <p:blipFill>
            <a:blip r:embed="rId2"/>
            <a:stretch>
              <a:fillRect/>
            </a:stretch>
          </p:blipFill>
          <p:spPr>
            <a:xfrm>
              <a:off x="3804640" y="3220500"/>
              <a:ext cx="1024128" cy="630936"/>
            </a:xfrm>
            <a:prstGeom prst="rect">
              <a:avLst/>
            </a:prstGeom>
          </p:spPr>
        </p:pic>
        <p:sp>
          <p:nvSpPr>
            <p:cNvPr id="28" name="Shape 2417"/>
            <p:cNvSpPr/>
            <p:nvPr/>
          </p:nvSpPr>
          <p:spPr>
            <a:xfrm>
              <a:off x="3835275" y="3232187"/>
              <a:ext cx="957327" cy="566939"/>
            </a:xfrm>
            <a:custGeom>
              <a:avLst/>
              <a:gdLst/>
              <a:ahLst/>
              <a:cxnLst/>
              <a:rect l="0" t="0" r="0" b="0"/>
              <a:pathLst>
                <a:path w="957327" h="566939">
                  <a:moveTo>
                    <a:pt x="159555" y="0"/>
                  </a:moveTo>
                  <a:lnTo>
                    <a:pt x="797772" y="0"/>
                  </a:lnTo>
                  <a:cubicBezTo>
                    <a:pt x="885822" y="0"/>
                    <a:pt x="957327" y="71387"/>
                    <a:pt x="957327" y="159451"/>
                  </a:cubicBezTo>
                  <a:lnTo>
                    <a:pt x="957327" y="407486"/>
                  </a:lnTo>
                  <a:cubicBezTo>
                    <a:pt x="957327" y="495550"/>
                    <a:pt x="885822" y="566939"/>
                    <a:pt x="797772" y="566939"/>
                  </a:cubicBezTo>
                  <a:lnTo>
                    <a:pt x="159555" y="566939"/>
                  </a:lnTo>
                  <a:cubicBezTo>
                    <a:pt x="71386" y="566939"/>
                    <a:pt x="0" y="495550"/>
                    <a:pt x="0" y="407486"/>
                  </a:cubicBezTo>
                  <a:lnTo>
                    <a:pt x="0" y="159451"/>
                  </a:lnTo>
                  <a:cubicBezTo>
                    <a:pt x="0" y="71387"/>
                    <a:pt x="71386" y="0"/>
                    <a:pt x="159555"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29" name="Shape 2418"/>
            <p:cNvSpPr/>
            <p:nvPr/>
          </p:nvSpPr>
          <p:spPr>
            <a:xfrm>
              <a:off x="3835275" y="3232187"/>
              <a:ext cx="957327" cy="566939"/>
            </a:xfrm>
            <a:custGeom>
              <a:avLst/>
              <a:gdLst/>
              <a:ahLst/>
              <a:cxnLst/>
              <a:rect l="0" t="0" r="0" b="0"/>
              <a:pathLst>
                <a:path w="957327" h="566939">
                  <a:moveTo>
                    <a:pt x="159555" y="566939"/>
                  </a:moveTo>
                  <a:lnTo>
                    <a:pt x="797772" y="566939"/>
                  </a:lnTo>
                  <a:cubicBezTo>
                    <a:pt x="885822" y="566939"/>
                    <a:pt x="957327" y="495550"/>
                    <a:pt x="957327" y="407486"/>
                  </a:cubicBezTo>
                  <a:lnTo>
                    <a:pt x="957327" y="159451"/>
                  </a:lnTo>
                  <a:cubicBezTo>
                    <a:pt x="957327" y="71387"/>
                    <a:pt x="885822" y="0"/>
                    <a:pt x="797772" y="0"/>
                  </a:cubicBezTo>
                  <a:lnTo>
                    <a:pt x="159555" y="0"/>
                  </a:lnTo>
                  <a:cubicBezTo>
                    <a:pt x="71386" y="0"/>
                    <a:pt x="0" y="71387"/>
                    <a:pt x="0" y="159451"/>
                  </a:cubicBezTo>
                  <a:lnTo>
                    <a:pt x="0" y="407486"/>
                  </a:lnTo>
                  <a:cubicBezTo>
                    <a:pt x="0" y="495550"/>
                    <a:pt x="71386" y="566939"/>
                    <a:pt x="159555"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0" name="Rectangle 29"/>
            <p:cNvSpPr/>
            <p:nvPr/>
          </p:nvSpPr>
          <p:spPr>
            <a:xfrm>
              <a:off x="4139256" y="3478184"/>
              <a:ext cx="48446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Sensors</a:t>
              </a:r>
              <a:endParaRPr lang="en-US" sz="1122">
                <a:solidFill>
                  <a:srgbClr val="000000"/>
                </a:solidFill>
                <a:ea typeface="Segoe UI" panose="020B0502040204020203" pitchFamily="34" charset="0"/>
              </a:endParaRPr>
            </a:p>
          </p:txBody>
        </p:sp>
        <p:pic>
          <p:nvPicPr>
            <p:cNvPr id="31" name="Picture 30"/>
            <p:cNvPicPr/>
            <p:nvPr/>
          </p:nvPicPr>
          <p:blipFill>
            <a:blip r:embed="rId4"/>
            <a:stretch>
              <a:fillRect/>
            </a:stretch>
          </p:blipFill>
          <p:spPr>
            <a:xfrm>
              <a:off x="3304845" y="2418373"/>
              <a:ext cx="2561735" cy="682095"/>
            </a:xfrm>
            <a:prstGeom prst="rect">
              <a:avLst/>
            </a:prstGeom>
          </p:spPr>
        </p:pic>
        <p:sp>
          <p:nvSpPr>
            <p:cNvPr id="32" name="Shape 2421"/>
            <p:cNvSpPr/>
            <p:nvPr/>
          </p:nvSpPr>
          <p:spPr>
            <a:xfrm>
              <a:off x="3356612" y="2452708"/>
              <a:ext cx="2446502" cy="566877"/>
            </a:xfrm>
            <a:custGeom>
              <a:avLst/>
              <a:gdLst/>
              <a:ahLst/>
              <a:cxnLst/>
              <a:rect l="0" t="0" r="0" b="0"/>
              <a:pathLst>
                <a:path w="2446502" h="566877">
                  <a:moveTo>
                    <a:pt x="159554" y="0"/>
                  </a:moveTo>
                  <a:lnTo>
                    <a:pt x="2286947" y="0"/>
                  </a:lnTo>
                  <a:cubicBezTo>
                    <a:pt x="2374997" y="0"/>
                    <a:pt x="2446502" y="71340"/>
                    <a:pt x="2446502" y="159451"/>
                  </a:cubicBezTo>
                  <a:lnTo>
                    <a:pt x="2446502" y="407427"/>
                  </a:lnTo>
                  <a:cubicBezTo>
                    <a:pt x="2446502" y="495491"/>
                    <a:pt x="2374997" y="566877"/>
                    <a:pt x="2286947" y="566877"/>
                  </a:cubicBezTo>
                  <a:lnTo>
                    <a:pt x="159554" y="566877"/>
                  </a:lnTo>
                  <a:cubicBezTo>
                    <a:pt x="71386" y="566877"/>
                    <a:pt x="0" y="495491"/>
                    <a:pt x="0" y="407426"/>
                  </a:cubicBezTo>
                  <a:lnTo>
                    <a:pt x="0" y="159451"/>
                  </a:lnTo>
                  <a:cubicBezTo>
                    <a:pt x="0" y="71339"/>
                    <a:pt x="71386" y="0"/>
                    <a:pt x="159554" y="0"/>
                  </a:cubicBezTo>
                  <a:close/>
                </a:path>
              </a:pathLst>
            </a:custGeom>
            <a:ln w="0" cap="sq">
              <a:miter lim="127000"/>
            </a:ln>
          </p:spPr>
          <p:style>
            <a:lnRef idx="0">
              <a:srgbClr val="000000">
                <a:alpha val="0"/>
              </a:srgbClr>
            </a:lnRef>
            <a:fillRef idx="1">
              <a:srgbClr val="5B9BD5"/>
            </a:fillRef>
            <a:effectRef idx="0">
              <a:scrgbClr r="0" g="0" b="0"/>
            </a:effectRef>
            <a:fontRef idx="none"/>
          </p:style>
          <p:txBody>
            <a:bodyPr/>
            <a:lstStyle/>
            <a:p>
              <a:pPr defTabSz="932597"/>
              <a:endParaRPr lang="en-US" sz="1836">
                <a:solidFill>
                  <a:srgbClr val="FFFFFF"/>
                </a:solidFill>
              </a:endParaRPr>
            </a:p>
          </p:txBody>
        </p:sp>
        <p:sp>
          <p:nvSpPr>
            <p:cNvPr id="33" name="Shape 2422"/>
            <p:cNvSpPr/>
            <p:nvPr/>
          </p:nvSpPr>
          <p:spPr>
            <a:xfrm>
              <a:off x="3356612" y="2452708"/>
              <a:ext cx="2446502" cy="566877"/>
            </a:xfrm>
            <a:custGeom>
              <a:avLst/>
              <a:gdLst/>
              <a:ahLst/>
              <a:cxnLst/>
              <a:rect l="0" t="0" r="0" b="0"/>
              <a:pathLst>
                <a:path w="2446502" h="566877">
                  <a:moveTo>
                    <a:pt x="159554" y="566877"/>
                  </a:moveTo>
                  <a:lnTo>
                    <a:pt x="2286947" y="566877"/>
                  </a:lnTo>
                  <a:cubicBezTo>
                    <a:pt x="2374997" y="566877"/>
                    <a:pt x="2446502" y="495491"/>
                    <a:pt x="2446502" y="407427"/>
                  </a:cubicBezTo>
                  <a:lnTo>
                    <a:pt x="2446502" y="159451"/>
                  </a:lnTo>
                  <a:cubicBezTo>
                    <a:pt x="2446502" y="71340"/>
                    <a:pt x="2374997" y="0"/>
                    <a:pt x="2286947" y="0"/>
                  </a:cubicBezTo>
                  <a:lnTo>
                    <a:pt x="159554" y="0"/>
                  </a:lnTo>
                  <a:cubicBezTo>
                    <a:pt x="71386" y="0"/>
                    <a:pt x="0" y="71339"/>
                    <a:pt x="0" y="159451"/>
                  </a:cubicBezTo>
                  <a:lnTo>
                    <a:pt x="0" y="407426"/>
                  </a:lnTo>
                  <a:cubicBezTo>
                    <a:pt x="0" y="495491"/>
                    <a:pt x="71386" y="566877"/>
                    <a:pt x="159554" y="56687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4" name="Rectangle 33"/>
            <p:cNvSpPr/>
            <p:nvPr/>
          </p:nvSpPr>
          <p:spPr>
            <a:xfrm>
              <a:off x="4283800" y="2696875"/>
              <a:ext cx="80479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Blob Storage</a:t>
              </a:r>
              <a:endParaRPr lang="en-US" sz="1122">
                <a:solidFill>
                  <a:srgbClr val="000000"/>
                </a:solidFill>
                <a:ea typeface="Segoe UI" panose="020B0502040204020203" pitchFamily="34" charset="0"/>
              </a:endParaRPr>
            </a:p>
          </p:txBody>
        </p:sp>
        <p:pic>
          <p:nvPicPr>
            <p:cNvPr id="35" name="Picture 34"/>
            <p:cNvPicPr/>
            <p:nvPr/>
          </p:nvPicPr>
          <p:blipFill>
            <a:blip r:embed="rId4"/>
            <a:stretch>
              <a:fillRect/>
            </a:stretch>
          </p:blipFill>
          <p:spPr>
            <a:xfrm>
              <a:off x="751974" y="2418373"/>
              <a:ext cx="2561735" cy="682095"/>
            </a:xfrm>
            <a:prstGeom prst="rect">
              <a:avLst/>
            </a:prstGeom>
          </p:spPr>
        </p:pic>
        <p:sp>
          <p:nvSpPr>
            <p:cNvPr id="36" name="Shape 2425"/>
            <p:cNvSpPr/>
            <p:nvPr/>
          </p:nvSpPr>
          <p:spPr>
            <a:xfrm>
              <a:off x="803682" y="2452708"/>
              <a:ext cx="2446560" cy="566877"/>
            </a:xfrm>
            <a:custGeom>
              <a:avLst/>
              <a:gdLst/>
              <a:ahLst/>
              <a:cxnLst/>
              <a:rect l="0" t="0" r="0" b="0"/>
              <a:pathLst>
                <a:path w="2446560" h="566877">
                  <a:moveTo>
                    <a:pt x="159554" y="0"/>
                  </a:moveTo>
                  <a:lnTo>
                    <a:pt x="2287006" y="0"/>
                  </a:lnTo>
                  <a:cubicBezTo>
                    <a:pt x="2375056" y="0"/>
                    <a:pt x="2446560" y="71339"/>
                    <a:pt x="2446560" y="159451"/>
                  </a:cubicBezTo>
                  <a:lnTo>
                    <a:pt x="2446560" y="407426"/>
                  </a:lnTo>
                  <a:cubicBezTo>
                    <a:pt x="2446560" y="495491"/>
                    <a:pt x="2375056" y="566877"/>
                    <a:pt x="2287006" y="566877"/>
                  </a:cubicBezTo>
                  <a:lnTo>
                    <a:pt x="159554" y="566877"/>
                  </a:lnTo>
                  <a:cubicBezTo>
                    <a:pt x="71433" y="566877"/>
                    <a:pt x="0" y="495490"/>
                    <a:pt x="0" y="407426"/>
                  </a:cubicBezTo>
                  <a:lnTo>
                    <a:pt x="0" y="159451"/>
                  </a:lnTo>
                  <a:cubicBezTo>
                    <a:pt x="0" y="71339"/>
                    <a:pt x="71433" y="0"/>
                    <a:pt x="159554" y="0"/>
                  </a:cubicBezTo>
                  <a:close/>
                </a:path>
              </a:pathLst>
            </a:custGeom>
            <a:ln w="0" cap="sq">
              <a:miter lim="127000"/>
            </a:ln>
          </p:spPr>
          <p:style>
            <a:lnRef idx="0">
              <a:srgbClr val="000000">
                <a:alpha val="0"/>
              </a:srgbClr>
            </a:lnRef>
            <a:fillRef idx="1">
              <a:srgbClr val="5B9BD5"/>
            </a:fillRef>
            <a:effectRef idx="0">
              <a:scrgbClr r="0" g="0" b="0"/>
            </a:effectRef>
            <a:fontRef idx="none"/>
          </p:style>
          <p:txBody>
            <a:bodyPr/>
            <a:lstStyle/>
            <a:p>
              <a:pPr defTabSz="932597"/>
              <a:endParaRPr lang="en-US" sz="1836">
                <a:solidFill>
                  <a:srgbClr val="FFFFFF"/>
                </a:solidFill>
              </a:endParaRPr>
            </a:p>
          </p:txBody>
        </p:sp>
        <p:sp>
          <p:nvSpPr>
            <p:cNvPr id="37" name="Shape 2426"/>
            <p:cNvSpPr/>
            <p:nvPr/>
          </p:nvSpPr>
          <p:spPr>
            <a:xfrm>
              <a:off x="803682" y="2452708"/>
              <a:ext cx="2446560" cy="566877"/>
            </a:xfrm>
            <a:custGeom>
              <a:avLst/>
              <a:gdLst/>
              <a:ahLst/>
              <a:cxnLst/>
              <a:rect l="0" t="0" r="0" b="0"/>
              <a:pathLst>
                <a:path w="2446560" h="566877">
                  <a:moveTo>
                    <a:pt x="159554" y="566877"/>
                  </a:moveTo>
                  <a:lnTo>
                    <a:pt x="2287006" y="566877"/>
                  </a:lnTo>
                  <a:cubicBezTo>
                    <a:pt x="2375056" y="566877"/>
                    <a:pt x="2446560" y="495491"/>
                    <a:pt x="2446560" y="407426"/>
                  </a:cubicBezTo>
                  <a:lnTo>
                    <a:pt x="2446560" y="159451"/>
                  </a:lnTo>
                  <a:cubicBezTo>
                    <a:pt x="2446560" y="71339"/>
                    <a:pt x="2375056" y="0"/>
                    <a:pt x="2287006" y="0"/>
                  </a:cubicBezTo>
                  <a:lnTo>
                    <a:pt x="159554" y="0"/>
                  </a:lnTo>
                  <a:cubicBezTo>
                    <a:pt x="71433" y="0"/>
                    <a:pt x="0" y="71339"/>
                    <a:pt x="0" y="159451"/>
                  </a:cubicBezTo>
                  <a:lnTo>
                    <a:pt x="0" y="407426"/>
                  </a:lnTo>
                  <a:cubicBezTo>
                    <a:pt x="0" y="495490"/>
                    <a:pt x="71433" y="566877"/>
                    <a:pt x="159554" y="56687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8" name="Rectangle 37"/>
            <p:cNvSpPr/>
            <p:nvPr/>
          </p:nvSpPr>
          <p:spPr>
            <a:xfrm>
              <a:off x="1765204" y="2696875"/>
              <a:ext cx="70818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Event Hubs</a:t>
              </a:r>
              <a:endParaRPr lang="en-US" sz="1122">
                <a:solidFill>
                  <a:srgbClr val="000000"/>
                </a:solidFill>
                <a:ea typeface="Segoe UI" panose="020B0502040204020203" pitchFamily="34" charset="0"/>
              </a:endParaRPr>
            </a:p>
          </p:txBody>
        </p:sp>
        <p:sp>
          <p:nvSpPr>
            <p:cNvPr id="39" name="Rectangle 38"/>
            <p:cNvSpPr/>
            <p:nvPr/>
          </p:nvSpPr>
          <p:spPr>
            <a:xfrm>
              <a:off x="0" y="2632799"/>
              <a:ext cx="29720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a:t>
              </a:r>
              <a:endParaRPr lang="en-US" sz="1122">
                <a:solidFill>
                  <a:srgbClr val="000000"/>
                </a:solidFill>
                <a:ea typeface="Segoe UI" panose="020B0502040204020203" pitchFamily="34" charset="0"/>
              </a:endParaRPr>
            </a:p>
          </p:txBody>
        </p:sp>
        <p:sp>
          <p:nvSpPr>
            <p:cNvPr id="40" name="Rectangle 39"/>
            <p:cNvSpPr/>
            <p:nvPr/>
          </p:nvSpPr>
          <p:spPr>
            <a:xfrm>
              <a:off x="219240" y="2632799"/>
              <a:ext cx="567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41" name="Rectangle 40"/>
            <p:cNvSpPr/>
            <p:nvPr/>
          </p:nvSpPr>
          <p:spPr>
            <a:xfrm>
              <a:off x="261788" y="2632799"/>
              <a:ext cx="3887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42" name="Rectangle 41"/>
            <p:cNvSpPr/>
            <p:nvPr/>
          </p:nvSpPr>
          <p:spPr>
            <a:xfrm>
              <a:off x="0" y="2760656"/>
              <a:ext cx="6958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Integration</a:t>
              </a:r>
              <a:endParaRPr lang="en-US" sz="1122">
                <a:solidFill>
                  <a:srgbClr val="000000"/>
                </a:solidFill>
                <a:ea typeface="Segoe UI" panose="020B0502040204020203" pitchFamily="34" charset="0"/>
              </a:endParaRPr>
            </a:p>
          </p:txBody>
        </p:sp>
        <p:sp>
          <p:nvSpPr>
            <p:cNvPr id="43" name="Shape 2432"/>
            <p:cNvSpPr/>
            <p:nvPr/>
          </p:nvSpPr>
          <p:spPr>
            <a:xfrm>
              <a:off x="5909" y="2355266"/>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44" name="Picture 43"/>
            <p:cNvPicPr/>
            <p:nvPr/>
          </p:nvPicPr>
          <p:blipFill>
            <a:blip r:embed="rId5"/>
            <a:stretch>
              <a:fillRect/>
            </a:stretch>
          </p:blipFill>
          <p:spPr>
            <a:xfrm>
              <a:off x="751974" y="1638800"/>
              <a:ext cx="1710778" cy="682096"/>
            </a:xfrm>
            <a:prstGeom prst="rect">
              <a:avLst/>
            </a:prstGeom>
          </p:spPr>
        </p:pic>
        <p:sp>
          <p:nvSpPr>
            <p:cNvPr id="45" name="Shape 2434"/>
            <p:cNvSpPr/>
            <p:nvPr/>
          </p:nvSpPr>
          <p:spPr>
            <a:xfrm>
              <a:off x="803682" y="1673170"/>
              <a:ext cx="1595603" cy="566937"/>
            </a:xfrm>
            <a:custGeom>
              <a:avLst/>
              <a:gdLst/>
              <a:ahLst/>
              <a:cxnLst/>
              <a:rect l="0" t="0" r="0" b="0"/>
              <a:pathLst>
                <a:path w="1595603" h="566937">
                  <a:moveTo>
                    <a:pt x="159554" y="0"/>
                  </a:moveTo>
                  <a:lnTo>
                    <a:pt x="1436049" y="0"/>
                  </a:lnTo>
                  <a:cubicBezTo>
                    <a:pt x="1524100" y="0"/>
                    <a:pt x="1595603" y="71340"/>
                    <a:pt x="1595603" y="159451"/>
                  </a:cubicBezTo>
                  <a:lnTo>
                    <a:pt x="1595603" y="407486"/>
                  </a:lnTo>
                  <a:cubicBezTo>
                    <a:pt x="1595603" y="495479"/>
                    <a:pt x="1524100" y="566937"/>
                    <a:pt x="1436049" y="566937"/>
                  </a:cubicBezTo>
                  <a:lnTo>
                    <a:pt x="159554" y="566937"/>
                  </a:lnTo>
                  <a:cubicBezTo>
                    <a:pt x="71433" y="566937"/>
                    <a:pt x="0" y="495479"/>
                    <a:pt x="0" y="407486"/>
                  </a:cubicBezTo>
                  <a:lnTo>
                    <a:pt x="0" y="159451"/>
                  </a:lnTo>
                  <a:cubicBezTo>
                    <a:pt x="0" y="71340"/>
                    <a:pt x="71433"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46" name="Shape 2435"/>
            <p:cNvSpPr/>
            <p:nvPr/>
          </p:nvSpPr>
          <p:spPr>
            <a:xfrm>
              <a:off x="803682" y="1673170"/>
              <a:ext cx="1595603" cy="566937"/>
            </a:xfrm>
            <a:custGeom>
              <a:avLst/>
              <a:gdLst/>
              <a:ahLst/>
              <a:cxnLst/>
              <a:rect l="0" t="0" r="0" b="0"/>
              <a:pathLst>
                <a:path w="1595603" h="566937">
                  <a:moveTo>
                    <a:pt x="159554" y="566937"/>
                  </a:moveTo>
                  <a:lnTo>
                    <a:pt x="1436049" y="566937"/>
                  </a:lnTo>
                  <a:cubicBezTo>
                    <a:pt x="1524100" y="566937"/>
                    <a:pt x="1595603" y="495479"/>
                    <a:pt x="1595603" y="407486"/>
                  </a:cubicBezTo>
                  <a:lnTo>
                    <a:pt x="1595603" y="159451"/>
                  </a:lnTo>
                  <a:cubicBezTo>
                    <a:pt x="1595603" y="71340"/>
                    <a:pt x="1524100" y="0"/>
                    <a:pt x="1436049" y="0"/>
                  </a:cubicBezTo>
                  <a:lnTo>
                    <a:pt x="159554" y="0"/>
                  </a:lnTo>
                  <a:cubicBezTo>
                    <a:pt x="71433" y="0"/>
                    <a:pt x="0" y="71340"/>
                    <a:pt x="0" y="159451"/>
                  </a:cubicBezTo>
                  <a:lnTo>
                    <a:pt x="0" y="407486"/>
                  </a:lnTo>
                  <a:cubicBezTo>
                    <a:pt x="0" y="495479"/>
                    <a:pt x="71433"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47" name="Rectangle 46"/>
            <p:cNvSpPr/>
            <p:nvPr/>
          </p:nvSpPr>
          <p:spPr>
            <a:xfrm>
              <a:off x="1215273" y="1915530"/>
              <a:ext cx="102624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Stream Analytics</a:t>
              </a:r>
              <a:endParaRPr lang="en-US" sz="1122">
                <a:solidFill>
                  <a:srgbClr val="000000"/>
                </a:solidFill>
                <a:ea typeface="Segoe UI" panose="020B0502040204020203" pitchFamily="34" charset="0"/>
              </a:endParaRPr>
            </a:p>
          </p:txBody>
        </p:sp>
        <p:sp>
          <p:nvSpPr>
            <p:cNvPr id="48" name="Rectangle 47"/>
            <p:cNvSpPr/>
            <p:nvPr/>
          </p:nvSpPr>
          <p:spPr>
            <a:xfrm>
              <a:off x="0" y="1851514"/>
              <a:ext cx="2709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Real</a:t>
              </a:r>
              <a:endParaRPr lang="en-US" sz="1122">
                <a:solidFill>
                  <a:srgbClr val="000000"/>
                </a:solidFill>
                <a:ea typeface="Segoe UI" panose="020B0502040204020203" pitchFamily="34" charset="0"/>
              </a:endParaRPr>
            </a:p>
          </p:txBody>
        </p:sp>
        <p:sp>
          <p:nvSpPr>
            <p:cNvPr id="49" name="Rectangle 48"/>
            <p:cNvSpPr/>
            <p:nvPr/>
          </p:nvSpPr>
          <p:spPr>
            <a:xfrm>
              <a:off x="199443" y="1851514"/>
              <a:ext cx="567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50" name="Rectangle 49"/>
            <p:cNvSpPr/>
            <p:nvPr/>
          </p:nvSpPr>
          <p:spPr>
            <a:xfrm>
              <a:off x="241991" y="1851514"/>
              <a:ext cx="310825"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Time</a:t>
              </a:r>
              <a:endParaRPr lang="en-US" sz="1122">
                <a:solidFill>
                  <a:srgbClr val="000000"/>
                </a:solidFill>
                <a:ea typeface="Segoe UI" panose="020B0502040204020203" pitchFamily="34" charset="0"/>
              </a:endParaRPr>
            </a:p>
          </p:txBody>
        </p:sp>
        <p:sp>
          <p:nvSpPr>
            <p:cNvPr id="51" name="Rectangle 50"/>
            <p:cNvSpPr/>
            <p:nvPr/>
          </p:nvSpPr>
          <p:spPr>
            <a:xfrm>
              <a:off x="0" y="1979311"/>
              <a:ext cx="55667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Analytics</a:t>
              </a:r>
              <a:endParaRPr lang="en-US" sz="1122">
                <a:solidFill>
                  <a:srgbClr val="000000"/>
                </a:solidFill>
                <a:ea typeface="Segoe UI" panose="020B0502040204020203" pitchFamily="34" charset="0"/>
              </a:endParaRPr>
            </a:p>
          </p:txBody>
        </p:sp>
        <p:sp>
          <p:nvSpPr>
            <p:cNvPr id="52" name="Rectangle 51"/>
            <p:cNvSpPr/>
            <p:nvPr/>
          </p:nvSpPr>
          <p:spPr>
            <a:xfrm>
              <a:off x="0" y="1076346"/>
              <a:ext cx="8202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 Storage</a:t>
              </a:r>
              <a:endParaRPr lang="en-US" sz="1122">
                <a:solidFill>
                  <a:srgbClr val="000000"/>
                </a:solidFill>
                <a:ea typeface="Segoe UI" panose="020B0502040204020203" pitchFamily="34" charset="0"/>
              </a:endParaRPr>
            </a:p>
          </p:txBody>
        </p:sp>
        <p:sp>
          <p:nvSpPr>
            <p:cNvPr id="53" name="Shape 2442"/>
            <p:cNvSpPr/>
            <p:nvPr/>
          </p:nvSpPr>
          <p:spPr>
            <a:xfrm>
              <a:off x="5909" y="716465"/>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54" name="Picture 53"/>
            <p:cNvPicPr/>
            <p:nvPr/>
          </p:nvPicPr>
          <p:blipFill>
            <a:blip r:embed="rId6"/>
            <a:stretch>
              <a:fillRect/>
            </a:stretch>
          </p:blipFill>
          <p:spPr>
            <a:xfrm>
              <a:off x="772896" y="10956"/>
              <a:ext cx="1661160" cy="652272"/>
            </a:xfrm>
            <a:prstGeom prst="rect">
              <a:avLst/>
            </a:prstGeom>
          </p:spPr>
        </p:pic>
        <p:sp>
          <p:nvSpPr>
            <p:cNvPr id="55" name="Shape 2444"/>
            <p:cNvSpPr/>
            <p:nvPr/>
          </p:nvSpPr>
          <p:spPr>
            <a:xfrm>
              <a:off x="803682" y="29882"/>
              <a:ext cx="1595603" cy="580283"/>
            </a:xfrm>
            <a:custGeom>
              <a:avLst/>
              <a:gdLst/>
              <a:ahLst/>
              <a:cxnLst/>
              <a:rect l="0" t="0" r="0" b="0"/>
              <a:pathLst>
                <a:path w="1595603" h="580283">
                  <a:moveTo>
                    <a:pt x="159554" y="0"/>
                  </a:moveTo>
                  <a:lnTo>
                    <a:pt x="1436049" y="0"/>
                  </a:lnTo>
                  <a:cubicBezTo>
                    <a:pt x="1524100" y="0"/>
                    <a:pt x="1595603" y="71339"/>
                    <a:pt x="1595603" y="159451"/>
                  </a:cubicBezTo>
                  <a:lnTo>
                    <a:pt x="1595603" y="420832"/>
                  </a:lnTo>
                  <a:cubicBezTo>
                    <a:pt x="1595603" y="508825"/>
                    <a:pt x="1524100" y="580283"/>
                    <a:pt x="1436049" y="580283"/>
                  </a:cubicBezTo>
                  <a:lnTo>
                    <a:pt x="159554" y="580283"/>
                  </a:lnTo>
                  <a:cubicBezTo>
                    <a:pt x="71433" y="580283"/>
                    <a:pt x="0" y="508825"/>
                    <a:pt x="0" y="420832"/>
                  </a:cubicBezTo>
                  <a:lnTo>
                    <a:pt x="0" y="159451"/>
                  </a:lnTo>
                  <a:cubicBezTo>
                    <a:pt x="0" y="71339"/>
                    <a:pt x="71433"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56" name="Shape 2445"/>
            <p:cNvSpPr/>
            <p:nvPr/>
          </p:nvSpPr>
          <p:spPr>
            <a:xfrm>
              <a:off x="803682" y="29882"/>
              <a:ext cx="1595603" cy="580283"/>
            </a:xfrm>
            <a:custGeom>
              <a:avLst/>
              <a:gdLst/>
              <a:ahLst/>
              <a:cxnLst/>
              <a:rect l="0" t="0" r="0" b="0"/>
              <a:pathLst>
                <a:path w="1595603" h="580283">
                  <a:moveTo>
                    <a:pt x="159554" y="580283"/>
                  </a:moveTo>
                  <a:lnTo>
                    <a:pt x="1436049" y="580283"/>
                  </a:lnTo>
                  <a:cubicBezTo>
                    <a:pt x="1524100" y="580283"/>
                    <a:pt x="1595603" y="508825"/>
                    <a:pt x="1595603" y="420832"/>
                  </a:cubicBezTo>
                  <a:lnTo>
                    <a:pt x="1595603" y="159451"/>
                  </a:lnTo>
                  <a:cubicBezTo>
                    <a:pt x="1595603" y="71339"/>
                    <a:pt x="1524100" y="0"/>
                    <a:pt x="1436049" y="0"/>
                  </a:cubicBezTo>
                  <a:lnTo>
                    <a:pt x="159554" y="0"/>
                  </a:lnTo>
                  <a:cubicBezTo>
                    <a:pt x="71433" y="0"/>
                    <a:pt x="0" y="71339"/>
                    <a:pt x="0" y="159451"/>
                  </a:cubicBezTo>
                  <a:lnTo>
                    <a:pt x="0" y="420832"/>
                  </a:lnTo>
                  <a:cubicBezTo>
                    <a:pt x="0" y="508825"/>
                    <a:pt x="71433" y="580283"/>
                    <a:pt x="159554" y="580283"/>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57" name="Rectangle 56"/>
            <p:cNvSpPr/>
            <p:nvPr/>
          </p:nvSpPr>
          <p:spPr>
            <a:xfrm>
              <a:off x="1398702" y="274958"/>
              <a:ext cx="544334"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Power BI</a:t>
              </a:r>
              <a:endParaRPr lang="en-US" sz="1122">
                <a:solidFill>
                  <a:srgbClr val="000000"/>
                </a:solidFill>
                <a:ea typeface="Segoe UI" panose="020B0502040204020203" pitchFamily="34" charset="0"/>
              </a:endParaRPr>
            </a:p>
          </p:txBody>
        </p:sp>
        <p:sp>
          <p:nvSpPr>
            <p:cNvPr id="58" name="Rectangle 57"/>
            <p:cNvSpPr/>
            <p:nvPr/>
          </p:nvSpPr>
          <p:spPr>
            <a:xfrm>
              <a:off x="0" y="222162"/>
              <a:ext cx="8202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Presentation </a:t>
              </a:r>
              <a:endParaRPr lang="en-US" sz="1122">
                <a:solidFill>
                  <a:srgbClr val="000000"/>
                </a:solidFill>
                <a:ea typeface="Segoe UI" panose="020B0502040204020203" pitchFamily="34" charset="0"/>
              </a:endParaRPr>
            </a:p>
          </p:txBody>
        </p:sp>
        <p:sp>
          <p:nvSpPr>
            <p:cNvPr id="59" name="Rectangle 58"/>
            <p:cNvSpPr/>
            <p:nvPr/>
          </p:nvSpPr>
          <p:spPr>
            <a:xfrm>
              <a:off x="617830" y="222162"/>
              <a:ext cx="9781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60" name="Rectangle 59"/>
            <p:cNvSpPr/>
            <p:nvPr/>
          </p:nvSpPr>
          <p:spPr>
            <a:xfrm>
              <a:off x="0" y="349959"/>
              <a:ext cx="849485"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Consumption</a:t>
              </a:r>
              <a:endParaRPr lang="en-US" sz="1122">
                <a:solidFill>
                  <a:srgbClr val="000000"/>
                </a:solidFill>
                <a:ea typeface="Segoe UI" panose="020B0502040204020203" pitchFamily="34" charset="0"/>
              </a:endParaRPr>
            </a:p>
          </p:txBody>
        </p:sp>
        <p:pic>
          <p:nvPicPr>
            <p:cNvPr id="61" name="Picture 60"/>
            <p:cNvPicPr/>
            <p:nvPr/>
          </p:nvPicPr>
          <p:blipFill>
            <a:blip r:embed="rId7"/>
            <a:stretch>
              <a:fillRect/>
            </a:stretch>
          </p:blipFill>
          <p:spPr>
            <a:xfrm>
              <a:off x="4176496" y="10956"/>
              <a:ext cx="1661160" cy="643128"/>
            </a:xfrm>
            <a:prstGeom prst="rect">
              <a:avLst/>
            </a:prstGeom>
          </p:spPr>
        </p:pic>
        <p:sp>
          <p:nvSpPr>
            <p:cNvPr id="62" name="Shape 2451"/>
            <p:cNvSpPr/>
            <p:nvPr/>
          </p:nvSpPr>
          <p:spPr>
            <a:xfrm>
              <a:off x="4207569" y="29882"/>
              <a:ext cx="1595545" cy="566936"/>
            </a:xfrm>
            <a:custGeom>
              <a:avLst/>
              <a:gdLst/>
              <a:ahLst/>
              <a:cxnLst/>
              <a:rect l="0" t="0" r="0" b="0"/>
              <a:pathLst>
                <a:path w="1595545" h="566936">
                  <a:moveTo>
                    <a:pt x="159554" y="0"/>
                  </a:moveTo>
                  <a:lnTo>
                    <a:pt x="1435990" y="0"/>
                  </a:lnTo>
                  <a:cubicBezTo>
                    <a:pt x="1524040" y="0"/>
                    <a:pt x="1595545" y="71339"/>
                    <a:pt x="1595545" y="159451"/>
                  </a:cubicBezTo>
                  <a:lnTo>
                    <a:pt x="1595545" y="407485"/>
                  </a:lnTo>
                  <a:cubicBezTo>
                    <a:pt x="1595545" y="495597"/>
                    <a:pt x="1524040" y="566936"/>
                    <a:pt x="1435990" y="566936"/>
                  </a:cubicBezTo>
                  <a:lnTo>
                    <a:pt x="159554" y="566936"/>
                  </a:lnTo>
                  <a:cubicBezTo>
                    <a:pt x="71386" y="566936"/>
                    <a:pt x="0" y="495597"/>
                    <a:pt x="0" y="407485"/>
                  </a:cubicBezTo>
                  <a:lnTo>
                    <a:pt x="0" y="159451"/>
                  </a:lnTo>
                  <a:cubicBezTo>
                    <a:pt x="0" y="71339"/>
                    <a:pt x="71386"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63" name="Shape 2452"/>
            <p:cNvSpPr/>
            <p:nvPr/>
          </p:nvSpPr>
          <p:spPr>
            <a:xfrm>
              <a:off x="4207569" y="29882"/>
              <a:ext cx="1595545" cy="566936"/>
            </a:xfrm>
            <a:custGeom>
              <a:avLst/>
              <a:gdLst/>
              <a:ahLst/>
              <a:cxnLst/>
              <a:rect l="0" t="0" r="0" b="0"/>
              <a:pathLst>
                <a:path w="1595545" h="566936">
                  <a:moveTo>
                    <a:pt x="159554" y="566936"/>
                  </a:moveTo>
                  <a:lnTo>
                    <a:pt x="1435990" y="566936"/>
                  </a:lnTo>
                  <a:cubicBezTo>
                    <a:pt x="1524040" y="566936"/>
                    <a:pt x="1595545" y="495597"/>
                    <a:pt x="1595545" y="407485"/>
                  </a:cubicBezTo>
                  <a:lnTo>
                    <a:pt x="1595545" y="159451"/>
                  </a:lnTo>
                  <a:cubicBezTo>
                    <a:pt x="1595545" y="71339"/>
                    <a:pt x="1524040" y="0"/>
                    <a:pt x="1435990" y="0"/>
                  </a:cubicBezTo>
                  <a:lnTo>
                    <a:pt x="159554" y="0"/>
                  </a:lnTo>
                  <a:cubicBezTo>
                    <a:pt x="71386" y="0"/>
                    <a:pt x="0" y="71339"/>
                    <a:pt x="0" y="159451"/>
                  </a:cubicBezTo>
                  <a:lnTo>
                    <a:pt x="0" y="407485"/>
                  </a:lnTo>
                  <a:cubicBezTo>
                    <a:pt x="0" y="495597"/>
                    <a:pt x="71386" y="566936"/>
                    <a:pt x="159554" y="566936"/>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64" name="Rectangle 63"/>
            <p:cNvSpPr/>
            <p:nvPr/>
          </p:nvSpPr>
          <p:spPr>
            <a:xfrm>
              <a:off x="4896017" y="204446"/>
              <a:ext cx="30671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Excel</a:t>
              </a:r>
              <a:endParaRPr lang="en-US" sz="1122">
                <a:solidFill>
                  <a:srgbClr val="000000"/>
                </a:solidFill>
                <a:ea typeface="Segoe UI" panose="020B0502040204020203" pitchFamily="34" charset="0"/>
              </a:endParaRPr>
            </a:p>
          </p:txBody>
        </p:sp>
        <p:sp>
          <p:nvSpPr>
            <p:cNvPr id="65" name="Rectangle 64"/>
            <p:cNvSpPr/>
            <p:nvPr/>
          </p:nvSpPr>
          <p:spPr>
            <a:xfrm>
              <a:off x="4677604" y="332244"/>
              <a:ext cx="4284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66" name="Rectangle 65"/>
            <p:cNvSpPr/>
            <p:nvPr/>
          </p:nvSpPr>
          <p:spPr>
            <a:xfrm>
              <a:off x="4709870" y="332243"/>
              <a:ext cx="801251" cy="138797"/>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Power Query</a:t>
              </a:r>
              <a:endParaRPr lang="en-US" sz="1122">
                <a:solidFill>
                  <a:srgbClr val="000000"/>
                </a:solidFill>
                <a:ea typeface="Segoe UI" panose="020B0502040204020203" pitchFamily="34" charset="0"/>
              </a:endParaRPr>
            </a:p>
          </p:txBody>
        </p:sp>
        <p:sp>
          <p:nvSpPr>
            <p:cNvPr id="67" name="Rectangle 66"/>
            <p:cNvSpPr/>
            <p:nvPr/>
          </p:nvSpPr>
          <p:spPr>
            <a:xfrm>
              <a:off x="5315822" y="332243"/>
              <a:ext cx="4284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pic>
          <p:nvPicPr>
            <p:cNvPr id="68" name="Picture 67"/>
            <p:cNvPicPr/>
            <p:nvPr/>
          </p:nvPicPr>
          <p:blipFill>
            <a:blip r:embed="rId7"/>
            <a:stretch>
              <a:fillRect/>
            </a:stretch>
          </p:blipFill>
          <p:spPr>
            <a:xfrm>
              <a:off x="2474696" y="10956"/>
              <a:ext cx="1661160" cy="643128"/>
            </a:xfrm>
            <a:prstGeom prst="rect">
              <a:avLst/>
            </a:prstGeom>
          </p:spPr>
        </p:pic>
        <p:sp>
          <p:nvSpPr>
            <p:cNvPr id="69" name="Shape 2458"/>
            <p:cNvSpPr/>
            <p:nvPr/>
          </p:nvSpPr>
          <p:spPr>
            <a:xfrm>
              <a:off x="2505655" y="29882"/>
              <a:ext cx="1595544" cy="566937"/>
            </a:xfrm>
            <a:custGeom>
              <a:avLst/>
              <a:gdLst/>
              <a:ahLst/>
              <a:cxnLst/>
              <a:rect l="0" t="0" r="0" b="0"/>
              <a:pathLst>
                <a:path w="1595544" h="566937">
                  <a:moveTo>
                    <a:pt x="159554" y="0"/>
                  </a:moveTo>
                  <a:lnTo>
                    <a:pt x="1435990" y="0"/>
                  </a:lnTo>
                  <a:cubicBezTo>
                    <a:pt x="1524040" y="0"/>
                    <a:pt x="1595544" y="71339"/>
                    <a:pt x="1595544" y="159451"/>
                  </a:cubicBezTo>
                  <a:lnTo>
                    <a:pt x="1595544" y="407486"/>
                  </a:lnTo>
                  <a:cubicBezTo>
                    <a:pt x="1595544" y="495597"/>
                    <a:pt x="1524040" y="566937"/>
                    <a:pt x="1435990" y="566937"/>
                  </a:cubicBezTo>
                  <a:lnTo>
                    <a:pt x="159554" y="566936"/>
                  </a:lnTo>
                  <a:cubicBezTo>
                    <a:pt x="71386" y="566936"/>
                    <a:pt x="0" y="495597"/>
                    <a:pt x="0" y="407485"/>
                  </a:cubicBezTo>
                  <a:lnTo>
                    <a:pt x="0" y="159451"/>
                  </a:lnTo>
                  <a:cubicBezTo>
                    <a:pt x="0" y="71339"/>
                    <a:pt x="71386"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70" name="Shape 2459"/>
            <p:cNvSpPr/>
            <p:nvPr/>
          </p:nvSpPr>
          <p:spPr>
            <a:xfrm>
              <a:off x="2505655" y="29882"/>
              <a:ext cx="1595544" cy="566937"/>
            </a:xfrm>
            <a:custGeom>
              <a:avLst/>
              <a:gdLst/>
              <a:ahLst/>
              <a:cxnLst/>
              <a:rect l="0" t="0" r="0" b="0"/>
              <a:pathLst>
                <a:path w="1595544" h="566937">
                  <a:moveTo>
                    <a:pt x="159554" y="566936"/>
                  </a:moveTo>
                  <a:lnTo>
                    <a:pt x="1435990" y="566937"/>
                  </a:lnTo>
                  <a:cubicBezTo>
                    <a:pt x="1524040" y="566937"/>
                    <a:pt x="1595544" y="495597"/>
                    <a:pt x="1595544" y="407486"/>
                  </a:cubicBezTo>
                  <a:lnTo>
                    <a:pt x="1595544" y="159451"/>
                  </a:lnTo>
                  <a:cubicBezTo>
                    <a:pt x="1595544" y="71339"/>
                    <a:pt x="1524040" y="0"/>
                    <a:pt x="1435990" y="0"/>
                  </a:cubicBezTo>
                  <a:lnTo>
                    <a:pt x="159554" y="0"/>
                  </a:lnTo>
                  <a:cubicBezTo>
                    <a:pt x="71386" y="0"/>
                    <a:pt x="0" y="71339"/>
                    <a:pt x="0" y="159451"/>
                  </a:cubicBezTo>
                  <a:lnTo>
                    <a:pt x="0" y="407485"/>
                  </a:lnTo>
                  <a:cubicBezTo>
                    <a:pt x="0" y="495597"/>
                    <a:pt x="71386" y="566936"/>
                    <a:pt x="159554" y="566936"/>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71" name="Rectangle 70"/>
            <p:cNvSpPr/>
            <p:nvPr/>
          </p:nvSpPr>
          <p:spPr>
            <a:xfrm>
              <a:off x="2823463" y="268463"/>
              <a:ext cx="1285860"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Custom Applications</a:t>
              </a:r>
              <a:endParaRPr lang="en-US" sz="1122">
                <a:solidFill>
                  <a:srgbClr val="000000"/>
                </a:solidFill>
                <a:ea typeface="Segoe UI" panose="020B0502040204020203" pitchFamily="34" charset="0"/>
              </a:endParaRPr>
            </a:p>
          </p:txBody>
        </p:sp>
        <p:pic>
          <p:nvPicPr>
            <p:cNvPr id="72" name="Picture 71"/>
            <p:cNvPicPr/>
            <p:nvPr/>
          </p:nvPicPr>
          <p:blipFill>
            <a:blip r:embed="rId2"/>
            <a:stretch>
              <a:fillRect/>
            </a:stretch>
          </p:blipFill>
          <p:spPr>
            <a:xfrm>
              <a:off x="772896" y="3220500"/>
              <a:ext cx="1024128" cy="630936"/>
            </a:xfrm>
            <a:prstGeom prst="rect">
              <a:avLst/>
            </a:prstGeom>
          </p:spPr>
        </p:pic>
        <p:sp>
          <p:nvSpPr>
            <p:cNvPr id="73" name="Shape 2462"/>
            <p:cNvSpPr/>
            <p:nvPr/>
          </p:nvSpPr>
          <p:spPr>
            <a:xfrm>
              <a:off x="803682" y="3232187"/>
              <a:ext cx="957386" cy="566939"/>
            </a:xfrm>
            <a:custGeom>
              <a:avLst/>
              <a:gdLst/>
              <a:ahLst/>
              <a:cxnLst/>
              <a:rect l="0" t="0" r="0" b="0"/>
              <a:pathLst>
                <a:path w="957386" h="566939">
                  <a:moveTo>
                    <a:pt x="159554" y="0"/>
                  </a:moveTo>
                  <a:lnTo>
                    <a:pt x="797831" y="0"/>
                  </a:lnTo>
                  <a:cubicBezTo>
                    <a:pt x="885882" y="0"/>
                    <a:pt x="957386" y="71387"/>
                    <a:pt x="957386" y="159451"/>
                  </a:cubicBezTo>
                  <a:lnTo>
                    <a:pt x="957386" y="407486"/>
                  </a:lnTo>
                  <a:cubicBezTo>
                    <a:pt x="957386" y="495550"/>
                    <a:pt x="885882" y="566939"/>
                    <a:pt x="797831" y="566939"/>
                  </a:cubicBezTo>
                  <a:lnTo>
                    <a:pt x="159554" y="566939"/>
                  </a:lnTo>
                  <a:cubicBezTo>
                    <a:pt x="71433" y="566939"/>
                    <a:pt x="0" y="495550"/>
                    <a:pt x="0" y="407485"/>
                  </a:cubicBezTo>
                  <a:lnTo>
                    <a:pt x="0" y="159451"/>
                  </a:lnTo>
                  <a:cubicBezTo>
                    <a:pt x="0" y="71387"/>
                    <a:pt x="71433" y="0"/>
                    <a:pt x="159554"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74" name="Shape 2463"/>
            <p:cNvSpPr/>
            <p:nvPr/>
          </p:nvSpPr>
          <p:spPr>
            <a:xfrm>
              <a:off x="803682" y="3232187"/>
              <a:ext cx="957386" cy="566939"/>
            </a:xfrm>
            <a:custGeom>
              <a:avLst/>
              <a:gdLst/>
              <a:ahLst/>
              <a:cxnLst/>
              <a:rect l="0" t="0" r="0" b="0"/>
              <a:pathLst>
                <a:path w="957386" h="566939">
                  <a:moveTo>
                    <a:pt x="159554" y="566939"/>
                  </a:moveTo>
                  <a:lnTo>
                    <a:pt x="797831" y="566939"/>
                  </a:lnTo>
                  <a:cubicBezTo>
                    <a:pt x="885882" y="566939"/>
                    <a:pt x="957386" y="495550"/>
                    <a:pt x="957386" y="407486"/>
                  </a:cubicBezTo>
                  <a:lnTo>
                    <a:pt x="957386" y="159451"/>
                  </a:lnTo>
                  <a:cubicBezTo>
                    <a:pt x="957386" y="71387"/>
                    <a:pt x="885882" y="0"/>
                    <a:pt x="797831" y="0"/>
                  </a:cubicBezTo>
                  <a:lnTo>
                    <a:pt x="159554" y="0"/>
                  </a:lnTo>
                  <a:cubicBezTo>
                    <a:pt x="71433" y="0"/>
                    <a:pt x="0" y="71387"/>
                    <a:pt x="0" y="159451"/>
                  </a:cubicBezTo>
                  <a:lnTo>
                    <a:pt x="0" y="407485"/>
                  </a:lnTo>
                  <a:cubicBezTo>
                    <a:pt x="0" y="495550"/>
                    <a:pt x="71433"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75" name="Rectangle 74"/>
            <p:cNvSpPr/>
            <p:nvPr/>
          </p:nvSpPr>
          <p:spPr>
            <a:xfrm>
              <a:off x="882868" y="3414619"/>
              <a:ext cx="110107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Operational Data </a:t>
              </a:r>
              <a:endParaRPr lang="en-US" sz="1122">
                <a:solidFill>
                  <a:srgbClr val="000000"/>
                </a:solidFill>
                <a:ea typeface="Segoe UI" panose="020B0502040204020203" pitchFamily="34" charset="0"/>
              </a:endParaRPr>
            </a:p>
          </p:txBody>
        </p:sp>
        <p:sp>
          <p:nvSpPr>
            <p:cNvPr id="76" name="Rectangle 75"/>
            <p:cNvSpPr/>
            <p:nvPr/>
          </p:nvSpPr>
          <p:spPr>
            <a:xfrm>
              <a:off x="1137860" y="3542475"/>
              <a:ext cx="389896"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Stores</a:t>
              </a:r>
              <a:endParaRPr lang="en-US" sz="1122">
                <a:solidFill>
                  <a:srgbClr val="000000"/>
                </a:solidFill>
                <a:ea typeface="Segoe UI" panose="020B0502040204020203" pitchFamily="34" charset="0"/>
              </a:endParaRPr>
            </a:p>
          </p:txBody>
        </p:sp>
        <p:pic>
          <p:nvPicPr>
            <p:cNvPr id="77" name="Picture 76"/>
            <p:cNvPicPr/>
            <p:nvPr/>
          </p:nvPicPr>
          <p:blipFill>
            <a:blip r:embed="rId5"/>
            <a:stretch>
              <a:fillRect/>
            </a:stretch>
          </p:blipFill>
          <p:spPr>
            <a:xfrm>
              <a:off x="4155802" y="1638800"/>
              <a:ext cx="1710778" cy="682096"/>
            </a:xfrm>
            <a:prstGeom prst="rect">
              <a:avLst/>
            </a:prstGeom>
          </p:spPr>
        </p:pic>
        <p:sp>
          <p:nvSpPr>
            <p:cNvPr id="78" name="Shape 2467"/>
            <p:cNvSpPr/>
            <p:nvPr/>
          </p:nvSpPr>
          <p:spPr>
            <a:xfrm>
              <a:off x="4207569" y="1673170"/>
              <a:ext cx="1595545" cy="566937"/>
            </a:xfrm>
            <a:custGeom>
              <a:avLst/>
              <a:gdLst/>
              <a:ahLst/>
              <a:cxnLst/>
              <a:rect l="0" t="0" r="0" b="0"/>
              <a:pathLst>
                <a:path w="1595545" h="566937">
                  <a:moveTo>
                    <a:pt x="159554" y="0"/>
                  </a:moveTo>
                  <a:lnTo>
                    <a:pt x="1435990" y="0"/>
                  </a:lnTo>
                  <a:cubicBezTo>
                    <a:pt x="1524040" y="0"/>
                    <a:pt x="1595545" y="71340"/>
                    <a:pt x="1595545" y="159451"/>
                  </a:cubicBezTo>
                  <a:lnTo>
                    <a:pt x="1595545" y="407486"/>
                  </a:lnTo>
                  <a:cubicBezTo>
                    <a:pt x="1595545" y="495479"/>
                    <a:pt x="1524040" y="566937"/>
                    <a:pt x="1435990"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79" name="Shape 2468"/>
            <p:cNvSpPr/>
            <p:nvPr/>
          </p:nvSpPr>
          <p:spPr>
            <a:xfrm>
              <a:off x="4207569" y="1673170"/>
              <a:ext cx="1595545" cy="566937"/>
            </a:xfrm>
            <a:custGeom>
              <a:avLst/>
              <a:gdLst/>
              <a:ahLst/>
              <a:cxnLst/>
              <a:rect l="0" t="0" r="0" b="0"/>
              <a:pathLst>
                <a:path w="1595545" h="566937">
                  <a:moveTo>
                    <a:pt x="159554" y="566937"/>
                  </a:moveTo>
                  <a:lnTo>
                    <a:pt x="1435990" y="566937"/>
                  </a:lnTo>
                  <a:cubicBezTo>
                    <a:pt x="1524040" y="566937"/>
                    <a:pt x="1595545" y="495479"/>
                    <a:pt x="1595545" y="407486"/>
                  </a:cubicBezTo>
                  <a:lnTo>
                    <a:pt x="1595545" y="159451"/>
                  </a:lnTo>
                  <a:cubicBezTo>
                    <a:pt x="1595545" y="71340"/>
                    <a:pt x="1524040" y="0"/>
                    <a:pt x="1435990"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0" name="Rectangle 79"/>
            <p:cNvSpPr/>
            <p:nvPr/>
          </p:nvSpPr>
          <p:spPr>
            <a:xfrm>
              <a:off x="4594636" y="1915530"/>
              <a:ext cx="1108388" cy="138797"/>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Machine Learning</a:t>
              </a:r>
              <a:endParaRPr lang="en-US" sz="1122">
                <a:solidFill>
                  <a:srgbClr val="000000"/>
                </a:solidFill>
                <a:ea typeface="Segoe UI" panose="020B0502040204020203" pitchFamily="34" charset="0"/>
              </a:endParaRPr>
            </a:p>
          </p:txBody>
        </p:sp>
        <p:pic>
          <p:nvPicPr>
            <p:cNvPr id="81" name="Picture 80"/>
            <p:cNvPicPr/>
            <p:nvPr/>
          </p:nvPicPr>
          <p:blipFill>
            <a:blip r:embed="rId5"/>
            <a:stretch>
              <a:fillRect/>
            </a:stretch>
          </p:blipFill>
          <p:spPr>
            <a:xfrm>
              <a:off x="2453888" y="1638800"/>
              <a:ext cx="1710778" cy="682096"/>
            </a:xfrm>
            <a:prstGeom prst="rect">
              <a:avLst/>
            </a:prstGeom>
          </p:spPr>
        </p:pic>
        <p:sp>
          <p:nvSpPr>
            <p:cNvPr id="82" name="Shape 2471"/>
            <p:cNvSpPr/>
            <p:nvPr/>
          </p:nvSpPr>
          <p:spPr>
            <a:xfrm>
              <a:off x="2505655" y="1673170"/>
              <a:ext cx="1595544" cy="566937"/>
            </a:xfrm>
            <a:custGeom>
              <a:avLst/>
              <a:gdLst/>
              <a:ahLst/>
              <a:cxnLst/>
              <a:rect l="0" t="0" r="0" b="0"/>
              <a:pathLst>
                <a:path w="1595544" h="566937">
                  <a:moveTo>
                    <a:pt x="159554" y="0"/>
                  </a:moveTo>
                  <a:lnTo>
                    <a:pt x="1435990" y="0"/>
                  </a:lnTo>
                  <a:cubicBezTo>
                    <a:pt x="1524040" y="0"/>
                    <a:pt x="1595544" y="71340"/>
                    <a:pt x="1595544" y="159451"/>
                  </a:cubicBezTo>
                  <a:lnTo>
                    <a:pt x="1595544" y="407486"/>
                  </a:lnTo>
                  <a:cubicBezTo>
                    <a:pt x="1595544" y="495479"/>
                    <a:pt x="1524040" y="566937"/>
                    <a:pt x="1435990"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83" name="Shape 2472"/>
            <p:cNvSpPr/>
            <p:nvPr/>
          </p:nvSpPr>
          <p:spPr>
            <a:xfrm>
              <a:off x="2505655" y="1673170"/>
              <a:ext cx="1595544" cy="566937"/>
            </a:xfrm>
            <a:custGeom>
              <a:avLst/>
              <a:gdLst/>
              <a:ahLst/>
              <a:cxnLst/>
              <a:rect l="0" t="0" r="0" b="0"/>
              <a:pathLst>
                <a:path w="1595544" h="566937">
                  <a:moveTo>
                    <a:pt x="159554" y="566937"/>
                  </a:moveTo>
                  <a:lnTo>
                    <a:pt x="1435990" y="566937"/>
                  </a:lnTo>
                  <a:cubicBezTo>
                    <a:pt x="1524040" y="566937"/>
                    <a:pt x="1595544" y="495479"/>
                    <a:pt x="1595544" y="407486"/>
                  </a:cubicBezTo>
                  <a:lnTo>
                    <a:pt x="1595544" y="159451"/>
                  </a:lnTo>
                  <a:cubicBezTo>
                    <a:pt x="1595544" y="71340"/>
                    <a:pt x="1524040" y="0"/>
                    <a:pt x="1435990"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4" name="Rectangle 83"/>
            <p:cNvSpPr/>
            <p:nvPr/>
          </p:nvSpPr>
          <p:spPr>
            <a:xfrm>
              <a:off x="2917187" y="1915531"/>
              <a:ext cx="104625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HDInsight Storm</a:t>
              </a:r>
              <a:endParaRPr lang="en-US" sz="1122">
                <a:solidFill>
                  <a:srgbClr val="000000"/>
                </a:solidFill>
                <a:ea typeface="Segoe UI" panose="020B0502040204020203" pitchFamily="34" charset="0"/>
              </a:endParaRPr>
            </a:p>
          </p:txBody>
        </p:sp>
        <p:pic>
          <p:nvPicPr>
            <p:cNvPr id="85" name="Picture 84"/>
            <p:cNvPicPr/>
            <p:nvPr/>
          </p:nvPicPr>
          <p:blipFill>
            <a:blip r:embed="rId4"/>
            <a:stretch>
              <a:fillRect/>
            </a:stretch>
          </p:blipFill>
          <p:spPr>
            <a:xfrm>
              <a:off x="751974" y="823829"/>
              <a:ext cx="2561735" cy="682096"/>
            </a:xfrm>
            <a:prstGeom prst="rect">
              <a:avLst/>
            </a:prstGeom>
          </p:spPr>
        </p:pic>
        <p:sp>
          <p:nvSpPr>
            <p:cNvPr id="86" name="Shape 2475"/>
            <p:cNvSpPr/>
            <p:nvPr/>
          </p:nvSpPr>
          <p:spPr>
            <a:xfrm>
              <a:off x="803682" y="858199"/>
              <a:ext cx="2446560" cy="566937"/>
            </a:xfrm>
            <a:custGeom>
              <a:avLst/>
              <a:gdLst/>
              <a:ahLst/>
              <a:cxnLst/>
              <a:rect l="0" t="0" r="0" b="0"/>
              <a:pathLst>
                <a:path w="2446560" h="566937">
                  <a:moveTo>
                    <a:pt x="159554" y="0"/>
                  </a:moveTo>
                  <a:lnTo>
                    <a:pt x="2287006" y="0"/>
                  </a:lnTo>
                  <a:cubicBezTo>
                    <a:pt x="2375056" y="0"/>
                    <a:pt x="2446560" y="71340"/>
                    <a:pt x="2446560" y="159451"/>
                  </a:cubicBezTo>
                  <a:lnTo>
                    <a:pt x="2446560" y="407486"/>
                  </a:lnTo>
                  <a:cubicBezTo>
                    <a:pt x="2446560" y="495479"/>
                    <a:pt x="2375056" y="566937"/>
                    <a:pt x="2287006" y="566937"/>
                  </a:cubicBezTo>
                  <a:lnTo>
                    <a:pt x="159554" y="566937"/>
                  </a:lnTo>
                  <a:cubicBezTo>
                    <a:pt x="71433" y="566937"/>
                    <a:pt x="0" y="495479"/>
                    <a:pt x="0" y="407486"/>
                  </a:cubicBezTo>
                  <a:lnTo>
                    <a:pt x="0" y="159451"/>
                  </a:lnTo>
                  <a:cubicBezTo>
                    <a:pt x="0" y="71340"/>
                    <a:pt x="71433" y="0"/>
                    <a:pt x="159554" y="0"/>
                  </a:cubicBezTo>
                  <a:close/>
                </a:path>
              </a:pathLst>
            </a:custGeom>
            <a:ln w="0" cap="sq">
              <a:miter lim="127000"/>
            </a:ln>
          </p:spPr>
          <p:style>
            <a:lnRef idx="0">
              <a:srgbClr val="000000">
                <a:alpha val="0"/>
              </a:srgbClr>
            </a:lnRef>
            <a:fillRef idx="1">
              <a:srgbClr val="002060"/>
            </a:fillRef>
            <a:effectRef idx="0">
              <a:scrgbClr r="0" g="0" b="0"/>
            </a:effectRef>
            <a:fontRef idx="none"/>
          </p:style>
          <p:txBody>
            <a:bodyPr/>
            <a:lstStyle/>
            <a:p>
              <a:pPr defTabSz="932597"/>
              <a:endParaRPr lang="en-US" sz="1836">
                <a:solidFill>
                  <a:srgbClr val="FFFFFF"/>
                </a:solidFill>
              </a:endParaRPr>
            </a:p>
          </p:txBody>
        </p:sp>
        <p:sp>
          <p:nvSpPr>
            <p:cNvPr id="87" name="Shape 2476"/>
            <p:cNvSpPr/>
            <p:nvPr/>
          </p:nvSpPr>
          <p:spPr>
            <a:xfrm>
              <a:off x="803682" y="858199"/>
              <a:ext cx="2446560" cy="566937"/>
            </a:xfrm>
            <a:custGeom>
              <a:avLst/>
              <a:gdLst/>
              <a:ahLst/>
              <a:cxnLst/>
              <a:rect l="0" t="0" r="0" b="0"/>
              <a:pathLst>
                <a:path w="2446560" h="566937">
                  <a:moveTo>
                    <a:pt x="159554" y="566937"/>
                  </a:moveTo>
                  <a:lnTo>
                    <a:pt x="2287006" y="566937"/>
                  </a:lnTo>
                  <a:cubicBezTo>
                    <a:pt x="2375056" y="566937"/>
                    <a:pt x="2446560" y="495479"/>
                    <a:pt x="2446560" y="407486"/>
                  </a:cubicBezTo>
                  <a:lnTo>
                    <a:pt x="2446560" y="159451"/>
                  </a:lnTo>
                  <a:cubicBezTo>
                    <a:pt x="2446560" y="71340"/>
                    <a:pt x="2375056" y="0"/>
                    <a:pt x="2287006" y="0"/>
                  </a:cubicBezTo>
                  <a:lnTo>
                    <a:pt x="159554" y="0"/>
                  </a:lnTo>
                  <a:cubicBezTo>
                    <a:pt x="71433" y="0"/>
                    <a:pt x="0" y="71340"/>
                    <a:pt x="0" y="159451"/>
                  </a:cubicBezTo>
                  <a:lnTo>
                    <a:pt x="0" y="407486"/>
                  </a:lnTo>
                  <a:cubicBezTo>
                    <a:pt x="0" y="495479"/>
                    <a:pt x="71433"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8" name="Rectangle 87"/>
            <p:cNvSpPr/>
            <p:nvPr/>
          </p:nvSpPr>
          <p:spPr>
            <a:xfrm>
              <a:off x="1703391" y="1098552"/>
              <a:ext cx="866934"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SQL Database</a:t>
              </a:r>
              <a:endParaRPr lang="en-US" sz="1122">
                <a:solidFill>
                  <a:srgbClr val="000000"/>
                </a:solidFill>
                <a:ea typeface="Segoe UI" panose="020B0502040204020203" pitchFamily="34" charset="0"/>
              </a:endParaRPr>
            </a:p>
          </p:txBody>
        </p:sp>
        <p:pic>
          <p:nvPicPr>
            <p:cNvPr id="89" name="Picture 88"/>
            <p:cNvPicPr/>
            <p:nvPr/>
          </p:nvPicPr>
          <p:blipFill>
            <a:blip r:embed="rId4"/>
            <a:stretch>
              <a:fillRect/>
            </a:stretch>
          </p:blipFill>
          <p:spPr>
            <a:xfrm>
              <a:off x="3304845" y="823829"/>
              <a:ext cx="2561735" cy="682096"/>
            </a:xfrm>
            <a:prstGeom prst="rect">
              <a:avLst/>
            </a:prstGeom>
          </p:spPr>
        </p:pic>
        <p:sp>
          <p:nvSpPr>
            <p:cNvPr id="90" name="Shape 2479"/>
            <p:cNvSpPr/>
            <p:nvPr/>
          </p:nvSpPr>
          <p:spPr>
            <a:xfrm>
              <a:off x="3356612" y="858199"/>
              <a:ext cx="2446502" cy="566937"/>
            </a:xfrm>
            <a:custGeom>
              <a:avLst/>
              <a:gdLst/>
              <a:ahLst/>
              <a:cxnLst/>
              <a:rect l="0" t="0" r="0" b="0"/>
              <a:pathLst>
                <a:path w="2446502" h="566937">
                  <a:moveTo>
                    <a:pt x="159554" y="0"/>
                  </a:moveTo>
                  <a:lnTo>
                    <a:pt x="2286947" y="0"/>
                  </a:lnTo>
                  <a:cubicBezTo>
                    <a:pt x="2374997" y="0"/>
                    <a:pt x="2446502" y="71340"/>
                    <a:pt x="2446502" y="159451"/>
                  </a:cubicBezTo>
                  <a:lnTo>
                    <a:pt x="2446502" y="407486"/>
                  </a:lnTo>
                  <a:cubicBezTo>
                    <a:pt x="2446502" y="495479"/>
                    <a:pt x="2374997" y="566937"/>
                    <a:pt x="2286947"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002060"/>
            </a:fillRef>
            <a:effectRef idx="0">
              <a:scrgbClr r="0" g="0" b="0"/>
            </a:effectRef>
            <a:fontRef idx="none"/>
          </p:style>
          <p:txBody>
            <a:bodyPr/>
            <a:lstStyle/>
            <a:p>
              <a:pPr defTabSz="932597"/>
              <a:endParaRPr lang="en-US" sz="1836">
                <a:solidFill>
                  <a:srgbClr val="FFFFFF"/>
                </a:solidFill>
              </a:endParaRPr>
            </a:p>
          </p:txBody>
        </p:sp>
        <p:sp>
          <p:nvSpPr>
            <p:cNvPr id="91" name="Shape 2480"/>
            <p:cNvSpPr/>
            <p:nvPr/>
          </p:nvSpPr>
          <p:spPr>
            <a:xfrm>
              <a:off x="3356612" y="858199"/>
              <a:ext cx="2446502" cy="566937"/>
            </a:xfrm>
            <a:custGeom>
              <a:avLst/>
              <a:gdLst/>
              <a:ahLst/>
              <a:cxnLst/>
              <a:rect l="0" t="0" r="0" b="0"/>
              <a:pathLst>
                <a:path w="2446502" h="566937">
                  <a:moveTo>
                    <a:pt x="159554" y="566937"/>
                  </a:moveTo>
                  <a:lnTo>
                    <a:pt x="2286947" y="566937"/>
                  </a:lnTo>
                  <a:cubicBezTo>
                    <a:pt x="2374997" y="566937"/>
                    <a:pt x="2446502" y="495479"/>
                    <a:pt x="2446502" y="407486"/>
                  </a:cubicBezTo>
                  <a:lnTo>
                    <a:pt x="2446502" y="159451"/>
                  </a:lnTo>
                  <a:cubicBezTo>
                    <a:pt x="2446502" y="71340"/>
                    <a:pt x="2374997" y="0"/>
                    <a:pt x="2286947"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92" name="Rectangle 91"/>
            <p:cNvSpPr/>
            <p:nvPr/>
          </p:nvSpPr>
          <p:spPr>
            <a:xfrm>
              <a:off x="4249999" y="1024779"/>
              <a:ext cx="894266"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Blob Storage</a:t>
              </a:r>
              <a:endParaRPr lang="en-US" sz="1122">
                <a:solidFill>
                  <a:srgbClr val="000000"/>
                </a:solidFill>
                <a:ea typeface="Segoe UI" panose="020B0502040204020203" pitchFamily="34" charset="0"/>
              </a:endParaRPr>
            </a:p>
          </p:txBody>
        </p:sp>
        <p:sp>
          <p:nvSpPr>
            <p:cNvPr id="93" name="Rectangle 92"/>
            <p:cNvSpPr/>
            <p:nvPr/>
          </p:nvSpPr>
          <p:spPr>
            <a:xfrm>
              <a:off x="3976155" y="1166750"/>
              <a:ext cx="46403"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94" name="Rectangle 93"/>
            <p:cNvSpPr/>
            <p:nvPr/>
          </p:nvSpPr>
          <p:spPr>
            <a:xfrm>
              <a:off x="4011966" y="1166750"/>
              <a:ext cx="1529471"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attached to HDInsight</a:t>
              </a:r>
              <a:endParaRPr lang="en-US" sz="1122">
                <a:solidFill>
                  <a:srgbClr val="000000"/>
                </a:solidFill>
                <a:ea typeface="Segoe UI" panose="020B0502040204020203" pitchFamily="34" charset="0"/>
              </a:endParaRPr>
            </a:p>
          </p:txBody>
        </p:sp>
        <p:sp>
          <p:nvSpPr>
            <p:cNvPr id="95" name="Rectangle 94"/>
            <p:cNvSpPr/>
            <p:nvPr/>
          </p:nvSpPr>
          <p:spPr>
            <a:xfrm>
              <a:off x="5161350" y="1166750"/>
              <a:ext cx="46403"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96" name="Rectangle 95"/>
            <p:cNvSpPr/>
            <p:nvPr/>
          </p:nvSpPr>
          <p:spPr>
            <a:xfrm>
              <a:off x="5876010" y="3768792"/>
              <a:ext cx="51095" cy="182561"/>
            </a:xfrm>
            <a:prstGeom prst="rect">
              <a:avLst/>
            </a:prstGeom>
            <a:ln>
              <a:noFill/>
            </a:ln>
          </p:spPr>
          <p:txBody>
            <a:bodyPr vert="horz" lIns="0" tIns="0" rIns="0" bIns="0" rtlCol="0">
              <a:noAutofit/>
            </a:bodyPr>
            <a:lstStyle/>
            <a:p>
              <a:pPr defTabSz="932597">
                <a:lnSpc>
                  <a:spcPct val="107000"/>
                </a:lnSpc>
                <a:spcAft>
                  <a:spcPts val="816"/>
                </a:spcAft>
              </a:pPr>
              <a:r>
                <a:rPr lang="en-US" sz="1122">
                  <a:solidFill>
                    <a:srgbClr val="000000"/>
                  </a:solidFill>
                  <a:ea typeface="Segoe UI" panose="020B0502040204020203" pitchFamily="34" charset="0"/>
                </a:rPr>
                <a:t> </a:t>
              </a:r>
            </a:p>
          </p:txBody>
        </p:sp>
        <p:sp>
          <p:nvSpPr>
            <p:cNvPr id="97" name="Rectangle 96"/>
            <p:cNvSpPr/>
            <p:nvPr/>
          </p:nvSpPr>
          <p:spPr>
            <a:xfrm>
              <a:off x="5914110" y="3768792"/>
              <a:ext cx="51095" cy="182561"/>
            </a:xfrm>
            <a:prstGeom prst="rect">
              <a:avLst/>
            </a:prstGeom>
            <a:ln>
              <a:noFill/>
            </a:ln>
          </p:spPr>
          <p:txBody>
            <a:bodyPr vert="horz" lIns="0" tIns="0" rIns="0" bIns="0" rtlCol="0">
              <a:noAutofit/>
            </a:bodyPr>
            <a:lstStyle/>
            <a:p>
              <a:pPr defTabSz="932597">
                <a:lnSpc>
                  <a:spcPct val="107000"/>
                </a:lnSpc>
                <a:spcAft>
                  <a:spcPts val="816"/>
                </a:spcAft>
              </a:pPr>
              <a:r>
                <a:rPr lang="en-US" sz="1122">
                  <a:solidFill>
                    <a:srgbClr val="000000"/>
                  </a:solidFill>
                  <a:ea typeface="Segoe UI" panose="020B0502040204020203" pitchFamily="34" charset="0"/>
                </a:rPr>
                <a:t> </a:t>
              </a:r>
            </a:p>
          </p:txBody>
        </p:sp>
      </p:grpSp>
    </p:spTree>
    <p:extLst>
      <p:ext uri="{BB962C8B-B14F-4D97-AF65-F5344CB8AC3E}">
        <p14:creationId xmlns:p14="http://schemas.microsoft.com/office/powerpoint/2010/main" val="276443274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25663"/>
            <a:ext cx="11887200" cy="2178289"/>
          </a:xfrm>
        </p:spPr>
        <p:txBody>
          <a:bodyPr/>
          <a:lstStyle/>
          <a:p>
            <a:r>
              <a:rPr lang="en-US" dirty="0" smtClean="0"/>
              <a:t>Data Sources</a:t>
            </a:r>
            <a:br>
              <a:rPr lang="en-US" dirty="0" smtClean="0"/>
            </a:br>
            <a:endParaRPr lang="en-US" dirty="0"/>
          </a:p>
        </p:txBody>
      </p:sp>
    </p:spTree>
    <p:extLst>
      <p:ext uri="{BB962C8B-B14F-4D97-AF65-F5344CB8AC3E}">
        <p14:creationId xmlns:p14="http://schemas.microsoft.com/office/powerpoint/2010/main" val="414463587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Sources	</a:t>
            </a:r>
            <a:endParaRPr lang="en-US" dirty="0"/>
          </a:p>
        </p:txBody>
      </p:sp>
      <p:sp>
        <p:nvSpPr>
          <p:cNvPr id="4" name="Text Placeholder 3"/>
          <p:cNvSpPr>
            <a:spLocks noGrp="1"/>
          </p:cNvSpPr>
          <p:nvPr>
            <p:ph type="body" sz="quarter" idx="10"/>
          </p:nvPr>
        </p:nvSpPr>
        <p:spPr>
          <a:xfrm>
            <a:off x="275481" y="1212850"/>
            <a:ext cx="11885514" cy="6711390"/>
          </a:xfrm>
        </p:spPr>
        <p:txBody>
          <a:bodyPr/>
          <a:lstStyle/>
          <a:p>
            <a:r>
              <a:rPr lang="en-US" dirty="0" smtClean="0">
                <a:solidFill>
                  <a:schemeClr val="tx1"/>
                </a:solidFill>
              </a:rPr>
              <a:t>Any</a:t>
            </a:r>
          </a:p>
          <a:p>
            <a:r>
              <a:rPr lang="en-US" dirty="0" smtClean="0">
                <a:solidFill>
                  <a:schemeClr val="tx1"/>
                </a:solidFill>
              </a:rPr>
              <a:t>Preferably born in the cloud</a:t>
            </a:r>
          </a:p>
          <a:p>
            <a:r>
              <a:rPr lang="en-US" dirty="0" smtClean="0">
                <a:solidFill>
                  <a:schemeClr val="tx1"/>
                </a:solidFill>
              </a:rPr>
              <a:t>Data born at partners</a:t>
            </a:r>
          </a:p>
          <a:p>
            <a:r>
              <a:rPr lang="en-US" dirty="0" smtClean="0">
                <a:solidFill>
                  <a:schemeClr val="tx1"/>
                </a:solidFill>
              </a:rPr>
              <a:t>IOT</a:t>
            </a:r>
          </a:p>
          <a:p>
            <a:endParaRPr lang="en-US" dirty="0">
              <a:solidFill>
                <a:schemeClr val="tx1"/>
              </a:solidFill>
            </a:endParaRPr>
          </a:p>
          <a:p>
            <a:r>
              <a:rPr lang="en-US" b="1" dirty="0">
                <a:solidFill>
                  <a:schemeClr val="tx1"/>
                </a:solidFill>
              </a:rPr>
              <a:t>Real-Time Analytics at Scale for Internet of Things</a:t>
            </a:r>
            <a:endParaRPr lang="en-US" dirty="0" smtClean="0">
              <a:solidFill>
                <a:schemeClr val="tx1"/>
              </a:solidFill>
            </a:endParaRPr>
          </a:p>
          <a:p>
            <a:r>
              <a:rPr lang="en-US" dirty="0">
                <a:solidFill>
                  <a:schemeClr val="tx1"/>
                </a:solidFill>
                <a:hlinkClick r:id="rId2"/>
              </a:rPr>
              <a:t>http://</a:t>
            </a:r>
            <a:r>
              <a:rPr lang="en-US" dirty="0" smtClean="0">
                <a:solidFill>
                  <a:schemeClr val="tx1"/>
                </a:solidFill>
                <a:hlinkClick r:id="rId2"/>
              </a:rPr>
              <a:t>channel9.msdn.com/Events/Ignite/2015/BRK3555</a:t>
            </a:r>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418686934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Planning your Big Data Architecture on Azure</a:t>
            </a:r>
            <a:endParaRPr lang="en-US" dirty="0"/>
          </a:p>
        </p:txBody>
      </p:sp>
      <p:sp>
        <p:nvSpPr>
          <p:cNvPr id="5" name="Text Placeholder 4"/>
          <p:cNvSpPr>
            <a:spLocks noGrp="1"/>
          </p:cNvSpPr>
          <p:nvPr>
            <p:ph type="body" sz="quarter" idx="12"/>
          </p:nvPr>
        </p:nvSpPr>
        <p:spPr/>
        <p:txBody>
          <a:bodyPr/>
          <a:lstStyle/>
          <a:p>
            <a:r>
              <a:rPr lang="en-US" smtClean="0"/>
              <a:t>Brian Mitchell</a:t>
            </a:r>
          </a:p>
          <a:p>
            <a:r>
              <a:rPr lang="en-US" smtClean="0"/>
              <a:t>Business Program Manager, Data Insights</a:t>
            </a:r>
            <a:endParaRPr lang="en-US" dirty="0"/>
          </a:p>
        </p:txBody>
      </p:sp>
      <p:sp>
        <p:nvSpPr>
          <p:cNvPr id="6" name="Text Placeholder 4"/>
          <p:cNvSpPr txBox="1">
            <a:spLocks/>
          </p:cNvSpPr>
          <p:nvPr/>
        </p:nvSpPr>
        <p:spPr>
          <a:xfrm>
            <a:off x="308267" y="353986"/>
            <a:ext cx="1718969" cy="406822"/>
          </a:xfrm>
          <a:prstGeom prst="rect">
            <a:avLst/>
          </a:prstGeom>
          <a:noFill/>
        </p:spPr>
        <p:txBody>
          <a:bodyPr vert="horz" wrap="square" lIns="149217" tIns="111912" rIns="149217" bIns="111912" rtlCol="0">
            <a:noAutofit/>
          </a:bodyPr>
          <a:lstStyle>
            <a:lvl1pPr marL="0" marR="0" indent="0" algn="l" defTabSz="914293" rtl="0" eaLnBrk="1" fontAlgn="auto" latinLnBrk="0" hangingPunct="1">
              <a:lnSpc>
                <a:spcPct val="90000"/>
              </a:lnSpc>
              <a:spcBef>
                <a:spcPts val="0"/>
              </a:spcBef>
              <a:spcAft>
                <a:spcPts val="0"/>
              </a:spcAft>
              <a:buClr>
                <a:schemeClr val="tx1"/>
              </a:buClr>
              <a:buSzPct val="90000"/>
              <a:buFont typeface="Wingdings" panose="05000000000000000000" pitchFamily="2" charset="2"/>
              <a:buNone/>
              <a:tabLst/>
              <a:defRPr sz="3137" kern="1200" spc="0" baseline="0">
                <a:gradFill>
                  <a:gsLst>
                    <a:gs pos="99115">
                      <a:schemeClr val="tx1"/>
                    </a:gs>
                    <a:gs pos="79000">
                      <a:schemeClr val="tx1"/>
                    </a:gs>
                  </a:gsLst>
                  <a:lin ang="5400000" scaled="0"/>
                </a:gradFill>
                <a:latin typeface="+mj-lt"/>
                <a:ea typeface="+mn-ea"/>
                <a:cs typeface="+mn-cs"/>
              </a:defRPr>
            </a:lvl1pPr>
            <a:lvl2pPr marL="572646" marR="0" indent="-23652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275"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1008354"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4pPr>
            <a:lvl5pPr marL="1232432"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buClr>
                <a:srgbClr val="000000"/>
              </a:buClr>
            </a:pPr>
            <a:r>
              <a:rPr lang="en-US" sz="2040" dirty="0">
                <a:gradFill>
                  <a:gsLst>
                    <a:gs pos="99115">
                      <a:srgbClr val="000000"/>
                    </a:gs>
                    <a:gs pos="79000">
                      <a:srgbClr val="000000"/>
                    </a:gs>
                  </a:gsLst>
                  <a:lin ang="5400000" scaled="0"/>
                </a:gradFill>
                <a:latin typeface="Segoe UI"/>
              </a:rPr>
              <a:t>BRK2576</a:t>
            </a:r>
          </a:p>
        </p:txBody>
      </p:sp>
    </p:spTree>
    <p:extLst>
      <p:ext uri="{BB962C8B-B14F-4D97-AF65-F5344CB8AC3E}">
        <p14:creationId xmlns:p14="http://schemas.microsoft.com/office/powerpoint/2010/main" val="953876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Integration</a:t>
            </a:r>
            <a:endParaRPr lang="en-US" dirty="0"/>
          </a:p>
        </p:txBody>
      </p:sp>
    </p:spTree>
    <p:extLst>
      <p:ext uri="{BB962C8B-B14F-4D97-AF65-F5344CB8AC3E}">
        <p14:creationId xmlns:p14="http://schemas.microsoft.com/office/powerpoint/2010/main" val="6507502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70316" y="623375"/>
            <a:ext cx="8334624" cy="5796863"/>
            <a:chOff x="0" y="10956"/>
            <a:chExt cx="5965205" cy="3940397"/>
          </a:xfrm>
        </p:grpSpPr>
        <p:sp>
          <p:nvSpPr>
            <p:cNvPr id="5" name="Shape 2394"/>
            <p:cNvSpPr/>
            <p:nvPr/>
          </p:nvSpPr>
          <p:spPr>
            <a:xfrm>
              <a:off x="5909" y="1553405"/>
              <a:ext cx="5850388" cy="4606"/>
            </a:xfrm>
            <a:custGeom>
              <a:avLst/>
              <a:gdLst/>
              <a:ahLst/>
              <a:cxnLst/>
              <a:rect l="0" t="0" r="0" b="0"/>
              <a:pathLst>
                <a:path w="5850388" h="4606">
                  <a:moveTo>
                    <a:pt x="0" y="4606"/>
                  </a:moveTo>
                  <a:lnTo>
                    <a:pt x="5850388"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6" name="Picture 5"/>
            <p:cNvPicPr/>
            <p:nvPr/>
          </p:nvPicPr>
          <p:blipFill>
            <a:blip r:embed="rId2"/>
            <a:stretch>
              <a:fillRect/>
            </a:stretch>
          </p:blipFill>
          <p:spPr>
            <a:xfrm>
              <a:off x="1782800" y="3220500"/>
              <a:ext cx="1024128" cy="630936"/>
            </a:xfrm>
            <a:prstGeom prst="rect">
              <a:avLst/>
            </a:prstGeom>
          </p:spPr>
        </p:pic>
        <p:sp>
          <p:nvSpPr>
            <p:cNvPr id="7" name="Shape 2396"/>
            <p:cNvSpPr/>
            <p:nvPr/>
          </p:nvSpPr>
          <p:spPr>
            <a:xfrm>
              <a:off x="1814252" y="3232187"/>
              <a:ext cx="957327" cy="566939"/>
            </a:xfrm>
            <a:custGeom>
              <a:avLst/>
              <a:gdLst/>
              <a:ahLst/>
              <a:cxnLst/>
              <a:rect l="0" t="0" r="0" b="0"/>
              <a:pathLst>
                <a:path w="957327" h="566939">
                  <a:moveTo>
                    <a:pt x="159554" y="0"/>
                  </a:moveTo>
                  <a:lnTo>
                    <a:pt x="797772" y="0"/>
                  </a:lnTo>
                  <a:cubicBezTo>
                    <a:pt x="885823" y="0"/>
                    <a:pt x="957327" y="71387"/>
                    <a:pt x="957327" y="159451"/>
                  </a:cubicBezTo>
                  <a:lnTo>
                    <a:pt x="957327" y="407486"/>
                  </a:lnTo>
                  <a:cubicBezTo>
                    <a:pt x="957327" y="495550"/>
                    <a:pt x="885823" y="566939"/>
                    <a:pt x="797772" y="566939"/>
                  </a:cubicBezTo>
                  <a:lnTo>
                    <a:pt x="159554" y="566939"/>
                  </a:lnTo>
                  <a:cubicBezTo>
                    <a:pt x="71386" y="566939"/>
                    <a:pt x="0" y="495550"/>
                    <a:pt x="0" y="407486"/>
                  </a:cubicBezTo>
                  <a:lnTo>
                    <a:pt x="0" y="159451"/>
                  </a:lnTo>
                  <a:cubicBezTo>
                    <a:pt x="0" y="71387"/>
                    <a:pt x="71386" y="0"/>
                    <a:pt x="159554" y="0"/>
                  </a:cubicBezTo>
                  <a:close/>
                </a:path>
              </a:pathLst>
            </a:custGeom>
            <a:ln w="0" cap="flat">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8" name="Shape 2397"/>
            <p:cNvSpPr/>
            <p:nvPr/>
          </p:nvSpPr>
          <p:spPr>
            <a:xfrm>
              <a:off x="1814252" y="3232187"/>
              <a:ext cx="957327" cy="566939"/>
            </a:xfrm>
            <a:custGeom>
              <a:avLst/>
              <a:gdLst/>
              <a:ahLst/>
              <a:cxnLst/>
              <a:rect l="0" t="0" r="0" b="0"/>
              <a:pathLst>
                <a:path w="957327" h="566939">
                  <a:moveTo>
                    <a:pt x="159554" y="566939"/>
                  </a:moveTo>
                  <a:lnTo>
                    <a:pt x="797772" y="566939"/>
                  </a:lnTo>
                  <a:cubicBezTo>
                    <a:pt x="885823" y="566939"/>
                    <a:pt x="957327" y="495550"/>
                    <a:pt x="957327" y="407486"/>
                  </a:cubicBezTo>
                  <a:lnTo>
                    <a:pt x="957327" y="159451"/>
                  </a:lnTo>
                  <a:cubicBezTo>
                    <a:pt x="957327" y="71387"/>
                    <a:pt x="885823" y="0"/>
                    <a:pt x="797772" y="0"/>
                  </a:cubicBezTo>
                  <a:lnTo>
                    <a:pt x="159554" y="0"/>
                  </a:lnTo>
                  <a:cubicBezTo>
                    <a:pt x="71386" y="0"/>
                    <a:pt x="0" y="71387"/>
                    <a:pt x="0" y="159451"/>
                  </a:cubicBezTo>
                  <a:lnTo>
                    <a:pt x="0" y="407486"/>
                  </a:lnTo>
                  <a:cubicBezTo>
                    <a:pt x="0" y="495550"/>
                    <a:pt x="71386"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9" name="Rectangle 8"/>
            <p:cNvSpPr/>
            <p:nvPr/>
          </p:nvSpPr>
          <p:spPr>
            <a:xfrm>
              <a:off x="2117642" y="3478184"/>
              <a:ext cx="47297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Devices</a:t>
              </a:r>
              <a:endParaRPr lang="en-US" sz="1122">
                <a:solidFill>
                  <a:srgbClr val="000000"/>
                </a:solidFill>
                <a:ea typeface="Segoe UI" panose="020B0502040204020203" pitchFamily="34" charset="0"/>
              </a:endParaRPr>
            </a:p>
          </p:txBody>
        </p:sp>
        <p:sp>
          <p:nvSpPr>
            <p:cNvPr id="10" name="Shape 2399"/>
            <p:cNvSpPr/>
            <p:nvPr/>
          </p:nvSpPr>
          <p:spPr>
            <a:xfrm>
              <a:off x="5909" y="3125886"/>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11" name="Rectangle 10"/>
            <p:cNvSpPr/>
            <p:nvPr/>
          </p:nvSpPr>
          <p:spPr>
            <a:xfrm>
              <a:off x="0" y="3478184"/>
              <a:ext cx="817849"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 Sources</a:t>
              </a:r>
              <a:endParaRPr lang="en-US" sz="1122">
                <a:solidFill>
                  <a:srgbClr val="000000"/>
                </a:solidFill>
                <a:ea typeface="Segoe UI" panose="020B0502040204020203" pitchFamily="34" charset="0"/>
              </a:endParaRPr>
            </a:p>
          </p:txBody>
        </p:sp>
        <p:pic>
          <p:nvPicPr>
            <p:cNvPr id="12" name="Picture 11"/>
            <p:cNvPicPr/>
            <p:nvPr/>
          </p:nvPicPr>
          <p:blipFill>
            <a:blip r:embed="rId3"/>
            <a:stretch>
              <a:fillRect/>
            </a:stretch>
          </p:blipFill>
          <p:spPr>
            <a:xfrm>
              <a:off x="2795752" y="3220500"/>
              <a:ext cx="1021080" cy="630936"/>
            </a:xfrm>
            <a:prstGeom prst="rect">
              <a:avLst/>
            </a:prstGeom>
          </p:spPr>
        </p:pic>
        <p:sp>
          <p:nvSpPr>
            <p:cNvPr id="13" name="Shape 2402"/>
            <p:cNvSpPr/>
            <p:nvPr/>
          </p:nvSpPr>
          <p:spPr>
            <a:xfrm>
              <a:off x="2824763" y="3232187"/>
              <a:ext cx="957327" cy="566939"/>
            </a:xfrm>
            <a:custGeom>
              <a:avLst/>
              <a:gdLst/>
              <a:ahLst/>
              <a:cxnLst/>
              <a:rect l="0" t="0" r="0" b="0"/>
              <a:pathLst>
                <a:path w="957327" h="566939">
                  <a:moveTo>
                    <a:pt x="159555" y="0"/>
                  </a:moveTo>
                  <a:lnTo>
                    <a:pt x="797773" y="0"/>
                  </a:lnTo>
                  <a:cubicBezTo>
                    <a:pt x="885823" y="0"/>
                    <a:pt x="957327" y="71387"/>
                    <a:pt x="957327" y="159451"/>
                  </a:cubicBezTo>
                  <a:lnTo>
                    <a:pt x="957327" y="407486"/>
                  </a:lnTo>
                  <a:cubicBezTo>
                    <a:pt x="957327" y="495550"/>
                    <a:pt x="885823" y="566939"/>
                    <a:pt x="797773" y="566939"/>
                  </a:cubicBezTo>
                  <a:lnTo>
                    <a:pt x="159555" y="566939"/>
                  </a:lnTo>
                  <a:cubicBezTo>
                    <a:pt x="71386" y="566939"/>
                    <a:pt x="0" y="495550"/>
                    <a:pt x="0" y="407486"/>
                  </a:cubicBezTo>
                  <a:lnTo>
                    <a:pt x="0" y="159451"/>
                  </a:lnTo>
                  <a:cubicBezTo>
                    <a:pt x="0" y="71387"/>
                    <a:pt x="71386" y="0"/>
                    <a:pt x="159555"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14" name="Shape 2403"/>
            <p:cNvSpPr/>
            <p:nvPr/>
          </p:nvSpPr>
          <p:spPr>
            <a:xfrm>
              <a:off x="2824763" y="3232187"/>
              <a:ext cx="957327" cy="566939"/>
            </a:xfrm>
            <a:custGeom>
              <a:avLst/>
              <a:gdLst/>
              <a:ahLst/>
              <a:cxnLst/>
              <a:rect l="0" t="0" r="0" b="0"/>
              <a:pathLst>
                <a:path w="957327" h="566939">
                  <a:moveTo>
                    <a:pt x="159555" y="566939"/>
                  </a:moveTo>
                  <a:lnTo>
                    <a:pt x="797773" y="566939"/>
                  </a:lnTo>
                  <a:cubicBezTo>
                    <a:pt x="885823" y="566939"/>
                    <a:pt x="957327" y="495550"/>
                    <a:pt x="957327" y="407486"/>
                  </a:cubicBezTo>
                  <a:lnTo>
                    <a:pt x="957327" y="159451"/>
                  </a:lnTo>
                  <a:cubicBezTo>
                    <a:pt x="957327" y="71387"/>
                    <a:pt x="885823" y="0"/>
                    <a:pt x="797773" y="0"/>
                  </a:cubicBezTo>
                  <a:lnTo>
                    <a:pt x="159555" y="0"/>
                  </a:lnTo>
                  <a:cubicBezTo>
                    <a:pt x="71386" y="0"/>
                    <a:pt x="0" y="71387"/>
                    <a:pt x="0" y="159451"/>
                  </a:cubicBezTo>
                  <a:lnTo>
                    <a:pt x="0" y="407486"/>
                  </a:lnTo>
                  <a:cubicBezTo>
                    <a:pt x="0" y="495550"/>
                    <a:pt x="71386" y="566939"/>
                    <a:pt x="159555"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15" name="Rectangle 14"/>
            <p:cNvSpPr/>
            <p:nvPr/>
          </p:nvSpPr>
          <p:spPr>
            <a:xfrm>
              <a:off x="3019183" y="3414618"/>
              <a:ext cx="804408"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Applications </a:t>
              </a:r>
              <a:endParaRPr lang="en-US" sz="1122">
                <a:solidFill>
                  <a:srgbClr val="000000"/>
                </a:solidFill>
                <a:ea typeface="Segoe UI" panose="020B0502040204020203" pitchFamily="34" charset="0"/>
              </a:endParaRPr>
            </a:p>
          </p:txBody>
        </p:sp>
        <p:sp>
          <p:nvSpPr>
            <p:cNvPr id="16" name="Rectangle 15"/>
            <p:cNvSpPr/>
            <p:nvPr/>
          </p:nvSpPr>
          <p:spPr>
            <a:xfrm>
              <a:off x="2989282" y="3542475"/>
              <a:ext cx="42724"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17" name="Rectangle 16"/>
            <p:cNvSpPr/>
            <p:nvPr/>
          </p:nvSpPr>
          <p:spPr>
            <a:xfrm>
              <a:off x="3021429" y="3542475"/>
              <a:ext cx="737067"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Website etc</a:t>
              </a:r>
              <a:endParaRPr lang="en-US" sz="1122">
                <a:solidFill>
                  <a:srgbClr val="000000"/>
                </a:solidFill>
                <a:ea typeface="Segoe UI" panose="020B0502040204020203" pitchFamily="34" charset="0"/>
              </a:endParaRPr>
            </a:p>
          </p:txBody>
        </p:sp>
        <p:sp>
          <p:nvSpPr>
            <p:cNvPr id="18" name="Rectangle 17"/>
            <p:cNvSpPr/>
            <p:nvPr/>
          </p:nvSpPr>
          <p:spPr>
            <a:xfrm>
              <a:off x="3572306" y="3542475"/>
              <a:ext cx="7809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pic>
          <p:nvPicPr>
            <p:cNvPr id="19" name="Picture 18"/>
            <p:cNvPicPr/>
            <p:nvPr/>
          </p:nvPicPr>
          <p:blipFill>
            <a:blip r:embed="rId2"/>
            <a:stretch>
              <a:fillRect/>
            </a:stretch>
          </p:blipFill>
          <p:spPr>
            <a:xfrm>
              <a:off x="4814544" y="3220500"/>
              <a:ext cx="1024128" cy="630936"/>
            </a:xfrm>
            <a:prstGeom prst="rect">
              <a:avLst/>
            </a:prstGeom>
          </p:spPr>
        </p:pic>
        <p:sp>
          <p:nvSpPr>
            <p:cNvPr id="20" name="Shape 2409"/>
            <p:cNvSpPr/>
            <p:nvPr/>
          </p:nvSpPr>
          <p:spPr>
            <a:xfrm>
              <a:off x="4845787" y="3232187"/>
              <a:ext cx="957327" cy="566939"/>
            </a:xfrm>
            <a:custGeom>
              <a:avLst/>
              <a:gdLst/>
              <a:ahLst/>
              <a:cxnLst/>
              <a:rect l="0" t="0" r="0" b="0"/>
              <a:pathLst>
                <a:path w="957327" h="566939">
                  <a:moveTo>
                    <a:pt x="159554" y="0"/>
                  </a:moveTo>
                  <a:lnTo>
                    <a:pt x="797772" y="0"/>
                  </a:lnTo>
                  <a:cubicBezTo>
                    <a:pt x="885823" y="0"/>
                    <a:pt x="957327" y="71387"/>
                    <a:pt x="957327" y="159451"/>
                  </a:cubicBezTo>
                  <a:lnTo>
                    <a:pt x="957327" y="407486"/>
                  </a:lnTo>
                  <a:cubicBezTo>
                    <a:pt x="957327" y="495550"/>
                    <a:pt x="885823" y="566939"/>
                    <a:pt x="797772" y="566939"/>
                  </a:cubicBezTo>
                  <a:lnTo>
                    <a:pt x="159554" y="566939"/>
                  </a:lnTo>
                  <a:cubicBezTo>
                    <a:pt x="71386" y="566939"/>
                    <a:pt x="0" y="495550"/>
                    <a:pt x="0" y="407486"/>
                  </a:cubicBezTo>
                  <a:lnTo>
                    <a:pt x="0" y="159451"/>
                  </a:lnTo>
                  <a:cubicBezTo>
                    <a:pt x="0" y="71387"/>
                    <a:pt x="71386" y="0"/>
                    <a:pt x="159554"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21" name="Shape 2410"/>
            <p:cNvSpPr/>
            <p:nvPr/>
          </p:nvSpPr>
          <p:spPr>
            <a:xfrm>
              <a:off x="4845787" y="3232187"/>
              <a:ext cx="957327" cy="566939"/>
            </a:xfrm>
            <a:custGeom>
              <a:avLst/>
              <a:gdLst/>
              <a:ahLst/>
              <a:cxnLst/>
              <a:rect l="0" t="0" r="0" b="0"/>
              <a:pathLst>
                <a:path w="957327" h="566939">
                  <a:moveTo>
                    <a:pt x="159554" y="566939"/>
                  </a:moveTo>
                  <a:lnTo>
                    <a:pt x="797772" y="566939"/>
                  </a:lnTo>
                  <a:cubicBezTo>
                    <a:pt x="885823" y="566939"/>
                    <a:pt x="957327" y="495550"/>
                    <a:pt x="957327" y="407486"/>
                  </a:cubicBezTo>
                  <a:lnTo>
                    <a:pt x="957327" y="159451"/>
                  </a:lnTo>
                  <a:cubicBezTo>
                    <a:pt x="957327" y="71387"/>
                    <a:pt x="885823" y="0"/>
                    <a:pt x="797772" y="0"/>
                  </a:cubicBezTo>
                  <a:lnTo>
                    <a:pt x="159554" y="0"/>
                  </a:lnTo>
                  <a:cubicBezTo>
                    <a:pt x="71386" y="0"/>
                    <a:pt x="0" y="71387"/>
                    <a:pt x="0" y="159451"/>
                  </a:cubicBezTo>
                  <a:lnTo>
                    <a:pt x="0" y="407486"/>
                  </a:lnTo>
                  <a:cubicBezTo>
                    <a:pt x="0" y="495550"/>
                    <a:pt x="71386"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22" name="Rectangle 21"/>
            <p:cNvSpPr/>
            <p:nvPr/>
          </p:nvSpPr>
          <p:spPr>
            <a:xfrm>
              <a:off x="5013259" y="3414619"/>
              <a:ext cx="7625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3</a:t>
              </a:r>
              <a:endParaRPr lang="en-US" sz="1122">
                <a:solidFill>
                  <a:srgbClr val="000000"/>
                </a:solidFill>
                <a:ea typeface="Segoe UI" panose="020B0502040204020203" pitchFamily="34" charset="0"/>
              </a:endParaRPr>
            </a:p>
          </p:txBody>
        </p:sp>
        <p:sp>
          <p:nvSpPr>
            <p:cNvPr id="23" name="Rectangle 22"/>
            <p:cNvSpPr/>
            <p:nvPr/>
          </p:nvSpPr>
          <p:spPr>
            <a:xfrm>
              <a:off x="5070581" y="3389628"/>
              <a:ext cx="90919" cy="92274"/>
            </a:xfrm>
            <a:prstGeom prst="rect">
              <a:avLst/>
            </a:prstGeom>
            <a:ln>
              <a:noFill/>
            </a:ln>
          </p:spPr>
          <p:txBody>
            <a:bodyPr vert="horz" lIns="0" tIns="0" rIns="0" bIns="0" rtlCol="0">
              <a:noAutofit/>
            </a:bodyPr>
            <a:lstStyle/>
            <a:p>
              <a:pPr defTabSz="932597">
                <a:lnSpc>
                  <a:spcPct val="107000"/>
                </a:lnSpc>
                <a:spcAft>
                  <a:spcPts val="816"/>
                </a:spcAft>
              </a:pPr>
              <a:r>
                <a:rPr lang="en-US" sz="561">
                  <a:solidFill>
                    <a:srgbClr val="FEFFFF"/>
                  </a:solidFill>
                  <a:ea typeface="Segoe UI" panose="020B0502040204020203" pitchFamily="34" charset="0"/>
                </a:rPr>
                <a:t>rd</a:t>
              </a:r>
              <a:endParaRPr lang="en-US" sz="1122">
                <a:solidFill>
                  <a:srgbClr val="000000"/>
                </a:solidFill>
                <a:ea typeface="Segoe UI" panose="020B0502040204020203" pitchFamily="34" charset="0"/>
              </a:endParaRPr>
            </a:p>
          </p:txBody>
        </p:sp>
        <p:sp>
          <p:nvSpPr>
            <p:cNvPr id="24" name="Rectangle 23"/>
            <p:cNvSpPr/>
            <p:nvPr/>
          </p:nvSpPr>
          <p:spPr>
            <a:xfrm>
              <a:off x="5135584" y="3414619"/>
              <a:ext cx="3876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25" name="Rectangle 24"/>
            <p:cNvSpPr/>
            <p:nvPr/>
          </p:nvSpPr>
          <p:spPr>
            <a:xfrm>
              <a:off x="5164541" y="3414619"/>
              <a:ext cx="653316"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Party Data</a:t>
              </a:r>
              <a:endParaRPr lang="en-US" sz="1122">
                <a:solidFill>
                  <a:srgbClr val="000000"/>
                </a:solidFill>
                <a:ea typeface="Segoe UI" panose="020B0502040204020203" pitchFamily="34" charset="0"/>
              </a:endParaRPr>
            </a:p>
          </p:txBody>
        </p:sp>
        <p:sp>
          <p:nvSpPr>
            <p:cNvPr id="26" name="Rectangle 25"/>
            <p:cNvSpPr/>
            <p:nvPr/>
          </p:nvSpPr>
          <p:spPr>
            <a:xfrm>
              <a:off x="5144213" y="3542475"/>
              <a:ext cx="495999"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Streams</a:t>
              </a:r>
              <a:endParaRPr lang="en-US" sz="1122">
                <a:solidFill>
                  <a:srgbClr val="000000"/>
                </a:solidFill>
                <a:ea typeface="Segoe UI" panose="020B0502040204020203" pitchFamily="34" charset="0"/>
              </a:endParaRPr>
            </a:p>
          </p:txBody>
        </p:sp>
        <p:pic>
          <p:nvPicPr>
            <p:cNvPr id="27" name="Picture 26"/>
            <p:cNvPicPr/>
            <p:nvPr/>
          </p:nvPicPr>
          <p:blipFill>
            <a:blip r:embed="rId2"/>
            <a:stretch>
              <a:fillRect/>
            </a:stretch>
          </p:blipFill>
          <p:spPr>
            <a:xfrm>
              <a:off x="3804640" y="3220500"/>
              <a:ext cx="1024128" cy="630936"/>
            </a:xfrm>
            <a:prstGeom prst="rect">
              <a:avLst/>
            </a:prstGeom>
          </p:spPr>
        </p:pic>
        <p:sp>
          <p:nvSpPr>
            <p:cNvPr id="28" name="Shape 2417"/>
            <p:cNvSpPr/>
            <p:nvPr/>
          </p:nvSpPr>
          <p:spPr>
            <a:xfrm>
              <a:off x="3835275" y="3232187"/>
              <a:ext cx="957327" cy="566939"/>
            </a:xfrm>
            <a:custGeom>
              <a:avLst/>
              <a:gdLst/>
              <a:ahLst/>
              <a:cxnLst/>
              <a:rect l="0" t="0" r="0" b="0"/>
              <a:pathLst>
                <a:path w="957327" h="566939">
                  <a:moveTo>
                    <a:pt x="159555" y="0"/>
                  </a:moveTo>
                  <a:lnTo>
                    <a:pt x="797772" y="0"/>
                  </a:lnTo>
                  <a:cubicBezTo>
                    <a:pt x="885822" y="0"/>
                    <a:pt x="957327" y="71387"/>
                    <a:pt x="957327" y="159451"/>
                  </a:cubicBezTo>
                  <a:lnTo>
                    <a:pt x="957327" y="407486"/>
                  </a:lnTo>
                  <a:cubicBezTo>
                    <a:pt x="957327" y="495550"/>
                    <a:pt x="885822" y="566939"/>
                    <a:pt x="797772" y="566939"/>
                  </a:cubicBezTo>
                  <a:lnTo>
                    <a:pt x="159555" y="566939"/>
                  </a:lnTo>
                  <a:cubicBezTo>
                    <a:pt x="71386" y="566939"/>
                    <a:pt x="0" y="495550"/>
                    <a:pt x="0" y="407486"/>
                  </a:cubicBezTo>
                  <a:lnTo>
                    <a:pt x="0" y="159451"/>
                  </a:lnTo>
                  <a:cubicBezTo>
                    <a:pt x="0" y="71387"/>
                    <a:pt x="71386" y="0"/>
                    <a:pt x="159555"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29" name="Shape 2418"/>
            <p:cNvSpPr/>
            <p:nvPr/>
          </p:nvSpPr>
          <p:spPr>
            <a:xfrm>
              <a:off x="3835275" y="3232187"/>
              <a:ext cx="957327" cy="566939"/>
            </a:xfrm>
            <a:custGeom>
              <a:avLst/>
              <a:gdLst/>
              <a:ahLst/>
              <a:cxnLst/>
              <a:rect l="0" t="0" r="0" b="0"/>
              <a:pathLst>
                <a:path w="957327" h="566939">
                  <a:moveTo>
                    <a:pt x="159555" y="566939"/>
                  </a:moveTo>
                  <a:lnTo>
                    <a:pt x="797772" y="566939"/>
                  </a:lnTo>
                  <a:cubicBezTo>
                    <a:pt x="885822" y="566939"/>
                    <a:pt x="957327" y="495550"/>
                    <a:pt x="957327" y="407486"/>
                  </a:cubicBezTo>
                  <a:lnTo>
                    <a:pt x="957327" y="159451"/>
                  </a:lnTo>
                  <a:cubicBezTo>
                    <a:pt x="957327" y="71387"/>
                    <a:pt x="885822" y="0"/>
                    <a:pt x="797772" y="0"/>
                  </a:cubicBezTo>
                  <a:lnTo>
                    <a:pt x="159555" y="0"/>
                  </a:lnTo>
                  <a:cubicBezTo>
                    <a:pt x="71386" y="0"/>
                    <a:pt x="0" y="71387"/>
                    <a:pt x="0" y="159451"/>
                  </a:cubicBezTo>
                  <a:lnTo>
                    <a:pt x="0" y="407486"/>
                  </a:lnTo>
                  <a:cubicBezTo>
                    <a:pt x="0" y="495550"/>
                    <a:pt x="71386" y="566939"/>
                    <a:pt x="159555"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0" name="Rectangle 29"/>
            <p:cNvSpPr/>
            <p:nvPr/>
          </p:nvSpPr>
          <p:spPr>
            <a:xfrm>
              <a:off x="4139256" y="3478184"/>
              <a:ext cx="48446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Sensors</a:t>
              </a:r>
              <a:endParaRPr lang="en-US" sz="1122">
                <a:solidFill>
                  <a:srgbClr val="000000"/>
                </a:solidFill>
                <a:ea typeface="Segoe UI" panose="020B0502040204020203" pitchFamily="34" charset="0"/>
              </a:endParaRPr>
            </a:p>
          </p:txBody>
        </p:sp>
        <p:pic>
          <p:nvPicPr>
            <p:cNvPr id="31" name="Picture 30"/>
            <p:cNvPicPr/>
            <p:nvPr/>
          </p:nvPicPr>
          <p:blipFill>
            <a:blip r:embed="rId4"/>
            <a:stretch>
              <a:fillRect/>
            </a:stretch>
          </p:blipFill>
          <p:spPr>
            <a:xfrm>
              <a:off x="3304845" y="2418373"/>
              <a:ext cx="2561735" cy="682095"/>
            </a:xfrm>
            <a:prstGeom prst="rect">
              <a:avLst/>
            </a:prstGeom>
          </p:spPr>
        </p:pic>
        <p:sp>
          <p:nvSpPr>
            <p:cNvPr id="32" name="Shape 2421"/>
            <p:cNvSpPr/>
            <p:nvPr/>
          </p:nvSpPr>
          <p:spPr>
            <a:xfrm>
              <a:off x="3356612" y="2452708"/>
              <a:ext cx="2446502" cy="566877"/>
            </a:xfrm>
            <a:custGeom>
              <a:avLst/>
              <a:gdLst/>
              <a:ahLst/>
              <a:cxnLst/>
              <a:rect l="0" t="0" r="0" b="0"/>
              <a:pathLst>
                <a:path w="2446502" h="566877">
                  <a:moveTo>
                    <a:pt x="159554" y="0"/>
                  </a:moveTo>
                  <a:lnTo>
                    <a:pt x="2286947" y="0"/>
                  </a:lnTo>
                  <a:cubicBezTo>
                    <a:pt x="2374997" y="0"/>
                    <a:pt x="2446502" y="71340"/>
                    <a:pt x="2446502" y="159451"/>
                  </a:cubicBezTo>
                  <a:lnTo>
                    <a:pt x="2446502" y="407427"/>
                  </a:lnTo>
                  <a:cubicBezTo>
                    <a:pt x="2446502" y="495491"/>
                    <a:pt x="2374997" y="566877"/>
                    <a:pt x="2286947" y="566877"/>
                  </a:cubicBezTo>
                  <a:lnTo>
                    <a:pt x="159554" y="566877"/>
                  </a:lnTo>
                  <a:cubicBezTo>
                    <a:pt x="71386" y="566877"/>
                    <a:pt x="0" y="495491"/>
                    <a:pt x="0" y="407426"/>
                  </a:cubicBezTo>
                  <a:lnTo>
                    <a:pt x="0" y="159451"/>
                  </a:lnTo>
                  <a:cubicBezTo>
                    <a:pt x="0" y="71339"/>
                    <a:pt x="71386" y="0"/>
                    <a:pt x="159554" y="0"/>
                  </a:cubicBezTo>
                  <a:close/>
                </a:path>
              </a:pathLst>
            </a:custGeom>
            <a:ln w="0" cap="sq">
              <a:miter lim="127000"/>
            </a:ln>
          </p:spPr>
          <p:style>
            <a:lnRef idx="0">
              <a:srgbClr val="000000">
                <a:alpha val="0"/>
              </a:srgbClr>
            </a:lnRef>
            <a:fillRef idx="1">
              <a:srgbClr val="5B9BD5"/>
            </a:fillRef>
            <a:effectRef idx="0">
              <a:scrgbClr r="0" g="0" b="0"/>
            </a:effectRef>
            <a:fontRef idx="none"/>
          </p:style>
          <p:txBody>
            <a:bodyPr/>
            <a:lstStyle/>
            <a:p>
              <a:pPr defTabSz="932597"/>
              <a:endParaRPr lang="en-US" sz="1836">
                <a:solidFill>
                  <a:srgbClr val="FFFFFF"/>
                </a:solidFill>
              </a:endParaRPr>
            </a:p>
          </p:txBody>
        </p:sp>
        <p:sp>
          <p:nvSpPr>
            <p:cNvPr id="33" name="Shape 2422"/>
            <p:cNvSpPr/>
            <p:nvPr/>
          </p:nvSpPr>
          <p:spPr>
            <a:xfrm>
              <a:off x="3356612" y="2452708"/>
              <a:ext cx="2446502" cy="566877"/>
            </a:xfrm>
            <a:custGeom>
              <a:avLst/>
              <a:gdLst/>
              <a:ahLst/>
              <a:cxnLst/>
              <a:rect l="0" t="0" r="0" b="0"/>
              <a:pathLst>
                <a:path w="2446502" h="566877">
                  <a:moveTo>
                    <a:pt x="159554" y="566877"/>
                  </a:moveTo>
                  <a:lnTo>
                    <a:pt x="2286947" y="566877"/>
                  </a:lnTo>
                  <a:cubicBezTo>
                    <a:pt x="2374997" y="566877"/>
                    <a:pt x="2446502" y="495491"/>
                    <a:pt x="2446502" y="407427"/>
                  </a:cubicBezTo>
                  <a:lnTo>
                    <a:pt x="2446502" y="159451"/>
                  </a:lnTo>
                  <a:cubicBezTo>
                    <a:pt x="2446502" y="71340"/>
                    <a:pt x="2374997" y="0"/>
                    <a:pt x="2286947" y="0"/>
                  </a:cubicBezTo>
                  <a:lnTo>
                    <a:pt x="159554" y="0"/>
                  </a:lnTo>
                  <a:cubicBezTo>
                    <a:pt x="71386" y="0"/>
                    <a:pt x="0" y="71339"/>
                    <a:pt x="0" y="159451"/>
                  </a:cubicBezTo>
                  <a:lnTo>
                    <a:pt x="0" y="407426"/>
                  </a:lnTo>
                  <a:cubicBezTo>
                    <a:pt x="0" y="495491"/>
                    <a:pt x="71386" y="566877"/>
                    <a:pt x="159554" y="56687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4" name="Rectangle 33"/>
            <p:cNvSpPr/>
            <p:nvPr/>
          </p:nvSpPr>
          <p:spPr>
            <a:xfrm>
              <a:off x="4283800" y="2696875"/>
              <a:ext cx="80479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Blob Storage</a:t>
              </a:r>
              <a:endParaRPr lang="en-US" sz="1122">
                <a:solidFill>
                  <a:srgbClr val="000000"/>
                </a:solidFill>
                <a:ea typeface="Segoe UI" panose="020B0502040204020203" pitchFamily="34" charset="0"/>
              </a:endParaRPr>
            </a:p>
          </p:txBody>
        </p:sp>
        <p:pic>
          <p:nvPicPr>
            <p:cNvPr id="35" name="Picture 34"/>
            <p:cNvPicPr/>
            <p:nvPr/>
          </p:nvPicPr>
          <p:blipFill>
            <a:blip r:embed="rId4"/>
            <a:stretch>
              <a:fillRect/>
            </a:stretch>
          </p:blipFill>
          <p:spPr>
            <a:xfrm>
              <a:off x="751974" y="2418373"/>
              <a:ext cx="2561735" cy="682095"/>
            </a:xfrm>
            <a:prstGeom prst="rect">
              <a:avLst/>
            </a:prstGeom>
          </p:spPr>
        </p:pic>
        <p:sp>
          <p:nvSpPr>
            <p:cNvPr id="36" name="Shape 2425"/>
            <p:cNvSpPr/>
            <p:nvPr/>
          </p:nvSpPr>
          <p:spPr>
            <a:xfrm>
              <a:off x="803682" y="2452708"/>
              <a:ext cx="2446560" cy="566877"/>
            </a:xfrm>
            <a:custGeom>
              <a:avLst/>
              <a:gdLst/>
              <a:ahLst/>
              <a:cxnLst/>
              <a:rect l="0" t="0" r="0" b="0"/>
              <a:pathLst>
                <a:path w="2446560" h="566877">
                  <a:moveTo>
                    <a:pt x="159554" y="0"/>
                  </a:moveTo>
                  <a:lnTo>
                    <a:pt x="2287006" y="0"/>
                  </a:lnTo>
                  <a:cubicBezTo>
                    <a:pt x="2375056" y="0"/>
                    <a:pt x="2446560" y="71339"/>
                    <a:pt x="2446560" y="159451"/>
                  </a:cubicBezTo>
                  <a:lnTo>
                    <a:pt x="2446560" y="407426"/>
                  </a:lnTo>
                  <a:cubicBezTo>
                    <a:pt x="2446560" y="495491"/>
                    <a:pt x="2375056" y="566877"/>
                    <a:pt x="2287006" y="566877"/>
                  </a:cubicBezTo>
                  <a:lnTo>
                    <a:pt x="159554" y="566877"/>
                  </a:lnTo>
                  <a:cubicBezTo>
                    <a:pt x="71433" y="566877"/>
                    <a:pt x="0" y="495490"/>
                    <a:pt x="0" y="407426"/>
                  </a:cubicBezTo>
                  <a:lnTo>
                    <a:pt x="0" y="159451"/>
                  </a:lnTo>
                  <a:cubicBezTo>
                    <a:pt x="0" y="71339"/>
                    <a:pt x="71433" y="0"/>
                    <a:pt x="159554" y="0"/>
                  </a:cubicBezTo>
                  <a:close/>
                </a:path>
              </a:pathLst>
            </a:custGeom>
            <a:ln w="0" cap="sq">
              <a:miter lim="127000"/>
            </a:ln>
          </p:spPr>
          <p:style>
            <a:lnRef idx="0">
              <a:srgbClr val="000000">
                <a:alpha val="0"/>
              </a:srgbClr>
            </a:lnRef>
            <a:fillRef idx="1">
              <a:srgbClr val="5B9BD5"/>
            </a:fillRef>
            <a:effectRef idx="0">
              <a:scrgbClr r="0" g="0" b="0"/>
            </a:effectRef>
            <a:fontRef idx="none"/>
          </p:style>
          <p:txBody>
            <a:bodyPr/>
            <a:lstStyle/>
            <a:p>
              <a:pPr defTabSz="932597"/>
              <a:endParaRPr lang="en-US" sz="1836">
                <a:solidFill>
                  <a:srgbClr val="FFFFFF"/>
                </a:solidFill>
              </a:endParaRPr>
            </a:p>
          </p:txBody>
        </p:sp>
        <p:sp>
          <p:nvSpPr>
            <p:cNvPr id="37" name="Shape 2426"/>
            <p:cNvSpPr/>
            <p:nvPr/>
          </p:nvSpPr>
          <p:spPr>
            <a:xfrm>
              <a:off x="803682" y="2452708"/>
              <a:ext cx="2446560" cy="566877"/>
            </a:xfrm>
            <a:custGeom>
              <a:avLst/>
              <a:gdLst/>
              <a:ahLst/>
              <a:cxnLst/>
              <a:rect l="0" t="0" r="0" b="0"/>
              <a:pathLst>
                <a:path w="2446560" h="566877">
                  <a:moveTo>
                    <a:pt x="159554" y="566877"/>
                  </a:moveTo>
                  <a:lnTo>
                    <a:pt x="2287006" y="566877"/>
                  </a:lnTo>
                  <a:cubicBezTo>
                    <a:pt x="2375056" y="566877"/>
                    <a:pt x="2446560" y="495491"/>
                    <a:pt x="2446560" y="407426"/>
                  </a:cubicBezTo>
                  <a:lnTo>
                    <a:pt x="2446560" y="159451"/>
                  </a:lnTo>
                  <a:cubicBezTo>
                    <a:pt x="2446560" y="71339"/>
                    <a:pt x="2375056" y="0"/>
                    <a:pt x="2287006" y="0"/>
                  </a:cubicBezTo>
                  <a:lnTo>
                    <a:pt x="159554" y="0"/>
                  </a:lnTo>
                  <a:cubicBezTo>
                    <a:pt x="71433" y="0"/>
                    <a:pt x="0" y="71339"/>
                    <a:pt x="0" y="159451"/>
                  </a:cubicBezTo>
                  <a:lnTo>
                    <a:pt x="0" y="407426"/>
                  </a:lnTo>
                  <a:cubicBezTo>
                    <a:pt x="0" y="495490"/>
                    <a:pt x="71433" y="566877"/>
                    <a:pt x="159554" y="56687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8" name="Rectangle 37"/>
            <p:cNvSpPr/>
            <p:nvPr/>
          </p:nvSpPr>
          <p:spPr>
            <a:xfrm>
              <a:off x="1765204" y="2696875"/>
              <a:ext cx="70818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Event Hubs</a:t>
              </a:r>
              <a:endParaRPr lang="en-US" sz="1122">
                <a:solidFill>
                  <a:srgbClr val="000000"/>
                </a:solidFill>
                <a:ea typeface="Segoe UI" panose="020B0502040204020203" pitchFamily="34" charset="0"/>
              </a:endParaRPr>
            </a:p>
          </p:txBody>
        </p:sp>
        <p:sp>
          <p:nvSpPr>
            <p:cNvPr id="39" name="Rectangle 38"/>
            <p:cNvSpPr/>
            <p:nvPr/>
          </p:nvSpPr>
          <p:spPr>
            <a:xfrm>
              <a:off x="0" y="2632799"/>
              <a:ext cx="29720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a:t>
              </a:r>
              <a:endParaRPr lang="en-US" sz="1122">
                <a:solidFill>
                  <a:srgbClr val="000000"/>
                </a:solidFill>
                <a:ea typeface="Segoe UI" panose="020B0502040204020203" pitchFamily="34" charset="0"/>
              </a:endParaRPr>
            </a:p>
          </p:txBody>
        </p:sp>
        <p:sp>
          <p:nvSpPr>
            <p:cNvPr id="40" name="Rectangle 39"/>
            <p:cNvSpPr/>
            <p:nvPr/>
          </p:nvSpPr>
          <p:spPr>
            <a:xfrm>
              <a:off x="219240" y="2632799"/>
              <a:ext cx="567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41" name="Rectangle 40"/>
            <p:cNvSpPr/>
            <p:nvPr/>
          </p:nvSpPr>
          <p:spPr>
            <a:xfrm>
              <a:off x="261788" y="2632799"/>
              <a:ext cx="3887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42" name="Rectangle 41"/>
            <p:cNvSpPr/>
            <p:nvPr/>
          </p:nvSpPr>
          <p:spPr>
            <a:xfrm>
              <a:off x="0" y="2760656"/>
              <a:ext cx="6958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Integration</a:t>
              </a:r>
              <a:endParaRPr lang="en-US" sz="1122">
                <a:solidFill>
                  <a:srgbClr val="000000"/>
                </a:solidFill>
                <a:ea typeface="Segoe UI" panose="020B0502040204020203" pitchFamily="34" charset="0"/>
              </a:endParaRPr>
            </a:p>
          </p:txBody>
        </p:sp>
        <p:sp>
          <p:nvSpPr>
            <p:cNvPr id="43" name="Shape 2432"/>
            <p:cNvSpPr/>
            <p:nvPr/>
          </p:nvSpPr>
          <p:spPr>
            <a:xfrm>
              <a:off x="5909" y="2355266"/>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44" name="Picture 43"/>
            <p:cNvPicPr/>
            <p:nvPr/>
          </p:nvPicPr>
          <p:blipFill>
            <a:blip r:embed="rId5"/>
            <a:stretch>
              <a:fillRect/>
            </a:stretch>
          </p:blipFill>
          <p:spPr>
            <a:xfrm>
              <a:off x="751974" y="1638800"/>
              <a:ext cx="1710778" cy="682096"/>
            </a:xfrm>
            <a:prstGeom prst="rect">
              <a:avLst/>
            </a:prstGeom>
          </p:spPr>
        </p:pic>
        <p:sp>
          <p:nvSpPr>
            <p:cNvPr id="45" name="Shape 2434"/>
            <p:cNvSpPr/>
            <p:nvPr/>
          </p:nvSpPr>
          <p:spPr>
            <a:xfrm>
              <a:off x="803682" y="1673170"/>
              <a:ext cx="1595603" cy="566937"/>
            </a:xfrm>
            <a:custGeom>
              <a:avLst/>
              <a:gdLst/>
              <a:ahLst/>
              <a:cxnLst/>
              <a:rect l="0" t="0" r="0" b="0"/>
              <a:pathLst>
                <a:path w="1595603" h="566937">
                  <a:moveTo>
                    <a:pt x="159554" y="0"/>
                  </a:moveTo>
                  <a:lnTo>
                    <a:pt x="1436049" y="0"/>
                  </a:lnTo>
                  <a:cubicBezTo>
                    <a:pt x="1524100" y="0"/>
                    <a:pt x="1595603" y="71340"/>
                    <a:pt x="1595603" y="159451"/>
                  </a:cubicBezTo>
                  <a:lnTo>
                    <a:pt x="1595603" y="407486"/>
                  </a:lnTo>
                  <a:cubicBezTo>
                    <a:pt x="1595603" y="495479"/>
                    <a:pt x="1524100" y="566937"/>
                    <a:pt x="1436049" y="566937"/>
                  </a:cubicBezTo>
                  <a:lnTo>
                    <a:pt x="159554" y="566937"/>
                  </a:lnTo>
                  <a:cubicBezTo>
                    <a:pt x="71433" y="566937"/>
                    <a:pt x="0" y="495479"/>
                    <a:pt x="0" y="407486"/>
                  </a:cubicBezTo>
                  <a:lnTo>
                    <a:pt x="0" y="159451"/>
                  </a:lnTo>
                  <a:cubicBezTo>
                    <a:pt x="0" y="71340"/>
                    <a:pt x="71433"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46" name="Shape 2435"/>
            <p:cNvSpPr/>
            <p:nvPr/>
          </p:nvSpPr>
          <p:spPr>
            <a:xfrm>
              <a:off x="803682" y="1673170"/>
              <a:ext cx="1595603" cy="566937"/>
            </a:xfrm>
            <a:custGeom>
              <a:avLst/>
              <a:gdLst/>
              <a:ahLst/>
              <a:cxnLst/>
              <a:rect l="0" t="0" r="0" b="0"/>
              <a:pathLst>
                <a:path w="1595603" h="566937">
                  <a:moveTo>
                    <a:pt x="159554" y="566937"/>
                  </a:moveTo>
                  <a:lnTo>
                    <a:pt x="1436049" y="566937"/>
                  </a:lnTo>
                  <a:cubicBezTo>
                    <a:pt x="1524100" y="566937"/>
                    <a:pt x="1595603" y="495479"/>
                    <a:pt x="1595603" y="407486"/>
                  </a:cubicBezTo>
                  <a:lnTo>
                    <a:pt x="1595603" y="159451"/>
                  </a:lnTo>
                  <a:cubicBezTo>
                    <a:pt x="1595603" y="71340"/>
                    <a:pt x="1524100" y="0"/>
                    <a:pt x="1436049" y="0"/>
                  </a:cubicBezTo>
                  <a:lnTo>
                    <a:pt x="159554" y="0"/>
                  </a:lnTo>
                  <a:cubicBezTo>
                    <a:pt x="71433" y="0"/>
                    <a:pt x="0" y="71340"/>
                    <a:pt x="0" y="159451"/>
                  </a:cubicBezTo>
                  <a:lnTo>
                    <a:pt x="0" y="407486"/>
                  </a:lnTo>
                  <a:cubicBezTo>
                    <a:pt x="0" y="495479"/>
                    <a:pt x="71433"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47" name="Rectangle 46"/>
            <p:cNvSpPr/>
            <p:nvPr/>
          </p:nvSpPr>
          <p:spPr>
            <a:xfrm>
              <a:off x="1215273" y="1915530"/>
              <a:ext cx="102624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Stream Analytics</a:t>
              </a:r>
              <a:endParaRPr lang="en-US" sz="1122">
                <a:solidFill>
                  <a:srgbClr val="000000"/>
                </a:solidFill>
                <a:ea typeface="Segoe UI" panose="020B0502040204020203" pitchFamily="34" charset="0"/>
              </a:endParaRPr>
            </a:p>
          </p:txBody>
        </p:sp>
        <p:sp>
          <p:nvSpPr>
            <p:cNvPr id="48" name="Rectangle 47"/>
            <p:cNvSpPr/>
            <p:nvPr/>
          </p:nvSpPr>
          <p:spPr>
            <a:xfrm>
              <a:off x="0" y="1851514"/>
              <a:ext cx="2709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Real</a:t>
              </a:r>
              <a:endParaRPr lang="en-US" sz="1122">
                <a:solidFill>
                  <a:srgbClr val="000000"/>
                </a:solidFill>
                <a:ea typeface="Segoe UI" panose="020B0502040204020203" pitchFamily="34" charset="0"/>
              </a:endParaRPr>
            </a:p>
          </p:txBody>
        </p:sp>
        <p:sp>
          <p:nvSpPr>
            <p:cNvPr id="49" name="Rectangle 48"/>
            <p:cNvSpPr/>
            <p:nvPr/>
          </p:nvSpPr>
          <p:spPr>
            <a:xfrm>
              <a:off x="199443" y="1851514"/>
              <a:ext cx="567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50" name="Rectangle 49"/>
            <p:cNvSpPr/>
            <p:nvPr/>
          </p:nvSpPr>
          <p:spPr>
            <a:xfrm>
              <a:off x="241991" y="1851514"/>
              <a:ext cx="310825"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Time</a:t>
              </a:r>
              <a:endParaRPr lang="en-US" sz="1122">
                <a:solidFill>
                  <a:srgbClr val="000000"/>
                </a:solidFill>
                <a:ea typeface="Segoe UI" panose="020B0502040204020203" pitchFamily="34" charset="0"/>
              </a:endParaRPr>
            </a:p>
          </p:txBody>
        </p:sp>
        <p:sp>
          <p:nvSpPr>
            <p:cNvPr id="51" name="Rectangle 50"/>
            <p:cNvSpPr/>
            <p:nvPr/>
          </p:nvSpPr>
          <p:spPr>
            <a:xfrm>
              <a:off x="0" y="1979311"/>
              <a:ext cx="55667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Analytics</a:t>
              </a:r>
              <a:endParaRPr lang="en-US" sz="1122">
                <a:solidFill>
                  <a:srgbClr val="000000"/>
                </a:solidFill>
                <a:ea typeface="Segoe UI" panose="020B0502040204020203" pitchFamily="34" charset="0"/>
              </a:endParaRPr>
            </a:p>
          </p:txBody>
        </p:sp>
        <p:sp>
          <p:nvSpPr>
            <p:cNvPr id="52" name="Rectangle 51"/>
            <p:cNvSpPr/>
            <p:nvPr/>
          </p:nvSpPr>
          <p:spPr>
            <a:xfrm>
              <a:off x="0" y="1076346"/>
              <a:ext cx="8202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 Storage</a:t>
              </a:r>
              <a:endParaRPr lang="en-US" sz="1122">
                <a:solidFill>
                  <a:srgbClr val="000000"/>
                </a:solidFill>
                <a:ea typeface="Segoe UI" panose="020B0502040204020203" pitchFamily="34" charset="0"/>
              </a:endParaRPr>
            </a:p>
          </p:txBody>
        </p:sp>
        <p:sp>
          <p:nvSpPr>
            <p:cNvPr id="53" name="Shape 2442"/>
            <p:cNvSpPr/>
            <p:nvPr/>
          </p:nvSpPr>
          <p:spPr>
            <a:xfrm>
              <a:off x="5909" y="716465"/>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54" name="Picture 53"/>
            <p:cNvPicPr/>
            <p:nvPr/>
          </p:nvPicPr>
          <p:blipFill>
            <a:blip r:embed="rId6"/>
            <a:stretch>
              <a:fillRect/>
            </a:stretch>
          </p:blipFill>
          <p:spPr>
            <a:xfrm>
              <a:off x="772896" y="10956"/>
              <a:ext cx="1661160" cy="652272"/>
            </a:xfrm>
            <a:prstGeom prst="rect">
              <a:avLst/>
            </a:prstGeom>
          </p:spPr>
        </p:pic>
        <p:sp>
          <p:nvSpPr>
            <p:cNvPr id="55" name="Shape 2444"/>
            <p:cNvSpPr/>
            <p:nvPr/>
          </p:nvSpPr>
          <p:spPr>
            <a:xfrm>
              <a:off x="803682" y="29882"/>
              <a:ext cx="1595603" cy="580283"/>
            </a:xfrm>
            <a:custGeom>
              <a:avLst/>
              <a:gdLst/>
              <a:ahLst/>
              <a:cxnLst/>
              <a:rect l="0" t="0" r="0" b="0"/>
              <a:pathLst>
                <a:path w="1595603" h="580283">
                  <a:moveTo>
                    <a:pt x="159554" y="0"/>
                  </a:moveTo>
                  <a:lnTo>
                    <a:pt x="1436049" y="0"/>
                  </a:lnTo>
                  <a:cubicBezTo>
                    <a:pt x="1524100" y="0"/>
                    <a:pt x="1595603" y="71339"/>
                    <a:pt x="1595603" y="159451"/>
                  </a:cubicBezTo>
                  <a:lnTo>
                    <a:pt x="1595603" y="420832"/>
                  </a:lnTo>
                  <a:cubicBezTo>
                    <a:pt x="1595603" y="508825"/>
                    <a:pt x="1524100" y="580283"/>
                    <a:pt x="1436049" y="580283"/>
                  </a:cubicBezTo>
                  <a:lnTo>
                    <a:pt x="159554" y="580283"/>
                  </a:lnTo>
                  <a:cubicBezTo>
                    <a:pt x="71433" y="580283"/>
                    <a:pt x="0" y="508825"/>
                    <a:pt x="0" y="420832"/>
                  </a:cubicBezTo>
                  <a:lnTo>
                    <a:pt x="0" y="159451"/>
                  </a:lnTo>
                  <a:cubicBezTo>
                    <a:pt x="0" y="71339"/>
                    <a:pt x="71433"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56" name="Shape 2445"/>
            <p:cNvSpPr/>
            <p:nvPr/>
          </p:nvSpPr>
          <p:spPr>
            <a:xfrm>
              <a:off x="803682" y="29882"/>
              <a:ext cx="1595603" cy="580283"/>
            </a:xfrm>
            <a:custGeom>
              <a:avLst/>
              <a:gdLst/>
              <a:ahLst/>
              <a:cxnLst/>
              <a:rect l="0" t="0" r="0" b="0"/>
              <a:pathLst>
                <a:path w="1595603" h="580283">
                  <a:moveTo>
                    <a:pt x="159554" y="580283"/>
                  </a:moveTo>
                  <a:lnTo>
                    <a:pt x="1436049" y="580283"/>
                  </a:lnTo>
                  <a:cubicBezTo>
                    <a:pt x="1524100" y="580283"/>
                    <a:pt x="1595603" y="508825"/>
                    <a:pt x="1595603" y="420832"/>
                  </a:cubicBezTo>
                  <a:lnTo>
                    <a:pt x="1595603" y="159451"/>
                  </a:lnTo>
                  <a:cubicBezTo>
                    <a:pt x="1595603" y="71339"/>
                    <a:pt x="1524100" y="0"/>
                    <a:pt x="1436049" y="0"/>
                  </a:cubicBezTo>
                  <a:lnTo>
                    <a:pt x="159554" y="0"/>
                  </a:lnTo>
                  <a:cubicBezTo>
                    <a:pt x="71433" y="0"/>
                    <a:pt x="0" y="71339"/>
                    <a:pt x="0" y="159451"/>
                  </a:cubicBezTo>
                  <a:lnTo>
                    <a:pt x="0" y="420832"/>
                  </a:lnTo>
                  <a:cubicBezTo>
                    <a:pt x="0" y="508825"/>
                    <a:pt x="71433" y="580283"/>
                    <a:pt x="159554" y="580283"/>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57" name="Rectangle 56"/>
            <p:cNvSpPr/>
            <p:nvPr/>
          </p:nvSpPr>
          <p:spPr>
            <a:xfrm>
              <a:off x="1398702" y="274958"/>
              <a:ext cx="544334"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Power BI</a:t>
              </a:r>
              <a:endParaRPr lang="en-US" sz="1122">
                <a:solidFill>
                  <a:srgbClr val="000000"/>
                </a:solidFill>
                <a:ea typeface="Segoe UI" panose="020B0502040204020203" pitchFamily="34" charset="0"/>
              </a:endParaRPr>
            </a:p>
          </p:txBody>
        </p:sp>
        <p:sp>
          <p:nvSpPr>
            <p:cNvPr id="58" name="Rectangle 57"/>
            <p:cNvSpPr/>
            <p:nvPr/>
          </p:nvSpPr>
          <p:spPr>
            <a:xfrm>
              <a:off x="0" y="222162"/>
              <a:ext cx="8202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Presentation </a:t>
              </a:r>
              <a:endParaRPr lang="en-US" sz="1122">
                <a:solidFill>
                  <a:srgbClr val="000000"/>
                </a:solidFill>
                <a:ea typeface="Segoe UI" panose="020B0502040204020203" pitchFamily="34" charset="0"/>
              </a:endParaRPr>
            </a:p>
          </p:txBody>
        </p:sp>
        <p:sp>
          <p:nvSpPr>
            <p:cNvPr id="59" name="Rectangle 58"/>
            <p:cNvSpPr/>
            <p:nvPr/>
          </p:nvSpPr>
          <p:spPr>
            <a:xfrm>
              <a:off x="617830" y="222162"/>
              <a:ext cx="9781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60" name="Rectangle 59"/>
            <p:cNvSpPr/>
            <p:nvPr/>
          </p:nvSpPr>
          <p:spPr>
            <a:xfrm>
              <a:off x="0" y="349959"/>
              <a:ext cx="849485"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Consumption</a:t>
              </a:r>
              <a:endParaRPr lang="en-US" sz="1122">
                <a:solidFill>
                  <a:srgbClr val="000000"/>
                </a:solidFill>
                <a:ea typeface="Segoe UI" panose="020B0502040204020203" pitchFamily="34" charset="0"/>
              </a:endParaRPr>
            </a:p>
          </p:txBody>
        </p:sp>
        <p:pic>
          <p:nvPicPr>
            <p:cNvPr id="61" name="Picture 60"/>
            <p:cNvPicPr/>
            <p:nvPr/>
          </p:nvPicPr>
          <p:blipFill>
            <a:blip r:embed="rId7"/>
            <a:stretch>
              <a:fillRect/>
            </a:stretch>
          </p:blipFill>
          <p:spPr>
            <a:xfrm>
              <a:off x="4176496" y="10956"/>
              <a:ext cx="1661160" cy="643128"/>
            </a:xfrm>
            <a:prstGeom prst="rect">
              <a:avLst/>
            </a:prstGeom>
          </p:spPr>
        </p:pic>
        <p:sp>
          <p:nvSpPr>
            <p:cNvPr id="62" name="Shape 2451"/>
            <p:cNvSpPr/>
            <p:nvPr/>
          </p:nvSpPr>
          <p:spPr>
            <a:xfrm>
              <a:off x="4207569" y="29882"/>
              <a:ext cx="1595545" cy="566936"/>
            </a:xfrm>
            <a:custGeom>
              <a:avLst/>
              <a:gdLst/>
              <a:ahLst/>
              <a:cxnLst/>
              <a:rect l="0" t="0" r="0" b="0"/>
              <a:pathLst>
                <a:path w="1595545" h="566936">
                  <a:moveTo>
                    <a:pt x="159554" y="0"/>
                  </a:moveTo>
                  <a:lnTo>
                    <a:pt x="1435990" y="0"/>
                  </a:lnTo>
                  <a:cubicBezTo>
                    <a:pt x="1524040" y="0"/>
                    <a:pt x="1595545" y="71339"/>
                    <a:pt x="1595545" y="159451"/>
                  </a:cubicBezTo>
                  <a:lnTo>
                    <a:pt x="1595545" y="407485"/>
                  </a:lnTo>
                  <a:cubicBezTo>
                    <a:pt x="1595545" y="495597"/>
                    <a:pt x="1524040" y="566936"/>
                    <a:pt x="1435990" y="566936"/>
                  </a:cubicBezTo>
                  <a:lnTo>
                    <a:pt x="159554" y="566936"/>
                  </a:lnTo>
                  <a:cubicBezTo>
                    <a:pt x="71386" y="566936"/>
                    <a:pt x="0" y="495597"/>
                    <a:pt x="0" y="407485"/>
                  </a:cubicBezTo>
                  <a:lnTo>
                    <a:pt x="0" y="159451"/>
                  </a:lnTo>
                  <a:cubicBezTo>
                    <a:pt x="0" y="71339"/>
                    <a:pt x="71386"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63" name="Shape 2452"/>
            <p:cNvSpPr/>
            <p:nvPr/>
          </p:nvSpPr>
          <p:spPr>
            <a:xfrm>
              <a:off x="4207569" y="29882"/>
              <a:ext cx="1595545" cy="566936"/>
            </a:xfrm>
            <a:custGeom>
              <a:avLst/>
              <a:gdLst/>
              <a:ahLst/>
              <a:cxnLst/>
              <a:rect l="0" t="0" r="0" b="0"/>
              <a:pathLst>
                <a:path w="1595545" h="566936">
                  <a:moveTo>
                    <a:pt x="159554" y="566936"/>
                  </a:moveTo>
                  <a:lnTo>
                    <a:pt x="1435990" y="566936"/>
                  </a:lnTo>
                  <a:cubicBezTo>
                    <a:pt x="1524040" y="566936"/>
                    <a:pt x="1595545" y="495597"/>
                    <a:pt x="1595545" y="407485"/>
                  </a:cubicBezTo>
                  <a:lnTo>
                    <a:pt x="1595545" y="159451"/>
                  </a:lnTo>
                  <a:cubicBezTo>
                    <a:pt x="1595545" y="71339"/>
                    <a:pt x="1524040" y="0"/>
                    <a:pt x="1435990" y="0"/>
                  </a:cubicBezTo>
                  <a:lnTo>
                    <a:pt x="159554" y="0"/>
                  </a:lnTo>
                  <a:cubicBezTo>
                    <a:pt x="71386" y="0"/>
                    <a:pt x="0" y="71339"/>
                    <a:pt x="0" y="159451"/>
                  </a:cubicBezTo>
                  <a:lnTo>
                    <a:pt x="0" y="407485"/>
                  </a:lnTo>
                  <a:cubicBezTo>
                    <a:pt x="0" y="495597"/>
                    <a:pt x="71386" y="566936"/>
                    <a:pt x="159554" y="566936"/>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64" name="Rectangle 63"/>
            <p:cNvSpPr/>
            <p:nvPr/>
          </p:nvSpPr>
          <p:spPr>
            <a:xfrm>
              <a:off x="4896017" y="204446"/>
              <a:ext cx="30671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Excel</a:t>
              </a:r>
              <a:endParaRPr lang="en-US" sz="1122">
                <a:solidFill>
                  <a:srgbClr val="000000"/>
                </a:solidFill>
                <a:ea typeface="Segoe UI" panose="020B0502040204020203" pitchFamily="34" charset="0"/>
              </a:endParaRPr>
            </a:p>
          </p:txBody>
        </p:sp>
        <p:sp>
          <p:nvSpPr>
            <p:cNvPr id="65" name="Rectangle 64"/>
            <p:cNvSpPr/>
            <p:nvPr/>
          </p:nvSpPr>
          <p:spPr>
            <a:xfrm>
              <a:off x="4677604" y="332244"/>
              <a:ext cx="4284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66" name="Rectangle 65"/>
            <p:cNvSpPr/>
            <p:nvPr/>
          </p:nvSpPr>
          <p:spPr>
            <a:xfrm>
              <a:off x="4709870" y="332243"/>
              <a:ext cx="801251" cy="138797"/>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Power Query</a:t>
              </a:r>
              <a:endParaRPr lang="en-US" sz="1122">
                <a:solidFill>
                  <a:srgbClr val="000000"/>
                </a:solidFill>
                <a:ea typeface="Segoe UI" panose="020B0502040204020203" pitchFamily="34" charset="0"/>
              </a:endParaRPr>
            </a:p>
          </p:txBody>
        </p:sp>
        <p:sp>
          <p:nvSpPr>
            <p:cNvPr id="67" name="Rectangle 66"/>
            <p:cNvSpPr/>
            <p:nvPr/>
          </p:nvSpPr>
          <p:spPr>
            <a:xfrm>
              <a:off x="5315822" y="332243"/>
              <a:ext cx="4284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pic>
          <p:nvPicPr>
            <p:cNvPr id="68" name="Picture 67"/>
            <p:cNvPicPr/>
            <p:nvPr/>
          </p:nvPicPr>
          <p:blipFill>
            <a:blip r:embed="rId7"/>
            <a:stretch>
              <a:fillRect/>
            </a:stretch>
          </p:blipFill>
          <p:spPr>
            <a:xfrm>
              <a:off x="2474696" y="10956"/>
              <a:ext cx="1661160" cy="643128"/>
            </a:xfrm>
            <a:prstGeom prst="rect">
              <a:avLst/>
            </a:prstGeom>
          </p:spPr>
        </p:pic>
        <p:sp>
          <p:nvSpPr>
            <p:cNvPr id="69" name="Shape 2458"/>
            <p:cNvSpPr/>
            <p:nvPr/>
          </p:nvSpPr>
          <p:spPr>
            <a:xfrm>
              <a:off x="2505655" y="29882"/>
              <a:ext cx="1595544" cy="566937"/>
            </a:xfrm>
            <a:custGeom>
              <a:avLst/>
              <a:gdLst/>
              <a:ahLst/>
              <a:cxnLst/>
              <a:rect l="0" t="0" r="0" b="0"/>
              <a:pathLst>
                <a:path w="1595544" h="566937">
                  <a:moveTo>
                    <a:pt x="159554" y="0"/>
                  </a:moveTo>
                  <a:lnTo>
                    <a:pt x="1435990" y="0"/>
                  </a:lnTo>
                  <a:cubicBezTo>
                    <a:pt x="1524040" y="0"/>
                    <a:pt x="1595544" y="71339"/>
                    <a:pt x="1595544" y="159451"/>
                  </a:cubicBezTo>
                  <a:lnTo>
                    <a:pt x="1595544" y="407486"/>
                  </a:lnTo>
                  <a:cubicBezTo>
                    <a:pt x="1595544" y="495597"/>
                    <a:pt x="1524040" y="566937"/>
                    <a:pt x="1435990" y="566937"/>
                  </a:cubicBezTo>
                  <a:lnTo>
                    <a:pt x="159554" y="566936"/>
                  </a:lnTo>
                  <a:cubicBezTo>
                    <a:pt x="71386" y="566936"/>
                    <a:pt x="0" y="495597"/>
                    <a:pt x="0" y="407485"/>
                  </a:cubicBezTo>
                  <a:lnTo>
                    <a:pt x="0" y="159451"/>
                  </a:lnTo>
                  <a:cubicBezTo>
                    <a:pt x="0" y="71339"/>
                    <a:pt x="71386"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70" name="Shape 2459"/>
            <p:cNvSpPr/>
            <p:nvPr/>
          </p:nvSpPr>
          <p:spPr>
            <a:xfrm>
              <a:off x="2505655" y="29882"/>
              <a:ext cx="1595544" cy="566937"/>
            </a:xfrm>
            <a:custGeom>
              <a:avLst/>
              <a:gdLst/>
              <a:ahLst/>
              <a:cxnLst/>
              <a:rect l="0" t="0" r="0" b="0"/>
              <a:pathLst>
                <a:path w="1595544" h="566937">
                  <a:moveTo>
                    <a:pt x="159554" y="566936"/>
                  </a:moveTo>
                  <a:lnTo>
                    <a:pt x="1435990" y="566937"/>
                  </a:lnTo>
                  <a:cubicBezTo>
                    <a:pt x="1524040" y="566937"/>
                    <a:pt x="1595544" y="495597"/>
                    <a:pt x="1595544" y="407486"/>
                  </a:cubicBezTo>
                  <a:lnTo>
                    <a:pt x="1595544" y="159451"/>
                  </a:lnTo>
                  <a:cubicBezTo>
                    <a:pt x="1595544" y="71339"/>
                    <a:pt x="1524040" y="0"/>
                    <a:pt x="1435990" y="0"/>
                  </a:cubicBezTo>
                  <a:lnTo>
                    <a:pt x="159554" y="0"/>
                  </a:lnTo>
                  <a:cubicBezTo>
                    <a:pt x="71386" y="0"/>
                    <a:pt x="0" y="71339"/>
                    <a:pt x="0" y="159451"/>
                  </a:cubicBezTo>
                  <a:lnTo>
                    <a:pt x="0" y="407485"/>
                  </a:lnTo>
                  <a:cubicBezTo>
                    <a:pt x="0" y="495597"/>
                    <a:pt x="71386" y="566936"/>
                    <a:pt x="159554" y="566936"/>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71" name="Rectangle 70"/>
            <p:cNvSpPr/>
            <p:nvPr/>
          </p:nvSpPr>
          <p:spPr>
            <a:xfrm>
              <a:off x="2823463" y="268463"/>
              <a:ext cx="1285860"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Custom Applications</a:t>
              </a:r>
              <a:endParaRPr lang="en-US" sz="1122">
                <a:solidFill>
                  <a:srgbClr val="000000"/>
                </a:solidFill>
                <a:ea typeface="Segoe UI" panose="020B0502040204020203" pitchFamily="34" charset="0"/>
              </a:endParaRPr>
            </a:p>
          </p:txBody>
        </p:sp>
        <p:pic>
          <p:nvPicPr>
            <p:cNvPr id="72" name="Picture 71"/>
            <p:cNvPicPr/>
            <p:nvPr/>
          </p:nvPicPr>
          <p:blipFill>
            <a:blip r:embed="rId2"/>
            <a:stretch>
              <a:fillRect/>
            </a:stretch>
          </p:blipFill>
          <p:spPr>
            <a:xfrm>
              <a:off x="772896" y="3220500"/>
              <a:ext cx="1024128" cy="630936"/>
            </a:xfrm>
            <a:prstGeom prst="rect">
              <a:avLst/>
            </a:prstGeom>
          </p:spPr>
        </p:pic>
        <p:sp>
          <p:nvSpPr>
            <p:cNvPr id="73" name="Shape 2462"/>
            <p:cNvSpPr/>
            <p:nvPr/>
          </p:nvSpPr>
          <p:spPr>
            <a:xfrm>
              <a:off x="803682" y="3232187"/>
              <a:ext cx="957386" cy="566939"/>
            </a:xfrm>
            <a:custGeom>
              <a:avLst/>
              <a:gdLst/>
              <a:ahLst/>
              <a:cxnLst/>
              <a:rect l="0" t="0" r="0" b="0"/>
              <a:pathLst>
                <a:path w="957386" h="566939">
                  <a:moveTo>
                    <a:pt x="159554" y="0"/>
                  </a:moveTo>
                  <a:lnTo>
                    <a:pt x="797831" y="0"/>
                  </a:lnTo>
                  <a:cubicBezTo>
                    <a:pt x="885882" y="0"/>
                    <a:pt x="957386" y="71387"/>
                    <a:pt x="957386" y="159451"/>
                  </a:cubicBezTo>
                  <a:lnTo>
                    <a:pt x="957386" y="407486"/>
                  </a:lnTo>
                  <a:cubicBezTo>
                    <a:pt x="957386" y="495550"/>
                    <a:pt x="885882" y="566939"/>
                    <a:pt x="797831" y="566939"/>
                  </a:cubicBezTo>
                  <a:lnTo>
                    <a:pt x="159554" y="566939"/>
                  </a:lnTo>
                  <a:cubicBezTo>
                    <a:pt x="71433" y="566939"/>
                    <a:pt x="0" y="495550"/>
                    <a:pt x="0" y="407485"/>
                  </a:cubicBezTo>
                  <a:lnTo>
                    <a:pt x="0" y="159451"/>
                  </a:lnTo>
                  <a:cubicBezTo>
                    <a:pt x="0" y="71387"/>
                    <a:pt x="71433" y="0"/>
                    <a:pt x="159554"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74" name="Shape 2463"/>
            <p:cNvSpPr/>
            <p:nvPr/>
          </p:nvSpPr>
          <p:spPr>
            <a:xfrm>
              <a:off x="803682" y="3232187"/>
              <a:ext cx="957386" cy="566939"/>
            </a:xfrm>
            <a:custGeom>
              <a:avLst/>
              <a:gdLst/>
              <a:ahLst/>
              <a:cxnLst/>
              <a:rect l="0" t="0" r="0" b="0"/>
              <a:pathLst>
                <a:path w="957386" h="566939">
                  <a:moveTo>
                    <a:pt x="159554" y="566939"/>
                  </a:moveTo>
                  <a:lnTo>
                    <a:pt x="797831" y="566939"/>
                  </a:lnTo>
                  <a:cubicBezTo>
                    <a:pt x="885882" y="566939"/>
                    <a:pt x="957386" y="495550"/>
                    <a:pt x="957386" y="407486"/>
                  </a:cubicBezTo>
                  <a:lnTo>
                    <a:pt x="957386" y="159451"/>
                  </a:lnTo>
                  <a:cubicBezTo>
                    <a:pt x="957386" y="71387"/>
                    <a:pt x="885882" y="0"/>
                    <a:pt x="797831" y="0"/>
                  </a:cubicBezTo>
                  <a:lnTo>
                    <a:pt x="159554" y="0"/>
                  </a:lnTo>
                  <a:cubicBezTo>
                    <a:pt x="71433" y="0"/>
                    <a:pt x="0" y="71387"/>
                    <a:pt x="0" y="159451"/>
                  </a:cubicBezTo>
                  <a:lnTo>
                    <a:pt x="0" y="407485"/>
                  </a:lnTo>
                  <a:cubicBezTo>
                    <a:pt x="0" y="495550"/>
                    <a:pt x="71433"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75" name="Rectangle 74"/>
            <p:cNvSpPr/>
            <p:nvPr/>
          </p:nvSpPr>
          <p:spPr>
            <a:xfrm>
              <a:off x="882868" y="3414619"/>
              <a:ext cx="110107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Operational Data </a:t>
              </a:r>
              <a:endParaRPr lang="en-US" sz="1122">
                <a:solidFill>
                  <a:srgbClr val="000000"/>
                </a:solidFill>
                <a:ea typeface="Segoe UI" panose="020B0502040204020203" pitchFamily="34" charset="0"/>
              </a:endParaRPr>
            </a:p>
          </p:txBody>
        </p:sp>
        <p:sp>
          <p:nvSpPr>
            <p:cNvPr id="76" name="Rectangle 75"/>
            <p:cNvSpPr/>
            <p:nvPr/>
          </p:nvSpPr>
          <p:spPr>
            <a:xfrm>
              <a:off x="1137860" y="3542475"/>
              <a:ext cx="389896"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Stores</a:t>
              </a:r>
              <a:endParaRPr lang="en-US" sz="1122">
                <a:solidFill>
                  <a:srgbClr val="000000"/>
                </a:solidFill>
                <a:ea typeface="Segoe UI" panose="020B0502040204020203" pitchFamily="34" charset="0"/>
              </a:endParaRPr>
            </a:p>
          </p:txBody>
        </p:sp>
        <p:pic>
          <p:nvPicPr>
            <p:cNvPr id="77" name="Picture 76"/>
            <p:cNvPicPr/>
            <p:nvPr/>
          </p:nvPicPr>
          <p:blipFill>
            <a:blip r:embed="rId5"/>
            <a:stretch>
              <a:fillRect/>
            </a:stretch>
          </p:blipFill>
          <p:spPr>
            <a:xfrm>
              <a:off x="4155802" y="1638800"/>
              <a:ext cx="1710778" cy="682096"/>
            </a:xfrm>
            <a:prstGeom prst="rect">
              <a:avLst/>
            </a:prstGeom>
          </p:spPr>
        </p:pic>
        <p:sp>
          <p:nvSpPr>
            <p:cNvPr id="78" name="Shape 2467"/>
            <p:cNvSpPr/>
            <p:nvPr/>
          </p:nvSpPr>
          <p:spPr>
            <a:xfrm>
              <a:off x="4207569" y="1673170"/>
              <a:ext cx="1595545" cy="566937"/>
            </a:xfrm>
            <a:custGeom>
              <a:avLst/>
              <a:gdLst/>
              <a:ahLst/>
              <a:cxnLst/>
              <a:rect l="0" t="0" r="0" b="0"/>
              <a:pathLst>
                <a:path w="1595545" h="566937">
                  <a:moveTo>
                    <a:pt x="159554" y="0"/>
                  </a:moveTo>
                  <a:lnTo>
                    <a:pt x="1435990" y="0"/>
                  </a:lnTo>
                  <a:cubicBezTo>
                    <a:pt x="1524040" y="0"/>
                    <a:pt x="1595545" y="71340"/>
                    <a:pt x="1595545" y="159451"/>
                  </a:cubicBezTo>
                  <a:lnTo>
                    <a:pt x="1595545" y="407486"/>
                  </a:lnTo>
                  <a:cubicBezTo>
                    <a:pt x="1595545" y="495479"/>
                    <a:pt x="1524040" y="566937"/>
                    <a:pt x="1435990"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79" name="Shape 2468"/>
            <p:cNvSpPr/>
            <p:nvPr/>
          </p:nvSpPr>
          <p:spPr>
            <a:xfrm>
              <a:off x="4207569" y="1673170"/>
              <a:ext cx="1595545" cy="566937"/>
            </a:xfrm>
            <a:custGeom>
              <a:avLst/>
              <a:gdLst/>
              <a:ahLst/>
              <a:cxnLst/>
              <a:rect l="0" t="0" r="0" b="0"/>
              <a:pathLst>
                <a:path w="1595545" h="566937">
                  <a:moveTo>
                    <a:pt x="159554" y="566937"/>
                  </a:moveTo>
                  <a:lnTo>
                    <a:pt x="1435990" y="566937"/>
                  </a:lnTo>
                  <a:cubicBezTo>
                    <a:pt x="1524040" y="566937"/>
                    <a:pt x="1595545" y="495479"/>
                    <a:pt x="1595545" y="407486"/>
                  </a:cubicBezTo>
                  <a:lnTo>
                    <a:pt x="1595545" y="159451"/>
                  </a:lnTo>
                  <a:cubicBezTo>
                    <a:pt x="1595545" y="71340"/>
                    <a:pt x="1524040" y="0"/>
                    <a:pt x="1435990"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0" name="Rectangle 79"/>
            <p:cNvSpPr/>
            <p:nvPr/>
          </p:nvSpPr>
          <p:spPr>
            <a:xfrm>
              <a:off x="4594636" y="1915530"/>
              <a:ext cx="1108388" cy="138797"/>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Machine Learning</a:t>
              </a:r>
              <a:endParaRPr lang="en-US" sz="1122">
                <a:solidFill>
                  <a:srgbClr val="000000"/>
                </a:solidFill>
                <a:ea typeface="Segoe UI" panose="020B0502040204020203" pitchFamily="34" charset="0"/>
              </a:endParaRPr>
            </a:p>
          </p:txBody>
        </p:sp>
        <p:pic>
          <p:nvPicPr>
            <p:cNvPr id="81" name="Picture 80"/>
            <p:cNvPicPr/>
            <p:nvPr/>
          </p:nvPicPr>
          <p:blipFill>
            <a:blip r:embed="rId5"/>
            <a:stretch>
              <a:fillRect/>
            </a:stretch>
          </p:blipFill>
          <p:spPr>
            <a:xfrm>
              <a:off x="2453888" y="1638800"/>
              <a:ext cx="1710778" cy="682096"/>
            </a:xfrm>
            <a:prstGeom prst="rect">
              <a:avLst/>
            </a:prstGeom>
          </p:spPr>
        </p:pic>
        <p:sp>
          <p:nvSpPr>
            <p:cNvPr id="82" name="Shape 2471"/>
            <p:cNvSpPr/>
            <p:nvPr/>
          </p:nvSpPr>
          <p:spPr>
            <a:xfrm>
              <a:off x="2505655" y="1673170"/>
              <a:ext cx="1595544" cy="566937"/>
            </a:xfrm>
            <a:custGeom>
              <a:avLst/>
              <a:gdLst/>
              <a:ahLst/>
              <a:cxnLst/>
              <a:rect l="0" t="0" r="0" b="0"/>
              <a:pathLst>
                <a:path w="1595544" h="566937">
                  <a:moveTo>
                    <a:pt x="159554" y="0"/>
                  </a:moveTo>
                  <a:lnTo>
                    <a:pt x="1435990" y="0"/>
                  </a:lnTo>
                  <a:cubicBezTo>
                    <a:pt x="1524040" y="0"/>
                    <a:pt x="1595544" y="71340"/>
                    <a:pt x="1595544" y="159451"/>
                  </a:cubicBezTo>
                  <a:lnTo>
                    <a:pt x="1595544" y="407486"/>
                  </a:lnTo>
                  <a:cubicBezTo>
                    <a:pt x="1595544" y="495479"/>
                    <a:pt x="1524040" y="566937"/>
                    <a:pt x="1435990"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83" name="Shape 2472"/>
            <p:cNvSpPr/>
            <p:nvPr/>
          </p:nvSpPr>
          <p:spPr>
            <a:xfrm>
              <a:off x="2505655" y="1673170"/>
              <a:ext cx="1595544" cy="566937"/>
            </a:xfrm>
            <a:custGeom>
              <a:avLst/>
              <a:gdLst/>
              <a:ahLst/>
              <a:cxnLst/>
              <a:rect l="0" t="0" r="0" b="0"/>
              <a:pathLst>
                <a:path w="1595544" h="566937">
                  <a:moveTo>
                    <a:pt x="159554" y="566937"/>
                  </a:moveTo>
                  <a:lnTo>
                    <a:pt x="1435990" y="566937"/>
                  </a:lnTo>
                  <a:cubicBezTo>
                    <a:pt x="1524040" y="566937"/>
                    <a:pt x="1595544" y="495479"/>
                    <a:pt x="1595544" y="407486"/>
                  </a:cubicBezTo>
                  <a:lnTo>
                    <a:pt x="1595544" y="159451"/>
                  </a:lnTo>
                  <a:cubicBezTo>
                    <a:pt x="1595544" y="71340"/>
                    <a:pt x="1524040" y="0"/>
                    <a:pt x="1435990"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4" name="Rectangle 83"/>
            <p:cNvSpPr/>
            <p:nvPr/>
          </p:nvSpPr>
          <p:spPr>
            <a:xfrm>
              <a:off x="2917187" y="1915531"/>
              <a:ext cx="104625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HDInsight Storm</a:t>
              </a:r>
              <a:endParaRPr lang="en-US" sz="1122">
                <a:solidFill>
                  <a:srgbClr val="000000"/>
                </a:solidFill>
                <a:ea typeface="Segoe UI" panose="020B0502040204020203" pitchFamily="34" charset="0"/>
              </a:endParaRPr>
            </a:p>
          </p:txBody>
        </p:sp>
        <p:pic>
          <p:nvPicPr>
            <p:cNvPr id="85" name="Picture 84"/>
            <p:cNvPicPr/>
            <p:nvPr/>
          </p:nvPicPr>
          <p:blipFill>
            <a:blip r:embed="rId4"/>
            <a:stretch>
              <a:fillRect/>
            </a:stretch>
          </p:blipFill>
          <p:spPr>
            <a:xfrm>
              <a:off x="751974" y="823829"/>
              <a:ext cx="2561735" cy="682096"/>
            </a:xfrm>
            <a:prstGeom prst="rect">
              <a:avLst/>
            </a:prstGeom>
          </p:spPr>
        </p:pic>
        <p:sp>
          <p:nvSpPr>
            <p:cNvPr id="86" name="Shape 2475"/>
            <p:cNvSpPr/>
            <p:nvPr/>
          </p:nvSpPr>
          <p:spPr>
            <a:xfrm>
              <a:off x="803682" y="858199"/>
              <a:ext cx="2446560" cy="566937"/>
            </a:xfrm>
            <a:custGeom>
              <a:avLst/>
              <a:gdLst/>
              <a:ahLst/>
              <a:cxnLst/>
              <a:rect l="0" t="0" r="0" b="0"/>
              <a:pathLst>
                <a:path w="2446560" h="566937">
                  <a:moveTo>
                    <a:pt x="159554" y="0"/>
                  </a:moveTo>
                  <a:lnTo>
                    <a:pt x="2287006" y="0"/>
                  </a:lnTo>
                  <a:cubicBezTo>
                    <a:pt x="2375056" y="0"/>
                    <a:pt x="2446560" y="71340"/>
                    <a:pt x="2446560" y="159451"/>
                  </a:cubicBezTo>
                  <a:lnTo>
                    <a:pt x="2446560" y="407486"/>
                  </a:lnTo>
                  <a:cubicBezTo>
                    <a:pt x="2446560" y="495479"/>
                    <a:pt x="2375056" y="566937"/>
                    <a:pt x="2287006" y="566937"/>
                  </a:cubicBezTo>
                  <a:lnTo>
                    <a:pt x="159554" y="566937"/>
                  </a:lnTo>
                  <a:cubicBezTo>
                    <a:pt x="71433" y="566937"/>
                    <a:pt x="0" y="495479"/>
                    <a:pt x="0" y="407486"/>
                  </a:cubicBezTo>
                  <a:lnTo>
                    <a:pt x="0" y="159451"/>
                  </a:lnTo>
                  <a:cubicBezTo>
                    <a:pt x="0" y="71340"/>
                    <a:pt x="71433" y="0"/>
                    <a:pt x="159554" y="0"/>
                  </a:cubicBezTo>
                  <a:close/>
                </a:path>
              </a:pathLst>
            </a:custGeom>
            <a:ln w="0" cap="sq">
              <a:miter lim="127000"/>
            </a:ln>
          </p:spPr>
          <p:style>
            <a:lnRef idx="0">
              <a:srgbClr val="000000">
                <a:alpha val="0"/>
              </a:srgbClr>
            </a:lnRef>
            <a:fillRef idx="1">
              <a:srgbClr val="002060"/>
            </a:fillRef>
            <a:effectRef idx="0">
              <a:scrgbClr r="0" g="0" b="0"/>
            </a:effectRef>
            <a:fontRef idx="none"/>
          </p:style>
          <p:txBody>
            <a:bodyPr/>
            <a:lstStyle/>
            <a:p>
              <a:pPr defTabSz="932597"/>
              <a:endParaRPr lang="en-US" sz="1836">
                <a:solidFill>
                  <a:srgbClr val="FFFFFF"/>
                </a:solidFill>
              </a:endParaRPr>
            </a:p>
          </p:txBody>
        </p:sp>
        <p:sp>
          <p:nvSpPr>
            <p:cNvPr id="87" name="Shape 2476"/>
            <p:cNvSpPr/>
            <p:nvPr/>
          </p:nvSpPr>
          <p:spPr>
            <a:xfrm>
              <a:off x="803682" y="858199"/>
              <a:ext cx="2446560" cy="566937"/>
            </a:xfrm>
            <a:custGeom>
              <a:avLst/>
              <a:gdLst/>
              <a:ahLst/>
              <a:cxnLst/>
              <a:rect l="0" t="0" r="0" b="0"/>
              <a:pathLst>
                <a:path w="2446560" h="566937">
                  <a:moveTo>
                    <a:pt x="159554" y="566937"/>
                  </a:moveTo>
                  <a:lnTo>
                    <a:pt x="2287006" y="566937"/>
                  </a:lnTo>
                  <a:cubicBezTo>
                    <a:pt x="2375056" y="566937"/>
                    <a:pt x="2446560" y="495479"/>
                    <a:pt x="2446560" y="407486"/>
                  </a:cubicBezTo>
                  <a:lnTo>
                    <a:pt x="2446560" y="159451"/>
                  </a:lnTo>
                  <a:cubicBezTo>
                    <a:pt x="2446560" y="71340"/>
                    <a:pt x="2375056" y="0"/>
                    <a:pt x="2287006" y="0"/>
                  </a:cubicBezTo>
                  <a:lnTo>
                    <a:pt x="159554" y="0"/>
                  </a:lnTo>
                  <a:cubicBezTo>
                    <a:pt x="71433" y="0"/>
                    <a:pt x="0" y="71340"/>
                    <a:pt x="0" y="159451"/>
                  </a:cubicBezTo>
                  <a:lnTo>
                    <a:pt x="0" y="407486"/>
                  </a:lnTo>
                  <a:cubicBezTo>
                    <a:pt x="0" y="495479"/>
                    <a:pt x="71433"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8" name="Rectangle 87"/>
            <p:cNvSpPr/>
            <p:nvPr/>
          </p:nvSpPr>
          <p:spPr>
            <a:xfrm>
              <a:off x="1703391" y="1098552"/>
              <a:ext cx="866934"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SQL Database</a:t>
              </a:r>
              <a:endParaRPr lang="en-US" sz="1122">
                <a:solidFill>
                  <a:srgbClr val="000000"/>
                </a:solidFill>
                <a:ea typeface="Segoe UI" panose="020B0502040204020203" pitchFamily="34" charset="0"/>
              </a:endParaRPr>
            </a:p>
          </p:txBody>
        </p:sp>
        <p:pic>
          <p:nvPicPr>
            <p:cNvPr id="89" name="Picture 88"/>
            <p:cNvPicPr/>
            <p:nvPr/>
          </p:nvPicPr>
          <p:blipFill>
            <a:blip r:embed="rId4"/>
            <a:stretch>
              <a:fillRect/>
            </a:stretch>
          </p:blipFill>
          <p:spPr>
            <a:xfrm>
              <a:off x="3304845" y="823829"/>
              <a:ext cx="2561735" cy="682096"/>
            </a:xfrm>
            <a:prstGeom prst="rect">
              <a:avLst/>
            </a:prstGeom>
          </p:spPr>
        </p:pic>
        <p:sp>
          <p:nvSpPr>
            <p:cNvPr id="90" name="Shape 2479"/>
            <p:cNvSpPr/>
            <p:nvPr/>
          </p:nvSpPr>
          <p:spPr>
            <a:xfrm>
              <a:off x="3356612" y="858199"/>
              <a:ext cx="2446502" cy="566937"/>
            </a:xfrm>
            <a:custGeom>
              <a:avLst/>
              <a:gdLst/>
              <a:ahLst/>
              <a:cxnLst/>
              <a:rect l="0" t="0" r="0" b="0"/>
              <a:pathLst>
                <a:path w="2446502" h="566937">
                  <a:moveTo>
                    <a:pt x="159554" y="0"/>
                  </a:moveTo>
                  <a:lnTo>
                    <a:pt x="2286947" y="0"/>
                  </a:lnTo>
                  <a:cubicBezTo>
                    <a:pt x="2374997" y="0"/>
                    <a:pt x="2446502" y="71340"/>
                    <a:pt x="2446502" y="159451"/>
                  </a:cubicBezTo>
                  <a:lnTo>
                    <a:pt x="2446502" y="407486"/>
                  </a:lnTo>
                  <a:cubicBezTo>
                    <a:pt x="2446502" y="495479"/>
                    <a:pt x="2374997" y="566937"/>
                    <a:pt x="2286947"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002060"/>
            </a:fillRef>
            <a:effectRef idx="0">
              <a:scrgbClr r="0" g="0" b="0"/>
            </a:effectRef>
            <a:fontRef idx="none"/>
          </p:style>
          <p:txBody>
            <a:bodyPr/>
            <a:lstStyle/>
            <a:p>
              <a:pPr defTabSz="932597"/>
              <a:endParaRPr lang="en-US" sz="1836">
                <a:solidFill>
                  <a:srgbClr val="FFFFFF"/>
                </a:solidFill>
              </a:endParaRPr>
            </a:p>
          </p:txBody>
        </p:sp>
        <p:sp>
          <p:nvSpPr>
            <p:cNvPr id="91" name="Shape 2480"/>
            <p:cNvSpPr/>
            <p:nvPr/>
          </p:nvSpPr>
          <p:spPr>
            <a:xfrm>
              <a:off x="3356612" y="858199"/>
              <a:ext cx="2446502" cy="566937"/>
            </a:xfrm>
            <a:custGeom>
              <a:avLst/>
              <a:gdLst/>
              <a:ahLst/>
              <a:cxnLst/>
              <a:rect l="0" t="0" r="0" b="0"/>
              <a:pathLst>
                <a:path w="2446502" h="566937">
                  <a:moveTo>
                    <a:pt x="159554" y="566937"/>
                  </a:moveTo>
                  <a:lnTo>
                    <a:pt x="2286947" y="566937"/>
                  </a:lnTo>
                  <a:cubicBezTo>
                    <a:pt x="2374997" y="566937"/>
                    <a:pt x="2446502" y="495479"/>
                    <a:pt x="2446502" y="407486"/>
                  </a:cubicBezTo>
                  <a:lnTo>
                    <a:pt x="2446502" y="159451"/>
                  </a:lnTo>
                  <a:cubicBezTo>
                    <a:pt x="2446502" y="71340"/>
                    <a:pt x="2374997" y="0"/>
                    <a:pt x="2286947"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92" name="Rectangle 91"/>
            <p:cNvSpPr/>
            <p:nvPr/>
          </p:nvSpPr>
          <p:spPr>
            <a:xfrm>
              <a:off x="4249999" y="1024779"/>
              <a:ext cx="894266"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Blob Storage</a:t>
              </a:r>
              <a:endParaRPr lang="en-US" sz="1122">
                <a:solidFill>
                  <a:srgbClr val="000000"/>
                </a:solidFill>
                <a:ea typeface="Segoe UI" panose="020B0502040204020203" pitchFamily="34" charset="0"/>
              </a:endParaRPr>
            </a:p>
          </p:txBody>
        </p:sp>
        <p:sp>
          <p:nvSpPr>
            <p:cNvPr id="93" name="Rectangle 92"/>
            <p:cNvSpPr/>
            <p:nvPr/>
          </p:nvSpPr>
          <p:spPr>
            <a:xfrm>
              <a:off x="3976155" y="1166750"/>
              <a:ext cx="46403"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94" name="Rectangle 93"/>
            <p:cNvSpPr/>
            <p:nvPr/>
          </p:nvSpPr>
          <p:spPr>
            <a:xfrm>
              <a:off x="4011966" y="1166750"/>
              <a:ext cx="1529471"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attached to HDInsight</a:t>
              </a:r>
              <a:endParaRPr lang="en-US" sz="1122">
                <a:solidFill>
                  <a:srgbClr val="000000"/>
                </a:solidFill>
                <a:ea typeface="Segoe UI" panose="020B0502040204020203" pitchFamily="34" charset="0"/>
              </a:endParaRPr>
            </a:p>
          </p:txBody>
        </p:sp>
        <p:sp>
          <p:nvSpPr>
            <p:cNvPr id="95" name="Rectangle 94"/>
            <p:cNvSpPr/>
            <p:nvPr/>
          </p:nvSpPr>
          <p:spPr>
            <a:xfrm>
              <a:off x="5161350" y="1166750"/>
              <a:ext cx="46403"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96" name="Rectangle 95"/>
            <p:cNvSpPr/>
            <p:nvPr/>
          </p:nvSpPr>
          <p:spPr>
            <a:xfrm>
              <a:off x="5876010" y="3768792"/>
              <a:ext cx="51095" cy="182561"/>
            </a:xfrm>
            <a:prstGeom prst="rect">
              <a:avLst/>
            </a:prstGeom>
            <a:ln>
              <a:noFill/>
            </a:ln>
          </p:spPr>
          <p:txBody>
            <a:bodyPr vert="horz" lIns="0" tIns="0" rIns="0" bIns="0" rtlCol="0">
              <a:noAutofit/>
            </a:bodyPr>
            <a:lstStyle/>
            <a:p>
              <a:pPr defTabSz="932597">
                <a:lnSpc>
                  <a:spcPct val="107000"/>
                </a:lnSpc>
                <a:spcAft>
                  <a:spcPts val="816"/>
                </a:spcAft>
              </a:pPr>
              <a:r>
                <a:rPr lang="en-US" sz="1122">
                  <a:solidFill>
                    <a:srgbClr val="000000"/>
                  </a:solidFill>
                  <a:ea typeface="Segoe UI" panose="020B0502040204020203" pitchFamily="34" charset="0"/>
                </a:rPr>
                <a:t> </a:t>
              </a:r>
            </a:p>
          </p:txBody>
        </p:sp>
        <p:sp>
          <p:nvSpPr>
            <p:cNvPr id="97" name="Rectangle 96"/>
            <p:cNvSpPr/>
            <p:nvPr/>
          </p:nvSpPr>
          <p:spPr>
            <a:xfrm>
              <a:off x="5914110" y="3768792"/>
              <a:ext cx="51095" cy="182561"/>
            </a:xfrm>
            <a:prstGeom prst="rect">
              <a:avLst/>
            </a:prstGeom>
            <a:ln>
              <a:noFill/>
            </a:ln>
          </p:spPr>
          <p:txBody>
            <a:bodyPr vert="horz" lIns="0" tIns="0" rIns="0" bIns="0" rtlCol="0">
              <a:noAutofit/>
            </a:bodyPr>
            <a:lstStyle/>
            <a:p>
              <a:pPr defTabSz="932597">
                <a:lnSpc>
                  <a:spcPct val="107000"/>
                </a:lnSpc>
                <a:spcAft>
                  <a:spcPts val="816"/>
                </a:spcAft>
              </a:pPr>
              <a:r>
                <a:rPr lang="en-US" sz="1122">
                  <a:solidFill>
                    <a:srgbClr val="000000"/>
                  </a:solidFill>
                  <a:ea typeface="Segoe UI" panose="020B0502040204020203" pitchFamily="34" charset="0"/>
                </a:rPr>
                <a:t> </a:t>
              </a:r>
            </a:p>
          </p:txBody>
        </p:sp>
      </p:grpSp>
    </p:spTree>
    <p:extLst>
      <p:ext uri="{BB962C8B-B14F-4D97-AF65-F5344CB8AC3E}">
        <p14:creationId xmlns:p14="http://schemas.microsoft.com/office/powerpoint/2010/main" val="22523076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5797" y="175329"/>
            <a:ext cx="11887248" cy="917397"/>
          </a:xfrm>
        </p:spPr>
        <p:txBody>
          <a:bodyPr/>
          <a:lstStyle/>
          <a:p>
            <a:r>
              <a:rPr lang="en-US" dirty="0"/>
              <a:t>Event </a:t>
            </a:r>
            <a:r>
              <a:rPr lang="en-US" dirty="0" smtClean="0"/>
              <a:t>Hubs for Big </a:t>
            </a:r>
            <a:r>
              <a:rPr lang="en-US" dirty="0"/>
              <a:t>Data Ingestion</a:t>
            </a:r>
          </a:p>
        </p:txBody>
      </p:sp>
      <p:grpSp>
        <p:nvGrpSpPr>
          <p:cNvPr id="4" name="Group 3"/>
          <p:cNvGrpSpPr/>
          <p:nvPr/>
        </p:nvGrpSpPr>
        <p:grpSpPr>
          <a:xfrm>
            <a:off x="588217" y="1428858"/>
            <a:ext cx="11153385" cy="4807502"/>
            <a:chOff x="640458" y="1582995"/>
            <a:chExt cx="11155558" cy="4808439"/>
          </a:xfrm>
        </p:grpSpPr>
        <p:grpSp>
          <p:nvGrpSpPr>
            <p:cNvPr id="5" name="Group 4"/>
            <p:cNvGrpSpPr/>
            <p:nvPr/>
          </p:nvGrpSpPr>
          <p:grpSpPr>
            <a:xfrm>
              <a:off x="1189092" y="1848678"/>
              <a:ext cx="1520538" cy="3601577"/>
              <a:chOff x="882018" y="1358709"/>
              <a:chExt cx="1520538" cy="3601577"/>
            </a:xfrm>
          </p:grpSpPr>
          <p:sp>
            <p:nvSpPr>
              <p:cNvPr id="49" name="VEHICLE TRACKING"/>
              <p:cNvSpPr/>
              <p:nvPr/>
            </p:nvSpPr>
            <p:spPr bwMode="auto">
              <a:xfrm>
                <a:off x="882018" y="1358709"/>
                <a:ext cx="556541" cy="416352"/>
              </a:xfrm>
              <a:custGeom>
                <a:avLst/>
                <a:gdLst/>
                <a:ahLst/>
                <a:cxnLst/>
                <a:rect l="l" t="t" r="r" b="b"/>
                <a:pathLst>
                  <a:path w="779174" h="582906">
                    <a:moveTo>
                      <a:pt x="640768" y="456982"/>
                    </a:moveTo>
                    <a:lnTo>
                      <a:pt x="711568" y="456982"/>
                    </a:lnTo>
                    <a:cubicBezTo>
                      <a:pt x="726718" y="456982"/>
                      <a:pt x="739000" y="469264"/>
                      <a:pt x="739000" y="484414"/>
                    </a:cubicBezTo>
                    <a:cubicBezTo>
                      <a:pt x="739000" y="499564"/>
                      <a:pt x="726718" y="511846"/>
                      <a:pt x="711568" y="511846"/>
                    </a:cubicBezTo>
                    <a:lnTo>
                      <a:pt x="640768" y="511846"/>
                    </a:lnTo>
                    <a:cubicBezTo>
                      <a:pt x="625618" y="511846"/>
                      <a:pt x="613336" y="499564"/>
                      <a:pt x="613336" y="484414"/>
                    </a:cubicBezTo>
                    <a:cubicBezTo>
                      <a:pt x="613336" y="469264"/>
                      <a:pt x="625618" y="456982"/>
                      <a:pt x="640768" y="456982"/>
                    </a:cubicBezTo>
                    <a:close/>
                    <a:moveTo>
                      <a:pt x="440533" y="392281"/>
                    </a:moveTo>
                    <a:cubicBezTo>
                      <a:pt x="423466" y="392281"/>
                      <a:pt x="409629" y="405409"/>
                      <a:pt x="409629" y="421602"/>
                    </a:cubicBezTo>
                    <a:cubicBezTo>
                      <a:pt x="409629" y="437795"/>
                      <a:pt x="423466" y="450923"/>
                      <a:pt x="440533" y="450923"/>
                    </a:cubicBezTo>
                    <a:cubicBezTo>
                      <a:pt x="457600" y="450923"/>
                      <a:pt x="471435" y="437795"/>
                      <a:pt x="471435" y="421602"/>
                    </a:cubicBezTo>
                    <a:cubicBezTo>
                      <a:pt x="471435" y="405409"/>
                      <a:pt x="457600" y="392281"/>
                      <a:pt x="440533" y="392281"/>
                    </a:cubicBezTo>
                    <a:close/>
                    <a:moveTo>
                      <a:pt x="74716" y="392281"/>
                    </a:moveTo>
                    <a:cubicBezTo>
                      <a:pt x="57649" y="392281"/>
                      <a:pt x="43813" y="405409"/>
                      <a:pt x="43813" y="421602"/>
                    </a:cubicBezTo>
                    <a:cubicBezTo>
                      <a:pt x="43813" y="437795"/>
                      <a:pt x="57649" y="450923"/>
                      <a:pt x="74716" y="450923"/>
                    </a:cubicBezTo>
                    <a:cubicBezTo>
                      <a:pt x="91783" y="450923"/>
                      <a:pt x="105619" y="437795"/>
                      <a:pt x="105619" y="421602"/>
                    </a:cubicBezTo>
                    <a:cubicBezTo>
                      <a:pt x="105619" y="405409"/>
                      <a:pt x="91783" y="392281"/>
                      <a:pt x="74716" y="392281"/>
                    </a:cubicBezTo>
                    <a:close/>
                    <a:moveTo>
                      <a:pt x="680516" y="320756"/>
                    </a:moveTo>
                    <a:cubicBezTo>
                      <a:pt x="655266" y="320756"/>
                      <a:pt x="634796" y="341226"/>
                      <a:pt x="634796" y="366476"/>
                    </a:cubicBezTo>
                    <a:cubicBezTo>
                      <a:pt x="634796" y="391726"/>
                      <a:pt x="655266" y="412196"/>
                      <a:pt x="680516" y="412196"/>
                    </a:cubicBezTo>
                    <a:cubicBezTo>
                      <a:pt x="705766" y="412196"/>
                      <a:pt x="726236" y="391726"/>
                      <a:pt x="726236" y="366476"/>
                    </a:cubicBezTo>
                    <a:cubicBezTo>
                      <a:pt x="726236" y="341226"/>
                      <a:pt x="705766" y="320756"/>
                      <a:pt x="680516" y="320756"/>
                    </a:cubicBezTo>
                    <a:close/>
                    <a:moveTo>
                      <a:pt x="133583" y="194372"/>
                    </a:moveTo>
                    <a:cubicBezTo>
                      <a:pt x="123760" y="195437"/>
                      <a:pt x="107202" y="197301"/>
                      <a:pt x="99063" y="219136"/>
                    </a:cubicBezTo>
                    <a:lnTo>
                      <a:pt x="60670" y="331331"/>
                    </a:lnTo>
                    <a:lnTo>
                      <a:pt x="454632" y="331331"/>
                    </a:lnTo>
                    <a:lnTo>
                      <a:pt x="458839" y="332137"/>
                    </a:lnTo>
                    <a:lnTo>
                      <a:pt x="418166" y="220734"/>
                    </a:lnTo>
                    <a:cubicBezTo>
                      <a:pt x="410307" y="203958"/>
                      <a:pt x="408343" y="195171"/>
                      <a:pt x="379436" y="194372"/>
                    </a:cubicBezTo>
                    <a:close/>
                    <a:moveTo>
                      <a:pt x="136109" y="172004"/>
                    </a:moveTo>
                    <a:lnTo>
                      <a:pt x="384488" y="172004"/>
                    </a:lnTo>
                    <a:cubicBezTo>
                      <a:pt x="419008" y="175200"/>
                      <a:pt x="423218" y="191975"/>
                      <a:pt x="432479" y="207952"/>
                    </a:cubicBezTo>
                    <a:lnTo>
                      <a:pt x="489525" y="343266"/>
                    </a:lnTo>
                    <a:cubicBezTo>
                      <a:pt x="504729" y="352772"/>
                      <a:pt x="514176" y="369253"/>
                      <a:pt x="514176" y="387826"/>
                    </a:cubicBezTo>
                    <a:lnTo>
                      <a:pt x="514176" y="450205"/>
                    </a:lnTo>
                    <a:cubicBezTo>
                      <a:pt x="514176" y="476177"/>
                      <a:pt x="495706" y="498055"/>
                      <a:pt x="470268" y="503705"/>
                    </a:cubicBezTo>
                    <a:lnTo>
                      <a:pt x="470268" y="559252"/>
                    </a:lnTo>
                    <a:cubicBezTo>
                      <a:pt x="470268" y="572315"/>
                      <a:pt x="459107" y="582906"/>
                      <a:pt x="445338" y="582906"/>
                    </a:cubicBezTo>
                    <a:lnTo>
                      <a:pt x="417811" y="582906"/>
                    </a:lnTo>
                    <a:cubicBezTo>
                      <a:pt x="404043" y="582906"/>
                      <a:pt x="392881" y="572315"/>
                      <a:pt x="392881" y="559252"/>
                    </a:cubicBezTo>
                    <a:lnTo>
                      <a:pt x="392881" y="506700"/>
                    </a:lnTo>
                    <a:lnTo>
                      <a:pt x="124415" y="506700"/>
                    </a:lnTo>
                    <a:lnTo>
                      <a:pt x="124415" y="559253"/>
                    </a:lnTo>
                    <a:cubicBezTo>
                      <a:pt x="124415" y="572316"/>
                      <a:pt x="113253" y="582906"/>
                      <a:pt x="99485" y="582906"/>
                    </a:cubicBezTo>
                    <a:lnTo>
                      <a:pt x="71958" y="582906"/>
                    </a:lnTo>
                    <a:cubicBezTo>
                      <a:pt x="58189" y="582906"/>
                      <a:pt x="47028" y="572316"/>
                      <a:pt x="47028" y="559253"/>
                    </a:cubicBezTo>
                    <a:lnTo>
                      <a:pt x="47028" y="504302"/>
                    </a:lnTo>
                    <a:cubicBezTo>
                      <a:pt x="20025" y="499853"/>
                      <a:pt x="0" y="477248"/>
                      <a:pt x="0" y="450205"/>
                    </a:cubicBezTo>
                    <a:lnTo>
                      <a:pt x="0" y="387826"/>
                    </a:lnTo>
                    <a:cubicBezTo>
                      <a:pt x="0" y="368466"/>
                      <a:pt x="10264" y="351380"/>
                      <a:pt x="26534" y="342061"/>
                    </a:cubicBezTo>
                    <a:lnTo>
                      <a:pt x="85592" y="202360"/>
                    </a:lnTo>
                    <a:cubicBezTo>
                      <a:pt x="97379" y="186650"/>
                      <a:pt x="106640" y="173335"/>
                      <a:pt x="136109" y="172004"/>
                    </a:cubicBezTo>
                    <a:close/>
                    <a:moveTo>
                      <a:pt x="344827" y="0"/>
                    </a:moveTo>
                    <a:lnTo>
                      <a:pt x="748300" y="0"/>
                    </a:lnTo>
                    <a:cubicBezTo>
                      <a:pt x="759814" y="0"/>
                      <a:pt x="769148" y="9334"/>
                      <a:pt x="769148" y="20848"/>
                    </a:cubicBezTo>
                    <a:lnTo>
                      <a:pt x="769148" y="268862"/>
                    </a:lnTo>
                    <a:cubicBezTo>
                      <a:pt x="774898" y="269223"/>
                      <a:pt x="779174" y="274149"/>
                      <a:pt x="779174" y="280073"/>
                    </a:cubicBezTo>
                    <a:lnTo>
                      <a:pt x="779174" y="443168"/>
                    </a:lnTo>
                    <a:cubicBezTo>
                      <a:pt x="779174" y="449823"/>
                      <a:pt x="773779" y="455218"/>
                      <a:pt x="767124" y="455218"/>
                    </a:cubicBezTo>
                    <a:lnTo>
                      <a:pt x="523551" y="455218"/>
                    </a:lnTo>
                    <a:cubicBezTo>
                      <a:pt x="522461" y="437854"/>
                      <a:pt x="521167" y="424811"/>
                      <a:pt x="521167" y="369749"/>
                    </a:cubicBezTo>
                    <a:cubicBezTo>
                      <a:pt x="518187" y="352715"/>
                      <a:pt x="510532" y="348310"/>
                      <a:pt x="497199" y="338488"/>
                    </a:cubicBezTo>
                    <a:cubicBezTo>
                      <a:pt x="484856" y="310893"/>
                      <a:pt x="474350" y="284477"/>
                      <a:pt x="464289" y="260833"/>
                    </a:cubicBezTo>
                    <a:lnTo>
                      <a:pt x="710995" y="260833"/>
                    </a:lnTo>
                    <a:lnTo>
                      <a:pt x="693825" y="115562"/>
                    </a:lnTo>
                    <a:lnTo>
                      <a:pt x="384033" y="115562"/>
                    </a:lnTo>
                    <a:lnTo>
                      <a:pt x="379179" y="156629"/>
                    </a:lnTo>
                    <a:lnTo>
                      <a:pt x="323979" y="156629"/>
                    </a:lnTo>
                    <a:lnTo>
                      <a:pt x="323979" y="20848"/>
                    </a:lnTo>
                    <a:cubicBezTo>
                      <a:pt x="323979" y="9334"/>
                      <a:pt x="333313" y="0"/>
                      <a:pt x="344827" y="0"/>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012" tIns="46506" rIns="46506" bIns="93012" numCol="1" spcCol="0" rtlCol="0" fromWordArt="0" anchor="b" anchorCtr="0" forceAA="0" compatLnSpc="1">
                <a:prstTxWarp prst="textNoShape">
                  <a:avLst/>
                </a:prstTxWarp>
                <a:noAutofit/>
              </a:body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sp>
            <p:nvSpPr>
              <p:cNvPr id="50" name="GENERAL EQUIPMENT"/>
              <p:cNvSpPr/>
              <p:nvPr/>
            </p:nvSpPr>
            <p:spPr bwMode="auto">
              <a:xfrm rot="10800000">
                <a:off x="2004666" y="3305865"/>
                <a:ext cx="389424" cy="428460"/>
              </a:xfrm>
              <a:custGeom>
                <a:avLst/>
                <a:gdLst/>
                <a:ahLst/>
                <a:cxnLst/>
                <a:rect l="l" t="t" r="r" b="b"/>
                <a:pathLst>
                  <a:path w="545205" h="599858">
                    <a:moveTo>
                      <a:pt x="119064" y="118315"/>
                    </a:moveTo>
                    <a:cubicBezTo>
                      <a:pt x="135116" y="118315"/>
                      <a:pt x="148129" y="105302"/>
                      <a:pt x="148129" y="89250"/>
                    </a:cubicBezTo>
                    <a:cubicBezTo>
                      <a:pt x="148129" y="73198"/>
                      <a:pt x="135116" y="60185"/>
                      <a:pt x="119064" y="60185"/>
                    </a:cubicBezTo>
                    <a:lnTo>
                      <a:pt x="83840" y="60185"/>
                    </a:lnTo>
                    <a:cubicBezTo>
                      <a:pt x="67788" y="60185"/>
                      <a:pt x="54775" y="73198"/>
                      <a:pt x="54775" y="89250"/>
                    </a:cubicBezTo>
                    <a:cubicBezTo>
                      <a:pt x="54775" y="105302"/>
                      <a:pt x="67788" y="118315"/>
                      <a:pt x="83840" y="118315"/>
                    </a:cubicBezTo>
                    <a:close/>
                    <a:moveTo>
                      <a:pt x="283530" y="118315"/>
                    </a:moveTo>
                    <a:cubicBezTo>
                      <a:pt x="299582" y="118315"/>
                      <a:pt x="312595" y="105302"/>
                      <a:pt x="312595" y="89250"/>
                    </a:cubicBezTo>
                    <a:cubicBezTo>
                      <a:pt x="312595" y="73198"/>
                      <a:pt x="299582" y="60185"/>
                      <a:pt x="283530" y="60185"/>
                    </a:cubicBezTo>
                    <a:lnTo>
                      <a:pt x="248306" y="60185"/>
                    </a:lnTo>
                    <a:cubicBezTo>
                      <a:pt x="232254" y="60185"/>
                      <a:pt x="219241" y="73198"/>
                      <a:pt x="219241" y="89250"/>
                    </a:cubicBezTo>
                    <a:cubicBezTo>
                      <a:pt x="219241" y="105302"/>
                      <a:pt x="232254" y="118315"/>
                      <a:pt x="248306" y="118315"/>
                    </a:cubicBezTo>
                    <a:close/>
                    <a:moveTo>
                      <a:pt x="119064" y="192255"/>
                    </a:moveTo>
                    <a:cubicBezTo>
                      <a:pt x="135116" y="192255"/>
                      <a:pt x="148129" y="179242"/>
                      <a:pt x="148129" y="163190"/>
                    </a:cubicBezTo>
                    <a:cubicBezTo>
                      <a:pt x="148129" y="147138"/>
                      <a:pt x="135116" y="134125"/>
                      <a:pt x="119064" y="134125"/>
                    </a:cubicBezTo>
                    <a:lnTo>
                      <a:pt x="83840" y="134125"/>
                    </a:lnTo>
                    <a:cubicBezTo>
                      <a:pt x="67788" y="134125"/>
                      <a:pt x="54775" y="147138"/>
                      <a:pt x="54775" y="163190"/>
                    </a:cubicBezTo>
                    <a:cubicBezTo>
                      <a:pt x="54775" y="179242"/>
                      <a:pt x="67788" y="192255"/>
                      <a:pt x="83840" y="192255"/>
                    </a:cubicBezTo>
                    <a:close/>
                    <a:moveTo>
                      <a:pt x="283530" y="192255"/>
                    </a:moveTo>
                    <a:cubicBezTo>
                      <a:pt x="299582" y="192255"/>
                      <a:pt x="312595" y="179242"/>
                      <a:pt x="312595" y="163190"/>
                    </a:cubicBezTo>
                    <a:cubicBezTo>
                      <a:pt x="312595" y="147138"/>
                      <a:pt x="299582" y="134125"/>
                      <a:pt x="283530" y="134125"/>
                    </a:cubicBezTo>
                    <a:lnTo>
                      <a:pt x="248306" y="134125"/>
                    </a:lnTo>
                    <a:cubicBezTo>
                      <a:pt x="232254" y="134125"/>
                      <a:pt x="219241" y="147138"/>
                      <a:pt x="219241" y="163190"/>
                    </a:cubicBezTo>
                    <a:cubicBezTo>
                      <a:pt x="219241" y="179242"/>
                      <a:pt x="232254" y="192255"/>
                      <a:pt x="248306" y="192255"/>
                    </a:cubicBezTo>
                    <a:close/>
                    <a:moveTo>
                      <a:pt x="352828" y="333575"/>
                    </a:moveTo>
                    <a:lnTo>
                      <a:pt x="196284" y="225375"/>
                    </a:lnTo>
                    <a:lnTo>
                      <a:pt x="193890" y="333092"/>
                    </a:lnTo>
                    <a:lnTo>
                      <a:pt x="0" y="214716"/>
                    </a:lnTo>
                    <a:lnTo>
                      <a:pt x="0" y="56307"/>
                    </a:lnTo>
                    <a:cubicBezTo>
                      <a:pt x="0" y="25210"/>
                      <a:pt x="25210" y="0"/>
                      <a:pt x="56307" y="0"/>
                    </a:cubicBezTo>
                    <a:lnTo>
                      <a:pt x="148129" y="0"/>
                    </a:lnTo>
                    <a:lnTo>
                      <a:pt x="148129" y="25616"/>
                    </a:lnTo>
                    <a:cubicBezTo>
                      <a:pt x="148129" y="44708"/>
                      <a:pt x="163606" y="60185"/>
                      <a:pt x="182698" y="60185"/>
                    </a:cubicBezTo>
                    <a:cubicBezTo>
                      <a:pt x="201790" y="60185"/>
                      <a:pt x="217267" y="44708"/>
                      <a:pt x="217267" y="25616"/>
                    </a:cubicBezTo>
                    <a:lnTo>
                      <a:pt x="217267" y="0"/>
                    </a:lnTo>
                    <a:lnTo>
                      <a:pt x="488898" y="0"/>
                    </a:lnTo>
                    <a:cubicBezTo>
                      <a:pt x="519995" y="0"/>
                      <a:pt x="545205" y="25210"/>
                      <a:pt x="545205" y="56307"/>
                    </a:cubicBezTo>
                    <a:lnTo>
                      <a:pt x="545205" y="65385"/>
                    </a:lnTo>
                    <a:lnTo>
                      <a:pt x="541701" y="63933"/>
                    </a:lnTo>
                    <a:lnTo>
                      <a:pt x="376241" y="63933"/>
                    </a:lnTo>
                    <a:cubicBezTo>
                      <a:pt x="363310" y="63933"/>
                      <a:pt x="352828" y="74415"/>
                      <a:pt x="352828" y="87346"/>
                    </a:cubicBezTo>
                    <a:close/>
                    <a:moveTo>
                      <a:pt x="516459" y="433569"/>
                    </a:moveTo>
                    <a:lnTo>
                      <a:pt x="401482" y="433569"/>
                    </a:lnTo>
                    <a:cubicBezTo>
                      <a:pt x="385607" y="433569"/>
                      <a:pt x="372737" y="420699"/>
                      <a:pt x="372737" y="404824"/>
                    </a:cubicBezTo>
                    <a:lnTo>
                      <a:pt x="372737" y="95735"/>
                    </a:lnTo>
                    <a:lnTo>
                      <a:pt x="545204" y="95735"/>
                    </a:lnTo>
                    <a:lnTo>
                      <a:pt x="545204" y="404824"/>
                    </a:lnTo>
                    <a:cubicBezTo>
                      <a:pt x="545204" y="420699"/>
                      <a:pt x="532334" y="433569"/>
                      <a:pt x="516459" y="433569"/>
                    </a:cubicBezTo>
                    <a:close/>
                    <a:moveTo>
                      <a:pt x="398770" y="599858"/>
                    </a:moveTo>
                    <a:lnTo>
                      <a:pt x="323926" y="599858"/>
                    </a:lnTo>
                    <a:lnTo>
                      <a:pt x="323926" y="525014"/>
                    </a:lnTo>
                    <a:cubicBezTo>
                      <a:pt x="323926" y="483679"/>
                      <a:pt x="357435" y="450170"/>
                      <a:pt x="398770" y="450170"/>
                    </a:cubicBezTo>
                    <a:lnTo>
                      <a:pt x="473614" y="450170"/>
                    </a:lnTo>
                    <a:lnTo>
                      <a:pt x="473614" y="525014"/>
                    </a:lnTo>
                    <a:cubicBezTo>
                      <a:pt x="473614" y="566349"/>
                      <a:pt x="440105" y="599858"/>
                      <a:pt x="398770" y="599858"/>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012" tIns="46506" rIns="46506" bIns="93012" numCol="1" spcCol="0" rtlCol="0" fromWordArt="0" anchor="b" anchorCtr="0" forceAA="0" compatLnSpc="1">
                <a:prstTxWarp prst="textNoShape">
                  <a:avLst/>
                </a:prstTxWarp>
                <a:noAutofit/>
              </a:body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sp>
            <p:nvSpPr>
              <p:cNvPr id="51" name="RETAIL KIOSK"/>
              <p:cNvSpPr>
                <a:spLocks noChangeAspect="1"/>
              </p:cNvSpPr>
              <p:nvPr/>
            </p:nvSpPr>
            <p:spPr bwMode="auto">
              <a:xfrm>
                <a:off x="2000781" y="4050644"/>
                <a:ext cx="393310" cy="489959"/>
              </a:xfrm>
              <a:custGeom>
                <a:avLst/>
                <a:gdLst/>
                <a:ahLst/>
                <a:cxnLst/>
                <a:rect l="l" t="t" r="r" b="b"/>
                <a:pathLst>
                  <a:path w="985568" h="1863954">
                    <a:moveTo>
                      <a:pt x="36891" y="1642610"/>
                    </a:moveTo>
                    <a:lnTo>
                      <a:pt x="92599" y="1642610"/>
                    </a:lnTo>
                    <a:lnTo>
                      <a:pt x="92599" y="1768745"/>
                    </a:lnTo>
                    <a:lnTo>
                      <a:pt x="893493" y="1768745"/>
                    </a:lnTo>
                    <a:lnTo>
                      <a:pt x="893493" y="1642610"/>
                    </a:lnTo>
                    <a:lnTo>
                      <a:pt x="948677" y="1642610"/>
                    </a:lnTo>
                    <a:cubicBezTo>
                      <a:pt x="969051" y="1642610"/>
                      <a:pt x="985568" y="1659127"/>
                      <a:pt x="985568" y="1679501"/>
                    </a:cubicBezTo>
                    <a:lnTo>
                      <a:pt x="985568" y="1827063"/>
                    </a:lnTo>
                    <a:cubicBezTo>
                      <a:pt x="985568" y="1847437"/>
                      <a:pt x="969051" y="1863954"/>
                      <a:pt x="948677" y="1863954"/>
                    </a:cubicBezTo>
                    <a:lnTo>
                      <a:pt x="36891" y="1863954"/>
                    </a:lnTo>
                    <a:cubicBezTo>
                      <a:pt x="16517" y="1863954"/>
                      <a:pt x="0" y="1847437"/>
                      <a:pt x="0" y="1827063"/>
                    </a:cubicBezTo>
                    <a:lnTo>
                      <a:pt x="0" y="1679501"/>
                    </a:lnTo>
                    <a:cubicBezTo>
                      <a:pt x="0" y="1659127"/>
                      <a:pt x="16517" y="1642610"/>
                      <a:pt x="36891" y="1642610"/>
                    </a:cubicBezTo>
                    <a:close/>
                    <a:moveTo>
                      <a:pt x="779514" y="719478"/>
                    </a:moveTo>
                    <a:cubicBezTo>
                      <a:pt x="766736" y="719478"/>
                      <a:pt x="756377" y="729837"/>
                      <a:pt x="756377" y="742615"/>
                    </a:cubicBezTo>
                    <a:cubicBezTo>
                      <a:pt x="756377" y="755393"/>
                      <a:pt x="766736" y="765752"/>
                      <a:pt x="779514" y="765752"/>
                    </a:cubicBezTo>
                    <a:cubicBezTo>
                      <a:pt x="792292" y="765752"/>
                      <a:pt x="802651" y="755393"/>
                      <a:pt x="802651" y="742615"/>
                    </a:cubicBezTo>
                    <a:cubicBezTo>
                      <a:pt x="802651" y="729837"/>
                      <a:pt x="792292" y="719478"/>
                      <a:pt x="779514" y="719478"/>
                    </a:cubicBezTo>
                    <a:close/>
                    <a:moveTo>
                      <a:pt x="707619" y="719478"/>
                    </a:moveTo>
                    <a:cubicBezTo>
                      <a:pt x="694841" y="719478"/>
                      <a:pt x="684482" y="729837"/>
                      <a:pt x="684482" y="742615"/>
                    </a:cubicBezTo>
                    <a:cubicBezTo>
                      <a:pt x="684482" y="755393"/>
                      <a:pt x="694841" y="765752"/>
                      <a:pt x="707619" y="765752"/>
                    </a:cubicBezTo>
                    <a:cubicBezTo>
                      <a:pt x="720397" y="765752"/>
                      <a:pt x="730756" y="755393"/>
                      <a:pt x="730756" y="742615"/>
                    </a:cubicBezTo>
                    <a:cubicBezTo>
                      <a:pt x="730756" y="729837"/>
                      <a:pt x="720397" y="719478"/>
                      <a:pt x="707619" y="719478"/>
                    </a:cubicBezTo>
                    <a:close/>
                    <a:moveTo>
                      <a:pt x="374779" y="710591"/>
                    </a:moveTo>
                    <a:lnTo>
                      <a:pt x="374779" y="774637"/>
                    </a:lnTo>
                    <a:lnTo>
                      <a:pt x="432929" y="774637"/>
                    </a:lnTo>
                    <a:cubicBezTo>
                      <a:pt x="445863" y="774637"/>
                      <a:pt x="456348" y="764152"/>
                      <a:pt x="456348" y="751219"/>
                    </a:cubicBezTo>
                    <a:lnTo>
                      <a:pt x="456348" y="734009"/>
                    </a:lnTo>
                    <a:cubicBezTo>
                      <a:pt x="456348" y="721076"/>
                      <a:pt x="445863" y="710591"/>
                      <a:pt x="432929" y="710591"/>
                    </a:cubicBezTo>
                    <a:close/>
                    <a:moveTo>
                      <a:pt x="274277" y="710591"/>
                    </a:moveTo>
                    <a:lnTo>
                      <a:pt x="274277" y="774637"/>
                    </a:lnTo>
                    <a:lnTo>
                      <a:pt x="355845" y="774637"/>
                    </a:lnTo>
                    <a:lnTo>
                      <a:pt x="355845" y="710591"/>
                    </a:lnTo>
                    <a:close/>
                    <a:moveTo>
                      <a:pt x="197192" y="710591"/>
                    </a:moveTo>
                    <a:cubicBezTo>
                      <a:pt x="184259" y="710591"/>
                      <a:pt x="173774" y="721076"/>
                      <a:pt x="173774" y="734009"/>
                    </a:cubicBezTo>
                    <a:lnTo>
                      <a:pt x="173774" y="751219"/>
                    </a:lnTo>
                    <a:cubicBezTo>
                      <a:pt x="173774" y="764152"/>
                      <a:pt x="184259" y="774637"/>
                      <a:pt x="197192" y="774637"/>
                    </a:cubicBezTo>
                    <a:lnTo>
                      <a:pt x="255342" y="774637"/>
                    </a:lnTo>
                    <a:lnTo>
                      <a:pt x="255342" y="710591"/>
                    </a:lnTo>
                    <a:close/>
                    <a:moveTo>
                      <a:pt x="178768" y="164337"/>
                    </a:moveTo>
                    <a:lnTo>
                      <a:pt x="178768" y="633303"/>
                    </a:lnTo>
                    <a:lnTo>
                      <a:pt x="807324" y="633303"/>
                    </a:lnTo>
                    <a:lnTo>
                      <a:pt x="807324" y="164337"/>
                    </a:lnTo>
                    <a:close/>
                    <a:moveTo>
                      <a:pt x="114741" y="0"/>
                    </a:moveTo>
                    <a:lnTo>
                      <a:pt x="871352" y="0"/>
                    </a:lnTo>
                    <a:lnTo>
                      <a:pt x="871352" y="1738511"/>
                    </a:lnTo>
                    <a:lnTo>
                      <a:pt x="114741" y="1738511"/>
                    </a:ln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horz" wrap="square" lIns="93012" tIns="46506" rIns="46506" bIns="93012"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sp>
            <p:nvSpPr>
              <p:cNvPr id="52" name="CAMERA"/>
              <p:cNvSpPr>
                <a:spLocks noChangeAspect="1"/>
              </p:cNvSpPr>
              <p:nvPr/>
            </p:nvSpPr>
            <p:spPr bwMode="auto">
              <a:xfrm>
                <a:off x="986308" y="3854614"/>
                <a:ext cx="452251" cy="391877"/>
              </a:xfrm>
              <a:custGeom>
                <a:avLst/>
                <a:gdLst/>
                <a:ahLst/>
                <a:cxnLst/>
                <a:rect l="l" t="t" r="r" b="b"/>
                <a:pathLst>
                  <a:path w="3334770" h="2890343">
                    <a:moveTo>
                      <a:pt x="540615" y="561828"/>
                    </a:moveTo>
                    <a:cubicBezTo>
                      <a:pt x="479462" y="561828"/>
                      <a:pt x="429887" y="611403"/>
                      <a:pt x="429887" y="672556"/>
                    </a:cubicBezTo>
                    <a:cubicBezTo>
                      <a:pt x="429887" y="733709"/>
                      <a:pt x="479462" y="783284"/>
                      <a:pt x="540615" y="783284"/>
                    </a:cubicBezTo>
                    <a:cubicBezTo>
                      <a:pt x="601768" y="783284"/>
                      <a:pt x="651343" y="733709"/>
                      <a:pt x="651343" y="672556"/>
                    </a:cubicBezTo>
                    <a:cubicBezTo>
                      <a:pt x="651343" y="611403"/>
                      <a:pt x="601768" y="561828"/>
                      <a:pt x="540615" y="561828"/>
                    </a:cubicBezTo>
                    <a:close/>
                    <a:moveTo>
                      <a:pt x="668805" y="311874"/>
                    </a:moveTo>
                    <a:cubicBezTo>
                      <a:pt x="901036" y="311874"/>
                      <a:pt x="1089297" y="500135"/>
                      <a:pt x="1089297" y="732366"/>
                    </a:cubicBezTo>
                    <a:cubicBezTo>
                      <a:pt x="1089297" y="964597"/>
                      <a:pt x="901036" y="1152858"/>
                      <a:pt x="668805" y="1152858"/>
                    </a:cubicBezTo>
                    <a:cubicBezTo>
                      <a:pt x="436574" y="1152858"/>
                      <a:pt x="248313" y="964597"/>
                      <a:pt x="248313" y="732366"/>
                    </a:cubicBezTo>
                    <a:cubicBezTo>
                      <a:pt x="248313" y="500135"/>
                      <a:pt x="436574" y="311874"/>
                      <a:pt x="668805" y="311874"/>
                    </a:cubicBezTo>
                    <a:close/>
                    <a:moveTo>
                      <a:pt x="1690740" y="288114"/>
                    </a:moveTo>
                    <a:cubicBezTo>
                      <a:pt x="1652064" y="288114"/>
                      <a:pt x="1620711" y="319467"/>
                      <a:pt x="1620711" y="358143"/>
                    </a:cubicBezTo>
                    <a:lnTo>
                      <a:pt x="1620711" y="1469502"/>
                    </a:lnTo>
                    <a:cubicBezTo>
                      <a:pt x="1620711" y="1508178"/>
                      <a:pt x="1652064" y="1539531"/>
                      <a:pt x="1690740" y="1539531"/>
                    </a:cubicBezTo>
                    <a:lnTo>
                      <a:pt x="3094886" y="1539531"/>
                    </a:lnTo>
                    <a:cubicBezTo>
                      <a:pt x="3133562" y="1539531"/>
                      <a:pt x="3164915" y="1508178"/>
                      <a:pt x="3164915" y="1469502"/>
                    </a:cubicBezTo>
                    <a:lnTo>
                      <a:pt x="3164915" y="358143"/>
                    </a:lnTo>
                    <a:cubicBezTo>
                      <a:pt x="3164915" y="319467"/>
                      <a:pt x="3133562" y="288114"/>
                      <a:pt x="3094886" y="288114"/>
                    </a:cubicBezTo>
                    <a:close/>
                    <a:moveTo>
                      <a:pt x="668805" y="224366"/>
                    </a:moveTo>
                    <a:cubicBezTo>
                      <a:pt x="388244" y="224366"/>
                      <a:pt x="160805" y="451805"/>
                      <a:pt x="160805" y="732366"/>
                    </a:cubicBezTo>
                    <a:cubicBezTo>
                      <a:pt x="160805" y="1012927"/>
                      <a:pt x="388244" y="1240366"/>
                      <a:pt x="668805" y="1240366"/>
                    </a:cubicBezTo>
                    <a:cubicBezTo>
                      <a:pt x="949366" y="1240366"/>
                      <a:pt x="1176805" y="1012927"/>
                      <a:pt x="1176805" y="732366"/>
                    </a:cubicBezTo>
                    <a:cubicBezTo>
                      <a:pt x="1176805" y="451805"/>
                      <a:pt x="949366" y="224366"/>
                      <a:pt x="668805" y="224366"/>
                    </a:cubicBezTo>
                    <a:close/>
                    <a:moveTo>
                      <a:pt x="1620535" y="150464"/>
                    </a:moveTo>
                    <a:lnTo>
                      <a:pt x="3165091" y="150464"/>
                    </a:lnTo>
                    <a:cubicBezTo>
                      <a:pt x="3258802" y="150464"/>
                      <a:pt x="3334770" y="226432"/>
                      <a:pt x="3334770" y="320143"/>
                    </a:cubicBezTo>
                    <a:lnTo>
                      <a:pt x="3334770" y="1507502"/>
                    </a:lnTo>
                    <a:cubicBezTo>
                      <a:pt x="3334770" y="1601213"/>
                      <a:pt x="3258802" y="1677181"/>
                      <a:pt x="3165091" y="1677181"/>
                    </a:cubicBezTo>
                    <a:lnTo>
                      <a:pt x="1620535" y="1677181"/>
                    </a:lnTo>
                    <a:cubicBezTo>
                      <a:pt x="1526824" y="1677181"/>
                      <a:pt x="1450856" y="1601213"/>
                      <a:pt x="1450856" y="1507502"/>
                    </a:cubicBezTo>
                    <a:lnTo>
                      <a:pt x="1450856" y="320143"/>
                    </a:lnTo>
                    <a:cubicBezTo>
                      <a:pt x="1450856" y="226432"/>
                      <a:pt x="1526824" y="150464"/>
                      <a:pt x="1620535" y="150464"/>
                    </a:cubicBezTo>
                    <a:close/>
                    <a:moveTo>
                      <a:pt x="116262" y="0"/>
                    </a:moveTo>
                    <a:lnTo>
                      <a:pt x="1272608" y="0"/>
                    </a:lnTo>
                    <a:cubicBezTo>
                      <a:pt x="1336818" y="0"/>
                      <a:pt x="1388870" y="52052"/>
                      <a:pt x="1388870" y="116262"/>
                    </a:cubicBezTo>
                    <a:lnTo>
                      <a:pt x="1388870" y="2774081"/>
                    </a:lnTo>
                    <a:cubicBezTo>
                      <a:pt x="1388870" y="2838291"/>
                      <a:pt x="1336818" y="2890343"/>
                      <a:pt x="1272608" y="2890343"/>
                    </a:cubicBezTo>
                    <a:lnTo>
                      <a:pt x="116262" y="2890343"/>
                    </a:lnTo>
                    <a:cubicBezTo>
                      <a:pt x="52052" y="2890343"/>
                      <a:pt x="0" y="2838291"/>
                      <a:pt x="0" y="2774081"/>
                    </a:cubicBezTo>
                    <a:lnTo>
                      <a:pt x="0" y="116262"/>
                    </a:lnTo>
                    <a:cubicBezTo>
                      <a:pt x="0" y="52052"/>
                      <a:pt x="52052" y="0"/>
                      <a:pt x="116262" y="0"/>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horz" wrap="square" lIns="93012" tIns="46506" rIns="46506" bIns="93012"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sp>
            <p:nvSpPr>
              <p:cNvPr id="53" name="POWER METER"/>
              <p:cNvSpPr>
                <a:spLocks noChangeAspect="1"/>
              </p:cNvSpPr>
              <p:nvPr/>
            </p:nvSpPr>
            <p:spPr bwMode="auto">
              <a:xfrm>
                <a:off x="1968527" y="2501975"/>
                <a:ext cx="391877" cy="391877"/>
              </a:xfrm>
              <a:custGeom>
                <a:avLst/>
                <a:gdLst/>
                <a:ahLst/>
                <a:cxnLst/>
                <a:rect l="l" t="t" r="r" b="b"/>
                <a:pathLst>
                  <a:path w="548640" h="548640">
                    <a:moveTo>
                      <a:pt x="167841" y="255164"/>
                    </a:moveTo>
                    <a:cubicBezTo>
                      <a:pt x="162183" y="255164"/>
                      <a:pt x="157597" y="259750"/>
                      <a:pt x="157597" y="265408"/>
                    </a:cubicBezTo>
                    <a:lnTo>
                      <a:pt x="157597" y="339145"/>
                    </a:lnTo>
                    <a:cubicBezTo>
                      <a:pt x="157597" y="344803"/>
                      <a:pt x="162183" y="349389"/>
                      <a:pt x="167841" y="349389"/>
                    </a:cubicBezTo>
                    <a:lnTo>
                      <a:pt x="380799" y="349389"/>
                    </a:lnTo>
                    <a:cubicBezTo>
                      <a:pt x="386457" y="349389"/>
                      <a:pt x="391043" y="344803"/>
                      <a:pt x="391043" y="339145"/>
                    </a:cubicBezTo>
                    <a:lnTo>
                      <a:pt x="391043" y="265408"/>
                    </a:lnTo>
                    <a:cubicBezTo>
                      <a:pt x="391043" y="259750"/>
                      <a:pt x="386457" y="255164"/>
                      <a:pt x="380799" y="255164"/>
                    </a:cubicBezTo>
                    <a:close/>
                    <a:moveTo>
                      <a:pt x="274320" y="51353"/>
                    </a:moveTo>
                    <a:cubicBezTo>
                      <a:pt x="151179" y="51353"/>
                      <a:pt x="51353" y="151179"/>
                      <a:pt x="51353" y="274320"/>
                    </a:cubicBezTo>
                    <a:cubicBezTo>
                      <a:pt x="51353" y="336704"/>
                      <a:pt x="76973" y="393104"/>
                      <a:pt x="118409" y="433426"/>
                    </a:cubicBezTo>
                    <a:lnTo>
                      <a:pt x="118409" y="247055"/>
                    </a:lnTo>
                    <a:cubicBezTo>
                      <a:pt x="118409" y="218796"/>
                      <a:pt x="141318" y="195887"/>
                      <a:pt x="169577" y="195887"/>
                    </a:cubicBezTo>
                    <a:lnTo>
                      <a:pt x="379064" y="195887"/>
                    </a:lnTo>
                    <a:cubicBezTo>
                      <a:pt x="407323" y="195887"/>
                      <a:pt x="430232" y="218796"/>
                      <a:pt x="430232" y="247055"/>
                    </a:cubicBezTo>
                    <a:lnTo>
                      <a:pt x="430232" y="433425"/>
                    </a:lnTo>
                    <a:cubicBezTo>
                      <a:pt x="471667" y="393103"/>
                      <a:pt x="497287" y="336703"/>
                      <a:pt x="497287" y="274320"/>
                    </a:cubicBezTo>
                    <a:cubicBezTo>
                      <a:pt x="497287" y="151179"/>
                      <a:pt x="397461" y="51353"/>
                      <a:pt x="274320" y="51353"/>
                    </a:cubicBezTo>
                    <a:close/>
                    <a:moveTo>
                      <a:pt x="274320" y="0"/>
                    </a:moveTo>
                    <a:cubicBezTo>
                      <a:pt x="425823" y="0"/>
                      <a:pt x="548640" y="122817"/>
                      <a:pt x="548640" y="274320"/>
                    </a:cubicBezTo>
                    <a:cubicBezTo>
                      <a:pt x="548640" y="367834"/>
                      <a:pt x="501848" y="450420"/>
                      <a:pt x="430232" y="499698"/>
                    </a:cubicBezTo>
                    <a:lnTo>
                      <a:pt x="430232" y="502891"/>
                    </a:lnTo>
                    <a:lnTo>
                      <a:pt x="425668" y="502891"/>
                    </a:lnTo>
                    <a:cubicBezTo>
                      <a:pt x="382383" y="531866"/>
                      <a:pt x="330310" y="548640"/>
                      <a:pt x="274320" y="548640"/>
                    </a:cubicBezTo>
                    <a:cubicBezTo>
                      <a:pt x="218330" y="548640"/>
                      <a:pt x="166258" y="531866"/>
                      <a:pt x="122973" y="502891"/>
                    </a:cubicBezTo>
                    <a:lnTo>
                      <a:pt x="118409" y="502891"/>
                    </a:lnTo>
                    <a:lnTo>
                      <a:pt x="118409" y="499698"/>
                    </a:lnTo>
                    <a:cubicBezTo>
                      <a:pt x="46792" y="450421"/>
                      <a:pt x="0" y="367835"/>
                      <a:pt x="0" y="274320"/>
                    </a:cubicBezTo>
                    <a:cubicBezTo>
                      <a:pt x="0" y="122817"/>
                      <a:pt x="122817" y="0"/>
                      <a:pt x="274320" y="0"/>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012" tIns="46506" rIns="46506" bIns="93012" numCol="1" spcCol="0" rtlCol="0" fromWordArt="0" anchor="b" anchorCtr="0" forceAA="0" compatLnSpc="1">
                <a:prstTxWarp prst="textNoShape">
                  <a:avLst/>
                </a:prstTxWarp>
                <a:noAutofit/>
              </a:body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sp>
            <p:nvSpPr>
              <p:cNvPr id="54" name="LOAD METER"/>
              <p:cNvSpPr>
                <a:spLocks noChangeAspect="1"/>
              </p:cNvSpPr>
              <p:nvPr/>
            </p:nvSpPr>
            <p:spPr bwMode="auto">
              <a:xfrm rot="1919497">
                <a:off x="1926376" y="1808577"/>
                <a:ext cx="476180" cy="404560"/>
              </a:xfrm>
              <a:custGeom>
                <a:avLst/>
                <a:gdLst/>
                <a:ahLst/>
                <a:cxnLst/>
                <a:rect l="l" t="t" r="r" b="b"/>
                <a:pathLst>
                  <a:path w="666666" h="566397">
                    <a:moveTo>
                      <a:pt x="499355" y="154452"/>
                    </a:moveTo>
                    <a:cubicBezTo>
                      <a:pt x="512204" y="146426"/>
                      <a:pt x="529128" y="150336"/>
                      <a:pt x="537154" y="163185"/>
                    </a:cubicBezTo>
                    <a:cubicBezTo>
                      <a:pt x="545181" y="176034"/>
                      <a:pt x="541271" y="192958"/>
                      <a:pt x="528422" y="200984"/>
                    </a:cubicBezTo>
                    <a:cubicBezTo>
                      <a:pt x="515573" y="209010"/>
                      <a:pt x="498649" y="205101"/>
                      <a:pt x="490623" y="192252"/>
                    </a:cubicBezTo>
                    <a:cubicBezTo>
                      <a:pt x="482596" y="179402"/>
                      <a:pt x="486506" y="162479"/>
                      <a:pt x="499355" y="154452"/>
                    </a:cubicBezTo>
                    <a:close/>
                    <a:moveTo>
                      <a:pt x="104430" y="401148"/>
                    </a:moveTo>
                    <a:cubicBezTo>
                      <a:pt x="117279" y="393122"/>
                      <a:pt x="134203" y="397032"/>
                      <a:pt x="142230" y="409881"/>
                    </a:cubicBezTo>
                    <a:cubicBezTo>
                      <a:pt x="150256" y="422730"/>
                      <a:pt x="146346" y="439654"/>
                      <a:pt x="133497" y="447680"/>
                    </a:cubicBezTo>
                    <a:cubicBezTo>
                      <a:pt x="120648" y="455706"/>
                      <a:pt x="103724" y="451797"/>
                      <a:pt x="95698" y="438948"/>
                    </a:cubicBezTo>
                    <a:cubicBezTo>
                      <a:pt x="87672" y="426098"/>
                      <a:pt x="91581" y="409175"/>
                      <a:pt x="104430" y="401148"/>
                    </a:cubicBezTo>
                    <a:close/>
                    <a:moveTo>
                      <a:pt x="304648" y="273694"/>
                    </a:moveTo>
                    <a:cubicBezTo>
                      <a:pt x="295011" y="279714"/>
                      <a:pt x="292079" y="292406"/>
                      <a:pt x="298099" y="302043"/>
                    </a:cubicBezTo>
                    <a:cubicBezTo>
                      <a:pt x="304119" y="311681"/>
                      <a:pt x="316811" y="314613"/>
                      <a:pt x="326448" y="308593"/>
                    </a:cubicBezTo>
                    <a:cubicBezTo>
                      <a:pt x="336085" y="302573"/>
                      <a:pt x="339017" y="289881"/>
                      <a:pt x="332997" y="280243"/>
                    </a:cubicBezTo>
                    <a:cubicBezTo>
                      <a:pt x="326977" y="270606"/>
                      <a:pt x="314285" y="267674"/>
                      <a:pt x="304648" y="273694"/>
                    </a:cubicBezTo>
                    <a:close/>
                    <a:moveTo>
                      <a:pt x="420983" y="105074"/>
                    </a:moveTo>
                    <a:cubicBezTo>
                      <a:pt x="433832" y="97048"/>
                      <a:pt x="450756" y="100958"/>
                      <a:pt x="458782" y="113807"/>
                    </a:cubicBezTo>
                    <a:cubicBezTo>
                      <a:pt x="466809" y="126656"/>
                      <a:pt x="462899" y="143579"/>
                      <a:pt x="450050" y="151606"/>
                    </a:cubicBezTo>
                    <a:cubicBezTo>
                      <a:pt x="437201" y="159632"/>
                      <a:pt x="420277" y="155723"/>
                      <a:pt x="412251" y="142873"/>
                    </a:cubicBezTo>
                    <a:cubicBezTo>
                      <a:pt x="404224" y="130024"/>
                      <a:pt x="408134" y="113101"/>
                      <a:pt x="420983" y="105074"/>
                    </a:cubicBezTo>
                    <a:close/>
                    <a:moveTo>
                      <a:pt x="100638" y="305183"/>
                    </a:moveTo>
                    <a:cubicBezTo>
                      <a:pt x="113487" y="297156"/>
                      <a:pt x="130411" y="301066"/>
                      <a:pt x="138437" y="313915"/>
                    </a:cubicBezTo>
                    <a:cubicBezTo>
                      <a:pt x="146464" y="326764"/>
                      <a:pt x="142554" y="343688"/>
                      <a:pt x="129705" y="351714"/>
                    </a:cubicBezTo>
                    <a:cubicBezTo>
                      <a:pt x="116856" y="359741"/>
                      <a:pt x="99932" y="355831"/>
                      <a:pt x="91906" y="342982"/>
                    </a:cubicBezTo>
                    <a:cubicBezTo>
                      <a:pt x="83879" y="330133"/>
                      <a:pt x="87789" y="313209"/>
                      <a:pt x="100638" y="305183"/>
                    </a:cubicBezTo>
                    <a:close/>
                    <a:moveTo>
                      <a:pt x="345385" y="87609"/>
                    </a:moveTo>
                    <a:cubicBezTo>
                      <a:pt x="358234" y="79583"/>
                      <a:pt x="375157" y="83493"/>
                      <a:pt x="383184" y="96342"/>
                    </a:cubicBezTo>
                    <a:cubicBezTo>
                      <a:pt x="391210" y="109191"/>
                      <a:pt x="387301" y="126115"/>
                      <a:pt x="374451" y="134141"/>
                    </a:cubicBezTo>
                    <a:cubicBezTo>
                      <a:pt x="361602" y="142167"/>
                      <a:pt x="344679" y="138258"/>
                      <a:pt x="336652" y="125409"/>
                    </a:cubicBezTo>
                    <a:cubicBezTo>
                      <a:pt x="328626" y="112559"/>
                      <a:pt x="332536" y="95636"/>
                      <a:pt x="345385" y="87609"/>
                    </a:cubicBezTo>
                    <a:close/>
                    <a:moveTo>
                      <a:pt x="128334" y="223194"/>
                    </a:moveTo>
                    <a:cubicBezTo>
                      <a:pt x="141183" y="215167"/>
                      <a:pt x="158107" y="219077"/>
                      <a:pt x="166133" y="231926"/>
                    </a:cubicBezTo>
                    <a:cubicBezTo>
                      <a:pt x="174160" y="244775"/>
                      <a:pt x="170250" y="261699"/>
                      <a:pt x="157401" y="269725"/>
                    </a:cubicBezTo>
                    <a:cubicBezTo>
                      <a:pt x="144552" y="277752"/>
                      <a:pt x="127628" y="273842"/>
                      <a:pt x="119602" y="260993"/>
                    </a:cubicBezTo>
                    <a:cubicBezTo>
                      <a:pt x="111575" y="248144"/>
                      <a:pt x="115485" y="231220"/>
                      <a:pt x="128334" y="223194"/>
                    </a:cubicBezTo>
                    <a:close/>
                    <a:moveTo>
                      <a:pt x="315846" y="102677"/>
                    </a:moveTo>
                    <a:lnTo>
                      <a:pt x="347802" y="267457"/>
                    </a:lnTo>
                    <a:cubicBezTo>
                      <a:pt x="349319" y="267611"/>
                      <a:pt x="349897" y="268463"/>
                      <a:pt x="350447" y="269343"/>
                    </a:cubicBezTo>
                    <a:cubicBezTo>
                      <a:pt x="362486" y="288617"/>
                      <a:pt x="356622" y="314003"/>
                      <a:pt x="337348" y="326042"/>
                    </a:cubicBezTo>
                    <a:cubicBezTo>
                      <a:pt x="318074" y="338082"/>
                      <a:pt x="292689" y="332217"/>
                      <a:pt x="280649" y="312943"/>
                    </a:cubicBezTo>
                    <a:cubicBezTo>
                      <a:pt x="271227" y="297860"/>
                      <a:pt x="272770" y="279034"/>
                      <a:pt x="285572" y="267704"/>
                    </a:cubicBezTo>
                    <a:lnTo>
                      <a:pt x="283842" y="267704"/>
                    </a:lnTo>
                    <a:close/>
                    <a:moveTo>
                      <a:pt x="256314" y="104408"/>
                    </a:moveTo>
                    <a:cubicBezTo>
                      <a:pt x="269163" y="96382"/>
                      <a:pt x="286087" y="100291"/>
                      <a:pt x="294113" y="113140"/>
                    </a:cubicBezTo>
                    <a:cubicBezTo>
                      <a:pt x="302139" y="125990"/>
                      <a:pt x="298230" y="142913"/>
                      <a:pt x="285381" y="150940"/>
                    </a:cubicBezTo>
                    <a:cubicBezTo>
                      <a:pt x="272532" y="158966"/>
                      <a:pt x="255608" y="155056"/>
                      <a:pt x="247582" y="142207"/>
                    </a:cubicBezTo>
                    <a:cubicBezTo>
                      <a:pt x="239555" y="129358"/>
                      <a:pt x="243465" y="112434"/>
                      <a:pt x="256314" y="104408"/>
                    </a:cubicBezTo>
                    <a:close/>
                    <a:moveTo>
                      <a:pt x="180603" y="151702"/>
                    </a:moveTo>
                    <a:cubicBezTo>
                      <a:pt x="193452" y="143676"/>
                      <a:pt x="210375" y="147586"/>
                      <a:pt x="218402" y="160435"/>
                    </a:cubicBezTo>
                    <a:cubicBezTo>
                      <a:pt x="226428" y="173284"/>
                      <a:pt x="222518" y="190207"/>
                      <a:pt x="209669" y="198234"/>
                    </a:cubicBezTo>
                    <a:cubicBezTo>
                      <a:pt x="196820" y="206260"/>
                      <a:pt x="179897" y="202350"/>
                      <a:pt x="171870" y="189501"/>
                    </a:cubicBezTo>
                    <a:cubicBezTo>
                      <a:pt x="163844" y="176652"/>
                      <a:pt x="167754" y="159729"/>
                      <a:pt x="180603" y="151702"/>
                    </a:cubicBezTo>
                    <a:close/>
                    <a:moveTo>
                      <a:pt x="204036" y="106110"/>
                    </a:moveTo>
                    <a:cubicBezTo>
                      <a:pt x="164350" y="130285"/>
                      <a:pt x="130119" y="163452"/>
                      <a:pt x="105017" y="203370"/>
                    </a:cubicBezTo>
                    <a:cubicBezTo>
                      <a:pt x="49531" y="291609"/>
                      <a:pt x="47279" y="398957"/>
                      <a:pt x="99170" y="482030"/>
                    </a:cubicBezTo>
                    <a:lnTo>
                      <a:pt x="581185" y="180932"/>
                    </a:lnTo>
                    <a:cubicBezTo>
                      <a:pt x="531441" y="99451"/>
                      <a:pt x="437250" y="54244"/>
                      <a:pt x="335777" y="62796"/>
                    </a:cubicBezTo>
                    <a:cubicBezTo>
                      <a:pt x="288861" y="66749"/>
                      <a:pt x="243722" y="81934"/>
                      <a:pt x="204036" y="106110"/>
                    </a:cubicBezTo>
                    <a:close/>
                    <a:moveTo>
                      <a:pt x="171961" y="53285"/>
                    </a:moveTo>
                    <a:cubicBezTo>
                      <a:pt x="220848" y="23522"/>
                      <a:pt x="276630" y="5126"/>
                      <a:pt x="334669" y="922"/>
                    </a:cubicBezTo>
                    <a:cubicBezTo>
                      <a:pt x="457870" y="-8002"/>
                      <a:pt x="572360" y="48305"/>
                      <a:pt x="633439" y="148290"/>
                    </a:cubicBezTo>
                    <a:lnTo>
                      <a:pt x="634418" y="147679"/>
                    </a:lnTo>
                    <a:lnTo>
                      <a:pt x="666666" y="199304"/>
                    </a:lnTo>
                    <a:lnTo>
                      <a:pt x="79003" y="566397"/>
                    </a:lnTo>
                    <a:lnTo>
                      <a:pt x="46756" y="514773"/>
                    </a:lnTo>
                    <a:lnTo>
                      <a:pt x="46755" y="514772"/>
                    </a:lnTo>
                    <a:cubicBezTo>
                      <a:pt x="-16950" y="412788"/>
                      <a:pt x="-15459" y="281656"/>
                      <a:pt x="50631" y="173852"/>
                    </a:cubicBezTo>
                    <a:cubicBezTo>
                      <a:pt x="81085" y="124181"/>
                      <a:pt x="123074" y="83049"/>
                      <a:pt x="171961" y="53285"/>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012" tIns="46506" rIns="46506" bIns="93012" numCol="1" spcCol="0" rtlCol="0" fromWordArt="0" anchor="b" anchorCtr="0" forceAA="0" compatLnSpc="1">
                <a:prstTxWarp prst="textNoShape">
                  <a:avLst/>
                </a:prstTxWarp>
                <a:noAutofit/>
              </a:body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sp>
            <p:nvSpPr>
              <p:cNvPr id="55" name="VEHICLE TRACKING DEVICE"/>
              <p:cNvSpPr/>
              <p:nvPr/>
            </p:nvSpPr>
            <p:spPr bwMode="auto">
              <a:xfrm>
                <a:off x="906532" y="2989815"/>
                <a:ext cx="584802" cy="316049"/>
              </a:xfrm>
              <a:custGeom>
                <a:avLst/>
                <a:gdLst/>
                <a:ahLst/>
                <a:cxnLst/>
                <a:rect l="l" t="t" r="r" b="b"/>
                <a:pathLst>
                  <a:path w="697148" h="395762">
                    <a:moveTo>
                      <a:pt x="26638" y="234768"/>
                    </a:moveTo>
                    <a:lnTo>
                      <a:pt x="400041" y="234768"/>
                    </a:lnTo>
                    <a:cubicBezTo>
                      <a:pt x="408944" y="266355"/>
                      <a:pt x="437343" y="289279"/>
                      <a:pt x="471308" y="290204"/>
                    </a:cubicBezTo>
                    <a:lnTo>
                      <a:pt x="471308" y="368930"/>
                    </a:lnTo>
                    <a:cubicBezTo>
                      <a:pt x="471308" y="383749"/>
                      <a:pt x="459382" y="395762"/>
                      <a:pt x="444670" y="395762"/>
                    </a:cubicBezTo>
                    <a:lnTo>
                      <a:pt x="26638" y="395762"/>
                    </a:lnTo>
                    <a:cubicBezTo>
                      <a:pt x="11926" y="395762"/>
                      <a:pt x="0" y="383749"/>
                      <a:pt x="0" y="368930"/>
                    </a:cubicBezTo>
                    <a:lnTo>
                      <a:pt x="0" y="261601"/>
                    </a:lnTo>
                    <a:cubicBezTo>
                      <a:pt x="0" y="246781"/>
                      <a:pt x="11926" y="234768"/>
                      <a:pt x="26638" y="234768"/>
                    </a:cubicBezTo>
                    <a:close/>
                    <a:moveTo>
                      <a:pt x="525384" y="193997"/>
                    </a:moveTo>
                    <a:lnTo>
                      <a:pt x="525384" y="267062"/>
                    </a:lnTo>
                    <a:cubicBezTo>
                      <a:pt x="563540" y="262458"/>
                      <a:pt x="593716" y="232222"/>
                      <a:pt x="598304" y="193997"/>
                    </a:cubicBezTo>
                    <a:close/>
                    <a:moveTo>
                      <a:pt x="430232" y="193997"/>
                    </a:moveTo>
                    <a:cubicBezTo>
                      <a:pt x="434819" y="232222"/>
                      <a:pt x="464996" y="262458"/>
                      <a:pt x="503151" y="267062"/>
                    </a:cubicBezTo>
                    <a:lnTo>
                      <a:pt x="503151" y="193997"/>
                    </a:lnTo>
                    <a:close/>
                    <a:moveTo>
                      <a:pt x="525384" y="98698"/>
                    </a:moveTo>
                    <a:lnTo>
                      <a:pt x="525384" y="171764"/>
                    </a:lnTo>
                    <a:lnTo>
                      <a:pt x="598304" y="171764"/>
                    </a:lnTo>
                    <a:cubicBezTo>
                      <a:pt x="593716" y="133538"/>
                      <a:pt x="563540" y="103303"/>
                      <a:pt x="525384" y="98698"/>
                    </a:cubicBezTo>
                    <a:close/>
                    <a:moveTo>
                      <a:pt x="503151" y="98698"/>
                    </a:moveTo>
                    <a:cubicBezTo>
                      <a:pt x="464996" y="103303"/>
                      <a:pt x="434819" y="133538"/>
                      <a:pt x="430232" y="171764"/>
                    </a:cubicBezTo>
                    <a:lnTo>
                      <a:pt x="503151" y="171764"/>
                    </a:lnTo>
                    <a:close/>
                    <a:moveTo>
                      <a:pt x="514268" y="0"/>
                    </a:moveTo>
                    <a:cubicBezTo>
                      <a:pt x="520407" y="0"/>
                      <a:pt x="525384" y="4977"/>
                      <a:pt x="525384" y="11116"/>
                    </a:cubicBezTo>
                    <a:lnTo>
                      <a:pt x="525384" y="71819"/>
                    </a:lnTo>
                    <a:cubicBezTo>
                      <a:pt x="578399" y="76498"/>
                      <a:pt x="620516" y="118676"/>
                      <a:pt x="625182" y="171764"/>
                    </a:cubicBezTo>
                    <a:lnTo>
                      <a:pt x="686032" y="171764"/>
                    </a:lnTo>
                    <a:cubicBezTo>
                      <a:pt x="692171" y="171764"/>
                      <a:pt x="697148" y="176741"/>
                      <a:pt x="697148" y="182880"/>
                    </a:cubicBezTo>
                    <a:cubicBezTo>
                      <a:pt x="697148" y="189019"/>
                      <a:pt x="692171" y="193997"/>
                      <a:pt x="686032" y="193997"/>
                    </a:cubicBezTo>
                    <a:lnTo>
                      <a:pt x="625182" y="193997"/>
                    </a:lnTo>
                    <a:cubicBezTo>
                      <a:pt x="620516" y="247085"/>
                      <a:pt x="578399" y="289263"/>
                      <a:pt x="525384" y="293942"/>
                    </a:cubicBezTo>
                    <a:lnTo>
                      <a:pt x="525384" y="354644"/>
                    </a:lnTo>
                    <a:cubicBezTo>
                      <a:pt x="525384" y="360783"/>
                      <a:pt x="520407" y="365760"/>
                      <a:pt x="514268" y="365760"/>
                    </a:cubicBezTo>
                    <a:cubicBezTo>
                      <a:pt x="508128" y="365760"/>
                      <a:pt x="503151" y="360783"/>
                      <a:pt x="503151" y="354644"/>
                    </a:cubicBezTo>
                    <a:lnTo>
                      <a:pt x="503151" y="293942"/>
                    </a:lnTo>
                    <a:cubicBezTo>
                      <a:pt x="450136" y="289263"/>
                      <a:pt x="408019" y="247085"/>
                      <a:pt x="403353" y="193997"/>
                    </a:cubicBezTo>
                    <a:lnTo>
                      <a:pt x="342504" y="193997"/>
                    </a:lnTo>
                    <a:cubicBezTo>
                      <a:pt x="336364" y="193997"/>
                      <a:pt x="331387" y="189019"/>
                      <a:pt x="331387" y="182880"/>
                    </a:cubicBezTo>
                    <a:cubicBezTo>
                      <a:pt x="331387" y="176741"/>
                      <a:pt x="336364" y="171764"/>
                      <a:pt x="342504" y="171764"/>
                    </a:cubicBezTo>
                    <a:lnTo>
                      <a:pt x="403353" y="171764"/>
                    </a:lnTo>
                    <a:cubicBezTo>
                      <a:pt x="408019" y="118676"/>
                      <a:pt x="450136" y="76498"/>
                      <a:pt x="503151" y="71819"/>
                    </a:cubicBezTo>
                    <a:lnTo>
                      <a:pt x="503151" y="11116"/>
                    </a:lnTo>
                    <a:cubicBezTo>
                      <a:pt x="503151" y="4977"/>
                      <a:pt x="508128" y="0"/>
                      <a:pt x="514268" y="0"/>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012" tIns="46506" rIns="46506" bIns="93012" numCol="1" spcCol="0" rtlCol="0" fromWordArt="0" anchor="b" anchorCtr="0" forceAA="0" compatLnSpc="1">
                <a:prstTxWarp prst="textNoShape">
                  <a:avLst/>
                </a:prstTxWarp>
                <a:noAutofit/>
              </a:body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sp>
            <p:nvSpPr>
              <p:cNvPr id="56" name="SMART HOME AUTOMATION"/>
              <p:cNvSpPr>
                <a:spLocks noChangeAspect="1"/>
              </p:cNvSpPr>
              <p:nvPr/>
            </p:nvSpPr>
            <p:spPr bwMode="auto">
              <a:xfrm>
                <a:off x="930665" y="2245727"/>
                <a:ext cx="459246" cy="391877"/>
              </a:xfrm>
              <a:custGeom>
                <a:avLst/>
                <a:gdLst/>
                <a:ahLst/>
                <a:cxnLst/>
                <a:rect l="l" t="t" r="r" b="b"/>
                <a:pathLst>
                  <a:path w="3961748" h="3381467">
                    <a:moveTo>
                      <a:pt x="541147" y="1565297"/>
                    </a:moveTo>
                    <a:lnTo>
                      <a:pt x="3479089" y="1565297"/>
                    </a:lnTo>
                    <a:lnTo>
                      <a:pt x="3479089" y="3381467"/>
                    </a:lnTo>
                    <a:lnTo>
                      <a:pt x="2442856" y="3381467"/>
                    </a:lnTo>
                    <a:lnTo>
                      <a:pt x="2442856" y="2176803"/>
                    </a:lnTo>
                    <a:cubicBezTo>
                      <a:pt x="2442856" y="2097134"/>
                      <a:pt x="2378275" y="2032554"/>
                      <a:pt x="2298607" y="2032554"/>
                    </a:cubicBezTo>
                    <a:lnTo>
                      <a:pt x="1721629" y="2032554"/>
                    </a:lnTo>
                    <a:cubicBezTo>
                      <a:pt x="1641961" y="2032554"/>
                      <a:pt x="1577381" y="2097134"/>
                      <a:pt x="1577381" y="2176803"/>
                    </a:cubicBezTo>
                    <a:lnTo>
                      <a:pt x="1577381" y="3381467"/>
                    </a:lnTo>
                    <a:lnTo>
                      <a:pt x="541147" y="3381467"/>
                    </a:lnTo>
                    <a:close/>
                    <a:moveTo>
                      <a:pt x="2010118" y="719918"/>
                    </a:moveTo>
                    <a:lnTo>
                      <a:pt x="3479089" y="1564763"/>
                    </a:lnTo>
                    <a:lnTo>
                      <a:pt x="541147" y="1564763"/>
                    </a:lnTo>
                    <a:close/>
                    <a:moveTo>
                      <a:pt x="2012261" y="0"/>
                    </a:moveTo>
                    <a:lnTo>
                      <a:pt x="2790841" y="472939"/>
                    </a:lnTo>
                    <a:lnTo>
                      <a:pt x="2790841" y="267921"/>
                    </a:lnTo>
                    <a:lnTo>
                      <a:pt x="3376760" y="267921"/>
                    </a:lnTo>
                    <a:lnTo>
                      <a:pt x="3376760" y="828849"/>
                    </a:lnTo>
                    <a:lnTo>
                      <a:pt x="3856301" y="1120140"/>
                    </a:lnTo>
                    <a:cubicBezTo>
                      <a:pt x="3999811" y="1333500"/>
                      <a:pt x="3979491" y="1501140"/>
                      <a:pt x="3898211" y="1691640"/>
                    </a:cubicBezTo>
                    <a:lnTo>
                      <a:pt x="2035121" y="556260"/>
                    </a:lnTo>
                    <a:lnTo>
                      <a:pt x="57731" y="1687830"/>
                    </a:lnTo>
                    <a:cubicBezTo>
                      <a:pt x="10741" y="1578610"/>
                      <a:pt x="-70539" y="1362710"/>
                      <a:pt x="122501" y="1120140"/>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horz" wrap="square" lIns="93012" tIns="46506" rIns="46506" bIns="93012"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sp>
            <p:nvSpPr>
              <p:cNvPr id="57" name="Freeform 56"/>
              <p:cNvSpPr>
                <a:spLocks noChangeAspect="1"/>
              </p:cNvSpPr>
              <p:nvPr/>
            </p:nvSpPr>
            <p:spPr bwMode="auto">
              <a:xfrm>
                <a:off x="904056" y="4683382"/>
                <a:ext cx="816500" cy="276904"/>
              </a:xfrm>
              <a:custGeom>
                <a:avLst/>
                <a:gdLst>
                  <a:gd name="connsiteX0" fmla="*/ 410422 w 2192245"/>
                  <a:gd name="connsiteY0" fmla="*/ 584355 h 743471"/>
                  <a:gd name="connsiteX1" fmla="*/ 1000219 w 2192245"/>
                  <a:gd name="connsiteY1" fmla="*/ 584355 h 743471"/>
                  <a:gd name="connsiteX2" fmla="*/ 1000219 w 2192245"/>
                  <a:gd name="connsiteY2" fmla="*/ 730583 h 743471"/>
                  <a:gd name="connsiteX3" fmla="*/ 410422 w 2192245"/>
                  <a:gd name="connsiteY3" fmla="*/ 730583 h 743471"/>
                  <a:gd name="connsiteX4" fmla="*/ 410422 w 2192245"/>
                  <a:gd name="connsiteY4" fmla="*/ 485868 h 743471"/>
                  <a:gd name="connsiteX5" fmla="*/ 920896 w 2192245"/>
                  <a:gd name="connsiteY5" fmla="*/ 486456 h 743471"/>
                  <a:gd name="connsiteX6" fmla="*/ 1000219 w 2192245"/>
                  <a:gd name="connsiteY6" fmla="*/ 566032 h 743471"/>
                  <a:gd name="connsiteX7" fmla="*/ 410422 w 2192245"/>
                  <a:gd name="connsiteY7" fmla="*/ 566032 h 743471"/>
                  <a:gd name="connsiteX8" fmla="*/ 2158857 w 2192245"/>
                  <a:gd name="connsiteY8" fmla="*/ 481132 h 743471"/>
                  <a:gd name="connsiteX9" fmla="*/ 2192245 w 2192245"/>
                  <a:gd name="connsiteY9" fmla="*/ 481132 h 743471"/>
                  <a:gd name="connsiteX10" fmla="*/ 2192245 w 2192245"/>
                  <a:gd name="connsiteY10" fmla="*/ 616288 h 743471"/>
                  <a:gd name="connsiteX11" fmla="*/ 2158857 w 2192245"/>
                  <a:gd name="connsiteY11" fmla="*/ 616288 h 743471"/>
                  <a:gd name="connsiteX12" fmla="*/ 2133377 w 2192245"/>
                  <a:gd name="connsiteY12" fmla="*/ 481132 h 743471"/>
                  <a:gd name="connsiteX13" fmla="*/ 2149596 w 2192245"/>
                  <a:gd name="connsiteY13" fmla="*/ 481132 h 743471"/>
                  <a:gd name="connsiteX14" fmla="*/ 2149596 w 2192245"/>
                  <a:gd name="connsiteY14" fmla="*/ 616288 h 743471"/>
                  <a:gd name="connsiteX15" fmla="*/ 2133377 w 2192245"/>
                  <a:gd name="connsiteY15" fmla="*/ 616288 h 743471"/>
                  <a:gd name="connsiteX16" fmla="*/ 2063096 w 2192245"/>
                  <a:gd name="connsiteY16" fmla="*/ 481132 h 743471"/>
                  <a:gd name="connsiteX17" fmla="*/ 2079314 w 2192245"/>
                  <a:gd name="connsiteY17" fmla="*/ 481132 h 743471"/>
                  <a:gd name="connsiteX18" fmla="*/ 2079314 w 2192245"/>
                  <a:gd name="connsiteY18" fmla="*/ 616288 h 743471"/>
                  <a:gd name="connsiteX19" fmla="*/ 2063096 w 2192245"/>
                  <a:gd name="connsiteY19" fmla="*/ 616288 h 743471"/>
                  <a:gd name="connsiteX20" fmla="*/ 2010235 w 2192245"/>
                  <a:gd name="connsiteY20" fmla="*/ 481132 h 743471"/>
                  <a:gd name="connsiteX21" fmla="*/ 2026453 w 2192245"/>
                  <a:gd name="connsiteY21" fmla="*/ 481132 h 743471"/>
                  <a:gd name="connsiteX22" fmla="*/ 2026453 w 2192245"/>
                  <a:gd name="connsiteY22" fmla="*/ 616288 h 743471"/>
                  <a:gd name="connsiteX23" fmla="*/ 2010235 w 2192245"/>
                  <a:gd name="connsiteY23" fmla="*/ 616288 h 743471"/>
                  <a:gd name="connsiteX24" fmla="*/ 1961578 w 2192245"/>
                  <a:gd name="connsiteY24" fmla="*/ 481132 h 743471"/>
                  <a:gd name="connsiteX25" fmla="*/ 2000623 w 2192245"/>
                  <a:gd name="connsiteY25" fmla="*/ 481132 h 743471"/>
                  <a:gd name="connsiteX26" fmla="*/ 2000623 w 2192245"/>
                  <a:gd name="connsiteY26" fmla="*/ 616288 h 743471"/>
                  <a:gd name="connsiteX27" fmla="*/ 1961578 w 2192245"/>
                  <a:gd name="connsiteY27" fmla="*/ 616288 h 743471"/>
                  <a:gd name="connsiteX28" fmla="*/ 1940898 w 2192245"/>
                  <a:gd name="connsiteY28" fmla="*/ 481132 h 743471"/>
                  <a:gd name="connsiteX29" fmla="*/ 1956772 w 2192245"/>
                  <a:gd name="connsiteY29" fmla="*/ 481132 h 743471"/>
                  <a:gd name="connsiteX30" fmla="*/ 1956772 w 2192245"/>
                  <a:gd name="connsiteY30" fmla="*/ 616288 h 743471"/>
                  <a:gd name="connsiteX31" fmla="*/ 1940898 w 2192245"/>
                  <a:gd name="connsiteY31" fmla="*/ 616288 h 743471"/>
                  <a:gd name="connsiteX32" fmla="*/ 410422 w 2192245"/>
                  <a:gd name="connsiteY32" fmla="*/ 325620 h 743471"/>
                  <a:gd name="connsiteX33" fmla="*/ 919758 w 2192245"/>
                  <a:gd name="connsiteY33" fmla="*/ 325620 h 743471"/>
                  <a:gd name="connsiteX34" fmla="*/ 919758 w 2192245"/>
                  <a:gd name="connsiteY34" fmla="*/ 471848 h 743471"/>
                  <a:gd name="connsiteX35" fmla="*/ 410422 w 2192245"/>
                  <a:gd name="connsiteY35" fmla="*/ 471848 h 743471"/>
                  <a:gd name="connsiteX36" fmla="*/ 1435986 w 2192245"/>
                  <a:gd name="connsiteY36" fmla="*/ 317352 h 743471"/>
                  <a:gd name="connsiteX37" fmla="*/ 1601736 w 2192245"/>
                  <a:gd name="connsiteY37" fmla="*/ 317352 h 743471"/>
                  <a:gd name="connsiteX38" fmla="*/ 1601736 w 2192245"/>
                  <a:gd name="connsiteY38" fmla="*/ 371735 h 743471"/>
                  <a:gd name="connsiteX39" fmla="*/ 1435986 w 2192245"/>
                  <a:gd name="connsiteY39" fmla="*/ 371735 h 743471"/>
                  <a:gd name="connsiteX40" fmla="*/ 1201731 w 2192245"/>
                  <a:gd name="connsiteY40" fmla="*/ 317352 h 743471"/>
                  <a:gd name="connsiteX41" fmla="*/ 1367481 w 2192245"/>
                  <a:gd name="connsiteY41" fmla="*/ 317352 h 743471"/>
                  <a:gd name="connsiteX42" fmla="*/ 1367481 w 2192245"/>
                  <a:gd name="connsiteY42" fmla="*/ 371735 h 743471"/>
                  <a:gd name="connsiteX43" fmla="*/ 1201731 w 2192245"/>
                  <a:gd name="connsiteY43" fmla="*/ 371735 h 743471"/>
                  <a:gd name="connsiteX44" fmla="*/ 992102 w 2192245"/>
                  <a:gd name="connsiteY44" fmla="*/ 317352 h 743471"/>
                  <a:gd name="connsiteX45" fmla="*/ 1157852 w 2192245"/>
                  <a:gd name="connsiteY45" fmla="*/ 317352 h 743471"/>
                  <a:gd name="connsiteX46" fmla="*/ 1157852 w 2192245"/>
                  <a:gd name="connsiteY46" fmla="*/ 371735 h 743471"/>
                  <a:gd name="connsiteX47" fmla="*/ 992102 w 2192245"/>
                  <a:gd name="connsiteY47" fmla="*/ 371735 h 743471"/>
                  <a:gd name="connsiteX48" fmla="*/ 74537 w 2192245"/>
                  <a:gd name="connsiteY48" fmla="*/ 285034 h 743471"/>
                  <a:gd name="connsiteX49" fmla="*/ 74537 w 2192245"/>
                  <a:gd name="connsiteY49" fmla="*/ 434239 h 743471"/>
                  <a:gd name="connsiteX50" fmla="*/ 320259 w 2192245"/>
                  <a:gd name="connsiteY50" fmla="*/ 434239 h 743471"/>
                  <a:gd name="connsiteX51" fmla="*/ 320259 w 2192245"/>
                  <a:gd name="connsiteY51" fmla="*/ 285034 h 743471"/>
                  <a:gd name="connsiteX52" fmla="*/ 1670241 w 2192245"/>
                  <a:gd name="connsiteY52" fmla="*/ 254670 h 743471"/>
                  <a:gd name="connsiteX53" fmla="*/ 2191044 w 2192245"/>
                  <a:gd name="connsiteY53" fmla="*/ 254670 h 743471"/>
                  <a:gd name="connsiteX54" fmla="*/ 2192245 w 2192245"/>
                  <a:gd name="connsiteY54" fmla="*/ 318944 h 743471"/>
                  <a:gd name="connsiteX55" fmla="*/ 2138182 w 2192245"/>
                  <a:gd name="connsiteY55" fmla="*/ 433076 h 743471"/>
                  <a:gd name="connsiteX56" fmla="*/ 1918929 w 2192245"/>
                  <a:gd name="connsiteY56" fmla="*/ 433076 h 743471"/>
                  <a:gd name="connsiteX57" fmla="*/ 1888293 w 2192245"/>
                  <a:gd name="connsiteY57" fmla="*/ 492545 h 743471"/>
                  <a:gd name="connsiteX58" fmla="*/ 1863665 w 2192245"/>
                  <a:gd name="connsiteY58" fmla="*/ 485337 h 743471"/>
                  <a:gd name="connsiteX59" fmla="*/ 1814408 w 2192245"/>
                  <a:gd name="connsiteY59" fmla="*/ 613285 h 743471"/>
                  <a:gd name="connsiteX60" fmla="*/ 1735717 w 2192245"/>
                  <a:gd name="connsiteY60" fmla="*/ 616288 h 743471"/>
                  <a:gd name="connsiteX61" fmla="*/ 1777765 w 2192245"/>
                  <a:gd name="connsiteY61" fmla="*/ 436080 h 743471"/>
                  <a:gd name="connsiteX62" fmla="*/ 1670241 w 2192245"/>
                  <a:gd name="connsiteY62" fmla="*/ 436080 h 743471"/>
                  <a:gd name="connsiteX63" fmla="*/ 24386 w 2192245"/>
                  <a:gd name="connsiteY63" fmla="*/ 228264 h 743471"/>
                  <a:gd name="connsiteX64" fmla="*/ 370410 w 2192245"/>
                  <a:gd name="connsiteY64" fmla="*/ 228264 h 743471"/>
                  <a:gd name="connsiteX65" fmla="*/ 394797 w 2192245"/>
                  <a:gd name="connsiteY65" fmla="*/ 253970 h 743471"/>
                  <a:gd name="connsiteX66" fmla="*/ 394797 w 2192245"/>
                  <a:gd name="connsiteY66" fmla="*/ 717765 h 743471"/>
                  <a:gd name="connsiteX67" fmla="*/ 370410 w 2192245"/>
                  <a:gd name="connsiteY67" fmla="*/ 743471 h 743471"/>
                  <a:gd name="connsiteX68" fmla="*/ 24386 w 2192245"/>
                  <a:gd name="connsiteY68" fmla="*/ 743471 h 743471"/>
                  <a:gd name="connsiteX69" fmla="*/ 0 w 2192245"/>
                  <a:gd name="connsiteY69" fmla="*/ 717765 h 743471"/>
                  <a:gd name="connsiteX70" fmla="*/ 0 w 2192245"/>
                  <a:gd name="connsiteY70" fmla="*/ 253970 h 743471"/>
                  <a:gd name="connsiteX71" fmla="*/ 24386 w 2192245"/>
                  <a:gd name="connsiteY71" fmla="*/ 228264 h 743471"/>
                  <a:gd name="connsiteX72" fmla="*/ 308684 w 2192245"/>
                  <a:gd name="connsiteY72" fmla="*/ 52116 h 743471"/>
                  <a:gd name="connsiteX73" fmla="*/ 303684 w 2192245"/>
                  <a:gd name="connsiteY73" fmla="*/ 56098 h 743471"/>
                  <a:gd name="connsiteX74" fmla="*/ 303684 w 2192245"/>
                  <a:gd name="connsiteY74" fmla="*/ 74969 h 743471"/>
                  <a:gd name="connsiteX75" fmla="*/ 308684 w 2192245"/>
                  <a:gd name="connsiteY75" fmla="*/ 78952 h 743471"/>
                  <a:gd name="connsiteX76" fmla="*/ 313684 w 2192245"/>
                  <a:gd name="connsiteY76" fmla="*/ 74969 h 743471"/>
                  <a:gd name="connsiteX77" fmla="*/ 313684 w 2192245"/>
                  <a:gd name="connsiteY77" fmla="*/ 56098 h 743471"/>
                  <a:gd name="connsiteX78" fmla="*/ 308684 w 2192245"/>
                  <a:gd name="connsiteY78" fmla="*/ 52116 h 743471"/>
                  <a:gd name="connsiteX79" fmla="*/ 308684 w 2192245"/>
                  <a:gd name="connsiteY79" fmla="*/ 40204 h 743471"/>
                  <a:gd name="connsiteX80" fmla="*/ 303684 w 2192245"/>
                  <a:gd name="connsiteY80" fmla="*/ 44186 h 743471"/>
                  <a:gd name="connsiteX81" fmla="*/ 303684 w 2192245"/>
                  <a:gd name="connsiteY81" fmla="*/ 44961 h 743471"/>
                  <a:gd name="connsiteX82" fmla="*/ 308684 w 2192245"/>
                  <a:gd name="connsiteY82" fmla="*/ 48944 h 743471"/>
                  <a:gd name="connsiteX83" fmla="*/ 313684 w 2192245"/>
                  <a:gd name="connsiteY83" fmla="*/ 44961 h 743471"/>
                  <a:gd name="connsiteX84" fmla="*/ 313684 w 2192245"/>
                  <a:gd name="connsiteY84" fmla="*/ 44186 h 743471"/>
                  <a:gd name="connsiteX85" fmla="*/ 308684 w 2192245"/>
                  <a:gd name="connsiteY85" fmla="*/ 40204 h 743471"/>
                  <a:gd name="connsiteX86" fmla="*/ 308684 w 2192245"/>
                  <a:gd name="connsiteY86" fmla="*/ 28357 h 743471"/>
                  <a:gd name="connsiteX87" fmla="*/ 303684 w 2192245"/>
                  <a:gd name="connsiteY87" fmla="*/ 32340 h 743471"/>
                  <a:gd name="connsiteX88" fmla="*/ 303684 w 2192245"/>
                  <a:gd name="connsiteY88" fmla="*/ 33049 h 743471"/>
                  <a:gd name="connsiteX89" fmla="*/ 308684 w 2192245"/>
                  <a:gd name="connsiteY89" fmla="*/ 37032 h 743471"/>
                  <a:gd name="connsiteX90" fmla="*/ 313684 w 2192245"/>
                  <a:gd name="connsiteY90" fmla="*/ 33049 h 743471"/>
                  <a:gd name="connsiteX91" fmla="*/ 313684 w 2192245"/>
                  <a:gd name="connsiteY91" fmla="*/ 32340 h 743471"/>
                  <a:gd name="connsiteX92" fmla="*/ 308684 w 2192245"/>
                  <a:gd name="connsiteY92" fmla="*/ 28357 h 743471"/>
                  <a:gd name="connsiteX93" fmla="*/ 88034 w 2192245"/>
                  <a:gd name="connsiteY93" fmla="*/ 17075 h 743471"/>
                  <a:gd name="connsiteX94" fmla="*/ 88034 w 2192245"/>
                  <a:gd name="connsiteY94" fmla="*/ 169130 h 743471"/>
                  <a:gd name="connsiteX95" fmla="*/ 291448 w 2192245"/>
                  <a:gd name="connsiteY95" fmla="*/ 169130 h 743471"/>
                  <a:gd name="connsiteX96" fmla="*/ 291448 w 2192245"/>
                  <a:gd name="connsiteY96" fmla="*/ 17075 h 743471"/>
                  <a:gd name="connsiteX97" fmla="*/ 76248 w 2192245"/>
                  <a:gd name="connsiteY97" fmla="*/ 0 h 743471"/>
                  <a:gd name="connsiteX98" fmla="*/ 318548 w 2192245"/>
                  <a:gd name="connsiteY98" fmla="*/ 0 h 743471"/>
                  <a:gd name="connsiteX99" fmla="*/ 328196 w 2192245"/>
                  <a:gd name="connsiteY99" fmla="*/ 7685 h 743471"/>
                  <a:gd name="connsiteX100" fmla="*/ 328196 w 2192245"/>
                  <a:gd name="connsiteY100" fmla="*/ 178520 h 743471"/>
                  <a:gd name="connsiteX101" fmla="*/ 318548 w 2192245"/>
                  <a:gd name="connsiteY101" fmla="*/ 186205 h 743471"/>
                  <a:gd name="connsiteX102" fmla="*/ 76248 w 2192245"/>
                  <a:gd name="connsiteY102" fmla="*/ 186205 h 743471"/>
                  <a:gd name="connsiteX103" fmla="*/ 66599 w 2192245"/>
                  <a:gd name="connsiteY103" fmla="*/ 178520 h 743471"/>
                  <a:gd name="connsiteX104" fmla="*/ 66599 w 2192245"/>
                  <a:gd name="connsiteY104" fmla="*/ 7685 h 743471"/>
                  <a:gd name="connsiteX105" fmla="*/ 76248 w 2192245"/>
                  <a:gd name="connsiteY105" fmla="*/ 0 h 7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192245" h="743471">
                    <a:moveTo>
                      <a:pt x="410422" y="584355"/>
                    </a:moveTo>
                    <a:lnTo>
                      <a:pt x="1000219" y="584355"/>
                    </a:lnTo>
                    <a:lnTo>
                      <a:pt x="1000219" y="730583"/>
                    </a:lnTo>
                    <a:lnTo>
                      <a:pt x="410422" y="730583"/>
                    </a:lnTo>
                    <a:close/>
                    <a:moveTo>
                      <a:pt x="410422" y="485868"/>
                    </a:moveTo>
                    <a:lnTo>
                      <a:pt x="920896" y="486456"/>
                    </a:lnTo>
                    <a:lnTo>
                      <a:pt x="1000219" y="566032"/>
                    </a:lnTo>
                    <a:lnTo>
                      <a:pt x="410422" y="566032"/>
                    </a:lnTo>
                    <a:close/>
                    <a:moveTo>
                      <a:pt x="2158857" y="481132"/>
                    </a:moveTo>
                    <a:lnTo>
                      <a:pt x="2192245" y="481132"/>
                    </a:lnTo>
                    <a:lnTo>
                      <a:pt x="2192245" y="616288"/>
                    </a:lnTo>
                    <a:lnTo>
                      <a:pt x="2158857" y="616288"/>
                    </a:lnTo>
                    <a:close/>
                    <a:moveTo>
                      <a:pt x="2133377" y="481132"/>
                    </a:moveTo>
                    <a:lnTo>
                      <a:pt x="2149596" y="481132"/>
                    </a:lnTo>
                    <a:lnTo>
                      <a:pt x="2149596" y="616288"/>
                    </a:lnTo>
                    <a:lnTo>
                      <a:pt x="2133377" y="616288"/>
                    </a:lnTo>
                    <a:close/>
                    <a:moveTo>
                      <a:pt x="2063096" y="481132"/>
                    </a:moveTo>
                    <a:lnTo>
                      <a:pt x="2079314" y="481132"/>
                    </a:lnTo>
                    <a:lnTo>
                      <a:pt x="2079314" y="616288"/>
                    </a:lnTo>
                    <a:lnTo>
                      <a:pt x="2063096" y="616288"/>
                    </a:lnTo>
                    <a:close/>
                    <a:moveTo>
                      <a:pt x="2010235" y="481132"/>
                    </a:moveTo>
                    <a:lnTo>
                      <a:pt x="2026453" y="481132"/>
                    </a:lnTo>
                    <a:lnTo>
                      <a:pt x="2026453" y="616288"/>
                    </a:lnTo>
                    <a:lnTo>
                      <a:pt x="2010235" y="616288"/>
                    </a:lnTo>
                    <a:close/>
                    <a:moveTo>
                      <a:pt x="1961578" y="481132"/>
                    </a:moveTo>
                    <a:lnTo>
                      <a:pt x="2000623" y="481132"/>
                    </a:lnTo>
                    <a:lnTo>
                      <a:pt x="2000623" y="616288"/>
                    </a:lnTo>
                    <a:lnTo>
                      <a:pt x="1961578" y="616288"/>
                    </a:lnTo>
                    <a:close/>
                    <a:moveTo>
                      <a:pt x="1940898" y="481132"/>
                    </a:moveTo>
                    <a:lnTo>
                      <a:pt x="1956772" y="481132"/>
                    </a:lnTo>
                    <a:lnTo>
                      <a:pt x="1956772" y="616288"/>
                    </a:lnTo>
                    <a:lnTo>
                      <a:pt x="1940898" y="616288"/>
                    </a:lnTo>
                    <a:close/>
                    <a:moveTo>
                      <a:pt x="410422" y="325620"/>
                    </a:moveTo>
                    <a:lnTo>
                      <a:pt x="919758" y="325620"/>
                    </a:lnTo>
                    <a:lnTo>
                      <a:pt x="919758" y="471848"/>
                    </a:lnTo>
                    <a:lnTo>
                      <a:pt x="410422" y="471848"/>
                    </a:lnTo>
                    <a:close/>
                    <a:moveTo>
                      <a:pt x="1435986" y="317352"/>
                    </a:moveTo>
                    <a:lnTo>
                      <a:pt x="1601736" y="317352"/>
                    </a:lnTo>
                    <a:lnTo>
                      <a:pt x="1601736" y="371735"/>
                    </a:lnTo>
                    <a:lnTo>
                      <a:pt x="1435986" y="371735"/>
                    </a:lnTo>
                    <a:close/>
                    <a:moveTo>
                      <a:pt x="1201731" y="317352"/>
                    </a:moveTo>
                    <a:lnTo>
                      <a:pt x="1367481" y="317352"/>
                    </a:lnTo>
                    <a:lnTo>
                      <a:pt x="1367481" y="371735"/>
                    </a:lnTo>
                    <a:lnTo>
                      <a:pt x="1201731" y="371735"/>
                    </a:lnTo>
                    <a:close/>
                    <a:moveTo>
                      <a:pt x="992102" y="317352"/>
                    </a:moveTo>
                    <a:lnTo>
                      <a:pt x="1157852" y="317352"/>
                    </a:lnTo>
                    <a:lnTo>
                      <a:pt x="1157852" y="371735"/>
                    </a:lnTo>
                    <a:lnTo>
                      <a:pt x="992102" y="371735"/>
                    </a:lnTo>
                    <a:close/>
                    <a:moveTo>
                      <a:pt x="74537" y="285034"/>
                    </a:moveTo>
                    <a:lnTo>
                      <a:pt x="74537" y="434239"/>
                    </a:lnTo>
                    <a:lnTo>
                      <a:pt x="320259" y="434239"/>
                    </a:lnTo>
                    <a:lnTo>
                      <a:pt x="320259" y="285034"/>
                    </a:lnTo>
                    <a:close/>
                    <a:moveTo>
                      <a:pt x="1670241" y="254670"/>
                    </a:moveTo>
                    <a:lnTo>
                      <a:pt x="2191044" y="254670"/>
                    </a:lnTo>
                    <a:lnTo>
                      <a:pt x="2192245" y="318944"/>
                    </a:lnTo>
                    <a:lnTo>
                      <a:pt x="2138182" y="433076"/>
                    </a:lnTo>
                    <a:lnTo>
                      <a:pt x="1918929" y="433076"/>
                    </a:lnTo>
                    <a:lnTo>
                      <a:pt x="1888293" y="492545"/>
                    </a:lnTo>
                    <a:lnTo>
                      <a:pt x="1863665" y="485337"/>
                    </a:lnTo>
                    <a:lnTo>
                      <a:pt x="1814408" y="613285"/>
                    </a:lnTo>
                    <a:lnTo>
                      <a:pt x="1735717" y="616288"/>
                    </a:lnTo>
                    <a:lnTo>
                      <a:pt x="1777765" y="436080"/>
                    </a:lnTo>
                    <a:lnTo>
                      <a:pt x="1670241" y="436080"/>
                    </a:lnTo>
                    <a:close/>
                    <a:moveTo>
                      <a:pt x="24386" y="228264"/>
                    </a:moveTo>
                    <a:lnTo>
                      <a:pt x="370410" y="228264"/>
                    </a:lnTo>
                    <a:cubicBezTo>
                      <a:pt x="383878" y="228264"/>
                      <a:pt x="394797" y="239773"/>
                      <a:pt x="394797" y="253970"/>
                    </a:cubicBezTo>
                    <a:lnTo>
                      <a:pt x="394797" y="717765"/>
                    </a:lnTo>
                    <a:cubicBezTo>
                      <a:pt x="394797" y="731962"/>
                      <a:pt x="383878" y="743471"/>
                      <a:pt x="370410" y="743471"/>
                    </a:cubicBezTo>
                    <a:lnTo>
                      <a:pt x="24386" y="743471"/>
                    </a:lnTo>
                    <a:cubicBezTo>
                      <a:pt x="10918" y="743471"/>
                      <a:pt x="0" y="731962"/>
                      <a:pt x="0" y="717765"/>
                    </a:cubicBezTo>
                    <a:lnTo>
                      <a:pt x="0" y="253970"/>
                    </a:lnTo>
                    <a:cubicBezTo>
                      <a:pt x="0" y="239773"/>
                      <a:pt x="10918" y="228264"/>
                      <a:pt x="24386" y="228264"/>
                    </a:cubicBezTo>
                    <a:close/>
                    <a:moveTo>
                      <a:pt x="308684" y="52116"/>
                    </a:moveTo>
                    <a:cubicBezTo>
                      <a:pt x="305922" y="52116"/>
                      <a:pt x="303684" y="53899"/>
                      <a:pt x="303684" y="56098"/>
                    </a:cubicBezTo>
                    <a:lnTo>
                      <a:pt x="303684" y="74969"/>
                    </a:lnTo>
                    <a:cubicBezTo>
                      <a:pt x="303684" y="77169"/>
                      <a:pt x="305922" y="78952"/>
                      <a:pt x="308684" y="78952"/>
                    </a:cubicBezTo>
                    <a:cubicBezTo>
                      <a:pt x="311445" y="78952"/>
                      <a:pt x="313684" y="77169"/>
                      <a:pt x="313684" y="74969"/>
                    </a:cubicBezTo>
                    <a:lnTo>
                      <a:pt x="313684" y="56098"/>
                    </a:lnTo>
                    <a:cubicBezTo>
                      <a:pt x="313684" y="53899"/>
                      <a:pt x="311445" y="52116"/>
                      <a:pt x="308684" y="52116"/>
                    </a:cubicBezTo>
                    <a:close/>
                    <a:moveTo>
                      <a:pt x="308684" y="40204"/>
                    </a:moveTo>
                    <a:cubicBezTo>
                      <a:pt x="305922" y="40204"/>
                      <a:pt x="303684" y="41987"/>
                      <a:pt x="303684" y="44186"/>
                    </a:cubicBezTo>
                    <a:lnTo>
                      <a:pt x="303684" y="44961"/>
                    </a:lnTo>
                    <a:cubicBezTo>
                      <a:pt x="303684" y="47161"/>
                      <a:pt x="305922" y="48944"/>
                      <a:pt x="308684" y="48944"/>
                    </a:cubicBezTo>
                    <a:cubicBezTo>
                      <a:pt x="311445" y="48944"/>
                      <a:pt x="313684" y="47161"/>
                      <a:pt x="313684" y="44961"/>
                    </a:cubicBezTo>
                    <a:lnTo>
                      <a:pt x="313684" y="44186"/>
                    </a:lnTo>
                    <a:cubicBezTo>
                      <a:pt x="313684" y="41987"/>
                      <a:pt x="311445" y="40204"/>
                      <a:pt x="308684" y="40204"/>
                    </a:cubicBezTo>
                    <a:close/>
                    <a:moveTo>
                      <a:pt x="308684" y="28357"/>
                    </a:moveTo>
                    <a:cubicBezTo>
                      <a:pt x="305922" y="28357"/>
                      <a:pt x="303684" y="30140"/>
                      <a:pt x="303684" y="32340"/>
                    </a:cubicBezTo>
                    <a:lnTo>
                      <a:pt x="303684" y="33049"/>
                    </a:lnTo>
                    <a:cubicBezTo>
                      <a:pt x="303684" y="35249"/>
                      <a:pt x="305922" y="37032"/>
                      <a:pt x="308684" y="37032"/>
                    </a:cubicBezTo>
                    <a:cubicBezTo>
                      <a:pt x="311445" y="37032"/>
                      <a:pt x="313684" y="35249"/>
                      <a:pt x="313684" y="33049"/>
                    </a:cubicBezTo>
                    <a:lnTo>
                      <a:pt x="313684" y="32340"/>
                    </a:lnTo>
                    <a:cubicBezTo>
                      <a:pt x="313684" y="30140"/>
                      <a:pt x="311445" y="28357"/>
                      <a:pt x="308684" y="28357"/>
                    </a:cubicBezTo>
                    <a:close/>
                    <a:moveTo>
                      <a:pt x="88034" y="17075"/>
                    </a:moveTo>
                    <a:lnTo>
                      <a:pt x="88034" y="169130"/>
                    </a:lnTo>
                    <a:lnTo>
                      <a:pt x="291448" y="169130"/>
                    </a:lnTo>
                    <a:lnTo>
                      <a:pt x="291448" y="17075"/>
                    </a:lnTo>
                    <a:close/>
                    <a:moveTo>
                      <a:pt x="76248" y="0"/>
                    </a:moveTo>
                    <a:lnTo>
                      <a:pt x="318548" y="0"/>
                    </a:lnTo>
                    <a:cubicBezTo>
                      <a:pt x="323877" y="0"/>
                      <a:pt x="328196" y="3440"/>
                      <a:pt x="328196" y="7685"/>
                    </a:cubicBezTo>
                    <a:lnTo>
                      <a:pt x="328196" y="178520"/>
                    </a:lnTo>
                    <a:cubicBezTo>
                      <a:pt x="328196" y="182764"/>
                      <a:pt x="323877" y="186205"/>
                      <a:pt x="318548" y="186205"/>
                    </a:cubicBezTo>
                    <a:lnTo>
                      <a:pt x="76248" y="186205"/>
                    </a:lnTo>
                    <a:cubicBezTo>
                      <a:pt x="70919" y="186205"/>
                      <a:pt x="66599" y="182764"/>
                      <a:pt x="66599" y="178520"/>
                    </a:cubicBezTo>
                    <a:lnTo>
                      <a:pt x="66599" y="7685"/>
                    </a:lnTo>
                    <a:cubicBezTo>
                      <a:pt x="66599" y="3440"/>
                      <a:pt x="70919" y="0"/>
                      <a:pt x="76248" y="0"/>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012" tIns="46506" rIns="46506" bIns="93012" numCol="1" spcCol="0" rtlCol="0" fromWordArt="0" anchor="b" anchorCtr="0" forceAA="0" compatLnSpc="1">
                <a:prstTxWarp prst="textNoShape">
                  <a:avLst/>
                </a:prstTxWarp>
                <a:noAutofit/>
              </a:bodyPr>
              <a:lstStyle/>
              <a:p>
                <a:pPr algn="ctr" defTabSz="929765" fontAlgn="base">
                  <a:spcBef>
                    <a:spcPct val="0"/>
                  </a:spcBef>
                  <a:spcAft>
                    <a:spcPct val="0"/>
                  </a:spcAft>
                </a:pPr>
                <a:endParaRPr lang="en-US" sz="1831" spc="-51" dirty="0" err="1">
                  <a:solidFill>
                    <a:srgbClr val="FF8C00"/>
                  </a:solidFill>
                  <a:ea typeface="Segoe UI" pitchFamily="34" charset="0"/>
                  <a:cs typeface="Segoe UI" pitchFamily="34" charset="0"/>
                </a:endParaRPr>
              </a:p>
            </p:txBody>
          </p:sp>
        </p:grpSp>
        <p:sp>
          <p:nvSpPr>
            <p:cNvPr id="7" name="TextBox 6"/>
            <p:cNvSpPr txBox="1"/>
            <p:nvPr/>
          </p:nvSpPr>
          <p:spPr>
            <a:xfrm>
              <a:off x="640458" y="5785142"/>
              <a:ext cx="2651731" cy="606292"/>
            </a:xfrm>
            <a:prstGeom prst="rect">
              <a:avLst/>
            </a:prstGeom>
            <a:noFill/>
          </p:spPr>
          <p:txBody>
            <a:bodyPr wrap="square" lIns="182845" tIns="146276" rIns="182845" bIns="146276" rtlCol="0">
              <a:spAutoFit/>
            </a:bodyPr>
            <a:lstStyle/>
            <a:p>
              <a:pPr algn="ctr" defTabSz="932597">
                <a:lnSpc>
                  <a:spcPct val="90000"/>
                </a:lnSpc>
              </a:pPr>
              <a:r>
                <a:rPr lang="en-US" sz="2200" dirty="0">
                  <a:solidFill>
                    <a:srgbClr val="FFFFFF"/>
                  </a:solidFill>
                </a:rPr>
                <a:t>Event Sources</a:t>
              </a:r>
              <a:endParaRPr lang="en-US" sz="1999" dirty="0">
                <a:solidFill>
                  <a:srgbClr val="FFFFFF"/>
                </a:solidFill>
              </a:endParaRPr>
            </a:p>
          </p:txBody>
        </p:sp>
        <p:sp>
          <p:nvSpPr>
            <p:cNvPr id="8" name="TextBox 7"/>
            <p:cNvSpPr txBox="1"/>
            <p:nvPr/>
          </p:nvSpPr>
          <p:spPr>
            <a:xfrm>
              <a:off x="8289393" y="5780883"/>
              <a:ext cx="2651731" cy="606292"/>
            </a:xfrm>
            <a:prstGeom prst="rect">
              <a:avLst/>
            </a:prstGeom>
            <a:noFill/>
          </p:spPr>
          <p:txBody>
            <a:bodyPr wrap="square" lIns="182845" tIns="146276" rIns="182845" bIns="146276" rtlCol="0">
              <a:spAutoFit/>
            </a:bodyPr>
            <a:lstStyle/>
            <a:p>
              <a:pPr algn="ctr" defTabSz="932597">
                <a:lnSpc>
                  <a:spcPct val="90000"/>
                </a:lnSpc>
              </a:pPr>
              <a:r>
                <a:rPr lang="en-US" sz="2200" dirty="0">
                  <a:solidFill>
                    <a:srgbClr val="FFFFFF"/>
                  </a:solidFill>
                </a:rPr>
                <a:t>Cloud Services</a:t>
              </a:r>
            </a:p>
          </p:txBody>
        </p:sp>
        <p:grpSp>
          <p:nvGrpSpPr>
            <p:cNvPr id="9" name="Group 8"/>
            <p:cNvGrpSpPr/>
            <p:nvPr/>
          </p:nvGrpSpPr>
          <p:grpSpPr>
            <a:xfrm>
              <a:off x="8176702" y="1582995"/>
              <a:ext cx="3619314" cy="3929188"/>
              <a:chOff x="7936122" y="1494238"/>
              <a:chExt cx="3619314" cy="3929188"/>
            </a:xfrm>
          </p:grpSpPr>
          <p:grpSp>
            <p:nvGrpSpPr>
              <p:cNvPr id="32" name="Group 31"/>
              <p:cNvGrpSpPr/>
              <p:nvPr/>
            </p:nvGrpSpPr>
            <p:grpSpPr>
              <a:xfrm>
                <a:off x="7993408" y="4792658"/>
                <a:ext cx="1053984" cy="537826"/>
                <a:chOff x="7990033" y="5597553"/>
                <a:chExt cx="1053984" cy="537826"/>
              </a:xfrm>
            </p:grpSpPr>
            <p:pic>
              <p:nvPicPr>
                <p:cNvPr id="47" name="Picture 46"/>
                <p:cNvPicPr>
                  <a:picLocks noChangeAspect="1"/>
                </p:cNvPicPr>
                <p:nvPr/>
              </p:nvPicPr>
              <p:blipFill>
                <a:blip r:embed="rId3">
                  <a:biLevel thresh="25000"/>
                </a:blip>
                <a:stretch>
                  <a:fillRect/>
                </a:stretch>
              </p:blipFill>
              <p:spPr>
                <a:xfrm>
                  <a:off x="8494993" y="5597553"/>
                  <a:ext cx="549024" cy="537826"/>
                </a:xfrm>
                <a:prstGeom prst="rect">
                  <a:avLst/>
                </a:prstGeom>
              </p:spPr>
            </p:pic>
            <p:pic>
              <p:nvPicPr>
                <p:cNvPr id="48" name="Picture 47"/>
                <p:cNvPicPr>
                  <a:picLocks noChangeAspect="1"/>
                </p:cNvPicPr>
                <p:nvPr/>
              </p:nvPicPr>
              <p:blipFill>
                <a:blip r:embed="rId4">
                  <a:biLevel thresh="25000"/>
                </a:blip>
                <a:stretch>
                  <a:fillRect/>
                </a:stretch>
              </p:blipFill>
              <p:spPr>
                <a:xfrm>
                  <a:off x="7990033" y="5642579"/>
                  <a:ext cx="416670" cy="479307"/>
                </a:xfrm>
                <a:prstGeom prst="rect">
                  <a:avLst/>
                </a:prstGeom>
              </p:spPr>
            </p:pic>
          </p:grpSp>
          <p:grpSp>
            <p:nvGrpSpPr>
              <p:cNvPr id="33" name="Group 32"/>
              <p:cNvGrpSpPr/>
              <p:nvPr/>
            </p:nvGrpSpPr>
            <p:grpSpPr>
              <a:xfrm>
                <a:off x="7977996" y="1494238"/>
                <a:ext cx="1134810" cy="1095288"/>
                <a:chOff x="7974621" y="1298228"/>
                <a:chExt cx="1134810" cy="1095288"/>
              </a:xfrm>
            </p:grpSpPr>
            <p:pic>
              <p:nvPicPr>
                <p:cNvPr id="44" name="Picture 43"/>
                <p:cNvPicPr>
                  <a:picLocks noChangeAspect="1"/>
                </p:cNvPicPr>
                <p:nvPr/>
              </p:nvPicPr>
              <p:blipFill>
                <a:blip r:embed="rId5">
                  <a:biLevel thresh="25000"/>
                </a:blip>
                <a:stretch>
                  <a:fillRect/>
                </a:stretch>
              </p:blipFill>
              <p:spPr>
                <a:xfrm>
                  <a:off x="7974621" y="1298228"/>
                  <a:ext cx="581145" cy="490200"/>
                </a:xfrm>
                <a:prstGeom prst="rect">
                  <a:avLst/>
                </a:prstGeom>
              </p:spPr>
            </p:pic>
            <p:pic>
              <p:nvPicPr>
                <p:cNvPr id="45" name="Picture 44"/>
                <p:cNvPicPr>
                  <a:picLocks noChangeAspect="1"/>
                </p:cNvPicPr>
                <p:nvPr/>
              </p:nvPicPr>
              <p:blipFill>
                <a:blip r:embed="rId6">
                  <a:biLevel thresh="25000"/>
                </a:blip>
                <a:stretch>
                  <a:fillRect/>
                </a:stretch>
              </p:blipFill>
              <p:spPr>
                <a:xfrm>
                  <a:off x="8025957" y="1848849"/>
                  <a:ext cx="515355" cy="544667"/>
                </a:xfrm>
                <a:prstGeom prst="rect">
                  <a:avLst/>
                </a:prstGeom>
              </p:spPr>
            </p:pic>
            <p:pic>
              <p:nvPicPr>
                <p:cNvPr id="46" name="Picture 45"/>
                <p:cNvPicPr>
                  <a:picLocks noChangeAspect="1"/>
                </p:cNvPicPr>
                <p:nvPr/>
              </p:nvPicPr>
              <p:blipFill>
                <a:blip r:embed="rId7">
                  <a:biLevel thresh="25000"/>
                </a:blip>
                <a:stretch>
                  <a:fillRect/>
                </a:stretch>
              </p:blipFill>
              <p:spPr>
                <a:xfrm>
                  <a:off x="8659866" y="1659105"/>
                  <a:ext cx="449565" cy="457520"/>
                </a:xfrm>
                <a:prstGeom prst="rect">
                  <a:avLst/>
                </a:prstGeom>
              </p:spPr>
            </p:pic>
          </p:grpSp>
          <p:grpSp>
            <p:nvGrpSpPr>
              <p:cNvPr id="34" name="Group 33"/>
              <p:cNvGrpSpPr/>
              <p:nvPr/>
            </p:nvGrpSpPr>
            <p:grpSpPr>
              <a:xfrm>
                <a:off x="7936122" y="2857650"/>
                <a:ext cx="1077227" cy="430631"/>
                <a:chOff x="7932747" y="3044382"/>
                <a:chExt cx="1077227" cy="430631"/>
              </a:xfrm>
            </p:grpSpPr>
            <p:pic>
              <p:nvPicPr>
                <p:cNvPr id="42" name="Picture 41"/>
                <p:cNvPicPr>
                  <a:picLocks noChangeAspect="1"/>
                </p:cNvPicPr>
                <p:nvPr/>
              </p:nvPicPr>
              <p:blipFill>
                <a:blip r:embed="rId8">
                  <a:biLevel thresh="25000"/>
                </a:blip>
                <a:stretch>
                  <a:fillRect/>
                </a:stretch>
              </p:blipFill>
              <p:spPr>
                <a:xfrm>
                  <a:off x="7932747" y="3044382"/>
                  <a:ext cx="493425" cy="413947"/>
                </a:xfrm>
                <a:prstGeom prst="rect">
                  <a:avLst/>
                </a:prstGeom>
              </p:spPr>
            </p:pic>
            <p:pic>
              <p:nvPicPr>
                <p:cNvPr id="43" name="Picture 42"/>
                <p:cNvPicPr>
                  <a:picLocks noChangeAspect="1"/>
                </p:cNvPicPr>
                <p:nvPr/>
              </p:nvPicPr>
              <p:blipFill>
                <a:blip r:embed="rId9">
                  <a:biLevel thresh="25000"/>
                </a:blip>
                <a:stretch>
                  <a:fillRect/>
                </a:stretch>
              </p:blipFill>
              <p:spPr>
                <a:xfrm>
                  <a:off x="8571374" y="3071960"/>
                  <a:ext cx="438600" cy="403053"/>
                </a:xfrm>
                <a:prstGeom prst="rect">
                  <a:avLst/>
                </a:prstGeom>
              </p:spPr>
            </p:pic>
          </p:grpSp>
          <p:grpSp>
            <p:nvGrpSpPr>
              <p:cNvPr id="35" name="Group 34"/>
              <p:cNvGrpSpPr/>
              <p:nvPr/>
            </p:nvGrpSpPr>
            <p:grpSpPr>
              <a:xfrm>
                <a:off x="7958945" y="3790251"/>
                <a:ext cx="983006" cy="511987"/>
                <a:chOff x="7955570" y="4273514"/>
                <a:chExt cx="983006" cy="511987"/>
              </a:xfrm>
            </p:grpSpPr>
            <p:pic>
              <p:nvPicPr>
                <p:cNvPr id="40" name="Picture 39"/>
                <p:cNvPicPr>
                  <a:picLocks noChangeAspect="1"/>
                </p:cNvPicPr>
                <p:nvPr/>
              </p:nvPicPr>
              <p:blipFill>
                <a:blip r:embed="rId10">
                  <a:biLevel thresh="25000"/>
                </a:blip>
                <a:stretch>
                  <a:fillRect/>
                </a:stretch>
              </p:blipFill>
              <p:spPr>
                <a:xfrm>
                  <a:off x="7955570" y="4317638"/>
                  <a:ext cx="438600" cy="435733"/>
                </a:xfrm>
                <a:prstGeom prst="rect">
                  <a:avLst/>
                </a:prstGeom>
              </p:spPr>
            </p:pic>
            <p:pic>
              <p:nvPicPr>
                <p:cNvPr id="41" name="Picture 40"/>
                <p:cNvPicPr>
                  <a:picLocks noChangeAspect="1"/>
                </p:cNvPicPr>
                <p:nvPr/>
              </p:nvPicPr>
              <p:blipFill>
                <a:blip r:embed="rId11">
                  <a:biLevel thresh="25000"/>
                </a:blip>
                <a:stretch>
                  <a:fillRect/>
                </a:stretch>
              </p:blipFill>
              <p:spPr>
                <a:xfrm>
                  <a:off x="8620591" y="4273514"/>
                  <a:ext cx="317985" cy="511987"/>
                </a:xfrm>
                <a:prstGeom prst="rect">
                  <a:avLst/>
                </a:prstGeom>
              </p:spPr>
            </p:pic>
          </p:grpSp>
          <p:sp>
            <p:nvSpPr>
              <p:cNvPr id="36" name="TextBox 35"/>
              <p:cNvSpPr txBox="1"/>
              <p:nvPr/>
            </p:nvSpPr>
            <p:spPr>
              <a:xfrm>
                <a:off x="9251074" y="1682968"/>
                <a:ext cx="1691621" cy="860342"/>
              </a:xfrm>
              <a:prstGeom prst="rect">
                <a:avLst/>
              </a:prstGeom>
              <a:noFill/>
            </p:spPr>
            <p:txBody>
              <a:bodyPr wrap="square" lIns="182845" tIns="146276" rIns="182845" bIns="146276" rtlCol="0">
                <a:spAutoFit/>
              </a:bodyPr>
              <a:lstStyle/>
              <a:p>
                <a:pPr defTabSz="932597">
                  <a:lnSpc>
                    <a:spcPct val="90000"/>
                  </a:lnSpc>
                </a:pPr>
                <a:r>
                  <a:rPr lang="en-US" sz="1999" dirty="0">
                    <a:solidFill>
                      <a:srgbClr val="FFFFFF"/>
                    </a:solidFill>
                  </a:rPr>
                  <a:t>Storage &amp; Analytics</a:t>
                </a:r>
              </a:p>
            </p:txBody>
          </p:sp>
          <p:sp>
            <p:nvSpPr>
              <p:cNvPr id="37" name="TextBox 36"/>
              <p:cNvSpPr txBox="1"/>
              <p:nvPr/>
            </p:nvSpPr>
            <p:spPr>
              <a:xfrm>
                <a:off x="9235028" y="2669692"/>
                <a:ext cx="2320408" cy="860342"/>
              </a:xfrm>
              <a:prstGeom prst="rect">
                <a:avLst/>
              </a:prstGeom>
              <a:noFill/>
            </p:spPr>
            <p:txBody>
              <a:bodyPr wrap="square" lIns="182845" tIns="146276" rIns="182845" bIns="146276" rtlCol="0">
                <a:spAutoFit/>
              </a:bodyPr>
              <a:lstStyle/>
              <a:p>
                <a:pPr defTabSz="932597">
                  <a:lnSpc>
                    <a:spcPct val="90000"/>
                  </a:lnSpc>
                </a:pPr>
                <a:r>
                  <a:rPr lang="en-US" sz="1999" dirty="0">
                    <a:solidFill>
                      <a:srgbClr val="FFFFFF"/>
                    </a:solidFill>
                  </a:rPr>
                  <a:t>Custom Code &amp; 3</a:t>
                </a:r>
                <a:r>
                  <a:rPr lang="en-US" sz="1999" baseline="30000" dirty="0">
                    <a:solidFill>
                      <a:srgbClr val="FFFFFF"/>
                    </a:solidFill>
                  </a:rPr>
                  <a:t>rd</a:t>
                </a:r>
                <a:r>
                  <a:rPr lang="en-US" sz="1999" dirty="0">
                    <a:solidFill>
                      <a:srgbClr val="FFFFFF"/>
                    </a:solidFill>
                  </a:rPr>
                  <a:t> Party Services</a:t>
                </a:r>
              </a:p>
            </p:txBody>
          </p:sp>
          <p:sp>
            <p:nvSpPr>
              <p:cNvPr id="38" name="TextBox 37"/>
              <p:cNvSpPr txBox="1"/>
              <p:nvPr/>
            </p:nvSpPr>
            <p:spPr>
              <a:xfrm>
                <a:off x="9235029" y="3610594"/>
                <a:ext cx="2243259" cy="860342"/>
              </a:xfrm>
              <a:prstGeom prst="rect">
                <a:avLst/>
              </a:prstGeom>
              <a:noFill/>
            </p:spPr>
            <p:txBody>
              <a:bodyPr wrap="square" lIns="182845" tIns="146276" rIns="182845" bIns="146276" rtlCol="0">
                <a:spAutoFit/>
              </a:bodyPr>
              <a:lstStyle/>
              <a:p>
                <a:pPr defTabSz="932597">
                  <a:lnSpc>
                    <a:spcPct val="90000"/>
                  </a:lnSpc>
                </a:pPr>
                <a:r>
                  <a:rPr lang="en-US" sz="1999" dirty="0">
                    <a:solidFill>
                      <a:srgbClr val="FFFFFF"/>
                    </a:solidFill>
                  </a:rPr>
                  <a:t>Web/Mobile User Interfaces</a:t>
                </a:r>
              </a:p>
            </p:txBody>
          </p:sp>
          <p:sp>
            <p:nvSpPr>
              <p:cNvPr id="39" name="TextBox 38"/>
              <p:cNvSpPr txBox="1"/>
              <p:nvPr/>
            </p:nvSpPr>
            <p:spPr>
              <a:xfrm>
                <a:off x="9235028" y="4563084"/>
                <a:ext cx="1965939" cy="860342"/>
              </a:xfrm>
              <a:prstGeom prst="rect">
                <a:avLst/>
              </a:prstGeom>
              <a:noFill/>
            </p:spPr>
            <p:txBody>
              <a:bodyPr wrap="square" lIns="182845" tIns="146276" rIns="182845" bIns="146276" rtlCol="0">
                <a:spAutoFit/>
              </a:bodyPr>
              <a:lstStyle/>
              <a:p>
                <a:pPr defTabSz="932597">
                  <a:lnSpc>
                    <a:spcPct val="90000"/>
                  </a:lnSpc>
                </a:pPr>
                <a:r>
                  <a:rPr lang="en-US" sz="1999" dirty="0">
                    <a:solidFill>
                      <a:srgbClr val="FFFFFF"/>
                    </a:solidFill>
                  </a:rPr>
                  <a:t>Integration Services</a:t>
                </a:r>
              </a:p>
            </p:txBody>
          </p:sp>
        </p:grpSp>
        <p:grpSp>
          <p:nvGrpSpPr>
            <p:cNvPr id="10" name="Group 9"/>
            <p:cNvGrpSpPr/>
            <p:nvPr/>
          </p:nvGrpSpPr>
          <p:grpSpPr>
            <a:xfrm>
              <a:off x="3630329" y="1668438"/>
              <a:ext cx="4148895" cy="4023360"/>
              <a:chOff x="3630329" y="1643190"/>
              <a:chExt cx="4148895" cy="4023360"/>
            </a:xfrm>
          </p:grpSpPr>
          <p:sp>
            <p:nvSpPr>
              <p:cNvPr id="11" name="Isosceles Triangle 10"/>
              <p:cNvSpPr/>
              <p:nvPr/>
            </p:nvSpPr>
            <p:spPr bwMode="auto">
              <a:xfrm rot="5400000">
                <a:off x="2395889" y="2877630"/>
                <a:ext cx="4023360" cy="1554480"/>
              </a:xfrm>
              <a:prstGeom prst="triangle">
                <a:avLst/>
              </a:prstGeom>
              <a:solidFill>
                <a:schemeClr val="tx1">
                  <a:lumMod val="85000"/>
                </a:schemeClr>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45" tIns="146276" rIns="182845" bIns="146276" numCol="1" spcCol="0" rtlCol="0" fromWordArt="0" anchor="t" anchorCtr="0" forceAA="0" compatLnSpc="1">
                <a:prstTxWarp prst="textNoShape">
                  <a:avLst/>
                </a:prstTxWarp>
                <a:noAutofit/>
              </a:bodyPr>
              <a:lstStyle/>
              <a:p>
                <a:pPr algn="ctr" defTabSz="932277" fontAlgn="base">
                  <a:lnSpc>
                    <a:spcPct val="90000"/>
                  </a:lnSpc>
                  <a:spcBef>
                    <a:spcPct val="0"/>
                  </a:spcBef>
                  <a:spcAft>
                    <a:spcPct val="0"/>
                  </a:spcAft>
                </a:pPr>
                <a:endParaRPr lang="en-US" sz="2400" dirty="0" err="1">
                  <a:solidFill>
                    <a:srgbClr val="FF8C00"/>
                  </a:solidFill>
                  <a:ea typeface="Segoe UI" pitchFamily="34" charset="0"/>
                  <a:cs typeface="Segoe UI" pitchFamily="34" charset="0"/>
                </a:endParaRPr>
              </a:p>
            </p:txBody>
          </p:sp>
          <p:sp>
            <p:nvSpPr>
              <p:cNvPr id="12" name="Rectangle 11"/>
              <p:cNvSpPr/>
              <p:nvPr/>
            </p:nvSpPr>
            <p:spPr bwMode="auto">
              <a:xfrm>
                <a:off x="4903607" y="3288806"/>
                <a:ext cx="1440001" cy="735886"/>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45" tIns="146276" rIns="182845" bIns="146276" numCol="1" spcCol="0" rtlCol="0" fromWordArt="0" anchor="t" anchorCtr="0" forceAA="0" compatLnSpc="1">
                <a:prstTxWarp prst="textNoShape">
                  <a:avLst/>
                </a:prstTxWarp>
                <a:noAutofit/>
              </a:bodyPr>
              <a:lstStyle/>
              <a:p>
                <a:pPr algn="ctr" defTabSz="932277" fontAlgn="base">
                  <a:lnSpc>
                    <a:spcPct val="90000"/>
                  </a:lnSpc>
                  <a:spcBef>
                    <a:spcPct val="0"/>
                  </a:spcBef>
                  <a:spcAft>
                    <a:spcPct val="0"/>
                  </a:spcAft>
                </a:pPr>
                <a:endParaRPr lang="en-US" sz="2400" dirty="0" err="1">
                  <a:solidFill>
                    <a:srgbClr val="FF8C00"/>
                  </a:solidFill>
                  <a:ea typeface="Segoe UI" pitchFamily="34" charset="0"/>
                  <a:cs typeface="Segoe UI" pitchFamily="34" charset="0"/>
                </a:endParaRPr>
              </a:p>
            </p:txBody>
          </p:sp>
          <p:grpSp>
            <p:nvGrpSpPr>
              <p:cNvPr id="13" name="Group 12"/>
              <p:cNvGrpSpPr/>
              <p:nvPr/>
            </p:nvGrpSpPr>
            <p:grpSpPr>
              <a:xfrm>
                <a:off x="6340433" y="3384384"/>
                <a:ext cx="168320" cy="129191"/>
                <a:chOff x="6340433" y="3295627"/>
                <a:chExt cx="168320" cy="129191"/>
              </a:xfrm>
            </p:grpSpPr>
            <p:sp>
              <p:nvSpPr>
                <p:cNvPr id="30" name="Rectangle 29"/>
                <p:cNvSpPr>
                  <a:spLocks noChangeAspect="1"/>
                </p:cNvSpPr>
                <p:nvPr/>
              </p:nvSpPr>
              <p:spPr>
                <a:xfrm>
                  <a:off x="6340433" y="3336145"/>
                  <a:ext cx="124790" cy="534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03"/>
                  <a:endParaRPr lang="en-US" sz="1836">
                    <a:solidFill>
                      <a:srgbClr val="FF8C00"/>
                    </a:solidFill>
                  </a:endParaRPr>
                </a:p>
              </p:txBody>
            </p:sp>
            <p:sp>
              <p:nvSpPr>
                <p:cNvPr id="31" name="Oval 30"/>
                <p:cNvSpPr>
                  <a:spLocks noChangeAspect="1"/>
                </p:cNvSpPr>
                <p:nvPr/>
              </p:nvSpPr>
              <p:spPr>
                <a:xfrm>
                  <a:off x="6434788" y="3295627"/>
                  <a:ext cx="73965" cy="12919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03"/>
                  <a:endParaRPr lang="en-US" sz="1836">
                    <a:solidFill>
                      <a:srgbClr val="FF8C00"/>
                    </a:solidFill>
                  </a:endParaRPr>
                </a:p>
              </p:txBody>
            </p:sp>
          </p:grpSp>
          <p:grpSp>
            <p:nvGrpSpPr>
              <p:cNvPr id="14" name="Group 13"/>
              <p:cNvGrpSpPr/>
              <p:nvPr/>
            </p:nvGrpSpPr>
            <p:grpSpPr>
              <a:xfrm>
                <a:off x="6340433" y="3527685"/>
                <a:ext cx="168320" cy="129191"/>
                <a:chOff x="6340433" y="3438928"/>
                <a:chExt cx="168320" cy="129191"/>
              </a:xfrm>
            </p:grpSpPr>
            <p:sp>
              <p:nvSpPr>
                <p:cNvPr id="28" name="Rectangle 27"/>
                <p:cNvSpPr>
                  <a:spLocks noChangeAspect="1"/>
                </p:cNvSpPr>
                <p:nvPr/>
              </p:nvSpPr>
              <p:spPr>
                <a:xfrm>
                  <a:off x="6340433" y="3479446"/>
                  <a:ext cx="124790" cy="534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03"/>
                  <a:endParaRPr lang="en-US" sz="1836">
                    <a:solidFill>
                      <a:srgbClr val="FF8C00"/>
                    </a:solidFill>
                  </a:endParaRPr>
                </a:p>
              </p:txBody>
            </p:sp>
            <p:sp>
              <p:nvSpPr>
                <p:cNvPr id="29" name="Oval 28"/>
                <p:cNvSpPr>
                  <a:spLocks noChangeAspect="1"/>
                </p:cNvSpPr>
                <p:nvPr/>
              </p:nvSpPr>
              <p:spPr>
                <a:xfrm>
                  <a:off x="6434788" y="3438928"/>
                  <a:ext cx="73965" cy="12919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03"/>
                  <a:endParaRPr lang="en-US" sz="1836">
                    <a:solidFill>
                      <a:srgbClr val="FF8C00"/>
                    </a:solidFill>
                  </a:endParaRPr>
                </a:p>
              </p:txBody>
            </p:sp>
          </p:grpSp>
          <p:grpSp>
            <p:nvGrpSpPr>
              <p:cNvPr id="15" name="Group 14"/>
              <p:cNvGrpSpPr/>
              <p:nvPr/>
            </p:nvGrpSpPr>
            <p:grpSpPr>
              <a:xfrm>
                <a:off x="6340433" y="3678344"/>
                <a:ext cx="168320" cy="129191"/>
                <a:chOff x="6340433" y="3589587"/>
                <a:chExt cx="168320" cy="129191"/>
              </a:xfrm>
            </p:grpSpPr>
            <p:sp>
              <p:nvSpPr>
                <p:cNvPr id="26" name="Rectangle 25"/>
                <p:cNvSpPr>
                  <a:spLocks noChangeAspect="1"/>
                </p:cNvSpPr>
                <p:nvPr/>
              </p:nvSpPr>
              <p:spPr>
                <a:xfrm>
                  <a:off x="6340433" y="3630105"/>
                  <a:ext cx="124790" cy="534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03"/>
                  <a:endParaRPr lang="en-US" sz="1836">
                    <a:solidFill>
                      <a:srgbClr val="FF8C00"/>
                    </a:solidFill>
                  </a:endParaRPr>
                </a:p>
              </p:txBody>
            </p:sp>
            <p:sp>
              <p:nvSpPr>
                <p:cNvPr id="27" name="Oval 26"/>
                <p:cNvSpPr>
                  <a:spLocks noChangeAspect="1"/>
                </p:cNvSpPr>
                <p:nvPr/>
              </p:nvSpPr>
              <p:spPr>
                <a:xfrm>
                  <a:off x="6434788" y="3589587"/>
                  <a:ext cx="73965" cy="12919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03"/>
                  <a:endParaRPr lang="en-US" sz="1836">
                    <a:solidFill>
                      <a:srgbClr val="FF8C00"/>
                    </a:solidFill>
                  </a:endParaRPr>
                </a:p>
              </p:txBody>
            </p:sp>
          </p:grpSp>
          <p:grpSp>
            <p:nvGrpSpPr>
              <p:cNvPr id="16" name="Group 15"/>
              <p:cNvGrpSpPr/>
              <p:nvPr/>
            </p:nvGrpSpPr>
            <p:grpSpPr>
              <a:xfrm>
                <a:off x="6340433" y="3822584"/>
                <a:ext cx="168320" cy="129191"/>
                <a:chOff x="6340433" y="3733827"/>
                <a:chExt cx="168320" cy="129191"/>
              </a:xfrm>
            </p:grpSpPr>
            <p:sp>
              <p:nvSpPr>
                <p:cNvPr id="24" name="Rectangle 23"/>
                <p:cNvSpPr>
                  <a:spLocks noChangeAspect="1"/>
                </p:cNvSpPr>
                <p:nvPr/>
              </p:nvSpPr>
              <p:spPr>
                <a:xfrm>
                  <a:off x="6340433" y="3774345"/>
                  <a:ext cx="124790" cy="534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03"/>
                  <a:endParaRPr lang="en-US" sz="1836">
                    <a:solidFill>
                      <a:srgbClr val="FF8C00"/>
                    </a:solidFill>
                  </a:endParaRPr>
                </a:p>
              </p:txBody>
            </p:sp>
            <p:sp>
              <p:nvSpPr>
                <p:cNvPr id="25" name="Oval 24"/>
                <p:cNvSpPr>
                  <a:spLocks noChangeAspect="1"/>
                </p:cNvSpPr>
                <p:nvPr/>
              </p:nvSpPr>
              <p:spPr>
                <a:xfrm>
                  <a:off x="6434788" y="3733827"/>
                  <a:ext cx="73965" cy="12919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03"/>
                  <a:endParaRPr lang="en-US" sz="1836">
                    <a:solidFill>
                      <a:srgbClr val="FF8C00"/>
                    </a:solidFill>
                  </a:endParaRPr>
                </a:p>
              </p:txBody>
            </p:sp>
          </p:grpSp>
          <p:sp>
            <p:nvSpPr>
              <p:cNvPr id="18" name="Freeform 17"/>
              <p:cNvSpPr/>
              <p:nvPr/>
            </p:nvSpPr>
            <p:spPr bwMode="auto">
              <a:xfrm>
                <a:off x="6509982" y="2180505"/>
                <a:ext cx="1255594" cy="1265601"/>
              </a:xfrm>
              <a:custGeom>
                <a:avLst/>
                <a:gdLst>
                  <a:gd name="connsiteX0" fmla="*/ 0 w 1255594"/>
                  <a:gd name="connsiteY0" fmla="*/ 1265601 h 1265601"/>
                  <a:gd name="connsiteX1" fmla="*/ 300251 w 1255594"/>
                  <a:gd name="connsiteY1" fmla="*/ 985822 h 1265601"/>
                  <a:gd name="connsiteX2" fmla="*/ 805218 w 1255594"/>
                  <a:gd name="connsiteY2" fmla="*/ 139661 h 1265601"/>
                  <a:gd name="connsiteX3" fmla="*/ 1255594 w 1255594"/>
                  <a:gd name="connsiteY3" fmla="*/ 10007 h 1265601"/>
                </a:gdLst>
                <a:ahLst/>
                <a:cxnLst>
                  <a:cxn ang="0">
                    <a:pos x="connsiteX0" y="connsiteY0"/>
                  </a:cxn>
                  <a:cxn ang="0">
                    <a:pos x="connsiteX1" y="connsiteY1"/>
                  </a:cxn>
                  <a:cxn ang="0">
                    <a:pos x="connsiteX2" y="connsiteY2"/>
                  </a:cxn>
                  <a:cxn ang="0">
                    <a:pos x="connsiteX3" y="connsiteY3"/>
                  </a:cxn>
                </a:cxnLst>
                <a:rect l="l" t="t" r="r" b="b"/>
                <a:pathLst>
                  <a:path w="1255594" h="1265601">
                    <a:moveTo>
                      <a:pt x="0" y="1265601"/>
                    </a:moveTo>
                    <a:cubicBezTo>
                      <a:pt x="83024" y="1219540"/>
                      <a:pt x="166048" y="1173479"/>
                      <a:pt x="300251" y="985822"/>
                    </a:cubicBezTo>
                    <a:cubicBezTo>
                      <a:pt x="434454" y="798165"/>
                      <a:pt x="645994" y="302297"/>
                      <a:pt x="805218" y="139661"/>
                    </a:cubicBezTo>
                    <a:cubicBezTo>
                      <a:pt x="964442" y="-22975"/>
                      <a:pt x="1110018" y="-6484"/>
                      <a:pt x="1255594" y="10007"/>
                    </a:cubicBezTo>
                  </a:path>
                </a:pathLst>
              </a:custGeom>
              <a:noFill/>
              <a:ln w="38100">
                <a:solidFill>
                  <a:schemeClr val="tx1"/>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US" sz="1799">
                  <a:solidFill>
                    <a:srgbClr val="FF8C00"/>
                  </a:solidFill>
                </a:endParaRPr>
              </a:p>
            </p:txBody>
          </p:sp>
          <p:sp>
            <p:nvSpPr>
              <p:cNvPr id="19" name="Freeform 18"/>
              <p:cNvSpPr/>
              <p:nvPr/>
            </p:nvSpPr>
            <p:spPr bwMode="auto">
              <a:xfrm flipV="1">
                <a:off x="6510396" y="3879008"/>
                <a:ext cx="1255594" cy="1265601"/>
              </a:xfrm>
              <a:custGeom>
                <a:avLst/>
                <a:gdLst>
                  <a:gd name="connsiteX0" fmla="*/ 0 w 1255594"/>
                  <a:gd name="connsiteY0" fmla="*/ 1265601 h 1265601"/>
                  <a:gd name="connsiteX1" fmla="*/ 300251 w 1255594"/>
                  <a:gd name="connsiteY1" fmla="*/ 985822 h 1265601"/>
                  <a:gd name="connsiteX2" fmla="*/ 805218 w 1255594"/>
                  <a:gd name="connsiteY2" fmla="*/ 139661 h 1265601"/>
                  <a:gd name="connsiteX3" fmla="*/ 1255594 w 1255594"/>
                  <a:gd name="connsiteY3" fmla="*/ 10007 h 1265601"/>
                </a:gdLst>
                <a:ahLst/>
                <a:cxnLst>
                  <a:cxn ang="0">
                    <a:pos x="connsiteX0" y="connsiteY0"/>
                  </a:cxn>
                  <a:cxn ang="0">
                    <a:pos x="connsiteX1" y="connsiteY1"/>
                  </a:cxn>
                  <a:cxn ang="0">
                    <a:pos x="connsiteX2" y="connsiteY2"/>
                  </a:cxn>
                  <a:cxn ang="0">
                    <a:pos x="connsiteX3" y="connsiteY3"/>
                  </a:cxn>
                </a:cxnLst>
                <a:rect l="l" t="t" r="r" b="b"/>
                <a:pathLst>
                  <a:path w="1255594" h="1265601">
                    <a:moveTo>
                      <a:pt x="0" y="1265601"/>
                    </a:moveTo>
                    <a:cubicBezTo>
                      <a:pt x="83024" y="1219540"/>
                      <a:pt x="166048" y="1173479"/>
                      <a:pt x="300251" y="985822"/>
                    </a:cubicBezTo>
                    <a:cubicBezTo>
                      <a:pt x="434454" y="798165"/>
                      <a:pt x="645994" y="302297"/>
                      <a:pt x="805218" y="139661"/>
                    </a:cubicBezTo>
                    <a:cubicBezTo>
                      <a:pt x="964442" y="-22975"/>
                      <a:pt x="1110018" y="-6484"/>
                      <a:pt x="1255594" y="10007"/>
                    </a:cubicBezTo>
                  </a:path>
                </a:pathLst>
              </a:custGeom>
              <a:noFill/>
              <a:ln w="38100">
                <a:solidFill>
                  <a:schemeClr val="tx1"/>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US" sz="1799">
                  <a:solidFill>
                    <a:srgbClr val="FF8C00"/>
                  </a:solidFill>
                </a:endParaRPr>
              </a:p>
            </p:txBody>
          </p:sp>
          <p:sp>
            <p:nvSpPr>
              <p:cNvPr id="20" name="Freeform 19"/>
              <p:cNvSpPr/>
              <p:nvPr/>
            </p:nvSpPr>
            <p:spPr bwMode="auto">
              <a:xfrm>
                <a:off x="6509982" y="3165140"/>
                <a:ext cx="1269242" cy="424268"/>
              </a:xfrm>
              <a:custGeom>
                <a:avLst/>
                <a:gdLst>
                  <a:gd name="connsiteX0" fmla="*/ 0 w 1269242"/>
                  <a:gd name="connsiteY0" fmla="*/ 424268 h 424268"/>
                  <a:gd name="connsiteX1" fmla="*/ 429904 w 1269242"/>
                  <a:gd name="connsiteY1" fmla="*/ 287790 h 424268"/>
                  <a:gd name="connsiteX2" fmla="*/ 914400 w 1269242"/>
                  <a:gd name="connsiteY2" fmla="*/ 35307 h 424268"/>
                  <a:gd name="connsiteX3" fmla="*/ 1269242 w 1269242"/>
                  <a:gd name="connsiteY3" fmla="*/ 8011 h 424268"/>
                </a:gdLst>
                <a:ahLst/>
                <a:cxnLst>
                  <a:cxn ang="0">
                    <a:pos x="connsiteX0" y="connsiteY0"/>
                  </a:cxn>
                  <a:cxn ang="0">
                    <a:pos x="connsiteX1" y="connsiteY1"/>
                  </a:cxn>
                  <a:cxn ang="0">
                    <a:pos x="connsiteX2" y="connsiteY2"/>
                  </a:cxn>
                  <a:cxn ang="0">
                    <a:pos x="connsiteX3" y="connsiteY3"/>
                  </a:cxn>
                </a:cxnLst>
                <a:rect l="l" t="t" r="r" b="b"/>
                <a:pathLst>
                  <a:path w="1269242" h="424268">
                    <a:moveTo>
                      <a:pt x="0" y="424268"/>
                    </a:moveTo>
                    <a:cubicBezTo>
                      <a:pt x="138752" y="388442"/>
                      <a:pt x="277504" y="352617"/>
                      <a:pt x="429904" y="287790"/>
                    </a:cubicBezTo>
                    <a:cubicBezTo>
                      <a:pt x="582304" y="222963"/>
                      <a:pt x="774510" y="81937"/>
                      <a:pt x="914400" y="35307"/>
                    </a:cubicBezTo>
                    <a:cubicBezTo>
                      <a:pt x="1054290" y="-11323"/>
                      <a:pt x="1161766" y="-1656"/>
                      <a:pt x="1269242" y="8011"/>
                    </a:cubicBezTo>
                  </a:path>
                </a:pathLst>
              </a:custGeom>
              <a:noFill/>
              <a:ln w="38100">
                <a:solidFill>
                  <a:schemeClr val="tx1"/>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US" sz="1799">
                  <a:solidFill>
                    <a:srgbClr val="FF8C00"/>
                  </a:solidFill>
                </a:endParaRPr>
              </a:p>
            </p:txBody>
          </p:sp>
          <p:sp>
            <p:nvSpPr>
              <p:cNvPr id="21" name="Freeform 20"/>
              <p:cNvSpPr/>
              <p:nvPr/>
            </p:nvSpPr>
            <p:spPr bwMode="auto">
              <a:xfrm flipV="1">
                <a:off x="6509982" y="3747120"/>
                <a:ext cx="1269242" cy="424268"/>
              </a:xfrm>
              <a:custGeom>
                <a:avLst/>
                <a:gdLst>
                  <a:gd name="connsiteX0" fmla="*/ 0 w 1269242"/>
                  <a:gd name="connsiteY0" fmla="*/ 424268 h 424268"/>
                  <a:gd name="connsiteX1" fmla="*/ 429904 w 1269242"/>
                  <a:gd name="connsiteY1" fmla="*/ 287790 h 424268"/>
                  <a:gd name="connsiteX2" fmla="*/ 914400 w 1269242"/>
                  <a:gd name="connsiteY2" fmla="*/ 35307 h 424268"/>
                  <a:gd name="connsiteX3" fmla="*/ 1269242 w 1269242"/>
                  <a:gd name="connsiteY3" fmla="*/ 8011 h 424268"/>
                </a:gdLst>
                <a:ahLst/>
                <a:cxnLst>
                  <a:cxn ang="0">
                    <a:pos x="connsiteX0" y="connsiteY0"/>
                  </a:cxn>
                  <a:cxn ang="0">
                    <a:pos x="connsiteX1" y="connsiteY1"/>
                  </a:cxn>
                  <a:cxn ang="0">
                    <a:pos x="connsiteX2" y="connsiteY2"/>
                  </a:cxn>
                  <a:cxn ang="0">
                    <a:pos x="connsiteX3" y="connsiteY3"/>
                  </a:cxn>
                </a:cxnLst>
                <a:rect l="l" t="t" r="r" b="b"/>
                <a:pathLst>
                  <a:path w="1269242" h="424268">
                    <a:moveTo>
                      <a:pt x="0" y="424268"/>
                    </a:moveTo>
                    <a:cubicBezTo>
                      <a:pt x="138752" y="388442"/>
                      <a:pt x="277504" y="352617"/>
                      <a:pt x="429904" y="287790"/>
                    </a:cubicBezTo>
                    <a:cubicBezTo>
                      <a:pt x="582304" y="222963"/>
                      <a:pt x="774510" y="81937"/>
                      <a:pt x="914400" y="35307"/>
                    </a:cubicBezTo>
                    <a:cubicBezTo>
                      <a:pt x="1054290" y="-11323"/>
                      <a:pt x="1161766" y="-1656"/>
                      <a:pt x="1269242" y="8011"/>
                    </a:cubicBezTo>
                  </a:path>
                </a:pathLst>
              </a:custGeom>
              <a:noFill/>
              <a:ln w="38100">
                <a:solidFill>
                  <a:schemeClr val="tx1"/>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US" sz="1799">
                  <a:solidFill>
                    <a:srgbClr val="FF8C00"/>
                  </a:solidFill>
                </a:endParaRPr>
              </a:p>
            </p:txBody>
          </p:sp>
          <p:sp>
            <p:nvSpPr>
              <p:cNvPr id="23" name="TextBox 22"/>
              <p:cNvSpPr txBox="1"/>
              <p:nvPr/>
            </p:nvSpPr>
            <p:spPr>
              <a:xfrm>
                <a:off x="3996492" y="3349448"/>
                <a:ext cx="2651731" cy="634549"/>
              </a:xfrm>
              <a:prstGeom prst="rect">
                <a:avLst/>
              </a:prstGeom>
              <a:solidFill>
                <a:schemeClr val="tx1">
                  <a:lumMod val="85000"/>
                </a:schemeClr>
              </a:solidFill>
            </p:spPr>
            <p:txBody>
              <a:bodyPr wrap="square" lIns="182845" tIns="146276" rIns="182845" bIns="146276" rtlCol="0">
                <a:spAutoFit/>
              </a:bodyPr>
              <a:lstStyle/>
              <a:p>
                <a:pPr algn="ctr" defTabSz="932597">
                  <a:lnSpc>
                    <a:spcPct val="90000"/>
                  </a:lnSpc>
                </a:pPr>
                <a:r>
                  <a:rPr lang="en-US" sz="2400" b="1" dirty="0">
                    <a:solidFill>
                      <a:srgbClr val="FFFFFF"/>
                    </a:solidFill>
                  </a:rPr>
                  <a:t>Event Hub</a:t>
                </a:r>
                <a:endParaRPr lang="en-US" sz="1999" b="1" dirty="0">
                  <a:solidFill>
                    <a:srgbClr val="FFFFFF"/>
                  </a:solidFill>
                </a:endParaRPr>
              </a:p>
            </p:txBody>
          </p:sp>
        </p:grpSp>
      </p:grpSp>
      <p:sp>
        <p:nvSpPr>
          <p:cNvPr id="58" name="TextBox 57"/>
          <p:cNvSpPr txBox="1"/>
          <p:nvPr/>
        </p:nvSpPr>
        <p:spPr>
          <a:xfrm>
            <a:off x="4024834" y="4488314"/>
            <a:ext cx="2991177" cy="2367173"/>
          </a:xfrm>
          <a:prstGeom prst="rect">
            <a:avLst/>
          </a:prstGeom>
          <a:noFill/>
        </p:spPr>
        <p:txBody>
          <a:bodyPr wrap="square" lIns="182845" tIns="146276" rIns="182845" bIns="146276" rtlCol="0">
            <a:spAutoFit/>
          </a:bodyPr>
          <a:lstStyle/>
          <a:p>
            <a:pPr algn="ctr" defTabSz="932597">
              <a:lnSpc>
                <a:spcPct val="120000"/>
              </a:lnSpc>
            </a:pPr>
            <a:r>
              <a:rPr lang="en-US" sz="2200" b="1" dirty="0">
                <a:solidFill>
                  <a:srgbClr val="FFFFFF"/>
                </a:solidFill>
                <a:cs typeface="Aharoni" panose="02010803020104030203" pitchFamily="2" charset="-79"/>
              </a:rPr>
              <a:t>- Hyper Scale -</a:t>
            </a:r>
          </a:p>
          <a:p>
            <a:pPr algn="ctr" defTabSz="932597">
              <a:lnSpc>
                <a:spcPct val="120000"/>
              </a:lnSpc>
            </a:pPr>
            <a:r>
              <a:rPr lang="en-US" sz="2200" b="1" dirty="0">
                <a:solidFill>
                  <a:srgbClr val="FFFFFF"/>
                </a:solidFill>
                <a:cs typeface="Aharoni" panose="02010803020104030203" pitchFamily="2" charset="-79"/>
              </a:rPr>
              <a:t>- Fully Managed -</a:t>
            </a:r>
          </a:p>
          <a:p>
            <a:pPr algn="ctr" defTabSz="932597">
              <a:lnSpc>
                <a:spcPct val="120000"/>
              </a:lnSpc>
            </a:pPr>
            <a:r>
              <a:rPr lang="en-US" sz="2200" b="1" dirty="0">
                <a:solidFill>
                  <a:srgbClr val="FFFFFF"/>
                </a:solidFill>
                <a:cs typeface="Aharoni" panose="02010803020104030203" pitchFamily="2" charset="-79"/>
              </a:rPr>
              <a:t>- Interoperable -</a:t>
            </a:r>
          </a:p>
          <a:p>
            <a:pPr algn="ctr" defTabSz="932597">
              <a:lnSpc>
                <a:spcPct val="120000"/>
              </a:lnSpc>
            </a:pPr>
            <a:r>
              <a:rPr lang="en-US" sz="2200" b="1" dirty="0">
                <a:solidFill>
                  <a:srgbClr val="FFFFFF"/>
                </a:solidFill>
                <a:cs typeface="Aharoni" panose="02010803020104030203" pitchFamily="2" charset="-79"/>
              </a:rPr>
              <a:t>- Secure -</a:t>
            </a:r>
          </a:p>
          <a:p>
            <a:pPr algn="ctr" defTabSz="932597">
              <a:lnSpc>
                <a:spcPct val="120000"/>
              </a:lnSpc>
            </a:pPr>
            <a:r>
              <a:rPr lang="en-US" sz="2200" b="1" dirty="0">
                <a:solidFill>
                  <a:srgbClr val="FFFFFF"/>
                </a:solidFill>
                <a:cs typeface="Aharoni" panose="02010803020104030203" pitchFamily="2" charset="-79"/>
              </a:rPr>
              <a:t>- Cost Effective -</a:t>
            </a:r>
          </a:p>
        </p:txBody>
      </p:sp>
    </p:spTree>
    <p:extLst>
      <p:ext uri="{BB962C8B-B14F-4D97-AF65-F5344CB8AC3E}">
        <p14:creationId xmlns:p14="http://schemas.microsoft.com/office/powerpoint/2010/main" val="103396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Hubs</a:t>
            </a:r>
            <a:endParaRPr lang="en-US" dirty="0"/>
          </a:p>
        </p:txBody>
      </p:sp>
      <p:sp>
        <p:nvSpPr>
          <p:cNvPr id="4" name="Text Placeholder 3"/>
          <p:cNvSpPr>
            <a:spLocks noGrp="1"/>
          </p:cNvSpPr>
          <p:nvPr>
            <p:ph type="body" sz="quarter" idx="10"/>
          </p:nvPr>
        </p:nvSpPr>
        <p:spPr>
          <a:xfrm>
            <a:off x="275481" y="1212851"/>
            <a:ext cx="11885514" cy="5606057"/>
          </a:xfrm>
          <a:prstGeom prst="rect">
            <a:avLst/>
          </a:prstGeom>
        </p:spPr>
        <p:txBody>
          <a:bodyPr wrap="square">
            <a:spAutoFit/>
          </a:bodyPr>
          <a:lstStyle/>
          <a:p>
            <a:r>
              <a:rPr lang="en-US" sz="2448" dirty="0">
                <a:solidFill>
                  <a:schemeClr val="tx1"/>
                </a:solidFill>
                <a:latin typeface="+mn-lt"/>
              </a:rPr>
              <a:t>Cloud-scale telemetry ingestion from websites, apps, and devices</a:t>
            </a:r>
          </a:p>
          <a:p>
            <a:endParaRPr lang="en-US" sz="2448" dirty="0">
              <a:solidFill>
                <a:schemeClr val="tx1"/>
              </a:solidFill>
              <a:latin typeface="+mn-lt"/>
            </a:endParaRPr>
          </a:p>
          <a:p>
            <a:pPr>
              <a:buFont typeface="Arial" panose="020B0604020202020204" pitchFamily="34" charset="0"/>
              <a:buChar char="•"/>
            </a:pPr>
            <a:r>
              <a:rPr lang="en-US" sz="2448" dirty="0">
                <a:solidFill>
                  <a:schemeClr val="tx1"/>
                </a:solidFill>
                <a:latin typeface="+mn-lt"/>
              </a:rPr>
              <a:t>Log </a:t>
            </a:r>
            <a:r>
              <a:rPr lang="en-US" sz="2448" i="1" dirty="0">
                <a:solidFill>
                  <a:schemeClr val="tx1"/>
                </a:solidFill>
                <a:latin typeface="+mn-lt"/>
              </a:rPr>
              <a:t>millions</a:t>
            </a:r>
            <a:r>
              <a:rPr lang="en-US" sz="2448" dirty="0">
                <a:solidFill>
                  <a:schemeClr val="tx1"/>
                </a:solidFill>
                <a:latin typeface="+mn-lt"/>
              </a:rPr>
              <a:t> of events per second in near real time</a:t>
            </a:r>
          </a:p>
          <a:p>
            <a:pPr>
              <a:buFont typeface="Arial" panose="020B0604020202020204" pitchFamily="34" charset="0"/>
              <a:buChar char="•"/>
            </a:pPr>
            <a:endParaRPr lang="en-US" sz="2448" dirty="0">
              <a:solidFill>
                <a:schemeClr val="tx1"/>
              </a:solidFill>
              <a:latin typeface="+mn-lt"/>
            </a:endParaRPr>
          </a:p>
          <a:p>
            <a:pPr>
              <a:buFont typeface="Arial" panose="020B0604020202020204" pitchFamily="34" charset="0"/>
              <a:buChar char="•"/>
            </a:pPr>
            <a:r>
              <a:rPr lang="en-US" sz="2448" i="1" dirty="0">
                <a:solidFill>
                  <a:schemeClr val="tx1"/>
                </a:solidFill>
                <a:latin typeface="+mn-lt"/>
              </a:rPr>
              <a:t>Connect</a:t>
            </a:r>
            <a:r>
              <a:rPr lang="en-US" sz="2448" dirty="0">
                <a:solidFill>
                  <a:schemeClr val="tx1"/>
                </a:solidFill>
                <a:latin typeface="+mn-lt"/>
              </a:rPr>
              <a:t> devices with flexible authorization and throttling</a:t>
            </a:r>
          </a:p>
          <a:p>
            <a:pPr>
              <a:buFont typeface="Arial" panose="020B0604020202020204" pitchFamily="34" charset="0"/>
              <a:buChar char="•"/>
            </a:pPr>
            <a:endParaRPr lang="en-US" sz="2448" dirty="0">
              <a:solidFill>
                <a:schemeClr val="tx1"/>
              </a:solidFill>
              <a:latin typeface="+mn-lt"/>
            </a:endParaRPr>
          </a:p>
          <a:p>
            <a:pPr>
              <a:buFont typeface="Arial" panose="020B0604020202020204" pitchFamily="34" charset="0"/>
              <a:buChar char="•"/>
            </a:pPr>
            <a:r>
              <a:rPr lang="en-US" sz="2448" dirty="0">
                <a:solidFill>
                  <a:schemeClr val="tx1"/>
                </a:solidFill>
                <a:latin typeface="+mn-lt"/>
              </a:rPr>
              <a:t>Time-based event buffering</a:t>
            </a:r>
          </a:p>
          <a:p>
            <a:pPr>
              <a:buFont typeface="Arial" panose="020B0604020202020204" pitchFamily="34" charset="0"/>
              <a:buChar char="•"/>
            </a:pPr>
            <a:endParaRPr lang="en-US" sz="2448" dirty="0">
              <a:solidFill>
                <a:schemeClr val="tx1"/>
              </a:solidFill>
              <a:latin typeface="+mn-lt"/>
            </a:endParaRPr>
          </a:p>
          <a:p>
            <a:pPr>
              <a:buFont typeface="Arial" panose="020B0604020202020204" pitchFamily="34" charset="0"/>
              <a:buChar char="•"/>
            </a:pPr>
            <a:r>
              <a:rPr lang="en-US" sz="2448" dirty="0">
                <a:solidFill>
                  <a:schemeClr val="tx1"/>
                </a:solidFill>
                <a:latin typeface="+mn-lt"/>
              </a:rPr>
              <a:t>Managed service with elastic scale</a:t>
            </a:r>
          </a:p>
          <a:p>
            <a:pPr>
              <a:buFont typeface="Arial" panose="020B0604020202020204" pitchFamily="34" charset="0"/>
              <a:buChar char="•"/>
            </a:pPr>
            <a:endParaRPr lang="en-US" sz="2448" dirty="0">
              <a:solidFill>
                <a:schemeClr val="tx1"/>
              </a:solidFill>
              <a:latin typeface="+mn-lt"/>
            </a:endParaRPr>
          </a:p>
          <a:p>
            <a:pPr>
              <a:buFont typeface="Arial" panose="020B0604020202020204" pitchFamily="34" charset="0"/>
              <a:buChar char="•"/>
            </a:pPr>
            <a:r>
              <a:rPr lang="en-US" sz="2448" dirty="0">
                <a:solidFill>
                  <a:schemeClr val="tx1"/>
                </a:solidFill>
                <a:latin typeface="+mn-lt"/>
              </a:rPr>
              <a:t>Broad platform reach with native client libraries</a:t>
            </a:r>
          </a:p>
          <a:p>
            <a:pPr>
              <a:buFont typeface="Arial" panose="020B0604020202020204" pitchFamily="34" charset="0"/>
              <a:buChar char="•"/>
            </a:pPr>
            <a:endParaRPr lang="en-US" sz="2448" dirty="0">
              <a:solidFill>
                <a:schemeClr val="tx1"/>
              </a:solidFill>
              <a:latin typeface="+mn-lt"/>
            </a:endParaRPr>
          </a:p>
          <a:p>
            <a:pPr>
              <a:buFont typeface="Arial" panose="020B0604020202020204" pitchFamily="34" charset="0"/>
              <a:buChar char="•"/>
            </a:pPr>
            <a:r>
              <a:rPr lang="en-US" sz="2448" dirty="0">
                <a:solidFill>
                  <a:schemeClr val="tx1"/>
                </a:solidFill>
                <a:latin typeface="+mn-lt"/>
              </a:rPr>
              <a:t>Pluggable adapters for other cloud services</a:t>
            </a:r>
          </a:p>
        </p:txBody>
      </p:sp>
    </p:spTree>
    <p:extLst>
      <p:ext uri="{BB962C8B-B14F-4D97-AF65-F5344CB8AC3E}">
        <p14:creationId xmlns:p14="http://schemas.microsoft.com/office/powerpoint/2010/main" val="284823862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Time Analytics</a:t>
            </a:r>
            <a:endParaRPr lang="en-US" dirty="0"/>
          </a:p>
        </p:txBody>
      </p:sp>
    </p:spTree>
    <p:extLst>
      <p:ext uri="{BB962C8B-B14F-4D97-AF65-F5344CB8AC3E}">
        <p14:creationId xmlns:p14="http://schemas.microsoft.com/office/powerpoint/2010/main" val="218374167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6" cstate="screen">
            <a:extLst>
              <a:ext uri="{28A0092B-C50C-407E-A947-70E740481C1C}">
                <a14:useLocalDpi xmlns:a14="http://schemas.microsoft.com/office/drawing/2010/main" val="0"/>
              </a:ext>
            </a:extLst>
          </a:blip>
          <a:srcRect l="5847" r="1539"/>
          <a:stretch/>
        </p:blipFill>
        <p:spPr>
          <a:xfrm>
            <a:off x="8229028" y="2857372"/>
            <a:ext cx="3930805" cy="3382320"/>
          </a:xfrm>
          <a:prstGeom prst="rect">
            <a:avLst/>
          </a:prstGeom>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val="0"/>
              </a:ext>
            </a:extLst>
          </a:blip>
          <a:srcRect l="1047" r="9379"/>
          <a:stretch/>
        </p:blipFill>
        <p:spPr>
          <a:xfrm>
            <a:off x="276004" y="2857372"/>
            <a:ext cx="3930805" cy="3382320"/>
          </a:xfrm>
          <a:prstGeom prst="rect">
            <a:avLst/>
          </a:prstGeom>
        </p:spPr>
      </p:pic>
      <p:pic>
        <p:nvPicPr>
          <p:cNvPr id="16" name="Picture 2" descr="C:\Users\v-abb\Dropbox\SQL Server 14\Hybrid IT Image_no people.jpg"/>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sharpenSoften amount="50000"/>
                    </a14:imgEffect>
                    <a14:imgEffect>
                      <a14:brightnessContrast bright="-11000" contrast="43000"/>
                    </a14:imgEffect>
                  </a14:imgLayer>
                </a14:imgProps>
              </a:ext>
              <a:ext uri="{28A0092B-C50C-407E-A947-70E740481C1C}">
                <a14:useLocalDpi xmlns:a14="http://schemas.microsoft.com/office/drawing/2010/main" val="0"/>
              </a:ext>
            </a:extLst>
          </a:blip>
          <a:srcRect r="23147" b="2631"/>
          <a:stretch/>
        </p:blipFill>
        <p:spPr bwMode="auto">
          <a:xfrm>
            <a:off x="4252517" y="2857371"/>
            <a:ext cx="3930805" cy="3382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6325" y="296185"/>
            <a:ext cx="11885415" cy="917315"/>
          </a:xfrm>
        </p:spPr>
        <p:txBody>
          <a:bodyPr/>
          <a:lstStyle/>
          <a:p>
            <a:r>
              <a:rPr lang="en-US" dirty="0" smtClean="0"/>
              <a:t>Introducing </a:t>
            </a:r>
            <a:r>
              <a:rPr lang="en-US" b="1" dirty="0" smtClean="0"/>
              <a:t>Azure Stream Analytics</a:t>
            </a:r>
            <a:endParaRPr lang="en-US" b="1" dirty="0"/>
          </a:p>
        </p:txBody>
      </p:sp>
      <p:sp>
        <p:nvSpPr>
          <p:cNvPr id="7" name="Rectangle 6"/>
          <p:cNvSpPr>
            <a:spLocks/>
          </p:cNvSpPr>
          <p:nvPr>
            <p:custDataLst>
              <p:tags r:id="rId1"/>
            </p:custDataLst>
          </p:nvPr>
        </p:nvSpPr>
        <p:spPr bwMode="auto">
          <a:xfrm>
            <a:off x="4252517" y="1667499"/>
            <a:ext cx="3930805" cy="118838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043">
              <a:lnSpc>
                <a:spcPct val="90000"/>
              </a:lnSpc>
            </a:pPr>
            <a: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t>Mission critical reliability and scale </a:t>
            </a:r>
          </a:p>
        </p:txBody>
      </p:sp>
      <p:sp>
        <p:nvSpPr>
          <p:cNvPr id="11" name="Rectangle 10"/>
          <p:cNvSpPr>
            <a:spLocks/>
          </p:cNvSpPr>
          <p:nvPr>
            <p:custDataLst>
              <p:tags r:id="rId2"/>
            </p:custDataLst>
          </p:nvPr>
        </p:nvSpPr>
        <p:spPr bwMode="auto">
          <a:xfrm>
            <a:off x="8229029" y="1667499"/>
            <a:ext cx="3930805" cy="11883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043">
              <a:lnSpc>
                <a:spcPct val="90000"/>
              </a:lnSpc>
            </a:pPr>
            <a: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t>Enables rapid development</a:t>
            </a:r>
          </a:p>
        </p:txBody>
      </p:sp>
      <p:sp>
        <p:nvSpPr>
          <p:cNvPr id="14" name="Rectangle 13"/>
          <p:cNvSpPr>
            <a:spLocks/>
          </p:cNvSpPr>
          <p:nvPr>
            <p:custDataLst>
              <p:tags r:id="rId3"/>
            </p:custDataLst>
          </p:nvPr>
        </p:nvSpPr>
        <p:spPr bwMode="auto">
          <a:xfrm>
            <a:off x="276005" y="1667499"/>
            <a:ext cx="3930805" cy="118838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043">
              <a:lnSpc>
                <a:spcPct val="90000"/>
              </a:lnSpc>
            </a:pPr>
            <a: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t>Fully managed </a:t>
            </a:r>
            <a:b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br>
            <a: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t>real-time analytics</a:t>
            </a:r>
          </a:p>
        </p:txBody>
      </p:sp>
    </p:spTree>
    <p:extLst>
      <p:ext uri="{BB962C8B-B14F-4D97-AF65-F5344CB8AC3E}">
        <p14:creationId xmlns:p14="http://schemas.microsoft.com/office/powerpoint/2010/main" val="67214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cstate="screen">
            <a:extLst>
              <a:ext uri="{28A0092B-C50C-407E-A947-70E740481C1C}">
                <a14:useLocalDpi xmlns:a14="http://schemas.microsoft.com/office/drawing/2010/main" val="0"/>
              </a:ext>
            </a:extLst>
          </a:blip>
          <a:srcRect l="1047" r="9379"/>
          <a:stretch/>
        </p:blipFill>
        <p:spPr>
          <a:xfrm>
            <a:off x="276004" y="2857372"/>
            <a:ext cx="3930805" cy="3382320"/>
          </a:xfrm>
          <a:prstGeom prst="rect">
            <a:avLst/>
          </a:prstGeom>
        </p:spPr>
      </p:pic>
      <p:sp>
        <p:nvSpPr>
          <p:cNvPr id="2" name="Title 1"/>
          <p:cNvSpPr>
            <a:spLocks noGrp="1"/>
          </p:cNvSpPr>
          <p:nvPr>
            <p:ph type="title"/>
          </p:nvPr>
        </p:nvSpPr>
        <p:spPr>
          <a:xfrm>
            <a:off x="276325" y="296185"/>
            <a:ext cx="11885415" cy="917315"/>
          </a:xfrm>
        </p:spPr>
        <p:txBody>
          <a:bodyPr/>
          <a:lstStyle/>
          <a:p>
            <a:r>
              <a:rPr lang="en-US" dirty="0" smtClean="0"/>
              <a:t>Real-time analytics</a:t>
            </a:r>
            <a:endParaRPr lang="en-US" dirty="0"/>
          </a:p>
        </p:txBody>
      </p:sp>
      <p:sp>
        <p:nvSpPr>
          <p:cNvPr id="14" name="Rectangle 13"/>
          <p:cNvSpPr>
            <a:spLocks/>
          </p:cNvSpPr>
          <p:nvPr>
            <p:custDataLst>
              <p:tags r:id="rId1"/>
            </p:custDataLst>
          </p:nvPr>
        </p:nvSpPr>
        <p:spPr bwMode="auto">
          <a:xfrm>
            <a:off x="276005" y="1669002"/>
            <a:ext cx="3930805" cy="118838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043">
              <a:lnSpc>
                <a:spcPct val="90000"/>
              </a:lnSpc>
            </a:pPr>
            <a: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t>Fully managed </a:t>
            </a:r>
            <a:b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br>
            <a: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t>real-time analytics</a:t>
            </a:r>
          </a:p>
        </p:txBody>
      </p:sp>
      <p:sp>
        <p:nvSpPr>
          <p:cNvPr id="3" name="Rectangle 2"/>
          <p:cNvSpPr/>
          <p:nvPr/>
        </p:nvSpPr>
        <p:spPr>
          <a:xfrm>
            <a:off x="5341347" y="1516343"/>
            <a:ext cx="7169101" cy="4708553"/>
          </a:xfrm>
          <a:prstGeom prst="rect">
            <a:avLst/>
          </a:prstGeom>
        </p:spPr>
        <p:txBody>
          <a:bodyPr wrap="none">
            <a:spAutoFit/>
          </a:bodyPr>
          <a:lstStyle/>
          <a:p>
            <a:pPr defTabSz="932597">
              <a:spcBef>
                <a:spcPts val="1801"/>
              </a:spcBef>
            </a:pPr>
            <a:r>
              <a:rPr lang="en-US" sz="2400" dirty="0">
                <a:solidFill>
                  <a:srgbClr val="FFFFFF"/>
                </a:solidFill>
              </a:rPr>
              <a:t>Real-time Analytics</a:t>
            </a:r>
          </a:p>
          <a:p>
            <a:pPr marL="285695" indent="-285695" defTabSz="932597">
              <a:spcBef>
                <a:spcPts val="1801"/>
              </a:spcBef>
              <a:buFont typeface="Arial" panose="020B0604020202020204" pitchFamily="34" charset="0"/>
              <a:buChar char="•"/>
            </a:pPr>
            <a:r>
              <a:rPr lang="en-US" dirty="0">
                <a:solidFill>
                  <a:srgbClr val="FFFFFF"/>
                </a:solidFill>
              </a:rPr>
              <a:t>Intake </a:t>
            </a:r>
            <a:r>
              <a:rPr lang="en-US" b="1" dirty="0">
                <a:solidFill>
                  <a:srgbClr val="FFFFFF"/>
                </a:solidFill>
              </a:rPr>
              <a:t>millions of events per second </a:t>
            </a:r>
            <a:r>
              <a:rPr lang="en-US" dirty="0">
                <a:solidFill>
                  <a:srgbClr val="FFFFFF"/>
                </a:solidFill>
              </a:rPr>
              <a:t>(up to 1 GB/s)</a:t>
            </a:r>
          </a:p>
          <a:p>
            <a:pPr marL="285695" indent="-285695" defTabSz="932597">
              <a:spcBef>
                <a:spcPts val="1801"/>
              </a:spcBef>
              <a:buFont typeface="Arial" panose="020B0604020202020204" pitchFamily="34" charset="0"/>
              <a:buChar char="•"/>
            </a:pPr>
            <a:r>
              <a:rPr lang="en-US" b="1" dirty="0">
                <a:solidFill>
                  <a:srgbClr val="FFFFFF"/>
                </a:solidFill>
              </a:rPr>
              <a:t>Low processing latency</a:t>
            </a:r>
            <a:r>
              <a:rPr lang="en-US" dirty="0">
                <a:solidFill>
                  <a:srgbClr val="FFFFFF"/>
                </a:solidFill>
              </a:rPr>
              <a:t>, auto adaptive (sub-second to seconds)</a:t>
            </a:r>
          </a:p>
          <a:p>
            <a:pPr marL="285695" indent="-285695" defTabSz="932597">
              <a:spcBef>
                <a:spcPts val="1801"/>
              </a:spcBef>
              <a:buFont typeface="Arial" panose="020B0604020202020204" pitchFamily="34" charset="0"/>
              <a:buChar char="•"/>
            </a:pPr>
            <a:r>
              <a:rPr lang="en-US" b="1" dirty="0">
                <a:solidFill>
                  <a:srgbClr val="FFFFFF"/>
                </a:solidFill>
              </a:rPr>
              <a:t>Correlate</a:t>
            </a:r>
            <a:r>
              <a:rPr lang="en-US" dirty="0">
                <a:solidFill>
                  <a:srgbClr val="FFFFFF"/>
                </a:solidFill>
              </a:rPr>
              <a:t> between different streams, or with reference data</a:t>
            </a:r>
          </a:p>
          <a:p>
            <a:pPr marL="285695" indent="-285695" defTabSz="932597">
              <a:spcBef>
                <a:spcPts val="1801"/>
              </a:spcBef>
              <a:buFont typeface="Arial" panose="020B0604020202020204" pitchFamily="34" charset="0"/>
              <a:buChar char="•"/>
            </a:pPr>
            <a:r>
              <a:rPr lang="en-US" dirty="0">
                <a:solidFill>
                  <a:srgbClr val="FFFFFF"/>
                </a:solidFill>
              </a:rPr>
              <a:t>Find </a:t>
            </a:r>
            <a:r>
              <a:rPr lang="en-US" b="1" dirty="0">
                <a:solidFill>
                  <a:srgbClr val="FFFFFF"/>
                </a:solidFill>
              </a:rPr>
              <a:t>patterns</a:t>
            </a:r>
            <a:r>
              <a:rPr lang="en-US" dirty="0">
                <a:solidFill>
                  <a:srgbClr val="FFFFFF"/>
                </a:solidFill>
              </a:rPr>
              <a:t> or lack of patterns in data in real-time</a:t>
            </a:r>
          </a:p>
          <a:p>
            <a:pPr defTabSz="932597">
              <a:spcBef>
                <a:spcPts val="1801"/>
              </a:spcBef>
            </a:pPr>
            <a:r>
              <a:rPr lang="en-US" sz="2400" dirty="0">
                <a:solidFill>
                  <a:srgbClr val="FFFFFF"/>
                </a:solidFill>
              </a:rPr>
              <a:t>Fully Managed Cloud Service</a:t>
            </a:r>
          </a:p>
          <a:p>
            <a:pPr marL="285695" indent="-285695" defTabSz="932597">
              <a:spcBef>
                <a:spcPts val="1801"/>
              </a:spcBef>
              <a:buFont typeface="Arial" panose="020B0604020202020204" pitchFamily="34" charset="0"/>
              <a:buChar char="•"/>
            </a:pPr>
            <a:r>
              <a:rPr lang="en-US" dirty="0">
                <a:solidFill>
                  <a:srgbClr val="FFFFFF"/>
                </a:solidFill>
              </a:rPr>
              <a:t>No hardware acquisition and maintenance</a:t>
            </a:r>
          </a:p>
          <a:p>
            <a:pPr marL="285695" indent="-285695" defTabSz="932597">
              <a:spcBef>
                <a:spcPts val="1801"/>
              </a:spcBef>
              <a:buFont typeface="Arial" panose="020B0604020202020204" pitchFamily="34" charset="0"/>
              <a:buChar char="•"/>
            </a:pPr>
            <a:r>
              <a:rPr lang="en-US" dirty="0">
                <a:solidFill>
                  <a:srgbClr val="FFFFFF"/>
                </a:solidFill>
              </a:rPr>
              <a:t>No platform/infrastructure deployment and maintenance</a:t>
            </a:r>
          </a:p>
          <a:p>
            <a:pPr marL="285695" indent="-285695" defTabSz="932597">
              <a:spcBef>
                <a:spcPts val="1801"/>
              </a:spcBef>
              <a:buFont typeface="Arial" panose="020B0604020202020204" pitchFamily="34" charset="0"/>
              <a:buChar char="•"/>
            </a:pPr>
            <a:r>
              <a:rPr lang="en-US" dirty="0">
                <a:solidFill>
                  <a:srgbClr val="FFFFFF"/>
                </a:solidFill>
              </a:rPr>
              <a:t>Easily </a:t>
            </a:r>
            <a:r>
              <a:rPr lang="en-US" b="1" dirty="0">
                <a:solidFill>
                  <a:srgbClr val="FFFFFF"/>
                </a:solidFill>
              </a:rPr>
              <a:t>expand your business globally </a:t>
            </a:r>
            <a:r>
              <a:rPr lang="en-US" dirty="0">
                <a:solidFill>
                  <a:srgbClr val="FFFFFF"/>
                </a:solidFill>
              </a:rPr>
              <a:t>leveraging Azure regions</a:t>
            </a:r>
          </a:p>
        </p:txBody>
      </p:sp>
    </p:spTree>
    <p:extLst>
      <p:ext uri="{BB962C8B-B14F-4D97-AF65-F5344CB8AC3E}">
        <p14:creationId xmlns:p14="http://schemas.microsoft.com/office/powerpoint/2010/main" val="168619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25" y="296185"/>
            <a:ext cx="11885415" cy="917315"/>
          </a:xfrm>
        </p:spPr>
        <p:txBody>
          <a:bodyPr/>
          <a:lstStyle/>
          <a:p>
            <a:r>
              <a:rPr lang="en-US" dirty="0" smtClean="0"/>
              <a:t>Mission critical</a:t>
            </a:r>
            <a:endParaRPr lang="en-US" dirty="0"/>
          </a:p>
        </p:txBody>
      </p:sp>
      <p:sp>
        <p:nvSpPr>
          <p:cNvPr id="3" name="Rectangle 2"/>
          <p:cNvSpPr/>
          <p:nvPr/>
        </p:nvSpPr>
        <p:spPr>
          <a:xfrm>
            <a:off x="5341348" y="1511909"/>
            <a:ext cx="6972025" cy="4284784"/>
          </a:xfrm>
          <a:prstGeom prst="rect">
            <a:avLst/>
          </a:prstGeom>
        </p:spPr>
        <p:txBody>
          <a:bodyPr wrap="square">
            <a:spAutoFit/>
          </a:bodyPr>
          <a:lstStyle/>
          <a:p>
            <a:pPr defTabSz="932597">
              <a:spcBef>
                <a:spcPts val="1801"/>
              </a:spcBef>
            </a:pPr>
            <a:r>
              <a:rPr lang="en-US" sz="2400" dirty="0">
                <a:solidFill>
                  <a:srgbClr val="FFFFFF"/>
                </a:solidFill>
              </a:rPr>
              <a:t>Mission Critical Reliability</a:t>
            </a:r>
          </a:p>
          <a:p>
            <a:pPr marL="285695" indent="-285695" defTabSz="932597">
              <a:spcBef>
                <a:spcPts val="1801"/>
              </a:spcBef>
              <a:buFont typeface="Arial" panose="020B0604020202020204" pitchFamily="34" charset="0"/>
              <a:buChar char="•"/>
            </a:pPr>
            <a:r>
              <a:rPr lang="en-US" b="1" dirty="0">
                <a:solidFill>
                  <a:srgbClr val="FFFFFF"/>
                </a:solidFill>
              </a:rPr>
              <a:t>Guaranteed event delivery</a:t>
            </a:r>
          </a:p>
          <a:p>
            <a:pPr marL="285695" indent="-285695" defTabSz="932597">
              <a:spcBef>
                <a:spcPts val="1801"/>
              </a:spcBef>
              <a:buFont typeface="Arial" panose="020B0604020202020204" pitchFamily="34" charset="0"/>
              <a:buChar char="•"/>
            </a:pPr>
            <a:r>
              <a:rPr lang="en-US" b="1" dirty="0">
                <a:solidFill>
                  <a:srgbClr val="FFFFFF"/>
                </a:solidFill>
              </a:rPr>
              <a:t>Guaranteed business continuity</a:t>
            </a:r>
            <a:r>
              <a:rPr lang="en-US" dirty="0">
                <a:solidFill>
                  <a:srgbClr val="FFFFFF"/>
                </a:solidFill>
              </a:rPr>
              <a:t>: Automatic and fast recovery</a:t>
            </a:r>
          </a:p>
          <a:p>
            <a:pPr defTabSz="932597">
              <a:spcBef>
                <a:spcPts val="1801"/>
              </a:spcBef>
            </a:pPr>
            <a:r>
              <a:rPr lang="en-US" sz="2400" dirty="0">
                <a:solidFill>
                  <a:srgbClr val="FFFFFF"/>
                </a:solidFill>
              </a:rPr>
              <a:t>Effective Audits</a:t>
            </a:r>
          </a:p>
          <a:p>
            <a:pPr marL="285695" lvl="1" indent="-285695" defTabSz="932597">
              <a:spcBef>
                <a:spcPts val="1801"/>
              </a:spcBef>
              <a:buFont typeface="Arial" panose="020B0604020202020204" pitchFamily="34" charset="0"/>
              <a:buChar char="•"/>
            </a:pPr>
            <a:r>
              <a:rPr lang="en-US" b="1" dirty="0">
                <a:solidFill>
                  <a:srgbClr val="FFFFFF"/>
                </a:solidFill>
              </a:rPr>
              <a:t>Privacy and security </a:t>
            </a:r>
            <a:r>
              <a:rPr lang="en-US" dirty="0">
                <a:solidFill>
                  <a:srgbClr val="FFFFFF"/>
                </a:solidFill>
              </a:rPr>
              <a:t>properties of solutions are evident</a:t>
            </a:r>
          </a:p>
          <a:p>
            <a:pPr marL="285695" lvl="1" indent="-285695" defTabSz="932597">
              <a:spcBef>
                <a:spcPts val="1801"/>
              </a:spcBef>
              <a:buFont typeface="Arial" panose="020B0604020202020204" pitchFamily="34" charset="0"/>
              <a:buChar char="•"/>
            </a:pPr>
            <a:r>
              <a:rPr lang="en-US" dirty="0">
                <a:solidFill>
                  <a:srgbClr val="FFFFFF"/>
                </a:solidFill>
                <a:cs typeface="ＭＳ Ｐゴシック" charset="0"/>
              </a:rPr>
              <a:t>Azure integration for </a:t>
            </a:r>
            <a:r>
              <a:rPr lang="en-US" b="1" dirty="0">
                <a:solidFill>
                  <a:srgbClr val="FFFFFF"/>
                </a:solidFill>
                <a:cs typeface="ＭＳ Ｐゴシック" charset="0"/>
              </a:rPr>
              <a:t>monitoring and ops alerting</a:t>
            </a:r>
            <a:endParaRPr lang="en-US" b="1" dirty="0">
              <a:solidFill>
                <a:srgbClr val="FFFFFF"/>
              </a:solidFill>
            </a:endParaRPr>
          </a:p>
          <a:p>
            <a:pPr defTabSz="932597">
              <a:spcBef>
                <a:spcPts val="1801"/>
              </a:spcBef>
            </a:pPr>
            <a:r>
              <a:rPr lang="en-US" sz="2400" dirty="0">
                <a:solidFill>
                  <a:srgbClr val="FFFFFF"/>
                </a:solidFill>
              </a:rPr>
              <a:t>Easy To Scale</a:t>
            </a:r>
          </a:p>
          <a:p>
            <a:pPr marL="285695" lvl="1" indent="-285695" defTabSz="932597">
              <a:spcBef>
                <a:spcPts val="1801"/>
              </a:spcBef>
              <a:buFont typeface="Arial" panose="020B0604020202020204" pitchFamily="34" charset="0"/>
              <a:buChar char="•"/>
            </a:pPr>
            <a:r>
              <a:rPr lang="en-US" b="1" dirty="0">
                <a:solidFill>
                  <a:srgbClr val="FFFFFF"/>
                </a:solidFill>
              </a:rPr>
              <a:t>Scale</a:t>
            </a:r>
            <a:r>
              <a:rPr lang="en-US" dirty="0">
                <a:solidFill>
                  <a:srgbClr val="FFFFFF"/>
                </a:solidFill>
              </a:rPr>
              <a:t> from small to large on demand</a:t>
            </a:r>
          </a:p>
        </p:txBody>
      </p:sp>
      <p:pic>
        <p:nvPicPr>
          <p:cNvPr id="6" name="Picture 2" descr="C:\Users\v-abb\Dropbox\SQL Server 14\Hybrid IT Image_no people.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11000" contrast="43000"/>
                    </a14:imgEffect>
                  </a14:imgLayer>
                </a14:imgProps>
              </a:ext>
              <a:ext uri="{28A0092B-C50C-407E-A947-70E740481C1C}">
                <a14:useLocalDpi xmlns:a14="http://schemas.microsoft.com/office/drawing/2010/main" val="0"/>
              </a:ext>
            </a:extLst>
          </a:blip>
          <a:srcRect r="23147" b="2631"/>
          <a:stretch/>
        </p:blipFill>
        <p:spPr bwMode="auto">
          <a:xfrm>
            <a:off x="276325" y="2857371"/>
            <a:ext cx="3930805" cy="33823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p:cNvSpPr>
          <p:nvPr>
            <p:custDataLst>
              <p:tags r:id="rId1"/>
            </p:custDataLst>
          </p:nvPr>
        </p:nvSpPr>
        <p:spPr bwMode="auto">
          <a:xfrm>
            <a:off x="276325" y="1669002"/>
            <a:ext cx="3930805" cy="118838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043">
              <a:lnSpc>
                <a:spcPct val="90000"/>
              </a:lnSpc>
            </a:pPr>
            <a: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t>Mission critical reliability and scale </a:t>
            </a:r>
          </a:p>
        </p:txBody>
      </p:sp>
    </p:spTree>
    <p:extLst>
      <p:ext uri="{BB962C8B-B14F-4D97-AF65-F5344CB8AC3E}">
        <p14:creationId xmlns:p14="http://schemas.microsoft.com/office/powerpoint/2010/main" val="2386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25" y="296185"/>
            <a:ext cx="11885415" cy="917315"/>
          </a:xfrm>
        </p:spPr>
        <p:txBody>
          <a:bodyPr/>
          <a:lstStyle/>
          <a:p>
            <a:r>
              <a:rPr lang="en-US" dirty="0" smtClean="0"/>
              <a:t>Rapid development</a:t>
            </a:r>
            <a:endParaRPr lang="en-US" dirty="0"/>
          </a:p>
        </p:txBody>
      </p:sp>
      <p:sp>
        <p:nvSpPr>
          <p:cNvPr id="3" name="Rectangle 2"/>
          <p:cNvSpPr/>
          <p:nvPr/>
        </p:nvSpPr>
        <p:spPr>
          <a:xfrm>
            <a:off x="5341349" y="1516343"/>
            <a:ext cx="6768153" cy="4473126"/>
          </a:xfrm>
          <a:prstGeom prst="rect">
            <a:avLst/>
          </a:prstGeom>
        </p:spPr>
        <p:txBody>
          <a:bodyPr wrap="none">
            <a:spAutoFit/>
          </a:bodyPr>
          <a:lstStyle/>
          <a:p>
            <a:pPr defTabSz="932597">
              <a:spcBef>
                <a:spcPts val="1801"/>
              </a:spcBef>
            </a:pPr>
            <a:r>
              <a:rPr lang="en-US" sz="2400" dirty="0">
                <a:solidFill>
                  <a:srgbClr val="FFFFFF"/>
                </a:solidFill>
              </a:rPr>
              <a:t>Rapid Development with SQL like language</a:t>
            </a:r>
          </a:p>
          <a:p>
            <a:pPr marL="285695" indent="-285695" defTabSz="932597">
              <a:spcBef>
                <a:spcPts val="1801"/>
              </a:spcBef>
              <a:buFont typeface="Arial" panose="020B0604020202020204" pitchFamily="34" charset="0"/>
              <a:buChar char="•"/>
            </a:pPr>
            <a:r>
              <a:rPr lang="en-US" b="1" dirty="0">
                <a:solidFill>
                  <a:srgbClr val="FFFFFF"/>
                </a:solidFill>
              </a:rPr>
              <a:t>High-level</a:t>
            </a:r>
            <a:r>
              <a:rPr lang="en-US" dirty="0">
                <a:solidFill>
                  <a:srgbClr val="FFFFFF"/>
                </a:solidFill>
              </a:rPr>
              <a:t>: focus on stream analytics solution</a:t>
            </a:r>
          </a:p>
          <a:p>
            <a:pPr marL="285695" indent="-285695" defTabSz="932597">
              <a:spcBef>
                <a:spcPts val="1801"/>
              </a:spcBef>
              <a:buFont typeface="Arial" panose="020B0604020202020204" pitchFamily="34" charset="0"/>
              <a:buChar char="•"/>
            </a:pPr>
            <a:r>
              <a:rPr lang="en-US" b="1" dirty="0">
                <a:solidFill>
                  <a:srgbClr val="FFFFFF"/>
                </a:solidFill>
              </a:rPr>
              <a:t>Concise</a:t>
            </a:r>
            <a:r>
              <a:rPr lang="en-US" dirty="0">
                <a:solidFill>
                  <a:srgbClr val="FFFFFF"/>
                </a:solidFill>
              </a:rPr>
              <a:t>: less code to maintain</a:t>
            </a:r>
          </a:p>
          <a:p>
            <a:pPr marL="285695" indent="-285695" defTabSz="932597">
              <a:spcBef>
                <a:spcPts val="1801"/>
              </a:spcBef>
              <a:buFont typeface="Arial" panose="020B0604020202020204" pitchFamily="34" charset="0"/>
              <a:buChar char="•"/>
            </a:pPr>
            <a:r>
              <a:rPr lang="en-US" b="1" dirty="0">
                <a:solidFill>
                  <a:srgbClr val="FFFFFF"/>
                </a:solidFill>
                <a:cs typeface="ＭＳ Ｐゴシック" charset="0"/>
              </a:rPr>
              <a:t>Fast test</a:t>
            </a:r>
            <a:r>
              <a:rPr lang="en-US" dirty="0">
                <a:solidFill>
                  <a:srgbClr val="FFFFFF"/>
                </a:solidFill>
                <a:cs typeface="ＭＳ Ｐゴシック" charset="0"/>
              </a:rPr>
              <a:t>: Rapid development and debugging</a:t>
            </a:r>
          </a:p>
          <a:p>
            <a:pPr marL="285695" indent="-285695" defTabSz="932597">
              <a:spcBef>
                <a:spcPts val="1801"/>
              </a:spcBef>
              <a:buFont typeface="Arial" panose="020B0604020202020204" pitchFamily="34" charset="0"/>
              <a:buChar char="•"/>
            </a:pPr>
            <a:r>
              <a:rPr lang="en-US" dirty="0">
                <a:solidFill>
                  <a:srgbClr val="FFFFFF"/>
                </a:solidFill>
                <a:cs typeface="ＭＳ Ｐゴシック" charset="0"/>
              </a:rPr>
              <a:t>First-class support for </a:t>
            </a:r>
            <a:r>
              <a:rPr lang="en-US" b="1" dirty="0">
                <a:solidFill>
                  <a:srgbClr val="FFFFFF"/>
                </a:solidFill>
                <a:cs typeface="ＭＳ Ｐゴシック" charset="0"/>
              </a:rPr>
              <a:t>event streams and reference data</a:t>
            </a:r>
          </a:p>
          <a:p>
            <a:pPr defTabSz="932597">
              <a:spcBef>
                <a:spcPts val="1801"/>
              </a:spcBef>
            </a:pPr>
            <a:r>
              <a:rPr lang="en-US" sz="2400" dirty="0">
                <a:solidFill>
                  <a:srgbClr val="FFFFFF"/>
                </a:solidFill>
              </a:rPr>
              <a:t>Built in temporal semantics</a:t>
            </a:r>
          </a:p>
          <a:p>
            <a:pPr marL="285695" lvl="1" indent="-285695" defTabSz="932597">
              <a:spcBef>
                <a:spcPts val="1801"/>
              </a:spcBef>
              <a:buFont typeface="Arial" panose="020B0604020202020204" pitchFamily="34" charset="0"/>
              <a:buChar char="•"/>
            </a:pPr>
            <a:r>
              <a:rPr lang="en-US" dirty="0">
                <a:solidFill>
                  <a:srgbClr val="FFFFFF"/>
                </a:solidFill>
              </a:rPr>
              <a:t>Built-in </a:t>
            </a:r>
            <a:r>
              <a:rPr lang="en-US" b="1" dirty="0">
                <a:solidFill>
                  <a:srgbClr val="FFFFFF"/>
                </a:solidFill>
              </a:rPr>
              <a:t>temporal windowing and joining</a:t>
            </a:r>
          </a:p>
          <a:p>
            <a:pPr marL="285695" lvl="1" indent="-285695" defTabSz="932597">
              <a:spcBef>
                <a:spcPts val="1801"/>
              </a:spcBef>
              <a:buFont typeface="Arial" panose="020B0604020202020204" pitchFamily="34" charset="0"/>
              <a:buChar char="•"/>
            </a:pPr>
            <a:r>
              <a:rPr lang="en-US" dirty="0">
                <a:solidFill>
                  <a:srgbClr val="FFFFFF"/>
                </a:solidFill>
              </a:rPr>
              <a:t>Simple </a:t>
            </a:r>
            <a:r>
              <a:rPr lang="en-US" b="1" dirty="0">
                <a:solidFill>
                  <a:srgbClr val="FFFFFF"/>
                </a:solidFill>
              </a:rPr>
              <a:t>policy configuration </a:t>
            </a:r>
            <a:r>
              <a:rPr lang="en-US" dirty="0">
                <a:solidFill>
                  <a:srgbClr val="FFFFFF"/>
                </a:solidFill>
              </a:rPr>
              <a:t>to manage out-of-order events</a:t>
            </a:r>
            <a:br>
              <a:rPr lang="en-US" dirty="0">
                <a:solidFill>
                  <a:srgbClr val="FFFFFF"/>
                </a:solidFill>
              </a:rPr>
            </a:br>
            <a:r>
              <a:rPr lang="en-US" dirty="0">
                <a:solidFill>
                  <a:srgbClr val="FFFFFF"/>
                </a:solidFill>
              </a:rPr>
              <a:t>and late arrivals</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val="0"/>
              </a:ext>
            </a:extLst>
          </a:blip>
          <a:srcRect l="5847" r="1539"/>
          <a:stretch/>
        </p:blipFill>
        <p:spPr>
          <a:xfrm>
            <a:off x="276325" y="2857372"/>
            <a:ext cx="3930805" cy="3382320"/>
          </a:xfrm>
          <a:prstGeom prst="rect">
            <a:avLst/>
          </a:prstGeom>
        </p:spPr>
      </p:pic>
      <p:sp>
        <p:nvSpPr>
          <p:cNvPr id="9" name="Rectangle 8"/>
          <p:cNvSpPr>
            <a:spLocks/>
          </p:cNvSpPr>
          <p:nvPr>
            <p:custDataLst>
              <p:tags r:id="rId1"/>
            </p:custDataLst>
          </p:nvPr>
        </p:nvSpPr>
        <p:spPr bwMode="auto">
          <a:xfrm>
            <a:off x="276326" y="1669002"/>
            <a:ext cx="3930805" cy="11883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043">
              <a:lnSpc>
                <a:spcPct val="90000"/>
              </a:lnSpc>
            </a:pPr>
            <a:r>
              <a:rPr lang="en-US" sz="3199" dirty="0">
                <a:gradFill flip="none" rotWithShape="1">
                  <a:gsLst>
                    <a:gs pos="0">
                      <a:srgbClr val="FFFFFF"/>
                    </a:gs>
                    <a:gs pos="100000">
                      <a:srgbClr val="FFFFFF"/>
                    </a:gs>
                  </a:gsLst>
                  <a:lin ang="5400000" scaled="0"/>
                  <a:tileRect/>
                </a:gradFill>
                <a:latin typeface="Segoe UI Light"/>
                <a:ea typeface="Segoe UI" pitchFamily="34" charset="0"/>
                <a:cs typeface="Segoe UI" pitchFamily="34" charset="0"/>
              </a:rPr>
              <a:t>Enables rapid development</a:t>
            </a:r>
          </a:p>
        </p:txBody>
      </p:sp>
    </p:spTree>
    <p:extLst>
      <p:ext uri="{BB962C8B-B14F-4D97-AF65-F5344CB8AC3E}">
        <p14:creationId xmlns:p14="http://schemas.microsoft.com/office/powerpoint/2010/main" val="131927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noGrp="1"/>
          </p:cNvSpPr>
          <p:nvPr>
            <p:ph type="body" sz="quarter" idx="10"/>
          </p:nvPr>
        </p:nvSpPr>
        <p:spPr>
          <a:xfrm>
            <a:off x="570318" y="1298891"/>
            <a:ext cx="3286055" cy="4074992"/>
          </a:xfrm>
          <a:prstGeom prst="rect">
            <a:avLst/>
          </a:prstGeom>
          <a:noFill/>
        </p:spPr>
        <p:txBody>
          <a:bodyPr vert="horz" wrap="square" lIns="0" tIns="0" rIns="0" bIns="0" rtlCol="0">
            <a:spAutoFit/>
          </a:bodyPr>
          <a:lstStyle/>
          <a:p>
            <a:pPr marL="0" indent="0" defTabSz="932418">
              <a:buNone/>
            </a:pPr>
            <a:r>
              <a:rPr lang="en-US" sz="2448" b="1" spc="-72" dirty="0">
                <a:gradFill>
                  <a:gsLst>
                    <a:gs pos="2917">
                      <a:schemeClr val="tx1"/>
                    </a:gs>
                    <a:gs pos="30000">
                      <a:schemeClr val="tx1"/>
                    </a:gs>
                  </a:gsLst>
                  <a:lin ang="5400000" scaled="0"/>
                </a:gradFill>
                <a:latin typeface="+mn-lt"/>
              </a:rPr>
              <a:t>DML</a:t>
            </a:r>
          </a:p>
          <a:p>
            <a:pPr marL="291332" indent="-291332" defTabSz="932418"/>
            <a:r>
              <a:rPr lang="en-US" sz="1800" dirty="0">
                <a:solidFill>
                  <a:schemeClr val="tx1"/>
                </a:solidFill>
                <a:latin typeface="Consolas"/>
                <a:cs typeface="+mn-cs"/>
              </a:rPr>
              <a:t>SELECT</a:t>
            </a:r>
          </a:p>
          <a:p>
            <a:pPr marL="291332" indent="-291332" defTabSz="932418"/>
            <a:r>
              <a:rPr lang="en-US" sz="1800" dirty="0">
                <a:solidFill>
                  <a:schemeClr val="tx1"/>
                </a:solidFill>
                <a:latin typeface="Consolas"/>
                <a:cs typeface="+mn-cs"/>
              </a:rPr>
              <a:t>FROM</a:t>
            </a:r>
          </a:p>
          <a:p>
            <a:pPr marL="291332" indent="-291332" defTabSz="932418"/>
            <a:r>
              <a:rPr lang="en-US" sz="1800" dirty="0">
                <a:solidFill>
                  <a:schemeClr val="tx1"/>
                </a:solidFill>
                <a:latin typeface="Consolas"/>
                <a:cs typeface="+mn-cs"/>
              </a:rPr>
              <a:t>WHERE</a:t>
            </a:r>
          </a:p>
          <a:p>
            <a:pPr marL="291332" indent="-291332" defTabSz="932418"/>
            <a:r>
              <a:rPr lang="en-US" sz="1800" dirty="0">
                <a:solidFill>
                  <a:schemeClr val="tx1"/>
                </a:solidFill>
                <a:latin typeface="Consolas"/>
                <a:cs typeface="+mn-cs"/>
              </a:rPr>
              <a:t>GROUP BY</a:t>
            </a:r>
          </a:p>
          <a:p>
            <a:pPr marL="291332" indent="-291332" defTabSz="932418"/>
            <a:r>
              <a:rPr lang="en-US" sz="1800" dirty="0">
                <a:solidFill>
                  <a:schemeClr val="tx1"/>
                </a:solidFill>
                <a:latin typeface="Consolas"/>
                <a:cs typeface="+mn-cs"/>
              </a:rPr>
              <a:t>HAVING</a:t>
            </a:r>
          </a:p>
          <a:p>
            <a:pPr marL="291332" indent="-291332" defTabSz="932418"/>
            <a:r>
              <a:rPr lang="en-US" sz="1800" dirty="0">
                <a:solidFill>
                  <a:schemeClr val="tx1"/>
                </a:solidFill>
                <a:latin typeface="Consolas"/>
                <a:cs typeface="+mn-cs"/>
              </a:rPr>
              <a:t>CASE WHEN THEN ELSE</a:t>
            </a:r>
          </a:p>
          <a:p>
            <a:pPr marL="291332" indent="-291332" defTabSz="932418"/>
            <a:r>
              <a:rPr lang="en-US" sz="1800" dirty="0">
                <a:solidFill>
                  <a:schemeClr val="tx1"/>
                </a:solidFill>
                <a:latin typeface="Consolas"/>
                <a:cs typeface="+mn-cs"/>
              </a:rPr>
              <a:t>INNER/LEFT OUTER JOIN</a:t>
            </a:r>
          </a:p>
          <a:p>
            <a:pPr marL="291332" indent="-291332" defTabSz="932418"/>
            <a:r>
              <a:rPr lang="en-US" sz="1800" dirty="0">
                <a:solidFill>
                  <a:schemeClr val="tx1"/>
                </a:solidFill>
                <a:latin typeface="Consolas"/>
                <a:cs typeface="+mn-cs"/>
              </a:rPr>
              <a:t>UNION</a:t>
            </a:r>
          </a:p>
          <a:p>
            <a:pPr marL="291332" indent="-291332" defTabSz="932418"/>
            <a:r>
              <a:rPr lang="en-US" sz="1800" dirty="0">
                <a:solidFill>
                  <a:schemeClr val="tx1"/>
                </a:solidFill>
                <a:latin typeface="Consolas"/>
                <a:cs typeface="+mn-cs"/>
              </a:rPr>
              <a:t>CROSS/OUTER APPLY</a:t>
            </a:r>
          </a:p>
          <a:p>
            <a:pPr marL="291332" indent="-291332" defTabSz="932418"/>
            <a:r>
              <a:rPr lang="en-US" sz="1800" dirty="0">
                <a:solidFill>
                  <a:schemeClr val="tx1"/>
                </a:solidFill>
                <a:latin typeface="Consolas"/>
                <a:cs typeface="+mn-cs"/>
              </a:rPr>
              <a:t>CAST</a:t>
            </a:r>
          </a:p>
          <a:p>
            <a:pPr marL="291332" indent="-291332" defTabSz="932418"/>
            <a:r>
              <a:rPr lang="en-US" sz="1800" dirty="0">
                <a:solidFill>
                  <a:schemeClr val="tx1"/>
                </a:solidFill>
                <a:latin typeface="Consolas"/>
                <a:cs typeface="+mn-cs"/>
              </a:rPr>
              <a:t>INTO</a:t>
            </a:r>
          </a:p>
          <a:p>
            <a:pPr marL="291332" indent="-291332" defTabSz="932418"/>
            <a:r>
              <a:rPr lang="en-US" sz="1800" dirty="0">
                <a:solidFill>
                  <a:schemeClr val="tx1"/>
                </a:solidFill>
                <a:latin typeface="Consolas"/>
                <a:cs typeface="+mn-cs"/>
              </a:rPr>
              <a:t>ORDER BY ASC, DSC</a:t>
            </a:r>
          </a:p>
        </p:txBody>
      </p:sp>
      <p:sp>
        <p:nvSpPr>
          <p:cNvPr id="3" name="Title 2"/>
          <p:cNvSpPr>
            <a:spLocks noGrp="1"/>
          </p:cNvSpPr>
          <p:nvPr>
            <p:ph type="title"/>
          </p:nvPr>
        </p:nvSpPr>
        <p:spPr>
          <a:xfrm>
            <a:off x="559404" y="295730"/>
            <a:ext cx="11887878" cy="917444"/>
          </a:xfrm>
        </p:spPr>
        <p:txBody>
          <a:bodyPr/>
          <a:lstStyle/>
          <a:p>
            <a:r>
              <a:rPr lang="en-US" dirty="0" smtClean="0">
                <a:solidFill>
                  <a:schemeClr val="tx1"/>
                </a:solidFill>
              </a:rPr>
              <a:t>SAQL – Language &amp; Library</a:t>
            </a:r>
            <a:endParaRPr lang="en-US" dirty="0">
              <a:solidFill>
                <a:schemeClr val="tx1"/>
              </a:solidFill>
            </a:endParaRPr>
          </a:p>
        </p:txBody>
      </p:sp>
      <p:sp>
        <p:nvSpPr>
          <p:cNvPr id="5" name="TextBox 4"/>
          <p:cNvSpPr txBox="1"/>
          <p:nvPr/>
        </p:nvSpPr>
        <p:spPr>
          <a:xfrm>
            <a:off x="570317" y="5530139"/>
            <a:ext cx="2595526" cy="1231745"/>
          </a:xfrm>
          <a:prstGeom prst="rect">
            <a:avLst/>
          </a:prstGeom>
          <a:noFill/>
        </p:spPr>
        <p:txBody>
          <a:bodyPr wrap="none" lIns="0" tIns="0" rIns="0" bIns="0" rtlCol="0">
            <a:spAutoFit/>
          </a:bodyPr>
          <a:lstStyle/>
          <a:p>
            <a:pPr defTabSz="932597"/>
            <a:r>
              <a:rPr lang="en-US" sz="2448" b="1" spc="-72" dirty="0">
                <a:solidFill>
                  <a:srgbClr val="FFFFFF"/>
                </a:solidFill>
              </a:rPr>
              <a:t>Scaling Extensions</a:t>
            </a:r>
          </a:p>
          <a:p>
            <a:pPr marL="291332" indent="-291332" defTabSz="932597">
              <a:buFont typeface="Arial" panose="020B0604020202020204" pitchFamily="34" charset="0"/>
              <a:buChar char="•"/>
            </a:pPr>
            <a:r>
              <a:rPr lang="en-US" dirty="0">
                <a:solidFill>
                  <a:srgbClr val="FFFFFF"/>
                </a:solidFill>
                <a:latin typeface="Consolas"/>
              </a:rPr>
              <a:t>WITH</a:t>
            </a:r>
          </a:p>
          <a:p>
            <a:pPr marL="291332" indent="-291332" defTabSz="932597">
              <a:buFont typeface="Arial" panose="020B0604020202020204" pitchFamily="34" charset="0"/>
              <a:buChar char="•"/>
            </a:pPr>
            <a:r>
              <a:rPr lang="en-US" dirty="0">
                <a:solidFill>
                  <a:srgbClr val="FFFFFF"/>
                </a:solidFill>
                <a:latin typeface="Consolas"/>
              </a:rPr>
              <a:t>PARTITION B</a:t>
            </a:r>
            <a:r>
              <a:rPr lang="en-US" spc="-72" dirty="0">
                <a:solidFill>
                  <a:srgbClr val="FFFFFF"/>
                </a:solidFill>
              </a:rPr>
              <a:t>Y</a:t>
            </a:r>
          </a:p>
          <a:p>
            <a:pPr marL="291332" indent="-291332" defTabSz="932597">
              <a:buFont typeface="Arial" panose="020B0604020202020204" pitchFamily="34" charset="0"/>
              <a:buChar char="•"/>
            </a:pPr>
            <a:r>
              <a:rPr lang="en-US" dirty="0">
                <a:solidFill>
                  <a:srgbClr val="FFFFFF"/>
                </a:solidFill>
                <a:latin typeface="Consolas"/>
              </a:rPr>
              <a:t>OVER</a:t>
            </a:r>
          </a:p>
        </p:txBody>
      </p:sp>
      <p:sp>
        <p:nvSpPr>
          <p:cNvPr id="6" name="TextBox 5"/>
          <p:cNvSpPr txBox="1"/>
          <p:nvPr/>
        </p:nvSpPr>
        <p:spPr>
          <a:xfrm>
            <a:off x="4128550" y="1305907"/>
            <a:ext cx="3511405" cy="2644311"/>
          </a:xfrm>
          <a:prstGeom prst="rect">
            <a:avLst/>
          </a:prstGeom>
          <a:noFill/>
        </p:spPr>
        <p:txBody>
          <a:bodyPr wrap="none" lIns="0" tIns="0" rIns="0" bIns="0" rtlCol="0">
            <a:spAutoFit/>
          </a:bodyPr>
          <a:lstStyle/>
          <a:p>
            <a:pPr defTabSz="932597"/>
            <a:r>
              <a:rPr lang="en-US" sz="2448" b="1" spc="-72" dirty="0">
                <a:solidFill>
                  <a:srgbClr val="FFFFFF"/>
                </a:solidFill>
              </a:rPr>
              <a:t>Date and Time Functions</a:t>
            </a:r>
          </a:p>
          <a:p>
            <a:pPr marL="291332" indent="-291332" defTabSz="932597">
              <a:buFont typeface="Arial" panose="020B0604020202020204" pitchFamily="34" charset="0"/>
              <a:buChar char="•"/>
            </a:pPr>
            <a:r>
              <a:rPr lang="en-US" dirty="0" err="1">
                <a:solidFill>
                  <a:srgbClr val="FFFFFF"/>
                </a:solidFill>
                <a:latin typeface="Consolas"/>
              </a:rPr>
              <a:t>DateName</a:t>
            </a:r>
            <a:endParaRPr lang="en-US" dirty="0">
              <a:solidFill>
                <a:srgbClr val="FFFFFF"/>
              </a:solidFill>
              <a:latin typeface="Consolas"/>
            </a:endParaRPr>
          </a:p>
          <a:p>
            <a:pPr marL="291332" indent="-291332" defTabSz="932597">
              <a:buFont typeface="Arial" panose="020B0604020202020204" pitchFamily="34" charset="0"/>
              <a:buChar char="•"/>
            </a:pPr>
            <a:r>
              <a:rPr lang="en-US" dirty="0" err="1">
                <a:solidFill>
                  <a:srgbClr val="FFFFFF"/>
                </a:solidFill>
                <a:latin typeface="Consolas"/>
              </a:rPr>
              <a:t>DatePart</a:t>
            </a:r>
            <a:endParaRPr lang="en-US" dirty="0">
              <a:solidFill>
                <a:srgbClr val="FFFFFF"/>
              </a:solidFill>
              <a:latin typeface="Consolas"/>
            </a:endParaRPr>
          </a:p>
          <a:p>
            <a:pPr marL="291332" indent="-291332" defTabSz="932597">
              <a:buFont typeface="Arial" panose="020B0604020202020204" pitchFamily="34" charset="0"/>
              <a:buChar char="•"/>
            </a:pPr>
            <a:r>
              <a:rPr lang="en-US" dirty="0">
                <a:solidFill>
                  <a:srgbClr val="FFFFFF"/>
                </a:solidFill>
                <a:latin typeface="Consolas"/>
              </a:rPr>
              <a:t>Day</a:t>
            </a:r>
          </a:p>
          <a:p>
            <a:pPr marL="291332" indent="-291332" defTabSz="932597">
              <a:buFont typeface="Arial" panose="020B0604020202020204" pitchFamily="34" charset="0"/>
              <a:buChar char="•"/>
            </a:pPr>
            <a:r>
              <a:rPr lang="en-US" dirty="0">
                <a:solidFill>
                  <a:srgbClr val="FFFFFF"/>
                </a:solidFill>
                <a:latin typeface="Consolas"/>
              </a:rPr>
              <a:t>Month</a:t>
            </a:r>
          </a:p>
          <a:p>
            <a:pPr marL="291332" indent="-291332" defTabSz="932597">
              <a:buFont typeface="Arial" panose="020B0604020202020204" pitchFamily="34" charset="0"/>
              <a:buChar char="•"/>
            </a:pPr>
            <a:r>
              <a:rPr lang="en-US" dirty="0">
                <a:solidFill>
                  <a:srgbClr val="FFFFFF"/>
                </a:solidFill>
                <a:latin typeface="Consolas"/>
              </a:rPr>
              <a:t>Year</a:t>
            </a:r>
          </a:p>
          <a:p>
            <a:pPr marL="291332" indent="-291332" defTabSz="932597">
              <a:buFont typeface="Arial" panose="020B0604020202020204" pitchFamily="34" charset="0"/>
              <a:buChar char="•"/>
            </a:pPr>
            <a:r>
              <a:rPr lang="en-US" dirty="0" err="1">
                <a:solidFill>
                  <a:srgbClr val="FFFFFF"/>
                </a:solidFill>
                <a:latin typeface="Consolas"/>
              </a:rPr>
              <a:t>DateTimeFromParts</a:t>
            </a:r>
            <a:endParaRPr lang="en-US" dirty="0">
              <a:solidFill>
                <a:srgbClr val="FFFFFF"/>
              </a:solidFill>
              <a:latin typeface="Consolas"/>
            </a:endParaRPr>
          </a:p>
          <a:p>
            <a:pPr marL="291332" indent="-291332" defTabSz="932597">
              <a:buFont typeface="Arial" panose="020B0604020202020204" pitchFamily="34" charset="0"/>
              <a:buChar char="•"/>
            </a:pPr>
            <a:r>
              <a:rPr lang="en-US" dirty="0" err="1">
                <a:solidFill>
                  <a:srgbClr val="FFFFFF"/>
                </a:solidFill>
                <a:latin typeface="Consolas"/>
              </a:rPr>
              <a:t>DateDiff</a:t>
            </a:r>
            <a:endParaRPr lang="en-US" dirty="0">
              <a:solidFill>
                <a:srgbClr val="FFFFFF"/>
              </a:solidFill>
              <a:latin typeface="Consolas"/>
            </a:endParaRPr>
          </a:p>
          <a:p>
            <a:pPr marL="291332" indent="-291332" defTabSz="932597">
              <a:buFont typeface="Arial" panose="020B0604020202020204" pitchFamily="34" charset="0"/>
              <a:buChar char="•"/>
            </a:pPr>
            <a:r>
              <a:rPr lang="en-US" dirty="0" err="1">
                <a:solidFill>
                  <a:srgbClr val="FFFFFF"/>
                </a:solidFill>
                <a:latin typeface="Consolas"/>
              </a:rPr>
              <a:t>DateAdd</a:t>
            </a:r>
            <a:endParaRPr lang="en-US" dirty="0">
              <a:solidFill>
                <a:srgbClr val="FFFFFF"/>
              </a:solidFill>
              <a:latin typeface="Consolas"/>
            </a:endParaRPr>
          </a:p>
        </p:txBody>
      </p:sp>
      <p:sp>
        <p:nvSpPr>
          <p:cNvPr id="7" name="TextBox 6"/>
          <p:cNvSpPr txBox="1"/>
          <p:nvPr/>
        </p:nvSpPr>
        <p:spPr>
          <a:xfrm>
            <a:off x="4128551" y="5538533"/>
            <a:ext cx="3235561" cy="1231745"/>
          </a:xfrm>
          <a:prstGeom prst="rect">
            <a:avLst/>
          </a:prstGeom>
          <a:noFill/>
        </p:spPr>
        <p:txBody>
          <a:bodyPr wrap="none" lIns="0" tIns="0" rIns="0" bIns="0" rtlCol="0">
            <a:spAutoFit/>
          </a:bodyPr>
          <a:lstStyle/>
          <a:p>
            <a:pPr defTabSz="932597"/>
            <a:r>
              <a:rPr lang="en-US" sz="2448" b="1" spc="-72" dirty="0">
                <a:solidFill>
                  <a:srgbClr val="FFFFFF"/>
                </a:solidFill>
              </a:rPr>
              <a:t>Windowing Extensions</a:t>
            </a:r>
          </a:p>
          <a:p>
            <a:pPr marL="291332" indent="-291332" defTabSz="932597">
              <a:buFont typeface="Arial" panose="020B0604020202020204" pitchFamily="34" charset="0"/>
              <a:buChar char="•"/>
            </a:pPr>
            <a:r>
              <a:rPr lang="en-US" dirty="0" err="1">
                <a:solidFill>
                  <a:srgbClr val="FFFFFF"/>
                </a:solidFill>
                <a:latin typeface="Consolas"/>
              </a:rPr>
              <a:t>TumblingWindow</a:t>
            </a:r>
            <a:endParaRPr lang="en-US" dirty="0">
              <a:solidFill>
                <a:srgbClr val="FFFFFF"/>
              </a:solidFill>
              <a:latin typeface="Consolas"/>
            </a:endParaRPr>
          </a:p>
          <a:p>
            <a:pPr marL="291332" indent="-291332" defTabSz="932597">
              <a:buFont typeface="Arial" panose="020B0604020202020204" pitchFamily="34" charset="0"/>
              <a:buChar char="•"/>
            </a:pPr>
            <a:r>
              <a:rPr lang="en-US" dirty="0" err="1">
                <a:solidFill>
                  <a:srgbClr val="FFFFFF"/>
                </a:solidFill>
                <a:latin typeface="Consolas"/>
              </a:rPr>
              <a:t>HoppingWindow</a:t>
            </a:r>
            <a:endParaRPr lang="en-US" dirty="0">
              <a:solidFill>
                <a:srgbClr val="FFFFFF"/>
              </a:solidFill>
              <a:latin typeface="Consolas"/>
            </a:endParaRPr>
          </a:p>
          <a:p>
            <a:pPr marL="291332" indent="-291332" defTabSz="932597">
              <a:buFont typeface="Arial" panose="020B0604020202020204" pitchFamily="34" charset="0"/>
              <a:buChar char="•"/>
            </a:pPr>
            <a:r>
              <a:rPr lang="en-US" dirty="0" err="1">
                <a:solidFill>
                  <a:srgbClr val="FFFFFF"/>
                </a:solidFill>
                <a:latin typeface="Consolas"/>
              </a:rPr>
              <a:t>SlidingWindow</a:t>
            </a:r>
            <a:endParaRPr lang="en-US" dirty="0">
              <a:solidFill>
                <a:srgbClr val="FFFFFF"/>
              </a:solidFill>
              <a:latin typeface="Consolas"/>
            </a:endParaRPr>
          </a:p>
        </p:txBody>
      </p:sp>
      <p:sp>
        <p:nvSpPr>
          <p:cNvPr id="8" name="TextBox 7"/>
          <p:cNvSpPr txBox="1"/>
          <p:nvPr/>
        </p:nvSpPr>
        <p:spPr>
          <a:xfrm>
            <a:off x="8602154" y="1307832"/>
            <a:ext cx="2947816" cy="2926824"/>
          </a:xfrm>
          <a:prstGeom prst="rect">
            <a:avLst/>
          </a:prstGeom>
          <a:noFill/>
        </p:spPr>
        <p:txBody>
          <a:bodyPr wrap="none" lIns="0" tIns="0" rIns="0" bIns="0" rtlCol="0">
            <a:spAutoFit/>
          </a:bodyPr>
          <a:lstStyle/>
          <a:p>
            <a:pPr defTabSz="932597"/>
            <a:r>
              <a:rPr lang="en-US" sz="2448" b="1" spc="-72" dirty="0">
                <a:solidFill>
                  <a:srgbClr val="FFFFFF"/>
                </a:solidFill>
              </a:rPr>
              <a:t>Aggregate Functions</a:t>
            </a:r>
          </a:p>
          <a:p>
            <a:pPr marL="291332" indent="-291332" defTabSz="932597">
              <a:buFont typeface="Arial" panose="020B0604020202020204" pitchFamily="34" charset="0"/>
              <a:buChar char="•"/>
            </a:pPr>
            <a:r>
              <a:rPr lang="en-US" dirty="0">
                <a:solidFill>
                  <a:srgbClr val="FFFFFF"/>
                </a:solidFill>
                <a:latin typeface="Consolas"/>
              </a:rPr>
              <a:t>Sum</a:t>
            </a:r>
          </a:p>
          <a:p>
            <a:pPr marL="291332" indent="-291332" defTabSz="932597">
              <a:buFont typeface="Arial" panose="020B0604020202020204" pitchFamily="34" charset="0"/>
              <a:buChar char="•"/>
            </a:pPr>
            <a:r>
              <a:rPr lang="en-US" dirty="0">
                <a:solidFill>
                  <a:srgbClr val="FFFFFF"/>
                </a:solidFill>
                <a:latin typeface="Consolas"/>
              </a:rPr>
              <a:t>Count</a:t>
            </a:r>
          </a:p>
          <a:p>
            <a:pPr marL="291332" indent="-291332" defTabSz="932597">
              <a:buFont typeface="Arial" panose="020B0604020202020204" pitchFamily="34" charset="0"/>
              <a:buChar char="•"/>
            </a:pPr>
            <a:r>
              <a:rPr lang="en-US" dirty="0" err="1">
                <a:solidFill>
                  <a:srgbClr val="FFFFFF"/>
                </a:solidFill>
                <a:latin typeface="Consolas"/>
              </a:rPr>
              <a:t>Avg</a:t>
            </a:r>
            <a:endParaRPr lang="en-US" dirty="0">
              <a:solidFill>
                <a:srgbClr val="FFFFFF"/>
              </a:solidFill>
              <a:latin typeface="Consolas"/>
            </a:endParaRPr>
          </a:p>
          <a:p>
            <a:pPr marL="291332" indent="-291332" defTabSz="932597">
              <a:buFont typeface="Arial" panose="020B0604020202020204" pitchFamily="34" charset="0"/>
              <a:buChar char="•"/>
            </a:pPr>
            <a:r>
              <a:rPr lang="en-US" dirty="0">
                <a:solidFill>
                  <a:srgbClr val="FFFFFF"/>
                </a:solidFill>
                <a:latin typeface="Consolas"/>
              </a:rPr>
              <a:t>Min</a:t>
            </a:r>
          </a:p>
          <a:p>
            <a:pPr marL="291332" indent="-291332" defTabSz="932597">
              <a:buFont typeface="Arial" panose="020B0604020202020204" pitchFamily="34" charset="0"/>
              <a:buChar char="•"/>
            </a:pPr>
            <a:r>
              <a:rPr lang="en-US" dirty="0">
                <a:solidFill>
                  <a:srgbClr val="FFFFFF"/>
                </a:solidFill>
                <a:latin typeface="Consolas"/>
              </a:rPr>
              <a:t>Max</a:t>
            </a:r>
          </a:p>
          <a:p>
            <a:pPr marL="291332" indent="-291332" defTabSz="932597">
              <a:buFont typeface="Arial" panose="020B0604020202020204" pitchFamily="34" charset="0"/>
              <a:buChar char="•"/>
            </a:pPr>
            <a:r>
              <a:rPr lang="en-US" dirty="0" err="1">
                <a:solidFill>
                  <a:srgbClr val="FFFFFF"/>
                </a:solidFill>
                <a:latin typeface="Consolas"/>
              </a:rPr>
              <a:t>StDev</a:t>
            </a:r>
            <a:endParaRPr lang="en-US" dirty="0">
              <a:solidFill>
                <a:srgbClr val="FFFFFF"/>
              </a:solidFill>
              <a:latin typeface="Consolas"/>
            </a:endParaRPr>
          </a:p>
          <a:p>
            <a:pPr marL="291332" indent="-291332" defTabSz="932597">
              <a:buFont typeface="Arial" panose="020B0604020202020204" pitchFamily="34" charset="0"/>
              <a:buChar char="•"/>
            </a:pPr>
            <a:r>
              <a:rPr lang="en-US" dirty="0" err="1">
                <a:solidFill>
                  <a:srgbClr val="FFFFFF"/>
                </a:solidFill>
                <a:latin typeface="Consolas"/>
              </a:rPr>
              <a:t>StDevP</a:t>
            </a:r>
            <a:endParaRPr lang="en-US" dirty="0">
              <a:solidFill>
                <a:srgbClr val="FFFFFF"/>
              </a:solidFill>
              <a:latin typeface="Consolas"/>
            </a:endParaRPr>
          </a:p>
          <a:p>
            <a:pPr marL="291332" indent="-291332" defTabSz="932597">
              <a:buFont typeface="Arial" panose="020B0604020202020204" pitchFamily="34" charset="0"/>
              <a:buChar char="•"/>
            </a:pPr>
            <a:r>
              <a:rPr lang="en-US" dirty="0" err="1">
                <a:solidFill>
                  <a:srgbClr val="FFFFFF"/>
                </a:solidFill>
                <a:latin typeface="Consolas"/>
              </a:rPr>
              <a:t>Var</a:t>
            </a:r>
            <a:endParaRPr lang="en-US" dirty="0">
              <a:solidFill>
                <a:srgbClr val="FFFFFF"/>
              </a:solidFill>
              <a:latin typeface="Consolas"/>
            </a:endParaRPr>
          </a:p>
          <a:p>
            <a:pPr marL="291332" indent="-291332" defTabSz="932597">
              <a:buFont typeface="Arial" panose="020B0604020202020204" pitchFamily="34" charset="0"/>
              <a:buChar char="•"/>
            </a:pPr>
            <a:r>
              <a:rPr lang="en-US" dirty="0" err="1">
                <a:solidFill>
                  <a:srgbClr val="FFFFFF"/>
                </a:solidFill>
                <a:latin typeface="Consolas"/>
              </a:rPr>
              <a:t>VarP</a:t>
            </a:r>
            <a:endParaRPr lang="en-US" dirty="0">
              <a:solidFill>
                <a:srgbClr val="FFFFFF"/>
              </a:solidFill>
              <a:latin typeface="Consolas"/>
            </a:endParaRPr>
          </a:p>
        </p:txBody>
      </p:sp>
      <p:sp>
        <p:nvSpPr>
          <p:cNvPr id="9" name="TextBox 8"/>
          <p:cNvSpPr txBox="1"/>
          <p:nvPr/>
        </p:nvSpPr>
        <p:spPr>
          <a:xfrm>
            <a:off x="8533436" y="4424857"/>
            <a:ext cx="2296597" cy="1796772"/>
          </a:xfrm>
          <a:prstGeom prst="rect">
            <a:avLst/>
          </a:prstGeom>
          <a:noFill/>
        </p:spPr>
        <p:txBody>
          <a:bodyPr wrap="none" lIns="0" tIns="0" rIns="0" bIns="0" rtlCol="0">
            <a:spAutoFit/>
          </a:bodyPr>
          <a:lstStyle/>
          <a:p>
            <a:pPr defTabSz="932597"/>
            <a:r>
              <a:rPr lang="en-US" sz="2448" b="1" spc="-72" dirty="0">
                <a:solidFill>
                  <a:srgbClr val="FFFFFF"/>
                </a:solidFill>
              </a:rPr>
              <a:t>String Functions</a:t>
            </a:r>
          </a:p>
          <a:p>
            <a:pPr marL="342768" indent="-342768" defTabSz="932597">
              <a:buFont typeface="Arial" panose="020B0604020202020204" pitchFamily="34" charset="0"/>
              <a:buChar char="•"/>
            </a:pPr>
            <a:r>
              <a:rPr lang="en-US" dirty="0">
                <a:solidFill>
                  <a:srgbClr val="FFFFFF"/>
                </a:solidFill>
                <a:latin typeface="Consolas"/>
              </a:rPr>
              <a:t>Len</a:t>
            </a:r>
          </a:p>
          <a:p>
            <a:pPr marL="342768" indent="-342768" defTabSz="932597">
              <a:buFont typeface="Arial" panose="020B0604020202020204" pitchFamily="34" charset="0"/>
              <a:buChar char="•"/>
            </a:pPr>
            <a:r>
              <a:rPr lang="en-US" dirty="0" err="1">
                <a:solidFill>
                  <a:srgbClr val="FFFFFF"/>
                </a:solidFill>
                <a:latin typeface="Consolas"/>
              </a:rPr>
              <a:t>Concat</a:t>
            </a:r>
            <a:endParaRPr lang="en-US" dirty="0">
              <a:solidFill>
                <a:srgbClr val="FFFFFF"/>
              </a:solidFill>
              <a:latin typeface="Consolas"/>
            </a:endParaRPr>
          </a:p>
          <a:p>
            <a:pPr marL="342768" indent="-342768" defTabSz="932597">
              <a:buFont typeface="Arial" panose="020B0604020202020204" pitchFamily="34" charset="0"/>
              <a:buChar char="•"/>
            </a:pPr>
            <a:r>
              <a:rPr lang="en-US" dirty="0" err="1">
                <a:solidFill>
                  <a:srgbClr val="FFFFFF"/>
                </a:solidFill>
                <a:latin typeface="Consolas"/>
              </a:rPr>
              <a:t>CharIndex</a:t>
            </a:r>
            <a:endParaRPr lang="en-US" dirty="0">
              <a:solidFill>
                <a:srgbClr val="FFFFFF"/>
              </a:solidFill>
              <a:latin typeface="Consolas"/>
            </a:endParaRPr>
          </a:p>
          <a:p>
            <a:pPr marL="342768" indent="-342768" defTabSz="932597">
              <a:buFont typeface="Arial" panose="020B0604020202020204" pitchFamily="34" charset="0"/>
              <a:buChar char="•"/>
            </a:pPr>
            <a:r>
              <a:rPr lang="en-US" dirty="0">
                <a:solidFill>
                  <a:srgbClr val="FFFFFF"/>
                </a:solidFill>
                <a:latin typeface="Consolas"/>
              </a:rPr>
              <a:t>Substring</a:t>
            </a:r>
          </a:p>
          <a:p>
            <a:pPr marL="342768" indent="-342768" defTabSz="932597">
              <a:buFont typeface="Arial" panose="020B0604020202020204" pitchFamily="34" charset="0"/>
              <a:buChar char="•"/>
            </a:pPr>
            <a:r>
              <a:rPr lang="en-US" dirty="0" err="1">
                <a:solidFill>
                  <a:srgbClr val="FFFFFF"/>
                </a:solidFill>
                <a:latin typeface="Consolas"/>
              </a:rPr>
              <a:t>PatIndex</a:t>
            </a:r>
            <a:endParaRPr lang="en-US" dirty="0">
              <a:solidFill>
                <a:srgbClr val="FFFFFF"/>
              </a:solidFill>
              <a:latin typeface="Consolas"/>
            </a:endParaRPr>
          </a:p>
        </p:txBody>
      </p:sp>
      <p:sp>
        <p:nvSpPr>
          <p:cNvPr id="10" name="TextBox 9"/>
          <p:cNvSpPr txBox="1"/>
          <p:nvPr/>
        </p:nvSpPr>
        <p:spPr>
          <a:xfrm>
            <a:off x="4126187" y="4259154"/>
            <a:ext cx="2780532" cy="954856"/>
          </a:xfrm>
          <a:prstGeom prst="rect">
            <a:avLst/>
          </a:prstGeom>
          <a:noFill/>
        </p:spPr>
        <p:txBody>
          <a:bodyPr wrap="none" lIns="0" tIns="0" rIns="0" bIns="0" rtlCol="0">
            <a:spAutoFit/>
          </a:bodyPr>
          <a:lstStyle/>
          <a:p>
            <a:pPr defTabSz="932597"/>
            <a:r>
              <a:rPr lang="en-US" sz="2448" b="1" spc="-72" dirty="0">
                <a:solidFill>
                  <a:srgbClr val="FFFFFF"/>
                </a:solidFill>
              </a:rPr>
              <a:t>Temporal Functions</a:t>
            </a:r>
            <a:endParaRPr lang="en-US" sz="1836" spc="-72" dirty="0">
              <a:solidFill>
                <a:srgbClr val="FFFFFF"/>
              </a:solidFill>
            </a:endParaRPr>
          </a:p>
          <a:p>
            <a:pPr marL="342768" indent="-342768" defTabSz="932597">
              <a:buFont typeface="Arial" panose="020B0604020202020204" pitchFamily="34" charset="0"/>
              <a:buChar char="•"/>
            </a:pPr>
            <a:r>
              <a:rPr lang="en-US" dirty="0">
                <a:solidFill>
                  <a:srgbClr val="FFFFFF"/>
                </a:solidFill>
                <a:latin typeface="Consolas"/>
              </a:rPr>
              <a:t>Lag</a:t>
            </a:r>
            <a:r>
              <a:rPr lang="en-US" sz="1836" spc="-72" dirty="0">
                <a:solidFill>
                  <a:srgbClr val="FFFFFF"/>
                </a:solidFill>
              </a:rPr>
              <a:t>, </a:t>
            </a:r>
            <a:r>
              <a:rPr lang="en-US" dirty="0" err="1">
                <a:solidFill>
                  <a:srgbClr val="FFFFFF"/>
                </a:solidFill>
                <a:latin typeface="Consolas"/>
              </a:rPr>
              <a:t>IsFirst</a:t>
            </a:r>
            <a:endParaRPr lang="en-US" dirty="0">
              <a:solidFill>
                <a:srgbClr val="FFFFFF"/>
              </a:solidFill>
              <a:latin typeface="Consolas"/>
            </a:endParaRPr>
          </a:p>
          <a:p>
            <a:pPr marL="342768" indent="-342768" defTabSz="932597">
              <a:buFont typeface="Arial" panose="020B0604020202020204" pitchFamily="34" charset="0"/>
              <a:buChar char="•"/>
            </a:pPr>
            <a:r>
              <a:rPr lang="en-US" dirty="0" err="1">
                <a:solidFill>
                  <a:srgbClr val="FFFFFF"/>
                </a:solidFill>
                <a:latin typeface="Consolas"/>
              </a:rPr>
              <a:t>CollectTop</a:t>
            </a:r>
            <a:endParaRPr lang="en-US" dirty="0">
              <a:solidFill>
                <a:srgbClr val="FFFFFF"/>
              </a:solidFill>
              <a:latin typeface="Consolas"/>
            </a:endParaRPr>
          </a:p>
        </p:txBody>
      </p:sp>
    </p:spTree>
    <p:extLst>
      <p:ext uri="{BB962C8B-B14F-4D97-AF65-F5344CB8AC3E}">
        <p14:creationId xmlns:p14="http://schemas.microsoft.com/office/powerpoint/2010/main" val="10893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8684" y="1808682"/>
            <a:ext cx="11885514" cy="4205328"/>
          </a:xfrm>
        </p:spPr>
        <p:txBody>
          <a:bodyPr>
            <a:scene3d>
              <a:camera prst="perspectiveRelaxedModerately"/>
              <a:lightRig rig="threePt" dir="t"/>
            </a:scene3d>
          </a:bodyPr>
          <a:lstStyle/>
          <a:p>
            <a:pPr algn="ctr"/>
            <a:r>
              <a:rPr lang="en-US" dirty="0" smtClean="0">
                <a:solidFill>
                  <a:srgbClr val="FFFF00"/>
                </a:solidFill>
                <a:latin typeface="Arial" panose="020B0604020202020204" pitchFamily="34" charset="0"/>
                <a:cs typeface="Arial" panose="020B0604020202020204" pitchFamily="34" charset="0"/>
              </a:rPr>
              <a:t>A long time ago in a paradigm far,</a:t>
            </a:r>
          </a:p>
          <a:p>
            <a:pPr algn="ctr"/>
            <a:r>
              <a:rPr lang="en-US" dirty="0" smtClean="0">
                <a:solidFill>
                  <a:srgbClr val="FFFF00"/>
                </a:solidFill>
                <a:latin typeface="Arial" panose="020B0604020202020204" pitchFamily="34" charset="0"/>
                <a:cs typeface="Arial" panose="020B0604020202020204" pitchFamily="34" charset="0"/>
              </a:rPr>
              <a:t>far away…</a:t>
            </a:r>
          </a:p>
          <a:p>
            <a:pPr algn="ctr"/>
            <a:endParaRPr lang="en-US" dirty="0">
              <a:solidFill>
                <a:srgbClr val="FFFF00"/>
              </a:solidFill>
              <a:latin typeface="Arial" panose="020B0604020202020204" pitchFamily="34" charset="0"/>
              <a:cs typeface="Arial" panose="020B0604020202020204" pitchFamily="34" charset="0"/>
            </a:endParaRPr>
          </a:p>
          <a:p>
            <a:pPr algn="ctr"/>
            <a:r>
              <a:rPr lang="en-US" sz="3998" dirty="0">
                <a:solidFill>
                  <a:srgbClr val="FFFF00"/>
                </a:solidFill>
                <a:latin typeface="Arial" panose="020B0604020202020204" pitchFamily="34" charset="0"/>
                <a:cs typeface="Arial" panose="020B0604020202020204" pitchFamily="34" charset="0"/>
              </a:rPr>
              <a:t>We weren’t so specialized</a:t>
            </a:r>
            <a:endParaRPr lang="en-US" dirty="0" smtClean="0">
              <a:solidFill>
                <a:srgbClr val="FFFF00"/>
              </a:solidFill>
              <a:latin typeface="Arial" panose="020B0604020202020204" pitchFamily="34" charset="0"/>
              <a:cs typeface="Arial" panose="020B0604020202020204" pitchFamily="34" charset="0"/>
            </a:endParaRPr>
          </a:p>
          <a:p>
            <a:pPr algn="ctr"/>
            <a:endParaRPr lang="en-US" dirty="0" smtClean="0">
              <a:solidFill>
                <a:srgbClr val="FFFF00"/>
              </a:solidFill>
              <a:latin typeface="Arial" panose="020B0604020202020204" pitchFamily="34" charset="0"/>
              <a:cs typeface="Arial" panose="020B0604020202020204" pitchFamily="34" charset="0"/>
            </a:endParaRPr>
          </a:p>
          <a:p>
            <a:pPr algn="ct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36409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5481" y="1212850"/>
            <a:ext cx="11885514" cy="2908186"/>
          </a:xfrm>
        </p:spPr>
        <p:txBody>
          <a:bodyPr/>
          <a:lstStyle/>
          <a:p>
            <a:pPr marL="0" indent="0">
              <a:buNone/>
            </a:pPr>
            <a:endParaRPr lang="en-US" sz="3672" dirty="0">
              <a:latin typeface="+mn-lt"/>
            </a:endParaRPr>
          </a:p>
          <a:p>
            <a:pPr marL="0" indent="0">
              <a:buNone/>
            </a:pPr>
            <a:r>
              <a:rPr lang="en-US" sz="3672" dirty="0">
                <a:latin typeface="+mn-lt"/>
              </a:rPr>
              <a:t>Gaining Real-Time </a:t>
            </a:r>
            <a:r>
              <a:rPr lang="en-US" sz="3672" dirty="0" err="1">
                <a:latin typeface="+mn-lt"/>
              </a:rPr>
              <a:t>IoT</a:t>
            </a:r>
            <a:r>
              <a:rPr lang="en-US" sz="3672" dirty="0">
                <a:latin typeface="+mn-lt"/>
              </a:rPr>
              <a:t> Insights using Azure Stream Analytics, </a:t>
            </a:r>
            <a:r>
              <a:rPr lang="en-US" sz="3672" dirty="0" err="1">
                <a:latin typeface="+mn-lt"/>
              </a:rPr>
              <a:t>AzureML</a:t>
            </a:r>
            <a:r>
              <a:rPr lang="en-US" sz="3672" dirty="0">
                <a:latin typeface="+mn-lt"/>
              </a:rPr>
              <a:t> and </a:t>
            </a:r>
            <a:r>
              <a:rPr lang="en-US" sz="3672" dirty="0" err="1">
                <a:latin typeface="+mn-lt"/>
              </a:rPr>
              <a:t>PowerBI</a:t>
            </a:r>
            <a:endParaRPr lang="en-US" sz="3672" dirty="0">
              <a:latin typeface="+mn-lt"/>
              <a:hlinkClick r:id="rId2"/>
            </a:endParaRPr>
          </a:p>
          <a:p>
            <a:pPr marL="0" indent="0">
              <a:buNone/>
            </a:pPr>
            <a:r>
              <a:rPr lang="en-US" sz="3672" dirty="0">
                <a:latin typeface="+mn-lt"/>
                <a:hlinkClick r:id="rId2"/>
              </a:rPr>
              <a:t>http://channel9.msdn.com/events/Build/2015/2-708</a:t>
            </a:r>
            <a:endParaRPr lang="en-US" sz="3672" dirty="0">
              <a:latin typeface="+mn-lt"/>
            </a:endParaRPr>
          </a:p>
          <a:p>
            <a:endParaRPr lang="en-US" dirty="0"/>
          </a:p>
        </p:txBody>
      </p:sp>
      <p:sp>
        <p:nvSpPr>
          <p:cNvPr id="3" name="Title 2"/>
          <p:cNvSpPr>
            <a:spLocks noGrp="1"/>
          </p:cNvSpPr>
          <p:nvPr>
            <p:ph type="title"/>
          </p:nvPr>
        </p:nvSpPr>
        <p:spPr/>
        <p:txBody>
          <a:bodyPr/>
          <a:lstStyle/>
          <a:p>
            <a:r>
              <a:rPr lang="en-US" dirty="0" smtClean="0"/>
              <a:t>Learn more about Azure Stream Analytics</a:t>
            </a:r>
            <a:endParaRPr lang="en-US" dirty="0"/>
          </a:p>
        </p:txBody>
      </p:sp>
    </p:spTree>
    <p:extLst>
      <p:ext uri="{BB962C8B-B14F-4D97-AF65-F5344CB8AC3E}">
        <p14:creationId xmlns:p14="http://schemas.microsoft.com/office/powerpoint/2010/main" val="86348463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70316" y="623375"/>
            <a:ext cx="8334624" cy="5796863"/>
            <a:chOff x="0" y="10956"/>
            <a:chExt cx="5965205" cy="3940397"/>
          </a:xfrm>
        </p:grpSpPr>
        <p:sp>
          <p:nvSpPr>
            <p:cNvPr id="5" name="Shape 2394"/>
            <p:cNvSpPr/>
            <p:nvPr/>
          </p:nvSpPr>
          <p:spPr>
            <a:xfrm>
              <a:off x="5909" y="1553405"/>
              <a:ext cx="5850388" cy="4606"/>
            </a:xfrm>
            <a:custGeom>
              <a:avLst/>
              <a:gdLst/>
              <a:ahLst/>
              <a:cxnLst/>
              <a:rect l="0" t="0" r="0" b="0"/>
              <a:pathLst>
                <a:path w="5850388" h="4606">
                  <a:moveTo>
                    <a:pt x="0" y="4606"/>
                  </a:moveTo>
                  <a:lnTo>
                    <a:pt x="5850388"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6" name="Picture 5"/>
            <p:cNvPicPr/>
            <p:nvPr/>
          </p:nvPicPr>
          <p:blipFill>
            <a:blip r:embed="rId2"/>
            <a:stretch>
              <a:fillRect/>
            </a:stretch>
          </p:blipFill>
          <p:spPr>
            <a:xfrm>
              <a:off x="1782800" y="3220500"/>
              <a:ext cx="1024128" cy="630936"/>
            </a:xfrm>
            <a:prstGeom prst="rect">
              <a:avLst/>
            </a:prstGeom>
          </p:spPr>
        </p:pic>
        <p:sp>
          <p:nvSpPr>
            <p:cNvPr id="7" name="Shape 2396"/>
            <p:cNvSpPr/>
            <p:nvPr/>
          </p:nvSpPr>
          <p:spPr>
            <a:xfrm>
              <a:off x="1814252" y="3232187"/>
              <a:ext cx="957327" cy="566939"/>
            </a:xfrm>
            <a:custGeom>
              <a:avLst/>
              <a:gdLst/>
              <a:ahLst/>
              <a:cxnLst/>
              <a:rect l="0" t="0" r="0" b="0"/>
              <a:pathLst>
                <a:path w="957327" h="566939">
                  <a:moveTo>
                    <a:pt x="159554" y="0"/>
                  </a:moveTo>
                  <a:lnTo>
                    <a:pt x="797772" y="0"/>
                  </a:lnTo>
                  <a:cubicBezTo>
                    <a:pt x="885823" y="0"/>
                    <a:pt x="957327" y="71387"/>
                    <a:pt x="957327" y="159451"/>
                  </a:cubicBezTo>
                  <a:lnTo>
                    <a:pt x="957327" y="407486"/>
                  </a:lnTo>
                  <a:cubicBezTo>
                    <a:pt x="957327" y="495550"/>
                    <a:pt x="885823" y="566939"/>
                    <a:pt x="797772" y="566939"/>
                  </a:cubicBezTo>
                  <a:lnTo>
                    <a:pt x="159554" y="566939"/>
                  </a:lnTo>
                  <a:cubicBezTo>
                    <a:pt x="71386" y="566939"/>
                    <a:pt x="0" y="495550"/>
                    <a:pt x="0" y="407486"/>
                  </a:cubicBezTo>
                  <a:lnTo>
                    <a:pt x="0" y="159451"/>
                  </a:lnTo>
                  <a:cubicBezTo>
                    <a:pt x="0" y="71387"/>
                    <a:pt x="71386" y="0"/>
                    <a:pt x="159554" y="0"/>
                  </a:cubicBezTo>
                  <a:close/>
                </a:path>
              </a:pathLst>
            </a:custGeom>
            <a:ln w="0" cap="flat">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8" name="Shape 2397"/>
            <p:cNvSpPr/>
            <p:nvPr/>
          </p:nvSpPr>
          <p:spPr>
            <a:xfrm>
              <a:off x="1814252" y="3232187"/>
              <a:ext cx="957327" cy="566939"/>
            </a:xfrm>
            <a:custGeom>
              <a:avLst/>
              <a:gdLst/>
              <a:ahLst/>
              <a:cxnLst/>
              <a:rect l="0" t="0" r="0" b="0"/>
              <a:pathLst>
                <a:path w="957327" h="566939">
                  <a:moveTo>
                    <a:pt x="159554" y="566939"/>
                  </a:moveTo>
                  <a:lnTo>
                    <a:pt x="797772" y="566939"/>
                  </a:lnTo>
                  <a:cubicBezTo>
                    <a:pt x="885823" y="566939"/>
                    <a:pt x="957327" y="495550"/>
                    <a:pt x="957327" y="407486"/>
                  </a:cubicBezTo>
                  <a:lnTo>
                    <a:pt x="957327" y="159451"/>
                  </a:lnTo>
                  <a:cubicBezTo>
                    <a:pt x="957327" y="71387"/>
                    <a:pt x="885823" y="0"/>
                    <a:pt x="797772" y="0"/>
                  </a:cubicBezTo>
                  <a:lnTo>
                    <a:pt x="159554" y="0"/>
                  </a:lnTo>
                  <a:cubicBezTo>
                    <a:pt x="71386" y="0"/>
                    <a:pt x="0" y="71387"/>
                    <a:pt x="0" y="159451"/>
                  </a:cubicBezTo>
                  <a:lnTo>
                    <a:pt x="0" y="407486"/>
                  </a:lnTo>
                  <a:cubicBezTo>
                    <a:pt x="0" y="495550"/>
                    <a:pt x="71386"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9" name="Rectangle 8"/>
            <p:cNvSpPr/>
            <p:nvPr/>
          </p:nvSpPr>
          <p:spPr>
            <a:xfrm>
              <a:off x="2117642" y="3478184"/>
              <a:ext cx="47297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Devices</a:t>
              </a:r>
              <a:endParaRPr lang="en-US" sz="1122">
                <a:solidFill>
                  <a:srgbClr val="000000"/>
                </a:solidFill>
                <a:ea typeface="Segoe UI" panose="020B0502040204020203" pitchFamily="34" charset="0"/>
              </a:endParaRPr>
            </a:p>
          </p:txBody>
        </p:sp>
        <p:sp>
          <p:nvSpPr>
            <p:cNvPr id="10" name="Shape 2399"/>
            <p:cNvSpPr/>
            <p:nvPr/>
          </p:nvSpPr>
          <p:spPr>
            <a:xfrm>
              <a:off x="5909" y="3125886"/>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11" name="Rectangle 10"/>
            <p:cNvSpPr/>
            <p:nvPr/>
          </p:nvSpPr>
          <p:spPr>
            <a:xfrm>
              <a:off x="0" y="3478184"/>
              <a:ext cx="817849"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 Sources</a:t>
              </a:r>
              <a:endParaRPr lang="en-US" sz="1122">
                <a:solidFill>
                  <a:srgbClr val="000000"/>
                </a:solidFill>
                <a:ea typeface="Segoe UI" panose="020B0502040204020203" pitchFamily="34" charset="0"/>
              </a:endParaRPr>
            </a:p>
          </p:txBody>
        </p:sp>
        <p:pic>
          <p:nvPicPr>
            <p:cNvPr id="12" name="Picture 11"/>
            <p:cNvPicPr/>
            <p:nvPr/>
          </p:nvPicPr>
          <p:blipFill>
            <a:blip r:embed="rId3"/>
            <a:stretch>
              <a:fillRect/>
            </a:stretch>
          </p:blipFill>
          <p:spPr>
            <a:xfrm>
              <a:off x="2795752" y="3220500"/>
              <a:ext cx="1021080" cy="630936"/>
            </a:xfrm>
            <a:prstGeom prst="rect">
              <a:avLst/>
            </a:prstGeom>
          </p:spPr>
        </p:pic>
        <p:sp>
          <p:nvSpPr>
            <p:cNvPr id="13" name="Shape 2402"/>
            <p:cNvSpPr/>
            <p:nvPr/>
          </p:nvSpPr>
          <p:spPr>
            <a:xfrm>
              <a:off x="2824763" y="3232187"/>
              <a:ext cx="957327" cy="566939"/>
            </a:xfrm>
            <a:custGeom>
              <a:avLst/>
              <a:gdLst/>
              <a:ahLst/>
              <a:cxnLst/>
              <a:rect l="0" t="0" r="0" b="0"/>
              <a:pathLst>
                <a:path w="957327" h="566939">
                  <a:moveTo>
                    <a:pt x="159555" y="0"/>
                  </a:moveTo>
                  <a:lnTo>
                    <a:pt x="797773" y="0"/>
                  </a:lnTo>
                  <a:cubicBezTo>
                    <a:pt x="885823" y="0"/>
                    <a:pt x="957327" y="71387"/>
                    <a:pt x="957327" y="159451"/>
                  </a:cubicBezTo>
                  <a:lnTo>
                    <a:pt x="957327" y="407486"/>
                  </a:lnTo>
                  <a:cubicBezTo>
                    <a:pt x="957327" y="495550"/>
                    <a:pt x="885823" y="566939"/>
                    <a:pt x="797773" y="566939"/>
                  </a:cubicBezTo>
                  <a:lnTo>
                    <a:pt x="159555" y="566939"/>
                  </a:lnTo>
                  <a:cubicBezTo>
                    <a:pt x="71386" y="566939"/>
                    <a:pt x="0" y="495550"/>
                    <a:pt x="0" y="407486"/>
                  </a:cubicBezTo>
                  <a:lnTo>
                    <a:pt x="0" y="159451"/>
                  </a:lnTo>
                  <a:cubicBezTo>
                    <a:pt x="0" y="71387"/>
                    <a:pt x="71386" y="0"/>
                    <a:pt x="159555"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14" name="Shape 2403"/>
            <p:cNvSpPr/>
            <p:nvPr/>
          </p:nvSpPr>
          <p:spPr>
            <a:xfrm>
              <a:off x="2824763" y="3232187"/>
              <a:ext cx="957327" cy="566939"/>
            </a:xfrm>
            <a:custGeom>
              <a:avLst/>
              <a:gdLst/>
              <a:ahLst/>
              <a:cxnLst/>
              <a:rect l="0" t="0" r="0" b="0"/>
              <a:pathLst>
                <a:path w="957327" h="566939">
                  <a:moveTo>
                    <a:pt x="159555" y="566939"/>
                  </a:moveTo>
                  <a:lnTo>
                    <a:pt x="797773" y="566939"/>
                  </a:lnTo>
                  <a:cubicBezTo>
                    <a:pt x="885823" y="566939"/>
                    <a:pt x="957327" y="495550"/>
                    <a:pt x="957327" y="407486"/>
                  </a:cubicBezTo>
                  <a:lnTo>
                    <a:pt x="957327" y="159451"/>
                  </a:lnTo>
                  <a:cubicBezTo>
                    <a:pt x="957327" y="71387"/>
                    <a:pt x="885823" y="0"/>
                    <a:pt x="797773" y="0"/>
                  </a:cubicBezTo>
                  <a:lnTo>
                    <a:pt x="159555" y="0"/>
                  </a:lnTo>
                  <a:cubicBezTo>
                    <a:pt x="71386" y="0"/>
                    <a:pt x="0" y="71387"/>
                    <a:pt x="0" y="159451"/>
                  </a:cubicBezTo>
                  <a:lnTo>
                    <a:pt x="0" y="407486"/>
                  </a:lnTo>
                  <a:cubicBezTo>
                    <a:pt x="0" y="495550"/>
                    <a:pt x="71386" y="566939"/>
                    <a:pt x="159555"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15" name="Rectangle 14"/>
            <p:cNvSpPr/>
            <p:nvPr/>
          </p:nvSpPr>
          <p:spPr>
            <a:xfrm>
              <a:off x="3019183" y="3414618"/>
              <a:ext cx="804408"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Applications </a:t>
              </a:r>
              <a:endParaRPr lang="en-US" sz="1122">
                <a:solidFill>
                  <a:srgbClr val="000000"/>
                </a:solidFill>
                <a:ea typeface="Segoe UI" panose="020B0502040204020203" pitchFamily="34" charset="0"/>
              </a:endParaRPr>
            </a:p>
          </p:txBody>
        </p:sp>
        <p:sp>
          <p:nvSpPr>
            <p:cNvPr id="16" name="Rectangle 15"/>
            <p:cNvSpPr/>
            <p:nvPr/>
          </p:nvSpPr>
          <p:spPr>
            <a:xfrm>
              <a:off x="2989282" y="3542475"/>
              <a:ext cx="42724"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17" name="Rectangle 16"/>
            <p:cNvSpPr/>
            <p:nvPr/>
          </p:nvSpPr>
          <p:spPr>
            <a:xfrm>
              <a:off x="3021429" y="3542475"/>
              <a:ext cx="737067"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Website etc</a:t>
              </a:r>
              <a:endParaRPr lang="en-US" sz="1122">
                <a:solidFill>
                  <a:srgbClr val="000000"/>
                </a:solidFill>
                <a:ea typeface="Segoe UI" panose="020B0502040204020203" pitchFamily="34" charset="0"/>
              </a:endParaRPr>
            </a:p>
          </p:txBody>
        </p:sp>
        <p:sp>
          <p:nvSpPr>
            <p:cNvPr id="18" name="Rectangle 17"/>
            <p:cNvSpPr/>
            <p:nvPr/>
          </p:nvSpPr>
          <p:spPr>
            <a:xfrm>
              <a:off x="3572306" y="3542475"/>
              <a:ext cx="7809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pic>
          <p:nvPicPr>
            <p:cNvPr id="19" name="Picture 18"/>
            <p:cNvPicPr/>
            <p:nvPr/>
          </p:nvPicPr>
          <p:blipFill>
            <a:blip r:embed="rId2"/>
            <a:stretch>
              <a:fillRect/>
            </a:stretch>
          </p:blipFill>
          <p:spPr>
            <a:xfrm>
              <a:off x="4814544" y="3220500"/>
              <a:ext cx="1024128" cy="630936"/>
            </a:xfrm>
            <a:prstGeom prst="rect">
              <a:avLst/>
            </a:prstGeom>
          </p:spPr>
        </p:pic>
        <p:sp>
          <p:nvSpPr>
            <p:cNvPr id="20" name="Shape 2409"/>
            <p:cNvSpPr/>
            <p:nvPr/>
          </p:nvSpPr>
          <p:spPr>
            <a:xfrm>
              <a:off x="4845787" y="3232187"/>
              <a:ext cx="957327" cy="566939"/>
            </a:xfrm>
            <a:custGeom>
              <a:avLst/>
              <a:gdLst/>
              <a:ahLst/>
              <a:cxnLst/>
              <a:rect l="0" t="0" r="0" b="0"/>
              <a:pathLst>
                <a:path w="957327" h="566939">
                  <a:moveTo>
                    <a:pt x="159554" y="0"/>
                  </a:moveTo>
                  <a:lnTo>
                    <a:pt x="797772" y="0"/>
                  </a:lnTo>
                  <a:cubicBezTo>
                    <a:pt x="885823" y="0"/>
                    <a:pt x="957327" y="71387"/>
                    <a:pt x="957327" y="159451"/>
                  </a:cubicBezTo>
                  <a:lnTo>
                    <a:pt x="957327" y="407486"/>
                  </a:lnTo>
                  <a:cubicBezTo>
                    <a:pt x="957327" y="495550"/>
                    <a:pt x="885823" y="566939"/>
                    <a:pt x="797772" y="566939"/>
                  </a:cubicBezTo>
                  <a:lnTo>
                    <a:pt x="159554" y="566939"/>
                  </a:lnTo>
                  <a:cubicBezTo>
                    <a:pt x="71386" y="566939"/>
                    <a:pt x="0" y="495550"/>
                    <a:pt x="0" y="407486"/>
                  </a:cubicBezTo>
                  <a:lnTo>
                    <a:pt x="0" y="159451"/>
                  </a:lnTo>
                  <a:cubicBezTo>
                    <a:pt x="0" y="71387"/>
                    <a:pt x="71386" y="0"/>
                    <a:pt x="159554"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21" name="Shape 2410"/>
            <p:cNvSpPr/>
            <p:nvPr/>
          </p:nvSpPr>
          <p:spPr>
            <a:xfrm>
              <a:off x="4845787" y="3232187"/>
              <a:ext cx="957327" cy="566939"/>
            </a:xfrm>
            <a:custGeom>
              <a:avLst/>
              <a:gdLst/>
              <a:ahLst/>
              <a:cxnLst/>
              <a:rect l="0" t="0" r="0" b="0"/>
              <a:pathLst>
                <a:path w="957327" h="566939">
                  <a:moveTo>
                    <a:pt x="159554" y="566939"/>
                  </a:moveTo>
                  <a:lnTo>
                    <a:pt x="797772" y="566939"/>
                  </a:lnTo>
                  <a:cubicBezTo>
                    <a:pt x="885823" y="566939"/>
                    <a:pt x="957327" y="495550"/>
                    <a:pt x="957327" y="407486"/>
                  </a:cubicBezTo>
                  <a:lnTo>
                    <a:pt x="957327" y="159451"/>
                  </a:lnTo>
                  <a:cubicBezTo>
                    <a:pt x="957327" y="71387"/>
                    <a:pt x="885823" y="0"/>
                    <a:pt x="797772" y="0"/>
                  </a:cubicBezTo>
                  <a:lnTo>
                    <a:pt x="159554" y="0"/>
                  </a:lnTo>
                  <a:cubicBezTo>
                    <a:pt x="71386" y="0"/>
                    <a:pt x="0" y="71387"/>
                    <a:pt x="0" y="159451"/>
                  </a:cubicBezTo>
                  <a:lnTo>
                    <a:pt x="0" y="407486"/>
                  </a:lnTo>
                  <a:cubicBezTo>
                    <a:pt x="0" y="495550"/>
                    <a:pt x="71386"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22" name="Rectangle 21"/>
            <p:cNvSpPr/>
            <p:nvPr/>
          </p:nvSpPr>
          <p:spPr>
            <a:xfrm>
              <a:off x="5013259" y="3414619"/>
              <a:ext cx="7625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3</a:t>
              </a:r>
              <a:endParaRPr lang="en-US" sz="1122">
                <a:solidFill>
                  <a:srgbClr val="000000"/>
                </a:solidFill>
                <a:ea typeface="Segoe UI" panose="020B0502040204020203" pitchFamily="34" charset="0"/>
              </a:endParaRPr>
            </a:p>
          </p:txBody>
        </p:sp>
        <p:sp>
          <p:nvSpPr>
            <p:cNvPr id="23" name="Rectangle 22"/>
            <p:cNvSpPr/>
            <p:nvPr/>
          </p:nvSpPr>
          <p:spPr>
            <a:xfrm>
              <a:off x="5070581" y="3389628"/>
              <a:ext cx="90919" cy="92274"/>
            </a:xfrm>
            <a:prstGeom prst="rect">
              <a:avLst/>
            </a:prstGeom>
            <a:ln>
              <a:noFill/>
            </a:ln>
          </p:spPr>
          <p:txBody>
            <a:bodyPr vert="horz" lIns="0" tIns="0" rIns="0" bIns="0" rtlCol="0">
              <a:noAutofit/>
            </a:bodyPr>
            <a:lstStyle/>
            <a:p>
              <a:pPr defTabSz="932597">
                <a:lnSpc>
                  <a:spcPct val="107000"/>
                </a:lnSpc>
                <a:spcAft>
                  <a:spcPts val="816"/>
                </a:spcAft>
              </a:pPr>
              <a:r>
                <a:rPr lang="en-US" sz="561">
                  <a:solidFill>
                    <a:srgbClr val="FEFFFF"/>
                  </a:solidFill>
                  <a:ea typeface="Segoe UI" panose="020B0502040204020203" pitchFamily="34" charset="0"/>
                </a:rPr>
                <a:t>rd</a:t>
              </a:r>
              <a:endParaRPr lang="en-US" sz="1122">
                <a:solidFill>
                  <a:srgbClr val="000000"/>
                </a:solidFill>
                <a:ea typeface="Segoe UI" panose="020B0502040204020203" pitchFamily="34" charset="0"/>
              </a:endParaRPr>
            </a:p>
          </p:txBody>
        </p:sp>
        <p:sp>
          <p:nvSpPr>
            <p:cNvPr id="24" name="Rectangle 23"/>
            <p:cNvSpPr/>
            <p:nvPr/>
          </p:nvSpPr>
          <p:spPr>
            <a:xfrm>
              <a:off x="5135584" y="3414619"/>
              <a:ext cx="3876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25" name="Rectangle 24"/>
            <p:cNvSpPr/>
            <p:nvPr/>
          </p:nvSpPr>
          <p:spPr>
            <a:xfrm>
              <a:off x="5164541" y="3414619"/>
              <a:ext cx="653316"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Party Data</a:t>
              </a:r>
              <a:endParaRPr lang="en-US" sz="1122">
                <a:solidFill>
                  <a:srgbClr val="000000"/>
                </a:solidFill>
                <a:ea typeface="Segoe UI" panose="020B0502040204020203" pitchFamily="34" charset="0"/>
              </a:endParaRPr>
            </a:p>
          </p:txBody>
        </p:sp>
        <p:sp>
          <p:nvSpPr>
            <p:cNvPr id="26" name="Rectangle 25"/>
            <p:cNvSpPr/>
            <p:nvPr/>
          </p:nvSpPr>
          <p:spPr>
            <a:xfrm>
              <a:off x="5144213" y="3542475"/>
              <a:ext cx="495999"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Streams</a:t>
              </a:r>
              <a:endParaRPr lang="en-US" sz="1122">
                <a:solidFill>
                  <a:srgbClr val="000000"/>
                </a:solidFill>
                <a:ea typeface="Segoe UI" panose="020B0502040204020203" pitchFamily="34" charset="0"/>
              </a:endParaRPr>
            </a:p>
          </p:txBody>
        </p:sp>
        <p:pic>
          <p:nvPicPr>
            <p:cNvPr id="27" name="Picture 26"/>
            <p:cNvPicPr/>
            <p:nvPr/>
          </p:nvPicPr>
          <p:blipFill>
            <a:blip r:embed="rId2"/>
            <a:stretch>
              <a:fillRect/>
            </a:stretch>
          </p:blipFill>
          <p:spPr>
            <a:xfrm>
              <a:off x="3804640" y="3220500"/>
              <a:ext cx="1024128" cy="630936"/>
            </a:xfrm>
            <a:prstGeom prst="rect">
              <a:avLst/>
            </a:prstGeom>
          </p:spPr>
        </p:pic>
        <p:sp>
          <p:nvSpPr>
            <p:cNvPr id="28" name="Shape 2417"/>
            <p:cNvSpPr/>
            <p:nvPr/>
          </p:nvSpPr>
          <p:spPr>
            <a:xfrm>
              <a:off x="3835275" y="3232187"/>
              <a:ext cx="957327" cy="566939"/>
            </a:xfrm>
            <a:custGeom>
              <a:avLst/>
              <a:gdLst/>
              <a:ahLst/>
              <a:cxnLst/>
              <a:rect l="0" t="0" r="0" b="0"/>
              <a:pathLst>
                <a:path w="957327" h="566939">
                  <a:moveTo>
                    <a:pt x="159555" y="0"/>
                  </a:moveTo>
                  <a:lnTo>
                    <a:pt x="797772" y="0"/>
                  </a:lnTo>
                  <a:cubicBezTo>
                    <a:pt x="885822" y="0"/>
                    <a:pt x="957327" y="71387"/>
                    <a:pt x="957327" y="159451"/>
                  </a:cubicBezTo>
                  <a:lnTo>
                    <a:pt x="957327" y="407486"/>
                  </a:lnTo>
                  <a:cubicBezTo>
                    <a:pt x="957327" y="495550"/>
                    <a:pt x="885822" y="566939"/>
                    <a:pt x="797772" y="566939"/>
                  </a:cubicBezTo>
                  <a:lnTo>
                    <a:pt x="159555" y="566939"/>
                  </a:lnTo>
                  <a:cubicBezTo>
                    <a:pt x="71386" y="566939"/>
                    <a:pt x="0" y="495550"/>
                    <a:pt x="0" y="407486"/>
                  </a:cubicBezTo>
                  <a:lnTo>
                    <a:pt x="0" y="159451"/>
                  </a:lnTo>
                  <a:cubicBezTo>
                    <a:pt x="0" y="71387"/>
                    <a:pt x="71386" y="0"/>
                    <a:pt x="159555"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29" name="Shape 2418"/>
            <p:cNvSpPr/>
            <p:nvPr/>
          </p:nvSpPr>
          <p:spPr>
            <a:xfrm>
              <a:off x="3835275" y="3232187"/>
              <a:ext cx="957327" cy="566939"/>
            </a:xfrm>
            <a:custGeom>
              <a:avLst/>
              <a:gdLst/>
              <a:ahLst/>
              <a:cxnLst/>
              <a:rect l="0" t="0" r="0" b="0"/>
              <a:pathLst>
                <a:path w="957327" h="566939">
                  <a:moveTo>
                    <a:pt x="159555" y="566939"/>
                  </a:moveTo>
                  <a:lnTo>
                    <a:pt x="797772" y="566939"/>
                  </a:lnTo>
                  <a:cubicBezTo>
                    <a:pt x="885822" y="566939"/>
                    <a:pt x="957327" y="495550"/>
                    <a:pt x="957327" y="407486"/>
                  </a:cubicBezTo>
                  <a:lnTo>
                    <a:pt x="957327" y="159451"/>
                  </a:lnTo>
                  <a:cubicBezTo>
                    <a:pt x="957327" y="71387"/>
                    <a:pt x="885822" y="0"/>
                    <a:pt x="797772" y="0"/>
                  </a:cubicBezTo>
                  <a:lnTo>
                    <a:pt x="159555" y="0"/>
                  </a:lnTo>
                  <a:cubicBezTo>
                    <a:pt x="71386" y="0"/>
                    <a:pt x="0" y="71387"/>
                    <a:pt x="0" y="159451"/>
                  </a:cubicBezTo>
                  <a:lnTo>
                    <a:pt x="0" y="407486"/>
                  </a:lnTo>
                  <a:cubicBezTo>
                    <a:pt x="0" y="495550"/>
                    <a:pt x="71386" y="566939"/>
                    <a:pt x="159555"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0" name="Rectangle 29"/>
            <p:cNvSpPr/>
            <p:nvPr/>
          </p:nvSpPr>
          <p:spPr>
            <a:xfrm>
              <a:off x="4139256" y="3478184"/>
              <a:ext cx="48446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Sensors</a:t>
              </a:r>
              <a:endParaRPr lang="en-US" sz="1122">
                <a:solidFill>
                  <a:srgbClr val="000000"/>
                </a:solidFill>
                <a:ea typeface="Segoe UI" panose="020B0502040204020203" pitchFamily="34" charset="0"/>
              </a:endParaRPr>
            </a:p>
          </p:txBody>
        </p:sp>
        <p:pic>
          <p:nvPicPr>
            <p:cNvPr id="31" name="Picture 30"/>
            <p:cNvPicPr/>
            <p:nvPr/>
          </p:nvPicPr>
          <p:blipFill>
            <a:blip r:embed="rId4"/>
            <a:stretch>
              <a:fillRect/>
            </a:stretch>
          </p:blipFill>
          <p:spPr>
            <a:xfrm>
              <a:off x="3304845" y="2418373"/>
              <a:ext cx="2561735" cy="682095"/>
            </a:xfrm>
            <a:prstGeom prst="rect">
              <a:avLst/>
            </a:prstGeom>
          </p:spPr>
        </p:pic>
        <p:sp>
          <p:nvSpPr>
            <p:cNvPr id="32" name="Shape 2421"/>
            <p:cNvSpPr/>
            <p:nvPr/>
          </p:nvSpPr>
          <p:spPr>
            <a:xfrm>
              <a:off x="3356612" y="2452708"/>
              <a:ext cx="2446502" cy="566877"/>
            </a:xfrm>
            <a:custGeom>
              <a:avLst/>
              <a:gdLst/>
              <a:ahLst/>
              <a:cxnLst/>
              <a:rect l="0" t="0" r="0" b="0"/>
              <a:pathLst>
                <a:path w="2446502" h="566877">
                  <a:moveTo>
                    <a:pt x="159554" y="0"/>
                  </a:moveTo>
                  <a:lnTo>
                    <a:pt x="2286947" y="0"/>
                  </a:lnTo>
                  <a:cubicBezTo>
                    <a:pt x="2374997" y="0"/>
                    <a:pt x="2446502" y="71340"/>
                    <a:pt x="2446502" y="159451"/>
                  </a:cubicBezTo>
                  <a:lnTo>
                    <a:pt x="2446502" y="407427"/>
                  </a:lnTo>
                  <a:cubicBezTo>
                    <a:pt x="2446502" y="495491"/>
                    <a:pt x="2374997" y="566877"/>
                    <a:pt x="2286947" y="566877"/>
                  </a:cubicBezTo>
                  <a:lnTo>
                    <a:pt x="159554" y="566877"/>
                  </a:lnTo>
                  <a:cubicBezTo>
                    <a:pt x="71386" y="566877"/>
                    <a:pt x="0" y="495491"/>
                    <a:pt x="0" y="407426"/>
                  </a:cubicBezTo>
                  <a:lnTo>
                    <a:pt x="0" y="159451"/>
                  </a:lnTo>
                  <a:cubicBezTo>
                    <a:pt x="0" y="71339"/>
                    <a:pt x="71386" y="0"/>
                    <a:pt x="159554" y="0"/>
                  </a:cubicBezTo>
                  <a:close/>
                </a:path>
              </a:pathLst>
            </a:custGeom>
            <a:ln w="0" cap="sq">
              <a:miter lim="127000"/>
            </a:ln>
          </p:spPr>
          <p:style>
            <a:lnRef idx="0">
              <a:srgbClr val="000000">
                <a:alpha val="0"/>
              </a:srgbClr>
            </a:lnRef>
            <a:fillRef idx="1">
              <a:srgbClr val="5B9BD5"/>
            </a:fillRef>
            <a:effectRef idx="0">
              <a:scrgbClr r="0" g="0" b="0"/>
            </a:effectRef>
            <a:fontRef idx="none"/>
          </p:style>
          <p:txBody>
            <a:bodyPr/>
            <a:lstStyle/>
            <a:p>
              <a:pPr defTabSz="932597"/>
              <a:endParaRPr lang="en-US" sz="1836">
                <a:solidFill>
                  <a:srgbClr val="FFFFFF"/>
                </a:solidFill>
              </a:endParaRPr>
            </a:p>
          </p:txBody>
        </p:sp>
        <p:sp>
          <p:nvSpPr>
            <p:cNvPr id="33" name="Shape 2422"/>
            <p:cNvSpPr/>
            <p:nvPr/>
          </p:nvSpPr>
          <p:spPr>
            <a:xfrm>
              <a:off x="3356612" y="2452708"/>
              <a:ext cx="2446502" cy="566877"/>
            </a:xfrm>
            <a:custGeom>
              <a:avLst/>
              <a:gdLst/>
              <a:ahLst/>
              <a:cxnLst/>
              <a:rect l="0" t="0" r="0" b="0"/>
              <a:pathLst>
                <a:path w="2446502" h="566877">
                  <a:moveTo>
                    <a:pt x="159554" y="566877"/>
                  </a:moveTo>
                  <a:lnTo>
                    <a:pt x="2286947" y="566877"/>
                  </a:lnTo>
                  <a:cubicBezTo>
                    <a:pt x="2374997" y="566877"/>
                    <a:pt x="2446502" y="495491"/>
                    <a:pt x="2446502" y="407427"/>
                  </a:cubicBezTo>
                  <a:lnTo>
                    <a:pt x="2446502" y="159451"/>
                  </a:lnTo>
                  <a:cubicBezTo>
                    <a:pt x="2446502" y="71340"/>
                    <a:pt x="2374997" y="0"/>
                    <a:pt x="2286947" y="0"/>
                  </a:cubicBezTo>
                  <a:lnTo>
                    <a:pt x="159554" y="0"/>
                  </a:lnTo>
                  <a:cubicBezTo>
                    <a:pt x="71386" y="0"/>
                    <a:pt x="0" y="71339"/>
                    <a:pt x="0" y="159451"/>
                  </a:cubicBezTo>
                  <a:lnTo>
                    <a:pt x="0" y="407426"/>
                  </a:lnTo>
                  <a:cubicBezTo>
                    <a:pt x="0" y="495491"/>
                    <a:pt x="71386" y="566877"/>
                    <a:pt x="159554" y="56687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4" name="Rectangle 33"/>
            <p:cNvSpPr/>
            <p:nvPr/>
          </p:nvSpPr>
          <p:spPr>
            <a:xfrm>
              <a:off x="4283800" y="2696875"/>
              <a:ext cx="80479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Blob Storage</a:t>
              </a:r>
              <a:endParaRPr lang="en-US" sz="1122">
                <a:solidFill>
                  <a:srgbClr val="000000"/>
                </a:solidFill>
                <a:ea typeface="Segoe UI" panose="020B0502040204020203" pitchFamily="34" charset="0"/>
              </a:endParaRPr>
            </a:p>
          </p:txBody>
        </p:sp>
        <p:pic>
          <p:nvPicPr>
            <p:cNvPr id="35" name="Picture 34"/>
            <p:cNvPicPr/>
            <p:nvPr/>
          </p:nvPicPr>
          <p:blipFill>
            <a:blip r:embed="rId4"/>
            <a:stretch>
              <a:fillRect/>
            </a:stretch>
          </p:blipFill>
          <p:spPr>
            <a:xfrm>
              <a:off x="751974" y="2418373"/>
              <a:ext cx="2561735" cy="682095"/>
            </a:xfrm>
            <a:prstGeom prst="rect">
              <a:avLst/>
            </a:prstGeom>
          </p:spPr>
        </p:pic>
        <p:sp>
          <p:nvSpPr>
            <p:cNvPr id="36" name="Shape 2425"/>
            <p:cNvSpPr/>
            <p:nvPr/>
          </p:nvSpPr>
          <p:spPr>
            <a:xfrm>
              <a:off x="803682" y="2452708"/>
              <a:ext cx="2446560" cy="566877"/>
            </a:xfrm>
            <a:custGeom>
              <a:avLst/>
              <a:gdLst/>
              <a:ahLst/>
              <a:cxnLst/>
              <a:rect l="0" t="0" r="0" b="0"/>
              <a:pathLst>
                <a:path w="2446560" h="566877">
                  <a:moveTo>
                    <a:pt x="159554" y="0"/>
                  </a:moveTo>
                  <a:lnTo>
                    <a:pt x="2287006" y="0"/>
                  </a:lnTo>
                  <a:cubicBezTo>
                    <a:pt x="2375056" y="0"/>
                    <a:pt x="2446560" y="71339"/>
                    <a:pt x="2446560" y="159451"/>
                  </a:cubicBezTo>
                  <a:lnTo>
                    <a:pt x="2446560" y="407426"/>
                  </a:lnTo>
                  <a:cubicBezTo>
                    <a:pt x="2446560" y="495491"/>
                    <a:pt x="2375056" y="566877"/>
                    <a:pt x="2287006" y="566877"/>
                  </a:cubicBezTo>
                  <a:lnTo>
                    <a:pt x="159554" y="566877"/>
                  </a:lnTo>
                  <a:cubicBezTo>
                    <a:pt x="71433" y="566877"/>
                    <a:pt x="0" y="495490"/>
                    <a:pt x="0" y="407426"/>
                  </a:cubicBezTo>
                  <a:lnTo>
                    <a:pt x="0" y="159451"/>
                  </a:lnTo>
                  <a:cubicBezTo>
                    <a:pt x="0" y="71339"/>
                    <a:pt x="71433" y="0"/>
                    <a:pt x="159554" y="0"/>
                  </a:cubicBezTo>
                  <a:close/>
                </a:path>
              </a:pathLst>
            </a:custGeom>
            <a:ln w="0" cap="sq">
              <a:miter lim="127000"/>
            </a:ln>
          </p:spPr>
          <p:style>
            <a:lnRef idx="0">
              <a:srgbClr val="000000">
                <a:alpha val="0"/>
              </a:srgbClr>
            </a:lnRef>
            <a:fillRef idx="1">
              <a:srgbClr val="5B9BD5"/>
            </a:fillRef>
            <a:effectRef idx="0">
              <a:scrgbClr r="0" g="0" b="0"/>
            </a:effectRef>
            <a:fontRef idx="none"/>
          </p:style>
          <p:txBody>
            <a:bodyPr/>
            <a:lstStyle/>
            <a:p>
              <a:pPr defTabSz="932597"/>
              <a:endParaRPr lang="en-US" sz="1836">
                <a:solidFill>
                  <a:srgbClr val="FFFFFF"/>
                </a:solidFill>
              </a:endParaRPr>
            </a:p>
          </p:txBody>
        </p:sp>
        <p:sp>
          <p:nvSpPr>
            <p:cNvPr id="37" name="Shape 2426"/>
            <p:cNvSpPr/>
            <p:nvPr/>
          </p:nvSpPr>
          <p:spPr>
            <a:xfrm>
              <a:off x="803682" y="2452708"/>
              <a:ext cx="2446560" cy="566877"/>
            </a:xfrm>
            <a:custGeom>
              <a:avLst/>
              <a:gdLst/>
              <a:ahLst/>
              <a:cxnLst/>
              <a:rect l="0" t="0" r="0" b="0"/>
              <a:pathLst>
                <a:path w="2446560" h="566877">
                  <a:moveTo>
                    <a:pt x="159554" y="566877"/>
                  </a:moveTo>
                  <a:lnTo>
                    <a:pt x="2287006" y="566877"/>
                  </a:lnTo>
                  <a:cubicBezTo>
                    <a:pt x="2375056" y="566877"/>
                    <a:pt x="2446560" y="495491"/>
                    <a:pt x="2446560" y="407426"/>
                  </a:cubicBezTo>
                  <a:lnTo>
                    <a:pt x="2446560" y="159451"/>
                  </a:lnTo>
                  <a:cubicBezTo>
                    <a:pt x="2446560" y="71339"/>
                    <a:pt x="2375056" y="0"/>
                    <a:pt x="2287006" y="0"/>
                  </a:cubicBezTo>
                  <a:lnTo>
                    <a:pt x="159554" y="0"/>
                  </a:lnTo>
                  <a:cubicBezTo>
                    <a:pt x="71433" y="0"/>
                    <a:pt x="0" y="71339"/>
                    <a:pt x="0" y="159451"/>
                  </a:cubicBezTo>
                  <a:lnTo>
                    <a:pt x="0" y="407426"/>
                  </a:lnTo>
                  <a:cubicBezTo>
                    <a:pt x="0" y="495490"/>
                    <a:pt x="71433" y="566877"/>
                    <a:pt x="159554" y="56687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38" name="Rectangle 37"/>
            <p:cNvSpPr/>
            <p:nvPr/>
          </p:nvSpPr>
          <p:spPr>
            <a:xfrm>
              <a:off x="1765204" y="2696875"/>
              <a:ext cx="70818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Event Hubs</a:t>
              </a:r>
              <a:endParaRPr lang="en-US" sz="1122">
                <a:solidFill>
                  <a:srgbClr val="000000"/>
                </a:solidFill>
                <a:ea typeface="Segoe UI" panose="020B0502040204020203" pitchFamily="34" charset="0"/>
              </a:endParaRPr>
            </a:p>
          </p:txBody>
        </p:sp>
        <p:sp>
          <p:nvSpPr>
            <p:cNvPr id="39" name="Rectangle 38"/>
            <p:cNvSpPr/>
            <p:nvPr/>
          </p:nvSpPr>
          <p:spPr>
            <a:xfrm>
              <a:off x="0" y="2632799"/>
              <a:ext cx="29720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a:t>
              </a:r>
              <a:endParaRPr lang="en-US" sz="1122">
                <a:solidFill>
                  <a:srgbClr val="000000"/>
                </a:solidFill>
                <a:ea typeface="Segoe UI" panose="020B0502040204020203" pitchFamily="34" charset="0"/>
              </a:endParaRPr>
            </a:p>
          </p:txBody>
        </p:sp>
        <p:sp>
          <p:nvSpPr>
            <p:cNvPr id="40" name="Rectangle 39"/>
            <p:cNvSpPr/>
            <p:nvPr/>
          </p:nvSpPr>
          <p:spPr>
            <a:xfrm>
              <a:off x="219240" y="2632799"/>
              <a:ext cx="567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41" name="Rectangle 40"/>
            <p:cNvSpPr/>
            <p:nvPr/>
          </p:nvSpPr>
          <p:spPr>
            <a:xfrm>
              <a:off x="261788" y="2632799"/>
              <a:ext cx="3887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42" name="Rectangle 41"/>
            <p:cNvSpPr/>
            <p:nvPr/>
          </p:nvSpPr>
          <p:spPr>
            <a:xfrm>
              <a:off x="0" y="2760656"/>
              <a:ext cx="6958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Integration</a:t>
              </a:r>
              <a:endParaRPr lang="en-US" sz="1122">
                <a:solidFill>
                  <a:srgbClr val="000000"/>
                </a:solidFill>
                <a:ea typeface="Segoe UI" panose="020B0502040204020203" pitchFamily="34" charset="0"/>
              </a:endParaRPr>
            </a:p>
          </p:txBody>
        </p:sp>
        <p:sp>
          <p:nvSpPr>
            <p:cNvPr id="43" name="Shape 2432"/>
            <p:cNvSpPr/>
            <p:nvPr/>
          </p:nvSpPr>
          <p:spPr>
            <a:xfrm>
              <a:off x="5909" y="2355266"/>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44" name="Picture 43"/>
            <p:cNvPicPr/>
            <p:nvPr/>
          </p:nvPicPr>
          <p:blipFill>
            <a:blip r:embed="rId5"/>
            <a:stretch>
              <a:fillRect/>
            </a:stretch>
          </p:blipFill>
          <p:spPr>
            <a:xfrm>
              <a:off x="751974" y="1638800"/>
              <a:ext cx="1710778" cy="682096"/>
            </a:xfrm>
            <a:prstGeom prst="rect">
              <a:avLst/>
            </a:prstGeom>
          </p:spPr>
        </p:pic>
        <p:sp>
          <p:nvSpPr>
            <p:cNvPr id="45" name="Shape 2434"/>
            <p:cNvSpPr/>
            <p:nvPr/>
          </p:nvSpPr>
          <p:spPr>
            <a:xfrm>
              <a:off x="803682" y="1673170"/>
              <a:ext cx="1595603" cy="566937"/>
            </a:xfrm>
            <a:custGeom>
              <a:avLst/>
              <a:gdLst/>
              <a:ahLst/>
              <a:cxnLst/>
              <a:rect l="0" t="0" r="0" b="0"/>
              <a:pathLst>
                <a:path w="1595603" h="566937">
                  <a:moveTo>
                    <a:pt x="159554" y="0"/>
                  </a:moveTo>
                  <a:lnTo>
                    <a:pt x="1436049" y="0"/>
                  </a:lnTo>
                  <a:cubicBezTo>
                    <a:pt x="1524100" y="0"/>
                    <a:pt x="1595603" y="71340"/>
                    <a:pt x="1595603" y="159451"/>
                  </a:cubicBezTo>
                  <a:lnTo>
                    <a:pt x="1595603" y="407486"/>
                  </a:lnTo>
                  <a:cubicBezTo>
                    <a:pt x="1595603" y="495479"/>
                    <a:pt x="1524100" y="566937"/>
                    <a:pt x="1436049" y="566937"/>
                  </a:cubicBezTo>
                  <a:lnTo>
                    <a:pt x="159554" y="566937"/>
                  </a:lnTo>
                  <a:cubicBezTo>
                    <a:pt x="71433" y="566937"/>
                    <a:pt x="0" y="495479"/>
                    <a:pt x="0" y="407486"/>
                  </a:cubicBezTo>
                  <a:lnTo>
                    <a:pt x="0" y="159451"/>
                  </a:lnTo>
                  <a:cubicBezTo>
                    <a:pt x="0" y="71340"/>
                    <a:pt x="71433"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46" name="Shape 2435"/>
            <p:cNvSpPr/>
            <p:nvPr/>
          </p:nvSpPr>
          <p:spPr>
            <a:xfrm>
              <a:off x="803682" y="1673170"/>
              <a:ext cx="1595603" cy="566937"/>
            </a:xfrm>
            <a:custGeom>
              <a:avLst/>
              <a:gdLst/>
              <a:ahLst/>
              <a:cxnLst/>
              <a:rect l="0" t="0" r="0" b="0"/>
              <a:pathLst>
                <a:path w="1595603" h="566937">
                  <a:moveTo>
                    <a:pt x="159554" y="566937"/>
                  </a:moveTo>
                  <a:lnTo>
                    <a:pt x="1436049" y="566937"/>
                  </a:lnTo>
                  <a:cubicBezTo>
                    <a:pt x="1524100" y="566937"/>
                    <a:pt x="1595603" y="495479"/>
                    <a:pt x="1595603" y="407486"/>
                  </a:cubicBezTo>
                  <a:lnTo>
                    <a:pt x="1595603" y="159451"/>
                  </a:lnTo>
                  <a:cubicBezTo>
                    <a:pt x="1595603" y="71340"/>
                    <a:pt x="1524100" y="0"/>
                    <a:pt x="1436049" y="0"/>
                  </a:cubicBezTo>
                  <a:lnTo>
                    <a:pt x="159554" y="0"/>
                  </a:lnTo>
                  <a:cubicBezTo>
                    <a:pt x="71433" y="0"/>
                    <a:pt x="0" y="71340"/>
                    <a:pt x="0" y="159451"/>
                  </a:cubicBezTo>
                  <a:lnTo>
                    <a:pt x="0" y="407486"/>
                  </a:lnTo>
                  <a:cubicBezTo>
                    <a:pt x="0" y="495479"/>
                    <a:pt x="71433"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47" name="Rectangle 46"/>
            <p:cNvSpPr/>
            <p:nvPr/>
          </p:nvSpPr>
          <p:spPr>
            <a:xfrm>
              <a:off x="1215273" y="1915530"/>
              <a:ext cx="1026248"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Stream Analytics</a:t>
              </a:r>
              <a:endParaRPr lang="en-US" sz="1122">
                <a:solidFill>
                  <a:srgbClr val="000000"/>
                </a:solidFill>
                <a:ea typeface="Segoe UI" panose="020B0502040204020203" pitchFamily="34" charset="0"/>
              </a:endParaRPr>
            </a:p>
          </p:txBody>
        </p:sp>
        <p:sp>
          <p:nvSpPr>
            <p:cNvPr id="48" name="Rectangle 47"/>
            <p:cNvSpPr/>
            <p:nvPr/>
          </p:nvSpPr>
          <p:spPr>
            <a:xfrm>
              <a:off x="0" y="1851514"/>
              <a:ext cx="2709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Real</a:t>
              </a:r>
              <a:endParaRPr lang="en-US" sz="1122">
                <a:solidFill>
                  <a:srgbClr val="000000"/>
                </a:solidFill>
                <a:ea typeface="Segoe UI" panose="020B0502040204020203" pitchFamily="34" charset="0"/>
              </a:endParaRPr>
            </a:p>
          </p:txBody>
        </p:sp>
        <p:sp>
          <p:nvSpPr>
            <p:cNvPr id="49" name="Rectangle 48"/>
            <p:cNvSpPr/>
            <p:nvPr/>
          </p:nvSpPr>
          <p:spPr>
            <a:xfrm>
              <a:off x="199443" y="1851514"/>
              <a:ext cx="56746"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50" name="Rectangle 49"/>
            <p:cNvSpPr/>
            <p:nvPr/>
          </p:nvSpPr>
          <p:spPr>
            <a:xfrm>
              <a:off x="241991" y="1851514"/>
              <a:ext cx="310825"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Time</a:t>
              </a:r>
              <a:endParaRPr lang="en-US" sz="1122">
                <a:solidFill>
                  <a:srgbClr val="000000"/>
                </a:solidFill>
                <a:ea typeface="Segoe UI" panose="020B0502040204020203" pitchFamily="34" charset="0"/>
              </a:endParaRPr>
            </a:p>
          </p:txBody>
        </p:sp>
        <p:sp>
          <p:nvSpPr>
            <p:cNvPr id="51" name="Rectangle 50"/>
            <p:cNvSpPr/>
            <p:nvPr/>
          </p:nvSpPr>
          <p:spPr>
            <a:xfrm>
              <a:off x="0" y="1979311"/>
              <a:ext cx="556677"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Analytics</a:t>
              </a:r>
              <a:endParaRPr lang="en-US" sz="1122">
                <a:solidFill>
                  <a:srgbClr val="000000"/>
                </a:solidFill>
                <a:ea typeface="Segoe UI" panose="020B0502040204020203" pitchFamily="34" charset="0"/>
              </a:endParaRPr>
            </a:p>
          </p:txBody>
        </p:sp>
        <p:sp>
          <p:nvSpPr>
            <p:cNvPr id="52" name="Rectangle 51"/>
            <p:cNvSpPr/>
            <p:nvPr/>
          </p:nvSpPr>
          <p:spPr>
            <a:xfrm>
              <a:off x="0" y="1076346"/>
              <a:ext cx="8202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Data Storage</a:t>
              </a:r>
              <a:endParaRPr lang="en-US" sz="1122">
                <a:solidFill>
                  <a:srgbClr val="000000"/>
                </a:solidFill>
                <a:ea typeface="Segoe UI" panose="020B0502040204020203" pitchFamily="34" charset="0"/>
              </a:endParaRPr>
            </a:p>
          </p:txBody>
        </p:sp>
        <p:sp>
          <p:nvSpPr>
            <p:cNvPr id="53" name="Shape 2442"/>
            <p:cNvSpPr/>
            <p:nvPr/>
          </p:nvSpPr>
          <p:spPr>
            <a:xfrm>
              <a:off x="5909" y="716465"/>
              <a:ext cx="5850271" cy="0"/>
            </a:xfrm>
            <a:custGeom>
              <a:avLst/>
              <a:gdLst/>
              <a:ahLst/>
              <a:cxnLst/>
              <a:rect l="0" t="0" r="0" b="0"/>
              <a:pathLst>
                <a:path w="5850271">
                  <a:moveTo>
                    <a:pt x="0" y="0"/>
                  </a:moveTo>
                  <a:lnTo>
                    <a:pt x="5850271" y="0"/>
                  </a:lnTo>
                </a:path>
              </a:pathLst>
            </a:custGeom>
            <a:ln w="11811" cap="rnd">
              <a:custDash>
                <a:ds d="651010" sp="465007"/>
              </a:custDash>
              <a:round/>
            </a:ln>
          </p:spPr>
          <p:style>
            <a:lnRef idx="1">
              <a:srgbClr val="5B9BD5"/>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pic>
          <p:nvPicPr>
            <p:cNvPr id="54" name="Picture 53"/>
            <p:cNvPicPr/>
            <p:nvPr/>
          </p:nvPicPr>
          <p:blipFill>
            <a:blip r:embed="rId6"/>
            <a:stretch>
              <a:fillRect/>
            </a:stretch>
          </p:blipFill>
          <p:spPr>
            <a:xfrm>
              <a:off x="772896" y="10956"/>
              <a:ext cx="1661160" cy="652272"/>
            </a:xfrm>
            <a:prstGeom prst="rect">
              <a:avLst/>
            </a:prstGeom>
          </p:spPr>
        </p:pic>
        <p:sp>
          <p:nvSpPr>
            <p:cNvPr id="55" name="Shape 2444"/>
            <p:cNvSpPr/>
            <p:nvPr/>
          </p:nvSpPr>
          <p:spPr>
            <a:xfrm>
              <a:off x="803682" y="29882"/>
              <a:ext cx="1595603" cy="580283"/>
            </a:xfrm>
            <a:custGeom>
              <a:avLst/>
              <a:gdLst/>
              <a:ahLst/>
              <a:cxnLst/>
              <a:rect l="0" t="0" r="0" b="0"/>
              <a:pathLst>
                <a:path w="1595603" h="580283">
                  <a:moveTo>
                    <a:pt x="159554" y="0"/>
                  </a:moveTo>
                  <a:lnTo>
                    <a:pt x="1436049" y="0"/>
                  </a:lnTo>
                  <a:cubicBezTo>
                    <a:pt x="1524100" y="0"/>
                    <a:pt x="1595603" y="71339"/>
                    <a:pt x="1595603" y="159451"/>
                  </a:cubicBezTo>
                  <a:lnTo>
                    <a:pt x="1595603" y="420832"/>
                  </a:lnTo>
                  <a:cubicBezTo>
                    <a:pt x="1595603" y="508825"/>
                    <a:pt x="1524100" y="580283"/>
                    <a:pt x="1436049" y="580283"/>
                  </a:cubicBezTo>
                  <a:lnTo>
                    <a:pt x="159554" y="580283"/>
                  </a:lnTo>
                  <a:cubicBezTo>
                    <a:pt x="71433" y="580283"/>
                    <a:pt x="0" y="508825"/>
                    <a:pt x="0" y="420832"/>
                  </a:cubicBezTo>
                  <a:lnTo>
                    <a:pt x="0" y="159451"/>
                  </a:lnTo>
                  <a:cubicBezTo>
                    <a:pt x="0" y="71339"/>
                    <a:pt x="71433"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56" name="Shape 2445"/>
            <p:cNvSpPr/>
            <p:nvPr/>
          </p:nvSpPr>
          <p:spPr>
            <a:xfrm>
              <a:off x="803682" y="29882"/>
              <a:ext cx="1595603" cy="580283"/>
            </a:xfrm>
            <a:custGeom>
              <a:avLst/>
              <a:gdLst/>
              <a:ahLst/>
              <a:cxnLst/>
              <a:rect l="0" t="0" r="0" b="0"/>
              <a:pathLst>
                <a:path w="1595603" h="580283">
                  <a:moveTo>
                    <a:pt x="159554" y="580283"/>
                  </a:moveTo>
                  <a:lnTo>
                    <a:pt x="1436049" y="580283"/>
                  </a:lnTo>
                  <a:cubicBezTo>
                    <a:pt x="1524100" y="580283"/>
                    <a:pt x="1595603" y="508825"/>
                    <a:pt x="1595603" y="420832"/>
                  </a:cubicBezTo>
                  <a:lnTo>
                    <a:pt x="1595603" y="159451"/>
                  </a:lnTo>
                  <a:cubicBezTo>
                    <a:pt x="1595603" y="71339"/>
                    <a:pt x="1524100" y="0"/>
                    <a:pt x="1436049" y="0"/>
                  </a:cubicBezTo>
                  <a:lnTo>
                    <a:pt x="159554" y="0"/>
                  </a:lnTo>
                  <a:cubicBezTo>
                    <a:pt x="71433" y="0"/>
                    <a:pt x="0" y="71339"/>
                    <a:pt x="0" y="159451"/>
                  </a:cubicBezTo>
                  <a:lnTo>
                    <a:pt x="0" y="420832"/>
                  </a:lnTo>
                  <a:cubicBezTo>
                    <a:pt x="0" y="508825"/>
                    <a:pt x="71433" y="580283"/>
                    <a:pt x="159554" y="580283"/>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57" name="Rectangle 56"/>
            <p:cNvSpPr/>
            <p:nvPr/>
          </p:nvSpPr>
          <p:spPr>
            <a:xfrm>
              <a:off x="1398702" y="274958"/>
              <a:ext cx="544334"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Power BI</a:t>
              </a:r>
              <a:endParaRPr lang="en-US" sz="1122">
                <a:solidFill>
                  <a:srgbClr val="000000"/>
                </a:solidFill>
                <a:ea typeface="Segoe UI" panose="020B0502040204020203" pitchFamily="34" charset="0"/>
              </a:endParaRPr>
            </a:p>
          </p:txBody>
        </p:sp>
        <p:sp>
          <p:nvSpPr>
            <p:cNvPr id="58" name="Rectangle 57"/>
            <p:cNvSpPr/>
            <p:nvPr/>
          </p:nvSpPr>
          <p:spPr>
            <a:xfrm>
              <a:off x="0" y="222162"/>
              <a:ext cx="82026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Presentation </a:t>
              </a:r>
              <a:endParaRPr lang="en-US" sz="1122">
                <a:solidFill>
                  <a:srgbClr val="000000"/>
                </a:solidFill>
                <a:ea typeface="Segoe UI" panose="020B0502040204020203" pitchFamily="34" charset="0"/>
              </a:endParaRPr>
            </a:p>
          </p:txBody>
        </p:sp>
        <p:sp>
          <p:nvSpPr>
            <p:cNvPr id="59" name="Rectangle 58"/>
            <p:cNvSpPr/>
            <p:nvPr/>
          </p:nvSpPr>
          <p:spPr>
            <a:xfrm>
              <a:off x="617830" y="222162"/>
              <a:ext cx="9781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 </a:t>
              </a:r>
              <a:endParaRPr lang="en-US" sz="1122">
                <a:solidFill>
                  <a:srgbClr val="000000"/>
                </a:solidFill>
                <a:ea typeface="Segoe UI" panose="020B0502040204020203" pitchFamily="34" charset="0"/>
              </a:endParaRPr>
            </a:p>
          </p:txBody>
        </p:sp>
        <p:sp>
          <p:nvSpPr>
            <p:cNvPr id="60" name="Rectangle 59"/>
            <p:cNvSpPr/>
            <p:nvPr/>
          </p:nvSpPr>
          <p:spPr>
            <a:xfrm>
              <a:off x="0" y="349959"/>
              <a:ext cx="849485"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5B9BD5"/>
                  </a:solidFill>
                  <a:ea typeface="Segoe UI" panose="020B0502040204020203" pitchFamily="34" charset="0"/>
                </a:rPr>
                <a:t>Consumption</a:t>
              </a:r>
              <a:endParaRPr lang="en-US" sz="1122">
                <a:solidFill>
                  <a:srgbClr val="000000"/>
                </a:solidFill>
                <a:ea typeface="Segoe UI" panose="020B0502040204020203" pitchFamily="34" charset="0"/>
              </a:endParaRPr>
            </a:p>
          </p:txBody>
        </p:sp>
        <p:pic>
          <p:nvPicPr>
            <p:cNvPr id="61" name="Picture 60"/>
            <p:cNvPicPr/>
            <p:nvPr/>
          </p:nvPicPr>
          <p:blipFill>
            <a:blip r:embed="rId7"/>
            <a:stretch>
              <a:fillRect/>
            </a:stretch>
          </p:blipFill>
          <p:spPr>
            <a:xfrm>
              <a:off x="4176496" y="10956"/>
              <a:ext cx="1661160" cy="643128"/>
            </a:xfrm>
            <a:prstGeom prst="rect">
              <a:avLst/>
            </a:prstGeom>
          </p:spPr>
        </p:pic>
        <p:sp>
          <p:nvSpPr>
            <p:cNvPr id="62" name="Shape 2451"/>
            <p:cNvSpPr/>
            <p:nvPr/>
          </p:nvSpPr>
          <p:spPr>
            <a:xfrm>
              <a:off x="4207569" y="29882"/>
              <a:ext cx="1595545" cy="566936"/>
            </a:xfrm>
            <a:custGeom>
              <a:avLst/>
              <a:gdLst/>
              <a:ahLst/>
              <a:cxnLst/>
              <a:rect l="0" t="0" r="0" b="0"/>
              <a:pathLst>
                <a:path w="1595545" h="566936">
                  <a:moveTo>
                    <a:pt x="159554" y="0"/>
                  </a:moveTo>
                  <a:lnTo>
                    <a:pt x="1435990" y="0"/>
                  </a:lnTo>
                  <a:cubicBezTo>
                    <a:pt x="1524040" y="0"/>
                    <a:pt x="1595545" y="71339"/>
                    <a:pt x="1595545" y="159451"/>
                  </a:cubicBezTo>
                  <a:lnTo>
                    <a:pt x="1595545" y="407485"/>
                  </a:lnTo>
                  <a:cubicBezTo>
                    <a:pt x="1595545" y="495597"/>
                    <a:pt x="1524040" y="566936"/>
                    <a:pt x="1435990" y="566936"/>
                  </a:cubicBezTo>
                  <a:lnTo>
                    <a:pt x="159554" y="566936"/>
                  </a:lnTo>
                  <a:cubicBezTo>
                    <a:pt x="71386" y="566936"/>
                    <a:pt x="0" y="495597"/>
                    <a:pt x="0" y="407485"/>
                  </a:cubicBezTo>
                  <a:lnTo>
                    <a:pt x="0" y="159451"/>
                  </a:lnTo>
                  <a:cubicBezTo>
                    <a:pt x="0" y="71339"/>
                    <a:pt x="71386"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63" name="Shape 2452"/>
            <p:cNvSpPr/>
            <p:nvPr/>
          </p:nvSpPr>
          <p:spPr>
            <a:xfrm>
              <a:off x="4207569" y="29882"/>
              <a:ext cx="1595545" cy="566936"/>
            </a:xfrm>
            <a:custGeom>
              <a:avLst/>
              <a:gdLst/>
              <a:ahLst/>
              <a:cxnLst/>
              <a:rect l="0" t="0" r="0" b="0"/>
              <a:pathLst>
                <a:path w="1595545" h="566936">
                  <a:moveTo>
                    <a:pt x="159554" y="566936"/>
                  </a:moveTo>
                  <a:lnTo>
                    <a:pt x="1435990" y="566936"/>
                  </a:lnTo>
                  <a:cubicBezTo>
                    <a:pt x="1524040" y="566936"/>
                    <a:pt x="1595545" y="495597"/>
                    <a:pt x="1595545" y="407485"/>
                  </a:cubicBezTo>
                  <a:lnTo>
                    <a:pt x="1595545" y="159451"/>
                  </a:lnTo>
                  <a:cubicBezTo>
                    <a:pt x="1595545" y="71339"/>
                    <a:pt x="1524040" y="0"/>
                    <a:pt x="1435990" y="0"/>
                  </a:cubicBezTo>
                  <a:lnTo>
                    <a:pt x="159554" y="0"/>
                  </a:lnTo>
                  <a:cubicBezTo>
                    <a:pt x="71386" y="0"/>
                    <a:pt x="0" y="71339"/>
                    <a:pt x="0" y="159451"/>
                  </a:cubicBezTo>
                  <a:lnTo>
                    <a:pt x="0" y="407485"/>
                  </a:lnTo>
                  <a:cubicBezTo>
                    <a:pt x="0" y="495597"/>
                    <a:pt x="71386" y="566936"/>
                    <a:pt x="159554" y="566936"/>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64" name="Rectangle 63"/>
            <p:cNvSpPr/>
            <p:nvPr/>
          </p:nvSpPr>
          <p:spPr>
            <a:xfrm>
              <a:off x="4896017" y="204446"/>
              <a:ext cx="30671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Excel</a:t>
              </a:r>
              <a:endParaRPr lang="en-US" sz="1122">
                <a:solidFill>
                  <a:srgbClr val="000000"/>
                </a:solidFill>
                <a:ea typeface="Segoe UI" panose="020B0502040204020203" pitchFamily="34" charset="0"/>
              </a:endParaRPr>
            </a:p>
          </p:txBody>
        </p:sp>
        <p:sp>
          <p:nvSpPr>
            <p:cNvPr id="65" name="Rectangle 64"/>
            <p:cNvSpPr/>
            <p:nvPr/>
          </p:nvSpPr>
          <p:spPr>
            <a:xfrm>
              <a:off x="4677604" y="332244"/>
              <a:ext cx="4284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66" name="Rectangle 65"/>
            <p:cNvSpPr/>
            <p:nvPr/>
          </p:nvSpPr>
          <p:spPr>
            <a:xfrm>
              <a:off x="4709870" y="332243"/>
              <a:ext cx="801251" cy="138797"/>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Power Query</a:t>
              </a:r>
              <a:endParaRPr lang="en-US" sz="1122">
                <a:solidFill>
                  <a:srgbClr val="000000"/>
                </a:solidFill>
                <a:ea typeface="Segoe UI" panose="020B0502040204020203" pitchFamily="34" charset="0"/>
              </a:endParaRPr>
            </a:p>
          </p:txBody>
        </p:sp>
        <p:sp>
          <p:nvSpPr>
            <p:cNvPr id="67" name="Rectangle 66"/>
            <p:cNvSpPr/>
            <p:nvPr/>
          </p:nvSpPr>
          <p:spPr>
            <a:xfrm>
              <a:off x="5315822" y="332243"/>
              <a:ext cx="42843"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pic>
          <p:nvPicPr>
            <p:cNvPr id="68" name="Picture 67"/>
            <p:cNvPicPr/>
            <p:nvPr/>
          </p:nvPicPr>
          <p:blipFill>
            <a:blip r:embed="rId7"/>
            <a:stretch>
              <a:fillRect/>
            </a:stretch>
          </p:blipFill>
          <p:spPr>
            <a:xfrm>
              <a:off x="2474696" y="10956"/>
              <a:ext cx="1661160" cy="643128"/>
            </a:xfrm>
            <a:prstGeom prst="rect">
              <a:avLst/>
            </a:prstGeom>
          </p:spPr>
        </p:pic>
        <p:sp>
          <p:nvSpPr>
            <p:cNvPr id="69" name="Shape 2458"/>
            <p:cNvSpPr/>
            <p:nvPr/>
          </p:nvSpPr>
          <p:spPr>
            <a:xfrm>
              <a:off x="2505655" y="29882"/>
              <a:ext cx="1595544" cy="566937"/>
            </a:xfrm>
            <a:custGeom>
              <a:avLst/>
              <a:gdLst/>
              <a:ahLst/>
              <a:cxnLst/>
              <a:rect l="0" t="0" r="0" b="0"/>
              <a:pathLst>
                <a:path w="1595544" h="566937">
                  <a:moveTo>
                    <a:pt x="159554" y="0"/>
                  </a:moveTo>
                  <a:lnTo>
                    <a:pt x="1435990" y="0"/>
                  </a:lnTo>
                  <a:cubicBezTo>
                    <a:pt x="1524040" y="0"/>
                    <a:pt x="1595544" y="71339"/>
                    <a:pt x="1595544" y="159451"/>
                  </a:cubicBezTo>
                  <a:lnTo>
                    <a:pt x="1595544" y="407486"/>
                  </a:lnTo>
                  <a:cubicBezTo>
                    <a:pt x="1595544" y="495597"/>
                    <a:pt x="1524040" y="566937"/>
                    <a:pt x="1435990" y="566937"/>
                  </a:cubicBezTo>
                  <a:lnTo>
                    <a:pt x="159554" y="566936"/>
                  </a:lnTo>
                  <a:cubicBezTo>
                    <a:pt x="71386" y="566936"/>
                    <a:pt x="0" y="495597"/>
                    <a:pt x="0" y="407485"/>
                  </a:cubicBezTo>
                  <a:lnTo>
                    <a:pt x="0" y="159451"/>
                  </a:lnTo>
                  <a:cubicBezTo>
                    <a:pt x="0" y="71339"/>
                    <a:pt x="71386" y="0"/>
                    <a:pt x="159554" y="0"/>
                  </a:cubicBezTo>
                  <a:close/>
                </a:path>
              </a:pathLst>
            </a:custGeom>
            <a:ln w="0" cap="sq">
              <a:miter lim="127000"/>
            </a:ln>
          </p:spPr>
          <p:style>
            <a:lnRef idx="0">
              <a:srgbClr val="000000">
                <a:alpha val="0"/>
              </a:srgbClr>
            </a:lnRef>
            <a:fillRef idx="1">
              <a:srgbClr val="833C0B"/>
            </a:fillRef>
            <a:effectRef idx="0">
              <a:scrgbClr r="0" g="0" b="0"/>
            </a:effectRef>
            <a:fontRef idx="none"/>
          </p:style>
          <p:txBody>
            <a:bodyPr/>
            <a:lstStyle/>
            <a:p>
              <a:pPr defTabSz="932597"/>
              <a:endParaRPr lang="en-US" sz="1836">
                <a:solidFill>
                  <a:srgbClr val="FFFFFF"/>
                </a:solidFill>
              </a:endParaRPr>
            </a:p>
          </p:txBody>
        </p:sp>
        <p:sp>
          <p:nvSpPr>
            <p:cNvPr id="70" name="Shape 2459"/>
            <p:cNvSpPr/>
            <p:nvPr/>
          </p:nvSpPr>
          <p:spPr>
            <a:xfrm>
              <a:off x="2505655" y="29882"/>
              <a:ext cx="1595544" cy="566937"/>
            </a:xfrm>
            <a:custGeom>
              <a:avLst/>
              <a:gdLst/>
              <a:ahLst/>
              <a:cxnLst/>
              <a:rect l="0" t="0" r="0" b="0"/>
              <a:pathLst>
                <a:path w="1595544" h="566937">
                  <a:moveTo>
                    <a:pt x="159554" y="566936"/>
                  </a:moveTo>
                  <a:lnTo>
                    <a:pt x="1435990" y="566937"/>
                  </a:lnTo>
                  <a:cubicBezTo>
                    <a:pt x="1524040" y="566937"/>
                    <a:pt x="1595544" y="495597"/>
                    <a:pt x="1595544" y="407486"/>
                  </a:cubicBezTo>
                  <a:lnTo>
                    <a:pt x="1595544" y="159451"/>
                  </a:lnTo>
                  <a:cubicBezTo>
                    <a:pt x="1595544" y="71339"/>
                    <a:pt x="1524040" y="0"/>
                    <a:pt x="1435990" y="0"/>
                  </a:cubicBezTo>
                  <a:lnTo>
                    <a:pt x="159554" y="0"/>
                  </a:lnTo>
                  <a:cubicBezTo>
                    <a:pt x="71386" y="0"/>
                    <a:pt x="0" y="71339"/>
                    <a:pt x="0" y="159451"/>
                  </a:cubicBezTo>
                  <a:lnTo>
                    <a:pt x="0" y="407485"/>
                  </a:lnTo>
                  <a:cubicBezTo>
                    <a:pt x="0" y="495597"/>
                    <a:pt x="71386" y="566936"/>
                    <a:pt x="159554" y="566936"/>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71" name="Rectangle 70"/>
            <p:cNvSpPr/>
            <p:nvPr/>
          </p:nvSpPr>
          <p:spPr>
            <a:xfrm>
              <a:off x="2823463" y="268463"/>
              <a:ext cx="1285860"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Custom Applications</a:t>
              </a:r>
              <a:endParaRPr lang="en-US" sz="1122">
                <a:solidFill>
                  <a:srgbClr val="000000"/>
                </a:solidFill>
                <a:ea typeface="Segoe UI" panose="020B0502040204020203" pitchFamily="34" charset="0"/>
              </a:endParaRPr>
            </a:p>
          </p:txBody>
        </p:sp>
        <p:pic>
          <p:nvPicPr>
            <p:cNvPr id="72" name="Picture 71"/>
            <p:cNvPicPr/>
            <p:nvPr/>
          </p:nvPicPr>
          <p:blipFill>
            <a:blip r:embed="rId2"/>
            <a:stretch>
              <a:fillRect/>
            </a:stretch>
          </p:blipFill>
          <p:spPr>
            <a:xfrm>
              <a:off x="772896" y="3220500"/>
              <a:ext cx="1024128" cy="630936"/>
            </a:xfrm>
            <a:prstGeom prst="rect">
              <a:avLst/>
            </a:prstGeom>
          </p:spPr>
        </p:pic>
        <p:sp>
          <p:nvSpPr>
            <p:cNvPr id="73" name="Shape 2462"/>
            <p:cNvSpPr/>
            <p:nvPr/>
          </p:nvSpPr>
          <p:spPr>
            <a:xfrm>
              <a:off x="803682" y="3232187"/>
              <a:ext cx="957386" cy="566939"/>
            </a:xfrm>
            <a:custGeom>
              <a:avLst/>
              <a:gdLst/>
              <a:ahLst/>
              <a:cxnLst/>
              <a:rect l="0" t="0" r="0" b="0"/>
              <a:pathLst>
                <a:path w="957386" h="566939">
                  <a:moveTo>
                    <a:pt x="159554" y="0"/>
                  </a:moveTo>
                  <a:lnTo>
                    <a:pt x="797831" y="0"/>
                  </a:lnTo>
                  <a:cubicBezTo>
                    <a:pt x="885882" y="0"/>
                    <a:pt x="957386" y="71387"/>
                    <a:pt x="957386" y="159451"/>
                  </a:cubicBezTo>
                  <a:lnTo>
                    <a:pt x="957386" y="407486"/>
                  </a:lnTo>
                  <a:cubicBezTo>
                    <a:pt x="957386" y="495550"/>
                    <a:pt x="885882" y="566939"/>
                    <a:pt x="797831" y="566939"/>
                  </a:cubicBezTo>
                  <a:lnTo>
                    <a:pt x="159554" y="566939"/>
                  </a:lnTo>
                  <a:cubicBezTo>
                    <a:pt x="71433" y="566939"/>
                    <a:pt x="0" y="495550"/>
                    <a:pt x="0" y="407485"/>
                  </a:cubicBezTo>
                  <a:lnTo>
                    <a:pt x="0" y="159451"/>
                  </a:lnTo>
                  <a:cubicBezTo>
                    <a:pt x="0" y="71387"/>
                    <a:pt x="71433" y="0"/>
                    <a:pt x="159554" y="0"/>
                  </a:cubicBezTo>
                  <a:close/>
                </a:path>
              </a:pathLst>
            </a:custGeom>
            <a:ln w="0" cap="sq">
              <a:miter lim="127000"/>
            </a:ln>
          </p:spPr>
          <p:style>
            <a:lnRef idx="0">
              <a:srgbClr val="000000">
                <a:alpha val="0"/>
              </a:srgbClr>
            </a:lnRef>
            <a:fillRef idx="1">
              <a:srgbClr val="A5A5A5"/>
            </a:fillRef>
            <a:effectRef idx="0">
              <a:scrgbClr r="0" g="0" b="0"/>
            </a:effectRef>
            <a:fontRef idx="none"/>
          </p:style>
          <p:txBody>
            <a:bodyPr/>
            <a:lstStyle/>
            <a:p>
              <a:pPr defTabSz="932597"/>
              <a:endParaRPr lang="en-US" sz="1836">
                <a:solidFill>
                  <a:srgbClr val="FFFFFF"/>
                </a:solidFill>
              </a:endParaRPr>
            </a:p>
          </p:txBody>
        </p:sp>
        <p:sp>
          <p:nvSpPr>
            <p:cNvPr id="74" name="Shape 2463"/>
            <p:cNvSpPr/>
            <p:nvPr/>
          </p:nvSpPr>
          <p:spPr>
            <a:xfrm>
              <a:off x="803682" y="3232187"/>
              <a:ext cx="957386" cy="566939"/>
            </a:xfrm>
            <a:custGeom>
              <a:avLst/>
              <a:gdLst/>
              <a:ahLst/>
              <a:cxnLst/>
              <a:rect l="0" t="0" r="0" b="0"/>
              <a:pathLst>
                <a:path w="957386" h="566939">
                  <a:moveTo>
                    <a:pt x="159554" y="566939"/>
                  </a:moveTo>
                  <a:lnTo>
                    <a:pt x="797831" y="566939"/>
                  </a:lnTo>
                  <a:cubicBezTo>
                    <a:pt x="885882" y="566939"/>
                    <a:pt x="957386" y="495550"/>
                    <a:pt x="957386" y="407486"/>
                  </a:cubicBezTo>
                  <a:lnTo>
                    <a:pt x="957386" y="159451"/>
                  </a:lnTo>
                  <a:cubicBezTo>
                    <a:pt x="957386" y="71387"/>
                    <a:pt x="885882" y="0"/>
                    <a:pt x="797831" y="0"/>
                  </a:cubicBezTo>
                  <a:lnTo>
                    <a:pt x="159554" y="0"/>
                  </a:lnTo>
                  <a:cubicBezTo>
                    <a:pt x="71433" y="0"/>
                    <a:pt x="0" y="71387"/>
                    <a:pt x="0" y="159451"/>
                  </a:cubicBezTo>
                  <a:lnTo>
                    <a:pt x="0" y="407485"/>
                  </a:lnTo>
                  <a:cubicBezTo>
                    <a:pt x="0" y="495550"/>
                    <a:pt x="71433" y="566939"/>
                    <a:pt x="159554" y="566939"/>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75" name="Rectangle 74"/>
            <p:cNvSpPr/>
            <p:nvPr/>
          </p:nvSpPr>
          <p:spPr>
            <a:xfrm>
              <a:off x="882868" y="3414619"/>
              <a:ext cx="1101073"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Operational Data </a:t>
              </a:r>
              <a:endParaRPr lang="en-US" sz="1122">
                <a:solidFill>
                  <a:srgbClr val="000000"/>
                </a:solidFill>
                <a:ea typeface="Segoe UI" panose="020B0502040204020203" pitchFamily="34" charset="0"/>
              </a:endParaRPr>
            </a:p>
          </p:txBody>
        </p:sp>
        <p:sp>
          <p:nvSpPr>
            <p:cNvPr id="76" name="Rectangle 75"/>
            <p:cNvSpPr/>
            <p:nvPr/>
          </p:nvSpPr>
          <p:spPr>
            <a:xfrm>
              <a:off x="1137860" y="3542475"/>
              <a:ext cx="389896" cy="138412"/>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Stores</a:t>
              </a:r>
              <a:endParaRPr lang="en-US" sz="1122">
                <a:solidFill>
                  <a:srgbClr val="000000"/>
                </a:solidFill>
                <a:ea typeface="Segoe UI" panose="020B0502040204020203" pitchFamily="34" charset="0"/>
              </a:endParaRPr>
            </a:p>
          </p:txBody>
        </p:sp>
        <p:pic>
          <p:nvPicPr>
            <p:cNvPr id="77" name="Picture 76"/>
            <p:cNvPicPr/>
            <p:nvPr/>
          </p:nvPicPr>
          <p:blipFill>
            <a:blip r:embed="rId5"/>
            <a:stretch>
              <a:fillRect/>
            </a:stretch>
          </p:blipFill>
          <p:spPr>
            <a:xfrm>
              <a:off x="4155802" y="1638800"/>
              <a:ext cx="1710778" cy="682096"/>
            </a:xfrm>
            <a:prstGeom prst="rect">
              <a:avLst/>
            </a:prstGeom>
          </p:spPr>
        </p:pic>
        <p:sp>
          <p:nvSpPr>
            <p:cNvPr id="78" name="Shape 2467"/>
            <p:cNvSpPr/>
            <p:nvPr/>
          </p:nvSpPr>
          <p:spPr>
            <a:xfrm>
              <a:off x="4207569" y="1673170"/>
              <a:ext cx="1595545" cy="566937"/>
            </a:xfrm>
            <a:custGeom>
              <a:avLst/>
              <a:gdLst/>
              <a:ahLst/>
              <a:cxnLst/>
              <a:rect l="0" t="0" r="0" b="0"/>
              <a:pathLst>
                <a:path w="1595545" h="566937">
                  <a:moveTo>
                    <a:pt x="159554" y="0"/>
                  </a:moveTo>
                  <a:lnTo>
                    <a:pt x="1435990" y="0"/>
                  </a:lnTo>
                  <a:cubicBezTo>
                    <a:pt x="1524040" y="0"/>
                    <a:pt x="1595545" y="71340"/>
                    <a:pt x="1595545" y="159451"/>
                  </a:cubicBezTo>
                  <a:lnTo>
                    <a:pt x="1595545" y="407486"/>
                  </a:lnTo>
                  <a:cubicBezTo>
                    <a:pt x="1595545" y="495479"/>
                    <a:pt x="1524040" y="566937"/>
                    <a:pt x="1435990"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79" name="Shape 2468"/>
            <p:cNvSpPr/>
            <p:nvPr/>
          </p:nvSpPr>
          <p:spPr>
            <a:xfrm>
              <a:off x="4207569" y="1673170"/>
              <a:ext cx="1595545" cy="566937"/>
            </a:xfrm>
            <a:custGeom>
              <a:avLst/>
              <a:gdLst/>
              <a:ahLst/>
              <a:cxnLst/>
              <a:rect l="0" t="0" r="0" b="0"/>
              <a:pathLst>
                <a:path w="1595545" h="566937">
                  <a:moveTo>
                    <a:pt x="159554" y="566937"/>
                  </a:moveTo>
                  <a:lnTo>
                    <a:pt x="1435990" y="566937"/>
                  </a:lnTo>
                  <a:cubicBezTo>
                    <a:pt x="1524040" y="566937"/>
                    <a:pt x="1595545" y="495479"/>
                    <a:pt x="1595545" y="407486"/>
                  </a:cubicBezTo>
                  <a:lnTo>
                    <a:pt x="1595545" y="159451"/>
                  </a:lnTo>
                  <a:cubicBezTo>
                    <a:pt x="1595545" y="71340"/>
                    <a:pt x="1524040" y="0"/>
                    <a:pt x="1435990"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0" name="Rectangle 79"/>
            <p:cNvSpPr/>
            <p:nvPr/>
          </p:nvSpPr>
          <p:spPr>
            <a:xfrm>
              <a:off x="4594636" y="1915530"/>
              <a:ext cx="1108388" cy="138797"/>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Machine Learning</a:t>
              </a:r>
              <a:endParaRPr lang="en-US" sz="1122">
                <a:solidFill>
                  <a:srgbClr val="000000"/>
                </a:solidFill>
                <a:ea typeface="Segoe UI" panose="020B0502040204020203" pitchFamily="34" charset="0"/>
              </a:endParaRPr>
            </a:p>
          </p:txBody>
        </p:sp>
        <p:pic>
          <p:nvPicPr>
            <p:cNvPr id="81" name="Picture 80"/>
            <p:cNvPicPr/>
            <p:nvPr/>
          </p:nvPicPr>
          <p:blipFill>
            <a:blip r:embed="rId5"/>
            <a:stretch>
              <a:fillRect/>
            </a:stretch>
          </p:blipFill>
          <p:spPr>
            <a:xfrm>
              <a:off x="2453888" y="1638800"/>
              <a:ext cx="1710778" cy="682096"/>
            </a:xfrm>
            <a:prstGeom prst="rect">
              <a:avLst/>
            </a:prstGeom>
          </p:spPr>
        </p:pic>
        <p:sp>
          <p:nvSpPr>
            <p:cNvPr id="82" name="Shape 2471"/>
            <p:cNvSpPr/>
            <p:nvPr/>
          </p:nvSpPr>
          <p:spPr>
            <a:xfrm>
              <a:off x="2505655" y="1673170"/>
              <a:ext cx="1595544" cy="566937"/>
            </a:xfrm>
            <a:custGeom>
              <a:avLst/>
              <a:gdLst/>
              <a:ahLst/>
              <a:cxnLst/>
              <a:rect l="0" t="0" r="0" b="0"/>
              <a:pathLst>
                <a:path w="1595544" h="566937">
                  <a:moveTo>
                    <a:pt x="159554" y="0"/>
                  </a:moveTo>
                  <a:lnTo>
                    <a:pt x="1435990" y="0"/>
                  </a:lnTo>
                  <a:cubicBezTo>
                    <a:pt x="1524040" y="0"/>
                    <a:pt x="1595544" y="71340"/>
                    <a:pt x="1595544" y="159451"/>
                  </a:cubicBezTo>
                  <a:lnTo>
                    <a:pt x="1595544" y="407486"/>
                  </a:lnTo>
                  <a:cubicBezTo>
                    <a:pt x="1595544" y="495479"/>
                    <a:pt x="1524040" y="566937"/>
                    <a:pt x="1435990"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538135"/>
            </a:fillRef>
            <a:effectRef idx="0">
              <a:scrgbClr r="0" g="0" b="0"/>
            </a:effectRef>
            <a:fontRef idx="none"/>
          </p:style>
          <p:txBody>
            <a:bodyPr/>
            <a:lstStyle/>
            <a:p>
              <a:pPr defTabSz="932597"/>
              <a:endParaRPr lang="en-US" sz="1836">
                <a:solidFill>
                  <a:srgbClr val="FFFFFF"/>
                </a:solidFill>
              </a:endParaRPr>
            </a:p>
          </p:txBody>
        </p:sp>
        <p:sp>
          <p:nvSpPr>
            <p:cNvPr id="83" name="Shape 2472"/>
            <p:cNvSpPr/>
            <p:nvPr/>
          </p:nvSpPr>
          <p:spPr>
            <a:xfrm>
              <a:off x="2505655" y="1673170"/>
              <a:ext cx="1595544" cy="566937"/>
            </a:xfrm>
            <a:custGeom>
              <a:avLst/>
              <a:gdLst/>
              <a:ahLst/>
              <a:cxnLst/>
              <a:rect l="0" t="0" r="0" b="0"/>
              <a:pathLst>
                <a:path w="1595544" h="566937">
                  <a:moveTo>
                    <a:pt x="159554" y="566937"/>
                  </a:moveTo>
                  <a:lnTo>
                    <a:pt x="1435990" y="566937"/>
                  </a:lnTo>
                  <a:cubicBezTo>
                    <a:pt x="1524040" y="566937"/>
                    <a:pt x="1595544" y="495479"/>
                    <a:pt x="1595544" y="407486"/>
                  </a:cubicBezTo>
                  <a:lnTo>
                    <a:pt x="1595544" y="159451"/>
                  </a:lnTo>
                  <a:cubicBezTo>
                    <a:pt x="1595544" y="71340"/>
                    <a:pt x="1524040" y="0"/>
                    <a:pt x="1435990"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4" name="Rectangle 83"/>
            <p:cNvSpPr/>
            <p:nvPr/>
          </p:nvSpPr>
          <p:spPr>
            <a:xfrm>
              <a:off x="2917187" y="1915531"/>
              <a:ext cx="1046251"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HDInsight Storm</a:t>
              </a:r>
              <a:endParaRPr lang="en-US" sz="1122">
                <a:solidFill>
                  <a:srgbClr val="000000"/>
                </a:solidFill>
                <a:ea typeface="Segoe UI" panose="020B0502040204020203" pitchFamily="34" charset="0"/>
              </a:endParaRPr>
            </a:p>
          </p:txBody>
        </p:sp>
        <p:pic>
          <p:nvPicPr>
            <p:cNvPr id="85" name="Picture 84"/>
            <p:cNvPicPr/>
            <p:nvPr/>
          </p:nvPicPr>
          <p:blipFill>
            <a:blip r:embed="rId4"/>
            <a:stretch>
              <a:fillRect/>
            </a:stretch>
          </p:blipFill>
          <p:spPr>
            <a:xfrm>
              <a:off x="751974" y="823829"/>
              <a:ext cx="2561735" cy="682096"/>
            </a:xfrm>
            <a:prstGeom prst="rect">
              <a:avLst/>
            </a:prstGeom>
          </p:spPr>
        </p:pic>
        <p:sp>
          <p:nvSpPr>
            <p:cNvPr id="86" name="Shape 2475"/>
            <p:cNvSpPr/>
            <p:nvPr/>
          </p:nvSpPr>
          <p:spPr>
            <a:xfrm>
              <a:off x="803682" y="858199"/>
              <a:ext cx="2446560" cy="566937"/>
            </a:xfrm>
            <a:custGeom>
              <a:avLst/>
              <a:gdLst/>
              <a:ahLst/>
              <a:cxnLst/>
              <a:rect l="0" t="0" r="0" b="0"/>
              <a:pathLst>
                <a:path w="2446560" h="566937">
                  <a:moveTo>
                    <a:pt x="159554" y="0"/>
                  </a:moveTo>
                  <a:lnTo>
                    <a:pt x="2287006" y="0"/>
                  </a:lnTo>
                  <a:cubicBezTo>
                    <a:pt x="2375056" y="0"/>
                    <a:pt x="2446560" y="71340"/>
                    <a:pt x="2446560" y="159451"/>
                  </a:cubicBezTo>
                  <a:lnTo>
                    <a:pt x="2446560" y="407486"/>
                  </a:lnTo>
                  <a:cubicBezTo>
                    <a:pt x="2446560" y="495479"/>
                    <a:pt x="2375056" y="566937"/>
                    <a:pt x="2287006" y="566937"/>
                  </a:cubicBezTo>
                  <a:lnTo>
                    <a:pt x="159554" y="566937"/>
                  </a:lnTo>
                  <a:cubicBezTo>
                    <a:pt x="71433" y="566937"/>
                    <a:pt x="0" y="495479"/>
                    <a:pt x="0" y="407486"/>
                  </a:cubicBezTo>
                  <a:lnTo>
                    <a:pt x="0" y="159451"/>
                  </a:lnTo>
                  <a:cubicBezTo>
                    <a:pt x="0" y="71340"/>
                    <a:pt x="71433" y="0"/>
                    <a:pt x="159554" y="0"/>
                  </a:cubicBezTo>
                  <a:close/>
                </a:path>
              </a:pathLst>
            </a:custGeom>
            <a:ln w="0" cap="sq">
              <a:miter lim="127000"/>
            </a:ln>
          </p:spPr>
          <p:style>
            <a:lnRef idx="0">
              <a:srgbClr val="000000">
                <a:alpha val="0"/>
              </a:srgbClr>
            </a:lnRef>
            <a:fillRef idx="1">
              <a:srgbClr val="002060"/>
            </a:fillRef>
            <a:effectRef idx="0">
              <a:scrgbClr r="0" g="0" b="0"/>
            </a:effectRef>
            <a:fontRef idx="none"/>
          </p:style>
          <p:txBody>
            <a:bodyPr/>
            <a:lstStyle/>
            <a:p>
              <a:pPr defTabSz="932597"/>
              <a:endParaRPr lang="en-US" sz="1836">
                <a:solidFill>
                  <a:srgbClr val="FFFFFF"/>
                </a:solidFill>
              </a:endParaRPr>
            </a:p>
          </p:txBody>
        </p:sp>
        <p:sp>
          <p:nvSpPr>
            <p:cNvPr id="87" name="Shape 2476"/>
            <p:cNvSpPr/>
            <p:nvPr/>
          </p:nvSpPr>
          <p:spPr>
            <a:xfrm>
              <a:off x="803682" y="858199"/>
              <a:ext cx="2446560" cy="566937"/>
            </a:xfrm>
            <a:custGeom>
              <a:avLst/>
              <a:gdLst/>
              <a:ahLst/>
              <a:cxnLst/>
              <a:rect l="0" t="0" r="0" b="0"/>
              <a:pathLst>
                <a:path w="2446560" h="566937">
                  <a:moveTo>
                    <a:pt x="159554" y="566937"/>
                  </a:moveTo>
                  <a:lnTo>
                    <a:pt x="2287006" y="566937"/>
                  </a:lnTo>
                  <a:cubicBezTo>
                    <a:pt x="2375056" y="566937"/>
                    <a:pt x="2446560" y="495479"/>
                    <a:pt x="2446560" y="407486"/>
                  </a:cubicBezTo>
                  <a:lnTo>
                    <a:pt x="2446560" y="159451"/>
                  </a:lnTo>
                  <a:cubicBezTo>
                    <a:pt x="2446560" y="71340"/>
                    <a:pt x="2375056" y="0"/>
                    <a:pt x="2287006" y="0"/>
                  </a:cubicBezTo>
                  <a:lnTo>
                    <a:pt x="159554" y="0"/>
                  </a:lnTo>
                  <a:cubicBezTo>
                    <a:pt x="71433" y="0"/>
                    <a:pt x="0" y="71340"/>
                    <a:pt x="0" y="159451"/>
                  </a:cubicBezTo>
                  <a:lnTo>
                    <a:pt x="0" y="407486"/>
                  </a:lnTo>
                  <a:cubicBezTo>
                    <a:pt x="0" y="495479"/>
                    <a:pt x="71433"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88" name="Rectangle 87"/>
            <p:cNvSpPr/>
            <p:nvPr/>
          </p:nvSpPr>
          <p:spPr>
            <a:xfrm>
              <a:off x="1703391" y="1098552"/>
              <a:ext cx="866934" cy="138796"/>
            </a:xfrm>
            <a:prstGeom prst="rect">
              <a:avLst/>
            </a:prstGeom>
            <a:ln>
              <a:noFill/>
            </a:ln>
          </p:spPr>
          <p:txBody>
            <a:bodyPr vert="horz" lIns="0" tIns="0" rIns="0" bIns="0" rtlCol="0">
              <a:noAutofit/>
            </a:bodyPr>
            <a:lstStyle/>
            <a:p>
              <a:pPr defTabSz="932597">
                <a:lnSpc>
                  <a:spcPct val="107000"/>
                </a:lnSpc>
                <a:spcAft>
                  <a:spcPts val="816"/>
                </a:spcAft>
              </a:pPr>
              <a:r>
                <a:rPr lang="en-US" sz="867">
                  <a:solidFill>
                    <a:srgbClr val="FEFFFF"/>
                  </a:solidFill>
                  <a:ea typeface="Segoe UI" panose="020B0502040204020203" pitchFamily="34" charset="0"/>
                </a:rPr>
                <a:t>SQL Database</a:t>
              </a:r>
              <a:endParaRPr lang="en-US" sz="1122">
                <a:solidFill>
                  <a:srgbClr val="000000"/>
                </a:solidFill>
                <a:ea typeface="Segoe UI" panose="020B0502040204020203" pitchFamily="34" charset="0"/>
              </a:endParaRPr>
            </a:p>
          </p:txBody>
        </p:sp>
        <p:pic>
          <p:nvPicPr>
            <p:cNvPr id="89" name="Picture 88"/>
            <p:cNvPicPr/>
            <p:nvPr/>
          </p:nvPicPr>
          <p:blipFill>
            <a:blip r:embed="rId4"/>
            <a:stretch>
              <a:fillRect/>
            </a:stretch>
          </p:blipFill>
          <p:spPr>
            <a:xfrm>
              <a:off x="3304845" y="823829"/>
              <a:ext cx="2561735" cy="682096"/>
            </a:xfrm>
            <a:prstGeom prst="rect">
              <a:avLst/>
            </a:prstGeom>
          </p:spPr>
        </p:pic>
        <p:sp>
          <p:nvSpPr>
            <p:cNvPr id="90" name="Shape 2479"/>
            <p:cNvSpPr/>
            <p:nvPr/>
          </p:nvSpPr>
          <p:spPr>
            <a:xfrm>
              <a:off x="3356612" y="858199"/>
              <a:ext cx="2446502" cy="566937"/>
            </a:xfrm>
            <a:custGeom>
              <a:avLst/>
              <a:gdLst/>
              <a:ahLst/>
              <a:cxnLst/>
              <a:rect l="0" t="0" r="0" b="0"/>
              <a:pathLst>
                <a:path w="2446502" h="566937">
                  <a:moveTo>
                    <a:pt x="159554" y="0"/>
                  </a:moveTo>
                  <a:lnTo>
                    <a:pt x="2286947" y="0"/>
                  </a:lnTo>
                  <a:cubicBezTo>
                    <a:pt x="2374997" y="0"/>
                    <a:pt x="2446502" y="71340"/>
                    <a:pt x="2446502" y="159451"/>
                  </a:cubicBezTo>
                  <a:lnTo>
                    <a:pt x="2446502" y="407486"/>
                  </a:lnTo>
                  <a:cubicBezTo>
                    <a:pt x="2446502" y="495479"/>
                    <a:pt x="2374997" y="566937"/>
                    <a:pt x="2286947" y="566937"/>
                  </a:cubicBezTo>
                  <a:lnTo>
                    <a:pt x="159554" y="566937"/>
                  </a:lnTo>
                  <a:cubicBezTo>
                    <a:pt x="71386" y="566937"/>
                    <a:pt x="0" y="495479"/>
                    <a:pt x="0" y="407486"/>
                  </a:cubicBezTo>
                  <a:lnTo>
                    <a:pt x="0" y="159451"/>
                  </a:lnTo>
                  <a:cubicBezTo>
                    <a:pt x="0" y="71340"/>
                    <a:pt x="71386" y="0"/>
                    <a:pt x="159554" y="0"/>
                  </a:cubicBezTo>
                  <a:close/>
                </a:path>
              </a:pathLst>
            </a:custGeom>
            <a:ln w="0" cap="sq">
              <a:miter lim="127000"/>
            </a:ln>
          </p:spPr>
          <p:style>
            <a:lnRef idx="0">
              <a:srgbClr val="000000">
                <a:alpha val="0"/>
              </a:srgbClr>
            </a:lnRef>
            <a:fillRef idx="1">
              <a:srgbClr val="002060"/>
            </a:fillRef>
            <a:effectRef idx="0">
              <a:scrgbClr r="0" g="0" b="0"/>
            </a:effectRef>
            <a:fontRef idx="none"/>
          </p:style>
          <p:txBody>
            <a:bodyPr/>
            <a:lstStyle/>
            <a:p>
              <a:pPr defTabSz="932597"/>
              <a:endParaRPr lang="en-US" sz="1836">
                <a:solidFill>
                  <a:srgbClr val="FFFFFF"/>
                </a:solidFill>
              </a:endParaRPr>
            </a:p>
          </p:txBody>
        </p:sp>
        <p:sp>
          <p:nvSpPr>
            <p:cNvPr id="91" name="Shape 2480"/>
            <p:cNvSpPr/>
            <p:nvPr/>
          </p:nvSpPr>
          <p:spPr>
            <a:xfrm>
              <a:off x="3356612" y="858199"/>
              <a:ext cx="2446502" cy="566937"/>
            </a:xfrm>
            <a:custGeom>
              <a:avLst/>
              <a:gdLst/>
              <a:ahLst/>
              <a:cxnLst/>
              <a:rect l="0" t="0" r="0" b="0"/>
              <a:pathLst>
                <a:path w="2446502" h="566937">
                  <a:moveTo>
                    <a:pt x="159554" y="566937"/>
                  </a:moveTo>
                  <a:lnTo>
                    <a:pt x="2286947" y="566937"/>
                  </a:lnTo>
                  <a:cubicBezTo>
                    <a:pt x="2374997" y="566937"/>
                    <a:pt x="2446502" y="495479"/>
                    <a:pt x="2446502" y="407486"/>
                  </a:cubicBezTo>
                  <a:lnTo>
                    <a:pt x="2446502" y="159451"/>
                  </a:lnTo>
                  <a:cubicBezTo>
                    <a:pt x="2446502" y="71340"/>
                    <a:pt x="2374997" y="0"/>
                    <a:pt x="2286947" y="0"/>
                  </a:cubicBezTo>
                  <a:lnTo>
                    <a:pt x="159554" y="0"/>
                  </a:lnTo>
                  <a:cubicBezTo>
                    <a:pt x="71386" y="0"/>
                    <a:pt x="0" y="71340"/>
                    <a:pt x="0" y="159451"/>
                  </a:cubicBezTo>
                  <a:lnTo>
                    <a:pt x="0" y="407486"/>
                  </a:lnTo>
                  <a:cubicBezTo>
                    <a:pt x="0" y="495479"/>
                    <a:pt x="71386" y="566937"/>
                    <a:pt x="159554" y="566937"/>
                  </a:cubicBezTo>
                  <a:close/>
                </a:path>
              </a:pathLst>
            </a:custGeom>
            <a:ln w="8867" cap="sq">
              <a:miter lim="127000"/>
            </a:ln>
          </p:spPr>
          <p:style>
            <a:lnRef idx="1">
              <a:srgbClr val="C8C8C8"/>
            </a:lnRef>
            <a:fillRef idx="0">
              <a:srgbClr val="000000">
                <a:alpha val="0"/>
              </a:srgbClr>
            </a:fillRef>
            <a:effectRef idx="0">
              <a:scrgbClr r="0" g="0" b="0"/>
            </a:effectRef>
            <a:fontRef idx="none"/>
          </p:style>
          <p:txBody>
            <a:bodyPr/>
            <a:lstStyle/>
            <a:p>
              <a:pPr defTabSz="932597"/>
              <a:endParaRPr lang="en-US" sz="1836">
                <a:solidFill>
                  <a:srgbClr val="FFFFFF"/>
                </a:solidFill>
              </a:endParaRPr>
            </a:p>
          </p:txBody>
        </p:sp>
        <p:sp>
          <p:nvSpPr>
            <p:cNvPr id="92" name="Rectangle 91"/>
            <p:cNvSpPr/>
            <p:nvPr/>
          </p:nvSpPr>
          <p:spPr>
            <a:xfrm>
              <a:off x="4249999" y="1024779"/>
              <a:ext cx="894266"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Blob Storage</a:t>
              </a:r>
              <a:endParaRPr lang="en-US" sz="1122">
                <a:solidFill>
                  <a:srgbClr val="000000"/>
                </a:solidFill>
                <a:ea typeface="Segoe UI" panose="020B0502040204020203" pitchFamily="34" charset="0"/>
              </a:endParaRPr>
            </a:p>
          </p:txBody>
        </p:sp>
        <p:sp>
          <p:nvSpPr>
            <p:cNvPr id="93" name="Rectangle 92"/>
            <p:cNvSpPr/>
            <p:nvPr/>
          </p:nvSpPr>
          <p:spPr>
            <a:xfrm>
              <a:off x="3976155" y="1166750"/>
              <a:ext cx="46403"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94" name="Rectangle 93"/>
            <p:cNvSpPr/>
            <p:nvPr/>
          </p:nvSpPr>
          <p:spPr>
            <a:xfrm>
              <a:off x="4011966" y="1166750"/>
              <a:ext cx="1529471"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attached to HDInsight</a:t>
              </a:r>
              <a:endParaRPr lang="en-US" sz="1122">
                <a:solidFill>
                  <a:srgbClr val="000000"/>
                </a:solidFill>
                <a:ea typeface="Segoe UI" panose="020B0502040204020203" pitchFamily="34" charset="0"/>
              </a:endParaRPr>
            </a:p>
          </p:txBody>
        </p:sp>
        <p:sp>
          <p:nvSpPr>
            <p:cNvPr id="95" name="Rectangle 94"/>
            <p:cNvSpPr/>
            <p:nvPr/>
          </p:nvSpPr>
          <p:spPr>
            <a:xfrm>
              <a:off x="5161350" y="1166750"/>
              <a:ext cx="46403" cy="150330"/>
            </a:xfrm>
            <a:prstGeom prst="rect">
              <a:avLst/>
            </a:prstGeom>
            <a:ln>
              <a:noFill/>
            </a:ln>
          </p:spPr>
          <p:txBody>
            <a:bodyPr vert="horz" lIns="0" tIns="0" rIns="0" bIns="0" rtlCol="0">
              <a:noAutofit/>
            </a:bodyPr>
            <a:lstStyle/>
            <a:p>
              <a:pPr defTabSz="932597">
                <a:lnSpc>
                  <a:spcPct val="107000"/>
                </a:lnSpc>
                <a:spcAft>
                  <a:spcPts val="816"/>
                </a:spcAft>
              </a:pPr>
              <a:r>
                <a:rPr lang="en-US" sz="918">
                  <a:solidFill>
                    <a:srgbClr val="FEFFFF"/>
                  </a:solidFill>
                  <a:ea typeface="Segoe UI" panose="020B0502040204020203" pitchFamily="34" charset="0"/>
                </a:rPr>
                <a:t>)</a:t>
              </a:r>
              <a:endParaRPr lang="en-US" sz="1122">
                <a:solidFill>
                  <a:srgbClr val="000000"/>
                </a:solidFill>
                <a:ea typeface="Segoe UI" panose="020B0502040204020203" pitchFamily="34" charset="0"/>
              </a:endParaRPr>
            </a:p>
          </p:txBody>
        </p:sp>
        <p:sp>
          <p:nvSpPr>
            <p:cNvPr id="96" name="Rectangle 95"/>
            <p:cNvSpPr/>
            <p:nvPr/>
          </p:nvSpPr>
          <p:spPr>
            <a:xfrm>
              <a:off x="5876010" y="3768792"/>
              <a:ext cx="51095" cy="182561"/>
            </a:xfrm>
            <a:prstGeom prst="rect">
              <a:avLst/>
            </a:prstGeom>
            <a:ln>
              <a:noFill/>
            </a:ln>
          </p:spPr>
          <p:txBody>
            <a:bodyPr vert="horz" lIns="0" tIns="0" rIns="0" bIns="0" rtlCol="0">
              <a:noAutofit/>
            </a:bodyPr>
            <a:lstStyle/>
            <a:p>
              <a:pPr defTabSz="932597">
                <a:lnSpc>
                  <a:spcPct val="107000"/>
                </a:lnSpc>
                <a:spcAft>
                  <a:spcPts val="816"/>
                </a:spcAft>
              </a:pPr>
              <a:r>
                <a:rPr lang="en-US" sz="1122">
                  <a:solidFill>
                    <a:srgbClr val="000000"/>
                  </a:solidFill>
                  <a:ea typeface="Segoe UI" panose="020B0502040204020203" pitchFamily="34" charset="0"/>
                </a:rPr>
                <a:t> </a:t>
              </a:r>
            </a:p>
          </p:txBody>
        </p:sp>
        <p:sp>
          <p:nvSpPr>
            <p:cNvPr id="97" name="Rectangle 96"/>
            <p:cNvSpPr/>
            <p:nvPr/>
          </p:nvSpPr>
          <p:spPr>
            <a:xfrm>
              <a:off x="5914110" y="3768792"/>
              <a:ext cx="51095" cy="182561"/>
            </a:xfrm>
            <a:prstGeom prst="rect">
              <a:avLst/>
            </a:prstGeom>
            <a:ln>
              <a:noFill/>
            </a:ln>
          </p:spPr>
          <p:txBody>
            <a:bodyPr vert="horz" lIns="0" tIns="0" rIns="0" bIns="0" rtlCol="0">
              <a:noAutofit/>
            </a:bodyPr>
            <a:lstStyle/>
            <a:p>
              <a:pPr defTabSz="932597">
                <a:lnSpc>
                  <a:spcPct val="107000"/>
                </a:lnSpc>
                <a:spcAft>
                  <a:spcPts val="816"/>
                </a:spcAft>
              </a:pPr>
              <a:r>
                <a:rPr lang="en-US" sz="1122">
                  <a:solidFill>
                    <a:srgbClr val="000000"/>
                  </a:solidFill>
                  <a:ea typeface="Segoe UI" panose="020B0502040204020203" pitchFamily="34" charset="0"/>
                </a:rPr>
                <a:t> </a:t>
              </a:r>
            </a:p>
          </p:txBody>
        </p:sp>
      </p:grpSp>
    </p:spTree>
    <p:extLst>
      <p:ext uri="{BB962C8B-B14F-4D97-AF65-F5344CB8AC3E}">
        <p14:creationId xmlns:p14="http://schemas.microsoft.com/office/powerpoint/2010/main" val="428707348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Text Placeholder 1"/>
          <p:cNvSpPr>
            <a:spLocks noGrp="1"/>
          </p:cNvSpPr>
          <p:nvPr>
            <p:ph type="body" sz="quarter" idx="10"/>
          </p:nvPr>
        </p:nvSpPr>
        <p:spPr>
          <a:xfrm>
            <a:off x="509575" y="296737"/>
            <a:ext cx="11451969" cy="1243058"/>
          </a:xfrm>
        </p:spPr>
        <p:txBody>
          <a:bodyPr>
            <a:normAutofit lnSpcReduction="10000"/>
          </a:bodyPr>
          <a:lstStyle/>
          <a:p>
            <a:r>
              <a:rPr lang="en-US" sz="8159" dirty="0">
                <a:gradFill>
                  <a:gsLst>
                    <a:gs pos="96667">
                      <a:srgbClr val="FFFFFF"/>
                    </a:gs>
                    <a:gs pos="90000">
                      <a:srgbClr val="FFFFFF"/>
                    </a:gs>
                  </a:gsLst>
                  <a:lin ang="5400000" scaled="0"/>
                </a:gradFill>
              </a:rPr>
              <a:t>What is </a:t>
            </a:r>
            <a:r>
              <a:rPr lang="en-US" sz="8159" dirty="0" err="1">
                <a:gradFill>
                  <a:gsLst>
                    <a:gs pos="96667">
                      <a:srgbClr val="FFFFFF"/>
                    </a:gs>
                    <a:gs pos="90000">
                      <a:srgbClr val="FFFFFF"/>
                    </a:gs>
                  </a:gsLst>
                  <a:lin ang="5400000" scaled="0"/>
                </a:gradFill>
              </a:rPr>
              <a:t>HDInsight</a:t>
            </a:r>
            <a:r>
              <a:rPr lang="en-US" sz="8159" dirty="0">
                <a:gradFill>
                  <a:gsLst>
                    <a:gs pos="96667">
                      <a:srgbClr val="FFFFFF"/>
                    </a:gs>
                    <a:gs pos="90000">
                      <a:srgbClr val="FFFFFF"/>
                    </a:gs>
                  </a:gsLst>
                  <a:lin ang="5400000" scaled="0"/>
                </a:gradFill>
              </a:rPr>
              <a:t> Storm?</a:t>
            </a:r>
          </a:p>
        </p:txBody>
      </p:sp>
      <p:sp>
        <p:nvSpPr>
          <p:cNvPr id="2" name="TextBox 1"/>
          <p:cNvSpPr txBox="1"/>
          <p:nvPr/>
        </p:nvSpPr>
        <p:spPr>
          <a:xfrm>
            <a:off x="509575" y="1910275"/>
            <a:ext cx="11374935" cy="4864590"/>
          </a:xfrm>
          <a:prstGeom prst="rect">
            <a:avLst/>
          </a:prstGeom>
          <a:noFill/>
        </p:spPr>
        <p:txBody>
          <a:bodyPr wrap="square" rtlCol="0">
            <a:spAutoFit/>
          </a:bodyPr>
          <a:lstStyle/>
          <a:p>
            <a:pPr defTabSz="932597"/>
            <a:r>
              <a:rPr lang="en-US" sz="2856" dirty="0" err="1">
                <a:solidFill>
                  <a:srgbClr val="FFFFFF"/>
                </a:solidFill>
              </a:rPr>
              <a:t>HDInsight</a:t>
            </a:r>
            <a:r>
              <a:rPr lang="en-US" sz="2856" dirty="0">
                <a:solidFill>
                  <a:srgbClr val="FFFFFF"/>
                </a:solidFill>
              </a:rPr>
              <a:t> Storm is a flavor of Apache Storm, a distributed, fault-tolerant, open source computation system that allows you to process data in real-time.</a:t>
            </a:r>
          </a:p>
          <a:p>
            <a:pPr defTabSz="932597"/>
            <a:r>
              <a:rPr lang="en-US" sz="2856" dirty="0" err="1">
                <a:solidFill>
                  <a:srgbClr val="FFFFFF"/>
                </a:solidFill>
              </a:rPr>
              <a:t>HDInsight</a:t>
            </a:r>
            <a:r>
              <a:rPr lang="en-US" sz="2856" dirty="0">
                <a:solidFill>
                  <a:srgbClr val="FFFFFF"/>
                </a:solidFill>
              </a:rPr>
              <a:t> Storm is offered as a managed cluster integrated into the Azure environment, where it may be used as part of a larger Azure solution</a:t>
            </a:r>
          </a:p>
          <a:p>
            <a:pPr marL="466298" indent="-466298" defTabSz="932597">
              <a:buFont typeface="Arial" panose="020B0604020202020204" pitchFamily="34" charset="0"/>
              <a:buChar char="•"/>
            </a:pPr>
            <a:endParaRPr lang="en-US" sz="2856" dirty="0">
              <a:solidFill>
                <a:srgbClr val="FFFFFF"/>
              </a:solidFill>
            </a:endParaRPr>
          </a:p>
          <a:p>
            <a:pPr marL="466298" indent="-466298" defTabSz="932597">
              <a:buFont typeface="Arial" panose="020B0604020202020204" pitchFamily="34" charset="0"/>
              <a:buChar char="•"/>
            </a:pPr>
            <a:r>
              <a:rPr lang="en-US" sz="2856" dirty="0">
                <a:solidFill>
                  <a:srgbClr val="FFFFFF"/>
                </a:solidFill>
              </a:rPr>
              <a:t>Provides guaranteed processing of data/ Fault Tolerance</a:t>
            </a:r>
          </a:p>
          <a:p>
            <a:pPr marL="466298" indent="-466298" defTabSz="932597">
              <a:buFont typeface="Arial" panose="020B0604020202020204" pitchFamily="34" charset="0"/>
              <a:buChar char="•"/>
            </a:pPr>
            <a:r>
              <a:rPr lang="en-US" sz="2856" dirty="0">
                <a:solidFill>
                  <a:srgbClr val="FFFFFF"/>
                </a:solidFill>
              </a:rPr>
              <a:t>Programming Language agnostic: Apache Thrift</a:t>
            </a:r>
          </a:p>
          <a:p>
            <a:pPr marL="466298" indent="-466298" defTabSz="932597">
              <a:buFont typeface="Arial" panose="020B0604020202020204" pitchFamily="34" charset="0"/>
              <a:buChar char="•"/>
            </a:pPr>
            <a:r>
              <a:rPr lang="en-US" sz="2856" dirty="0">
                <a:solidFill>
                  <a:srgbClr val="FFFFFF"/>
                </a:solidFill>
              </a:rPr>
              <a:t>Highly Scalable</a:t>
            </a:r>
          </a:p>
          <a:p>
            <a:pPr defTabSz="932597"/>
            <a:endParaRPr lang="en-US" sz="1836" dirty="0">
              <a:solidFill>
                <a:srgbClr val="FFFFFF"/>
              </a:solidFill>
            </a:endParaRPr>
          </a:p>
        </p:txBody>
      </p:sp>
    </p:spTree>
    <p:extLst>
      <p:ext uri="{BB962C8B-B14F-4D97-AF65-F5344CB8AC3E}">
        <p14:creationId xmlns:p14="http://schemas.microsoft.com/office/powerpoint/2010/main" val="129406193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280988" y="301152"/>
            <a:ext cx="12126254" cy="9358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119" dirty="0" err="1">
                <a:solidFill>
                  <a:srgbClr val="FFFFFF"/>
                </a:solidFill>
              </a:rPr>
              <a:t>HDInsight</a:t>
            </a:r>
            <a:r>
              <a:rPr lang="en-US" sz="6119" dirty="0">
                <a:solidFill>
                  <a:srgbClr val="FFFFFF"/>
                </a:solidFill>
              </a:rPr>
              <a:t> Storm Components</a:t>
            </a:r>
          </a:p>
        </p:txBody>
      </p:sp>
      <p:sp>
        <p:nvSpPr>
          <p:cNvPr id="6" name="TextBox 5"/>
          <p:cNvSpPr txBox="1"/>
          <p:nvPr/>
        </p:nvSpPr>
        <p:spPr>
          <a:xfrm>
            <a:off x="280988" y="1448287"/>
            <a:ext cx="5068088" cy="3936220"/>
          </a:xfrm>
          <a:prstGeom prst="rect">
            <a:avLst/>
          </a:prstGeom>
          <a:noFill/>
        </p:spPr>
        <p:txBody>
          <a:bodyPr wrap="square" rtlCol="0">
            <a:spAutoFit/>
          </a:bodyPr>
          <a:lstStyle/>
          <a:p>
            <a:pPr defTabSz="932597"/>
            <a:r>
              <a:rPr lang="en-US" sz="2448" dirty="0">
                <a:solidFill>
                  <a:srgbClr val="FFFFFF"/>
                </a:solidFill>
              </a:rPr>
              <a:t>A Storm cluster is superficially similar to a Hadoop cluster. The major components that a storm developer will be interacting with are…</a:t>
            </a:r>
          </a:p>
          <a:p>
            <a:pPr defTabSz="932597"/>
            <a:endParaRPr lang="en-US" sz="2448" dirty="0">
              <a:solidFill>
                <a:srgbClr val="FFFFFF"/>
              </a:solidFill>
            </a:endParaRPr>
          </a:p>
          <a:p>
            <a:pPr marL="349724" indent="-349724" defTabSz="932597">
              <a:buFont typeface="Arial" panose="020B0604020202020204" pitchFamily="34" charset="0"/>
              <a:buChar char="•"/>
            </a:pPr>
            <a:r>
              <a:rPr lang="en-US" sz="2448" dirty="0">
                <a:solidFill>
                  <a:srgbClr val="FFFFFF"/>
                </a:solidFill>
              </a:rPr>
              <a:t>Nimbus/ Supervisor nodes</a:t>
            </a:r>
          </a:p>
          <a:p>
            <a:pPr marL="349724" indent="-349724" defTabSz="932597">
              <a:buFont typeface="Arial" panose="020B0604020202020204" pitchFamily="34" charset="0"/>
              <a:buChar char="•"/>
            </a:pPr>
            <a:r>
              <a:rPr lang="en-US" sz="2448" dirty="0">
                <a:solidFill>
                  <a:srgbClr val="FFFFFF"/>
                </a:solidFill>
              </a:rPr>
              <a:t>Topology: Spouts/Bolts</a:t>
            </a:r>
          </a:p>
          <a:p>
            <a:pPr marL="349724" indent="-349724" defTabSz="932597">
              <a:buFont typeface="Arial" panose="020B0604020202020204" pitchFamily="34" charset="0"/>
              <a:buChar char="•"/>
            </a:pPr>
            <a:r>
              <a:rPr lang="en-US" sz="2448" dirty="0">
                <a:solidFill>
                  <a:srgbClr val="FFFFFF"/>
                </a:solidFill>
              </a:rPr>
              <a:t>Trident Topology</a:t>
            </a:r>
          </a:p>
          <a:p>
            <a:pPr marL="349724" indent="-349724" defTabSz="932597">
              <a:buFont typeface="Arial" panose="020B0604020202020204" pitchFamily="34" charset="0"/>
              <a:buChar char="•"/>
            </a:pPr>
            <a:endParaRPr lang="en-US" sz="2448" dirty="0">
              <a:solidFill>
                <a:srgbClr val="FFFFFF"/>
              </a:solidFill>
            </a:endParaRPr>
          </a:p>
        </p:txBody>
      </p:sp>
      <p:pic>
        <p:nvPicPr>
          <p:cNvPr id="7" name="Picture 6"/>
          <p:cNvPicPr>
            <a:picLocks noChangeAspect="1"/>
          </p:cNvPicPr>
          <p:nvPr/>
        </p:nvPicPr>
        <p:blipFill>
          <a:blip r:embed="rId3"/>
          <a:stretch>
            <a:fillRect/>
          </a:stretch>
        </p:blipFill>
        <p:spPr>
          <a:xfrm>
            <a:off x="5349077" y="1316535"/>
            <a:ext cx="6246499" cy="4400722"/>
          </a:xfrm>
          <a:prstGeom prst="rect">
            <a:avLst/>
          </a:prstGeom>
          <a:effectLst>
            <a:outerShdw blurRad="76200" dir="18900000" sy="23000" kx="-1200000" algn="bl" rotWithShape="0">
              <a:prstClr val="black">
                <a:alpha val="20000"/>
              </a:prstClr>
            </a:outerShdw>
            <a:reflection blurRad="6350" stA="50000" endA="275" endPos="40000" dist="101600" dir="5400000" sy="-100000" algn="bl" rotWithShape="0"/>
          </a:effectLst>
        </p:spPr>
      </p:pic>
    </p:spTree>
    <p:extLst>
      <p:ext uri="{BB962C8B-B14F-4D97-AF65-F5344CB8AC3E}">
        <p14:creationId xmlns:p14="http://schemas.microsoft.com/office/powerpoint/2010/main" val="4058533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0988" y="301152"/>
            <a:ext cx="12126254" cy="9358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119" dirty="0">
                <a:solidFill>
                  <a:srgbClr val="FFFFFF"/>
                </a:solidFill>
              </a:rPr>
              <a:t>Storm Components</a:t>
            </a:r>
          </a:p>
        </p:txBody>
      </p:sp>
      <p:sp>
        <p:nvSpPr>
          <p:cNvPr id="5" name="Text Placeholder 2"/>
          <p:cNvSpPr>
            <a:spLocks noGrp="1"/>
          </p:cNvSpPr>
          <p:nvPr>
            <p:ph type="body" sz="quarter" idx="11"/>
          </p:nvPr>
        </p:nvSpPr>
        <p:spPr>
          <a:xfrm>
            <a:off x="280988" y="1739355"/>
            <a:ext cx="5096935" cy="4861729"/>
          </a:xfrm>
        </p:spPr>
        <p:txBody>
          <a:bodyPr>
            <a:normAutofit fontScale="85000" lnSpcReduction="10000"/>
          </a:bodyPr>
          <a:lstStyle/>
          <a:p>
            <a:r>
              <a:rPr lang="en-US" dirty="0" smtClean="0">
                <a:solidFill>
                  <a:schemeClr val="tx1"/>
                </a:solidFill>
              </a:rPr>
              <a:t>Topology</a:t>
            </a:r>
          </a:p>
          <a:p>
            <a:pPr lvl="1"/>
            <a:r>
              <a:rPr lang="en-US" dirty="0">
                <a:solidFill>
                  <a:schemeClr val="tx1"/>
                </a:solidFill>
              </a:rPr>
              <a:t>Defines a graph of computation that processes streams of data. Unlike </a:t>
            </a:r>
            <a:r>
              <a:rPr lang="en-US" dirty="0" err="1">
                <a:solidFill>
                  <a:schemeClr val="tx1"/>
                </a:solidFill>
              </a:rPr>
              <a:t>MapReduce</a:t>
            </a:r>
            <a:r>
              <a:rPr lang="en-US" dirty="0">
                <a:solidFill>
                  <a:schemeClr val="tx1"/>
                </a:solidFill>
              </a:rPr>
              <a:t> jobs, topologies run until you stop </a:t>
            </a:r>
            <a:r>
              <a:rPr lang="en-US" dirty="0" smtClean="0">
                <a:solidFill>
                  <a:schemeClr val="tx1"/>
                </a:solidFill>
              </a:rPr>
              <a:t>them.</a:t>
            </a:r>
          </a:p>
          <a:p>
            <a:r>
              <a:rPr lang="en-US" dirty="0" smtClean="0">
                <a:solidFill>
                  <a:schemeClr val="tx1"/>
                </a:solidFill>
              </a:rPr>
              <a:t>Spout</a:t>
            </a:r>
            <a:endParaRPr lang="en-US" dirty="0">
              <a:solidFill>
                <a:schemeClr val="tx1"/>
              </a:solidFill>
            </a:endParaRPr>
          </a:p>
          <a:p>
            <a:pPr lvl="1"/>
            <a:r>
              <a:rPr lang="en-US" dirty="0">
                <a:solidFill>
                  <a:schemeClr val="tx1"/>
                </a:solidFill>
              </a:rPr>
              <a:t>Consumes data from a data source and emits one or more </a:t>
            </a:r>
            <a:r>
              <a:rPr lang="en-US" dirty="0" smtClean="0">
                <a:solidFill>
                  <a:schemeClr val="tx1"/>
                </a:solidFill>
              </a:rPr>
              <a:t>streams.</a:t>
            </a:r>
          </a:p>
          <a:p>
            <a:r>
              <a:rPr lang="en-US" dirty="0" smtClean="0">
                <a:solidFill>
                  <a:schemeClr val="tx1"/>
                </a:solidFill>
              </a:rPr>
              <a:t>Bolt</a:t>
            </a:r>
          </a:p>
          <a:p>
            <a:pPr lvl="1"/>
            <a:r>
              <a:rPr lang="en-US" dirty="0">
                <a:solidFill>
                  <a:schemeClr val="tx1"/>
                </a:solidFill>
              </a:rPr>
              <a:t>Consumes streams, performs </a:t>
            </a:r>
            <a:r>
              <a:rPr lang="en-US" dirty="0" smtClean="0">
                <a:solidFill>
                  <a:schemeClr val="tx1"/>
                </a:solidFill>
              </a:rPr>
              <a:t>processing, </a:t>
            </a:r>
            <a:r>
              <a:rPr lang="en-US" dirty="0">
                <a:solidFill>
                  <a:schemeClr val="tx1"/>
                </a:solidFill>
              </a:rPr>
              <a:t>and may emit </a:t>
            </a:r>
            <a:r>
              <a:rPr lang="en-US" dirty="0" smtClean="0">
                <a:solidFill>
                  <a:schemeClr val="tx1"/>
                </a:solidFill>
              </a:rPr>
              <a:t>streams for further processing. </a:t>
            </a:r>
          </a:p>
          <a:p>
            <a:pPr lvl="1"/>
            <a:r>
              <a:rPr lang="en-US" dirty="0" smtClean="0">
                <a:solidFill>
                  <a:schemeClr val="tx1"/>
                </a:solidFill>
              </a:rPr>
              <a:t>Responsible </a:t>
            </a:r>
            <a:r>
              <a:rPr lang="en-US" dirty="0">
                <a:solidFill>
                  <a:schemeClr val="tx1"/>
                </a:solidFill>
              </a:rPr>
              <a:t>for writing data to external storage, </a:t>
            </a:r>
            <a:r>
              <a:rPr lang="en-US" dirty="0" err="1" smtClean="0">
                <a:solidFill>
                  <a:schemeClr val="tx1"/>
                </a:solidFill>
              </a:rPr>
              <a:t>HDInsight</a:t>
            </a:r>
            <a:r>
              <a:rPr lang="en-US" dirty="0" smtClean="0">
                <a:solidFill>
                  <a:schemeClr val="tx1"/>
                </a:solidFill>
              </a:rPr>
              <a:t> </a:t>
            </a:r>
            <a:r>
              <a:rPr lang="en-US" dirty="0" err="1">
                <a:solidFill>
                  <a:schemeClr val="tx1"/>
                </a:solidFill>
              </a:rPr>
              <a:t>HBase</a:t>
            </a:r>
            <a:r>
              <a:rPr lang="en-US" dirty="0">
                <a:solidFill>
                  <a:schemeClr val="tx1"/>
                </a:solidFill>
              </a:rPr>
              <a:t>, a blob, or other data store</a:t>
            </a:r>
          </a:p>
          <a:p>
            <a:pPr lvl="1"/>
            <a:endParaRPr lang="en-US" dirty="0" smtClean="0">
              <a:solidFill>
                <a:schemeClr val="tx1"/>
              </a:solidFill>
            </a:endParaRPr>
          </a:p>
          <a:p>
            <a:pPr marL="466298" lvl="1" indent="0">
              <a:buNone/>
            </a:pPr>
            <a:endParaRPr lang="en-US" dirty="0">
              <a:solidFill>
                <a:schemeClr val="tx1"/>
              </a:solidFill>
            </a:endParaRPr>
          </a:p>
        </p:txBody>
      </p:sp>
      <p:pic>
        <p:nvPicPr>
          <p:cNvPr id="3" name="Picture 2"/>
          <p:cNvPicPr>
            <a:picLocks noChangeAspect="1"/>
          </p:cNvPicPr>
          <p:nvPr/>
        </p:nvPicPr>
        <p:blipFill>
          <a:blip r:embed="rId3"/>
          <a:stretch>
            <a:fillRect/>
          </a:stretch>
        </p:blipFill>
        <p:spPr>
          <a:xfrm>
            <a:off x="5979486" y="1953648"/>
            <a:ext cx="5756705" cy="4433142"/>
          </a:xfrm>
          <a:prstGeom prst="rect">
            <a:avLst/>
          </a:prstGeom>
          <a:effectLst>
            <a:outerShdw blurRad="76200" dir="18900000" sy="23000" kx="-1200000" algn="bl" rotWithShape="0">
              <a:prstClr val="black">
                <a:alpha val="20000"/>
              </a:prstClr>
            </a:outerShdw>
            <a:reflection blurRad="6350" stA="50000" endA="275" endPos="40000" dist="101600" dir="5400000" sy="-100000" algn="bl" rotWithShape="0"/>
          </a:effectLst>
        </p:spPr>
      </p:pic>
    </p:spTree>
    <p:extLst>
      <p:ext uri="{BB962C8B-B14F-4D97-AF65-F5344CB8AC3E}">
        <p14:creationId xmlns:p14="http://schemas.microsoft.com/office/powerpoint/2010/main" val="323669548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HDInsight Storm</a:t>
            </a:r>
            <a:endParaRPr lang="en-US" dirty="0"/>
          </a:p>
        </p:txBody>
      </p:sp>
      <p:pic>
        <p:nvPicPr>
          <p:cNvPr id="7" name="Picture 6"/>
          <p:cNvPicPr>
            <a:picLocks noChangeAspect="1"/>
          </p:cNvPicPr>
          <p:nvPr/>
        </p:nvPicPr>
        <p:blipFill>
          <a:blip r:embed="rId2"/>
          <a:stretch>
            <a:fillRect/>
          </a:stretch>
        </p:blipFill>
        <p:spPr>
          <a:xfrm>
            <a:off x="1961885" y="1212850"/>
            <a:ext cx="8515070" cy="5614763"/>
          </a:xfrm>
          <a:prstGeom prst="rect">
            <a:avLst/>
          </a:prstGeom>
        </p:spPr>
      </p:pic>
    </p:spTree>
    <p:extLst>
      <p:ext uri="{BB962C8B-B14F-4D97-AF65-F5344CB8AC3E}">
        <p14:creationId xmlns:p14="http://schemas.microsoft.com/office/powerpoint/2010/main" val="388505493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Points</a:t>
            </a:r>
            <a:endParaRPr lang="en-US" dirty="0"/>
          </a:p>
        </p:txBody>
      </p:sp>
      <p:graphicFrame>
        <p:nvGraphicFramePr>
          <p:cNvPr id="4" name="Table 3"/>
          <p:cNvGraphicFramePr>
            <a:graphicFrameLocks noGrp="1"/>
          </p:cNvGraphicFramePr>
          <p:nvPr>
            <p:extLst/>
          </p:nvPr>
        </p:nvGraphicFramePr>
        <p:xfrm>
          <a:off x="404464" y="2020002"/>
          <a:ext cx="11523924" cy="3779822"/>
        </p:xfrm>
        <a:graphic>
          <a:graphicData uri="http://schemas.openxmlformats.org/drawingml/2006/table">
            <a:tbl>
              <a:tblPr firstRow="1" bandRow="1">
                <a:tableStyleId>{9D7B26C5-4107-4FEC-AEDC-1716B250A1EF}</a:tableStyleId>
              </a:tblPr>
              <a:tblGrid>
                <a:gridCol w="3258114"/>
                <a:gridCol w="3072682"/>
                <a:gridCol w="2738908"/>
                <a:gridCol w="2454220"/>
              </a:tblGrid>
              <a:tr h="502934">
                <a:tc>
                  <a:txBody>
                    <a:bodyPr/>
                    <a:lstStyle/>
                    <a:p>
                      <a:endParaRPr lang="en-US" sz="1800" dirty="0"/>
                    </a:p>
                  </a:txBody>
                  <a:tcPr marL="93260" marR="93260" marT="46630" marB="46630"/>
                </a:tc>
                <a:tc>
                  <a:txBody>
                    <a:bodyPr/>
                    <a:lstStyle/>
                    <a:p>
                      <a:r>
                        <a:rPr lang="en-US" sz="1800" dirty="0" smtClean="0"/>
                        <a:t>StreamInsight</a:t>
                      </a:r>
                      <a:endParaRPr lang="en-US" sz="1800" dirty="0"/>
                    </a:p>
                  </a:txBody>
                  <a:tcPr marL="93260" marR="93260" marT="46630" marB="46630"/>
                </a:tc>
                <a:tc>
                  <a:txBody>
                    <a:bodyPr/>
                    <a:lstStyle/>
                    <a:p>
                      <a:r>
                        <a:rPr lang="en-US" sz="1800" dirty="0" smtClean="0"/>
                        <a:t>Azure Stream Analytics</a:t>
                      </a:r>
                      <a:endParaRPr lang="en-US" sz="1800" dirty="0"/>
                    </a:p>
                  </a:txBody>
                  <a:tcPr marL="93260" marR="93260" marT="46630" marB="46630"/>
                </a:tc>
                <a:tc>
                  <a:txBody>
                    <a:bodyPr/>
                    <a:lstStyle/>
                    <a:p>
                      <a:r>
                        <a:rPr lang="en-US" sz="1800" dirty="0" smtClean="0"/>
                        <a:t>Storm</a:t>
                      </a:r>
                      <a:endParaRPr lang="en-US" sz="1800" dirty="0"/>
                    </a:p>
                  </a:txBody>
                  <a:tcPr marL="93260" marR="93260" marT="46630" marB="46630"/>
                </a:tc>
              </a:tr>
              <a:tr h="500563">
                <a:tc>
                  <a:txBody>
                    <a:bodyPr/>
                    <a:lstStyle/>
                    <a:p>
                      <a:r>
                        <a:rPr lang="en-US" sz="1800" dirty="0" smtClean="0"/>
                        <a:t>Multi-Tenant</a:t>
                      </a:r>
                      <a:endParaRPr lang="en-US" sz="1800" dirty="0"/>
                    </a:p>
                  </a:txBody>
                  <a:tcPr marL="93260" marR="93260" marT="46630" marB="46630"/>
                </a:tc>
                <a:tc>
                  <a:txBody>
                    <a:bodyPr/>
                    <a:lstStyle/>
                    <a:p>
                      <a:r>
                        <a:rPr lang="en-US" sz="1800" dirty="0" smtClean="0"/>
                        <a:t>No</a:t>
                      </a:r>
                      <a:endParaRPr lang="en-US" sz="1800" dirty="0"/>
                    </a:p>
                  </a:txBody>
                  <a:tcPr marL="93260" marR="93260" marT="46630" marB="46630"/>
                </a:tc>
                <a:tc>
                  <a:txBody>
                    <a:bodyPr/>
                    <a:lstStyle/>
                    <a:p>
                      <a:r>
                        <a:rPr lang="en-US" sz="1800" dirty="0" smtClean="0"/>
                        <a:t>Yes</a:t>
                      </a:r>
                      <a:endParaRPr lang="en-US" sz="1800" dirty="0"/>
                    </a:p>
                  </a:txBody>
                  <a:tcPr marL="93260" marR="93260" marT="46630" marB="46630"/>
                </a:tc>
                <a:tc>
                  <a:txBody>
                    <a:bodyPr/>
                    <a:lstStyle/>
                    <a:p>
                      <a:r>
                        <a:rPr lang="en-US" sz="1800" dirty="0" smtClean="0"/>
                        <a:t>No</a:t>
                      </a:r>
                      <a:endParaRPr lang="en-US" sz="1800" dirty="0"/>
                    </a:p>
                  </a:txBody>
                  <a:tcPr marL="93260" marR="93260" marT="46630" marB="46630"/>
                </a:tc>
              </a:tr>
              <a:tr h="628451">
                <a:tc>
                  <a:txBody>
                    <a:bodyPr/>
                    <a:lstStyle/>
                    <a:p>
                      <a:r>
                        <a:rPr lang="en-US" sz="1800" dirty="0" smtClean="0"/>
                        <a:t>Deployment Model</a:t>
                      </a:r>
                      <a:endParaRPr lang="en-US" sz="1800" dirty="0"/>
                    </a:p>
                  </a:txBody>
                  <a:tcPr marL="93260" marR="93260" marT="46630" marB="46630"/>
                </a:tc>
                <a:tc>
                  <a:txBody>
                    <a:bodyPr/>
                    <a:lstStyle/>
                    <a:p>
                      <a:r>
                        <a:rPr lang="en-US" sz="1800" dirty="0" smtClean="0"/>
                        <a:t>On-Premise or Azure </a:t>
                      </a:r>
                      <a:r>
                        <a:rPr lang="en-US" sz="1800" dirty="0" err="1" smtClean="0"/>
                        <a:t>IaaS</a:t>
                      </a:r>
                      <a:endParaRPr lang="en-US" sz="1800" dirty="0"/>
                    </a:p>
                  </a:txBody>
                  <a:tcPr marL="93260" marR="93260" marT="46630" marB="46630"/>
                </a:tc>
                <a:tc>
                  <a:txBody>
                    <a:bodyPr/>
                    <a:lstStyle/>
                    <a:p>
                      <a:r>
                        <a:rPr lang="en-US" sz="1800" dirty="0" smtClean="0"/>
                        <a:t>Azure </a:t>
                      </a:r>
                      <a:r>
                        <a:rPr lang="en-US" sz="1800" dirty="0" err="1" smtClean="0"/>
                        <a:t>PaaS</a:t>
                      </a:r>
                      <a:endParaRPr lang="en-US" sz="1800" dirty="0"/>
                    </a:p>
                  </a:txBody>
                  <a:tcPr marL="93260" marR="93260" marT="46630" marB="46630"/>
                </a:tc>
                <a:tc>
                  <a:txBody>
                    <a:bodyPr/>
                    <a:lstStyle/>
                    <a:p>
                      <a:r>
                        <a:rPr lang="en-US" sz="1800" dirty="0" smtClean="0"/>
                        <a:t>Azure </a:t>
                      </a:r>
                      <a:r>
                        <a:rPr lang="en-US" sz="1800" dirty="0" err="1" smtClean="0"/>
                        <a:t>PaaS</a:t>
                      </a:r>
                      <a:endParaRPr lang="en-US" sz="1800" dirty="0"/>
                    </a:p>
                  </a:txBody>
                  <a:tcPr marL="93260" marR="93260" marT="46630" marB="46630"/>
                </a:tc>
              </a:tr>
              <a:tr h="429575">
                <a:tc>
                  <a:txBody>
                    <a:bodyPr/>
                    <a:lstStyle/>
                    <a:p>
                      <a:r>
                        <a:rPr lang="en-US" sz="1800" dirty="0" smtClean="0"/>
                        <a:t>Extensibility</a:t>
                      </a:r>
                      <a:endParaRPr lang="en-US" sz="1800" dirty="0"/>
                    </a:p>
                  </a:txBody>
                  <a:tcPr marL="93260" marR="93260" marT="46630" marB="46630"/>
                </a:tc>
                <a:tc>
                  <a:txBody>
                    <a:bodyPr/>
                    <a:lstStyle/>
                    <a:p>
                      <a:r>
                        <a:rPr lang="en-US" sz="1800" dirty="0" smtClean="0"/>
                        <a:t>Medium</a:t>
                      </a:r>
                      <a:endParaRPr lang="en-US" sz="1800" dirty="0"/>
                    </a:p>
                  </a:txBody>
                  <a:tcPr marL="93260" marR="93260" marT="46630" marB="46630"/>
                </a:tc>
                <a:tc>
                  <a:txBody>
                    <a:bodyPr/>
                    <a:lstStyle/>
                    <a:p>
                      <a:r>
                        <a:rPr lang="en-US" sz="1800" dirty="0" smtClean="0"/>
                        <a:t>Low</a:t>
                      </a:r>
                      <a:endParaRPr lang="en-US" sz="1800" dirty="0"/>
                    </a:p>
                  </a:txBody>
                  <a:tcPr marL="93260" marR="93260" marT="46630" marB="46630"/>
                </a:tc>
                <a:tc>
                  <a:txBody>
                    <a:bodyPr/>
                    <a:lstStyle/>
                    <a:p>
                      <a:r>
                        <a:rPr lang="en-US" sz="1800" dirty="0" smtClean="0"/>
                        <a:t>High</a:t>
                      </a:r>
                      <a:endParaRPr lang="en-US" sz="1800" dirty="0"/>
                    </a:p>
                  </a:txBody>
                  <a:tcPr marL="93260" marR="93260" marT="46630" marB="46630"/>
                </a:tc>
              </a:tr>
              <a:tr h="429575">
                <a:tc>
                  <a:txBody>
                    <a:bodyPr/>
                    <a:lstStyle/>
                    <a:p>
                      <a:r>
                        <a:rPr lang="en-US" sz="1800" dirty="0" smtClean="0"/>
                        <a:t>Deployment Complexity</a:t>
                      </a:r>
                      <a:endParaRPr lang="en-US" sz="1800" dirty="0"/>
                    </a:p>
                  </a:txBody>
                  <a:tcPr marL="93260" marR="93260" marT="46630" marB="46630"/>
                </a:tc>
                <a:tc>
                  <a:txBody>
                    <a:bodyPr/>
                    <a:lstStyle/>
                    <a:p>
                      <a:r>
                        <a:rPr lang="en-US" sz="1800" dirty="0" smtClean="0"/>
                        <a:t>Medium</a:t>
                      </a:r>
                      <a:endParaRPr lang="en-US" sz="1800" dirty="0"/>
                    </a:p>
                  </a:txBody>
                  <a:tcPr marL="93260" marR="93260" marT="46630" marB="46630"/>
                </a:tc>
                <a:tc>
                  <a:txBody>
                    <a:bodyPr/>
                    <a:lstStyle/>
                    <a:p>
                      <a:r>
                        <a:rPr lang="en-US" sz="1800" dirty="0" smtClean="0"/>
                        <a:t>Low </a:t>
                      </a:r>
                      <a:endParaRPr lang="en-US" sz="1800" dirty="0"/>
                    </a:p>
                  </a:txBody>
                  <a:tcPr marL="93260" marR="93260" marT="46630" marB="46630"/>
                </a:tc>
                <a:tc>
                  <a:txBody>
                    <a:bodyPr/>
                    <a:lstStyle/>
                    <a:p>
                      <a:r>
                        <a:rPr lang="en-US" sz="1800" dirty="0" smtClean="0"/>
                        <a:t>High</a:t>
                      </a:r>
                      <a:endParaRPr lang="en-US" sz="1800" dirty="0"/>
                    </a:p>
                  </a:txBody>
                  <a:tcPr marL="93260" marR="93260" marT="46630" marB="46630"/>
                </a:tc>
              </a:tr>
              <a:tr h="429575">
                <a:tc>
                  <a:txBody>
                    <a:bodyPr/>
                    <a:lstStyle/>
                    <a:p>
                      <a:r>
                        <a:rPr lang="en-US" sz="1800" dirty="0" smtClean="0"/>
                        <a:t>Cost</a:t>
                      </a:r>
                      <a:endParaRPr lang="en-US" sz="1800" dirty="0"/>
                    </a:p>
                  </a:txBody>
                  <a:tcPr marL="93260" marR="93260" marT="46630" marB="46630"/>
                </a:tc>
                <a:tc>
                  <a:txBody>
                    <a:bodyPr/>
                    <a:lstStyle/>
                    <a:p>
                      <a:r>
                        <a:rPr lang="en-US" sz="1800" dirty="0" smtClean="0"/>
                        <a:t>Medium</a:t>
                      </a:r>
                      <a:endParaRPr lang="en-US" sz="1800" dirty="0"/>
                    </a:p>
                  </a:txBody>
                  <a:tcPr marL="93260" marR="93260" marT="46630" marB="46630"/>
                </a:tc>
                <a:tc>
                  <a:txBody>
                    <a:bodyPr/>
                    <a:lstStyle/>
                    <a:p>
                      <a:r>
                        <a:rPr lang="en-US" sz="1800" dirty="0" smtClean="0"/>
                        <a:t>Low </a:t>
                      </a:r>
                      <a:endParaRPr lang="en-US" sz="1800" dirty="0"/>
                    </a:p>
                  </a:txBody>
                  <a:tcPr marL="93260" marR="93260" marT="46630" marB="46630"/>
                </a:tc>
                <a:tc>
                  <a:txBody>
                    <a:bodyPr/>
                    <a:lstStyle/>
                    <a:p>
                      <a:r>
                        <a:rPr lang="en-US" sz="1800" dirty="0" smtClean="0"/>
                        <a:t>High</a:t>
                      </a:r>
                      <a:endParaRPr lang="en-US" sz="1800" dirty="0"/>
                    </a:p>
                  </a:txBody>
                  <a:tcPr marL="93260" marR="93260" marT="46630" marB="46630"/>
                </a:tc>
              </a:tr>
              <a:tr h="429575">
                <a:tc>
                  <a:txBody>
                    <a:bodyPr/>
                    <a:lstStyle/>
                    <a:p>
                      <a:r>
                        <a:rPr lang="en-US" sz="1800" dirty="0" smtClean="0"/>
                        <a:t>Open Source Support</a:t>
                      </a:r>
                      <a:endParaRPr lang="en-US" sz="1800" dirty="0"/>
                    </a:p>
                  </a:txBody>
                  <a:tcPr marL="93260" marR="93260" marT="46630" marB="46630"/>
                </a:tc>
                <a:tc>
                  <a:txBody>
                    <a:bodyPr/>
                    <a:lstStyle/>
                    <a:p>
                      <a:r>
                        <a:rPr lang="en-US" sz="1800" dirty="0" smtClean="0"/>
                        <a:t>No</a:t>
                      </a:r>
                      <a:endParaRPr lang="en-US" sz="1800" dirty="0"/>
                    </a:p>
                  </a:txBody>
                  <a:tcPr marL="93260" marR="93260" marT="46630" marB="46630"/>
                </a:tc>
                <a:tc>
                  <a:txBody>
                    <a:bodyPr/>
                    <a:lstStyle/>
                    <a:p>
                      <a:r>
                        <a:rPr lang="en-US" sz="1800" dirty="0" smtClean="0"/>
                        <a:t>No</a:t>
                      </a:r>
                      <a:endParaRPr lang="en-US" sz="1800" dirty="0"/>
                    </a:p>
                  </a:txBody>
                  <a:tcPr marL="93260" marR="93260" marT="46630" marB="46630"/>
                </a:tc>
                <a:tc>
                  <a:txBody>
                    <a:bodyPr/>
                    <a:lstStyle/>
                    <a:p>
                      <a:r>
                        <a:rPr lang="en-US" sz="1800" dirty="0" smtClean="0"/>
                        <a:t>Yes</a:t>
                      </a:r>
                      <a:endParaRPr lang="en-US" sz="1800" dirty="0"/>
                    </a:p>
                  </a:txBody>
                  <a:tcPr marL="93260" marR="93260" marT="46630" marB="46630"/>
                </a:tc>
              </a:tr>
              <a:tr h="429575">
                <a:tc>
                  <a:txBody>
                    <a:bodyPr/>
                    <a:lstStyle/>
                    <a:p>
                      <a:r>
                        <a:rPr lang="en-US" sz="1800" dirty="0" smtClean="0"/>
                        <a:t>Programmability</a:t>
                      </a:r>
                      <a:endParaRPr lang="en-US" sz="1800" dirty="0"/>
                    </a:p>
                  </a:txBody>
                  <a:tcPr marL="93260" marR="93260" marT="46630" marB="46630"/>
                </a:tc>
                <a:tc>
                  <a:txBody>
                    <a:bodyPr/>
                    <a:lstStyle/>
                    <a:p>
                      <a:r>
                        <a:rPr lang="en-US" sz="1800" dirty="0" smtClean="0"/>
                        <a:t>.NET / LINQ</a:t>
                      </a:r>
                      <a:endParaRPr lang="en-US" sz="1800" dirty="0"/>
                    </a:p>
                  </a:txBody>
                  <a:tcPr marL="93260" marR="93260" marT="46630" marB="46630"/>
                </a:tc>
                <a:tc>
                  <a:txBody>
                    <a:bodyPr/>
                    <a:lstStyle/>
                    <a:p>
                      <a:r>
                        <a:rPr lang="en-US" sz="1800" dirty="0" smtClean="0"/>
                        <a:t>SQL</a:t>
                      </a:r>
                      <a:endParaRPr lang="en-US" sz="1800" dirty="0"/>
                    </a:p>
                  </a:txBody>
                  <a:tcPr marL="93260" marR="93260" marT="46630" marB="46630"/>
                </a:tc>
                <a:tc>
                  <a:txBody>
                    <a:bodyPr/>
                    <a:lstStyle/>
                    <a:p>
                      <a:r>
                        <a:rPr lang="en-US" sz="1800" dirty="0" smtClean="0"/>
                        <a:t>SCP.NET, Java, Python</a:t>
                      </a:r>
                      <a:endParaRPr lang="en-US" sz="1800" dirty="0"/>
                    </a:p>
                  </a:txBody>
                  <a:tcPr marL="93260" marR="93260" marT="46630" marB="46630"/>
                </a:tc>
              </a:tr>
            </a:tbl>
          </a:graphicData>
        </a:graphic>
      </p:graphicFrame>
    </p:spTree>
    <p:extLst>
      <p:ext uri="{BB962C8B-B14F-4D97-AF65-F5344CB8AC3E}">
        <p14:creationId xmlns:p14="http://schemas.microsoft.com/office/powerpoint/2010/main" val="181927580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Storage</a:t>
            </a:r>
            <a:endParaRPr lang="en-US" dirty="0"/>
          </a:p>
        </p:txBody>
      </p:sp>
    </p:spTree>
    <p:extLst>
      <p:ext uri="{BB962C8B-B14F-4D97-AF65-F5344CB8AC3E}">
        <p14:creationId xmlns:p14="http://schemas.microsoft.com/office/powerpoint/2010/main" val="139304969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Storage</a:t>
            </a:r>
            <a:endParaRPr lang="en-US" dirty="0"/>
          </a:p>
        </p:txBody>
      </p:sp>
      <p:sp>
        <p:nvSpPr>
          <p:cNvPr id="4" name="Text Placeholder 3"/>
          <p:cNvSpPr>
            <a:spLocks noGrp="1"/>
          </p:cNvSpPr>
          <p:nvPr>
            <p:ph type="body" sz="quarter" idx="10"/>
          </p:nvPr>
        </p:nvSpPr>
        <p:spPr>
          <a:xfrm>
            <a:off x="275481" y="1212850"/>
            <a:ext cx="11885514" cy="4126786"/>
          </a:xfrm>
        </p:spPr>
        <p:txBody>
          <a:bodyPr/>
          <a:lstStyle/>
          <a:p>
            <a:r>
              <a:rPr lang="en-US" dirty="0" smtClean="0">
                <a:solidFill>
                  <a:schemeClr val="tx1"/>
                </a:solidFill>
              </a:rPr>
              <a:t>Blob Storage</a:t>
            </a:r>
          </a:p>
          <a:p>
            <a:r>
              <a:rPr lang="en-US" dirty="0" smtClean="0">
                <a:solidFill>
                  <a:schemeClr val="tx1"/>
                </a:solidFill>
              </a:rPr>
              <a:t>Table Storage</a:t>
            </a:r>
          </a:p>
          <a:p>
            <a:r>
              <a:rPr lang="en-US" dirty="0" smtClean="0">
                <a:solidFill>
                  <a:schemeClr val="tx1"/>
                </a:solidFill>
              </a:rPr>
              <a:t>Azure SQL Database</a:t>
            </a:r>
          </a:p>
          <a:p>
            <a:r>
              <a:rPr lang="en-US" dirty="0" smtClean="0">
                <a:solidFill>
                  <a:schemeClr val="tx1"/>
                </a:solidFill>
              </a:rPr>
              <a:t>Azure SQL Data Warehouse</a:t>
            </a:r>
          </a:p>
          <a:p>
            <a:r>
              <a:rPr lang="en-US" dirty="0" smtClean="0">
                <a:solidFill>
                  <a:schemeClr val="tx1"/>
                </a:solidFill>
              </a:rPr>
              <a:t>Hadoop </a:t>
            </a:r>
            <a:r>
              <a:rPr lang="en-US" dirty="0" err="1" smtClean="0">
                <a:solidFill>
                  <a:schemeClr val="tx1"/>
                </a:solidFill>
              </a:rPr>
              <a:t>IaaS</a:t>
            </a:r>
            <a:endParaRPr lang="en-US" dirty="0" smtClean="0">
              <a:solidFill>
                <a:schemeClr val="tx1"/>
              </a:solidFill>
            </a:endParaRPr>
          </a:p>
          <a:p>
            <a:r>
              <a:rPr lang="en-US" dirty="0" smtClean="0">
                <a:solidFill>
                  <a:schemeClr val="tx1"/>
                </a:solidFill>
              </a:rPr>
              <a:t>Azure Data Lake</a:t>
            </a:r>
            <a:endParaRPr lang="en-US" dirty="0">
              <a:solidFill>
                <a:schemeClr val="tx1"/>
              </a:solidFill>
            </a:endParaRPr>
          </a:p>
        </p:txBody>
      </p:sp>
    </p:spTree>
    <p:extLst>
      <p:ext uri="{BB962C8B-B14F-4D97-AF65-F5344CB8AC3E}">
        <p14:creationId xmlns:p14="http://schemas.microsoft.com/office/powerpoint/2010/main" val="428702815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55201" y="3468084"/>
            <a:ext cx="3753072" cy="2923078"/>
          </a:xfrm>
          <a:prstGeom prst="rect">
            <a:avLst/>
          </a:prstGeom>
        </p:spPr>
      </p:pic>
      <p:pic>
        <p:nvPicPr>
          <p:cNvPr id="4" name="Picture 2" descr="C:\Users\v-abb\Dropbox\SQL Server 14\Resources\bb1be64e-7318-465f-b470-54f58299ef6f\MSMEA12_Hana_Salman_02.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145908" y="3468084"/>
            <a:ext cx="3751974" cy="29208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v-abb\Dropbox\SQL Server 14\Hybrid IT Image_no peopl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11000" contrast="43000"/>
                    </a14:imgEffect>
                  </a14:imgLayer>
                </a14:imgProps>
              </a:ext>
              <a:ext uri="{28A0092B-C50C-407E-A947-70E740481C1C}">
                <a14:useLocalDpi xmlns:a14="http://schemas.microsoft.com/office/drawing/2010/main" val="0"/>
              </a:ext>
            </a:extLst>
          </a:blip>
          <a:srcRect r="23147" b="2631"/>
          <a:stretch/>
        </p:blipFill>
        <p:spPr bwMode="auto">
          <a:xfrm>
            <a:off x="4299818" y="3468085"/>
            <a:ext cx="3751974" cy="29208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455202" y="1716818"/>
            <a:ext cx="3752899" cy="17512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8" tIns="146231" rIns="182788" bIns="146231" numCol="1" spcCol="0" rtlCol="0" fromWordArt="0" anchor="t" anchorCtr="0" forceAA="0" compatLnSpc="1">
            <a:prstTxWarp prst="textNoShape">
              <a:avLst/>
            </a:prstTxWarp>
            <a:noAutofit/>
          </a:bodyPr>
          <a:lstStyle/>
          <a:p>
            <a:pPr defTabSz="931954" fontAlgn="base">
              <a:spcBef>
                <a:spcPct val="0"/>
              </a:spcBef>
              <a:spcAft>
                <a:spcPct val="0"/>
              </a:spcAft>
            </a:pPr>
            <a:r>
              <a:rPr lang="en-US" sz="3599" dirty="0">
                <a:ln>
                  <a:solidFill>
                    <a:srgbClr val="FFFFFF">
                      <a:alpha val="0"/>
                    </a:srgbClr>
                  </a:solidFill>
                </a:ln>
                <a:solidFill>
                  <a:srgbClr val="000000"/>
                </a:solidFill>
                <a:latin typeface="Segoe UI Light"/>
                <a:ea typeface="Segoe UI" pitchFamily="34" charset="0"/>
                <a:cs typeface="Segoe UI" pitchFamily="34" charset="0"/>
              </a:rPr>
              <a:t>Built </a:t>
            </a:r>
            <a:br>
              <a:rPr lang="en-US" sz="3599" dirty="0">
                <a:ln>
                  <a:solidFill>
                    <a:srgbClr val="FFFFFF">
                      <a:alpha val="0"/>
                    </a:srgbClr>
                  </a:solidFill>
                </a:ln>
                <a:solidFill>
                  <a:srgbClr val="000000"/>
                </a:solidFill>
                <a:latin typeface="Segoe UI Light"/>
                <a:ea typeface="Segoe UI" pitchFamily="34" charset="0"/>
                <a:cs typeface="Segoe UI" pitchFamily="34" charset="0"/>
              </a:rPr>
            </a:br>
            <a:r>
              <a:rPr lang="en-US" sz="3599" dirty="0">
                <a:ln>
                  <a:solidFill>
                    <a:srgbClr val="FFFFFF">
                      <a:alpha val="0"/>
                    </a:srgbClr>
                  </a:solidFill>
                </a:ln>
                <a:solidFill>
                  <a:srgbClr val="000000"/>
                </a:solidFill>
                <a:latin typeface="Segoe UI Light"/>
                <a:ea typeface="Segoe UI" pitchFamily="34" charset="0"/>
                <a:cs typeface="Segoe UI" pitchFamily="34" charset="0"/>
              </a:rPr>
              <a:t>for Hadoop</a:t>
            </a:r>
          </a:p>
        </p:txBody>
      </p:sp>
      <p:sp>
        <p:nvSpPr>
          <p:cNvPr id="8" name="Rectangle 7"/>
          <p:cNvSpPr/>
          <p:nvPr/>
        </p:nvSpPr>
        <p:spPr bwMode="auto">
          <a:xfrm>
            <a:off x="4299818" y="1716818"/>
            <a:ext cx="3751974" cy="17512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8" tIns="146231" rIns="182788" bIns="146231" numCol="1" spcCol="0" rtlCol="0" fromWordArt="0" anchor="t" anchorCtr="0" forceAA="0" compatLnSpc="1">
            <a:prstTxWarp prst="textNoShape">
              <a:avLst/>
            </a:prstTxWarp>
            <a:noAutofit/>
          </a:bodyPr>
          <a:lstStyle/>
          <a:p>
            <a:pPr defTabSz="931954" fontAlgn="base">
              <a:lnSpc>
                <a:spcPct val="90000"/>
              </a:lnSpc>
              <a:spcBef>
                <a:spcPct val="0"/>
              </a:spcBef>
              <a:spcAft>
                <a:spcPct val="0"/>
              </a:spcAft>
            </a:pPr>
            <a:r>
              <a:rPr lang="en-US" sz="3599" dirty="0">
                <a:ln>
                  <a:solidFill>
                    <a:srgbClr val="FFFFFF">
                      <a:alpha val="0"/>
                    </a:srgbClr>
                  </a:solidFill>
                </a:ln>
                <a:solidFill>
                  <a:srgbClr val="000000"/>
                </a:solidFill>
                <a:latin typeface="Segoe UI Light"/>
                <a:ea typeface="Segoe UI" pitchFamily="34" charset="0"/>
                <a:cs typeface="Segoe UI" pitchFamily="34" charset="0"/>
              </a:rPr>
              <a:t>Hyper Scale, Massive throughput</a:t>
            </a:r>
          </a:p>
        </p:txBody>
      </p:sp>
      <p:sp>
        <p:nvSpPr>
          <p:cNvPr id="9" name="Rectangle 8"/>
          <p:cNvSpPr/>
          <p:nvPr/>
        </p:nvSpPr>
        <p:spPr bwMode="auto">
          <a:xfrm>
            <a:off x="8145909" y="1716818"/>
            <a:ext cx="3754378" cy="175126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8" tIns="146231" rIns="182788" bIns="146231" numCol="1" spcCol="0" rtlCol="0" fromWordArt="0" anchor="t" anchorCtr="0" forceAA="0" compatLnSpc="1">
            <a:prstTxWarp prst="textNoShape">
              <a:avLst/>
            </a:prstTxWarp>
            <a:noAutofit/>
          </a:bodyPr>
          <a:lstStyle/>
          <a:p>
            <a:pPr defTabSz="931954" fontAlgn="base">
              <a:spcBef>
                <a:spcPct val="0"/>
              </a:spcBef>
              <a:spcAft>
                <a:spcPct val="0"/>
              </a:spcAft>
            </a:pPr>
            <a:r>
              <a:rPr lang="en-US" sz="3599" dirty="0">
                <a:ln>
                  <a:solidFill>
                    <a:srgbClr val="FFFFFF">
                      <a:alpha val="0"/>
                    </a:srgbClr>
                  </a:solidFill>
                </a:ln>
                <a:solidFill>
                  <a:srgbClr val="000000"/>
                </a:solidFill>
                <a:latin typeface="Segoe UI Light"/>
                <a:ea typeface="Segoe UI" pitchFamily="34" charset="0"/>
                <a:cs typeface="Segoe UI" pitchFamily="34" charset="0"/>
              </a:rPr>
              <a:t>Enterprise </a:t>
            </a:r>
            <a:br>
              <a:rPr lang="en-US" sz="3599" dirty="0">
                <a:ln>
                  <a:solidFill>
                    <a:srgbClr val="FFFFFF">
                      <a:alpha val="0"/>
                    </a:srgbClr>
                  </a:solidFill>
                </a:ln>
                <a:solidFill>
                  <a:srgbClr val="000000"/>
                </a:solidFill>
                <a:latin typeface="Segoe UI Light"/>
                <a:ea typeface="Segoe UI" pitchFamily="34" charset="0"/>
                <a:cs typeface="Segoe UI" pitchFamily="34" charset="0"/>
              </a:rPr>
            </a:br>
            <a:r>
              <a:rPr lang="en-US" sz="3599" dirty="0">
                <a:ln>
                  <a:solidFill>
                    <a:srgbClr val="FFFFFF">
                      <a:alpha val="0"/>
                    </a:srgbClr>
                  </a:solidFill>
                </a:ln>
                <a:solidFill>
                  <a:srgbClr val="000000"/>
                </a:solidFill>
                <a:latin typeface="Segoe UI Light"/>
                <a:ea typeface="Segoe UI" pitchFamily="34" charset="0"/>
                <a:cs typeface="Segoe UI" pitchFamily="34" charset="0"/>
              </a:rPr>
              <a:t>Ready</a:t>
            </a:r>
          </a:p>
        </p:txBody>
      </p:sp>
      <p:sp>
        <p:nvSpPr>
          <p:cNvPr id="10" name="Rectangle 9"/>
          <p:cNvSpPr/>
          <p:nvPr/>
        </p:nvSpPr>
        <p:spPr bwMode="auto">
          <a:xfrm>
            <a:off x="8145909" y="1716819"/>
            <a:ext cx="3832549" cy="4772459"/>
          </a:xfrm>
          <a:prstGeom prst="rect">
            <a:avLst/>
          </a:prstGeom>
          <a:solidFill>
            <a:schemeClr val="bg1">
              <a:alpha val="72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4297470" y="1615163"/>
            <a:ext cx="3832549" cy="4958240"/>
          </a:xfrm>
          <a:prstGeom prst="rect">
            <a:avLst/>
          </a:prstGeom>
          <a:solidFill>
            <a:schemeClr val="bg1">
              <a:alpha val="72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 name="Title 2"/>
          <p:cNvSpPr>
            <a:spLocks noGrp="1"/>
          </p:cNvSpPr>
          <p:nvPr>
            <p:ph type="title"/>
          </p:nvPr>
        </p:nvSpPr>
        <p:spPr/>
        <p:txBody>
          <a:bodyPr/>
          <a:lstStyle/>
          <a:p>
            <a:r>
              <a:rPr lang="en-US" dirty="0" smtClean="0"/>
              <a:t>Introducing Azure Data Lake</a:t>
            </a:r>
            <a:endParaRPr lang="en-US" dirty="0"/>
          </a:p>
        </p:txBody>
      </p:sp>
      <p:sp>
        <p:nvSpPr>
          <p:cNvPr id="13" name="Title 2"/>
          <p:cNvSpPr txBox="1">
            <a:spLocks/>
          </p:cNvSpPr>
          <p:nvPr/>
        </p:nvSpPr>
        <p:spPr>
          <a:xfrm>
            <a:off x="273118" y="865968"/>
            <a:ext cx="11651870" cy="580157"/>
          </a:xfrm>
          <a:prstGeom prst="rect">
            <a:avLst/>
          </a:prstGeom>
        </p:spPr>
        <p:txBody>
          <a:bodyPr vert="horz" wrap="square" lIns="146283" tIns="91427" rIns="146283" bIns="91427" rtlCol="0" anchor="t">
            <a:spAutoFit/>
          </a:bodyPr>
          <a:lstStyle>
            <a:lvl1pPr algn="l" defTabSz="931863" rtl="0" fontAlgn="base">
              <a:lnSpc>
                <a:spcPct val="90000"/>
              </a:lnSpc>
              <a:spcBef>
                <a:spcPct val="0"/>
              </a:spcBef>
              <a:spcAft>
                <a:spcPct val="0"/>
              </a:spcAft>
              <a:defRPr lang="en-US" sz="5400" kern="1200" spc="-102" dirty="0">
                <a:ln w="3175">
                  <a:noFill/>
                </a:ln>
                <a:solidFill>
                  <a:schemeClr val="tx2"/>
                </a:soli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2pPr>
            <a:lvl3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3pPr>
            <a:lvl4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4pPr>
            <a:lvl5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5pPr>
            <a:lvl6pPr marL="4572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6pPr>
            <a:lvl7pPr marL="9144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7pPr>
            <a:lvl8pPr marL="13716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8pPr>
            <a:lvl9pPr marL="18288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9pPr>
          </a:lstStyle>
          <a:p>
            <a:r>
              <a:rPr sz="2800">
                <a:solidFill>
                  <a:srgbClr val="0078D7"/>
                </a:solidFill>
              </a:rPr>
              <a:t>A hyper scale repository for big data analytic workloads</a:t>
            </a:r>
          </a:p>
        </p:txBody>
      </p:sp>
    </p:spTree>
    <p:extLst>
      <p:ext uri="{BB962C8B-B14F-4D97-AF65-F5344CB8AC3E}">
        <p14:creationId xmlns:p14="http://schemas.microsoft.com/office/powerpoint/2010/main" val="364065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1" decel="100000" fill="hold" nodeType="withEffect">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13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175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par>
                          <p:cTn id="29" fill="hold">
                            <p:stCondLst>
                              <p:cond delay="225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MCDBA 2000 Requirements</a:t>
            </a:r>
            <a:endParaRPr lang="en-US" dirty="0">
              <a:solidFill>
                <a:srgbClr val="FFC000"/>
              </a:solidFill>
            </a:endParaRPr>
          </a:p>
        </p:txBody>
      </p:sp>
      <p:sp>
        <p:nvSpPr>
          <p:cNvPr id="3" name="Text Placeholder 2"/>
          <p:cNvSpPr>
            <a:spLocks noGrp="1"/>
          </p:cNvSpPr>
          <p:nvPr>
            <p:ph type="body" sz="quarter" idx="10"/>
          </p:nvPr>
        </p:nvSpPr>
        <p:spPr>
          <a:xfrm>
            <a:off x="275481" y="1212851"/>
            <a:ext cx="11885514" cy="4644857"/>
          </a:xfrm>
        </p:spPr>
        <p:txBody>
          <a:bodyPr/>
          <a:lstStyle/>
          <a:p>
            <a:pPr marL="582873" indent="-582873">
              <a:buFont typeface="Arial" panose="020B0604020202020204" pitchFamily="34" charset="0"/>
              <a:buChar char="•"/>
            </a:pPr>
            <a:r>
              <a:rPr lang="en-US" dirty="0" smtClean="0">
                <a:solidFill>
                  <a:schemeClr val="tx1"/>
                </a:solidFill>
              </a:rPr>
              <a:t>SQL </a:t>
            </a:r>
            <a:r>
              <a:rPr lang="en-US" dirty="0">
                <a:solidFill>
                  <a:schemeClr val="tx1"/>
                </a:solidFill>
              </a:rPr>
              <a:t>Server Administration exam.</a:t>
            </a:r>
          </a:p>
          <a:p>
            <a:pPr marL="582873" indent="-582873">
              <a:buFont typeface="Arial" panose="020B0604020202020204" pitchFamily="34" charset="0"/>
              <a:buChar char="•"/>
            </a:pPr>
            <a:r>
              <a:rPr lang="en-US" dirty="0">
                <a:solidFill>
                  <a:schemeClr val="tx1"/>
                </a:solidFill>
              </a:rPr>
              <a:t>SQL Server Design exam.</a:t>
            </a:r>
          </a:p>
          <a:p>
            <a:pPr marL="582873" indent="-582873">
              <a:buFont typeface="Arial" panose="020B0604020202020204" pitchFamily="34" charset="0"/>
              <a:buChar char="•"/>
            </a:pPr>
            <a:r>
              <a:rPr lang="en-US" dirty="0">
                <a:solidFill>
                  <a:schemeClr val="tx1"/>
                </a:solidFill>
              </a:rPr>
              <a:t>Microsoft Windows 2000 Server or Windows Server 2003 exam.</a:t>
            </a:r>
          </a:p>
          <a:p>
            <a:pPr marL="582873" indent="-582873">
              <a:buFont typeface="Arial" panose="020B0604020202020204" pitchFamily="34" charset="0"/>
              <a:buChar char="•"/>
            </a:pPr>
            <a:r>
              <a:rPr lang="en-US" dirty="0">
                <a:solidFill>
                  <a:schemeClr val="tx1"/>
                </a:solidFill>
              </a:rPr>
              <a:t>One elective </a:t>
            </a:r>
            <a:r>
              <a:rPr lang="en-US" dirty="0" smtClean="0">
                <a:solidFill>
                  <a:schemeClr val="tx1"/>
                </a:solidFill>
              </a:rPr>
              <a:t>exam - usually </a:t>
            </a:r>
            <a:r>
              <a:rPr lang="en-US" dirty="0">
                <a:solidFill>
                  <a:schemeClr val="tx1"/>
                </a:solidFill>
              </a:rPr>
              <a:t>involving .NET or network infrastructure.</a:t>
            </a:r>
          </a:p>
          <a:p>
            <a:endParaRPr lang="en-US" dirty="0">
              <a:solidFill>
                <a:schemeClr val="tx1"/>
              </a:solidFill>
            </a:endParaRPr>
          </a:p>
        </p:txBody>
      </p:sp>
    </p:spTree>
    <p:extLst>
      <p:ext uri="{BB962C8B-B14F-4D97-AF65-F5344CB8AC3E}">
        <p14:creationId xmlns:p14="http://schemas.microsoft.com/office/powerpoint/2010/main" val="411528502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916001" y="2526928"/>
            <a:ext cx="868403" cy="913680"/>
          </a:xfrm>
          <a:prstGeom prst="rect">
            <a:avLst/>
          </a:prstGeom>
          <a:solidFill>
            <a:schemeClr val="accent6">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1016327" y="2532154"/>
            <a:ext cx="868403" cy="913680"/>
          </a:xfrm>
          <a:prstGeom prst="rect">
            <a:avLst/>
          </a:prstGeom>
          <a:solidFill>
            <a:schemeClr val="accent6">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99191" y="2536913"/>
            <a:ext cx="868403" cy="913680"/>
          </a:xfrm>
          <a:prstGeom prst="rect">
            <a:avLst/>
          </a:prstGeom>
          <a:solidFill>
            <a:schemeClr val="accent6">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09577" y="1949603"/>
            <a:ext cx="4641105" cy="4219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27" bIns="91427" rtlCol="0" anchor="t"/>
          <a:lstStyle/>
          <a:p>
            <a:pPr marL="0" lvl="1" defTabSz="932597">
              <a:lnSpc>
                <a:spcPct val="90000"/>
              </a:lnSpc>
            </a:pPr>
            <a:endParaRPr lang="en-US" sz="2400" dirty="0">
              <a:solidFill>
                <a:srgbClr val="00BCF2"/>
              </a:solidFill>
            </a:endParaRPr>
          </a:p>
        </p:txBody>
      </p:sp>
      <p:sp>
        <p:nvSpPr>
          <p:cNvPr id="3" name="Title 2"/>
          <p:cNvSpPr>
            <a:spLocks noGrp="1"/>
          </p:cNvSpPr>
          <p:nvPr>
            <p:ph type="title"/>
          </p:nvPr>
        </p:nvSpPr>
        <p:spPr/>
        <p:txBody>
          <a:bodyPr/>
          <a:lstStyle/>
          <a:p>
            <a:r>
              <a:rPr lang="en-US" smtClean="0"/>
              <a:t>Hadoop Distributed File System (HDFS) For The Cloud</a:t>
            </a:r>
            <a:endParaRPr lang="en-US" dirty="0"/>
          </a:p>
        </p:txBody>
      </p:sp>
      <p:sp>
        <p:nvSpPr>
          <p:cNvPr id="10" name="Text Placeholder 9"/>
          <p:cNvSpPr>
            <a:spLocks noGrp="1"/>
          </p:cNvSpPr>
          <p:nvPr>
            <p:ph type="body" sz="quarter" idx="10"/>
          </p:nvPr>
        </p:nvSpPr>
        <p:spPr>
          <a:xfrm>
            <a:off x="3947658" y="2105234"/>
            <a:ext cx="8121592" cy="2442170"/>
          </a:xfrm>
        </p:spPr>
        <p:txBody>
          <a:bodyPr/>
          <a:lstStyle/>
          <a:p>
            <a:pPr defTabSz="1242844" fontAlgn="base">
              <a:spcBef>
                <a:spcPts val="2400"/>
              </a:spcBef>
              <a:buSzPct val="75000"/>
            </a:pPr>
            <a:r>
              <a:rPr lang="en-US" kern="0" dirty="0">
                <a:ea typeface="Segoe UI" pitchFamily="34" charset="0"/>
                <a:cs typeface="Segoe UI" pitchFamily="34" charset="0"/>
              </a:rPr>
              <a:t>Built from the ground-up as native HDFS</a:t>
            </a:r>
          </a:p>
          <a:p>
            <a:pPr defTabSz="1242844" fontAlgn="base">
              <a:spcBef>
                <a:spcPts val="2400"/>
              </a:spcBef>
              <a:buSzPct val="75000"/>
            </a:pPr>
            <a:r>
              <a:rPr lang="en-US" kern="0" dirty="0">
                <a:ea typeface="Segoe UI" pitchFamily="34" charset="0"/>
                <a:cs typeface="Segoe UI" pitchFamily="34" charset="0"/>
              </a:rPr>
              <a:t>Integrated w/ </a:t>
            </a:r>
            <a:r>
              <a:rPr lang="en-US" kern="0" dirty="0" smtClean="0">
                <a:ea typeface="Segoe UI" pitchFamily="34" charset="0"/>
                <a:cs typeface="Segoe UI" pitchFamily="34" charset="0"/>
              </a:rPr>
              <a:t>HDInsight, Hortonworks</a:t>
            </a:r>
            <a:r>
              <a:rPr lang="en-US" kern="0" dirty="0">
                <a:ea typeface="Segoe UI" pitchFamily="34" charset="0"/>
                <a:cs typeface="Segoe UI" pitchFamily="34" charset="0"/>
              </a:rPr>
              <a:t>, Cloudera</a:t>
            </a:r>
          </a:p>
          <a:p>
            <a:pPr defTabSz="1242844" fontAlgn="base">
              <a:spcBef>
                <a:spcPts val="2400"/>
              </a:spcBef>
              <a:buSzPct val="75000"/>
            </a:pPr>
            <a:r>
              <a:rPr lang="en-US" kern="0" dirty="0">
                <a:ea typeface="Segoe UI" pitchFamily="34" charset="0"/>
                <a:cs typeface="Segoe UI" pitchFamily="34" charset="0"/>
              </a:rPr>
              <a:t>Accessible to all </a:t>
            </a:r>
            <a:r>
              <a:rPr lang="en-US" kern="0" dirty="0" smtClean="0">
                <a:ea typeface="Segoe UI" pitchFamily="34" charset="0"/>
                <a:cs typeface="Segoe UI" pitchFamily="34" charset="0"/>
              </a:rPr>
              <a:t>HDFS </a:t>
            </a:r>
            <a:r>
              <a:rPr lang="en-US" kern="0" dirty="0">
                <a:ea typeface="Segoe UI" pitchFamily="34" charset="0"/>
                <a:cs typeface="Segoe UI" pitchFamily="34" charset="0"/>
              </a:rPr>
              <a:t>compliant projects </a:t>
            </a:r>
            <a:br>
              <a:rPr lang="en-US" kern="0" dirty="0">
                <a:ea typeface="Segoe UI" pitchFamily="34" charset="0"/>
                <a:cs typeface="Segoe UI" pitchFamily="34" charset="0"/>
              </a:rPr>
            </a:br>
            <a:r>
              <a:rPr lang="en-US" sz="2000" kern="0" dirty="0">
                <a:ea typeface="Segoe UI" pitchFamily="34" charset="0"/>
                <a:cs typeface="Segoe UI" pitchFamily="34" charset="0"/>
              </a:rPr>
              <a:t>(Spark, Storm, Flume, </a:t>
            </a:r>
            <a:r>
              <a:rPr lang="en-US" sz="2000" kern="0" dirty="0" err="1">
                <a:ea typeface="Segoe UI" pitchFamily="34" charset="0"/>
                <a:cs typeface="Segoe UI" pitchFamily="34" charset="0"/>
              </a:rPr>
              <a:t>Sqoop</a:t>
            </a:r>
            <a:r>
              <a:rPr lang="en-US" sz="2000" kern="0" dirty="0">
                <a:ea typeface="Segoe UI" pitchFamily="34" charset="0"/>
                <a:cs typeface="Segoe UI" pitchFamily="34" charset="0"/>
              </a:rPr>
              <a:t>, Kafka, R, etc.)</a:t>
            </a:r>
            <a:endParaRPr lang="en-US" sz="1049" kern="0" dirty="0">
              <a:ea typeface="Segoe UI" pitchFamily="34" charset="0"/>
              <a:cs typeface="Segoe UI" pitchFamily="34" charset="0"/>
            </a:endParaRPr>
          </a:p>
        </p:txBody>
      </p:sp>
      <p:sp>
        <p:nvSpPr>
          <p:cNvPr id="18" name="Rectangle 17"/>
          <p:cNvSpPr/>
          <p:nvPr/>
        </p:nvSpPr>
        <p:spPr bwMode="auto">
          <a:xfrm>
            <a:off x="109023" y="2654830"/>
            <a:ext cx="855840" cy="5153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599759" y="1921204"/>
            <a:ext cx="8525561" cy="3700569"/>
          </a:xfrm>
          <a:prstGeom prst="rect">
            <a:avLst/>
          </a:prstGeom>
          <a:noFill/>
          <a:ln w="10795" cap="flat" cmpd="sng" algn="ctr">
            <a:noFill/>
            <a:prstDash val="solid"/>
            <a:headEnd type="none" w="med" len="med"/>
            <a:tailEnd type="none" w="med" len="med"/>
          </a:ln>
          <a:effectLst/>
        </p:spPr>
        <p:txBody>
          <a:bodyPr vert="horz" wrap="square" lIns="182828" tIns="146262" rIns="365656" bIns="146262" numCol="1" rtlCol="0" anchor="t" anchorCtr="0" compatLnSpc="1">
            <a:prstTxWarp prst="textNoShape">
              <a:avLst/>
            </a:prstTxWarp>
            <a:noAutofit/>
          </a:bodyPr>
          <a:lstStyle/>
          <a:p>
            <a:pPr defTabSz="1242844" fontAlgn="base">
              <a:lnSpc>
                <a:spcPct val="90000"/>
              </a:lnSpc>
              <a:spcBef>
                <a:spcPts val="2400"/>
              </a:spcBef>
              <a:buSzPct val="75000"/>
            </a:pPr>
            <a:endParaRPr lang="en-US" sz="1000" kern="0" dirty="0">
              <a:solidFill>
                <a:srgbClr val="FF8C00"/>
              </a:solidFill>
              <a:latin typeface="Segoe UI Light"/>
              <a:ea typeface="Segoe UI" pitchFamily="34" charset="0"/>
              <a:cs typeface="Segoe UI" pitchFamily="34" charset="0"/>
            </a:endParaRPr>
          </a:p>
        </p:txBody>
      </p:sp>
      <p:sp>
        <p:nvSpPr>
          <p:cNvPr id="9" name="Right Arrow 8"/>
          <p:cNvSpPr/>
          <p:nvPr/>
        </p:nvSpPr>
        <p:spPr bwMode="auto">
          <a:xfrm>
            <a:off x="4724612" y="4903089"/>
            <a:ext cx="6914171" cy="1072754"/>
          </a:xfrm>
          <a:prstGeom prst="rightArrow">
            <a:avLst>
              <a:gd name="adj1" fmla="val 100000"/>
              <a:gd name="adj2" fmla="val 38739"/>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13923">
              <a:lnSpc>
                <a:spcPct val="90000"/>
              </a:lnSpc>
            </a:pPr>
            <a:r>
              <a:rPr lang="en-US" sz="3199" spc="-100" dirty="0">
                <a:gradFill>
                  <a:gsLst>
                    <a:gs pos="59292">
                      <a:srgbClr val="FFFFFF"/>
                    </a:gs>
                    <a:gs pos="38000">
                      <a:srgbClr val="FFFFFF"/>
                    </a:gs>
                  </a:gsLst>
                  <a:lin ang="5400000" scaled="0"/>
                </a:gradFill>
                <a:latin typeface="Segoe UI Light"/>
              </a:rPr>
              <a:t>Built using open standards</a:t>
            </a:r>
          </a:p>
        </p:txBody>
      </p:sp>
      <p:sp>
        <p:nvSpPr>
          <p:cNvPr id="19" name="Rectangle 18"/>
          <p:cNvSpPr/>
          <p:nvPr/>
        </p:nvSpPr>
        <p:spPr bwMode="auto">
          <a:xfrm>
            <a:off x="1001299" y="2654830"/>
            <a:ext cx="906147" cy="5153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p:cNvGrpSpPr/>
          <p:nvPr/>
        </p:nvGrpSpPr>
        <p:grpSpPr>
          <a:xfrm>
            <a:off x="25007" y="2576234"/>
            <a:ext cx="1059214" cy="912124"/>
            <a:chOff x="610590" y="1481532"/>
            <a:chExt cx="1907589" cy="1547122"/>
          </a:xfrm>
        </p:grpSpPr>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2568" y="1481532"/>
              <a:ext cx="1074081" cy="1074081"/>
            </a:xfrm>
            <a:prstGeom prst="rect">
              <a:avLst/>
            </a:prstGeom>
          </p:spPr>
        </p:pic>
        <p:sp>
          <p:nvSpPr>
            <p:cNvPr id="13" name="TextBox 12"/>
            <p:cNvSpPr txBox="1"/>
            <p:nvPr/>
          </p:nvSpPr>
          <p:spPr>
            <a:xfrm>
              <a:off x="610590" y="2240271"/>
              <a:ext cx="1907589" cy="788383"/>
            </a:xfrm>
            <a:prstGeom prst="rect">
              <a:avLst/>
            </a:prstGeom>
            <a:noFill/>
          </p:spPr>
          <p:txBody>
            <a:bodyPr wrap="none" lIns="182854" tIns="146283" rIns="182854" bIns="146283" rtlCol="0">
              <a:spAutoFit/>
            </a:bodyPr>
            <a:lstStyle/>
            <a:p>
              <a:pPr defTabSz="932597">
                <a:lnSpc>
                  <a:spcPct val="90000"/>
                </a:lnSpc>
                <a:spcAft>
                  <a:spcPts val="600"/>
                </a:spcAft>
              </a:pPr>
              <a:r>
                <a:rPr lang="en-US" sz="1199" dirty="0" err="1">
                  <a:gradFill>
                    <a:gsLst>
                      <a:gs pos="2917">
                        <a:srgbClr val="FFFFFF"/>
                      </a:gs>
                      <a:gs pos="30000">
                        <a:srgbClr val="FFFFFF"/>
                      </a:gs>
                    </a:gsLst>
                    <a:lin ang="5400000" scaled="0"/>
                  </a:gradFill>
                </a:rPr>
                <a:t>HDInsight</a:t>
              </a:r>
              <a:endParaRPr lang="en-US" sz="1599" dirty="0">
                <a:gradFill>
                  <a:gsLst>
                    <a:gs pos="2917">
                      <a:srgbClr val="FFFFFF"/>
                    </a:gs>
                    <a:gs pos="30000">
                      <a:srgbClr val="FFFFFF"/>
                    </a:gs>
                  </a:gsLst>
                  <a:lin ang="5400000" scaled="0"/>
                </a:gradFill>
              </a:endParaRPr>
            </a:p>
          </p:txBody>
        </p:sp>
      </p:grpSp>
      <p:pic>
        <p:nvPicPr>
          <p:cNvPr id="2" name="Picture 1"/>
          <p:cNvPicPr>
            <a:picLocks noChangeAspect="1"/>
          </p:cNvPicPr>
          <p:nvPr/>
        </p:nvPicPr>
        <p:blipFill>
          <a:blip r:embed="rId12"/>
          <a:stretch>
            <a:fillRect/>
          </a:stretch>
        </p:blipFill>
        <p:spPr>
          <a:xfrm>
            <a:off x="993611" y="2725451"/>
            <a:ext cx="870923" cy="391865"/>
          </a:xfrm>
          <a:prstGeom prst="rect">
            <a:avLst/>
          </a:prstGeom>
        </p:spPr>
      </p:pic>
      <p:sp>
        <p:nvSpPr>
          <p:cNvPr id="20" name="Rectangle 19"/>
          <p:cNvSpPr/>
          <p:nvPr/>
        </p:nvSpPr>
        <p:spPr bwMode="auto">
          <a:xfrm>
            <a:off x="1910422" y="2654830"/>
            <a:ext cx="906147" cy="5153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5427" y="2845786"/>
            <a:ext cx="823949" cy="152215"/>
          </a:xfrm>
          <a:prstGeom prst="rect">
            <a:avLst/>
          </a:prstGeom>
        </p:spPr>
      </p:pic>
      <p:sp>
        <p:nvSpPr>
          <p:cNvPr id="17" name="Rectangle 16"/>
          <p:cNvSpPr/>
          <p:nvPr/>
        </p:nvSpPr>
        <p:spPr bwMode="auto">
          <a:xfrm>
            <a:off x="2826039" y="2526928"/>
            <a:ext cx="868403" cy="913680"/>
          </a:xfrm>
          <a:prstGeom prst="rect">
            <a:avLst/>
          </a:prstGeom>
          <a:solidFill>
            <a:schemeClr val="accent6">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2806641" y="2659505"/>
            <a:ext cx="906147" cy="5153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91588" y="2845786"/>
            <a:ext cx="746190" cy="151197"/>
          </a:xfrm>
          <a:prstGeom prst="rect">
            <a:avLst/>
          </a:prstGeom>
        </p:spPr>
      </p:pic>
      <p:grpSp>
        <p:nvGrpSpPr>
          <p:cNvPr id="52" name="Group 51"/>
          <p:cNvGrpSpPr/>
          <p:nvPr/>
        </p:nvGrpSpPr>
        <p:grpSpPr>
          <a:xfrm>
            <a:off x="-59451" y="3783263"/>
            <a:ext cx="3847970" cy="1651013"/>
            <a:chOff x="-353476" y="3733553"/>
            <a:chExt cx="4537732" cy="1860470"/>
          </a:xfrm>
        </p:grpSpPr>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3476" y="3733553"/>
              <a:ext cx="4537732" cy="1860470"/>
            </a:xfrm>
            <a:prstGeom prst="rect">
              <a:avLst/>
            </a:prstGeom>
          </p:spPr>
        </p:pic>
        <p:grpSp>
          <p:nvGrpSpPr>
            <p:cNvPr id="23" name="Group 22"/>
            <p:cNvGrpSpPr/>
            <p:nvPr/>
          </p:nvGrpSpPr>
          <p:grpSpPr>
            <a:xfrm>
              <a:off x="1822411" y="3997156"/>
              <a:ext cx="463368" cy="463368"/>
              <a:chOff x="372628" y="2473035"/>
              <a:chExt cx="691781" cy="691781"/>
            </a:xfrm>
          </p:grpSpPr>
          <p:sp>
            <p:nvSpPr>
              <p:cNvPr id="24" name="Rectangle 23"/>
              <p:cNvSpPr/>
              <p:nvPr>
                <p:custDataLst>
                  <p:tags r:id="rId8"/>
                </p:custDataLst>
              </p:nvPr>
            </p:nvSpPr>
            <p:spPr bwMode="auto">
              <a:xfrm>
                <a:off x="372628" y="2473035"/>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45713" numCol="1" spcCol="0" rtlCol="0" fromWordArt="0" anchor="b" anchorCtr="0" forceAA="0" compatLnSpc="1">
                <a:prstTxWarp prst="textNoShape">
                  <a:avLst/>
                </a:prstTxWarp>
                <a:noAutofit/>
              </a:bodyPr>
              <a:lstStyle/>
              <a:p>
                <a:pPr defTabSz="932293">
                  <a:lnSpc>
                    <a:spcPct val="90000"/>
                  </a:lnSpc>
                </a:pPr>
                <a:r>
                  <a:rPr lang="en-US" sz="500" dirty="0">
                    <a:ln>
                      <a:solidFill>
                        <a:srgbClr val="000000">
                          <a:alpha val="0"/>
                        </a:srgbClr>
                      </a:solidFill>
                    </a:ln>
                    <a:solidFill>
                      <a:srgbClr val="000000"/>
                    </a:solidFill>
                  </a:rPr>
                  <a:t>Devices</a:t>
                </a:r>
              </a:p>
            </p:txBody>
          </p:sp>
          <p:grpSp>
            <p:nvGrpSpPr>
              <p:cNvPr id="25" name="Group 24"/>
              <p:cNvGrpSpPr/>
              <p:nvPr/>
            </p:nvGrpSpPr>
            <p:grpSpPr>
              <a:xfrm>
                <a:off x="476130" y="2594121"/>
                <a:ext cx="496449" cy="266646"/>
                <a:chOff x="2769908" y="1409697"/>
                <a:chExt cx="1965320" cy="1055586"/>
              </a:xfrm>
            </p:grpSpPr>
            <p:sp>
              <p:nvSpPr>
                <p:cNvPr id="26" name="Round Same Side Corner Rectangle 11"/>
                <p:cNvSpPr/>
                <p:nvPr/>
              </p:nvSpPr>
              <p:spPr>
                <a:xfrm>
                  <a:off x="3138523" y="1744049"/>
                  <a:ext cx="998085" cy="721234"/>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bg2"/>
                </a:solidFill>
                <a:ln w="25400" cap="flat" cmpd="sng" algn="ctr">
                  <a:noFill/>
                  <a:prstDash val="solid"/>
                </a:ln>
                <a:effectLst/>
              </p:spPr>
              <p:txBody>
                <a:bodyPr lIns="45713" rIns="0" rtlCol="0" anchor="ctr"/>
                <a:lstStyle/>
                <a:p>
                  <a:pPr defTabSz="914224">
                    <a:defRPr/>
                  </a:pPr>
                  <a:endParaRPr lang="en-US" sz="500" kern="0">
                    <a:solidFill>
                      <a:srgbClr val="B4009E"/>
                    </a:solidFill>
                    <a:latin typeface="Segoe"/>
                  </a:endParaRPr>
                </a:p>
              </p:txBody>
            </p:sp>
            <p:sp>
              <p:nvSpPr>
                <p:cNvPr id="27" name="Rounded Rectangle 223"/>
                <p:cNvSpPr/>
                <p:nvPr/>
              </p:nvSpPr>
              <p:spPr bwMode="auto">
                <a:xfrm>
                  <a:off x="2769908" y="1409697"/>
                  <a:ext cx="368615" cy="648352"/>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91427" numCol="1" spcCol="0" rtlCol="0" fromWordArt="0" anchor="b" anchorCtr="0" forceAA="0" compatLnSpc="1">
                  <a:prstTxWarp prst="textNoShape">
                    <a:avLst/>
                  </a:prstTxWarp>
                  <a:noAutofit/>
                </a:bodyPr>
                <a:lstStyle/>
                <a:p>
                  <a:pPr defTabSz="913923" fontAlgn="base">
                    <a:spcBef>
                      <a:spcPct val="0"/>
                    </a:spcBef>
                    <a:spcAft>
                      <a:spcPct val="0"/>
                    </a:spcAft>
                  </a:pPr>
                  <a:endParaRPr lang="en-US" sz="5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ounded Rectangle 6"/>
                <p:cNvSpPr/>
                <p:nvPr/>
              </p:nvSpPr>
              <p:spPr bwMode="auto">
                <a:xfrm rot="16200000">
                  <a:off x="4229657" y="1440678"/>
                  <a:ext cx="404402" cy="606741"/>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bg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45713" tIns="45711" rIns="0" bIns="45711" numCol="1" rtlCol="0" anchor="ctr" anchorCtr="0" compatLnSpc="1">
                  <a:prstTxWarp prst="textNoShape">
                    <a:avLst/>
                  </a:prstTxWarp>
                </a:bodyPr>
                <a:lstStyle/>
                <a:p>
                  <a:pPr defTabSz="822795"/>
                  <a:endParaRPr lang="en-US" sz="500" spc="-135" dirty="0">
                    <a:gradFill>
                      <a:gsLst>
                        <a:gs pos="0">
                          <a:srgbClr val="FFFFFF"/>
                        </a:gs>
                        <a:gs pos="100000">
                          <a:srgbClr val="FFFFFF"/>
                        </a:gs>
                      </a:gsLst>
                      <a:lin ang="5400000" scaled="0"/>
                    </a:gradFill>
                    <a:latin typeface="Segoe Light" pitchFamily="34" charset="0"/>
                  </a:endParaRPr>
                </a:p>
              </p:txBody>
            </p:sp>
          </p:grpSp>
        </p:grpSp>
        <p:grpSp>
          <p:nvGrpSpPr>
            <p:cNvPr id="29" name="Group 28"/>
            <p:cNvGrpSpPr/>
            <p:nvPr/>
          </p:nvGrpSpPr>
          <p:grpSpPr>
            <a:xfrm>
              <a:off x="525480" y="4370607"/>
              <a:ext cx="463368" cy="463368"/>
              <a:chOff x="1103397" y="3187789"/>
              <a:chExt cx="691781" cy="691781"/>
            </a:xfrm>
          </p:grpSpPr>
          <p:sp>
            <p:nvSpPr>
              <p:cNvPr id="30" name="Rectangle 29"/>
              <p:cNvSpPr/>
              <p:nvPr>
                <p:custDataLst>
                  <p:tags r:id="rId7"/>
                </p:custDataLst>
              </p:nvPr>
            </p:nvSpPr>
            <p:spPr bwMode="auto">
              <a:xfrm>
                <a:off x="1103397" y="3187789"/>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45713" numCol="1" spcCol="0" rtlCol="0" fromWordArt="0" anchor="b" anchorCtr="0" forceAA="0" compatLnSpc="1">
                <a:prstTxWarp prst="textNoShape">
                  <a:avLst/>
                </a:prstTxWarp>
                <a:noAutofit/>
              </a:bodyPr>
              <a:lstStyle/>
              <a:p>
                <a:pPr defTabSz="932293">
                  <a:lnSpc>
                    <a:spcPct val="90000"/>
                  </a:lnSpc>
                </a:pPr>
                <a:r>
                  <a:rPr lang="en-US" sz="500" dirty="0">
                    <a:ln>
                      <a:solidFill>
                        <a:srgbClr val="000000">
                          <a:alpha val="0"/>
                        </a:srgbClr>
                      </a:solidFill>
                    </a:ln>
                    <a:solidFill>
                      <a:srgbClr val="000000"/>
                    </a:solidFill>
                  </a:rPr>
                  <a:t>Relational</a:t>
                </a:r>
                <a:endParaRPr lang="en-US" sz="500" dirty="0">
                  <a:solidFill>
                    <a:srgbClr val="000000"/>
                  </a:solidFill>
                  <a:ea typeface="Segoe UI" pitchFamily="34" charset="0"/>
                  <a:cs typeface="Segoe UI" pitchFamily="34" charset="0"/>
                </a:endParaRPr>
              </a:p>
            </p:txBody>
          </p:sp>
          <p:grpSp>
            <p:nvGrpSpPr>
              <p:cNvPr id="31" name="Group 30"/>
              <p:cNvGrpSpPr/>
              <p:nvPr/>
            </p:nvGrpSpPr>
            <p:grpSpPr>
              <a:xfrm>
                <a:off x="1304674" y="3262655"/>
                <a:ext cx="289229" cy="318346"/>
                <a:chOff x="9677938" y="4380341"/>
                <a:chExt cx="180750" cy="203154"/>
              </a:xfrm>
              <a:solidFill>
                <a:schemeClr val="bg1"/>
              </a:solidFill>
            </p:grpSpPr>
            <p:sp>
              <p:nvSpPr>
                <p:cNvPr id="32" name="Freeform 31"/>
                <p:cNvSpPr/>
                <p:nvPr/>
              </p:nvSpPr>
              <p:spPr>
                <a:xfrm>
                  <a:off x="9677938" y="4380341"/>
                  <a:ext cx="180750" cy="203154"/>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2"/>
                </a:solidFill>
                <a:ln w="12700" cap="flat" cmpd="sng" algn="ctr">
                  <a:noFill/>
                  <a:prstDash val="solid"/>
                  <a:miter lim="800000"/>
                </a:ln>
                <a:effectLst/>
              </p:spPr>
              <p:txBody>
                <a:bodyPr lIns="45713" rIns="0" rtlCol="0" anchor="ctr"/>
                <a:lstStyle/>
                <a:p>
                  <a:pPr defTabSz="932151">
                    <a:defRPr/>
                  </a:pPr>
                  <a:endParaRPr lang="en-US" sz="500" kern="0">
                    <a:solidFill>
                      <a:srgbClr val="FF8C00"/>
                    </a:solidFill>
                    <a:latin typeface="Calibri" panose="020F0502020204030204"/>
                  </a:endParaRPr>
                </a:p>
              </p:txBody>
            </p:sp>
            <p:sp>
              <p:nvSpPr>
                <p:cNvPr id="33" name="Oval 32"/>
                <p:cNvSpPr/>
                <p:nvPr/>
              </p:nvSpPr>
              <p:spPr>
                <a:xfrm>
                  <a:off x="9692924" y="4389921"/>
                  <a:ext cx="146753" cy="40388"/>
                </a:xfrm>
                <a:prstGeom prst="ellipse">
                  <a:avLst/>
                </a:prstGeom>
                <a:solidFill>
                  <a:schemeClr val="accent4"/>
                </a:solidFill>
                <a:ln w="12700" cap="flat" cmpd="sng" algn="ctr">
                  <a:noFill/>
                  <a:prstDash val="solid"/>
                  <a:miter lim="800000"/>
                </a:ln>
                <a:effectLst/>
              </p:spPr>
              <p:txBody>
                <a:bodyPr lIns="45713" rIns="0" rtlCol="0" anchor="ctr"/>
                <a:lstStyle/>
                <a:p>
                  <a:pPr defTabSz="932151">
                    <a:defRPr/>
                  </a:pPr>
                  <a:endParaRPr lang="en-US" sz="500" kern="0">
                    <a:solidFill>
                      <a:srgbClr val="FF8C00"/>
                    </a:solidFill>
                    <a:latin typeface="Calibri" panose="020F0502020204030204"/>
                  </a:endParaRPr>
                </a:p>
              </p:txBody>
            </p:sp>
          </p:grpSp>
        </p:grpSp>
        <p:grpSp>
          <p:nvGrpSpPr>
            <p:cNvPr id="34" name="Group 33"/>
            <p:cNvGrpSpPr/>
            <p:nvPr/>
          </p:nvGrpSpPr>
          <p:grpSpPr>
            <a:xfrm>
              <a:off x="1770260" y="4602291"/>
              <a:ext cx="463368" cy="463368"/>
              <a:chOff x="2551230" y="2464452"/>
              <a:chExt cx="691781" cy="691781"/>
            </a:xfrm>
          </p:grpSpPr>
          <p:sp>
            <p:nvSpPr>
              <p:cNvPr id="35" name="Rectangle 34"/>
              <p:cNvSpPr/>
              <p:nvPr>
                <p:custDataLst>
                  <p:tags r:id="rId6"/>
                </p:custDataLst>
              </p:nvPr>
            </p:nvSpPr>
            <p:spPr bwMode="auto">
              <a:xfrm>
                <a:off x="2551230" y="2464452"/>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45713" numCol="1" spcCol="0" rtlCol="0" fromWordArt="0" anchor="b" anchorCtr="0" forceAA="0" compatLnSpc="1">
                <a:prstTxWarp prst="textNoShape">
                  <a:avLst/>
                </a:prstTxWarp>
                <a:noAutofit/>
              </a:bodyPr>
              <a:lstStyle/>
              <a:p>
                <a:pPr defTabSz="932293">
                  <a:lnSpc>
                    <a:spcPct val="90000"/>
                  </a:lnSpc>
                </a:pPr>
                <a:r>
                  <a:rPr lang="en-US" sz="500" dirty="0">
                    <a:ln>
                      <a:solidFill>
                        <a:srgbClr val="000000">
                          <a:alpha val="0"/>
                        </a:srgbClr>
                      </a:solidFill>
                    </a:ln>
                    <a:solidFill>
                      <a:srgbClr val="000000"/>
                    </a:solidFill>
                  </a:rPr>
                  <a:t>Sensors</a:t>
                </a:r>
                <a:endParaRPr lang="en-US" sz="500" dirty="0">
                  <a:solidFill>
                    <a:srgbClr val="000000"/>
                  </a:solidFill>
                  <a:ea typeface="Segoe UI" pitchFamily="34" charset="0"/>
                  <a:cs typeface="Segoe UI" pitchFamily="34" charset="0"/>
                </a:endParaRPr>
              </a:p>
            </p:txBody>
          </p:sp>
          <p:sp>
            <p:nvSpPr>
              <p:cNvPr id="36" name="Frame 5"/>
              <p:cNvSpPr>
                <a:spLocks noChangeAspect="1"/>
              </p:cNvSpPr>
              <p:nvPr/>
            </p:nvSpPr>
            <p:spPr bwMode="auto">
              <a:xfrm>
                <a:off x="2761691" y="2548139"/>
                <a:ext cx="270860" cy="270787"/>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45713" tIns="53771" rIns="0" bIns="107540" numCol="1" spcCol="0" rtlCol="0" fromWordArt="0" anchor="b" anchorCtr="0" forceAA="0" compatLnSpc="1">
                <a:prstTxWarp prst="textNoShape">
                  <a:avLst/>
                </a:prstTxWarp>
                <a:noAutofit/>
              </a:bodyPr>
              <a:lstStyle/>
              <a:p>
                <a:pPr defTabSz="1074896" fontAlgn="base">
                  <a:spcBef>
                    <a:spcPct val="0"/>
                  </a:spcBef>
                  <a:spcAft>
                    <a:spcPct val="0"/>
                  </a:spcAft>
                  <a:defRPr/>
                </a:pPr>
                <a:endParaRPr lang="en-US" sz="500" kern="0" spc="-59"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7" name="Group 36"/>
            <p:cNvGrpSpPr/>
            <p:nvPr/>
          </p:nvGrpSpPr>
          <p:grpSpPr>
            <a:xfrm>
              <a:off x="3135358" y="4302970"/>
              <a:ext cx="463368" cy="463368"/>
              <a:chOff x="1822857" y="3187789"/>
              <a:chExt cx="691781" cy="691781"/>
            </a:xfrm>
          </p:grpSpPr>
          <p:sp>
            <p:nvSpPr>
              <p:cNvPr id="38" name="Rectangle 37"/>
              <p:cNvSpPr/>
              <p:nvPr>
                <p:custDataLst>
                  <p:tags r:id="rId5"/>
                </p:custDataLst>
              </p:nvPr>
            </p:nvSpPr>
            <p:spPr bwMode="auto">
              <a:xfrm>
                <a:off x="1822857" y="3187789"/>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45713" numCol="1" spcCol="0" rtlCol="0" fromWordArt="0" anchor="b" anchorCtr="0" forceAA="0" compatLnSpc="1">
                <a:prstTxWarp prst="textNoShape">
                  <a:avLst/>
                </a:prstTxWarp>
                <a:noAutofit/>
              </a:bodyPr>
              <a:lstStyle/>
              <a:p>
                <a:pPr defTabSz="932293">
                  <a:lnSpc>
                    <a:spcPct val="90000"/>
                  </a:lnSpc>
                </a:pPr>
                <a:r>
                  <a:rPr lang="en-US" sz="500" dirty="0">
                    <a:ln>
                      <a:solidFill>
                        <a:srgbClr val="000000">
                          <a:alpha val="0"/>
                        </a:srgbClr>
                      </a:solidFill>
                    </a:ln>
                    <a:solidFill>
                      <a:srgbClr val="000000"/>
                    </a:solidFill>
                  </a:rPr>
                  <a:t>Video</a:t>
                </a:r>
                <a:endParaRPr lang="en-US" sz="500" dirty="0">
                  <a:solidFill>
                    <a:srgbClr val="000000"/>
                  </a:solidFill>
                  <a:ea typeface="Segoe UI" pitchFamily="34" charset="0"/>
                  <a:cs typeface="Segoe UI" pitchFamily="34" charset="0"/>
                </a:endParaRPr>
              </a:p>
            </p:txBody>
          </p:sp>
          <p:sp>
            <p:nvSpPr>
              <p:cNvPr id="39" name="Freeform 7"/>
              <p:cNvSpPr>
                <a:spLocks noEditPoints="1"/>
              </p:cNvSpPr>
              <p:nvPr/>
            </p:nvSpPr>
            <p:spPr bwMode="auto">
              <a:xfrm>
                <a:off x="2019832" y="3275280"/>
                <a:ext cx="297830" cy="319992"/>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chemeClr val="bg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45713" tIns="45711" rIns="0" bIns="45711" numCol="1" rtlCol="0" anchor="ctr" anchorCtr="0" compatLnSpc="1">
                <a:prstTxWarp prst="textNoShape">
                  <a:avLst/>
                </a:prstTxWarp>
              </a:bodyPr>
              <a:lstStyle/>
              <a:p>
                <a:pPr defTabSz="822795"/>
                <a:endParaRPr lang="en-US" sz="500" spc="-135" dirty="0">
                  <a:solidFill>
                    <a:srgbClr val="B4009E"/>
                  </a:solidFill>
                  <a:latin typeface="Segoe Light" pitchFamily="34" charset="0"/>
                </a:endParaRPr>
              </a:p>
            </p:txBody>
          </p:sp>
        </p:grpSp>
        <p:grpSp>
          <p:nvGrpSpPr>
            <p:cNvPr id="40" name="Group 39"/>
            <p:cNvGrpSpPr/>
            <p:nvPr/>
          </p:nvGrpSpPr>
          <p:grpSpPr>
            <a:xfrm>
              <a:off x="1159426" y="3997156"/>
              <a:ext cx="463368" cy="463368"/>
              <a:chOff x="370109" y="3187789"/>
              <a:chExt cx="691781" cy="691781"/>
            </a:xfrm>
          </p:grpSpPr>
          <p:sp>
            <p:nvSpPr>
              <p:cNvPr id="41" name="Rectangle 40"/>
              <p:cNvSpPr/>
              <p:nvPr>
                <p:custDataLst>
                  <p:tags r:id="rId4"/>
                </p:custDataLst>
              </p:nvPr>
            </p:nvSpPr>
            <p:spPr bwMode="auto">
              <a:xfrm>
                <a:off x="370109" y="3187789"/>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45713" numCol="1" spcCol="0" rtlCol="0" fromWordArt="0" anchor="b" anchorCtr="0" forceAA="0" compatLnSpc="1">
                <a:prstTxWarp prst="textNoShape">
                  <a:avLst/>
                </a:prstTxWarp>
                <a:noAutofit/>
              </a:bodyPr>
              <a:lstStyle/>
              <a:p>
                <a:pPr defTabSz="932151">
                  <a:lnSpc>
                    <a:spcPct val="90000"/>
                  </a:lnSpc>
                </a:pPr>
                <a:r>
                  <a:rPr lang="en-US" sz="500" dirty="0">
                    <a:ln>
                      <a:solidFill>
                        <a:srgbClr val="000000">
                          <a:alpha val="0"/>
                        </a:srgbClr>
                      </a:solidFill>
                    </a:ln>
                    <a:solidFill>
                      <a:srgbClr val="000000"/>
                    </a:solidFill>
                  </a:rPr>
                  <a:t>LOB applications</a:t>
                </a:r>
              </a:p>
            </p:txBody>
          </p:sp>
          <p:sp>
            <p:nvSpPr>
              <p:cNvPr id="42" name="Donut 59"/>
              <p:cNvSpPr>
                <a:spLocks noChangeAspect="1"/>
              </p:cNvSpPr>
              <p:nvPr/>
            </p:nvSpPr>
            <p:spPr bwMode="auto">
              <a:xfrm>
                <a:off x="587672" y="3258426"/>
                <a:ext cx="256656" cy="276958"/>
              </a:xfrm>
              <a:custGeom>
                <a:avLst/>
                <a:gdLst/>
                <a:ahLst/>
                <a:cxnLst/>
                <a:rect l="l" t="t" r="r" b="b"/>
                <a:pathLst>
                  <a:path w="1872166" h="2020785">
                    <a:moveTo>
                      <a:pt x="930606" y="1257014"/>
                    </a:moveTo>
                    <a:cubicBezTo>
                      <a:pt x="968577" y="1257014"/>
                      <a:pt x="999359" y="1287795"/>
                      <a:pt x="999359" y="1325766"/>
                    </a:cubicBezTo>
                    <a:cubicBezTo>
                      <a:pt x="999359" y="1363737"/>
                      <a:pt x="968577" y="1394519"/>
                      <a:pt x="930606" y="1394519"/>
                    </a:cubicBezTo>
                    <a:cubicBezTo>
                      <a:pt x="892635" y="1394519"/>
                      <a:pt x="861853" y="1363737"/>
                      <a:pt x="861853" y="1325766"/>
                    </a:cubicBezTo>
                    <a:cubicBezTo>
                      <a:pt x="861853" y="1287795"/>
                      <a:pt x="892635" y="1257014"/>
                      <a:pt x="930606" y="1257014"/>
                    </a:cubicBezTo>
                    <a:close/>
                    <a:moveTo>
                      <a:pt x="930606" y="1188261"/>
                    </a:moveTo>
                    <a:cubicBezTo>
                      <a:pt x="854664" y="1188261"/>
                      <a:pt x="793100" y="1249824"/>
                      <a:pt x="793100" y="1325766"/>
                    </a:cubicBezTo>
                    <a:cubicBezTo>
                      <a:pt x="793100" y="1401709"/>
                      <a:pt x="854664" y="1463272"/>
                      <a:pt x="930606" y="1463272"/>
                    </a:cubicBezTo>
                    <a:cubicBezTo>
                      <a:pt x="1006548" y="1463272"/>
                      <a:pt x="1068111" y="1401709"/>
                      <a:pt x="1068111" y="1325766"/>
                    </a:cubicBezTo>
                    <a:cubicBezTo>
                      <a:pt x="1068111" y="1249824"/>
                      <a:pt x="1006548" y="1188261"/>
                      <a:pt x="930606" y="1188261"/>
                    </a:cubicBezTo>
                    <a:close/>
                    <a:moveTo>
                      <a:pt x="971250" y="956702"/>
                    </a:moveTo>
                    <a:lnTo>
                      <a:pt x="986880" y="1028990"/>
                    </a:lnTo>
                    <a:lnTo>
                      <a:pt x="1061122" y="1054389"/>
                    </a:lnTo>
                    <a:lnTo>
                      <a:pt x="1106057" y="1005545"/>
                    </a:lnTo>
                    <a:lnTo>
                      <a:pt x="1174438" y="1052435"/>
                    </a:lnTo>
                    <a:lnTo>
                      <a:pt x="1149040" y="1120816"/>
                    </a:lnTo>
                    <a:lnTo>
                      <a:pt x="1186160" y="1175520"/>
                    </a:lnTo>
                    <a:lnTo>
                      <a:pt x="1262356" y="1175520"/>
                    </a:lnTo>
                    <a:lnTo>
                      <a:pt x="1285801" y="1261484"/>
                    </a:lnTo>
                    <a:lnTo>
                      <a:pt x="1233050" y="1302513"/>
                    </a:lnTo>
                    <a:lnTo>
                      <a:pt x="1233050" y="1366986"/>
                    </a:lnTo>
                    <a:lnTo>
                      <a:pt x="1281894" y="1411922"/>
                    </a:lnTo>
                    <a:lnTo>
                      <a:pt x="1264310" y="1490071"/>
                    </a:lnTo>
                    <a:lnTo>
                      <a:pt x="1180299" y="1492025"/>
                    </a:lnTo>
                    <a:lnTo>
                      <a:pt x="1150993" y="1538914"/>
                    </a:lnTo>
                    <a:lnTo>
                      <a:pt x="1168577" y="1611202"/>
                    </a:lnTo>
                    <a:lnTo>
                      <a:pt x="1106057" y="1658092"/>
                    </a:lnTo>
                    <a:lnTo>
                      <a:pt x="1049399" y="1613156"/>
                    </a:lnTo>
                    <a:lnTo>
                      <a:pt x="986880" y="1640508"/>
                    </a:lnTo>
                    <a:lnTo>
                      <a:pt x="973203" y="1708889"/>
                    </a:lnTo>
                    <a:lnTo>
                      <a:pt x="893100" y="1716704"/>
                    </a:lnTo>
                    <a:lnTo>
                      <a:pt x="873563" y="1632694"/>
                    </a:lnTo>
                    <a:lnTo>
                      <a:pt x="809090" y="1613156"/>
                    </a:lnTo>
                    <a:lnTo>
                      <a:pt x="754385" y="1658092"/>
                    </a:lnTo>
                    <a:lnTo>
                      <a:pt x="699681" y="1609249"/>
                    </a:lnTo>
                    <a:lnTo>
                      <a:pt x="719218" y="1544776"/>
                    </a:lnTo>
                    <a:lnTo>
                      <a:pt x="678190" y="1490071"/>
                    </a:lnTo>
                    <a:lnTo>
                      <a:pt x="601994" y="1488117"/>
                    </a:lnTo>
                    <a:lnTo>
                      <a:pt x="586364" y="1411922"/>
                    </a:lnTo>
                    <a:lnTo>
                      <a:pt x="646930" y="1380662"/>
                    </a:lnTo>
                    <a:lnTo>
                      <a:pt x="644976" y="1304466"/>
                    </a:lnTo>
                    <a:lnTo>
                      <a:pt x="586364" y="1255623"/>
                    </a:lnTo>
                    <a:lnTo>
                      <a:pt x="607855" y="1183335"/>
                    </a:lnTo>
                    <a:lnTo>
                      <a:pt x="680143" y="1185289"/>
                    </a:lnTo>
                    <a:lnTo>
                      <a:pt x="721172" y="1140353"/>
                    </a:lnTo>
                    <a:lnTo>
                      <a:pt x="695773" y="1052435"/>
                    </a:lnTo>
                    <a:lnTo>
                      <a:pt x="752431" y="1007499"/>
                    </a:lnTo>
                    <a:lnTo>
                      <a:pt x="818858" y="1052435"/>
                    </a:lnTo>
                    <a:lnTo>
                      <a:pt x="873563" y="1032898"/>
                    </a:lnTo>
                    <a:lnTo>
                      <a:pt x="895054" y="958656"/>
                    </a:lnTo>
                    <a:close/>
                    <a:moveTo>
                      <a:pt x="966353" y="561544"/>
                    </a:moveTo>
                    <a:lnTo>
                      <a:pt x="1484176" y="561544"/>
                    </a:lnTo>
                    <a:cubicBezTo>
                      <a:pt x="1519876" y="561544"/>
                      <a:pt x="1548815" y="590484"/>
                      <a:pt x="1548815" y="626184"/>
                    </a:cubicBezTo>
                    <a:cubicBezTo>
                      <a:pt x="1548815" y="661883"/>
                      <a:pt x="1519875" y="690823"/>
                      <a:pt x="1484175" y="690823"/>
                    </a:cubicBezTo>
                    <a:lnTo>
                      <a:pt x="966353" y="690822"/>
                    </a:lnTo>
                    <a:cubicBezTo>
                      <a:pt x="930653" y="690822"/>
                      <a:pt x="901714" y="661883"/>
                      <a:pt x="901714" y="626184"/>
                    </a:cubicBezTo>
                    <a:cubicBezTo>
                      <a:pt x="901714" y="590484"/>
                      <a:pt x="930653" y="561544"/>
                      <a:pt x="966353" y="561544"/>
                    </a:cubicBezTo>
                    <a:close/>
                    <a:moveTo>
                      <a:pt x="590322" y="106687"/>
                    </a:moveTo>
                    <a:cubicBezTo>
                      <a:pt x="590332" y="226008"/>
                      <a:pt x="591688" y="375662"/>
                      <a:pt x="590317" y="464513"/>
                    </a:cubicBezTo>
                    <a:cubicBezTo>
                      <a:pt x="588940" y="553814"/>
                      <a:pt x="569467" y="576664"/>
                      <a:pt x="482849" y="576882"/>
                    </a:cubicBezTo>
                    <a:lnTo>
                      <a:pt x="101828" y="577428"/>
                    </a:lnTo>
                    <a:cubicBezTo>
                      <a:pt x="94937" y="958413"/>
                      <a:pt x="101760" y="1616638"/>
                      <a:pt x="104708" y="1753748"/>
                    </a:cubicBezTo>
                    <a:cubicBezTo>
                      <a:pt x="107681" y="1892031"/>
                      <a:pt x="168011" y="1914803"/>
                      <a:pt x="277215" y="1914081"/>
                    </a:cubicBezTo>
                    <a:lnTo>
                      <a:pt x="1773325" y="1910255"/>
                    </a:lnTo>
                    <a:cubicBezTo>
                      <a:pt x="1759000" y="1375795"/>
                      <a:pt x="1765208" y="446089"/>
                      <a:pt x="1768691" y="339408"/>
                    </a:cubicBezTo>
                    <a:cubicBezTo>
                      <a:pt x="1772174" y="232725"/>
                      <a:pt x="1746468" y="112940"/>
                      <a:pt x="1588386" y="110513"/>
                    </a:cubicBezTo>
                    <a:cubicBezTo>
                      <a:pt x="1430337" y="108086"/>
                      <a:pt x="851841" y="106688"/>
                      <a:pt x="590322" y="106687"/>
                    </a:cubicBezTo>
                    <a:close/>
                    <a:moveTo>
                      <a:pt x="549320" y="0"/>
                    </a:moveTo>
                    <a:cubicBezTo>
                      <a:pt x="841627" y="0"/>
                      <a:pt x="1488650" y="1563"/>
                      <a:pt x="1665394" y="4277"/>
                    </a:cubicBezTo>
                    <a:cubicBezTo>
                      <a:pt x="1842137" y="6992"/>
                      <a:pt x="1870878" y="140918"/>
                      <a:pt x="1866984" y="260194"/>
                    </a:cubicBezTo>
                    <a:cubicBezTo>
                      <a:pt x="1863090" y="379470"/>
                      <a:pt x="1856150" y="1418933"/>
                      <a:pt x="1872166" y="2016489"/>
                    </a:cubicBezTo>
                    <a:lnTo>
                      <a:pt x="199432" y="2020767"/>
                    </a:lnTo>
                    <a:cubicBezTo>
                      <a:pt x="77336" y="2021574"/>
                      <a:pt x="9884" y="1996114"/>
                      <a:pt x="6560" y="1841505"/>
                    </a:cubicBezTo>
                    <a:cubicBezTo>
                      <a:pt x="3235" y="1686896"/>
                      <a:pt x="-4497" y="939636"/>
                      <a:pt x="3513" y="515446"/>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91427" numCol="1" spcCol="0" rtlCol="0" fromWordArt="0" anchor="b" anchorCtr="0" forceAA="0" compatLnSpc="1">
                <a:prstTxWarp prst="textNoShape">
                  <a:avLst/>
                </a:prstTxWarp>
                <a:noAutofit/>
              </a:bodyPr>
              <a:lstStyle/>
              <a:p>
                <a:pPr defTabSz="913923" fontAlgn="base">
                  <a:spcBef>
                    <a:spcPct val="0"/>
                  </a:spcBef>
                  <a:spcAft>
                    <a:spcPct val="0"/>
                  </a:spcAft>
                </a:pPr>
                <a:endParaRPr lang="en-US" sz="500" spc="-5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3" name="Group 42"/>
            <p:cNvGrpSpPr/>
            <p:nvPr/>
          </p:nvGrpSpPr>
          <p:grpSpPr>
            <a:xfrm>
              <a:off x="1172824" y="4602291"/>
              <a:ext cx="463368" cy="463368"/>
              <a:chOff x="1103397" y="2464452"/>
              <a:chExt cx="691781" cy="691781"/>
            </a:xfrm>
          </p:grpSpPr>
          <p:sp>
            <p:nvSpPr>
              <p:cNvPr id="44" name="Rectangle 43"/>
              <p:cNvSpPr/>
              <p:nvPr>
                <p:custDataLst>
                  <p:tags r:id="rId3"/>
                </p:custDataLst>
              </p:nvPr>
            </p:nvSpPr>
            <p:spPr bwMode="auto">
              <a:xfrm>
                <a:off x="1103397" y="2464452"/>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45713" numCol="1" spcCol="0" rtlCol="0" fromWordArt="0" anchor="b" anchorCtr="0" forceAA="0" compatLnSpc="1">
                <a:prstTxWarp prst="textNoShape">
                  <a:avLst/>
                </a:prstTxWarp>
                <a:noAutofit/>
              </a:bodyPr>
              <a:lstStyle/>
              <a:p>
                <a:pPr defTabSz="932293">
                  <a:lnSpc>
                    <a:spcPct val="90000"/>
                  </a:lnSpc>
                </a:pPr>
                <a:r>
                  <a:rPr lang="en-US" sz="500" dirty="0">
                    <a:ln>
                      <a:solidFill>
                        <a:srgbClr val="000000">
                          <a:alpha val="0"/>
                        </a:srgbClr>
                      </a:solidFill>
                    </a:ln>
                    <a:solidFill>
                      <a:srgbClr val="000000"/>
                    </a:solidFill>
                  </a:rPr>
                  <a:t>Web</a:t>
                </a:r>
                <a:endParaRPr lang="en-US" sz="500" dirty="0">
                  <a:solidFill>
                    <a:srgbClr val="000000"/>
                  </a:solidFill>
                  <a:ea typeface="Segoe UI" pitchFamily="34" charset="0"/>
                  <a:cs typeface="Segoe UI" pitchFamily="34" charset="0"/>
                </a:endParaRPr>
              </a:p>
            </p:txBody>
          </p:sp>
          <p:sp>
            <p:nvSpPr>
              <p:cNvPr id="45" name="Rounded Rectangle 18"/>
              <p:cNvSpPr/>
              <p:nvPr/>
            </p:nvSpPr>
            <p:spPr bwMode="auto">
              <a:xfrm>
                <a:off x="1331186" y="2561849"/>
                <a:ext cx="236204" cy="243353"/>
              </a:xfrm>
              <a:custGeom>
                <a:avLst/>
                <a:gdLst/>
                <a:ahLst/>
                <a:cxnLst/>
                <a:rect l="l" t="t" r="r" b="b"/>
                <a:pathLst>
                  <a:path w="759909" h="783113">
                    <a:moveTo>
                      <a:pt x="428313" y="198314"/>
                    </a:moveTo>
                    <a:cubicBezTo>
                      <a:pt x="508468" y="198313"/>
                      <a:pt x="573445" y="263292"/>
                      <a:pt x="573446" y="343446"/>
                    </a:cubicBezTo>
                    <a:cubicBezTo>
                      <a:pt x="573445" y="423600"/>
                      <a:pt x="508468" y="488578"/>
                      <a:pt x="428313" y="488578"/>
                    </a:cubicBezTo>
                    <a:cubicBezTo>
                      <a:pt x="348160" y="488577"/>
                      <a:pt x="283181" y="423600"/>
                      <a:pt x="283181" y="343446"/>
                    </a:cubicBezTo>
                    <a:cubicBezTo>
                      <a:pt x="283182" y="263291"/>
                      <a:pt x="348159" y="198314"/>
                      <a:pt x="428313" y="198314"/>
                    </a:cubicBezTo>
                    <a:close/>
                    <a:moveTo>
                      <a:pt x="428313" y="131753"/>
                    </a:moveTo>
                    <a:cubicBezTo>
                      <a:pt x="311398" y="131753"/>
                      <a:pt x="216620" y="226531"/>
                      <a:pt x="216620" y="343446"/>
                    </a:cubicBezTo>
                    <a:cubicBezTo>
                      <a:pt x="216620" y="384187"/>
                      <a:pt x="228129" y="422239"/>
                      <a:pt x="251266" y="452558"/>
                    </a:cubicBezTo>
                    <a:lnTo>
                      <a:pt x="128069" y="575549"/>
                    </a:lnTo>
                    <a:cubicBezTo>
                      <a:pt x="109922" y="593667"/>
                      <a:pt x="109898" y="623064"/>
                      <a:pt x="128015" y="641211"/>
                    </a:cubicBezTo>
                    <a:cubicBezTo>
                      <a:pt x="146132" y="659359"/>
                      <a:pt x="175529" y="659383"/>
                      <a:pt x="193677" y="641266"/>
                    </a:cubicBezTo>
                    <a:lnTo>
                      <a:pt x="316485" y="518662"/>
                    </a:lnTo>
                    <a:cubicBezTo>
                      <a:pt x="347293" y="542946"/>
                      <a:pt x="386379" y="555139"/>
                      <a:pt x="428313" y="555138"/>
                    </a:cubicBezTo>
                    <a:cubicBezTo>
                      <a:pt x="545229" y="555139"/>
                      <a:pt x="640006" y="460361"/>
                      <a:pt x="640007" y="343445"/>
                    </a:cubicBezTo>
                    <a:cubicBezTo>
                      <a:pt x="640006" y="226531"/>
                      <a:pt x="545229" y="131753"/>
                      <a:pt x="428313" y="131753"/>
                    </a:cubicBezTo>
                    <a:close/>
                    <a:moveTo>
                      <a:pt x="126654" y="0"/>
                    </a:moveTo>
                    <a:lnTo>
                      <a:pt x="633255" y="0"/>
                    </a:lnTo>
                    <a:cubicBezTo>
                      <a:pt x="703204" y="0"/>
                      <a:pt x="759909" y="56705"/>
                      <a:pt x="759909" y="126654"/>
                    </a:cubicBezTo>
                    <a:lnTo>
                      <a:pt x="759909" y="656459"/>
                    </a:lnTo>
                    <a:cubicBezTo>
                      <a:pt x="759909" y="726408"/>
                      <a:pt x="703204" y="783113"/>
                      <a:pt x="633255" y="783113"/>
                    </a:cubicBezTo>
                    <a:lnTo>
                      <a:pt x="126654" y="783113"/>
                    </a:lnTo>
                    <a:cubicBezTo>
                      <a:pt x="56705" y="783113"/>
                      <a:pt x="0" y="726408"/>
                      <a:pt x="0" y="656459"/>
                    </a:cubicBezTo>
                    <a:lnTo>
                      <a:pt x="0" y="126654"/>
                    </a:lnTo>
                    <a:cubicBezTo>
                      <a:pt x="0" y="56705"/>
                      <a:pt x="56705" y="0"/>
                      <a:pt x="126654"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91427" numCol="1" spcCol="0" rtlCol="0" fromWordArt="0" anchor="b" anchorCtr="0" forceAA="0" compatLnSpc="1">
                <a:prstTxWarp prst="textNoShape">
                  <a:avLst/>
                </a:prstTxWarp>
                <a:noAutofit/>
              </a:bodyPr>
              <a:lstStyle/>
              <a:p>
                <a:pPr defTabSz="913923" fontAlgn="base">
                  <a:spcBef>
                    <a:spcPct val="0"/>
                  </a:spcBef>
                  <a:spcAft>
                    <a:spcPct val="0"/>
                  </a:spcAft>
                </a:pPr>
                <a:endParaRPr lang="en-US" sz="500" spc="-5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6" name="Group 45"/>
            <p:cNvGrpSpPr/>
            <p:nvPr/>
          </p:nvGrpSpPr>
          <p:grpSpPr>
            <a:xfrm>
              <a:off x="2485396" y="3997156"/>
              <a:ext cx="463368" cy="463368"/>
              <a:chOff x="1822857" y="2464452"/>
              <a:chExt cx="691781" cy="691781"/>
            </a:xfrm>
          </p:grpSpPr>
          <p:sp>
            <p:nvSpPr>
              <p:cNvPr id="47" name="Rectangle 46"/>
              <p:cNvSpPr/>
              <p:nvPr>
                <p:custDataLst>
                  <p:tags r:id="rId2"/>
                </p:custDataLst>
              </p:nvPr>
            </p:nvSpPr>
            <p:spPr bwMode="auto">
              <a:xfrm>
                <a:off x="1822857" y="2464452"/>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45713" numCol="1" spcCol="0" rtlCol="0" fromWordArt="0" anchor="b" anchorCtr="0" forceAA="0" compatLnSpc="1">
                <a:prstTxWarp prst="textNoShape">
                  <a:avLst/>
                </a:prstTxWarp>
                <a:noAutofit/>
              </a:bodyPr>
              <a:lstStyle/>
              <a:p>
                <a:pPr defTabSz="932293">
                  <a:lnSpc>
                    <a:spcPct val="90000"/>
                  </a:lnSpc>
                </a:pPr>
                <a:r>
                  <a:rPr lang="en-US" sz="500" dirty="0">
                    <a:ln>
                      <a:solidFill>
                        <a:srgbClr val="000000">
                          <a:alpha val="0"/>
                        </a:srgbClr>
                      </a:solidFill>
                    </a:ln>
                    <a:solidFill>
                      <a:srgbClr val="000000"/>
                    </a:solidFill>
                  </a:rPr>
                  <a:t>Social</a:t>
                </a:r>
                <a:endParaRPr lang="en-US" sz="500" dirty="0">
                  <a:solidFill>
                    <a:srgbClr val="000000"/>
                  </a:solidFill>
                  <a:ea typeface="Segoe UI" pitchFamily="34" charset="0"/>
                  <a:cs typeface="Segoe UI" pitchFamily="34" charset="0"/>
                </a:endParaRPr>
              </a:p>
            </p:txBody>
          </p:sp>
          <p:sp>
            <p:nvSpPr>
              <p:cNvPr id="48" name="Freeform 5"/>
              <p:cNvSpPr>
                <a:spLocks noEditPoints="1"/>
              </p:cNvSpPr>
              <p:nvPr/>
            </p:nvSpPr>
            <p:spPr bwMode="auto">
              <a:xfrm>
                <a:off x="2039038" y="2574721"/>
                <a:ext cx="259418" cy="217623"/>
              </a:xfrm>
              <a:custGeom>
                <a:avLst/>
                <a:gdLst>
                  <a:gd name="T0" fmla="*/ 290 w 360"/>
                  <a:gd name="T1" fmla="*/ 23 h 302"/>
                  <a:gd name="T2" fmla="*/ 265 w 360"/>
                  <a:gd name="T3" fmla="*/ 6 h 302"/>
                  <a:gd name="T4" fmla="*/ 226 w 360"/>
                  <a:gd name="T5" fmla="*/ 2 h 302"/>
                  <a:gd name="T6" fmla="*/ 188 w 360"/>
                  <a:gd name="T7" fmla="*/ 25 h 302"/>
                  <a:gd name="T8" fmla="*/ 148 w 360"/>
                  <a:gd name="T9" fmla="*/ 78 h 302"/>
                  <a:gd name="T10" fmla="*/ 104 w 360"/>
                  <a:gd name="T11" fmla="*/ 122 h 302"/>
                  <a:gd name="T12" fmla="*/ 58 w 360"/>
                  <a:gd name="T13" fmla="*/ 147 h 302"/>
                  <a:gd name="T14" fmla="*/ 12 w 360"/>
                  <a:gd name="T15" fmla="*/ 149 h 302"/>
                  <a:gd name="T16" fmla="*/ 2 w 360"/>
                  <a:gd name="T17" fmla="*/ 151 h 302"/>
                  <a:gd name="T18" fmla="*/ 19 w 360"/>
                  <a:gd name="T19" fmla="*/ 176 h 302"/>
                  <a:gd name="T20" fmla="*/ 52 w 360"/>
                  <a:gd name="T21" fmla="*/ 209 h 302"/>
                  <a:gd name="T22" fmla="*/ 106 w 360"/>
                  <a:gd name="T23" fmla="*/ 233 h 302"/>
                  <a:gd name="T24" fmla="*/ 138 w 360"/>
                  <a:gd name="T25" fmla="*/ 237 h 302"/>
                  <a:gd name="T26" fmla="*/ 140 w 360"/>
                  <a:gd name="T27" fmla="*/ 258 h 302"/>
                  <a:gd name="T28" fmla="*/ 140 w 360"/>
                  <a:gd name="T29" fmla="*/ 276 h 302"/>
                  <a:gd name="T30" fmla="*/ 140 w 360"/>
                  <a:gd name="T31" fmla="*/ 283 h 302"/>
                  <a:gd name="T32" fmla="*/ 127 w 360"/>
                  <a:gd name="T33" fmla="*/ 285 h 302"/>
                  <a:gd name="T34" fmla="*/ 111 w 360"/>
                  <a:gd name="T35" fmla="*/ 293 h 302"/>
                  <a:gd name="T36" fmla="*/ 115 w 360"/>
                  <a:gd name="T37" fmla="*/ 300 h 302"/>
                  <a:gd name="T38" fmla="*/ 127 w 360"/>
                  <a:gd name="T39" fmla="*/ 299 h 302"/>
                  <a:gd name="T40" fmla="*/ 163 w 360"/>
                  <a:gd name="T41" fmla="*/ 297 h 302"/>
                  <a:gd name="T42" fmla="*/ 190 w 360"/>
                  <a:gd name="T43" fmla="*/ 300 h 302"/>
                  <a:gd name="T44" fmla="*/ 196 w 360"/>
                  <a:gd name="T45" fmla="*/ 297 h 302"/>
                  <a:gd name="T46" fmla="*/ 217 w 360"/>
                  <a:gd name="T47" fmla="*/ 300 h 302"/>
                  <a:gd name="T48" fmla="*/ 222 w 360"/>
                  <a:gd name="T49" fmla="*/ 297 h 302"/>
                  <a:gd name="T50" fmla="*/ 219 w 360"/>
                  <a:gd name="T51" fmla="*/ 289 h 302"/>
                  <a:gd name="T52" fmla="*/ 180 w 360"/>
                  <a:gd name="T53" fmla="*/ 283 h 302"/>
                  <a:gd name="T54" fmla="*/ 180 w 360"/>
                  <a:gd name="T55" fmla="*/ 253 h 302"/>
                  <a:gd name="T56" fmla="*/ 180 w 360"/>
                  <a:gd name="T57" fmla="*/ 237 h 302"/>
                  <a:gd name="T58" fmla="*/ 180 w 360"/>
                  <a:gd name="T59" fmla="*/ 232 h 302"/>
                  <a:gd name="T60" fmla="*/ 215 w 360"/>
                  <a:gd name="T61" fmla="*/ 216 h 302"/>
                  <a:gd name="T62" fmla="*/ 251 w 360"/>
                  <a:gd name="T63" fmla="*/ 188 h 302"/>
                  <a:gd name="T64" fmla="*/ 276 w 360"/>
                  <a:gd name="T65" fmla="*/ 149 h 302"/>
                  <a:gd name="T66" fmla="*/ 299 w 360"/>
                  <a:gd name="T67" fmla="*/ 94 h 302"/>
                  <a:gd name="T68" fmla="*/ 334 w 360"/>
                  <a:gd name="T69" fmla="*/ 78 h 302"/>
                  <a:gd name="T70" fmla="*/ 353 w 360"/>
                  <a:gd name="T71" fmla="*/ 71 h 302"/>
                  <a:gd name="T72" fmla="*/ 360 w 360"/>
                  <a:gd name="T73" fmla="*/ 69 h 302"/>
                  <a:gd name="T74" fmla="*/ 299 w 360"/>
                  <a:gd name="T75" fmla="*/ 44 h 302"/>
                  <a:gd name="T76" fmla="*/ 167 w 360"/>
                  <a:gd name="T77" fmla="*/ 283 h 302"/>
                  <a:gd name="T78" fmla="*/ 153 w 360"/>
                  <a:gd name="T79" fmla="*/ 283 h 302"/>
                  <a:gd name="T80" fmla="*/ 152 w 360"/>
                  <a:gd name="T81" fmla="*/ 262 h 302"/>
                  <a:gd name="T82" fmla="*/ 152 w 360"/>
                  <a:gd name="T83" fmla="*/ 245 h 302"/>
                  <a:gd name="T84" fmla="*/ 152 w 360"/>
                  <a:gd name="T85" fmla="*/ 237 h 302"/>
                  <a:gd name="T86" fmla="*/ 167 w 360"/>
                  <a:gd name="T87" fmla="*/ 233 h 302"/>
                  <a:gd name="T88" fmla="*/ 247 w 360"/>
                  <a:gd name="T89" fmla="*/ 67 h 302"/>
                  <a:gd name="T90" fmla="*/ 236 w 360"/>
                  <a:gd name="T91" fmla="*/ 55 h 302"/>
                  <a:gd name="T92" fmla="*/ 240 w 360"/>
                  <a:gd name="T93" fmla="*/ 44 h 302"/>
                  <a:gd name="T94" fmla="*/ 251 w 360"/>
                  <a:gd name="T95" fmla="*/ 40 h 302"/>
                  <a:gd name="T96" fmla="*/ 263 w 360"/>
                  <a:gd name="T97" fmla="*/ 52 h 302"/>
                  <a:gd name="T98" fmla="*/ 259 w 360"/>
                  <a:gd name="T99" fmla="*/ 63 h 302"/>
                  <a:gd name="T100" fmla="*/ 249 w 360"/>
                  <a:gd name="T101" fmla="*/ 6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 h="302">
                    <a:moveTo>
                      <a:pt x="299" y="44"/>
                    </a:moveTo>
                    <a:lnTo>
                      <a:pt x="297" y="36"/>
                    </a:lnTo>
                    <a:lnTo>
                      <a:pt x="293" y="31"/>
                    </a:lnTo>
                    <a:lnTo>
                      <a:pt x="290" y="23"/>
                    </a:lnTo>
                    <a:lnTo>
                      <a:pt x="284" y="19"/>
                    </a:lnTo>
                    <a:lnTo>
                      <a:pt x="278" y="13"/>
                    </a:lnTo>
                    <a:lnTo>
                      <a:pt x="272" y="10"/>
                    </a:lnTo>
                    <a:lnTo>
                      <a:pt x="265" y="6"/>
                    </a:lnTo>
                    <a:lnTo>
                      <a:pt x="257" y="4"/>
                    </a:lnTo>
                    <a:lnTo>
                      <a:pt x="247" y="2"/>
                    </a:lnTo>
                    <a:lnTo>
                      <a:pt x="236" y="0"/>
                    </a:lnTo>
                    <a:lnTo>
                      <a:pt x="226" y="2"/>
                    </a:lnTo>
                    <a:lnTo>
                      <a:pt x="215" y="6"/>
                    </a:lnTo>
                    <a:lnTo>
                      <a:pt x="205" y="10"/>
                    </a:lnTo>
                    <a:lnTo>
                      <a:pt x="196" y="15"/>
                    </a:lnTo>
                    <a:lnTo>
                      <a:pt x="188" y="25"/>
                    </a:lnTo>
                    <a:lnTo>
                      <a:pt x="180" y="34"/>
                    </a:lnTo>
                    <a:lnTo>
                      <a:pt x="169" y="50"/>
                    </a:lnTo>
                    <a:lnTo>
                      <a:pt x="159" y="63"/>
                    </a:lnTo>
                    <a:lnTo>
                      <a:pt x="148" y="78"/>
                    </a:lnTo>
                    <a:lnTo>
                      <a:pt x="138" y="90"/>
                    </a:lnTo>
                    <a:lnTo>
                      <a:pt x="127" y="101"/>
                    </a:lnTo>
                    <a:lnTo>
                      <a:pt x="115" y="113"/>
                    </a:lnTo>
                    <a:lnTo>
                      <a:pt x="104" y="122"/>
                    </a:lnTo>
                    <a:lnTo>
                      <a:pt x="92" y="130"/>
                    </a:lnTo>
                    <a:lnTo>
                      <a:pt x="81" y="138"/>
                    </a:lnTo>
                    <a:lnTo>
                      <a:pt x="69" y="144"/>
                    </a:lnTo>
                    <a:lnTo>
                      <a:pt x="58" y="147"/>
                    </a:lnTo>
                    <a:lnTo>
                      <a:pt x="46" y="151"/>
                    </a:lnTo>
                    <a:lnTo>
                      <a:pt x="35" y="151"/>
                    </a:lnTo>
                    <a:lnTo>
                      <a:pt x="23" y="151"/>
                    </a:lnTo>
                    <a:lnTo>
                      <a:pt x="12" y="149"/>
                    </a:lnTo>
                    <a:lnTo>
                      <a:pt x="0" y="147"/>
                    </a:lnTo>
                    <a:lnTo>
                      <a:pt x="0" y="147"/>
                    </a:lnTo>
                    <a:lnTo>
                      <a:pt x="0" y="147"/>
                    </a:lnTo>
                    <a:lnTo>
                      <a:pt x="2" y="151"/>
                    </a:lnTo>
                    <a:lnTo>
                      <a:pt x="4" y="155"/>
                    </a:lnTo>
                    <a:lnTo>
                      <a:pt x="8" y="161"/>
                    </a:lnTo>
                    <a:lnTo>
                      <a:pt x="14" y="168"/>
                    </a:lnTo>
                    <a:lnTo>
                      <a:pt x="19" y="176"/>
                    </a:lnTo>
                    <a:lnTo>
                      <a:pt x="25" y="184"/>
                    </a:lnTo>
                    <a:lnTo>
                      <a:pt x="33" y="191"/>
                    </a:lnTo>
                    <a:lnTo>
                      <a:pt x="42" y="201"/>
                    </a:lnTo>
                    <a:lnTo>
                      <a:pt x="52" y="209"/>
                    </a:lnTo>
                    <a:lnTo>
                      <a:pt x="63" y="216"/>
                    </a:lnTo>
                    <a:lnTo>
                      <a:pt x="77" y="222"/>
                    </a:lnTo>
                    <a:lnTo>
                      <a:pt x="90" y="228"/>
                    </a:lnTo>
                    <a:lnTo>
                      <a:pt x="106" y="233"/>
                    </a:lnTo>
                    <a:lnTo>
                      <a:pt x="121" y="235"/>
                    </a:lnTo>
                    <a:lnTo>
                      <a:pt x="129" y="237"/>
                    </a:lnTo>
                    <a:lnTo>
                      <a:pt x="138" y="237"/>
                    </a:lnTo>
                    <a:lnTo>
                      <a:pt x="138" y="237"/>
                    </a:lnTo>
                    <a:lnTo>
                      <a:pt x="140" y="237"/>
                    </a:lnTo>
                    <a:lnTo>
                      <a:pt x="140" y="245"/>
                    </a:lnTo>
                    <a:lnTo>
                      <a:pt x="140" y="253"/>
                    </a:lnTo>
                    <a:lnTo>
                      <a:pt x="140" y="258"/>
                    </a:lnTo>
                    <a:lnTo>
                      <a:pt x="140" y="264"/>
                    </a:lnTo>
                    <a:lnTo>
                      <a:pt x="140" y="268"/>
                    </a:lnTo>
                    <a:lnTo>
                      <a:pt x="140" y="272"/>
                    </a:lnTo>
                    <a:lnTo>
                      <a:pt x="140" y="276"/>
                    </a:lnTo>
                    <a:lnTo>
                      <a:pt x="140" y="277"/>
                    </a:lnTo>
                    <a:lnTo>
                      <a:pt x="140" y="279"/>
                    </a:lnTo>
                    <a:lnTo>
                      <a:pt x="140" y="281"/>
                    </a:lnTo>
                    <a:lnTo>
                      <a:pt x="140" y="283"/>
                    </a:lnTo>
                    <a:lnTo>
                      <a:pt x="140" y="283"/>
                    </a:lnTo>
                    <a:lnTo>
                      <a:pt x="140" y="283"/>
                    </a:lnTo>
                    <a:lnTo>
                      <a:pt x="132" y="285"/>
                    </a:lnTo>
                    <a:lnTo>
                      <a:pt x="127" y="285"/>
                    </a:lnTo>
                    <a:lnTo>
                      <a:pt x="121" y="287"/>
                    </a:lnTo>
                    <a:lnTo>
                      <a:pt x="115" y="289"/>
                    </a:lnTo>
                    <a:lnTo>
                      <a:pt x="113" y="289"/>
                    </a:lnTo>
                    <a:lnTo>
                      <a:pt x="111" y="293"/>
                    </a:lnTo>
                    <a:lnTo>
                      <a:pt x="111" y="295"/>
                    </a:lnTo>
                    <a:lnTo>
                      <a:pt x="111" y="297"/>
                    </a:lnTo>
                    <a:lnTo>
                      <a:pt x="113" y="299"/>
                    </a:lnTo>
                    <a:lnTo>
                      <a:pt x="115" y="300"/>
                    </a:lnTo>
                    <a:lnTo>
                      <a:pt x="117" y="302"/>
                    </a:lnTo>
                    <a:lnTo>
                      <a:pt x="119" y="300"/>
                    </a:lnTo>
                    <a:lnTo>
                      <a:pt x="119" y="300"/>
                    </a:lnTo>
                    <a:lnTo>
                      <a:pt x="127" y="299"/>
                    </a:lnTo>
                    <a:lnTo>
                      <a:pt x="134" y="297"/>
                    </a:lnTo>
                    <a:lnTo>
                      <a:pt x="144" y="297"/>
                    </a:lnTo>
                    <a:lnTo>
                      <a:pt x="153" y="297"/>
                    </a:lnTo>
                    <a:lnTo>
                      <a:pt x="163" y="297"/>
                    </a:lnTo>
                    <a:lnTo>
                      <a:pt x="173" y="297"/>
                    </a:lnTo>
                    <a:lnTo>
                      <a:pt x="180" y="299"/>
                    </a:lnTo>
                    <a:lnTo>
                      <a:pt x="188" y="300"/>
                    </a:lnTo>
                    <a:lnTo>
                      <a:pt x="190" y="300"/>
                    </a:lnTo>
                    <a:lnTo>
                      <a:pt x="192" y="300"/>
                    </a:lnTo>
                    <a:lnTo>
                      <a:pt x="194" y="300"/>
                    </a:lnTo>
                    <a:lnTo>
                      <a:pt x="194" y="299"/>
                    </a:lnTo>
                    <a:lnTo>
                      <a:pt x="196" y="297"/>
                    </a:lnTo>
                    <a:lnTo>
                      <a:pt x="205" y="299"/>
                    </a:lnTo>
                    <a:lnTo>
                      <a:pt x="209" y="300"/>
                    </a:lnTo>
                    <a:lnTo>
                      <a:pt x="213" y="300"/>
                    </a:lnTo>
                    <a:lnTo>
                      <a:pt x="217" y="300"/>
                    </a:lnTo>
                    <a:lnTo>
                      <a:pt x="219" y="300"/>
                    </a:lnTo>
                    <a:lnTo>
                      <a:pt x="221" y="300"/>
                    </a:lnTo>
                    <a:lnTo>
                      <a:pt x="221" y="299"/>
                    </a:lnTo>
                    <a:lnTo>
                      <a:pt x="222" y="297"/>
                    </a:lnTo>
                    <a:lnTo>
                      <a:pt x="222" y="295"/>
                    </a:lnTo>
                    <a:lnTo>
                      <a:pt x="222" y="293"/>
                    </a:lnTo>
                    <a:lnTo>
                      <a:pt x="221" y="289"/>
                    </a:lnTo>
                    <a:lnTo>
                      <a:pt x="219" y="289"/>
                    </a:lnTo>
                    <a:lnTo>
                      <a:pt x="209" y="287"/>
                    </a:lnTo>
                    <a:lnTo>
                      <a:pt x="201" y="285"/>
                    </a:lnTo>
                    <a:lnTo>
                      <a:pt x="192" y="283"/>
                    </a:lnTo>
                    <a:lnTo>
                      <a:pt x="180" y="283"/>
                    </a:lnTo>
                    <a:lnTo>
                      <a:pt x="180" y="274"/>
                    </a:lnTo>
                    <a:lnTo>
                      <a:pt x="180" y="266"/>
                    </a:lnTo>
                    <a:lnTo>
                      <a:pt x="180" y="258"/>
                    </a:lnTo>
                    <a:lnTo>
                      <a:pt x="180" y="253"/>
                    </a:lnTo>
                    <a:lnTo>
                      <a:pt x="180" y="249"/>
                    </a:lnTo>
                    <a:lnTo>
                      <a:pt x="180" y="243"/>
                    </a:lnTo>
                    <a:lnTo>
                      <a:pt x="180" y="239"/>
                    </a:lnTo>
                    <a:lnTo>
                      <a:pt x="180" y="237"/>
                    </a:lnTo>
                    <a:lnTo>
                      <a:pt x="180" y="235"/>
                    </a:lnTo>
                    <a:lnTo>
                      <a:pt x="180" y="233"/>
                    </a:lnTo>
                    <a:lnTo>
                      <a:pt x="180" y="232"/>
                    </a:lnTo>
                    <a:lnTo>
                      <a:pt x="180" y="232"/>
                    </a:lnTo>
                    <a:lnTo>
                      <a:pt x="180" y="232"/>
                    </a:lnTo>
                    <a:lnTo>
                      <a:pt x="192" y="228"/>
                    </a:lnTo>
                    <a:lnTo>
                      <a:pt x="203" y="222"/>
                    </a:lnTo>
                    <a:lnTo>
                      <a:pt x="215" y="216"/>
                    </a:lnTo>
                    <a:lnTo>
                      <a:pt x="224" y="210"/>
                    </a:lnTo>
                    <a:lnTo>
                      <a:pt x="234" y="205"/>
                    </a:lnTo>
                    <a:lnTo>
                      <a:pt x="242" y="197"/>
                    </a:lnTo>
                    <a:lnTo>
                      <a:pt x="251" y="188"/>
                    </a:lnTo>
                    <a:lnTo>
                      <a:pt x="257" y="180"/>
                    </a:lnTo>
                    <a:lnTo>
                      <a:pt x="265" y="170"/>
                    </a:lnTo>
                    <a:lnTo>
                      <a:pt x="270" y="161"/>
                    </a:lnTo>
                    <a:lnTo>
                      <a:pt x="276" y="149"/>
                    </a:lnTo>
                    <a:lnTo>
                      <a:pt x="282" y="138"/>
                    </a:lnTo>
                    <a:lnTo>
                      <a:pt x="288" y="128"/>
                    </a:lnTo>
                    <a:lnTo>
                      <a:pt x="291" y="117"/>
                    </a:lnTo>
                    <a:lnTo>
                      <a:pt x="299" y="94"/>
                    </a:lnTo>
                    <a:lnTo>
                      <a:pt x="309" y="88"/>
                    </a:lnTo>
                    <a:lnTo>
                      <a:pt x="318" y="84"/>
                    </a:lnTo>
                    <a:lnTo>
                      <a:pt x="328" y="80"/>
                    </a:lnTo>
                    <a:lnTo>
                      <a:pt x="334" y="78"/>
                    </a:lnTo>
                    <a:lnTo>
                      <a:pt x="341" y="77"/>
                    </a:lnTo>
                    <a:lnTo>
                      <a:pt x="345" y="75"/>
                    </a:lnTo>
                    <a:lnTo>
                      <a:pt x="349" y="73"/>
                    </a:lnTo>
                    <a:lnTo>
                      <a:pt x="353" y="71"/>
                    </a:lnTo>
                    <a:lnTo>
                      <a:pt x="355" y="69"/>
                    </a:lnTo>
                    <a:lnTo>
                      <a:pt x="357" y="69"/>
                    </a:lnTo>
                    <a:lnTo>
                      <a:pt x="359" y="69"/>
                    </a:lnTo>
                    <a:lnTo>
                      <a:pt x="360" y="69"/>
                    </a:lnTo>
                    <a:lnTo>
                      <a:pt x="360" y="67"/>
                    </a:lnTo>
                    <a:lnTo>
                      <a:pt x="360" y="67"/>
                    </a:lnTo>
                    <a:lnTo>
                      <a:pt x="299" y="44"/>
                    </a:lnTo>
                    <a:lnTo>
                      <a:pt x="299" y="44"/>
                    </a:lnTo>
                    <a:close/>
                    <a:moveTo>
                      <a:pt x="167" y="283"/>
                    </a:moveTo>
                    <a:lnTo>
                      <a:pt x="167" y="283"/>
                    </a:lnTo>
                    <a:lnTo>
                      <a:pt x="167" y="283"/>
                    </a:lnTo>
                    <a:lnTo>
                      <a:pt x="167" y="283"/>
                    </a:lnTo>
                    <a:lnTo>
                      <a:pt x="163" y="283"/>
                    </a:lnTo>
                    <a:lnTo>
                      <a:pt x="159" y="283"/>
                    </a:lnTo>
                    <a:lnTo>
                      <a:pt x="153" y="283"/>
                    </a:lnTo>
                    <a:lnTo>
                      <a:pt x="153" y="283"/>
                    </a:lnTo>
                    <a:lnTo>
                      <a:pt x="152" y="283"/>
                    </a:lnTo>
                    <a:lnTo>
                      <a:pt x="152" y="276"/>
                    </a:lnTo>
                    <a:lnTo>
                      <a:pt x="152" y="268"/>
                    </a:lnTo>
                    <a:lnTo>
                      <a:pt x="152" y="262"/>
                    </a:lnTo>
                    <a:lnTo>
                      <a:pt x="152" y="256"/>
                    </a:lnTo>
                    <a:lnTo>
                      <a:pt x="152" y="251"/>
                    </a:lnTo>
                    <a:lnTo>
                      <a:pt x="152" y="247"/>
                    </a:lnTo>
                    <a:lnTo>
                      <a:pt x="152" y="245"/>
                    </a:lnTo>
                    <a:lnTo>
                      <a:pt x="152" y="241"/>
                    </a:lnTo>
                    <a:lnTo>
                      <a:pt x="152" y="239"/>
                    </a:lnTo>
                    <a:lnTo>
                      <a:pt x="152" y="239"/>
                    </a:lnTo>
                    <a:lnTo>
                      <a:pt x="152" y="237"/>
                    </a:lnTo>
                    <a:lnTo>
                      <a:pt x="152" y="235"/>
                    </a:lnTo>
                    <a:lnTo>
                      <a:pt x="152" y="235"/>
                    </a:lnTo>
                    <a:lnTo>
                      <a:pt x="159" y="235"/>
                    </a:lnTo>
                    <a:lnTo>
                      <a:pt x="167" y="233"/>
                    </a:lnTo>
                    <a:lnTo>
                      <a:pt x="167" y="283"/>
                    </a:lnTo>
                    <a:lnTo>
                      <a:pt x="167" y="283"/>
                    </a:lnTo>
                    <a:close/>
                    <a:moveTo>
                      <a:pt x="249" y="67"/>
                    </a:moveTo>
                    <a:lnTo>
                      <a:pt x="247" y="67"/>
                    </a:lnTo>
                    <a:lnTo>
                      <a:pt x="244" y="65"/>
                    </a:lnTo>
                    <a:lnTo>
                      <a:pt x="240" y="63"/>
                    </a:lnTo>
                    <a:lnTo>
                      <a:pt x="238" y="59"/>
                    </a:lnTo>
                    <a:lnTo>
                      <a:pt x="236" y="55"/>
                    </a:lnTo>
                    <a:lnTo>
                      <a:pt x="236" y="54"/>
                    </a:lnTo>
                    <a:lnTo>
                      <a:pt x="236" y="52"/>
                    </a:lnTo>
                    <a:lnTo>
                      <a:pt x="238" y="50"/>
                    </a:lnTo>
                    <a:lnTo>
                      <a:pt x="240" y="44"/>
                    </a:lnTo>
                    <a:lnTo>
                      <a:pt x="244" y="42"/>
                    </a:lnTo>
                    <a:lnTo>
                      <a:pt x="247" y="40"/>
                    </a:lnTo>
                    <a:lnTo>
                      <a:pt x="249" y="40"/>
                    </a:lnTo>
                    <a:lnTo>
                      <a:pt x="251" y="40"/>
                    </a:lnTo>
                    <a:lnTo>
                      <a:pt x="253" y="42"/>
                    </a:lnTo>
                    <a:lnTo>
                      <a:pt x="259" y="44"/>
                    </a:lnTo>
                    <a:lnTo>
                      <a:pt x="261" y="50"/>
                    </a:lnTo>
                    <a:lnTo>
                      <a:pt x="263" y="52"/>
                    </a:lnTo>
                    <a:lnTo>
                      <a:pt x="263" y="54"/>
                    </a:lnTo>
                    <a:lnTo>
                      <a:pt x="263" y="55"/>
                    </a:lnTo>
                    <a:lnTo>
                      <a:pt x="261" y="59"/>
                    </a:lnTo>
                    <a:lnTo>
                      <a:pt x="259" y="63"/>
                    </a:lnTo>
                    <a:lnTo>
                      <a:pt x="253" y="65"/>
                    </a:lnTo>
                    <a:lnTo>
                      <a:pt x="251" y="67"/>
                    </a:lnTo>
                    <a:lnTo>
                      <a:pt x="249" y="67"/>
                    </a:lnTo>
                    <a:lnTo>
                      <a:pt x="249" y="67"/>
                    </a:lnTo>
                    <a:close/>
                  </a:path>
                </a:pathLst>
              </a:custGeom>
              <a:solidFill>
                <a:schemeClr val="bg2"/>
              </a:solidFill>
              <a:ln>
                <a:noFill/>
              </a:ln>
            </p:spPr>
            <p:txBody>
              <a:bodyPr vert="horz" wrap="square" lIns="45713" tIns="45713" rIns="0" bIns="45713" numCol="1" anchor="t" anchorCtr="0" compatLnSpc="1">
                <a:prstTxWarp prst="textNoShape">
                  <a:avLst/>
                </a:prstTxWarp>
              </a:bodyPr>
              <a:lstStyle/>
              <a:p>
                <a:pPr defTabSz="932597"/>
                <a:endParaRPr lang="en-US" sz="500">
                  <a:solidFill>
                    <a:srgbClr val="FFFFFF"/>
                  </a:solidFill>
                </a:endParaRPr>
              </a:p>
            </p:txBody>
          </p:sp>
        </p:grpSp>
        <p:grpSp>
          <p:nvGrpSpPr>
            <p:cNvPr id="49" name="Group 48"/>
            <p:cNvGrpSpPr/>
            <p:nvPr/>
          </p:nvGrpSpPr>
          <p:grpSpPr>
            <a:xfrm>
              <a:off x="2485396" y="4602291"/>
              <a:ext cx="463368" cy="463368"/>
              <a:chOff x="2551230" y="3187789"/>
              <a:chExt cx="691781" cy="691781"/>
            </a:xfrm>
          </p:grpSpPr>
          <p:sp>
            <p:nvSpPr>
              <p:cNvPr id="50" name="Rectangle 49"/>
              <p:cNvSpPr/>
              <p:nvPr>
                <p:custDataLst>
                  <p:tags r:id="rId1"/>
                </p:custDataLst>
              </p:nvPr>
            </p:nvSpPr>
            <p:spPr bwMode="auto">
              <a:xfrm>
                <a:off x="2551230" y="3187789"/>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0" bIns="45713" numCol="1" spcCol="0" rtlCol="0" fromWordArt="0" anchor="b" anchorCtr="0" forceAA="0" compatLnSpc="1">
                <a:prstTxWarp prst="textNoShape">
                  <a:avLst/>
                </a:prstTxWarp>
                <a:noAutofit/>
              </a:bodyPr>
              <a:lstStyle/>
              <a:p>
                <a:pPr defTabSz="932293">
                  <a:lnSpc>
                    <a:spcPct val="90000"/>
                  </a:lnSpc>
                </a:pPr>
                <a:r>
                  <a:rPr lang="en-US" sz="500" dirty="0">
                    <a:ln>
                      <a:solidFill>
                        <a:srgbClr val="000000">
                          <a:alpha val="0"/>
                        </a:srgbClr>
                      </a:solidFill>
                    </a:ln>
                    <a:solidFill>
                      <a:srgbClr val="000000"/>
                    </a:solidFill>
                  </a:rPr>
                  <a:t>Clickstream</a:t>
                </a:r>
                <a:endParaRPr lang="en-US" sz="500" dirty="0">
                  <a:solidFill>
                    <a:srgbClr val="000000"/>
                  </a:solidFill>
                  <a:ea typeface="Segoe UI" pitchFamily="34" charset="0"/>
                  <a:cs typeface="Segoe UI" pitchFamily="34" charset="0"/>
                </a:endParaRPr>
              </a:p>
            </p:txBody>
          </p:sp>
          <p:sp>
            <p:nvSpPr>
              <p:cNvPr id="51" name="Freeform 50"/>
              <p:cNvSpPr>
                <a:spLocks noChangeAspect="1"/>
              </p:cNvSpPr>
              <p:nvPr/>
            </p:nvSpPr>
            <p:spPr bwMode="auto">
              <a:xfrm>
                <a:off x="2746121" y="3280505"/>
                <a:ext cx="301998" cy="304393"/>
              </a:xfrm>
              <a:custGeom>
                <a:avLst/>
                <a:gdLst>
                  <a:gd name="connsiteX0" fmla="*/ 938222 w 2721566"/>
                  <a:gd name="connsiteY0" fmla="*/ 1618192 h 2743150"/>
                  <a:gd name="connsiteX1" fmla="*/ 920717 w 2721566"/>
                  <a:gd name="connsiteY1" fmla="*/ 1627693 h 2743150"/>
                  <a:gd name="connsiteX2" fmla="*/ 857026 w 2721566"/>
                  <a:gd name="connsiteY2" fmla="*/ 1647464 h 2743150"/>
                  <a:gd name="connsiteX3" fmla="*/ 847920 w 2721566"/>
                  <a:gd name="connsiteY3" fmla="*/ 1648382 h 2743150"/>
                  <a:gd name="connsiteX4" fmla="*/ 837756 w 2721566"/>
                  <a:gd name="connsiteY4" fmla="*/ 1715659 h 2743150"/>
                  <a:gd name="connsiteX5" fmla="*/ 832560 w 2721566"/>
                  <a:gd name="connsiteY5" fmla="*/ 1819620 h 2743150"/>
                  <a:gd name="connsiteX6" fmla="*/ 1127348 w 2721566"/>
                  <a:gd name="connsiteY6" fmla="*/ 2538605 h 2743150"/>
                  <a:gd name="connsiteX7" fmla="*/ 1128948 w 2721566"/>
                  <a:gd name="connsiteY7" fmla="*/ 2540074 h 2743150"/>
                  <a:gd name="connsiteX8" fmla="*/ 1240036 w 2721566"/>
                  <a:gd name="connsiteY8" fmla="*/ 2557183 h 2743150"/>
                  <a:gd name="connsiteX9" fmla="*/ 1360783 w 2721566"/>
                  <a:gd name="connsiteY9" fmla="*/ 2563336 h 2743150"/>
                  <a:gd name="connsiteX10" fmla="*/ 2448946 w 2721566"/>
                  <a:gd name="connsiteY10" fmla="*/ 1835462 h 2743150"/>
                  <a:gd name="connsiteX11" fmla="*/ 2454283 w 2721566"/>
                  <a:gd name="connsiteY11" fmla="*/ 1820747 h 2743150"/>
                  <a:gd name="connsiteX12" fmla="*/ 2454163 w 2721566"/>
                  <a:gd name="connsiteY12" fmla="*/ 1820820 h 2743150"/>
                  <a:gd name="connsiteX13" fmla="*/ 2315755 w 2721566"/>
                  <a:gd name="connsiteY13" fmla="*/ 1885930 h 2743150"/>
                  <a:gd name="connsiteX14" fmla="*/ 2314668 w 2721566"/>
                  <a:gd name="connsiteY14" fmla="*/ 1896707 h 2743150"/>
                  <a:gd name="connsiteX15" fmla="*/ 2121262 w 2721566"/>
                  <a:gd name="connsiteY15" fmla="*/ 2054337 h 2743150"/>
                  <a:gd name="connsiteX16" fmla="*/ 1981667 w 2721566"/>
                  <a:gd name="connsiteY16" fmla="*/ 1996515 h 2743150"/>
                  <a:gd name="connsiteX17" fmla="*/ 1964402 w 2721566"/>
                  <a:gd name="connsiteY17" fmla="*/ 1970907 h 2743150"/>
                  <a:gd name="connsiteX18" fmla="*/ 1833472 w 2721566"/>
                  <a:gd name="connsiteY18" fmla="*/ 1979231 h 2743150"/>
                  <a:gd name="connsiteX19" fmla="*/ 1005171 w 2721566"/>
                  <a:gd name="connsiteY19" fmla="*/ 1679521 h 2743150"/>
                  <a:gd name="connsiteX20" fmla="*/ 1275943 w 2721566"/>
                  <a:gd name="connsiteY20" fmla="*/ 976747 h 2743150"/>
                  <a:gd name="connsiteX21" fmla="*/ 1198822 w 2721566"/>
                  <a:gd name="connsiteY21" fmla="*/ 1035009 h 2743150"/>
                  <a:gd name="connsiteX22" fmla="*/ 1083955 w 2721566"/>
                  <a:gd name="connsiteY22" fmla="*/ 1151055 h 2743150"/>
                  <a:gd name="connsiteX23" fmla="*/ 1101284 w 2721566"/>
                  <a:gd name="connsiteY23" fmla="*/ 1182982 h 2743150"/>
                  <a:gd name="connsiteX24" fmla="*/ 1127948 w 2721566"/>
                  <a:gd name="connsiteY24" fmla="*/ 1315054 h 2743150"/>
                  <a:gd name="connsiteX25" fmla="*/ 1070000 w 2721566"/>
                  <a:gd name="connsiteY25" fmla="*/ 1504762 h 2743150"/>
                  <a:gd name="connsiteX26" fmla="*/ 1069531 w 2721566"/>
                  <a:gd name="connsiteY26" fmla="*/ 1505330 h 2743150"/>
                  <a:gd name="connsiteX27" fmla="*/ 1135763 w 2721566"/>
                  <a:gd name="connsiteY27" fmla="*/ 1563925 h 2743150"/>
                  <a:gd name="connsiteX28" fmla="*/ 1833472 w 2721566"/>
                  <a:gd name="connsiteY28" fmla="*/ 1807163 h 2743150"/>
                  <a:gd name="connsiteX29" fmla="*/ 1933016 w 2721566"/>
                  <a:gd name="connsiteY29" fmla="*/ 1800511 h 2743150"/>
                  <a:gd name="connsiteX30" fmla="*/ 1939359 w 2721566"/>
                  <a:gd name="connsiteY30" fmla="*/ 1780077 h 2743150"/>
                  <a:gd name="connsiteX31" fmla="*/ 2121262 w 2721566"/>
                  <a:gd name="connsiteY31" fmla="*/ 1659503 h 2743150"/>
                  <a:gd name="connsiteX32" fmla="*/ 2260857 w 2721566"/>
                  <a:gd name="connsiteY32" fmla="*/ 1717325 h 2743150"/>
                  <a:gd name="connsiteX33" fmla="*/ 2263606 w 2721566"/>
                  <a:gd name="connsiteY33" fmla="*/ 1721402 h 2743150"/>
                  <a:gd name="connsiteX34" fmla="*/ 2267011 w 2721566"/>
                  <a:gd name="connsiteY34" fmla="*/ 1720229 h 2743150"/>
                  <a:gd name="connsiteX35" fmla="*/ 2395987 w 2721566"/>
                  <a:gd name="connsiteY35" fmla="*/ 1656069 h 2743150"/>
                  <a:gd name="connsiteX36" fmla="*/ 2524667 w 2721566"/>
                  <a:gd name="connsiteY36" fmla="*/ 1566083 h 2743150"/>
                  <a:gd name="connsiteX37" fmla="*/ 2528847 w 2721566"/>
                  <a:gd name="connsiteY37" fmla="*/ 1538444 h 2743150"/>
                  <a:gd name="connsiteX38" fmla="*/ 2391754 w 2721566"/>
                  <a:gd name="connsiteY38" fmla="*/ 1531467 h 2743150"/>
                  <a:gd name="connsiteX39" fmla="*/ 2095342 w 2721566"/>
                  <a:gd name="connsiteY39" fmla="*/ 1475341 h 2743150"/>
                  <a:gd name="connsiteX40" fmla="*/ 1956122 w 2721566"/>
                  <a:gd name="connsiteY40" fmla="*/ 1430037 h 2743150"/>
                  <a:gd name="connsiteX41" fmla="*/ 1947455 w 2721566"/>
                  <a:gd name="connsiteY41" fmla="*/ 1435880 h 2743150"/>
                  <a:gd name="connsiteX42" fmla="*/ 1867644 w 2721566"/>
                  <a:gd name="connsiteY42" fmla="*/ 1451993 h 2743150"/>
                  <a:gd name="connsiteX43" fmla="*/ 1678717 w 2721566"/>
                  <a:gd name="connsiteY43" fmla="*/ 1326764 h 2743150"/>
                  <a:gd name="connsiteX44" fmla="*/ 1667734 w 2721566"/>
                  <a:gd name="connsiteY44" fmla="*/ 1291381 h 2743150"/>
                  <a:gd name="connsiteX45" fmla="*/ 1564981 w 2721566"/>
                  <a:gd name="connsiteY45" fmla="*/ 1226519 h 2743150"/>
                  <a:gd name="connsiteX46" fmla="*/ 1339681 w 2721566"/>
                  <a:gd name="connsiteY46" fmla="*/ 1042541 h 2743150"/>
                  <a:gd name="connsiteX47" fmla="*/ 1839031 w 2721566"/>
                  <a:gd name="connsiteY47" fmla="*/ 802822 h 2743150"/>
                  <a:gd name="connsiteX48" fmla="*/ 1539738 w 2721566"/>
                  <a:gd name="connsiteY48" fmla="*/ 848536 h 2743150"/>
                  <a:gd name="connsiteX49" fmla="*/ 1497492 w 2721566"/>
                  <a:gd name="connsiteY49" fmla="*/ 864156 h 2743150"/>
                  <a:gd name="connsiteX50" fmla="*/ 1530174 w 2721566"/>
                  <a:gd name="connsiteY50" fmla="*/ 896941 h 2743150"/>
                  <a:gd name="connsiteX51" fmla="*/ 1723667 w 2721566"/>
                  <a:gd name="connsiteY51" fmla="*/ 1048242 h 2743150"/>
                  <a:gd name="connsiteX52" fmla="*/ 1765091 w 2721566"/>
                  <a:gd name="connsiteY52" fmla="*/ 1073360 h 2743150"/>
                  <a:gd name="connsiteX53" fmla="*/ 1787834 w 2721566"/>
                  <a:gd name="connsiteY53" fmla="*/ 1058026 h 2743150"/>
                  <a:gd name="connsiteX54" fmla="*/ 1867644 w 2721566"/>
                  <a:gd name="connsiteY54" fmla="*/ 1041913 h 2743150"/>
                  <a:gd name="connsiteX55" fmla="*/ 2068519 w 2721566"/>
                  <a:gd name="connsiteY55" fmla="*/ 1205631 h 2743150"/>
                  <a:gd name="connsiteX56" fmla="*/ 2069865 w 2721566"/>
                  <a:gd name="connsiteY56" fmla="*/ 1218984 h 2743150"/>
                  <a:gd name="connsiteX57" fmla="*/ 2174899 w 2721566"/>
                  <a:gd name="connsiteY57" fmla="*/ 1251806 h 2743150"/>
                  <a:gd name="connsiteX58" fmla="*/ 2425742 w 2721566"/>
                  <a:gd name="connsiteY58" fmla="*/ 1297108 h 2743150"/>
                  <a:gd name="connsiteX59" fmla="*/ 2538295 w 2721566"/>
                  <a:gd name="connsiteY59" fmla="*/ 1302486 h 2743150"/>
                  <a:gd name="connsiteX60" fmla="*/ 2535655 w 2721566"/>
                  <a:gd name="connsiteY60" fmla="*/ 1249725 h 2743150"/>
                  <a:gd name="connsiteX61" fmla="*/ 2517759 w 2721566"/>
                  <a:gd name="connsiteY61" fmla="*/ 1131394 h 2743150"/>
                  <a:gd name="connsiteX62" fmla="*/ 2497854 w 2721566"/>
                  <a:gd name="connsiteY62" fmla="*/ 1053274 h 2743150"/>
                  <a:gd name="connsiteX63" fmla="*/ 2371258 w 2721566"/>
                  <a:gd name="connsiteY63" fmla="*/ 956458 h 2743150"/>
                  <a:gd name="connsiteX64" fmla="*/ 1839031 w 2721566"/>
                  <a:gd name="connsiteY64" fmla="*/ 802822 h 2743150"/>
                  <a:gd name="connsiteX65" fmla="*/ 540853 w 2721566"/>
                  <a:gd name="connsiteY65" fmla="*/ 514986 h 2743150"/>
                  <a:gd name="connsiteX66" fmla="*/ 525712 w 2721566"/>
                  <a:gd name="connsiteY66" fmla="*/ 528873 h 2743150"/>
                  <a:gd name="connsiteX67" fmla="*/ 179814 w 2721566"/>
                  <a:gd name="connsiteY67" fmla="*/ 1371575 h 2743150"/>
                  <a:gd name="connsiteX68" fmla="*/ 609577 w 2721566"/>
                  <a:gd name="connsiteY68" fmla="*/ 2291196 h 2743150"/>
                  <a:gd name="connsiteX69" fmla="*/ 629751 w 2721566"/>
                  <a:gd name="connsiteY69" fmla="*/ 2306419 h 2743150"/>
                  <a:gd name="connsiteX70" fmla="*/ 627186 w 2721566"/>
                  <a:gd name="connsiteY70" fmla="*/ 2300879 h 2743150"/>
                  <a:gd name="connsiteX71" fmla="*/ 536863 w 2721566"/>
                  <a:gd name="connsiteY71" fmla="*/ 1819620 h 2743150"/>
                  <a:gd name="connsiteX72" fmla="*/ 543586 w 2721566"/>
                  <a:gd name="connsiteY72" fmla="*/ 1685426 h 2743150"/>
                  <a:gd name="connsiteX73" fmla="*/ 561714 w 2721566"/>
                  <a:gd name="connsiteY73" fmla="*/ 1565698 h 2743150"/>
                  <a:gd name="connsiteX74" fmla="*/ 548721 w 2721566"/>
                  <a:gd name="connsiteY74" fmla="*/ 1554978 h 2743150"/>
                  <a:gd name="connsiteX75" fmla="*/ 449342 w 2721566"/>
                  <a:gd name="connsiteY75" fmla="*/ 1315054 h 2743150"/>
                  <a:gd name="connsiteX76" fmla="*/ 548721 w 2721566"/>
                  <a:gd name="connsiteY76" fmla="*/ 1075131 h 2743150"/>
                  <a:gd name="connsiteX77" fmla="*/ 586510 w 2721566"/>
                  <a:gd name="connsiteY77" fmla="*/ 1043953 h 2743150"/>
                  <a:gd name="connsiteX78" fmla="*/ 557759 w 2721566"/>
                  <a:gd name="connsiteY78" fmla="*/ 931249 h 2743150"/>
                  <a:gd name="connsiteX79" fmla="*/ 531303 w 2721566"/>
                  <a:gd name="connsiteY79" fmla="*/ 666735 h 2743150"/>
                  <a:gd name="connsiteX80" fmla="*/ 535100 w 2721566"/>
                  <a:gd name="connsiteY80" fmla="*/ 565752 h 2743150"/>
                  <a:gd name="connsiteX81" fmla="*/ 870476 w 2721566"/>
                  <a:gd name="connsiteY81" fmla="*/ 288355 h 2743150"/>
                  <a:gd name="connsiteX82" fmla="*/ 797863 w 2721566"/>
                  <a:gd name="connsiteY82" fmla="*/ 323653 h 2743150"/>
                  <a:gd name="connsiteX83" fmla="*/ 747285 w 2721566"/>
                  <a:gd name="connsiteY83" fmla="*/ 354661 h 2743150"/>
                  <a:gd name="connsiteX84" fmla="*/ 726331 w 2721566"/>
                  <a:gd name="connsiteY84" fmla="*/ 436900 h 2743150"/>
                  <a:gd name="connsiteX85" fmla="*/ 703371 w 2721566"/>
                  <a:gd name="connsiteY85" fmla="*/ 666735 h 2743150"/>
                  <a:gd name="connsiteX86" fmla="*/ 716392 w 2721566"/>
                  <a:gd name="connsiteY86" fmla="*/ 840411 h 2743150"/>
                  <a:gd name="connsiteX87" fmla="*/ 748231 w 2721566"/>
                  <a:gd name="connsiteY87" fmla="*/ 979825 h 2743150"/>
                  <a:gd name="connsiteX88" fmla="*/ 788645 w 2721566"/>
                  <a:gd name="connsiteY88" fmla="*/ 975751 h 2743150"/>
                  <a:gd name="connsiteX89" fmla="*/ 837858 w 2721566"/>
                  <a:gd name="connsiteY89" fmla="*/ 980712 h 2743150"/>
                  <a:gd name="connsiteX90" fmla="*/ 918259 w 2721566"/>
                  <a:gd name="connsiteY90" fmla="*/ 891546 h 2743150"/>
                  <a:gd name="connsiteX91" fmla="*/ 1010731 w 2721566"/>
                  <a:gd name="connsiteY91" fmla="*/ 806835 h 2743150"/>
                  <a:gd name="connsiteX92" fmla="*/ 1091088 w 2721566"/>
                  <a:gd name="connsiteY92" fmla="*/ 746269 h 2743150"/>
                  <a:gd name="connsiteX93" fmla="*/ 1090355 w 2721566"/>
                  <a:gd name="connsiteY93" fmla="*/ 745257 h 2743150"/>
                  <a:gd name="connsiteX94" fmla="*/ 908795 w 2721566"/>
                  <a:gd name="connsiteY94" fmla="*/ 398035 h 2743150"/>
                  <a:gd name="connsiteX95" fmla="*/ 1360783 w 2721566"/>
                  <a:gd name="connsiteY95" fmla="*/ 179814 h 2743150"/>
                  <a:gd name="connsiteX96" fmla="*/ 1122777 w 2721566"/>
                  <a:gd name="connsiteY96" fmla="*/ 204027 h 2743150"/>
                  <a:gd name="connsiteX97" fmla="*/ 1095649 w 2721566"/>
                  <a:gd name="connsiteY97" fmla="*/ 211066 h 2743150"/>
                  <a:gd name="connsiteX98" fmla="*/ 1107447 w 2721566"/>
                  <a:gd name="connsiteY98" fmla="*/ 252895 h 2743150"/>
                  <a:gd name="connsiteX99" fmla="*/ 1260905 w 2721566"/>
                  <a:gd name="connsiteY99" fmla="*/ 573486 h 2743150"/>
                  <a:gd name="connsiteX100" fmla="*/ 1297851 w 2721566"/>
                  <a:gd name="connsiteY100" fmla="*/ 626931 h 2743150"/>
                  <a:gd name="connsiteX101" fmla="*/ 1332168 w 2721566"/>
                  <a:gd name="connsiteY101" fmla="*/ 610267 h 2743150"/>
                  <a:gd name="connsiteX102" fmla="*/ 1839031 w 2721566"/>
                  <a:gd name="connsiteY102" fmla="*/ 507125 h 2743150"/>
                  <a:gd name="connsiteX103" fmla="*/ 2203231 w 2721566"/>
                  <a:gd name="connsiteY103" fmla="*/ 559150 h 2743150"/>
                  <a:gd name="connsiteX104" fmla="*/ 2233085 w 2721566"/>
                  <a:gd name="connsiteY104" fmla="*/ 570212 h 2743150"/>
                  <a:gd name="connsiteX105" fmla="*/ 2195854 w 2721566"/>
                  <a:gd name="connsiteY105" fmla="*/ 528873 h 2743150"/>
                  <a:gd name="connsiteX106" fmla="*/ 1360783 w 2721566"/>
                  <a:gd name="connsiteY106" fmla="*/ 179814 h 2743150"/>
                  <a:gd name="connsiteX107" fmla="*/ 1360783 w 2721566"/>
                  <a:gd name="connsiteY107" fmla="*/ 0 h 2743150"/>
                  <a:gd name="connsiteX108" fmla="*/ 2721566 w 2721566"/>
                  <a:gd name="connsiteY108" fmla="*/ 1371575 h 2743150"/>
                  <a:gd name="connsiteX109" fmla="*/ 1360783 w 2721566"/>
                  <a:gd name="connsiteY109" fmla="*/ 2743150 h 2743150"/>
                  <a:gd name="connsiteX110" fmla="*/ 0 w 2721566"/>
                  <a:gd name="connsiteY110" fmla="*/ 1371575 h 2743150"/>
                  <a:gd name="connsiteX111" fmla="*/ 599956 w 2721566"/>
                  <a:gd name="connsiteY111" fmla="*/ 234244 h 2743150"/>
                  <a:gd name="connsiteX112" fmla="*/ 605849 w 2721566"/>
                  <a:gd name="connsiteY112" fmla="*/ 230636 h 2743150"/>
                  <a:gd name="connsiteX113" fmla="*/ 664406 w 2721566"/>
                  <a:gd name="connsiteY113" fmla="*/ 194779 h 2743150"/>
                  <a:gd name="connsiteX114" fmla="*/ 712153 w 2721566"/>
                  <a:gd name="connsiteY114" fmla="*/ 165541 h 2743150"/>
                  <a:gd name="connsiteX115" fmla="*/ 1360783 w 2721566"/>
                  <a:gd name="connsiteY115" fmla="*/ 0 h 27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21566" h="2743150">
                    <a:moveTo>
                      <a:pt x="938222" y="1618192"/>
                    </a:moveTo>
                    <a:lnTo>
                      <a:pt x="920717" y="1627693"/>
                    </a:lnTo>
                    <a:cubicBezTo>
                      <a:pt x="900420" y="1636278"/>
                      <a:pt x="879114" y="1642944"/>
                      <a:pt x="857026" y="1647464"/>
                    </a:cubicBezTo>
                    <a:lnTo>
                      <a:pt x="847920" y="1648382"/>
                    </a:lnTo>
                    <a:lnTo>
                      <a:pt x="837756" y="1715659"/>
                    </a:lnTo>
                    <a:cubicBezTo>
                      <a:pt x="834320" y="1749840"/>
                      <a:pt x="832560" y="1784523"/>
                      <a:pt x="832560" y="1819620"/>
                    </a:cubicBezTo>
                    <a:cubicBezTo>
                      <a:pt x="832560" y="2100401"/>
                      <a:pt x="945213" y="2354601"/>
                      <a:pt x="1127348" y="2538605"/>
                    </a:cubicBezTo>
                    <a:lnTo>
                      <a:pt x="1128948" y="2540074"/>
                    </a:lnTo>
                    <a:lnTo>
                      <a:pt x="1240036" y="2557183"/>
                    </a:lnTo>
                    <a:cubicBezTo>
                      <a:pt x="1279737" y="2561252"/>
                      <a:pt x="1320019" y="2563336"/>
                      <a:pt x="1360783" y="2563336"/>
                    </a:cubicBezTo>
                    <a:cubicBezTo>
                      <a:pt x="1849956" y="2563336"/>
                      <a:pt x="2269665" y="2263203"/>
                      <a:pt x="2448946" y="1835462"/>
                    </a:cubicBezTo>
                    <a:lnTo>
                      <a:pt x="2454283" y="1820747"/>
                    </a:lnTo>
                    <a:lnTo>
                      <a:pt x="2454163" y="1820820"/>
                    </a:lnTo>
                    <a:lnTo>
                      <a:pt x="2315755" y="1885930"/>
                    </a:lnTo>
                    <a:lnTo>
                      <a:pt x="2314668" y="1896707"/>
                    </a:lnTo>
                    <a:cubicBezTo>
                      <a:pt x="2296260" y="1986666"/>
                      <a:pt x="2216663" y="2054337"/>
                      <a:pt x="2121262" y="2054337"/>
                    </a:cubicBezTo>
                    <a:cubicBezTo>
                      <a:pt x="2066747" y="2054337"/>
                      <a:pt x="2017393" y="2032241"/>
                      <a:pt x="1981667" y="1996515"/>
                    </a:cubicBezTo>
                    <a:lnTo>
                      <a:pt x="1964402" y="1970907"/>
                    </a:lnTo>
                    <a:lnTo>
                      <a:pt x="1833472" y="1979231"/>
                    </a:lnTo>
                    <a:cubicBezTo>
                      <a:pt x="1518836" y="1979231"/>
                      <a:pt x="1230263" y="1866756"/>
                      <a:pt x="1005171" y="1679521"/>
                    </a:cubicBezTo>
                    <a:close/>
                    <a:moveTo>
                      <a:pt x="1275943" y="976747"/>
                    </a:moveTo>
                    <a:lnTo>
                      <a:pt x="1198822" y="1035009"/>
                    </a:lnTo>
                    <a:lnTo>
                      <a:pt x="1083955" y="1151055"/>
                    </a:lnTo>
                    <a:lnTo>
                      <a:pt x="1101284" y="1182982"/>
                    </a:lnTo>
                    <a:cubicBezTo>
                      <a:pt x="1118453" y="1223576"/>
                      <a:pt x="1127948" y="1268206"/>
                      <a:pt x="1127948" y="1315054"/>
                    </a:cubicBezTo>
                    <a:cubicBezTo>
                      <a:pt x="1127948" y="1385326"/>
                      <a:pt x="1106585" y="1450609"/>
                      <a:pt x="1070000" y="1504762"/>
                    </a:cubicBezTo>
                    <a:lnTo>
                      <a:pt x="1069531" y="1505330"/>
                    </a:lnTo>
                    <a:lnTo>
                      <a:pt x="1135763" y="1563925"/>
                    </a:lnTo>
                    <a:cubicBezTo>
                      <a:pt x="1327889" y="1716289"/>
                      <a:pt x="1570164" y="1807163"/>
                      <a:pt x="1833472" y="1807163"/>
                    </a:cubicBezTo>
                    <a:lnTo>
                      <a:pt x="1933016" y="1800511"/>
                    </a:lnTo>
                    <a:lnTo>
                      <a:pt x="1939359" y="1780077"/>
                    </a:lnTo>
                    <a:cubicBezTo>
                      <a:pt x="1969329" y="1709221"/>
                      <a:pt x="2039490" y="1659503"/>
                      <a:pt x="2121262" y="1659503"/>
                    </a:cubicBezTo>
                    <a:cubicBezTo>
                      <a:pt x="2175777" y="1659503"/>
                      <a:pt x="2225132" y="1681600"/>
                      <a:pt x="2260857" y="1717325"/>
                    </a:cubicBezTo>
                    <a:lnTo>
                      <a:pt x="2263606" y="1721402"/>
                    </a:lnTo>
                    <a:lnTo>
                      <a:pt x="2267011" y="1720229"/>
                    </a:lnTo>
                    <a:cubicBezTo>
                      <a:pt x="2311512" y="1701558"/>
                      <a:pt x="2354575" y="1680099"/>
                      <a:pt x="2395987" y="1656069"/>
                    </a:cubicBezTo>
                    <a:lnTo>
                      <a:pt x="2524667" y="1566083"/>
                    </a:lnTo>
                    <a:lnTo>
                      <a:pt x="2528847" y="1538444"/>
                    </a:lnTo>
                    <a:lnTo>
                      <a:pt x="2391754" y="1531467"/>
                    </a:lnTo>
                    <a:cubicBezTo>
                      <a:pt x="2290200" y="1521072"/>
                      <a:pt x="2191156" y="1502121"/>
                      <a:pt x="2095342" y="1475341"/>
                    </a:cubicBezTo>
                    <a:lnTo>
                      <a:pt x="1956122" y="1430037"/>
                    </a:lnTo>
                    <a:lnTo>
                      <a:pt x="1947455" y="1435880"/>
                    </a:lnTo>
                    <a:cubicBezTo>
                      <a:pt x="1922924" y="1446256"/>
                      <a:pt x="1895954" y="1451993"/>
                      <a:pt x="1867644" y="1451993"/>
                    </a:cubicBezTo>
                    <a:cubicBezTo>
                      <a:pt x="1782714" y="1451993"/>
                      <a:pt x="1709844" y="1400356"/>
                      <a:pt x="1678717" y="1326764"/>
                    </a:cubicBezTo>
                    <a:lnTo>
                      <a:pt x="1667734" y="1291381"/>
                    </a:lnTo>
                    <a:lnTo>
                      <a:pt x="1564981" y="1226519"/>
                    </a:lnTo>
                    <a:cubicBezTo>
                      <a:pt x="1484969" y="1171328"/>
                      <a:pt x="1409629" y="1109760"/>
                      <a:pt x="1339681" y="1042541"/>
                    </a:cubicBezTo>
                    <a:close/>
                    <a:moveTo>
                      <a:pt x="1839031" y="802822"/>
                    </a:moveTo>
                    <a:cubicBezTo>
                      <a:pt x="1734808" y="802822"/>
                      <a:pt x="1634285" y="818826"/>
                      <a:pt x="1539738" y="848536"/>
                    </a:cubicBezTo>
                    <a:lnTo>
                      <a:pt x="1497492" y="864156"/>
                    </a:lnTo>
                    <a:lnTo>
                      <a:pt x="1530174" y="896941"/>
                    </a:lnTo>
                    <a:cubicBezTo>
                      <a:pt x="1590527" y="952297"/>
                      <a:pt x="1655217" y="1002924"/>
                      <a:pt x="1723667" y="1048242"/>
                    </a:cubicBezTo>
                    <a:lnTo>
                      <a:pt x="1765091" y="1073360"/>
                    </a:lnTo>
                    <a:lnTo>
                      <a:pt x="1787834" y="1058026"/>
                    </a:lnTo>
                    <a:cubicBezTo>
                      <a:pt x="1812364" y="1047651"/>
                      <a:pt x="1839334" y="1041913"/>
                      <a:pt x="1867644" y="1041913"/>
                    </a:cubicBezTo>
                    <a:cubicBezTo>
                      <a:pt x="1966729" y="1041913"/>
                      <a:pt x="2049399" y="1112198"/>
                      <a:pt x="2068519" y="1205631"/>
                    </a:cubicBezTo>
                    <a:lnTo>
                      <a:pt x="2069865" y="1218984"/>
                    </a:lnTo>
                    <a:lnTo>
                      <a:pt x="2174899" y="1251806"/>
                    </a:lnTo>
                    <a:cubicBezTo>
                      <a:pt x="2256094" y="1273569"/>
                      <a:pt x="2339900" y="1288863"/>
                      <a:pt x="2425742" y="1297108"/>
                    </a:cubicBezTo>
                    <a:lnTo>
                      <a:pt x="2538295" y="1302486"/>
                    </a:lnTo>
                    <a:lnTo>
                      <a:pt x="2535655" y="1249725"/>
                    </a:lnTo>
                    <a:cubicBezTo>
                      <a:pt x="2531623" y="1209661"/>
                      <a:pt x="2525625" y="1170184"/>
                      <a:pt x="2517759" y="1131394"/>
                    </a:cubicBezTo>
                    <a:lnTo>
                      <a:pt x="2497854" y="1053274"/>
                    </a:lnTo>
                    <a:lnTo>
                      <a:pt x="2371258" y="956458"/>
                    </a:lnTo>
                    <a:cubicBezTo>
                      <a:pt x="2216862" y="859087"/>
                      <a:pt x="2034451" y="802822"/>
                      <a:pt x="1839031" y="802822"/>
                    </a:cubicBezTo>
                    <a:close/>
                    <a:moveTo>
                      <a:pt x="540853" y="514986"/>
                    </a:moveTo>
                    <a:lnTo>
                      <a:pt x="525712" y="528873"/>
                    </a:lnTo>
                    <a:cubicBezTo>
                      <a:pt x="311998" y="744539"/>
                      <a:pt x="179814" y="1042480"/>
                      <a:pt x="179814" y="1371575"/>
                    </a:cubicBezTo>
                    <a:cubicBezTo>
                      <a:pt x="179814" y="1741808"/>
                      <a:pt x="347110" y="2072609"/>
                      <a:pt x="609577" y="2291196"/>
                    </a:cubicBezTo>
                    <a:lnTo>
                      <a:pt x="629751" y="2306419"/>
                    </a:lnTo>
                    <a:lnTo>
                      <a:pt x="627186" y="2300879"/>
                    </a:lnTo>
                    <a:cubicBezTo>
                      <a:pt x="568888" y="2151864"/>
                      <a:pt x="536863" y="1989512"/>
                      <a:pt x="536863" y="1819620"/>
                    </a:cubicBezTo>
                    <a:cubicBezTo>
                      <a:pt x="536863" y="1774316"/>
                      <a:pt x="539140" y="1729548"/>
                      <a:pt x="543586" y="1685426"/>
                    </a:cubicBezTo>
                    <a:lnTo>
                      <a:pt x="561714" y="1565698"/>
                    </a:lnTo>
                    <a:lnTo>
                      <a:pt x="548721" y="1554978"/>
                    </a:lnTo>
                    <a:cubicBezTo>
                      <a:pt x="487320" y="1493576"/>
                      <a:pt x="449342" y="1408750"/>
                      <a:pt x="449342" y="1315054"/>
                    </a:cubicBezTo>
                    <a:cubicBezTo>
                      <a:pt x="449342" y="1221358"/>
                      <a:pt x="487320" y="1136533"/>
                      <a:pt x="548721" y="1075131"/>
                    </a:cubicBezTo>
                    <a:lnTo>
                      <a:pt x="586510" y="1043953"/>
                    </a:lnTo>
                    <a:lnTo>
                      <a:pt x="557759" y="931249"/>
                    </a:lnTo>
                    <a:cubicBezTo>
                      <a:pt x="540412" y="845808"/>
                      <a:pt x="531303" y="757344"/>
                      <a:pt x="531303" y="666735"/>
                    </a:cubicBezTo>
                    <a:cubicBezTo>
                      <a:pt x="531303" y="632757"/>
                      <a:pt x="532584" y="599081"/>
                      <a:pt x="535100" y="565752"/>
                    </a:cubicBezTo>
                    <a:close/>
                    <a:moveTo>
                      <a:pt x="870476" y="288355"/>
                    </a:moveTo>
                    <a:lnTo>
                      <a:pt x="797863" y="323653"/>
                    </a:lnTo>
                    <a:lnTo>
                      <a:pt x="747285" y="354661"/>
                    </a:lnTo>
                    <a:lnTo>
                      <a:pt x="726331" y="436900"/>
                    </a:lnTo>
                    <a:cubicBezTo>
                      <a:pt x="711277" y="511139"/>
                      <a:pt x="703371" y="588006"/>
                      <a:pt x="703371" y="666735"/>
                    </a:cubicBezTo>
                    <a:cubicBezTo>
                      <a:pt x="703371" y="725782"/>
                      <a:pt x="707818" y="783782"/>
                      <a:pt x="716392" y="840411"/>
                    </a:cubicBezTo>
                    <a:lnTo>
                      <a:pt x="748231" y="979825"/>
                    </a:lnTo>
                    <a:lnTo>
                      <a:pt x="788645" y="975751"/>
                    </a:lnTo>
                    <a:lnTo>
                      <a:pt x="837858" y="980712"/>
                    </a:lnTo>
                    <a:lnTo>
                      <a:pt x="918259" y="891546"/>
                    </a:lnTo>
                    <a:cubicBezTo>
                      <a:pt x="947715" y="861857"/>
                      <a:pt x="978575" y="833583"/>
                      <a:pt x="1010731" y="806835"/>
                    </a:cubicBezTo>
                    <a:lnTo>
                      <a:pt x="1091088" y="746269"/>
                    </a:lnTo>
                    <a:lnTo>
                      <a:pt x="1090355" y="745257"/>
                    </a:lnTo>
                    <a:cubicBezTo>
                      <a:pt x="1017972" y="637265"/>
                      <a:pt x="956882" y="520950"/>
                      <a:pt x="908795" y="398035"/>
                    </a:cubicBezTo>
                    <a:close/>
                    <a:moveTo>
                      <a:pt x="1360783" y="179814"/>
                    </a:moveTo>
                    <a:cubicBezTo>
                      <a:pt x="1279254" y="179814"/>
                      <a:pt x="1199655" y="188151"/>
                      <a:pt x="1122777" y="204027"/>
                    </a:cubicBezTo>
                    <a:lnTo>
                      <a:pt x="1095649" y="211066"/>
                    </a:lnTo>
                    <a:lnTo>
                      <a:pt x="1107447" y="252895"/>
                    </a:lnTo>
                    <a:cubicBezTo>
                      <a:pt x="1146623" y="366253"/>
                      <a:pt x="1198334" y="473680"/>
                      <a:pt x="1260905" y="573486"/>
                    </a:cubicBezTo>
                    <a:lnTo>
                      <a:pt x="1297851" y="626931"/>
                    </a:lnTo>
                    <a:lnTo>
                      <a:pt x="1332168" y="610267"/>
                    </a:lnTo>
                    <a:cubicBezTo>
                      <a:pt x="1487958" y="543852"/>
                      <a:pt x="1659240" y="507125"/>
                      <a:pt x="1839031" y="507125"/>
                    </a:cubicBezTo>
                    <a:cubicBezTo>
                      <a:pt x="1965448" y="507125"/>
                      <a:pt x="2087657" y="525282"/>
                      <a:pt x="2203231" y="559150"/>
                    </a:cubicBezTo>
                    <a:lnTo>
                      <a:pt x="2233085" y="570212"/>
                    </a:lnTo>
                    <a:lnTo>
                      <a:pt x="2195854" y="528873"/>
                    </a:lnTo>
                    <a:cubicBezTo>
                      <a:pt x="1982141" y="313207"/>
                      <a:pt x="1686899" y="179814"/>
                      <a:pt x="1360783" y="179814"/>
                    </a:cubicBezTo>
                    <a:close/>
                    <a:moveTo>
                      <a:pt x="1360783" y="0"/>
                    </a:moveTo>
                    <a:cubicBezTo>
                      <a:pt x="2112323" y="0"/>
                      <a:pt x="2721566" y="614075"/>
                      <a:pt x="2721566" y="1371575"/>
                    </a:cubicBezTo>
                    <a:cubicBezTo>
                      <a:pt x="2721566" y="2129075"/>
                      <a:pt x="2112323" y="2743150"/>
                      <a:pt x="1360783" y="2743150"/>
                    </a:cubicBezTo>
                    <a:cubicBezTo>
                      <a:pt x="609243" y="2743150"/>
                      <a:pt x="0" y="2129075"/>
                      <a:pt x="0" y="1371575"/>
                    </a:cubicBezTo>
                    <a:cubicBezTo>
                      <a:pt x="0" y="898138"/>
                      <a:pt x="237985" y="480726"/>
                      <a:pt x="599956" y="234244"/>
                    </a:cubicBezTo>
                    <a:lnTo>
                      <a:pt x="605849" y="230636"/>
                    </a:lnTo>
                    <a:lnTo>
                      <a:pt x="664406" y="194779"/>
                    </a:lnTo>
                    <a:lnTo>
                      <a:pt x="712153" y="165541"/>
                    </a:lnTo>
                    <a:cubicBezTo>
                      <a:pt x="904967" y="59968"/>
                      <a:pt x="1125927" y="0"/>
                      <a:pt x="1360783"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146283" rIns="0" bIns="146283"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500" dirty="0" err="1">
                  <a:gradFill>
                    <a:gsLst>
                      <a:gs pos="0">
                        <a:srgbClr val="FFFFFF"/>
                      </a:gs>
                      <a:gs pos="100000">
                        <a:srgbClr val="FFFFFF"/>
                      </a:gs>
                    </a:gsLst>
                    <a:lin ang="5400000" scaled="0"/>
                  </a:gradFill>
                  <a:ea typeface="Segoe UI" pitchFamily="34" charset="0"/>
                  <a:cs typeface="Segoe UI" pitchFamily="34" charset="0"/>
                </a:endParaRPr>
              </a:p>
            </p:txBody>
          </p:sp>
        </p:grpSp>
      </p:grpSp>
      <p:cxnSp>
        <p:nvCxnSpPr>
          <p:cNvPr id="53" name="Straight Arrow Connector 52"/>
          <p:cNvCxnSpPr/>
          <p:nvPr/>
        </p:nvCxnSpPr>
        <p:spPr>
          <a:xfrm>
            <a:off x="663757" y="3376521"/>
            <a:ext cx="183296" cy="867584"/>
          </a:xfrm>
          <a:prstGeom prst="straightConnector1">
            <a:avLst/>
          </a:prstGeom>
          <a:ln w="12700">
            <a:solidFill>
              <a:schemeClr val="accent4"/>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432914" y="3367700"/>
            <a:ext cx="36031" cy="637100"/>
          </a:xfrm>
          <a:prstGeom prst="straightConnector1">
            <a:avLst/>
          </a:prstGeom>
          <a:ln w="12700">
            <a:solidFill>
              <a:schemeClr val="accent4"/>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2803802" y="3328697"/>
            <a:ext cx="363003" cy="818713"/>
          </a:xfrm>
          <a:prstGeom prst="straightConnector1">
            <a:avLst/>
          </a:prstGeom>
          <a:ln w="12700">
            <a:solidFill>
              <a:schemeClr val="accent4"/>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2229991" y="3342528"/>
            <a:ext cx="94487" cy="620876"/>
          </a:xfrm>
          <a:prstGeom prst="straightConnector1">
            <a:avLst/>
          </a:prstGeom>
          <a:ln w="12700">
            <a:solidFill>
              <a:schemeClr val="accent4"/>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62603" y="5292111"/>
            <a:ext cx="2187305" cy="464800"/>
          </a:xfrm>
          <a:prstGeom prst="rect">
            <a:avLst/>
          </a:prstGeom>
          <a:noFill/>
        </p:spPr>
        <p:txBody>
          <a:bodyPr wrap="none" lIns="182854" tIns="146283" rIns="182854" bIns="146283" rtlCol="0">
            <a:spAutoFit/>
          </a:bodyPr>
          <a:lstStyle/>
          <a:p>
            <a:pPr defTabSz="932597">
              <a:lnSpc>
                <a:spcPct val="90000"/>
              </a:lnSpc>
              <a:spcAft>
                <a:spcPts val="600"/>
              </a:spcAft>
            </a:pPr>
            <a:r>
              <a:rPr lang="en-US" sz="1199" dirty="0">
                <a:gradFill>
                  <a:gsLst>
                    <a:gs pos="2917">
                      <a:srgbClr val="FFFFFF"/>
                    </a:gs>
                    <a:gs pos="30000">
                      <a:srgbClr val="FFFFFF"/>
                    </a:gs>
                  </a:gsLst>
                  <a:lin ang="5400000" scaled="0"/>
                </a:gradFill>
              </a:rPr>
              <a:t>Microsoft Azure Data Lake</a:t>
            </a:r>
            <a:endParaRPr lang="en-US" sz="1599" dirty="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3370867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2.75211E-6 2.3241E-6 L -0.03076 2.3241E-6 " pathEditMode="relative" rAng="0" ptsTypes="AA">
                                      <p:cBhvr>
                                        <p:cTn id="9" dur="500" spd="-100000" fill="hold"/>
                                        <p:tgtEl>
                                          <p:spTgt spid="8"/>
                                        </p:tgtEl>
                                        <p:attrNameLst>
                                          <p:attrName>ppt_x</p:attrName>
                                          <p:attrName>ppt_y</p:attrName>
                                        </p:attrNameLst>
                                      </p:cBhvr>
                                      <p:rCtr x="-1545" y="0"/>
                                    </p:animMotion>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up)">
                                      <p:cBhvr>
                                        <p:cTn id="15" dur="500"/>
                                        <p:tgtEl>
                                          <p:spTgt spid="53"/>
                                        </p:tgtEl>
                                      </p:cBhvr>
                                    </p:animEffect>
                                  </p:childTnLst>
                                </p:cTn>
                              </p:par>
                              <p:par>
                                <p:cTn id="16" presetID="22" presetClass="entr" presetSubtype="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par>
                                <p:cTn id="19" presetID="22" presetClass="entr" presetSubtype="1"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up)">
                                      <p:cBhvr>
                                        <p:cTn id="21" dur="500"/>
                                        <p:tgtEl>
                                          <p:spTgt spid="57"/>
                                        </p:tgtEl>
                                      </p:cBhvr>
                                    </p:animEffect>
                                  </p:childTnLst>
                                </p:cTn>
                              </p:par>
                              <p:par>
                                <p:cTn id="22" presetID="22" presetClass="entr" presetSubtype="1"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up)">
                                      <p:cBhvr>
                                        <p:cTn id="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lang="en-US" smtClean="0"/>
              <a:t>Integrated with Azure Stack</a:t>
            </a:r>
            <a:endParaRPr lang="en-US" dirty="0"/>
          </a:p>
        </p:txBody>
      </p:sp>
      <p:sp>
        <p:nvSpPr>
          <p:cNvPr id="61" name="Text Placeholder 60"/>
          <p:cNvSpPr>
            <a:spLocks noGrp="1"/>
          </p:cNvSpPr>
          <p:nvPr>
            <p:ph type="body" sz="quarter" idx="10"/>
          </p:nvPr>
        </p:nvSpPr>
        <p:spPr>
          <a:xfrm>
            <a:off x="4069002" y="3076502"/>
            <a:ext cx="8230797" cy="1114151"/>
          </a:xfrm>
        </p:spPr>
        <p:txBody>
          <a:bodyPr/>
          <a:lstStyle/>
          <a:p>
            <a:r>
              <a:rPr lang="en-US" dirty="0" smtClean="0"/>
              <a:t>Single location for all data running analytics in Azure</a:t>
            </a:r>
          </a:p>
          <a:p>
            <a:r>
              <a:rPr lang="en-US" dirty="0" smtClean="0"/>
              <a:t>Both VMs and managed service can access data</a:t>
            </a:r>
            <a:endParaRPr lang="en-US" dirty="0"/>
          </a:p>
        </p:txBody>
      </p:sp>
      <p:sp>
        <p:nvSpPr>
          <p:cNvPr id="6" name="Rectangle 5"/>
          <p:cNvSpPr/>
          <p:nvPr/>
        </p:nvSpPr>
        <p:spPr bwMode="auto">
          <a:xfrm>
            <a:off x="4622847" y="2071170"/>
            <a:ext cx="7812747" cy="3367008"/>
          </a:xfrm>
          <a:prstGeom prst="rect">
            <a:avLst/>
          </a:prstGeom>
          <a:noFill/>
          <a:ln w="10795" cap="flat" cmpd="sng" algn="ctr">
            <a:noFill/>
            <a:prstDash val="solid"/>
            <a:headEnd type="none" w="med" len="med"/>
            <a:tailEnd type="none" w="med" len="med"/>
          </a:ln>
          <a:effectLst/>
        </p:spPr>
        <p:txBody>
          <a:bodyPr vert="horz" wrap="square" lIns="182828" tIns="146262" rIns="365656" bIns="146262" numCol="1" rtlCol="0" anchor="t" anchorCtr="0" compatLnSpc="1">
            <a:prstTxWarp prst="textNoShape">
              <a:avLst/>
            </a:prstTxWarp>
            <a:noAutofit/>
          </a:bodyPr>
          <a:lstStyle/>
          <a:p>
            <a:pPr defTabSz="1242844">
              <a:lnSpc>
                <a:spcPct val="90000"/>
              </a:lnSpc>
              <a:spcBef>
                <a:spcPts val="2400"/>
              </a:spcBef>
              <a:buSzPct val="75000"/>
            </a:pPr>
            <a:endParaRPr lang="en-US" sz="2600" kern="0" dirty="0">
              <a:solidFill>
                <a:srgbClr val="FF8C00"/>
              </a:solidFill>
              <a:latin typeface="Segoe UI Light"/>
              <a:ea typeface="Segoe UI" pitchFamily="34" charset="0"/>
              <a:cs typeface="Segoe UI" pitchFamily="34" charset="0"/>
            </a:endParaRPr>
          </a:p>
          <a:p>
            <a:pPr defTabSz="1242844">
              <a:lnSpc>
                <a:spcPct val="90000"/>
              </a:lnSpc>
              <a:spcBef>
                <a:spcPts val="2400"/>
              </a:spcBef>
              <a:buSzPct val="75000"/>
            </a:pPr>
            <a:endParaRPr lang="en-US" sz="2600" kern="0" dirty="0">
              <a:solidFill>
                <a:srgbClr val="FF8C00"/>
              </a:solidFill>
              <a:latin typeface="Segoe UI Light"/>
              <a:ea typeface="Segoe UI" pitchFamily="34" charset="0"/>
              <a:cs typeface="Segoe UI" pitchFamily="34" charset="0"/>
            </a:endParaRPr>
          </a:p>
        </p:txBody>
      </p:sp>
      <p:sp>
        <p:nvSpPr>
          <p:cNvPr id="58" name="Right Arrow 57"/>
          <p:cNvSpPr/>
          <p:nvPr/>
        </p:nvSpPr>
        <p:spPr bwMode="auto">
          <a:xfrm>
            <a:off x="4724612" y="4903089"/>
            <a:ext cx="6914171" cy="1072754"/>
          </a:xfrm>
          <a:prstGeom prst="rightArrow">
            <a:avLst>
              <a:gd name="adj1" fmla="val 100000"/>
              <a:gd name="adj2" fmla="val 38739"/>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13923">
              <a:lnSpc>
                <a:spcPct val="90000"/>
              </a:lnSpc>
            </a:pPr>
            <a:r>
              <a:rPr lang="en-US" sz="3199" spc="-100" dirty="0">
                <a:gradFill>
                  <a:gsLst>
                    <a:gs pos="59292">
                      <a:srgbClr val="FFFFFF"/>
                    </a:gs>
                    <a:gs pos="38000">
                      <a:srgbClr val="FFFFFF"/>
                    </a:gs>
                  </a:gsLst>
                  <a:lin ang="5400000" scaled="0"/>
                </a:gradFill>
                <a:latin typeface="Segoe UI Light"/>
              </a:rPr>
              <a:t>Integrated Solution</a:t>
            </a:r>
          </a:p>
        </p:txBody>
      </p:sp>
      <p:sp>
        <p:nvSpPr>
          <p:cNvPr id="55" name="coud"/>
          <p:cNvSpPr>
            <a:spLocks noChangeAspect="1"/>
          </p:cNvSpPr>
          <p:nvPr/>
        </p:nvSpPr>
        <p:spPr bwMode="auto">
          <a:xfrm flipH="1">
            <a:off x="193802" y="1839477"/>
            <a:ext cx="3841611" cy="2522392"/>
          </a:xfrm>
          <a:custGeom>
            <a:avLst/>
            <a:gdLst>
              <a:gd name="connsiteX0" fmla="*/ 1951731 w 3499760"/>
              <a:gd name="connsiteY0" fmla="*/ 0 h 2054868"/>
              <a:gd name="connsiteX1" fmla="*/ 2877655 w 3499760"/>
              <a:gd name="connsiteY1" fmla="*/ 884210 h 2054868"/>
              <a:gd name="connsiteX2" fmla="*/ 2871142 w 3499760"/>
              <a:gd name="connsiteY2" fmla="*/ 985457 h 2054868"/>
              <a:gd name="connsiteX3" fmla="*/ 2960548 w 3499760"/>
              <a:gd name="connsiteY3" fmla="*/ 976444 h 2054868"/>
              <a:gd name="connsiteX4" fmla="*/ 3499760 w 3499760"/>
              <a:gd name="connsiteY4" fmla="*/ 1515656 h 2054868"/>
              <a:gd name="connsiteX5" fmla="*/ 2960548 w 3499760"/>
              <a:gd name="connsiteY5" fmla="*/ 2054868 h 2054868"/>
              <a:gd name="connsiteX6" fmla="*/ 2929219 w 3499760"/>
              <a:gd name="connsiteY6" fmla="*/ 2052151 h 2054868"/>
              <a:gd name="connsiteX7" fmla="*/ 510053 w 3499760"/>
              <a:gd name="connsiteY7" fmla="*/ 2052151 h 2054868"/>
              <a:gd name="connsiteX8" fmla="*/ 267 w 3499760"/>
              <a:gd name="connsiteY8" fmla="*/ 1449039 h 2054868"/>
              <a:gd name="connsiteX9" fmla="*/ 457598 w 3499760"/>
              <a:gd name="connsiteY9" fmla="*/ 864986 h 2054868"/>
              <a:gd name="connsiteX10" fmla="*/ 848975 w 3499760"/>
              <a:gd name="connsiteY10" fmla="*/ 490895 h 2054868"/>
              <a:gd name="connsiteX11" fmla="*/ 1086187 w 3499760"/>
              <a:gd name="connsiteY11" fmla="*/ 572346 h 2054868"/>
              <a:gd name="connsiteX12" fmla="*/ 1951731 w 3499760"/>
              <a:gd name="connsiteY12" fmla="*/ 0 h 2054868"/>
              <a:gd name="connsiteX0" fmla="*/ 1951731 w 3499760"/>
              <a:gd name="connsiteY0" fmla="*/ 0 h 2054868"/>
              <a:gd name="connsiteX1" fmla="*/ 2877655 w 3499760"/>
              <a:gd name="connsiteY1" fmla="*/ 884210 h 2054868"/>
              <a:gd name="connsiteX2" fmla="*/ 2871142 w 3499760"/>
              <a:gd name="connsiteY2" fmla="*/ 985457 h 2054868"/>
              <a:gd name="connsiteX3" fmla="*/ 2960548 w 3499760"/>
              <a:gd name="connsiteY3" fmla="*/ 976444 h 2054868"/>
              <a:gd name="connsiteX4" fmla="*/ 3499760 w 3499760"/>
              <a:gd name="connsiteY4" fmla="*/ 1515656 h 2054868"/>
              <a:gd name="connsiteX5" fmla="*/ 2960548 w 3499760"/>
              <a:gd name="connsiteY5" fmla="*/ 2054868 h 2054868"/>
              <a:gd name="connsiteX6" fmla="*/ 510053 w 3499760"/>
              <a:gd name="connsiteY6" fmla="*/ 2052151 h 2054868"/>
              <a:gd name="connsiteX7" fmla="*/ 267 w 3499760"/>
              <a:gd name="connsiteY7" fmla="*/ 1449039 h 2054868"/>
              <a:gd name="connsiteX8" fmla="*/ 457598 w 3499760"/>
              <a:gd name="connsiteY8" fmla="*/ 864986 h 2054868"/>
              <a:gd name="connsiteX9" fmla="*/ 848975 w 3499760"/>
              <a:gd name="connsiteY9" fmla="*/ 490895 h 2054868"/>
              <a:gd name="connsiteX10" fmla="*/ 1086187 w 3499760"/>
              <a:gd name="connsiteY10" fmla="*/ 572346 h 2054868"/>
              <a:gd name="connsiteX11" fmla="*/ 1951731 w 3499760"/>
              <a:gd name="connsiteY11" fmla="*/ 0 h 205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9760" h="2054868">
                <a:moveTo>
                  <a:pt x="1951731" y="0"/>
                </a:moveTo>
                <a:cubicBezTo>
                  <a:pt x="2463105" y="0"/>
                  <a:pt x="2877655" y="395874"/>
                  <a:pt x="2877655" y="884210"/>
                </a:cubicBezTo>
                <a:cubicBezTo>
                  <a:pt x="2877655" y="918469"/>
                  <a:pt x="2875615" y="952273"/>
                  <a:pt x="2871142" y="985457"/>
                </a:cubicBezTo>
                <a:cubicBezTo>
                  <a:pt x="2900040" y="978985"/>
                  <a:pt x="2929997" y="976444"/>
                  <a:pt x="2960548" y="976444"/>
                </a:cubicBezTo>
                <a:cubicBezTo>
                  <a:pt x="3258347" y="976444"/>
                  <a:pt x="3499760" y="1217857"/>
                  <a:pt x="3499760" y="1515656"/>
                </a:cubicBezTo>
                <a:cubicBezTo>
                  <a:pt x="3499760" y="1813455"/>
                  <a:pt x="3258347" y="2054868"/>
                  <a:pt x="2960548" y="2054868"/>
                </a:cubicBezTo>
                <a:lnTo>
                  <a:pt x="510053" y="2052151"/>
                </a:lnTo>
                <a:cubicBezTo>
                  <a:pt x="21894" y="1951632"/>
                  <a:pt x="9009" y="1646900"/>
                  <a:pt x="267" y="1449039"/>
                </a:cubicBezTo>
                <a:cubicBezTo>
                  <a:pt x="-8475" y="1251178"/>
                  <a:pt x="198466" y="906330"/>
                  <a:pt x="457598" y="864986"/>
                </a:cubicBezTo>
                <a:cubicBezTo>
                  <a:pt x="466185" y="656655"/>
                  <a:pt x="638222" y="490895"/>
                  <a:pt x="848975" y="490895"/>
                </a:cubicBezTo>
                <a:cubicBezTo>
                  <a:pt x="938481" y="490895"/>
                  <a:pt x="1021003" y="520793"/>
                  <a:pt x="1086187" y="572346"/>
                </a:cubicBezTo>
                <a:cubicBezTo>
                  <a:pt x="1217342" y="237711"/>
                  <a:pt x="1555466" y="0"/>
                  <a:pt x="1951731" y="0"/>
                </a:cubicBez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41" tIns="46520" rIns="46520" bIns="93041" numCol="1" spcCol="0" rtlCol="0" fromWordArt="0" anchor="b" anchorCtr="0" forceAA="0" compatLnSpc="1">
            <a:prstTxWarp prst="textNoShape">
              <a:avLst/>
            </a:prstTxWarp>
            <a:noAutofit/>
          </a:bodyPr>
          <a:lstStyle/>
          <a:p>
            <a:pPr algn="ctr" defTabSz="930060" fontAlgn="base">
              <a:spcBef>
                <a:spcPct val="0"/>
              </a:spcBef>
              <a:spcAft>
                <a:spcPct val="0"/>
              </a:spcAft>
            </a:pPr>
            <a:endParaRPr lang="en-US" sz="1628" spc="-51" dirty="0" err="1">
              <a:solidFill>
                <a:srgbClr val="000000"/>
              </a:solidFill>
              <a:ea typeface="Segoe UI" pitchFamily="34" charset="0"/>
              <a:cs typeface="Segoe UI" pitchFamily="34" charset="0"/>
            </a:endParaRPr>
          </a:p>
        </p:txBody>
      </p:sp>
      <p:sp>
        <p:nvSpPr>
          <p:cNvPr id="10" name="Rectangle 9"/>
          <p:cNvSpPr/>
          <p:nvPr/>
        </p:nvSpPr>
        <p:spPr bwMode="auto">
          <a:xfrm>
            <a:off x="1189752" y="3584435"/>
            <a:ext cx="2508305" cy="692961"/>
          </a:xfrm>
          <a:prstGeom prst="rect">
            <a:avLst/>
          </a:prstGeom>
          <a:solidFill>
            <a:schemeClr val="accent4"/>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32293">
              <a:lnSpc>
                <a:spcPct val="90000"/>
              </a:lnSpc>
            </a:pPr>
            <a:r>
              <a:rPr lang="en-US" sz="1399" dirty="0">
                <a:solidFill>
                  <a:srgbClr val="000000"/>
                </a:solidFill>
              </a:rPr>
              <a:t>Azure Data Lake</a:t>
            </a:r>
          </a:p>
          <a:p>
            <a:pPr algn="ctr" defTabSz="932293" fontAlgn="base">
              <a:lnSpc>
                <a:spcPct val="90000"/>
              </a:lnSpc>
              <a:spcBef>
                <a:spcPct val="0"/>
              </a:spcBef>
              <a:spcAft>
                <a:spcPct val="0"/>
              </a:spcAft>
            </a:pPr>
            <a:endParaRPr lang="en-US" dirty="0" err="1">
              <a:solidFill>
                <a:srgbClr val="47D8FF"/>
              </a:solidFill>
              <a:ea typeface="Segoe UI" pitchFamily="34" charset="0"/>
              <a:cs typeface="Segoe UI" pitchFamily="34" charset="0"/>
            </a:endParaRPr>
          </a:p>
        </p:txBody>
      </p:sp>
      <p:sp>
        <p:nvSpPr>
          <p:cNvPr id="20" name="Rectangle 19"/>
          <p:cNvSpPr>
            <a:spLocks noChangeAspect="1"/>
          </p:cNvSpPr>
          <p:nvPr/>
        </p:nvSpPr>
        <p:spPr bwMode="auto">
          <a:xfrm>
            <a:off x="1713006" y="3046928"/>
            <a:ext cx="486758" cy="485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r>
              <a:rPr lang="en-US" sz="500" dirty="0">
                <a:gradFill>
                  <a:gsLst>
                    <a:gs pos="0">
                      <a:srgbClr val="FFFFFF"/>
                    </a:gs>
                    <a:gs pos="100000">
                      <a:srgbClr val="FFFFFF"/>
                    </a:gs>
                  </a:gsLst>
                  <a:lin ang="5400000" scaled="0"/>
                </a:gradFill>
              </a:rPr>
              <a:t>HDInsight</a:t>
            </a:r>
          </a:p>
        </p:txBody>
      </p:sp>
      <p:sp>
        <p:nvSpPr>
          <p:cNvPr id="22" name="Rectangle 21"/>
          <p:cNvSpPr>
            <a:spLocks noChangeAspect="1"/>
          </p:cNvSpPr>
          <p:nvPr/>
        </p:nvSpPr>
        <p:spPr bwMode="auto">
          <a:xfrm>
            <a:off x="1192026" y="3046928"/>
            <a:ext cx="486758" cy="485465"/>
          </a:xfrm>
          <a:prstGeom prst="rect">
            <a:avLst/>
          </a:prstGeom>
          <a:solidFill>
            <a:srgbClr val="F9F9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endParaRPr lang="en-US" sz="500" b="1" dirty="0">
              <a:solidFill>
                <a:srgbClr val="FFFFFF"/>
              </a:solidFill>
            </a:endParaRPr>
          </a:p>
        </p:txBody>
      </p:sp>
      <p:sp>
        <p:nvSpPr>
          <p:cNvPr id="23" name="Rectangle 22"/>
          <p:cNvSpPr>
            <a:spLocks noChangeAspect="1"/>
          </p:cNvSpPr>
          <p:nvPr/>
        </p:nvSpPr>
        <p:spPr bwMode="auto">
          <a:xfrm>
            <a:off x="1194027" y="2525965"/>
            <a:ext cx="486758" cy="485465"/>
          </a:xfrm>
          <a:prstGeom prst="rect">
            <a:avLst/>
          </a:prstGeom>
          <a:solidFill>
            <a:srgbClr val="F9F9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endParaRPr lang="en-US" sz="500" b="1" dirty="0">
              <a:solidFill>
                <a:srgbClr val="FFFFFF"/>
              </a:solidFill>
            </a:endParaRPr>
          </a:p>
        </p:txBody>
      </p:sp>
      <p:sp>
        <p:nvSpPr>
          <p:cNvPr id="30" name="Rectangle 29"/>
          <p:cNvSpPr>
            <a:spLocks noChangeAspect="1"/>
          </p:cNvSpPr>
          <p:nvPr/>
        </p:nvSpPr>
        <p:spPr bwMode="auto">
          <a:xfrm>
            <a:off x="1192026" y="2014925"/>
            <a:ext cx="486758" cy="485465"/>
          </a:xfrm>
          <a:prstGeom prst="rect">
            <a:avLst/>
          </a:prstGeom>
          <a:solidFill>
            <a:srgbClr val="F9F9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endParaRPr lang="en-US" sz="500" b="1" dirty="0">
              <a:solidFill>
                <a:srgbClr val="FFFFFF"/>
              </a:solidFill>
            </a:endParaRPr>
          </a:p>
        </p:txBody>
      </p:sp>
      <p:sp>
        <p:nvSpPr>
          <p:cNvPr id="36" name="Rectangle 35"/>
          <p:cNvSpPr>
            <a:spLocks noChangeAspect="1"/>
          </p:cNvSpPr>
          <p:nvPr/>
        </p:nvSpPr>
        <p:spPr bwMode="auto">
          <a:xfrm>
            <a:off x="1713006" y="2532257"/>
            <a:ext cx="486758" cy="485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r>
              <a:rPr lang="en-US" sz="500" dirty="0">
                <a:gradFill>
                  <a:gsLst>
                    <a:gs pos="0">
                      <a:srgbClr val="FFFFFF"/>
                    </a:gs>
                    <a:gs pos="100000">
                      <a:srgbClr val="FFFFFF"/>
                    </a:gs>
                  </a:gsLst>
                  <a:lin ang="5400000" scaled="0"/>
                </a:gradFill>
              </a:rPr>
              <a:t>Data </a:t>
            </a:r>
            <a:br>
              <a:rPr lang="en-US" sz="500" dirty="0">
                <a:gradFill>
                  <a:gsLst>
                    <a:gs pos="0">
                      <a:srgbClr val="FFFFFF"/>
                    </a:gs>
                    <a:gs pos="100000">
                      <a:srgbClr val="FFFFFF"/>
                    </a:gs>
                  </a:gsLst>
                  <a:lin ang="5400000" scaled="0"/>
                </a:gradFill>
              </a:rPr>
            </a:br>
            <a:r>
              <a:rPr lang="en-US" sz="500" dirty="0">
                <a:gradFill>
                  <a:gsLst>
                    <a:gs pos="0">
                      <a:srgbClr val="FFFFFF"/>
                    </a:gs>
                    <a:gs pos="100000">
                      <a:srgbClr val="FFFFFF"/>
                    </a:gs>
                  </a:gsLst>
                  <a:lin ang="5400000" scaled="0"/>
                </a:gradFill>
              </a:rPr>
              <a:t>Factory</a:t>
            </a:r>
          </a:p>
        </p:txBody>
      </p:sp>
      <p:sp>
        <p:nvSpPr>
          <p:cNvPr id="38" name="Rectangle 37"/>
          <p:cNvSpPr>
            <a:spLocks noChangeAspect="1"/>
          </p:cNvSpPr>
          <p:nvPr/>
        </p:nvSpPr>
        <p:spPr bwMode="auto">
          <a:xfrm>
            <a:off x="1713006" y="2013221"/>
            <a:ext cx="486758" cy="485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r>
              <a:rPr lang="en-US" sz="500" dirty="0">
                <a:gradFill>
                  <a:gsLst>
                    <a:gs pos="0">
                      <a:srgbClr val="FFFFFF"/>
                    </a:gs>
                    <a:gs pos="100000">
                      <a:srgbClr val="FFFFFF"/>
                    </a:gs>
                  </a:gsLst>
                  <a:lin ang="5400000" scaled="0"/>
                </a:gradFill>
              </a:rPr>
              <a:t>ML</a:t>
            </a:r>
          </a:p>
        </p:txBody>
      </p:sp>
      <p:sp>
        <p:nvSpPr>
          <p:cNvPr id="40" name="Rectangle 39"/>
          <p:cNvSpPr>
            <a:spLocks noChangeAspect="1"/>
          </p:cNvSpPr>
          <p:nvPr/>
        </p:nvSpPr>
        <p:spPr bwMode="auto">
          <a:xfrm>
            <a:off x="2233352" y="3046928"/>
            <a:ext cx="486758" cy="485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r>
              <a:rPr lang="en-US" sz="500" dirty="0">
                <a:gradFill>
                  <a:gsLst>
                    <a:gs pos="0">
                      <a:srgbClr val="FFFFFF"/>
                    </a:gs>
                    <a:gs pos="100000">
                      <a:srgbClr val="FFFFFF"/>
                    </a:gs>
                  </a:gsLst>
                  <a:lin ang="5400000" scaled="0"/>
                </a:gradFill>
              </a:rPr>
              <a:t>Stream Analytics</a:t>
            </a:r>
          </a:p>
        </p:txBody>
      </p:sp>
      <p:sp>
        <p:nvSpPr>
          <p:cNvPr id="43" name="Rectangle 42"/>
          <p:cNvSpPr>
            <a:spLocks noChangeAspect="1"/>
          </p:cNvSpPr>
          <p:nvPr/>
        </p:nvSpPr>
        <p:spPr bwMode="auto">
          <a:xfrm>
            <a:off x="2746831" y="3046928"/>
            <a:ext cx="486758" cy="485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r>
              <a:rPr lang="en-US" sz="500" dirty="0" err="1">
                <a:gradFill>
                  <a:gsLst>
                    <a:gs pos="0">
                      <a:srgbClr val="FFFFFF"/>
                    </a:gs>
                    <a:gs pos="100000">
                      <a:srgbClr val="FFFFFF"/>
                    </a:gs>
                  </a:gsLst>
                  <a:lin ang="5400000" scaled="0"/>
                </a:gradFill>
              </a:rPr>
              <a:t>DocumentDB</a:t>
            </a:r>
            <a:endParaRPr lang="en-US" sz="500" dirty="0">
              <a:gradFill>
                <a:gsLst>
                  <a:gs pos="0">
                    <a:srgbClr val="FFFFFF"/>
                  </a:gs>
                  <a:gs pos="100000">
                    <a:srgbClr val="FFFFFF"/>
                  </a:gs>
                </a:gsLst>
                <a:lin ang="5400000" scaled="0"/>
              </a:gradFill>
            </a:endParaRPr>
          </a:p>
        </p:txBody>
      </p:sp>
      <p:sp>
        <p:nvSpPr>
          <p:cNvPr id="50" name="Rectangle 49"/>
          <p:cNvSpPr>
            <a:spLocks noChangeAspect="1"/>
          </p:cNvSpPr>
          <p:nvPr/>
        </p:nvSpPr>
        <p:spPr bwMode="auto">
          <a:xfrm>
            <a:off x="2233352" y="2532257"/>
            <a:ext cx="486758" cy="485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13" tIns="45713" rIns="45713" bIns="45713" numCol="1" rtlCol="0" anchor="t" anchorCtr="0" compatLnSpc="1">
            <a:prstTxWarp prst="textNoShape">
              <a:avLst/>
            </a:prstTxWarp>
          </a:bodyPr>
          <a:lstStyle/>
          <a:p>
            <a:pPr defTabSz="913923" fontAlgn="base">
              <a:lnSpc>
                <a:spcPct val="90000"/>
              </a:lnSpc>
              <a:spcBef>
                <a:spcPct val="0"/>
              </a:spcBef>
              <a:spcAft>
                <a:spcPct val="0"/>
              </a:spcAft>
              <a:tabLst>
                <a:tab pos="287282" algn="l"/>
              </a:tabLst>
            </a:pPr>
            <a:r>
              <a:rPr lang="en-US" sz="500" dirty="0">
                <a:gradFill>
                  <a:gsLst>
                    <a:gs pos="0">
                      <a:srgbClr val="FFFFFF"/>
                    </a:gs>
                    <a:gs pos="100000">
                      <a:srgbClr val="FFFFFF"/>
                    </a:gs>
                  </a:gsLst>
                  <a:lin ang="5400000" scaled="0"/>
                </a:gradFill>
              </a:rPr>
              <a:t>Event </a:t>
            </a:r>
            <a:br>
              <a:rPr lang="en-US" sz="500" dirty="0">
                <a:gradFill>
                  <a:gsLst>
                    <a:gs pos="0">
                      <a:srgbClr val="FFFFFF"/>
                    </a:gs>
                    <a:gs pos="100000">
                      <a:srgbClr val="FFFFFF"/>
                    </a:gs>
                  </a:gsLst>
                  <a:lin ang="5400000" scaled="0"/>
                </a:gradFill>
              </a:rPr>
            </a:br>
            <a:r>
              <a:rPr lang="en-US" sz="500" dirty="0">
                <a:gradFill>
                  <a:gsLst>
                    <a:gs pos="0">
                      <a:srgbClr val="FFFFFF"/>
                    </a:gs>
                    <a:gs pos="100000">
                      <a:srgbClr val="FFFFFF"/>
                    </a:gs>
                  </a:gsLst>
                  <a:lin ang="5400000" scaled="0"/>
                </a:gradFill>
              </a:rPr>
              <a:t>Hubs</a:t>
            </a:r>
          </a:p>
        </p:txBody>
      </p:sp>
      <p:pic>
        <p:nvPicPr>
          <p:cNvPr id="47" name="Picture 46"/>
          <p:cNvPicPr>
            <a:picLocks noChangeAspect="1"/>
          </p:cNvPicPr>
          <p:nvPr/>
        </p:nvPicPr>
        <p:blipFill rotWithShape="1">
          <a:blip r:embed="rId3"/>
          <a:srcRect l="12292" t="10404" r="10060" b="16946"/>
          <a:stretch/>
        </p:blipFill>
        <p:spPr>
          <a:xfrm>
            <a:off x="1219220" y="3176206"/>
            <a:ext cx="445213" cy="232079"/>
          </a:xfrm>
          <a:prstGeom prst="rect">
            <a:avLst/>
          </a:prstGeom>
        </p:spPr>
      </p:pic>
      <p:pic>
        <p:nvPicPr>
          <p:cNvPr id="48" name="Picture 47"/>
          <p:cNvPicPr>
            <a:picLocks noChangeAspect="1"/>
          </p:cNvPicPr>
          <p:nvPr/>
        </p:nvPicPr>
        <p:blipFill>
          <a:blip r:embed="rId4">
            <a:clrChange>
              <a:clrFrom>
                <a:srgbClr val="FFFFFF"/>
              </a:clrFrom>
              <a:clrTo>
                <a:srgbClr val="FFFFFF">
                  <a:alpha val="0"/>
                </a:srgbClr>
              </a:clrTo>
            </a:clrChange>
          </a:blip>
          <a:stretch>
            <a:fillRect/>
          </a:stretch>
        </p:blipFill>
        <p:spPr>
          <a:xfrm>
            <a:off x="1236269" y="2729397"/>
            <a:ext cx="411114" cy="88527"/>
          </a:xfrm>
          <a:prstGeom prst="rect">
            <a:avLst/>
          </a:prstGeom>
        </p:spPr>
      </p:pic>
      <p:pic>
        <p:nvPicPr>
          <p:cNvPr id="49" name="Picture 48"/>
          <p:cNvPicPr>
            <a:picLocks noChangeAspect="1"/>
          </p:cNvPicPr>
          <p:nvPr/>
        </p:nvPicPr>
        <p:blipFill rotWithShape="1">
          <a:blip r:embed="rId5">
            <a:clrChange>
              <a:clrFrom>
                <a:srgbClr val="FEFEFE"/>
              </a:clrFrom>
              <a:clrTo>
                <a:srgbClr val="FEFEFE">
                  <a:alpha val="0"/>
                </a:srgbClr>
              </a:clrTo>
            </a:clrChange>
          </a:blip>
          <a:srcRect l="10563" t="13400" r="14220" b="22708"/>
          <a:stretch/>
        </p:blipFill>
        <p:spPr>
          <a:xfrm>
            <a:off x="1233635" y="2175731"/>
            <a:ext cx="392154" cy="194311"/>
          </a:xfrm>
          <a:prstGeom prst="rect">
            <a:avLst/>
          </a:prstGeom>
        </p:spPr>
      </p:pic>
      <p:pic>
        <p:nvPicPr>
          <p:cNvPr id="80" name="Picture 79"/>
          <p:cNvPicPr>
            <a:picLocks noChangeAspect="1"/>
          </p:cNvPicPr>
          <p:nvPr/>
        </p:nvPicPr>
        <p:blipFill>
          <a:blip r:embed="rId6"/>
          <a:stretch>
            <a:fillRect/>
          </a:stretch>
        </p:blipFill>
        <p:spPr>
          <a:xfrm>
            <a:off x="2364146" y="2760196"/>
            <a:ext cx="216865" cy="216865"/>
          </a:xfrm>
          <a:prstGeom prst="rect">
            <a:avLst/>
          </a:prstGeom>
        </p:spPr>
      </p:pic>
      <p:pic>
        <p:nvPicPr>
          <p:cNvPr id="81" name="Picture 80"/>
          <p:cNvPicPr>
            <a:picLocks noChangeAspect="1"/>
          </p:cNvPicPr>
          <p:nvPr/>
        </p:nvPicPr>
        <p:blipFill>
          <a:blip r:embed="rId7"/>
          <a:stretch>
            <a:fillRect/>
          </a:stretch>
        </p:blipFill>
        <p:spPr>
          <a:xfrm>
            <a:off x="1832024" y="2748699"/>
            <a:ext cx="222205" cy="222205"/>
          </a:xfrm>
          <a:prstGeom prst="rect">
            <a:avLst/>
          </a:prstGeom>
        </p:spPr>
      </p:pic>
      <p:pic>
        <p:nvPicPr>
          <p:cNvPr id="82" name="Picture 81"/>
          <p:cNvPicPr>
            <a:picLocks noChangeAspect="1"/>
          </p:cNvPicPr>
          <p:nvPr/>
        </p:nvPicPr>
        <p:blipFill>
          <a:blip r:embed="rId8"/>
          <a:stretch>
            <a:fillRect/>
          </a:stretch>
        </p:blipFill>
        <p:spPr>
          <a:xfrm>
            <a:off x="2320639" y="3243029"/>
            <a:ext cx="274299" cy="274299"/>
          </a:xfrm>
          <a:prstGeom prst="rect">
            <a:avLst/>
          </a:prstGeom>
        </p:spPr>
      </p:pic>
      <p:pic>
        <p:nvPicPr>
          <p:cNvPr id="83" name="Picture 82"/>
          <p:cNvPicPr>
            <a:picLocks noChangeAspect="1"/>
          </p:cNvPicPr>
          <p:nvPr/>
        </p:nvPicPr>
        <p:blipFill>
          <a:blip r:embed="rId9"/>
          <a:stretch>
            <a:fillRect/>
          </a:stretch>
        </p:blipFill>
        <p:spPr>
          <a:xfrm>
            <a:off x="2891236" y="3234815"/>
            <a:ext cx="268390" cy="268390"/>
          </a:xfrm>
          <a:prstGeom prst="rect">
            <a:avLst/>
          </a:prstGeom>
        </p:spPr>
      </p:pic>
      <p:pic>
        <p:nvPicPr>
          <p:cNvPr id="84" name="Picture 83"/>
          <p:cNvPicPr>
            <a:picLocks noChangeAspect="1"/>
          </p:cNvPicPr>
          <p:nvPr/>
        </p:nvPicPr>
        <p:blipFill>
          <a:blip r:embed="rId10"/>
          <a:stretch>
            <a:fillRect/>
          </a:stretch>
        </p:blipFill>
        <p:spPr>
          <a:xfrm>
            <a:off x="1832024" y="2203347"/>
            <a:ext cx="200472" cy="200472"/>
          </a:xfrm>
          <a:prstGeom prst="rect">
            <a:avLst/>
          </a:prstGeom>
        </p:spPr>
      </p:pic>
      <p:sp>
        <p:nvSpPr>
          <p:cNvPr id="54" name="Freeform 53"/>
          <p:cNvSpPr/>
          <p:nvPr/>
        </p:nvSpPr>
        <p:spPr>
          <a:xfrm>
            <a:off x="2684280" y="3633578"/>
            <a:ext cx="605092" cy="613375"/>
          </a:xfrm>
          <a:custGeom>
            <a:avLst/>
            <a:gdLst>
              <a:gd name="connsiteX0" fmla="*/ 1275312 w 3118060"/>
              <a:gd name="connsiteY0" fmla="*/ 346461 h 5407996"/>
              <a:gd name="connsiteX1" fmla="*/ 213130 w 3118060"/>
              <a:gd name="connsiteY1" fmla="*/ 725151 h 5407996"/>
              <a:gd name="connsiteX2" fmla="*/ 434803 w 3118060"/>
              <a:gd name="connsiteY2" fmla="*/ 1935115 h 5407996"/>
              <a:gd name="connsiteX3" fmla="*/ 694 w 3118060"/>
              <a:gd name="connsiteY3" fmla="*/ 2960351 h 5407996"/>
              <a:gd name="connsiteX4" fmla="*/ 554875 w 3118060"/>
              <a:gd name="connsiteY4" fmla="*/ 3763915 h 5407996"/>
              <a:gd name="connsiteX5" fmla="*/ 425566 w 3118060"/>
              <a:gd name="connsiteY5" fmla="*/ 4161079 h 5407996"/>
              <a:gd name="connsiteX6" fmla="*/ 591821 w 3118060"/>
              <a:gd name="connsiteY6" fmla="*/ 4447406 h 5407996"/>
              <a:gd name="connsiteX7" fmla="*/ 333203 w 3118060"/>
              <a:gd name="connsiteY7" fmla="*/ 4659842 h 5407996"/>
              <a:gd name="connsiteX8" fmla="*/ 83821 w 3118060"/>
              <a:gd name="connsiteY8" fmla="*/ 5075479 h 5407996"/>
              <a:gd name="connsiteX9" fmla="*/ 351675 w 3118060"/>
              <a:gd name="connsiteY9" fmla="*/ 5334097 h 5407996"/>
              <a:gd name="connsiteX10" fmla="*/ 628766 w 3118060"/>
              <a:gd name="connsiteY10" fmla="*/ 5324861 h 5407996"/>
              <a:gd name="connsiteX11" fmla="*/ 767312 w 3118060"/>
              <a:gd name="connsiteY11" fmla="*/ 5177079 h 5407996"/>
              <a:gd name="connsiteX12" fmla="*/ 1303021 w 3118060"/>
              <a:gd name="connsiteY12" fmla="*/ 5407988 h 5407996"/>
              <a:gd name="connsiteX13" fmla="*/ 1580112 w 3118060"/>
              <a:gd name="connsiteY13" fmla="*/ 5167842 h 5407996"/>
              <a:gd name="connsiteX14" fmla="*/ 1820257 w 3118060"/>
              <a:gd name="connsiteY14" fmla="*/ 5195551 h 5407996"/>
              <a:gd name="connsiteX15" fmla="*/ 2143530 w 3118060"/>
              <a:gd name="connsiteY15" fmla="*/ 5306388 h 5407996"/>
              <a:gd name="connsiteX16" fmla="*/ 2282075 w 3118060"/>
              <a:gd name="connsiteY16" fmla="*/ 5084715 h 5407996"/>
              <a:gd name="connsiteX17" fmla="*/ 2780839 w 3118060"/>
              <a:gd name="connsiteY17" fmla="*/ 4696788 h 5407996"/>
              <a:gd name="connsiteX18" fmla="*/ 2974803 w 3118060"/>
              <a:gd name="connsiteY18" fmla="*/ 4105661 h 5407996"/>
              <a:gd name="connsiteX19" fmla="*/ 3104112 w 3118060"/>
              <a:gd name="connsiteY19" fmla="*/ 3653079 h 5407996"/>
              <a:gd name="connsiteX20" fmla="*/ 2633057 w 3118060"/>
              <a:gd name="connsiteY20" fmla="*/ 3237442 h 5407996"/>
              <a:gd name="connsiteX21" fmla="*/ 2633057 w 3118060"/>
              <a:gd name="connsiteY21" fmla="*/ 2821806 h 5407996"/>
              <a:gd name="connsiteX22" fmla="*/ 2623821 w 3118060"/>
              <a:gd name="connsiteY22" fmla="*/ 2461588 h 5407996"/>
              <a:gd name="connsiteX23" fmla="*/ 2494512 w 3118060"/>
              <a:gd name="connsiteY23" fmla="*/ 2184497 h 5407996"/>
              <a:gd name="connsiteX24" fmla="*/ 2522221 w 3118060"/>
              <a:gd name="connsiteY24" fmla="*/ 1981297 h 5407996"/>
              <a:gd name="connsiteX25" fmla="*/ 2993275 w 3118060"/>
              <a:gd name="connsiteY25" fmla="*/ 1020715 h 5407996"/>
              <a:gd name="connsiteX26" fmla="*/ 2614584 w 3118060"/>
              <a:gd name="connsiteY26" fmla="*/ 115551 h 5407996"/>
              <a:gd name="connsiteX27" fmla="*/ 2411384 w 3118060"/>
              <a:gd name="connsiteY27" fmla="*/ 23188 h 5407996"/>
              <a:gd name="connsiteX28" fmla="*/ 2282075 w 3118060"/>
              <a:gd name="connsiteY28" fmla="*/ 217151 h 5407996"/>
              <a:gd name="connsiteX29" fmla="*/ 2272839 w 3118060"/>
              <a:gd name="connsiteY29" fmla="*/ 485006 h 5407996"/>
              <a:gd name="connsiteX30" fmla="*/ 1884912 w 3118060"/>
              <a:gd name="connsiteY30" fmla="*/ 337224 h 5407996"/>
              <a:gd name="connsiteX31" fmla="*/ 1737130 w 3118060"/>
              <a:gd name="connsiteY31" fmla="*/ 198679 h 5407996"/>
              <a:gd name="connsiteX32" fmla="*/ 1515457 w 3118060"/>
              <a:gd name="connsiteY32" fmla="*/ 87842 h 5407996"/>
              <a:gd name="connsiteX33" fmla="*/ 1275312 w 3118060"/>
              <a:gd name="connsiteY33" fmla="*/ 87842 h 5407996"/>
              <a:gd name="connsiteX34" fmla="*/ 1210657 w 3118060"/>
              <a:gd name="connsiteY34" fmla="*/ 152497 h 5407996"/>
              <a:gd name="connsiteX35" fmla="*/ 1330730 w 3118060"/>
              <a:gd name="connsiteY35" fmla="*/ 318751 h 5407996"/>
              <a:gd name="connsiteX36" fmla="*/ 1275312 w 3118060"/>
              <a:gd name="connsiteY36" fmla="*/ 346461 h 5407996"/>
              <a:gd name="connsiteX0" fmla="*/ 1275312 w 3118060"/>
              <a:gd name="connsiteY0" fmla="*/ 346461 h 5407996"/>
              <a:gd name="connsiteX1" fmla="*/ 213130 w 3118060"/>
              <a:gd name="connsiteY1" fmla="*/ 725151 h 5407996"/>
              <a:gd name="connsiteX2" fmla="*/ 434803 w 3118060"/>
              <a:gd name="connsiteY2" fmla="*/ 1935115 h 5407996"/>
              <a:gd name="connsiteX3" fmla="*/ 694 w 3118060"/>
              <a:gd name="connsiteY3" fmla="*/ 2960351 h 5407996"/>
              <a:gd name="connsiteX4" fmla="*/ 554875 w 3118060"/>
              <a:gd name="connsiteY4" fmla="*/ 3763915 h 5407996"/>
              <a:gd name="connsiteX5" fmla="*/ 425566 w 3118060"/>
              <a:gd name="connsiteY5" fmla="*/ 4161079 h 5407996"/>
              <a:gd name="connsiteX6" fmla="*/ 591821 w 3118060"/>
              <a:gd name="connsiteY6" fmla="*/ 4447406 h 5407996"/>
              <a:gd name="connsiteX7" fmla="*/ 333203 w 3118060"/>
              <a:gd name="connsiteY7" fmla="*/ 4659842 h 5407996"/>
              <a:gd name="connsiteX8" fmla="*/ 351675 w 3118060"/>
              <a:gd name="connsiteY8" fmla="*/ 5334097 h 5407996"/>
              <a:gd name="connsiteX9" fmla="*/ 628766 w 3118060"/>
              <a:gd name="connsiteY9" fmla="*/ 5324861 h 5407996"/>
              <a:gd name="connsiteX10" fmla="*/ 767312 w 3118060"/>
              <a:gd name="connsiteY10" fmla="*/ 5177079 h 5407996"/>
              <a:gd name="connsiteX11" fmla="*/ 1303021 w 3118060"/>
              <a:gd name="connsiteY11" fmla="*/ 5407988 h 5407996"/>
              <a:gd name="connsiteX12" fmla="*/ 1580112 w 3118060"/>
              <a:gd name="connsiteY12" fmla="*/ 5167842 h 5407996"/>
              <a:gd name="connsiteX13" fmla="*/ 1820257 w 3118060"/>
              <a:gd name="connsiteY13" fmla="*/ 5195551 h 5407996"/>
              <a:gd name="connsiteX14" fmla="*/ 2143530 w 3118060"/>
              <a:gd name="connsiteY14" fmla="*/ 5306388 h 5407996"/>
              <a:gd name="connsiteX15" fmla="*/ 2282075 w 3118060"/>
              <a:gd name="connsiteY15" fmla="*/ 5084715 h 5407996"/>
              <a:gd name="connsiteX16" fmla="*/ 2780839 w 3118060"/>
              <a:gd name="connsiteY16" fmla="*/ 4696788 h 5407996"/>
              <a:gd name="connsiteX17" fmla="*/ 2974803 w 3118060"/>
              <a:gd name="connsiteY17" fmla="*/ 4105661 h 5407996"/>
              <a:gd name="connsiteX18" fmla="*/ 3104112 w 3118060"/>
              <a:gd name="connsiteY18" fmla="*/ 3653079 h 5407996"/>
              <a:gd name="connsiteX19" fmla="*/ 2633057 w 3118060"/>
              <a:gd name="connsiteY19" fmla="*/ 3237442 h 5407996"/>
              <a:gd name="connsiteX20" fmla="*/ 2633057 w 3118060"/>
              <a:gd name="connsiteY20" fmla="*/ 2821806 h 5407996"/>
              <a:gd name="connsiteX21" fmla="*/ 2623821 w 3118060"/>
              <a:gd name="connsiteY21" fmla="*/ 2461588 h 5407996"/>
              <a:gd name="connsiteX22" fmla="*/ 2494512 w 3118060"/>
              <a:gd name="connsiteY22" fmla="*/ 2184497 h 5407996"/>
              <a:gd name="connsiteX23" fmla="*/ 2522221 w 3118060"/>
              <a:gd name="connsiteY23" fmla="*/ 1981297 h 5407996"/>
              <a:gd name="connsiteX24" fmla="*/ 2993275 w 3118060"/>
              <a:gd name="connsiteY24" fmla="*/ 1020715 h 5407996"/>
              <a:gd name="connsiteX25" fmla="*/ 2614584 w 3118060"/>
              <a:gd name="connsiteY25" fmla="*/ 115551 h 5407996"/>
              <a:gd name="connsiteX26" fmla="*/ 2411384 w 3118060"/>
              <a:gd name="connsiteY26" fmla="*/ 23188 h 5407996"/>
              <a:gd name="connsiteX27" fmla="*/ 2282075 w 3118060"/>
              <a:gd name="connsiteY27" fmla="*/ 217151 h 5407996"/>
              <a:gd name="connsiteX28" fmla="*/ 2272839 w 3118060"/>
              <a:gd name="connsiteY28" fmla="*/ 485006 h 5407996"/>
              <a:gd name="connsiteX29" fmla="*/ 1884912 w 3118060"/>
              <a:gd name="connsiteY29" fmla="*/ 337224 h 5407996"/>
              <a:gd name="connsiteX30" fmla="*/ 1737130 w 3118060"/>
              <a:gd name="connsiteY30" fmla="*/ 198679 h 5407996"/>
              <a:gd name="connsiteX31" fmla="*/ 1515457 w 3118060"/>
              <a:gd name="connsiteY31" fmla="*/ 87842 h 5407996"/>
              <a:gd name="connsiteX32" fmla="*/ 1275312 w 3118060"/>
              <a:gd name="connsiteY32" fmla="*/ 87842 h 5407996"/>
              <a:gd name="connsiteX33" fmla="*/ 1210657 w 3118060"/>
              <a:gd name="connsiteY33" fmla="*/ 152497 h 5407996"/>
              <a:gd name="connsiteX34" fmla="*/ 1330730 w 3118060"/>
              <a:gd name="connsiteY34" fmla="*/ 318751 h 5407996"/>
              <a:gd name="connsiteX35" fmla="*/ 1275312 w 3118060"/>
              <a:gd name="connsiteY35" fmla="*/ 346461 h 5407996"/>
              <a:gd name="connsiteX0" fmla="*/ 1275312 w 3118060"/>
              <a:gd name="connsiteY0" fmla="*/ 346461 h 5407996"/>
              <a:gd name="connsiteX1" fmla="*/ 213130 w 3118060"/>
              <a:gd name="connsiteY1" fmla="*/ 725151 h 5407996"/>
              <a:gd name="connsiteX2" fmla="*/ 434803 w 3118060"/>
              <a:gd name="connsiteY2" fmla="*/ 1935115 h 5407996"/>
              <a:gd name="connsiteX3" fmla="*/ 694 w 3118060"/>
              <a:gd name="connsiteY3" fmla="*/ 2960351 h 5407996"/>
              <a:gd name="connsiteX4" fmla="*/ 554875 w 3118060"/>
              <a:gd name="connsiteY4" fmla="*/ 3763915 h 5407996"/>
              <a:gd name="connsiteX5" fmla="*/ 425566 w 3118060"/>
              <a:gd name="connsiteY5" fmla="*/ 4161079 h 5407996"/>
              <a:gd name="connsiteX6" fmla="*/ 591821 w 3118060"/>
              <a:gd name="connsiteY6" fmla="*/ 4447406 h 5407996"/>
              <a:gd name="connsiteX7" fmla="*/ 333203 w 3118060"/>
              <a:gd name="connsiteY7" fmla="*/ 4659842 h 5407996"/>
              <a:gd name="connsiteX8" fmla="*/ 351675 w 3118060"/>
              <a:gd name="connsiteY8" fmla="*/ 5334097 h 5407996"/>
              <a:gd name="connsiteX9" fmla="*/ 628766 w 3118060"/>
              <a:gd name="connsiteY9" fmla="*/ 5324861 h 5407996"/>
              <a:gd name="connsiteX10" fmla="*/ 616026 w 3118060"/>
              <a:gd name="connsiteY10" fmla="*/ 5276379 h 5407996"/>
              <a:gd name="connsiteX11" fmla="*/ 767312 w 3118060"/>
              <a:gd name="connsiteY11" fmla="*/ 5177079 h 5407996"/>
              <a:gd name="connsiteX12" fmla="*/ 1303021 w 3118060"/>
              <a:gd name="connsiteY12" fmla="*/ 5407988 h 5407996"/>
              <a:gd name="connsiteX13" fmla="*/ 1580112 w 3118060"/>
              <a:gd name="connsiteY13" fmla="*/ 5167842 h 5407996"/>
              <a:gd name="connsiteX14" fmla="*/ 1820257 w 3118060"/>
              <a:gd name="connsiteY14" fmla="*/ 5195551 h 5407996"/>
              <a:gd name="connsiteX15" fmla="*/ 2143530 w 3118060"/>
              <a:gd name="connsiteY15" fmla="*/ 5306388 h 5407996"/>
              <a:gd name="connsiteX16" fmla="*/ 2282075 w 3118060"/>
              <a:gd name="connsiteY16" fmla="*/ 5084715 h 5407996"/>
              <a:gd name="connsiteX17" fmla="*/ 2780839 w 3118060"/>
              <a:gd name="connsiteY17" fmla="*/ 4696788 h 5407996"/>
              <a:gd name="connsiteX18" fmla="*/ 2974803 w 3118060"/>
              <a:gd name="connsiteY18" fmla="*/ 4105661 h 5407996"/>
              <a:gd name="connsiteX19" fmla="*/ 3104112 w 3118060"/>
              <a:gd name="connsiteY19" fmla="*/ 3653079 h 5407996"/>
              <a:gd name="connsiteX20" fmla="*/ 2633057 w 3118060"/>
              <a:gd name="connsiteY20" fmla="*/ 3237442 h 5407996"/>
              <a:gd name="connsiteX21" fmla="*/ 2633057 w 3118060"/>
              <a:gd name="connsiteY21" fmla="*/ 2821806 h 5407996"/>
              <a:gd name="connsiteX22" fmla="*/ 2623821 w 3118060"/>
              <a:gd name="connsiteY22" fmla="*/ 2461588 h 5407996"/>
              <a:gd name="connsiteX23" fmla="*/ 2494512 w 3118060"/>
              <a:gd name="connsiteY23" fmla="*/ 2184497 h 5407996"/>
              <a:gd name="connsiteX24" fmla="*/ 2522221 w 3118060"/>
              <a:gd name="connsiteY24" fmla="*/ 1981297 h 5407996"/>
              <a:gd name="connsiteX25" fmla="*/ 2993275 w 3118060"/>
              <a:gd name="connsiteY25" fmla="*/ 1020715 h 5407996"/>
              <a:gd name="connsiteX26" fmla="*/ 2614584 w 3118060"/>
              <a:gd name="connsiteY26" fmla="*/ 115551 h 5407996"/>
              <a:gd name="connsiteX27" fmla="*/ 2411384 w 3118060"/>
              <a:gd name="connsiteY27" fmla="*/ 23188 h 5407996"/>
              <a:gd name="connsiteX28" fmla="*/ 2282075 w 3118060"/>
              <a:gd name="connsiteY28" fmla="*/ 217151 h 5407996"/>
              <a:gd name="connsiteX29" fmla="*/ 2272839 w 3118060"/>
              <a:gd name="connsiteY29" fmla="*/ 485006 h 5407996"/>
              <a:gd name="connsiteX30" fmla="*/ 1884912 w 3118060"/>
              <a:gd name="connsiteY30" fmla="*/ 337224 h 5407996"/>
              <a:gd name="connsiteX31" fmla="*/ 1737130 w 3118060"/>
              <a:gd name="connsiteY31" fmla="*/ 198679 h 5407996"/>
              <a:gd name="connsiteX32" fmla="*/ 1515457 w 3118060"/>
              <a:gd name="connsiteY32" fmla="*/ 87842 h 5407996"/>
              <a:gd name="connsiteX33" fmla="*/ 1275312 w 3118060"/>
              <a:gd name="connsiteY33" fmla="*/ 87842 h 5407996"/>
              <a:gd name="connsiteX34" fmla="*/ 1210657 w 3118060"/>
              <a:gd name="connsiteY34" fmla="*/ 152497 h 5407996"/>
              <a:gd name="connsiteX35" fmla="*/ 1330730 w 3118060"/>
              <a:gd name="connsiteY35" fmla="*/ 318751 h 5407996"/>
              <a:gd name="connsiteX36" fmla="*/ 1275312 w 3118060"/>
              <a:gd name="connsiteY36" fmla="*/ 346461 h 5407996"/>
              <a:gd name="connsiteX0" fmla="*/ 1275312 w 3118060"/>
              <a:gd name="connsiteY0" fmla="*/ 346461 h 5407996"/>
              <a:gd name="connsiteX1" fmla="*/ 213130 w 3118060"/>
              <a:gd name="connsiteY1" fmla="*/ 725151 h 5407996"/>
              <a:gd name="connsiteX2" fmla="*/ 434803 w 3118060"/>
              <a:gd name="connsiteY2" fmla="*/ 1935115 h 5407996"/>
              <a:gd name="connsiteX3" fmla="*/ 694 w 3118060"/>
              <a:gd name="connsiteY3" fmla="*/ 2960351 h 5407996"/>
              <a:gd name="connsiteX4" fmla="*/ 554875 w 3118060"/>
              <a:gd name="connsiteY4" fmla="*/ 3763915 h 5407996"/>
              <a:gd name="connsiteX5" fmla="*/ 425566 w 3118060"/>
              <a:gd name="connsiteY5" fmla="*/ 4161079 h 5407996"/>
              <a:gd name="connsiteX6" fmla="*/ 591821 w 3118060"/>
              <a:gd name="connsiteY6" fmla="*/ 4447406 h 5407996"/>
              <a:gd name="connsiteX7" fmla="*/ 333203 w 3118060"/>
              <a:gd name="connsiteY7" fmla="*/ 4659842 h 5407996"/>
              <a:gd name="connsiteX8" fmla="*/ 351675 w 3118060"/>
              <a:gd name="connsiteY8" fmla="*/ 5334097 h 5407996"/>
              <a:gd name="connsiteX9" fmla="*/ 628766 w 3118060"/>
              <a:gd name="connsiteY9" fmla="*/ 5324861 h 5407996"/>
              <a:gd name="connsiteX10" fmla="*/ 767312 w 3118060"/>
              <a:gd name="connsiteY10" fmla="*/ 5177079 h 5407996"/>
              <a:gd name="connsiteX11" fmla="*/ 1303021 w 3118060"/>
              <a:gd name="connsiteY11" fmla="*/ 5407988 h 5407996"/>
              <a:gd name="connsiteX12" fmla="*/ 1580112 w 3118060"/>
              <a:gd name="connsiteY12" fmla="*/ 5167842 h 5407996"/>
              <a:gd name="connsiteX13" fmla="*/ 1820257 w 3118060"/>
              <a:gd name="connsiteY13" fmla="*/ 5195551 h 5407996"/>
              <a:gd name="connsiteX14" fmla="*/ 2143530 w 3118060"/>
              <a:gd name="connsiteY14" fmla="*/ 5306388 h 5407996"/>
              <a:gd name="connsiteX15" fmla="*/ 2282075 w 3118060"/>
              <a:gd name="connsiteY15" fmla="*/ 5084715 h 5407996"/>
              <a:gd name="connsiteX16" fmla="*/ 2780839 w 3118060"/>
              <a:gd name="connsiteY16" fmla="*/ 4696788 h 5407996"/>
              <a:gd name="connsiteX17" fmla="*/ 2974803 w 3118060"/>
              <a:gd name="connsiteY17" fmla="*/ 4105661 h 5407996"/>
              <a:gd name="connsiteX18" fmla="*/ 3104112 w 3118060"/>
              <a:gd name="connsiteY18" fmla="*/ 3653079 h 5407996"/>
              <a:gd name="connsiteX19" fmla="*/ 2633057 w 3118060"/>
              <a:gd name="connsiteY19" fmla="*/ 3237442 h 5407996"/>
              <a:gd name="connsiteX20" fmla="*/ 2633057 w 3118060"/>
              <a:gd name="connsiteY20" fmla="*/ 2821806 h 5407996"/>
              <a:gd name="connsiteX21" fmla="*/ 2623821 w 3118060"/>
              <a:gd name="connsiteY21" fmla="*/ 2461588 h 5407996"/>
              <a:gd name="connsiteX22" fmla="*/ 2494512 w 3118060"/>
              <a:gd name="connsiteY22" fmla="*/ 2184497 h 5407996"/>
              <a:gd name="connsiteX23" fmla="*/ 2522221 w 3118060"/>
              <a:gd name="connsiteY23" fmla="*/ 1981297 h 5407996"/>
              <a:gd name="connsiteX24" fmla="*/ 2993275 w 3118060"/>
              <a:gd name="connsiteY24" fmla="*/ 1020715 h 5407996"/>
              <a:gd name="connsiteX25" fmla="*/ 2614584 w 3118060"/>
              <a:gd name="connsiteY25" fmla="*/ 115551 h 5407996"/>
              <a:gd name="connsiteX26" fmla="*/ 2411384 w 3118060"/>
              <a:gd name="connsiteY26" fmla="*/ 23188 h 5407996"/>
              <a:gd name="connsiteX27" fmla="*/ 2282075 w 3118060"/>
              <a:gd name="connsiteY27" fmla="*/ 217151 h 5407996"/>
              <a:gd name="connsiteX28" fmla="*/ 2272839 w 3118060"/>
              <a:gd name="connsiteY28" fmla="*/ 485006 h 5407996"/>
              <a:gd name="connsiteX29" fmla="*/ 1884912 w 3118060"/>
              <a:gd name="connsiteY29" fmla="*/ 337224 h 5407996"/>
              <a:gd name="connsiteX30" fmla="*/ 1737130 w 3118060"/>
              <a:gd name="connsiteY30" fmla="*/ 198679 h 5407996"/>
              <a:gd name="connsiteX31" fmla="*/ 1515457 w 3118060"/>
              <a:gd name="connsiteY31" fmla="*/ 87842 h 5407996"/>
              <a:gd name="connsiteX32" fmla="*/ 1275312 w 3118060"/>
              <a:gd name="connsiteY32" fmla="*/ 87842 h 5407996"/>
              <a:gd name="connsiteX33" fmla="*/ 1210657 w 3118060"/>
              <a:gd name="connsiteY33" fmla="*/ 152497 h 5407996"/>
              <a:gd name="connsiteX34" fmla="*/ 1330730 w 3118060"/>
              <a:gd name="connsiteY34" fmla="*/ 318751 h 5407996"/>
              <a:gd name="connsiteX35" fmla="*/ 1275312 w 3118060"/>
              <a:gd name="connsiteY35" fmla="*/ 346461 h 5407996"/>
              <a:gd name="connsiteX0" fmla="*/ 1275312 w 3118060"/>
              <a:gd name="connsiteY0" fmla="*/ 346461 h 5407996"/>
              <a:gd name="connsiteX1" fmla="*/ 213130 w 3118060"/>
              <a:gd name="connsiteY1" fmla="*/ 725151 h 5407996"/>
              <a:gd name="connsiteX2" fmla="*/ 434803 w 3118060"/>
              <a:gd name="connsiteY2" fmla="*/ 1935115 h 5407996"/>
              <a:gd name="connsiteX3" fmla="*/ 694 w 3118060"/>
              <a:gd name="connsiteY3" fmla="*/ 2960351 h 5407996"/>
              <a:gd name="connsiteX4" fmla="*/ 554875 w 3118060"/>
              <a:gd name="connsiteY4" fmla="*/ 3763915 h 5407996"/>
              <a:gd name="connsiteX5" fmla="*/ 425566 w 3118060"/>
              <a:gd name="connsiteY5" fmla="*/ 4161079 h 5407996"/>
              <a:gd name="connsiteX6" fmla="*/ 591821 w 3118060"/>
              <a:gd name="connsiteY6" fmla="*/ 4447406 h 5407996"/>
              <a:gd name="connsiteX7" fmla="*/ 333203 w 3118060"/>
              <a:gd name="connsiteY7" fmla="*/ 4659842 h 5407996"/>
              <a:gd name="connsiteX8" fmla="*/ 351675 w 3118060"/>
              <a:gd name="connsiteY8" fmla="*/ 5334097 h 5407996"/>
              <a:gd name="connsiteX9" fmla="*/ 767312 w 3118060"/>
              <a:gd name="connsiteY9" fmla="*/ 5177079 h 5407996"/>
              <a:gd name="connsiteX10" fmla="*/ 1303021 w 3118060"/>
              <a:gd name="connsiteY10" fmla="*/ 5407988 h 5407996"/>
              <a:gd name="connsiteX11" fmla="*/ 1580112 w 3118060"/>
              <a:gd name="connsiteY11" fmla="*/ 5167842 h 5407996"/>
              <a:gd name="connsiteX12" fmla="*/ 1820257 w 3118060"/>
              <a:gd name="connsiteY12" fmla="*/ 5195551 h 5407996"/>
              <a:gd name="connsiteX13" fmla="*/ 2143530 w 3118060"/>
              <a:gd name="connsiteY13" fmla="*/ 5306388 h 5407996"/>
              <a:gd name="connsiteX14" fmla="*/ 2282075 w 3118060"/>
              <a:gd name="connsiteY14" fmla="*/ 5084715 h 5407996"/>
              <a:gd name="connsiteX15" fmla="*/ 2780839 w 3118060"/>
              <a:gd name="connsiteY15" fmla="*/ 4696788 h 5407996"/>
              <a:gd name="connsiteX16" fmla="*/ 2974803 w 3118060"/>
              <a:gd name="connsiteY16" fmla="*/ 4105661 h 5407996"/>
              <a:gd name="connsiteX17" fmla="*/ 3104112 w 3118060"/>
              <a:gd name="connsiteY17" fmla="*/ 3653079 h 5407996"/>
              <a:gd name="connsiteX18" fmla="*/ 2633057 w 3118060"/>
              <a:gd name="connsiteY18" fmla="*/ 3237442 h 5407996"/>
              <a:gd name="connsiteX19" fmla="*/ 2633057 w 3118060"/>
              <a:gd name="connsiteY19" fmla="*/ 2821806 h 5407996"/>
              <a:gd name="connsiteX20" fmla="*/ 2623821 w 3118060"/>
              <a:gd name="connsiteY20" fmla="*/ 2461588 h 5407996"/>
              <a:gd name="connsiteX21" fmla="*/ 2494512 w 3118060"/>
              <a:gd name="connsiteY21" fmla="*/ 2184497 h 5407996"/>
              <a:gd name="connsiteX22" fmla="*/ 2522221 w 3118060"/>
              <a:gd name="connsiteY22" fmla="*/ 1981297 h 5407996"/>
              <a:gd name="connsiteX23" fmla="*/ 2993275 w 3118060"/>
              <a:gd name="connsiteY23" fmla="*/ 1020715 h 5407996"/>
              <a:gd name="connsiteX24" fmla="*/ 2614584 w 3118060"/>
              <a:gd name="connsiteY24" fmla="*/ 115551 h 5407996"/>
              <a:gd name="connsiteX25" fmla="*/ 2411384 w 3118060"/>
              <a:gd name="connsiteY25" fmla="*/ 23188 h 5407996"/>
              <a:gd name="connsiteX26" fmla="*/ 2282075 w 3118060"/>
              <a:gd name="connsiteY26" fmla="*/ 217151 h 5407996"/>
              <a:gd name="connsiteX27" fmla="*/ 2272839 w 3118060"/>
              <a:gd name="connsiteY27" fmla="*/ 485006 h 5407996"/>
              <a:gd name="connsiteX28" fmla="*/ 1884912 w 3118060"/>
              <a:gd name="connsiteY28" fmla="*/ 337224 h 5407996"/>
              <a:gd name="connsiteX29" fmla="*/ 1737130 w 3118060"/>
              <a:gd name="connsiteY29" fmla="*/ 198679 h 5407996"/>
              <a:gd name="connsiteX30" fmla="*/ 1515457 w 3118060"/>
              <a:gd name="connsiteY30" fmla="*/ 87842 h 5407996"/>
              <a:gd name="connsiteX31" fmla="*/ 1275312 w 3118060"/>
              <a:gd name="connsiteY31" fmla="*/ 87842 h 5407996"/>
              <a:gd name="connsiteX32" fmla="*/ 1210657 w 3118060"/>
              <a:gd name="connsiteY32" fmla="*/ 152497 h 5407996"/>
              <a:gd name="connsiteX33" fmla="*/ 1330730 w 3118060"/>
              <a:gd name="connsiteY33" fmla="*/ 318751 h 5407996"/>
              <a:gd name="connsiteX34" fmla="*/ 1275312 w 3118060"/>
              <a:gd name="connsiteY34" fmla="*/ 346461 h 5407996"/>
              <a:gd name="connsiteX0" fmla="*/ 1275312 w 3118060"/>
              <a:gd name="connsiteY0" fmla="*/ 346461 h 5407996"/>
              <a:gd name="connsiteX1" fmla="*/ 213130 w 3118060"/>
              <a:gd name="connsiteY1" fmla="*/ 725151 h 5407996"/>
              <a:gd name="connsiteX2" fmla="*/ 434803 w 3118060"/>
              <a:gd name="connsiteY2" fmla="*/ 1935115 h 5407996"/>
              <a:gd name="connsiteX3" fmla="*/ 694 w 3118060"/>
              <a:gd name="connsiteY3" fmla="*/ 2960351 h 5407996"/>
              <a:gd name="connsiteX4" fmla="*/ 554875 w 3118060"/>
              <a:gd name="connsiteY4" fmla="*/ 3763915 h 5407996"/>
              <a:gd name="connsiteX5" fmla="*/ 425566 w 3118060"/>
              <a:gd name="connsiteY5" fmla="*/ 4161079 h 5407996"/>
              <a:gd name="connsiteX6" fmla="*/ 591821 w 3118060"/>
              <a:gd name="connsiteY6" fmla="*/ 4447406 h 5407996"/>
              <a:gd name="connsiteX7" fmla="*/ 351675 w 3118060"/>
              <a:gd name="connsiteY7" fmla="*/ 5334097 h 5407996"/>
              <a:gd name="connsiteX8" fmla="*/ 767312 w 3118060"/>
              <a:gd name="connsiteY8" fmla="*/ 5177079 h 5407996"/>
              <a:gd name="connsiteX9" fmla="*/ 1303021 w 3118060"/>
              <a:gd name="connsiteY9" fmla="*/ 5407988 h 5407996"/>
              <a:gd name="connsiteX10" fmla="*/ 1580112 w 3118060"/>
              <a:gd name="connsiteY10" fmla="*/ 5167842 h 5407996"/>
              <a:gd name="connsiteX11" fmla="*/ 1820257 w 3118060"/>
              <a:gd name="connsiteY11" fmla="*/ 5195551 h 5407996"/>
              <a:gd name="connsiteX12" fmla="*/ 2143530 w 3118060"/>
              <a:gd name="connsiteY12" fmla="*/ 5306388 h 5407996"/>
              <a:gd name="connsiteX13" fmla="*/ 2282075 w 3118060"/>
              <a:gd name="connsiteY13" fmla="*/ 5084715 h 5407996"/>
              <a:gd name="connsiteX14" fmla="*/ 2780839 w 3118060"/>
              <a:gd name="connsiteY14" fmla="*/ 4696788 h 5407996"/>
              <a:gd name="connsiteX15" fmla="*/ 2974803 w 3118060"/>
              <a:gd name="connsiteY15" fmla="*/ 4105661 h 5407996"/>
              <a:gd name="connsiteX16" fmla="*/ 3104112 w 3118060"/>
              <a:gd name="connsiteY16" fmla="*/ 3653079 h 5407996"/>
              <a:gd name="connsiteX17" fmla="*/ 2633057 w 3118060"/>
              <a:gd name="connsiteY17" fmla="*/ 3237442 h 5407996"/>
              <a:gd name="connsiteX18" fmla="*/ 2633057 w 3118060"/>
              <a:gd name="connsiteY18" fmla="*/ 2821806 h 5407996"/>
              <a:gd name="connsiteX19" fmla="*/ 2623821 w 3118060"/>
              <a:gd name="connsiteY19" fmla="*/ 2461588 h 5407996"/>
              <a:gd name="connsiteX20" fmla="*/ 2494512 w 3118060"/>
              <a:gd name="connsiteY20" fmla="*/ 2184497 h 5407996"/>
              <a:gd name="connsiteX21" fmla="*/ 2522221 w 3118060"/>
              <a:gd name="connsiteY21" fmla="*/ 1981297 h 5407996"/>
              <a:gd name="connsiteX22" fmla="*/ 2993275 w 3118060"/>
              <a:gd name="connsiteY22" fmla="*/ 1020715 h 5407996"/>
              <a:gd name="connsiteX23" fmla="*/ 2614584 w 3118060"/>
              <a:gd name="connsiteY23" fmla="*/ 115551 h 5407996"/>
              <a:gd name="connsiteX24" fmla="*/ 2411384 w 3118060"/>
              <a:gd name="connsiteY24" fmla="*/ 23188 h 5407996"/>
              <a:gd name="connsiteX25" fmla="*/ 2282075 w 3118060"/>
              <a:gd name="connsiteY25" fmla="*/ 217151 h 5407996"/>
              <a:gd name="connsiteX26" fmla="*/ 2272839 w 3118060"/>
              <a:gd name="connsiteY26" fmla="*/ 485006 h 5407996"/>
              <a:gd name="connsiteX27" fmla="*/ 1884912 w 3118060"/>
              <a:gd name="connsiteY27" fmla="*/ 337224 h 5407996"/>
              <a:gd name="connsiteX28" fmla="*/ 1737130 w 3118060"/>
              <a:gd name="connsiteY28" fmla="*/ 198679 h 5407996"/>
              <a:gd name="connsiteX29" fmla="*/ 1515457 w 3118060"/>
              <a:gd name="connsiteY29" fmla="*/ 87842 h 5407996"/>
              <a:gd name="connsiteX30" fmla="*/ 1275312 w 3118060"/>
              <a:gd name="connsiteY30" fmla="*/ 87842 h 5407996"/>
              <a:gd name="connsiteX31" fmla="*/ 1210657 w 3118060"/>
              <a:gd name="connsiteY31" fmla="*/ 152497 h 5407996"/>
              <a:gd name="connsiteX32" fmla="*/ 1330730 w 3118060"/>
              <a:gd name="connsiteY32" fmla="*/ 318751 h 5407996"/>
              <a:gd name="connsiteX33" fmla="*/ 1275312 w 3118060"/>
              <a:gd name="connsiteY33" fmla="*/ 346461 h 5407996"/>
              <a:gd name="connsiteX0" fmla="*/ 1275312 w 3118060"/>
              <a:gd name="connsiteY0" fmla="*/ 346461 h 5408012"/>
              <a:gd name="connsiteX1" fmla="*/ 213130 w 3118060"/>
              <a:gd name="connsiteY1" fmla="*/ 725151 h 5408012"/>
              <a:gd name="connsiteX2" fmla="*/ 434803 w 3118060"/>
              <a:gd name="connsiteY2" fmla="*/ 1935115 h 5408012"/>
              <a:gd name="connsiteX3" fmla="*/ 694 w 3118060"/>
              <a:gd name="connsiteY3" fmla="*/ 2960351 h 5408012"/>
              <a:gd name="connsiteX4" fmla="*/ 554875 w 3118060"/>
              <a:gd name="connsiteY4" fmla="*/ 3763915 h 5408012"/>
              <a:gd name="connsiteX5" fmla="*/ 425566 w 3118060"/>
              <a:gd name="connsiteY5" fmla="*/ 4161079 h 5408012"/>
              <a:gd name="connsiteX6" fmla="*/ 591821 w 3118060"/>
              <a:gd name="connsiteY6" fmla="*/ 4447406 h 5408012"/>
              <a:gd name="connsiteX7" fmla="*/ 767312 w 3118060"/>
              <a:gd name="connsiteY7" fmla="*/ 5177079 h 5408012"/>
              <a:gd name="connsiteX8" fmla="*/ 1303021 w 3118060"/>
              <a:gd name="connsiteY8" fmla="*/ 5407988 h 5408012"/>
              <a:gd name="connsiteX9" fmla="*/ 1580112 w 3118060"/>
              <a:gd name="connsiteY9" fmla="*/ 5167842 h 5408012"/>
              <a:gd name="connsiteX10" fmla="*/ 1820257 w 3118060"/>
              <a:gd name="connsiteY10" fmla="*/ 5195551 h 5408012"/>
              <a:gd name="connsiteX11" fmla="*/ 2143530 w 3118060"/>
              <a:gd name="connsiteY11" fmla="*/ 5306388 h 5408012"/>
              <a:gd name="connsiteX12" fmla="*/ 2282075 w 3118060"/>
              <a:gd name="connsiteY12" fmla="*/ 5084715 h 5408012"/>
              <a:gd name="connsiteX13" fmla="*/ 2780839 w 3118060"/>
              <a:gd name="connsiteY13" fmla="*/ 4696788 h 5408012"/>
              <a:gd name="connsiteX14" fmla="*/ 2974803 w 3118060"/>
              <a:gd name="connsiteY14" fmla="*/ 4105661 h 5408012"/>
              <a:gd name="connsiteX15" fmla="*/ 3104112 w 3118060"/>
              <a:gd name="connsiteY15" fmla="*/ 3653079 h 5408012"/>
              <a:gd name="connsiteX16" fmla="*/ 2633057 w 3118060"/>
              <a:gd name="connsiteY16" fmla="*/ 3237442 h 5408012"/>
              <a:gd name="connsiteX17" fmla="*/ 2633057 w 3118060"/>
              <a:gd name="connsiteY17" fmla="*/ 2821806 h 5408012"/>
              <a:gd name="connsiteX18" fmla="*/ 2623821 w 3118060"/>
              <a:gd name="connsiteY18" fmla="*/ 2461588 h 5408012"/>
              <a:gd name="connsiteX19" fmla="*/ 2494512 w 3118060"/>
              <a:gd name="connsiteY19" fmla="*/ 2184497 h 5408012"/>
              <a:gd name="connsiteX20" fmla="*/ 2522221 w 3118060"/>
              <a:gd name="connsiteY20" fmla="*/ 1981297 h 5408012"/>
              <a:gd name="connsiteX21" fmla="*/ 2993275 w 3118060"/>
              <a:gd name="connsiteY21" fmla="*/ 1020715 h 5408012"/>
              <a:gd name="connsiteX22" fmla="*/ 2614584 w 3118060"/>
              <a:gd name="connsiteY22" fmla="*/ 115551 h 5408012"/>
              <a:gd name="connsiteX23" fmla="*/ 2411384 w 3118060"/>
              <a:gd name="connsiteY23" fmla="*/ 23188 h 5408012"/>
              <a:gd name="connsiteX24" fmla="*/ 2282075 w 3118060"/>
              <a:gd name="connsiteY24" fmla="*/ 217151 h 5408012"/>
              <a:gd name="connsiteX25" fmla="*/ 2272839 w 3118060"/>
              <a:gd name="connsiteY25" fmla="*/ 485006 h 5408012"/>
              <a:gd name="connsiteX26" fmla="*/ 1884912 w 3118060"/>
              <a:gd name="connsiteY26" fmla="*/ 337224 h 5408012"/>
              <a:gd name="connsiteX27" fmla="*/ 1737130 w 3118060"/>
              <a:gd name="connsiteY27" fmla="*/ 198679 h 5408012"/>
              <a:gd name="connsiteX28" fmla="*/ 1515457 w 3118060"/>
              <a:gd name="connsiteY28" fmla="*/ 87842 h 5408012"/>
              <a:gd name="connsiteX29" fmla="*/ 1275312 w 3118060"/>
              <a:gd name="connsiteY29" fmla="*/ 87842 h 5408012"/>
              <a:gd name="connsiteX30" fmla="*/ 1210657 w 3118060"/>
              <a:gd name="connsiteY30" fmla="*/ 152497 h 5408012"/>
              <a:gd name="connsiteX31" fmla="*/ 1330730 w 3118060"/>
              <a:gd name="connsiteY31" fmla="*/ 318751 h 5408012"/>
              <a:gd name="connsiteX32" fmla="*/ 1275312 w 3118060"/>
              <a:gd name="connsiteY32" fmla="*/ 346461 h 540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8060" h="5408012">
                <a:moveTo>
                  <a:pt x="1275312" y="346461"/>
                </a:moveTo>
                <a:cubicBezTo>
                  <a:pt x="1089046" y="414194"/>
                  <a:pt x="353215" y="460375"/>
                  <a:pt x="213130" y="725151"/>
                </a:cubicBezTo>
                <a:cubicBezTo>
                  <a:pt x="73045" y="989927"/>
                  <a:pt x="470209" y="1562582"/>
                  <a:pt x="434803" y="1935115"/>
                </a:cubicBezTo>
                <a:cubicBezTo>
                  <a:pt x="399397" y="2307648"/>
                  <a:pt x="-19318" y="2655551"/>
                  <a:pt x="694" y="2960351"/>
                </a:cubicBezTo>
                <a:cubicBezTo>
                  <a:pt x="20706" y="3265151"/>
                  <a:pt x="484063" y="3563794"/>
                  <a:pt x="554875" y="3763915"/>
                </a:cubicBezTo>
                <a:cubicBezTo>
                  <a:pt x="625687" y="3964036"/>
                  <a:pt x="419408" y="4047164"/>
                  <a:pt x="425566" y="4161079"/>
                </a:cubicBezTo>
                <a:cubicBezTo>
                  <a:pt x="431724" y="4274994"/>
                  <a:pt x="534863" y="4278073"/>
                  <a:pt x="591821" y="4447406"/>
                </a:cubicBezTo>
                <a:cubicBezTo>
                  <a:pt x="648779" y="4616739"/>
                  <a:pt x="648779" y="5016982"/>
                  <a:pt x="767312" y="5177079"/>
                </a:cubicBezTo>
                <a:cubicBezTo>
                  <a:pt x="885845" y="5337176"/>
                  <a:pt x="1167554" y="5409528"/>
                  <a:pt x="1303021" y="5407988"/>
                </a:cubicBezTo>
                <a:cubicBezTo>
                  <a:pt x="1438488" y="5406449"/>
                  <a:pt x="1493906" y="5203248"/>
                  <a:pt x="1580112" y="5167842"/>
                </a:cubicBezTo>
                <a:cubicBezTo>
                  <a:pt x="1666318" y="5132436"/>
                  <a:pt x="1726354" y="5172460"/>
                  <a:pt x="1820257" y="5195551"/>
                </a:cubicBezTo>
                <a:cubicBezTo>
                  <a:pt x="1914160" y="5218642"/>
                  <a:pt x="2066560" y="5324861"/>
                  <a:pt x="2143530" y="5306388"/>
                </a:cubicBezTo>
                <a:cubicBezTo>
                  <a:pt x="2220500" y="5287915"/>
                  <a:pt x="2175857" y="5186315"/>
                  <a:pt x="2282075" y="5084715"/>
                </a:cubicBezTo>
                <a:cubicBezTo>
                  <a:pt x="2388293" y="4983115"/>
                  <a:pt x="2665384" y="4859964"/>
                  <a:pt x="2780839" y="4696788"/>
                </a:cubicBezTo>
                <a:cubicBezTo>
                  <a:pt x="2896294" y="4533612"/>
                  <a:pt x="2920924" y="4279612"/>
                  <a:pt x="2974803" y="4105661"/>
                </a:cubicBezTo>
                <a:cubicBezTo>
                  <a:pt x="3028682" y="3931710"/>
                  <a:pt x="3161070" y="3797782"/>
                  <a:pt x="3104112" y="3653079"/>
                </a:cubicBezTo>
                <a:cubicBezTo>
                  <a:pt x="3047154" y="3508376"/>
                  <a:pt x="2711566" y="3375987"/>
                  <a:pt x="2633057" y="3237442"/>
                </a:cubicBezTo>
                <a:cubicBezTo>
                  <a:pt x="2554548" y="3098897"/>
                  <a:pt x="2634596" y="2951115"/>
                  <a:pt x="2633057" y="2821806"/>
                </a:cubicBezTo>
                <a:cubicBezTo>
                  <a:pt x="2631518" y="2692497"/>
                  <a:pt x="2646912" y="2567806"/>
                  <a:pt x="2623821" y="2461588"/>
                </a:cubicBezTo>
                <a:cubicBezTo>
                  <a:pt x="2600730" y="2355370"/>
                  <a:pt x="2511445" y="2264545"/>
                  <a:pt x="2494512" y="2184497"/>
                </a:cubicBezTo>
                <a:cubicBezTo>
                  <a:pt x="2477579" y="2104449"/>
                  <a:pt x="2439094" y="2175261"/>
                  <a:pt x="2522221" y="1981297"/>
                </a:cubicBezTo>
                <a:cubicBezTo>
                  <a:pt x="2605348" y="1787333"/>
                  <a:pt x="2977881" y="1331673"/>
                  <a:pt x="2993275" y="1020715"/>
                </a:cubicBezTo>
                <a:cubicBezTo>
                  <a:pt x="3008669" y="709757"/>
                  <a:pt x="2711566" y="281805"/>
                  <a:pt x="2614584" y="115551"/>
                </a:cubicBezTo>
                <a:cubicBezTo>
                  <a:pt x="2517602" y="-50703"/>
                  <a:pt x="2466802" y="6255"/>
                  <a:pt x="2411384" y="23188"/>
                </a:cubicBezTo>
                <a:cubicBezTo>
                  <a:pt x="2355966" y="40121"/>
                  <a:pt x="2305166" y="140181"/>
                  <a:pt x="2282075" y="217151"/>
                </a:cubicBezTo>
                <a:cubicBezTo>
                  <a:pt x="2258984" y="294121"/>
                  <a:pt x="2339033" y="464994"/>
                  <a:pt x="2272839" y="485006"/>
                </a:cubicBezTo>
                <a:cubicBezTo>
                  <a:pt x="2206645" y="505018"/>
                  <a:pt x="1974197" y="384945"/>
                  <a:pt x="1884912" y="337224"/>
                </a:cubicBezTo>
                <a:cubicBezTo>
                  <a:pt x="1795627" y="289503"/>
                  <a:pt x="1798706" y="240243"/>
                  <a:pt x="1737130" y="198679"/>
                </a:cubicBezTo>
                <a:cubicBezTo>
                  <a:pt x="1675554" y="157115"/>
                  <a:pt x="1592427" y="106315"/>
                  <a:pt x="1515457" y="87842"/>
                </a:cubicBezTo>
                <a:cubicBezTo>
                  <a:pt x="1438487" y="69369"/>
                  <a:pt x="1326112" y="77066"/>
                  <a:pt x="1275312" y="87842"/>
                </a:cubicBezTo>
                <a:cubicBezTo>
                  <a:pt x="1224512" y="98618"/>
                  <a:pt x="1201421" y="114012"/>
                  <a:pt x="1210657" y="152497"/>
                </a:cubicBezTo>
                <a:cubicBezTo>
                  <a:pt x="1219893" y="190982"/>
                  <a:pt x="1313797" y="284884"/>
                  <a:pt x="1330730" y="318751"/>
                </a:cubicBezTo>
                <a:cubicBezTo>
                  <a:pt x="1347663" y="352618"/>
                  <a:pt x="1461578" y="278728"/>
                  <a:pt x="1275312" y="34646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a:lnSpc>
                <a:spcPct val="90000"/>
              </a:lnSpc>
            </a:pPr>
            <a:endParaRPr lang="en-US" sz="2000" b="1">
              <a:solidFill>
                <a:srgbClr val="FF8C00"/>
              </a:solidFill>
              <a:latin typeface="Segoe UI Light"/>
              <a:ea typeface="Segoe UI" pitchFamily="34" charset="0"/>
              <a:cs typeface="Segoe UI" pitchFamily="34" charset="0"/>
            </a:endParaRPr>
          </a:p>
        </p:txBody>
      </p:sp>
      <p:sp>
        <p:nvSpPr>
          <p:cNvPr id="16" name="Freeform 15"/>
          <p:cNvSpPr>
            <a:spLocks noEditPoints="1"/>
          </p:cNvSpPr>
          <p:nvPr/>
        </p:nvSpPr>
        <p:spPr bwMode="auto">
          <a:xfrm>
            <a:off x="2821686" y="3784347"/>
            <a:ext cx="337940" cy="311838"/>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accent4"/>
          </a:solidFill>
          <a:ln>
            <a:noFill/>
          </a:ln>
        </p:spPr>
        <p:txBody>
          <a:bodyPr vert="horz" wrap="square" lIns="91427" tIns="45713" rIns="91427" bIns="45713" numCol="1" anchor="ctr" anchorCtr="0" compatLnSpc="1">
            <a:prstTxWarp prst="textNoShape">
              <a:avLst/>
            </a:prstTxWarp>
          </a:bodyPr>
          <a:lstStyle/>
          <a:p>
            <a:pPr algn="ctr" defTabSz="932597"/>
            <a:endParaRPr lang="en-US" sz="1099" dirty="0">
              <a:solidFill>
                <a:srgbClr val="FFFFFF"/>
              </a:solidFill>
            </a:endParaRPr>
          </a:p>
        </p:txBody>
      </p:sp>
      <p:pic>
        <p:nvPicPr>
          <p:cNvPr id="2" name="Picture 1"/>
          <p:cNvPicPr>
            <a:picLocks noChangeAspect="1"/>
          </p:cNvPicPr>
          <p:nvPr/>
        </p:nvPicPr>
        <p:blipFill>
          <a:blip r:embed="rId11"/>
          <a:stretch>
            <a:fillRect/>
          </a:stretch>
        </p:blipFill>
        <p:spPr>
          <a:xfrm>
            <a:off x="1805166" y="3227128"/>
            <a:ext cx="283763" cy="283763"/>
          </a:xfrm>
          <a:prstGeom prst="rect">
            <a:avLst/>
          </a:prstGeom>
        </p:spPr>
      </p:pic>
    </p:spTree>
    <p:extLst>
      <p:ext uri="{BB962C8B-B14F-4D97-AF65-F5344CB8AC3E}">
        <p14:creationId xmlns:p14="http://schemas.microsoft.com/office/powerpoint/2010/main" val="551278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a:t>
            </a:r>
            <a:endParaRPr lang="en-US" dirty="0"/>
          </a:p>
        </p:txBody>
      </p:sp>
    </p:spTree>
    <p:extLst>
      <p:ext uri="{BB962C8B-B14F-4D97-AF65-F5344CB8AC3E}">
        <p14:creationId xmlns:p14="http://schemas.microsoft.com/office/powerpoint/2010/main" val="100904807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Presentation</a:t>
            </a:r>
            <a:endParaRPr lang="en-US" dirty="0"/>
          </a:p>
        </p:txBody>
      </p:sp>
      <p:sp>
        <p:nvSpPr>
          <p:cNvPr id="4" name="Text Placeholder 3"/>
          <p:cNvSpPr>
            <a:spLocks noGrp="1"/>
          </p:cNvSpPr>
          <p:nvPr>
            <p:ph type="body" sz="quarter" idx="10"/>
          </p:nvPr>
        </p:nvSpPr>
        <p:spPr>
          <a:xfrm>
            <a:off x="275481" y="1212851"/>
            <a:ext cx="11885514" cy="3449866"/>
          </a:xfrm>
        </p:spPr>
        <p:txBody>
          <a:bodyPr/>
          <a:lstStyle/>
          <a:p>
            <a:r>
              <a:rPr lang="en-US" dirty="0" smtClean="0">
                <a:solidFill>
                  <a:schemeClr val="tx1"/>
                </a:solidFill>
              </a:rPr>
              <a:t>Power BI</a:t>
            </a:r>
          </a:p>
          <a:p>
            <a:r>
              <a:rPr lang="en-US" dirty="0" err="1" smtClean="0">
                <a:solidFill>
                  <a:schemeClr val="tx1"/>
                </a:solidFill>
              </a:rPr>
              <a:t>Datazen</a:t>
            </a:r>
            <a:endParaRPr lang="en-US" dirty="0" smtClean="0">
              <a:solidFill>
                <a:schemeClr val="tx1"/>
              </a:solidFill>
            </a:endParaRPr>
          </a:p>
          <a:p>
            <a:r>
              <a:rPr lang="en-US" dirty="0" smtClean="0">
                <a:solidFill>
                  <a:schemeClr val="tx1"/>
                </a:solidFill>
              </a:rPr>
              <a:t>Excel / PowerPivot</a:t>
            </a:r>
          </a:p>
          <a:p>
            <a:r>
              <a:rPr lang="en-US" dirty="0" smtClean="0">
                <a:solidFill>
                  <a:schemeClr val="tx1"/>
                </a:solidFill>
              </a:rPr>
              <a:t>Other</a:t>
            </a:r>
          </a:p>
          <a:p>
            <a:endParaRPr lang="en-US" dirty="0"/>
          </a:p>
        </p:txBody>
      </p:sp>
    </p:spTree>
    <p:extLst>
      <p:ext uri="{BB962C8B-B14F-4D97-AF65-F5344CB8AC3E}">
        <p14:creationId xmlns:p14="http://schemas.microsoft.com/office/powerpoint/2010/main" val="231571671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extLst/>
          </p:nvPr>
        </p:nvGraphicFramePr>
        <p:xfrm>
          <a:off x="4235" y="3077"/>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4235" y="3077"/>
                        <a:ext cx="1587" cy="1587"/>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dirty="0" smtClean="0">
                <a:gradFill>
                  <a:gsLst>
                    <a:gs pos="100000">
                      <a:schemeClr val="tx1"/>
                    </a:gs>
                    <a:gs pos="0">
                      <a:schemeClr val="tx1"/>
                    </a:gs>
                  </a:gsLst>
                  <a:lin ang="5400000" scaled="0"/>
                </a:gradFill>
              </a:rPr>
              <a:t>See all your data in a single pane of glass</a:t>
            </a:r>
            <a:r>
              <a:rPr lang="en-US" dirty="0" smtClean="0"/>
              <a:t/>
            </a:r>
            <a:br>
              <a:rPr lang="en-US" dirty="0" smtClean="0"/>
            </a:br>
            <a:r>
              <a:rPr lang="en-US" sz="3597" dirty="0">
                <a:solidFill>
                  <a:schemeClr val="tx1"/>
                </a:solidFill>
              </a:rPr>
              <a:t>Live dashboards and interactive reports</a:t>
            </a:r>
          </a:p>
        </p:txBody>
      </p:sp>
      <p:sp>
        <p:nvSpPr>
          <p:cNvPr id="7" name="Rectangle 6"/>
          <p:cNvSpPr/>
          <p:nvPr/>
        </p:nvSpPr>
        <p:spPr bwMode="auto">
          <a:xfrm>
            <a:off x="7568213" y="2563603"/>
            <a:ext cx="4503271" cy="28389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0" rIns="0" bIns="45700" numCol="1" spcCol="0" rtlCol="0" fromWordArt="0" anchor="t" anchorCtr="0" forceAA="0" compatLnSpc="1">
            <a:prstTxWarp prst="textNoShape">
              <a:avLst/>
            </a:prstTxWarp>
            <a:spAutoFit/>
          </a:bodyPr>
          <a:lstStyle/>
          <a:p>
            <a:pPr marL="403678" indent="-349724" defTabSz="931597" fontAlgn="base">
              <a:spcAft>
                <a:spcPts val="600"/>
              </a:spcAft>
              <a:buClr>
                <a:srgbClr val="FFFFFF"/>
              </a:buClr>
              <a:buFont typeface="Arial" panose="020B0604020202020204" pitchFamily="34" charset="0"/>
              <a:buChar char="•"/>
            </a:pPr>
            <a:r>
              <a:rPr lang="en-US" sz="2000" dirty="0">
                <a:ln>
                  <a:solidFill>
                    <a:srgbClr val="FFFFFF">
                      <a:alpha val="0"/>
                    </a:srgbClr>
                  </a:solidFill>
                </a:ln>
                <a:solidFill>
                  <a:srgbClr val="FFFFFF"/>
                </a:solidFill>
                <a:ea typeface="Segoe UI" pitchFamily="34" charset="0"/>
                <a:cs typeface="Segoe UI" pitchFamily="34" charset="0"/>
              </a:rPr>
              <a:t>Monitor live dashboards </a:t>
            </a:r>
            <a:br>
              <a:rPr lang="en-US" sz="2000" dirty="0">
                <a:ln>
                  <a:solidFill>
                    <a:srgbClr val="FFFFFF">
                      <a:alpha val="0"/>
                    </a:srgbClr>
                  </a:solidFill>
                </a:ln>
                <a:solidFill>
                  <a:srgbClr val="FFFFFF"/>
                </a:solidFill>
                <a:ea typeface="Segoe UI" pitchFamily="34" charset="0"/>
                <a:cs typeface="Segoe UI" pitchFamily="34" charset="0"/>
              </a:rPr>
            </a:br>
            <a:r>
              <a:rPr lang="en-US" sz="2000" dirty="0">
                <a:ln>
                  <a:solidFill>
                    <a:srgbClr val="FFFFFF">
                      <a:alpha val="0"/>
                    </a:srgbClr>
                  </a:solidFill>
                </a:ln>
                <a:solidFill>
                  <a:srgbClr val="FFFFFF"/>
                </a:solidFill>
                <a:ea typeface="Segoe UI" pitchFamily="34" charset="0"/>
                <a:cs typeface="Segoe UI" pitchFamily="34" charset="0"/>
              </a:rPr>
              <a:t>for the data that matters most</a:t>
            </a:r>
          </a:p>
          <a:p>
            <a:pPr marL="403678" indent="-349724" defTabSz="931597" fontAlgn="base">
              <a:spcAft>
                <a:spcPts val="600"/>
              </a:spcAft>
              <a:buClr>
                <a:srgbClr val="FFFFFF"/>
              </a:buClr>
              <a:buFont typeface="Arial" panose="020B0604020202020204" pitchFamily="34" charset="0"/>
              <a:buChar char="•"/>
            </a:pPr>
            <a:r>
              <a:rPr lang="en-US" sz="2000" dirty="0">
                <a:ln>
                  <a:solidFill>
                    <a:srgbClr val="FFFFFF">
                      <a:alpha val="0"/>
                    </a:srgbClr>
                  </a:solidFill>
                </a:ln>
                <a:solidFill>
                  <a:srgbClr val="FFFFFF"/>
                </a:solidFill>
                <a:ea typeface="Segoe UI" pitchFamily="34" charset="0"/>
                <a:cs typeface="Segoe UI" pitchFamily="34" charset="0"/>
              </a:rPr>
              <a:t>Ask questions of your data </a:t>
            </a:r>
            <a:br>
              <a:rPr lang="en-US" sz="2000" dirty="0">
                <a:ln>
                  <a:solidFill>
                    <a:srgbClr val="FFFFFF">
                      <a:alpha val="0"/>
                    </a:srgbClr>
                  </a:solidFill>
                </a:ln>
                <a:solidFill>
                  <a:srgbClr val="FFFFFF"/>
                </a:solidFill>
                <a:ea typeface="Segoe UI" pitchFamily="34" charset="0"/>
                <a:cs typeface="Segoe UI" pitchFamily="34" charset="0"/>
              </a:rPr>
            </a:br>
            <a:r>
              <a:rPr lang="en-US" sz="2000" dirty="0">
                <a:ln>
                  <a:solidFill>
                    <a:srgbClr val="FFFFFF">
                      <a:alpha val="0"/>
                    </a:srgbClr>
                  </a:solidFill>
                </a:ln>
                <a:solidFill>
                  <a:srgbClr val="FFFFFF"/>
                </a:solidFill>
                <a:ea typeface="Segoe UI" pitchFamily="34" charset="0"/>
                <a:cs typeface="Segoe UI" pitchFamily="34" charset="0"/>
              </a:rPr>
              <a:t>through natural language query</a:t>
            </a:r>
          </a:p>
          <a:p>
            <a:pPr marL="403678" indent="-349724" defTabSz="931597" fontAlgn="base">
              <a:spcAft>
                <a:spcPts val="600"/>
              </a:spcAft>
              <a:buClr>
                <a:srgbClr val="FFFFFF"/>
              </a:buClr>
              <a:buFont typeface="Arial" panose="020B0604020202020204" pitchFamily="34" charset="0"/>
              <a:buChar char="•"/>
            </a:pPr>
            <a:r>
              <a:rPr lang="en-US" sz="2000" dirty="0">
                <a:ln>
                  <a:solidFill>
                    <a:srgbClr val="FFFFFF">
                      <a:alpha val="0"/>
                    </a:srgbClr>
                  </a:solidFill>
                </a:ln>
                <a:solidFill>
                  <a:srgbClr val="FFFFFF"/>
                </a:solidFill>
                <a:ea typeface="Segoe UI" pitchFamily="34" charset="0"/>
                <a:cs typeface="Segoe UI" pitchFamily="34" charset="0"/>
              </a:rPr>
              <a:t>Drill through to underlying reports to explore and discover new insight</a:t>
            </a:r>
          </a:p>
          <a:p>
            <a:pPr marL="403678" indent="-349724" defTabSz="931597" fontAlgn="base">
              <a:spcAft>
                <a:spcPts val="600"/>
              </a:spcAft>
              <a:buClr>
                <a:srgbClr val="FFFFFF"/>
              </a:buClr>
              <a:buFont typeface="Arial" panose="020B0604020202020204" pitchFamily="34" charset="0"/>
              <a:buChar char="•"/>
            </a:pPr>
            <a:r>
              <a:rPr lang="en-US" sz="2000" dirty="0">
                <a:ln>
                  <a:solidFill>
                    <a:srgbClr val="FFFFFF">
                      <a:alpha val="0"/>
                    </a:srgbClr>
                  </a:solidFill>
                </a:ln>
                <a:solidFill>
                  <a:srgbClr val="FFFFFF"/>
                </a:solidFill>
                <a:ea typeface="Segoe UI" pitchFamily="34" charset="0"/>
                <a:cs typeface="Segoe UI" pitchFamily="34" charset="0"/>
              </a:rPr>
              <a:t>Pin new visualizations and KPIs </a:t>
            </a:r>
            <a:br>
              <a:rPr lang="en-US" sz="2000" dirty="0">
                <a:ln>
                  <a:solidFill>
                    <a:srgbClr val="FFFFFF">
                      <a:alpha val="0"/>
                    </a:srgbClr>
                  </a:solidFill>
                </a:ln>
                <a:solidFill>
                  <a:srgbClr val="FFFFFF"/>
                </a:solidFill>
                <a:ea typeface="Segoe UI" pitchFamily="34" charset="0"/>
                <a:cs typeface="Segoe UI" pitchFamily="34" charset="0"/>
              </a:rPr>
            </a:br>
            <a:r>
              <a:rPr lang="en-US" sz="2000" dirty="0">
                <a:ln>
                  <a:solidFill>
                    <a:srgbClr val="FFFFFF">
                      <a:alpha val="0"/>
                    </a:srgbClr>
                  </a:solidFill>
                </a:ln>
                <a:solidFill>
                  <a:srgbClr val="FFFFFF"/>
                </a:solidFill>
                <a:ea typeface="Segoe UI" pitchFamily="34" charset="0"/>
                <a:cs typeface="Segoe UI" pitchFamily="34" charset="0"/>
              </a:rPr>
              <a:t>to monitor performance</a:t>
            </a:r>
          </a:p>
        </p:txBody>
      </p:sp>
      <p:grpSp>
        <p:nvGrpSpPr>
          <p:cNvPr id="33" name="Group 32"/>
          <p:cNvGrpSpPr/>
          <p:nvPr/>
        </p:nvGrpSpPr>
        <p:grpSpPr>
          <a:xfrm>
            <a:off x="276008" y="2126053"/>
            <a:ext cx="7083840" cy="4584927"/>
            <a:chOff x="5380037" y="2125663"/>
            <a:chExt cx="6781801" cy="4389437"/>
          </a:xfrm>
        </p:grpSpPr>
        <p:sp>
          <p:nvSpPr>
            <p:cNvPr id="32" name="Rectangle 31"/>
            <p:cNvSpPr/>
            <p:nvPr/>
          </p:nvSpPr>
          <p:spPr bwMode="auto">
            <a:xfrm>
              <a:off x="5380037" y="2125663"/>
              <a:ext cx="6781801" cy="4389437"/>
            </a:xfrm>
            <a:prstGeom prst="rect">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Dashboards</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2901" y="2735262"/>
              <a:ext cx="6598438" cy="3711620"/>
            </a:xfrm>
            <a:prstGeom prst="rect">
              <a:avLst/>
            </a:prstGeom>
            <a:ln w="57150">
              <a:noFill/>
            </a:ln>
          </p:spPr>
        </p:pic>
      </p:grpSp>
    </p:spTree>
    <p:extLst>
      <p:ext uri="{BB962C8B-B14F-4D97-AF65-F5344CB8AC3E}">
        <p14:creationId xmlns:p14="http://schemas.microsoft.com/office/powerpoint/2010/main" val="3397499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grpId="0" nodeType="withEffect">
                                  <p:stCondLst>
                                    <p:cond delay="130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198" dirty="0"/>
              <a:t>Visualize your data in new ways</a:t>
            </a:r>
            <a:br>
              <a:rPr lang="en-US" sz="5198" dirty="0"/>
            </a:br>
            <a:r>
              <a:rPr lang="en-US" sz="3597" dirty="0">
                <a:solidFill>
                  <a:schemeClr val="tx1"/>
                </a:solidFill>
              </a:rPr>
              <a:t>New Power BI Visualizations</a:t>
            </a:r>
          </a:p>
        </p:txBody>
      </p:sp>
      <p:grpSp>
        <p:nvGrpSpPr>
          <p:cNvPr id="8" name="Group 7"/>
          <p:cNvGrpSpPr/>
          <p:nvPr/>
        </p:nvGrpSpPr>
        <p:grpSpPr>
          <a:xfrm>
            <a:off x="277912" y="1946716"/>
            <a:ext cx="3825375" cy="1897798"/>
            <a:chOff x="276225" y="1946275"/>
            <a:chExt cx="3826461" cy="1898336"/>
          </a:xfrm>
        </p:grpSpPr>
        <p:pic>
          <p:nvPicPr>
            <p:cNvPr id="32" name="Picture 31"/>
            <p:cNvPicPr>
              <a:picLocks noChangeAspect="1"/>
            </p:cNvPicPr>
            <p:nvPr/>
          </p:nvPicPr>
          <p:blipFill>
            <a:blip r:embed="rId3"/>
            <a:stretch>
              <a:fillRect/>
            </a:stretch>
          </p:blipFill>
          <p:spPr>
            <a:xfrm>
              <a:off x="357776" y="2355505"/>
              <a:ext cx="3663358" cy="1489106"/>
            </a:xfrm>
            <a:prstGeom prst="rect">
              <a:avLst/>
            </a:prstGeom>
          </p:spPr>
        </p:pic>
        <p:sp>
          <p:nvSpPr>
            <p:cNvPr id="37" name="TextBox 36"/>
            <p:cNvSpPr txBox="1"/>
            <p:nvPr/>
          </p:nvSpPr>
          <p:spPr>
            <a:xfrm>
              <a:off x="281010" y="1981670"/>
              <a:ext cx="1118334" cy="578058"/>
            </a:xfrm>
            <a:prstGeom prst="rect">
              <a:avLst/>
            </a:prstGeom>
            <a:noFill/>
          </p:spPr>
          <p:txBody>
            <a:bodyPr wrap="none" lIns="182828" tIns="146262" rIns="182828" bIns="146262" rtlCol="0">
              <a:spAutoFit/>
            </a:bodyPr>
            <a:lstStyle/>
            <a:p>
              <a:pPr defTabSz="932384">
                <a:lnSpc>
                  <a:spcPct val="90000"/>
                </a:lnSpc>
                <a:spcAft>
                  <a:spcPts val="600"/>
                </a:spcAft>
              </a:pPr>
              <a:r>
                <a:rPr lang="en-US" sz="2000" dirty="0">
                  <a:solidFill>
                    <a:srgbClr val="FFFFFF"/>
                  </a:solidFill>
                  <a:latin typeface="Segoe UI Semilight" panose="020B0402040204020203" pitchFamily="34" charset="0"/>
                  <a:cs typeface="Segoe UI Semilight" panose="020B0402040204020203" pitchFamily="34" charset="0"/>
                </a:rPr>
                <a:t>Funnel</a:t>
              </a:r>
            </a:p>
          </p:txBody>
        </p:sp>
        <p:sp>
          <p:nvSpPr>
            <p:cNvPr id="6" name="Freeform 5"/>
            <p:cNvSpPr/>
            <p:nvPr/>
          </p:nvSpPr>
          <p:spPr bwMode="auto">
            <a:xfrm>
              <a:off x="276225" y="1946275"/>
              <a:ext cx="3826461" cy="0"/>
            </a:xfrm>
            <a:custGeom>
              <a:avLst/>
              <a:gdLst>
                <a:gd name="connsiteX0" fmla="*/ 0 w 4057650"/>
                <a:gd name="connsiteY0" fmla="*/ 0 h 0"/>
                <a:gd name="connsiteX1" fmla="*/ 4057650 w 4057650"/>
                <a:gd name="connsiteY1" fmla="*/ 0 h 0"/>
              </a:gdLst>
              <a:ahLst/>
              <a:cxnLst>
                <a:cxn ang="0">
                  <a:pos x="connsiteX0" y="connsiteY0"/>
                </a:cxn>
                <a:cxn ang="0">
                  <a:pos x="connsiteX1" y="connsiteY1"/>
                </a:cxn>
              </a:cxnLst>
              <a:rect l="l" t="t" r="r" b="b"/>
              <a:pathLst>
                <a:path w="4057650">
                  <a:moveTo>
                    <a:pt x="0" y="0"/>
                  </a:moveTo>
                  <a:lnTo>
                    <a:pt x="4057650" y="0"/>
                  </a:lnTo>
                </a:path>
              </a:pathLst>
            </a:custGeom>
            <a:noFill/>
            <a:ln w="317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384"/>
              <a:endParaRPr lang="en-US">
                <a:solidFill>
                  <a:srgbClr val="FFFFFF"/>
                </a:solidFill>
              </a:endParaRPr>
            </a:p>
          </p:txBody>
        </p:sp>
      </p:grpSp>
      <p:grpSp>
        <p:nvGrpSpPr>
          <p:cNvPr id="15" name="Group 14"/>
          <p:cNvGrpSpPr/>
          <p:nvPr/>
        </p:nvGrpSpPr>
        <p:grpSpPr>
          <a:xfrm>
            <a:off x="277912" y="4101757"/>
            <a:ext cx="3825375" cy="2588416"/>
            <a:chOff x="276225" y="4101928"/>
            <a:chExt cx="3826461" cy="2589150"/>
          </a:xfrm>
        </p:grpSpPr>
        <p:sp>
          <p:nvSpPr>
            <p:cNvPr id="24" name="Freeform 23"/>
            <p:cNvSpPr/>
            <p:nvPr/>
          </p:nvSpPr>
          <p:spPr bwMode="auto">
            <a:xfrm>
              <a:off x="276225" y="4101928"/>
              <a:ext cx="3826461" cy="0"/>
            </a:xfrm>
            <a:custGeom>
              <a:avLst/>
              <a:gdLst>
                <a:gd name="connsiteX0" fmla="*/ 0 w 4057650"/>
                <a:gd name="connsiteY0" fmla="*/ 0 h 0"/>
                <a:gd name="connsiteX1" fmla="*/ 4057650 w 4057650"/>
                <a:gd name="connsiteY1" fmla="*/ 0 h 0"/>
              </a:gdLst>
              <a:ahLst/>
              <a:cxnLst>
                <a:cxn ang="0">
                  <a:pos x="connsiteX0" y="connsiteY0"/>
                </a:cxn>
                <a:cxn ang="0">
                  <a:pos x="connsiteX1" y="connsiteY1"/>
                </a:cxn>
              </a:cxnLst>
              <a:rect l="l" t="t" r="r" b="b"/>
              <a:pathLst>
                <a:path w="4057650">
                  <a:moveTo>
                    <a:pt x="0" y="0"/>
                  </a:moveTo>
                  <a:lnTo>
                    <a:pt x="4057650" y="0"/>
                  </a:lnTo>
                </a:path>
              </a:pathLst>
            </a:custGeom>
            <a:noFill/>
            <a:ln w="317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384"/>
              <a:endParaRPr lang="en-US">
                <a:solidFill>
                  <a:srgbClr val="FFFFFF"/>
                </a:solidFill>
              </a:endParaRPr>
            </a:p>
          </p:txBody>
        </p:sp>
        <p:grpSp>
          <p:nvGrpSpPr>
            <p:cNvPr id="11" name="Group 10"/>
            <p:cNvGrpSpPr/>
            <p:nvPr/>
          </p:nvGrpSpPr>
          <p:grpSpPr>
            <a:xfrm>
              <a:off x="276225" y="4137001"/>
              <a:ext cx="3826461" cy="2554077"/>
              <a:chOff x="276225" y="4137001"/>
              <a:chExt cx="3826461" cy="2554077"/>
            </a:xfrm>
          </p:grpSpPr>
          <p:pic>
            <p:nvPicPr>
              <p:cNvPr id="34" name="Picture 33"/>
              <p:cNvPicPr>
                <a:picLocks noChangeAspect="1"/>
              </p:cNvPicPr>
              <p:nvPr/>
            </p:nvPicPr>
            <p:blipFill>
              <a:blip r:embed="rId4"/>
              <a:stretch>
                <a:fillRect/>
              </a:stretch>
            </p:blipFill>
            <p:spPr>
              <a:xfrm>
                <a:off x="514247" y="4747843"/>
                <a:ext cx="3350416" cy="1809480"/>
              </a:xfrm>
              <a:prstGeom prst="rect">
                <a:avLst/>
              </a:prstGeom>
            </p:spPr>
          </p:pic>
          <p:sp>
            <p:nvSpPr>
              <p:cNvPr id="39" name="TextBox 38"/>
              <p:cNvSpPr txBox="1"/>
              <p:nvPr/>
            </p:nvSpPr>
            <p:spPr>
              <a:xfrm>
                <a:off x="281010" y="4137001"/>
                <a:ext cx="1891215" cy="578058"/>
              </a:xfrm>
              <a:prstGeom prst="rect">
                <a:avLst/>
              </a:prstGeom>
              <a:noFill/>
            </p:spPr>
            <p:txBody>
              <a:bodyPr wrap="none" lIns="182828" tIns="146262" rIns="182828" bIns="146262" rtlCol="0">
                <a:spAutoFit/>
              </a:bodyPr>
              <a:lstStyle/>
              <a:p>
                <a:pPr defTabSz="932384">
                  <a:lnSpc>
                    <a:spcPct val="90000"/>
                  </a:lnSpc>
                  <a:spcAft>
                    <a:spcPts val="600"/>
                  </a:spcAft>
                </a:pPr>
                <a:r>
                  <a:rPr lang="en-US" sz="2000" dirty="0">
                    <a:solidFill>
                      <a:srgbClr val="FFFFFF"/>
                    </a:solidFill>
                    <a:latin typeface="Segoe UI Semilight" panose="020B0402040204020203" pitchFamily="34" charset="0"/>
                    <a:cs typeface="Segoe UI Semilight" panose="020B0402040204020203" pitchFamily="34" charset="0"/>
                  </a:rPr>
                  <a:t>Combo Chart</a:t>
                </a:r>
              </a:p>
            </p:txBody>
          </p:sp>
          <p:sp>
            <p:nvSpPr>
              <p:cNvPr id="25" name="Freeform 24"/>
              <p:cNvSpPr/>
              <p:nvPr/>
            </p:nvSpPr>
            <p:spPr bwMode="auto">
              <a:xfrm>
                <a:off x="276225" y="6691078"/>
                <a:ext cx="3826461" cy="0"/>
              </a:xfrm>
              <a:custGeom>
                <a:avLst/>
                <a:gdLst>
                  <a:gd name="connsiteX0" fmla="*/ 0 w 4057650"/>
                  <a:gd name="connsiteY0" fmla="*/ 0 h 0"/>
                  <a:gd name="connsiteX1" fmla="*/ 4057650 w 4057650"/>
                  <a:gd name="connsiteY1" fmla="*/ 0 h 0"/>
                </a:gdLst>
                <a:ahLst/>
                <a:cxnLst>
                  <a:cxn ang="0">
                    <a:pos x="connsiteX0" y="connsiteY0"/>
                  </a:cxn>
                  <a:cxn ang="0">
                    <a:pos x="connsiteX1" y="connsiteY1"/>
                  </a:cxn>
                </a:cxnLst>
                <a:rect l="l" t="t" r="r" b="b"/>
                <a:pathLst>
                  <a:path w="4057650">
                    <a:moveTo>
                      <a:pt x="0" y="0"/>
                    </a:moveTo>
                    <a:lnTo>
                      <a:pt x="4057650" y="0"/>
                    </a:lnTo>
                  </a:path>
                </a:pathLst>
              </a:custGeom>
              <a:noFill/>
              <a:ln w="317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384"/>
                <a:endParaRPr lang="en-US">
                  <a:solidFill>
                    <a:srgbClr val="FFFFFF"/>
                  </a:solidFill>
                </a:endParaRPr>
              </a:p>
            </p:txBody>
          </p:sp>
        </p:grpSp>
      </p:grpSp>
      <p:grpSp>
        <p:nvGrpSpPr>
          <p:cNvPr id="9" name="Group 8"/>
          <p:cNvGrpSpPr/>
          <p:nvPr/>
        </p:nvGrpSpPr>
        <p:grpSpPr>
          <a:xfrm>
            <a:off x="4506787" y="1946715"/>
            <a:ext cx="3858243" cy="1946824"/>
            <a:chOff x="4506299" y="1946275"/>
            <a:chExt cx="3859339" cy="1947376"/>
          </a:xfrm>
        </p:grpSpPr>
        <p:pic>
          <p:nvPicPr>
            <p:cNvPr id="33" name="Picture 32"/>
            <p:cNvPicPr>
              <a:picLocks noChangeAspect="1"/>
            </p:cNvPicPr>
            <p:nvPr/>
          </p:nvPicPr>
          <p:blipFill>
            <a:blip r:embed="rId5"/>
            <a:stretch>
              <a:fillRect/>
            </a:stretch>
          </p:blipFill>
          <p:spPr>
            <a:xfrm>
              <a:off x="5341012" y="2415856"/>
              <a:ext cx="2435002" cy="1477795"/>
            </a:xfrm>
            <a:prstGeom prst="rect">
              <a:avLst/>
            </a:prstGeom>
          </p:spPr>
        </p:pic>
        <p:sp>
          <p:nvSpPr>
            <p:cNvPr id="38" name="TextBox 37"/>
            <p:cNvSpPr txBox="1"/>
            <p:nvPr/>
          </p:nvSpPr>
          <p:spPr>
            <a:xfrm>
              <a:off x="4506299" y="1981670"/>
              <a:ext cx="1105251" cy="578058"/>
            </a:xfrm>
            <a:prstGeom prst="rect">
              <a:avLst/>
            </a:prstGeom>
            <a:noFill/>
          </p:spPr>
          <p:txBody>
            <a:bodyPr wrap="none" lIns="182828" tIns="146262" rIns="182828" bIns="146262" rtlCol="0">
              <a:spAutoFit/>
            </a:bodyPr>
            <a:lstStyle/>
            <a:p>
              <a:pPr defTabSz="932384">
                <a:lnSpc>
                  <a:spcPct val="90000"/>
                </a:lnSpc>
                <a:spcAft>
                  <a:spcPts val="600"/>
                </a:spcAft>
              </a:pPr>
              <a:r>
                <a:rPr lang="en-US" sz="2000" dirty="0">
                  <a:solidFill>
                    <a:srgbClr val="FFFFFF"/>
                  </a:solidFill>
                  <a:latin typeface="Segoe UI Semilight" panose="020B0402040204020203" pitchFamily="34" charset="0"/>
                  <a:cs typeface="Segoe UI Semilight" panose="020B0402040204020203" pitchFamily="34" charset="0"/>
                </a:rPr>
                <a:t>Gauge</a:t>
              </a:r>
            </a:p>
          </p:txBody>
        </p:sp>
        <p:sp>
          <p:nvSpPr>
            <p:cNvPr id="26" name="Freeform 25"/>
            <p:cNvSpPr/>
            <p:nvPr/>
          </p:nvSpPr>
          <p:spPr bwMode="auto">
            <a:xfrm>
              <a:off x="4539177" y="1946275"/>
              <a:ext cx="3826461" cy="0"/>
            </a:xfrm>
            <a:custGeom>
              <a:avLst/>
              <a:gdLst>
                <a:gd name="connsiteX0" fmla="*/ 0 w 4057650"/>
                <a:gd name="connsiteY0" fmla="*/ 0 h 0"/>
                <a:gd name="connsiteX1" fmla="*/ 4057650 w 4057650"/>
                <a:gd name="connsiteY1" fmla="*/ 0 h 0"/>
              </a:gdLst>
              <a:ahLst/>
              <a:cxnLst>
                <a:cxn ang="0">
                  <a:pos x="connsiteX0" y="connsiteY0"/>
                </a:cxn>
                <a:cxn ang="0">
                  <a:pos x="connsiteX1" y="connsiteY1"/>
                </a:cxn>
              </a:cxnLst>
              <a:rect l="l" t="t" r="r" b="b"/>
              <a:pathLst>
                <a:path w="4057650">
                  <a:moveTo>
                    <a:pt x="0" y="0"/>
                  </a:moveTo>
                  <a:lnTo>
                    <a:pt x="4057650" y="0"/>
                  </a:lnTo>
                </a:path>
              </a:pathLst>
            </a:custGeom>
            <a:noFill/>
            <a:ln w="317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384"/>
              <a:endParaRPr lang="en-US">
                <a:solidFill>
                  <a:srgbClr val="FFFFFF"/>
                </a:solidFill>
              </a:endParaRPr>
            </a:p>
          </p:txBody>
        </p:sp>
      </p:grpSp>
      <p:grpSp>
        <p:nvGrpSpPr>
          <p:cNvPr id="14" name="Group 13"/>
          <p:cNvGrpSpPr/>
          <p:nvPr/>
        </p:nvGrpSpPr>
        <p:grpSpPr>
          <a:xfrm>
            <a:off x="4506787" y="4101757"/>
            <a:ext cx="3858243" cy="2588416"/>
            <a:chOff x="4506299" y="4101928"/>
            <a:chExt cx="3859339" cy="2589150"/>
          </a:xfrm>
        </p:grpSpPr>
        <p:pic>
          <p:nvPicPr>
            <p:cNvPr id="35" name="Picture 34"/>
            <p:cNvPicPr>
              <a:picLocks noChangeAspect="1"/>
            </p:cNvPicPr>
            <p:nvPr/>
          </p:nvPicPr>
          <p:blipFill>
            <a:blip r:embed="rId6"/>
            <a:stretch>
              <a:fillRect/>
            </a:stretch>
          </p:blipFill>
          <p:spPr>
            <a:xfrm>
              <a:off x="5267344" y="4647532"/>
              <a:ext cx="2402092" cy="1909791"/>
            </a:xfrm>
            <a:prstGeom prst="rect">
              <a:avLst/>
            </a:prstGeom>
          </p:spPr>
        </p:pic>
        <p:sp>
          <p:nvSpPr>
            <p:cNvPr id="40" name="TextBox 39"/>
            <p:cNvSpPr txBox="1"/>
            <p:nvPr/>
          </p:nvSpPr>
          <p:spPr>
            <a:xfrm>
              <a:off x="4506299" y="4130572"/>
              <a:ext cx="1414125" cy="578019"/>
            </a:xfrm>
            <a:prstGeom prst="rect">
              <a:avLst/>
            </a:prstGeom>
            <a:noFill/>
          </p:spPr>
          <p:txBody>
            <a:bodyPr wrap="none" lIns="182828" tIns="146262" rIns="182828" bIns="146262" rtlCol="0">
              <a:spAutoFit/>
            </a:bodyPr>
            <a:lstStyle/>
            <a:p>
              <a:pPr defTabSz="932384">
                <a:lnSpc>
                  <a:spcPct val="90000"/>
                </a:lnSpc>
                <a:spcAft>
                  <a:spcPts val="600"/>
                </a:spcAft>
              </a:pPr>
              <a:r>
                <a:rPr lang="en-US" sz="2000" dirty="0">
                  <a:solidFill>
                    <a:srgbClr val="FFFFFF"/>
                  </a:solidFill>
                  <a:latin typeface="Segoe UI Semilight" panose="020B0402040204020203" pitchFamily="34" charset="0"/>
                  <a:cs typeface="Segoe UI Semilight" panose="020B0402040204020203" pitchFamily="34" charset="0"/>
                </a:rPr>
                <a:t>Tree</a:t>
              </a:r>
              <a:r>
                <a:rPr lang="en-US" sz="2000" dirty="0">
                  <a:gradFill>
                    <a:gsLst>
                      <a:gs pos="7000">
                        <a:srgbClr val="0078D7">
                          <a:lumMod val="50000"/>
                        </a:srgbClr>
                      </a:gs>
                      <a:gs pos="100000">
                        <a:srgbClr val="0078D7">
                          <a:lumMod val="50000"/>
                        </a:srgbClr>
                      </a:gs>
                    </a:gsLst>
                    <a:lin ang="5400000" scaled="0"/>
                  </a:gradFill>
                  <a:latin typeface="Segoe UI Semilight" panose="020B0402040204020203" pitchFamily="34" charset="0"/>
                  <a:cs typeface="Segoe UI Semilight" panose="020B0402040204020203" pitchFamily="34" charset="0"/>
                </a:rPr>
                <a:t> </a:t>
              </a:r>
              <a:r>
                <a:rPr lang="en-US" sz="2000" dirty="0">
                  <a:solidFill>
                    <a:srgbClr val="FFFFFF"/>
                  </a:solidFill>
                  <a:latin typeface="Segoe UI Semilight" panose="020B0402040204020203" pitchFamily="34" charset="0"/>
                  <a:cs typeface="Segoe UI Semilight" panose="020B0402040204020203" pitchFamily="34" charset="0"/>
                </a:rPr>
                <a:t>Map</a:t>
              </a:r>
            </a:p>
          </p:txBody>
        </p:sp>
        <p:sp>
          <p:nvSpPr>
            <p:cNvPr id="27" name="Freeform 26"/>
            <p:cNvSpPr/>
            <p:nvPr/>
          </p:nvSpPr>
          <p:spPr bwMode="auto">
            <a:xfrm>
              <a:off x="4539177" y="4101928"/>
              <a:ext cx="3826461" cy="0"/>
            </a:xfrm>
            <a:custGeom>
              <a:avLst/>
              <a:gdLst>
                <a:gd name="connsiteX0" fmla="*/ 0 w 4057650"/>
                <a:gd name="connsiteY0" fmla="*/ 0 h 0"/>
                <a:gd name="connsiteX1" fmla="*/ 4057650 w 4057650"/>
                <a:gd name="connsiteY1" fmla="*/ 0 h 0"/>
              </a:gdLst>
              <a:ahLst/>
              <a:cxnLst>
                <a:cxn ang="0">
                  <a:pos x="connsiteX0" y="connsiteY0"/>
                </a:cxn>
                <a:cxn ang="0">
                  <a:pos x="connsiteX1" y="connsiteY1"/>
                </a:cxn>
              </a:cxnLst>
              <a:rect l="l" t="t" r="r" b="b"/>
              <a:pathLst>
                <a:path w="4057650">
                  <a:moveTo>
                    <a:pt x="0" y="0"/>
                  </a:moveTo>
                  <a:lnTo>
                    <a:pt x="4057650" y="0"/>
                  </a:lnTo>
                </a:path>
              </a:pathLst>
            </a:custGeom>
            <a:noFill/>
            <a:ln w="317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384"/>
              <a:endParaRPr lang="en-US">
                <a:solidFill>
                  <a:srgbClr val="FFFFFF"/>
                </a:solidFill>
              </a:endParaRPr>
            </a:p>
          </p:txBody>
        </p:sp>
        <p:sp>
          <p:nvSpPr>
            <p:cNvPr id="28" name="Freeform 27"/>
            <p:cNvSpPr/>
            <p:nvPr/>
          </p:nvSpPr>
          <p:spPr bwMode="auto">
            <a:xfrm>
              <a:off x="4539177" y="6691078"/>
              <a:ext cx="3826461" cy="0"/>
            </a:xfrm>
            <a:custGeom>
              <a:avLst/>
              <a:gdLst>
                <a:gd name="connsiteX0" fmla="*/ 0 w 4057650"/>
                <a:gd name="connsiteY0" fmla="*/ 0 h 0"/>
                <a:gd name="connsiteX1" fmla="*/ 4057650 w 4057650"/>
                <a:gd name="connsiteY1" fmla="*/ 0 h 0"/>
              </a:gdLst>
              <a:ahLst/>
              <a:cxnLst>
                <a:cxn ang="0">
                  <a:pos x="connsiteX0" y="connsiteY0"/>
                </a:cxn>
                <a:cxn ang="0">
                  <a:pos x="connsiteX1" y="connsiteY1"/>
                </a:cxn>
              </a:cxnLst>
              <a:rect l="l" t="t" r="r" b="b"/>
              <a:pathLst>
                <a:path w="4057650">
                  <a:moveTo>
                    <a:pt x="0" y="0"/>
                  </a:moveTo>
                  <a:lnTo>
                    <a:pt x="4057650" y="0"/>
                  </a:lnTo>
                </a:path>
              </a:pathLst>
            </a:custGeom>
            <a:noFill/>
            <a:ln w="317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384"/>
              <a:endParaRPr lang="en-US">
                <a:solidFill>
                  <a:srgbClr val="FFFFFF"/>
                </a:solidFill>
              </a:endParaRPr>
            </a:p>
          </p:txBody>
        </p:sp>
      </p:grpSp>
      <p:grpSp>
        <p:nvGrpSpPr>
          <p:cNvPr id="10" name="Group 9"/>
          <p:cNvGrpSpPr/>
          <p:nvPr/>
        </p:nvGrpSpPr>
        <p:grpSpPr>
          <a:xfrm>
            <a:off x="8801340" y="1946716"/>
            <a:ext cx="3362020" cy="4743457"/>
            <a:chOff x="8788021" y="1946275"/>
            <a:chExt cx="3362974" cy="4744803"/>
          </a:xfrm>
        </p:grpSpPr>
        <p:pic>
          <p:nvPicPr>
            <p:cNvPr id="36" name="Picture 35"/>
            <p:cNvPicPr>
              <a:picLocks noChangeAspect="1"/>
            </p:cNvPicPr>
            <p:nvPr/>
          </p:nvPicPr>
          <p:blipFill>
            <a:blip r:embed="rId7"/>
            <a:stretch>
              <a:fillRect/>
            </a:stretch>
          </p:blipFill>
          <p:spPr>
            <a:xfrm>
              <a:off x="8873537" y="2609534"/>
              <a:ext cx="3191942" cy="3516456"/>
            </a:xfrm>
            <a:prstGeom prst="rect">
              <a:avLst/>
            </a:prstGeom>
          </p:spPr>
        </p:pic>
        <p:sp>
          <p:nvSpPr>
            <p:cNvPr id="41" name="TextBox 40"/>
            <p:cNvSpPr txBox="1"/>
            <p:nvPr/>
          </p:nvSpPr>
          <p:spPr>
            <a:xfrm>
              <a:off x="8788021" y="1981670"/>
              <a:ext cx="1249165" cy="578058"/>
            </a:xfrm>
            <a:prstGeom prst="rect">
              <a:avLst/>
            </a:prstGeom>
            <a:noFill/>
          </p:spPr>
          <p:txBody>
            <a:bodyPr wrap="none" lIns="182828" tIns="146262" rIns="182828" bIns="146262" rtlCol="0">
              <a:spAutoFit/>
            </a:bodyPr>
            <a:lstStyle/>
            <a:p>
              <a:pPr defTabSz="932384">
                <a:lnSpc>
                  <a:spcPct val="90000"/>
                </a:lnSpc>
                <a:spcAft>
                  <a:spcPts val="600"/>
                </a:spcAft>
              </a:pPr>
              <a:r>
                <a:rPr lang="en-US" sz="2000" dirty="0">
                  <a:solidFill>
                    <a:srgbClr val="FFFFFF"/>
                  </a:solidFill>
                  <a:latin typeface="Segoe UI Semilight" panose="020B0402040204020203" pitchFamily="34" charset="0"/>
                  <a:cs typeface="Segoe UI Semilight" panose="020B0402040204020203" pitchFamily="34" charset="0"/>
                </a:rPr>
                <a:t>Fill Map</a:t>
              </a:r>
            </a:p>
          </p:txBody>
        </p:sp>
        <p:sp>
          <p:nvSpPr>
            <p:cNvPr id="29" name="Freeform 28"/>
            <p:cNvSpPr/>
            <p:nvPr/>
          </p:nvSpPr>
          <p:spPr bwMode="auto">
            <a:xfrm>
              <a:off x="8788021" y="1946275"/>
              <a:ext cx="3362974" cy="0"/>
            </a:xfrm>
            <a:custGeom>
              <a:avLst/>
              <a:gdLst>
                <a:gd name="connsiteX0" fmla="*/ 0 w 4057650"/>
                <a:gd name="connsiteY0" fmla="*/ 0 h 0"/>
                <a:gd name="connsiteX1" fmla="*/ 4057650 w 4057650"/>
                <a:gd name="connsiteY1" fmla="*/ 0 h 0"/>
              </a:gdLst>
              <a:ahLst/>
              <a:cxnLst>
                <a:cxn ang="0">
                  <a:pos x="connsiteX0" y="connsiteY0"/>
                </a:cxn>
                <a:cxn ang="0">
                  <a:pos x="connsiteX1" y="connsiteY1"/>
                </a:cxn>
              </a:cxnLst>
              <a:rect l="l" t="t" r="r" b="b"/>
              <a:pathLst>
                <a:path w="4057650">
                  <a:moveTo>
                    <a:pt x="0" y="0"/>
                  </a:moveTo>
                  <a:lnTo>
                    <a:pt x="4057650" y="0"/>
                  </a:lnTo>
                </a:path>
              </a:pathLst>
            </a:custGeom>
            <a:noFill/>
            <a:ln w="317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384"/>
              <a:endParaRPr lang="en-US">
                <a:solidFill>
                  <a:srgbClr val="FFFFFF"/>
                </a:solidFill>
              </a:endParaRPr>
            </a:p>
          </p:txBody>
        </p:sp>
        <p:sp>
          <p:nvSpPr>
            <p:cNvPr id="30" name="Freeform 29"/>
            <p:cNvSpPr/>
            <p:nvPr/>
          </p:nvSpPr>
          <p:spPr bwMode="auto">
            <a:xfrm>
              <a:off x="8788021" y="6691078"/>
              <a:ext cx="3362974" cy="0"/>
            </a:xfrm>
            <a:custGeom>
              <a:avLst/>
              <a:gdLst>
                <a:gd name="connsiteX0" fmla="*/ 0 w 4057650"/>
                <a:gd name="connsiteY0" fmla="*/ 0 h 0"/>
                <a:gd name="connsiteX1" fmla="*/ 4057650 w 4057650"/>
                <a:gd name="connsiteY1" fmla="*/ 0 h 0"/>
              </a:gdLst>
              <a:ahLst/>
              <a:cxnLst>
                <a:cxn ang="0">
                  <a:pos x="connsiteX0" y="connsiteY0"/>
                </a:cxn>
                <a:cxn ang="0">
                  <a:pos x="connsiteX1" y="connsiteY1"/>
                </a:cxn>
              </a:cxnLst>
              <a:rect l="l" t="t" r="r" b="b"/>
              <a:pathLst>
                <a:path w="4057650">
                  <a:moveTo>
                    <a:pt x="0" y="0"/>
                  </a:moveTo>
                  <a:lnTo>
                    <a:pt x="4057650" y="0"/>
                  </a:lnTo>
                </a:path>
              </a:pathLst>
            </a:custGeom>
            <a:noFill/>
            <a:ln w="317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384"/>
              <a:endParaRPr lang="en-US">
                <a:solidFill>
                  <a:srgbClr val="FFFFFF"/>
                </a:solidFill>
              </a:endParaRPr>
            </a:p>
          </p:txBody>
        </p:sp>
      </p:grpSp>
    </p:spTree>
    <p:extLst>
      <p:ext uri="{BB962C8B-B14F-4D97-AF65-F5344CB8AC3E}">
        <p14:creationId xmlns:p14="http://schemas.microsoft.com/office/powerpoint/2010/main" val="1060478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63" presetClass="path" presetSubtype="0" decel="100000" fill="hold" nodeType="withEffect">
                                  <p:stCondLst>
                                    <p:cond delay="0"/>
                                  </p:stCondLst>
                                  <p:childTnLst>
                                    <p:animMotion origin="layout" path="M 2.28746E-6 3.49069E-6 L 0.00727 3.49069E-6 " pathEditMode="relative" rAng="0" ptsTypes="AA">
                                      <p:cBhvr>
                                        <p:cTn id="9" dur="750" spd="-100000" fill="hold"/>
                                        <p:tgtEl>
                                          <p:spTgt spid="8"/>
                                        </p:tgtEl>
                                        <p:attrNameLst>
                                          <p:attrName>ppt_x</p:attrName>
                                          <p:attrName>ppt_y</p:attrName>
                                        </p:attrNameLst>
                                      </p:cBhvr>
                                      <p:rCtr x="357" y="0"/>
                                    </p:animMotion>
                                  </p:childTnLst>
                                </p:cTn>
                              </p:par>
                              <p:par>
                                <p:cTn id="10" presetID="10" presetClass="entr" presetSubtype="0" fill="hold" nodeType="withEffect">
                                  <p:stCondLst>
                                    <p:cond delay="15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par>
                                <p:cTn id="13" presetID="63" presetClass="path" presetSubtype="0" decel="100000" fill="hold" nodeType="withEffect">
                                  <p:stCondLst>
                                    <p:cond delay="150"/>
                                  </p:stCondLst>
                                  <p:childTnLst>
                                    <p:animMotion origin="layout" path="M 2.28746E-6 3.49069E-6 L 0.00727 3.49069E-6 " pathEditMode="relative" rAng="0" ptsTypes="AA">
                                      <p:cBhvr>
                                        <p:cTn id="14" dur="750" spd="-100000" fill="hold"/>
                                        <p:tgtEl>
                                          <p:spTgt spid="15"/>
                                        </p:tgtEl>
                                        <p:attrNameLst>
                                          <p:attrName>ppt_x</p:attrName>
                                          <p:attrName>ppt_y</p:attrName>
                                        </p:attrNameLst>
                                      </p:cBhvr>
                                      <p:rCtr x="357" y="0"/>
                                    </p:animMotion>
                                  </p:childTnLst>
                                </p:cTn>
                              </p:par>
                              <p:par>
                                <p:cTn id="15" presetID="10" presetClass="entr" presetSubtype="0" fill="hold" nodeType="withEffect">
                                  <p:stCondLst>
                                    <p:cond delay="3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par>
                                <p:cTn id="18" presetID="63" presetClass="path" presetSubtype="0" decel="100000" fill="hold" nodeType="withEffect">
                                  <p:stCondLst>
                                    <p:cond delay="300"/>
                                  </p:stCondLst>
                                  <p:childTnLst>
                                    <p:animMotion origin="layout" path="M 2.28746E-6 3.49069E-6 L 0.00727 3.49069E-6 " pathEditMode="relative" rAng="0" ptsTypes="AA">
                                      <p:cBhvr>
                                        <p:cTn id="19" dur="750" spd="-100000" fill="hold"/>
                                        <p:tgtEl>
                                          <p:spTgt spid="9"/>
                                        </p:tgtEl>
                                        <p:attrNameLst>
                                          <p:attrName>ppt_x</p:attrName>
                                          <p:attrName>ppt_y</p:attrName>
                                        </p:attrNameLst>
                                      </p:cBhvr>
                                      <p:rCtr x="357" y="0"/>
                                    </p:animMotion>
                                  </p:childTnLst>
                                </p:cTn>
                              </p:par>
                              <p:par>
                                <p:cTn id="20" presetID="10" presetClass="entr" presetSubtype="0" fill="hold" nodeType="withEffect">
                                  <p:stCondLst>
                                    <p:cond delay="4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childTnLst>
                                </p:cTn>
                              </p:par>
                              <p:par>
                                <p:cTn id="23" presetID="63" presetClass="path" presetSubtype="0" decel="100000" fill="hold" nodeType="withEffect">
                                  <p:stCondLst>
                                    <p:cond delay="450"/>
                                  </p:stCondLst>
                                  <p:childTnLst>
                                    <p:animMotion origin="layout" path="M 2.28746E-6 3.49069E-6 L 0.00727 3.49069E-6 " pathEditMode="relative" rAng="0" ptsTypes="AA">
                                      <p:cBhvr>
                                        <p:cTn id="24" dur="750" spd="-100000" fill="hold"/>
                                        <p:tgtEl>
                                          <p:spTgt spid="14"/>
                                        </p:tgtEl>
                                        <p:attrNameLst>
                                          <p:attrName>ppt_x</p:attrName>
                                          <p:attrName>ppt_y</p:attrName>
                                        </p:attrNameLst>
                                      </p:cBhvr>
                                      <p:rCtr x="357" y="0"/>
                                    </p:animMotion>
                                  </p:childTnLst>
                                </p:cTn>
                              </p:par>
                              <p:par>
                                <p:cTn id="25" presetID="10" presetClass="entr" presetSubtype="0" fill="hold" nodeType="withEffect">
                                  <p:stCondLst>
                                    <p:cond delay="6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childTnLst>
                                </p:cTn>
                              </p:par>
                              <p:par>
                                <p:cTn id="28" presetID="63" presetClass="path" presetSubtype="0" decel="100000" fill="hold" nodeType="withEffect">
                                  <p:stCondLst>
                                    <p:cond delay="600"/>
                                  </p:stCondLst>
                                  <p:childTnLst>
                                    <p:animMotion origin="layout" path="M 1.45833E-6 -1.11111E-6 L 0.00729 -1.11111E-6 " pathEditMode="relative" rAng="0" ptsTypes="AA">
                                      <p:cBhvr>
                                        <p:cTn id="29" dur="750" spd="-100000" fill="hold"/>
                                        <p:tgtEl>
                                          <p:spTgt spid="10"/>
                                        </p:tgtEl>
                                        <p:attrNameLst>
                                          <p:attrName>ppt_x</p:attrName>
                                          <p:attrName>ppt_y</p:attrName>
                                        </p:attrNameLst>
                                      </p:cBhvr>
                                      <p:rCtr x="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239128"/>
            <a:ext cx="12434711" cy="917575"/>
          </a:xfrm>
        </p:spPr>
        <p:txBody>
          <a:bodyPr/>
          <a:lstStyle/>
          <a:p>
            <a:pPr algn="ctr"/>
            <a:r>
              <a:rPr lang="en-US" dirty="0" smtClean="0"/>
              <a:t>Streaming</a:t>
            </a:r>
            <a:endParaRPr lang="en-US" dirty="0"/>
          </a:p>
        </p:txBody>
      </p:sp>
      <p:sp>
        <p:nvSpPr>
          <p:cNvPr id="4" name="Striped Right Arrow 3"/>
          <p:cNvSpPr/>
          <p:nvPr/>
        </p:nvSpPr>
        <p:spPr bwMode="auto">
          <a:xfrm>
            <a:off x="598965" y="2797810"/>
            <a:ext cx="1986850" cy="1155617"/>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5" name="TextBox 4"/>
          <p:cNvSpPr txBox="1"/>
          <p:nvPr/>
        </p:nvSpPr>
        <p:spPr>
          <a:xfrm>
            <a:off x="446909" y="4419729"/>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Ingestion</a:t>
            </a:r>
          </a:p>
        </p:txBody>
      </p:sp>
      <p:sp>
        <p:nvSpPr>
          <p:cNvPr id="6" name="Flowchart: Magnetic Disk 5"/>
          <p:cNvSpPr/>
          <p:nvPr/>
        </p:nvSpPr>
        <p:spPr bwMode="auto">
          <a:xfrm>
            <a:off x="6576336" y="2974878"/>
            <a:ext cx="1733425" cy="831234"/>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7" name="TextBox 6"/>
          <p:cNvSpPr txBox="1"/>
          <p:nvPr/>
        </p:nvSpPr>
        <p:spPr>
          <a:xfrm>
            <a:off x="6346563" y="4434606"/>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Storage</a:t>
            </a:r>
          </a:p>
        </p:txBody>
      </p:sp>
      <p:pic>
        <p:nvPicPr>
          <p:cNvPr id="10" name="Picture 9" descr="\\MAGNUM\Projects\Microsoft\Cloud Power FY12\Design\ICONS_PNG\Application.png"/>
          <p:cNvPicPr>
            <a:picLocks noChangeAspect="1" noChangeArrowheads="1"/>
          </p:cNvPicPr>
          <p:nvPr/>
        </p:nvPicPr>
        <p:blipFill rotWithShape="1">
          <a:blip r:embed="rId2" cstate="print">
            <a:biLevel thresh="25000"/>
          </a:blip>
          <a:srcRect l="30174" t="36465" r="28608" b="29915"/>
          <a:stretch/>
        </p:blipFill>
        <p:spPr bwMode="auto">
          <a:xfrm>
            <a:off x="3685289" y="2639020"/>
            <a:ext cx="1805658" cy="1473195"/>
          </a:xfrm>
          <a:prstGeom prst="rect">
            <a:avLst/>
          </a:prstGeom>
          <a:noFill/>
          <a:ln>
            <a:noFill/>
          </a:ln>
        </p:spPr>
      </p:pic>
      <p:sp>
        <p:nvSpPr>
          <p:cNvPr id="11" name="TextBox 10"/>
          <p:cNvSpPr txBox="1"/>
          <p:nvPr/>
        </p:nvSpPr>
        <p:spPr>
          <a:xfrm>
            <a:off x="3300720" y="4417107"/>
            <a:ext cx="2574796" cy="640416"/>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Processing</a:t>
            </a:r>
          </a:p>
        </p:txBody>
      </p:sp>
      <p:sp>
        <p:nvSpPr>
          <p:cNvPr id="12" name="TextBox 11"/>
          <p:cNvSpPr txBox="1"/>
          <p:nvPr/>
        </p:nvSpPr>
        <p:spPr>
          <a:xfrm>
            <a:off x="9316949" y="4419729"/>
            <a:ext cx="2209695"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Presentation</a:t>
            </a:r>
          </a:p>
        </p:txBody>
      </p:sp>
      <p:grpSp>
        <p:nvGrpSpPr>
          <p:cNvPr id="17" name="Group 16"/>
          <p:cNvGrpSpPr/>
          <p:nvPr/>
        </p:nvGrpSpPr>
        <p:grpSpPr>
          <a:xfrm>
            <a:off x="9579172" y="2960000"/>
            <a:ext cx="1420347" cy="993427"/>
            <a:chOff x="2960715" y="1770229"/>
            <a:chExt cx="1236855" cy="895527"/>
          </a:xfrm>
        </p:grpSpPr>
        <p:pic>
          <p:nvPicPr>
            <p:cNvPr id="13" name="Picture 5" descr="\\MAGNUM\Projects\Microsoft\Cloud Power FY12\Design\ICONS_PNG\Increase.png"/>
            <p:cNvPicPr>
              <a:picLocks noChangeAspect="1" noChangeArrowheads="1"/>
            </p:cNvPicPr>
            <p:nvPr/>
          </p:nvPicPr>
          <p:blipFill>
            <a:blip r:embed="rId3" cstate="print">
              <a:lum bright="100000"/>
            </a:blip>
            <a:srcRect/>
            <a:stretch>
              <a:fillRect/>
            </a:stretch>
          </p:blipFill>
          <p:spPr bwMode="auto">
            <a:xfrm>
              <a:off x="3189772" y="1770229"/>
              <a:ext cx="657362" cy="657362"/>
            </a:xfrm>
            <a:prstGeom prst="rect">
              <a:avLst/>
            </a:prstGeom>
            <a:noFill/>
          </p:spPr>
        </p:pic>
        <p:sp>
          <p:nvSpPr>
            <p:cNvPr id="14" name="Round Same Side Corner Rectangle 11"/>
            <p:cNvSpPr/>
            <p:nvPr/>
          </p:nvSpPr>
          <p:spPr>
            <a:xfrm>
              <a:off x="3055253" y="1783640"/>
              <a:ext cx="1047777" cy="671650"/>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5" name="Trapezoid 12"/>
            <p:cNvSpPr/>
            <p:nvPr/>
          </p:nvSpPr>
          <p:spPr>
            <a:xfrm>
              <a:off x="2960715" y="2458643"/>
              <a:ext cx="1236855" cy="156185"/>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6" name="Rectangle 15"/>
            <p:cNvSpPr/>
            <p:nvPr/>
          </p:nvSpPr>
          <p:spPr>
            <a:xfrm>
              <a:off x="2961264" y="2614828"/>
              <a:ext cx="1235754" cy="50928"/>
            </a:xfrm>
            <a:prstGeom prst="rect">
              <a:avLst/>
            </a:pr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sp>
        <p:nvSpPr>
          <p:cNvPr id="18" name="Title 1"/>
          <p:cNvSpPr txBox="1">
            <a:spLocks/>
          </p:cNvSpPr>
          <p:nvPr/>
        </p:nvSpPr>
        <p:spPr>
          <a:xfrm>
            <a:off x="430915" y="450709"/>
            <a:ext cx="11887878" cy="917575"/>
          </a:xfrm>
          <a:prstGeom prst="rect">
            <a:avLst/>
          </a:prstGeom>
        </p:spPr>
        <p:txBody>
          <a:bodyPr vert="horz" wrap="square" lIns="149217" tIns="93260" rIns="149217" bIns="93260" rtlCol="0" anchor="t">
            <a:noAutofit/>
          </a:bodyPr>
          <a:lstStyle>
            <a:lvl1pPr algn="l" defTabSz="914293"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99">
                <a:gradFill>
                  <a:gsLst>
                    <a:gs pos="1250">
                      <a:srgbClr val="FFFFFF"/>
                    </a:gs>
                    <a:gs pos="100000">
                      <a:srgbClr val="FFFFFF"/>
                    </a:gs>
                  </a:gsLst>
                  <a:lin ang="5400000" scaled="0"/>
                </a:gradFill>
              </a:rPr>
              <a:t>Commonalities of Architectures</a:t>
            </a:r>
          </a:p>
        </p:txBody>
      </p:sp>
    </p:spTree>
    <p:extLst>
      <p:ext uri="{BB962C8B-B14F-4D97-AF65-F5344CB8AC3E}">
        <p14:creationId xmlns:p14="http://schemas.microsoft.com/office/powerpoint/2010/main" val="343028579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Batch Analytics</a:t>
            </a:r>
            <a:endParaRPr lang="en-US" dirty="0"/>
          </a:p>
        </p:txBody>
      </p:sp>
    </p:spTree>
    <p:extLst>
      <p:ext uri="{BB962C8B-B14F-4D97-AF65-F5344CB8AC3E}">
        <p14:creationId xmlns:p14="http://schemas.microsoft.com/office/powerpoint/2010/main" val="119107451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149456"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Data Sources</a:t>
            </a:r>
          </a:p>
        </p:txBody>
      </p:sp>
      <p:sp>
        <p:nvSpPr>
          <p:cNvPr id="6" name="Rounded Rectangle 5"/>
          <p:cNvSpPr/>
          <p:nvPr/>
        </p:nvSpPr>
        <p:spPr bwMode="auto">
          <a:xfrm>
            <a:off x="3130829"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Data Ingestion</a:t>
            </a:r>
          </a:p>
        </p:txBody>
      </p:sp>
      <p:sp>
        <p:nvSpPr>
          <p:cNvPr id="7" name="Rounded Rectangle 6"/>
          <p:cNvSpPr/>
          <p:nvPr/>
        </p:nvSpPr>
        <p:spPr bwMode="auto">
          <a:xfrm>
            <a:off x="5112203"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Data Storage</a:t>
            </a:r>
          </a:p>
        </p:txBody>
      </p:sp>
      <p:sp>
        <p:nvSpPr>
          <p:cNvPr id="8" name="Rounded Rectangle 7"/>
          <p:cNvSpPr/>
          <p:nvPr/>
        </p:nvSpPr>
        <p:spPr bwMode="auto">
          <a:xfrm>
            <a:off x="7093576"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Data Processing</a:t>
            </a:r>
          </a:p>
        </p:txBody>
      </p:sp>
      <p:sp>
        <p:nvSpPr>
          <p:cNvPr id="9" name="Rounded Rectangle 8"/>
          <p:cNvSpPr/>
          <p:nvPr/>
        </p:nvSpPr>
        <p:spPr bwMode="auto">
          <a:xfrm>
            <a:off x="9074949"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Presentation</a:t>
            </a:r>
          </a:p>
        </p:txBody>
      </p:sp>
      <p:cxnSp>
        <p:nvCxnSpPr>
          <p:cNvPr id="11" name="Straight Arrow Connector 10"/>
          <p:cNvCxnSpPr>
            <a:stCxn id="2" idx="3"/>
            <a:endCxn id="6" idx="1"/>
          </p:cNvCxnSpPr>
          <p:nvPr/>
        </p:nvCxnSpPr>
        <p:spPr>
          <a:xfrm>
            <a:off x="2798692" y="4010194"/>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780065" y="4033100"/>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761438" y="4033100"/>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742811" y="4033100"/>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7" idx="2"/>
            <a:endCxn id="9" idx="2"/>
          </p:cNvCxnSpPr>
          <p:nvPr/>
        </p:nvCxnSpPr>
        <p:spPr>
          <a:xfrm rot="16200000" flipH="1">
            <a:off x="7918193" y="2465672"/>
            <a:ext cx="12953" cy="3962746"/>
          </a:xfrm>
          <a:prstGeom prst="bentConnector3">
            <a:avLst>
              <a:gd name="adj1" fmla="val 4983157"/>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8" idx="0"/>
            <a:endCxn id="7" idx="0"/>
          </p:cNvCxnSpPr>
          <p:nvPr/>
        </p:nvCxnSpPr>
        <p:spPr>
          <a:xfrm rot="16200000" flipV="1">
            <a:off x="6927507" y="2582657"/>
            <a:ext cx="12953" cy="1981373"/>
          </a:xfrm>
          <a:prstGeom prst="bentConnector3">
            <a:avLst>
              <a:gd name="adj1" fmla="val 1800000"/>
            </a:avLst>
          </a:prstGeom>
          <a:ln>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8" idx="0"/>
            <a:endCxn id="6" idx="0"/>
          </p:cNvCxnSpPr>
          <p:nvPr/>
        </p:nvCxnSpPr>
        <p:spPr>
          <a:xfrm rot="16200000" flipV="1">
            <a:off x="5936820" y="1591970"/>
            <a:ext cx="12953" cy="3962746"/>
          </a:xfrm>
          <a:prstGeom prst="bentConnector3">
            <a:avLst>
              <a:gd name="adj1" fmla="val 6650528"/>
            </a:avLst>
          </a:prstGeom>
          <a:ln>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506828" y="2228785"/>
            <a:ext cx="2876345" cy="470882"/>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Analysis output for input processing</a:t>
            </a:r>
          </a:p>
        </p:txBody>
      </p:sp>
      <p:sp>
        <p:nvSpPr>
          <p:cNvPr id="28" name="TextBox 27"/>
          <p:cNvSpPr txBox="1"/>
          <p:nvPr/>
        </p:nvSpPr>
        <p:spPr>
          <a:xfrm>
            <a:off x="5753571" y="2941967"/>
            <a:ext cx="2876345"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Analysis output for storage</a:t>
            </a:r>
          </a:p>
        </p:txBody>
      </p:sp>
      <p:sp>
        <p:nvSpPr>
          <p:cNvPr id="30" name="TextBox 29"/>
          <p:cNvSpPr txBox="1"/>
          <p:nvPr/>
        </p:nvSpPr>
        <p:spPr>
          <a:xfrm>
            <a:off x="6453842" y="5085317"/>
            <a:ext cx="3445725"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Relational dataset querying and reporting</a:t>
            </a:r>
          </a:p>
        </p:txBody>
      </p:sp>
    </p:spTree>
    <p:extLst>
      <p:ext uri="{BB962C8B-B14F-4D97-AF65-F5344CB8AC3E}">
        <p14:creationId xmlns:p14="http://schemas.microsoft.com/office/powerpoint/2010/main" val="265823503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Demand Product Names?</a:t>
            </a:r>
            <a:endParaRPr lang="en-US" dirty="0"/>
          </a:p>
        </p:txBody>
      </p:sp>
      <p:sp>
        <p:nvSpPr>
          <p:cNvPr id="2" name="Rounded Rectangle 1"/>
          <p:cNvSpPr/>
          <p:nvPr/>
        </p:nvSpPr>
        <p:spPr bwMode="auto">
          <a:xfrm>
            <a:off x="1149456"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SQL Server</a:t>
            </a:r>
          </a:p>
        </p:txBody>
      </p:sp>
      <p:sp>
        <p:nvSpPr>
          <p:cNvPr id="6" name="Rounded Rectangle 5"/>
          <p:cNvSpPr/>
          <p:nvPr/>
        </p:nvSpPr>
        <p:spPr bwMode="auto">
          <a:xfrm>
            <a:off x="3130829"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Azure Data Factory</a:t>
            </a:r>
          </a:p>
        </p:txBody>
      </p:sp>
      <p:sp>
        <p:nvSpPr>
          <p:cNvPr id="7" name="Rounded Rectangle 6"/>
          <p:cNvSpPr/>
          <p:nvPr/>
        </p:nvSpPr>
        <p:spPr bwMode="auto">
          <a:xfrm>
            <a:off x="5112203"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Blob Storage</a:t>
            </a:r>
          </a:p>
        </p:txBody>
      </p:sp>
      <p:sp>
        <p:nvSpPr>
          <p:cNvPr id="8" name="Rounded Rectangle 7"/>
          <p:cNvSpPr/>
          <p:nvPr/>
        </p:nvSpPr>
        <p:spPr bwMode="auto">
          <a:xfrm>
            <a:off x="7093576"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Hadoop</a:t>
            </a:r>
          </a:p>
        </p:txBody>
      </p:sp>
      <p:sp>
        <p:nvSpPr>
          <p:cNvPr id="9" name="Rounded Rectangle 8"/>
          <p:cNvSpPr/>
          <p:nvPr/>
        </p:nvSpPr>
        <p:spPr bwMode="auto">
          <a:xfrm>
            <a:off x="9074949" y="3573343"/>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Power BI</a:t>
            </a:r>
          </a:p>
        </p:txBody>
      </p:sp>
      <p:cxnSp>
        <p:nvCxnSpPr>
          <p:cNvPr id="11" name="Straight Arrow Connector 10"/>
          <p:cNvCxnSpPr>
            <a:stCxn id="2" idx="3"/>
            <a:endCxn id="6" idx="1"/>
          </p:cNvCxnSpPr>
          <p:nvPr/>
        </p:nvCxnSpPr>
        <p:spPr>
          <a:xfrm>
            <a:off x="2798692" y="4010194"/>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780065" y="4033100"/>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761438" y="4033100"/>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742811" y="4033100"/>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7" idx="2"/>
            <a:endCxn id="9" idx="2"/>
          </p:cNvCxnSpPr>
          <p:nvPr/>
        </p:nvCxnSpPr>
        <p:spPr>
          <a:xfrm rot="16200000" flipH="1">
            <a:off x="7918193" y="2465672"/>
            <a:ext cx="12953" cy="3962746"/>
          </a:xfrm>
          <a:prstGeom prst="bentConnector3">
            <a:avLst>
              <a:gd name="adj1" fmla="val 4983157"/>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8" idx="0"/>
            <a:endCxn id="7" idx="0"/>
          </p:cNvCxnSpPr>
          <p:nvPr/>
        </p:nvCxnSpPr>
        <p:spPr>
          <a:xfrm rot="16200000" flipV="1">
            <a:off x="6927507" y="2582657"/>
            <a:ext cx="12953" cy="1981373"/>
          </a:xfrm>
          <a:prstGeom prst="bentConnector3">
            <a:avLst>
              <a:gd name="adj1" fmla="val 1800000"/>
            </a:avLst>
          </a:prstGeom>
          <a:ln>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8" idx="0"/>
            <a:endCxn id="6" idx="0"/>
          </p:cNvCxnSpPr>
          <p:nvPr/>
        </p:nvCxnSpPr>
        <p:spPr>
          <a:xfrm rot="16200000" flipV="1">
            <a:off x="5936820" y="1591970"/>
            <a:ext cx="12953" cy="3962746"/>
          </a:xfrm>
          <a:prstGeom prst="bentConnector3">
            <a:avLst>
              <a:gd name="adj1" fmla="val 6650528"/>
            </a:avLst>
          </a:prstGeom>
          <a:ln>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506828" y="2228785"/>
            <a:ext cx="2876345" cy="470882"/>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Analysis output for input processing</a:t>
            </a:r>
          </a:p>
        </p:txBody>
      </p:sp>
      <p:sp>
        <p:nvSpPr>
          <p:cNvPr id="28" name="TextBox 27"/>
          <p:cNvSpPr txBox="1"/>
          <p:nvPr/>
        </p:nvSpPr>
        <p:spPr>
          <a:xfrm>
            <a:off x="5753571" y="2941967"/>
            <a:ext cx="2876345"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Analysis output for storage</a:t>
            </a:r>
          </a:p>
        </p:txBody>
      </p:sp>
      <p:sp>
        <p:nvSpPr>
          <p:cNvPr id="30" name="TextBox 29"/>
          <p:cNvSpPr txBox="1"/>
          <p:nvPr/>
        </p:nvSpPr>
        <p:spPr>
          <a:xfrm>
            <a:off x="6453842" y="5085317"/>
            <a:ext cx="3445725"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Relational dataset querying and reporting</a:t>
            </a:r>
          </a:p>
        </p:txBody>
      </p:sp>
    </p:spTree>
    <p:extLst>
      <p:ext uri="{BB962C8B-B14F-4D97-AF65-F5344CB8AC3E}">
        <p14:creationId xmlns:p14="http://schemas.microsoft.com/office/powerpoint/2010/main" val="174206021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Azure Certifications</a:t>
            </a:r>
            <a:endParaRPr lang="en-US" dirty="0">
              <a:solidFill>
                <a:srgbClr val="FFC000"/>
              </a:solidFill>
            </a:endParaRPr>
          </a:p>
        </p:txBody>
      </p:sp>
      <p:sp>
        <p:nvSpPr>
          <p:cNvPr id="3" name="Text Placeholder 2"/>
          <p:cNvSpPr>
            <a:spLocks noGrp="1"/>
          </p:cNvSpPr>
          <p:nvPr>
            <p:ph type="body" sz="quarter" idx="10"/>
          </p:nvPr>
        </p:nvSpPr>
        <p:spPr>
          <a:xfrm>
            <a:off x="275481" y="1212850"/>
            <a:ext cx="11885514" cy="6034470"/>
          </a:xfrm>
        </p:spPr>
        <p:txBody>
          <a:bodyPr/>
          <a:lstStyle/>
          <a:p>
            <a:endParaRPr lang="en-US" dirty="0" smtClean="0"/>
          </a:p>
          <a:p>
            <a:r>
              <a:rPr lang="en-US" dirty="0" smtClean="0">
                <a:solidFill>
                  <a:schemeClr val="tx1"/>
                </a:solidFill>
              </a:rPr>
              <a:t>70-532 Developing Microsoft Azure Solutions</a:t>
            </a:r>
          </a:p>
          <a:p>
            <a:r>
              <a:rPr lang="en-US" dirty="0" smtClean="0">
                <a:solidFill>
                  <a:schemeClr val="tx1"/>
                </a:solidFill>
              </a:rPr>
              <a:t>70-533 I</a:t>
            </a:r>
            <a:r>
              <a:rPr lang="fr-FR" dirty="0" smtClean="0">
                <a:solidFill>
                  <a:schemeClr val="tx1"/>
                </a:solidFill>
              </a:rPr>
              <a:t>mplementing </a:t>
            </a:r>
            <a:r>
              <a:rPr lang="fr-FR" dirty="0">
                <a:solidFill>
                  <a:schemeClr val="tx1"/>
                </a:solidFill>
              </a:rPr>
              <a:t>Microsoft Azure Infrastructure </a:t>
            </a:r>
            <a:r>
              <a:rPr lang="fr-FR" dirty="0" smtClean="0">
                <a:solidFill>
                  <a:schemeClr val="tx1"/>
                </a:solidFill>
              </a:rPr>
              <a:t>Solutions</a:t>
            </a:r>
          </a:p>
          <a:p>
            <a:endParaRPr lang="en-US" dirty="0" smtClean="0">
              <a:solidFill>
                <a:schemeClr val="tx1"/>
              </a:solidFill>
            </a:endParaRPr>
          </a:p>
          <a:p>
            <a:r>
              <a:rPr lang="en-US" dirty="0" smtClean="0">
                <a:solidFill>
                  <a:srgbClr val="FFC000"/>
                </a:solidFill>
              </a:rPr>
              <a:t>Coming Soon</a:t>
            </a:r>
          </a:p>
          <a:p>
            <a:r>
              <a:rPr lang="en-US" dirty="0" smtClean="0">
                <a:solidFill>
                  <a:schemeClr val="tx1"/>
                </a:solidFill>
              </a:rPr>
              <a:t>70-534 Architecting Microsoft Azure Solutions</a:t>
            </a:r>
            <a:endParaRPr lang="en-US" dirty="0">
              <a:solidFill>
                <a:schemeClr val="tx1"/>
              </a:solidFill>
            </a:endParaRPr>
          </a:p>
          <a:p>
            <a:endParaRPr lang="en-US" dirty="0" smtClean="0">
              <a:hlinkClick r:id="rId2"/>
            </a:endParaRPr>
          </a:p>
          <a:p>
            <a:endParaRPr lang="en-US" dirty="0"/>
          </a:p>
        </p:txBody>
      </p:sp>
    </p:spTree>
    <p:extLst>
      <p:ext uri="{BB962C8B-B14F-4D97-AF65-F5344CB8AC3E}">
        <p14:creationId xmlns:p14="http://schemas.microsoft.com/office/powerpoint/2010/main" val="86162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Azure Data Factory</a:t>
            </a:r>
            <a:endParaRPr lang="en-US" dirty="0"/>
          </a:p>
        </p:txBody>
      </p:sp>
    </p:spTree>
    <p:extLst>
      <p:ext uri="{BB962C8B-B14F-4D97-AF65-F5344CB8AC3E}">
        <p14:creationId xmlns:p14="http://schemas.microsoft.com/office/powerpoint/2010/main" val="179298851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220" y="164447"/>
            <a:ext cx="10723417" cy="932471"/>
          </a:xfrm>
        </p:spPr>
        <p:txBody>
          <a:bodyPr>
            <a:normAutofit/>
          </a:bodyPr>
          <a:lstStyle/>
          <a:p>
            <a:r>
              <a:rPr lang="en-US" dirty="0" smtClean="0">
                <a:latin typeface="Segoe UI Light" panose="020B0502040204020203" pitchFamily="34" charset="0"/>
                <a:cs typeface="Segoe UI Light" panose="020B0502040204020203" pitchFamily="34" charset="0"/>
              </a:rPr>
              <a:t>Azure </a:t>
            </a:r>
            <a:r>
              <a:rPr lang="en-US" dirty="0">
                <a:latin typeface="Segoe UI Light" panose="020B0502040204020203" pitchFamily="34" charset="0"/>
                <a:cs typeface="Segoe UI Light" panose="020B0502040204020203" pitchFamily="34" charset="0"/>
              </a:rPr>
              <a:t>Data </a:t>
            </a:r>
            <a:r>
              <a:rPr lang="en-US" dirty="0" smtClean="0">
                <a:latin typeface="Segoe UI Light" panose="020B0502040204020203" pitchFamily="34" charset="0"/>
                <a:cs typeface="Segoe UI Light" panose="020B0502040204020203" pitchFamily="34" charset="0"/>
              </a:rPr>
              <a:t>Factory </a:t>
            </a:r>
            <a:endParaRPr lang="en-US" dirty="0">
              <a:latin typeface="Segoe UI Light" panose="020B0502040204020203" pitchFamily="34" charset="0"/>
              <a:cs typeface="Segoe UI Light" panose="020B0502040204020203" pitchFamily="34" charset="0"/>
            </a:endParaRPr>
          </a:p>
        </p:txBody>
      </p:sp>
      <p:sp>
        <p:nvSpPr>
          <p:cNvPr id="6" name="TextBox 5"/>
          <p:cNvSpPr txBox="1"/>
          <p:nvPr/>
        </p:nvSpPr>
        <p:spPr>
          <a:xfrm>
            <a:off x="232638" y="789029"/>
            <a:ext cx="11847265" cy="6433556"/>
          </a:xfrm>
          <a:prstGeom prst="rect">
            <a:avLst/>
          </a:prstGeom>
          <a:noFill/>
        </p:spPr>
        <p:txBody>
          <a:bodyPr wrap="square" rtlCol="0">
            <a:spAutoFit/>
          </a:bodyPr>
          <a:lstStyle/>
          <a:p>
            <a:pPr defTabSz="932597"/>
            <a:r>
              <a:rPr lang="en-US" sz="2040" i="1" dirty="0">
                <a:solidFill>
                  <a:srgbClr val="FFFFFF"/>
                </a:solidFill>
                <a:cs typeface="Segoe UI" panose="020B0502040204020203" pitchFamily="34" charset="0"/>
              </a:rPr>
              <a:t>A managed cloud service for building &amp; operating data pipelines (aka. data flows)  </a:t>
            </a:r>
            <a:endParaRPr lang="en-US" sz="2040" b="1" dirty="0">
              <a:solidFill>
                <a:srgbClr val="FFFFFF"/>
              </a:solidFill>
              <a:cs typeface="Segoe UI" panose="020B0502040204020203" pitchFamily="34" charset="0"/>
            </a:endParaRPr>
          </a:p>
          <a:p>
            <a:pPr marL="291380" indent="-291380" defTabSz="932597">
              <a:buFont typeface="Arial" panose="020B0604020202020204" pitchFamily="34" charset="0"/>
              <a:buChar char="•"/>
            </a:pPr>
            <a:endParaRPr lang="en-US" sz="2448" b="1" dirty="0">
              <a:solidFill>
                <a:srgbClr val="FFFFFF"/>
              </a:solidFill>
              <a:cs typeface="Segoe UI" panose="020B0502040204020203" pitchFamily="34" charset="0"/>
            </a:endParaRPr>
          </a:p>
          <a:p>
            <a:pPr marL="466209" indent="-466209" defTabSz="932597">
              <a:buFont typeface="+mj-lt"/>
              <a:buAutoNum type="arabicPeriod"/>
            </a:pPr>
            <a:r>
              <a:rPr lang="en-US" sz="2448" b="1" dirty="0">
                <a:solidFill>
                  <a:srgbClr val="FFFFFF"/>
                </a:solidFill>
                <a:cs typeface="Segoe UI" panose="020B0502040204020203" pitchFamily="34" charset="0"/>
              </a:rPr>
              <a:t>Orchestrate, monitor &amp; schedule </a:t>
            </a:r>
          </a:p>
          <a:p>
            <a:pPr marL="757590" lvl="1" indent="-291380" defTabSz="932597">
              <a:buFont typeface="Arial" panose="020B0604020202020204" pitchFamily="34" charset="0"/>
              <a:buChar char="•"/>
            </a:pPr>
            <a:r>
              <a:rPr lang="en-US" sz="2448" dirty="0">
                <a:solidFill>
                  <a:srgbClr val="FFFFFF"/>
                </a:solidFill>
                <a:cs typeface="Segoe UI" panose="020B0502040204020203" pitchFamily="34" charset="0"/>
              </a:rPr>
              <a:t>compose data processing, storage &amp; movement services (on premises &amp; cloud)</a:t>
            </a:r>
          </a:p>
          <a:p>
            <a:pPr marL="466209" indent="-466209" defTabSz="932597">
              <a:buFont typeface="+mj-lt"/>
              <a:buAutoNum type="arabicPeriod"/>
            </a:pPr>
            <a:r>
              <a:rPr lang="en-US" sz="2448" b="1" dirty="0">
                <a:solidFill>
                  <a:srgbClr val="FFFFFF"/>
                </a:solidFill>
                <a:cs typeface="Segoe UI" panose="020B0502040204020203" pitchFamily="34" charset="0"/>
              </a:rPr>
              <a:t>Automatic infrastructure </a:t>
            </a:r>
            <a:r>
              <a:rPr lang="en-US" sz="2448" b="1" dirty="0" err="1">
                <a:solidFill>
                  <a:srgbClr val="FFFFFF"/>
                </a:solidFill>
                <a:cs typeface="Segoe UI" panose="020B0502040204020203" pitchFamily="34" charset="0"/>
              </a:rPr>
              <a:t>mgmt</a:t>
            </a:r>
            <a:r>
              <a:rPr lang="en-US" sz="2448" dirty="0">
                <a:solidFill>
                  <a:srgbClr val="FFFFFF"/>
                </a:solidFill>
                <a:cs typeface="Segoe UI" panose="020B0502040204020203" pitchFamily="34" charset="0"/>
              </a:rPr>
              <a:t> </a:t>
            </a:r>
          </a:p>
          <a:p>
            <a:pPr marL="757590" lvl="1" indent="-291380" defTabSz="932597">
              <a:buFont typeface="Arial" panose="020B0604020202020204" pitchFamily="34" charset="0"/>
              <a:buChar char="•"/>
            </a:pPr>
            <a:r>
              <a:rPr lang="en-US" sz="2448" dirty="0">
                <a:solidFill>
                  <a:srgbClr val="FFFFFF"/>
                </a:solidFill>
                <a:cs typeface="Segoe UI" panose="020B0502040204020203" pitchFamily="34" charset="0"/>
              </a:rPr>
              <a:t>combine pipeline intent w/ resource allocation &amp; </a:t>
            </a:r>
            <a:r>
              <a:rPr lang="en-US" sz="2448" dirty="0" err="1">
                <a:solidFill>
                  <a:srgbClr val="FFFFFF"/>
                </a:solidFill>
                <a:cs typeface="Segoe UI" panose="020B0502040204020203" pitchFamily="34" charset="0"/>
              </a:rPr>
              <a:t>mgmt</a:t>
            </a:r>
            <a:endParaRPr lang="en-US" sz="2448" dirty="0">
              <a:solidFill>
                <a:srgbClr val="FFFFFF"/>
              </a:solidFill>
              <a:cs typeface="Segoe UI" panose="020B0502040204020203" pitchFamily="34" charset="0"/>
            </a:endParaRPr>
          </a:p>
          <a:p>
            <a:pPr marL="757590" lvl="1" indent="-291380" defTabSz="932597">
              <a:buFont typeface="Arial" panose="020B0604020202020204" pitchFamily="34" charset="0"/>
              <a:buChar char="•"/>
            </a:pPr>
            <a:r>
              <a:rPr lang="en-US" sz="2448" dirty="0">
                <a:solidFill>
                  <a:srgbClr val="FFFFFF"/>
                </a:solidFill>
                <a:cs typeface="Segoe UI" panose="020B0502040204020203" pitchFamily="34" charset="0"/>
              </a:rPr>
              <a:t>data movement as a service (global footprint &amp; on premises)</a:t>
            </a:r>
          </a:p>
          <a:p>
            <a:pPr marL="466209" indent="-466209" defTabSz="932597">
              <a:buFont typeface="+mj-lt"/>
              <a:buAutoNum type="arabicPeriod"/>
            </a:pPr>
            <a:r>
              <a:rPr lang="en-US" sz="2448" b="1" dirty="0">
                <a:solidFill>
                  <a:srgbClr val="FFFFFF"/>
                </a:solidFill>
                <a:cs typeface="Segoe UI" panose="020B0502040204020203" pitchFamily="34" charset="0"/>
              </a:rPr>
              <a:t>Single pane of glass</a:t>
            </a:r>
            <a:r>
              <a:rPr lang="en-US" sz="2448" dirty="0">
                <a:solidFill>
                  <a:srgbClr val="FFFFFF"/>
                </a:solidFill>
                <a:cs typeface="Segoe UI" panose="020B0502040204020203" pitchFamily="34" charset="0"/>
              </a:rPr>
              <a:t> </a:t>
            </a:r>
          </a:p>
          <a:p>
            <a:pPr marL="757590" lvl="1" indent="-291380" defTabSz="932597">
              <a:buFont typeface="Arial" panose="020B0604020202020204" pitchFamily="34" charset="0"/>
              <a:buChar char="•"/>
            </a:pPr>
            <a:r>
              <a:rPr lang="en-US" sz="2448" dirty="0">
                <a:solidFill>
                  <a:srgbClr val="FFFFFF"/>
                </a:solidFill>
                <a:cs typeface="Segoe UI" panose="020B0502040204020203" pitchFamily="34" charset="0"/>
              </a:rPr>
              <a:t>one place to manage your network </a:t>
            </a:r>
          </a:p>
          <a:p>
            <a:pPr marL="466298" lvl="1" defTabSz="932597"/>
            <a:r>
              <a:rPr lang="en-US" sz="2448" dirty="0">
                <a:solidFill>
                  <a:srgbClr val="FFFFFF"/>
                </a:solidFill>
                <a:cs typeface="Segoe UI" panose="020B0502040204020203" pitchFamily="34" charset="0"/>
              </a:rPr>
              <a:t>   of data flows</a:t>
            </a:r>
          </a:p>
          <a:p>
            <a:pPr marL="466298" lvl="1" defTabSz="932597"/>
            <a:endParaRPr lang="en-US" sz="2448" dirty="0">
              <a:solidFill>
                <a:srgbClr val="FFFFFF"/>
              </a:solidFill>
              <a:cs typeface="Segoe UI" panose="020B0502040204020203" pitchFamily="34" charset="0"/>
            </a:endParaRPr>
          </a:p>
          <a:p>
            <a:pPr marL="932597" lvl="2" defTabSz="932597"/>
            <a:endParaRPr lang="en-US" sz="2448" dirty="0">
              <a:solidFill>
                <a:srgbClr val="FFFFFF"/>
              </a:solidFill>
              <a:cs typeface="Segoe UI" panose="020B0502040204020203" pitchFamily="34" charset="0"/>
            </a:endParaRPr>
          </a:p>
          <a:p>
            <a:pPr marL="932597" lvl="2" defTabSz="932597"/>
            <a:r>
              <a:rPr lang="en-US" sz="2448" dirty="0">
                <a:solidFill>
                  <a:srgbClr val="FFFFFF"/>
                </a:solidFill>
                <a:cs typeface="Segoe UI" panose="020B0502040204020203" pitchFamily="34" charset="0"/>
              </a:rPr>
              <a:t>  </a:t>
            </a:r>
          </a:p>
          <a:p>
            <a:pPr marL="757590" lvl="1" indent="-291380" defTabSz="932597">
              <a:buFont typeface="Arial" panose="020B0604020202020204" pitchFamily="34" charset="0"/>
              <a:buChar char="•"/>
            </a:pPr>
            <a:endParaRPr lang="en-US" sz="2448" dirty="0">
              <a:solidFill>
                <a:srgbClr val="FFFFFF"/>
              </a:solidFill>
            </a:endParaRPr>
          </a:p>
          <a:p>
            <a:pPr marL="757590" lvl="1" indent="-291380" defTabSz="932597">
              <a:buFont typeface="Arial" panose="020B0604020202020204" pitchFamily="34" charset="0"/>
              <a:buChar char="•"/>
            </a:pPr>
            <a:endParaRPr lang="en-US" sz="2448" dirty="0">
              <a:solidFill>
                <a:srgbClr val="FFFFFF"/>
              </a:solidFill>
            </a:endParaRPr>
          </a:p>
          <a:p>
            <a:pPr defTabSz="932597"/>
            <a:endParaRPr lang="en-US" sz="2448" dirty="0">
              <a:solidFill>
                <a:srgbClr val="FFFFFF"/>
              </a:solidFill>
            </a:endParaRPr>
          </a:p>
          <a:p>
            <a:pPr defTabSz="932597"/>
            <a:endParaRPr lang="en-US" sz="2448" dirty="0">
              <a:solidFill>
                <a:srgbClr val="FFFFFF"/>
              </a:solidFill>
            </a:endParaRPr>
          </a:p>
        </p:txBody>
      </p:sp>
      <p:pic>
        <p:nvPicPr>
          <p:cNvPr id="2" name="Picture 1"/>
          <p:cNvPicPr>
            <a:picLocks noChangeAspect="1"/>
          </p:cNvPicPr>
          <p:nvPr/>
        </p:nvPicPr>
        <p:blipFill>
          <a:blip r:embed="rId2"/>
          <a:stretch>
            <a:fillRect/>
          </a:stretch>
        </p:blipFill>
        <p:spPr>
          <a:xfrm>
            <a:off x="6468139" y="3703990"/>
            <a:ext cx="4872387" cy="2630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308163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207"/>
          <p:cNvSpPr/>
          <p:nvPr/>
        </p:nvSpPr>
        <p:spPr bwMode="auto">
          <a:xfrm>
            <a:off x="881" y="1432714"/>
            <a:ext cx="12556933" cy="5561811"/>
          </a:xfrm>
          <a:prstGeom prst="rect">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1722084" y="3893380"/>
            <a:ext cx="7848478" cy="2846719"/>
            <a:chOff x="1721445" y="3367478"/>
            <a:chExt cx="7849592" cy="2847122"/>
          </a:xfrm>
        </p:grpSpPr>
        <p:sp>
          <p:nvSpPr>
            <p:cNvPr id="54" name="Rectangle 53"/>
            <p:cNvSpPr/>
            <p:nvPr/>
          </p:nvSpPr>
          <p:spPr bwMode="auto">
            <a:xfrm>
              <a:off x="2713037" y="4843000"/>
              <a:ext cx="6858000" cy="1240624"/>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237" y="5667052"/>
              <a:ext cx="416572" cy="416572"/>
            </a:xfrm>
            <a:prstGeom prst="rect">
              <a:avLst/>
            </a:prstGeom>
          </p:spPr>
        </p:pic>
        <p:sp>
          <p:nvSpPr>
            <p:cNvPr id="60" name="TextBox 59"/>
            <p:cNvSpPr txBox="1"/>
            <p:nvPr/>
          </p:nvSpPr>
          <p:spPr>
            <a:xfrm>
              <a:off x="3064786" y="5715493"/>
              <a:ext cx="2241471" cy="499107"/>
            </a:xfrm>
            <a:prstGeom prst="rect">
              <a:avLst/>
            </a:prstGeom>
            <a:no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Azure Blob Storage</a:t>
              </a:r>
            </a:p>
          </p:txBody>
        </p:sp>
        <p:sp>
          <p:nvSpPr>
            <p:cNvPr id="62" name="Rectangle 61"/>
            <p:cNvSpPr/>
            <p:nvPr/>
          </p:nvSpPr>
          <p:spPr bwMode="auto">
            <a:xfrm>
              <a:off x="2713037" y="3367478"/>
              <a:ext cx="1676400" cy="1766779"/>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sp>
          <p:nvSpPr>
            <p:cNvPr id="63" name="Rectangle 62"/>
            <p:cNvSpPr/>
            <p:nvPr/>
          </p:nvSpPr>
          <p:spPr>
            <a:xfrm>
              <a:off x="2789237" y="3649335"/>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endParaRPr lang="en-US" sz="1223" dirty="0">
                <a:solidFill>
                  <a:prstClr val="black"/>
                </a:solidFill>
              </a:endParaRPr>
            </a:p>
          </p:txBody>
        </p:sp>
        <p:sp>
          <p:nvSpPr>
            <p:cNvPr id="64" name="Rectangle 63"/>
            <p:cNvSpPr/>
            <p:nvPr/>
          </p:nvSpPr>
          <p:spPr>
            <a:xfrm>
              <a:off x="2859317" y="3723995"/>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endParaRPr lang="en-US" sz="1223" dirty="0">
                <a:solidFill>
                  <a:prstClr val="black"/>
                </a:solidFill>
              </a:endParaRPr>
            </a:p>
          </p:txBody>
        </p:sp>
        <p:sp>
          <p:nvSpPr>
            <p:cNvPr id="65" name="Rectangle 64"/>
            <p:cNvSpPr/>
            <p:nvPr/>
          </p:nvSpPr>
          <p:spPr>
            <a:xfrm>
              <a:off x="2907944" y="3790768"/>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Call Log Files</a:t>
              </a:r>
            </a:p>
          </p:txBody>
        </p:sp>
        <p:sp>
          <p:nvSpPr>
            <p:cNvPr id="107" name="Rectangle 106"/>
            <p:cNvSpPr/>
            <p:nvPr/>
          </p:nvSpPr>
          <p:spPr>
            <a:xfrm>
              <a:off x="2835003" y="4384260"/>
              <a:ext cx="1456340"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Customer Table</a:t>
              </a:r>
            </a:p>
          </p:txBody>
        </p:sp>
        <p:cxnSp>
          <p:nvCxnSpPr>
            <p:cNvPr id="117" name="Elbow Connector 116"/>
            <p:cNvCxnSpPr>
              <a:endCxn id="107" idx="1"/>
            </p:cNvCxnSpPr>
            <p:nvPr/>
          </p:nvCxnSpPr>
          <p:spPr>
            <a:xfrm flipV="1">
              <a:off x="1878209" y="4575530"/>
              <a:ext cx="956794" cy="383401"/>
            </a:xfrm>
            <a:prstGeom prst="bentConnector3">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721445" y="3915265"/>
              <a:ext cx="976223" cy="7770"/>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227" y="1814435"/>
            <a:ext cx="416513" cy="416513"/>
          </a:xfrm>
          <a:prstGeom prst="rect">
            <a:avLst/>
          </a:prstGeom>
        </p:spPr>
      </p:pic>
      <p:grpSp>
        <p:nvGrpSpPr>
          <p:cNvPr id="5" name="Group 4"/>
          <p:cNvGrpSpPr/>
          <p:nvPr/>
        </p:nvGrpSpPr>
        <p:grpSpPr>
          <a:xfrm>
            <a:off x="275480" y="3616342"/>
            <a:ext cx="1909193" cy="2819701"/>
            <a:chOff x="274637" y="3090400"/>
            <a:chExt cx="1909464" cy="2820101"/>
          </a:xfrm>
        </p:grpSpPr>
        <p:sp>
          <p:nvSpPr>
            <p:cNvPr id="26" name="Rectangle 25"/>
            <p:cNvSpPr/>
            <p:nvPr/>
          </p:nvSpPr>
          <p:spPr bwMode="auto">
            <a:xfrm>
              <a:off x="402355" y="4614400"/>
              <a:ext cx="1781746" cy="1245802"/>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sp>
          <p:nvSpPr>
            <p:cNvPr id="27" name="TextBox 26"/>
            <p:cNvSpPr txBox="1"/>
            <p:nvPr/>
          </p:nvSpPr>
          <p:spPr>
            <a:xfrm>
              <a:off x="274637" y="5127242"/>
              <a:ext cx="1795616" cy="783259"/>
            </a:xfrm>
            <a:prstGeom prst="rect">
              <a:avLst/>
            </a:prstGeom>
            <a:solidFill>
              <a:schemeClr val="tx1">
                <a:lumMod val="65000"/>
              </a:schemeClr>
            </a:solid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On Premises </a:t>
              </a:r>
            </a:p>
            <a:p>
              <a:pPr defTabSz="932597">
                <a:lnSpc>
                  <a:spcPct val="90000"/>
                </a:lnSpc>
                <a:spcAft>
                  <a:spcPts val="612"/>
                </a:spcAft>
              </a:pPr>
              <a:r>
                <a:rPr lang="en-US" sz="1428" dirty="0">
                  <a:gradFill>
                    <a:gsLst>
                      <a:gs pos="2917">
                        <a:srgbClr val="404040"/>
                      </a:gs>
                      <a:gs pos="30000">
                        <a:srgbClr val="404040"/>
                      </a:gs>
                    </a:gsLst>
                    <a:lin ang="5400000" scaled="0"/>
                  </a:gradFill>
                </a:rPr>
                <a:t>Data Mart</a:t>
              </a:r>
            </a:p>
          </p:txBody>
        </p:sp>
        <p:sp>
          <p:nvSpPr>
            <p:cNvPr id="43" name="Rectangle 42"/>
            <p:cNvSpPr/>
            <p:nvPr/>
          </p:nvSpPr>
          <p:spPr>
            <a:xfrm>
              <a:off x="598252" y="3754102"/>
              <a:ext cx="109296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Call Log Files</a:t>
              </a:r>
            </a:p>
          </p:txBody>
        </p:sp>
        <p:grpSp>
          <p:nvGrpSpPr>
            <p:cNvPr id="68" name="Group 67"/>
            <p:cNvGrpSpPr/>
            <p:nvPr/>
          </p:nvGrpSpPr>
          <p:grpSpPr>
            <a:xfrm>
              <a:off x="512377" y="3090400"/>
              <a:ext cx="314043" cy="762000"/>
              <a:chOff x="646394" y="1973262"/>
              <a:chExt cx="434136" cy="969472"/>
            </a:xfrm>
          </p:grpSpPr>
          <p:sp>
            <p:nvSpPr>
              <p:cNvPr id="8" name="Flowchart: Connector 7"/>
              <p:cNvSpPr/>
              <p:nvPr/>
            </p:nvSpPr>
            <p:spPr bwMode="auto">
              <a:xfrm>
                <a:off x="722593" y="2333134"/>
                <a:ext cx="195122" cy="195122"/>
              </a:xfrm>
              <a:prstGeom prst="flowChartConnector">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0" name="Straight Connector 9"/>
              <p:cNvCxnSpPr>
                <a:stCxn id="8" idx="3"/>
              </p:cNvCxnSpPr>
              <p:nvPr/>
            </p:nvCxnSpPr>
            <p:spPr>
              <a:xfrm flipH="1">
                <a:off x="646394" y="2499681"/>
                <a:ext cx="104774" cy="443053"/>
              </a:xfrm>
              <a:prstGeom prst="line">
                <a:avLst/>
              </a:prstGeom>
              <a:ln w="381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4237" y="2494778"/>
                <a:ext cx="109678" cy="414478"/>
              </a:xfrm>
              <a:prstGeom prst="line">
                <a:avLst/>
              </a:prstGeom>
              <a:ln w="381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22593" y="2680656"/>
                <a:ext cx="195122" cy="0"/>
              </a:xfrm>
              <a:prstGeom prst="line">
                <a:avLst/>
              </a:prstGeom>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22593" y="2604456"/>
                <a:ext cx="195122" cy="0"/>
              </a:xfrm>
              <a:prstGeom prst="line">
                <a:avLst/>
              </a:prstGeom>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84237" y="2071056"/>
                <a:ext cx="33478" cy="152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93915" y="1973262"/>
                <a:ext cx="33478" cy="152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917715" y="2071056"/>
                <a:ext cx="92939" cy="5460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937374" y="2173381"/>
                <a:ext cx="33478" cy="152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47052" y="2075587"/>
                <a:ext cx="33478" cy="152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970852" y="2173381"/>
                <a:ext cx="92939" cy="5460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6" name="Rectangle 105"/>
            <p:cNvSpPr/>
            <p:nvPr/>
          </p:nvSpPr>
          <p:spPr>
            <a:xfrm>
              <a:off x="577798" y="4744702"/>
              <a:ext cx="130150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Customer Table</a:t>
              </a:r>
            </a:p>
          </p:txBody>
        </p:sp>
      </p:grpSp>
      <p:grpSp>
        <p:nvGrpSpPr>
          <p:cNvPr id="16" name="Group 15"/>
          <p:cNvGrpSpPr/>
          <p:nvPr/>
        </p:nvGrpSpPr>
        <p:grpSpPr>
          <a:xfrm>
            <a:off x="9741795" y="4152808"/>
            <a:ext cx="2081788" cy="2456334"/>
            <a:chOff x="9742294" y="3626942"/>
            <a:chExt cx="2082083" cy="2456682"/>
          </a:xfrm>
          <a:solidFill>
            <a:schemeClr val="tx1">
              <a:lumMod val="65000"/>
            </a:schemeClr>
          </a:solidFill>
        </p:grpSpPr>
        <p:sp>
          <p:nvSpPr>
            <p:cNvPr id="153" name="Rectangle 152"/>
            <p:cNvSpPr/>
            <p:nvPr/>
          </p:nvSpPr>
          <p:spPr bwMode="auto">
            <a:xfrm>
              <a:off x="9742294" y="4843000"/>
              <a:ext cx="2082083" cy="12406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sp>
          <p:nvSpPr>
            <p:cNvPr id="154" name="TextBox 153"/>
            <p:cNvSpPr txBox="1"/>
            <p:nvPr/>
          </p:nvSpPr>
          <p:spPr>
            <a:xfrm>
              <a:off x="10190135" y="5570795"/>
              <a:ext cx="1203838" cy="499107"/>
            </a:xfrm>
            <a:prstGeom prst="rect">
              <a:avLst/>
            </a:prstGeom>
            <a:grp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Azure DB</a:t>
              </a:r>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3886" y="5681200"/>
              <a:ext cx="388702" cy="388702"/>
            </a:xfrm>
            <a:prstGeom prst="rect">
              <a:avLst/>
            </a:prstGeom>
            <a:grpFill/>
          </p:spPr>
        </p:pic>
        <p:cxnSp>
          <p:nvCxnSpPr>
            <p:cNvPr id="155" name="Straight Connector 154"/>
            <p:cNvCxnSpPr/>
            <p:nvPr/>
          </p:nvCxnSpPr>
          <p:spPr>
            <a:xfrm>
              <a:off x="9761792" y="4410738"/>
              <a:ext cx="547973" cy="854179"/>
            </a:xfrm>
            <a:prstGeom prst="line">
              <a:avLst/>
            </a:prstGeom>
            <a:grp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10338732" y="5040969"/>
              <a:ext cx="1061105" cy="589893"/>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Customer Churn Table</a:t>
              </a:r>
            </a:p>
          </p:txBody>
        </p:sp>
        <p:sp>
          <p:nvSpPr>
            <p:cNvPr id="160" name="Rounded Rectangle 159"/>
            <p:cNvSpPr/>
            <p:nvPr/>
          </p:nvSpPr>
          <p:spPr bwMode="auto">
            <a:xfrm>
              <a:off x="10485437" y="3626942"/>
              <a:ext cx="1262740" cy="758858"/>
            </a:xfrm>
            <a:prstGeom prst="roundRect">
              <a:avLst/>
            </a:prstGeom>
            <a:grp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61" name="TextBox 160"/>
            <p:cNvSpPr txBox="1"/>
            <p:nvPr/>
          </p:nvSpPr>
          <p:spPr>
            <a:xfrm>
              <a:off x="10715416" y="3790195"/>
              <a:ext cx="1032761" cy="464998"/>
            </a:xfrm>
            <a:prstGeom prst="rect">
              <a:avLst/>
            </a:prstGeom>
            <a:grpFill/>
          </p:spPr>
          <p:txBody>
            <a:bodyPr wrap="square" lIns="182854" tIns="146283" rIns="182854" bIns="146283" rtlCol="0">
              <a:spAutoFit/>
            </a:bodyPr>
            <a:lstStyle/>
            <a:p>
              <a:pPr defTabSz="932597">
                <a:lnSpc>
                  <a:spcPct val="90000"/>
                </a:lnSpc>
                <a:spcAft>
                  <a:spcPts val="600"/>
                </a:spcAft>
              </a:pPr>
              <a:r>
                <a:rPr lang="en-US" sz="1224" dirty="0">
                  <a:gradFill>
                    <a:gsLst>
                      <a:gs pos="2917">
                        <a:srgbClr val="404040"/>
                      </a:gs>
                      <a:gs pos="30000">
                        <a:srgbClr val="404040"/>
                      </a:gs>
                    </a:gsLst>
                    <a:lin ang="5400000" scaled="0"/>
                  </a:gradFill>
                </a:rPr>
                <a:t>Visualize</a:t>
              </a:r>
            </a:p>
          </p:txBody>
        </p:sp>
        <p:pic>
          <p:nvPicPr>
            <p:cNvPr id="163" name="Picture 162"/>
            <p:cNvPicPr>
              <a:picLocks noChangeAspect="1"/>
            </p:cNvPicPr>
            <p:nvPr/>
          </p:nvPicPr>
          <p:blipFill>
            <a:blip r:embed="rId5"/>
            <a:stretch>
              <a:fillRect/>
            </a:stretch>
          </p:blipFill>
          <p:spPr>
            <a:xfrm>
              <a:off x="10529341" y="3903726"/>
              <a:ext cx="307492" cy="269582"/>
            </a:xfrm>
            <a:prstGeom prst="rect">
              <a:avLst/>
            </a:prstGeom>
            <a:grpFill/>
          </p:spPr>
        </p:pic>
        <p:cxnSp>
          <p:nvCxnSpPr>
            <p:cNvPr id="164" name="Straight Arrow Connector 163"/>
            <p:cNvCxnSpPr/>
            <p:nvPr/>
          </p:nvCxnSpPr>
          <p:spPr>
            <a:xfrm flipV="1">
              <a:off x="10913033" y="4442813"/>
              <a:ext cx="0" cy="533564"/>
            </a:xfrm>
            <a:prstGeom prst="straightConnector1">
              <a:avLst/>
            </a:prstGeom>
            <a:grp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79" name="TextBox 178"/>
          <p:cNvSpPr txBox="1"/>
          <p:nvPr/>
        </p:nvSpPr>
        <p:spPr>
          <a:xfrm>
            <a:off x="2941723" y="1692015"/>
            <a:ext cx="1328396" cy="781448"/>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Data Set</a:t>
            </a:r>
          </a:p>
          <a:p>
            <a:pPr defTabSz="932597">
              <a:lnSpc>
                <a:spcPct val="90000"/>
              </a:lnSpc>
            </a:pPr>
            <a:r>
              <a:rPr lang="en-US" sz="900" dirty="0">
                <a:gradFill>
                  <a:gsLst>
                    <a:gs pos="2917">
                      <a:srgbClr val="404040"/>
                    </a:gs>
                    <a:gs pos="30000">
                      <a:srgbClr val="404040"/>
                    </a:gs>
                  </a:gsLst>
                  <a:lin ang="5400000" scaled="0"/>
                </a:gradFill>
              </a:rPr>
              <a:t>(Collection of files, DB table, etc)</a:t>
            </a:r>
          </a:p>
        </p:txBody>
      </p:sp>
      <p:cxnSp>
        <p:nvCxnSpPr>
          <p:cNvPr id="183" name="Straight Arrow Connector 182"/>
          <p:cNvCxnSpPr>
            <a:stCxn id="179" idx="2"/>
          </p:cNvCxnSpPr>
          <p:nvPr/>
        </p:nvCxnSpPr>
        <p:spPr>
          <a:xfrm flipH="1">
            <a:off x="3323049" y="2473463"/>
            <a:ext cx="282872" cy="171267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179" idx="2"/>
          </p:cNvCxnSpPr>
          <p:nvPr/>
        </p:nvCxnSpPr>
        <p:spPr>
          <a:xfrm flipH="1">
            <a:off x="1351040" y="2473463"/>
            <a:ext cx="2254881" cy="286747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928757" y="1692015"/>
            <a:ext cx="4279342" cy="2983534"/>
            <a:chOff x="4928573" y="1165800"/>
            <a:chExt cx="4279949" cy="2983958"/>
          </a:xfrm>
        </p:grpSpPr>
        <p:sp>
          <p:nvSpPr>
            <p:cNvPr id="180" name="TextBox 179"/>
            <p:cNvSpPr txBox="1"/>
            <p:nvPr/>
          </p:nvSpPr>
          <p:spPr>
            <a:xfrm>
              <a:off x="5209077" y="1165800"/>
              <a:ext cx="2791323" cy="647518"/>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Activity</a:t>
              </a:r>
              <a:r>
                <a:rPr lang="en-US" sz="1599" dirty="0">
                  <a:gradFill>
                    <a:gsLst>
                      <a:gs pos="2917">
                        <a:srgbClr val="404040"/>
                      </a:gs>
                      <a:gs pos="30000">
                        <a:srgbClr val="404040"/>
                      </a:gs>
                    </a:gsLst>
                    <a:lin ang="5400000" scaled="0"/>
                  </a:gradFill>
                </a:rPr>
                <a:t>: a processing step </a:t>
              </a:r>
            </a:p>
            <a:p>
              <a:pPr defTabSz="932597">
                <a:lnSpc>
                  <a:spcPct val="90000"/>
                </a:lnSpc>
              </a:pPr>
              <a:r>
                <a:rPr lang="en-US" sz="900" dirty="0">
                  <a:gradFill>
                    <a:gsLst>
                      <a:gs pos="2917">
                        <a:srgbClr val="404040"/>
                      </a:gs>
                      <a:gs pos="30000">
                        <a:srgbClr val="404040"/>
                      </a:gs>
                    </a:gsLst>
                    <a:lin ang="5400000" scaled="0"/>
                  </a:gradFill>
                </a:rPr>
                <a:t>(Hadoop job, custom code, ML model, etc)</a:t>
              </a:r>
            </a:p>
          </p:txBody>
        </p:sp>
        <p:cxnSp>
          <p:nvCxnSpPr>
            <p:cNvPr id="190" name="Straight Arrow Connector 189"/>
            <p:cNvCxnSpPr/>
            <p:nvPr/>
          </p:nvCxnSpPr>
          <p:spPr>
            <a:xfrm flipH="1">
              <a:off x="5664710" y="1704809"/>
              <a:ext cx="726369" cy="191459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a:endCxn id="111" idx="0"/>
            </p:cNvCxnSpPr>
            <p:nvPr/>
          </p:nvCxnSpPr>
          <p:spPr>
            <a:xfrm>
              <a:off x="6391078" y="2230767"/>
              <a:ext cx="1427359" cy="191899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6410633" y="1703635"/>
              <a:ext cx="2797889" cy="193662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5" name="Picture 2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8573" y="1288237"/>
              <a:ext cx="416572" cy="416572"/>
            </a:xfrm>
            <a:prstGeom prst="rect">
              <a:avLst/>
            </a:prstGeom>
          </p:spPr>
        </p:pic>
      </p:grpSp>
      <p:grpSp>
        <p:nvGrpSpPr>
          <p:cNvPr id="24" name="Group 23"/>
          <p:cNvGrpSpPr/>
          <p:nvPr/>
        </p:nvGrpSpPr>
        <p:grpSpPr>
          <a:xfrm>
            <a:off x="4532828" y="1585092"/>
            <a:ext cx="7094842" cy="3575868"/>
            <a:chOff x="4532588" y="1058862"/>
            <a:chExt cx="7095849" cy="3576375"/>
          </a:xfrm>
        </p:grpSpPr>
        <p:sp>
          <p:nvSpPr>
            <p:cNvPr id="181" name="TextBox 180"/>
            <p:cNvSpPr txBox="1"/>
            <p:nvPr/>
          </p:nvSpPr>
          <p:spPr>
            <a:xfrm>
              <a:off x="8779815" y="1058862"/>
              <a:ext cx="2848622" cy="880321"/>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Pipeline</a:t>
              </a:r>
              <a:r>
                <a:rPr lang="en-US" sz="1599" dirty="0">
                  <a:gradFill>
                    <a:gsLst>
                      <a:gs pos="2917">
                        <a:srgbClr val="404040"/>
                      </a:gs>
                      <a:gs pos="30000">
                        <a:srgbClr val="404040"/>
                      </a:gs>
                    </a:gsLst>
                    <a:lin ang="5400000" scaled="0"/>
                  </a:gradFill>
                </a:rPr>
                <a:t>: a sequence of </a:t>
              </a:r>
            </a:p>
            <a:p>
              <a:pPr defTabSz="932597">
                <a:lnSpc>
                  <a:spcPct val="90000"/>
                </a:lnSpc>
              </a:pPr>
              <a:r>
                <a:rPr lang="en-US" sz="1599" dirty="0">
                  <a:gradFill>
                    <a:gsLst>
                      <a:gs pos="2917">
                        <a:srgbClr val="404040"/>
                      </a:gs>
                      <a:gs pos="30000">
                        <a:srgbClr val="404040"/>
                      </a:gs>
                    </a:gsLst>
                    <a:lin ang="5400000" scaled="0"/>
                  </a:gradFill>
                </a:rPr>
                <a:t>activities (logical group)</a:t>
              </a:r>
            </a:p>
            <a:p>
              <a:pPr defTabSz="932597">
                <a:lnSpc>
                  <a:spcPct val="90000"/>
                </a:lnSpc>
              </a:pPr>
              <a:endParaRPr lang="en-US" sz="900" dirty="0">
                <a:gradFill>
                  <a:gsLst>
                    <a:gs pos="2917">
                      <a:srgbClr val="404040"/>
                    </a:gs>
                    <a:gs pos="30000">
                      <a:srgbClr val="404040"/>
                    </a:gs>
                  </a:gsLst>
                  <a:lin ang="5400000" scaled="0"/>
                </a:gradFill>
              </a:endParaRPr>
            </a:p>
          </p:txBody>
        </p:sp>
        <p:sp>
          <p:nvSpPr>
            <p:cNvPr id="200" name="Rectangle 199"/>
            <p:cNvSpPr/>
            <p:nvPr/>
          </p:nvSpPr>
          <p:spPr bwMode="auto">
            <a:xfrm>
              <a:off x="4532588" y="3367478"/>
              <a:ext cx="5806144" cy="1267759"/>
            </a:xfrm>
            <a:prstGeom prst="rect">
              <a:avLst/>
            </a:prstGeom>
            <a:noFill/>
            <a:ln w="25400" cmpd="sng">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cxnSp>
          <p:nvCxnSpPr>
            <p:cNvPr id="201" name="Straight Arrow Connector 200"/>
            <p:cNvCxnSpPr/>
            <p:nvPr/>
          </p:nvCxnSpPr>
          <p:spPr>
            <a:xfrm flipH="1">
              <a:off x="9528925" y="1890219"/>
              <a:ext cx="295412" cy="144426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6" name="Picture 2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4237" y="1343637"/>
              <a:ext cx="416572" cy="416572"/>
            </a:xfrm>
            <a:prstGeom prst="rect">
              <a:avLst/>
            </a:prstGeom>
          </p:spPr>
        </p:pic>
      </p:grpSp>
      <p:sp>
        <p:nvSpPr>
          <p:cNvPr id="209" name="Title 3"/>
          <p:cNvSpPr>
            <a:spLocks noGrp="1"/>
          </p:cNvSpPr>
          <p:nvPr>
            <p:ph type="title"/>
          </p:nvPr>
        </p:nvSpPr>
        <p:spPr/>
        <p:txBody>
          <a:bodyPr>
            <a:normAutofit/>
          </a:bodyPr>
          <a:lstStyle/>
          <a:p>
            <a:r>
              <a:rPr lang="en-US" sz="2800" dirty="0">
                <a:latin typeface="Segoe UI Light" panose="020B0502040204020203" pitchFamily="34" charset="0"/>
                <a:cs typeface="Segoe UI Light" panose="020B0502040204020203" pitchFamily="34" charset="0"/>
              </a:rPr>
              <a:t>Azure Data Factory Concepts</a:t>
            </a:r>
          </a:p>
        </p:txBody>
      </p:sp>
      <p:cxnSp>
        <p:nvCxnSpPr>
          <p:cNvPr id="72" name="Straight Arrow Connector 71"/>
          <p:cNvCxnSpPr/>
          <p:nvPr/>
        </p:nvCxnSpPr>
        <p:spPr>
          <a:xfrm>
            <a:off x="3605814" y="2466999"/>
            <a:ext cx="462247" cy="48949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53615" y="2773854"/>
            <a:ext cx="749933"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a:t>
            </a:r>
          </a:p>
        </p:txBody>
      </p:sp>
      <p:grpSp>
        <p:nvGrpSpPr>
          <p:cNvPr id="22" name="Group 21"/>
          <p:cNvGrpSpPr/>
          <p:nvPr/>
        </p:nvGrpSpPr>
        <p:grpSpPr>
          <a:xfrm>
            <a:off x="427859" y="3108875"/>
            <a:ext cx="11366352" cy="544689"/>
            <a:chOff x="427037" y="2582862"/>
            <a:chExt cx="11367964" cy="544766"/>
          </a:xfrm>
        </p:grpSpPr>
        <p:sp>
          <p:nvSpPr>
            <p:cNvPr id="76" name="TextBox 75"/>
            <p:cNvSpPr txBox="1"/>
            <p:nvPr/>
          </p:nvSpPr>
          <p:spPr>
            <a:xfrm>
              <a:off x="427037" y="2582863"/>
              <a:ext cx="1752600" cy="544765"/>
            </a:xfrm>
            <a:prstGeom prst="rect">
              <a:avLst/>
            </a:prstGeom>
            <a:solidFill>
              <a:schemeClr val="accent1"/>
            </a:solidFill>
          </p:spPr>
          <p:txBody>
            <a:bodyPr wrap="square" lIns="182854" tIns="146283" rIns="182854" bIns="146283" rtlCol="0">
              <a:spAutoFit/>
            </a:bodyPr>
            <a:lstStyle/>
            <a:p>
              <a:pPr defTabSz="932597">
                <a:lnSpc>
                  <a:spcPct val="90000"/>
                </a:lnSpc>
                <a:spcAft>
                  <a:spcPts val="600"/>
                </a:spcAft>
              </a:pPr>
              <a:r>
                <a:rPr lang="en-US" dirty="0">
                  <a:solidFill>
                    <a:srgbClr val="FFFFFF"/>
                  </a:solidFill>
                </a:rPr>
                <a:t>Data Sources</a:t>
              </a:r>
            </a:p>
          </p:txBody>
        </p:sp>
        <p:sp>
          <p:nvSpPr>
            <p:cNvPr id="77" name="TextBox 76"/>
            <p:cNvSpPr txBox="1"/>
            <p:nvPr/>
          </p:nvSpPr>
          <p:spPr>
            <a:xfrm>
              <a:off x="2618112" y="2582863"/>
              <a:ext cx="1752600"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Ingest</a:t>
              </a:r>
            </a:p>
          </p:txBody>
        </p:sp>
        <p:sp>
          <p:nvSpPr>
            <p:cNvPr id="78" name="TextBox 77"/>
            <p:cNvSpPr txBox="1"/>
            <p:nvPr/>
          </p:nvSpPr>
          <p:spPr>
            <a:xfrm>
              <a:off x="4919731" y="2582862"/>
              <a:ext cx="4001078"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Transform &amp; Analyze</a:t>
              </a:r>
            </a:p>
          </p:txBody>
        </p:sp>
        <p:sp>
          <p:nvSpPr>
            <p:cNvPr id="79" name="TextBox 78"/>
            <p:cNvSpPr txBox="1"/>
            <p:nvPr/>
          </p:nvSpPr>
          <p:spPr>
            <a:xfrm>
              <a:off x="9276874" y="2582862"/>
              <a:ext cx="2518127"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Publish</a:t>
              </a:r>
            </a:p>
          </p:txBody>
        </p:sp>
      </p:grpSp>
      <p:grpSp>
        <p:nvGrpSpPr>
          <p:cNvPr id="2" name="Group 1"/>
          <p:cNvGrpSpPr/>
          <p:nvPr/>
        </p:nvGrpSpPr>
        <p:grpSpPr>
          <a:xfrm>
            <a:off x="4291617" y="4147675"/>
            <a:ext cx="6047089" cy="2023709"/>
            <a:chOff x="4291343" y="3621808"/>
            <a:chExt cx="6047947" cy="2023997"/>
          </a:xfrm>
        </p:grpSpPr>
        <p:grpSp>
          <p:nvGrpSpPr>
            <p:cNvPr id="21" name="Group 20"/>
            <p:cNvGrpSpPr/>
            <p:nvPr/>
          </p:nvGrpSpPr>
          <p:grpSpPr>
            <a:xfrm>
              <a:off x="4291343" y="3621808"/>
              <a:ext cx="6047947" cy="2023997"/>
              <a:chOff x="4291343" y="3621808"/>
              <a:chExt cx="6047947" cy="2023997"/>
            </a:xfrm>
          </p:grpSpPr>
          <p:grpSp>
            <p:nvGrpSpPr>
              <p:cNvPr id="14" name="Group 13"/>
              <p:cNvGrpSpPr/>
              <p:nvPr/>
            </p:nvGrpSpPr>
            <p:grpSpPr>
              <a:xfrm>
                <a:off x="4299219" y="3621808"/>
                <a:ext cx="6040071" cy="2023997"/>
                <a:chOff x="4299219" y="3621808"/>
                <a:chExt cx="6040071" cy="2023997"/>
              </a:xfrm>
            </p:grpSpPr>
            <p:grpSp>
              <p:nvGrpSpPr>
                <p:cNvPr id="13" name="Group 12"/>
                <p:cNvGrpSpPr/>
                <p:nvPr/>
              </p:nvGrpSpPr>
              <p:grpSpPr>
                <a:xfrm>
                  <a:off x="5985367" y="5051520"/>
                  <a:ext cx="3373562" cy="594285"/>
                  <a:chOff x="5985367" y="5051520"/>
                  <a:chExt cx="3373562" cy="594285"/>
                </a:xfrm>
              </p:grpSpPr>
              <p:sp>
                <p:nvSpPr>
                  <p:cNvPr id="127" name="Rectangle 126"/>
                  <p:cNvSpPr/>
                  <p:nvPr/>
                </p:nvSpPr>
                <p:spPr>
                  <a:xfrm>
                    <a:off x="5985367" y="5055911"/>
                    <a:ext cx="1061105" cy="589893"/>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Customer Call Details</a:t>
                    </a:r>
                  </a:p>
                </p:txBody>
              </p:sp>
              <p:sp>
                <p:nvSpPr>
                  <p:cNvPr id="132" name="Rectangle 131"/>
                  <p:cNvSpPr/>
                  <p:nvPr/>
                </p:nvSpPr>
                <p:spPr>
                  <a:xfrm>
                    <a:off x="8401580" y="5051520"/>
                    <a:ext cx="957349" cy="594285"/>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Customers Likely to Churn</a:t>
                    </a:r>
                  </a:p>
                </p:txBody>
              </p:sp>
            </p:grpSp>
            <p:grpSp>
              <p:nvGrpSpPr>
                <p:cNvPr id="11" name="Group 10"/>
                <p:cNvGrpSpPr/>
                <p:nvPr/>
              </p:nvGrpSpPr>
              <p:grpSpPr>
                <a:xfrm>
                  <a:off x="4299219" y="3621808"/>
                  <a:ext cx="6040071" cy="1775180"/>
                  <a:chOff x="4299219" y="3621808"/>
                  <a:chExt cx="6040071" cy="1775180"/>
                </a:xfrm>
              </p:grpSpPr>
              <p:sp>
                <p:nvSpPr>
                  <p:cNvPr id="109" name="Rounded Rectangle 108"/>
                  <p:cNvSpPr/>
                  <p:nvPr/>
                </p:nvSpPr>
                <p:spPr bwMode="auto">
                  <a:xfrm>
                    <a:off x="4694237" y="3623800"/>
                    <a:ext cx="1910502" cy="758858"/>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4604" y="3771606"/>
                    <a:ext cx="407313" cy="407313"/>
                  </a:xfrm>
                  <a:prstGeom prst="rect">
                    <a:avLst/>
                  </a:prstGeom>
                </p:spPr>
              </p:pic>
              <p:sp>
                <p:nvSpPr>
                  <p:cNvPr id="110" name="TextBox 109"/>
                  <p:cNvSpPr txBox="1"/>
                  <p:nvPr/>
                </p:nvSpPr>
                <p:spPr>
                  <a:xfrm>
                    <a:off x="5236882" y="3675086"/>
                    <a:ext cx="1289796" cy="641332"/>
                  </a:xfrm>
                  <a:prstGeom prst="rect">
                    <a:avLst/>
                  </a:prstGeom>
                  <a:solidFill>
                    <a:schemeClr val="tx1">
                      <a:lumMod val="65000"/>
                    </a:schemeClr>
                  </a:solidFill>
                </p:spPr>
                <p:txBody>
                  <a:bodyPr wrap="square" lIns="182854" tIns="146283" rIns="182854" bIns="146283" rtlCol="0">
                    <a:spAutoFit/>
                  </a:bodyPr>
                  <a:lstStyle/>
                  <a:p>
                    <a:pPr defTabSz="932597">
                      <a:lnSpc>
                        <a:spcPct val="90000"/>
                      </a:lnSpc>
                      <a:spcAft>
                        <a:spcPts val="600"/>
                      </a:spcAft>
                    </a:pPr>
                    <a:r>
                      <a:rPr lang="en-US" sz="1224" dirty="0">
                        <a:gradFill>
                          <a:gsLst>
                            <a:gs pos="2917">
                              <a:srgbClr val="404040"/>
                            </a:gs>
                            <a:gs pos="30000">
                              <a:srgbClr val="404040"/>
                            </a:gs>
                          </a:gsLst>
                          <a:lin ang="5400000" scaled="0"/>
                        </a:gradFill>
                      </a:rPr>
                      <a:t>Transform, Combine, etc</a:t>
                    </a:r>
                  </a:p>
                </p:txBody>
              </p:sp>
              <p:sp>
                <p:nvSpPr>
                  <p:cNvPr id="111" name="Rounded Rectangle 110"/>
                  <p:cNvSpPr/>
                  <p:nvPr/>
                </p:nvSpPr>
                <p:spPr bwMode="auto">
                  <a:xfrm>
                    <a:off x="7132637" y="3623800"/>
                    <a:ext cx="1371600" cy="758858"/>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13" name="TextBox 112"/>
                  <p:cNvSpPr txBox="1"/>
                  <p:nvPr/>
                </p:nvSpPr>
                <p:spPr>
                  <a:xfrm>
                    <a:off x="7437437" y="3787053"/>
                    <a:ext cx="1065421" cy="489365"/>
                  </a:xfrm>
                  <a:prstGeom prst="rect">
                    <a:avLst/>
                  </a:prstGeom>
                  <a:noFill/>
                </p:spPr>
                <p:txBody>
                  <a:bodyPr wrap="square" lIns="182854" tIns="146283" rIns="182854" bIns="146283" rtlCol="0">
                    <a:spAutoFit/>
                  </a:bodyPr>
                  <a:lstStyle/>
                  <a:p>
                    <a:pPr defTabSz="932597">
                      <a:lnSpc>
                        <a:spcPct val="90000"/>
                      </a:lnSpc>
                      <a:spcAft>
                        <a:spcPts val="600"/>
                      </a:spcAft>
                    </a:pPr>
                    <a:r>
                      <a:rPr lang="en-US" sz="1399" dirty="0">
                        <a:gradFill>
                          <a:gsLst>
                            <a:gs pos="2917">
                              <a:srgbClr val="404040"/>
                            </a:gs>
                            <a:gs pos="30000">
                              <a:srgbClr val="404040"/>
                            </a:gs>
                          </a:gsLst>
                          <a:lin ang="5400000" scaled="0"/>
                        </a:gradFill>
                      </a:rPr>
                      <a:t>Analyze </a:t>
                    </a:r>
                  </a:p>
                </p:txBody>
              </p:sp>
              <p:pic>
                <p:nvPicPr>
                  <p:cNvPr id="114" name="Picture 1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8928" y="3869052"/>
                    <a:ext cx="313569" cy="313569"/>
                  </a:xfrm>
                  <a:prstGeom prst="rect">
                    <a:avLst/>
                  </a:prstGeom>
                </p:spPr>
              </p:pic>
              <p:cxnSp>
                <p:nvCxnSpPr>
                  <p:cNvPr id="121" name="Elbow Connector 120"/>
                  <p:cNvCxnSpPr>
                    <a:endCxn id="109" idx="1"/>
                  </p:cNvCxnSpPr>
                  <p:nvPr/>
                </p:nvCxnSpPr>
                <p:spPr>
                  <a:xfrm flipV="1">
                    <a:off x="4299219" y="4003229"/>
                    <a:ext cx="395018" cy="11186"/>
                  </a:xfrm>
                  <a:prstGeom prst="bentConnector3">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09" idx="2"/>
                    <a:endCxn id="127" idx="1"/>
                  </p:cNvCxnSpPr>
                  <p:nvPr/>
                </p:nvCxnSpPr>
                <p:spPr>
                  <a:xfrm>
                    <a:off x="5649488" y="4382658"/>
                    <a:ext cx="335879" cy="968200"/>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27" idx="3"/>
                  </p:cNvCxnSpPr>
                  <p:nvPr/>
                </p:nvCxnSpPr>
                <p:spPr>
                  <a:xfrm flipV="1">
                    <a:off x="7046472" y="4400393"/>
                    <a:ext cx="390965" cy="950465"/>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051307" y="4400393"/>
                    <a:ext cx="335879" cy="864524"/>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42" name="Rounded Rectangle 141"/>
                  <p:cNvSpPr/>
                  <p:nvPr/>
                </p:nvSpPr>
                <p:spPr bwMode="auto">
                  <a:xfrm>
                    <a:off x="8969069" y="3621808"/>
                    <a:ext cx="1059168" cy="758858"/>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43" name="TextBox 142"/>
                  <p:cNvSpPr txBox="1"/>
                  <p:nvPr/>
                </p:nvSpPr>
                <p:spPr>
                  <a:xfrm>
                    <a:off x="9273869" y="3785061"/>
                    <a:ext cx="1065421" cy="489365"/>
                  </a:xfrm>
                  <a:prstGeom prst="rect">
                    <a:avLst/>
                  </a:prstGeom>
                  <a:noFill/>
                </p:spPr>
                <p:txBody>
                  <a:bodyPr wrap="square" lIns="182854" tIns="146283" rIns="182854" bIns="146283" rtlCol="0">
                    <a:spAutoFit/>
                  </a:bodyPr>
                  <a:lstStyle/>
                  <a:p>
                    <a:pPr defTabSz="932597">
                      <a:lnSpc>
                        <a:spcPct val="90000"/>
                      </a:lnSpc>
                      <a:spcAft>
                        <a:spcPts val="600"/>
                      </a:spcAft>
                    </a:pPr>
                    <a:r>
                      <a:rPr lang="en-US" sz="1399" dirty="0">
                        <a:gradFill>
                          <a:gsLst>
                            <a:gs pos="2917">
                              <a:srgbClr val="404040"/>
                            </a:gs>
                            <a:gs pos="30000">
                              <a:srgbClr val="404040"/>
                            </a:gs>
                          </a:gsLst>
                          <a:lin ang="5400000" scaled="0"/>
                        </a:gradFill>
                      </a:rPr>
                      <a:t>Move</a:t>
                    </a:r>
                  </a:p>
                </p:txBody>
              </p:sp>
              <p:cxnSp>
                <p:nvCxnSpPr>
                  <p:cNvPr id="150" name="Straight Arrow Connector 149"/>
                  <p:cNvCxnSpPr>
                    <a:endCxn id="142" idx="2"/>
                  </p:cNvCxnSpPr>
                  <p:nvPr/>
                </p:nvCxnSpPr>
                <p:spPr>
                  <a:xfrm flipV="1">
                    <a:off x="9373323" y="4380666"/>
                    <a:ext cx="125330" cy="1016322"/>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grpSp>
          <p:cxnSp>
            <p:nvCxnSpPr>
              <p:cNvPr id="115" name="Straight Arrow Connector 114"/>
              <p:cNvCxnSpPr>
                <a:stCxn id="107" idx="3"/>
              </p:cNvCxnSpPr>
              <p:nvPr/>
            </p:nvCxnSpPr>
            <p:spPr>
              <a:xfrm flipV="1">
                <a:off x="4291343" y="4632493"/>
                <a:ext cx="402894" cy="468995"/>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6839" y="3879256"/>
              <a:ext cx="303365" cy="303365"/>
            </a:xfrm>
            <a:prstGeom prst="rect">
              <a:avLst/>
            </a:prstGeom>
          </p:spPr>
        </p:pic>
      </p:grpSp>
    </p:spTree>
    <p:extLst>
      <p:ext uri="{BB962C8B-B14F-4D97-AF65-F5344CB8AC3E}">
        <p14:creationId xmlns:p14="http://schemas.microsoft.com/office/powerpoint/2010/main" val="355349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209"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275481" y="1212850"/>
            <a:ext cx="11885514" cy="4003710"/>
          </a:xfrm>
        </p:spPr>
        <p:txBody>
          <a:bodyPr/>
          <a:lstStyle/>
          <a:p>
            <a:endParaRPr lang="en-US" dirty="0" smtClean="0">
              <a:solidFill>
                <a:schemeClr val="tx1"/>
              </a:solidFill>
            </a:endParaRPr>
          </a:p>
          <a:p>
            <a:r>
              <a:rPr lang="en-US" b="1" dirty="0">
                <a:solidFill>
                  <a:schemeClr val="tx1"/>
                </a:solidFill>
              </a:rPr>
              <a:t>Building Data Analytics Pipelines Using Azure Data Factory, HDInsight, Azure ML and More</a:t>
            </a:r>
            <a:endParaRPr lang="en-US" dirty="0" smtClean="0">
              <a:solidFill>
                <a:schemeClr val="tx1"/>
              </a:solidFill>
            </a:endParaRPr>
          </a:p>
          <a:p>
            <a:r>
              <a:rPr lang="en-US" dirty="0" smtClean="0">
                <a:solidFill>
                  <a:schemeClr val="tx1"/>
                </a:solidFill>
              </a:rPr>
              <a:t>Mike Flasko</a:t>
            </a:r>
            <a:endParaRPr lang="en-US" dirty="0">
              <a:solidFill>
                <a:schemeClr val="tx1"/>
              </a:solidFill>
            </a:endParaRPr>
          </a:p>
          <a:p>
            <a:r>
              <a:rPr lang="en-US" dirty="0">
                <a:solidFill>
                  <a:schemeClr val="tx1"/>
                </a:solidFill>
                <a:hlinkClick r:id="rId2"/>
              </a:rPr>
              <a:t>https://</a:t>
            </a:r>
            <a:r>
              <a:rPr lang="en-US" dirty="0" smtClean="0">
                <a:solidFill>
                  <a:schemeClr val="tx1"/>
                </a:solidFill>
                <a:hlinkClick r:id="rId2"/>
              </a:rPr>
              <a:t>channel9.msdn.com/Events/Build/2015/2-690</a:t>
            </a:r>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84929389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Processing</a:t>
            </a:r>
            <a:endParaRPr lang="en-US" dirty="0"/>
          </a:p>
        </p:txBody>
      </p:sp>
    </p:spTree>
    <p:extLst>
      <p:ext uri="{BB962C8B-B14F-4D97-AF65-F5344CB8AC3E}">
        <p14:creationId xmlns:p14="http://schemas.microsoft.com/office/powerpoint/2010/main" val="323455205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Choices</a:t>
            </a:r>
            <a:endParaRPr lang="en-US" dirty="0"/>
          </a:p>
        </p:txBody>
      </p:sp>
      <p:sp>
        <p:nvSpPr>
          <p:cNvPr id="4" name="Text Placeholder 3"/>
          <p:cNvSpPr>
            <a:spLocks noGrp="1"/>
          </p:cNvSpPr>
          <p:nvPr>
            <p:ph type="body" sz="quarter" idx="10"/>
          </p:nvPr>
        </p:nvSpPr>
        <p:spPr>
          <a:xfrm>
            <a:off x="275481" y="1212851"/>
            <a:ext cx="11885514" cy="3449866"/>
          </a:xfrm>
        </p:spPr>
        <p:txBody>
          <a:bodyPr/>
          <a:lstStyle/>
          <a:p>
            <a:r>
              <a:rPr lang="en-US" dirty="0" smtClean="0">
                <a:solidFill>
                  <a:schemeClr val="tx1"/>
                </a:solidFill>
              </a:rPr>
              <a:t>Hadoop</a:t>
            </a:r>
          </a:p>
          <a:p>
            <a:r>
              <a:rPr lang="en-US" dirty="0" smtClean="0">
                <a:solidFill>
                  <a:schemeClr val="tx1"/>
                </a:solidFill>
              </a:rPr>
              <a:t>Azure SQL Data Warehouse</a:t>
            </a:r>
          </a:p>
          <a:p>
            <a:r>
              <a:rPr lang="en-US" dirty="0" smtClean="0">
                <a:solidFill>
                  <a:schemeClr val="tx1"/>
                </a:solidFill>
              </a:rPr>
              <a:t>Azure SQL Database</a:t>
            </a:r>
          </a:p>
          <a:p>
            <a:r>
              <a:rPr lang="en-US" dirty="0" smtClean="0">
                <a:solidFill>
                  <a:schemeClr val="tx1"/>
                </a:solidFill>
              </a:rPr>
              <a:t>Worker Roles</a:t>
            </a:r>
          </a:p>
          <a:p>
            <a:r>
              <a:rPr lang="en-US" dirty="0" smtClean="0">
                <a:solidFill>
                  <a:schemeClr val="tx1"/>
                </a:solidFill>
              </a:rPr>
              <a:t>Other</a:t>
            </a:r>
            <a:endParaRPr lang="en-US" dirty="0">
              <a:solidFill>
                <a:schemeClr val="tx1"/>
              </a:solidFill>
            </a:endParaRPr>
          </a:p>
        </p:txBody>
      </p:sp>
    </p:spTree>
    <p:extLst>
      <p:ext uri="{BB962C8B-B14F-4D97-AF65-F5344CB8AC3E}">
        <p14:creationId xmlns:p14="http://schemas.microsoft.com/office/powerpoint/2010/main" val="384647930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Azure as cloud platform of choice</a:t>
            </a:r>
            <a:endParaRPr lang="en-US" dirty="0"/>
          </a:p>
        </p:txBody>
      </p:sp>
      <p:sp>
        <p:nvSpPr>
          <p:cNvPr id="6" name="Freeform 13"/>
          <p:cNvSpPr>
            <a:spLocks noChangeAspect="1"/>
          </p:cNvSpPr>
          <p:nvPr/>
        </p:nvSpPr>
        <p:spPr bwMode="auto">
          <a:xfrm>
            <a:off x="1051016" y="2002008"/>
            <a:ext cx="2695363" cy="1492801"/>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pic>
        <p:nvPicPr>
          <p:cNvPr id="7" name="Picture 6" descr="FuckingElephant.png"/>
          <p:cNvPicPr>
            <a:picLocks noChangeAspect="1"/>
          </p:cNvPicPr>
          <p:nvPr/>
        </p:nvPicPr>
        <p:blipFill>
          <a:blip r:embed="rId2" cstate="print"/>
          <a:stretch>
            <a:fillRect/>
          </a:stretch>
        </p:blipFill>
        <p:spPr>
          <a:xfrm>
            <a:off x="2011393" y="2594884"/>
            <a:ext cx="789983" cy="600920"/>
          </a:xfrm>
          <a:prstGeom prst="rect">
            <a:avLst/>
          </a:prstGeom>
        </p:spPr>
      </p:pic>
      <p:sp>
        <p:nvSpPr>
          <p:cNvPr id="2" name="TextBox 1"/>
          <p:cNvSpPr txBox="1"/>
          <p:nvPr/>
        </p:nvSpPr>
        <p:spPr>
          <a:xfrm>
            <a:off x="1419788" y="3612610"/>
            <a:ext cx="1973191" cy="696906"/>
          </a:xfrm>
          <a:prstGeom prst="rect">
            <a:avLst/>
          </a:prstGeom>
          <a:noFill/>
        </p:spPr>
        <p:txBody>
          <a:bodyPr wrap="square" lIns="186521" tIns="149217" rIns="186521" bIns="149217" rtlCol="0">
            <a:spAutoFit/>
          </a:bodyPr>
          <a:lstStyle/>
          <a:p>
            <a:pPr defTabSz="932597">
              <a:lnSpc>
                <a:spcPct val="90000"/>
              </a:lnSpc>
              <a:spcAft>
                <a:spcPts val="612"/>
              </a:spcAft>
            </a:pPr>
            <a:r>
              <a:rPr lang="en-US" sz="2856" dirty="0">
                <a:gradFill>
                  <a:gsLst>
                    <a:gs pos="2917">
                      <a:srgbClr val="FFFFFF"/>
                    </a:gs>
                    <a:gs pos="30000">
                      <a:srgbClr val="FFFFFF"/>
                    </a:gs>
                  </a:gsLst>
                  <a:lin ang="5400000" scaled="0"/>
                </a:gradFill>
              </a:rPr>
              <a:t>HDInsight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 r="1153" b="-4317"/>
          <a:stretch/>
        </p:blipFill>
        <p:spPr>
          <a:xfrm>
            <a:off x="1150138" y="4875398"/>
            <a:ext cx="882707" cy="909439"/>
          </a:xfrm>
          <a:prstGeom prst="rect">
            <a:avLst/>
          </a:prstGeom>
        </p:spPr>
      </p:pic>
      <p:pic>
        <p:nvPicPr>
          <p:cNvPr id="9" name="Picture 8"/>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46845" y="4892131"/>
            <a:ext cx="923823" cy="923823"/>
          </a:xfrm>
          <a:prstGeom prst="rect">
            <a:avLst/>
          </a:prstGeom>
        </p:spPr>
      </p:pic>
      <p:sp>
        <p:nvSpPr>
          <p:cNvPr id="10" name="TextBox 9"/>
          <p:cNvSpPr txBox="1"/>
          <p:nvPr/>
        </p:nvSpPr>
        <p:spPr>
          <a:xfrm>
            <a:off x="744015" y="5811597"/>
            <a:ext cx="1694955"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Windows</a:t>
            </a:r>
          </a:p>
        </p:txBody>
      </p:sp>
      <p:sp>
        <p:nvSpPr>
          <p:cNvPr id="11" name="TextBox 10"/>
          <p:cNvSpPr txBox="1"/>
          <p:nvPr/>
        </p:nvSpPr>
        <p:spPr>
          <a:xfrm>
            <a:off x="2542907" y="5811597"/>
            <a:ext cx="1131698"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Linux</a:t>
            </a:r>
          </a:p>
        </p:txBody>
      </p:sp>
      <p:cxnSp>
        <p:nvCxnSpPr>
          <p:cNvPr id="13" name="Straight Arrow Connector 12"/>
          <p:cNvCxnSpPr/>
          <p:nvPr/>
        </p:nvCxnSpPr>
        <p:spPr>
          <a:xfrm flipH="1">
            <a:off x="1718835" y="4363535"/>
            <a:ext cx="117802" cy="36538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93963" y="4357735"/>
            <a:ext cx="130517" cy="37118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419" y="4728917"/>
            <a:ext cx="2866527" cy="1047006"/>
          </a:xfrm>
          <a:prstGeom prst="rect">
            <a:avLst/>
          </a:prstGeom>
        </p:spPr>
      </p:pic>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825892" y="4875398"/>
            <a:ext cx="3351637" cy="754873"/>
          </a:xfrm>
          <a:prstGeom prst="rect">
            <a:avLst/>
          </a:prstGeom>
        </p:spPr>
      </p:pic>
      <p:sp>
        <p:nvSpPr>
          <p:cNvPr id="21" name="Freeform 13"/>
          <p:cNvSpPr>
            <a:spLocks/>
          </p:cNvSpPr>
          <p:nvPr/>
        </p:nvSpPr>
        <p:spPr bwMode="auto">
          <a:xfrm>
            <a:off x="7667590" y="1977877"/>
            <a:ext cx="2695363" cy="1605013"/>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pic>
        <p:nvPicPr>
          <p:cNvPr id="22" name="Picture 21"/>
          <p:cNvPicPr>
            <a:picLocks noChangeAspect="1"/>
          </p:cNvPicPr>
          <p:nvPr/>
        </p:nvPicPr>
        <p:blipFill>
          <a:blip r:embed="rId8" cstate="email">
            <a:grayscl/>
            <a:extLst>
              <a:ext uri="{28A0092B-C50C-407E-A947-70E740481C1C}">
                <a14:useLocalDpi xmlns:a14="http://schemas.microsoft.com/office/drawing/2010/main" val="0"/>
              </a:ext>
            </a:extLst>
          </a:blip>
          <a:srcRect/>
          <a:stretch>
            <a:fillRect/>
          </a:stretch>
        </p:blipFill>
        <p:spPr bwMode="auto">
          <a:xfrm>
            <a:off x="8585870" y="2594884"/>
            <a:ext cx="858802" cy="68613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8164400" y="4062356"/>
            <a:ext cx="117802" cy="36538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339528" y="4056557"/>
            <a:ext cx="130517" cy="37118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201096"/>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Microsoft Makes Hadoop Easier</a:t>
            </a:r>
            <a:endParaRPr lang="en-US" dirty="0"/>
          </a:p>
        </p:txBody>
      </p:sp>
      <p:sp>
        <p:nvSpPr>
          <p:cNvPr id="7" name="Text Placeholder 2"/>
          <p:cNvSpPr>
            <a:spLocks noGrp="1"/>
          </p:cNvSpPr>
          <p:nvPr>
            <p:ph type="body" sz="quarter" idx="10"/>
          </p:nvPr>
        </p:nvSpPr>
        <p:spPr>
          <a:xfrm>
            <a:off x="275480" y="1592532"/>
            <a:ext cx="3809458" cy="5194712"/>
          </a:xfrm>
        </p:spPr>
        <p:txBody>
          <a:bodyPr/>
          <a:lstStyle/>
          <a:p>
            <a:r>
              <a:rPr lang="en-US" dirty="0" smtClean="0">
                <a:solidFill>
                  <a:srgbClr val="FFC000"/>
                </a:solidFill>
              </a:rPr>
              <a:t>Deep Visual Studio Integration</a:t>
            </a:r>
          </a:p>
          <a:p>
            <a:pPr lvl="1">
              <a:spcAft>
                <a:spcPts val="600"/>
              </a:spcAft>
            </a:pPr>
            <a:r>
              <a:rPr lang="en-US" dirty="0" smtClean="0"/>
              <a:t>Debug Hive jobs through Yarn logs or troubleshoot Storm topologies</a:t>
            </a:r>
          </a:p>
          <a:p>
            <a:pPr lvl="1">
              <a:spcAft>
                <a:spcPts val="600"/>
              </a:spcAft>
            </a:pPr>
            <a:r>
              <a:rPr lang="en-US" dirty="0" smtClean="0"/>
              <a:t>Visualize Hadoop clusters, tables, and storage</a:t>
            </a:r>
          </a:p>
          <a:p>
            <a:pPr lvl="1">
              <a:spcAft>
                <a:spcPts val="600"/>
              </a:spcAft>
            </a:pPr>
            <a:r>
              <a:rPr lang="en-US" dirty="0" smtClean="0"/>
              <a:t>Submit Hive queries, Storm topologies (C# or Java spouts/bolts)</a:t>
            </a:r>
          </a:p>
          <a:p>
            <a:pPr lvl="1">
              <a:spcAft>
                <a:spcPts val="600"/>
              </a:spcAft>
            </a:pPr>
            <a:r>
              <a:rPr lang="en-US" dirty="0" smtClean="0"/>
              <a:t>IntelliSense for authoring Hive jobs and Storm business logic</a:t>
            </a:r>
            <a:endParaRPr lang="en-US" dirty="0"/>
          </a:p>
        </p:txBody>
      </p:sp>
      <p:pic>
        <p:nvPicPr>
          <p:cNvPr id="4" name="Picture 3"/>
          <p:cNvPicPr>
            <a:picLocks noChangeAspect="1"/>
          </p:cNvPicPr>
          <p:nvPr/>
        </p:nvPicPr>
        <p:blipFill>
          <a:blip r:embed="rId2"/>
          <a:stretch>
            <a:fillRect/>
          </a:stretch>
        </p:blipFill>
        <p:spPr>
          <a:xfrm>
            <a:off x="3932562" y="1491046"/>
            <a:ext cx="6849656" cy="401243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9189617" y="4030586"/>
            <a:ext cx="2942105" cy="2603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3389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more about Hadoop</a:t>
            </a:r>
            <a:endParaRPr lang="en-US" dirty="0"/>
          </a:p>
        </p:txBody>
      </p:sp>
      <p:sp>
        <p:nvSpPr>
          <p:cNvPr id="5" name="Text Placeholder 4"/>
          <p:cNvSpPr>
            <a:spLocks noGrp="1"/>
          </p:cNvSpPr>
          <p:nvPr>
            <p:ph type="body" sz="quarter" idx="11"/>
          </p:nvPr>
        </p:nvSpPr>
        <p:spPr>
          <a:xfrm>
            <a:off x="477861" y="1212848"/>
            <a:ext cx="11683134" cy="2874833"/>
          </a:xfrm>
        </p:spPr>
        <p:txBody>
          <a:bodyPr/>
          <a:lstStyle/>
          <a:p>
            <a:endParaRPr lang="en-US" b="1" dirty="0" smtClean="0">
              <a:solidFill>
                <a:schemeClr val="tx1"/>
              </a:solidFill>
            </a:endParaRPr>
          </a:p>
          <a:p>
            <a:r>
              <a:rPr lang="en-US" b="1" dirty="0" smtClean="0">
                <a:solidFill>
                  <a:schemeClr val="tx1"/>
                </a:solidFill>
              </a:rPr>
              <a:t>Harnessing </a:t>
            </a:r>
            <a:r>
              <a:rPr lang="en-US" b="1" dirty="0">
                <a:solidFill>
                  <a:schemeClr val="tx1"/>
                </a:solidFill>
              </a:rPr>
              <a:t>the Power of Hadoop: Cloud Scale with Microsoft Azure </a:t>
            </a:r>
            <a:r>
              <a:rPr lang="en-US" b="1" dirty="0" smtClean="0">
                <a:solidFill>
                  <a:schemeClr val="tx1"/>
                </a:solidFill>
              </a:rPr>
              <a:t>HDInsight</a:t>
            </a:r>
          </a:p>
          <a:p>
            <a:r>
              <a:rPr lang="en-US" b="1" dirty="0">
                <a:hlinkClick r:id="rId2"/>
              </a:rPr>
              <a:t>http://</a:t>
            </a:r>
            <a:r>
              <a:rPr lang="en-US" b="1" dirty="0" smtClean="0">
                <a:hlinkClick r:id="rId2"/>
              </a:rPr>
              <a:t>channel9.msdn.com/events/Ignite/2015/BRK2557</a:t>
            </a:r>
            <a:endParaRPr lang="en-US" dirty="0"/>
          </a:p>
          <a:p>
            <a:endParaRPr lang="en-US" b="1" dirty="0" smtClean="0"/>
          </a:p>
        </p:txBody>
      </p:sp>
    </p:spTree>
    <p:extLst>
      <p:ext uri="{BB962C8B-B14F-4D97-AF65-F5344CB8AC3E}">
        <p14:creationId xmlns:p14="http://schemas.microsoft.com/office/powerpoint/2010/main" val="203755047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Demand Product Names?</a:t>
            </a:r>
            <a:endParaRPr lang="en-US" dirty="0"/>
          </a:p>
        </p:txBody>
      </p:sp>
      <p:sp>
        <p:nvSpPr>
          <p:cNvPr id="2" name="Rounded Rectangle 1"/>
          <p:cNvSpPr/>
          <p:nvPr/>
        </p:nvSpPr>
        <p:spPr bwMode="auto">
          <a:xfrm>
            <a:off x="435874" y="3587474"/>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SQL Server</a:t>
            </a:r>
          </a:p>
        </p:txBody>
      </p:sp>
      <p:sp>
        <p:nvSpPr>
          <p:cNvPr id="6" name="Rounded Rectangle 5"/>
          <p:cNvSpPr/>
          <p:nvPr/>
        </p:nvSpPr>
        <p:spPr bwMode="auto">
          <a:xfrm>
            <a:off x="2417247" y="3587474"/>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Azure Data Factory</a:t>
            </a:r>
          </a:p>
        </p:txBody>
      </p:sp>
      <p:sp>
        <p:nvSpPr>
          <p:cNvPr id="7" name="Rounded Rectangle 6"/>
          <p:cNvSpPr/>
          <p:nvPr/>
        </p:nvSpPr>
        <p:spPr bwMode="auto">
          <a:xfrm>
            <a:off x="4398620" y="3587474"/>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Blob Storage</a:t>
            </a:r>
          </a:p>
        </p:txBody>
      </p:sp>
      <p:sp>
        <p:nvSpPr>
          <p:cNvPr id="8" name="Rounded Rectangle 7"/>
          <p:cNvSpPr/>
          <p:nvPr/>
        </p:nvSpPr>
        <p:spPr bwMode="auto">
          <a:xfrm>
            <a:off x="6379993" y="3587474"/>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Hadoop</a:t>
            </a:r>
          </a:p>
        </p:txBody>
      </p:sp>
      <p:sp>
        <p:nvSpPr>
          <p:cNvPr id="9" name="Rounded Rectangle 8"/>
          <p:cNvSpPr/>
          <p:nvPr/>
        </p:nvSpPr>
        <p:spPr bwMode="auto">
          <a:xfrm>
            <a:off x="10422836" y="3610380"/>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Power BI</a:t>
            </a:r>
          </a:p>
        </p:txBody>
      </p:sp>
      <p:cxnSp>
        <p:nvCxnSpPr>
          <p:cNvPr id="11" name="Straight Arrow Connector 10"/>
          <p:cNvCxnSpPr>
            <a:stCxn id="2" idx="3"/>
            <a:endCxn id="6" idx="1"/>
          </p:cNvCxnSpPr>
          <p:nvPr/>
        </p:nvCxnSpPr>
        <p:spPr>
          <a:xfrm>
            <a:off x="2085110" y="4024325"/>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66483" y="4047231"/>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047856" y="4047231"/>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029229" y="4047231"/>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7" idx="2"/>
            <a:endCxn id="9" idx="2"/>
          </p:cNvCxnSpPr>
          <p:nvPr/>
        </p:nvCxnSpPr>
        <p:spPr>
          <a:xfrm rot="16200000" flipH="1">
            <a:off x="8223894" y="1460520"/>
            <a:ext cx="22906" cy="6024216"/>
          </a:xfrm>
          <a:prstGeom prst="bentConnector3">
            <a:avLst>
              <a:gd name="adj1" fmla="val 1117855"/>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8" idx="0"/>
            <a:endCxn id="7" idx="0"/>
          </p:cNvCxnSpPr>
          <p:nvPr/>
        </p:nvCxnSpPr>
        <p:spPr>
          <a:xfrm rot="16200000" flipV="1">
            <a:off x="6213925" y="2596787"/>
            <a:ext cx="12953" cy="1981373"/>
          </a:xfrm>
          <a:prstGeom prst="bentConnector3">
            <a:avLst>
              <a:gd name="adj1" fmla="val 1800000"/>
            </a:avLst>
          </a:prstGeom>
          <a:ln>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8" idx="0"/>
            <a:endCxn id="6" idx="0"/>
          </p:cNvCxnSpPr>
          <p:nvPr/>
        </p:nvCxnSpPr>
        <p:spPr>
          <a:xfrm rot="16200000" flipV="1">
            <a:off x="5223238" y="1606101"/>
            <a:ext cx="12953" cy="3962746"/>
          </a:xfrm>
          <a:prstGeom prst="bentConnector3">
            <a:avLst>
              <a:gd name="adj1" fmla="val 6650528"/>
            </a:avLst>
          </a:prstGeom>
          <a:ln>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93246" y="2242916"/>
            <a:ext cx="2876345" cy="470882"/>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Analysis output for input processing</a:t>
            </a:r>
          </a:p>
        </p:txBody>
      </p:sp>
      <p:sp>
        <p:nvSpPr>
          <p:cNvPr id="28" name="TextBox 27"/>
          <p:cNvSpPr txBox="1"/>
          <p:nvPr/>
        </p:nvSpPr>
        <p:spPr>
          <a:xfrm>
            <a:off x="5039989" y="2956097"/>
            <a:ext cx="2876345"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Analysis output for storage</a:t>
            </a:r>
          </a:p>
        </p:txBody>
      </p:sp>
      <p:sp>
        <p:nvSpPr>
          <p:cNvPr id="30" name="TextBox 29"/>
          <p:cNvSpPr txBox="1"/>
          <p:nvPr/>
        </p:nvSpPr>
        <p:spPr>
          <a:xfrm>
            <a:off x="6220401" y="4870698"/>
            <a:ext cx="3445725"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gradFill>
                  <a:gsLst>
                    <a:gs pos="2917">
                      <a:srgbClr val="FFFFFF"/>
                    </a:gs>
                    <a:gs pos="30000">
                      <a:srgbClr val="FFFFFF"/>
                    </a:gs>
                  </a:gsLst>
                  <a:lin ang="5400000" scaled="0"/>
                </a:gradFill>
              </a:rPr>
              <a:t>Relational dataset querying and reporting</a:t>
            </a:r>
          </a:p>
        </p:txBody>
      </p:sp>
      <p:sp>
        <p:nvSpPr>
          <p:cNvPr id="19" name="Rounded Rectangle 18"/>
          <p:cNvSpPr/>
          <p:nvPr/>
        </p:nvSpPr>
        <p:spPr bwMode="auto">
          <a:xfrm>
            <a:off x="8388065" y="3580996"/>
            <a:ext cx="1649235" cy="87370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gradFill>
                  <a:gsLst>
                    <a:gs pos="16814">
                      <a:srgbClr val="FFFFFF"/>
                    </a:gs>
                    <a:gs pos="46000">
                      <a:srgbClr val="FFFFFF"/>
                    </a:gs>
                  </a:gsLst>
                  <a:lin ang="5400000" scaled="0"/>
                </a:gradFill>
              </a:rPr>
              <a:t>Azure SQL DB</a:t>
            </a:r>
          </a:p>
        </p:txBody>
      </p:sp>
      <p:cxnSp>
        <p:nvCxnSpPr>
          <p:cNvPr id="22" name="Straight Arrow Connector 21"/>
          <p:cNvCxnSpPr/>
          <p:nvPr/>
        </p:nvCxnSpPr>
        <p:spPr>
          <a:xfrm>
            <a:off x="10063999" y="4053181"/>
            <a:ext cx="33213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93103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With paradigm shifts</a:t>
            </a:r>
            <a:endParaRPr lang="en-US" dirty="0">
              <a:solidFill>
                <a:srgbClr val="FFC000"/>
              </a:solidFill>
            </a:endParaRPr>
          </a:p>
        </p:txBody>
      </p:sp>
      <p:sp>
        <p:nvSpPr>
          <p:cNvPr id="6" name="Text Placeholder 5"/>
          <p:cNvSpPr>
            <a:spLocks noGrp="1"/>
          </p:cNvSpPr>
          <p:nvPr>
            <p:ph type="body" sz="quarter" idx="10"/>
          </p:nvPr>
        </p:nvSpPr>
        <p:spPr>
          <a:xfrm>
            <a:off x="275481" y="1212851"/>
            <a:ext cx="11885514" cy="1419106"/>
          </a:xfrm>
        </p:spPr>
        <p:txBody>
          <a:bodyPr/>
          <a:lstStyle/>
          <a:p>
            <a:r>
              <a:rPr lang="en-US" dirty="0" smtClean="0">
                <a:solidFill>
                  <a:schemeClr val="tx1"/>
                </a:solidFill>
              </a:rPr>
              <a:t>Every team needs a leader</a:t>
            </a:r>
          </a:p>
          <a:p>
            <a:r>
              <a:rPr lang="en-US" dirty="0" smtClean="0">
                <a:solidFill>
                  <a:schemeClr val="tx1"/>
                </a:solidFill>
              </a:rPr>
              <a:t>Who can bridge the old and the new</a:t>
            </a:r>
            <a:endParaRPr lang="en-US" dirty="0">
              <a:solidFill>
                <a:schemeClr val="tx1"/>
              </a:solidFill>
            </a:endParaRPr>
          </a:p>
        </p:txBody>
      </p:sp>
    </p:spTree>
    <p:extLst>
      <p:ext uri="{BB962C8B-B14F-4D97-AF65-F5344CB8AC3E}">
        <p14:creationId xmlns:p14="http://schemas.microsoft.com/office/powerpoint/2010/main" val="253163004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your hands dirty</a:t>
            </a:r>
            <a:endParaRPr lang="en-US" dirty="0"/>
          </a:p>
        </p:txBody>
      </p:sp>
      <p:sp>
        <p:nvSpPr>
          <p:cNvPr id="3" name="Text Placeholder 2"/>
          <p:cNvSpPr>
            <a:spLocks noGrp="1"/>
          </p:cNvSpPr>
          <p:nvPr>
            <p:ph type="body" sz="quarter" idx="10"/>
          </p:nvPr>
        </p:nvSpPr>
        <p:spPr>
          <a:xfrm>
            <a:off x="275481" y="1212851"/>
            <a:ext cx="11885514" cy="2649869"/>
          </a:xfrm>
        </p:spPr>
        <p:txBody>
          <a:bodyPr/>
          <a:lstStyle/>
          <a:p>
            <a:endParaRPr lang="en-US" b="1" dirty="0" smtClean="0">
              <a:solidFill>
                <a:schemeClr val="tx1"/>
              </a:solidFill>
            </a:endParaRPr>
          </a:p>
          <a:p>
            <a:r>
              <a:rPr lang="en-US" dirty="0" smtClean="0">
                <a:solidFill>
                  <a:schemeClr val="tx1"/>
                </a:solidFill>
                <a:latin typeface="+mn-lt"/>
              </a:rPr>
              <a:t>Big </a:t>
            </a:r>
            <a:r>
              <a:rPr lang="en-US" dirty="0">
                <a:solidFill>
                  <a:schemeClr val="tx1"/>
                </a:solidFill>
                <a:latin typeface="+mn-lt"/>
              </a:rPr>
              <a:t>Data in Action: Web Log Processing with Microsoft Azure HDInsight </a:t>
            </a:r>
            <a:endParaRPr lang="en-US" dirty="0" smtClean="0">
              <a:solidFill>
                <a:schemeClr val="tx1"/>
              </a:solidFill>
              <a:latin typeface="+mn-lt"/>
            </a:endParaRPr>
          </a:p>
          <a:p>
            <a:r>
              <a:rPr lang="en-US" dirty="0" smtClean="0">
                <a:solidFill>
                  <a:schemeClr val="tx1"/>
                </a:solidFill>
                <a:latin typeface="+mn-lt"/>
              </a:rPr>
              <a:t>Hands on lab</a:t>
            </a:r>
            <a:endParaRPr lang="en-US" dirty="0">
              <a:solidFill>
                <a:schemeClr val="tx1"/>
              </a:solidFill>
              <a:latin typeface="+mn-lt"/>
            </a:endParaRPr>
          </a:p>
        </p:txBody>
      </p:sp>
    </p:spTree>
    <p:extLst>
      <p:ext uri="{BB962C8B-B14F-4D97-AF65-F5344CB8AC3E}">
        <p14:creationId xmlns:p14="http://schemas.microsoft.com/office/powerpoint/2010/main" val="373182483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Machine Learning</a:t>
            </a:r>
            <a:endParaRPr lang="en-US"/>
          </a:p>
        </p:txBody>
      </p:sp>
    </p:spTree>
    <p:extLst>
      <p:ext uri="{BB962C8B-B14F-4D97-AF65-F5344CB8AC3E}">
        <p14:creationId xmlns:p14="http://schemas.microsoft.com/office/powerpoint/2010/main" val="405840372"/>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Machine Learning &amp; Prescriptive Analytics</a:t>
            </a:r>
            <a:endParaRPr lang="en-US" dirty="0"/>
          </a:p>
        </p:txBody>
      </p:sp>
      <p:sp>
        <p:nvSpPr>
          <p:cNvPr id="2" name="Text Placeholder 1"/>
          <p:cNvSpPr>
            <a:spLocks noGrp="1"/>
          </p:cNvSpPr>
          <p:nvPr>
            <p:ph type="body" sz="quarter" idx="10"/>
          </p:nvPr>
        </p:nvSpPr>
        <p:spPr/>
        <p:txBody>
          <a:bodyPr/>
          <a:lstStyle/>
          <a:p>
            <a:r>
              <a:rPr lang="en-US" dirty="0" smtClean="0">
                <a:solidFill>
                  <a:schemeClr val="tx1"/>
                </a:solidFill>
              </a:rPr>
              <a:t>Mahout on Hadoop</a:t>
            </a:r>
          </a:p>
          <a:p>
            <a:pPr lvl="1"/>
            <a:r>
              <a:rPr lang="en-US" dirty="0" smtClean="0"/>
              <a:t>Distributed computing</a:t>
            </a:r>
          </a:p>
          <a:p>
            <a:pPr lvl="1"/>
            <a:r>
              <a:rPr lang="en-US" dirty="0" smtClean="0"/>
              <a:t>Comes default within HDI 3.1</a:t>
            </a:r>
          </a:p>
          <a:p>
            <a:pPr lvl="1"/>
            <a:r>
              <a:rPr lang="en-US" dirty="0" smtClean="0"/>
              <a:t>Need to write custom Java code</a:t>
            </a:r>
          </a:p>
          <a:p>
            <a:pPr lvl="1"/>
            <a:r>
              <a:rPr lang="en-US" dirty="0" smtClean="0"/>
              <a:t>Pay for the HDI cluster uptime</a:t>
            </a:r>
          </a:p>
          <a:p>
            <a:pPr lvl="1"/>
            <a:r>
              <a:rPr lang="en-US" dirty="0" smtClean="0"/>
              <a:t>No limit on how much data/# of files it can ingest</a:t>
            </a:r>
          </a:p>
          <a:p>
            <a:pPr lvl="1"/>
            <a:r>
              <a:rPr lang="en-US" dirty="0" smtClean="0"/>
              <a:t>Open-source Community</a:t>
            </a:r>
          </a:p>
        </p:txBody>
      </p:sp>
      <p:sp>
        <p:nvSpPr>
          <p:cNvPr id="4" name="Text Placeholder 3"/>
          <p:cNvSpPr>
            <a:spLocks noGrp="1"/>
          </p:cNvSpPr>
          <p:nvPr>
            <p:ph type="body" sz="quarter" idx="11"/>
          </p:nvPr>
        </p:nvSpPr>
        <p:spPr/>
        <p:txBody>
          <a:bodyPr/>
          <a:lstStyle/>
          <a:p>
            <a:endParaRPr lang="en-US"/>
          </a:p>
        </p:txBody>
      </p:sp>
      <p:sp>
        <p:nvSpPr>
          <p:cNvPr id="5" name="Text Placeholder 1"/>
          <p:cNvSpPr txBox="1">
            <a:spLocks/>
          </p:cNvSpPr>
          <p:nvPr/>
        </p:nvSpPr>
        <p:spPr>
          <a:xfrm>
            <a:off x="5684914" y="1213173"/>
            <a:ext cx="6095135" cy="4403373"/>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90000"/>
              <a:buFont typeface="Wingdings" panose="05000000000000000000" pitchFamily="2" charset="2"/>
              <a:buChar char="§"/>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2D2D2"/>
              </a:buClr>
            </a:pPr>
            <a:r>
              <a:rPr lang="en-US" sz="3999" dirty="0" err="1">
                <a:gradFill>
                  <a:gsLst>
                    <a:gs pos="13869">
                      <a:srgbClr val="D2D2D2"/>
                    </a:gs>
                    <a:gs pos="42000">
                      <a:srgbClr val="D2D2D2"/>
                    </a:gs>
                  </a:gsLst>
                  <a:lin ang="5400000" scaled="0"/>
                </a:gradFill>
              </a:rPr>
              <a:t>AzureML</a:t>
            </a:r>
            <a:endParaRPr lang="en-US" sz="3999" dirty="0">
              <a:gradFill>
                <a:gsLst>
                  <a:gs pos="13869">
                    <a:srgbClr val="D2D2D2"/>
                  </a:gs>
                  <a:gs pos="42000">
                    <a:srgbClr val="D2D2D2"/>
                  </a:gs>
                </a:gsLst>
                <a:lin ang="5400000" scaled="0"/>
              </a:gradFill>
            </a:endParaRPr>
          </a:p>
          <a:p>
            <a:pPr lvl="1">
              <a:buClr>
                <a:srgbClr val="FFFFFF"/>
              </a:buClr>
            </a:pPr>
            <a:r>
              <a:rPr lang="en-US" dirty="0">
                <a:gradFill>
                  <a:gsLst>
                    <a:gs pos="1250">
                      <a:srgbClr val="FFFFFF"/>
                    </a:gs>
                    <a:gs pos="100000">
                      <a:srgbClr val="FFFFFF"/>
                    </a:gs>
                  </a:gsLst>
                  <a:lin ang="5400000" scaled="0"/>
                </a:gradFill>
              </a:rPr>
              <a:t>Each Module runs on a A8 Azure VM</a:t>
            </a:r>
          </a:p>
          <a:p>
            <a:pPr lvl="1">
              <a:buClr>
                <a:srgbClr val="FFFFFF"/>
              </a:buClr>
            </a:pPr>
            <a:r>
              <a:rPr lang="en-US" dirty="0">
                <a:gradFill>
                  <a:gsLst>
                    <a:gs pos="1250">
                      <a:srgbClr val="FFFFFF"/>
                    </a:gs>
                    <a:gs pos="100000">
                      <a:srgbClr val="FFFFFF"/>
                    </a:gs>
                  </a:gsLst>
                  <a:lin ang="5400000" scaled="0"/>
                </a:gradFill>
              </a:rPr>
              <a:t>Drag-n-drop Data Science</a:t>
            </a:r>
          </a:p>
          <a:p>
            <a:pPr lvl="1">
              <a:buClr>
                <a:srgbClr val="FFFFFF"/>
              </a:buClr>
            </a:pPr>
            <a:r>
              <a:rPr lang="en-US" dirty="0">
                <a:gradFill>
                  <a:gsLst>
                    <a:gs pos="1250">
                      <a:srgbClr val="FFFFFF"/>
                    </a:gs>
                    <a:gs pos="100000">
                      <a:srgbClr val="FFFFFF"/>
                    </a:gs>
                  </a:gsLst>
                  <a:lin ang="5400000" scaled="0"/>
                </a:gradFill>
              </a:rPr>
              <a:t>Pay per hour for prediction and Experiment</a:t>
            </a:r>
          </a:p>
          <a:p>
            <a:pPr lvl="1">
              <a:buClr>
                <a:srgbClr val="FFFFFF"/>
              </a:buClr>
            </a:pPr>
            <a:r>
              <a:rPr lang="en-US" dirty="0">
                <a:gradFill>
                  <a:gsLst>
                    <a:gs pos="1250">
                      <a:srgbClr val="FFFFFF"/>
                    </a:gs>
                    <a:gs pos="100000">
                      <a:srgbClr val="FFFFFF"/>
                    </a:gs>
                  </a:gsLst>
                  <a:lin ang="5400000" scaled="0"/>
                </a:gradFill>
              </a:rPr>
              <a:t>Faster to glass</a:t>
            </a:r>
          </a:p>
          <a:p>
            <a:pPr lvl="1">
              <a:buClr>
                <a:srgbClr val="FFFFFF"/>
              </a:buClr>
            </a:pPr>
            <a:r>
              <a:rPr lang="en-US" dirty="0">
                <a:gradFill>
                  <a:gsLst>
                    <a:gs pos="1250">
                      <a:srgbClr val="FFFFFF"/>
                    </a:gs>
                    <a:gs pos="100000">
                      <a:srgbClr val="FFFFFF"/>
                    </a:gs>
                  </a:gsLst>
                  <a:lin ang="5400000" scaled="0"/>
                </a:gradFill>
              </a:rPr>
              <a:t>More analytics/faster model building</a:t>
            </a:r>
          </a:p>
          <a:p>
            <a:pPr lvl="1">
              <a:buClr>
                <a:srgbClr val="FFFFFF"/>
              </a:buClr>
            </a:pPr>
            <a:r>
              <a:rPr lang="en-US" dirty="0">
                <a:gradFill>
                  <a:gsLst>
                    <a:gs pos="1250">
                      <a:srgbClr val="FFFFFF"/>
                    </a:gs>
                    <a:gs pos="100000">
                      <a:srgbClr val="FFFFFF"/>
                    </a:gs>
                  </a:gsLst>
                  <a:lin ang="5400000" scaled="0"/>
                </a:gradFill>
              </a:rPr>
              <a:t>Share ML Workspace with others</a:t>
            </a:r>
          </a:p>
          <a:p>
            <a:pPr lvl="1">
              <a:buClr>
                <a:srgbClr val="FFFFFF"/>
              </a:buClr>
            </a:pPr>
            <a:r>
              <a:rPr lang="en-US" dirty="0">
                <a:gradFill>
                  <a:gsLst>
                    <a:gs pos="1250">
                      <a:srgbClr val="FFFFFF"/>
                    </a:gs>
                    <a:gs pos="100000">
                      <a:srgbClr val="FFFFFF"/>
                    </a:gs>
                  </a:gsLst>
                  <a:lin ang="5400000" scaled="0"/>
                </a:gradFill>
              </a:rPr>
              <a:t>Accepts CSV, TSV and AARF formats.</a:t>
            </a:r>
          </a:p>
          <a:p>
            <a:pPr lvl="1">
              <a:buClr>
                <a:srgbClr val="FFFFFF"/>
              </a:buClr>
            </a:pPr>
            <a:r>
              <a:rPr lang="en-US" err="1">
                <a:gradFill>
                  <a:gsLst>
                    <a:gs pos="1250">
                      <a:srgbClr val="FFFFFF"/>
                    </a:gs>
                    <a:gs pos="100000">
                      <a:srgbClr val="FFFFFF"/>
                    </a:gs>
                  </a:gsLst>
                  <a:lin ang="5400000" scaled="0"/>
                </a:gradFill>
              </a:rPr>
              <a:t>AzureML</a:t>
            </a:r>
            <a:r>
              <a:rPr lang="en-US">
                <a:gradFill>
                  <a:gsLst>
                    <a:gs pos="1250">
                      <a:srgbClr val="FFFFFF"/>
                    </a:gs>
                    <a:gs pos="100000">
                      <a:srgbClr val="FFFFFF"/>
                    </a:gs>
                  </a:gsLst>
                  <a:lin ang="5400000" scaled="0"/>
                </a:gradFill>
              </a:rPr>
              <a:t> Apps– Project Sage</a:t>
            </a:r>
            <a:endParaRPr lang="en-US"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291966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Real World Architectures</a:t>
            </a:r>
            <a:endParaRPr lang="en-US" dirty="0"/>
          </a:p>
        </p:txBody>
      </p:sp>
    </p:spTree>
    <p:extLst>
      <p:ext uri="{BB962C8B-B14F-4D97-AF65-F5344CB8AC3E}">
        <p14:creationId xmlns:p14="http://schemas.microsoft.com/office/powerpoint/2010/main" val="310525805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Online Retailer</a:t>
            </a:r>
            <a:endParaRPr lang="en-US" dirty="0"/>
          </a:p>
        </p:txBody>
      </p:sp>
      <p:sp>
        <p:nvSpPr>
          <p:cNvPr id="4" name="Content Placeholder 3"/>
          <p:cNvSpPr>
            <a:spLocks noGrp="1"/>
          </p:cNvSpPr>
          <p:nvPr>
            <p:ph type="body" sz="quarter" idx="10"/>
          </p:nvPr>
        </p:nvSpPr>
        <p:spPr>
          <a:xfrm>
            <a:off x="275481" y="1212850"/>
            <a:ext cx="11885514" cy="5511952"/>
          </a:xfrm>
        </p:spPr>
        <p:txBody>
          <a:bodyPr/>
          <a:lstStyle/>
          <a:p>
            <a:pPr lvl="1"/>
            <a:r>
              <a:rPr lang="en-US" b="1" dirty="0" smtClean="0">
                <a:solidFill>
                  <a:schemeClr val="tx1"/>
                </a:solidFill>
              </a:rPr>
              <a:t>Customer Insight </a:t>
            </a:r>
            <a:r>
              <a:rPr lang="en-US" b="1" dirty="0">
                <a:solidFill>
                  <a:schemeClr val="tx1"/>
                </a:solidFill>
              </a:rPr>
              <a:t>Service</a:t>
            </a:r>
            <a:r>
              <a:rPr lang="en-US" dirty="0">
                <a:solidFill>
                  <a:schemeClr val="tx1"/>
                </a:solidFill>
              </a:rPr>
              <a:t>: Identify a user, his background and his behavior based on their IP Address and a unique Identifier called as Fingerprint. Based on this, personalize the user’s experience and show content (recommendations, coupons) that would help them convert (Browse -&gt; Buy</a:t>
            </a:r>
            <a:r>
              <a:rPr lang="en-US" dirty="0" smtClean="0">
                <a:solidFill>
                  <a:schemeClr val="tx1"/>
                </a:solidFill>
              </a:rPr>
              <a:t>).</a:t>
            </a:r>
          </a:p>
          <a:p>
            <a:pPr lvl="2"/>
            <a:r>
              <a:rPr lang="en-US" i="1" u="sng" dirty="0" smtClean="0">
                <a:solidFill>
                  <a:schemeClr val="tx1"/>
                </a:solidFill>
              </a:rPr>
              <a:t>Technologies</a:t>
            </a:r>
            <a:r>
              <a:rPr lang="en-US" dirty="0" smtClean="0">
                <a:solidFill>
                  <a:schemeClr val="tx1"/>
                </a:solidFill>
              </a:rPr>
              <a:t>: PaaS Worker Roles, Event Hubs, </a:t>
            </a:r>
            <a:r>
              <a:rPr lang="en-US" dirty="0" err="1" smtClean="0">
                <a:solidFill>
                  <a:schemeClr val="tx1"/>
                </a:solidFill>
              </a:rPr>
              <a:t>Redis</a:t>
            </a:r>
            <a:r>
              <a:rPr lang="en-US" dirty="0" smtClean="0">
                <a:solidFill>
                  <a:schemeClr val="tx1"/>
                </a:solidFill>
              </a:rPr>
              <a:t> Cache, HBase, HDInsight, </a:t>
            </a:r>
            <a:r>
              <a:rPr lang="en-US" dirty="0" err="1" smtClean="0">
                <a:solidFill>
                  <a:schemeClr val="tx1"/>
                </a:solidFill>
              </a:rPr>
              <a:t>AzureML</a:t>
            </a:r>
            <a:endParaRPr lang="en-US" dirty="0" smtClean="0">
              <a:solidFill>
                <a:schemeClr val="tx1"/>
              </a:solidFill>
            </a:endParaRPr>
          </a:p>
          <a:p>
            <a:pPr lvl="2"/>
            <a:endParaRPr lang="en-US" dirty="0">
              <a:solidFill>
                <a:schemeClr val="tx1"/>
              </a:solidFill>
            </a:endParaRPr>
          </a:p>
          <a:p>
            <a:pPr lvl="1"/>
            <a:r>
              <a:rPr lang="en-US" b="1" dirty="0">
                <a:solidFill>
                  <a:schemeClr val="tx1"/>
                </a:solidFill>
              </a:rPr>
              <a:t>Capture</a:t>
            </a:r>
            <a:r>
              <a:rPr lang="en-US" dirty="0">
                <a:solidFill>
                  <a:schemeClr val="tx1"/>
                </a:solidFill>
              </a:rPr>
              <a:t>: A near-real time JavaScript technology, wherein all events on </a:t>
            </a:r>
            <a:r>
              <a:rPr lang="en-US" dirty="0" smtClean="0">
                <a:solidFill>
                  <a:schemeClr val="tx1"/>
                </a:solidFill>
              </a:rPr>
              <a:t>the website can </a:t>
            </a:r>
            <a:r>
              <a:rPr lang="en-US" dirty="0">
                <a:solidFill>
                  <a:schemeClr val="tx1"/>
                </a:solidFill>
              </a:rPr>
              <a:t>be captured, along with business-defined events, thus helping identify browse patterns to then feed all the information into a Predictive Analysis model</a:t>
            </a:r>
            <a:r>
              <a:rPr lang="en-US" dirty="0" smtClean="0">
                <a:solidFill>
                  <a:schemeClr val="tx1"/>
                </a:solidFill>
              </a:rPr>
              <a:t>.</a:t>
            </a:r>
          </a:p>
          <a:p>
            <a:pPr lvl="2"/>
            <a:r>
              <a:rPr lang="en-US" i="1" u="sng" dirty="0" smtClean="0">
                <a:solidFill>
                  <a:schemeClr val="tx1"/>
                </a:solidFill>
              </a:rPr>
              <a:t>Technologies</a:t>
            </a:r>
            <a:r>
              <a:rPr lang="en-US" dirty="0" smtClean="0">
                <a:solidFill>
                  <a:schemeClr val="tx1"/>
                </a:solidFill>
              </a:rPr>
              <a:t>: </a:t>
            </a:r>
            <a:r>
              <a:rPr lang="en-US" dirty="0" err="1" smtClean="0">
                <a:solidFill>
                  <a:schemeClr val="tx1"/>
                </a:solidFill>
              </a:rPr>
              <a:t>Javascript</a:t>
            </a:r>
            <a:r>
              <a:rPr lang="en-US" dirty="0" smtClean="0">
                <a:solidFill>
                  <a:schemeClr val="tx1"/>
                </a:solidFill>
              </a:rPr>
              <a:t>, </a:t>
            </a:r>
            <a:r>
              <a:rPr lang="en-US" dirty="0">
                <a:solidFill>
                  <a:schemeClr val="tx1"/>
                </a:solidFill>
              </a:rPr>
              <a:t>Event Hubs</a:t>
            </a:r>
            <a:r>
              <a:rPr lang="en-US" dirty="0" smtClean="0">
                <a:solidFill>
                  <a:schemeClr val="tx1"/>
                </a:solidFill>
              </a:rPr>
              <a:t>, MongoDB, Stream Analytics, HDInsight, </a:t>
            </a:r>
            <a:r>
              <a:rPr lang="en-US" dirty="0" err="1" smtClean="0">
                <a:solidFill>
                  <a:schemeClr val="tx1"/>
                </a:solidFill>
              </a:rPr>
              <a:t>AzureML</a:t>
            </a:r>
            <a:endParaRPr lang="en-US" dirty="0" smtClean="0">
              <a:solidFill>
                <a:schemeClr val="tx1"/>
              </a:solidFill>
            </a:endParaRPr>
          </a:p>
          <a:p>
            <a:pPr lvl="2"/>
            <a:endParaRPr lang="en-US" dirty="0">
              <a:solidFill>
                <a:schemeClr val="tx1"/>
              </a:solidFill>
            </a:endParaRPr>
          </a:p>
          <a:p>
            <a:pPr lvl="1"/>
            <a:r>
              <a:rPr lang="en-US" b="1" dirty="0">
                <a:solidFill>
                  <a:schemeClr val="tx1"/>
                </a:solidFill>
              </a:rPr>
              <a:t>Product Recommendations</a:t>
            </a:r>
            <a:r>
              <a:rPr lang="en-US" dirty="0">
                <a:solidFill>
                  <a:schemeClr val="tx1"/>
                </a:solidFill>
              </a:rPr>
              <a:t>: </a:t>
            </a:r>
            <a:r>
              <a:rPr lang="en-US" dirty="0" smtClean="0">
                <a:solidFill>
                  <a:schemeClr val="tx1"/>
                </a:solidFill>
              </a:rPr>
              <a:t>Ability to add product recommendations to a page on the website based on a user’s behavior + a product’s features. The goal being upsell, cross-sell and increased RPV %.</a:t>
            </a:r>
          </a:p>
          <a:p>
            <a:pPr lvl="2"/>
            <a:r>
              <a:rPr lang="en-US" i="1" u="sng" dirty="0" smtClean="0">
                <a:solidFill>
                  <a:schemeClr val="tx1"/>
                </a:solidFill>
              </a:rPr>
              <a:t>Technologies</a:t>
            </a:r>
            <a:r>
              <a:rPr lang="en-US" dirty="0" smtClean="0">
                <a:solidFill>
                  <a:schemeClr val="tx1"/>
                </a:solidFill>
              </a:rPr>
              <a:t>: </a:t>
            </a:r>
            <a:r>
              <a:rPr lang="en-US" dirty="0" err="1" smtClean="0">
                <a:solidFill>
                  <a:schemeClr val="tx1"/>
                </a:solidFill>
              </a:rPr>
              <a:t>AzureML</a:t>
            </a:r>
            <a:r>
              <a:rPr lang="en-US" dirty="0" smtClean="0">
                <a:solidFill>
                  <a:schemeClr val="tx1"/>
                </a:solidFill>
              </a:rPr>
              <a:t> (</a:t>
            </a:r>
            <a:r>
              <a:rPr lang="en-US" dirty="0">
                <a:solidFill>
                  <a:schemeClr val="tx1"/>
                </a:solidFill>
              </a:rPr>
              <a:t>Project Sage and </a:t>
            </a:r>
            <a:r>
              <a:rPr lang="en-US" dirty="0" smtClean="0">
                <a:solidFill>
                  <a:schemeClr val="tx1"/>
                </a:solidFill>
              </a:rPr>
              <a:t>FBT), HDInsight, </a:t>
            </a:r>
            <a:r>
              <a:rPr lang="en-US" dirty="0" err="1" smtClean="0">
                <a:solidFill>
                  <a:schemeClr val="tx1"/>
                </a:solidFill>
              </a:rPr>
              <a:t>Redis</a:t>
            </a:r>
            <a:r>
              <a:rPr lang="en-US" dirty="0" smtClean="0">
                <a:solidFill>
                  <a:schemeClr val="tx1"/>
                </a:solidFill>
              </a:rPr>
              <a:t> Cache, Azure Websites, SQL Azure.</a:t>
            </a:r>
          </a:p>
          <a:p>
            <a:pPr lvl="2"/>
            <a:endParaRPr lang="en-US" dirty="0">
              <a:solidFill>
                <a:schemeClr val="tx1"/>
              </a:solidFill>
            </a:endParaRPr>
          </a:p>
          <a:p>
            <a:pPr lvl="1"/>
            <a:r>
              <a:rPr lang="en-US" b="1" dirty="0">
                <a:solidFill>
                  <a:schemeClr val="tx1"/>
                </a:solidFill>
              </a:rPr>
              <a:t>Coupon </a:t>
            </a:r>
            <a:r>
              <a:rPr lang="en-US" b="1" dirty="0" smtClean="0">
                <a:solidFill>
                  <a:schemeClr val="tx1"/>
                </a:solidFill>
              </a:rPr>
              <a:t>Service</a:t>
            </a:r>
            <a:r>
              <a:rPr lang="en-US" dirty="0" smtClean="0">
                <a:solidFill>
                  <a:schemeClr val="tx1"/>
                </a:solidFill>
              </a:rPr>
              <a:t>: Ability to show coupons to certain customers the website to help them convert.</a:t>
            </a:r>
            <a:endParaRPr lang="en-US" dirty="0">
              <a:solidFill>
                <a:schemeClr val="tx1"/>
              </a:solidFill>
            </a:endParaRPr>
          </a:p>
          <a:p>
            <a:pPr lvl="1"/>
            <a:r>
              <a:rPr lang="en-US" b="1" dirty="0">
                <a:solidFill>
                  <a:schemeClr val="tx1"/>
                </a:solidFill>
              </a:rPr>
              <a:t>Personalized Marketing Campaigns</a:t>
            </a:r>
            <a:r>
              <a:rPr lang="en-US" dirty="0" smtClean="0">
                <a:solidFill>
                  <a:schemeClr val="tx1"/>
                </a:solidFill>
              </a:rPr>
              <a:t>: Run campaigns such as ‘Abandoned Cart Emails’, ‘User Inactivity Emails’ &amp; ‘Discount coupon on purchase of a System’, etc.</a:t>
            </a:r>
            <a:endParaRPr lang="en-US" dirty="0">
              <a:solidFill>
                <a:schemeClr val="tx1"/>
              </a:solidFill>
            </a:endParaRPr>
          </a:p>
        </p:txBody>
      </p:sp>
    </p:spTree>
    <p:extLst>
      <p:ext uri="{BB962C8B-B14F-4D97-AF65-F5344CB8AC3E}">
        <p14:creationId xmlns:p14="http://schemas.microsoft.com/office/powerpoint/2010/main" val="2034427658"/>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207"/>
          <p:cNvSpPr/>
          <p:nvPr/>
        </p:nvSpPr>
        <p:spPr bwMode="auto">
          <a:xfrm>
            <a:off x="881" y="1445992"/>
            <a:ext cx="12556933" cy="5561811"/>
          </a:xfrm>
          <a:prstGeom prst="rect">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1722083" y="3893380"/>
            <a:ext cx="3832973" cy="2846719"/>
            <a:chOff x="1721445" y="3367478"/>
            <a:chExt cx="3833517" cy="2847122"/>
          </a:xfrm>
        </p:grpSpPr>
        <p:sp>
          <p:nvSpPr>
            <p:cNvPr id="54" name="Rectangle 53"/>
            <p:cNvSpPr/>
            <p:nvPr/>
          </p:nvSpPr>
          <p:spPr bwMode="auto">
            <a:xfrm>
              <a:off x="2713037" y="4843000"/>
              <a:ext cx="2841925" cy="1240624"/>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237" y="5667052"/>
              <a:ext cx="416572" cy="416572"/>
            </a:xfrm>
            <a:prstGeom prst="rect">
              <a:avLst/>
            </a:prstGeom>
          </p:spPr>
        </p:pic>
        <p:sp>
          <p:nvSpPr>
            <p:cNvPr id="60" name="TextBox 59"/>
            <p:cNvSpPr txBox="1"/>
            <p:nvPr/>
          </p:nvSpPr>
          <p:spPr>
            <a:xfrm>
              <a:off x="3064786" y="5715493"/>
              <a:ext cx="2241471" cy="499107"/>
            </a:xfrm>
            <a:prstGeom prst="rect">
              <a:avLst/>
            </a:prstGeom>
            <a:no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Azure Blob Storage</a:t>
              </a:r>
            </a:p>
          </p:txBody>
        </p:sp>
        <p:sp>
          <p:nvSpPr>
            <p:cNvPr id="62" name="Rectangle 61"/>
            <p:cNvSpPr/>
            <p:nvPr/>
          </p:nvSpPr>
          <p:spPr bwMode="auto">
            <a:xfrm>
              <a:off x="2713037" y="3367478"/>
              <a:ext cx="1676400" cy="1766779"/>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sp>
          <p:nvSpPr>
            <p:cNvPr id="63" name="Rectangle 62"/>
            <p:cNvSpPr/>
            <p:nvPr/>
          </p:nvSpPr>
          <p:spPr>
            <a:xfrm>
              <a:off x="2789237" y="3649335"/>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endParaRPr lang="en-US" sz="1223" dirty="0">
                <a:solidFill>
                  <a:prstClr val="black"/>
                </a:solidFill>
              </a:endParaRPr>
            </a:p>
          </p:txBody>
        </p:sp>
        <p:sp>
          <p:nvSpPr>
            <p:cNvPr id="64" name="Rectangle 63"/>
            <p:cNvSpPr/>
            <p:nvPr/>
          </p:nvSpPr>
          <p:spPr>
            <a:xfrm>
              <a:off x="2859317" y="3723995"/>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endParaRPr lang="en-US" sz="1223" dirty="0">
                <a:solidFill>
                  <a:prstClr val="black"/>
                </a:solidFill>
              </a:endParaRPr>
            </a:p>
          </p:txBody>
        </p:sp>
        <p:sp>
          <p:nvSpPr>
            <p:cNvPr id="65" name="Rectangle 64"/>
            <p:cNvSpPr/>
            <p:nvPr/>
          </p:nvSpPr>
          <p:spPr>
            <a:xfrm>
              <a:off x="2907944" y="3790768"/>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Log Files</a:t>
              </a:r>
            </a:p>
          </p:txBody>
        </p:sp>
        <p:sp>
          <p:nvSpPr>
            <p:cNvPr id="107" name="Rectangle 106"/>
            <p:cNvSpPr/>
            <p:nvPr/>
          </p:nvSpPr>
          <p:spPr>
            <a:xfrm>
              <a:off x="2835003" y="4384260"/>
              <a:ext cx="1456340"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Product Catalog</a:t>
              </a:r>
            </a:p>
          </p:txBody>
        </p:sp>
        <p:cxnSp>
          <p:nvCxnSpPr>
            <p:cNvPr id="117" name="Elbow Connector 116"/>
            <p:cNvCxnSpPr>
              <a:endCxn id="107" idx="1"/>
            </p:cNvCxnSpPr>
            <p:nvPr/>
          </p:nvCxnSpPr>
          <p:spPr>
            <a:xfrm flipV="1">
              <a:off x="1878209" y="4575530"/>
              <a:ext cx="956794" cy="383401"/>
            </a:xfrm>
            <a:prstGeom prst="bentConnector3">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721445" y="3915265"/>
              <a:ext cx="976223" cy="7770"/>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227" y="1814435"/>
            <a:ext cx="416513" cy="416513"/>
          </a:xfrm>
          <a:prstGeom prst="rect">
            <a:avLst/>
          </a:prstGeom>
        </p:spPr>
      </p:pic>
      <p:grpSp>
        <p:nvGrpSpPr>
          <p:cNvPr id="5" name="Group 4"/>
          <p:cNvGrpSpPr/>
          <p:nvPr/>
        </p:nvGrpSpPr>
        <p:grpSpPr>
          <a:xfrm>
            <a:off x="275480" y="4279951"/>
            <a:ext cx="1909193" cy="2156093"/>
            <a:chOff x="274637" y="3754102"/>
            <a:chExt cx="1909464" cy="2156399"/>
          </a:xfrm>
        </p:grpSpPr>
        <p:sp>
          <p:nvSpPr>
            <p:cNvPr id="26" name="Rectangle 25"/>
            <p:cNvSpPr/>
            <p:nvPr/>
          </p:nvSpPr>
          <p:spPr bwMode="auto">
            <a:xfrm>
              <a:off x="402355" y="4614400"/>
              <a:ext cx="1781746" cy="1245802"/>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sp>
          <p:nvSpPr>
            <p:cNvPr id="27" name="TextBox 26"/>
            <p:cNvSpPr txBox="1"/>
            <p:nvPr/>
          </p:nvSpPr>
          <p:spPr>
            <a:xfrm>
              <a:off x="274637" y="5127242"/>
              <a:ext cx="1795616" cy="783259"/>
            </a:xfrm>
            <a:prstGeom prst="rect">
              <a:avLst/>
            </a:prstGeom>
            <a:solidFill>
              <a:schemeClr val="tx1">
                <a:lumMod val="65000"/>
              </a:schemeClr>
            </a:solid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On Premises </a:t>
              </a:r>
            </a:p>
            <a:p>
              <a:pPr defTabSz="932597">
                <a:lnSpc>
                  <a:spcPct val="90000"/>
                </a:lnSpc>
                <a:spcAft>
                  <a:spcPts val="612"/>
                </a:spcAft>
              </a:pPr>
              <a:r>
                <a:rPr lang="en-US" sz="1428" dirty="0">
                  <a:gradFill>
                    <a:gsLst>
                      <a:gs pos="2917">
                        <a:srgbClr val="404040"/>
                      </a:gs>
                      <a:gs pos="30000">
                        <a:srgbClr val="404040"/>
                      </a:gs>
                    </a:gsLst>
                    <a:lin ang="5400000" scaled="0"/>
                  </a:gradFill>
                </a:rPr>
                <a:t>Data Mart</a:t>
              </a:r>
            </a:p>
          </p:txBody>
        </p:sp>
        <p:sp>
          <p:nvSpPr>
            <p:cNvPr id="43" name="Rectangle 42"/>
            <p:cNvSpPr/>
            <p:nvPr/>
          </p:nvSpPr>
          <p:spPr>
            <a:xfrm>
              <a:off x="598252" y="3754102"/>
              <a:ext cx="109296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Omniture</a:t>
              </a:r>
            </a:p>
          </p:txBody>
        </p:sp>
        <p:sp>
          <p:nvSpPr>
            <p:cNvPr id="106" name="Rectangle 105"/>
            <p:cNvSpPr/>
            <p:nvPr/>
          </p:nvSpPr>
          <p:spPr>
            <a:xfrm>
              <a:off x="577798" y="4744702"/>
              <a:ext cx="130150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Product Catalog</a:t>
              </a:r>
            </a:p>
          </p:txBody>
        </p:sp>
      </p:grpSp>
      <p:grpSp>
        <p:nvGrpSpPr>
          <p:cNvPr id="16" name="Group 15"/>
          <p:cNvGrpSpPr/>
          <p:nvPr/>
        </p:nvGrpSpPr>
        <p:grpSpPr>
          <a:xfrm>
            <a:off x="5752190" y="4155258"/>
            <a:ext cx="6687695" cy="2453884"/>
            <a:chOff x="5752124" y="3629392"/>
            <a:chExt cx="6688643" cy="2454232"/>
          </a:xfrm>
          <a:solidFill>
            <a:schemeClr val="tx1">
              <a:lumMod val="65000"/>
            </a:schemeClr>
          </a:solidFill>
        </p:grpSpPr>
        <p:sp>
          <p:nvSpPr>
            <p:cNvPr id="153" name="Rectangle 152"/>
            <p:cNvSpPr/>
            <p:nvPr/>
          </p:nvSpPr>
          <p:spPr bwMode="auto">
            <a:xfrm>
              <a:off x="5752124" y="4843000"/>
              <a:ext cx="6072253" cy="12406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sp>
          <p:nvSpPr>
            <p:cNvPr id="154" name="TextBox 153"/>
            <p:cNvSpPr txBox="1"/>
            <p:nvPr/>
          </p:nvSpPr>
          <p:spPr>
            <a:xfrm>
              <a:off x="10190135" y="5570795"/>
              <a:ext cx="1203838" cy="499107"/>
            </a:xfrm>
            <a:prstGeom prst="rect">
              <a:avLst/>
            </a:prstGeom>
            <a:grp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Azure DB</a:t>
              </a:r>
            </a:p>
          </p:txBody>
        </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886" y="5681200"/>
              <a:ext cx="388702" cy="388702"/>
            </a:xfrm>
            <a:prstGeom prst="rect">
              <a:avLst/>
            </a:prstGeom>
            <a:grpFill/>
          </p:spPr>
        </p:pic>
        <p:cxnSp>
          <p:nvCxnSpPr>
            <p:cNvPr id="155" name="Straight Connector 154"/>
            <p:cNvCxnSpPr/>
            <p:nvPr/>
          </p:nvCxnSpPr>
          <p:spPr>
            <a:xfrm>
              <a:off x="9100255" y="4281798"/>
              <a:ext cx="1209510" cy="983119"/>
            </a:xfrm>
            <a:prstGeom prst="line">
              <a:avLst/>
            </a:prstGeom>
            <a:grp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10338732" y="5040969"/>
              <a:ext cx="1061105" cy="589893"/>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NRT</a:t>
              </a:r>
            </a:p>
          </p:txBody>
        </p:sp>
        <p:sp>
          <p:nvSpPr>
            <p:cNvPr id="160" name="Rounded Rectangle 159"/>
            <p:cNvSpPr/>
            <p:nvPr/>
          </p:nvSpPr>
          <p:spPr bwMode="auto">
            <a:xfrm>
              <a:off x="11035389" y="3629392"/>
              <a:ext cx="1405378" cy="758858"/>
            </a:xfrm>
            <a:prstGeom prst="roundRect">
              <a:avLst/>
            </a:prstGeom>
            <a:grp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61" name="TextBox 160"/>
            <p:cNvSpPr txBox="1"/>
            <p:nvPr/>
          </p:nvSpPr>
          <p:spPr>
            <a:xfrm>
              <a:off x="11342008" y="3709218"/>
              <a:ext cx="1098759" cy="641332"/>
            </a:xfrm>
            <a:prstGeom prst="rect">
              <a:avLst/>
            </a:prstGeom>
            <a:grpFill/>
          </p:spPr>
          <p:txBody>
            <a:bodyPr wrap="square" lIns="182854" tIns="146283" rIns="182854" bIns="146283" rtlCol="0">
              <a:spAutoFit/>
            </a:bodyPr>
            <a:lstStyle/>
            <a:p>
              <a:pPr defTabSz="932597">
                <a:lnSpc>
                  <a:spcPct val="90000"/>
                </a:lnSpc>
                <a:spcAft>
                  <a:spcPts val="600"/>
                </a:spcAft>
              </a:pPr>
              <a:r>
                <a:rPr lang="en-US" sz="1224" dirty="0">
                  <a:gradFill>
                    <a:gsLst>
                      <a:gs pos="2917">
                        <a:srgbClr val="404040"/>
                      </a:gs>
                      <a:gs pos="30000">
                        <a:srgbClr val="404040"/>
                      </a:gs>
                    </a:gsLst>
                    <a:lin ang="5400000" scaled="0"/>
                  </a:gradFill>
                </a:rPr>
                <a:t>Email Customer</a:t>
              </a:r>
            </a:p>
          </p:txBody>
        </p:sp>
        <p:cxnSp>
          <p:nvCxnSpPr>
            <p:cNvPr id="164" name="Straight Arrow Connector 163"/>
            <p:cNvCxnSpPr/>
            <p:nvPr/>
          </p:nvCxnSpPr>
          <p:spPr>
            <a:xfrm flipH="1" flipV="1">
              <a:off x="10702933" y="4464478"/>
              <a:ext cx="210100" cy="511900"/>
            </a:xfrm>
            <a:prstGeom prst="straightConnector1">
              <a:avLst/>
            </a:prstGeom>
            <a:grp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79" name="TextBox 178"/>
          <p:cNvSpPr txBox="1"/>
          <p:nvPr/>
        </p:nvSpPr>
        <p:spPr>
          <a:xfrm>
            <a:off x="2941723" y="1692015"/>
            <a:ext cx="1328396" cy="781448"/>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Data Set</a:t>
            </a:r>
          </a:p>
          <a:p>
            <a:pPr defTabSz="932597">
              <a:lnSpc>
                <a:spcPct val="90000"/>
              </a:lnSpc>
            </a:pPr>
            <a:r>
              <a:rPr lang="en-US" sz="900" dirty="0">
                <a:gradFill>
                  <a:gsLst>
                    <a:gs pos="2917">
                      <a:srgbClr val="404040"/>
                    </a:gs>
                    <a:gs pos="30000">
                      <a:srgbClr val="404040"/>
                    </a:gs>
                  </a:gsLst>
                  <a:lin ang="5400000" scaled="0"/>
                </a:gradFill>
              </a:rPr>
              <a:t>(Collection of files, DB table, etc)</a:t>
            </a:r>
          </a:p>
        </p:txBody>
      </p:sp>
      <p:cxnSp>
        <p:nvCxnSpPr>
          <p:cNvPr id="183" name="Straight Arrow Connector 182"/>
          <p:cNvCxnSpPr>
            <a:stCxn id="179" idx="2"/>
          </p:cNvCxnSpPr>
          <p:nvPr/>
        </p:nvCxnSpPr>
        <p:spPr>
          <a:xfrm flipH="1">
            <a:off x="3323049" y="2473463"/>
            <a:ext cx="282872" cy="171267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179" idx="2"/>
          </p:cNvCxnSpPr>
          <p:nvPr/>
        </p:nvCxnSpPr>
        <p:spPr>
          <a:xfrm flipH="1">
            <a:off x="1351040" y="2473463"/>
            <a:ext cx="2254881" cy="286747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928757" y="1692015"/>
            <a:ext cx="4279342" cy="2474106"/>
            <a:chOff x="4928573" y="1165800"/>
            <a:chExt cx="4279949" cy="2474457"/>
          </a:xfrm>
        </p:grpSpPr>
        <p:sp>
          <p:nvSpPr>
            <p:cNvPr id="180" name="TextBox 179"/>
            <p:cNvSpPr txBox="1"/>
            <p:nvPr/>
          </p:nvSpPr>
          <p:spPr>
            <a:xfrm>
              <a:off x="5209077" y="1165800"/>
              <a:ext cx="2791323" cy="647518"/>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Activity</a:t>
              </a:r>
              <a:r>
                <a:rPr lang="en-US" sz="1599" dirty="0">
                  <a:gradFill>
                    <a:gsLst>
                      <a:gs pos="2917">
                        <a:srgbClr val="404040"/>
                      </a:gs>
                      <a:gs pos="30000">
                        <a:srgbClr val="404040"/>
                      </a:gs>
                    </a:gsLst>
                    <a:lin ang="5400000" scaled="0"/>
                  </a:gradFill>
                </a:rPr>
                <a:t>: a processing step </a:t>
              </a:r>
            </a:p>
            <a:p>
              <a:pPr defTabSz="932597">
                <a:lnSpc>
                  <a:spcPct val="90000"/>
                </a:lnSpc>
              </a:pPr>
              <a:r>
                <a:rPr lang="en-US" sz="900" dirty="0">
                  <a:gradFill>
                    <a:gsLst>
                      <a:gs pos="2917">
                        <a:srgbClr val="404040"/>
                      </a:gs>
                      <a:gs pos="30000">
                        <a:srgbClr val="404040"/>
                      </a:gs>
                    </a:gsLst>
                    <a:lin ang="5400000" scaled="0"/>
                  </a:gradFill>
                </a:rPr>
                <a:t>(Hadoop job, custom code, ML model, etc)</a:t>
              </a:r>
            </a:p>
          </p:txBody>
        </p:sp>
        <p:cxnSp>
          <p:nvCxnSpPr>
            <p:cNvPr id="190" name="Straight Arrow Connector 189"/>
            <p:cNvCxnSpPr/>
            <p:nvPr/>
          </p:nvCxnSpPr>
          <p:spPr>
            <a:xfrm flipH="1">
              <a:off x="5664710" y="1704809"/>
              <a:ext cx="726369" cy="191459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a:endCxn id="111" idx="0"/>
            </p:cNvCxnSpPr>
            <p:nvPr/>
          </p:nvCxnSpPr>
          <p:spPr>
            <a:xfrm>
              <a:off x="5885571" y="2223809"/>
              <a:ext cx="1427359" cy="139303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6410633" y="1703635"/>
              <a:ext cx="2797889" cy="193662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5" name="Picture 2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8573" y="1288237"/>
              <a:ext cx="416572" cy="416572"/>
            </a:xfrm>
            <a:prstGeom prst="rect">
              <a:avLst/>
            </a:prstGeom>
          </p:spPr>
        </p:pic>
      </p:grpSp>
      <p:grpSp>
        <p:nvGrpSpPr>
          <p:cNvPr id="24" name="Group 23"/>
          <p:cNvGrpSpPr/>
          <p:nvPr/>
        </p:nvGrpSpPr>
        <p:grpSpPr>
          <a:xfrm>
            <a:off x="4532828" y="1585092"/>
            <a:ext cx="7094842" cy="3575868"/>
            <a:chOff x="4532588" y="1058862"/>
            <a:chExt cx="7095849" cy="3576375"/>
          </a:xfrm>
        </p:grpSpPr>
        <p:sp>
          <p:nvSpPr>
            <p:cNvPr id="181" name="TextBox 180"/>
            <p:cNvSpPr txBox="1"/>
            <p:nvPr/>
          </p:nvSpPr>
          <p:spPr>
            <a:xfrm>
              <a:off x="8779815" y="1058862"/>
              <a:ext cx="2848622" cy="880321"/>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Pipeline</a:t>
              </a:r>
              <a:r>
                <a:rPr lang="en-US" sz="1599" dirty="0">
                  <a:gradFill>
                    <a:gsLst>
                      <a:gs pos="2917">
                        <a:srgbClr val="404040"/>
                      </a:gs>
                      <a:gs pos="30000">
                        <a:srgbClr val="404040"/>
                      </a:gs>
                    </a:gsLst>
                    <a:lin ang="5400000" scaled="0"/>
                  </a:gradFill>
                </a:rPr>
                <a:t>: a sequence of </a:t>
              </a:r>
            </a:p>
            <a:p>
              <a:pPr defTabSz="932597">
                <a:lnSpc>
                  <a:spcPct val="90000"/>
                </a:lnSpc>
              </a:pPr>
              <a:r>
                <a:rPr lang="en-US" sz="1599" dirty="0">
                  <a:gradFill>
                    <a:gsLst>
                      <a:gs pos="2917">
                        <a:srgbClr val="404040"/>
                      </a:gs>
                      <a:gs pos="30000">
                        <a:srgbClr val="404040"/>
                      </a:gs>
                    </a:gsLst>
                    <a:lin ang="5400000" scaled="0"/>
                  </a:gradFill>
                </a:rPr>
                <a:t>activities (logical group)</a:t>
              </a:r>
            </a:p>
            <a:p>
              <a:pPr defTabSz="932597">
                <a:lnSpc>
                  <a:spcPct val="90000"/>
                </a:lnSpc>
              </a:pPr>
              <a:endParaRPr lang="en-US" sz="900" dirty="0">
                <a:gradFill>
                  <a:gsLst>
                    <a:gs pos="2917">
                      <a:srgbClr val="404040"/>
                    </a:gs>
                    <a:gs pos="30000">
                      <a:srgbClr val="404040"/>
                    </a:gs>
                  </a:gsLst>
                  <a:lin ang="5400000" scaled="0"/>
                </a:gradFill>
              </a:endParaRPr>
            </a:p>
          </p:txBody>
        </p:sp>
        <p:sp>
          <p:nvSpPr>
            <p:cNvPr id="200" name="Rectangle 199"/>
            <p:cNvSpPr/>
            <p:nvPr/>
          </p:nvSpPr>
          <p:spPr bwMode="auto">
            <a:xfrm>
              <a:off x="4532588" y="3367478"/>
              <a:ext cx="5806144" cy="1267759"/>
            </a:xfrm>
            <a:prstGeom prst="rect">
              <a:avLst/>
            </a:prstGeom>
            <a:noFill/>
            <a:ln w="25400" cmpd="sng">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cxnSp>
          <p:nvCxnSpPr>
            <p:cNvPr id="201" name="Straight Arrow Connector 200"/>
            <p:cNvCxnSpPr/>
            <p:nvPr/>
          </p:nvCxnSpPr>
          <p:spPr>
            <a:xfrm flipH="1">
              <a:off x="9528925" y="1890219"/>
              <a:ext cx="295412" cy="144426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6" name="Picture 2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4237" y="1343637"/>
              <a:ext cx="416572" cy="416572"/>
            </a:xfrm>
            <a:prstGeom prst="rect">
              <a:avLst/>
            </a:prstGeom>
          </p:spPr>
        </p:pic>
      </p:grpSp>
      <p:sp>
        <p:nvSpPr>
          <p:cNvPr id="209" name="Title 3"/>
          <p:cNvSpPr>
            <a:spLocks noGrp="1"/>
          </p:cNvSpPr>
          <p:nvPr>
            <p:ph type="title"/>
          </p:nvPr>
        </p:nvSpPr>
        <p:spPr/>
        <p:txBody>
          <a:bodyPr>
            <a:normAutofit/>
          </a:bodyPr>
          <a:lstStyle/>
          <a:p>
            <a:r>
              <a:rPr lang="en-US" sz="4080" dirty="0">
                <a:latin typeface="Segoe UI Light" panose="020B0502040204020203" pitchFamily="34" charset="0"/>
                <a:cs typeface="Segoe UI Light" panose="020B0502040204020203" pitchFamily="34" charset="0"/>
              </a:rPr>
              <a:t>Online Retailer</a:t>
            </a:r>
          </a:p>
        </p:txBody>
      </p:sp>
      <p:cxnSp>
        <p:nvCxnSpPr>
          <p:cNvPr id="72" name="Straight Arrow Connector 71"/>
          <p:cNvCxnSpPr/>
          <p:nvPr/>
        </p:nvCxnSpPr>
        <p:spPr>
          <a:xfrm>
            <a:off x="3605814" y="2466999"/>
            <a:ext cx="462247" cy="48949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53615" y="2773854"/>
            <a:ext cx="749933"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a:t>
            </a:r>
          </a:p>
        </p:txBody>
      </p:sp>
      <p:grpSp>
        <p:nvGrpSpPr>
          <p:cNvPr id="22" name="Group 21"/>
          <p:cNvGrpSpPr/>
          <p:nvPr/>
        </p:nvGrpSpPr>
        <p:grpSpPr>
          <a:xfrm>
            <a:off x="427859" y="3108875"/>
            <a:ext cx="11366352" cy="544689"/>
            <a:chOff x="427037" y="2582862"/>
            <a:chExt cx="11367964" cy="544766"/>
          </a:xfrm>
        </p:grpSpPr>
        <p:sp>
          <p:nvSpPr>
            <p:cNvPr id="76" name="TextBox 75"/>
            <p:cNvSpPr txBox="1"/>
            <p:nvPr/>
          </p:nvSpPr>
          <p:spPr>
            <a:xfrm>
              <a:off x="427037" y="2582863"/>
              <a:ext cx="1752600" cy="544765"/>
            </a:xfrm>
            <a:prstGeom prst="rect">
              <a:avLst/>
            </a:prstGeom>
            <a:solidFill>
              <a:schemeClr val="accent1"/>
            </a:solidFill>
          </p:spPr>
          <p:txBody>
            <a:bodyPr wrap="square" lIns="182854" tIns="146283" rIns="182854" bIns="146283" rtlCol="0">
              <a:spAutoFit/>
            </a:bodyPr>
            <a:lstStyle/>
            <a:p>
              <a:pPr defTabSz="932597">
                <a:lnSpc>
                  <a:spcPct val="90000"/>
                </a:lnSpc>
                <a:spcAft>
                  <a:spcPts val="600"/>
                </a:spcAft>
              </a:pPr>
              <a:r>
                <a:rPr lang="en-US" dirty="0">
                  <a:solidFill>
                    <a:srgbClr val="FFFFFF"/>
                  </a:solidFill>
                </a:rPr>
                <a:t>Data Sources</a:t>
              </a:r>
            </a:p>
          </p:txBody>
        </p:sp>
        <p:sp>
          <p:nvSpPr>
            <p:cNvPr id="77" name="TextBox 76"/>
            <p:cNvSpPr txBox="1"/>
            <p:nvPr/>
          </p:nvSpPr>
          <p:spPr>
            <a:xfrm>
              <a:off x="2618112" y="2582863"/>
              <a:ext cx="1752600"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Ingest</a:t>
              </a:r>
            </a:p>
          </p:txBody>
        </p:sp>
        <p:sp>
          <p:nvSpPr>
            <p:cNvPr id="78" name="TextBox 77"/>
            <p:cNvSpPr txBox="1"/>
            <p:nvPr/>
          </p:nvSpPr>
          <p:spPr>
            <a:xfrm>
              <a:off x="4919731" y="2582862"/>
              <a:ext cx="4001078"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Transform &amp; Analyze</a:t>
              </a:r>
            </a:p>
          </p:txBody>
        </p:sp>
        <p:sp>
          <p:nvSpPr>
            <p:cNvPr id="79" name="TextBox 78"/>
            <p:cNvSpPr txBox="1"/>
            <p:nvPr/>
          </p:nvSpPr>
          <p:spPr>
            <a:xfrm>
              <a:off x="9276874" y="2582862"/>
              <a:ext cx="2518127"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Publish</a:t>
              </a:r>
            </a:p>
          </p:txBody>
        </p:sp>
      </p:grpSp>
      <p:grpSp>
        <p:nvGrpSpPr>
          <p:cNvPr id="2" name="Group 1"/>
          <p:cNvGrpSpPr/>
          <p:nvPr/>
        </p:nvGrpSpPr>
        <p:grpSpPr>
          <a:xfrm>
            <a:off x="4192237" y="4123251"/>
            <a:ext cx="5400650" cy="2048141"/>
            <a:chOff x="4299219" y="3597372"/>
            <a:chExt cx="5401416" cy="2048432"/>
          </a:xfrm>
        </p:grpSpPr>
        <p:grpSp>
          <p:nvGrpSpPr>
            <p:cNvPr id="21" name="Group 20"/>
            <p:cNvGrpSpPr/>
            <p:nvPr/>
          </p:nvGrpSpPr>
          <p:grpSpPr>
            <a:xfrm>
              <a:off x="4299219" y="3597372"/>
              <a:ext cx="5401416" cy="2048432"/>
              <a:chOff x="4299219" y="3597372"/>
              <a:chExt cx="5401416" cy="2048432"/>
            </a:xfrm>
          </p:grpSpPr>
          <p:grpSp>
            <p:nvGrpSpPr>
              <p:cNvPr id="14" name="Group 13"/>
              <p:cNvGrpSpPr/>
              <p:nvPr/>
            </p:nvGrpSpPr>
            <p:grpSpPr>
              <a:xfrm>
                <a:off x="4299219" y="3597372"/>
                <a:ext cx="5401416" cy="2048432"/>
                <a:chOff x="4299219" y="3597372"/>
                <a:chExt cx="5401416" cy="2048432"/>
              </a:xfrm>
            </p:grpSpPr>
            <p:sp>
              <p:nvSpPr>
                <p:cNvPr id="127" name="Rectangle 126"/>
                <p:cNvSpPr/>
                <p:nvPr/>
              </p:nvSpPr>
              <p:spPr>
                <a:xfrm>
                  <a:off x="5985367" y="5055911"/>
                  <a:ext cx="1061105" cy="589893"/>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Data Mart</a:t>
                  </a:r>
                </a:p>
              </p:txBody>
            </p:sp>
            <p:grpSp>
              <p:nvGrpSpPr>
                <p:cNvPr id="11" name="Group 10"/>
                <p:cNvGrpSpPr/>
                <p:nvPr/>
              </p:nvGrpSpPr>
              <p:grpSpPr>
                <a:xfrm>
                  <a:off x="4299219" y="3597372"/>
                  <a:ext cx="5401416" cy="1753486"/>
                  <a:chOff x="4299219" y="3597372"/>
                  <a:chExt cx="5401416" cy="1753486"/>
                </a:xfrm>
              </p:grpSpPr>
              <p:sp>
                <p:nvSpPr>
                  <p:cNvPr id="109" name="Rounded Rectangle 108"/>
                  <p:cNvSpPr/>
                  <p:nvPr/>
                </p:nvSpPr>
                <p:spPr bwMode="auto">
                  <a:xfrm>
                    <a:off x="4694237" y="3623800"/>
                    <a:ext cx="1910502" cy="758858"/>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4604" y="3771606"/>
                    <a:ext cx="407313" cy="407313"/>
                  </a:xfrm>
                  <a:prstGeom prst="rect">
                    <a:avLst/>
                  </a:prstGeom>
                </p:spPr>
              </p:pic>
              <p:sp>
                <p:nvSpPr>
                  <p:cNvPr id="110" name="TextBox 109"/>
                  <p:cNvSpPr txBox="1"/>
                  <p:nvPr/>
                </p:nvSpPr>
                <p:spPr>
                  <a:xfrm>
                    <a:off x="5236882" y="3675086"/>
                    <a:ext cx="1289796" cy="641332"/>
                  </a:xfrm>
                  <a:prstGeom prst="rect">
                    <a:avLst/>
                  </a:prstGeom>
                  <a:solidFill>
                    <a:schemeClr val="tx1">
                      <a:lumMod val="65000"/>
                    </a:schemeClr>
                  </a:solidFill>
                </p:spPr>
                <p:txBody>
                  <a:bodyPr wrap="square" lIns="182854" tIns="146283" rIns="182854" bIns="146283" rtlCol="0">
                    <a:spAutoFit/>
                  </a:bodyPr>
                  <a:lstStyle/>
                  <a:p>
                    <a:pPr defTabSz="932597">
                      <a:lnSpc>
                        <a:spcPct val="90000"/>
                      </a:lnSpc>
                      <a:spcAft>
                        <a:spcPts val="600"/>
                      </a:spcAft>
                    </a:pPr>
                    <a:r>
                      <a:rPr lang="en-US" sz="1224" dirty="0">
                        <a:gradFill>
                          <a:gsLst>
                            <a:gs pos="2917">
                              <a:srgbClr val="404040"/>
                            </a:gs>
                            <a:gs pos="30000">
                              <a:srgbClr val="404040"/>
                            </a:gs>
                          </a:gsLst>
                          <a:lin ang="5400000" scaled="0"/>
                        </a:gradFill>
                      </a:rPr>
                      <a:t>Transform, Combine, etc</a:t>
                    </a:r>
                  </a:p>
                </p:txBody>
              </p:sp>
              <p:sp>
                <p:nvSpPr>
                  <p:cNvPr id="111" name="Rounded Rectangle 110"/>
                  <p:cNvSpPr/>
                  <p:nvPr/>
                </p:nvSpPr>
                <p:spPr bwMode="auto">
                  <a:xfrm>
                    <a:off x="6734399" y="3616835"/>
                    <a:ext cx="1371600" cy="739395"/>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13" name="TextBox 112"/>
                  <p:cNvSpPr txBox="1"/>
                  <p:nvPr/>
                </p:nvSpPr>
                <p:spPr>
                  <a:xfrm>
                    <a:off x="6950248" y="3820097"/>
                    <a:ext cx="1065421" cy="489365"/>
                  </a:xfrm>
                  <a:prstGeom prst="rect">
                    <a:avLst/>
                  </a:prstGeom>
                  <a:noFill/>
                </p:spPr>
                <p:txBody>
                  <a:bodyPr wrap="square" lIns="182854" tIns="146283" rIns="182854" bIns="146283" rtlCol="0">
                    <a:spAutoFit/>
                  </a:bodyPr>
                  <a:lstStyle/>
                  <a:p>
                    <a:pPr defTabSz="932597">
                      <a:lnSpc>
                        <a:spcPct val="90000"/>
                      </a:lnSpc>
                      <a:spcAft>
                        <a:spcPts val="600"/>
                      </a:spcAft>
                    </a:pPr>
                    <a:r>
                      <a:rPr lang="en-US" sz="1399" dirty="0">
                        <a:gradFill>
                          <a:gsLst>
                            <a:gs pos="2917">
                              <a:srgbClr val="404040"/>
                            </a:gs>
                            <a:gs pos="30000">
                              <a:srgbClr val="404040"/>
                            </a:gs>
                          </a:gsLst>
                          <a:lin ang="5400000" scaled="0"/>
                        </a:gradFill>
                      </a:rPr>
                      <a:t>Analyze </a:t>
                    </a:r>
                  </a:p>
                </p:txBody>
              </p:sp>
              <p:pic>
                <p:nvPicPr>
                  <p:cNvPr id="114" name="Picture 1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8851" y="3836729"/>
                    <a:ext cx="313569" cy="313569"/>
                  </a:xfrm>
                  <a:prstGeom prst="rect">
                    <a:avLst/>
                  </a:prstGeom>
                </p:spPr>
              </p:pic>
              <p:cxnSp>
                <p:nvCxnSpPr>
                  <p:cNvPr id="121" name="Elbow Connector 120"/>
                  <p:cNvCxnSpPr>
                    <a:endCxn id="109" idx="1"/>
                  </p:cNvCxnSpPr>
                  <p:nvPr/>
                </p:nvCxnSpPr>
                <p:spPr>
                  <a:xfrm flipV="1">
                    <a:off x="4299219" y="4003229"/>
                    <a:ext cx="395018" cy="11186"/>
                  </a:xfrm>
                  <a:prstGeom prst="bentConnector3">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09" idx="2"/>
                    <a:endCxn id="127" idx="1"/>
                  </p:cNvCxnSpPr>
                  <p:nvPr/>
                </p:nvCxnSpPr>
                <p:spPr>
                  <a:xfrm>
                    <a:off x="5649488" y="4382657"/>
                    <a:ext cx="335879" cy="968201"/>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27" idx="3"/>
                  </p:cNvCxnSpPr>
                  <p:nvPr/>
                </p:nvCxnSpPr>
                <p:spPr>
                  <a:xfrm flipV="1">
                    <a:off x="7046472" y="4400394"/>
                    <a:ext cx="390965" cy="950464"/>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42" name="Rounded Rectangle 141"/>
                  <p:cNvSpPr/>
                  <p:nvPr/>
                </p:nvSpPr>
                <p:spPr bwMode="auto">
                  <a:xfrm>
                    <a:off x="8305836" y="3597372"/>
                    <a:ext cx="1059168" cy="758858"/>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43" name="TextBox 142"/>
                  <p:cNvSpPr txBox="1"/>
                  <p:nvPr/>
                </p:nvSpPr>
                <p:spPr>
                  <a:xfrm>
                    <a:off x="8635214" y="3794371"/>
                    <a:ext cx="1065421" cy="690778"/>
                  </a:xfrm>
                  <a:prstGeom prst="rect">
                    <a:avLst/>
                  </a:prstGeom>
                  <a:noFill/>
                </p:spPr>
                <p:txBody>
                  <a:bodyPr wrap="square" lIns="182854" tIns="146283" rIns="182854" bIns="146283" rtlCol="0">
                    <a:spAutoFit/>
                  </a:bodyPr>
                  <a:lstStyle/>
                  <a:p>
                    <a:pPr defTabSz="932597">
                      <a:lnSpc>
                        <a:spcPct val="90000"/>
                      </a:lnSpc>
                      <a:spcAft>
                        <a:spcPts val="600"/>
                      </a:spcAft>
                    </a:pPr>
                    <a:r>
                      <a:rPr lang="en-US" sz="1399" dirty="0">
                        <a:gradFill>
                          <a:gsLst>
                            <a:gs pos="2917">
                              <a:srgbClr val="404040"/>
                            </a:gs>
                            <a:gs pos="30000">
                              <a:srgbClr val="404040"/>
                            </a:gs>
                          </a:gsLst>
                          <a:lin ang="5400000" scaled="0"/>
                        </a:gradFill>
                      </a:rPr>
                      <a:t>Event Hub</a:t>
                    </a:r>
                  </a:p>
                </p:txBody>
              </p:sp>
            </p:grpSp>
          </p:grpSp>
          <p:cxnSp>
            <p:nvCxnSpPr>
              <p:cNvPr id="115" name="Straight Arrow Connector 114"/>
              <p:cNvCxnSpPr/>
              <p:nvPr/>
            </p:nvCxnSpPr>
            <p:spPr>
              <a:xfrm>
                <a:off x="4315657" y="4575529"/>
                <a:ext cx="378580" cy="0"/>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4815" y="3701034"/>
              <a:ext cx="303364" cy="303365"/>
            </a:xfrm>
            <a:prstGeom prst="rect">
              <a:avLst/>
            </a:prstGeom>
          </p:spPr>
        </p:pic>
      </p:grpSp>
      <p:pic>
        <p:nvPicPr>
          <p:cNvPr id="87" name="Picture 2" descr="\\MAGNUM\Projects\Microsoft\Cloud Power FY12\Design\ICONS_PNG\Next_Gen_Application.png"/>
          <p:cNvPicPr>
            <a:picLocks noChangeAspect="1" noChangeArrowheads="1"/>
          </p:cNvPicPr>
          <p:nvPr/>
        </p:nvPicPr>
        <p:blipFill>
          <a:blip r:embed="rId8" cstate="print">
            <a:biLevel thresh="75000"/>
          </a:blip>
          <a:srcRect/>
          <a:stretch>
            <a:fillRect/>
          </a:stretch>
        </p:blipFill>
        <p:spPr bwMode="auto">
          <a:xfrm>
            <a:off x="858720" y="3643102"/>
            <a:ext cx="724766" cy="724766"/>
          </a:xfrm>
          <a:prstGeom prst="rect">
            <a:avLst/>
          </a:prstGeom>
          <a:noFill/>
        </p:spPr>
      </p:pic>
      <p:sp>
        <p:nvSpPr>
          <p:cNvPr id="89" name="Freeform 128"/>
          <p:cNvSpPr>
            <a:spLocks noEditPoints="1"/>
          </p:cNvSpPr>
          <p:nvPr/>
        </p:nvSpPr>
        <p:spPr bwMode="black">
          <a:xfrm>
            <a:off x="11118928" y="4381254"/>
            <a:ext cx="324958" cy="261833"/>
          </a:xfrm>
          <a:custGeom>
            <a:avLst/>
            <a:gdLst>
              <a:gd name="T0" fmla="*/ 7 w 300"/>
              <a:gd name="T1" fmla="*/ 0 h 210"/>
              <a:gd name="T2" fmla="*/ 293 w 300"/>
              <a:gd name="T3" fmla="*/ 0 h 210"/>
              <a:gd name="T4" fmla="*/ 150 w 300"/>
              <a:gd name="T5" fmla="*/ 120 h 210"/>
              <a:gd name="T6" fmla="*/ 7 w 300"/>
              <a:gd name="T7" fmla="*/ 0 h 210"/>
              <a:gd name="T8" fmla="*/ 153 w 300"/>
              <a:gd name="T9" fmla="*/ 130 h 210"/>
              <a:gd name="T10" fmla="*/ 153 w 300"/>
              <a:gd name="T11" fmla="*/ 130 h 210"/>
              <a:gd name="T12" fmla="*/ 153 w 300"/>
              <a:gd name="T13" fmla="*/ 131 h 210"/>
              <a:gd name="T14" fmla="*/ 152 w 300"/>
              <a:gd name="T15" fmla="*/ 131 h 210"/>
              <a:gd name="T16" fmla="*/ 152 w 300"/>
              <a:gd name="T17" fmla="*/ 131 h 210"/>
              <a:gd name="T18" fmla="*/ 151 w 300"/>
              <a:gd name="T19" fmla="*/ 131 h 210"/>
              <a:gd name="T20" fmla="*/ 151 w 300"/>
              <a:gd name="T21" fmla="*/ 131 h 210"/>
              <a:gd name="T22" fmla="*/ 150 w 300"/>
              <a:gd name="T23" fmla="*/ 131 h 210"/>
              <a:gd name="T24" fmla="*/ 150 w 300"/>
              <a:gd name="T25" fmla="*/ 131 h 210"/>
              <a:gd name="T26" fmla="*/ 150 w 300"/>
              <a:gd name="T27" fmla="*/ 131 h 210"/>
              <a:gd name="T28" fmla="*/ 149 w 300"/>
              <a:gd name="T29" fmla="*/ 131 h 210"/>
              <a:gd name="T30" fmla="*/ 149 w 300"/>
              <a:gd name="T31" fmla="*/ 131 h 210"/>
              <a:gd name="T32" fmla="*/ 148 w 300"/>
              <a:gd name="T33" fmla="*/ 131 h 210"/>
              <a:gd name="T34" fmla="*/ 148 w 300"/>
              <a:gd name="T35" fmla="*/ 131 h 210"/>
              <a:gd name="T36" fmla="*/ 147 w 300"/>
              <a:gd name="T37" fmla="*/ 131 h 210"/>
              <a:gd name="T38" fmla="*/ 147 w 300"/>
              <a:gd name="T39" fmla="*/ 130 h 210"/>
              <a:gd name="T40" fmla="*/ 147 w 300"/>
              <a:gd name="T41" fmla="*/ 130 h 210"/>
              <a:gd name="T42" fmla="*/ 125 w 300"/>
              <a:gd name="T43" fmla="*/ 112 h 210"/>
              <a:gd name="T44" fmla="*/ 8 w 300"/>
              <a:gd name="T45" fmla="*/ 210 h 210"/>
              <a:gd name="T46" fmla="*/ 293 w 300"/>
              <a:gd name="T47" fmla="*/ 210 h 210"/>
              <a:gd name="T48" fmla="*/ 175 w 300"/>
              <a:gd name="T49" fmla="*/ 112 h 210"/>
              <a:gd name="T50" fmla="*/ 153 w 300"/>
              <a:gd name="T51" fmla="*/ 130 h 210"/>
              <a:gd name="T52" fmla="*/ 0 w 300"/>
              <a:gd name="T53" fmla="*/ 6 h 210"/>
              <a:gd name="T54" fmla="*/ 0 w 300"/>
              <a:gd name="T55" fmla="*/ 204 h 210"/>
              <a:gd name="T56" fmla="*/ 118 w 300"/>
              <a:gd name="T57" fmla="*/ 106 h 210"/>
              <a:gd name="T58" fmla="*/ 0 w 300"/>
              <a:gd name="T59" fmla="*/ 6 h 210"/>
              <a:gd name="T60" fmla="*/ 182 w 300"/>
              <a:gd name="T61" fmla="*/ 106 h 210"/>
              <a:gd name="T62" fmla="*/ 300 w 300"/>
              <a:gd name="T63" fmla="*/ 204 h 210"/>
              <a:gd name="T64" fmla="*/ 300 w 300"/>
              <a:gd name="T65" fmla="*/ 6 h 210"/>
              <a:gd name="T66" fmla="*/ 182 w 300"/>
              <a:gd name="T67" fmla="*/ 1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rgbClr val="0078D7"/>
          </a:solidFill>
          <a:ln>
            <a:noFill/>
          </a:ln>
          <a:extLst/>
        </p:spPr>
        <p:txBody>
          <a:bodyPr vert="horz" wrap="square" lIns="83943" tIns="41972" rIns="83943" bIns="41972" numCol="1" anchor="t" anchorCtr="0" compatLnSpc="1">
            <a:prstTxWarp prst="textNoShape">
              <a:avLst/>
            </a:prstTxWarp>
          </a:bodyPr>
          <a:lstStyle/>
          <a:p>
            <a:pPr defTabSz="932597"/>
            <a:endParaRPr lang="en-US" sz="1632">
              <a:solidFill>
                <a:srgbClr val="FFFFFF"/>
              </a:solidFill>
            </a:endParaRPr>
          </a:p>
        </p:txBody>
      </p:sp>
      <p:sp>
        <p:nvSpPr>
          <p:cNvPr id="90" name="Rounded Rectangle 89"/>
          <p:cNvSpPr/>
          <p:nvPr/>
        </p:nvSpPr>
        <p:spPr bwMode="auto">
          <a:xfrm>
            <a:off x="9822546" y="4123658"/>
            <a:ext cx="975509" cy="866567"/>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91" name="TextBox 90"/>
          <p:cNvSpPr txBox="1"/>
          <p:nvPr/>
        </p:nvSpPr>
        <p:spPr>
          <a:xfrm>
            <a:off x="10071512" y="4410001"/>
            <a:ext cx="722551" cy="464932"/>
          </a:xfrm>
          <a:prstGeom prst="rect">
            <a:avLst/>
          </a:prstGeom>
          <a:solidFill>
            <a:schemeClr val="tx1">
              <a:lumMod val="65000"/>
            </a:schemeClr>
          </a:solidFill>
        </p:spPr>
        <p:txBody>
          <a:bodyPr wrap="square" lIns="182854" tIns="146283" rIns="182854" bIns="146283" rtlCol="0">
            <a:spAutoFit/>
          </a:bodyPr>
          <a:lstStyle/>
          <a:p>
            <a:pPr defTabSz="932597">
              <a:lnSpc>
                <a:spcPct val="90000"/>
              </a:lnSpc>
              <a:spcAft>
                <a:spcPts val="600"/>
              </a:spcAft>
            </a:pPr>
            <a:r>
              <a:rPr lang="en-US" sz="1224" dirty="0">
                <a:gradFill>
                  <a:gsLst>
                    <a:gs pos="2917">
                      <a:srgbClr val="404040"/>
                    </a:gs>
                    <a:gs pos="30000">
                      <a:srgbClr val="404040"/>
                    </a:gs>
                  </a:gsLst>
                  <a:lin ang="5400000" scaled="0"/>
                </a:gradFill>
              </a:rPr>
              <a:t>Web</a:t>
            </a:r>
          </a:p>
        </p:txBody>
      </p:sp>
      <p:pic>
        <p:nvPicPr>
          <p:cNvPr id="92" name="Picture 4" descr="\\MAGNUM\Projects\Microsoft\Cloud Power FY12\Design\ICONS_PNG\Open_Web_Platform.png"/>
          <p:cNvPicPr>
            <a:picLocks noChangeAspect="1" noChangeArrowheads="1"/>
          </p:cNvPicPr>
          <p:nvPr/>
        </p:nvPicPr>
        <p:blipFill>
          <a:blip r:embed="rId9" cstate="print">
            <a:duotone>
              <a:prstClr val="black"/>
              <a:srgbClr val="0078D7">
                <a:tint val="45000"/>
                <a:satMod val="400000"/>
              </a:srgbClr>
            </a:duotone>
          </a:blip>
          <a:srcRect/>
          <a:stretch>
            <a:fillRect/>
          </a:stretch>
        </p:blipFill>
        <p:spPr bwMode="auto">
          <a:xfrm>
            <a:off x="9889681" y="4244795"/>
            <a:ext cx="381192" cy="381192"/>
          </a:xfrm>
          <a:prstGeom prst="rect">
            <a:avLst/>
          </a:prstGeom>
          <a:noFill/>
        </p:spPr>
      </p:pic>
      <p:cxnSp>
        <p:nvCxnSpPr>
          <p:cNvPr id="93" name="Straight Arrow Connector 92"/>
          <p:cNvCxnSpPr/>
          <p:nvPr/>
        </p:nvCxnSpPr>
        <p:spPr>
          <a:xfrm flipH="1" flipV="1">
            <a:off x="10702297" y="4832963"/>
            <a:ext cx="448704" cy="16128"/>
          </a:xfrm>
          <a:prstGeom prst="straightConnector1">
            <a:avLst/>
          </a:prstGeom>
          <a:solidFill>
            <a:schemeClr val="tx1">
              <a:lumMod val="65000"/>
            </a:schemeClr>
          </a:solid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9248229" y="4642466"/>
            <a:ext cx="567011" cy="19302"/>
          </a:xfrm>
          <a:prstGeom prst="straightConnector1">
            <a:avLst/>
          </a:prstGeom>
          <a:solidFill>
            <a:schemeClr val="tx1">
              <a:lumMod val="65000"/>
            </a:schemeClr>
          </a:solid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8966866" y="4758464"/>
            <a:ext cx="2241153" cy="499037"/>
          </a:xfrm>
          <a:prstGeom prst="rect">
            <a:avLst/>
          </a:prstGeom>
          <a:no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Capture</a:t>
            </a:r>
          </a:p>
        </p:txBody>
      </p:sp>
      <p:cxnSp>
        <p:nvCxnSpPr>
          <p:cNvPr id="108" name="Straight Arrow Connector 107"/>
          <p:cNvCxnSpPr/>
          <p:nvPr/>
        </p:nvCxnSpPr>
        <p:spPr>
          <a:xfrm flipH="1" flipV="1">
            <a:off x="7806486" y="4660981"/>
            <a:ext cx="567011" cy="19302"/>
          </a:xfrm>
          <a:prstGeom prst="straightConnector1">
            <a:avLst/>
          </a:prstGeom>
          <a:solidFill>
            <a:schemeClr val="tx1">
              <a:lumMod val="65000"/>
            </a:schemeClr>
          </a:solid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7832463" y="4793851"/>
            <a:ext cx="2158041" cy="13720"/>
          </a:xfrm>
          <a:prstGeom prst="straightConnector1">
            <a:avLst/>
          </a:prstGeom>
          <a:solidFill>
            <a:schemeClr val="tx1">
              <a:lumMod val="65000"/>
            </a:schemeClr>
          </a:solid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p:cNvCxnSpPr/>
          <p:nvPr/>
        </p:nvCxnSpPr>
        <p:spPr>
          <a:xfrm flipV="1">
            <a:off x="6310056" y="4773457"/>
            <a:ext cx="394962" cy="11184"/>
          </a:xfrm>
          <a:prstGeom prst="bentConnector3">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047742" y="4745648"/>
            <a:ext cx="2241153" cy="499037"/>
          </a:xfrm>
          <a:prstGeom prst="rect">
            <a:avLst/>
          </a:prstGeom>
          <a:no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Train</a:t>
            </a:r>
          </a:p>
        </p:txBody>
      </p:sp>
      <p:cxnSp>
        <p:nvCxnSpPr>
          <p:cNvPr id="119" name="Straight Arrow Connector 118"/>
          <p:cNvCxnSpPr>
            <a:stCxn id="127" idx="3"/>
          </p:cNvCxnSpPr>
          <p:nvPr/>
        </p:nvCxnSpPr>
        <p:spPr>
          <a:xfrm flipV="1">
            <a:off x="6939101" y="5003317"/>
            <a:ext cx="4268918" cy="873171"/>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rot="20803954">
            <a:off x="7993266" y="5336295"/>
            <a:ext cx="2241153" cy="499037"/>
          </a:xfrm>
          <a:prstGeom prst="rect">
            <a:avLst/>
          </a:prstGeom>
          <a:no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Targeted email</a:t>
            </a:r>
          </a:p>
        </p:txBody>
      </p:sp>
    </p:spTree>
    <p:extLst>
      <p:ext uri="{BB962C8B-B14F-4D97-AF65-F5344CB8AC3E}">
        <p14:creationId xmlns:p14="http://schemas.microsoft.com/office/powerpoint/2010/main" val="3838097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209"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207"/>
          <p:cNvSpPr/>
          <p:nvPr/>
        </p:nvSpPr>
        <p:spPr bwMode="auto">
          <a:xfrm>
            <a:off x="881" y="1432714"/>
            <a:ext cx="12556933" cy="5561811"/>
          </a:xfrm>
          <a:prstGeom prst="rect">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1680429" y="3893380"/>
            <a:ext cx="6546970" cy="2846719"/>
            <a:chOff x="1721445" y="3367478"/>
            <a:chExt cx="6547899" cy="2847122"/>
          </a:xfrm>
        </p:grpSpPr>
        <p:sp>
          <p:nvSpPr>
            <p:cNvPr id="54" name="Rectangle 53"/>
            <p:cNvSpPr/>
            <p:nvPr/>
          </p:nvSpPr>
          <p:spPr bwMode="auto">
            <a:xfrm>
              <a:off x="2713037" y="4843000"/>
              <a:ext cx="5556307" cy="1240624"/>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237" y="5667052"/>
              <a:ext cx="416572" cy="416572"/>
            </a:xfrm>
            <a:prstGeom prst="rect">
              <a:avLst/>
            </a:prstGeom>
          </p:spPr>
        </p:pic>
        <p:sp>
          <p:nvSpPr>
            <p:cNvPr id="60" name="TextBox 59"/>
            <p:cNvSpPr txBox="1"/>
            <p:nvPr/>
          </p:nvSpPr>
          <p:spPr>
            <a:xfrm>
              <a:off x="3064786" y="5715493"/>
              <a:ext cx="2241471" cy="499107"/>
            </a:xfrm>
            <a:prstGeom prst="rect">
              <a:avLst/>
            </a:prstGeom>
            <a:no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Azure Blob Storage</a:t>
              </a:r>
            </a:p>
          </p:txBody>
        </p:sp>
        <p:sp>
          <p:nvSpPr>
            <p:cNvPr id="62" name="Rectangle 61"/>
            <p:cNvSpPr/>
            <p:nvPr/>
          </p:nvSpPr>
          <p:spPr bwMode="auto">
            <a:xfrm>
              <a:off x="2713037" y="3367478"/>
              <a:ext cx="1676400" cy="1766779"/>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sp>
          <p:nvSpPr>
            <p:cNvPr id="63" name="Rectangle 62"/>
            <p:cNvSpPr/>
            <p:nvPr/>
          </p:nvSpPr>
          <p:spPr>
            <a:xfrm>
              <a:off x="2789237" y="3649335"/>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endParaRPr lang="en-US" sz="1223" dirty="0">
                <a:solidFill>
                  <a:prstClr val="black"/>
                </a:solidFill>
              </a:endParaRPr>
            </a:p>
          </p:txBody>
        </p:sp>
        <p:sp>
          <p:nvSpPr>
            <p:cNvPr id="64" name="Rectangle 63"/>
            <p:cNvSpPr/>
            <p:nvPr/>
          </p:nvSpPr>
          <p:spPr>
            <a:xfrm>
              <a:off x="2859317" y="3723995"/>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endParaRPr lang="en-US" sz="1223" dirty="0">
                <a:solidFill>
                  <a:prstClr val="black"/>
                </a:solidFill>
              </a:endParaRPr>
            </a:p>
          </p:txBody>
        </p:sp>
        <p:sp>
          <p:nvSpPr>
            <p:cNvPr id="65" name="Rectangle 64"/>
            <p:cNvSpPr/>
            <p:nvPr/>
          </p:nvSpPr>
          <p:spPr>
            <a:xfrm>
              <a:off x="2907944" y="3790768"/>
              <a:ext cx="1407713" cy="38254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XML Files</a:t>
              </a:r>
            </a:p>
          </p:txBody>
        </p:sp>
        <p:cxnSp>
          <p:nvCxnSpPr>
            <p:cNvPr id="173" name="Straight Connector 172"/>
            <p:cNvCxnSpPr/>
            <p:nvPr/>
          </p:nvCxnSpPr>
          <p:spPr>
            <a:xfrm flipV="1">
              <a:off x="1721445" y="3915265"/>
              <a:ext cx="976223" cy="7770"/>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227" y="1814435"/>
            <a:ext cx="416513" cy="416513"/>
          </a:xfrm>
          <a:prstGeom prst="rect">
            <a:avLst/>
          </a:prstGeom>
        </p:spPr>
      </p:pic>
      <p:sp>
        <p:nvSpPr>
          <p:cNvPr id="43" name="Rectangle 42"/>
          <p:cNvSpPr/>
          <p:nvPr/>
        </p:nvSpPr>
        <p:spPr>
          <a:xfrm>
            <a:off x="599049" y="4279949"/>
            <a:ext cx="1092808" cy="382486"/>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XML Files</a:t>
            </a:r>
          </a:p>
        </p:txBody>
      </p:sp>
      <p:grpSp>
        <p:nvGrpSpPr>
          <p:cNvPr id="16" name="Group 15"/>
          <p:cNvGrpSpPr/>
          <p:nvPr/>
        </p:nvGrpSpPr>
        <p:grpSpPr>
          <a:xfrm>
            <a:off x="8502909" y="4152808"/>
            <a:ext cx="3320674" cy="2456334"/>
            <a:chOff x="8503233" y="3626942"/>
            <a:chExt cx="3321144" cy="2456682"/>
          </a:xfrm>
          <a:solidFill>
            <a:schemeClr val="tx1">
              <a:lumMod val="65000"/>
            </a:schemeClr>
          </a:solidFill>
        </p:grpSpPr>
        <p:sp>
          <p:nvSpPr>
            <p:cNvPr id="153" name="Rectangle 152"/>
            <p:cNvSpPr/>
            <p:nvPr/>
          </p:nvSpPr>
          <p:spPr bwMode="auto">
            <a:xfrm>
              <a:off x="8503233" y="4843000"/>
              <a:ext cx="3321144" cy="12406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47" tIns="93247" rIns="34972" bIns="34972" rtlCol="0" anchor="ctr" anchorCtr="0"/>
            <a:lstStyle/>
            <a:p>
              <a:pPr algn="ctr" defTabSz="950778"/>
              <a:endParaRPr lang="en-US" sz="1632" dirty="0">
                <a:solidFill>
                  <a:srgbClr val="404040"/>
                </a:solidFill>
                <a:ea typeface="Segoe UI" pitchFamily="34" charset="0"/>
                <a:cs typeface="Segoe UI" pitchFamily="34" charset="0"/>
              </a:endParaRPr>
            </a:p>
          </p:txBody>
        </p:sp>
        <p:sp>
          <p:nvSpPr>
            <p:cNvPr id="154" name="TextBox 153"/>
            <p:cNvSpPr txBox="1"/>
            <p:nvPr/>
          </p:nvSpPr>
          <p:spPr>
            <a:xfrm>
              <a:off x="10190135" y="5570795"/>
              <a:ext cx="1203838" cy="499107"/>
            </a:xfrm>
            <a:prstGeom prst="rect">
              <a:avLst/>
            </a:prstGeom>
            <a:grpFill/>
          </p:spPr>
          <p:txBody>
            <a:bodyPr wrap="square" lIns="186494" tIns="149196" rIns="186494" bIns="149196" rtlCol="0">
              <a:spAutoFit/>
            </a:bodyPr>
            <a:lstStyle/>
            <a:p>
              <a:pPr defTabSz="932597">
                <a:lnSpc>
                  <a:spcPct val="90000"/>
                </a:lnSpc>
                <a:spcAft>
                  <a:spcPts val="612"/>
                </a:spcAft>
              </a:pPr>
              <a:r>
                <a:rPr lang="en-US" sz="1428" dirty="0">
                  <a:gradFill>
                    <a:gsLst>
                      <a:gs pos="2917">
                        <a:srgbClr val="404040"/>
                      </a:gs>
                      <a:gs pos="30000">
                        <a:srgbClr val="404040"/>
                      </a:gs>
                    </a:gsLst>
                    <a:lin ang="5400000" scaled="0"/>
                  </a:gradFill>
                </a:rPr>
                <a:t>Azure DB</a:t>
              </a:r>
            </a:p>
          </p:txBody>
        </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886" y="5681200"/>
              <a:ext cx="388702" cy="388702"/>
            </a:xfrm>
            <a:prstGeom prst="rect">
              <a:avLst/>
            </a:prstGeom>
            <a:grpFill/>
          </p:spPr>
        </p:pic>
        <p:cxnSp>
          <p:nvCxnSpPr>
            <p:cNvPr id="155" name="Straight Connector 154"/>
            <p:cNvCxnSpPr/>
            <p:nvPr/>
          </p:nvCxnSpPr>
          <p:spPr>
            <a:xfrm>
              <a:off x="9761792" y="4410738"/>
              <a:ext cx="547973" cy="854179"/>
            </a:xfrm>
            <a:prstGeom prst="line">
              <a:avLst/>
            </a:prstGeom>
            <a:grp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10338732" y="5040969"/>
              <a:ext cx="1061105" cy="589893"/>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Relational DW’s</a:t>
              </a:r>
            </a:p>
          </p:txBody>
        </p:sp>
        <p:sp>
          <p:nvSpPr>
            <p:cNvPr id="160" name="Rounded Rectangle 159"/>
            <p:cNvSpPr/>
            <p:nvPr/>
          </p:nvSpPr>
          <p:spPr bwMode="auto">
            <a:xfrm>
              <a:off x="10485437" y="3626942"/>
              <a:ext cx="1262740" cy="758858"/>
            </a:xfrm>
            <a:prstGeom prst="roundRect">
              <a:avLst/>
            </a:prstGeom>
            <a:grp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61" name="TextBox 160"/>
            <p:cNvSpPr txBox="1"/>
            <p:nvPr/>
          </p:nvSpPr>
          <p:spPr>
            <a:xfrm>
              <a:off x="10715416" y="3790195"/>
              <a:ext cx="1032761" cy="464998"/>
            </a:xfrm>
            <a:prstGeom prst="rect">
              <a:avLst/>
            </a:prstGeom>
            <a:grpFill/>
          </p:spPr>
          <p:txBody>
            <a:bodyPr wrap="square" lIns="182854" tIns="146283" rIns="182854" bIns="146283" rtlCol="0">
              <a:spAutoFit/>
            </a:bodyPr>
            <a:lstStyle/>
            <a:p>
              <a:pPr defTabSz="932597">
                <a:lnSpc>
                  <a:spcPct val="90000"/>
                </a:lnSpc>
                <a:spcAft>
                  <a:spcPts val="600"/>
                </a:spcAft>
              </a:pPr>
              <a:r>
                <a:rPr lang="en-US" sz="1224" dirty="0">
                  <a:gradFill>
                    <a:gsLst>
                      <a:gs pos="2917">
                        <a:srgbClr val="404040"/>
                      </a:gs>
                      <a:gs pos="30000">
                        <a:srgbClr val="404040"/>
                      </a:gs>
                    </a:gsLst>
                    <a:lin ang="5400000" scaled="0"/>
                  </a:gradFill>
                </a:rPr>
                <a:t>Visualize</a:t>
              </a:r>
            </a:p>
          </p:txBody>
        </p:sp>
        <p:pic>
          <p:nvPicPr>
            <p:cNvPr id="163" name="Picture 162"/>
            <p:cNvPicPr>
              <a:picLocks noChangeAspect="1"/>
            </p:cNvPicPr>
            <p:nvPr/>
          </p:nvPicPr>
          <p:blipFill>
            <a:blip r:embed="rId6"/>
            <a:stretch>
              <a:fillRect/>
            </a:stretch>
          </p:blipFill>
          <p:spPr>
            <a:xfrm>
              <a:off x="10529341" y="3903726"/>
              <a:ext cx="307492" cy="269582"/>
            </a:xfrm>
            <a:prstGeom prst="rect">
              <a:avLst/>
            </a:prstGeom>
            <a:grpFill/>
          </p:spPr>
        </p:pic>
        <p:cxnSp>
          <p:nvCxnSpPr>
            <p:cNvPr id="164" name="Straight Arrow Connector 163"/>
            <p:cNvCxnSpPr/>
            <p:nvPr/>
          </p:nvCxnSpPr>
          <p:spPr>
            <a:xfrm flipV="1">
              <a:off x="10913033" y="4442813"/>
              <a:ext cx="0" cy="533564"/>
            </a:xfrm>
            <a:prstGeom prst="straightConnector1">
              <a:avLst/>
            </a:prstGeom>
            <a:grpFill/>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79" name="TextBox 178"/>
          <p:cNvSpPr txBox="1"/>
          <p:nvPr/>
        </p:nvSpPr>
        <p:spPr>
          <a:xfrm>
            <a:off x="2941723" y="1692015"/>
            <a:ext cx="1328396" cy="781448"/>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Data Set</a:t>
            </a:r>
          </a:p>
          <a:p>
            <a:pPr defTabSz="932597">
              <a:lnSpc>
                <a:spcPct val="90000"/>
              </a:lnSpc>
            </a:pPr>
            <a:r>
              <a:rPr lang="en-US" sz="900" dirty="0">
                <a:gradFill>
                  <a:gsLst>
                    <a:gs pos="2917">
                      <a:srgbClr val="404040"/>
                    </a:gs>
                    <a:gs pos="30000">
                      <a:srgbClr val="404040"/>
                    </a:gs>
                  </a:gsLst>
                  <a:lin ang="5400000" scaled="0"/>
                </a:gradFill>
              </a:rPr>
              <a:t>(Collection of files, DB table, etc)</a:t>
            </a:r>
          </a:p>
        </p:txBody>
      </p:sp>
      <p:cxnSp>
        <p:nvCxnSpPr>
          <p:cNvPr id="183" name="Straight Arrow Connector 182"/>
          <p:cNvCxnSpPr>
            <a:stCxn id="179" idx="2"/>
          </p:cNvCxnSpPr>
          <p:nvPr/>
        </p:nvCxnSpPr>
        <p:spPr>
          <a:xfrm flipH="1">
            <a:off x="3323049" y="2473463"/>
            <a:ext cx="282872" cy="171267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928757" y="1692015"/>
            <a:ext cx="4279342" cy="2474106"/>
            <a:chOff x="4928573" y="1165800"/>
            <a:chExt cx="4279949" cy="2474457"/>
          </a:xfrm>
        </p:grpSpPr>
        <p:sp>
          <p:nvSpPr>
            <p:cNvPr id="180" name="TextBox 179"/>
            <p:cNvSpPr txBox="1"/>
            <p:nvPr/>
          </p:nvSpPr>
          <p:spPr>
            <a:xfrm>
              <a:off x="5209077" y="1165800"/>
              <a:ext cx="2791323" cy="647518"/>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Activity</a:t>
              </a:r>
              <a:r>
                <a:rPr lang="en-US" sz="1599" dirty="0">
                  <a:gradFill>
                    <a:gsLst>
                      <a:gs pos="2917">
                        <a:srgbClr val="404040"/>
                      </a:gs>
                      <a:gs pos="30000">
                        <a:srgbClr val="404040"/>
                      </a:gs>
                    </a:gsLst>
                    <a:lin ang="5400000" scaled="0"/>
                  </a:gradFill>
                </a:rPr>
                <a:t>: a processing step </a:t>
              </a:r>
            </a:p>
            <a:p>
              <a:pPr defTabSz="932597">
                <a:lnSpc>
                  <a:spcPct val="90000"/>
                </a:lnSpc>
              </a:pPr>
              <a:r>
                <a:rPr lang="en-US" sz="900" dirty="0">
                  <a:gradFill>
                    <a:gsLst>
                      <a:gs pos="2917">
                        <a:srgbClr val="404040"/>
                      </a:gs>
                      <a:gs pos="30000">
                        <a:srgbClr val="404040"/>
                      </a:gs>
                    </a:gsLst>
                    <a:lin ang="5400000" scaled="0"/>
                  </a:gradFill>
                </a:rPr>
                <a:t>(Hadoop job, custom code, ML model, etc)</a:t>
              </a:r>
            </a:p>
          </p:txBody>
        </p:sp>
        <p:cxnSp>
          <p:nvCxnSpPr>
            <p:cNvPr id="190" name="Straight Arrow Connector 189"/>
            <p:cNvCxnSpPr/>
            <p:nvPr/>
          </p:nvCxnSpPr>
          <p:spPr>
            <a:xfrm flipH="1">
              <a:off x="5664710" y="1704809"/>
              <a:ext cx="726369" cy="191459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6410633" y="1703635"/>
              <a:ext cx="2797889" cy="193662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5" name="Picture 2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8573" y="1288237"/>
              <a:ext cx="416572" cy="416572"/>
            </a:xfrm>
            <a:prstGeom prst="rect">
              <a:avLst/>
            </a:prstGeom>
          </p:spPr>
        </p:pic>
      </p:grpSp>
      <p:grpSp>
        <p:nvGrpSpPr>
          <p:cNvPr id="24" name="Group 23"/>
          <p:cNvGrpSpPr/>
          <p:nvPr/>
        </p:nvGrpSpPr>
        <p:grpSpPr>
          <a:xfrm>
            <a:off x="4532828" y="1585092"/>
            <a:ext cx="7094842" cy="3575868"/>
            <a:chOff x="4532588" y="1058862"/>
            <a:chExt cx="7095849" cy="3576375"/>
          </a:xfrm>
        </p:grpSpPr>
        <p:sp>
          <p:nvSpPr>
            <p:cNvPr id="181" name="TextBox 180"/>
            <p:cNvSpPr txBox="1"/>
            <p:nvPr/>
          </p:nvSpPr>
          <p:spPr>
            <a:xfrm>
              <a:off x="8779815" y="1058862"/>
              <a:ext cx="2848622" cy="880321"/>
            </a:xfrm>
            <a:prstGeom prst="rect">
              <a:avLst/>
            </a:prstGeom>
            <a:noFill/>
          </p:spPr>
          <p:txBody>
            <a:bodyPr wrap="square" lIns="186494" tIns="149196" rIns="186494" bIns="149196" rtlCol="0">
              <a:spAutoFit/>
            </a:bodyPr>
            <a:lstStyle/>
            <a:p>
              <a:pPr defTabSz="932597">
                <a:lnSpc>
                  <a:spcPct val="90000"/>
                </a:lnSpc>
              </a:pPr>
              <a:r>
                <a:rPr lang="en-US" sz="1599" b="1" dirty="0">
                  <a:gradFill>
                    <a:gsLst>
                      <a:gs pos="2917">
                        <a:srgbClr val="404040"/>
                      </a:gs>
                      <a:gs pos="30000">
                        <a:srgbClr val="404040"/>
                      </a:gs>
                    </a:gsLst>
                    <a:lin ang="5400000" scaled="0"/>
                  </a:gradFill>
                </a:rPr>
                <a:t>Pipeline</a:t>
              </a:r>
              <a:r>
                <a:rPr lang="en-US" sz="1599" dirty="0">
                  <a:gradFill>
                    <a:gsLst>
                      <a:gs pos="2917">
                        <a:srgbClr val="404040"/>
                      </a:gs>
                      <a:gs pos="30000">
                        <a:srgbClr val="404040"/>
                      </a:gs>
                    </a:gsLst>
                    <a:lin ang="5400000" scaled="0"/>
                  </a:gradFill>
                </a:rPr>
                <a:t>: a sequence of </a:t>
              </a:r>
            </a:p>
            <a:p>
              <a:pPr defTabSz="932597">
                <a:lnSpc>
                  <a:spcPct val="90000"/>
                </a:lnSpc>
              </a:pPr>
              <a:r>
                <a:rPr lang="en-US" sz="1599" dirty="0">
                  <a:gradFill>
                    <a:gsLst>
                      <a:gs pos="2917">
                        <a:srgbClr val="404040"/>
                      </a:gs>
                      <a:gs pos="30000">
                        <a:srgbClr val="404040"/>
                      </a:gs>
                    </a:gsLst>
                    <a:lin ang="5400000" scaled="0"/>
                  </a:gradFill>
                </a:rPr>
                <a:t>activities (logical group)</a:t>
              </a:r>
            </a:p>
            <a:p>
              <a:pPr defTabSz="932597">
                <a:lnSpc>
                  <a:spcPct val="90000"/>
                </a:lnSpc>
              </a:pPr>
              <a:endParaRPr lang="en-US" sz="900" dirty="0">
                <a:gradFill>
                  <a:gsLst>
                    <a:gs pos="2917">
                      <a:srgbClr val="404040"/>
                    </a:gs>
                    <a:gs pos="30000">
                      <a:srgbClr val="404040"/>
                    </a:gs>
                  </a:gsLst>
                  <a:lin ang="5400000" scaled="0"/>
                </a:gradFill>
              </a:endParaRPr>
            </a:p>
          </p:txBody>
        </p:sp>
        <p:sp>
          <p:nvSpPr>
            <p:cNvPr id="200" name="Rectangle 199"/>
            <p:cNvSpPr/>
            <p:nvPr/>
          </p:nvSpPr>
          <p:spPr bwMode="auto">
            <a:xfrm>
              <a:off x="4532588" y="3367478"/>
              <a:ext cx="5806144" cy="1267759"/>
            </a:xfrm>
            <a:prstGeom prst="rect">
              <a:avLst/>
            </a:prstGeom>
            <a:noFill/>
            <a:ln w="25400" cmpd="sng">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cxnSp>
          <p:nvCxnSpPr>
            <p:cNvPr id="201" name="Straight Arrow Connector 200"/>
            <p:cNvCxnSpPr/>
            <p:nvPr/>
          </p:nvCxnSpPr>
          <p:spPr>
            <a:xfrm flipH="1">
              <a:off x="9528925" y="1890219"/>
              <a:ext cx="295412" cy="144426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6" name="Picture 2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4237" y="1343637"/>
              <a:ext cx="416572" cy="416572"/>
            </a:xfrm>
            <a:prstGeom prst="rect">
              <a:avLst/>
            </a:prstGeom>
          </p:spPr>
        </p:pic>
      </p:grpSp>
      <p:sp>
        <p:nvSpPr>
          <p:cNvPr id="209" name="Title 3"/>
          <p:cNvSpPr>
            <a:spLocks noGrp="1"/>
          </p:cNvSpPr>
          <p:nvPr>
            <p:ph type="title"/>
          </p:nvPr>
        </p:nvSpPr>
        <p:spPr/>
        <p:txBody>
          <a:bodyPr>
            <a:normAutofit/>
          </a:bodyPr>
          <a:lstStyle/>
          <a:p>
            <a:r>
              <a:rPr lang="en-US" sz="3672" dirty="0">
                <a:latin typeface="Segoe UI Light" panose="020B0502040204020203" pitchFamily="34" charset="0"/>
                <a:cs typeface="Segoe UI Light" panose="020B0502040204020203" pitchFamily="34" charset="0"/>
              </a:rPr>
              <a:t>Government Agency</a:t>
            </a:r>
          </a:p>
        </p:txBody>
      </p:sp>
      <p:cxnSp>
        <p:nvCxnSpPr>
          <p:cNvPr id="72" name="Straight Arrow Connector 71"/>
          <p:cNvCxnSpPr/>
          <p:nvPr/>
        </p:nvCxnSpPr>
        <p:spPr>
          <a:xfrm>
            <a:off x="3605814" y="2466999"/>
            <a:ext cx="462247" cy="48949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53615" y="2773854"/>
            <a:ext cx="749933"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a:t>
            </a:r>
          </a:p>
        </p:txBody>
      </p:sp>
      <p:grpSp>
        <p:nvGrpSpPr>
          <p:cNvPr id="22" name="Group 21"/>
          <p:cNvGrpSpPr/>
          <p:nvPr/>
        </p:nvGrpSpPr>
        <p:grpSpPr>
          <a:xfrm>
            <a:off x="427859" y="3108875"/>
            <a:ext cx="11366352" cy="544689"/>
            <a:chOff x="427037" y="2582862"/>
            <a:chExt cx="11367964" cy="544766"/>
          </a:xfrm>
        </p:grpSpPr>
        <p:sp>
          <p:nvSpPr>
            <p:cNvPr id="76" name="TextBox 75"/>
            <p:cNvSpPr txBox="1"/>
            <p:nvPr/>
          </p:nvSpPr>
          <p:spPr>
            <a:xfrm>
              <a:off x="427037" y="2582863"/>
              <a:ext cx="1752600" cy="544765"/>
            </a:xfrm>
            <a:prstGeom prst="rect">
              <a:avLst/>
            </a:prstGeom>
            <a:solidFill>
              <a:schemeClr val="accent1"/>
            </a:solidFill>
          </p:spPr>
          <p:txBody>
            <a:bodyPr wrap="square" lIns="182854" tIns="146283" rIns="182854" bIns="146283" rtlCol="0">
              <a:spAutoFit/>
            </a:bodyPr>
            <a:lstStyle/>
            <a:p>
              <a:pPr defTabSz="932597">
                <a:lnSpc>
                  <a:spcPct val="90000"/>
                </a:lnSpc>
                <a:spcAft>
                  <a:spcPts val="600"/>
                </a:spcAft>
              </a:pPr>
              <a:r>
                <a:rPr lang="en-US" dirty="0">
                  <a:solidFill>
                    <a:srgbClr val="FFFFFF"/>
                  </a:solidFill>
                </a:rPr>
                <a:t>Data Sources</a:t>
              </a:r>
            </a:p>
          </p:txBody>
        </p:sp>
        <p:sp>
          <p:nvSpPr>
            <p:cNvPr id="77" name="TextBox 76"/>
            <p:cNvSpPr txBox="1"/>
            <p:nvPr/>
          </p:nvSpPr>
          <p:spPr>
            <a:xfrm>
              <a:off x="2618112" y="2582863"/>
              <a:ext cx="1752600"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Ingest</a:t>
              </a:r>
            </a:p>
          </p:txBody>
        </p:sp>
        <p:sp>
          <p:nvSpPr>
            <p:cNvPr id="78" name="TextBox 77"/>
            <p:cNvSpPr txBox="1"/>
            <p:nvPr/>
          </p:nvSpPr>
          <p:spPr>
            <a:xfrm>
              <a:off x="4919731" y="2582862"/>
              <a:ext cx="4001078"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Transform &amp; Analyze</a:t>
              </a:r>
            </a:p>
          </p:txBody>
        </p:sp>
        <p:sp>
          <p:nvSpPr>
            <p:cNvPr id="79" name="TextBox 78"/>
            <p:cNvSpPr txBox="1"/>
            <p:nvPr/>
          </p:nvSpPr>
          <p:spPr>
            <a:xfrm>
              <a:off x="9276874" y="2582862"/>
              <a:ext cx="2518127" cy="544765"/>
            </a:xfrm>
            <a:prstGeom prst="rect">
              <a:avLst/>
            </a:prstGeom>
            <a:solidFill>
              <a:schemeClr val="accent1"/>
            </a:solidFill>
          </p:spPr>
          <p:txBody>
            <a:bodyPr wrap="square" lIns="182854" tIns="146283" rIns="182854" bIns="146283" rtlCol="0">
              <a:spAutoFit/>
            </a:bodyPr>
            <a:lstStyle/>
            <a:p>
              <a:pPr algn="ctr" defTabSz="932597">
                <a:lnSpc>
                  <a:spcPct val="90000"/>
                </a:lnSpc>
                <a:spcAft>
                  <a:spcPts val="600"/>
                </a:spcAft>
              </a:pPr>
              <a:r>
                <a:rPr lang="en-US" dirty="0">
                  <a:solidFill>
                    <a:srgbClr val="FFFFFF"/>
                  </a:solidFill>
                </a:rPr>
                <a:t>Publish</a:t>
              </a:r>
            </a:p>
          </p:txBody>
        </p:sp>
      </p:grpSp>
      <p:grpSp>
        <p:nvGrpSpPr>
          <p:cNvPr id="2" name="Group 1"/>
          <p:cNvGrpSpPr/>
          <p:nvPr/>
        </p:nvGrpSpPr>
        <p:grpSpPr>
          <a:xfrm>
            <a:off x="4299492" y="4147674"/>
            <a:ext cx="6039214" cy="1774928"/>
            <a:chOff x="4299219" y="3621808"/>
            <a:chExt cx="6040071" cy="1775180"/>
          </a:xfrm>
        </p:grpSpPr>
        <p:grpSp>
          <p:nvGrpSpPr>
            <p:cNvPr id="14" name="Group 13"/>
            <p:cNvGrpSpPr/>
            <p:nvPr/>
          </p:nvGrpSpPr>
          <p:grpSpPr>
            <a:xfrm>
              <a:off x="4299219" y="3621808"/>
              <a:ext cx="6040071" cy="1775180"/>
              <a:chOff x="4299219" y="3621808"/>
              <a:chExt cx="6040071" cy="1775180"/>
            </a:xfrm>
          </p:grpSpPr>
          <p:sp>
            <p:nvSpPr>
              <p:cNvPr id="127" name="Rectangle 126"/>
              <p:cNvSpPr/>
              <p:nvPr/>
            </p:nvSpPr>
            <p:spPr>
              <a:xfrm>
                <a:off x="5673533" y="4898838"/>
                <a:ext cx="1772726" cy="396966"/>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Yearly HDI output</a:t>
                </a:r>
              </a:p>
            </p:txBody>
          </p:sp>
          <p:grpSp>
            <p:nvGrpSpPr>
              <p:cNvPr id="11" name="Group 10"/>
              <p:cNvGrpSpPr/>
              <p:nvPr/>
            </p:nvGrpSpPr>
            <p:grpSpPr>
              <a:xfrm>
                <a:off x="4299219" y="3621808"/>
                <a:ext cx="6040071" cy="1775180"/>
                <a:chOff x="4299219" y="3621808"/>
                <a:chExt cx="6040071" cy="1775180"/>
              </a:xfrm>
            </p:grpSpPr>
            <p:sp>
              <p:nvSpPr>
                <p:cNvPr id="109" name="Rounded Rectangle 108"/>
                <p:cNvSpPr/>
                <p:nvPr/>
              </p:nvSpPr>
              <p:spPr bwMode="auto">
                <a:xfrm>
                  <a:off x="4694237" y="3623800"/>
                  <a:ext cx="1910502" cy="758858"/>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4604" y="3771606"/>
                  <a:ext cx="407313" cy="407313"/>
                </a:xfrm>
                <a:prstGeom prst="rect">
                  <a:avLst/>
                </a:prstGeom>
              </p:spPr>
            </p:pic>
            <p:sp>
              <p:nvSpPr>
                <p:cNvPr id="110" name="TextBox 109"/>
                <p:cNvSpPr txBox="1"/>
                <p:nvPr/>
              </p:nvSpPr>
              <p:spPr>
                <a:xfrm>
                  <a:off x="5236882" y="3675086"/>
                  <a:ext cx="1289796" cy="464998"/>
                </a:xfrm>
                <a:prstGeom prst="rect">
                  <a:avLst/>
                </a:prstGeom>
                <a:solidFill>
                  <a:schemeClr val="tx1">
                    <a:lumMod val="65000"/>
                  </a:schemeClr>
                </a:solidFill>
              </p:spPr>
              <p:txBody>
                <a:bodyPr wrap="square" lIns="182854" tIns="146283" rIns="182854" bIns="146283" rtlCol="0">
                  <a:spAutoFit/>
                </a:bodyPr>
                <a:lstStyle/>
                <a:p>
                  <a:pPr defTabSz="932597">
                    <a:lnSpc>
                      <a:spcPct val="90000"/>
                    </a:lnSpc>
                    <a:spcAft>
                      <a:spcPts val="600"/>
                    </a:spcAft>
                  </a:pPr>
                  <a:r>
                    <a:rPr lang="en-US" sz="1224" dirty="0">
                      <a:gradFill>
                        <a:gsLst>
                          <a:gs pos="2917">
                            <a:srgbClr val="404040"/>
                          </a:gs>
                          <a:gs pos="30000">
                            <a:srgbClr val="404040"/>
                          </a:gs>
                        </a:gsLst>
                        <a:lin ang="5400000" scaled="0"/>
                      </a:gradFill>
                    </a:rPr>
                    <a:t>Parse XML</a:t>
                  </a:r>
                </a:p>
              </p:txBody>
            </p:sp>
            <p:cxnSp>
              <p:nvCxnSpPr>
                <p:cNvPr id="121" name="Elbow Connector 120"/>
                <p:cNvCxnSpPr>
                  <a:endCxn id="109" idx="1"/>
                </p:cNvCxnSpPr>
                <p:nvPr/>
              </p:nvCxnSpPr>
              <p:spPr>
                <a:xfrm flipV="1">
                  <a:off x="4299219" y="4003229"/>
                  <a:ext cx="395018" cy="11186"/>
                </a:xfrm>
                <a:prstGeom prst="bentConnector3">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09" idx="2"/>
                  <a:endCxn id="127" idx="1"/>
                </p:cNvCxnSpPr>
                <p:nvPr/>
              </p:nvCxnSpPr>
              <p:spPr>
                <a:xfrm>
                  <a:off x="5649488" y="4382658"/>
                  <a:ext cx="24045" cy="714663"/>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27" idx="3"/>
                </p:cNvCxnSpPr>
                <p:nvPr/>
              </p:nvCxnSpPr>
              <p:spPr>
                <a:xfrm flipV="1">
                  <a:off x="7446259" y="4243321"/>
                  <a:ext cx="0" cy="854000"/>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051307" y="4400393"/>
                  <a:ext cx="451926" cy="575986"/>
                </a:xfrm>
                <a:prstGeom prst="line">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42" name="Rounded Rectangle 141"/>
                <p:cNvSpPr/>
                <p:nvPr/>
              </p:nvSpPr>
              <p:spPr bwMode="auto">
                <a:xfrm>
                  <a:off x="8969069" y="3621808"/>
                  <a:ext cx="1059168" cy="758858"/>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43" name="TextBox 142"/>
                <p:cNvSpPr txBox="1"/>
                <p:nvPr/>
              </p:nvSpPr>
              <p:spPr>
                <a:xfrm>
                  <a:off x="9273869" y="3785061"/>
                  <a:ext cx="1065421" cy="489365"/>
                </a:xfrm>
                <a:prstGeom prst="rect">
                  <a:avLst/>
                </a:prstGeom>
                <a:noFill/>
              </p:spPr>
              <p:txBody>
                <a:bodyPr wrap="square" lIns="182854" tIns="146283" rIns="182854" bIns="146283" rtlCol="0">
                  <a:spAutoFit/>
                </a:bodyPr>
                <a:lstStyle/>
                <a:p>
                  <a:pPr defTabSz="932597">
                    <a:lnSpc>
                      <a:spcPct val="90000"/>
                    </a:lnSpc>
                    <a:spcAft>
                      <a:spcPts val="600"/>
                    </a:spcAft>
                  </a:pPr>
                  <a:r>
                    <a:rPr lang="en-US" sz="1399" dirty="0">
                      <a:gradFill>
                        <a:gsLst>
                          <a:gs pos="2917">
                            <a:srgbClr val="404040"/>
                          </a:gs>
                          <a:gs pos="30000">
                            <a:srgbClr val="404040"/>
                          </a:gs>
                        </a:gsLst>
                        <a:lin ang="5400000" scaled="0"/>
                      </a:gradFill>
                    </a:rPr>
                    <a:t>Move</a:t>
                  </a:r>
                </a:p>
              </p:txBody>
            </p:sp>
            <p:cxnSp>
              <p:nvCxnSpPr>
                <p:cNvPr id="150" name="Straight Arrow Connector 149"/>
                <p:cNvCxnSpPr>
                  <a:endCxn id="142" idx="2"/>
                </p:cNvCxnSpPr>
                <p:nvPr/>
              </p:nvCxnSpPr>
              <p:spPr>
                <a:xfrm flipV="1">
                  <a:off x="9373323" y="4380666"/>
                  <a:ext cx="125330" cy="1016322"/>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grp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6839" y="3879256"/>
              <a:ext cx="303365" cy="303365"/>
            </a:xfrm>
            <a:prstGeom prst="rect">
              <a:avLst/>
            </a:prstGeom>
          </p:spPr>
        </p:pic>
      </p:grpSp>
      <p:pic>
        <p:nvPicPr>
          <p:cNvPr id="94" name="Picture 3" descr="\\MAGNUM\Projects\Microsoft\Cloud Power FY12\Design\ICONS_PNG\Document.png"/>
          <p:cNvPicPr>
            <a:picLocks noChangeAspect="1" noChangeArrowheads="1"/>
          </p:cNvPicPr>
          <p:nvPr/>
        </p:nvPicPr>
        <p:blipFill>
          <a:blip r:embed="rId8" cstate="print">
            <a:lum bright="100000"/>
          </a:blip>
          <a:stretch>
            <a:fillRect/>
          </a:stretch>
        </p:blipFill>
        <p:spPr bwMode="auto">
          <a:xfrm>
            <a:off x="5595978" y="5770145"/>
            <a:ext cx="630739" cy="630739"/>
          </a:xfrm>
          <a:prstGeom prst="rect">
            <a:avLst/>
          </a:prstGeom>
          <a:noFill/>
        </p:spPr>
      </p:pic>
      <p:pic>
        <p:nvPicPr>
          <p:cNvPr id="95" name="Picture 3" descr="\\MAGNUM\Projects\Microsoft\Cloud Power FY12\Design\ICONS_PNG\Document.png"/>
          <p:cNvPicPr>
            <a:picLocks noChangeAspect="1" noChangeArrowheads="1"/>
          </p:cNvPicPr>
          <p:nvPr/>
        </p:nvPicPr>
        <p:blipFill>
          <a:blip r:embed="rId8" cstate="print">
            <a:lum bright="100000"/>
          </a:blip>
          <a:stretch>
            <a:fillRect/>
          </a:stretch>
        </p:blipFill>
        <p:spPr bwMode="auto">
          <a:xfrm>
            <a:off x="6212666" y="5778935"/>
            <a:ext cx="630739" cy="630739"/>
          </a:xfrm>
          <a:prstGeom prst="rect">
            <a:avLst/>
          </a:prstGeom>
          <a:noFill/>
        </p:spPr>
      </p:pic>
      <p:pic>
        <p:nvPicPr>
          <p:cNvPr id="96" name="Picture 3" descr="\\MAGNUM\Projects\Microsoft\Cloud Power FY12\Design\ICONS_PNG\Document.png"/>
          <p:cNvPicPr>
            <a:picLocks noChangeAspect="1" noChangeArrowheads="1"/>
          </p:cNvPicPr>
          <p:nvPr/>
        </p:nvPicPr>
        <p:blipFill>
          <a:blip r:embed="rId8" cstate="print">
            <a:lum bright="100000"/>
          </a:blip>
          <a:stretch>
            <a:fillRect/>
          </a:stretch>
        </p:blipFill>
        <p:spPr bwMode="auto">
          <a:xfrm>
            <a:off x="6751722" y="5772169"/>
            <a:ext cx="630739" cy="630739"/>
          </a:xfrm>
          <a:prstGeom prst="rect">
            <a:avLst/>
          </a:prstGeom>
          <a:noFill/>
        </p:spPr>
      </p:pic>
      <p:sp>
        <p:nvSpPr>
          <p:cNvPr id="25" name="TextBox 24"/>
          <p:cNvSpPr txBox="1"/>
          <p:nvPr/>
        </p:nvSpPr>
        <p:spPr>
          <a:xfrm>
            <a:off x="5477620" y="6238020"/>
            <a:ext cx="1435923"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solidFill>
                  <a:srgbClr val="000000"/>
                </a:solidFill>
              </a:rPr>
              <a:t>2014.txt</a:t>
            </a:r>
          </a:p>
        </p:txBody>
      </p:sp>
      <p:sp>
        <p:nvSpPr>
          <p:cNvPr id="98" name="TextBox 97"/>
          <p:cNvSpPr txBox="1"/>
          <p:nvPr/>
        </p:nvSpPr>
        <p:spPr>
          <a:xfrm>
            <a:off x="6125756" y="6238020"/>
            <a:ext cx="1435923"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solidFill>
                  <a:srgbClr val="000000"/>
                </a:solidFill>
              </a:rPr>
              <a:t>2015.txt</a:t>
            </a:r>
          </a:p>
        </p:txBody>
      </p:sp>
      <p:sp>
        <p:nvSpPr>
          <p:cNvPr id="99" name="TextBox 98"/>
          <p:cNvSpPr txBox="1"/>
          <p:nvPr/>
        </p:nvSpPr>
        <p:spPr>
          <a:xfrm>
            <a:off x="6756079" y="6239976"/>
            <a:ext cx="1435923" cy="470856"/>
          </a:xfrm>
          <a:prstGeom prst="rect">
            <a:avLst/>
          </a:prstGeom>
          <a:noFill/>
        </p:spPr>
        <p:txBody>
          <a:bodyPr wrap="square" lIns="186521" tIns="149217" rIns="186521" bIns="149217" rtlCol="0">
            <a:spAutoFit/>
          </a:bodyPr>
          <a:lstStyle/>
          <a:p>
            <a:pPr defTabSz="932597">
              <a:lnSpc>
                <a:spcPct val="90000"/>
              </a:lnSpc>
              <a:spcAft>
                <a:spcPts val="612"/>
              </a:spcAft>
            </a:pPr>
            <a:r>
              <a:rPr lang="en-US" sz="1224" dirty="0">
                <a:solidFill>
                  <a:srgbClr val="000000"/>
                </a:solidFill>
              </a:rPr>
              <a:t>Etc…</a:t>
            </a:r>
          </a:p>
        </p:txBody>
      </p:sp>
      <p:sp>
        <p:nvSpPr>
          <p:cNvPr id="101" name="Rounded Rectangle 100"/>
          <p:cNvSpPr/>
          <p:nvPr/>
        </p:nvSpPr>
        <p:spPr bwMode="auto">
          <a:xfrm>
            <a:off x="6754644" y="4149952"/>
            <a:ext cx="1910231" cy="758750"/>
          </a:xfrm>
          <a:prstGeom prst="roundRect">
            <a:avLst/>
          </a:prstGeom>
          <a:solidFill>
            <a:schemeClr val="tx1">
              <a:lumMod val="6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6665" y="4344876"/>
            <a:ext cx="407255" cy="407255"/>
          </a:xfrm>
          <a:prstGeom prst="rect">
            <a:avLst/>
          </a:prstGeom>
        </p:spPr>
      </p:pic>
      <p:sp>
        <p:nvSpPr>
          <p:cNvPr id="102" name="TextBox 101"/>
          <p:cNvSpPr txBox="1"/>
          <p:nvPr/>
        </p:nvSpPr>
        <p:spPr>
          <a:xfrm>
            <a:off x="7344440" y="4292379"/>
            <a:ext cx="1289613" cy="464932"/>
          </a:xfrm>
          <a:prstGeom prst="rect">
            <a:avLst/>
          </a:prstGeom>
          <a:solidFill>
            <a:schemeClr val="tx1">
              <a:lumMod val="65000"/>
            </a:schemeClr>
          </a:solidFill>
        </p:spPr>
        <p:txBody>
          <a:bodyPr wrap="square" lIns="182854" tIns="146283" rIns="182854" bIns="146283" rtlCol="0">
            <a:spAutoFit/>
          </a:bodyPr>
          <a:lstStyle/>
          <a:p>
            <a:pPr defTabSz="932597">
              <a:lnSpc>
                <a:spcPct val="90000"/>
              </a:lnSpc>
              <a:spcAft>
                <a:spcPts val="600"/>
              </a:spcAft>
            </a:pPr>
            <a:r>
              <a:rPr lang="en-US" sz="1224" dirty="0">
                <a:gradFill>
                  <a:gsLst>
                    <a:gs pos="2917">
                      <a:srgbClr val="404040"/>
                    </a:gs>
                    <a:gs pos="30000">
                      <a:srgbClr val="404040"/>
                    </a:gs>
                  </a:gsLst>
                  <a:lin ang="5400000" scaled="0"/>
                </a:gradFill>
              </a:rPr>
              <a:t>Sqoop</a:t>
            </a:r>
          </a:p>
        </p:txBody>
      </p:sp>
      <p:sp>
        <p:nvSpPr>
          <p:cNvPr id="103" name="Rectangle 102"/>
          <p:cNvSpPr/>
          <p:nvPr/>
        </p:nvSpPr>
        <p:spPr>
          <a:xfrm>
            <a:off x="8634052" y="5566634"/>
            <a:ext cx="969865" cy="823510"/>
          </a:xfrm>
          <a:prstGeom prst="rect">
            <a:avLst/>
          </a:prstGeom>
          <a:solidFill>
            <a:schemeClr val="tx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73"/>
            <a:r>
              <a:rPr lang="en-US" sz="1223" dirty="0">
                <a:solidFill>
                  <a:prstClr val="black"/>
                </a:solidFill>
              </a:rPr>
              <a:t>Relational Staging Tables for DW</a:t>
            </a:r>
          </a:p>
        </p:txBody>
      </p:sp>
    </p:spTree>
    <p:extLst>
      <p:ext uri="{BB962C8B-B14F-4D97-AF65-F5344CB8AC3E}">
        <p14:creationId xmlns:p14="http://schemas.microsoft.com/office/powerpoint/2010/main" val="260442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209"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218" t="26801" r="53048" b="14329"/>
          <a:stretch/>
        </p:blipFill>
        <p:spPr>
          <a:xfrm>
            <a:off x="6624669" y="294158"/>
            <a:ext cx="5688703" cy="6403053"/>
          </a:xfrm>
          <a:prstGeom prst="rect">
            <a:avLst/>
          </a:prstGeom>
        </p:spPr>
      </p:pic>
      <p:grpSp>
        <p:nvGrpSpPr>
          <p:cNvPr id="2" name="Group 1"/>
          <p:cNvGrpSpPr/>
          <p:nvPr/>
        </p:nvGrpSpPr>
        <p:grpSpPr>
          <a:xfrm>
            <a:off x="277211" y="292537"/>
            <a:ext cx="6246640" cy="6404673"/>
            <a:chOff x="276367" y="292082"/>
            <a:chExt cx="6247526" cy="6405581"/>
          </a:xfrm>
        </p:grpSpPr>
        <p:sp>
          <p:nvSpPr>
            <p:cNvPr id="4" name="Rectangle 3"/>
            <p:cNvSpPr/>
            <p:nvPr/>
          </p:nvSpPr>
          <p:spPr bwMode="auto">
            <a:xfrm>
              <a:off x="276367" y="292082"/>
              <a:ext cx="6247526" cy="640558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r>
                <a:rPr lang="en-US" sz="1599" dirty="0">
                  <a:solidFill>
                    <a:srgbClr val="FFFFFF"/>
                  </a:solidFill>
                </a:rPr>
                <a:t>Rockwell Automation is partnered with one of the six oil and gas super majors to build unmanned internet-connected gas dispensers. Each dispenser emits real-time management metrics allowing them to detect anomalies and predict when proactive maintenance needs to occur.</a:t>
              </a:r>
              <a:endParaRPr lang="en-US" sz="2000" dirty="0">
                <a:gradFill>
                  <a:gsLst>
                    <a:gs pos="0">
                      <a:srgbClr val="FFFFFF"/>
                    </a:gs>
                    <a:gs pos="100000">
                      <a:srgbClr val="FFFFFF"/>
                    </a:gs>
                  </a:gsLst>
                  <a:lin ang="0" scaled="0"/>
                </a:gradFill>
                <a:latin typeface="Segoe UI Light"/>
              </a:endParaRPr>
            </a:p>
          </p:txBody>
        </p:sp>
        <p:sp>
          <p:nvSpPr>
            <p:cNvPr id="5" name="TextBox 4"/>
            <p:cNvSpPr txBox="1"/>
            <p:nvPr/>
          </p:nvSpPr>
          <p:spPr>
            <a:xfrm>
              <a:off x="276367" y="368184"/>
              <a:ext cx="6094270" cy="797521"/>
            </a:xfrm>
            <a:prstGeom prst="rect">
              <a:avLst/>
            </a:prstGeom>
          </p:spPr>
          <p:txBody>
            <a:bodyPr wrap="square" lIns="182854" tIns="146283" rIns="182854" bIns="146283" rtlCol="0">
              <a:spAutoFit/>
            </a:bodyPr>
            <a:lstStyle/>
            <a:p>
              <a:pPr defTabSz="932597"/>
              <a:r>
                <a:rPr lang="en-US" sz="1599" dirty="0">
                  <a:solidFill>
                    <a:srgbClr val="FFFFFF"/>
                  </a:solidFill>
                </a:rPr>
                <a:t/>
              </a:r>
              <a:br>
                <a:rPr lang="en-US" sz="1599" dirty="0">
                  <a:solidFill>
                    <a:srgbClr val="FFFFFF"/>
                  </a:solidFill>
                </a:rPr>
              </a:br>
              <a:endParaRPr lang="en-US" sz="1599" dirty="0">
                <a:solidFill>
                  <a:srgbClr val="FFFFFF"/>
                </a:solidFill>
              </a:endParaRPr>
            </a:p>
          </p:txBody>
        </p:sp>
        <p:cxnSp>
          <p:nvCxnSpPr>
            <p:cNvPr id="11" name="Straight Arrow Connector 10"/>
            <p:cNvCxnSpPr>
              <a:stCxn id="48" idx="0"/>
              <a:endCxn id="54" idx="2"/>
            </p:cNvCxnSpPr>
            <p:nvPr/>
          </p:nvCxnSpPr>
          <p:spPr>
            <a:xfrm rot="5400000" flipH="1" flipV="1">
              <a:off x="1611449" y="4522684"/>
              <a:ext cx="801720" cy="1036782"/>
            </a:xfrm>
            <a:prstGeom prst="bentConnector3">
              <a:avLst>
                <a:gd name="adj1" fmla="val 50000"/>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7" idx="0"/>
              <a:endCxn id="51" idx="2"/>
            </p:cNvCxnSpPr>
            <p:nvPr/>
          </p:nvCxnSpPr>
          <p:spPr>
            <a:xfrm rot="16200000" flipV="1">
              <a:off x="2965241" y="4516168"/>
              <a:ext cx="811541" cy="1039994"/>
            </a:xfrm>
            <a:prstGeom prst="bentConnector3">
              <a:avLst>
                <a:gd name="adj1" fmla="val 50000"/>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4" idx="0"/>
            </p:cNvCxnSpPr>
            <p:nvPr/>
          </p:nvCxnSpPr>
          <p:spPr>
            <a:xfrm flipH="1" flipV="1">
              <a:off x="2686107" y="4673802"/>
              <a:ext cx="6356" cy="768133"/>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8209" t="14527" r="24712" b="24554"/>
            <a:stretch/>
          </p:blipFill>
          <p:spPr>
            <a:xfrm>
              <a:off x="2144898" y="5441935"/>
              <a:ext cx="1095130" cy="724553"/>
            </a:xfrm>
            <a:prstGeom prst="rect">
              <a:avLst/>
            </a:prstGeom>
          </p:spPr>
        </p:pic>
        <p:grpSp>
          <p:nvGrpSpPr>
            <p:cNvPr id="15" name="Group 14"/>
            <p:cNvGrpSpPr>
              <a:grpSpLocks noChangeAspect="1"/>
            </p:cNvGrpSpPr>
            <p:nvPr/>
          </p:nvGrpSpPr>
          <p:grpSpPr>
            <a:xfrm>
              <a:off x="2600577" y="2979319"/>
              <a:ext cx="459330" cy="626459"/>
              <a:chOff x="3099921" y="1314451"/>
              <a:chExt cx="1100318" cy="1828800"/>
            </a:xfrm>
            <a:solidFill>
              <a:schemeClr val="bg1"/>
            </a:solidFill>
          </p:grpSpPr>
          <p:sp>
            <p:nvSpPr>
              <p:cNvPr id="16" name="Freeform 22"/>
              <p:cNvSpPr>
                <a:spLocks/>
              </p:cNvSpPr>
              <p:nvPr/>
            </p:nvSpPr>
            <p:spPr bwMode="auto">
              <a:xfrm>
                <a:off x="3517282" y="1314451"/>
                <a:ext cx="682957" cy="1419028"/>
              </a:xfrm>
              <a:custGeom>
                <a:avLst/>
                <a:gdLst>
                  <a:gd name="T0" fmla="*/ 0 w 180"/>
                  <a:gd name="T1" fmla="*/ 0 h 374"/>
                  <a:gd name="T2" fmla="*/ 0 w 180"/>
                  <a:gd name="T3" fmla="*/ 47 h 374"/>
                  <a:gd name="T4" fmla="*/ 23 w 180"/>
                  <a:gd name="T5" fmla="*/ 47 h 374"/>
                  <a:gd name="T6" fmla="*/ 23 w 180"/>
                  <a:gd name="T7" fmla="*/ 35 h 374"/>
                  <a:gd name="T8" fmla="*/ 156 w 180"/>
                  <a:gd name="T9" fmla="*/ 35 h 374"/>
                  <a:gd name="T10" fmla="*/ 156 w 180"/>
                  <a:gd name="T11" fmla="*/ 56 h 374"/>
                  <a:gd name="T12" fmla="*/ 133 w 180"/>
                  <a:gd name="T13" fmla="*/ 56 h 374"/>
                  <a:gd name="T14" fmla="*/ 133 w 180"/>
                  <a:gd name="T15" fmla="*/ 74 h 374"/>
                  <a:gd name="T16" fmla="*/ 156 w 180"/>
                  <a:gd name="T17" fmla="*/ 74 h 374"/>
                  <a:gd name="T18" fmla="*/ 156 w 180"/>
                  <a:gd name="T19" fmla="*/ 96 h 374"/>
                  <a:gd name="T20" fmla="*/ 133 w 180"/>
                  <a:gd name="T21" fmla="*/ 96 h 374"/>
                  <a:gd name="T22" fmla="*/ 133 w 180"/>
                  <a:gd name="T23" fmla="*/ 113 h 374"/>
                  <a:gd name="T24" fmla="*/ 156 w 180"/>
                  <a:gd name="T25" fmla="*/ 113 h 374"/>
                  <a:gd name="T26" fmla="*/ 156 w 180"/>
                  <a:gd name="T27" fmla="*/ 134 h 374"/>
                  <a:gd name="T28" fmla="*/ 133 w 180"/>
                  <a:gd name="T29" fmla="*/ 134 h 374"/>
                  <a:gd name="T30" fmla="*/ 133 w 180"/>
                  <a:gd name="T31" fmla="*/ 150 h 374"/>
                  <a:gd name="T32" fmla="*/ 156 w 180"/>
                  <a:gd name="T33" fmla="*/ 150 h 374"/>
                  <a:gd name="T34" fmla="*/ 156 w 180"/>
                  <a:gd name="T35" fmla="*/ 173 h 374"/>
                  <a:gd name="T36" fmla="*/ 133 w 180"/>
                  <a:gd name="T37" fmla="*/ 173 h 374"/>
                  <a:gd name="T38" fmla="*/ 133 w 180"/>
                  <a:gd name="T39" fmla="*/ 374 h 374"/>
                  <a:gd name="T40" fmla="*/ 180 w 180"/>
                  <a:gd name="T41" fmla="*/ 374 h 374"/>
                  <a:gd name="T42" fmla="*/ 180 w 180"/>
                  <a:gd name="T43" fmla="*/ 0 h 374"/>
                  <a:gd name="T44" fmla="*/ 0 w 180"/>
                  <a:gd name="T45"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0" h="374">
                    <a:moveTo>
                      <a:pt x="0" y="0"/>
                    </a:moveTo>
                    <a:lnTo>
                      <a:pt x="0" y="47"/>
                    </a:lnTo>
                    <a:lnTo>
                      <a:pt x="23" y="47"/>
                    </a:lnTo>
                    <a:lnTo>
                      <a:pt x="23" y="35"/>
                    </a:lnTo>
                    <a:lnTo>
                      <a:pt x="156" y="35"/>
                    </a:lnTo>
                    <a:lnTo>
                      <a:pt x="156" y="56"/>
                    </a:lnTo>
                    <a:lnTo>
                      <a:pt x="133" y="56"/>
                    </a:lnTo>
                    <a:lnTo>
                      <a:pt x="133" y="74"/>
                    </a:lnTo>
                    <a:lnTo>
                      <a:pt x="156" y="74"/>
                    </a:lnTo>
                    <a:lnTo>
                      <a:pt x="156" y="96"/>
                    </a:lnTo>
                    <a:lnTo>
                      <a:pt x="133" y="96"/>
                    </a:lnTo>
                    <a:lnTo>
                      <a:pt x="133" y="113"/>
                    </a:lnTo>
                    <a:lnTo>
                      <a:pt x="156" y="113"/>
                    </a:lnTo>
                    <a:lnTo>
                      <a:pt x="156" y="134"/>
                    </a:lnTo>
                    <a:lnTo>
                      <a:pt x="133" y="134"/>
                    </a:lnTo>
                    <a:lnTo>
                      <a:pt x="133" y="150"/>
                    </a:lnTo>
                    <a:lnTo>
                      <a:pt x="156" y="150"/>
                    </a:lnTo>
                    <a:lnTo>
                      <a:pt x="156" y="173"/>
                    </a:lnTo>
                    <a:lnTo>
                      <a:pt x="133" y="173"/>
                    </a:lnTo>
                    <a:lnTo>
                      <a:pt x="133" y="374"/>
                    </a:lnTo>
                    <a:lnTo>
                      <a:pt x="180" y="374"/>
                    </a:lnTo>
                    <a:lnTo>
                      <a:pt x="180" y="0"/>
                    </a:lnTo>
                    <a:lnTo>
                      <a:pt x="0" y="0"/>
                    </a:lnTo>
                    <a:close/>
                  </a:path>
                </a:pathLst>
              </a:custGeom>
              <a:solidFill>
                <a:schemeClr val="tx1"/>
              </a:solidFill>
              <a:ln w="9525">
                <a:noFill/>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000000"/>
                  </a:solidFill>
                </a:endParaRPr>
              </a:p>
            </p:txBody>
          </p:sp>
          <p:sp>
            <p:nvSpPr>
              <p:cNvPr id="17" name="Freeform 342"/>
              <p:cNvSpPr>
                <a:spLocks/>
              </p:cNvSpPr>
              <p:nvPr/>
            </p:nvSpPr>
            <p:spPr bwMode="auto">
              <a:xfrm>
                <a:off x="3304806" y="1519339"/>
                <a:ext cx="682957" cy="1419028"/>
              </a:xfrm>
              <a:custGeom>
                <a:avLst/>
                <a:gdLst>
                  <a:gd name="T0" fmla="*/ 0 w 179"/>
                  <a:gd name="T1" fmla="*/ 0 h 375"/>
                  <a:gd name="T2" fmla="*/ 0 w 179"/>
                  <a:gd name="T3" fmla="*/ 47 h 375"/>
                  <a:gd name="T4" fmla="*/ 24 w 179"/>
                  <a:gd name="T5" fmla="*/ 47 h 375"/>
                  <a:gd name="T6" fmla="*/ 24 w 179"/>
                  <a:gd name="T7" fmla="*/ 35 h 375"/>
                  <a:gd name="T8" fmla="*/ 157 w 179"/>
                  <a:gd name="T9" fmla="*/ 35 h 375"/>
                  <a:gd name="T10" fmla="*/ 157 w 179"/>
                  <a:gd name="T11" fmla="*/ 56 h 375"/>
                  <a:gd name="T12" fmla="*/ 133 w 179"/>
                  <a:gd name="T13" fmla="*/ 56 h 375"/>
                  <a:gd name="T14" fmla="*/ 133 w 179"/>
                  <a:gd name="T15" fmla="*/ 75 h 375"/>
                  <a:gd name="T16" fmla="*/ 157 w 179"/>
                  <a:gd name="T17" fmla="*/ 75 h 375"/>
                  <a:gd name="T18" fmla="*/ 157 w 179"/>
                  <a:gd name="T19" fmla="*/ 96 h 375"/>
                  <a:gd name="T20" fmla="*/ 133 w 179"/>
                  <a:gd name="T21" fmla="*/ 96 h 375"/>
                  <a:gd name="T22" fmla="*/ 133 w 179"/>
                  <a:gd name="T23" fmla="*/ 113 h 375"/>
                  <a:gd name="T24" fmla="*/ 157 w 179"/>
                  <a:gd name="T25" fmla="*/ 113 h 375"/>
                  <a:gd name="T26" fmla="*/ 157 w 179"/>
                  <a:gd name="T27" fmla="*/ 135 h 375"/>
                  <a:gd name="T28" fmla="*/ 133 w 179"/>
                  <a:gd name="T29" fmla="*/ 135 h 375"/>
                  <a:gd name="T30" fmla="*/ 133 w 179"/>
                  <a:gd name="T31" fmla="*/ 152 h 375"/>
                  <a:gd name="T32" fmla="*/ 157 w 179"/>
                  <a:gd name="T33" fmla="*/ 152 h 375"/>
                  <a:gd name="T34" fmla="*/ 157 w 179"/>
                  <a:gd name="T35" fmla="*/ 173 h 375"/>
                  <a:gd name="T36" fmla="*/ 133 w 179"/>
                  <a:gd name="T37" fmla="*/ 173 h 375"/>
                  <a:gd name="T38" fmla="*/ 133 w 179"/>
                  <a:gd name="T39" fmla="*/ 375 h 375"/>
                  <a:gd name="T40" fmla="*/ 179 w 179"/>
                  <a:gd name="T41" fmla="*/ 375 h 375"/>
                  <a:gd name="T42" fmla="*/ 179 w 179"/>
                  <a:gd name="T43" fmla="*/ 0 h 375"/>
                  <a:gd name="T44" fmla="*/ 0 w 179"/>
                  <a:gd name="T45"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375">
                    <a:moveTo>
                      <a:pt x="0" y="0"/>
                    </a:moveTo>
                    <a:lnTo>
                      <a:pt x="0" y="47"/>
                    </a:lnTo>
                    <a:lnTo>
                      <a:pt x="24" y="47"/>
                    </a:lnTo>
                    <a:lnTo>
                      <a:pt x="24" y="35"/>
                    </a:lnTo>
                    <a:lnTo>
                      <a:pt x="157" y="35"/>
                    </a:lnTo>
                    <a:lnTo>
                      <a:pt x="157" y="56"/>
                    </a:lnTo>
                    <a:lnTo>
                      <a:pt x="133" y="56"/>
                    </a:lnTo>
                    <a:lnTo>
                      <a:pt x="133" y="75"/>
                    </a:lnTo>
                    <a:lnTo>
                      <a:pt x="157" y="75"/>
                    </a:lnTo>
                    <a:lnTo>
                      <a:pt x="157" y="96"/>
                    </a:lnTo>
                    <a:lnTo>
                      <a:pt x="133" y="96"/>
                    </a:lnTo>
                    <a:lnTo>
                      <a:pt x="133" y="113"/>
                    </a:lnTo>
                    <a:lnTo>
                      <a:pt x="157" y="113"/>
                    </a:lnTo>
                    <a:lnTo>
                      <a:pt x="157" y="135"/>
                    </a:lnTo>
                    <a:lnTo>
                      <a:pt x="133" y="135"/>
                    </a:lnTo>
                    <a:lnTo>
                      <a:pt x="133" y="152"/>
                    </a:lnTo>
                    <a:lnTo>
                      <a:pt x="157" y="152"/>
                    </a:lnTo>
                    <a:lnTo>
                      <a:pt x="157" y="173"/>
                    </a:lnTo>
                    <a:lnTo>
                      <a:pt x="133" y="173"/>
                    </a:lnTo>
                    <a:lnTo>
                      <a:pt x="133" y="375"/>
                    </a:lnTo>
                    <a:lnTo>
                      <a:pt x="179" y="375"/>
                    </a:lnTo>
                    <a:lnTo>
                      <a:pt x="179" y="0"/>
                    </a:lnTo>
                    <a:lnTo>
                      <a:pt x="0" y="0"/>
                    </a:lnTo>
                    <a:close/>
                  </a:path>
                </a:pathLst>
              </a:custGeom>
              <a:solidFill>
                <a:schemeClr val="tx1"/>
              </a:solidFill>
              <a:ln w="9525">
                <a:noFill/>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000000"/>
                  </a:solidFill>
                </a:endParaRPr>
              </a:p>
            </p:txBody>
          </p:sp>
          <p:sp>
            <p:nvSpPr>
              <p:cNvPr id="18" name="Freeform 343"/>
              <p:cNvSpPr>
                <a:spLocks noEditPoints="1"/>
              </p:cNvSpPr>
              <p:nvPr/>
            </p:nvSpPr>
            <p:spPr bwMode="auto">
              <a:xfrm>
                <a:off x="3099921" y="1724223"/>
                <a:ext cx="690548" cy="1419028"/>
              </a:xfrm>
              <a:custGeom>
                <a:avLst/>
                <a:gdLst>
                  <a:gd name="T0" fmla="*/ 0 w 181"/>
                  <a:gd name="T1" fmla="*/ 0 h 373"/>
                  <a:gd name="T2" fmla="*/ 0 w 181"/>
                  <a:gd name="T3" fmla="*/ 373 h 373"/>
                  <a:gd name="T4" fmla="*/ 181 w 181"/>
                  <a:gd name="T5" fmla="*/ 373 h 373"/>
                  <a:gd name="T6" fmla="*/ 181 w 181"/>
                  <a:gd name="T7" fmla="*/ 0 h 373"/>
                  <a:gd name="T8" fmla="*/ 0 w 181"/>
                  <a:gd name="T9" fmla="*/ 0 h 373"/>
                  <a:gd name="T10" fmla="*/ 157 w 181"/>
                  <a:gd name="T11" fmla="*/ 173 h 373"/>
                  <a:gd name="T12" fmla="*/ 24 w 181"/>
                  <a:gd name="T13" fmla="*/ 173 h 373"/>
                  <a:gd name="T14" fmla="*/ 24 w 181"/>
                  <a:gd name="T15" fmla="*/ 151 h 373"/>
                  <a:gd name="T16" fmla="*/ 157 w 181"/>
                  <a:gd name="T17" fmla="*/ 151 h 373"/>
                  <a:gd name="T18" fmla="*/ 157 w 181"/>
                  <a:gd name="T19" fmla="*/ 173 h 373"/>
                  <a:gd name="T20" fmla="*/ 157 w 181"/>
                  <a:gd name="T21" fmla="*/ 134 h 373"/>
                  <a:gd name="T22" fmla="*/ 24 w 181"/>
                  <a:gd name="T23" fmla="*/ 134 h 373"/>
                  <a:gd name="T24" fmla="*/ 24 w 181"/>
                  <a:gd name="T25" fmla="*/ 113 h 373"/>
                  <a:gd name="T26" fmla="*/ 157 w 181"/>
                  <a:gd name="T27" fmla="*/ 113 h 373"/>
                  <a:gd name="T28" fmla="*/ 157 w 181"/>
                  <a:gd name="T29" fmla="*/ 134 h 373"/>
                  <a:gd name="T30" fmla="*/ 157 w 181"/>
                  <a:gd name="T31" fmla="*/ 95 h 373"/>
                  <a:gd name="T32" fmla="*/ 24 w 181"/>
                  <a:gd name="T33" fmla="*/ 95 h 373"/>
                  <a:gd name="T34" fmla="*/ 24 w 181"/>
                  <a:gd name="T35" fmla="*/ 74 h 373"/>
                  <a:gd name="T36" fmla="*/ 157 w 181"/>
                  <a:gd name="T37" fmla="*/ 74 h 373"/>
                  <a:gd name="T38" fmla="*/ 157 w 181"/>
                  <a:gd name="T39" fmla="*/ 95 h 373"/>
                  <a:gd name="T40" fmla="*/ 157 w 181"/>
                  <a:gd name="T41" fmla="*/ 56 h 373"/>
                  <a:gd name="T42" fmla="*/ 24 w 181"/>
                  <a:gd name="T43" fmla="*/ 56 h 373"/>
                  <a:gd name="T44" fmla="*/ 24 w 181"/>
                  <a:gd name="T45" fmla="*/ 34 h 373"/>
                  <a:gd name="T46" fmla="*/ 157 w 181"/>
                  <a:gd name="T47" fmla="*/ 34 h 373"/>
                  <a:gd name="T48" fmla="*/ 157 w 181"/>
                  <a:gd name="T49" fmla="*/ 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73">
                    <a:moveTo>
                      <a:pt x="0" y="0"/>
                    </a:moveTo>
                    <a:lnTo>
                      <a:pt x="0" y="373"/>
                    </a:lnTo>
                    <a:lnTo>
                      <a:pt x="181" y="373"/>
                    </a:lnTo>
                    <a:lnTo>
                      <a:pt x="181" y="0"/>
                    </a:lnTo>
                    <a:lnTo>
                      <a:pt x="0" y="0"/>
                    </a:lnTo>
                    <a:close/>
                    <a:moveTo>
                      <a:pt x="157" y="173"/>
                    </a:moveTo>
                    <a:lnTo>
                      <a:pt x="24" y="173"/>
                    </a:lnTo>
                    <a:lnTo>
                      <a:pt x="24" y="151"/>
                    </a:lnTo>
                    <a:lnTo>
                      <a:pt x="157" y="151"/>
                    </a:lnTo>
                    <a:lnTo>
                      <a:pt x="157" y="173"/>
                    </a:lnTo>
                    <a:close/>
                    <a:moveTo>
                      <a:pt x="157" y="134"/>
                    </a:moveTo>
                    <a:lnTo>
                      <a:pt x="24" y="134"/>
                    </a:lnTo>
                    <a:lnTo>
                      <a:pt x="24" y="113"/>
                    </a:lnTo>
                    <a:lnTo>
                      <a:pt x="157" y="113"/>
                    </a:lnTo>
                    <a:lnTo>
                      <a:pt x="157" y="134"/>
                    </a:lnTo>
                    <a:close/>
                    <a:moveTo>
                      <a:pt x="157" y="95"/>
                    </a:moveTo>
                    <a:lnTo>
                      <a:pt x="24" y="95"/>
                    </a:lnTo>
                    <a:lnTo>
                      <a:pt x="24" y="74"/>
                    </a:lnTo>
                    <a:lnTo>
                      <a:pt x="157" y="74"/>
                    </a:lnTo>
                    <a:lnTo>
                      <a:pt x="157" y="95"/>
                    </a:lnTo>
                    <a:close/>
                    <a:moveTo>
                      <a:pt x="157" y="56"/>
                    </a:moveTo>
                    <a:lnTo>
                      <a:pt x="24" y="56"/>
                    </a:lnTo>
                    <a:lnTo>
                      <a:pt x="24" y="34"/>
                    </a:lnTo>
                    <a:lnTo>
                      <a:pt x="157" y="34"/>
                    </a:lnTo>
                    <a:lnTo>
                      <a:pt x="157" y="56"/>
                    </a:lnTo>
                    <a:close/>
                  </a:path>
                </a:pathLst>
              </a:custGeom>
              <a:solidFill>
                <a:schemeClr val="tx1"/>
              </a:solidFill>
              <a:ln w="9525">
                <a:noFill/>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000000"/>
                  </a:solidFill>
                </a:endParaRPr>
              </a:p>
            </p:txBody>
          </p:sp>
        </p:grpSp>
        <p:cxnSp>
          <p:nvCxnSpPr>
            <p:cNvPr id="20" name="Straight Arrow Connector 19"/>
            <p:cNvCxnSpPr/>
            <p:nvPr/>
          </p:nvCxnSpPr>
          <p:spPr>
            <a:xfrm flipH="1" flipV="1">
              <a:off x="2726571" y="3762326"/>
              <a:ext cx="4801" cy="556655"/>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58016" y="4005140"/>
              <a:ext cx="2603153" cy="530441"/>
            </a:xfrm>
            <a:prstGeom prst="rect">
              <a:avLst/>
            </a:prstGeom>
            <a:noFill/>
          </p:spPr>
          <p:txBody>
            <a:bodyPr wrap="none" lIns="0" tIns="0" rIns="0" bIns="0" rtlCol="0">
              <a:spAutoFit/>
            </a:bodyPr>
            <a:lstStyle/>
            <a:p>
              <a:pPr defTabSz="932597">
                <a:lnSpc>
                  <a:spcPct val="90000"/>
                </a:lnSpc>
                <a:spcBef>
                  <a:spcPts val="300"/>
                </a:spcBef>
              </a:pPr>
              <a:r>
                <a:rPr lang="en-US" sz="1199" b="1" dirty="0">
                  <a:solidFill>
                    <a:srgbClr val="FFFFFF"/>
                  </a:solidFill>
                </a:rPr>
                <a:t>Store sensor data every 5 minutes</a:t>
              </a:r>
            </a:p>
            <a:p>
              <a:pPr marL="171417" lvl="2" indent="-171417" defTabSz="932597">
                <a:lnSpc>
                  <a:spcPct val="90000"/>
                </a:lnSpc>
                <a:spcBef>
                  <a:spcPts val="300"/>
                </a:spcBef>
                <a:buFont typeface="Wingdings" panose="05000000000000000000" pitchFamily="2" charset="2"/>
                <a:buChar char="ü"/>
              </a:pPr>
              <a:r>
                <a:rPr lang="en-US" sz="1000" dirty="0">
                  <a:solidFill>
                    <a:srgbClr val="FFFFFF"/>
                  </a:solidFill>
                </a:rPr>
                <a:t>Temperature, pressure, vibration, etc.</a:t>
              </a:r>
            </a:p>
            <a:p>
              <a:pPr marL="171417" lvl="2" indent="-171417" defTabSz="932597">
                <a:lnSpc>
                  <a:spcPct val="90000"/>
                </a:lnSpc>
                <a:spcBef>
                  <a:spcPts val="300"/>
                </a:spcBef>
                <a:buFont typeface="Wingdings" panose="05000000000000000000" pitchFamily="2" charset="2"/>
                <a:buChar char="ü"/>
              </a:pPr>
              <a:r>
                <a:rPr lang="en-US" sz="1000" dirty="0">
                  <a:solidFill>
                    <a:srgbClr val="FFFFFF"/>
                  </a:solidFill>
                </a:rPr>
                <a:t>Tens of thousands of data points / second</a:t>
              </a:r>
            </a:p>
          </p:txBody>
        </p:sp>
        <p:cxnSp>
          <p:nvCxnSpPr>
            <p:cNvPr id="24" name="Straight Arrow Connector 23"/>
            <p:cNvCxnSpPr/>
            <p:nvPr/>
          </p:nvCxnSpPr>
          <p:spPr>
            <a:xfrm flipH="1" flipV="1">
              <a:off x="2717108" y="2443815"/>
              <a:ext cx="4801" cy="556655"/>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bwMode="auto">
            <a:xfrm>
              <a:off x="3612671" y="2337229"/>
              <a:ext cx="978911" cy="770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7" tIns="0" rIns="0" bIns="45713" numCol="1" rtlCol="0" anchor="b" anchorCtr="0" compatLnSpc="1">
              <a:prstTxWarp prst="textNoShape">
                <a:avLst/>
              </a:prstTxWarp>
            </a:bodyPr>
            <a:lstStyle/>
            <a:p>
              <a:pPr defTabSz="913923" fontAlgn="base">
                <a:spcBef>
                  <a:spcPct val="0"/>
                </a:spcBef>
                <a:spcAft>
                  <a:spcPct val="0"/>
                </a:spcAft>
                <a:tabLst>
                  <a:tab pos="287282" algn="l"/>
                </a:tabLst>
              </a:pPr>
              <a:r>
                <a:rPr lang="en-US" sz="1199" dirty="0">
                  <a:gradFill>
                    <a:gsLst>
                      <a:gs pos="0">
                        <a:srgbClr val="FFFFFF"/>
                      </a:gs>
                      <a:gs pos="100000">
                        <a:srgbClr val="FFFFFF"/>
                      </a:gs>
                    </a:gsLst>
                    <a:lin ang="5400000" scaled="0"/>
                  </a:gradFill>
                </a:rPr>
                <a:t>Data </a:t>
              </a:r>
            </a:p>
            <a:p>
              <a:pPr defTabSz="913923" fontAlgn="base">
                <a:spcBef>
                  <a:spcPct val="0"/>
                </a:spcBef>
                <a:spcAft>
                  <a:spcPct val="0"/>
                </a:spcAft>
                <a:tabLst>
                  <a:tab pos="287282" algn="l"/>
                </a:tabLst>
              </a:pPr>
              <a:r>
                <a:rPr lang="en-US" sz="1199" dirty="0">
                  <a:gradFill>
                    <a:gsLst>
                      <a:gs pos="0">
                        <a:srgbClr val="FFFFFF"/>
                      </a:gs>
                      <a:gs pos="100000">
                        <a:srgbClr val="FFFFFF"/>
                      </a:gs>
                    </a:gsLst>
                    <a:lin ang="5400000" scaled="0"/>
                  </a:gradFill>
                </a:rPr>
                <a:t>Factory</a:t>
              </a: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6361" y="2306927"/>
              <a:ext cx="359377" cy="359377"/>
            </a:xfrm>
            <a:prstGeom prst="rect">
              <a:avLst/>
            </a:prstGeom>
          </p:spPr>
        </p:pic>
        <p:sp>
          <p:nvSpPr>
            <p:cNvPr id="29" name="Rectangle 28"/>
            <p:cNvSpPr/>
            <p:nvPr/>
          </p:nvSpPr>
          <p:spPr bwMode="auto">
            <a:xfrm>
              <a:off x="2348672" y="2443815"/>
              <a:ext cx="1039753" cy="605689"/>
            </a:xfrm>
            <a:prstGeom prst="rect">
              <a:avLst/>
            </a:prstGeom>
            <a:noFill/>
            <a:ln w="12700">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cxnSp>
          <p:nvCxnSpPr>
            <p:cNvPr id="30" name="Straight Arrow Connector 29"/>
            <p:cNvCxnSpPr/>
            <p:nvPr/>
          </p:nvCxnSpPr>
          <p:spPr>
            <a:xfrm>
              <a:off x="3028123" y="3312959"/>
              <a:ext cx="2084932" cy="5634"/>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69969" y="3026715"/>
              <a:ext cx="557925" cy="557925"/>
            </a:xfrm>
            <a:prstGeom prst="rect">
              <a:avLst/>
            </a:prstGeom>
            <a:noFill/>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7222" t="13408" r="6188" b="9622"/>
            <a:stretch/>
          </p:blipFill>
          <p:spPr>
            <a:xfrm>
              <a:off x="5187283" y="1776755"/>
              <a:ext cx="428625" cy="381000"/>
            </a:xfrm>
            <a:prstGeom prst="rect">
              <a:avLst/>
            </a:prstGeom>
            <a:ln>
              <a:solidFill>
                <a:srgbClr val="1E7145"/>
              </a:solidFill>
            </a:ln>
          </p:spPr>
        </p:pic>
        <p:cxnSp>
          <p:nvCxnSpPr>
            <p:cNvPr id="34" name="Straight Arrow Connector 33"/>
            <p:cNvCxnSpPr/>
            <p:nvPr/>
          </p:nvCxnSpPr>
          <p:spPr>
            <a:xfrm flipH="1" flipV="1">
              <a:off x="5406301" y="2443815"/>
              <a:ext cx="4801" cy="556655"/>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66" idx="1"/>
              <a:endCxn id="41" idx="2"/>
            </p:cNvCxnSpPr>
            <p:nvPr/>
          </p:nvCxnSpPr>
          <p:spPr>
            <a:xfrm rot="10800000">
              <a:off x="1422711" y="3871153"/>
              <a:ext cx="984423" cy="597239"/>
            </a:xfrm>
            <a:prstGeom prst="bentConnector2">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a:grpSpLocks noChangeAspect="1"/>
            </p:cNvGrpSpPr>
            <p:nvPr/>
          </p:nvGrpSpPr>
          <p:grpSpPr>
            <a:xfrm>
              <a:off x="1265837" y="3040135"/>
              <a:ext cx="459330" cy="626459"/>
              <a:chOff x="3099921" y="1314451"/>
              <a:chExt cx="1100318" cy="1828800"/>
            </a:xfrm>
            <a:solidFill>
              <a:schemeClr val="bg1"/>
            </a:solidFill>
          </p:grpSpPr>
          <p:sp>
            <p:nvSpPr>
              <p:cNvPr id="38" name="Freeform 22"/>
              <p:cNvSpPr>
                <a:spLocks/>
              </p:cNvSpPr>
              <p:nvPr/>
            </p:nvSpPr>
            <p:spPr bwMode="auto">
              <a:xfrm>
                <a:off x="3517282" y="1314451"/>
                <a:ext cx="682957" cy="1419028"/>
              </a:xfrm>
              <a:custGeom>
                <a:avLst/>
                <a:gdLst>
                  <a:gd name="T0" fmla="*/ 0 w 180"/>
                  <a:gd name="T1" fmla="*/ 0 h 374"/>
                  <a:gd name="T2" fmla="*/ 0 w 180"/>
                  <a:gd name="T3" fmla="*/ 47 h 374"/>
                  <a:gd name="T4" fmla="*/ 23 w 180"/>
                  <a:gd name="T5" fmla="*/ 47 h 374"/>
                  <a:gd name="T6" fmla="*/ 23 w 180"/>
                  <a:gd name="T7" fmla="*/ 35 h 374"/>
                  <a:gd name="T8" fmla="*/ 156 w 180"/>
                  <a:gd name="T9" fmla="*/ 35 h 374"/>
                  <a:gd name="T10" fmla="*/ 156 w 180"/>
                  <a:gd name="T11" fmla="*/ 56 h 374"/>
                  <a:gd name="T12" fmla="*/ 133 w 180"/>
                  <a:gd name="T13" fmla="*/ 56 h 374"/>
                  <a:gd name="T14" fmla="*/ 133 w 180"/>
                  <a:gd name="T15" fmla="*/ 74 h 374"/>
                  <a:gd name="T16" fmla="*/ 156 w 180"/>
                  <a:gd name="T17" fmla="*/ 74 h 374"/>
                  <a:gd name="T18" fmla="*/ 156 w 180"/>
                  <a:gd name="T19" fmla="*/ 96 h 374"/>
                  <a:gd name="T20" fmla="*/ 133 w 180"/>
                  <a:gd name="T21" fmla="*/ 96 h 374"/>
                  <a:gd name="T22" fmla="*/ 133 w 180"/>
                  <a:gd name="T23" fmla="*/ 113 h 374"/>
                  <a:gd name="T24" fmla="*/ 156 w 180"/>
                  <a:gd name="T25" fmla="*/ 113 h 374"/>
                  <a:gd name="T26" fmla="*/ 156 w 180"/>
                  <a:gd name="T27" fmla="*/ 134 h 374"/>
                  <a:gd name="T28" fmla="*/ 133 w 180"/>
                  <a:gd name="T29" fmla="*/ 134 h 374"/>
                  <a:gd name="T30" fmla="*/ 133 w 180"/>
                  <a:gd name="T31" fmla="*/ 150 h 374"/>
                  <a:gd name="T32" fmla="*/ 156 w 180"/>
                  <a:gd name="T33" fmla="*/ 150 h 374"/>
                  <a:gd name="T34" fmla="*/ 156 w 180"/>
                  <a:gd name="T35" fmla="*/ 173 h 374"/>
                  <a:gd name="T36" fmla="*/ 133 w 180"/>
                  <a:gd name="T37" fmla="*/ 173 h 374"/>
                  <a:gd name="T38" fmla="*/ 133 w 180"/>
                  <a:gd name="T39" fmla="*/ 374 h 374"/>
                  <a:gd name="T40" fmla="*/ 180 w 180"/>
                  <a:gd name="T41" fmla="*/ 374 h 374"/>
                  <a:gd name="T42" fmla="*/ 180 w 180"/>
                  <a:gd name="T43" fmla="*/ 0 h 374"/>
                  <a:gd name="T44" fmla="*/ 0 w 180"/>
                  <a:gd name="T45"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0" h="374">
                    <a:moveTo>
                      <a:pt x="0" y="0"/>
                    </a:moveTo>
                    <a:lnTo>
                      <a:pt x="0" y="47"/>
                    </a:lnTo>
                    <a:lnTo>
                      <a:pt x="23" y="47"/>
                    </a:lnTo>
                    <a:lnTo>
                      <a:pt x="23" y="35"/>
                    </a:lnTo>
                    <a:lnTo>
                      <a:pt x="156" y="35"/>
                    </a:lnTo>
                    <a:lnTo>
                      <a:pt x="156" y="56"/>
                    </a:lnTo>
                    <a:lnTo>
                      <a:pt x="133" y="56"/>
                    </a:lnTo>
                    <a:lnTo>
                      <a:pt x="133" y="74"/>
                    </a:lnTo>
                    <a:lnTo>
                      <a:pt x="156" y="74"/>
                    </a:lnTo>
                    <a:lnTo>
                      <a:pt x="156" y="96"/>
                    </a:lnTo>
                    <a:lnTo>
                      <a:pt x="133" y="96"/>
                    </a:lnTo>
                    <a:lnTo>
                      <a:pt x="133" y="113"/>
                    </a:lnTo>
                    <a:lnTo>
                      <a:pt x="156" y="113"/>
                    </a:lnTo>
                    <a:lnTo>
                      <a:pt x="156" y="134"/>
                    </a:lnTo>
                    <a:lnTo>
                      <a:pt x="133" y="134"/>
                    </a:lnTo>
                    <a:lnTo>
                      <a:pt x="133" y="150"/>
                    </a:lnTo>
                    <a:lnTo>
                      <a:pt x="156" y="150"/>
                    </a:lnTo>
                    <a:lnTo>
                      <a:pt x="156" y="173"/>
                    </a:lnTo>
                    <a:lnTo>
                      <a:pt x="133" y="173"/>
                    </a:lnTo>
                    <a:lnTo>
                      <a:pt x="133" y="374"/>
                    </a:lnTo>
                    <a:lnTo>
                      <a:pt x="180" y="374"/>
                    </a:lnTo>
                    <a:lnTo>
                      <a:pt x="180" y="0"/>
                    </a:lnTo>
                    <a:lnTo>
                      <a:pt x="0" y="0"/>
                    </a:lnTo>
                    <a:close/>
                  </a:path>
                </a:pathLst>
              </a:custGeom>
              <a:solidFill>
                <a:schemeClr val="tx1"/>
              </a:solidFill>
              <a:ln w="9525">
                <a:noFill/>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000000"/>
                  </a:solidFill>
                </a:endParaRPr>
              </a:p>
            </p:txBody>
          </p:sp>
          <p:sp>
            <p:nvSpPr>
              <p:cNvPr id="39" name="Freeform 342"/>
              <p:cNvSpPr>
                <a:spLocks/>
              </p:cNvSpPr>
              <p:nvPr/>
            </p:nvSpPr>
            <p:spPr bwMode="auto">
              <a:xfrm>
                <a:off x="3304806" y="1519339"/>
                <a:ext cx="682957" cy="1419028"/>
              </a:xfrm>
              <a:custGeom>
                <a:avLst/>
                <a:gdLst>
                  <a:gd name="T0" fmla="*/ 0 w 179"/>
                  <a:gd name="T1" fmla="*/ 0 h 375"/>
                  <a:gd name="T2" fmla="*/ 0 w 179"/>
                  <a:gd name="T3" fmla="*/ 47 h 375"/>
                  <a:gd name="T4" fmla="*/ 24 w 179"/>
                  <a:gd name="T5" fmla="*/ 47 h 375"/>
                  <a:gd name="T6" fmla="*/ 24 w 179"/>
                  <a:gd name="T7" fmla="*/ 35 h 375"/>
                  <a:gd name="T8" fmla="*/ 157 w 179"/>
                  <a:gd name="T9" fmla="*/ 35 h 375"/>
                  <a:gd name="T10" fmla="*/ 157 w 179"/>
                  <a:gd name="T11" fmla="*/ 56 h 375"/>
                  <a:gd name="T12" fmla="*/ 133 w 179"/>
                  <a:gd name="T13" fmla="*/ 56 h 375"/>
                  <a:gd name="T14" fmla="*/ 133 w 179"/>
                  <a:gd name="T15" fmla="*/ 75 h 375"/>
                  <a:gd name="T16" fmla="*/ 157 w 179"/>
                  <a:gd name="T17" fmla="*/ 75 h 375"/>
                  <a:gd name="T18" fmla="*/ 157 w 179"/>
                  <a:gd name="T19" fmla="*/ 96 h 375"/>
                  <a:gd name="T20" fmla="*/ 133 w 179"/>
                  <a:gd name="T21" fmla="*/ 96 h 375"/>
                  <a:gd name="T22" fmla="*/ 133 w 179"/>
                  <a:gd name="T23" fmla="*/ 113 h 375"/>
                  <a:gd name="T24" fmla="*/ 157 w 179"/>
                  <a:gd name="T25" fmla="*/ 113 h 375"/>
                  <a:gd name="T26" fmla="*/ 157 w 179"/>
                  <a:gd name="T27" fmla="*/ 135 h 375"/>
                  <a:gd name="T28" fmla="*/ 133 w 179"/>
                  <a:gd name="T29" fmla="*/ 135 h 375"/>
                  <a:gd name="T30" fmla="*/ 133 w 179"/>
                  <a:gd name="T31" fmla="*/ 152 h 375"/>
                  <a:gd name="T32" fmla="*/ 157 w 179"/>
                  <a:gd name="T33" fmla="*/ 152 h 375"/>
                  <a:gd name="T34" fmla="*/ 157 w 179"/>
                  <a:gd name="T35" fmla="*/ 173 h 375"/>
                  <a:gd name="T36" fmla="*/ 133 w 179"/>
                  <a:gd name="T37" fmla="*/ 173 h 375"/>
                  <a:gd name="T38" fmla="*/ 133 w 179"/>
                  <a:gd name="T39" fmla="*/ 375 h 375"/>
                  <a:gd name="T40" fmla="*/ 179 w 179"/>
                  <a:gd name="T41" fmla="*/ 375 h 375"/>
                  <a:gd name="T42" fmla="*/ 179 w 179"/>
                  <a:gd name="T43" fmla="*/ 0 h 375"/>
                  <a:gd name="T44" fmla="*/ 0 w 179"/>
                  <a:gd name="T45"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375">
                    <a:moveTo>
                      <a:pt x="0" y="0"/>
                    </a:moveTo>
                    <a:lnTo>
                      <a:pt x="0" y="47"/>
                    </a:lnTo>
                    <a:lnTo>
                      <a:pt x="24" y="47"/>
                    </a:lnTo>
                    <a:lnTo>
                      <a:pt x="24" y="35"/>
                    </a:lnTo>
                    <a:lnTo>
                      <a:pt x="157" y="35"/>
                    </a:lnTo>
                    <a:lnTo>
                      <a:pt x="157" y="56"/>
                    </a:lnTo>
                    <a:lnTo>
                      <a:pt x="133" y="56"/>
                    </a:lnTo>
                    <a:lnTo>
                      <a:pt x="133" y="75"/>
                    </a:lnTo>
                    <a:lnTo>
                      <a:pt x="157" y="75"/>
                    </a:lnTo>
                    <a:lnTo>
                      <a:pt x="157" y="96"/>
                    </a:lnTo>
                    <a:lnTo>
                      <a:pt x="133" y="96"/>
                    </a:lnTo>
                    <a:lnTo>
                      <a:pt x="133" y="113"/>
                    </a:lnTo>
                    <a:lnTo>
                      <a:pt x="157" y="113"/>
                    </a:lnTo>
                    <a:lnTo>
                      <a:pt x="157" y="135"/>
                    </a:lnTo>
                    <a:lnTo>
                      <a:pt x="133" y="135"/>
                    </a:lnTo>
                    <a:lnTo>
                      <a:pt x="133" y="152"/>
                    </a:lnTo>
                    <a:lnTo>
                      <a:pt x="157" y="152"/>
                    </a:lnTo>
                    <a:lnTo>
                      <a:pt x="157" y="173"/>
                    </a:lnTo>
                    <a:lnTo>
                      <a:pt x="133" y="173"/>
                    </a:lnTo>
                    <a:lnTo>
                      <a:pt x="133" y="375"/>
                    </a:lnTo>
                    <a:lnTo>
                      <a:pt x="179" y="375"/>
                    </a:lnTo>
                    <a:lnTo>
                      <a:pt x="179" y="0"/>
                    </a:lnTo>
                    <a:lnTo>
                      <a:pt x="0" y="0"/>
                    </a:lnTo>
                    <a:close/>
                  </a:path>
                </a:pathLst>
              </a:custGeom>
              <a:solidFill>
                <a:schemeClr val="tx1"/>
              </a:solidFill>
              <a:ln w="9525">
                <a:noFill/>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000000"/>
                  </a:solidFill>
                </a:endParaRPr>
              </a:p>
            </p:txBody>
          </p:sp>
          <p:sp>
            <p:nvSpPr>
              <p:cNvPr id="40" name="Freeform 343"/>
              <p:cNvSpPr>
                <a:spLocks noEditPoints="1"/>
              </p:cNvSpPr>
              <p:nvPr/>
            </p:nvSpPr>
            <p:spPr bwMode="auto">
              <a:xfrm>
                <a:off x="3099921" y="1724223"/>
                <a:ext cx="690548" cy="1419028"/>
              </a:xfrm>
              <a:custGeom>
                <a:avLst/>
                <a:gdLst>
                  <a:gd name="T0" fmla="*/ 0 w 181"/>
                  <a:gd name="T1" fmla="*/ 0 h 373"/>
                  <a:gd name="T2" fmla="*/ 0 w 181"/>
                  <a:gd name="T3" fmla="*/ 373 h 373"/>
                  <a:gd name="T4" fmla="*/ 181 w 181"/>
                  <a:gd name="T5" fmla="*/ 373 h 373"/>
                  <a:gd name="T6" fmla="*/ 181 w 181"/>
                  <a:gd name="T7" fmla="*/ 0 h 373"/>
                  <a:gd name="T8" fmla="*/ 0 w 181"/>
                  <a:gd name="T9" fmla="*/ 0 h 373"/>
                  <a:gd name="T10" fmla="*/ 157 w 181"/>
                  <a:gd name="T11" fmla="*/ 173 h 373"/>
                  <a:gd name="T12" fmla="*/ 24 w 181"/>
                  <a:gd name="T13" fmla="*/ 173 h 373"/>
                  <a:gd name="T14" fmla="*/ 24 w 181"/>
                  <a:gd name="T15" fmla="*/ 151 h 373"/>
                  <a:gd name="T16" fmla="*/ 157 w 181"/>
                  <a:gd name="T17" fmla="*/ 151 h 373"/>
                  <a:gd name="T18" fmla="*/ 157 w 181"/>
                  <a:gd name="T19" fmla="*/ 173 h 373"/>
                  <a:gd name="T20" fmla="*/ 157 w 181"/>
                  <a:gd name="T21" fmla="*/ 134 h 373"/>
                  <a:gd name="T22" fmla="*/ 24 w 181"/>
                  <a:gd name="T23" fmla="*/ 134 h 373"/>
                  <a:gd name="T24" fmla="*/ 24 w 181"/>
                  <a:gd name="T25" fmla="*/ 113 h 373"/>
                  <a:gd name="T26" fmla="*/ 157 w 181"/>
                  <a:gd name="T27" fmla="*/ 113 h 373"/>
                  <a:gd name="T28" fmla="*/ 157 w 181"/>
                  <a:gd name="T29" fmla="*/ 134 h 373"/>
                  <a:gd name="T30" fmla="*/ 157 w 181"/>
                  <a:gd name="T31" fmla="*/ 95 h 373"/>
                  <a:gd name="T32" fmla="*/ 24 w 181"/>
                  <a:gd name="T33" fmla="*/ 95 h 373"/>
                  <a:gd name="T34" fmla="*/ 24 w 181"/>
                  <a:gd name="T35" fmla="*/ 74 h 373"/>
                  <a:gd name="T36" fmla="*/ 157 w 181"/>
                  <a:gd name="T37" fmla="*/ 74 h 373"/>
                  <a:gd name="T38" fmla="*/ 157 w 181"/>
                  <a:gd name="T39" fmla="*/ 95 h 373"/>
                  <a:gd name="T40" fmla="*/ 157 w 181"/>
                  <a:gd name="T41" fmla="*/ 56 h 373"/>
                  <a:gd name="T42" fmla="*/ 24 w 181"/>
                  <a:gd name="T43" fmla="*/ 56 h 373"/>
                  <a:gd name="T44" fmla="*/ 24 w 181"/>
                  <a:gd name="T45" fmla="*/ 34 h 373"/>
                  <a:gd name="T46" fmla="*/ 157 w 181"/>
                  <a:gd name="T47" fmla="*/ 34 h 373"/>
                  <a:gd name="T48" fmla="*/ 157 w 181"/>
                  <a:gd name="T49" fmla="*/ 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73">
                    <a:moveTo>
                      <a:pt x="0" y="0"/>
                    </a:moveTo>
                    <a:lnTo>
                      <a:pt x="0" y="373"/>
                    </a:lnTo>
                    <a:lnTo>
                      <a:pt x="181" y="373"/>
                    </a:lnTo>
                    <a:lnTo>
                      <a:pt x="181" y="0"/>
                    </a:lnTo>
                    <a:lnTo>
                      <a:pt x="0" y="0"/>
                    </a:lnTo>
                    <a:close/>
                    <a:moveTo>
                      <a:pt x="157" y="173"/>
                    </a:moveTo>
                    <a:lnTo>
                      <a:pt x="24" y="173"/>
                    </a:lnTo>
                    <a:lnTo>
                      <a:pt x="24" y="151"/>
                    </a:lnTo>
                    <a:lnTo>
                      <a:pt x="157" y="151"/>
                    </a:lnTo>
                    <a:lnTo>
                      <a:pt x="157" y="173"/>
                    </a:lnTo>
                    <a:close/>
                    <a:moveTo>
                      <a:pt x="157" y="134"/>
                    </a:moveTo>
                    <a:lnTo>
                      <a:pt x="24" y="134"/>
                    </a:lnTo>
                    <a:lnTo>
                      <a:pt x="24" y="113"/>
                    </a:lnTo>
                    <a:lnTo>
                      <a:pt x="157" y="113"/>
                    </a:lnTo>
                    <a:lnTo>
                      <a:pt x="157" y="134"/>
                    </a:lnTo>
                    <a:close/>
                    <a:moveTo>
                      <a:pt x="157" y="95"/>
                    </a:moveTo>
                    <a:lnTo>
                      <a:pt x="24" y="95"/>
                    </a:lnTo>
                    <a:lnTo>
                      <a:pt x="24" y="74"/>
                    </a:lnTo>
                    <a:lnTo>
                      <a:pt x="157" y="74"/>
                    </a:lnTo>
                    <a:lnTo>
                      <a:pt x="157" y="95"/>
                    </a:lnTo>
                    <a:close/>
                    <a:moveTo>
                      <a:pt x="157" y="56"/>
                    </a:moveTo>
                    <a:lnTo>
                      <a:pt x="24" y="56"/>
                    </a:lnTo>
                    <a:lnTo>
                      <a:pt x="24" y="34"/>
                    </a:lnTo>
                    <a:lnTo>
                      <a:pt x="157" y="34"/>
                    </a:lnTo>
                    <a:lnTo>
                      <a:pt x="157" y="56"/>
                    </a:lnTo>
                    <a:close/>
                  </a:path>
                </a:pathLst>
              </a:custGeom>
              <a:solidFill>
                <a:schemeClr val="tx1"/>
              </a:solidFill>
              <a:ln w="9525">
                <a:noFill/>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000000"/>
                  </a:solidFill>
                </a:endParaRPr>
              </a:p>
            </p:txBody>
          </p:sp>
        </p:grpSp>
        <p:sp>
          <p:nvSpPr>
            <p:cNvPr id="43" name="Rectangle 34"/>
            <p:cNvSpPr>
              <a:spLocks noChangeAspect="1"/>
            </p:cNvSpPr>
            <p:nvPr/>
          </p:nvSpPr>
          <p:spPr bwMode="auto">
            <a:xfrm>
              <a:off x="1189038" y="1816224"/>
              <a:ext cx="419364" cy="593683"/>
            </a:xfrm>
            <a:custGeom>
              <a:avLst/>
              <a:gdLst/>
              <a:ahLst/>
              <a:cxnLst/>
              <a:rect l="l" t="t" r="r" b="b"/>
              <a:pathLst>
                <a:path w="2722429" h="4789665">
                  <a:moveTo>
                    <a:pt x="1346561" y="4502803"/>
                  </a:moveTo>
                  <a:lnTo>
                    <a:pt x="1319494" y="4590254"/>
                  </a:lnTo>
                  <a:cubicBezTo>
                    <a:pt x="1370780" y="4623188"/>
                    <a:pt x="1392862" y="4602715"/>
                    <a:pt x="1422067" y="4598933"/>
                  </a:cubicBezTo>
                  <a:lnTo>
                    <a:pt x="1450559" y="4508144"/>
                  </a:lnTo>
                  <a:cubicBezTo>
                    <a:pt x="1378853" y="4535069"/>
                    <a:pt x="1369830" y="4510591"/>
                    <a:pt x="1346561" y="4502803"/>
                  </a:cubicBezTo>
                  <a:close/>
                  <a:moveTo>
                    <a:pt x="1291703" y="4476863"/>
                  </a:moveTo>
                  <a:cubicBezTo>
                    <a:pt x="1271500" y="4475153"/>
                    <a:pt x="1257001" y="4484037"/>
                    <a:pt x="1239895" y="4486401"/>
                  </a:cubicBezTo>
                  <a:lnTo>
                    <a:pt x="1213192" y="4577190"/>
                  </a:lnTo>
                  <a:cubicBezTo>
                    <a:pt x="1280394" y="4550265"/>
                    <a:pt x="1288850" y="4574742"/>
                    <a:pt x="1310657" y="4582531"/>
                  </a:cubicBezTo>
                  <a:lnTo>
                    <a:pt x="1336024" y="4495079"/>
                  </a:lnTo>
                  <a:cubicBezTo>
                    <a:pt x="1318000" y="4482729"/>
                    <a:pt x="1303825" y="4477889"/>
                    <a:pt x="1291703" y="4476863"/>
                  </a:cubicBezTo>
                  <a:close/>
                  <a:moveTo>
                    <a:pt x="2119608" y="4417076"/>
                  </a:moveTo>
                  <a:cubicBezTo>
                    <a:pt x="2156548" y="4417076"/>
                    <a:pt x="2186493" y="4447021"/>
                    <a:pt x="2186493" y="4483960"/>
                  </a:cubicBezTo>
                  <a:cubicBezTo>
                    <a:pt x="2186493" y="4520899"/>
                    <a:pt x="2156548" y="4550844"/>
                    <a:pt x="2119608" y="4550844"/>
                  </a:cubicBezTo>
                  <a:cubicBezTo>
                    <a:pt x="2082668" y="4550844"/>
                    <a:pt x="2052723" y="4520899"/>
                    <a:pt x="2052723" y="4483960"/>
                  </a:cubicBezTo>
                  <a:cubicBezTo>
                    <a:pt x="2052723" y="4447021"/>
                    <a:pt x="2082668" y="4417076"/>
                    <a:pt x="2119608" y="4417076"/>
                  </a:cubicBezTo>
                  <a:close/>
                  <a:moveTo>
                    <a:pt x="1375648" y="4401592"/>
                  </a:moveTo>
                  <a:lnTo>
                    <a:pt x="1348580" y="4489043"/>
                  </a:lnTo>
                  <a:cubicBezTo>
                    <a:pt x="1399866" y="4521977"/>
                    <a:pt x="1421948" y="4501504"/>
                    <a:pt x="1451153" y="4497722"/>
                  </a:cubicBezTo>
                  <a:lnTo>
                    <a:pt x="1479645" y="4406932"/>
                  </a:lnTo>
                  <a:cubicBezTo>
                    <a:pt x="1407939" y="4433858"/>
                    <a:pt x="1398917" y="4409380"/>
                    <a:pt x="1375648" y="4401592"/>
                  </a:cubicBezTo>
                  <a:close/>
                  <a:moveTo>
                    <a:pt x="2119608" y="4386401"/>
                  </a:moveTo>
                  <a:cubicBezTo>
                    <a:pt x="2065728" y="4386401"/>
                    <a:pt x="2022049" y="4430080"/>
                    <a:pt x="2022049" y="4483960"/>
                  </a:cubicBezTo>
                  <a:cubicBezTo>
                    <a:pt x="2022049" y="4502736"/>
                    <a:pt x="2027353" y="4520272"/>
                    <a:pt x="2038016" y="4534245"/>
                  </a:cubicBezTo>
                  <a:lnTo>
                    <a:pt x="1981241" y="4590925"/>
                  </a:lnTo>
                  <a:cubicBezTo>
                    <a:pt x="1972878" y="4599274"/>
                    <a:pt x="1972867" y="4612822"/>
                    <a:pt x="1981216" y="4621185"/>
                  </a:cubicBezTo>
                  <a:cubicBezTo>
                    <a:pt x="1989565" y="4629548"/>
                    <a:pt x="2003113" y="4629559"/>
                    <a:pt x="2011476" y="4621210"/>
                  </a:cubicBezTo>
                  <a:lnTo>
                    <a:pt x="2068071" y="4564708"/>
                  </a:lnTo>
                  <a:cubicBezTo>
                    <a:pt x="2082269" y="4575900"/>
                    <a:pt x="2100283" y="4581519"/>
                    <a:pt x="2119608" y="4581519"/>
                  </a:cubicBezTo>
                  <a:cubicBezTo>
                    <a:pt x="2173488" y="4581519"/>
                    <a:pt x="2217167" y="4537840"/>
                    <a:pt x="2217167" y="4483960"/>
                  </a:cubicBezTo>
                  <a:cubicBezTo>
                    <a:pt x="2217167" y="4430080"/>
                    <a:pt x="2173488" y="4386401"/>
                    <a:pt x="2119608" y="4386401"/>
                  </a:cubicBezTo>
                  <a:close/>
                  <a:moveTo>
                    <a:pt x="660244" y="4379873"/>
                  </a:moveTo>
                  <a:cubicBezTo>
                    <a:pt x="657836" y="4379386"/>
                    <a:pt x="655370" y="4379378"/>
                    <a:pt x="652928" y="4379876"/>
                  </a:cubicBezTo>
                  <a:cubicBezTo>
                    <a:pt x="649671" y="4380541"/>
                    <a:pt x="646454" y="4382106"/>
                    <a:pt x="643463" y="4384634"/>
                  </a:cubicBezTo>
                  <a:lnTo>
                    <a:pt x="550646" y="4463095"/>
                  </a:lnTo>
                  <a:cubicBezTo>
                    <a:pt x="544575" y="4468227"/>
                    <a:pt x="540603" y="4476343"/>
                    <a:pt x="539167" y="4485288"/>
                  </a:cubicBezTo>
                  <a:lnTo>
                    <a:pt x="538027" y="4487497"/>
                  </a:lnTo>
                  <a:cubicBezTo>
                    <a:pt x="532270" y="4505257"/>
                    <a:pt x="537944" y="4526152"/>
                    <a:pt x="550700" y="4534168"/>
                  </a:cubicBezTo>
                  <a:lnTo>
                    <a:pt x="657831" y="4601484"/>
                  </a:lnTo>
                  <a:cubicBezTo>
                    <a:pt x="670588" y="4609500"/>
                    <a:pt x="685596" y="4601600"/>
                    <a:pt x="691353" y="4583840"/>
                  </a:cubicBezTo>
                  <a:cubicBezTo>
                    <a:pt x="697110" y="4566080"/>
                    <a:pt x="691436" y="4545185"/>
                    <a:pt x="678680" y="4537170"/>
                  </a:cubicBezTo>
                  <a:lnTo>
                    <a:pt x="661890" y="4526620"/>
                  </a:lnTo>
                  <a:lnTo>
                    <a:pt x="704842" y="4526620"/>
                  </a:lnTo>
                  <a:cubicBezTo>
                    <a:pt x="718837" y="4526620"/>
                    <a:pt x="730182" y="4510824"/>
                    <a:pt x="730182" y="4491339"/>
                  </a:cubicBezTo>
                  <a:cubicBezTo>
                    <a:pt x="730182" y="4471854"/>
                    <a:pt x="718837" y="4456059"/>
                    <a:pt x="704842" y="4456059"/>
                  </a:cubicBezTo>
                  <a:lnTo>
                    <a:pt x="656623" y="4456059"/>
                  </a:lnTo>
                  <a:lnTo>
                    <a:pt x="669766" y="4444948"/>
                  </a:lnTo>
                  <a:cubicBezTo>
                    <a:pt x="681729" y="4434836"/>
                    <a:pt x="685539" y="4413136"/>
                    <a:pt x="678275" y="4396481"/>
                  </a:cubicBezTo>
                  <a:cubicBezTo>
                    <a:pt x="674190" y="4387112"/>
                    <a:pt x="667471" y="4381335"/>
                    <a:pt x="660244" y="4379873"/>
                  </a:cubicBezTo>
                  <a:close/>
                  <a:moveTo>
                    <a:pt x="1320789" y="4375652"/>
                  </a:moveTo>
                  <a:cubicBezTo>
                    <a:pt x="1300586" y="4373942"/>
                    <a:pt x="1286087" y="4382826"/>
                    <a:pt x="1268981" y="4385190"/>
                  </a:cubicBezTo>
                  <a:lnTo>
                    <a:pt x="1242278" y="4475979"/>
                  </a:lnTo>
                  <a:cubicBezTo>
                    <a:pt x="1309480" y="4449054"/>
                    <a:pt x="1317936" y="4473531"/>
                    <a:pt x="1339743" y="4481319"/>
                  </a:cubicBezTo>
                  <a:lnTo>
                    <a:pt x="1365111" y="4393868"/>
                  </a:lnTo>
                  <a:cubicBezTo>
                    <a:pt x="1347086" y="4381518"/>
                    <a:pt x="1332911" y="4376678"/>
                    <a:pt x="1320789" y="4375652"/>
                  </a:cubicBezTo>
                  <a:close/>
                  <a:moveTo>
                    <a:pt x="273360" y="451976"/>
                  </a:moveTo>
                  <a:lnTo>
                    <a:pt x="273360" y="4125794"/>
                  </a:lnTo>
                  <a:lnTo>
                    <a:pt x="2449071" y="4125794"/>
                  </a:lnTo>
                  <a:lnTo>
                    <a:pt x="2449071" y="451976"/>
                  </a:lnTo>
                  <a:close/>
                  <a:moveTo>
                    <a:pt x="453747" y="0"/>
                  </a:moveTo>
                  <a:lnTo>
                    <a:pt x="2268682" y="0"/>
                  </a:lnTo>
                  <a:cubicBezTo>
                    <a:pt x="2519279" y="0"/>
                    <a:pt x="2722429" y="203150"/>
                    <a:pt x="2722429" y="453747"/>
                  </a:cubicBezTo>
                  <a:lnTo>
                    <a:pt x="2722429" y="4335918"/>
                  </a:lnTo>
                  <a:cubicBezTo>
                    <a:pt x="2722429" y="4586515"/>
                    <a:pt x="2519279" y="4789665"/>
                    <a:pt x="2268682" y="4789665"/>
                  </a:cubicBezTo>
                  <a:lnTo>
                    <a:pt x="453747" y="4789665"/>
                  </a:lnTo>
                  <a:cubicBezTo>
                    <a:pt x="203150" y="4789665"/>
                    <a:pt x="0" y="4586515"/>
                    <a:pt x="0" y="4335918"/>
                  </a:cubicBezTo>
                  <a:lnTo>
                    <a:pt x="0" y="453747"/>
                  </a:lnTo>
                  <a:cubicBezTo>
                    <a:pt x="0" y="203150"/>
                    <a:pt x="203150" y="0"/>
                    <a:pt x="453747" y="0"/>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fontAlgn="base">
                <a:spcBef>
                  <a:spcPct val="0"/>
                </a:spcBef>
                <a:spcAft>
                  <a:spcPct val="0"/>
                </a:spcAft>
              </a:pPr>
              <a:endParaRPr lang="en-US" spc="-5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44" name="Straight Arrow Connector 43"/>
            <p:cNvCxnSpPr/>
            <p:nvPr/>
          </p:nvCxnSpPr>
          <p:spPr>
            <a:xfrm flipH="1" flipV="1">
              <a:off x="1358493" y="2629470"/>
              <a:ext cx="4801" cy="556655"/>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726138" y="2242972"/>
              <a:ext cx="5215363" cy="1628180"/>
              <a:chOff x="726138" y="2242972"/>
              <a:chExt cx="5215363" cy="1628180"/>
            </a:xfrm>
            <a:noFill/>
          </p:grpSpPr>
          <p:sp>
            <p:nvSpPr>
              <p:cNvPr id="19" name="TextBox 18"/>
              <p:cNvSpPr txBox="1"/>
              <p:nvPr/>
            </p:nvSpPr>
            <p:spPr>
              <a:xfrm>
                <a:off x="2568831" y="3621957"/>
                <a:ext cx="683491" cy="141276"/>
              </a:xfrm>
              <a:prstGeom prst="rect">
                <a:avLst/>
              </a:prstGeom>
              <a:grpFill/>
            </p:spPr>
            <p:txBody>
              <a:bodyPr wrap="none" lIns="0" tIns="0" rIns="0" bIns="0" rtlCol="0">
                <a:spAutoFit/>
              </a:bodyPr>
              <a:lstStyle/>
              <a:p>
                <a:pPr defTabSz="932597">
                  <a:lnSpc>
                    <a:spcPct val="90000"/>
                  </a:lnSpc>
                </a:pPr>
                <a:r>
                  <a:rPr lang="en-US" sz="1000" dirty="0">
                    <a:solidFill>
                      <a:srgbClr val="FFFFFF"/>
                    </a:solidFill>
                  </a:rPr>
                  <a:t>Azure Blobs</a:t>
                </a:r>
              </a:p>
            </p:txBody>
          </p:sp>
          <p:sp>
            <p:nvSpPr>
              <p:cNvPr id="25" name="TextBox 24"/>
              <p:cNvSpPr txBox="1"/>
              <p:nvPr/>
            </p:nvSpPr>
            <p:spPr>
              <a:xfrm>
                <a:off x="2494975" y="2242972"/>
                <a:ext cx="941845" cy="141276"/>
              </a:xfrm>
              <a:prstGeom prst="rect">
                <a:avLst/>
              </a:prstGeom>
              <a:grpFill/>
            </p:spPr>
            <p:txBody>
              <a:bodyPr wrap="none" lIns="0" tIns="0" rIns="0" bIns="0" rtlCol="0">
                <a:spAutoFit/>
              </a:bodyPr>
              <a:lstStyle/>
              <a:p>
                <a:pPr defTabSz="932597">
                  <a:lnSpc>
                    <a:spcPct val="90000"/>
                  </a:lnSpc>
                </a:pPr>
                <a:r>
                  <a:rPr lang="en-US" sz="1000" dirty="0">
                    <a:solidFill>
                      <a:srgbClr val="FFFFFF"/>
                    </a:solidFill>
                  </a:rPr>
                  <a:t>Azure HDInsight</a:t>
                </a:r>
              </a:p>
            </p:txBody>
          </p:sp>
          <p:sp>
            <p:nvSpPr>
              <p:cNvPr id="26" name="TextBox 25"/>
              <p:cNvSpPr txBox="1"/>
              <p:nvPr/>
            </p:nvSpPr>
            <p:spPr>
              <a:xfrm>
                <a:off x="2802869" y="2636549"/>
                <a:ext cx="528152" cy="141276"/>
              </a:xfrm>
              <a:prstGeom prst="rect">
                <a:avLst/>
              </a:prstGeom>
              <a:grpFill/>
            </p:spPr>
            <p:txBody>
              <a:bodyPr wrap="none" lIns="0" tIns="0" rIns="0" bIns="0" rtlCol="0">
                <a:spAutoFit/>
              </a:bodyPr>
              <a:lstStyle/>
              <a:p>
                <a:pPr defTabSz="932597">
                  <a:lnSpc>
                    <a:spcPct val="90000"/>
                  </a:lnSpc>
                </a:pPr>
                <a:r>
                  <a:rPr lang="en-US" sz="1000" dirty="0">
                    <a:solidFill>
                      <a:srgbClr val="FFFFFF"/>
                    </a:solidFill>
                  </a:rPr>
                  <a:t>Hive, Pig,</a:t>
                </a:r>
              </a:p>
            </p:txBody>
          </p:sp>
          <p:sp>
            <p:nvSpPr>
              <p:cNvPr id="32" name="TextBox 31"/>
              <p:cNvSpPr txBox="1"/>
              <p:nvPr/>
            </p:nvSpPr>
            <p:spPr>
              <a:xfrm>
                <a:off x="5056195" y="3665424"/>
                <a:ext cx="801221" cy="141276"/>
              </a:xfrm>
              <a:prstGeom prst="rect">
                <a:avLst/>
              </a:prstGeom>
              <a:grpFill/>
            </p:spPr>
            <p:txBody>
              <a:bodyPr wrap="none" lIns="0" tIns="0" rIns="0" bIns="0" rtlCol="0">
                <a:spAutoFit/>
              </a:bodyPr>
              <a:lstStyle/>
              <a:p>
                <a:pPr defTabSz="932597">
                  <a:lnSpc>
                    <a:spcPct val="90000"/>
                  </a:lnSpc>
                </a:pPr>
                <a:r>
                  <a:rPr lang="en-US" sz="1000" dirty="0">
                    <a:solidFill>
                      <a:srgbClr val="FFFFFF"/>
                    </a:solidFill>
                  </a:rPr>
                  <a:t>Azure SQL DB</a:t>
                </a:r>
              </a:p>
            </p:txBody>
          </p:sp>
          <p:sp>
            <p:nvSpPr>
              <p:cNvPr id="35" name="TextBox 34"/>
              <p:cNvSpPr txBox="1"/>
              <p:nvPr/>
            </p:nvSpPr>
            <p:spPr>
              <a:xfrm>
                <a:off x="4891737" y="2246378"/>
                <a:ext cx="1049764" cy="141276"/>
              </a:xfrm>
              <a:prstGeom prst="rect">
                <a:avLst/>
              </a:prstGeom>
              <a:grpFill/>
            </p:spPr>
            <p:txBody>
              <a:bodyPr wrap="none" lIns="0" tIns="0" rIns="0" bIns="0" rtlCol="0">
                <a:spAutoFit/>
              </a:bodyPr>
              <a:lstStyle/>
              <a:p>
                <a:pPr defTabSz="932597">
                  <a:lnSpc>
                    <a:spcPct val="90000"/>
                  </a:lnSpc>
                </a:pPr>
                <a:r>
                  <a:rPr lang="en-US" sz="1000" dirty="0">
                    <a:solidFill>
                      <a:srgbClr val="FFFFFF"/>
                    </a:solidFill>
                  </a:rPr>
                  <a:t>Power BI for O365</a:t>
                </a:r>
              </a:p>
            </p:txBody>
          </p:sp>
          <p:sp>
            <p:nvSpPr>
              <p:cNvPr id="41" name="TextBox 40"/>
              <p:cNvSpPr txBox="1"/>
              <p:nvPr/>
            </p:nvSpPr>
            <p:spPr>
              <a:xfrm>
                <a:off x="726138" y="3729876"/>
                <a:ext cx="1393144" cy="141276"/>
              </a:xfrm>
              <a:prstGeom prst="rect">
                <a:avLst/>
              </a:prstGeom>
              <a:grpFill/>
            </p:spPr>
            <p:txBody>
              <a:bodyPr wrap="none" lIns="0" tIns="0" rIns="0" bIns="0" rtlCol="0">
                <a:spAutoFit/>
              </a:bodyPr>
              <a:lstStyle/>
              <a:p>
                <a:pPr defTabSz="932597">
                  <a:lnSpc>
                    <a:spcPct val="90000"/>
                  </a:lnSpc>
                </a:pPr>
                <a:r>
                  <a:rPr lang="en-US" sz="1000" dirty="0">
                    <a:solidFill>
                      <a:srgbClr val="FFFFFF"/>
                    </a:solidFill>
                  </a:rPr>
                  <a:t>Mobile Notification Hub</a:t>
                </a:r>
              </a:p>
            </p:txBody>
          </p:sp>
          <p:sp>
            <p:nvSpPr>
              <p:cNvPr id="42" name="TextBox 41"/>
              <p:cNvSpPr txBox="1"/>
              <p:nvPr/>
            </p:nvSpPr>
            <p:spPr>
              <a:xfrm>
                <a:off x="1172875" y="2509895"/>
                <a:ext cx="820843" cy="141276"/>
              </a:xfrm>
              <a:prstGeom prst="rect">
                <a:avLst/>
              </a:prstGeom>
              <a:grpFill/>
            </p:spPr>
            <p:txBody>
              <a:bodyPr wrap="none" lIns="0" tIns="0" rIns="0" bIns="0" rtlCol="0">
                <a:spAutoFit/>
              </a:bodyPr>
              <a:lstStyle/>
              <a:p>
                <a:pPr defTabSz="932597">
                  <a:lnSpc>
                    <a:spcPct val="90000"/>
                  </a:lnSpc>
                </a:pPr>
                <a:r>
                  <a:rPr lang="en-US" sz="1000" dirty="0">
                    <a:solidFill>
                      <a:srgbClr val="FFFFFF"/>
                    </a:solidFill>
                  </a:rPr>
                  <a:t>Mobile Device</a:t>
                </a:r>
              </a:p>
            </p:txBody>
          </p:sp>
          <p:sp>
            <p:nvSpPr>
              <p:cNvPr id="45" name="TextBox 44"/>
              <p:cNvSpPr txBox="1"/>
              <p:nvPr/>
            </p:nvSpPr>
            <p:spPr>
              <a:xfrm>
                <a:off x="1416196" y="2791594"/>
                <a:ext cx="1241077" cy="141276"/>
              </a:xfrm>
              <a:prstGeom prst="rect">
                <a:avLst/>
              </a:prstGeom>
              <a:solidFill>
                <a:schemeClr val="accent2"/>
              </a:solidFill>
            </p:spPr>
            <p:txBody>
              <a:bodyPr wrap="none" lIns="0" tIns="0" rIns="0" bIns="0" rtlCol="0">
                <a:spAutoFit/>
              </a:bodyPr>
              <a:lstStyle/>
              <a:p>
                <a:pPr defTabSz="932597">
                  <a:lnSpc>
                    <a:spcPct val="90000"/>
                  </a:lnSpc>
                </a:pPr>
                <a:r>
                  <a:rPr lang="en-US" sz="1000" dirty="0">
                    <a:solidFill>
                      <a:srgbClr val="FFFFFF"/>
                    </a:solidFill>
                  </a:rPr>
                  <a:t>Real-time notification</a:t>
                </a:r>
              </a:p>
            </p:txBody>
          </p:sp>
        </p:grpSp>
        <p:sp>
          <p:nvSpPr>
            <p:cNvPr id="46" name="Rectangle 45"/>
            <p:cNvSpPr/>
            <p:nvPr/>
          </p:nvSpPr>
          <p:spPr bwMode="auto">
            <a:xfrm>
              <a:off x="3371132" y="3098612"/>
              <a:ext cx="1039753" cy="605689"/>
            </a:xfrm>
            <a:prstGeom prst="rect">
              <a:avLst/>
            </a:prstGeom>
            <a:noFill/>
            <a:ln w="12700">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l="18209" t="14527" r="24712" b="24554"/>
            <a:stretch/>
          </p:blipFill>
          <p:spPr>
            <a:xfrm>
              <a:off x="3343443" y="5441935"/>
              <a:ext cx="1095130" cy="724553"/>
            </a:xfrm>
            <a:prstGeom prst="rect">
              <a:avLst/>
            </a:prstGeom>
          </p:spPr>
        </p:pic>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18209" t="14527" r="24712" b="24554"/>
            <a:stretch/>
          </p:blipFill>
          <p:spPr>
            <a:xfrm>
              <a:off x="946353" y="5441935"/>
              <a:ext cx="1095130" cy="724553"/>
            </a:xfrm>
            <a:prstGeom prst="rect">
              <a:avLst/>
            </a:prstGeom>
          </p:spPr>
        </p:pic>
        <p:pic>
          <p:nvPicPr>
            <p:cNvPr id="49" name="Picture 8" descr="Z:\Pictures\MICROSOFT IMAGES\CloudnEnterprise_Symbols_Public_v2.02\CloudnEnterprise_Symbols_Public_v2.02\CnE_PNGs\CnE_Cloud_PNGs\HDInsight.pn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49730" y="1742438"/>
              <a:ext cx="457199" cy="45720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bwMode="auto">
            <a:xfrm>
              <a:off x="2732891" y="4357494"/>
              <a:ext cx="236245" cy="2729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2412577" y="4528588"/>
              <a:ext cx="236245" cy="1116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p:cNvSpPr/>
            <p:nvPr/>
          </p:nvSpPr>
          <p:spPr bwMode="auto">
            <a:xfrm>
              <a:off x="2407132" y="4412577"/>
              <a:ext cx="62195" cy="1116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original cloud"/>
            <p:cNvSpPr>
              <a:spLocks noChangeAspect="1"/>
            </p:cNvSpPr>
            <p:nvPr/>
          </p:nvSpPr>
          <p:spPr bwMode="black">
            <a:xfrm>
              <a:off x="2237041" y="4117528"/>
              <a:ext cx="910845" cy="52268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1"/>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grpSp>
      <p:sp>
        <p:nvSpPr>
          <p:cNvPr id="70" name="Rectangle 69"/>
          <p:cNvSpPr/>
          <p:nvPr/>
        </p:nvSpPr>
        <p:spPr bwMode="auto">
          <a:xfrm>
            <a:off x="5488877" y="5936937"/>
            <a:ext cx="2170766" cy="76027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t="38333" b="36667"/>
          <a:stretch/>
        </p:blipFill>
        <p:spPr>
          <a:xfrm>
            <a:off x="5605168" y="6093102"/>
            <a:ext cx="1837363" cy="459341"/>
          </a:xfrm>
          <a:prstGeom prst="rect">
            <a:avLst/>
          </a:prstGeom>
        </p:spPr>
      </p:pic>
    </p:spTree>
    <p:extLst>
      <p:ext uri="{BB962C8B-B14F-4D97-AF65-F5344CB8AC3E}">
        <p14:creationId xmlns:p14="http://schemas.microsoft.com/office/powerpoint/2010/main" val="34922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9293" y="292537"/>
            <a:ext cx="8152243" cy="6404673"/>
            <a:chOff x="-2113212" y="-566242"/>
            <a:chExt cx="8483849" cy="6405581"/>
          </a:xfrm>
        </p:grpSpPr>
        <p:sp>
          <p:nvSpPr>
            <p:cNvPr id="4" name="Rectangle 3"/>
            <p:cNvSpPr/>
            <p:nvPr/>
          </p:nvSpPr>
          <p:spPr bwMode="auto">
            <a:xfrm>
              <a:off x="-2113212" y="-566242"/>
              <a:ext cx="7294523" cy="640558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597"/>
              <a:r>
                <a:rPr lang="en-US" sz="1399" b="1" dirty="0">
                  <a:solidFill>
                    <a:srgbClr val="FFFFFF"/>
                  </a:solidFill>
                </a:rPr>
                <a:t>Neudesic</a:t>
              </a:r>
              <a:r>
                <a:rPr lang="en-US" sz="1399" dirty="0">
                  <a:solidFill>
                    <a:srgbClr val="FFFFFF"/>
                  </a:solidFill>
                </a:rPr>
                <a:t> partnered with one of the nation's largest utility companies that recently deployed Smart Utility Meters for power customers, nearly a million meters sending usage data every 15 minutes.</a:t>
              </a:r>
            </a:p>
            <a:p>
              <a:pPr defTabSz="932597"/>
              <a:r>
                <a:rPr lang="en-US" sz="1399" dirty="0">
                  <a:solidFill>
                    <a:srgbClr val="FFFFFF"/>
                  </a:solidFill>
                </a:rPr>
                <a:t> </a:t>
              </a:r>
            </a:p>
            <a:p>
              <a:pPr defTabSz="932597"/>
              <a:r>
                <a:rPr lang="en-US" sz="1399" b="1" dirty="0">
                  <a:solidFill>
                    <a:srgbClr val="FFFFFF"/>
                  </a:solidFill>
                </a:rPr>
                <a:t>The result: </a:t>
              </a:r>
              <a:r>
                <a:rPr lang="en-US" sz="1399" dirty="0">
                  <a:solidFill>
                    <a:srgbClr val="FFFFFF"/>
                  </a:solidFill>
                </a:rPr>
                <a:t>an Azure hybrid big data processing solution that enabled the customer to perform gap analytics: a process for identifying gaps that exist in the power usage readings, over 7x faster than their previous solution!   Billions of Smart Meter reads get processed to identify the nature and duration of the gaps to mitigate revenue losses.</a:t>
              </a:r>
            </a:p>
          </p:txBody>
        </p:sp>
        <p:sp>
          <p:nvSpPr>
            <p:cNvPr id="5" name="TextBox 4"/>
            <p:cNvSpPr txBox="1"/>
            <p:nvPr/>
          </p:nvSpPr>
          <p:spPr>
            <a:xfrm>
              <a:off x="276368" y="368184"/>
              <a:ext cx="6094269" cy="797521"/>
            </a:xfrm>
            <a:prstGeom prst="rect">
              <a:avLst/>
            </a:prstGeom>
          </p:spPr>
          <p:txBody>
            <a:bodyPr wrap="square" lIns="182854" tIns="146283" rIns="182854" bIns="146283" rtlCol="0">
              <a:spAutoFit/>
            </a:bodyPr>
            <a:lstStyle/>
            <a:p>
              <a:pPr defTabSz="932597"/>
              <a:r>
                <a:rPr lang="en-US" sz="1599" dirty="0">
                  <a:solidFill>
                    <a:srgbClr val="FFFFFF"/>
                  </a:solidFill>
                </a:rPr>
                <a:t/>
              </a:r>
              <a:br>
                <a:rPr lang="en-US" sz="1599" dirty="0">
                  <a:solidFill>
                    <a:srgbClr val="FFFFFF"/>
                  </a:solidFill>
                </a:rPr>
              </a:br>
              <a:endParaRPr lang="en-US" sz="1599" dirty="0">
                <a:solidFill>
                  <a:srgbClr val="FFFFFF"/>
                </a:solidFill>
              </a:endParaRPr>
            </a:p>
          </p:txBody>
        </p:sp>
      </p:grpSp>
      <p:pic>
        <p:nvPicPr>
          <p:cNvPr id="50" name="Picture 49" descr="Screen Shot 2015-03-27 at 12.5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697" y="292537"/>
            <a:ext cx="4948587" cy="6404673"/>
          </a:xfrm>
          <a:prstGeom prst="rect">
            <a:avLst/>
          </a:prstGeom>
        </p:spPr>
      </p:pic>
      <p:pic>
        <p:nvPicPr>
          <p:cNvPr id="57" name="Picture 56"/>
          <p:cNvPicPr>
            <a:picLocks noChangeAspect="1"/>
          </p:cNvPicPr>
          <p:nvPr/>
        </p:nvPicPr>
        <p:blipFill>
          <a:blip r:embed="rId4"/>
          <a:stretch>
            <a:fillRect/>
          </a:stretch>
        </p:blipFill>
        <p:spPr>
          <a:xfrm>
            <a:off x="199292" y="2386446"/>
            <a:ext cx="6971969" cy="3938942"/>
          </a:xfrm>
          <a:prstGeom prst="rect">
            <a:avLst/>
          </a:prstGeom>
        </p:spPr>
      </p:pic>
    </p:spTree>
    <p:extLst>
      <p:ext uri="{BB962C8B-B14F-4D97-AF65-F5344CB8AC3E}">
        <p14:creationId xmlns:p14="http://schemas.microsoft.com/office/powerpoint/2010/main" val="1665737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57025" y="221127"/>
            <a:ext cx="11980158" cy="640467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1599" dirty="0">
              <a:solidFill>
                <a:srgbClr val="FFFFFF"/>
              </a:solidFill>
            </a:endParaRPr>
          </a:p>
        </p:txBody>
      </p:sp>
      <p:sp>
        <p:nvSpPr>
          <p:cNvPr id="5" name="TextBox 4"/>
          <p:cNvSpPr txBox="1"/>
          <p:nvPr/>
        </p:nvSpPr>
        <p:spPr>
          <a:xfrm>
            <a:off x="292191" y="378562"/>
            <a:ext cx="6093405" cy="797407"/>
          </a:xfrm>
          <a:prstGeom prst="rect">
            <a:avLst/>
          </a:prstGeom>
        </p:spPr>
        <p:txBody>
          <a:bodyPr wrap="square" lIns="182854" tIns="146283" rIns="182854" bIns="146283" rtlCol="0">
            <a:spAutoFit/>
          </a:bodyPr>
          <a:lstStyle/>
          <a:p>
            <a:pPr defTabSz="932597"/>
            <a:r>
              <a:rPr lang="en-US" sz="1599" dirty="0">
                <a:solidFill>
                  <a:srgbClr val="FFFFFF"/>
                </a:solidFill>
              </a:rPr>
              <a:t/>
            </a:r>
            <a:br>
              <a:rPr lang="en-US" sz="1599" dirty="0">
                <a:solidFill>
                  <a:srgbClr val="FFFFFF"/>
                </a:solidFill>
              </a:rPr>
            </a:br>
            <a:endParaRPr lang="en-US" sz="1599" dirty="0">
              <a:solidFill>
                <a:srgbClr val="FFFFFF"/>
              </a:solidFill>
            </a:endParaRPr>
          </a:p>
        </p:txBody>
      </p:sp>
      <p:pic>
        <p:nvPicPr>
          <p:cNvPr id="10" name="Picture 9" descr="JG-Purple-Logo-Web-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540" y="5948015"/>
            <a:ext cx="2418265" cy="596815"/>
          </a:xfrm>
          <a:prstGeom prst="rect">
            <a:avLst/>
          </a:prstGeom>
        </p:spPr>
      </p:pic>
      <p:sp>
        <p:nvSpPr>
          <p:cNvPr id="34" name="TextBox 33"/>
          <p:cNvSpPr txBox="1"/>
          <p:nvPr/>
        </p:nvSpPr>
        <p:spPr>
          <a:xfrm>
            <a:off x="351669" y="297317"/>
            <a:ext cx="7161784" cy="3318900"/>
          </a:xfrm>
          <a:prstGeom prst="rect">
            <a:avLst/>
          </a:prstGeom>
          <a:noFill/>
        </p:spPr>
        <p:txBody>
          <a:bodyPr wrap="square" lIns="182854" tIns="146283" rIns="182854" bIns="146283" numCol="2" spcCol="180000" rtlCol="0">
            <a:spAutoFit/>
          </a:bodyPr>
          <a:lstStyle/>
          <a:p>
            <a:pPr defTabSz="932597">
              <a:spcAft>
                <a:spcPts val="600"/>
              </a:spcAft>
            </a:pPr>
            <a:r>
              <a:rPr lang="en-US" dirty="0">
                <a:solidFill>
                  <a:srgbClr val="FFFFFF"/>
                </a:solidFill>
              </a:rPr>
              <a:t>JustGiving wanted to harness the power of their data by using network science to map people’s connections and relationships so that they could connect people with the causes they care about. Based on 15 </a:t>
            </a:r>
            <a:br>
              <a:rPr lang="en-US" dirty="0">
                <a:solidFill>
                  <a:srgbClr val="FFFFFF"/>
                </a:solidFill>
              </a:rPr>
            </a:br>
            <a:r>
              <a:rPr lang="en-US" dirty="0">
                <a:solidFill>
                  <a:srgbClr val="FFFFFF"/>
                </a:solidFill>
              </a:rPr>
              <a:t>years of data, the JustGiving </a:t>
            </a:r>
            <a:r>
              <a:rPr lang="en-US" dirty="0" err="1">
                <a:solidFill>
                  <a:srgbClr val="FFFFFF"/>
                </a:solidFill>
              </a:rPr>
              <a:t>GiveGraph</a:t>
            </a:r>
            <a:r>
              <a:rPr lang="en-US" dirty="0">
                <a:solidFill>
                  <a:srgbClr val="FFFFFF"/>
                </a:solidFill>
              </a:rPr>
              <a:t> is the world’s </a:t>
            </a:r>
            <a:br>
              <a:rPr lang="en-US" dirty="0">
                <a:solidFill>
                  <a:srgbClr val="FFFFFF"/>
                </a:solidFill>
              </a:rPr>
            </a:br>
            <a:r>
              <a:rPr lang="en-US" dirty="0">
                <a:solidFill>
                  <a:srgbClr val="FFFFFF"/>
                </a:solidFill>
              </a:rPr>
              <a:t>largest ecosystem of giving</a:t>
            </a:r>
            <a:br>
              <a:rPr lang="en-US" dirty="0">
                <a:solidFill>
                  <a:srgbClr val="FFFFFF"/>
                </a:solidFill>
              </a:rPr>
            </a:br>
            <a:r>
              <a:rPr lang="en-US" dirty="0">
                <a:solidFill>
                  <a:srgbClr val="FFFFFF"/>
                </a:solidFill>
              </a:rPr>
              <a:t>behavior. It contains more </a:t>
            </a:r>
            <a:br>
              <a:rPr lang="en-US" dirty="0">
                <a:solidFill>
                  <a:srgbClr val="FFFFFF"/>
                </a:solidFill>
              </a:rPr>
            </a:br>
            <a:r>
              <a:rPr lang="en-US" dirty="0">
                <a:solidFill>
                  <a:srgbClr val="FFFFFF"/>
                </a:solidFill>
              </a:rPr>
              <a:t>than 81 million person nodes, thousands of causes and 285 million connections and is the engine that drives </a:t>
            </a:r>
            <a:r>
              <a:rPr lang="en-US" dirty="0" err="1">
                <a:solidFill>
                  <a:srgbClr val="FFFFFF"/>
                </a:solidFill>
              </a:rPr>
              <a:t>JustGiving’s</a:t>
            </a:r>
            <a:r>
              <a:rPr lang="en-US" dirty="0">
                <a:solidFill>
                  <a:srgbClr val="FFFFFF"/>
                </a:solidFill>
              </a:rPr>
              <a:t> social platform, enabling levels of personalization and engagement that a traditional infrastructure would be unable to deliver.</a:t>
            </a:r>
          </a:p>
        </p:txBody>
      </p:sp>
      <p:grpSp>
        <p:nvGrpSpPr>
          <p:cNvPr id="43" name="Group 42"/>
          <p:cNvGrpSpPr/>
          <p:nvPr/>
        </p:nvGrpSpPr>
        <p:grpSpPr>
          <a:xfrm>
            <a:off x="580237" y="3851958"/>
            <a:ext cx="6584604" cy="2464305"/>
            <a:chOff x="579437" y="3699607"/>
            <a:chExt cx="6585538" cy="2464655"/>
          </a:xfrm>
        </p:grpSpPr>
        <p:grpSp>
          <p:nvGrpSpPr>
            <p:cNvPr id="16" name="Group 15"/>
            <p:cNvGrpSpPr/>
            <p:nvPr/>
          </p:nvGrpSpPr>
          <p:grpSpPr>
            <a:xfrm>
              <a:off x="653691" y="3715581"/>
              <a:ext cx="427345" cy="576955"/>
              <a:chOff x="3645975" y="2735377"/>
              <a:chExt cx="169656" cy="237469"/>
            </a:xfrm>
          </p:grpSpPr>
          <p:sp>
            <p:nvSpPr>
              <p:cNvPr id="14" name="Freeform 13"/>
              <p:cNvSpPr/>
              <p:nvPr/>
            </p:nvSpPr>
            <p:spPr>
              <a:xfrm>
                <a:off x="3645975" y="2735377"/>
                <a:ext cx="169656" cy="237469"/>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99">
                  <a:solidFill>
                    <a:srgbClr val="FFFFFF"/>
                  </a:solidFill>
                </a:endParaRPr>
              </a:p>
            </p:txBody>
          </p:sp>
          <p:sp>
            <p:nvSpPr>
              <p:cNvPr id="15" name="Oval 14"/>
              <p:cNvSpPr/>
              <p:nvPr/>
            </p:nvSpPr>
            <p:spPr>
              <a:xfrm>
                <a:off x="3660039" y="2746576"/>
                <a:ext cx="137746" cy="47211"/>
              </a:xfrm>
              <a:prstGeom prst="ellips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99">
                  <a:solidFill>
                    <a:srgbClr val="FFFFFF"/>
                  </a:solidFill>
                </a:endParaRPr>
              </a:p>
            </p:txBody>
          </p:sp>
        </p:grpSp>
        <p:sp>
          <p:nvSpPr>
            <p:cNvPr id="17" name="TextBox 16"/>
            <p:cNvSpPr txBox="1"/>
            <p:nvPr/>
          </p:nvSpPr>
          <p:spPr>
            <a:xfrm>
              <a:off x="579437" y="4378949"/>
              <a:ext cx="739086" cy="282553"/>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SQL Server</a:t>
              </a:r>
            </a:p>
            <a:p>
              <a:pPr defTabSz="932597">
                <a:lnSpc>
                  <a:spcPct val="90000"/>
                </a:lnSpc>
              </a:pPr>
              <a:r>
                <a:rPr lang="en-US" sz="1000" dirty="0">
                  <a:solidFill>
                    <a:srgbClr val="FFFFFF"/>
                  </a:solidFill>
                </a:rPr>
                <a:t>On-premises</a:t>
              </a:r>
            </a:p>
          </p:txBody>
        </p:sp>
        <p:sp>
          <p:nvSpPr>
            <p:cNvPr id="18" name="original cloud"/>
            <p:cNvSpPr>
              <a:spLocks noChangeAspect="1"/>
            </p:cNvSpPr>
            <p:nvPr/>
          </p:nvSpPr>
          <p:spPr bwMode="black">
            <a:xfrm>
              <a:off x="2140748" y="3785403"/>
              <a:ext cx="887347" cy="49479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1"/>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9" name="Rectangle 18"/>
            <p:cNvSpPr/>
            <p:nvPr/>
          </p:nvSpPr>
          <p:spPr bwMode="auto">
            <a:xfrm>
              <a:off x="1319013" y="3800141"/>
              <a:ext cx="652739" cy="5070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1473787" y="4018748"/>
              <a:ext cx="348287" cy="141276"/>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Agent</a:t>
              </a:r>
            </a:p>
          </p:txBody>
        </p:sp>
        <p:pic>
          <p:nvPicPr>
            <p:cNvPr id="21" name="Picture 14" descr="Z:\Pictures\MICROSOFT IMAGES\CloudnEnterprise_Symbols_Public_v2.02\CloudnEnterprise_Symbols_Public_v2.02\CnE_PNGs\CnE_Cloud_PNGs\Azure Batch.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11024" y="3729840"/>
              <a:ext cx="623567" cy="605917"/>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p:cNvSpPr txBox="1"/>
            <p:nvPr/>
          </p:nvSpPr>
          <p:spPr>
            <a:xfrm>
              <a:off x="3311024" y="4350207"/>
              <a:ext cx="683491" cy="141276"/>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Azure Blobs</a:t>
              </a:r>
            </a:p>
          </p:txBody>
        </p:sp>
        <p:sp>
          <p:nvSpPr>
            <p:cNvPr id="23" name="TextBox 22"/>
            <p:cNvSpPr txBox="1"/>
            <p:nvPr/>
          </p:nvSpPr>
          <p:spPr>
            <a:xfrm>
              <a:off x="4237037" y="4183062"/>
              <a:ext cx="941845" cy="141276"/>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Azure HDInsight</a:t>
              </a:r>
            </a:p>
          </p:txBody>
        </p:sp>
        <p:pic>
          <p:nvPicPr>
            <p:cNvPr id="24" name="Picture 8" descr="Z:\Pictures\MICROSOFT IMAGES\CloudnEnterprise_Symbols_Public_v2.02\CloudnEnterprise_Symbols_Public_v2.02\CnE_PNGs\CnE_Cloud_PNGs\HDInsight.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65637" y="3725862"/>
              <a:ext cx="445404" cy="432798"/>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7" name="Straight Arrow Connector 26"/>
            <p:cNvCxnSpPr>
              <a:endCxn id="19" idx="1"/>
            </p:cNvCxnSpPr>
            <p:nvPr/>
          </p:nvCxnSpPr>
          <p:spPr>
            <a:xfrm>
              <a:off x="1082603" y="4053683"/>
              <a:ext cx="236410"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971751" y="4051278"/>
              <a:ext cx="236410"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004594" y="4051278"/>
              <a:ext cx="236410"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bwMode="auto">
            <a:xfrm>
              <a:off x="5456237" y="3699607"/>
              <a:ext cx="652739" cy="5070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TextBox 37"/>
            <p:cNvSpPr txBox="1"/>
            <p:nvPr/>
          </p:nvSpPr>
          <p:spPr>
            <a:xfrm>
              <a:off x="5593511" y="3821543"/>
              <a:ext cx="353192" cy="282553"/>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Give </a:t>
              </a:r>
            </a:p>
            <a:p>
              <a:pPr defTabSz="932597">
                <a:lnSpc>
                  <a:spcPct val="90000"/>
                </a:lnSpc>
              </a:pPr>
              <a:r>
                <a:rPr lang="en-US" sz="1000" dirty="0">
                  <a:solidFill>
                    <a:srgbClr val="FFFFFF"/>
                  </a:solidFill>
                </a:rPr>
                <a:t>Graph</a:t>
              </a:r>
            </a:p>
          </p:txBody>
        </p:sp>
        <p:cxnSp>
          <p:nvCxnSpPr>
            <p:cNvPr id="40" name="Straight Arrow Connector 39"/>
            <p:cNvCxnSpPr/>
            <p:nvPr/>
          </p:nvCxnSpPr>
          <p:spPr>
            <a:xfrm>
              <a:off x="3932237" y="3954462"/>
              <a:ext cx="445405"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1" name="Picture 16" descr="Z:\Pictures\MICROSOFT IMAGES\CloudnEnterprise_Symbols_Public_v2.02\CloudnEnterprise_Symbols_Public_v2.02\CnE_PNGs\CnE_Cloud_PNGs\Storage (Azure).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25916" y="4949295"/>
              <a:ext cx="623567" cy="605917"/>
            </a:xfrm>
            <a:prstGeom prst="rect">
              <a:avLst/>
            </a:prstGeom>
            <a:noFill/>
            <a:extLst>
              <a:ext uri="{909E8E84-426E-40dd-AFC4-6F175D3DCCD1}">
                <a14:hiddenFill xmlns="" xmlns:a14="http://schemas.microsoft.com/office/drawing/2010/main">
                  <a:solidFill>
                    <a:srgbClr val="FFFFFF"/>
                  </a:solidFill>
                </a14:hiddenFill>
              </a:ext>
            </a:extLst>
          </p:spPr>
        </p:pic>
        <p:sp>
          <p:nvSpPr>
            <p:cNvPr id="53" name="TextBox 52"/>
            <p:cNvSpPr txBox="1"/>
            <p:nvPr/>
          </p:nvSpPr>
          <p:spPr>
            <a:xfrm>
              <a:off x="4401625" y="5503708"/>
              <a:ext cx="735816" cy="141276"/>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Azure Tables</a:t>
              </a:r>
            </a:p>
          </p:txBody>
        </p:sp>
        <p:sp>
          <p:nvSpPr>
            <p:cNvPr id="54" name="Rectangle 53"/>
            <p:cNvSpPr/>
            <p:nvPr/>
          </p:nvSpPr>
          <p:spPr bwMode="auto">
            <a:xfrm>
              <a:off x="3162817" y="5657177"/>
              <a:ext cx="652739" cy="5070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TextBox 54"/>
            <p:cNvSpPr txBox="1"/>
            <p:nvPr/>
          </p:nvSpPr>
          <p:spPr>
            <a:xfrm>
              <a:off x="3251815" y="5874099"/>
              <a:ext cx="497085" cy="282553"/>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Web API</a:t>
              </a:r>
            </a:p>
            <a:p>
              <a:pPr defTabSz="932597">
                <a:lnSpc>
                  <a:spcPct val="90000"/>
                </a:lnSpc>
              </a:pPr>
              <a:endParaRPr lang="en-US" sz="1000" dirty="0">
                <a:solidFill>
                  <a:srgbClr val="FFFFFF"/>
                </a:solidFill>
              </a:endParaRPr>
            </a:p>
          </p:txBody>
        </p:sp>
        <p:grpSp>
          <p:nvGrpSpPr>
            <p:cNvPr id="56" name="Group 55"/>
            <p:cNvGrpSpPr/>
            <p:nvPr/>
          </p:nvGrpSpPr>
          <p:grpSpPr>
            <a:xfrm>
              <a:off x="713170" y="5026296"/>
              <a:ext cx="487639" cy="651516"/>
              <a:chOff x="4006543" y="4335463"/>
              <a:chExt cx="362983" cy="484592"/>
            </a:xfrm>
            <a:solidFill>
              <a:schemeClr val="bg1"/>
            </a:solidFill>
          </p:grpSpPr>
          <p:sp>
            <p:nvSpPr>
              <p:cNvPr id="57" name="Freeform 343"/>
              <p:cNvSpPr>
                <a:spLocks noEditPoints="1"/>
              </p:cNvSpPr>
              <p:nvPr/>
            </p:nvSpPr>
            <p:spPr bwMode="auto">
              <a:xfrm>
                <a:off x="4006543" y="4335463"/>
                <a:ext cx="218010" cy="447879"/>
              </a:xfrm>
              <a:custGeom>
                <a:avLst/>
                <a:gdLst>
                  <a:gd name="T0" fmla="*/ 0 w 181"/>
                  <a:gd name="T1" fmla="*/ 0 h 373"/>
                  <a:gd name="T2" fmla="*/ 0 w 181"/>
                  <a:gd name="T3" fmla="*/ 373 h 373"/>
                  <a:gd name="T4" fmla="*/ 181 w 181"/>
                  <a:gd name="T5" fmla="*/ 373 h 373"/>
                  <a:gd name="T6" fmla="*/ 181 w 181"/>
                  <a:gd name="T7" fmla="*/ 0 h 373"/>
                  <a:gd name="T8" fmla="*/ 0 w 181"/>
                  <a:gd name="T9" fmla="*/ 0 h 373"/>
                  <a:gd name="T10" fmla="*/ 157 w 181"/>
                  <a:gd name="T11" fmla="*/ 173 h 373"/>
                  <a:gd name="T12" fmla="*/ 24 w 181"/>
                  <a:gd name="T13" fmla="*/ 173 h 373"/>
                  <a:gd name="T14" fmla="*/ 24 w 181"/>
                  <a:gd name="T15" fmla="*/ 151 h 373"/>
                  <a:gd name="T16" fmla="*/ 157 w 181"/>
                  <a:gd name="T17" fmla="*/ 151 h 373"/>
                  <a:gd name="T18" fmla="*/ 157 w 181"/>
                  <a:gd name="T19" fmla="*/ 173 h 373"/>
                  <a:gd name="T20" fmla="*/ 157 w 181"/>
                  <a:gd name="T21" fmla="*/ 134 h 373"/>
                  <a:gd name="T22" fmla="*/ 24 w 181"/>
                  <a:gd name="T23" fmla="*/ 134 h 373"/>
                  <a:gd name="T24" fmla="*/ 24 w 181"/>
                  <a:gd name="T25" fmla="*/ 113 h 373"/>
                  <a:gd name="T26" fmla="*/ 157 w 181"/>
                  <a:gd name="T27" fmla="*/ 113 h 373"/>
                  <a:gd name="T28" fmla="*/ 157 w 181"/>
                  <a:gd name="T29" fmla="*/ 134 h 373"/>
                  <a:gd name="T30" fmla="*/ 157 w 181"/>
                  <a:gd name="T31" fmla="*/ 95 h 373"/>
                  <a:gd name="T32" fmla="*/ 24 w 181"/>
                  <a:gd name="T33" fmla="*/ 95 h 373"/>
                  <a:gd name="T34" fmla="*/ 24 w 181"/>
                  <a:gd name="T35" fmla="*/ 74 h 373"/>
                  <a:gd name="T36" fmla="*/ 157 w 181"/>
                  <a:gd name="T37" fmla="*/ 74 h 373"/>
                  <a:gd name="T38" fmla="*/ 157 w 181"/>
                  <a:gd name="T39" fmla="*/ 95 h 373"/>
                  <a:gd name="T40" fmla="*/ 157 w 181"/>
                  <a:gd name="T41" fmla="*/ 56 h 373"/>
                  <a:gd name="T42" fmla="*/ 24 w 181"/>
                  <a:gd name="T43" fmla="*/ 56 h 373"/>
                  <a:gd name="T44" fmla="*/ 24 w 181"/>
                  <a:gd name="T45" fmla="*/ 34 h 373"/>
                  <a:gd name="T46" fmla="*/ 157 w 181"/>
                  <a:gd name="T47" fmla="*/ 34 h 373"/>
                  <a:gd name="T48" fmla="*/ 157 w 181"/>
                  <a:gd name="T49" fmla="*/ 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73">
                    <a:moveTo>
                      <a:pt x="0" y="0"/>
                    </a:moveTo>
                    <a:lnTo>
                      <a:pt x="0" y="373"/>
                    </a:lnTo>
                    <a:lnTo>
                      <a:pt x="181" y="373"/>
                    </a:lnTo>
                    <a:lnTo>
                      <a:pt x="181" y="0"/>
                    </a:lnTo>
                    <a:lnTo>
                      <a:pt x="0" y="0"/>
                    </a:lnTo>
                    <a:close/>
                    <a:moveTo>
                      <a:pt x="157" y="173"/>
                    </a:moveTo>
                    <a:lnTo>
                      <a:pt x="24" y="173"/>
                    </a:lnTo>
                    <a:lnTo>
                      <a:pt x="24" y="151"/>
                    </a:lnTo>
                    <a:lnTo>
                      <a:pt x="157" y="151"/>
                    </a:lnTo>
                    <a:lnTo>
                      <a:pt x="157" y="173"/>
                    </a:lnTo>
                    <a:close/>
                    <a:moveTo>
                      <a:pt x="157" y="134"/>
                    </a:moveTo>
                    <a:lnTo>
                      <a:pt x="24" y="134"/>
                    </a:lnTo>
                    <a:lnTo>
                      <a:pt x="24" y="113"/>
                    </a:lnTo>
                    <a:lnTo>
                      <a:pt x="157" y="113"/>
                    </a:lnTo>
                    <a:lnTo>
                      <a:pt x="157" y="134"/>
                    </a:lnTo>
                    <a:close/>
                    <a:moveTo>
                      <a:pt x="157" y="95"/>
                    </a:moveTo>
                    <a:lnTo>
                      <a:pt x="24" y="95"/>
                    </a:lnTo>
                    <a:lnTo>
                      <a:pt x="24" y="74"/>
                    </a:lnTo>
                    <a:lnTo>
                      <a:pt x="157" y="74"/>
                    </a:lnTo>
                    <a:lnTo>
                      <a:pt x="157" y="95"/>
                    </a:lnTo>
                    <a:close/>
                    <a:moveTo>
                      <a:pt x="157" y="56"/>
                    </a:moveTo>
                    <a:lnTo>
                      <a:pt x="24" y="56"/>
                    </a:lnTo>
                    <a:lnTo>
                      <a:pt x="24" y="34"/>
                    </a:lnTo>
                    <a:lnTo>
                      <a:pt x="157" y="34"/>
                    </a:lnTo>
                    <a:lnTo>
                      <a:pt x="157" y="56"/>
                    </a:lnTo>
                    <a:close/>
                  </a:path>
                </a:pathLst>
              </a:custGeom>
              <a:solidFill>
                <a:srgbClr val="00B0F0"/>
              </a:solidFill>
              <a:ln w="9525">
                <a:noFill/>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000000"/>
                  </a:solidFill>
                </a:endParaRPr>
              </a:p>
            </p:txBody>
          </p:sp>
          <p:sp>
            <p:nvSpPr>
              <p:cNvPr id="58" name="Oval 57"/>
              <p:cNvSpPr/>
              <p:nvPr/>
            </p:nvSpPr>
            <p:spPr bwMode="auto">
              <a:xfrm>
                <a:off x="4159214" y="4609743"/>
                <a:ext cx="210312" cy="210312"/>
              </a:xfrm>
              <a:prstGeom prst="ellipse">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sp>
            <p:nvSpPr>
              <p:cNvPr id="59" name="Freeform 58"/>
              <p:cNvSpPr>
                <a:spLocks noChangeAspect="1" noEditPoints="1"/>
              </p:cNvSpPr>
              <p:nvPr/>
            </p:nvSpPr>
            <p:spPr bwMode="auto">
              <a:xfrm>
                <a:off x="4174090" y="4623459"/>
                <a:ext cx="180559" cy="182880"/>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grp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000000"/>
                  </a:solidFill>
                </a:endParaRPr>
              </a:p>
            </p:txBody>
          </p:sp>
        </p:grpSp>
        <p:sp>
          <p:nvSpPr>
            <p:cNvPr id="60" name="TextBox 59"/>
            <p:cNvSpPr txBox="1"/>
            <p:nvPr/>
          </p:nvSpPr>
          <p:spPr>
            <a:xfrm>
              <a:off x="607632" y="5825847"/>
              <a:ext cx="640977" cy="282553"/>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Website +</a:t>
              </a:r>
            </a:p>
            <a:p>
              <a:pPr defTabSz="932597">
                <a:lnSpc>
                  <a:spcPct val="90000"/>
                </a:lnSpc>
              </a:pPr>
              <a:r>
                <a:rPr lang="en-US" sz="1000" dirty="0">
                  <a:solidFill>
                    <a:srgbClr val="FFFFFF"/>
                  </a:solidFill>
                </a:rPr>
                <a:t>Event store</a:t>
              </a:r>
            </a:p>
          </p:txBody>
        </p:sp>
        <p:sp>
          <p:nvSpPr>
            <p:cNvPr id="61" name="Freeform 60"/>
            <p:cNvSpPr>
              <a:spLocks noEditPoints="1"/>
            </p:cNvSpPr>
            <p:nvPr/>
          </p:nvSpPr>
          <p:spPr bwMode="auto">
            <a:xfrm>
              <a:off x="2532100" y="4863031"/>
              <a:ext cx="434498" cy="458942"/>
            </a:xfrm>
            <a:custGeom>
              <a:avLst/>
              <a:gdLst>
                <a:gd name="T0" fmla="*/ 694 w 1666"/>
                <a:gd name="T1" fmla="*/ 1171 h 1956"/>
                <a:gd name="T2" fmla="*/ 694 w 1666"/>
                <a:gd name="T3" fmla="*/ 1171 h 1956"/>
                <a:gd name="T4" fmla="*/ 694 w 1666"/>
                <a:gd name="T5" fmla="*/ 1171 h 1956"/>
                <a:gd name="T6" fmla="*/ 694 w 1666"/>
                <a:gd name="T7" fmla="*/ 1586 h 1956"/>
                <a:gd name="T8" fmla="*/ 864 w 1666"/>
                <a:gd name="T9" fmla="*/ 1586 h 1956"/>
                <a:gd name="T10" fmla="*/ 597 w 1666"/>
                <a:gd name="T11" fmla="*/ 1956 h 1956"/>
                <a:gd name="T12" fmla="*/ 324 w 1666"/>
                <a:gd name="T13" fmla="*/ 1586 h 1956"/>
                <a:gd name="T14" fmla="*/ 489 w 1666"/>
                <a:gd name="T15" fmla="*/ 1586 h 1956"/>
                <a:gd name="T16" fmla="*/ 489 w 1666"/>
                <a:gd name="T17" fmla="*/ 1171 h 1956"/>
                <a:gd name="T18" fmla="*/ 694 w 1666"/>
                <a:gd name="T19" fmla="*/ 1171 h 1956"/>
                <a:gd name="T20" fmla="*/ 347 w 1666"/>
                <a:gd name="T21" fmla="*/ 548 h 1956"/>
                <a:gd name="T22" fmla="*/ 347 w 1666"/>
                <a:gd name="T23" fmla="*/ 690 h 1956"/>
                <a:gd name="T24" fmla="*/ 830 w 1666"/>
                <a:gd name="T25" fmla="*/ 690 h 1956"/>
                <a:gd name="T26" fmla="*/ 830 w 1666"/>
                <a:gd name="T27" fmla="*/ 548 h 1956"/>
                <a:gd name="T28" fmla="*/ 347 w 1666"/>
                <a:gd name="T29" fmla="*/ 548 h 1956"/>
                <a:gd name="T30" fmla="*/ 347 w 1666"/>
                <a:gd name="T31" fmla="*/ 754 h 1956"/>
                <a:gd name="T32" fmla="*/ 347 w 1666"/>
                <a:gd name="T33" fmla="*/ 896 h 1956"/>
                <a:gd name="T34" fmla="*/ 830 w 1666"/>
                <a:gd name="T35" fmla="*/ 896 h 1956"/>
                <a:gd name="T36" fmla="*/ 830 w 1666"/>
                <a:gd name="T37" fmla="*/ 754 h 1956"/>
                <a:gd name="T38" fmla="*/ 347 w 1666"/>
                <a:gd name="T39" fmla="*/ 754 h 1956"/>
                <a:gd name="T40" fmla="*/ 347 w 1666"/>
                <a:gd name="T41" fmla="*/ 963 h 1956"/>
                <a:gd name="T42" fmla="*/ 347 w 1666"/>
                <a:gd name="T43" fmla="*/ 1105 h 1956"/>
                <a:gd name="T44" fmla="*/ 830 w 1666"/>
                <a:gd name="T45" fmla="*/ 1105 h 1956"/>
                <a:gd name="T46" fmla="*/ 830 w 1666"/>
                <a:gd name="T47" fmla="*/ 963 h 1956"/>
                <a:gd name="T48" fmla="*/ 347 w 1666"/>
                <a:gd name="T49" fmla="*/ 963 h 1956"/>
                <a:gd name="T50" fmla="*/ 1336 w 1666"/>
                <a:gd name="T51" fmla="*/ 896 h 1956"/>
                <a:gd name="T52" fmla="*/ 1274 w 1666"/>
                <a:gd name="T53" fmla="*/ 896 h 1956"/>
                <a:gd name="T54" fmla="*/ 762 w 1666"/>
                <a:gd name="T55" fmla="*/ 228 h 1956"/>
                <a:gd name="T56" fmla="*/ 762 w 1666"/>
                <a:gd name="T57" fmla="*/ 426 h 1956"/>
                <a:gd name="T58" fmla="*/ 1054 w 1666"/>
                <a:gd name="T59" fmla="*/ 960 h 1956"/>
                <a:gd name="T60" fmla="*/ 1048 w 1666"/>
                <a:gd name="T61" fmla="*/ 1097 h 1956"/>
                <a:gd name="T62" fmla="*/ 1327 w 1666"/>
                <a:gd name="T63" fmla="*/ 1094 h 1956"/>
                <a:gd name="T64" fmla="*/ 1457 w 1666"/>
                <a:gd name="T65" fmla="*/ 1187 h 1956"/>
                <a:gd name="T66" fmla="*/ 1457 w 1666"/>
                <a:gd name="T67" fmla="*/ 1314 h 1956"/>
                <a:gd name="T68" fmla="*/ 762 w 1666"/>
                <a:gd name="T69" fmla="*/ 1314 h 1956"/>
                <a:gd name="T70" fmla="*/ 762 w 1666"/>
                <a:gd name="T71" fmla="*/ 1512 h 1956"/>
                <a:gd name="T72" fmla="*/ 1586 w 1666"/>
                <a:gd name="T73" fmla="*/ 1512 h 1956"/>
                <a:gd name="T74" fmla="*/ 1666 w 1666"/>
                <a:gd name="T75" fmla="*/ 1446 h 1956"/>
                <a:gd name="T76" fmla="*/ 1666 w 1666"/>
                <a:gd name="T77" fmla="*/ 1187 h 1956"/>
                <a:gd name="T78" fmla="*/ 1336 w 1666"/>
                <a:gd name="T79" fmla="*/ 896 h 1956"/>
                <a:gd name="T80" fmla="*/ 641 w 1666"/>
                <a:gd name="T81" fmla="*/ 0 h 1956"/>
                <a:gd name="T82" fmla="*/ 640 w 1666"/>
                <a:gd name="T83" fmla="*/ 0 h 1956"/>
                <a:gd name="T84" fmla="*/ 62 w 1666"/>
                <a:gd name="T85" fmla="*/ 0 h 1956"/>
                <a:gd name="T86" fmla="*/ 0 w 1666"/>
                <a:gd name="T87" fmla="*/ 70 h 1956"/>
                <a:gd name="T88" fmla="*/ 0 w 1666"/>
                <a:gd name="T89" fmla="*/ 1446 h 1956"/>
                <a:gd name="T90" fmla="*/ 80 w 1666"/>
                <a:gd name="T91" fmla="*/ 1512 h 1956"/>
                <a:gd name="T92" fmla="*/ 420 w 1666"/>
                <a:gd name="T93" fmla="*/ 1512 h 1956"/>
                <a:gd name="T94" fmla="*/ 420 w 1666"/>
                <a:gd name="T95" fmla="*/ 1314 h 1956"/>
                <a:gd name="T96" fmla="*/ 204 w 1666"/>
                <a:gd name="T97" fmla="*/ 1314 h 1956"/>
                <a:gd name="T98" fmla="*/ 204 w 1666"/>
                <a:gd name="T99" fmla="*/ 199 h 1956"/>
                <a:gd name="T100" fmla="*/ 489 w 1666"/>
                <a:gd name="T101" fmla="*/ 199 h 1956"/>
                <a:gd name="T102" fmla="*/ 489 w 1666"/>
                <a:gd name="T103" fmla="*/ 484 h 1956"/>
                <a:gd name="T104" fmla="*/ 694 w 1666"/>
                <a:gd name="T105" fmla="*/ 484 h 1956"/>
                <a:gd name="T106" fmla="*/ 694 w 1666"/>
                <a:gd name="T107" fmla="*/ 59 h 1956"/>
                <a:gd name="T108" fmla="*/ 641 w 1666"/>
                <a:gd name="T109"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66" h="1956">
                  <a:moveTo>
                    <a:pt x="694" y="1171"/>
                  </a:moveTo>
                  <a:cubicBezTo>
                    <a:pt x="694" y="1171"/>
                    <a:pt x="694" y="1171"/>
                    <a:pt x="694" y="1171"/>
                  </a:cubicBezTo>
                  <a:cubicBezTo>
                    <a:pt x="694" y="1171"/>
                    <a:pt x="694" y="1171"/>
                    <a:pt x="694" y="1171"/>
                  </a:cubicBezTo>
                  <a:cubicBezTo>
                    <a:pt x="694" y="1586"/>
                    <a:pt x="694" y="1586"/>
                    <a:pt x="694" y="1586"/>
                  </a:cubicBezTo>
                  <a:cubicBezTo>
                    <a:pt x="864" y="1586"/>
                    <a:pt x="864" y="1586"/>
                    <a:pt x="864" y="1586"/>
                  </a:cubicBezTo>
                  <a:cubicBezTo>
                    <a:pt x="597" y="1956"/>
                    <a:pt x="597" y="1956"/>
                    <a:pt x="597" y="1956"/>
                  </a:cubicBezTo>
                  <a:cubicBezTo>
                    <a:pt x="324" y="1586"/>
                    <a:pt x="324" y="1586"/>
                    <a:pt x="324" y="1586"/>
                  </a:cubicBezTo>
                  <a:cubicBezTo>
                    <a:pt x="489" y="1586"/>
                    <a:pt x="489" y="1586"/>
                    <a:pt x="489" y="1586"/>
                  </a:cubicBezTo>
                  <a:cubicBezTo>
                    <a:pt x="489" y="1171"/>
                    <a:pt x="489" y="1171"/>
                    <a:pt x="489" y="1171"/>
                  </a:cubicBezTo>
                  <a:cubicBezTo>
                    <a:pt x="694" y="1171"/>
                    <a:pt x="694" y="1171"/>
                    <a:pt x="694" y="1171"/>
                  </a:cubicBezTo>
                  <a:close/>
                  <a:moveTo>
                    <a:pt x="347" y="548"/>
                  </a:moveTo>
                  <a:cubicBezTo>
                    <a:pt x="347" y="690"/>
                    <a:pt x="347" y="690"/>
                    <a:pt x="347" y="690"/>
                  </a:cubicBezTo>
                  <a:cubicBezTo>
                    <a:pt x="830" y="690"/>
                    <a:pt x="830" y="690"/>
                    <a:pt x="830" y="690"/>
                  </a:cubicBezTo>
                  <a:cubicBezTo>
                    <a:pt x="830" y="548"/>
                    <a:pt x="830" y="548"/>
                    <a:pt x="830" y="548"/>
                  </a:cubicBezTo>
                  <a:cubicBezTo>
                    <a:pt x="347" y="548"/>
                    <a:pt x="347" y="548"/>
                    <a:pt x="347" y="548"/>
                  </a:cubicBezTo>
                  <a:close/>
                  <a:moveTo>
                    <a:pt x="347" y="754"/>
                  </a:moveTo>
                  <a:cubicBezTo>
                    <a:pt x="347" y="896"/>
                    <a:pt x="347" y="896"/>
                    <a:pt x="347" y="896"/>
                  </a:cubicBezTo>
                  <a:cubicBezTo>
                    <a:pt x="830" y="896"/>
                    <a:pt x="830" y="896"/>
                    <a:pt x="830" y="896"/>
                  </a:cubicBezTo>
                  <a:cubicBezTo>
                    <a:pt x="830" y="754"/>
                    <a:pt x="830" y="754"/>
                    <a:pt x="830" y="754"/>
                  </a:cubicBezTo>
                  <a:cubicBezTo>
                    <a:pt x="347" y="754"/>
                    <a:pt x="347" y="754"/>
                    <a:pt x="347" y="754"/>
                  </a:cubicBezTo>
                  <a:close/>
                  <a:moveTo>
                    <a:pt x="347" y="963"/>
                  </a:moveTo>
                  <a:cubicBezTo>
                    <a:pt x="347" y="1105"/>
                    <a:pt x="347" y="1105"/>
                    <a:pt x="347" y="1105"/>
                  </a:cubicBezTo>
                  <a:cubicBezTo>
                    <a:pt x="830" y="1105"/>
                    <a:pt x="830" y="1105"/>
                    <a:pt x="830" y="1105"/>
                  </a:cubicBezTo>
                  <a:cubicBezTo>
                    <a:pt x="830" y="963"/>
                    <a:pt x="830" y="963"/>
                    <a:pt x="830" y="963"/>
                  </a:cubicBezTo>
                  <a:cubicBezTo>
                    <a:pt x="347" y="963"/>
                    <a:pt x="347" y="963"/>
                    <a:pt x="347" y="963"/>
                  </a:cubicBezTo>
                  <a:close/>
                  <a:moveTo>
                    <a:pt x="1336" y="896"/>
                  </a:moveTo>
                  <a:cubicBezTo>
                    <a:pt x="1274" y="896"/>
                    <a:pt x="1274" y="896"/>
                    <a:pt x="1274" y="896"/>
                  </a:cubicBezTo>
                  <a:cubicBezTo>
                    <a:pt x="1242" y="484"/>
                    <a:pt x="1039" y="280"/>
                    <a:pt x="762" y="228"/>
                  </a:cubicBezTo>
                  <a:cubicBezTo>
                    <a:pt x="762" y="426"/>
                    <a:pt x="762" y="426"/>
                    <a:pt x="762" y="426"/>
                  </a:cubicBezTo>
                  <a:cubicBezTo>
                    <a:pt x="968" y="495"/>
                    <a:pt x="1048" y="696"/>
                    <a:pt x="1054" y="960"/>
                  </a:cubicBezTo>
                  <a:cubicBezTo>
                    <a:pt x="1048" y="1097"/>
                    <a:pt x="1048" y="1097"/>
                    <a:pt x="1048" y="1097"/>
                  </a:cubicBezTo>
                  <a:cubicBezTo>
                    <a:pt x="1327" y="1094"/>
                    <a:pt x="1327" y="1094"/>
                    <a:pt x="1327" y="1094"/>
                  </a:cubicBezTo>
                  <a:cubicBezTo>
                    <a:pt x="1401" y="1094"/>
                    <a:pt x="1457" y="1114"/>
                    <a:pt x="1457" y="1187"/>
                  </a:cubicBezTo>
                  <a:cubicBezTo>
                    <a:pt x="1457" y="1314"/>
                    <a:pt x="1457" y="1314"/>
                    <a:pt x="1457" y="1314"/>
                  </a:cubicBezTo>
                  <a:cubicBezTo>
                    <a:pt x="762" y="1314"/>
                    <a:pt x="762" y="1314"/>
                    <a:pt x="762" y="1314"/>
                  </a:cubicBezTo>
                  <a:cubicBezTo>
                    <a:pt x="762" y="1512"/>
                    <a:pt x="762" y="1512"/>
                    <a:pt x="762" y="1512"/>
                  </a:cubicBezTo>
                  <a:cubicBezTo>
                    <a:pt x="1586" y="1512"/>
                    <a:pt x="1586" y="1512"/>
                    <a:pt x="1586" y="1512"/>
                  </a:cubicBezTo>
                  <a:cubicBezTo>
                    <a:pt x="1632" y="1512"/>
                    <a:pt x="1666" y="1477"/>
                    <a:pt x="1666" y="1446"/>
                  </a:cubicBezTo>
                  <a:cubicBezTo>
                    <a:pt x="1666" y="1414"/>
                    <a:pt x="1666" y="1187"/>
                    <a:pt x="1666" y="1187"/>
                  </a:cubicBezTo>
                  <a:cubicBezTo>
                    <a:pt x="1666" y="1010"/>
                    <a:pt x="1516" y="896"/>
                    <a:pt x="1336" y="896"/>
                  </a:cubicBezTo>
                  <a:close/>
                  <a:moveTo>
                    <a:pt x="641" y="0"/>
                  </a:moveTo>
                  <a:cubicBezTo>
                    <a:pt x="640" y="0"/>
                    <a:pt x="640" y="0"/>
                    <a:pt x="640" y="0"/>
                  </a:cubicBezTo>
                  <a:cubicBezTo>
                    <a:pt x="62" y="0"/>
                    <a:pt x="62" y="0"/>
                    <a:pt x="62" y="0"/>
                  </a:cubicBezTo>
                  <a:cubicBezTo>
                    <a:pt x="48" y="0"/>
                    <a:pt x="0" y="0"/>
                    <a:pt x="0" y="70"/>
                  </a:cubicBezTo>
                  <a:cubicBezTo>
                    <a:pt x="0" y="70"/>
                    <a:pt x="0" y="1425"/>
                    <a:pt x="0" y="1446"/>
                  </a:cubicBezTo>
                  <a:cubicBezTo>
                    <a:pt x="0" y="1477"/>
                    <a:pt x="35" y="1512"/>
                    <a:pt x="80" y="1512"/>
                  </a:cubicBezTo>
                  <a:cubicBezTo>
                    <a:pt x="420" y="1512"/>
                    <a:pt x="420" y="1512"/>
                    <a:pt x="420" y="1512"/>
                  </a:cubicBezTo>
                  <a:cubicBezTo>
                    <a:pt x="420" y="1314"/>
                    <a:pt x="420" y="1314"/>
                    <a:pt x="420" y="1314"/>
                  </a:cubicBezTo>
                  <a:cubicBezTo>
                    <a:pt x="204" y="1314"/>
                    <a:pt x="204" y="1314"/>
                    <a:pt x="204" y="1314"/>
                  </a:cubicBezTo>
                  <a:cubicBezTo>
                    <a:pt x="204" y="199"/>
                    <a:pt x="204" y="199"/>
                    <a:pt x="204" y="199"/>
                  </a:cubicBezTo>
                  <a:cubicBezTo>
                    <a:pt x="489" y="199"/>
                    <a:pt x="489" y="199"/>
                    <a:pt x="489" y="199"/>
                  </a:cubicBezTo>
                  <a:cubicBezTo>
                    <a:pt x="489" y="484"/>
                    <a:pt x="489" y="484"/>
                    <a:pt x="489" y="484"/>
                  </a:cubicBezTo>
                  <a:cubicBezTo>
                    <a:pt x="694" y="484"/>
                    <a:pt x="694" y="484"/>
                    <a:pt x="694" y="484"/>
                  </a:cubicBezTo>
                  <a:cubicBezTo>
                    <a:pt x="694" y="59"/>
                    <a:pt x="694" y="59"/>
                    <a:pt x="694" y="59"/>
                  </a:cubicBezTo>
                  <a:cubicBezTo>
                    <a:pt x="694" y="3"/>
                    <a:pt x="656" y="0"/>
                    <a:pt x="641" y="0"/>
                  </a:cubicBezTo>
                  <a:close/>
                </a:path>
              </a:pathLst>
            </a:custGeom>
            <a:solidFill>
              <a:srgbClr val="FFFFFF"/>
            </a:solidFill>
            <a:ln>
              <a:noFill/>
            </a:ln>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49">
                <a:solidFill>
                  <a:srgbClr val="505050"/>
                </a:solidFill>
              </a:endParaRPr>
            </a:p>
          </p:txBody>
        </p:sp>
        <p:sp>
          <p:nvSpPr>
            <p:cNvPr id="62" name="TextBox 61"/>
            <p:cNvSpPr txBox="1"/>
            <p:nvPr/>
          </p:nvSpPr>
          <p:spPr>
            <a:xfrm>
              <a:off x="2429112" y="5360471"/>
              <a:ext cx="647518" cy="141276"/>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Service Bus</a:t>
              </a:r>
            </a:p>
          </p:txBody>
        </p:sp>
        <p:sp>
          <p:nvSpPr>
            <p:cNvPr id="63" name="Oval 62"/>
            <p:cNvSpPr/>
            <p:nvPr/>
          </p:nvSpPr>
          <p:spPr bwMode="auto">
            <a:xfrm>
              <a:off x="1908637" y="4818029"/>
              <a:ext cx="621924" cy="598966"/>
            </a:xfrm>
            <a:prstGeom prst="ellipse">
              <a:avLst/>
            </a:prstGeom>
            <a:solidFill>
              <a:srgbClr val="4E19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44815"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926" fontAlgn="base">
                <a:lnSpc>
                  <a:spcPct val="90000"/>
                </a:lnSpc>
                <a:spcBef>
                  <a:spcPct val="0"/>
                </a:spcBef>
                <a:spcAft>
                  <a:spcPct val="0"/>
                </a:spcAft>
              </a:pPr>
              <a:r>
                <a:rPr lang="en-US" sz="1000" dirty="0">
                  <a:gradFill>
                    <a:gsLst>
                      <a:gs pos="0">
                        <a:srgbClr val="FFFFFF"/>
                      </a:gs>
                      <a:gs pos="100000">
                        <a:srgbClr val="FFFFFF"/>
                      </a:gs>
                    </a:gsLst>
                    <a:lin ang="5400000" scaled="1"/>
                  </a:gradFill>
                  <a:ea typeface="Segoe UI" pitchFamily="34" charset="0"/>
                  <a:cs typeface="Segoe UI" pitchFamily="34" charset="0"/>
                </a:rPr>
                <a:t>Real-time Event</a:t>
              </a:r>
            </a:p>
          </p:txBody>
        </p:sp>
        <p:cxnSp>
          <p:nvCxnSpPr>
            <p:cNvPr id="64" name="Straight Arrow Connector 63"/>
            <p:cNvCxnSpPr/>
            <p:nvPr/>
          </p:nvCxnSpPr>
          <p:spPr>
            <a:xfrm>
              <a:off x="1103628" y="5087120"/>
              <a:ext cx="801729"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004594" y="5087120"/>
              <a:ext cx="1425296"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1319013" y="5911410"/>
              <a:ext cx="1843804"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846364" y="5956955"/>
              <a:ext cx="781600" cy="141276"/>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Serves results</a:t>
              </a:r>
            </a:p>
          </p:txBody>
        </p:sp>
        <p:cxnSp>
          <p:nvCxnSpPr>
            <p:cNvPr id="70" name="Straight Connector 69"/>
            <p:cNvCxnSpPr/>
            <p:nvPr/>
          </p:nvCxnSpPr>
          <p:spPr>
            <a:xfrm>
              <a:off x="6756808" y="4335462"/>
              <a:ext cx="0" cy="22860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5" name="Picture 13" descr="Z:\Pictures\MICROSOFT IMAGES\CloudnEnterprise_Symbols_Public_v2.02\CloudnEnterprise_Symbols_Public_v2.02\CnE_PNGs\CnE_Cloud_PNGs\Startup task.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34324" y="4945062"/>
              <a:ext cx="520738" cy="505998"/>
            </a:xfrm>
            <a:prstGeom prst="rect">
              <a:avLst/>
            </a:prstGeom>
            <a:noFill/>
            <a:extLst>
              <a:ext uri="{909E8E84-426E-40dd-AFC4-6F175D3DCCD1}">
                <a14:hiddenFill xmlns="" xmlns:a14="http://schemas.microsoft.com/office/drawing/2010/main">
                  <a:solidFill>
                    <a:srgbClr val="FFFFFF"/>
                  </a:solidFill>
                </a14:hiddenFill>
              </a:ext>
            </a:extLst>
          </p:spPr>
        </p:pic>
        <p:sp>
          <p:nvSpPr>
            <p:cNvPr id="77" name="TextBox 76"/>
            <p:cNvSpPr txBox="1"/>
            <p:nvPr/>
          </p:nvSpPr>
          <p:spPr>
            <a:xfrm>
              <a:off x="6445511" y="5535250"/>
              <a:ext cx="719464" cy="141276"/>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Azure Cache</a:t>
              </a:r>
            </a:p>
          </p:txBody>
        </p:sp>
        <p:cxnSp>
          <p:nvCxnSpPr>
            <p:cNvPr id="78" name="Straight Arrow Connector 77"/>
            <p:cNvCxnSpPr/>
            <p:nvPr/>
          </p:nvCxnSpPr>
          <p:spPr>
            <a:xfrm flipV="1">
              <a:off x="5303837" y="5326062"/>
              <a:ext cx="1143000" cy="3164"/>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bwMode="auto">
            <a:xfrm>
              <a:off x="6446837" y="3703612"/>
              <a:ext cx="652739" cy="5070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p:cNvSpPr txBox="1"/>
            <p:nvPr/>
          </p:nvSpPr>
          <p:spPr>
            <a:xfrm>
              <a:off x="6561087" y="3816332"/>
              <a:ext cx="421868" cy="282553"/>
            </a:xfrm>
            <a:prstGeom prst="rect">
              <a:avLst/>
            </a:prstGeom>
            <a:noFill/>
          </p:spPr>
          <p:txBody>
            <a:bodyPr wrap="none" lIns="0" tIns="0" rIns="0" bIns="0" rtlCol="0">
              <a:spAutoFit/>
            </a:bodyPr>
            <a:lstStyle/>
            <a:p>
              <a:pPr defTabSz="932597">
                <a:lnSpc>
                  <a:spcPct val="90000"/>
                </a:lnSpc>
              </a:pPr>
              <a:r>
                <a:rPr lang="en-US" sz="1000" dirty="0">
                  <a:solidFill>
                    <a:srgbClr val="FFFFFF"/>
                  </a:solidFill>
                </a:rPr>
                <a:t>Activity</a:t>
              </a:r>
            </a:p>
            <a:p>
              <a:pPr defTabSz="932597">
                <a:lnSpc>
                  <a:spcPct val="90000"/>
                </a:lnSpc>
              </a:pPr>
              <a:r>
                <a:rPr lang="en-US" sz="1000" dirty="0">
                  <a:solidFill>
                    <a:srgbClr val="FFFFFF"/>
                  </a:solidFill>
                </a:rPr>
                <a:t>Feeds</a:t>
              </a:r>
            </a:p>
          </p:txBody>
        </p:sp>
        <p:cxnSp>
          <p:nvCxnSpPr>
            <p:cNvPr id="67" name="Straight Arrow Connector 66"/>
            <p:cNvCxnSpPr/>
            <p:nvPr/>
          </p:nvCxnSpPr>
          <p:spPr>
            <a:xfrm>
              <a:off x="4999037" y="3954462"/>
              <a:ext cx="445405"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6142037" y="3954462"/>
              <a:ext cx="293005"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770437" y="4564062"/>
              <a:ext cx="0" cy="30480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770437" y="4564062"/>
              <a:ext cx="1981200"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42" name="Picture 41" descr="graph1-v3.png"/>
          <p:cNvPicPr>
            <a:picLocks noChangeAspect="1"/>
          </p:cNvPicPr>
          <p:nvPr/>
        </p:nvPicPr>
        <p:blipFill rotWithShape="1">
          <a:blip r:embed="rId12">
            <a:extLst>
              <a:ext uri="{28A0092B-C50C-407E-A947-70E740481C1C}">
                <a14:useLocalDpi xmlns:a14="http://schemas.microsoft.com/office/drawing/2010/main" val="0"/>
              </a:ext>
            </a:extLst>
          </a:blip>
          <a:srcRect l="-1" r="43918"/>
          <a:stretch/>
        </p:blipFill>
        <p:spPr>
          <a:xfrm>
            <a:off x="7379581" y="221128"/>
            <a:ext cx="4853206" cy="4867676"/>
          </a:xfrm>
          <a:prstGeom prst="rect">
            <a:avLst/>
          </a:prstGeom>
        </p:spPr>
      </p:pic>
    </p:spTree>
    <p:extLst>
      <p:ext uri="{BB962C8B-B14F-4D97-AF65-F5344CB8AC3E}">
        <p14:creationId xmlns:p14="http://schemas.microsoft.com/office/powerpoint/2010/main" val="324576208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Traditional Batch BI</a:t>
            </a:r>
            <a:endParaRPr lang="en-US" dirty="0"/>
          </a:p>
        </p:txBody>
      </p:sp>
      <p:sp>
        <p:nvSpPr>
          <p:cNvPr id="2" name="Flowchart: Magnetic Disk 1"/>
          <p:cNvSpPr/>
          <p:nvPr/>
        </p:nvSpPr>
        <p:spPr bwMode="auto">
          <a:xfrm>
            <a:off x="3120143" y="2852439"/>
            <a:ext cx="1321188" cy="1649326"/>
          </a:xfrm>
          <a:prstGeom prst="flowChartMagneticDisk">
            <a:avLst/>
          </a:prstGeom>
          <a:solidFill>
            <a:schemeClr val="tx1"/>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ysClr val="windowText" lastClr="000000"/>
                </a:solidFill>
              </a:rPr>
              <a:t>DW</a:t>
            </a:r>
          </a:p>
        </p:txBody>
      </p:sp>
      <p:sp>
        <p:nvSpPr>
          <p:cNvPr id="4" name="Cube 3"/>
          <p:cNvSpPr/>
          <p:nvPr/>
        </p:nvSpPr>
        <p:spPr bwMode="auto">
          <a:xfrm>
            <a:off x="7044400" y="2890167"/>
            <a:ext cx="1657961" cy="1482438"/>
          </a:xfrm>
          <a:prstGeom prst="cube">
            <a:avLst/>
          </a:prstGeom>
          <a:solidFill>
            <a:schemeClr val="tx1"/>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ysClr val="windowText" lastClr="000000"/>
                </a:solidFill>
              </a:rPr>
              <a:t>OLAP</a:t>
            </a:r>
          </a:p>
        </p:txBody>
      </p:sp>
      <p:sp>
        <p:nvSpPr>
          <p:cNvPr id="5" name="TextBox 4"/>
          <p:cNvSpPr txBox="1"/>
          <p:nvPr/>
        </p:nvSpPr>
        <p:spPr>
          <a:xfrm>
            <a:off x="63277" y="3782225"/>
            <a:ext cx="3049705" cy="1495750"/>
          </a:xfrm>
          <a:prstGeom prst="rect">
            <a:avLst/>
          </a:prstGeom>
          <a:noFill/>
        </p:spPr>
        <p:txBody>
          <a:bodyPr wrap="non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ETL</a:t>
            </a:r>
          </a:p>
          <a:p>
            <a:pPr defTabSz="932597">
              <a:lnSpc>
                <a:spcPct val="90000"/>
              </a:lnSpc>
              <a:spcAft>
                <a:spcPts val="612"/>
              </a:spcAft>
            </a:pPr>
            <a:r>
              <a:rPr lang="en-US" sz="2448" dirty="0">
                <a:gradFill>
                  <a:gsLst>
                    <a:gs pos="2917">
                      <a:srgbClr val="FFFFFF"/>
                    </a:gs>
                    <a:gs pos="30000">
                      <a:srgbClr val="FFFFFF"/>
                    </a:gs>
                  </a:gsLst>
                  <a:lin ang="5400000" scaled="0"/>
                </a:gradFill>
              </a:rPr>
              <a:t>Bulk-load</a:t>
            </a:r>
          </a:p>
          <a:p>
            <a:pPr defTabSz="932597">
              <a:lnSpc>
                <a:spcPct val="90000"/>
              </a:lnSpc>
              <a:spcAft>
                <a:spcPts val="612"/>
              </a:spcAft>
            </a:pPr>
            <a:r>
              <a:rPr lang="en-US" sz="2448" dirty="0">
                <a:gradFill>
                  <a:gsLst>
                    <a:gs pos="2917">
                      <a:srgbClr val="FFFFFF"/>
                    </a:gs>
                    <a:gs pos="30000">
                      <a:srgbClr val="FFFFFF"/>
                    </a:gs>
                  </a:gsLst>
                  <a:lin ang="5400000" scaled="0"/>
                </a:gradFill>
              </a:rPr>
              <a:t>Transactional Data </a:t>
            </a:r>
          </a:p>
        </p:txBody>
      </p:sp>
      <p:sp>
        <p:nvSpPr>
          <p:cNvPr id="7" name="TextBox 6"/>
          <p:cNvSpPr txBox="1"/>
          <p:nvPr/>
        </p:nvSpPr>
        <p:spPr>
          <a:xfrm>
            <a:off x="4441331" y="4014696"/>
            <a:ext cx="2758820" cy="647165"/>
          </a:xfrm>
          <a:prstGeom prst="rect">
            <a:avLst/>
          </a:prstGeom>
          <a:noFill/>
        </p:spPr>
        <p:txBody>
          <a:bodyPr wrap="non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OLAP Processing</a:t>
            </a:r>
          </a:p>
        </p:txBody>
      </p:sp>
      <p:cxnSp>
        <p:nvCxnSpPr>
          <p:cNvPr id="9" name="Straight Arrow Connector 8"/>
          <p:cNvCxnSpPr/>
          <p:nvPr/>
        </p:nvCxnSpPr>
        <p:spPr>
          <a:xfrm>
            <a:off x="201441" y="3677101"/>
            <a:ext cx="2633741"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607860" y="3677102"/>
            <a:ext cx="2176484" cy="1390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837988" y="3601434"/>
            <a:ext cx="175726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595257" y="3180388"/>
            <a:ext cx="1420347" cy="993427"/>
            <a:chOff x="2960715" y="1770229"/>
            <a:chExt cx="1236855" cy="895527"/>
          </a:xfrm>
        </p:grpSpPr>
        <p:pic>
          <p:nvPicPr>
            <p:cNvPr id="13" name="Picture 5" descr="\\MAGNUM\Projects\Microsoft\Cloud Power FY12\Design\ICONS_PNG\Increase.png"/>
            <p:cNvPicPr>
              <a:picLocks noChangeAspect="1" noChangeArrowheads="1"/>
            </p:cNvPicPr>
            <p:nvPr/>
          </p:nvPicPr>
          <p:blipFill>
            <a:blip r:embed="rId2" cstate="print">
              <a:lum bright="100000"/>
            </a:blip>
            <a:srcRect/>
            <a:stretch>
              <a:fillRect/>
            </a:stretch>
          </p:blipFill>
          <p:spPr bwMode="auto">
            <a:xfrm>
              <a:off x="3189772" y="1770229"/>
              <a:ext cx="657362" cy="657362"/>
            </a:xfrm>
            <a:prstGeom prst="rect">
              <a:avLst/>
            </a:prstGeom>
            <a:noFill/>
          </p:spPr>
        </p:pic>
        <p:sp>
          <p:nvSpPr>
            <p:cNvPr id="14" name="Round Same Side Corner Rectangle 11"/>
            <p:cNvSpPr/>
            <p:nvPr/>
          </p:nvSpPr>
          <p:spPr>
            <a:xfrm>
              <a:off x="3055253" y="1783640"/>
              <a:ext cx="1047777" cy="671650"/>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5" name="Trapezoid 12"/>
            <p:cNvSpPr/>
            <p:nvPr/>
          </p:nvSpPr>
          <p:spPr>
            <a:xfrm>
              <a:off x="2960715" y="2458643"/>
              <a:ext cx="1236855" cy="156185"/>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6" name="Rectangle 15"/>
            <p:cNvSpPr/>
            <p:nvPr/>
          </p:nvSpPr>
          <p:spPr>
            <a:xfrm>
              <a:off x="2961264" y="2614828"/>
              <a:ext cx="1235754" cy="50928"/>
            </a:xfrm>
            <a:prstGeom prst="rect">
              <a:avLst/>
            </a:pr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sp>
        <p:nvSpPr>
          <p:cNvPr id="18" name="TextBox 17"/>
          <p:cNvSpPr txBox="1"/>
          <p:nvPr/>
        </p:nvSpPr>
        <p:spPr>
          <a:xfrm>
            <a:off x="10489283" y="4372605"/>
            <a:ext cx="1776498" cy="647165"/>
          </a:xfrm>
          <a:prstGeom prst="rect">
            <a:avLst/>
          </a:prstGeom>
          <a:noFill/>
        </p:spPr>
        <p:txBody>
          <a:bodyPr wrap="non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Reporting</a:t>
            </a:r>
          </a:p>
        </p:txBody>
      </p:sp>
    </p:spTree>
    <p:extLst>
      <p:ext uri="{BB962C8B-B14F-4D97-AF65-F5344CB8AC3E}">
        <p14:creationId xmlns:p14="http://schemas.microsoft.com/office/powerpoint/2010/main" val="2851773269"/>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239128"/>
            <a:ext cx="12434711" cy="917575"/>
          </a:xfrm>
        </p:spPr>
        <p:txBody>
          <a:bodyPr/>
          <a:lstStyle/>
          <a:p>
            <a:pPr algn="ctr"/>
            <a:r>
              <a:rPr lang="en-US" dirty="0" smtClean="0"/>
              <a:t>Streaming</a:t>
            </a:r>
            <a:endParaRPr lang="en-US" dirty="0"/>
          </a:p>
        </p:txBody>
      </p:sp>
      <p:sp>
        <p:nvSpPr>
          <p:cNvPr id="4" name="Striped Right Arrow 3"/>
          <p:cNvSpPr/>
          <p:nvPr/>
        </p:nvSpPr>
        <p:spPr bwMode="auto">
          <a:xfrm>
            <a:off x="598965" y="2797810"/>
            <a:ext cx="1986850" cy="1155617"/>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5" name="TextBox 4"/>
          <p:cNvSpPr txBox="1"/>
          <p:nvPr/>
        </p:nvSpPr>
        <p:spPr>
          <a:xfrm>
            <a:off x="446909" y="4419729"/>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Ingestion</a:t>
            </a:r>
          </a:p>
        </p:txBody>
      </p:sp>
      <p:sp>
        <p:nvSpPr>
          <p:cNvPr id="6" name="Flowchart: Magnetic Disk 5"/>
          <p:cNvSpPr/>
          <p:nvPr/>
        </p:nvSpPr>
        <p:spPr bwMode="auto">
          <a:xfrm>
            <a:off x="6576336" y="2974878"/>
            <a:ext cx="1733425" cy="831234"/>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7" name="TextBox 6"/>
          <p:cNvSpPr txBox="1"/>
          <p:nvPr/>
        </p:nvSpPr>
        <p:spPr>
          <a:xfrm>
            <a:off x="6346563" y="4434606"/>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Storage</a:t>
            </a:r>
          </a:p>
        </p:txBody>
      </p:sp>
      <p:pic>
        <p:nvPicPr>
          <p:cNvPr id="10" name="Picture 9" descr="\\MAGNUM\Projects\Microsoft\Cloud Power FY12\Design\ICONS_PNG\Application.png"/>
          <p:cNvPicPr>
            <a:picLocks noChangeAspect="1" noChangeArrowheads="1"/>
          </p:cNvPicPr>
          <p:nvPr/>
        </p:nvPicPr>
        <p:blipFill rotWithShape="1">
          <a:blip r:embed="rId2" cstate="print">
            <a:biLevel thresh="25000"/>
          </a:blip>
          <a:srcRect l="30174" t="36465" r="28608" b="29915"/>
          <a:stretch/>
        </p:blipFill>
        <p:spPr bwMode="auto">
          <a:xfrm>
            <a:off x="3685289" y="2639020"/>
            <a:ext cx="1805658" cy="1473195"/>
          </a:xfrm>
          <a:prstGeom prst="rect">
            <a:avLst/>
          </a:prstGeom>
          <a:noFill/>
          <a:ln>
            <a:noFill/>
          </a:ln>
        </p:spPr>
      </p:pic>
      <p:sp>
        <p:nvSpPr>
          <p:cNvPr id="11" name="TextBox 10"/>
          <p:cNvSpPr txBox="1"/>
          <p:nvPr/>
        </p:nvSpPr>
        <p:spPr>
          <a:xfrm>
            <a:off x="3300720" y="4417107"/>
            <a:ext cx="2574796" cy="640416"/>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Processing</a:t>
            </a:r>
          </a:p>
        </p:txBody>
      </p:sp>
      <p:sp>
        <p:nvSpPr>
          <p:cNvPr id="12" name="TextBox 11"/>
          <p:cNvSpPr txBox="1"/>
          <p:nvPr/>
        </p:nvSpPr>
        <p:spPr>
          <a:xfrm>
            <a:off x="9316949" y="4419729"/>
            <a:ext cx="2209695"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Presentation</a:t>
            </a:r>
          </a:p>
        </p:txBody>
      </p:sp>
      <p:grpSp>
        <p:nvGrpSpPr>
          <p:cNvPr id="17" name="Group 16"/>
          <p:cNvGrpSpPr/>
          <p:nvPr/>
        </p:nvGrpSpPr>
        <p:grpSpPr>
          <a:xfrm>
            <a:off x="9579172" y="2960000"/>
            <a:ext cx="1420347" cy="993427"/>
            <a:chOff x="2960715" y="1770229"/>
            <a:chExt cx="1236855" cy="895527"/>
          </a:xfrm>
        </p:grpSpPr>
        <p:pic>
          <p:nvPicPr>
            <p:cNvPr id="13" name="Picture 5" descr="\\MAGNUM\Projects\Microsoft\Cloud Power FY12\Design\ICONS_PNG\Increase.png"/>
            <p:cNvPicPr>
              <a:picLocks noChangeAspect="1" noChangeArrowheads="1"/>
            </p:cNvPicPr>
            <p:nvPr/>
          </p:nvPicPr>
          <p:blipFill>
            <a:blip r:embed="rId3" cstate="print">
              <a:lum bright="100000"/>
            </a:blip>
            <a:srcRect/>
            <a:stretch>
              <a:fillRect/>
            </a:stretch>
          </p:blipFill>
          <p:spPr bwMode="auto">
            <a:xfrm>
              <a:off x="3189772" y="1770229"/>
              <a:ext cx="657362" cy="657362"/>
            </a:xfrm>
            <a:prstGeom prst="rect">
              <a:avLst/>
            </a:prstGeom>
            <a:noFill/>
          </p:spPr>
        </p:pic>
        <p:sp>
          <p:nvSpPr>
            <p:cNvPr id="14" name="Round Same Side Corner Rectangle 11"/>
            <p:cNvSpPr/>
            <p:nvPr/>
          </p:nvSpPr>
          <p:spPr>
            <a:xfrm>
              <a:off x="3055253" y="1783640"/>
              <a:ext cx="1047777" cy="671650"/>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5" name="Trapezoid 12"/>
            <p:cNvSpPr/>
            <p:nvPr/>
          </p:nvSpPr>
          <p:spPr>
            <a:xfrm>
              <a:off x="2960715" y="2458643"/>
              <a:ext cx="1236855" cy="156185"/>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6" name="Rectangle 15"/>
            <p:cNvSpPr/>
            <p:nvPr/>
          </p:nvSpPr>
          <p:spPr>
            <a:xfrm>
              <a:off x="2961264" y="2614828"/>
              <a:ext cx="1235754" cy="50928"/>
            </a:xfrm>
            <a:prstGeom prst="rect">
              <a:avLst/>
            </a:pr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sp>
        <p:nvSpPr>
          <p:cNvPr id="18" name="Title 1"/>
          <p:cNvSpPr txBox="1">
            <a:spLocks/>
          </p:cNvSpPr>
          <p:nvPr/>
        </p:nvSpPr>
        <p:spPr>
          <a:xfrm>
            <a:off x="430915" y="450709"/>
            <a:ext cx="11887878" cy="917575"/>
          </a:xfrm>
          <a:prstGeom prst="rect">
            <a:avLst/>
          </a:prstGeom>
        </p:spPr>
        <p:txBody>
          <a:bodyPr vert="horz" wrap="square" lIns="149217" tIns="93260" rIns="149217" bIns="93260" rtlCol="0" anchor="t">
            <a:noAutofit/>
          </a:bodyPr>
          <a:lstStyle>
            <a:lvl1pPr algn="l" defTabSz="914293"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99">
                <a:gradFill>
                  <a:gsLst>
                    <a:gs pos="1250">
                      <a:srgbClr val="FFFFFF"/>
                    </a:gs>
                    <a:gs pos="100000">
                      <a:srgbClr val="FFFFFF"/>
                    </a:gs>
                  </a:gsLst>
                  <a:lin ang="5400000" scaled="0"/>
                </a:gradFill>
              </a:rPr>
              <a:t>Commonalities of Architectures</a:t>
            </a:r>
          </a:p>
        </p:txBody>
      </p:sp>
    </p:spTree>
    <p:extLst>
      <p:ext uri="{BB962C8B-B14F-4D97-AF65-F5344CB8AC3E}">
        <p14:creationId xmlns:p14="http://schemas.microsoft.com/office/powerpoint/2010/main" val="2308933296"/>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Lambda Architecture for Big Data</a:t>
            </a:r>
            <a:endParaRPr lang="en-US" dirty="0"/>
          </a:p>
        </p:txBody>
      </p:sp>
      <p:sp>
        <p:nvSpPr>
          <p:cNvPr id="3" name="Striped Right Arrow 2"/>
          <p:cNvSpPr/>
          <p:nvPr/>
        </p:nvSpPr>
        <p:spPr bwMode="auto">
          <a:xfrm>
            <a:off x="598965" y="2797810"/>
            <a:ext cx="1329297" cy="1155617"/>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4" name="TextBox 3"/>
          <p:cNvSpPr txBox="1"/>
          <p:nvPr/>
        </p:nvSpPr>
        <p:spPr>
          <a:xfrm>
            <a:off x="446909" y="4419729"/>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Ingestion</a:t>
            </a:r>
          </a:p>
        </p:txBody>
      </p:sp>
      <p:sp>
        <p:nvSpPr>
          <p:cNvPr id="5" name="Flowchart: Magnetic Disk 4"/>
          <p:cNvSpPr/>
          <p:nvPr/>
        </p:nvSpPr>
        <p:spPr bwMode="auto">
          <a:xfrm>
            <a:off x="4441283" y="4739075"/>
            <a:ext cx="1733425" cy="831234"/>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6" name="TextBox 5"/>
          <p:cNvSpPr txBox="1"/>
          <p:nvPr/>
        </p:nvSpPr>
        <p:spPr>
          <a:xfrm>
            <a:off x="4256043" y="5606286"/>
            <a:ext cx="2574796"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Storage</a:t>
            </a:r>
          </a:p>
        </p:txBody>
      </p:sp>
      <p:pic>
        <p:nvPicPr>
          <p:cNvPr id="7" name="Picture 6" descr="\\MAGNUM\Projects\Microsoft\Cloud Power FY12\Design\ICONS_PNG\Application.png"/>
          <p:cNvPicPr>
            <a:picLocks noChangeAspect="1" noChangeArrowheads="1"/>
          </p:cNvPicPr>
          <p:nvPr/>
        </p:nvPicPr>
        <p:blipFill rotWithShape="1">
          <a:blip r:embed="rId2" cstate="print">
            <a:biLevel thresh="25000"/>
          </a:blip>
          <a:srcRect l="30174" t="36465" r="28608" b="29915"/>
          <a:stretch/>
        </p:blipFill>
        <p:spPr bwMode="auto">
          <a:xfrm>
            <a:off x="4130514" y="1577422"/>
            <a:ext cx="1805658" cy="1473195"/>
          </a:xfrm>
          <a:prstGeom prst="rect">
            <a:avLst/>
          </a:prstGeom>
          <a:noFill/>
          <a:ln>
            <a:noFill/>
          </a:ln>
        </p:spPr>
      </p:pic>
      <p:sp>
        <p:nvSpPr>
          <p:cNvPr id="8" name="TextBox 7"/>
          <p:cNvSpPr txBox="1"/>
          <p:nvPr/>
        </p:nvSpPr>
        <p:spPr>
          <a:xfrm>
            <a:off x="3920110" y="2906365"/>
            <a:ext cx="2574796" cy="640416"/>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 Processing</a:t>
            </a:r>
          </a:p>
        </p:txBody>
      </p:sp>
      <p:sp>
        <p:nvSpPr>
          <p:cNvPr id="9" name="TextBox 8"/>
          <p:cNvSpPr txBox="1"/>
          <p:nvPr/>
        </p:nvSpPr>
        <p:spPr>
          <a:xfrm>
            <a:off x="9316949" y="4419729"/>
            <a:ext cx="2209695"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Presentation</a:t>
            </a:r>
          </a:p>
        </p:txBody>
      </p:sp>
      <p:grpSp>
        <p:nvGrpSpPr>
          <p:cNvPr id="10" name="Group 9"/>
          <p:cNvGrpSpPr/>
          <p:nvPr/>
        </p:nvGrpSpPr>
        <p:grpSpPr>
          <a:xfrm>
            <a:off x="9579172" y="2960000"/>
            <a:ext cx="1420347" cy="993427"/>
            <a:chOff x="2960715" y="1770229"/>
            <a:chExt cx="1236855" cy="895527"/>
          </a:xfrm>
        </p:grpSpPr>
        <p:pic>
          <p:nvPicPr>
            <p:cNvPr id="11" name="Picture 5" descr="\\MAGNUM\Projects\Microsoft\Cloud Power FY12\Design\ICONS_PNG\Increase.png"/>
            <p:cNvPicPr>
              <a:picLocks noChangeAspect="1" noChangeArrowheads="1"/>
            </p:cNvPicPr>
            <p:nvPr/>
          </p:nvPicPr>
          <p:blipFill>
            <a:blip r:embed="rId3" cstate="print">
              <a:lum bright="100000"/>
            </a:blip>
            <a:srcRect/>
            <a:stretch>
              <a:fillRect/>
            </a:stretch>
          </p:blipFill>
          <p:spPr bwMode="auto">
            <a:xfrm>
              <a:off x="3189772" y="1770229"/>
              <a:ext cx="657362" cy="657362"/>
            </a:xfrm>
            <a:prstGeom prst="rect">
              <a:avLst/>
            </a:prstGeom>
            <a:noFill/>
          </p:spPr>
        </p:pic>
        <p:sp>
          <p:nvSpPr>
            <p:cNvPr id="12" name="Round Same Side Corner Rectangle 11"/>
            <p:cNvSpPr/>
            <p:nvPr/>
          </p:nvSpPr>
          <p:spPr>
            <a:xfrm>
              <a:off x="3055253" y="1783640"/>
              <a:ext cx="1047777" cy="671650"/>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3" name="Trapezoid 12"/>
            <p:cNvSpPr/>
            <p:nvPr/>
          </p:nvSpPr>
          <p:spPr>
            <a:xfrm>
              <a:off x="2960715" y="2458643"/>
              <a:ext cx="1236855" cy="156185"/>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sp>
          <p:nvSpPr>
            <p:cNvPr id="14" name="Rectangle 13"/>
            <p:cNvSpPr/>
            <p:nvPr/>
          </p:nvSpPr>
          <p:spPr>
            <a:xfrm>
              <a:off x="2961264" y="2614828"/>
              <a:ext cx="1235754" cy="50928"/>
            </a:xfrm>
            <a:prstGeom prst="rect">
              <a:avLst/>
            </a:pr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sp>
        <p:nvSpPr>
          <p:cNvPr id="15" name="Striped Right Arrow 14"/>
          <p:cNvSpPr/>
          <p:nvPr/>
        </p:nvSpPr>
        <p:spPr bwMode="auto">
          <a:xfrm rot="20180019">
            <a:off x="2019005" y="2230263"/>
            <a:ext cx="2069124" cy="1155617"/>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16" name="Striped Right Arrow 15"/>
          <p:cNvSpPr/>
          <p:nvPr/>
        </p:nvSpPr>
        <p:spPr bwMode="auto">
          <a:xfrm rot="967446">
            <a:off x="2107041" y="3538325"/>
            <a:ext cx="1920441" cy="1155617"/>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17" name="Striped Right Arrow 16"/>
          <p:cNvSpPr/>
          <p:nvPr/>
        </p:nvSpPr>
        <p:spPr bwMode="auto">
          <a:xfrm rot="733580">
            <a:off x="6176956" y="2694104"/>
            <a:ext cx="3061351" cy="571972"/>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Real Time</a:t>
            </a:r>
          </a:p>
        </p:txBody>
      </p:sp>
      <p:sp>
        <p:nvSpPr>
          <p:cNvPr id="18" name="Striped Right Arrow 17"/>
          <p:cNvSpPr/>
          <p:nvPr/>
        </p:nvSpPr>
        <p:spPr bwMode="auto">
          <a:xfrm rot="20431673">
            <a:off x="6423856" y="4042357"/>
            <a:ext cx="2914654" cy="599442"/>
          </a:xfrm>
          <a:prstGeom prst="striped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Historical</a:t>
            </a:r>
          </a:p>
        </p:txBody>
      </p:sp>
      <p:sp>
        <p:nvSpPr>
          <p:cNvPr id="20" name="Up-Down Arrow 19"/>
          <p:cNvSpPr/>
          <p:nvPr/>
        </p:nvSpPr>
        <p:spPr bwMode="auto">
          <a:xfrm>
            <a:off x="4957468" y="3402966"/>
            <a:ext cx="615583" cy="1302657"/>
          </a:xfrm>
          <a:prstGeom prst="up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1743778104"/>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94" y="557057"/>
            <a:ext cx="5732921" cy="1181862"/>
          </a:xfrm>
        </p:spPr>
        <p:txBody>
          <a:bodyPr/>
          <a:lstStyle/>
          <a:p>
            <a:r>
              <a:rPr lang="en-US" dirty="0" smtClean="0"/>
              <a:t>Call To Action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2295974"/>
            <a:ext cx="6481593" cy="4317737"/>
          </a:xfrm>
          <a:prstGeom prst="rect">
            <a:avLst/>
          </a:prstGeom>
          <a:effectLst>
            <a:reflection blurRad="6350" stA="50000" endA="300" endPos="38500" dist="508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475" y="-1"/>
            <a:ext cx="5953118" cy="3965692"/>
          </a:xfrm>
          <a:prstGeom prst="rect">
            <a:avLst/>
          </a:prstGeom>
          <a:effectLst>
            <a:reflection blurRad="6350" stA="50000" endA="275" endPos="40000" dist="101600" dir="5400000" sy="-100000" algn="bl" rotWithShape="0"/>
          </a:effectLst>
        </p:spPr>
      </p:pic>
    </p:spTree>
    <p:extLst>
      <p:ext uri="{BB962C8B-B14F-4D97-AF65-F5344CB8AC3E}">
        <p14:creationId xmlns:p14="http://schemas.microsoft.com/office/powerpoint/2010/main" val="3715288436"/>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HDInsight – Call to Action</a:t>
            </a:r>
            <a:endParaRPr lang="en-US" dirty="0"/>
          </a:p>
        </p:txBody>
      </p:sp>
      <p:sp>
        <p:nvSpPr>
          <p:cNvPr id="6" name="Text Placeholder 5"/>
          <p:cNvSpPr>
            <a:spLocks noGrp="1"/>
          </p:cNvSpPr>
          <p:nvPr>
            <p:ph type="body" sz="quarter" idx="10"/>
          </p:nvPr>
        </p:nvSpPr>
        <p:spPr>
          <a:xfrm>
            <a:off x="275481" y="1212850"/>
            <a:ext cx="11885514" cy="5241798"/>
          </a:xfrm>
        </p:spPr>
        <p:txBody>
          <a:bodyPr/>
          <a:lstStyle/>
          <a:p>
            <a:r>
              <a:rPr lang="en-US" dirty="0" smtClean="0"/>
              <a:t>Key Sessions at Ignite</a:t>
            </a:r>
          </a:p>
          <a:p>
            <a:pPr lvl="1"/>
            <a:r>
              <a:rPr lang="en-US" dirty="0" smtClean="0"/>
              <a:t>BRK3555-Real-Time </a:t>
            </a:r>
            <a:r>
              <a:rPr lang="en-US" dirty="0"/>
              <a:t>Analytics at Scale for Internet of </a:t>
            </a:r>
            <a:r>
              <a:rPr lang="en-US" dirty="0" smtClean="0"/>
              <a:t>Things</a:t>
            </a:r>
          </a:p>
          <a:p>
            <a:pPr lvl="1"/>
            <a:r>
              <a:rPr lang="en-US" dirty="0"/>
              <a:t>BRK2550-Big Data for the SQL </a:t>
            </a:r>
            <a:r>
              <a:rPr lang="en-US" dirty="0" smtClean="0"/>
              <a:t>Ninja</a:t>
            </a:r>
            <a:endParaRPr lang="en-US" dirty="0"/>
          </a:p>
          <a:p>
            <a:pPr lvl="1"/>
            <a:r>
              <a:rPr lang="en-US" dirty="0" smtClean="0"/>
              <a:t>BRK2576-Planning </a:t>
            </a:r>
            <a:r>
              <a:rPr lang="en-US" dirty="0"/>
              <a:t>your Big Data Architecture on </a:t>
            </a:r>
            <a:r>
              <a:rPr lang="en-US" dirty="0" smtClean="0"/>
              <a:t>Azure</a:t>
            </a:r>
          </a:p>
          <a:p>
            <a:pPr lvl="1"/>
            <a:r>
              <a:rPr lang="en-US" dirty="0" smtClean="0"/>
              <a:t>BRK3556-Optimizing </a:t>
            </a:r>
            <a:r>
              <a:rPr lang="en-US" dirty="0"/>
              <a:t>Hadoop using Microsoft </a:t>
            </a:r>
            <a:r>
              <a:rPr lang="en-US"/>
              <a:t>Azure </a:t>
            </a:r>
            <a:r>
              <a:rPr lang="en-US" smtClean="0"/>
              <a:t>HDInsight</a:t>
            </a:r>
            <a:endParaRPr lang="en-US" dirty="0" smtClean="0"/>
          </a:p>
          <a:p>
            <a:pPr lvl="1"/>
            <a:r>
              <a:rPr lang="en-US" dirty="0"/>
              <a:t>BRK3559-Build Hybrid Big Data Pipelines with Azure Data Factory and Azure HDInsight</a:t>
            </a:r>
          </a:p>
          <a:p>
            <a:pPr lvl="1"/>
            <a:endParaRPr lang="en-US" dirty="0"/>
          </a:p>
          <a:p>
            <a:r>
              <a:rPr lang="en-US" dirty="0" smtClean="0"/>
              <a:t>Sign Up for HDInsight Free Trial</a:t>
            </a:r>
          </a:p>
          <a:p>
            <a:pPr lvl="1"/>
            <a:r>
              <a:rPr lang="en-US" dirty="0">
                <a:hlinkClick r:id="rId3"/>
              </a:rPr>
              <a:t>http://</a:t>
            </a:r>
            <a:r>
              <a:rPr lang="en-US" dirty="0" smtClean="0">
                <a:hlinkClick r:id="rId3"/>
              </a:rPr>
              <a:t>azure.com/hdinsight</a:t>
            </a:r>
            <a:r>
              <a:rPr lang="en-US" dirty="0"/>
              <a:t> </a:t>
            </a:r>
            <a:endParaRPr lang="en-US" dirty="0" smtClean="0"/>
          </a:p>
          <a:p>
            <a:pPr lvl="1"/>
            <a:endParaRPr lang="en-US" dirty="0"/>
          </a:p>
          <a:p>
            <a:pPr lvl="1"/>
            <a:r>
              <a:rPr lang="en-US" sz="3999" dirty="0">
                <a:gradFill>
                  <a:gsLst>
                    <a:gs pos="20354">
                      <a:schemeClr val="tx2"/>
                    </a:gs>
                    <a:gs pos="40000">
                      <a:schemeClr val="tx2"/>
                    </a:gs>
                  </a:gsLst>
                  <a:lin ang="5400000" scaled="0"/>
                </a:gradFill>
                <a:latin typeface="+mj-lt"/>
              </a:rPr>
              <a:t>Sign up for Azure Data Lake Preview</a:t>
            </a:r>
          </a:p>
          <a:p>
            <a:pPr lvl="1"/>
            <a:r>
              <a:rPr lang="en-US" dirty="0">
                <a:hlinkClick r:id="rId4"/>
              </a:rPr>
              <a:t>http://</a:t>
            </a:r>
            <a:r>
              <a:rPr lang="en-US" dirty="0" smtClean="0">
                <a:hlinkClick r:id="rId4"/>
              </a:rPr>
              <a:t>azure.com/datalake</a:t>
            </a:r>
            <a:r>
              <a:rPr lang="en-US" dirty="0" smtClean="0"/>
              <a:t> </a:t>
            </a:r>
            <a:endParaRPr lang="en-US" dirty="0"/>
          </a:p>
        </p:txBody>
      </p:sp>
    </p:spTree>
    <p:extLst>
      <p:ext uri="{BB962C8B-B14F-4D97-AF65-F5344CB8AC3E}">
        <p14:creationId xmlns:p14="http://schemas.microsoft.com/office/powerpoint/2010/main" val="1788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882" y="2336315"/>
            <a:ext cx="12434711" cy="465821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280987" y="1583723"/>
            <a:ext cx="4902958" cy="2608474"/>
          </a:xfrm>
        </p:spPr>
        <p:txBody>
          <a:bodyPr/>
          <a:lstStyle/>
          <a:p>
            <a:r>
              <a:rPr lang="en-US" sz="6119" dirty="0"/>
              <a:t>Ignite Azure </a:t>
            </a:r>
            <a:r>
              <a:rPr lang="en-US" sz="5507" dirty="0"/>
              <a:t>Challenge Sweepstakes</a:t>
            </a:r>
          </a:p>
        </p:txBody>
      </p:sp>
      <p:sp>
        <p:nvSpPr>
          <p:cNvPr id="6" name="Text Placeholder 5"/>
          <p:cNvSpPr txBox="1">
            <a:spLocks/>
          </p:cNvSpPr>
          <p:nvPr/>
        </p:nvSpPr>
        <p:spPr>
          <a:xfrm>
            <a:off x="4203689" y="2962246"/>
            <a:ext cx="5403332" cy="3755530"/>
          </a:xfrm>
          <a:prstGeom prst="rect">
            <a:avLst/>
          </a:prstGeom>
        </p:spPr>
        <p:txBody>
          <a:bodyPr vert="horz" wrap="square" lIns="149217" tIns="93260" rIns="149217" bIns="93260" rtlCol="0">
            <a:spAutoFit/>
          </a:bodyPr>
          <a:lstStyle>
            <a:lvl1pPr marL="0"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3921" kern="1200" spc="0" baseline="0">
                <a:gradFill>
                  <a:gsLst>
                    <a:gs pos="20354">
                      <a:schemeClr val="tx2"/>
                    </a:gs>
                    <a:gs pos="40000">
                      <a:schemeClr val="tx2"/>
                    </a:gs>
                  </a:gsLst>
                  <a:lin ang="5400000" scaled="0"/>
                </a:gradFill>
                <a:latin typeface="+mj-lt"/>
                <a:ea typeface="+mn-ea"/>
                <a:cs typeface="+mn-cs"/>
              </a:defRPr>
            </a:lvl1pPr>
            <a:lvl2pPr marL="0" marR="0" indent="0" algn="l" defTabSz="914293" rtl="0" eaLnBrk="1" fontAlgn="auto" latinLnBrk="0" hangingPunct="1">
              <a:lnSpc>
                <a:spcPct val="90000"/>
              </a:lnSpc>
              <a:spcBef>
                <a:spcPct val="20000"/>
              </a:spcBef>
              <a:spcAft>
                <a:spcPts val="0"/>
              </a:spcAft>
              <a:buClr>
                <a:schemeClr val="tx1"/>
              </a:buClr>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79"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3pPr>
            <a:lvl4pPr marL="448157"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4pPr>
            <a:lvl5pPr marL="672236"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Attend Azure sessions and activities, track your progress online, win raffle tickets for great prizes!</a:t>
            </a: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Aka.ms/</a:t>
            </a:r>
            <a:r>
              <a:rPr lang="en-US" sz="3264" dirty="0" err="1">
                <a:gradFill>
                  <a:gsLst>
                    <a:gs pos="20354">
                      <a:srgbClr val="0078D7">
                        <a:lumMod val="50000"/>
                      </a:srgbClr>
                    </a:gs>
                    <a:gs pos="40000">
                      <a:srgbClr val="0078D7">
                        <a:lumMod val="50000"/>
                      </a:srgbClr>
                    </a:gs>
                  </a:gsLst>
                  <a:lin ang="5400000" scaled="0"/>
                </a:gradFill>
              </a:rPr>
              <a:t>MyAzureChallenge</a:t>
            </a:r>
            <a:endParaRPr lang="en-US" sz="3264" dirty="0">
              <a:gradFill>
                <a:gsLst>
                  <a:gs pos="20354">
                    <a:srgbClr val="0078D7">
                      <a:lumMod val="50000"/>
                    </a:srgbClr>
                  </a:gs>
                  <a:gs pos="40000">
                    <a:srgbClr val="0078D7">
                      <a:lumMod val="50000"/>
                    </a:srgbClr>
                  </a:gs>
                </a:gsLst>
                <a:lin ang="5400000" scaled="0"/>
              </a:gradFill>
            </a:endParaRP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Enter this session code online: BRK2576</a:t>
            </a:r>
            <a:endParaRPr lang="en-US" sz="3264" b="1" dirty="0">
              <a:solidFill>
                <a:srgbClr val="FF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21" y="4018517"/>
            <a:ext cx="1684824" cy="122083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326" t="629" r="19098" b="1"/>
          <a:stretch/>
        </p:blipFill>
        <p:spPr>
          <a:xfrm>
            <a:off x="9487235" y="2446863"/>
            <a:ext cx="2104777" cy="16983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2113" y="6203183"/>
            <a:ext cx="1658624" cy="51417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7258" y="4651409"/>
            <a:ext cx="2157572" cy="1539357"/>
          </a:xfrm>
          <a:prstGeom prst="rect">
            <a:avLst/>
          </a:prstGeom>
          <a:noFill/>
          <a:ln>
            <a:noFill/>
          </a:ln>
        </p:spPr>
      </p:pic>
      <p:sp>
        <p:nvSpPr>
          <p:cNvPr id="16" name="TextBox 15"/>
          <p:cNvSpPr txBox="1"/>
          <p:nvPr/>
        </p:nvSpPr>
        <p:spPr>
          <a:xfrm>
            <a:off x="393306" y="5985634"/>
            <a:ext cx="3650781" cy="894625"/>
          </a:xfrm>
          <a:prstGeom prst="rect">
            <a:avLst/>
          </a:prstGeom>
          <a:noFill/>
        </p:spPr>
        <p:txBody>
          <a:bodyPr wrap="square" rtlCol="0">
            <a:spAutoFit/>
          </a:bodyPr>
          <a:lstStyle/>
          <a:p>
            <a:pPr defTabSz="932597"/>
            <a:r>
              <a:rPr lang="en-US" sz="1020" dirty="0">
                <a:solidFill>
                  <a:srgbClr val="505050"/>
                </a:solidFill>
              </a:rPr>
              <a:t>NO PURCHASE NECESSARY. Open only to event attendees. Winners must be present to win. Game ends May 9</a:t>
            </a:r>
            <a:r>
              <a:rPr lang="en-US" sz="1020" baseline="30000" dirty="0">
                <a:solidFill>
                  <a:srgbClr val="505050"/>
                </a:solidFill>
              </a:rPr>
              <a:t>th</a:t>
            </a:r>
            <a:r>
              <a:rPr lang="en-US" sz="1020" dirty="0">
                <a:solidFill>
                  <a:srgbClr val="505050"/>
                </a:solidFill>
              </a:rPr>
              <a:t>, 2015. For Official Rules, see The Cloud and Enterprise Lounge or myignite.com/challenge</a:t>
            </a:r>
          </a:p>
          <a:p>
            <a:pPr defTabSz="932597"/>
            <a:endParaRPr lang="en-US" sz="1020" dirty="0">
              <a:solidFill>
                <a:srgbClr val="505050"/>
              </a:solidFill>
            </a:endParaRPr>
          </a:p>
        </p:txBody>
      </p:sp>
    </p:spTree>
    <p:extLst>
      <p:ext uri="{BB962C8B-B14F-4D97-AF65-F5344CB8AC3E}">
        <p14:creationId xmlns:p14="http://schemas.microsoft.com/office/powerpoint/2010/main" val="2116865541"/>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035" y="1556250"/>
            <a:ext cx="3813270" cy="381327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299" y="5515515"/>
            <a:ext cx="7237831" cy="1328817"/>
          </a:xfrm>
          <a:prstGeom prst="rect">
            <a:avLst/>
          </a:prstGeom>
        </p:spPr>
        <p:txBody>
          <a:bodyPr vert="horz" wrap="square" lIns="146283" tIns="91427" rIns="146283" bIns="91427"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spcBef>
                <a:spcPct val="0"/>
              </a:spcBef>
              <a:buClr>
                <a:srgbClr val="000000"/>
              </a:buClr>
            </a:pPr>
            <a:r>
              <a:rPr lang="en-US" sz="2700" dirty="0">
                <a:gradFill>
                  <a:gsLst>
                    <a:gs pos="0">
                      <a:srgbClr val="FFFFFF"/>
                    </a:gs>
                    <a:gs pos="100000">
                      <a:srgbClr val="FFFFFF"/>
                    </a:gs>
                  </a:gsLst>
                  <a:lin ang="5400000" scaled="1"/>
                </a:gradFill>
              </a:rPr>
              <a:t>Visit</a:t>
            </a:r>
            <a:r>
              <a:rPr lang="en-US" sz="2700" dirty="0">
                <a:gradFill>
                  <a:gsLst>
                    <a:gs pos="0">
                      <a:srgbClr val="47D8FF"/>
                    </a:gs>
                    <a:gs pos="100000">
                      <a:srgbClr val="47D8FF"/>
                    </a:gs>
                  </a:gsLst>
                  <a:lin ang="5400000" scaled="1"/>
                </a:gradFill>
              </a:rPr>
              <a:t> </a:t>
            </a:r>
            <a:r>
              <a:rPr lang="en-US" sz="2700" dirty="0" err="1">
                <a:gradFill>
                  <a:gsLst>
                    <a:gs pos="0">
                      <a:srgbClr val="47D8FF"/>
                    </a:gs>
                    <a:gs pos="100000">
                      <a:srgbClr val="47D8FF"/>
                    </a:gs>
                  </a:gsLst>
                  <a:lin ang="5400000" scaled="1"/>
                </a:gradFill>
              </a:rPr>
              <a:t>Myignite</a:t>
            </a:r>
            <a:r>
              <a:rPr lang="en-US" sz="2700" dirty="0">
                <a:gradFill>
                  <a:gsLst>
                    <a:gs pos="0">
                      <a:srgbClr val="47D8FF"/>
                    </a:gs>
                    <a:gs pos="100000">
                      <a:srgbClr val="47D8FF"/>
                    </a:gs>
                  </a:gsLst>
                  <a:lin ang="5400000" scaled="1"/>
                </a:gradFill>
              </a:rPr>
              <a:t> </a:t>
            </a:r>
            <a:r>
              <a:rPr lang="en-US" sz="2700" dirty="0">
                <a:gradFill>
                  <a:gsLst>
                    <a:gs pos="0">
                      <a:srgbClr val="FFFFFF"/>
                    </a:gs>
                    <a:gs pos="100000">
                      <a:srgbClr val="FFFFFF"/>
                    </a:gs>
                  </a:gsLst>
                  <a:lin ang="5400000" scaled="1"/>
                </a:gradFill>
              </a:rPr>
              <a:t>at</a:t>
            </a:r>
            <a:r>
              <a:rPr lang="en-US" sz="2700" dirty="0">
                <a:gradFill>
                  <a:gsLst>
                    <a:gs pos="0">
                      <a:srgbClr val="47D8FF"/>
                    </a:gs>
                    <a:gs pos="100000">
                      <a:srgbClr val="47D8FF"/>
                    </a:gs>
                  </a:gsLst>
                  <a:lin ang="5400000" scaled="1"/>
                </a:gradFill>
              </a:rPr>
              <a:t> </a:t>
            </a:r>
            <a:r>
              <a:rPr lang="en-US" sz="2700" dirty="0">
                <a:gradFill>
                  <a:gsLst>
                    <a:gs pos="20354">
                      <a:srgbClr val="505050"/>
                    </a:gs>
                    <a:gs pos="40000">
                      <a:srgbClr val="505050"/>
                    </a:gs>
                  </a:gsLst>
                  <a:lin ang="5400000" scaled="0"/>
                </a:gradFill>
                <a:hlinkClick r:id="rId4"/>
              </a:rPr>
              <a:t>http://myignite.microsoft.com</a:t>
            </a:r>
            <a:r>
              <a:rPr lang="en-US" sz="2700" dirty="0">
                <a:gradFill>
                  <a:gsLst>
                    <a:gs pos="20354">
                      <a:srgbClr val="505050"/>
                    </a:gs>
                    <a:gs pos="40000">
                      <a:srgbClr val="505050"/>
                    </a:gs>
                  </a:gsLst>
                  <a:lin ang="5400000" scaled="0"/>
                </a:gradFill>
              </a:rPr>
              <a:t> </a:t>
            </a:r>
            <a:r>
              <a:rPr lang="en-US" sz="2700" dirty="0">
                <a:gradFill>
                  <a:gsLst>
                    <a:gs pos="0">
                      <a:srgbClr val="47D8FF"/>
                    </a:gs>
                    <a:gs pos="100000">
                      <a:srgbClr val="47D8FF"/>
                    </a:gs>
                  </a:gsLst>
                  <a:lin ang="5400000" scaled="1"/>
                </a:gradFill>
              </a:rPr>
              <a:t> </a:t>
            </a:r>
            <a:br>
              <a:rPr lang="en-US" sz="2700" dirty="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Mobile App</a:t>
            </a:r>
            <a:r>
              <a:rPr lang="en-US" sz="2700" dirty="0">
                <a:gradFill>
                  <a:gsLst>
                    <a:gs pos="0">
                      <a:srgbClr val="FFFFFF"/>
                    </a:gs>
                    <a:gs pos="100000">
                      <a:srgbClr val="FFFFFF"/>
                    </a:gs>
                  </a:gsLst>
                  <a:lin ang="5400000" scaled="1"/>
                </a:gradFill>
              </a:rPr>
              <a:t> </a:t>
            </a:r>
            <a:br>
              <a:rPr lang="en-US" sz="2700" dirty="0">
                <a:gradFill>
                  <a:gsLst>
                    <a:gs pos="0">
                      <a:srgbClr val="FFFFFF"/>
                    </a:gs>
                    <a:gs pos="100000">
                      <a:srgbClr val="FFFFFF"/>
                    </a:gs>
                  </a:gsLst>
                  <a:lin ang="5400000" scaled="1"/>
                </a:gradFill>
              </a:rPr>
            </a:br>
            <a:r>
              <a:rPr lang="en-US" sz="2700" dirty="0">
                <a:gradFill>
                  <a:gsLst>
                    <a:gs pos="0">
                      <a:srgbClr val="FFFFFF"/>
                    </a:gs>
                    <a:gs pos="100000">
                      <a:srgbClr val="FFFFFF"/>
                    </a:gs>
                  </a:gsLst>
                  <a:lin ang="5400000" scaled="1"/>
                </a:gradFill>
              </a:rPr>
              <a:t>with the QR code above.</a:t>
            </a:r>
          </a:p>
        </p:txBody>
      </p:sp>
      <p:sp>
        <p:nvSpPr>
          <p:cNvPr id="11" name="Title 1"/>
          <p:cNvSpPr txBox="1">
            <a:spLocks/>
          </p:cNvSpPr>
          <p:nvPr/>
        </p:nvSpPr>
        <p:spPr>
          <a:xfrm>
            <a:off x="5380156" y="295729"/>
            <a:ext cx="6783204" cy="915860"/>
          </a:xfrm>
          <a:prstGeom prst="rect">
            <a:avLst/>
          </a:prstGeom>
        </p:spPr>
        <p:txBody>
          <a:bodyPr lIns="182854" tIns="146283" rIns="182854" bIns="146283"/>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3999">
                <a:gradFill>
                  <a:gsLst>
                    <a:gs pos="1250">
                      <a:srgbClr val="FFFFFF"/>
                    </a:gs>
                    <a:gs pos="100000">
                      <a:srgbClr val="FFFFFF"/>
                    </a:gs>
                  </a:gsLst>
                  <a:lin ang="5400000" scaled="0"/>
                </a:gradFill>
              </a:rPr>
              <a:t>Please evaluate this session</a:t>
            </a:r>
          </a:p>
          <a:p>
            <a:pPr>
              <a:lnSpc>
                <a:spcPct val="80000"/>
              </a:lnSpc>
            </a:pPr>
            <a:r>
              <a:rPr sz="3199">
                <a:gradFill>
                  <a:gsLst>
                    <a:gs pos="1250">
                      <a:srgbClr val="FF8C00"/>
                    </a:gs>
                    <a:gs pos="100000">
                      <a:srgbClr val="FF8C00"/>
                    </a:gs>
                  </a:gsLst>
                  <a:lin ang="5400000" scaled="0"/>
                </a:gradFill>
              </a:rPr>
              <a:t>Your feedback is important to us!</a:t>
            </a:r>
            <a:endParaRPr sz="3599">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883" y="497"/>
            <a:ext cx="5226896" cy="6993533"/>
          </a:xfrm>
          <a:prstGeom prst="rect">
            <a:avLst/>
          </a:prstGeom>
        </p:spPr>
      </p:pic>
    </p:spTree>
    <p:extLst>
      <p:ext uri="{BB962C8B-B14F-4D97-AF65-F5344CB8AC3E}">
        <p14:creationId xmlns:p14="http://schemas.microsoft.com/office/powerpoint/2010/main" val="207392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873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Problems with scaling this model	</a:t>
            </a:r>
            <a:endParaRPr lang="en-US" dirty="0">
              <a:solidFill>
                <a:srgbClr val="FFC000"/>
              </a:solidFill>
            </a:endParaRPr>
          </a:p>
        </p:txBody>
      </p:sp>
      <p:sp>
        <p:nvSpPr>
          <p:cNvPr id="3" name="Text Placeholder 2"/>
          <p:cNvSpPr>
            <a:spLocks noGrp="1"/>
          </p:cNvSpPr>
          <p:nvPr>
            <p:ph type="body" sz="quarter" idx="10"/>
          </p:nvPr>
        </p:nvSpPr>
        <p:spPr>
          <a:xfrm>
            <a:off x="275482" y="1532353"/>
            <a:ext cx="11885514" cy="4680630"/>
          </a:xfrm>
        </p:spPr>
        <p:txBody>
          <a:bodyPr/>
          <a:lstStyle/>
          <a:p>
            <a:r>
              <a:rPr lang="en-US" dirty="0" smtClean="0">
                <a:solidFill>
                  <a:schemeClr val="tx1"/>
                </a:solidFill>
              </a:rPr>
              <a:t>Throwing hardware at it</a:t>
            </a:r>
          </a:p>
          <a:p>
            <a:r>
              <a:rPr lang="en-US" dirty="0" smtClean="0">
                <a:solidFill>
                  <a:schemeClr val="tx1"/>
                </a:solidFill>
              </a:rPr>
              <a:t>Scaling out with multiple ETL Servers</a:t>
            </a:r>
          </a:p>
          <a:p>
            <a:r>
              <a:rPr lang="en-US" dirty="0" smtClean="0">
                <a:solidFill>
                  <a:schemeClr val="tx1"/>
                </a:solidFill>
              </a:rPr>
              <a:t>Tricks with processing on one SSAS while serving queries with another</a:t>
            </a:r>
          </a:p>
          <a:p>
            <a:r>
              <a:rPr lang="en-US" dirty="0" smtClean="0">
                <a:solidFill>
                  <a:schemeClr val="tx1"/>
                </a:solidFill>
              </a:rPr>
              <a:t>SANS, SANS, SANs</a:t>
            </a:r>
          </a:p>
          <a:p>
            <a:r>
              <a:rPr lang="en-US" dirty="0" smtClean="0">
                <a:solidFill>
                  <a:schemeClr val="tx1"/>
                </a:solidFill>
              </a:rPr>
              <a:t>Limit what goes into DB and Cube</a:t>
            </a:r>
          </a:p>
          <a:p>
            <a:r>
              <a:rPr lang="en-US" dirty="0" smtClean="0">
                <a:solidFill>
                  <a:schemeClr val="tx1"/>
                </a:solidFill>
              </a:rPr>
              <a:t>DR and HA</a:t>
            </a:r>
            <a:endParaRPr lang="en-US" dirty="0">
              <a:solidFill>
                <a:schemeClr val="tx1"/>
              </a:solidFill>
            </a:endParaRPr>
          </a:p>
        </p:txBody>
      </p:sp>
    </p:spTree>
    <p:extLst>
      <p:ext uri="{BB962C8B-B14F-4D97-AF65-F5344CB8AC3E}">
        <p14:creationId xmlns:p14="http://schemas.microsoft.com/office/powerpoint/2010/main" val="59461174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82" y="0"/>
            <a:ext cx="25907" cy="12954"/>
          </a:xfrm>
          <a:prstGeom prst="rect">
            <a:avLst/>
          </a:prstGeom>
        </p:spPr>
      </p:pic>
      <p:grpSp>
        <p:nvGrpSpPr>
          <p:cNvPr id="22" name="Group 21"/>
          <p:cNvGrpSpPr/>
          <p:nvPr/>
        </p:nvGrpSpPr>
        <p:grpSpPr>
          <a:xfrm>
            <a:off x="4378929" y="3751625"/>
            <a:ext cx="1939499" cy="2625990"/>
            <a:chOff x="4359458" y="3422649"/>
            <a:chExt cx="1901642" cy="2453550"/>
          </a:xfrm>
        </p:grpSpPr>
        <p:pic>
          <p:nvPicPr>
            <p:cNvPr id="5" name="Picture 4"/>
            <p:cNvPicPr>
              <a:picLocks noChangeAspect="1"/>
            </p:cNvPicPr>
            <p:nvPr/>
          </p:nvPicPr>
          <p:blipFill>
            <a:blip r:embed="rId3"/>
            <a:stretch>
              <a:fillRect/>
            </a:stretch>
          </p:blipFill>
          <p:spPr>
            <a:xfrm>
              <a:off x="6083299" y="3422649"/>
              <a:ext cx="25401" cy="12701"/>
            </a:xfrm>
            <a:prstGeom prst="rect">
              <a:avLst/>
            </a:prstGeom>
          </p:spPr>
        </p:pic>
        <p:pic>
          <p:nvPicPr>
            <p:cNvPr id="6" name="Picture 5"/>
            <p:cNvPicPr>
              <a:picLocks noChangeAspect="1"/>
            </p:cNvPicPr>
            <p:nvPr/>
          </p:nvPicPr>
          <p:blipFill>
            <a:blip r:embed="rId3"/>
            <a:stretch>
              <a:fillRect/>
            </a:stretch>
          </p:blipFill>
          <p:spPr>
            <a:xfrm>
              <a:off x="6235699" y="3575049"/>
              <a:ext cx="25401" cy="12701"/>
            </a:xfrm>
            <a:prstGeom prst="rect">
              <a:avLst/>
            </a:prstGeom>
          </p:spPr>
        </p:pic>
        <p:pic>
          <p:nvPicPr>
            <p:cNvPr id="9" name="Picture 2" descr="\\MAGNUM\Projects\Microsoft\Cloud Power FY12\Design\Icons\PNGs\Server_2.png"/>
            <p:cNvPicPr>
              <a:picLocks noChangeAspect="1" noChangeArrowheads="1"/>
            </p:cNvPicPr>
            <p:nvPr/>
          </p:nvPicPr>
          <p:blipFill>
            <a:blip r:embed="rId4" cstate="print">
              <a:lum bright="100000"/>
            </a:blip>
            <a:srcRect/>
            <a:stretch>
              <a:fillRect/>
            </a:stretch>
          </p:blipFill>
          <p:spPr bwMode="auto">
            <a:xfrm>
              <a:off x="4359458" y="4047399"/>
              <a:ext cx="1828800" cy="1828800"/>
            </a:xfrm>
            <a:prstGeom prst="rect">
              <a:avLst/>
            </a:prstGeom>
            <a:noFill/>
          </p:spPr>
        </p:pic>
        <p:sp>
          <p:nvSpPr>
            <p:cNvPr id="3" name="Flowchart: Magnetic Disk 2"/>
            <p:cNvSpPr/>
            <p:nvPr/>
          </p:nvSpPr>
          <p:spPr bwMode="auto">
            <a:xfrm>
              <a:off x="4629752" y="5346809"/>
              <a:ext cx="490888" cy="529390"/>
            </a:xfrm>
            <a:prstGeom prst="flowChartMagneticDisk">
              <a:avLst/>
            </a:prstGeom>
            <a:solidFill>
              <a:schemeClr val="tx1"/>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grpSp>
      <p:grpSp>
        <p:nvGrpSpPr>
          <p:cNvPr id="23" name="Group 22"/>
          <p:cNvGrpSpPr/>
          <p:nvPr/>
        </p:nvGrpSpPr>
        <p:grpSpPr>
          <a:xfrm>
            <a:off x="5956908" y="4078710"/>
            <a:ext cx="1865207" cy="2299769"/>
            <a:chOff x="5917146" y="3727449"/>
            <a:chExt cx="1828800" cy="2148750"/>
          </a:xfrm>
        </p:grpSpPr>
        <p:pic>
          <p:nvPicPr>
            <p:cNvPr id="7" name="Picture 6"/>
            <p:cNvPicPr>
              <a:picLocks noChangeAspect="1"/>
            </p:cNvPicPr>
            <p:nvPr/>
          </p:nvPicPr>
          <p:blipFill>
            <a:blip r:embed="rId3"/>
            <a:stretch>
              <a:fillRect/>
            </a:stretch>
          </p:blipFill>
          <p:spPr>
            <a:xfrm>
              <a:off x="6388099" y="3727449"/>
              <a:ext cx="25401" cy="12701"/>
            </a:xfrm>
            <a:prstGeom prst="rect">
              <a:avLst/>
            </a:prstGeom>
          </p:spPr>
        </p:pic>
        <p:pic>
          <p:nvPicPr>
            <p:cNvPr id="10" name="Picture 2" descr="\\MAGNUM\Projects\Microsoft\Cloud Power FY12\Design\Icons\PNGs\Server_2.png"/>
            <p:cNvPicPr>
              <a:picLocks noChangeAspect="1" noChangeArrowheads="1"/>
            </p:cNvPicPr>
            <p:nvPr/>
          </p:nvPicPr>
          <p:blipFill>
            <a:blip r:embed="rId4" cstate="print">
              <a:lum bright="100000"/>
            </a:blip>
            <a:srcRect/>
            <a:stretch>
              <a:fillRect/>
            </a:stretch>
          </p:blipFill>
          <p:spPr bwMode="auto">
            <a:xfrm>
              <a:off x="5917146" y="4047399"/>
              <a:ext cx="1828800" cy="1828800"/>
            </a:xfrm>
            <a:prstGeom prst="rect">
              <a:avLst/>
            </a:prstGeom>
            <a:noFill/>
          </p:spPr>
        </p:pic>
        <p:sp>
          <p:nvSpPr>
            <p:cNvPr id="12" name="Cube 11"/>
            <p:cNvSpPr/>
            <p:nvPr/>
          </p:nvSpPr>
          <p:spPr bwMode="auto">
            <a:xfrm>
              <a:off x="6077526" y="5367664"/>
              <a:ext cx="571141" cy="508535"/>
            </a:xfrm>
            <a:prstGeom prst="cube">
              <a:avLst/>
            </a:prstGeom>
            <a:solidFill>
              <a:schemeClr val="tx1"/>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grpSp>
      <p:grpSp>
        <p:nvGrpSpPr>
          <p:cNvPr id="24" name="Group 23"/>
          <p:cNvGrpSpPr/>
          <p:nvPr/>
        </p:nvGrpSpPr>
        <p:grpSpPr>
          <a:xfrm>
            <a:off x="7449073" y="4366589"/>
            <a:ext cx="1865207" cy="1957332"/>
            <a:chOff x="7380186" y="4047399"/>
            <a:chExt cx="1828800" cy="1828800"/>
          </a:xfrm>
        </p:grpSpPr>
        <p:pic>
          <p:nvPicPr>
            <p:cNvPr id="11" name="Picture 2" descr="\\MAGNUM\Projects\Microsoft\Cloud Power FY12\Design\Icons\PNGs\Server_2.png"/>
            <p:cNvPicPr>
              <a:picLocks noChangeAspect="1" noChangeArrowheads="1"/>
            </p:cNvPicPr>
            <p:nvPr/>
          </p:nvPicPr>
          <p:blipFill>
            <a:blip r:embed="rId4" cstate="print">
              <a:lum bright="100000"/>
            </a:blip>
            <a:srcRect/>
            <a:stretch>
              <a:fillRect/>
            </a:stretch>
          </p:blipFill>
          <p:spPr bwMode="auto">
            <a:xfrm>
              <a:off x="7380186" y="4047399"/>
              <a:ext cx="1828800" cy="1828800"/>
            </a:xfrm>
            <a:prstGeom prst="rect">
              <a:avLst/>
            </a:prstGeom>
            <a:noFill/>
          </p:spPr>
        </p:pic>
        <p:grpSp>
          <p:nvGrpSpPr>
            <p:cNvPr id="18" name="Group 17"/>
            <p:cNvGrpSpPr/>
            <p:nvPr/>
          </p:nvGrpSpPr>
          <p:grpSpPr>
            <a:xfrm>
              <a:off x="7478089" y="5415828"/>
              <a:ext cx="633616" cy="460371"/>
              <a:chOff x="8567372" y="5043498"/>
              <a:chExt cx="1179733" cy="745119"/>
            </a:xfrm>
          </p:grpSpPr>
          <p:pic>
            <p:nvPicPr>
              <p:cNvPr id="14" name="Picture 5" descr="\\MAGNUM\Projects\Microsoft\Cloud Power FY12\Design\ICONS_PNG\Increase.png"/>
              <p:cNvPicPr>
                <a:picLocks noChangeAspect="1" noChangeArrowheads="1"/>
              </p:cNvPicPr>
              <p:nvPr/>
            </p:nvPicPr>
            <p:blipFill>
              <a:blip r:embed="rId5" cstate="print">
                <a:lum bright="100000"/>
              </a:blip>
              <a:srcRect/>
              <a:stretch>
                <a:fillRect/>
              </a:stretch>
            </p:blipFill>
            <p:spPr bwMode="auto">
              <a:xfrm>
                <a:off x="8718832" y="5043498"/>
                <a:ext cx="740149" cy="714992"/>
              </a:xfrm>
              <a:prstGeom prst="rect">
                <a:avLst/>
              </a:prstGeom>
              <a:noFill/>
            </p:spPr>
          </p:pic>
          <p:sp>
            <p:nvSpPr>
              <p:cNvPr id="15" name="Round Same Side Corner Rectangle 11"/>
              <p:cNvSpPr/>
              <p:nvPr/>
            </p:nvSpPr>
            <p:spPr>
              <a:xfrm>
                <a:off x="8567372" y="5058085"/>
                <a:ext cx="1179733" cy="730532"/>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932597">
                  <a:defRPr/>
                </a:pPr>
                <a:endParaRPr lang="en-US" sz="1836" kern="0">
                  <a:solidFill>
                    <a:sysClr val="window" lastClr="FFFFFF"/>
                  </a:solidFill>
                  <a:latin typeface="Segoe"/>
                </a:endParaRPr>
              </a:p>
            </p:txBody>
          </p:sp>
        </p:grpSp>
      </p:grpSp>
      <p:grpSp>
        <p:nvGrpSpPr>
          <p:cNvPr id="21" name="Group 20"/>
          <p:cNvGrpSpPr/>
          <p:nvPr/>
        </p:nvGrpSpPr>
        <p:grpSpPr>
          <a:xfrm>
            <a:off x="2809348" y="4482490"/>
            <a:ext cx="1865207" cy="2093066"/>
            <a:chOff x="2720762" y="4050518"/>
            <a:chExt cx="1828800" cy="1955621"/>
          </a:xfrm>
        </p:grpSpPr>
        <p:pic>
          <p:nvPicPr>
            <p:cNvPr id="19" name="Picture 2" descr="\\MAGNUM\Projects\Microsoft\Cloud Power FY12\Design\Icons\PNGs\Server_2.png"/>
            <p:cNvPicPr>
              <a:picLocks noChangeAspect="1" noChangeArrowheads="1"/>
            </p:cNvPicPr>
            <p:nvPr/>
          </p:nvPicPr>
          <p:blipFill>
            <a:blip r:embed="rId4" cstate="print">
              <a:lum bright="100000"/>
            </a:blip>
            <a:srcRect/>
            <a:stretch>
              <a:fillRect/>
            </a:stretch>
          </p:blipFill>
          <p:spPr bwMode="auto">
            <a:xfrm>
              <a:off x="2720762" y="4050518"/>
              <a:ext cx="1828800" cy="1828800"/>
            </a:xfrm>
            <a:prstGeom prst="rect">
              <a:avLst/>
            </a:prstGeom>
            <a:noFill/>
          </p:spPr>
        </p:pic>
        <p:pic>
          <p:nvPicPr>
            <p:cNvPr id="20" name="Picture 7" descr="\\MAGNUM\Projects\Microsoft\Cloud Power FY12\Design\ICONS_PNG\Gears.png"/>
            <p:cNvPicPr>
              <a:picLocks noChangeAspect="1" noChangeArrowheads="1"/>
            </p:cNvPicPr>
            <p:nvPr/>
          </p:nvPicPr>
          <p:blipFill>
            <a:blip r:embed="rId6" cstate="print">
              <a:biLevel thresh="25000"/>
            </a:blip>
            <a:srcRect/>
            <a:stretch>
              <a:fillRect/>
            </a:stretch>
          </p:blipFill>
          <p:spPr bwMode="auto">
            <a:xfrm>
              <a:off x="2809792" y="5216868"/>
              <a:ext cx="789271" cy="789271"/>
            </a:xfrm>
            <a:prstGeom prst="rect">
              <a:avLst/>
            </a:prstGeom>
            <a:noFill/>
          </p:spPr>
        </p:pic>
      </p:grpSp>
      <p:sp>
        <p:nvSpPr>
          <p:cNvPr id="25" name="Rounded Rectangle 24"/>
          <p:cNvSpPr/>
          <p:nvPr/>
        </p:nvSpPr>
        <p:spPr bwMode="auto">
          <a:xfrm>
            <a:off x="1637830" y="3292607"/>
            <a:ext cx="9090429" cy="834391"/>
          </a:xfrm>
          <a:prstGeom prst="round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Migrate</a:t>
            </a:r>
          </a:p>
        </p:txBody>
      </p:sp>
      <p:sp>
        <p:nvSpPr>
          <p:cNvPr id="26" name="TextBox 25"/>
          <p:cNvSpPr txBox="1"/>
          <p:nvPr/>
        </p:nvSpPr>
        <p:spPr>
          <a:xfrm>
            <a:off x="4447125" y="6298446"/>
            <a:ext cx="1671318"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Database</a:t>
            </a:r>
          </a:p>
        </p:txBody>
      </p:sp>
      <p:sp>
        <p:nvSpPr>
          <p:cNvPr id="27" name="TextBox 26"/>
          <p:cNvSpPr txBox="1"/>
          <p:nvPr/>
        </p:nvSpPr>
        <p:spPr>
          <a:xfrm>
            <a:off x="6183044" y="6298446"/>
            <a:ext cx="1187040"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OLAP</a:t>
            </a:r>
          </a:p>
        </p:txBody>
      </p:sp>
      <p:sp>
        <p:nvSpPr>
          <p:cNvPr id="28" name="TextBox 27"/>
          <p:cNvSpPr txBox="1"/>
          <p:nvPr/>
        </p:nvSpPr>
        <p:spPr>
          <a:xfrm>
            <a:off x="3424534" y="6300173"/>
            <a:ext cx="1187040"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ETL</a:t>
            </a:r>
          </a:p>
        </p:txBody>
      </p:sp>
      <p:sp>
        <p:nvSpPr>
          <p:cNvPr id="29" name="TextBox 28"/>
          <p:cNvSpPr txBox="1"/>
          <p:nvPr/>
        </p:nvSpPr>
        <p:spPr>
          <a:xfrm>
            <a:off x="7431255" y="6286903"/>
            <a:ext cx="2058673" cy="647165"/>
          </a:xfrm>
          <a:prstGeom prst="rect">
            <a:avLst/>
          </a:prstGeom>
          <a:noFill/>
        </p:spPr>
        <p:txBody>
          <a:bodyPr wrap="square" lIns="186521" tIns="149217" rIns="186521" bIns="149217" rtlCol="0">
            <a:spAutoFit/>
          </a:bodyPr>
          <a:lstStyle/>
          <a:p>
            <a:pPr defTabSz="932597">
              <a:lnSpc>
                <a:spcPct val="90000"/>
              </a:lnSpc>
              <a:spcAft>
                <a:spcPts val="612"/>
              </a:spcAft>
            </a:pPr>
            <a:r>
              <a:rPr lang="en-US" sz="2448" dirty="0">
                <a:gradFill>
                  <a:gsLst>
                    <a:gs pos="2917">
                      <a:srgbClr val="FFFFFF"/>
                    </a:gs>
                    <a:gs pos="30000">
                      <a:srgbClr val="FFFFFF"/>
                    </a:gs>
                  </a:gsLst>
                  <a:lin ang="5400000" scaled="0"/>
                </a:gradFill>
              </a:rPr>
              <a:t>Reporting</a:t>
            </a:r>
          </a:p>
        </p:txBody>
      </p:sp>
      <p:sp>
        <p:nvSpPr>
          <p:cNvPr id="30" name="Cloud 29"/>
          <p:cNvSpPr/>
          <p:nvPr/>
        </p:nvSpPr>
        <p:spPr bwMode="auto">
          <a:xfrm>
            <a:off x="1036563" y="578341"/>
            <a:ext cx="11205964" cy="2537988"/>
          </a:xfrm>
          <a:prstGeom prst="cloud">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31" name="Round Single Corner Rectangle 30"/>
          <p:cNvSpPr/>
          <p:nvPr/>
        </p:nvSpPr>
        <p:spPr bwMode="auto">
          <a:xfrm>
            <a:off x="2402014" y="1417323"/>
            <a:ext cx="1986083" cy="606177"/>
          </a:xfrm>
          <a:prstGeom prst="round1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SSIS</a:t>
            </a:r>
          </a:p>
        </p:txBody>
      </p:sp>
      <p:sp>
        <p:nvSpPr>
          <p:cNvPr id="32" name="Round Single Corner Rectangle 31"/>
          <p:cNvSpPr/>
          <p:nvPr/>
        </p:nvSpPr>
        <p:spPr bwMode="auto">
          <a:xfrm>
            <a:off x="4559239" y="1417323"/>
            <a:ext cx="1986083" cy="606177"/>
          </a:xfrm>
          <a:prstGeom prst="round1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SQL DB</a:t>
            </a:r>
          </a:p>
        </p:txBody>
      </p:sp>
      <p:sp>
        <p:nvSpPr>
          <p:cNvPr id="33" name="Round Single Corner Rectangle 32"/>
          <p:cNvSpPr/>
          <p:nvPr/>
        </p:nvSpPr>
        <p:spPr bwMode="auto">
          <a:xfrm>
            <a:off x="6684574" y="1407096"/>
            <a:ext cx="1986083" cy="606177"/>
          </a:xfrm>
          <a:prstGeom prst="round1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SSAS</a:t>
            </a:r>
          </a:p>
        </p:txBody>
      </p:sp>
      <p:sp>
        <p:nvSpPr>
          <p:cNvPr id="34" name="Round Single Corner Rectangle 33"/>
          <p:cNvSpPr/>
          <p:nvPr/>
        </p:nvSpPr>
        <p:spPr bwMode="auto">
          <a:xfrm>
            <a:off x="8809909" y="1429890"/>
            <a:ext cx="1986083" cy="606177"/>
          </a:xfrm>
          <a:prstGeom prst="round1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r>
              <a:rPr lang="en-US" sz="2040" dirty="0">
                <a:solidFill>
                  <a:srgbClr val="000000"/>
                </a:solidFill>
              </a:rPr>
              <a:t>SSRS</a:t>
            </a:r>
          </a:p>
        </p:txBody>
      </p:sp>
      <p:cxnSp>
        <p:nvCxnSpPr>
          <p:cNvPr id="36" name="Straight Arrow Connector 35"/>
          <p:cNvCxnSpPr/>
          <p:nvPr/>
        </p:nvCxnSpPr>
        <p:spPr>
          <a:xfrm flipV="1">
            <a:off x="3705134" y="4244834"/>
            <a:ext cx="0" cy="3574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282784" y="4244833"/>
            <a:ext cx="0" cy="3574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889511" y="4244832"/>
            <a:ext cx="0" cy="3574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8381677" y="4192191"/>
            <a:ext cx="0" cy="3574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424534" y="2197683"/>
            <a:ext cx="0" cy="1512119"/>
          </a:xfrm>
          <a:prstGeom prst="straightConnector1">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5282784" y="2107695"/>
            <a:ext cx="0" cy="1512119"/>
          </a:xfrm>
          <a:prstGeom prst="straightConnector1">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flipV="1">
            <a:off x="7526474" y="2107695"/>
            <a:ext cx="0" cy="1512119"/>
          </a:xfrm>
          <a:prstGeom prst="straightConnector1">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flipV="1">
            <a:off x="9627164" y="2107695"/>
            <a:ext cx="0" cy="1512119"/>
          </a:xfrm>
          <a:prstGeom prst="straightConnector1">
            <a:avLst/>
          </a:prstGeom>
          <a:ln>
            <a:headEnd type="non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03910403"/>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2015-05-07T00:00:00-05:00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Brian Mitchell</External_x0020_Speaker>
    <Session_x0020_Code xmlns="12a172fe-0250-434a-85cf-03b10810c5e5">BRK2576</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www.w3.org/XML/1998/namespace"/>
    <ds:schemaRef ds:uri="http://schemas.microsoft.com/office/infopath/2007/PartnerControls"/>
    <ds:schemaRef ds:uri="http://schemas.microsoft.com/office/2006/documentManagement/types"/>
    <ds:schemaRef ds:uri="230e9df3-be65-4c73-a93b-d1236ebd677e"/>
    <ds:schemaRef ds:uri="http://purl.org/dc/terms/"/>
    <ds:schemaRef ds:uri="http://schemas.openxmlformats.org/package/2006/metadata/core-properties"/>
    <ds:schemaRef ds:uri="http://purl.org/dc/elements/1.1/"/>
    <ds:schemaRef ds:uri="http://schemas.microsoft.com/office/2006/metadata/properties"/>
    <ds:schemaRef ds:uri="12a172fe-0250-434a-85cf-03b10810c5e5"/>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5</TotalTime>
  <Words>3068</Words>
  <Application>Microsoft Office PowerPoint</Application>
  <PresentationFormat>Custom</PresentationFormat>
  <Paragraphs>822</Paragraphs>
  <Slides>76</Slides>
  <Notes>27</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76</vt:i4>
      </vt:variant>
    </vt:vector>
  </HeadingPairs>
  <TitlesOfParts>
    <vt:vector size="93" baseType="lpstr">
      <vt:lpstr>ＭＳ Ｐゴシック</vt:lpstr>
      <vt:lpstr>Aharoni</vt:lpstr>
      <vt:lpstr>Arial</vt:lpstr>
      <vt:lpstr>Calibri</vt:lpstr>
      <vt:lpstr>Consolas</vt:lpstr>
      <vt:lpstr>Segoe</vt:lpstr>
      <vt:lpstr>Segoe Light</vt:lpstr>
      <vt:lpstr>Segoe Semibold</vt:lpstr>
      <vt:lpstr>Segoe UI</vt:lpstr>
      <vt:lpstr>Segoe UI Light</vt:lpstr>
      <vt:lpstr>Segoe UI Semilight</vt:lpstr>
      <vt:lpstr>Verdana</vt:lpstr>
      <vt:lpstr>Wingdings</vt:lpstr>
      <vt:lpstr>5-30610_Microsoft_Ignite_Keynote_Template</vt:lpstr>
      <vt:lpstr>1_5-30610_Microsoft_Ignite_Keynote_Template</vt:lpstr>
      <vt:lpstr>2_5-30610_Microsoft_Ignite_Keynote_Template</vt:lpstr>
      <vt:lpstr>think-cell Slide</vt:lpstr>
      <vt:lpstr>PowerPoint Presentation</vt:lpstr>
      <vt:lpstr>Planning your Big Data Architecture on Azure</vt:lpstr>
      <vt:lpstr>PowerPoint Presentation</vt:lpstr>
      <vt:lpstr>MCDBA 2000 Requirements</vt:lpstr>
      <vt:lpstr>Azure Certifications</vt:lpstr>
      <vt:lpstr>With paradigm shifts</vt:lpstr>
      <vt:lpstr>Traditional Batch BI</vt:lpstr>
      <vt:lpstr>Problems with scaling this model </vt:lpstr>
      <vt:lpstr>PowerPoint Presentation</vt:lpstr>
      <vt:lpstr>PowerPoint Presentation</vt:lpstr>
      <vt:lpstr>PowerPoint Presentation</vt:lpstr>
      <vt:lpstr>Commonalities of Architectures</vt:lpstr>
      <vt:lpstr>Streaming</vt:lpstr>
      <vt:lpstr>Real Time Streaming Analytics</vt:lpstr>
      <vt:lpstr>Common Scenarios</vt:lpstr>
      <vt:lpstr>Streaming</vt:lpstr>
      <vt:lpstr>PowerPoint Presentation</vt:lpstr>
      <vt:lpstr>Data Sources </vt:lpstr>
      <vt:lpstr>Data Sources </vt:lpstr>
      <vt:lpstr>Data Integration</vt:lpstr>
      <vt:lpstr>PowerPoint Presentation</vt:lpstr>
      <vt:lpstr>Event Hubs for Big Data Ingestion</vt:lpstr>
      <vt:lpstr>Event Hubs</vt:lpstr>
      <vt:lpstr>Real Time Analytics</vt:lpstr>
      <vt:lpstr>Introducing Azure Stream Analytics</vt:lpstr>
      <vt:lpstr>Real-time analytics</vt:lpstr>
      <vt:lpstr>Mission critical</vt:lpstr>
      <vt:lpstr>Rapid development</vt:lpstr>
      <vt:lpstr>SAQL – Language &amp; Library</vt:lpstr>
      <vt:lpstr>Learn more about Azure Stream Analytics</vt:lpstr>
      <vt:lpstr>PowerPoint Presentation</vt:lpstr>
      <vt:lpstr>PowerPoint Presentation</vt:lpstr>
      <vt:lpstr>PowerPoint Presentation</vt:lpstr>
      <vt:lpstr>PowerPoint Presentation</vt:lpstr>
      <vt:lpstr>HDInsight Storm</vt:lpstr>
      <vt:lpstr>Decision Points</vt:lpstr>
      <vt:lpstr>Data Storage</vt:lpstr>
      <vt:lpstr>Data Storage</vt:lpstr>
      <vt:lpstr>Introducing Azure Data Lake</vt:lpstr>
      <vt:lpstr>Hadoop Distributed File System (HDFS) For The Cloud</vt:lpstr>
      <vt:lpstr>Integrated with Azure Stack</vt:lpstr>
      <vt:lpstr>Presentation </vt:lpstr>
      <vt:lpstr>Presentation</vt:lpstr>
      <vt:lpstr>See all your data in a single pane of glass Live dashboards and interactive reports</vt:lpstr>
      <vt:lpstr>Visualize your data in new ways New Power BI Visualizations</vt:lpstr>
      <vt:lpstr>Streaming</vt:lpstr>
      <vt:lpstr>Batch Analytics</vt:lpstr>
      <vt:lpstr>PowerPoint Presentation</vt:lpstr>
      <vt:lpstr>Demand Product Names?</vt:lpstr>
      <vt:lpstr>Azure Data Factory</vt:lpstr>
      <vt:lpstr>Azure Data Factory </vt:lpstr>
      <vt:lpstr>Azure Data Factory Concepts</vt:lpstr>
      <vt:lpstr>PowerPoint Presentation</vt:lpstr>
      <vt:lpstr>Processing</vt:lpstr>
      <vt:lpstr>Choices</vt:lpstr>
      <vt:lpstr>Azure as cloud platform of choice</vt:lpstr>
      <vt:lpstr>Microsoft Makes Hadoop Easier</vt:lpstr>
      <vt:lpstr>Learn more about Hadoop</vt:lpstr>
      <vt:lpstr>Demand Product Names?</vt:lpstr>
      <vt:lpstr>Get your hands dirty</vt:lpstr>
      <vt:lpstr>Machine Learning</vt:lpstr>
      <vt:lpstr>Machine Learning &amp; Prescriptive Analytics</vt:lpstr>
      <vt:lpstr>Real World Architectures</vt:lpstr>
      <vt:lpstr>Online Retailer</vt:lpstr>
      <vt:lpstr>Online Retailer</vt:lpstr>
      <vt:lpstr>Government Agency</vt:lpstr>
      <vt:lpstr>PowerPoint Presentation</vt:lpstr>
      <vt:lpstr>PowerPoint Presentation</vt:lpstr>
      <vt:lpstr>PowerPoint Presentation</vt:lpstr>
      <vt:lpstr>Streaming</vt:lpstr>
      <vt:lpstr>Lambda Architecture for Big Data</vt:lpstr>
      <vt:lpstr>Call To Action</vt:lpstr>
      <vt:lpstr>HDInsight – Call to Action</vt:lpstr>
      <vt:lpstr>Ignite Azure Challenge Sweepstakes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your Big Data Architecture on Azure</dc:title>
  <dc:subject>Microsoft Ignite 2015</dc:subject>
  <dc:creator>Jenn Cooley</dc:creator>
  <cp:keywords>Microsoft Ignite 2015</cp:keywords>
  <dc:description>Template: Mitchell Derrey, Silver Fox Productions
Formatting: 
Audience Type: Internal/External</dc:description>
  <cp:lastModifiedBy>Brittany Hart</cp:lastModifiedBy>
  <cp:revision>4</cp:revision>
  <dcterms:created xsi:type="dcterms:W3CDTF">2015-05-07T12:39:56Z</dcterms:created>
  <dcterms:modified xsi:type="dcterms:W3CDTF">2015-05-07T14:58:21Z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