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31"/>
  </p:notesMasterIdLst>
  <p:handoutMasterIdLst>
    <p:handoutMasterId r:id="rId32"/>
  </p:handoutMasterIdLst>
  <p:sldIdLst>
    <p:sldId id="1368" r:id="rId5"/>
    <p:sldId id="1338" r:id="rId6"/>
    <p:sldId id="1369" r:id="rId7"/>
    <p:sldId id="1370" r:id="rId8"/>
    <p:sldId id="1371" r:id="rId9"/>
    <p:sldId id="1372" r:id="rId10"/>
    <p:sldId id="1374" r:id="rId11"/>
    <p:sldId id="1373" r:id="rId12"/>
    <p:sldId id="1375" r:id="rId13"/>
    <p:sldId id="1376" r:id="rId14"/>
    <p:sldId id="1381" r:id="rId15"/>
    <p:sldId id="1382" r:id="rId16"/>
    <p:sldId id="1386" r:id="rId17"/>
    <p:sldId id="1388" r:id="rId18"/>
    <p:sldId id="1389" r:id="rId19"/>
    <p:sldId id="1390" r:id="rId20"/>
    <p:sldId id="1385" r:id="rId21"/>
    <p:sldId id="1383" r:id="rId22"/>
    <p:sldId id="1384" r:id="rId23"/>
    <p:sldId id="1377" r:id="rId24"/>
    <p:sldId id="1379" r:id="rId25"/>
    <p:sldId id="1380" r:id="rId26"/>
    <p:sldId id="1378" r:id="rId27"/>
    <p:sldId id="1326" r:id="rId28"/>
    <p:sldId id="1392" r:id="rId29"/>
    <p:sldId id="1391" r:id="rId3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338"/>
            <p14:sldId id="1369"/>
            <p14:sldId id="1370"/>
            <p14:sldId id="1371"/>
            <p14:sldId id="1372"/>
            <p14:sldId id="1374"/>
            <p14:sldId id="1373"/>
            <p14:sldId id="1375"/>
            <p14:sldId id="1376"/>
            <p14:sldId id="1381"/>
            <p14:sldId id="1382"/>
            <p14:sldId id="1386"/>
            <p14:sldId id="1388"/>
            <p14:sldId id="1389"/>
            <p14:sldId id="1390"/>
            <p14:sldId id="1385"/>
            <p14:sldId id="1383"/>
            <p14:sldId id="1384"/>
            <p14:sldId id="1377"/>
            <p14:sldId id="1379"/>
            <p14:sldId id="1380"/>
            <p14:sldId id="1378"/>
            <p14:sldId id="1326"/>
            <p14:sldId id="1392"/>
            <p14:sldId id="13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050"/>
    <a:srgbClr val="47D8FF"/>
    <a:srgbClr val="11CCFF"/>
    <a:srgbClr val="85E5FF"/>
    <a:srgbClr val="43D7FF"/>
    <a:srgbClr val="B4A0FF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96356" autoAdjust="0"/>
  </p:normalViewPr>
  <p:slideViewPr>
    <p:cSldViewPr>
      <p:cViewPr varScale="1">
        <p:scale>
          <a:sx n="116" d="100"/>
          <a:sy n="116" d="100"/>
        </p:scale>
        <p:origin x="84" y="108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4:30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77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11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5/5/2015 4:30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7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5/5/2015 4:30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3657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4:30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2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shyantgill.com/blog/conta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shyantgill.com/blog/2015/04/26/say-goodbye-to-key-management-manage-access-to-azure-storage-data-using-azure-ad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shyantgill.com/blog/2015/02/28/attribute-based-access-control-for-azur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shyantgill.com/blog/conta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hyperlink" Target="http://myignite.microsoft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openxmlformats.org/officeDocument/2006/relationships/image" Target="../media/image1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emf"/><Relationship Id="rId5" Type="http://schemas.openxmlformats.org/officeDocument/2006/relationships/image" Target="../media/image9.png"/><Relationship Id="rId10" Type="http://schemas.openxmlformats.org/officeDocument/2006/relationships/image" Target="../media/image17.emf"/><Relationship Id="rId4" Type="http://schemas.openxmlformats.org/officeDocument/2006/relationships/image" Target="../media/image13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shyantgill.com/blog/2015/02/08/keep-a-tab-on-access-settings-of-your-azure-subscriptions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Learnings from Enterprise Customers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83067"/>
          </a:xfrm>
        </p:spPr>
        <p:txBody>
          <a:bodyPr vert="horz" wrap="square" lIns="146304" tIns="91440" rIns="146304" bIns="91440" rtlCol="0">
            <a:spAutoFit/>
          </a:bodyPr>
          <a:lstStyle/>
          <a:p>
            <a:r>
              <a:rPr lang="en-US" sz="2800" dirty="0" smtClean="0"/>
              <a:t>Organizational</a:t>
            </a:r>
            <a:r>
              <a:rPr lang="en-US" sz="3200" dirty="0" smtClean="0"/>
              <a:t> Accounts not </a:t>
            </a:r>
            <a:r>
              <a:rPr lang="en-US" sz="3200" dirty="0" err="1" smtClean="0"/>
              <a:t>LiveIds</a:t>
            </a:r>
            <a:endParaRPr lang="en-US" sz="3200" dirty="0" smtClean="0"/>
          </a:p>
          <a:p>
            <a:pPr lvl="1"/>
            <a:r>
              <a:rPr lang="en-US" dirty="0" smtClean="0"/>
              <a:t>Use organizational accounts </a:t>
            </a:r>
            <a:r>
              <a:rPr lang="en-US" dirty="0"/>
              <a:t>to sign-up and manage </a:t>
            </a:r>
            <a:r>
              <a:rPr lang="en-US" dirty="0" smtClean="0"/>
              <a:t>Azure. Connect your Azure AD with on-</a:t>
            </a:r>
            <a:r>
              <a:rPr lang="en-US" dirty="0" err="1" smtClean="0"/>
              <a:t>prem</a:t>
            </a:r>
            <a:r>
              <a:rPr lang="en-US" dirty="0" smtClean="0"/>
              <a:t> AD.</a:t>
            </a:r>
          </a:p>
          <a:p>
            <a:pPr lvl="1"/>
            <a:r>
              <a:rPr lang="en-US" sz="2800" dirty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</a:rPr>
              <a:t>Resource Groups not Subscriptions</a:t>
            </a:r>
          </a:p>
          <a:p>
            <a:pPr lvl="1"/>
            <a:r>
              <a:rPr lang="en-US" dirty="0" smtClean="0"/>
              <a:t>Use resource groups to segregate workloads with different access needs. Avoid granting access to individual resources unless necessary.</a:t>
            </a:r>
          </a:p>
          <a:p>
            <a:pPr lvl="1"/>
            <a:r>
              <a:rPr lang="en-US" sz="2800" dirty="0" smtClean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</a:rPr>
              <a:t>Manage Access using Groups</a:t>
            </a:r>
          </a:p>
          <a:p>
            <a:pPr lvl="1"/>
            <a:r>
              <a:rPr lang="en-US" dirty="0"/>
              <a:t>Assign access to AD groups, manage membership of groups for on-going access </a:t>
            </a:r>
            <a:r>
              <a:rPr lang="en-US" dirty="0" smtClean="0"/>
              <a:t>management.</a:t>
            </a:r>
            <a:endParaRPr lang="en-US" dirty="0"/>
          </a:p>
          <a:p>
            <a:pPr lvl="1"/>
            <a:r>
              <a:rPr lang="en-US" sz="2800" dirty="0" smtClean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</a:rPr>
              <a:t>Enable Multi-Factor Auth</a:t>
            </a:r>
            <a:endParaRPr lang="en-US" sz="2800" dirty="0">
              <a:gradFill>
                <a:gsLst>
                  <a:gs pos="20354">
                    <a:schemeClr val="tx2"/>
                  </a:gs>
                  <a:gs pos="40000">
                    <a:schemeClr val="tx2"/>
                  </a:gs>
                </a:gsLst>
                <a:lin ang="5400000" scaled="0"/>
              </a:gradFill>
              <a:latin typeface="+mj-lt"/>
            </a:endParaRPr>
          </a:p>
          <a:p>
            <a:pPr lvl="1"/>
            <a:r>
              <a:rPr lang="en-US" dirty="0" smtClean="0"/>
              <a:t>Use Azure AD conditional access policies to enable MFA for Azure management.</a:t>
            </a:r>
          </a:p>
          <a:p>
            <a:pPr lvl="1"/>
            <a:r>
              <a:rPr lang="en-US" sz="2800" dirty="0" smtClean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</a:rPr>
              <a:t>Least Privilege</a:t>
            </a:r>
            <a:endParaRPr lang="en-US" sz="2800" dirty="0">
              <a:gradFill>
                <a:gsLst>
                  <a:gs pos="20354">
                    <a:schemeClr val="tx2"/>
                  </a:gs>
                  <a:gs pos="40000">
                    <a:schemeClr val="tx2"/>
                  </a:gs>
                </a:gsLst>
                <a:lin ang="5400000" scaled="0"/>
              </a:gradFill>
              <a:latin typeface="+mj-lt"/>
            </a:endParaRPr>
          </a:p>
          <a:p>
            <a:pPr lvl="1"/>
            <a:r>
              <a:rPr lang="en-US" dirty="0" smtClean="0"/>
              <a:t>Pick the right role for the job. Contributor not Owner. Model on-premises roles using resource-type specific Azure roles.</a:t>
            </a:r>
          </a:p>
          <a:p>
            <a:pPr lvl="1"/>
            <a:r>
              <a:rPr lang="en-US" sz="2800" dirty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</a:rPr>
              <a:t>Keep a tab on Access Changes</a:t>
            </a:r>
          </a:p>
          <a:p>
            <a:pPr lvl="1"/>
            <a:r>
              <a:rPr lang="en-US" dirty="0" smtClean="0"/>
              <a:t>Monitor changes to access settings. Regularly dump and review entire access policy.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59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3287152" y="1211262"/>
            <a:ext cx="8243936" cy="5562600"/>
          </a:xfrm>
          <a:prstGeom prst="roundRect">
            <a:avLst>
              <a:gd name="adj" fmla="val 3612"/>
            </a:avLst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36" kern="0" dirty="0" smtClean="0">
                <a:solidFill>
                  <a:schemeClr val="tx1">
                    <a:lumMod val="75000"/>
                  </a:schemeClr>
                </a:solidFill>
                <a:latin typeface="Segoe UI"/>
              </a:rPr>
              <a:t>Azure</a:t>
            </a:r>
            <a:endParaRPr kumimoji="0" lang="en-US" sz="1836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112837" y="1211262"/>
            <a:ext cx="2174313" cy="5562600"/>
          </a:xfrm>
          <a:prstGeom prst="roundRect">
            <a:avLst>
              <a:gd name="adj" fmla="val 7450"/>
            </a:avLst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36" kern="0" dirty="0" smtClean="0">
                <a:solidFill>
                  <a:schemeClr val="tx1">
                    <a:lumMod val="75000"/>
                  </a:schemeClr>
                </a:solidFill>
                <a:latin typeface="Segoe UI"/>
              </a:rPr>
              <a:t>On-Premises</a:t>
            </a:r>
            <a:endParaRPr kumimoji="0" lang="en-US" sz="1836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Enterprise Implementation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869073" y="2336942"/>
            <a:ext cx="5430984" cy="3751120"/>
            <a:chOff x="6599237" y="2162798"/>
            <a:chExt cx="5430984" cy="3751120"/>
          </a:xfrm>
        </p:grpSpPr>
        <p:sp>
          <p:nvSpPr>
            <p:cNvPr id="47" name="Rounded Rectangle 46"/>
            <p:cNvSpPr/>
            <p:nvPr/>
          </p:nvSpPr>
          <p:spPr>
            <a:xfrm>
              <a:off x="6599237" y="4601197"/>
              <a:ext cx="5257800" cy="1154703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599237" y="3760445"/>
              <a:ext cx="5257800" cy="760413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623951" y="2278062"/>
              <a:ext cx="5257800" cy="534988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504237" y="2278062"/>
              <a:ext cx="2438173" cy="3635856"/>
              <a:chOff x="6471406" y="2201862"/>
              <a:chExt cx="2438173" cy="363585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6474126" y="2278684"/>
                <a:ext cx="990600" cy="381000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Sector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 1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7551737" y="2275510"/>
                <a:ext cx="990600" cy="381000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Sector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 2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8428037" y="2201862"/>
                <a:ext cx="481542" cy="5724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..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474750" y="2963862"/>
                <a:ext cx="915760" cy="533400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tx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Region NA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465350" y="2963862"/>
                <a:ext cx="915760" cy="533400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tx1">
                    <a:lumMod val="6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Region SA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471406" y="3801440"/>
                <a:ext cx="915760" cy="533400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Division</a:t>
                </a:r>
                <a:r>
                  <a:rPr kumimoji="0" lang="en-US" sz="14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 Mktg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251295" y="2963862"/>
                <a:ext cx="481542" cy="5724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chemeClr val="tx1">
                        <a:lumMod val="65000"/>
                      </a:schemeClr>
                    </a:solidFill>
                  </a:rPr>
                  <a:t>..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462006" y="3801440"/>
                <a:ext cx="915760" cy="533400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Division</a:t>
                </a:r>
                <a:r>
                  <a:rPr kumimoji="0" lang="en-US" sz="14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 Sales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51295" y="3839198"/>
                <a:ext cx="481542" cy="5724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chemeClr val="tx1">
                        <a:lumMod val="65000"/>
                      </a:schemeClr>
                    </a:solidFill>
                  </a:rPr>
                  <a:t>..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732012" y="4639018"/>
                <a:ext cx="915760" cy="306044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Project </a:t>
                </a:r>
                <a:r>
                  <a:rPr kumimoji="0" lang="en-US" sz="12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732012" y="5095252"/>
                <a:ext cx="915760" cy="306044"/>
              </a:xfrm>
              <a:prstGeom prst="roundRect">
                <a:avLst>
                  <a:gd name="adj" fmla="val 7450"/>
                </a:avLst>
              </a:prstGeom>
              <a:noFill/>
              <a:ln w="635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325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Project </a:t>
                </a:r>
                <a:r>
                  <a:rPr lang="en-US" sz="1200" kern="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Segoe UI"/>
                  </a:rPr>
                  <a:t>2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cxnSp>
            <p:nvCxnSpPr>
              <p:cNvPr id="22" name="Elbow Connector 21"/>
              <p:cNvCxnSpPr>
                <a:stCxn id="3" idx="2"/>
                <a:endCxn id="7" idx="0"/>
              </p:cNvCxnSpPr>
              <p:nvPr/>
            </p:nvCxnSpPr>
            <p:spPr>
              <a:xfrm rot="5400000">
                <a:off x="6798939" y="2793375"/>
                <a:ext cx="304178" cy="36796"/>
              </a:xfrm>
              <a:prstGeom prst="bentConnector3">
                <a:avLst/>
              </a:prstGeom>
              <a:ln>
                <a:solidFill>
                  <a:schemeClr val="tx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>
                <a:stCxn id="3" idx="2"/>
                <a:endCxn id="8" idx="0"/>
              </p:cNvCxnSpPr>
              <p:nvPr/>
            </p:nvCxnSpPr>
            <p:spPr>
              <a:xfrm rot="16200000" flipH="1">
                <a:off x="7294239" y="2334871"/>
                <a:ext cx="304178" cy="953804"/>
              </a:xfrm>
              <a:prstGeom prst="bentConnector3">
                <a:avLst/>
              </a:prstGeom>
              <a:ln>
                <a:solidFill>
                  <a:schemeClr val="tx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7" idx="2"/>
                <a:endCxn id="11" idx="0"/>
              </p:cNvCxnSpPr>
              <p:nvPr/>
            </p:nvCxnSpPr>
            <p:spPr>
              <a:xfrm rot="5400000">
                <a:off x="6778869" y="3647679"/>
                <a:ext cx="304178" cy="334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7" idx="2"/>
                <a:endCxn id="13" idx="0"/>
              </p:cNvCxnSpPr>
              <p:nvPr/>
            </p:nvCxnSpPr>
            <p:spPr>
              <a:xfrm rot="16200000" flipH="1">
                <a:off x="7274169" y="3155723"/>
                <a:ext cx="304178" cy="98725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>
                <a:stCxn id="11" idx="2"/>
                <a:endCxn id="16" idx="1"/>
              </p:cNvCxnSpPr>
              <p:nvPr/>
            </p:nvCxnSpPr>
            <p:spPr>
              <a:xfrm rot="5400000">
                <a:off x="6602049" y="4464803"/>
                <a:ext cx="457200" cy="197274"/>
              </a:xfrm>
              <a:prstGeom prst="bentConnector4">
                <a:avLst>
                  <a:gd name="adj1" fmla="val 33265"/>
                  <a:gd name="adj2" fmla="val 215879"/>
                </a:avLst>
              </a:prstGeom>
              <a:ln>
                <a:solidFill>
                  <a:schemeClr val="tx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>
                <a:stCxn id="11" idx="2"/>
                <a:endCxn id="17" idx="1"/>
              </p:cNvCxnSpPr>
              <p:nvPr/>
            </p:nvCxnSpPr>
            <p:spPr>
              <a:xfrm rot="5400000">
                <a:off x="6373932" y="4692920"/>
                <a:ext cx="913434" cy="197274"/>
              </a:xfrm>
              <a:prstGeom prst="bentConnector4">
                <a:avLst>
                  <a:gd name="adj1" fmla="val 17356"/>
                  <a:gd name="adj2" fmla="val 215879"/>
                </a:avLst>
              </a:prstGeom>
              <a:ln>
                <a:solidFill>
                  <a:schemeClr val="tx1">
                    <a:lumMod val="6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6969426" y="5265254"/>
                <a:ext cx="481542" cy="572464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..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623950" y="2162798"/>
              <a:ext cx="1654618" cy="787908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lvl="0" algn="ctr" defTabSz="932597">
                <a:defRPr/>
              </a:pPr>
              <a:r>
                <a:rPr lang="en-US" sz="16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Subscription per Sector</a:t>
              </a:r>
              <a:endParaRPr lang="en-US" sz="1600" kern="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46412" y="4766754"/>
              <a:ext cx="1907252" cy="787908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lvl="0" algn="ctr" defTabSz="932597">
                <a:defRPr/>
              </a:pPr>
              <a:r>
                <a:rPr lang="en-US" sz="16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Resource Group per Project</a:t>
              </a:r>
              <a:endParaRPr lang="en-US" sz="1600" kern="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168622" y="4487862"/>
              <a:ext cx="1842081" cy="69557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lvl="0" algn="ctr" defTabSz="932597">
                <a:defRPr/>
              </a:pPr>
              <a:r>
                <a:rPr lang="en-US" sz="16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Tags</a:t>
              </a:r>
            </a:p>
            <a:p>
              <a:pPr lvl="0" algn="ctr" defTabSz="932597">
                <a:defRPr/>
              </a:pPr>
              <a:r>
                <a:rPr lang="en-US" sz="10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Region, Division, Project</a:t>
              </a:r>
              <a:endParaRPr lang="en-US" sz="900" kern="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99237" y="3649662"/>
              <a:ext cx="1875484" cy="941796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lvl="0" algn="ctr" defTabSz="932597">
                <a:defRPr/>
              </a:pPr>
              <a:r>
                <a:rPr lang="en-US" sz="16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“Standard” </a:t>
              </a:r>
              <a:r>
                <a:rPr lang="en-US" sz="1600" kern="0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VNet</a:t>
              </a:r>
              <a:r>
                <a:rPr lang="en-US" sz="16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per Division</a:t>
              </a:r>
            </a:p>
            <a:p>
              <a:pPr lvl="0" algn="ctr" defTabSz="932597">
                <a:defRPr/>
              </a:pPr>
              <a:r>
                <a:rPr lang="en-US" sz="1000" kern="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i</a:t>
              </a:r>
              <a:r>
                <a:rPr lang="en-US" sz="10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n separate resource group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53821" y="3802062"/>
              <a:ext cx="1524680" cy="69557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lvl="0" algn="ctr" defTabSz="932597">
                <a:defRPr/>
              </a:pPr>
              <a:r>
                <a:rPr lang="en-US" sz="16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Billing</a:t>
              </a:r>
            </a:p>
            <a:p>
              <a:pPr lvl="0" algn="ctr" defTabSz="932597">
                <a:defRPr/>
              </a:pPr>
              <a:r>
                <a:rPr lang="en-US" sz="10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Tracked per Division</a:t>
              </a:r>
              <a:endParaRPr lang="en-US" sz="900" kern="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48228" y="5009999"/>
              <a:ext cx="1781993" cy="8494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lvl="0" algn="ctr" defTabSz="932597">
                <a:defRPr/>
              </a:pPr>
              <a:r>
                <a:rPr lang="en-US" sz="16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Subnet</a:t>
              </a:r>
            </a:p>
            <a:p>
              <a:pPr lvl="0" algn="ctr" defTabSz="932597">
                <a:defRPr/>
              </a:pPr>
              <a:r>
                <a:rPr lang="en-US" sz="10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On “standard” </a:t>
              </a:r>
              <a:r>
                <a:rPr lang="en-US" sz="1000" kern="0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Vnet</a:t>
              </a:r>
              <a:r>
                <a:rPr lang="en-US" sz="10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assigned to each Project</a:t>
              </a:r>
              <a:endParaRPr lang="en-US" sz="900" kern="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582194" y="1904926"/>
            <a:ext cx="1508541" cy="421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Users,</a:t>
            </a:r>
            <a:r>
              <a:rPr kumimoji="0" lang="en-US" sz="1071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 Groups and Password </a:t>
            </a: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Sync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2448389" y="2115881"/>
            <a:ext cx="173736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1394057" y="1672503"/>
            <a:ext cx="1068340" cy="830216"/>
            <a:chOff x="735780" y="3510410"/>
            <a:chExt cx="1068340" cy="83021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780" y="3510410"/>
              <a:ext cx="1068340" cy="830216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851879" y="3851229"/>
              <a:ext cx="826126" cy="430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Active Directory</a:t>
              </a:r>
              <a:endPara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61697" y="6309119"/>
            <a:ext cx="3566160" cy="464743"/>
            <a:chOff x="1339008" y="4454167"/>
            <a:chExt cx="3566160" cy="678855"/>
          </a:xfrm>
        </p:grpSpPr>
        <p:sp>
          <p:nvSpPr>
            <p:cNvPr id="67" name="Can 66"/>
            <p:cNvSpPr/>
            <p:nvPr/>
          </p:nvSpPr>
          <p:spPr bwMode="auto">
            <a:xfrm rot="5400000" flipH="1">
              <a:off x="2910313" y="3015143"/>
              <a:ext cx="423549" cy="3566160"/>
            </a:xfrm>
            <a:prstGeom prst="can">
              <a:avLst>
                <a:gd name="adj" fmla="val 57292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32597"/>
              <a:endParaRPr lang="en-US" sz="1600" kern="0" dirty="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30523" y="4454167"/>
              <a:ext cx="1875484" cy="67885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lvl="0" algn="ctr" defTabSz="932597">
                <a:defRPr/>
              </a:pPr>
              <a:r>
                <a:rPr lang="en-US" sz="1100" kern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Express Route(s)</a:t>
              </a:r>
              <a:endParaRPr lang="en-US" sz="700" kern="0" dirty="0" smtClean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647269" y="2430463"/>
            <a:ext cx="1326774" cy="796931"/>
            <a:chOff x="1189037" y="3040063"/>
            <a:chExt cx="1326774" cy="796931"/>
          </a:xfrm>
        </p:grpSpPr>
        <p:grpSp>
          <p:nvGrpSpPr>
            <p:cNvPr id="74" name="Group 73"/>
            <p:cNvGrpSpPr/>
            <p:nvPr/>
          </p:nvGrpSpPr>
          <p:grpSpPr>
            <a:xfrm>
              <a:off x="1694843" y="3040063"/>
              <a:ext cx="389184" cy="511683"/>
              <a:chOff x="2706875" y="1423805"/>
              <a:chExt cx="278779" cy="36810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840673" y="150578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06875" y="1423805"/>
                <a:ext cx="186521" cy="368108"/>
              </a:xfrm>
              <a:prstGeom prst="rect">
                <a:avLst/>
              </a:prstGeom>
            </p:spPr>
          </p:pic>
        </p:grpSp>
        <p:sp>
          <p:nvSpPr>
            <p:cNvPr id="81" name="Rectangle 80"/>
            <p:cNvSpPr/>
            <p:nvPr/>
          </p:nvSpPr>
          <p:spPr>
            <a:xfrm>
              <a:off x="1189037" y="3559995"/>
              <a:ext cx="1326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IT Director</a:t>
              </a:r>
              <a:r>
                <a:rPr lang="en-US" sz="1200" kern="0" noProof="0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’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Office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214487" y="1668462"/>
            <a:ext cx="1068340" cy="830216"/>
            <a:chOff x="735780" y="3510410"/>
            <a:chExt cx="1068340" cy="830216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780" y="3510410"/>
              <a:ext cx="1068340" cy="830216"/>
            </a:xfrm>
            <a:prstGeom prst="rect">
              <a:avLst/>
            </a:prstGeom>
          </p:spPr>
        </p:pic>
        <p:sp>
          <p:nvSpPr>
            <p:cNvPr id="97" name="Rectangle 96"/>
            <p:cNvSpPr/>
            <p:nvPr/>
          </p:nvSpPr>
          <p:spPr>
            <a:xfrm>
              <a:off x="851879" y="3732466"/>
              <a:ext cx="826126" cy="586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Azure</a:t>
              </a:r>
            </a:p>
            <a:p>
              <a:pPr marL="0" marR="0" lvl="0" indent="0" algn="ctr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Active Directory</a:t>
              </a:r>
              <a:endPara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598177" y="4335462"/>
            <a:ext cx="1462880" cy="980619"/>
            <a:chOff x="2774157" y="4232798"/>
            <a:chExt cx="1462880" cy="980619"/>
          </a:xfrm>
        </p:grpSpPr>
        <p:sp>
          <p:nvSpPr>
            <p:cNvPr id="91" name="Rectangle 90"/>
            <p:cNvSpPr/>
            <p:nvPr/>
          </p:nvSpPr>
          <p:spPr>
            <a:xfrm>
              <a:off x="2774157" y="4751752"/>
              <a:ext cx="14628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Infrastructure Admins and Support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3130981" y="4232798"/>
              <a:ext cx="668423" cy="565856"/>
              <a:chOff x="3130981" y="3855931"/>
              <a:chExt cx="668423" cy="565856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3130981" y="3855931"/>
                <a:ext cx="517980" cy="513754"/>
                <a:chOff x="2614616" y="1423805"/>
                <a:chExt cx="371038" cy="369598"/>
              </a:xfrm>
            </p:grpSpPr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614616" y="1507276"/>
                  <a:ext cx="144981" cy="286127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840673" y="1505786"/>
                  <a:ext cx="144981" cy="286127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706875" y="1423805"/>
                  <a:ext cx="186521" cy="368108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281424" y="3908033"/>
                <a:ext cx="517980" cy="513754"/>
                <a:chOff x="2614616" y="1423805"/>
                <a:chExt cx="371038" cy="369598"/>
              </a:xfrm>
            </p:grpSpPr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614616" y="1507276"/>
                  <a:ext cx="144981" cy="286127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840673" y="1505786"/>
                  <a:ext cx="144981" cy="286127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706875" y="1423805"/>
                  <a:ext cx="186521" cy="36810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0" name="Group 149"/>
          <p:cNvGrpSpPr/>
          <p:nvPr/>
        </p:nvGrpSpPr>
        <p:grpSpPr>
          <a:xfrm>
            <a:off x="2537057" y="5449940"/>
            <a:ext cx="1447800" cy="886599"/>
            <a:chOff x="2713037" y="5449940"/>
            <a:chExt cx="1447800" cy="886599"/>
          </a:xfrm>
        </p:grpSpPr>
        <p:grpSp>
          <p:nvGrpSpPr>
            <p:cNvPr id="99" name="Group 98"/>
            <p:cNvGrpSpPr/>
            <p:nvPr/>
          </p:nvGrpSpPr>
          <p:grpSpPr>
            <a:xfrm>
              <a:off x="3014945" y="5449940"/>
              <a:ext cx="517980" cy="513754"/>
              <a:chOff x="2614616" y="1423805"/>
              <a:chExt cx="371038" cy="369598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614616" y="150727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840673" y="150578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06875" y="1423805"/>
                <a:ext cx="186521" cy="368108"/>
              </a:xfrm>
              <a:prstGeom prst="rect">
                <a:avLst/>
              </a:prstGeom>
            </p:spPr>
          </p:pic>
        </p:grpSp>
        <p:sp>
          <p:nvSpPr>
            <p:cNvPr id="100" name="Rectangle 99"/>
            <p:cNvSpPr/>
            <p:nvPr/>
          </p:nvSpPr>
          <p:spPr>
            <a:xfrm>
              <a:off x="2713037" y="6059540"/>
              <a:ext cx="1447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Project Tea</a:t>
              </a:r>
              <a:r>
                <a:rPr lang="en-US" sz="1200" kern="0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m Roles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3185657" y="5507954"/>
              <a:ext cx="517980" cy="513754"/>
              <a:chOff x="2614616" y="1423805"/>
              <a:chExt cx="371038" cy="369598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614616" y="150727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840673" y="150578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06875" y="1423805"/>
                <a:ext cx="186521" cy="368108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3360367" y="5572423"/>
              <a:ext cx="517980" cy="513754"/>
              <a:chOff x="2614616" y="1423805"/>
              <a:chExt cx="371038" cy="369598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614616" y="150727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840673" y="150578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06875" y="1423805"/>
                <a:ext cx="186521" cy="368108"/>
              </a:xfrm>
              <a:prstGeom prst="rect">
                <a:avLst/>
              </a:prstGeom>
            </p:spPr>
          </p:pic>
        </p:grpSp>
      </p:grpSp>
      <p:cxnSp>
        <p:nvCxnSpPr>
          <p:cNvPr id="134" name="Straight Arrow Connector 133"/>
          <p:cNvCxnSpPr/>
          <p:nvPr/>
        </p:nvCxnSpPr>
        <p:spPr>
          <a:xfrm flipV="1">
            <a:off x="3888040" y="2659062"/>
            <a:ext cx="1918735" cy="111154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2640864" y="3344862"/>
            <a:ext cx="1274783" cy="796932"/>
            <a:chOff x="1189037" y="3040062"/>
            <a:chExt cx="1274783" cy="796932"/>
          </a:xfrm>
        </p:grpSpPr>
        <p:grpSp>
          <p:nvGrpSpPr>
            <p:cNvPr id="138" name="Group 137"/>
            <p:cNvGrpSpPr/>
            <p:nvPr/>
          </p:nvGrpSpPr>
          <p:grpSpPr>
            <a:xfrm>
              <a:off x="1566044" y="3040062"/>
              <a:ext cx="517980" cy="513754"/>
              <a:chOff x="2614616" y="1423805"/>
              <a:chExt cx="371038" cy="369598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614616" y="150727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840673" y="1505786"/>
                <a:ext cx="144981" cy="286127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06875" y="1423805"/>
                <a:ext cx="186521" cy="368108"/>
              </a:xfrm>
              <a:prstGeom prst="rect">
                <a:avLst/>
              </a:prstGeom>
            </p:spPr>
          </p:pic>
        </p:grpSp>
        <p:sp>
          <p:nvSpPr>
            <p:cNvPr id="139" name="Rectangle 138"/>
            <p:cNvSpPr/>
            <p:nvPr/>
          </p:nvSpPr>
          <p:spPr>
            <a:xfrm>
              <a:off x="1189037" y="3559995"/>
              <a:ext cx="127478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Network Admins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52" name="Straight Arrow Connector 151"/>
          <p:cNvCxnSpPr/>
          <p:nvPr/>
        </p:nvCxnSpPr>
        <p:spPr>
          <a:xfrm>
            <a:off x="3888040" y="3649662"/>
            <a:ext cx="1932641" cy="43988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3927517" y="4585184"/>
            <a:ext cx="1856529" cy="457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V="1">
            <a:off x="4082704" y="5686379"/>
            <a:ext cx="1719178" cy="243666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3898001" y="4449418"/>
            <a:ext cx="1941556" cy="135766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4105883" y="2578397"/>
            <a:ext cx="1326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Owners of Subscriptions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61057" y="3528925"/>
            <a:ext cx="1495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VNet</a:t>
            </a:r>
            <a:r>
              <a:rPr lang="en-US" sz="12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Contributors of “standard” </a:t>
            </a:r>
            <a:r>
              <a:rPr lang="en-US" sz="1200" kern="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VNet</a:t>
            </a:r>
            <a:r>
              <a:rPr lang="en-US" sz="12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RGs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120973" y="4335462"/>
            <a:ext cx="1495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Virtual Machine Contributors of Project RGs and “standard” </a:t>
            </a:r>
            <a:r>
              <a:rPr lang="en-US" sz="1200" kern="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VNet</a:t>
            </a:r>
            <a:r>
              <a:rPr lang="en-US" sz="12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RGs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142431" y="5613223"/>
            <a:ext cx="1495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Appropriate Role on Project RGs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4415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US" dirty="0" smtClean="0"/>
              <a:t>Model specific access needs using Azure RBAC custom roles.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74639" y="2949306"/>
            <a:ext cx="10058401" cy="738664"/>
          </a:xfrm>
          <a:prstGeom prst="rect">
            <a:avLst/>
          </a:prstGeom>
          <a:noFill/>
        </p:spPr>
        <p:txBody>
          <a:bodyPr vert="horz" wrap="square" lIns="182880" tIns="146304" rIns="182880" bIns="146304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32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Azure RBAC Custom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Roles: New-</a:t>
            </a:r>
            <a:r>
              <a:rPr lang="en-US" dirty="0" err="1" smtClean="0"/>
              <a:t>AzureRoleDefinition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18" y="1136650"/>
            <a:ext cx="1020540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08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Roles: Get-</a:t>
            </a:r>
            <a:r>
              <a:rPr lang="en-US" dirty="0" err="1" smtClean="0"/>
              <a:t>AzureSecurableActions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662"/>
            <a:ext cx="10204704" cy="483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037" y="2154495"/>
            <a:ext cx="10204704" cy="48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048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Roles: Create Using 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9" y="1439862"/>
            <a:ext cx="10204704" cy="52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078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Roles: Create Using </a:t>
            </a:r>
            <a:r>
              <a:rPr lang="en-US" dirty="0" err="1" smtClean="0"/>
              <a:t>Json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1" y="1175604"/>
            <a:ext cx="6819900" cy="540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37" y="1031896"/>
            <a:ext cx="10204704" cy="59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53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58220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2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39"/>
            <a:ext cx="12472358" cy="7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869"/>
            <a:ext cx="12477579" cy="70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1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Enterprise-Grade Access Control for Azure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3955785"/>
            <a:ext cx="8229536" cy="1828007"/>
          </a:xfrm>
        </p:spPr>
        <p:txBody>
          <a:bodyPr/>
          <a:lstStyle/>
          <a:p>
            <a:r>
              <a:rPr lang="en-US" dirty="0" err="1" smtClean="0"/>
              <a:t>Dushyant</a:t>
            </a:r>
            <a:r>
              <a:rPr lang="en-US" dirty="0" smtClean="0"/>
              <a:t> Gill</a:t>
            </a:r>
          </a:p>
          <a:p>
            <a:r>
              <a:rPr lang="en-US" dirty="0" smtClean="0"/>
              <a:t>Product Manager, Azure Active Directory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http://www.dushyantgill.com/blog/contact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2262" y="360323"/>
            <a:ext cx="2667000" cy="406265"/>
          </a:xfrm>
        </p:spPr>
        <p:txBody>
          <a:bodyPr/>
          <a:lstStyle/>
          <a:p>
            <a:r>
              <a:rPr lang="en-US" dirty="0"/>
              <a:t>BRK2707</a:t>
            </a:r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US" dirty="0" smtClean="0"/>
              <a:t>Enforce multi-factor </a:t>
            </a:r>
            <a:r>
              <a:rPr lang="en-US" dirty="0" err="1" smtClean="0"/>
              <a:t>auth</a:t>
            </a:r>
            <a:r>
              <a:rPr lang="en-US" dirty="0" smtClean="0"/>
              <a:t> in Azure Portal and Command-Line from outside company network.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74639" y="2949306"/>
            <a:ext cx="10058401" cy="738664"/>
          </a:xfrm>
          <a:prstGeom prst="rect">
            <a:avLst/>
          </a:prstGeom>
          <a:noFill/>
        </p:spPr>
        <p:txBody>
          <a:bodyPr vert="horz" wrap="square" lIns="182880" tIns="146304" rIns="182880" bIns="146304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32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Conditional Access for Azure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US" dirty="0" smtClean="0"/>
              <a:t>Extend Azure AD access management to Storage Account Data using Key Vault.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74639" y="2949306"/>
            <a:ext cx="10210798" cy="738664"/>
          </a:xfrm>
          <a:prstGeom prst="rect">
            <a:avLst/>
          </a:prstGeom>
          <a:noFill/>
        </p:spPr>
        <p:txBody>
          <a:bodyPr vert="horz" wrap="square" lIns="182880" tIns="146304" rIns="182880" bIns="146304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32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Bye-bye Azure storage account keys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3247" y="5859462"/>
            <a:ext cx="950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http://www.dushyantgill.com/blog/2015/04/26/say-goodbye-to-key-management-manage-access-to-azure-storage-data-using-azure-ad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4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Access to Storage Accounts using Key </a:t>
            </a:r>
            <a:r>
              <a:rPr lang="en-US" dirty="0"/>
              <a:t>Vault </a:t>
            </a:r>
            <a:r>
              <a:rPr lang="en-US" dirty="0" smtClean="0"/>
              <a:t>and Azure AD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170237" y="2430462"/>
            <a:ext cx="5699844" cy="3456685"/>
            <a:chOff x="765912" y="5001515"/>
            <a:chExt cx="5699844" cy="3456685"/>
          </a:xfrm>
        </p:grpSpPr>
        <p:sp>
          <p:nvSpPr>
            <p:cNvPr id="29" name="Rectangle 28"/>
            <p:cNvSpPr/>
            <p:nvPr/>
          </p:nvSpPr>
          <p:spPr>
            <a:xfrm>
              <a:off x="3790355" y="5162446"/>
              <a:ext cx="16755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2) Read Secret</a:t>
              </a:r>
            </a:p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(Storage Account Key)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5001515"/>
              <a:ext cx="284302" cy="5610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47304" y="5111823"/>
              <a:ext cx="504135" cy="44471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5181600" y="6820295"/>
              <a:ext cx="1284156" cy="1028305"/>
              <a:chOff x="4267200" y="6172200"/>
              <a:chExt cx="1284156" cy="102830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5961" y="6172200"/>
                <a:ext cx="463479" cy="466748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4267200" y="6554174"/>
                <a:ext cx="12841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Scheduled Job Running in Azure Automation</a:t>
                </a:r>
                <a:endParaRPr lang="en-US" sz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493291" y="5105400"/>
              <a:ext cx="755109" cy="780081"/>
              <a:chOff x="4491555" y="5105400"/>
              <a:chExt cx="755109" cy="780081"/>
            </a:xfrm>
          </p:grpSpPr>
          <p:sp>
            <p:nvSpPr>
              <p:cNvPr id="58" name="Flowchart: Magnetic Disk 33"/>
              <p:cNvSpPr/>
              <p:nvPr/>
            </p:nvSpPr>
            <p:spPr>
              <a:xfrm>
                <a:off x="4648200" y="5105400"/>
                <a:ext cx="446064" cy="426882"/>
              </a:xfrm>
              <a:prstGeom prst="flowChartMagneticDisk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5016177" y="5379882"/>
                <a:ext cx="230487" cy="270548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4491555" y="5608482"/>
                <a:ext cx="75510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Key Vault</a:t>
                </a:r>
                <a:endParaRPr lang="en-US" sz="12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376370" y="6889907"/>
              <a:ext cx="754697" cy="958693"/>
              <a:chOff x="6713109" y="6028245"/>
              <a:chExt cx="754697" cy="958693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1800" y="6028245"/>
                <a:ext cx="617316" cy="4970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6713109" y="6525273"/>
                <a:ext cx="7546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Storage Account</a:t>
                </a:r>
                <a:endParaRPr lang="en-US" sz="12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83903" y="6889907"/>
              <a:ext cx="754697" cy="958693"/>
              <a:chOff x="6713109" y="6028245"/>
              <a:chExt cx="754697" cy="958693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1800" y="6028245"/>
                <a:ext cx="617316" cy="4970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6713109" y="6525273"/>
                <a:ext cx="7546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Storage Account</a:t>
                </a:r>
                <a:endParaRPr lang="en-US" sz="12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3713302" y="5379882"/>
              <a:ext cx="182880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2743532" y="6245285"/>
              <a:ext cx="100584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438400" y="5867400"/>
              <a:ext cx="838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3) Access Storage Account with Key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V="1">
              <a:off x="5501640" y="6309361"/>
              <a:ext cx="73152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876800" y="6019800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Write Secret (New Storage Account Key)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817224" y="7848600"/>
              <a:ext cx="3017520" cy="381000"/>
              <a:chOff x="2773680" y="7848600"/>
              <a:chExt cx="3017520" cy="38100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2773680" y="8229600"/>
                <a:ext cx="3017520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6200000" flipH="1">
                <a:off x="5608320" y="8046720"/>
                <a:ext cx="365760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2590800" y="8046720"/>
                <a:ext cx="365760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6200000" flipH="1">
                <a:off x="3454222" y="8031480"/>
                <a:ext cx="365760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3854396" y="7996535"/>
              <a:ext cx="16755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Regenerate Storage Account Key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8740" y="5510372"/>
              <a:ext cx="10268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User/Service</a:t>
              </a:r>
              <a:endParaRPr lang="en-US" sz="12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5912" y="5001515"/>
              <a:ext cx="762000" cy="718183"/>
              <a:chOff x="6825344" y="6324600"/>
              <a:chExt cx="762000" cy="718183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0659" y="6324600"/>
                <a:ext cx="631371" cy="481412"/>
              </a:xfrm>
              <a:prstGeom prst="rect">
                <a:avLst/>
              </a:prstGeom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6825344" y="6781174"/>
                <a:ext cx="762000" cy="261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 smtClean="0">
                    <a:latin typeface="Calibri" panose="020F0502020204030204" pitchFamily="34" charset="0"/>
                  </a:rPr>
                  <a:t>Azure AD</a:t>
                </a:r>
                <a:endParaRPr lang="en-US" sz="11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234507" y="5181600"/>
              <a:ext cx="1675547" cy="276999"/>
              <a:chOff x="1462598" y="3551459"/>
              <a:chExt cx="1675547" cy="27699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462598" y="3551459"/>
                <a:ext cx="167554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1) Authenticate</a:t>
                </a: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flipH="1">
                <a:off x="1687288" y="3768895"/>
                <a:ext cx="1188720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8565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015663"/>
          </a:xfrm>
        </p:spPr>
        <p:txBody>
          <a:bodyPr/>
          <a:lstStyle/>
          <a:p>
            <a:r>
              <a:rPr lang="en-US" dirty="0" smtClean="0"/>
              <a:t>ABAC for Azure using Azure AD criteria-based groups.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http://www.dushyantgill.com/blog/2015/02/28/attribute-based-access-control-for-azure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74639" y="2949306"/>
            <a:ext cx="10058401" cy="738664"/>
          </a:xfrm>
          <a:prstGeom prst="rect">
            <a:avLst/>
          </a:prstGeom>
          <a:noFill/>
        </p:spPr>
        <p:txBody>
          <a:bodyPr vert="horz" wrap="square" lIns="182880" tIns="146304" rIns="182880" bIns="146304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32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Attribute-Based Access Control for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4639" y="2963862"/>
            <a:ext cx="11810998" cy="1181862"/>
          </a:xfrm>
          <a:prstGeom prst="rect">
            <a:avLst/>
          </a:prstGeom>
        </p:spPr>
        <p:txBody>
          <a:bodyPr/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Thank you! Please complete the evaluation.</a:t>
            </a:r>
          </a:p>
          <a:p>
            <a:endParaRPr lang="en-US" dirty="0" smtClean="0"/>
          </a:p>
          <a:p>
            <a:r>
              <a:rPr lang="en-US" sz="3200" dirty="0" smtClean="0"/>
              <a:t>Reach out to Dushyant at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http://www.dushyantgill.com/blog/contact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7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hlinkClick r:id="rId4"/>
              </a:rPr>
              <a:t>http://myignite.microsoft.com</a:t>
            </a:r>
            <a:r>
              <a:rPr lang="en-US" sz="2700" dirty="0" smtClean="0"/>
              <a:t> </a:t>
            </a:r>
            <a:r>
              <a:rPr lang="en-US" sz="2700" dirty="0" smtClean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 smtClean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Please evaluate </a:t>
            </a:r>
            <a:r>
              <a:rPr sz="400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this </a:t>
            </a:r>
            <a:r>
              <a:rPr sz="4000" dirty="0" smtClean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125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Your feedback is </a:t>
            </a:r>
            <a:r>
              <a:rPr lang="en-US" sz="3200" dirty="0" smtClean="0">
                <a:gradFill>
                  <a:gsLst>
                    <a:gs pos="125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important to us!</a:t>
            </a:r>
            <a:endParaRPr sz="3600" dirty="0">
              <a:gradFill>
                <a:gsLst>
                  <a:gs pos="125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7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IAAS/PAAS adoption in </a:t>
            </a:r>
            <a:r>
              <a:rPr lang="en-US" dirty="0"/>
              <a:t>Organizations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274651" y="2291426"/>
            <a:ext cx="5163522" cy="31048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072" y="3648037"/>
            <a:ext cx="875318" cy="312539"/>
          </a:xfrm>
          <a:prstGeom prst="rect">
            <a:avLst/>
          </a:prstGeom>
        </p:spPr>
      </p:pic>
      <p:pic>
        <p:nvPicPr>
          <p:cNvPr id="45" name="Picture 2" descr="http://media.gswi.westcon.com/media/Westcon%20New%20Zealand/aw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1" y="4443102"/>
            <a:ext cx="738547" cy="34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681" y="2907958"/>
            <a:ext cx="875318" cy="31253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844443" y="3187197"/>
            <a:ext cx="2201014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Owner = ellen@outlook.com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66712" y="3930982"/>
            <a:ext cx="2321964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Owner = aaron@hotmail.com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98362" y="4783393"/>
            <a:ext cx="2159463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Owner = xyz@yahoo.com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736280" y="4130944"/>
            <a:ext cx="1931480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Owner = xyz@gmail.com</a:t>
            </a:r>
          </a:p>
        </p:txBody>
      </p:sp>
      <p:sp>
        <p:nvSpPr>
          <p:cNvPr id="52" name="Cross 51"/>
          <p:cNvSpPr/>
          <p:nvPr/>
        </p:nvSpPr>
        <p:spPr>
          <a:xfrm rot="2752885">
            <a:off x="4560968" y="3770523"/>
            <a:ext cx="349844" cy="332926"/>
          </a:xfrm>
          <a:prstGeom prst="plus">
            <a:avLst>
              <a:gd name="adj" fmla="val 42778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940065" y="3936986"/>
            <a:ext cx="288357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4275009" y="3944803"/>
            <a:ext cx="288357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56" name="Rounded Rectangle 55"/>
          <p:cNvSpPr/>
          <p:nvPr/>
        </p:nvSpPr>
        <p:spPr>
          <a:xfrm>
            <a:off x="1324335" y="2907959"/>
            <a:ext cx="2895278" cy="1875434"/>
          </a:xfrm>
          <a:prstGeom prst="roundRect">
            <a:avLst>
              <a:gd name="adj" fmla="val 7450"/>
            </a:avLst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36" kern="0" dirty="0">
                <a:solidFill>
                  <a:srgbClr val="FFFFFF"/>
                </a:solidFill>
                <a:latin typeface="Segoe UI"/>
              </a:rPr>
              <a:t>M</a:t>
            </a:r>
            <a:r>
              <a:rPr kumimoji="0" lang="en-US" sz="1836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anaged</a:t>
            </a:r>
            <a:r>
              <a:rPr kumimoji="0" lang="en-US" sz="183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en-US" sz="1836" kern="0" dirty="0" smtClean="0">
                <a:solidFill>
                  <a:srgbClr val="FFFFFF"/>
                </a:solidFill>
                <a:latin typeface="Segoe UI"/>
              </a:rPr>
              <a:t>I</a:t>
            </a:r>
            <a:r>
              <a:rPr kumimoji="0" lang="en-US" sz="1836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dentity</a:t>
            </a:r>
            <a:endParaRPr kumimoji="0" lang="en-US" sz="1836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0437" y="3438294"/>
            <a:ext cx="1372188" cy="1066339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613467" y="3971463"/>
            <a:ext cx="826126" cy="430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Active Directory</a:t>
            </a:r>
            <a:endParaRPr kumimoji="0" lang="en-US" sz="1071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1990" y="3737752"/>
            <a:ext cx="199679" cy="414102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2332744" y="3745667"/>
            <a:ext cx="1275376" cy="2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7065" y="3542444"/>
            <a:ext cx="199679" cy="414102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503277" y="3933036"/>
            <a:ext cx="1275376" cy="2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024" y="3764413"/>
            <a:ext cx="199679" cy="41410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547516" y="4133426"/>
            <a:ext cx="1512747" cy="2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ellen@company.com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3038" y="3937705"/>
            <a:ext cx="199679" cy="414102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2806521" y="4329742"/>
            <a:ext cx="1513875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aaron@company.com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39570" y="2402858"/>
            <a:ext cx="199679" cy="414101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9258879" y="2759081"/>
            <a:ext cx="1750721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partner@yahoo.com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39569" y="3203520"/>
            <a:ext cx="199679" cy="414102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9004308" y="3561351"/>
            <a:ext cx="2357706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prospectivecustomer@live.com</a:t>
            </a:r>
          </a:p>
        </p:txBody>
      </p:sp>
      <p:pic>
        <p:nvPicPr>
          <p:cNvPr id="30" name="Picture 2" descr="http://media.gswi.westcon.com/media/Westcon%20New%20Zealand/aw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95" y="3836236"/>
            <a:ext cx="738547" cy="34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14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Azure </a:t>
            </a:r>
            <a:r>
              <a:rPr lang="en-US" dirty="0" smtClean="0"/>
              <a:t>&amp; rest </a:t>
            </a:r>
            <a:r>
              <a:rPr lang="en-US" dirty="0"/>
              <a:t>of the </a:t>
            </a:r>
            <a:r>
              <a:rPr lang="en-US" dirty="0" smtClean="0"/>
              <a:t>cloud</a:t>
            </a:r>
            <a:br>
              <a:rPr lang="en-US" dirty="0" smtClean="0"/>
            </a:br>
            <a:r>
              <a:rPr lang="en-US" dirty="0" smtClean="0"/>
              <a:t>Powered </a:t>
            </a:r>
            <a:r>
              <a:rPr lang="en-US" dirty="0"/>
              <a:t>by Azure AD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674666" y="1732460"/>
            <a:ext cx="5741109" cy="345218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9798" y="3815189"/>
            <a:ext cx="199679" cy="414102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>
          <a:xfrm>
            <a:off x="6153290" y="4184200"/>
            <a:ext cx="1512747" cy="2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joe@partner.com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6998" y="4043789"/>
            <a:ext cx="199679" cy="414102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6610490" y="4335462"/>
            <a:ext cx="1512747" cy="430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prospectivecustomer@live.com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6043" y="3062416"/>
            <a:ext cx="293001" cy="38822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6643" y="3179143"/>
            <a:ext cx="135697" cy="26780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1970" y="3179143"/>
            <a:ext cx="135697" cy="267804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6326540" y="3458722"/>
            <a:ext cx="1205007" cy="43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Roles and Role Assignments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360" y="3919671"/>
            <a:ext cx="875318" cy="312539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188" y="3353340"/>
            <a:ext cx="875318" cy="312539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8370307" y="3634890"/>
            <a:ext cx="2891349" cy="27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Owner = ellen@</a:t>
            </a:r>
            <a:r>
              <a:rPr kumimoji="0" lang="en-US" sz="1122" b="0" i="0" u="none" strike="sng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outlook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company</a:t>
            </a: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.com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370307" y="4211927"/>
            <a:ext cx="3012299" cy="27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Owner = aaron@</a:t>
            </a:r>
            <a:r>
              <a:rPr kumimoji="0" lang="en-US" sz="1122" b="0" i="0" u="none" strike="sng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hotmail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company</a:t>
            </a: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.com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902" y="3246940"/>
            <a:ext cx="1372189" cy="1066339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5470932" y="3638334"/>
            <a:ext cx="826126" cy="59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Azure Active Directory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3575" y="2590133"/>
            <a:ext cx="144981" cy="286127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9632" y="2588643"/>
            <a:ext cx="144981" cy="28612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5834" y="2506662"/>
            <a:ext cx="186521" cy="368108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6203850" y="2849083"/>
            <a:ext cx="1305692" cy="26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Users &amp; Groups</a:t>
            </a: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2305" y="2506663"/>
            <a:ext cx="199680" cy="414102"/>
          </a:xfrm>
          <a:prstGeom prst="rect">
            <a:avLst/>
          </a:prstGeom>
        </p:spPr>
      </p:pic>
      <p:cxnSp>
        <p:nvCxnSpPr>
          <p:cNvPr id="142" name="Straight Connector 141"/>
          <p:cNvCxnSpPr/>
          <p:nvPr/>
        </p:nvCxnSpPr>
        <p:spPr>
          <a:xfrm>
            <a:off x="4358562" y="3905910"/>
            <a:ext cx="884712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43" name="Rectangle 142"/>
          <p:cNvSpPr/>
          <p:nvPr/>
        </p:nvSpPr>
        <p:spPr>
          <a:xfrm>
            <a:off x="4191459" y="3663277"/>
            <a:ext cx="1205007" cy="26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Sync</a:t>
            </a:r>
          </a:p>
        </p:txBody>
      </p:sp>
      <p:pic>
        <p:nvPicPr>
          <p:cNvPr id="145" name="Picture 4" descr="http://exchangeserverpro.com/wp-content/uploads/2013/11/office-365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03" y="2362117"/>
            <a:ext cx="842714" cy="466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6" descr="https://mspartner.microsoft.com/en/us/publishingimages/ms_rgb_dynamics_crm_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83" y="2362117"/>
            <a:ext cx="828013" cy="466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0360" y="1134416"/>
            <a:ext cx="738985" cy="60362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5B9BD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20777" y="4884629"/>
            <a:ext cx="767012" cy="676610"/>
          </a:xfrm>
          <a:prstGeom prst="rect">
            <a:avLst/>
          </a:prstGeom>
        </p:spPr>
      </p:pic>
      <p:sp>
        <p:nvSpPr>
          <p:cNvPr id="149" name="Rounded Rectangle 148"/>
          <p:cNvSpPr/>
          <p:nvPr/>
        </p:nvSpPr>
        <p:spPr>
          <a:xfrm>
            <a:off x="8653316" y="1678857"/>
            <a:ext cx="2325329" cy="240854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2500+ Pre-Integrated SAAS Apps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665353" y="2802746"/>
            <a:ext cx="2325329" cy="240854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Online Services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8673181" y="4422002"/>
            <a:ext cx="2325329" cy="240854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Azure IAAS/PAAS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466575" y="5540785"/>
            <a:ext cx="2949199" cy="242477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Company In-House Developed Cloud Apps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 flipV="1">
            <a:off x="7608660" y="2359288"/>
            <a:ext cx="717528" cy="1084307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4" name="Straight Arrow Connector 153"/>
          <p:cNvCxnSpPr/>
          <p:nvPr/>
        </p:nvCxnSpPr>
        <p:spPr>
          <a:xfrm flipV="1">
            <a:off x="7632470" y="3183199"/>
            <a:ext cx="725875" cy="362951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5" name="Straight Arrow Connector 154"/>
          <p:cNvCxnSpPr/>
          <p:nvPr/>
        </p:nvCxnSpPr>
        <p:spPr>
          <a:xfrm>
            <a:off x="7632469" y="3670568"/>
            <a:ext cx="704962" cy="179321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6" name="Straight Arrow Connector 155"/>
          <p:cNvCxnSpPr/>
          <p:nvPr/>
        </p:nvCxnSpPr>
        <p:spPr>
          <a:xfrm>
            <a:off x="7636850" y="3827327"/>
            <a:ext cx="689338" cy="965024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8" name="Rounded Rectangle 157"/>
          <p:cNvSpPr/>
          <p:nvPr/>
        </p:nvSpPr>
        <p:spPr>
          <a:xfrm>
            <a:off x="1418568" y="2232394"/>
            <a:ext cx="6237759" cy="3005854"/>
          </a:xfrm>
          <a:prstGeom prst="roundRect">
            <a:avLst>
              <a:gd name="adj" fmla="val 7450"/>
            </a:avLst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36" kern="0" dirty="0">
                <a:solidFill>
                  <a:srgbClr val="FFFFFF"/>
                </a:solidFill>
                <a:latin typeface="Segoe UI"/>
              </a:rPr>
              <a:t>M</a:t>
            </a:r>
            <a:r>
              <a:rPr kumimoji="0" lang="en-US" sz="1836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anaged</a:t>
            </a:r>
            <a:r>
              <a:rPr kumimoji="0" lang="en-US" sz="183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en-US" sz="1836" kern="0" dirty="0" smtClean="0">
                <a:solidFill>
                  <a:srgbClr val="FFFFFF"/>
                </a:solidFill>
                <a:latin typeface="Segoe UI"/>
              </a:rPr>
              <a:t>I</a:t>
            </a:r>
            <a:r>
              <a:rPr kumimoji="0" lang="en-US" sz="1836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dentity</a:t>
            </a:r>
            <a:endParaRPr kumimoji="0" lang="en-US" sz="1836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671" y="3352846"/>
            <a:ext cx="1372188" cy="1066339"/>
          </a:xfrm>
          <a:prstGeom prst="rect">
            <a:avLst/>
          </a:prstGeom>
        </p:spPr>
      </p:pic>
      <p:sp>
        <p:nvSpPr>
          <p:cNvPr id="174" name="Rectangle 173"/>
          <p:cNvSpPr/>
          <p:nvPr/>
        </p:nvSpPr>
        <p:spPr>
          <a:xfrm>
            <a:off x="1707701" y="3886015"/>
            <a:ext cx="826126" cy="430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Active Directory</a:t>
            </a:r>
            <a:endParaRPr kumimoji="0" lang="en-US" sz="1071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224" y="3652304"/>
            <a:ext cx="199679" cy="414102"/>
          </a:xfrm>
          <a:prstGeom prst="rect">
            <a:avLst/>
          </a:prstGeom>
        </p:spPr>
      </p:pic>
      <p:sp>
        <p:nvSpPr>
          <p:cNvPr id="172" name="Rectangle 171"/>
          <p:cNvSpPr/>
          <p:nvPr/>
        </p:nvSpPr>
        <p:spPr>
          <a:xfrm>
            <a:off x="2426978" y="3660219"/>
            <a:ext cx="1275376" cy="2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1299" y="3456996"/>
            <a:ext cx="199679" cy="414102"/>
          </a:xfrm>
          <a:prstGeom prst="rect">
            <a:avLst/>
          </a:prstGeom>
        </p:spPr>
      </p:pic>
      <p:sp>
        <p:nvSpPr>
          <p:cNvPr id="170" name="Rectangle 169"/>
          <p:cNvSpPr/>
          <p:nvPr/>
        </p:nvSpPr>
        <p:spPr>
          <a:xfrm>
            <a:off x="2597511" y="3847588"/>
            <a:ext cx="1275376" cy="2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8258" y="3678965"/>
            <a:ext cx="199679" cy="414102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2641750" y="4047978"/>
            <a:ext cx="1512747" cy="2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ellen@company.com</a:t>
            </a: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7272" y="3852257"/>
            <a:ext cx="199679" cy="414102"/>
          </a:xfrm>
          <a:prstGeom prst="rect">
            <a:avLst/>
          </a:prstGeom>
        </p:spPr>
      </p:pic>
      <p:sp>
        <p:nvSpPr>
          <p:cNvPr id="166" name="Rectangle 165"/>
          <p:cNvSpPr/>
          <p:nvPr/>
        </p:nvSpPr>
        <p:spPr>
          <a:xfrm>
            <a:off x="2900755" y="4244294"/>
            <a:ext cx="1513875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aaron@company.com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48833" y="5238248"/>
            <a:ext cx="2834640" cy="0"/>
          </a:xfrm>
          <a:prstGeom prst="line">
            <a:avLst/>
          </a:prstGeom>
          <a:ln>
            <a:solidFill>
              <a:srgbClr val="505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4407155" y="4805580"/>
            <a:ext cx="37160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 defTabSz="914400">
              <a:buFont typeface="Arial" charset="0"/>
              <a:buChar char="•"/>
            </a:pPr>
            <a:r>
              <a:rPr lang="en-US" sz="1400" kern="0" dirty="0">
                <a:solidFill>
                  <a:srgbClr val="FFFFFF"/>
                </a:solidFill>
              </a:rPr>
              <a:t>Roles-Based Access </a:t>
            </a:r>
            <a:r>
              <a:rPr lang="en-US" sz="1400" kern="0" dirty="0" smtClean="0">
                <a:solidFill>
                  <a:srgbClr val="FFFFFF"/>
                </a:solidFill>
              </a:rPr>
              <a:t>Control</a:t>
            </a:r>
            <a:endParaRPr lang="en-US" sz="1400" kern="0" dirty="0">
              <a:solidFill>
                <a:srgbClr val="FFFFFF"/>
              </a:solidFill>
            </a:endParaRPr>
          </a:p>
          <a:p>
            <a:pPr marL="111125" indent="-111125" defTabSz="914400">
              <a:buFont typeface="Arial" charset="0"/>
              <a:buChar char="•"/>
            </a:pPr>
            <a:r>
              <a:rPr lang="en-US" sz="1400" kern="0" dirty="0" smtClean="0">
                <a:solidFill>
                  <a:srgbClr val="FFFFFF"/>
                </a:solidFill>
              </a:rPr>
              <a:t>Self-Service Groups </a:t>
            </a:r>
            <a:r>
              <a:rPr lang="en-US" sz="1400" kern="0" dirty="0">
                <a:solidFill>
                  <a:srgbClr val="FFFFFF"/>
                </a:solidFill>
              </a:rPr>
              <a:t>Management</a:t>
            </a:r>
          </a:p>
          <a:p>
            <a:pPr marL="111125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B2B Access Management</a:t>
            </a:r>
          </a:p>
          <a:p>
            <a:pPr marL="111125" lvl="0" indent="-111125" defTabSz="914400">
              <a:buFont typeface="Arial" charset="0"/>
              <a:buChar char="•"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Conditional Access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(MFA, </a:t>
            </a:r>
            <a:r>
              <a:rPr lang="en-US" sz="1050" kern="0" dirty="0">
                <a:solidFill>
                  <a:srgbClr val="FFFFFF"/>
                </a:solidFill>
              </a:rPr>
              <a:t>Device Health, </a:t>
            </a:r>
            <a:r>
              <a:rPr lang="en-US" sz="1050" kern="0" dirty="0" smtClean="0">
                <a:solidFill>
                  <a:srgbClr val="FFFFFF"/>
                </a:solidFill>
              </a:rPr>
              <a:t>Network)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11125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Attribute Based Access Control</a:t>
            </a:r>
          </a:p>
          <a:p>
            <a:pPr marL="111125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Managed Access to Daemon Services</a:t>
            </a:r>
          </a:p>
          <a:p>
            <a:pPr marL="111125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Secure Sharing with Consumer Accounts</a:t>
            </a:r>
          </a:p>
          <a:p>
            <a:pPr marL="111125" indent="-111125" defTabSz="914400">
              <a:buFont typeface="Arial" charset="0"/>
              <a:buChar char="•"/>
            </a:pPr>
            <a:r>
              <a:rPr lang="en-US" sz="1400" kern="0" dirty="0">
                <a:solidFill>
                  <a:srgbClr val="FFFFFF"/>
                </a:solidFill>
              </a:rPr>
              <a:t>Self-Service Password </a:t>
            </a:r>
            <a:r>
              <a:rPr lang="en-US" sz="1400" kern="0" dirty="0" smtClean="0">
                <a:solidFill>
                  <a:srgbClr val="FFFFFF"/>
                </a:solidFill>
              </a:rPr>
              <a:t>Management</a:t>
            </a:r>
            <a:endParaRPr lang="en-US" sz="1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7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US" dirty="0" smtClean="0"/>
              <a:t>New member joins the team, and automatically gets appropriate access to Azure. 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74639" y="2949306"/>
            <a:ext cx="10058401" cy="738664"/>
          </a:xfrm>
          <a:prstGeom prst="rect">
            <a:avLst/>
          </a:prstGeom>
          <a:noFill/>
        </p:spPr>
        <p:txBody>
          <a:bodyPr vert="horz" wrap="square" lIns="182880" tIns="146304" rIns="182880" bIns="146304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32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Azure RBAC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 in Azure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r>
              <a:rPr lang="en-US" dirty="0" smtClean="0"/>
              <a:t>20 Built-In Roles</a:t>
            </a:r>
          </a:p>
          <a:p>
            <a:pPr lvl="1"/>
            <a:r>
              <a:rPr lang="en-US" dirty="0" smtClean="0"/>
              <a:t>Owner, Contributor, Reader and </a:t>
            </a:r>
          </a:p>
          <a:p>
            <a:pPr lvl="1"/>
            <a:r>
              <a:rPr lang="en-US" dirty="0" smtClean="0"/>
              <a:t>Resource type-specific admin roles:  VM Contributor, </a:t>
            </a:r>
            <a:r>
              <a:rPr lang="en-US" dirty="0" err="1" smtClean="0"/>
              <a:t>VNet</a:t>
            </a:r>
            <a:r>
              <a:rPr lang="en-US" dirty="0" smtClean="0"/>
              <a:t> Contributor, SQL DB Contributor …</a:t>
            </a:r>
          </a:p>
          <a:p>
            <a:pPr lvl="1"/>
            <a:r>
              <a:rPr lang="en-US" dirty="0" smtClean="0"/>
              <a:t>Custom roles coming soon</a:t>
            </a:r>
          </a:p>
          <a:p>
            <a:r>
              <a:rPr lang="en-US" dirty="0" smtClean="0"/>
              <a:t>Fine-Grained Control</a:t>
            </a:r>
          </a:p>
          <a:p>
            <a:pPr lvl="1"/>
            <a:r>
              <a:rPr lang="en-US" dirty="0"/>
              <a:t>Grant access to AD </a:t>
            </a:r>
            <a:r>
              <a:rPr lang="en-US" dirty="0" smtClean="0"/>
              <a:t>groups, users, </a:t>
            </a:r>
            <a:r>
              <a:rPr lang="en-US" dirty="0"/>
              <a:t>and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 smtClean="0"/>
              <a:t>Manage access at granular scopes (resource groups, subscriptions, and individual resources)</a:t>
            </a:r>
          </a:p>
          <a:p>
            <a:pPr lvl="1"/>
            <a:r>
              <a:rPr lang="en-US" dirty="0" smtClean="0"/>
              <a:t>Delegate specific access management</a:t>
            </a:r>
          </a:p>
          <a:p>
            <a:r>
              <a:rPr lang="en-US" dirty="0" smtClean="0"/>
              <a:t>Simple Access Management Experience</a:t>
            </a:r>
            <a:endParaRPr lang="en-US" dirty="0"/>
          </a:p>
          <a:p>
            <a:pPr lvl="1"/>
            <a:r>
              <a:rPr lang="en-US" dirty="0"/>
              <a:t>Manage access using </a:t>
            </a:r>
            <a:r>
              <a:rPr lang="en-US" dirty="0" smtClean="0"/>
              <a:t>portal</a:t>
            </a:r>
            <a:r>
              <a:rPr lang="en-US" dirty="0"/>
              <a:t>, </a:t>
            </a:r>
            <a:r>
              <a:rPr lang="en-US" dirty="0" smtClean="0"/>
              <a:t>command-line</a:t>
            </a:r>
            <a:r>
              <a:rPr lang="en-US" dirty="0"/>
              <a:t>, and REST </a:t>
            </a:r>
            <a:r>
              <a:rPr lang="en-US" dirty="0" smtClean="0"/>
              <a:t>APIs</a:t>
            </a:r>
          </a:p>
          <a:p>
            <a:pPr lvl="1"/>
            <a:r>
              <a:rPr lang="en-US" dirty="0"/>
              <a:t>Analyze access settings and keep track of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Co-existence with classic service admin, and co-admin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260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Inheritance and Resource Hierarchy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4348867" y="2503381"/>
            <a:ext cx="2567537" cy="2570307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5775416" y="3011881"/>
            <a:ext cx="579815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RG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406333" y="3649239"/>
            <a:ext cx="1109293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827315" y="3668679"/>
            <a:ext cx="476016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RG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810047" y="4326135"/>
            <a:ext cx="549410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RG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524379" y="2611683"/>
            <a:ext cx="302361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525045" y="3065960"/>
            <a:ext cx="302361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524378" y="3459395"/>
            <a:ext cx="302361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24377" y="3872414"/>
            <a:ext cx="302361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524377" y="4262553"/>
            <a:ext cx="302361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6524376" y="4678868"/>
            <a:ext cx="302361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rPr>
              <a:t>R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8721" y="4120572"/>
            <a:ext cx="309374" cy="37431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089" y="4233116"/>
            <a:ext cx="143279" cy="25820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744" y="4233116"/>
            <a:ext cx="143279" cy="25820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09" y="3895939"/>
            <a:ext cx="309374" cy="374314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7977" y="4008483"/>
            <a:ext cx="143279" cy="25820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58632" y="4008483"/>
            <a:ext cx="143279" cy="258208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3883005" y="4434609"/>
            <a:ext cx="1736986" cy="814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Role Assignment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Role = ‘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Reader</a:t>
            </a: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’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Subject = AAD Group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Scope = 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Subscription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835609" y="4191812"/>
            <a:ext cx="1736986" cy="814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Role Assignment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Role = ‘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Owner</a:t>
            </a: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’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Subject = AAD User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Scope = 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Resource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3207" y="4667684"/>
            <a:ext cx="309374" cy="37431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5576" y="4780229"/>
            <a:ext cx="143280" cy="25820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6229" y="4780228"/>
            <a:ext cx="143280" cy="25820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5370139" y="5003961"/>
            <a:ext cx="1884549" cy="814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Role Assignment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Role = ‘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Contributor</a:t>
            </a: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’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Subject = AAD User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Scope = </a:t>
            </a:r>
            <a:r>
              <a:rPr kumimoji="0" lang="en-US" sz="1122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Resource Group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4840245" y="2214170"/>
            <a:ext cx="1606742" cy="792872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6" name="Rectangle 95"/>
          <p:cNvSpPr/>
          <p:nvPr/>
        </p:nvSpPr>
        <p:spPr>
          <a:xfrm rot="19983844">
            <a:off x="4805353" y="2367029"/>
            <a:ext cx="1480797" cy="28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Access Inheritance</a:t>
            </a:r>
          </a:p>
        </p:txBody>
      </p:sp>
    </p:spTree>
    <p:extLst>
      <p:ext uri="{BB962C8B-B14F-4D97-AF65-F5344CB8AC3E}">
        <p14:creationId xmlns:p14="http://schemas.microsoft.com/office/powerpoint/2010/main" val="2085308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1429998" cy="1735860"/>
          </a:xfrm>
        </p:spPr>
        <p:txBody>
          <a:bodyPr/>
          <a:lstStyle/>
          <a:p>
            <a:r>
              <a:rPr lang="en-US" dirty="0"/>
              <a:t>Access change </a:t>
            </a:r>
            <a:r>
              <a:rPr lang="en-US" dirty="0" smtClean="0"/>
              <a:t>history. Who </a:t>
            </a:r>
            <a:r>
              <a:rPr lang="en-US" dirty="0"/>
              <a:t>has access to my </a:t>
            </a:r>
            <a:r>
              <a:rPr lang="en-US" dirty="0" smtClean="0"/>
              <a:t>subscriptions? What </a:t>
            </a:r>
            <a:r>
              <a:rPr lang="en-US" dirty="0"/>
              <a:t>access does a user have on my </a:t>
            </a:r>
            <a:r>
              <a:rPr lang="en-US" dirty="0" smtClean="0"/>
              <a:t>subscriptions?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http://www.dushyantgill.com/blog/2015/02/08/keep-a-tab-on-access-settings-of-your-azure-subscriptions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74639" y="2949306"/>
            <a:ext cx="10058401" cy="738664"/>
          </a:xfrm>
          <a:prstGeom prst="rect">
            <a:avLst/>
          </a:prstGeom>
          <a:noFill/>
        </p:spPr>
        <p:txBody>
          <a:bodyPr vert="horz" wrap="square" lIns="182880" tIns="146304" rIns="182880" bIns="146304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3200" kern="1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Analyze Access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RBAC Usage</a:t>
            </a:r>
          </a:p>
        </p:txBody>
      </p:sp>
      <p:pic>
        <p:nvPicPr>
          <p:cNvPr id="28" name="Picture 27" descr="Z:\Scratch\RBACRoleAssignmentScopeSpli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8" y="2123313"/>
            <a:ext cx="2743200" cy="310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Z:\Scratch\RBACRoleAssignmentSubjectSpli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77" y="2123313"/>
            <a:ext cx="2956560" cy="313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Z:\Scratch\RBACRoleAssignmentRoleSpli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197" y="2109936"/>
            <a:ext cx="2743200" cy="3064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52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2015-05-05T00:00:00-07:00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 Dushyant Gill</External_x0020_Speaker>
    <Session_x0020_Code xmlns="12a172fe-0250-434a-85cf-03b10810c5e5">BRK2707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Props1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schemas.openxmlformats.org/package/2006/metadata/core-properties"/>
    <ds:schemaRef ds:uri="12a172fe-0250-434a-85cf-03b10810c5e5"/>
    <ds:schemaRef ds:uri="http://schemas.microsoft.com/office/2006/metadata/properties"/>
    <ds:schemaRef ds:uri="http://purl.org/dc/terms/"/>
    <ds:schemaRef ds:uri="230e9df3-be65-4c73-a93b-d1236ebd67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2491</TotalTime>
  <Words>1248</Words>
  <Application>Microsoft Office PowerPoint</Application>
  <PresentationFormat>Custom</PresentationFormat>
  <Paragraphs>231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Consolas</vt:lpstr>
      <vt:lpstr>Segoe UI</vt:lpstr>
      <vt:lpstr>Segoe UI Light</vt:lpstr>
      <vt:lpstr>Wingdings</vt:lpstr>
      <vt:lpstr>5-30610_Microsoft_Ignite_Keynote_Template</vt:lpstr>
      <vt:lpstr>PowerPoint Presentation</vt:lpstr>
      <vt:lpstr>Enterprise-Grade Access Control for Azure</vt:lpstr>
      <vt:lpstr>IAAS/PAAS adoption in Organizations</vt:lpstr>
      <vt:lpstr>Access to Azure &amp; rest of the cloud Powered by Azure AD</vt:lpstr>
      <vt:lpstr>Demo</vt:lpstr>
      <vt:lpstr>RBAC in Azure</vt:lpstr>
      <vt:lpstr>Access Inheritance and Resource Hierarchy</vt:lpstr>
      <vt:lpstr>Demo</vt:lpstr>
      <vt:lpstr>Azure RBAC Usage</vt:lpstr>
      <vt:lpstr>Key Learnings from Enterprise Customers</vt:lpstr>
      <vt:lpstr>Actual Enterprise Implementation</vt:lpstr>
      <vt:lpstr>Coming Soon</vt:lpstr>
      <vt:lpstr>Custom Roles: New-AzureRoleDefinition</vt:lpstr>
      <vt:lpstr>Custom Roles: Get-AzureSecurableActions</vt:lpstr>
      <vt:lpstr>Custom Roles: Create Using Script</vt:lpstr>
      <vt:lpstr>Custom Roles: Create Using Json</vt:lpstr>
      <vt:lpstr>PowerPoint Presentation</vt:lpstr>
      <vt:lpstr>PowerPoint Presentation</vt:lpstr>
      <vt:lpstr>PowerPoint Presentation</vt:lpstr>
      <vt:lpstr>Demo</vt:lpstr>
      <vt:lpstr>Demo</vt:lpstr>
      <vt:lpstr>Secure Access to Storage Accounts using Key Vault and Azure AD</vt:lpstr>
      <vt:lpstr>Demo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Enterprise-Grade Access Control for Azure</dc:title>
  <dc:subject>Microsoft Ignite 2015</dc:subject>
  <dc:creator>Dushyant Gill</dc:creator>
  <cp:keywords>Microsoft Ignite 2015</cp:keywords>
  <dc:description>Template: Mitchell Derrey, Silver Fox Productions
Formatting: 
Audience Type: Internal/External</dc:description>
  <cp:lastModifiedBy>Brittany Hart</cp:lastModifiedBy>
  <cp:revision>127</cp:revision>
  <dcterms:created xsi:type="dcterms:W3CDTF">2015-04-26T19:07:55Z</dcterms:created>
  <dcterms:modified xsi:type="dcterms:W3CDTF">2015-05-05T21:31:09Z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