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278" r:id="rId5"/>
  </p:sldMasterIdLst>
  <p:notesMasterIdLst>
    <p:notesMasterId r:id="rId37"/>
  </p:notesMasterIdLst>
  <p:handoutMasterIdLst>
    <p:handoutMasterId r:id="rId38"/>
  </p:handoutMasterIdLst>
  <p:sldIdLst>
    <p:sldId id="1368" r:id="rId6"/>
    <p:sldId id="1490" r:id="rId7"/>
    <p:sldId id="1460" r:id="rId8"/>
    <p:sldId id="1461" r:id="rId9"/>
    <p:sldId id="1462" r:id="rId10"/>
    <p:sldId id="1463" r:id="rId11"/>
    <p:sldId id="1464" r:id="rId12"/>
    <p:sldId id="1482" r:id="rId13"/>
    <p:sldId id="1465" r:id="rId14"/>
    <p:sldId id="1466" r:id="rId15"/>
    <p:sldId id="1467" r:id="rId16"/>
    <p:sldId id="1468" r:id="rId17"/>
    <p:sldId id="1469" r:id="rId18"/>
    <p:sldId id="1470" r:id="rId19"/>
    <p:sldId id="1471" r:id="rId20"/>
    <p:sldId id="1472" r:id="rId21"/>
    <p:sldId id="1483" r:id="rId22"/>
    <p:sldId id="1473" r:id="rId23"/>
    <p:sldId id="1474" r:id="rId24"/>
    <p:sldId id="1475" r:id="rId25"/>
    <p:sldId id="1484" r:id="rId26"/>
    <p:sldId id="1485" r:id="rId27"/>
    <p:sldId id="1486" r:id="rId28"/>
    <p:sldId id="1487" r:id="rId29"/>
    <p:sldId id="1489" r:id="rId30"/>
    <p:sldId id="1488" r:id="rId31"/>
    <p:sldId id="1478" r:id="rId32"/>
    <p:sldId id="1480" r:id="rId33"/>
    <p:sldId id="1481" r:id="rId34"/>
    <p:sldId id="1491" r:id="rId35"/>
    <p:sldId id="1479" r:id="rId36"/>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Ignite Breakout Template" id="{A073DAE3-B461-442F-A3D3-6642BD875E45}">
          <p14:sldIdLst>
            <p14:sldId id="1368"/>
            <p14:sldId id="1490"/>
            <p14:sldId id="1460"/>
            <p14:sldId id="1461"/>
            <p14:sldId id="1462"/>
            <p14:sldId id="1463"/>
            <p14:sldId id="1464"/>
            <p14:sldId id="1482"/>
            <p14:sldId id="1465"/>
            <p14:sldId id="1466"/>
            <p14:sldId id="1467"/>
            <p14:sldId id="1468"/>
            <p14:sldId id="1469"/>
            <p14:sldId id="1470"/>
            <p14:sldId id="1471"/>
            <p14:sldId id="1472"/>
            <p14:sldId id="1483"/>
            <p14:sldId id="1473"/>
            <p14:sldId id="1474"/>
            <p14:sldId id="1475"/>
            <p14:sldId id="1484"/>
            <p14:sldId id="1485"/>
            <p14:sldId id="1486"/>
            <p14:sldId id="1487"/>
            <p14:sldId id="1489"/>
            <p14:sldId id="1488"/>
            <p14:sldId id="1478"/>
            <p14:sldId id="1480"/>
            <p14:sldId id="1481"/>
            <p14:sldId id="1491"/>
            <p14:sldId id="1479"/>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7D8FF"/>
    <a:srgbClr val="11CCFF"/>
    <a:srgbClr val="85E5FF"/>
    <a:srgbClr val="43D7FF"/>
    <a:srgbClr val="B4A0FF"/>
    <a:srgbClr val="505050"/>
    <a:srgbClr val="000000"/>
    <a:srgbClr val="00BCF2"/>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30" autoAdjust="0"/>
    <p:restoredTop sz="94187" autoAdjust="0"/>
  </p:normalViewPr>
  <p:slideViewPr>
    <p:cSldViewPr>
      <p:cViewPr varScale="1">
        <p:scale>
          <a:sx n="113" d="100"/>
          <a:sy n="113" d="100"/>
        </p:scale>
        <p:origin x="210" y="114"/>
      </p:cViewPr>
      <p:guideLst/>
    </p:cSldViewPr>
  </p:slideViewPr>
  <p:outlineViewPr>
    <p:cViewPr>
      <p:scale>
        <a:sx n="33" d="100"/>
        <a:sy n="33" d="100"/>
      </p:scale>
      <p:origin x="0" y="-342"/>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5/5/2015 12:35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5/5/2015 12:35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smtClean="0"/>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5/5/2015 12:35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831601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endParaRPr lang="en-US" altLang="en-US" smtClean="0"/>
          </a:p>
        </p:txBody>
      </p:sp>
      <p:sp>
        <p:nvSpPr>
          <p:cNvPr id="8909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r>
              <a:rPr lang="en-US" altLang="en-US" smtClean="0">
                <a:solidFill>
                  <a:srgbClr val="000000"/>
                </a:solidFill>
              </a:rPr>
              <a:t>Build 2013</a:t>
            </a:r>
          </a:p>
        </p:txBody>
      </p:sp>
      <p:sp>
        <p:nvSpPr>
          <p:cNvPr id="5" name="Footer Placeholder 4"/>
          <p:cNvSpPr>
            <a:spLocks noGrp="1"/>
          </p:cNvSpPr>
          <p:nvPr>
            <p:ph type="ftr" sz="quarter" idx="4"/>
          </p:nvPr>
        </p:nvSpPr>
        <p:spPr/>
        <p:txBody>
          <a:bodyPr/>
          <a:lstStyle/>
          <a:p>
            <a:pPr defTabSz="914099" eaLnBrk="0" hangingPunct="0">
              <a:defRPr/>
            </a:pPr>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defRPr/>
            </a:pPr>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89094"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fld id="{273BB9E4-EE13-4A6D-B7EB-D1ADB4D26248}" type="datetime1">
              <a:rPr lang="en-US" altLang="en-US" smtClean="0">
                <a:solidFill>
                  <a:srgbClr val="000000"/>
                </a:solidFill>
              </a:rPr>
              <a:pPr/>
              <a:t>5/5/2015</a:t>
            </a:fld>
            <a:endParaRPr lang="en-US" altLang="en-US" smtClean="0">
              <a:solidFill>
                <a:srgbClr val="000000"/>
              </a:solidFill>
            </a:endParaRPr>
          </a:p>
        </p:txBody>
      </p:sp>
      <p:sp>
        <p:nvSpPr>
          <p:cNvPr id="8909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fld id="{E45AF2C7-6246-4D3F-AB40-584F9C6C2F80}" type="slidenum">
              <a:rPr lang="en-US" altLang="en-US" smtClean="0">
                <a:solidFill>
                  <a:srgbClr val="000000"/>
                </a:solidFill>
              </a:rPr>
              <a:pPr/>
              <a:t>23</a:t>
            </a:fld>
            <a:endParaRPr lang="en-US" altLang="en-US" smtClean="0">
              <a:solidFill>
                <a:srgbClr val="000000"/>
              </a:solidFill>
            </a:endParaRPr>
          </a:p>
        </p:txBody>
      </p:sp>
    </p:spTree>
    <p:extLst>
      <p:ext uri="{BB962C8B-B14F-4D97-AF65-F5344CB8AC3E}">
        <p14:creationId xmlns:p14="http://schemas.microsoft.com/office/powerpoint/2010/main" val="3757623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5/5/2015 12:35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4655979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rtl="0" eaLnBrk="1" latinLnBrk="0" hangingPunct="1">
              <a:lnSpc>
                <a:spcPct val="90000"/>
              </a:lnSpc>
              <a:spcBef>
                <a:spcPct val="0"/>
              </a:spcBef>
              <a:buNone/>
            </a:pPr>
            <a:r>
              <a:rPr lang="en-US" sz="5000" b="0" kern="1200" cap="none" spc="-125" baseline="0" noProof="0" dirty="0" smtClean="0">
                <a:ln w="3175">
                  <a:noFill/>
                </a:ln>
                <a:gradFill>
                  <a:gsLst>
                    <a:gs pos="84066">
                      <a:srgbClr val="000000"/>
                    </a:gs>
                    <a:gs pos="57576">
                      <a:srgbClr val="000000"/>
                    </a:gs>
                  </a:gsLst>
                  <a:lin ang="5400000" scaled="0"/>
                </a:gradFill>
                <a:effectLst/>
                <a:latin typeface="+mj-lt"/>
                <a:ea typeface="+mn-ea"/>
                <a:cs typeface="Segoe UI" pitchFamily="34" charset="0"/>
              </a:rPr>
              <a:t>Spark the future.</a:t>
            </a:r>
            <a:endParaRPr lang="en-US" sz="5000" b="0" kern="1200" cap="none" spc="-125" baseline="0" dirty="0">
              <a:ln w="3175">
                <a:noFill/>
              </a:ln>
              <a:gradFill>
                <a:gsLst>
                  <a:gs pos="84066">
                    <a:srgbClr val="000000"/>
                  </a:gs>
                  <a:gs pos="57576">
                    <a:srgbClr val="000000"/>
                  </a:gs>
                </a:gsLst>
                <a:lin ang="5400000" scaled="0"/>
              </a:gradFill>
              <a:effectLst/>
              <a:latin typeface="+mj-lt"/>
              <a:ea typeface="+mn-ea"/>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rtl="0" eaLnBrk="1" latinLnBrk="0" hangingPunct="1">
              <a:lnSpc>
                <a:spcPct val="90000"/>
              </a:lnSpc>
              <a:spcBef>
                <a:spcPct val="0"/>
              </a:spcBef>
              <a:buNone/>
            </a:pP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May 4 – 8, 2015</a:t>
            </a:r>
            <a:b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b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Chicago, IL</a:t>
            </a:r>
            <a:endParaRPr lang="en-US" sz="2250" b="0" kern="1200" cap="none" spc="0" baseline="0" dirty="0">
              <a:ln w="3175">
                <a:noFill/>
              </a:ln>
              <a:gradFill>
                <a:gsLst>
                  <a:gs pos="84066">
                    <a:srgbClr val="000000"/>
                  </a:gs>
                  <a:gs pos="57576">
                    <a:srgbClr val="000000"/>
                  </a:gs>
                </a:gsLst>
                <a:lin ang="5400000" scaled="0"/>
              </a:gradFill>
              <a:effectLst/>
              <a:latin typeface="+mn-lt"/>
              <a:ea typeface="+mn-ea"/>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26559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98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5882318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43977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4208" y="295759"/>
            <a:ext cx="11890219" cy="917491"/>
          </a:xfrm>
          <a:prstGeom prst="rect">
            <a:avLst/>
          </a:prstGeom>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29660" y="1476625"/>
            <a:ext cx="5597872" cy="2062347"/>
          </a:xfrm>
          <a:prstGeom prst="rect">
            <a:avLst/>
          </a:prstGeom>
        </p:spPr>
        <p:txBody>
          <a:bodyPr/>
          <a:lstStyle>
            <a:lvl1pPr marL="346696" indent="-346696">
              <a:lnSpc>
                <a:spcPct val="90000"/>
              </a:lnSpc>
              <a:defRPr sz="2856"/>
            </a:lvl1pPr>
            <a:lvl2pPr marL="686648" indent="-331858">
              <a:lnSpc>
                <a:spcPct val="90000"/>
              </a:lnSpc>
              <a:defRPr sz="2448"/>
            </a:lvl2pPr>
            <a:lvl3pPr marL="972637" indent="-294084">
              <a:lnSpc>
                <a:spcPct val="90000"/>
              </a:lnSpc>
              <a:defRPr sz="2040"/>
            </a:lvl3pPr>
            <a:lvl4pPr marL="1251882" indent="-279245">
              <a:lnSpc>
                <a:spcPct val="90000"/>
              </a:lnSpc>
              <a:defRPr sz="1938"/>
            </a:lvl4pPr>
            <a:lvl5pPr marL="1545967" indent="-285991">
              <a:lnSpc>
                <a:spcPct val="90000"/>
              </a:lnSpc>
              <a:defRPr sz="1938"/>
            </a:lvl5pPr>
            <a:lvl6pPr>
              <a:defRPr sz="1938"/>
            </a:lvl6pPr>
            <a:lvl7pPr>
              <a:defRPr sz="1938"/>
            </a:lvl7pPr>
            <a:lvl8pPr>
              <a:defRPr sz="1938"/>
            </a:lvl8pPr>
            <a:lvl9pPr>
              <a:defRPr sz="193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07325" y="1476625"/>
            <a:ext cx="5597872" cy="2062347"/>
          </a:xfrm>
          <a:prstGeom prst="rect">
            <a:avLst/>
          </a:prstGeom>
        </p:spPr>
        <p:txBody>
          <a:bodyPr/>
          <a:lstStyle>
            <a:lvl1pPr marL="354790" indent="-354790">
              <a:lnSpc>
                <a:spcPct val="90000"/>
              </a:lnSpc>
              <a:defRPr sz="2856"/>
            </a:lvl1pPr>
            <a:lvl2pPr marL="686648" indent="-346696">
              <a:lnSpc>
                <a:spcPct val="90000"/>
              </a:lnSpc>
              <a:defRPr sz="2448"/>
            </a:lvl2pPr>
            <a:lvl3pPr marL="980730" indent="-308923">
              <a:lnSpc>
                <a:spcPct val="90000"/>
              </a:lnSpc>
              <a:defRPr sz="2040"/>
            </a:lvl3pPr>
            <a:lvl4pPr marL="1251882" indent="-271152">
              <a:lnSpc>
                <a:spcPct val="90000"/>
              </a:lnSpc>
              <a:defRPr sz="1938"/>
            </a:lvl4pPr>
            <a:lvl5pPr marL="1545967" indent="-279245">
              <a:lnSpc>
                <a:spcPct val="90000"/>
              </a:lnSpc>
              <a:defRPr sz="1938"/>
            </a:lvl5pPr>
            <a:lvl6pPr>
              <a:defRPr sz="1938"/>
            </a:lvl6pPr>
            <a:lvl7pPr>
              <a:defRPr sz="1938"/>
            </a:lvl7pPr>
            <a:lvl8pPr>
              <a:defRPr sz="1938"/>
            </a:lvl8pPr>
            <a:lvl9pPr>
              <a:defRPr sz="193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8387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37445577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4" name="Text Placeholder 3"/>
          <p:cNvSpPr>
            <a:spLocks noGrp="1"/>
          </p:cNvSpPr>
          <p:nvPr>
            <p:ph type="body" sz="quarter" idx="13" hasCustomPrompt="1"/>
          </p:nvPr>
        </p:nvSpPr>
        <p:spPr>
          <a:xfrm>
            <a:off x="322262" y="360323"/>
            <a:ext cx="2667000" cy="406265"/>
          </a:xfrm>
        </p:spPr>
        <p:txBody>
          <a:bodyPr/>
          <a:lstStyle>
            <a:lvl1pPr marL="0" indent="0">
              <a:buFontTx/>
              <a:buNone/>
              <a:defRPr sz="1600" baseline="0">
                <a:latin typeface="+mn-lt"/>
              </a:defRPr>
            </a:lvl1pPr>
            <a:lvl2pPr marL="342873" indent="0">
              <a:buFontTx/>
              <a:buNone/>
              <a:defRPr sz="1600">
                <a:latin typeface="+mn-lt"/>
              </a:defRPr>
            </a:lvl2pPr>
            <a:lvl3pPr marL="571454" indent="0">
              <a:buFontTx/>
              <a:buNone/>
              <a:defRPr sz="1600">
                <a:latin typeface="+mn-lt"/>
              </a:defRPr>
            </a:lvl3pPr>
            <a:lvl4pPr marL="800036" indent="0">
              <a:buFontTx/>
              <a:buNone/>
              <a:defRPr sz="1600">
                <a:latin typeface="+mn-lt"/>
              </a:defRPr>
            </a:lvl4pPr>
            <a:lvl5pPr marL="1028617" indent="0">
              <a:buFontTx/>
              <a:buNone/>
              <a:defRPr sz="1600">
                <a:latin typeface="+mn-lt"/>
              </a:defRPr>
            </a:lvl5pPr>
          </a:lstStyle>
          <a:p>
            <a:pPr lvl="0"/>
            <a:r>
              <a:rPr lang="en-US" dirty="0" smtClean="0"/>
              <a:t>SESSION CODE</a:t>
            </a:r>
          </a:p>
        </p:txBody>
      </p:sp>
    </p:spTree>
    <p:extLst>
      <p:ext uri="{BB962C8B-B14F-4D97-AF65-F5344CB8AC3E}">
        <p14:creationId xmlns:p14="http://schemas.microsoft.com/office/powerpoint/2010/main" val="20926817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29900933"/>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03681202"/>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66978358"/>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6333389"/>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82557554"/>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95074257"/>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52467176"/>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79864365"/>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27338276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09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1908540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3257159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3746976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358248752"/>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09204771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859290095"/>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92093141"/>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1556186520"/>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254677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5361861"/>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6673905"/>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268379"/>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79004694"/>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28346576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108122688"/>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55985507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58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theme" Target="../theme/theme2.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0"/>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269" r:id="rId1"/>
    <p:sldLayoutId id="2147484236" r:id="rId2"/>
    <p:sldLayoutId id="2147484240" r:id="rId3"/>
    <p:sldLayoutId id="2147484272" r:id="rId4"/>
    <p:sldLayoutId id="2147484241" r:id="rId5"/>
    <p:sldLayoutId id="2147484273" r:id="rId6"/>
    <p:sldLayoutId id="2147484244" r:id="rId7"/>
    <p:sldLayoutId id="2147484274" r:id="rId8"/>
    <p:sldLayoutId id="2147484245" r:id="rId9"/>
    <p:sldLayoutId id="2147484275" r:id="rId10"/>
    <p:sldLayoutId id="2147484247" r:id="rId11"/>
    <p:sldLayoutId id="2147484249" r:id="rId12"/>
    <p:sldLayoutId id="2147484250" r:id="rId13"/>
    <p:sldLayoutId id="2147484264" r:id="rId14"/>
    <p:sldLayoutId id="2147484251" r:id="rId15"/>
    <p:sldLayoutId id="2147484270" r:id="rId16"/>
    <p:sldLayoutId id="2147484252" r:id="rId17"/>
    <p:sldLayoutId id="2147484253" r:id="rId18"/>
    <p:sldLayoutId id="2147484254" r:id="rId19"/>
    <p:sldLayoutId id="2147484271" r:id="rId20"/>
    <p:sldLayoutId id="2147484257" r:id="rId21"/>
    <p:sldLayoutId id="2147484258" r:id="rId22"/>
    <p:sldLayoutId id="2147484259" r:id="rId23"/>
    <p:sldLayoutId id="2147484260" r:id="rId24"/>
    <p:sldLayoutId id="2147484261" r:id="rId25"/>
    <p:sldLayoutId id="2147484263" r:id="rId26"/>
    <p:sldLayoutId id="2147484276" r:id="rId27"/>
    <p:sldLayoutId id="2147484277"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670436942"/>
      </p:ext>
    </p:extLst>
  </p:cSld>
  <p:clrMap bg1="dk1" tx1="lt1" bg2="dk2" tx2="lt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 id="2147484291" r:id="rId13"/>
    <p:sldLayoutId id="2147484292" r:id="rId14"/>
    <p:sldLayoutId id="2147484293" r:id="rId15"/>
    <p:sldLayoutId id="2147484294" r:id="rId16"/>
    <p:sldLayoutId id="2147484295" r:id="rId17"/>
    <p:sldLayoutId id="2147484296" r:id="rId18"/>
    <p:sldLayoutId id="2147484297" r:id="rId19"/>
    <p:sldLayoutId id="2147484298" r:id="rId20"/>
    <p:sldLayoutId id="2147484299" r:id="rId21"/>
    <p:sldLayoutId id="2147484300" r:id="rId22"/>
    <p:sldLayoutId id="2147484301" r:id="rId23"/>
    <p:sldLayoutId id="2147484302" r:id="rId24"/>
    <p:sldLayoutId id="2147484303" r:id="rId25"/>
    <p:sldLayoutId id="2147484304" r:id="rId26"/>
    <p:sldLayoutId id="2147484305"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azure.microsoft.com/en-us/documentation/articles/web-sites-connect-to-redis-using-memcache-protocol/"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github.com/mspnp/azure-guidance/blob/master/Retry-General.md" TargetMode="External"/><Relationship Id="rId2" Type="http://schemas.openxmlformats.org/officeDocument/2006/relationships/hyperlink" Target="https://msdn.microsoft.com/library/dn589799.aspx"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hyperlink" Target="http://azure.microsoft.com/blog/2015/02/10/investigating-timeout-exceptions-in-stackexchange-redis-for-azure-redis-cache/" TargetMode="External"/><Relationship Id="rId3" Type="http://schemas.openxmlformats.org/officeDocument/2006/relationships/hyperlink" Target="http://azure.microsoft.com/en-us/documentation/services/redis-cache/" TargetMode="External"/><Relationship Id="rId7" Type="http://schemas.openxmlformats.org/officeDocument/2006/relationships/hyperlink" Target="https://github.com/mspnp/azure-guidance/blob/master/Retry-General.md" TargetMode="External"/><Relationship Id="rId2" Type="http://schemas.openxmlformats.org/officeDocument/2006/relationships/hyperlink" Target="http://azure.microsoft.com/en-us/pricing/details/cache/" TargetMode="External"/><Relationship Id="rId1" Type="http://schemas.openxmlformats.org/officeDocument/2006/relationships/slideLayout" Target="../slideLayouts/slideLayout6.xml"/><Relationship Id="rId6" Type="http://schemas.openxmlformats.org/officeDocument/2006/relationships/hyperlink" Target="https://msdn.microsoft.com/library/dn589799.aspx" TargetMode="External"/><Relationship Id="rId5" Type="http://schemas.openxmlformats.org/officeDocument/2006/relationships/hyperlink" Target="https://github.com/mspnp/azure-guidance/blob/master/Caching.md" TargetMode="External"/><Relationship Id="rId4" Type="http://schemas.openxmlformats.org/officeDocument/2006/relationships/hyperlink" Target="http://feedback.azure.com/forums/169382-cache" TargetMode="External"/><Relationship Id="rId9" Type="http://schemas.openxmlformats.org/officeDocument/2006/relationships/hyperlink" Target="http://azure.microsoft.com/en-us/documentation/articles/web-sites-connect-to-redis-using-memcache-protoco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14.png"/><Relationship Id="rId4" Type="http://schemas.openxmlformats.org/officeDocument/2006/relationships/hyperlink" Target="http://myignite.microsoft.com/"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www.wrox.com/WileyCDA/WroxTitle/Professional-ASP-NET-4-5-in-C-and-VB.productCd-1118311825.html" TargetMode="Externa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0.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0.xml"/><Relationship Id="rId5" Type="http://schemas.openxmlformats.org/officeDocument/2006/relationships/image" Target="../media/image12.jpg"/><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23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rPr>
              <a:t>What is Redis?</a:t>
            </a:r>
            <a:r>
              <a:rPr lang="en-US" dirty="0">
                <a:solidFill>
                  <a:schemeClr val="bg2">
                    <a:lumMod val="50000"/>
                  </a:schemeClr>
                </a:solidFill>
              </a:rPr>
              <a:t/>
            </a:r>
            <a:br>
              <a:rPr lang="en-US" dirty="0">
                <a:solidFill>
                  <a:schemeClr val="bg2">
                    <a:lumMod val="50000"/>
                  </a:schemeClr>
                </a:solidFill>
              </a:rPr>
            </a:br>
            <a:r>
              <a:rPr lang="en-US" dirty="0" smtClean="0">
                <a:solidFill>
                  <a:schemeClr val="bg2">
                    <a:lumMod val="50000"/>
                  </a:schemeClr>
                </a:solidFill>
              </a:rPr>
              <a:t/>
            </a:r>
            <a:br>
              <a:rPr lang="en-US" dirty="0" smtClean="0">
                <a:solidFill>
                  <a:schemeClr val="bg2">
                    <a:lumMod val="50000"/>
                  </a:schemeClr>
                </a:solidFill>
              </a:rPr>
            </a:br>
            <a:endParaRPr lang="en-US" dirty="0"/>
          </a:p>
        </p:txBody>
      </p:sp>
      <p:sp>
        <p:nvSpPr>
          <p:cNvPr id="4" name="Text Placeholder 3"/>
          <p:cNvSpPr>
            <a:spLocks noGrp="1"/>
          </p:cNvSpPr>
          <p:nvPr>
            <p:ph type="body" sz="quarter" idx="10"/>
          </p:nvPr>
        </p:nvSpPr>
        <p:spPr>
          <a:xfrm>
            <a:off x="274638" y="1212850"/>
            <a:ext cx="11887200" cy="5392245"/>
          </a:xfrm>
        </p:spPr>
        <p:txBody>
          <a:bodyPr/>
          <a:lstStyle/>
          <a:p>
            <a:pPr marL="0" indent="0">
              <a:buNone/>
            </a:pPr>
            <a:r>
              <a:rPr lang="en-US" sz="3600" dirty="0" smtClean="0">
                <a:solidFill>
                  <a:schemeClr val="tx2">
                    <a:lumMod val="60000"/>
                    <a:lumOff val="40000"/>
                  </a:schemeClr>
                </a:solidFill>
              </a:rPr>
              <a:t>“Redis </a:t>
            </a:r>
            <a:r>
              <a:rPr lang="en-US" sz="3600" dirty="0">
                <a:solidFill>
                  <a:schemeClr val="tx2">
                    <a:lumMod val="60000"/>
                    <a:lumOff val="40000"/>
                  </a:schemeClr>
                </a:solidFill>
              </a:rPr>
              <a:t>is an open source, BSD licensed, advanced key-value store. It is often referred to as a data structure server since keys can contain strings, hashes, lists, sets and sorted sets. ” - </a:t>
            </a:r>
            <a:r>
              <a:rPr lang="en-US" sz="3600" b="1" dirty="0" smtClean="0">
                <a:solidFill>
                  <a:schemeClr val="tx2">
                    <a:lumMod val="60000"/>
                    <a:lumOff val="40000"/>
                  </a:schemeClr>
                </a:solidFill>
              </a:rPr>
              <a:t>redis.io</a:t>
            </a:r>
          </a:p>
          <a:p>
            <a:pPr marL="0" indent="0">
              <a:buNone/>
            </a:pPr>
            <a:endParaRPr lang="en-US" sz="3600" b="1" dirty="0">
              <a:solidFill>
                <a:schemeClr val="tx2">
                  <a:lumMod val="60000"/>
                  <a:lumOff val="40000"/>
                </a:schemeClr>
              </a:solidFill>
            </a:endParaRPr>
          </a:p>
          <a:p>
            <a:r>
              <a:rPr lang="en-US" sz="3600" dirty="0">
                <a:solidFill>
                  <a:schemeClr val="tx2">
                    <a:lumMod val="60000"/>
                    <a:lumOff val="40000"/>
                  </a:schemeClr>
                </a:solidFill>
              </a:rPr>
              <a:t>“Redis has many different use cases. The simplest way to describe it is something between a traditional database and doing computations in memory. Redis exposes data structures that are accessed in memory via a set of commands. ” </a:t>
            </a:r>
            <a:r>
              <a:rPr lang="en-US" sz="3600" b="1" dirty="0">
                <a:solidFill>
                  <a:schemeClr val="tx2">
                    <a:lumMod val="60000"/>
                    <a:lumOff val="40000"/>
                  </a:schemeClr>
                </a:solidFill>
              </a:rPr>
              <a:t>– Salvatore</a:t>
            </a:r>
            <a:endParaRPr lang="en-US" sz="3600" dirty="0"/>
          </a:p>
        </p:txBody>
      </p:sp>
    </p:spTree>
    <p:extLst>
      <p:ext uri="{BB962C8B-B14F-4D97-AF65-F5344CB8AC3E}">
        <p14:creationId xmlns:p14="http://schemas.microsoft.com/office/powerpoint/2010/main" val="91030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Rich Ecosystem	</a:t>
            </a:r>
            <a:endParaRPr lang="en-US" dirty="0"/>
          </a:p>
        </p:txBody>
      </p:sp>
      <p:sp>
        <p:nvSpPr>
          <p:cNvPr id="3" name="Text Placeholder 2"/>
          <p:cNvSpPr>
            <a:spLocks noGrp="1"/>
          </p:cNvSpPr>
          <p:nvPr>
            <p:ph type="body" sz="quarter" idx="10"/>
          </p:nvPr>
        </p:nvSpPr>
        <p:spPr>
          <a:xfrm>
            <a:off x="274638" y="1212850"/>
            <a:ext cx="11887200" cy="4001095"/>
          </a:xfrm>
        </p:spPr>
        <p:txBody>
          <a:bodyPr/>
          <a:lstStyle/>
          <a:p>
            <a:pPr marL="342900" indent="-342900">
              <a:buFont typeface="Arial" panose="020B0604020202020204" pitchFamily="34" charset="0"/>
              <a:buChar char="•"/>
              <a:defRPr/>
            </a:pPr>
            <a:r>
              <a:rPr lang="en-US" dirty="0"/>
              <a:t>Proven at </a:t>
            </a:r>
            <a:r>
              <a:rPr lang="en-US" dirty="0" smtClean="0"/>
              <a:t>scale: Twitter</a:t>
            </a:r>
            <a:r>
              <a:rPr lang="en-US" dirty="0"/>
              <a:t>, </a:t>
            </a:r>
            <a:r>
              <a:rPr lang="en-US" dirty="0" smtClean="0"/>
              <a:t>GitHub, </a:t>
            </a:r>
            <a:r>
              <a:rPr lang="en-US" dirty="0"/>
              <a:t>Weibo, Pinterest, Snapchat, Craigstlist, StackOverflow, Flickr … </a:t>
            </a:r>
          </a:p>
          <a:p>
            <a:pPr marL="342900" indent="-342900">
              <a:buFont typeface="Arial" panose="020B0604020202020204" pitchFamily="34" charset="0"/>
              <a:buChar char="•"/>
              <a:defRPr/>
            </a:pPr>
            <a:r>
              <a:rPr lang="en-US" dirty="0"/>
              <a:t>Knowledgeable community</a:t>
            </a:r>
          </a:p>
          <a:p>
            <a:pPr marL="342900" indent="-342900">
              <a:buFont typeface="Arial" panose="020B0604020202020204" pitchFamily="34" charset="0"/>
              <a:buChar char="•"/>
              <a:defRPr/>
            </a:pPr>
            <a:r>
              <a:rPr lang="en-US" dirty="0"/>
              <a:t>Rich set of clients, higher level libraries</a:t>
            </a:r>
          </a:p>
          <a:p>
            <a:pPr marL="342900" indent="-342900">
              <a:buFont typeface="Arial" panose="020B0604020202020204" pitchFamily="34" charset="0"/>
              <a:buChar char="•"/>
              <a:defRPr/>
            </a:pPr>
            <a:r>
              <a:rPr lang="en-US" dirty="0"/>
              <a:t>Easy to hire for</a:t>
            </a:r>
          </a:p>
          <a:p>
            <a:endParaRPr lang="en-US" dirty="0"/>
          </a:p>
        </p:txBody>
      </p:sp>
    </p:spTree>
    <p:extLst>
      <p:ext uri="{BB962C8B-B14F-4D97-AF65-F5344CB8AC3E}">
        <p14:creationId xmlns:p14="http://schemas.microsoft.com/office/powerpoint/2010/main" val="272727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Redis features</a:t>
            </a:r>
            <a:endParaRPr lang="en-US" dirty="0"/>
          </a:p>
        </p:txBody>
      </p:sp>
      <p:sp>
        <p:nvSpPr>
          <p:cNvPr id="3" name="Text Placeholder 2"/>
          <p:cNvSpPr>
            <a:spLocks noGrp="1"/>
          </p:cNvSpPr>
          <p:nvPr>
            <p:ph type="body" sz="quarter" idx="10"/>
          </p:nvPr>
        </p:nvSpPr>
        <p:spPr>
          <a:xfrm>
            <a:off x="274638" y="1212850"/>
            <a:ext cx="11887200" cy="5478423"/>
          </a:xfrm>
        </p:spPr>
        <p:txBody>
          <a:bodyPr/>
          <a:lstStyle/>
          <a:p>
            <a:pPr marL="457200" indent="-457200">
              <a:buFont typeface="Arial" panose="020B0604020202020204" pitchFamily="34" charset="0"/>
              <a:buChar char="•"/>
              <a:defRPr/>
            </a:pPr>
            <a:r>
              <a:rPr lang="en-US" dirty="0"/>
              <a:t>Low latency, high throughput key-value store</a:t>
            </a:r>
          </a:p>
          <a:p>
            <a:pPr marL="1005840" lvl="1" indent="-457200">
              <a:buFont typeface="Wingdings" panose="05000000000000000000" pitchFamily="2" charset="2"/>
              <a:buChar char="§"/>
              <a:defRPr/>
            </a:pPr>
            <a:r>
              <a:rPr lang="en-US" dirty="0"/>
              <a:t>Per Key expiry, choice of eviction </a:t>
            </a:r>
            <a:r>
              <a:rPr lang="en-US" dirty="0" smtClean="0"/>
              <a:t>policies.</a:t>
            </a:r>
            <a:endParaRPr lang="en-US" dirty="0"/>
          </a:p>
          <a:p>
            <a:pPr marL="457200" indent="-457200">
              <a:buFont typeface="Arial" panose="020B0604020202020204" pitchFamily="34" charset="0"/>
              <a:buChar char="•"/>
              <a:defRPr/>
            </a:pPr>
            <a:r>
              <a:rPr lang="en-US" dirty="0"/>
              <a:t>Atomic operations on data types</a:t>
            </a:r>
          </a:p>
          <a:p>
            <a:pPr marL="834390" lvl="1" indent="-285750">
              <a:buFont typeface="Wingdings" panose="05000000000000000000" pitchFamily="2" charset="2"/>
              <a:buChar char="§"/>
              <a:defRPr/>
            </a:pPr>
            <a:r>
              <a:rPr lang="en-US" dirty="0"/>
              <a:t>Strings, hashes, lists, sets, sorted </a:t>
            </a:r>
            <a:r>
              <a:rPr lang="en-US" dirty="0" smtClean="0"/>
              <a:t>sets, bitmaps and hyperloglogs.</a:t>
            </a:r>
            <a:endParaRPr lang="en-US" dirty="0"/>
          </a:p>
          <a:p>
            <a:pPr marL="457200" indent="-457200">
              <a:buFont typeface="Arial" panose="020B0604020202020204" pitchFamily="34" charset="0"/>
              <a:buChar char="•"/>
              <a:defRPr/>
            </a:pPr>
            <a:r>
              <a:rPr lang="en-US" dirty="0"/>
              <a:t>Transactions</a:t>
            </a:r>
          </a:p>
          <a:p>
            <a:pPr marL="457200" indent="-457200">
              <a:buFont typeface="Arial" panose="020B0604020202020204" pitchFamily="34" charset="0"/>
              <a:buChar char="•"/>
              <a:defRPr/>
            </a:pPr>
            <a:r>
              <a:rPr lang="en-US" dirty="0" smtClean="0"/>
              <a:t>Publisher-Subscriber </a:t>
            </a:r>
            <a:r>
              <a:rPr lang="en-US" dirty="0"/>
              <a:t>pattern</a:t>
            </a:r>
          </a:p>
          <a:p>
            <a:pPr marL="457200" indent="-457200">
              <a:buFont typeface="Arial" panose="020B0604020202020204" pitchFamily="34" charset="0"/>
              <a:buChar char="•"/>
              <a:defRPr/>
            </a:pPr>
            <a:r>
              <a:rPr lang="en-US" dirty="0"/>
              <a:t>LUA scripting</a:t>
            </a:r>
          </a:p>
          <a:p>
            <a:pPr marL="457200" indent="-457200">
              <a:buFont typeface="Arial" panose="020B0604020202020204" pitchFamily="34" charset="0"/>
              <a:buChar char="•"/>
              <a:defRPr/>
            </a:pPr>
            <a:r>
              <a:rPr lang="en-US" dirty="0" smtClean="0"/>
              <a:t>Pipelining</a:t>
            </a:r>
            <a:endParaRPr lang="en-US" dirty="0"/>
          </a:p>
          <a:p>
            <a:pPr marL="457200" indent="-457200">
              <a:buFont typeface="Arial" panose="020B0604020202020204" pitchFamily="34" charset="0"/>
              <a:buChar char="•"/>
              <a:defRPr/>
            </a:pPr>
            <a:r>
              <a:rPr lang="en-US" dirty="0"/>
              <a:t>Client libraries in multiple languages</a:t>
            </a:r>
          </a:p>
        </p:txBody>
      </p:sp>
    </p:spTree>
    <p:extLst>
      <p:ext uri="{BB962C8B-B14F-4D97-AF65-F5344CB8AC3E}">
        <p14:creationId xmlns:p14="http://schemas.microsoft.com/office/powerpoint/2010/main" val="354183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Redis features…</a:t>
            </a:r>
            <a:endParaRPr lang="en-US" dirty="0"/>
          </a:p>
        </p:txBody>
      </p:sp>
      <p:sp>
        <p:nvSpPr>
          <p:cNvPr id="3" name="Text Placeholder 2"/>
          <p:cNvSpPr>
            <a:spLocks noGrp="1"/>
          </p:cNvSpPr>
          <p:nvPr>
            <p:ph type="body" sz="quarter" idx="10"/>
          </p:nvPr>
        </p:nvSpPr>
        <p:spPr>
          <a:xfrm>
            <a:off x="274638" y="1212850"/>
            <a:ext cx="11887200" cy="3447098"/>
          </a:xfrm>
        </p:spPr>
        <p:txBody>
          <a:bodyPr/>
          <a:lstStyle/>
          <a:p>
            <a:pPr marL="571500" indent="-571500">
              <a:buFont typeface="Arial" panose="020B0604020202020204" pitchFamily="34" charset="0"/>
              <a:buChar char="•"/>
            </a:pPr>
            <a:r>
              <a:rPr lang="en-US" dirty="0"/>
              <a:t>Highly customizable replication support</a:t>
            </a:r>
          </a:p>
          <a:p>
            <a:pPr marL="571500" lvl="1" indent="-571500">
              <a:buFont typeface="Arial" panose="020B0604020202020204" pitchFamily="34" charset="0"/>
              <a:buChar char="•"/>
            </a:pPr>
            <a:r>
              <a:rPr lang="en-US" dirty="0"/>
              <a:t>Supports hierarchy of ‘Slaves’ per ‘Master’</a:t>
            </a:r>
          </a:p>
          <a:p>
            <a:pPr marL="571500" indent="-571500">
              <a:buFont typeface="Arial" panose="020B0604020202020204" pitchFamily="34" charset="0"/>
              <a:buChar char="•"/>
            </a:pPr>
            <a:r>
              <a:rPr lang="en-US" dirty="0"/>
              <a:t>Persistence </a:t>
            </a:r>
            <a:r>
              <a:rPr lang="en-US" dirty="0" smtClean="0"/>
              <a:t>support</a:t>
            </a:r>
            <a:endParaRPr lang="en-US" dirty="0"/>
          </a:p>
          <a:p>
            <a:pPr marL="571500" lvl="1" indent="-571500">
              <a:buFont typeface="Arial" panose="020B0604020202020204" pitchFamily="34" charset="0"/>
              <a:buChar char="•"/>
            </a:pPr>
            <a:r>
              <a:rPr lang="en-US" dirty="0"/>
              <a:t>Point in time, Log every write, or both</a:t>
            </a:r>
          </a:p>
          <a:p>
            <a:pPr marL="571500" indent="-571500">
              <a:buFont typeface="Arial" panose="020B0604020202020204" pitchFamily="34" charset="0"/>
              <a:buChar char="•"/>
            </a:pPr>
            <a:r>
              <a:rPr lang="en-US" dirty="0" smtClean="0"/>
              <a:t>Clustering</a:t>
            </a:r>
            <a:endParaRPr lang="en-US" dirty="0"/>
          </a:p>
          <a:p>
            <a:endParaRPr lang="en-US" dirty="0"/>
          </a:p>
        </p:txBody>
      </p:sp>
    </p:spTree>
    <p:extLst>
      <p:ext uri="{BB962C8B-B14F-4D97-AF65-F5344CB8AC3E}">
        <p14:creationId xmlns:p14="http://schemas.microsoft.com/office/powerpoint/2010/main" val="429125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Azure Redis Cache Service</a:t>
            </a:r>
            <a:endParaRPr lang="en-US" dirty="0"/>
          </a:p>
        </p:txBody>
      </p:sp>
    </p:spTree>
    <p:extLst>
      <p:ext uri="{BB962C8B-B14F-4D97-AF65-F5344CB8AC3E}">
        <p14:creationId xmlns:p14="http://schemas.microsoft.com/office/powerpoint/2010/main" val="59226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5170646"/>
          </a:xfrm>
        </p:spPr>
        <p:txBody>
          <a:bodyPr/>
          <a:lstStyle/>
          <a:p>
            <a:r>
              <a:rPr lang="en-US" sz="3000" dirty="0"/>
              <a:t>Redis Cache hosted and managed by Microsoft</a:t>
            </a:r>
          </a:p>
          <a:p>
            <a:r>
              <a:rPr lang="en-US" sz="3000" dirty="0"/>
              <a:t>Dedicated virtual machine per cache</a:t>
            </a:r>
          </a:p>
          <a:p>
            <a:r>
              <a:rPr lang="en-US" sz="3000" dirty="0"/>
              <a:t>Sizes: 256 MB, 1 GB, 2.8 GB, 6 GB, 13 GB, 26 GB, 53 GB  </a:t>
            </a:r>
          </a:p>
          <a:p>
            <a:r>
              <a:rPr lang="en-US" sz="3000" dirty="0"/>
              <a:t>Available in all Azure Regions </a:t>
            </a:r>
          </a:p>
          <a:p>
            <a:pPr lvl="1"/>
            <a:r>
              <a:rPr lang="en-US" sz="3000" dirty="0" smtClean="0"/>
              <a:t>China </a:t>
            </a:r>
            <a:r>
              <a:rPr lang="en-US" sz="3000" dirty="0"/>
              <a:t>and Government </a:t>
            </a:r>
            <a:r>
              <a:rPr lang="en-US" sz="3000" dirty="0" smtClean="0"/>
              <a:t>cloud coming</a:t>
            </a:r>
            <a:endParaRPr lang="en-US" sz="3000" dirty="0"/>
          </a:p>
          <a:p>
            <a:r>
              <a:rPr lang="en-US" sz="3000" dirty="0" smtClean="0"/>
              <a:t>SSL</a:t>
            </a:r>
          </a:p>
          <a:p>
            <a:r>
              <a:rPr lang="en-US" sz="3000" dirty="0" smtClean="0"/>
              <a:t>Basic </a:t>
            </a:r>
            <a:r>
              <a:rPr lang="en-US" sz="3000" dirty="0"/>
              <a:t>SKU : Single cache node</a:t>
            </a:r>
          </a:p>
          <a:p>
            <a:r>
              <a:rPr lang="en-US" sz="3000" dirty="0"/>
              <a:t>Standard SKU: Cache node + one replica</a:t>
            </a:r>
          </a:p>
          <a:p>
            <a:pPr lvl="1"/>
            <a:r>
              <a:rPr lang="en-US" sz="3000" dirty="0"/>
              <a:t>Availability SLA of 99.9%</a:t>
            </a:r>
          </a:p>
          <a:p>
            <a:endParaRPr lang="en-US" sz="3000" dirty="0"/>
          </a:p>
        </p:txBody>
      </p:sp>
      <p:sp>
        <p:nvSpPr>
          <p:cNvPr id="3" name="Title 2"/>
          <p:cNvSpPr>
            <a:spLocks noGrp="1"/>
          </p:cNvSpPr>
          <p:nvPr>
            <p:ph type="title"/>
          </p:nvPr>
        </p:nvSpPr>
        <p:spPr/>
        <p:txBody>
          <a:bodyPr/>
          <a:lstStyle/>
          <a:p>
            <a:r>
              <a:rPr lang="en-US" dirty="0" smtClean="0"/>
              <a:t>Azure Redis Cache</a:t>
            </a:r>
            <a:endParaRPr lang="en-US" dirty="0"/>
          </a:p>
        </p:txBody>
      </p:sp>
    </p:spTree>
    <p:extLst>
      <p:ext uri="{BB962C8B-B14F-4D97-AF65-F5344CB8AC3E}">
        <p14:creationId xmlns:p14="http://schemas.microsoft.com/office/powerpoint/2010/main" val="256413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1"/>
            <a:ext cx="11887200" cy="3447098"/>
          </a:xfrm>
        </p:spPr>
        <p:txBody>
          <a:bodyPr/>
          <a:lstStyle/>
          <a:p>
            <a:pPr marL="285750" indent="-285750">
              <a:buFont typeface="Arial" panose="020B0604020202020204" pitchFamily="34" charset="0"/>
              <a:buChar char="•"/>
            </a:pPr>
            <a:r>
              <a:rPr lang="en-US" dirty="0"/>
              <a:t>Monitoring/ Diagnostics</a:t>
            </a:r>
          </a:p>
          <a:p>
            <a:pPr marL="285750" indent="-285750">
              <a:buFont typeface="Arial" panose="020B0604020202020204" pitchFamily="34" charset="0"/>
              <a:buChar char="•"/>
            </a:pPr>
            <a:r>
              <a:rPr lang="en-US" dirty="0"/>
              <a:t>Alerts</a:t>
            </a:r>
          </a:p>
          <a:p>
            <a:pPr marL="285750" indent="-285750">
              <a:buFont typeface="Arial" panose="020B0604020202020204" pitchFamily="34" charset="0"/>
              <a:buChar char="•"/>
            </a:pPr>
            <a:r>
              <a:rPr lang="en-US" dirty="0"/>
              <a:t>ASP.NET Session &amp; Output Cache </a:t>
            </a:r>
            <a:r>
              <a:rPr lang="en-US" dirty="0" smtClean="0"/>
              <a:t>Providers</a:t>
            </a:r>
          </a:p>
          <a:p>
            <a:pPr marL="285750" indent="-285750">
              <a:buFont typeface="Arial" panose="020B0604020202020204" pitchFamily="34" charset="0"/>
              <a:buChar char="•"/>
            </a:pPr>
            <a:r>
              <a:rPr lang="en-US" dirty="0" smtClean="0">
                <a:hlinkClick r:id="rId2"/>
              </a:rPr>
              <a:t>Memcache protocol shim</a:t>
            </a:r>
            <a:endParaRPr lang="en-US" dirty="0"/>
          </a:p>
          <a:p>
            <a:endParaRPr lang="en-US" dirty="0"/>
          </a:p>
        </p:txBody>
      </p:sp>
      <p:sp>
        <p:nvSpPr>
          <p:cNvPr id="3" name="Title 2"/>
          <p:cNvSpPr>
            <a:spLocks noGrp="1"/>
          </p:cNvSpPr>
          <p:nvPr>
            <p:ph type="title"/>
          </p:nvPr>
        </p:nvSpPr>
        <p:spPr/>
        <p:txBody>
          <a:bodyPr/>
          <a:lstStyle/>
          <a:p>
            <a:r>
              <a:rPr lang="en-US" dirty="0" smtClean="0"/>
              <a:t>Azure Redis Cache…</a:t>
            </a:r>
            <a:endParaRPr lang="en-US" dirty="0"/>
          </a:p>
        </p:txBody>
      </p:sp>
    </p:spTree>
    <p:extLst>
      <p:ext uri="{BB962C8B-B14F-4D97-AF65-F5344CB8AC3E}">
        <p14:creationId xmlns:p14="http://schemas.microsoft.com/office/powerpoint/2010/main" val="332187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Azure Redis Cache</a:t>
            </a:r>
            <a:endParaRPr lang="en-US" dirty="0"/>
          </a:p>
        </p:txBody>
      </p:sp>
    </p:spTree>
    <p:extLst>
      <p:ext uri="{BB962C8B-B14F-4D97-AF65-F5344CB8AC3E}">
        <p14:creationId xmlns:p14="http://schemas.microsoft.com/office/powerpoint/2010/main" val="311212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FAQs</a:t>
            </a:r>
            <a:endParaRPr lang="en-US" dirty="0"/>
          </a:p>
        </p:txBody>
      </p:sp>
    </p:spTree>
    <p:extLst>
      <p:ext uri="{BB962C8B-B14F-4D97-AF65-F5344CB8AC3E}">
        <p14:creationId xmlns:p14="http://schemas.microsoft.com/office/powerpoint/2010/main" val="82016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lstStyle/>
          <a:p>
            <a:r>
              <a:rPr lang="en-US" dirty="0" smtClean="0"/>
              <a:t>Cache size</a:t>
            </a:r>
          </a:p>
          <a:p>
            <a:r>
              <a:rPr lang="en-US" dirty="0" smtClean="0"/>
              <a:t>High Availability - Standard</a:t>
            </a:r>
          </a:p>
          <a:p>
            <a:r>
              <a:rPr lang="en-US" dirty="0" smtClean="0"/>
              <a:t>Network bandwidth</a:t>
            </a:r>
            <a:endParaRPr lang="en-US" dirty="0"/>
          </a:p>
        </p:txBody>
      </p:sp>
      <p:sp>
        <p:nvSpPr>
          <p:cNvPr id="3" name="Title 2"/>
          <p:cNvSpPr>
            <a:spLocks noGrp="1"/>
          </p:cNvSpPr>
          <p:nvPr>
            <p:ph type="title"/>
          </p:nvPr>
        </p:nvSpPr>
        <p:spPr/>
        <p:txBody>
          <a:bodyPr/>
          <a:lstStyle/>
          <a:p>
            <a:r>
              <a:rPr lang="en-US" dirty="0" smtClean="0"/>
              <a:t>How to pick the right Cache SKU</a:t>
            </a:r>
            <a:endParaRPr lang="en-US" dirty="0"/>
          </a:p>
        </p:txBody>
      </p:sp>
    </p:spTree>
    <p:extLst>
      <p:ext uri="{BB962C8B-B14F-4D97-AF65-F5344CB8AC3E}">
        <p14:creationId xmlns:p14="http://schemas.microsoft.com/office/powerpoint/2010/main" val="19813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1" y="2125677"/>
            <a:ext cx="11125135" cy="1828786"/>
          </a:xfrm>
        </p:spPr>
        <p:txBody>
          <a:bodyPr/>
          <a:lstStyle/>
          <a:p>
            <a:r>
              <a:rPr lang="en-US" dirty="0" smtClean="0"/>
              <a:t>How to Build High Performance Apps Using Microsoft Azure Cache</a:t>
            </a:r>
            <a:endParaRPr lang="en-US" dirty="0"/>
          </a:p>
        </p:txBody>
      </p:sp>
      <p:sp>
        <p:nvSpPr>
          <p:cNvPr id="5" name="Text Placeholder 4"/>
          <p:cNvSpPr>
            <a:spLocks noGrp="1"/>
          </p:cNvSpPr>
          <p:nvPr>
            <p:ph type="body" sz="quarter" idx="12"/>
          </p:nvPr>
        </p:nvSpPr>
        <p:spPr/>
        <p:txBody>
          <a:bodyPr/>
          <a:lstStyle/>
          <a:p>
            <a:r>
              <a:rPr lang="en-US" dirty="0"/>
              <a:t>Pranav </a:t>
            </a:r>
            <a:r>
              <a:rPr lang="en-US" dirty="0" err="1"/>
              <a:t>Rastogi</a:t>
            </a:r>
            <a:endParaRPr lang="en-US" dirty="0"/>
          </a:p>
          <a:p>
            <a:r>
              <a:rPr lang="en-US" dirty="0"/>
              <a:t>@</a:t>
            </a:r>
            <a:r>
              <a:rPr lang="en-US" dirty="0" err="1"/>
              <a:t>rustd</a:t>
            </a:r>
            <a:endParaRPr lang="en-US" dirty="0"/>
          </a:p>
        </p:txBody>
      </p:sp>
      <p:sp>
        <p:nvSpPr>
          <p:cNvPr id="7" name="Text Placeholder 6"/>
          <p:cNvSpPr>
            <a:spLocks noGrp="1"/>
          </p:cNvSpPr>
          <p:nvPr>
            <p:ph type="body" sz="quarter" idx="13"/>
          </p:nvPr>
        </p:nvSpPr>
        <p:spPr>
          <a:xfrm>
            <a:off x="322262" y="360323"/>
            <a:ext cx="2667000" cy="406265"/>
          </a:xfrm>
        </p:spPr>
        <p:txBody>
          <a:bodyPr/>
          <a:lstStyle/>
          <a:p>
            <a:r>
              <a:rPr lang="en-US" dirty="0"/>
              <a:t>BRK2708</a:t>
            </a:r>
          </a:p>
        </p:txBody>
      </p:sp>
    </p:spTree>
    <p:extLst>
      <p:ext uri="{BB962C8B-B14F-4D97-AF65-F5344CB8AC3E}">
        <p14:creationId xmlns:p14="http://schemas.microsoft.com/office/powerpoint/2010/main" val="27369522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1"/>
            <a:ext cx="11887200" cy="4124206"/>
          </a:xfrm>
        </p:spPr>
        <p:txBody>
          <a:bodyPr/>
          <a:lstStyle/>
          <a:p>
            <a:r>
              <a:rPr lang="en-US" dirty="0" smtClean="0"/>
              <a:t>Cache and client in the same region.</a:t>
            </a:r>
          </a:p>
          <a:p>
            <a:r>
              <a:rPr lang="en-US" dirty="0" smtClean="0"/>
              <a:t>Network bandwidth limits on client or server.</a:t>
            </a:r>
          </a:p>
          <a:p>
            <a:r>
              <a:rPr lang="en-US" dirty="0" smtClean="0"/>
              <a:t>Client usage.</a:t>
            </a:r>
          </a:p>
          <a:p>
            <a:r>
              <a:rPr lang="en-US" dirty="0" smtClean="0"/>
              <a:t>Redis Commands usage.</a:t>
            </a:r>
          </a:p>
          <a:p>
            <a:r>
              <a:rPr lang="en-US" dirty="0" smtClean="0"/>
              <a:t>Measure and iterate.</a:t>
            </a:r>
          </a:p>
          <a:p>
            <a:endParaRPr lang="en-US" dirty="0"/>
          </a:p>
        </p:txBody>
      </p:sp>
      <p:sp>
        <p:nvSpPr>
          <p:cNvPr id="3" name="Title 2"/>
          <p:cNvSpPr>
            <a:spLocks noGrp="1"/>
          </p:cNvSpPr>
          <p:nvPr>
            <p:ph type="title"/>
          </p:nvPr>
        </p:nvSpPr>
        <p:spPr/>
        <p:txBody>
          <a:bodyPr/>
          <a:lstStyle/>
          <a:p>
            <a:r>
              <a:rPr lang="en-US" dirty="0" smtClean="0"/>
              <a:t>High Latency</a:t>
            </a:r>
            <a:endParaRPr lang="en-US" dirty="0"/>
          </a:p>
        </p:txBody>
      </p:sp>
    </p:spTree>
    <p:extLst>
      <p:ext uri="{BB962C8B-B14F-4D97-AF65-F5344CB8AC3E}">
        <p14:creationId xmlns:p14="http://schemas.microsoft.com/office/powerpoint/2010/main" val="42990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1"/>
            <a:ext cx="11887200" cy="5232202"/>
          </a:xfrm>
        </p:spPr>
        <p:txBody>
          <a:bodyPr/>
          <a:lstStyle/>
          <a:p>
            <a:r>
              <a:rPr lang="en-US" sz="5400" b="1" dirty="0">
                <a:solidFill>
                  <a:srgbClr val="92D050"/>
                </a:solidFill>
              </a:rPr>
              <a:t>50% : &lt;3ms</a:t>
            </a:r>
          </a:p>
          <a:p>
            <a:r>
              <a:rPr lang="en-US" sz="5400" b="1" dirty="0">
                <a:solidFill>
                  <a:srgbClr val="92D050"/>
                </a:solidFill>
              </a:rPr>
              <a:t>99% : &lt;10ms</a:t>
            </a:r>
          </a:p>
          <a:p>
            <a:endParaRPr lang="en-US" dirty="0"/>
          </a:p>
          <a:p>
            <a:pPr marL="257175" indent="-257175">
              <a:buFont typeface="Arial" panose="020B0604020202020204" pitchFamily="34" charset="0"/>
              <a:buChar char="•"/>
            </a:pPr>
            <a:r>
              <a:rPr lang="en-US" dirty="0"/>
              <a:t>Pings sent via RedisBenchmark.exe</a:t>
            </a:r>
          </a:p>
          <a:p>
            <a:pPr marL="257175" indent="-257175">
              <a:buFont typeface="Arial" panose="020B0604020202020204" pitchFamily="34" charset="0"/>
              <a:buChar char="•"/>
            </a:pPr>
            <a:r>
              <a:rPr lang="en-US" dirty="0"/>
              <a:t>Client and Cache in same region</a:t>
            </a:r>
          </a:p>
          <a:p>
            <a:pPr marL="257175" indent="-257175">
              <a:buFont typeface="Arial" panose="020B0604020202020204" pitchFamily="34" charset="0"/>
              <a:buChar char="•"/>
            </a:pPr>
            <a:r>
              <a:rPr lang="en-US" dirty="0"/>
              <a:t>Lightly loaded Cache</a:t>
            </a:r>
          </a:p>
          <a:p>
            <a:endParaRPr lang="en-US" dirty="0"/>
          </a:p>
        </p:txBody>
      </p:sp>
      <p:sp>
        <p:nvSpPr>
          <p:cNvPr id="3" name="Title 2"/>
          <p:cNvSpPr>
            <a:spLocks noGrp="1"/>
          </p:cNvSpPr>
          <p:nvPr>
            <p:ph type="title"/>
          </p:nvPr>
        </p:nvSpPr>
        <p:spPr/>
        <p:txBody>
          <a:bodyPr/>
          <a:lstStyle/>
          <a:p>
            <a:r>
              <a:rPr lang="en-US" dirty="0" smtClean="0"/>
              <a:t>Azure Redis Cache Latency</a:t>
            </a:r>
            <a:endParaRPr lang="en-US" dirty="0"/>
          </a:p>
        </p:txBody>
      </p:sp>
    </p:spTree>
    <p:extLst>
      <p:ext uri="{BB962C8B-B14F-4D97-AF65-F5344CB8AC3E}">
        <p14:creationId xmlns:p14="http://schemas.microsoft.com/office/powerpoint/2010/main" val="363084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60175560"/>
              </p:ext>
            </p:extLst>
          </p:nvPr>
        </p:nvGraphicFramePr>
        <p:xfrm>
          <a:off x="808037" y="1668462"/>
          <a:ext cx="10124459" cy="3939633"/>
        </p:xfrm>
        <a:graphic>
          <a:graphicData uri="http://schemas.openxmlformats.org/drawingml/2006/table">
            <a:tbl>
              <a:tblPr/>
              <a:tblGrid>
                <a:gridCol w="1571308"/>
                <a:gridCol w="1571308"/>
                <a:gridCol w="4469012"/>
                <a:gridCol w="2512831"/>
              </a:tblGrid>
              <a:tr h="988601">
                <a:tc>
                  <a:txBody>
                    <a:bodyPr/>
                    <a:lstStyle/>
                    <a:p>
                      <a:pPr algn="ctr"/>
                      <a:r>
                        <a:rPr lang="en-US" sz="1800" b="1" dirty="0">
                          <a:solidFill>
                            <a:schemeClr val="bg1"/>
                          </a:solidFill>
                        </a:rPr>
                        <a:t>Cache Name</a:t>
                      </a:r>
                      <a:endParaRPr lang="en-US" sz="1800" dirty="0">
                        <a:solidFill>
                          <a:schemeClr val="bg1"/>
                        </a:solidFill>
                      </a:endParaRPr>
                    </a:p>
                  </a:txBody>
                  <a:tcPr marL="3084" marR="3084" marT="3084" marB="3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800" b="1" dirty="0">
                          <a:solidFill>
                            <a:schemeClr val="bg1"/>
                          </a:solidFill>
                        </a:rPr>
                        <a:t>Cache Size</a:t>
                      </a:r>
                      <a:endParaRPr lang="en-US" sz="1800" dirty="0">
                        <a:solidFill>
                          <a:schemeClr val="bg1"/>
                        </a:solidFill>
                      </a:endParaRPr>
                    </a:p>
                  </a:txBody>
                  <a:tcPr marL="3084" marR="3084" marT="3084" marB="3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800" b="1" dirty="0">
                          <a:solidFill>
                            <a:schemeClr val="bg1"/>
                          </a:solidFill>
                        </a:rPr>
                        <a:t>GET/sec (Simple GET calls of 1 KB values)</a:t>
                      </a:r>
                      <a:endParaRPr lang="en-US" sz="1800" dirty="0">
                        <a:solidFill>
                          <a:schemeClr val="bg1"/>
                        </a:solidFill>
                      </a:endParaRPr>
                    </a:p>
                  </a:txBody>
                  <a:tcPr marL="3084" marR="3084" marT="3084" marB="3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800" b="1" dirty="0">
                          <a:solidFill>
                            <a:schemeClr val="bg1"/>
                          </a:solidFill>
                        </a:rPr>
                        <a:t>Bandwidth (</a:t>
                      </a:r>
                      <a:r>
                        <a:rPr lang="en-US" sz="1800" b="1" dirty="0" err="1">
                          <a:solidFill>
                            <a:schemeClr val="bg1"/>
                          </a:solidFill>
                        </a:rPr>
                        <a:t>Mbits</a:t>
                      </a:r>
                      <a:r>
                        <a:rPr lang="en-US" sz="1800" b="1" dirty="0">
                          <a:solidFill>
                            <a:schemeClr val="bg1"/>
                          </a:solidFill>
                        </a:rPr>
                        <a:t>/sec)</a:t>
                      </a:r>
                      <a:endParaRPr lang="en-US" sz="1800" dirty="0">
                        <a:solidFill>
                          <a:schemeClr val="bg1"/>
                        </a:solidFill>
                      </a:endParaRPr>
                    </a:p>
                  </a:txBody>
                  <a:tcPr marL="3084" marR="3084" marT="3084" marB="3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421576">
                <a:tc>
                  <a:txBody>
                    <a:bodyPr/>
                    <a:lstStyle/>
                    <a:p>
                      <a:pPr algn="ctr"/>
                      <a:r>
                        <a:rPr lang="en-US" sz="1800">
                          <a:solidFill>
                            <a:schemeClr val="bg1"/>
                          </a:solidFill>
                        </a:rPr>
                        <a:t>C0</a:t>
                      </a:r>
                    </a:p>
                  </a:txBody>
                  <a:tcPr marL="3084" marR="3084" marT="3084" marB="3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800">
                          <a:solidFill>
                            <a:schemeClr val="bg1"/>
                          </a:solidFill>
                        </a:rPr>
                        <a:t>250 MB</a:t>
                      </a:r>
                    </a:p>
                  </a:txBody>
                  <a:tcPr marL="3084" marR="3084" marT="3084" marB="3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800" dirty="0">
                          <a:solidFill>
                            <a:schemeClr val="bg1"/>
                          </a:solidFill>
                        </a:rPr>
                        <a:t>610</a:t>
                      </a:r>
                    </a:p>
                  </a:txBody>
                  <a:tcPr marL="3084" marR="3084" marT="3084" marB="3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800">
                          <a:solidFill>
                            <a:schemeClr val="bg1"/>
                          </a:solidFill>
                        </a:rPr>
                        <a:t>5</a:t>
                      </a:r>
                    </a:p>
                  </a:txBody>
                  <a:tcPr marL="3084" marR="3084" marT="3084" marB="3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421576">
                <a:tc>
                  <a:txBody>
                    <a:bodyPr/>
                    <a:lstStyle/>
                    <a:p>
                      <a:pPr algn="ctr"/>
                      <a:r>
                        <a:rPr lang="en-US" sz="1800">
                          <a:solidFill>
                            <a:schemeClr val="bg1"/>
                          </a:solidFill>
                        </a:rPr>
                        <a:t>C1</a:t>
                      </a:r>
                    </a:p>
                  </a:txBody>
                  <a:tcPr marL="3084" marR="3084" marT="3084" marB="3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800">
                          <a:solidFill>
                            <a:schemeClr val="bg1"/>
                          </a:solidFill>
                        </a:rPr>
                        <a:t>1 GB</a:t>
                      </a:r>
                    </a:p>
                  </a:txBody>
                  <a:tcPr marL="3084" marR="3084" marT="3084" marB="3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800" dirty="0">
                          <a:solidFill>
                            <a:schemeClr val="bg1"/>
                          </a:solidFill>
                        </a:rPr>
                        <a:t>12,200</a:t>
                      </a:r>
                    </a:p>
                  </a:txBody>
                  <a:tcPr marL="3084" marR="3084" marT="3084" marB="3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800">
                          <a:solidFill>
                            <a:schemeClr val="bg1"/>
                          </a:solidFill>
                        </a:rPr>
                        <a:t>100</a:t>
                      </a:r>
                    </a:p>
                  </a:txBody>
                  <a:tcPr marL="3084" marR="3084" marT="3084" marB="3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421576">
                <a:tc>
                  <a:txBody>
                    <a:bodyPr/>
                    <a:lstStyle/>
                    <a:p>
                      <a:pPr algn="ctr"/>
                      <a:r>
                        <a:rPr lang="en-US" sz="1800">
                          <a:solidFill>
                            <a:schemeClr val="bg1"/>
                          </a:solidFill>
                        </a:rPr>
                        <a:t>C2</a:t>
                      </a:r>
                    </a:p>
                  </a:txBody>
                  <a:tcPr marL="3084" marR="3084" marT="3084" marB="3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800">
                          <a:solidFill>
                            <a:schemeClr val="bg1"/>
                          </a:solidFill>
                        </a:rPr>
                        <a:t>2.5 GB</a:t>
                      </a:r>
                    </a:p>
                  </a:txBody>
                  <a:tcPr marL="3084" marR="3084" marT="3084" marB="3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800" dirty="0">
                          <a:solidFill>
                            <a:schemeClr val="bg1"/>
                          </a:solidFill>
                        </a:rPr>
                        <a:t>24,300</a:t>
                      </a:r>
                    </a:p>
                  </a:txBody>
                  <a:tcPr marL="3084" marR="3084" marT="3084" marB="3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800">
                          <a:solidFill>
                            <a:schemeClr val="bg1"/>
                          </a:solidFill>
                        </a:rPr>
                        <a:t>200</a:t>
                      </a:r>
                    </a:p>
                  </a:txBody>
                  <a:tcPr marL="3084" marR="3084" marT="3084" marB="3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421576">
                <a:tc>
                  <a:txBody>
                    <a:bodyPr/>
                    <a:lstStyle/>
                    <a:p>
                      <a:pPr algn="ctr"/>
                      <a:r>
                        <a:rPr lang="en-US" sz="1800">
                          <a:solidFill>
                            <a:schemeClr val="bg1"/>
                          </a:solidFill>
                        </a:rPr>
                        <a:t>C3</a:t>
                      </a:r>
                    </a:p>
                  </a:txBody>
                  <a:tcPr marL="3084" marR="3084" marT="3084" marB="3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800" dirty="0">
                          <a:solidFill>
                            <a:schemeClr val="bg1"/>
                          </a:solidFill>
                        </a:rPr>
                        <a:t>6 GB</a:t>
                      </a:r>
                    </a:p>
                  </a:txBody>
                  <a:tcPr marL="3084" marR="3084" marT="3084" marB="3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800" dirty="0">
                          <a:solidFill>
                            <a:schemeClr val="bg1"/>
                          </a:solidFill>
                        </a:rPr>
                        <a:t>48,875</a:t>
                      </a:r>
                    </a:p>
                  </a:txBody>
                  <a:tcPr marL="3084" marR="3084" marT="3084" marB="3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800">
                          <a:solidFill>
                            <a:schemeClr val="bg1"/>
                          </a:solidFill>
                        </a:rPr>
                        <a:t>400</a:t>
                      </a:r>
                    </a:p>
                  </a:txBody>
                  <a:tcPr marL="3084" marR="3084" marT="3084" marB="3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421576">
                <a:tc>
                  <a:txBody>
                    <a:bodyPr/>
                    <a:lstStyle/>
                    <a:p>
                      <a:pPr algn="ctr"/>
                      <a:r>
                        <a:rPr lang="en-US" sz="1800">
                          <a:solidFill>
                            <a:schemeClr val="bg1"/>
                          </a:solidFill>
                        </a:rPr>
                        <a:t>C4</a:t>
                      </a:r>
                    </a:p>
                  </a:txBody>
                  <a:tcPr marL="3084" marR="3084" marT="3084" marB="3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800">
                          <a:solidFill>
                            <a:schemeClr val="bg1"/>
                          </a:solidFill>
                        </a:rPr>
                        <a:t>13 GB</a:t>
                      </a:r>
                    </a:p>
                  </a:txBody>
                  <a:tcPr marL="3084" marR="3084" marT="3084" marB="3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800" dirty="0">
                          <a:solidFill>
                            <a:schemeClr val="bg1"/>
                          </a:solidFill>
                        </a:rPr>
                        <a:t>61,350</a:t>
                      </a:r>
                    </a:p>
                  </a:txBody>
                  <a:tcPr marL="3084" marR="3084" marT="3084" marB="3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800" dirty="0">
                          <a:solidFill>
                            <a:schemeClr val="bg1"/>
                          </a:solidFill>
                        </a:rPr>
                        <a:t>500</a:t>
                      </a:r>
                    </a:p>
                  </a:txBody>
                  <a:tcPr marL="3084" marR="3084" marT="3084" marB="3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421576">
                <a:tc>
                  <a:txBody>
                    <a:bodyPr/>
                    <a:lstStyle/>
                    <a:p>
                      <a:pPr algn="ctr"/>
                      <a:r>
                        <a:rPr lang="en-US" sz="1800">
                          <a:solidFill>
                            <a:schemeClr val="bg1"/>
                          </a:solidFill>
                        </a:rPr>
                        <a:t>C5</a:t>
                      </a:r>
                    </a:p>
                  </a:txBody>
                  <a:tcPr marL="3084" marR="3084" marT="3084" marB="3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800">
                          <a:solidFill>
                            <a:schemeClr val="bg1"/>
                          </a:solidFill>
                        </a:rPr>
                        <a:t>26 GB</a:t>
                      </a:r>
                    </a:p>
                  </a:txBody>
                  <a:tcPr marL="3084" marR="3084" marT="3084" marB="3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800" dirty="0">
                          <a:solidFill>
                            <a:schemeClr val="bg1"/>
                          </a:solidFill>
                        </a:rPr>
                        <a:t>112,275</a:t>
                      </a:r>
                    </a:p>
                  </a:txBody>
                  <a:tcPr marL="3084" marR="3084" marT="3084" marB="3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800" dirty="0">
                          <a:solidFill>
                            <a:schemeClr val="bg1"/>
                          </a:solidFill>
                        </a:rPr>
                        <a:t>1000</a:t>
                      </a:r>
                    </a:p>
                  </a:txBody>
                  <a:tcPr marL="3084" marR="3084" marT="3084" marB="3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421576">
                <a:tc>
                  <a:txBody>
                    <a:bodyPr/>
                    <a:lstStyle/>
                    <a:p>
                      <a:pPr algn="ctr"/>
                      <a:r>
                        <a:rPr lang="en-US" sz="1800">
                          <a:solidFill>
                            <a:schemeClr val="bg1"/>
                          </a:solidFill>
                        </a:rPr>
                        <a:t>C6</a:t>
                      </a:r>
                    </a:p>
                  </a:txBody>
                  <a:tcPr marL="3084" marR="3084" marT="3084" marB="3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800" dirty="0">
                          <a:solidFill>
                            <a:schemeClr val="bg1"/>
                          </a:solidFill>
                        </a:rPr>
                        <a:t>53 GB</a:t>
                      </a:r>
                    </a:p>
                  </a:txBody>
                  <a:tcPr marL="3084" marR="3084" marT="3084" marB="3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800" dirty="0">
                          <a:solidFill>
                            <a:schemeClr val="bg1"/>
                          </a:solidFill>
                        </a:rPr>
                        <a:t>153,219</a:t>
                      </a:r>
                    </a:p>
                  </a:txBody>
                  <a:tcPr marL="3084" marR="3084" marT="3084" marB="3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800" dirty="0">
                          <a:solidFill>
                            <a:schemeClr val="bg1"/>
                          </a:solidFill>
                        </a:rPr>
                        <a:t>1000+</a:t>
                      </a:r>
                    </a:p>
                  </a:txBody>
                  <a:tcPr marL="3084" marR="3084" marT="3084" marB="3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bl>
          </a:graphicData>
        </a:graphic>
      </p:graphicFrame>
      <p:sp>
        <p:nvSpPr>
          <p:cNvPr id="7" name="TextBox 6"/>
          <p:cNvSpPr txBox="1"/>
          <p:nvPr/>
        </p:nvSpPr>
        <p:spPr>
          <a:xfrm>
            <a:off x="579437" y="296862"/>
            <a:ext cx="7924800" cy="849463"/>
          </a:xfrm>
          <a:prstGeom prst="rect">
            <a:avLst/>
          </a:prstGeom>
          <a:noFill/>
        </p:spPr>
        <p:txBody>
          <a:bodyPr wrap="square" lIns="182880" tIns="146304" rIns="182880" bIns="146304" rtlCol="0">
            <a:spAutoFit/>
          </a:bodyPr>
          <a:lstStyle/>
          <a:p>
            <a:pPr>
              <a:lnSpc>
                <a:spcPct val="90000"/>
              </a:lnSpc>
              <a:spcAft>
                <a:spcPts val="600"/>
              </a:spcAft>
            </a:pPr>
            <a:r>
              <a:rPr lang="en-US" sz="4000" dirty="0" smtClean="0">
                <a:solidFill>
                  <a:schemeClr val="bg1"/>
                </a:solidFill>
              </a:rPr>
              <a:t>Azure Redis Cache Performance</a:t>
            </a:r>
          </a:p>
        </p:txBody>
      </p:sp>
    </p:spTree>
    <p:extLst>
      <p:ext uri="{BB962C8B-B14F-4D97-AF65-F5344CB8AC3E}">
        <p14:creationId xmlns:p14="http://schemas.microsoft.com/office/powerpoint/2010/main" val="424539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yperV2"/>
          <p:cNvSpPr>
            <a:spLocks noChangeAspect="1" noEditPoints="1"/>
          </p:cNvSpPr>
          <p:nvPr/>
        </p:nvSpPr>
        <p:spPr bwMode="auto">
          <a:xfrm>
            <a:off x="1952442" y="3801656"/>
            <a:ext cx="1828508" cy="3048231"/>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chemeClr val="accent3"/>
          </a:solidFill>
          <a:ln>
            <a:noFill/>
          </a:ln>
          <a:extLst/>
        </p:spPr>
        <p:txBody>
          <a:bodyPr lIns="91427" tIns="45714" rIns="91427" bIns="45714"/>
          <a:lstStyle/>
          <a:p>
            <a:pPr defTabSz="932657">
              <a:defRPr/>
            </a:pPr>
            <a:endParaRPr lang="en-US" sz="2448">
              <a:solidFill>
                <a:srgbClr val="000000"/>
              </a:solidFill>
              <a:latin typeface="Segoe UI"/>
            </a:endParaRPr>
          </a:p>
        </p:txBody>
      </p:sp>
      <p:sp>
        <p:nvSpPr>
          <p:cNvPr id="9" name="hyperV2"/>
          <p:cNvSpPr>
            <a:spLocks noChangeAspect="1" noEditPoints="1"/>
          </p:cNvSpPr>
          <p:nvPr/>
        </p:nvSpPr>
        <p:spPr bwMode="auto">
          <a:xfrm>
            <a:off x="2021524" y="4600414"/>
            <a:ext cx="1293124" cy="2154486"/>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chemeClr val="accent1"/>
          </a:solidFill>
          <a:ln>
            <a:noFill/>
          </a:ln>
          <a:extLst/>
        </p:spPr>
        <p:txBody>
          <a:bodyPr lIns="91427" tIns="45714" rIns="91427" bIns="45714"/>
          <a:lstStyle/>
          <a:p>
            <a:pPr defTabSz="932657">
              <a:defRPr/>
            </a:pPr>
            <a:endParaRPr lang="en-US" sz="2448">
              <a:solidFill>
                <a:srgbClr val="000000"/>
              </a:solidFill>
              <a:latin typeface="Segoe UI"/>
            </a:endParaRPr>
          </a:p>
        </p:txBody>
      </p:sp>
      <p:sp>
        <p:nvSpPr>
          <p:cNvPr id="10" name="hyperV2"/>
          <p:cNvSpPr>
            <a:spLocks noChangeAspect="1" noEditPoints="1"/>
          </p:cNvSpPr>
          <p:nvPr/>
        </p:nvSpPr>
        <p:spPr bwMode="auto">
          <a:xfrm>
            <a:off x="2010730" y="5325772"/>
            <a:ext cx="779328" cy="1299600"/>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chemeClr val="accent5"/>
          </a:solidFill>
          <a:ln>
            <a:noFill/>
          </a:ln>
          <a:extLst/>
        </p:spPr>
        <p:txBody>
          <a:bodyPr lIns="91427" tIns="45714" rIns="91427" bIns="45714"/>
          <a:lstStyle/>
          <a:p>
            <a:pPr defTabSz="932657">
              <a:defRPr/>
            </a:pPr>
            <a:endParaRPr lang="en-US" sz="2448">
              <a:solidFill>
                <a:srgbClr val="000000"/>
              </a:solidFill>
              <a:latin typeface="Segoe UI"/>
            </a:endParaRPr>
          </a:p>
        </p:txBody>
      </p:sp>
      <p:sp>
        <p:nvSpPr>
          <p:cNvPr id="3" name="Title 2"/>
          <p:cNvSpPr>
            <a:spLocks noGrp="1"/>
          </p:cNvSpPr>
          <p:nvPr>
            <p:ph type="title"/>
          </p:nvPr>
        </p:nvSpPr>
        <p:spPr>
          <a:xfrm>
            <a:off x="275483" y="221128"/>
            <a:ext cx="11885513" cy="912684"/>
          </a:xfrm>
        </p:spPr>
        <p:txBody>
          <a:bodyPr/>
          <a:lstStyle/>
          <a:p>
            <a:pPr defTabSz="932657">
              <a:defRPr/>
            </a:pPr>
            <a:r>
              <a:rPr sz="5400" dirty="0"/>
              <a:t>Scaling Azure Redis Cache</a:t>
            </a:r>
          </a:p>
        </p:txBody>
      </p:sp>
      <p:sp>
        <p:nvSpPr>
          <p:cNvPr id="4" name="Content Placeholder 3"/>
          <p:cNvSpPr>
            <a:spLocks noGrp="1"/>
          </p:cNvSpPr>
          <p:nvPr>
            <p:ph sz="half" idx="1"/>
          </p:nvPr>
        </p:nvSpPr>
        <p:spPr>
          <a:xfrm>
            <a:off x="449118" y="1453141"/>
            <a:ext cx="5776844" cy="1603772"/>
          </a:xfrm>
        </p:spPr>
        <p:txBody>
          <a:bodyPr/>
          <a:lstStyle/>
          <a:p>
            <a:pPr marL="0" indent="0" defTabSz="932657">
              <a:buNone/>
              <a:defRPr/>
            </a:pPr>
            <a:r>
              <a:rPr lang="en-US" sz="3264" dirty="0">
                <a:gradFill>
                  <a:gsLst>
                    <a:gs pos="2920">
                      <a:schemeClr val="tx2"/>
                    </a:gs>
                    <a:gs pos="39000">
                      <a:schemeClr val="tx2"/>
                    </a:gs>
                  </a:gsLst>
                  <a:lin ang="5400000" scaled="0"/>
                </a:gradFill>
              </a:rPr>
              <a:t>Scale Up</a:t>
            </a:r>
            <a:r>
              <a:rPr lang="en-US" sz="2720" dirty="0">
                <a:gradFill>
                  <a:gsLst>
                    <a:gs pos="2920">
                      <a:schemeClr val="tx2"/>
                    </a:gs>
                    <a:gs pos="39000">
                      <a:schemeClr val="tx2"/>
                    </a:gs>
                  </a:gsLst>
                  <a:lin ang="5400000" scaled="0"/>
                </a:gradFill>
              </a:rPr>
              <a:t>– aka Vertical Scaling</a:t>
            </a:r>
          </a:p>
          <a:p>
            <a:pPr lvl="1" defTabSz="932657">
              <a:defRPr/>
            </a:pPr>
            <a:r>
              <a:rPr lang="en-US" sz="1904" dirty="0"/>
              <a:t>Increased Cache Size (Memory)</a:t>
            </a:r>
          </a:p>
          <a:p>
            <a:pPr lvl="1" defTabSz="932657">
              <a:defRPr/>
            </a:pPr>
            <a:r>
              <a:rPr lang="en-US" sz="1904" dirty="0"/>
              <a:t>Increased Bandwidth </a:t>
            </a:r>
          </a:p>
          <a:p>
            <a:pPr lvl="1" defTabSz="932657">
              <a:defRPr/>
            </a:pPr>
            <a:r>
              <a:rPr lang="en-US" sz="1904" dirty="0"/>
              <a:t>Single CPU </a:t>
            </a:r>
          </a:p>
        </p:txBody>
      </p:sp>
      <p:sp>
        <p:nvSpPr>
          <p:cNvPr id="5" name="Content Placeholder 4"/>
          <p:cNvSpPr>
            <a:spLocks noGrp="1"/>
          </p:cNvSpPr>
          <p:nvPr>
            <p:ph sz="half" idx="2"/>
          </p:nvPr>
        </p:nvSpPr>
        <p:spPr>
          <a:xfrm>
            <a:off x="5614965" y="1410749"/>
            <a:ext cx="6546031" cy="1926105"/>
          </a:xfrm>
        </p:spPr>
        <p:txBody>
          <a:bodyPr/>
          <a:lstStyle/>
          <a:p>
            <a:pPr marL="0" indent="0" defTabSz="932657">
              <a:buNone/>
              <a:defRPr/>
            </a:pPr>
            <a:r>
              <a:rPr lang="en-US" sz="3264" dirty="0">
                <a:gradFill>
                  <a:gsLst>
                    <a:gs pos="2920">
                      <a:schemeClr val="tx2"/>
                    </a:gs>
                    <a:gs pos="39000">
                      <a:schemeClr val="tx2"/>
                    </a:gs>
                  </a:gsLst>
                  <a:lin ang="5400000" scaled="0"/>
                </a:gradFill>
              </a:rPr>
              <a:t>Scale Out</a:t>
            </a:r>
            <a:r>
              <a:rPr lang="en-US" sz="2448" dirty="0">
                <a:gradFill>
                  <a:gsLst>
                    <a:gs pos="2920">
                      <a:schemeClr val="tx2"/>
                    </a:gs>
                    <a:gs pos="39000">
                      <a:schemeClr val="tx2"/>
                    </a:gs>
                  </a:gsLst>
                  <a:lin ang="5400000" scaled="0"/>
                </a:gradFill>
              </a:rPr>
              <a:t>– aka Horizontal Scaling </a:t>
            </a:r>
            <a:endParaRPr lang="en-US" sz="2720" dirty="0">
              <a:gradFill>
                <a:gsLst>
                  <a:gs pos="2920">
                    <a:schemeClr val="tx2"/>
                  </a:gs>
                  <a:gs pos="39000">
                    <a:schemeClr val="tx2"/>
                  </a:gs>
                </a:gsLst>
                <a:lin ang="5400000" scaled="0"/>
              </a:gradFill>
            </a:endParaRPr>
          </a:p>
          <a:p>
            <a:pPr lvl="1" defTabSz="932657">
              <a:defRPr/>
            </a:pPr>
            <a:r>
              <a:rPr lang="en-US" sz="1904" dirty="0"/>
              <a:t>Increased Cache Size, Bandwidth, CPU</a:t>
            </a:r>
          </a:p>
          <a:p>
            <a:pPr lvl="1" defTabSz="932657">
              <a:defRPr/>
            </a:pPr>
            <a:r>
              <a:rPr lang="en-US" sz="1904" dirty="0"/>
              <a:t>Improved Availability</a:t>
            </a:r>
          </a:p>
          <a:p>
            <a:pPr lvl="1" defTabSz="932657">
              <a:defRPr/>
            </a:pPr>
            <a:r>
              <a:rPr lang="en-US" sz="1904" dirty="0"/>
              <a:t>Client responsible for sharding (Static/Dynamic</a:t>
            </a:r>
            <a:r>
              <a:rPr lang="en-US" sz="1904" dirty="0" smtClean="0"/>
              <a:t>)</a:t>
            </a:r>
            <a:endParaRPr lang="en-US" sz="1904" dirty="0"/>
          </a:p>
          <a:p>
            <a:pPr lvl="1" defTabSz="932657">
              <a:defRPr/>
            </a:pPr>
            <a:r>
              <a:rPr lang="en-US" sz="1904" dirty="0"/>
              <a:t>Sharding on Server (Clustering) in future roadmap </a:t>
            </a:r>
          </a:p>
        </p:txBody>
      </p:sp>
      <p:sp>
        <p:nvSpPr>
          <p:cNvPr id="11" name="hyperV2"/>
          <p:cNvSpPr>
            <a:spLocks noChangeAspect="1" noEditPoints="1"/>
          </p:cNvSpPr>
          <p:nvPr/>
        </p:nvSpPr>
        <p:spPr bwMode="auto">
          <a:xfrm>
            <a:off x="6522630" y="4684606"/>
            <a:ext cx="1293123" cy="2154486"/>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chemeClr val="accent1"/>
          </a:solidFill>
          <a:ln>
            <a:noFill/>
          </a:ln>
          <a:extLst/>
        </p:spPr>
        <p:txBody>
          <a:bodyPr lIns="91427" tIns="45714" rIns="91427" bIns="45714"/>
          <a:lstStyle/>
          <a:p>
            <a:pPr defTabSz="932657">
              <a:defRPr/>
            </a:pPr>
            <a:endParaRPr lang="en-US" sz="2448">
              <a:solidFill>
                <a:srgbClr val="000000"/>
              </a:solidFill>
              <a:latin typeface="Segoe UI"/>
            </a:endParaRPr>
          </a:p>
        </p:txBody>
      </p:sp>
      <p:sp>
        <p:nvSpPr>
          <p:cNvPr id="12" name="hyperV2"/>
          <p:cNvSpPr>
            <a:spLocks noChangeAspect="1" noEditPoints="1"/>
          </p:cNvSpPr>
          <p:nvPr/>
        </p:nvSpPr>
        <p:spPr bwMode="auto">
          <a:xfrm>
            <a:off x="7895630" y="4531332"/>
            <a:ext cx="1293123" cy="2154486"/>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chemeClr val="accent1"/>
          </a:solidFill>
          <a:ln>
            <a:noFill/>
          </a:ln>
          <a:extLst/>
        </p:spPr>
        <p:txBody>
          <a:bodyPr lIns="91427" tIns="45714" rIns="91427" bIns="45714"/>
          <a:lstStyle/>
          <a:p>
            <a:pPr defTabSz="932657">
              <a:defRPr/>
            </a:pPr>
            <a:endParaRPr lang="en-US" sz="2448">
              <a:solidFill>
                <a:srgbClr val="000000"/>
              </a:solidFill>
              <a:latin typeface="Segoe UI"/>
            </a:endParaRPr>
          </a:p>
        </p:txBody>
      </p:sp>
      <p:sp>
        <p:nvSpPr>
          <p:cNvPr id="13" name="hyperV2"/>
          <p:cNvSpPr>
            <a:spLocks noChangeAspect="1" noEditPoints="1"/>
          </p:cNvSpPr>
          <p:nvPr/>
        </p:nvSpPr>
        <p:spPr bwMode="auto">
          <a:xfrm>
            <a:off x="9266470" y="4684606"/>
            <a:ext cx="1290965" cy="2154486"/>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chemeClr val="accent1"/>
          </a:solidFill>
          <a:ln>
            <a:noFill/>
          </a:ln>
          <a:extLst/>
        </p:spPr>
        <p:txBody>
          <a:bodyPr lIns="91427" tIns="45714" rIns="91427" bIns="45714"/>
          <a:lstStyle/>
          <a:p>
            <a:pPr defTabSz="932657">
              <a:defRPr/>
            </a:pPr>
            <a:endParaRPr lang="en-US" sz="2448">
              <a:solidFill>
                <a:srgbClr val="000000"/>
              </a:solidFill>
              <a:latin typeface="Segoe UI"/>
            </a:endParaRPr>
          </a:p>
        </p:txBody>
      </p:sp>
      <p:sp>
        <p:nvSpPr>
          <p:cNvPr id="14" name="hyperV2"/>
          <p:cNvSpPr>
            <a:spLocks noChangeAspect="1" noEditPoints="1"/>
          </p:cNvSpPr>
          <p:nvPr/>
        </p:nvSpPr>
        <p:spPr bwMode="auto">
          <a:xfrm>
            <a:off x="10637309" y="4438503"/>
            <a:ext cx="1293123" cy="2154486"/>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chemeClr val="accent1"/>
          </a:solidFill>
          <a:ln>
            <a:noFill/>
          </a:ln>
          <a:extLst/>
        </p:spPr>
        <p:txBody>
          <a:bodyPr lIns="91427" tIns="45714" rIns="91427" bIns="45714"/>
          <a:lstStyle/>
          <a:p>
            <a:pPr defTabSz="932657">
              <a:defRPr/>
            </a:pPr>
            <a:endParaRPr lang="en-US" sz="2448">
              <a:solidFill>
                <a:srgbClr val="000000"/>
              </a:solidFill>
              <a:latin typeface="Segoe UI"/>
            </a:endParaRPr>
          </a:p>
        </p:txBody>
      </p:sp>
    </p:spTree>
    <p:extLst>
      <p:ext uri="{BB962C8B-B14F-4D97-AF65-F5344CB8AC3E}">
        <p14:creationId xmlns:p14="http://schemas.microsoft.com/office/powerpoint/2010/main" val="332984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nodeType="afterGroup">
                            <p:stCondLst>
                              <p:cond delay="500"/>
                            </p:stCondLst>
                            <p:childTnLst>
                              <p:par>
                                <p:cTn id="8" presetID="1" presetClass="exit" presetSubtype="0" fill="hold" nodeType="afterEffect">
                                  <p:stCondLst>
                                    <p:cond delay="1000"/>
                                  </p:stCondLst>
                                  <p:childTnLst>
                                    <p:set>
                                      <p:cBhvr>
                                        <p:cTn id="9" dur="1" fill="hold">
                                          <p:stCondLst>
                                            <p:cond delay="0"/>
                                          </p:stCondLst>
                                        </p:cTn>
                                        <p:tgtEl>
                                          <p:spTgt spid="10"/>
                                        </p:tgtEl>
                                        <p:attrNameLst>
                                          <p:attrName>style.visibility</p:attrName>
                                        </p:attrNameLst>
                                      </p:cBhvr>
                                      <p:to>
                                        <p:strVal val="hidden"/>
                                      </p:to>
                                    </p:set>
                                  </p:childTnLst>
                                </p:cTn>
                              </p:par>
                            </p:childTnLst>
                          </p:cTn>
                        </p:par>
                        <p:par>
                          <p:cTn id="10" fill="hold" nodeType="afterGroup">
                            <p:stCondLst>
                              <p:cond delay="1500"/>
                            </p:stCondLst>
                            <p:childTnLst>
                              <p:par>
                                <p:cTn id="11" presetID="1"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xit" presetSubtype="0" fill="hold" nodeType="afterEffect">
                                  <p:stCondLst>
                                    <p:cond delay="1000"/>
                                  </p:stCondLst>
                                  <p:childTnLst>
                                    <p:set>
                                      <p:cBhvr>
                                        <p:cTn id="15" dur="1" fill="hold">
                                          <p:stCondLst>
                                            <p:cond delay="0"/>
                                          </p:stCondLst>
                                        </p:cTn>
                                        <p:tgtEl>
                                          <p:spTgt spid="9"/>
                                        </p:tgtEl>
                                        <p:attrNameLst>
                                          <p:attrName>style.visibility</p:attrName>
                                        </p:attrNameLst>
                                      </p:cBhvr>
                                      <p:to>
                                        <p:strVal val="hidden"/>
                                      </p:to>
                                    </p:set>
                                  </p:childTnLst>
                                </p:cTn>
                              </p:par>
                              <p:par>
                                <p:cTn id="16" presetID="1" presetClass="entr" presetSubtype="0" fill="hold" nodeType="withEffect">
                                  <p:stCondLst>
                                    <p:cond delay="1000"/>
                                  </p:stCondLst>
                                  <p:childTnLst>
                                    <p:set>
                                      <p:cBhvr>
                                        <p:cTn id="17" dur="1" fill="hold">
                                          <p:stCondLst>
                                            <p:cond delay="0"/>
                                          </p:stCondLst>
                                        </p:cTn>
                                        <p:tgtEl>
                                          <p:spTgt spid="8"/>
                                        </p:tgtEl>
                                        <p:attrNameLst>
                                          <p:attrName>style.visibility</p:attrName>
                                        </p:attrNameLst>
                                      </p:cBhvr>
                                      <p:to>
                                        <p:strVal val="visible"/>
                                      </p:to>
                                    </p:set>
                                  </p:childTnLst>
                                </p:cTn>
                              </p:par>
                            </p:childTnLst>
                          </p:cTn>
                        </p:par>
                        <p:par>
                          <p:cTn id="18" fill="hold" nodeType="afterGroup">
                            <p:stCondLst>
                              <p:cond delay="2500"/>
                            </p:stCondLst>
                            <p:childTnLst>
                              <p:par>
                                <p:cTn id="19" presetID="1" presetClass="entr" presetSubtype="0" fill="hold" nodeType="afterEffect">
                                  <p:stCondLst>
                                    <p:cond delay="50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nodeType="afterGroup">
                            <p:stCondLst>
                              <p:cond delay="3000"/>
                            </p:stCondLst>
                            <p:childTnLst>
                              <p:par>
                                <p:cTn id="22" presetID="1" presetClass="entr" presetSubtype="0" fill="hold" nodeType="afterEffect">
                                  <p:stCondLst>
                                    <p:cond delay="500"/>
                                  </p:stCondLst>
                                  <p:childTnLst>
                                    <p:set>
                                      <p:cBhvr>
                                        <p:cTn id="23" dur="1" fill="hold">
                                          <p:stCondLst>
                                            <p:cond delay="0"/>
                                          </p:stCondLst>
                                        </p:cTn>
                                        <p:tgtEl>
                                          <p:spTgt spid="12"/>
                                        </p:tgtEl>
                                        <p:attrNameLst>
                                          <p:attrName>style.visibility</p:attrName>
                                        </p:attrNameLst>
                                      </p:cBhvr>
                                      <p:to>
                                        <p:strVal val="visible"/>
                                      </p:to>
                                    </p:set>
                                  </p:childTnLst>
                                </p:cTn>
                              </p:par>
                            </p:childTnLst>
                          </p:cTn>
                        </p:par>
                        <p:par>
                          <p:cTn id="24" fill="hold" nodeType="afterGroup">
                            <p:stCondLst>
                              <p:cond delay="3500"/>
                            </p:stCondLst>
                            <p:childTnLst>
                              <p:par>
                                <p:cTn id="25" presetID="1" presetClass="entr" presetSubtype="0" fill="hold" nodeType="afterEffect">
                                  <p:stCondLst>
                                    <p:cond delay="500"/>
                                  </p:stCondLst>
                                  <p:childTnLst>
                                    <p:set>
                                      <p:cBhvr>
                                        <p:cTn id="26" dur="1" fill="hold">
                                          <p:stCondLst>
                                            <p:cond delay="0"/>
                                          </p:stCondLst>
                                        </p:cTn>
                                        <p:tgtEl>
                                          <p:spTgt spid="13"/>
                                        </p:tgtEl>
                                        <p:attrNameLst>
                                          <p:attrName>style.visibility</p:attrName>
                                        </p:attrNameLst>
                                      </p:cBhvr>
                                      <p:to>
                                        <p:strVal val="visible"/>
                                      </p:to>
                                    </p:set>
                                  </p:childTnLst>
                                </p:cTn>
                              </p:par>
                            </p:childTnLst>
                          </p:cTn>
                        </p:par>
                        <p:par>
                          <p:cTn id="27" fill="hold" nodeType="afterGroup">
                            <p:stCondLst>
                              <p:cond delay="4000"/>
                            </p:stCondLst>
                            <p:childTnLst>
                              <p:par>
                                <p:cTn id="28" presetID="1" presetClass="entr" presetSubtype="0" fill="hold" nodeType="afterEffect">
                                  <p:stCondLst>
                                    <p:cond delay="50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1"/>
            <a:ext cx="11887200" cy="3853363"/>
          </a:xfrm>
        </p:spPr>
        <p:txBody>
          <a:bodyPr/>
          <a:lstStyle/>
          <a:p>
            <a:r>
              <a:rPr lang="en-US" dirty="0" smtClean="0"/>
              <a:t>Monitor in the portal.</a:t>
            </a:r>
          </a:p>
          <a:p>
            <a:r>
              <a:rPr lang="en-US" dirty="0" smtClean="0"/>
              <a:t>Set eviction policies.</a:t>
            </a:r>
          </a:p>
          <a:p>
            <a:r>
              <a:rPr lang="en-US" dirty="0" smtClean="0"/>
              <a:t>Set Alerts.</a:t>
            </a:r>
          </a:p>
          <a:p>
            <a:r>
              <a:rPr lang="en-US" dirty="0" smtClean="0"/>
              <a:t>Monitor using Redis tools eg. redis-cli.exe</a:t>
            </a:r>
          </a:p>
          <a:p>
            <a:pPr lvl="1"/>
            <a:r>
              <a:rPr lang="en-US" dirty="0" smtClean="0"/>
              <a:t>High Fragmentation</a:t>
            </a:r>
          </a:p>
          <a:p>
            <a:r>
              <a:rPr lang="en-US" dirty="0" smtClean="0"/>
              <a:t>Benchmarking using redis-benchmark.exe</a:t>
            </a:r>
            <a:endParaRPr lang="en-US" dirty="0"/>
          </a:p>
        </p:txBody>
      </p:sp>
      <p:sp>
        <p:nvSpPr>
          <p:cNvPr id="5" name="Title 4"/>
          <p:cNvSpPr>
            <a:spLocks noGrp="1"/>
          </p:cNvSpPr>
          <p:nvPr>
            <p:ph type="title"/>
          </p:nvPr>
        </p:nvSpPr>
        <p:spPr/>
        <p:txBody>
          <a:bodyPr/>
          <a:lstStyle/>
          <a:p>
            <a:r>
              <a:rPr lang="en-US" dirty="0" smtClean="0"/>
              <a:t>Monitoring Azure Redis Cache</a:t>
            </a:r>
            <a:endParaRPr lang="en-US" dirty="0"/>
          </a:p>
        </p:txBody>
      </p:sp>
    </p:spTree>
    <p:extLst>
      <p:ext uri="{BB962C8B-B14F-4D97-AF65-F5344CB8AC3E}">
        <p14:creationId xmlns:p14="http://schemas.microsoft.com/office/powerpoint/2010/main" val="262905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1"/>
            <a:ext cx="11887200" cy="5207579"/>
          </a:xfrm>
        </p:spPr>
        <p:txBody>
          <a:bodyPr/>
          <a:lstStyle/>
          <a:p>
            <a:r>
              <a:rPr lang="en-US" dirty="0" smtClean="0"/>
              <a:t>Use latest version </a:t>
            </a:r>
            <a:r>
              <a:rPr lang="en-US" smtClean="0"/>
              <a:t>of clients</a:t>
            </a:r>
          </a:p>
          <a:p>
            <a:r>
              <a:rPr lang="en-US" dirty="0" smtClean="0"/>
              <a:t>Single </a:t>
            </a:r>
            <a:r>
              <a:rPr lang="en-US" dirty="0" err="1" smtClean="0"/>
              <a:t>ConnectionMultiplexer</a:t>
            </a:r>
            <a:endParaRPr lang="en-US" dirty="0" smtClean="0"/>
          </a:p>
          <a:p>
            <a:r>
              <a:rPr lang="en-US" dirty="0" err="1"/>
              <a:t>AbortOnConnectFail</a:t>
            </a:r>
            <a:endParaRPr lang="en-US" dirty="0"/>
          </a:p>
          <a:p>
            <a:r>
              <a:rPr lang="en-US" dirty="0" err="1"/>
              <a:t>ConnectRetry</a:t>
            </a:r>
            <a:endParaRPr lang="en-US" dirty="0" smtClean="0"/>
          </a:p>
          <a:p>
            <a:r>
              <a:rPr lang="en-US" dirty="0" err="1" smtClean="0"/>
              <a:t>ConnectionTimeout</a:t>
            </a:r>
            <a:endParaRPr lang="en-US" dirty="0" smtClean="0"/>
          </a:p>
          <a:p>
            <a:r>
              <a:rPr lang="en-US" dirty="0" smtClean="0"/>
              <a:t>Large values</a:t>
            </a:r>
          </a:p>
          <a:p>
            <a:pPr lvl="1"/>
            <a:r>
              <a:rPr lang="en-US" dirty="0" smtClean="0"/>
              <a:t>Use multiple Connection Multiplexers for different connection settings.</a:t>
            </a:r>
          </a:p>
          <a:p>
            <a:endParaRPr lang="en-US" dirty="0"/>
          </a:p>
        </p:txBody>
      </p:sp>
      <p:sp>
        <p:nvSpPr>
          <p:cNvPr id="3" name="Title 2"/>
          <p:cNvSpPr>
            <a:spLocks noGrp="1"/>
          </p:cNvSpPr>
          <p:nvPr>
            <p:ph type="title"/>
          </p:nvPr>
        </p:nvSpPr>
        <p:spPr/>
        <p:txBody>
          <a:bodyPr/>
          <a:lstStyle/>
          <a:p>
            <a:r>
              <a:rPr lang="en-US" dirty="0" smtClean="0"/>
              <a:t>Client configuration – </a:t>
            </a:r>
            <a:r>
              <a:rPr lang="en-US" dirty="0" err="1" smtClean="0"/>
              <a:t>StackExchange.Redis</a:t>
            </a:r>
            <a:endParaRPr lang="en-US" dirty="0"/>
          </a:p>
        </p:txBody>
      </p:sp>
    </p:spTree>
    <p:extLst>
      <p:ext uri="{BB962C8B-B14F-4D97-AF65-F5344CB8AC3E}">
        <p14:creationId xmlns:p14="http://schemas.microsoft.com/office/powerpoint/2010/main" val="427017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1"/>
            <a:ext cx="11887200" cy="2769989"/>
          </a:xfrm>
        </p:spPr>
        <p:txBody>
          <a:bodyPr/>
          <a:lstStyle/>
          <a:p>
            <a:r>
              <a:rPr lang="en-US" dirty="0" smtClean="0">
                <a:hlinkClick r:id="rId2"/>
              </a:rPr>
              <a:t>Cache Aside pattern</a:t>
            </a:r>
            <a:endParaRPr lang="en-US" dirty="0" smtClean="0"/>
          </a:p>
          <a:p>
            <a:r>
              <a:rPr lang="en-US" dirty="0" smtClean="0">
                <a:hlinkClick r:id="rId3"/>
              </a:rPr>
              <a:t>Retry logic</a:t>
            </a:r>
            <a:endParaRPr lang="en-US" dirty="0" smtClean="0"/>
          </a:p>
          <a:p>
            <a:r>
              <a:rPr lang="en-US" dirty="0" smtClean="0"/>
              <a:t>Local cache</a:t>
            </a:r>
          </a:p>
          <a:p>
            <a:r>
              <a:rPr lang="en-US" dirty="0" smtClean="0"/>
              <a:t>Caching highly dynamic data</a:t>
            </a:r>
            <a:endParaRPr lang="en-US" dirty="0"/>
          </a:p>
        </p:txBody>
      </p:sp>
      <p:sp>
        <p:nvSpPr>
          <p:cNvPr id="3" name="Title 2"/>
          <p:cNvSpPr>
            <a:spLocks noGrp="1"/>
          </p:cNvSpPr>
          <p:nvPr>
            <p:ph type="title"/>
          </p:nvPr>
        </p:nvSpPr>
        <p:spPr/>
        <p:txBody>
          <a:bodyPr/>
          <a:lstStyle/>
          <a:p>
            <a:r>
              <a:rPr lang="en-US" dirty="0" smtClean="0"/>
              <a:t>Cache patterns</a:t>
            </a:r>
            <a:endParaRPr lang="en-US" dirty="0"/>
          </a:p>
        </p:txBody>
      </p:sp>
    </p:spTree>
    <p:extLst>
      <p:ext uri="{BB962C8B-B14F-4D97-AF65-F5344CB8AC3E}">
        <p14:creationId xmlns:p14="http://schemas.microsoft.com/office/powerpoint/2010/main" val="390824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Roadmap</a:t>
            </a:r>
            <a:endParaRPr lang="en-US" dirty="0"/>
          </a:p>
        </p:txBody>
      </p:sp>
    </p:spTree>
    <p:extLst>
      <p:ext uri="{BB962C8B-B14F-4D97-AF65-F5344CB8AC3E}">
        <p14:creationId xmlns:p14="http://schemas.microsoft.com/office/powerpoint/2010/main" val="362547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6155531"/>
          </a:xfrm>
        </p:spPr>
        <p:txBody>
          <a:bodyPr/>
          <a:lstStyle/>
          <a:p>
            <a:r>
              <a:rPr lang="en-US" dirty="0" smtClean="0"/>
              <a:t>Scale </a:t>
            </a:r>
            <a:r>
              <a:rPr lang="en-US" dirty="0"/>
              <a:t>Up/ Down</a:t>
            </a:r>
          </a:p>
          <a:p>
            <a:r>
              <a:rPr lang="en-US" dirty="0"/>
              <a:t>Configuring </a:t>
            </a:r>
            <a:r>
              <a:rPr lang="en-US" dirty="0" smtClean="0"/>
              <a:t>Redis – key space notification</a:t>
            </a:r>
            <a:endParaRPr lang="en-US" dirty="0"/>
          </a:p>
          <a:p>
            <a:r>
              <a:rPr lang="en-US" dirty="0"/>
              <a:t>China</a:t>
            </a:r>
            <a:r>
              <a:rPr lang="en-US" dirty="0" smtClean="0"/>
              <a:t>/ Government </a:t>
            </a:r>
            <a:r>
              <a:rPr lang="en-US" dirty="0"/>
              <a:t>Cloud support</a:t>
            </a:r>
          </a:p>
          <a:p>
            <a:r>
              <a:rPr lang="en-US" dirty="0"/>
              <a:t>Persistence</a:t>
            </a:r>
          </a:p>
          <a:p>
            <a:r>
              <a:rPr lang="en-US" dirty="0" smtClean="0"/>
              <a:t>Clustering</a:t>
            </a:r>
          </a:p>
          <a:p>
            <a:r>
              <a:rPr lang="en-US" dirty="0"/>
              <a:t>Geo </a:t>
            </a:r>
            <a:r>
              <a:rPr lang="en-US" dirty="0" smtClean="0"/>
              <a:t>Replication</a:t>
            </a:r>
          </a:p>
          <a:p>
            <a:r>
              <a:rPr lang="en-US" dirty="0" smtClean="0"/>
              <a:t>Virtual Network</a:t>
            </a:r>
            <a:endParaRPr lang="en-US" dirty="0"/>
          </a:p>
          <a:p>
            <a:pPr marL="0" indent="0">
              <a:buNone/>
            </a:pPr>
            <a:endParaRPr lang="en-US" dirty="0"/>
          </a:p>
          <a:p>
            <a:endParaRPr lang="en-US" dirty="0"/>
          </a:p>
        </p:txBody>
      </p:sp>
      <p:sp>
        <p:nvSpPr>
          <p:cNvPr id="3" name="Title 2"/>
          <p:cNvSpPr>
            <a:spLocks noGrp="1"/>
          </p:cNvSpPr>
          <p:nvPr>
            <p:ph type="title"/>
          </p:nvPr>
        </p:nvSpPr>
        <p:spPr/>
        <p:txBody>
          <a:bodyPr/>
          <a:lstStyle/>
          <a:p>
            <a:r>
              <a:rPr lang="en-US" dirty="0" smtClean="0"/>
              <a:t>Roadmap</a:t>
            </a:r>
            <a:endParaRPr lang="en-US" dirty="0"/>
          </a:p>
        </p:txBody>
      </p:sp>
    </p:spTree>
    <p:extLst>
      <p:ext uri="{BB962C8B-B14F-4D97-AF65-F5344CB8AC3E}">
        <p14:creationId xmlns:p14="http://schemas.microsoft.com/office/powerpoint/2010/main" val="337575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1"/>
            <a:ext cx="11887200" cy="6383286"/>
          </a:xfrm>
        </p:spPr>
        <p:txBody>
          <a:bodyPr/>
          <a:lstStyle/>
          <a:p>
            <a:r>
              <a:rPr lang="en-US" sz="3800" dirty="0" smtClean="0">
                <a:hlinkClick r:id="rId2"/>
              </a:rPr>
              <a:t>Pricing</a:t>
            </a:r>
            <a:r>
              <a:rPr lang="en-US" sz="3800" dirty="0" smtClean="0"/>
              <a:t>	</a:t>
            </a:r>
          </a:p>
          <a:p>
            <a:r>
              <a:rPr lang="en-US" sz="3800" dirty="0" smtClean="0">
                <a:hlinkClick r:id="rId3"/>
              </a:rPr>
              <a:t>Documentation</a:t>
            </a:r>
            <a:endParaRPr lang="en-US" sz="3800" dirty="0" smtClean="0"/>
          </a:p>
          <a:p>
            <a:r>
              <a:rPr lang="en-US" sz="3800" dirty="0" smtClean="0">
                <a:hlinkClick r:id="rId4"/>
              </a:rPr>
              <a:t>Cache User Voice</a:t>
            </a:r>
            <a:endParaRPr lang="en-US" sz="3800" dirty="0" smtClean="0"/>
          </a:p>
          <a:p>
            <a:pPr marL="285750" indent="-285750">
              <a:buFont typeface="Arial" panose="020B0604020202020204" pitchFamily="34" charset="0"/>
              <a:buChar char="•"/>
            </a:pPr>
            <a:r>
              <a:rPr lang="en-US" sz="3800" dirty="0" smtClean="0">
                <a:hlinkClick r:id="rId5"/>
              </a:rPr>
              <a:t>Microsoft patterns &amp; practices on Cache</a:t>
            </a:r>
            <a:endParaRPr lang="en-US" sz="3800" dirty="0" smtClean="0"/>
          </a:p>
          <a:p>
            <a:r>
              <a:rPr lang="en-US" sz="3800" dirty="0">
                <a:hlinkClick r:id="rId6"/>
              </a:rPr>
              <a:t>Cache Aside pattern</a:t>
            </a:r>
            <a:endParaRPr lang="en-US" sz="3800" dirty="0"/>
          </a:p>
          <a:p>
            <a:r>
              <a:rPr lang="en-US" sz="3800" dirty="0">
                <a:hlinkClick r:id="rId7"/>
              </a:rPr>
              <a:t>Retry </a:t>
            </a:r>
            <a:r>
              <a:rPr lang="en-US" sz="3800" dirty="0" smtClean="0">
                <a:hlinkClick r:id="rId7"/>
              </a:rPr>
              <a:t>logic</a:t>
            </a:r>
            <a:endParaRPr lang="en-US" sz="3800" dirty="0" smtClean="0"/>
          </a:p>
          <a:p>
            <a:r>
              <a:rPr lang="en-US" sz="3800" dirty="0">
                <a:hlinkClick r:id="rId8"/>
              </a:rPr>
              <a:t>Investigating Timeout Exceptions in </a:t>
            </a:r>
            <a:r>
              <a:rPr lang="en-US" sz="3800" dirty="0" err="1" smtClean="0">
                <a:hlinkClick r:id="rId8"/>
              </a:rPr>
              <a:t>StackExchange.Redis</a:t>
            </a:r>
            <a:endParaRPr lang="en-US" sz="3800" dirty="0" smtClean="0"/>
          </a:p>
          <a:p>
            <a:r>
              <a:rPr lang="en-US" sz="3800" dirty="0">
                <a:hlinkClick r:id="rId9"/>
              </a:rPr>
              <a:t>Memcache protocol shim</a:t>
            </a:r>
            <a:endParaRPr lang="en-US" sz="3800" dirty="0"/>
          </a:p>
          <a:p>
            <a:endParaRPr lang="en-US" sz="3800" dirty="0"/>
          </a:p>
        </p:txBody>
      </p:sp>
      <p:sp>
        <p:nvSpPr>
          <p:cNvPr id="3" name="Title 2"/>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121284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a:t>
            </a:r>
            <a:endParaRPr lang="en-US" dirty="0"/>
          </a:p>
        </p:txBody>
      </p:sp>
    </p:spTree>
    <p:extLst>
      <p:ext uri="{BB962C8B-B14F-4D97-AF65-F5344CB8AC3E}">
        <p14:creationId xmlns:p14="http://schemas.microsoft.com/office/powerpoint/2010/main" val="423008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81" t="4495" r="4428" b="4311"/>
          <a:stretch/>
        </p:blipFill>
        <p:spPr bwMode="auto">
          <a:xfrm>
            <a:off x="6864125" y="1555974"/>
            <a:ext cx="3813811" cy="381381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5"/>
          <p:cNvSpPr txBox="1">
            <a:spLocks/>
          </p:cNvSpPr>
          <p:nvPr/>
        </p:nvSpPr>
        <p:spPr>
          <a:xfrm>
            <a:off x="5380179" y="5515801"/>
            <a:ext cx="7238858" cy="1306512"/>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spcBef>
                <a:spcPct val="0"/>
              </a:spcBef>
              <a:buClr>
                <a:srgbClr val="000000"/>
              </a:buClr>
            </a:pPr>
            <a:r>
              <a:rPr lang="en-US" sz="2700" dirty="0" smtClean="0">
                <a:gradFill>
                  <a:gsLst>
                    <a:gs pos="0">
                      <a:srgbClr val="FFFFFF"/>
                    </a:gs>
                    <a:gs pos="100000">
                      <a:srgbClr val="FFFFFF"/>
                    </a:gs>
                  </a:gsLst>
                  <a:lin ang="5400000" scaled="1"/>
                </a:gradFill>
              </a:rPr>
              <a:t>Visit</a:t>
            </a:r>
            <a:r>
              <a:rPr lang="en-US" sz="2700" dirty="0" smtClean="0">
                <a:gradFill>
                  <a:gsLst>
                    <a:gs pos="0">
                      <a:srgbClr val="47D8FF"/>
                    </a:gs>
                    <a:gs pos="100000">
                      <a:srgbClr val="47D8FF"/>
                    </a:gs>
                  </a:gsLst>
                  <a:lin ang="5400000" scaled="1"/>
                </a:gradFill>
              </a:rPr>
              <a:t> </a:t>
            </a:r>
            <a:r>
              <a:rPr lang="en-US" sz="2700" dirty="0" err="1" smtClean="0">
                <a:gradFill>
                  <a:gsLst>
                    <a:gs pos="0">
                      <a:srgbClr val="47D8FF"/>
                    </a:gs>
                    <a:gs pos="100000">
                      <a:srgbClr val="47D8FF"/>
                    </a:gs>
                  </a:gsLst>
                  <a:lin ang="5400000" scaled="1"/>
                </a:gradFill>
              </a:rPr>
              <a:t>Myignite</a:t>
            </a:r>
            <a:r>
              <a:rPr lang="en-US" sz="2700" dirty="0" smtClean="0">
                <a:gradFill>
                  <a:gsLst>
                    <a:gs pos="0">
                      <a:srgbClr val="47D8FF"/>
                    </a:gs>
                    <a:gs pos="100000">
                      <a:srgbClr val="47D8FF"/>
                    </a:gs>
                  </a:gsLst>
                  <a:lin ang="5400000" scaled="1"/>
                </a:gradFill>
              </a:rPr>
              <a:t> </a:t>
            </a:r>
            <a:r>
              <a:rPr lang="en-US" sz="2700" dirty="0" smtClean="0">
                <a:gradFill>
                  <a:gsLst>
                    <a:gs pos="0">
                      <a:srgbClr val="FFFFFF"/>
                    </a:gs>
                    <a:gs pos="100000">
                      <a:srgbClr val="FFFFFF"/>
                    </a:gs>
                  </a:gsLst>
                  <a:lin ang="5400000" scaled="1"/>
                </a:gradFill>
              </a:rPr>
              <a:t>at</a:t>
            </a:r>
            <a:r>
              <a:rPr lang="en-US" sz="2700" dirty="0" smtClean="0">
                <a:gradFill>
                  <a:gsLst>
                    <a:gs pos="0">
                      <a:srgbClr val="47D8FF"/>
                    </a:gs>
                    <a:gs pos="100000">
                      <a:srgbClr val="47D8FF"/>
                    </a:gs>
                  </a:gsLst>
                  <a:lin ang="5400000" scaled="1"/>
                </a:gradFill>
              </a:rPr>
              <a:t> </a:t>
            </a:r>
            <a:r>
              <a:rPr lang="en-US" sz="2700" dirty="0" smtClean="0">
                <a:gradFill>
                  <a:gsLst>
                    <a:gs pos="20354">
                      <a:srgbClr val="505050"/>
                    </a:gs>
                    <a:gs pos="40000">
                      <a:srgbClr val="505050"/>
                    </a:gs>
                  </a:gsLst>
                  <a:lin ang="5400000" scaled="0"/>
                </a:gradFill>
                <a:hlinkClick r:id="rId4"/>
              </a:rPr>
              <a:t>http://myignite.microsoft.com</a:t>
            </a:r>
            <a:r>
              <a:rPr lang="en-US" sz="2700" dirty="0" smtClean="0">
                <a:gradFill>
                  <a:gsLst>
                    <a:gs pos="20354">
                      <a:srgbClr val="505050"/>
                    </a:gs>
                    <a:gs pos="40000">
                      <a:srgbClr val="505050"/>
                    </a:gs>
                  </a:gsLst>
                  <a:lin ang="5400000" scaled="0"/>
                </a:gradFill>
              </a:rPr>
              <a:t> </a:t>
            </a:r>
            <a:r>
              <a:rPr lang="en-US" sz="2700" dirty="0" smtClean="0">
                <a:gradFill>
                  <a:gsLst>
                    <a:gs pos="0">
                      <a:srgbClr val="47D8FF"/>
                    </a:gs>
                    <a:gs pos="100000">
                      <a:srgbClr val="47D8FF"/>
                    </a:gs>
                  </a:gsLst>
                  <a:lin ang="5400000" scaled="1"/>
                </a:gradFill>
              </a:rPr>
              <a:t> </a:t>
            </a:r>
            <a:br>
              <a:rPr lang="en-US" sz="2700" dirty="0" smtClean="0">
                <a:gradFill>
                  <a:gsLst>
                    <a:gs pos="0">
                      <a:srgbClr val="47D8FF"/>
                    </a:gs>
                    <a:gs pos="100000">
                      <a:srgbClr val="47D8FF"/>
                    </a:gs>
                  </a:gsLst>
                  <a:lin ang="5400000" scaled="1"/>
                </a:gradFill>
              </a:rPr>
            </a:br>
            <a:r>
              <a:rPr lang="en-US" sz="2700" dirty="0">
                <a:gradFill>
                  <a:gsLst>
                    <a:gs pos="0">
                      <a:srgbClr val="FFFFFF"/>
                    </a:gs>
                    <a:gs pos="100000">
                      <a:srgbClr val="FFFFFF"/>
                    </a:gs>
                  </a:gsLst>
                  <a:lin ang="5400000" scaled="1"/>
                </a:gradFill>
              </a:rPr>
              <a:t>or download and use the </a:t>
            </a:r>
            <a:r>
              <a:rPr lang="en-US" sz="2700" dirty="0">
                <a:gradFill>
                  <a:gsLst>
                    <a:gs pos="0">
                      <a:srgbClr val="47D8FF"/>
                    </a:gs>
                    <a:gs pos="100000">
                      <a:srgbClr val="47D8FF"/>
                    </a:gs>
                  </a:gsLst>
                  <a:lin ang="5400000" scaled="1"/>
                </a:gradFill>
              </a:rPr>
              <a:t>Ignite </a:t>
            </a:r>
            <a:r>
              <a:rPr lang="en-US" sz="2700" dirty="0" smtClean="0">
                <a:gradFill>
                  <a:gsLst>
                    <a:gs pos="0">
                      <a:srgbClr val="47D8FF"/>
                    </a:gs>
                    <a:gs pos="100000">
                      <a:srgbClr val="47D8FF"/>
                    </a:gs>
                  </a:gsLst>
                  <a:lin ang="5400000" scaled="1"/>
                </a:gradFill>
              </a:rPr>
              <a:t>Mobile </a:t>
            </a:r>
            <a:r>
              <a:rPr lang="en-US" sz="2700" dirty="0">
                <a:gradFill>
                  <a:gsLst>
                    <a:gs pos="0">
                      <a:srgbClr val="47D8FF"/>
                    </a:gs>
                    <a:gs pos="100000">
                      <a:srgbClr val="47D8FF"/>
                    </a:gs>
                  </a:gsLst>
                  <a:lin ang="5400000" scaled="1"/>
                </a:gradFill>
              </a:rPr>
              <a:t>App</a:t>
            </a:r>
            <a:r>
              <a:rPr lang="en-US" sz="2700" dirty="0">
                <a:gradFill>
                  <a:gsLst>
                    <a:gs pos="0">
                      <a:srgbClr val="FFFFFF"/>
                    </a:gs>
                    <a:gs pos="100000">
                      <a:srgbClr val="FFFFFF"/>
                    </a:gs>
                  </a:gsLst>
                  <a:lin ang="5400000" scaled="1"/>
                </a:gradFill>
              </a:rPr>
              <a:t> </a:t>
            </a:r>
            <a:r>
              <a:rPr lang="en-US" sz="2700" dirty="0" smtClean="0">
                <a:gradFill>
                  <a:gsLst>
                    <a:gs pos="0">
                      <a:srgbClr val="FFFFFF"/>
                    </a:gs>
                    <a:gs pos="100000">
                      <a:srgbClr val="FFFFFF"/>
                    </a:gs>
                  </a:gsLst>
                  <a:lin ang="5400000" scaled="1"/>
                </a:gradFill>
              </a:rPr>
              <a:t/>
            </a:r>
            <a:br>
              <a:rPr lang="en-US" sz="2700" dirty="0" smtClean="0">
                <a:gradFill>
                  <a:gsLst>
                    <a:gs pos="0">
                      <a:srgbClr val="FFFFFF"/>
                    </a:gs>
                    <a:gs pos="100000">
                      <a:srgbClr val="FFFFFF"/>
                    </a:gs>
                  </a:gsLst>
                  <a:lin ang="5400000" scaled="1"/>
                </a:gradFill>
              </a:rPr>
            </a:br>
            <a:r>
              <a:rPr lang="en-US" sz="2700" dirty="0" smtClean="0">
                <a:gradFill>
                  <a:gsLst>
                    <a:gs pos="0">
                      <a:srgbClr val="FFFFFF"/>
                    </a:gs>
                    <a:gs pos="100000">
                      <a:srgbClr val="FFFFFF"/>
                    </a:gs>
                  </a:gsLst>
                  <a:lin ang="5400000" scaled="1"/>
                </a:gradFill>
              </a:rPr>
              <a:t>with </a:t>
            </a:r>
            <a:r>
              <a:rPr lang="en-US" sz="2700" dirty="0">
                <a:gradFill>
                  <a:gsLst>
                    <a:gs pos="0">
                      <a:srgbClr val="FFFFFF"/>
                    </a:gs>
                    <a:gs pos="100000">
                      <a:srgbClr val="FFFFFF"/>
                    </a:gs>
                  </a:gsLst>
                  <a:lin ang="5400000" scaled="1"/>
                </a:gradFill>
              </a:rPr>
              <a:t>the QR code above.</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4000">
                <a:gradFill>
                  <a:gsLst>
                    <a:gs pos="1250">
                      <a:srgbClr val="FFFFFF"/>
                    </a:gs>
                    <a:gs pos="100000">
                      <a:srgbClr val="FFFFFF"/>
                    </a:gs>
                  </a:gsLst>
                  <a:lin ang="5400000" scaled="0"/>
                </a:gradFill>
              </a:rPr>
              <a:t>Please evaluate this session</a:t>
            </a:r>
          </a:p>
          <a:p>
            <a:pPr>
              <a:lnSpc>
                <a:spcPct val="80000"/>
              </a:lnSpc>
            </a:pPr>
            <a:r>
              <a:rPr sz="3200">
                <a:gradFill>
                  <a:gsLst>
                    <a:gs pos="1250">
                      <a:srgbClr val="FF8C00"/>
                    </a:gs>
                    <a:gs pos="100000">
                      <a:srgbClr val="FF8C00"/>
                    </a:gs>
                  </a:gsLst>
                  <a:lin ang="5400000" scaled="0"/>
                </a:gradFill>
              </a:rPr>
              <a:t>Your feedback is important to us!</a:t>
            </a:r>
            <a:endParaRPr sz="3600">
              <a:gradFill>
                <a:gsLst>
                  <a:gs pos="1250">
                    <a:srgbClr val="FF8C00"/>
                  </a:gs>
                  <a:gs pos="100000">
                    <a:srgbClr val="FF8C00"/>
                  </a:gs>
                </a:gsLst>
                <a:lin ang="5400000" scaled="0"/>
              </a:gradFill>
            </a:endParaRPr>
          </a:p>
        </p:txBody>
      </p:sp>
      <p:pic>
        <p:nvPicPr>
          <p:cNvPr id="14" name="Picture 13"/>
          <p:cNvPicPr>
            <a:picLocks noChangeAspect="1"/>
          </p:cNvPicPr>
          <p:nvPr/>
        </p:nvPicPr>
        <p:blipFill rotWithShape="1">
          <a:blip r:embed="rId5">
            <a:extLst>
              <a:ext uri="{28A0092B-C50C-407E-A947-70E740481C1C}">
                <a14:useLocalDpi xmlns:a14="http://schemas.microsoft.com/office/drawing/2010/main"/>
              </a:ext>
            </a:extLst>
          </a:blip>
          <a:srcRect l="14729" r="3549"/>
          <a:stretch/>
        </p:blipFill>
        <p:spPr>
          <a:xfrm>
            <a:off x="0" y="-1"/>
            <a:ext cx="5227637" cy="6994525"/>
          </a:xfrm>
          <a:prstGeom prst="rect">
            <a:avLst/>
          </a:prstGeom>
        </p:spPr>
      </p:pic>
    </p:spTree>
    <p:extLst>
      <p:ext uri="{BB962C8B-B14F-4D97-AF65-F5344CB8AC3E}">
        <p14:creationId xmlns:p14="http://schemas.microsoft.com/office/powerpoint/2010/main" val="335093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24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7" y="2278062"/>
            <a:ext cx="5486399" cy="2123658"/>
          </a:xfrm>
        </p:spPr>
        <p:txBody>
          <a:bodyPr/>
          <a:lstStyle/>
          <a:p>
            <a:r>
              <a:rPr lang="en-US" sz="2800" b="1" dirty="0">
                <a:hlinkClick r:id="rId2"/>
              </a:rPr>
              <a:t>Professional ASP.NET 4.5 in C# and </a:t>
            </a:r>
            <a:r>
              <a:rPr lang="en-US" sz="2800" b="1" dirty="0" smtClean="0">
                <a:hlinkClick r:id="rId2"/>
              </a:rPr>
              <a:t>VB</a:t>
            </a:r>
            <a:r>
              <a:rPr lang="en-US" sz="2800" b="1" dirty="0" smtClean="0"/>
              <a:t/>
            </a:r>
            <a:br>
              <a:rPr lang="en-US" sz="2800" b="1" dirty="0" smtClean="0"/>
            </a:br>
            <a:r>
              <a:rPr lang="en-US" sz="2800" dirty="0" smtClean="0"/>
              <a:t>ASP.NET</a:t>
            </a:r>
            <a:br>
              <a:rPr lang="en-US" sz="2800" dirty="0" smtClean="0"/>
            </a:br>
            <a:r>
              <a:rPr lang="en-US" sz="2800" dirty="0" smtClean="0"/>
              <a:t>Azure Redis Cache</a:t>
            </a:r>
            <a:br>
              <a:rPr lang="en-US" sz="2800" dirty="0" smtClean="0"/>
            </a:br>
            <a:r>
              <a:rPr lang="en-US" sz="2800" dirty="0" smtClean="0"/>
              <a:t/>
            </a:r>
            <a:br>
              <a:rPr lang="en-US" sz="2800" dirty="0" smtClean="0"/>
            </a:br>
            <a:endParaRPr lang="en-US" sz="2800" dirty="0"/>
          </a:p>
        </p:txBody>
      </p:sp>
      <p:pic>
        <p:nvPicPr>
          <p:cNvPr id="5" name="Picture Placeholder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5551" r="5551"/>
          <a:stretch>
            <a:fillRect/>
          </a:stretch>
        </p:blipFill>
        <p:spPr/>
      </p:pic>
    </p:spTree>
    <p:extLst>
      <p:ext uri="{BB962C8B-B14F-4D97-AF65-F5344CB8AC3E}">
        <p14:creationId xmlns:p14="http://schemas.microsoft.com/office/powerpoint/2010/main" val="21124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6" name="Text Placeholder 5"/>
          <p:cNvSpPr>
            <a:spLocks noGrp="1"/>
          </p:cNvSpPr>
          <p:nvPr>
            <p:ph type="body" sz="quarter" idx="10"/>
          </p:nvPr>
        </p:nvSpPr>
        <p:spPr>
          <a:xfrm>
            <a:off x="274638" y="1212850"/>
            <a:ext cx="11887200" cy="2769989"/>
          </a:xfrm>
        </p:spPr>
        <p:txBody>
          <a:bodyPr/>
          <a:lstStyle/>
          <a:p>
            <a:r>
              <a:rPr lang="en-US" dirty="0"/>
              <a:t>Why </a:t>
            </a:r>
            <a:r>
              <a:rPr lang="en-US" dirty="0" smtClean="0"/>
              <a:t>Cache</a:t>
            </a:r>
            <a:endParaRPr lang="en-US" dirty="0"/>
          </a:p>
          <a:p>
            <a:r>
              <a:rPr lang="en-US" dirty="0"/>
              <a:t>Azure Redis Cache Offering</a:t>
            </a:r>
          </a:p>
          <a:p>
            <a:r>
              <a:rPr lang="en-US" dirty="0" smtClean="0"/>
              <a:t>Redis</a:t>
            </a:r>
            <a:endParaRPr lang="en-US" dirty="0"/>
          </a:p>
          <a:p>
            <a:r>
              <a:rPr lang="en-US" dirty="0" smtClean="0"/>
              <a:t>FAQs</a:t>
            </a:r>
            <a:endParaRPr lang="en-US" dirty="0"/>
          </a:p>
        </p:txBody>
      </p:sp>
    </p:spTree>
    <p:extLst>
      <p:ext uri="{BB962C8B-B14F-4D97-AF65-F5344CB8AC3E}">
        <p14:creationId xmlns:p14="http://schemas.microsoft.com/office/powerpoint/2010/main" val="14117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55637" y="401097"/>
            <a:ext cx="8509188" cy="909483"/>
          </a:xfrm>
          <a:prstGeom prst="rect">
            <a:avLst/>
          </a:prstGeom>
        </p:spPr>
        <p:txBody>
          <a:bodyPr/>
          <a:lst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smtClean="0">
                <a:solidFill>
                  <a:schemeClr val="bg1"/>
                </a:solidFill>
              </a:rPr>
              <a:t>Typical Caching Patterns</a:t>
            </a:r>
            <a:endParaRPr lang="en-US" dirty="0">
              <a:solidFill>
                <a:schemeClr val="bg1"/>
              </a:solidFill>
            </a:endParaRPr>
          </a:p>
        </p:txBody>
      </p:sp>
      <p:pic>
        <p:nvPicPr>
          <p:cNvPr id="7" name="Content Placeholder 4"/>
          <p:cNvPicPr>
            <a:picLocks noChangeAspect="1"/>
          </p:cNvPicPr>
          <p:nvPr/>
        </p:nvPicPr>
        <p:blipFill rotWithShape="1">
          <a:blip r:embed="rId2">
            <a:extLst>
              <a:ext uri="{28A0092B-C50C-407E-A947-70E740481C1C}">
                <a14:useLocalDpi xmlns:a14="http://schemas.microsoft.com/office/drawing/2010/main" val="0"/>
              </a:ext>
            </a:extLst>
          </a:blip>
          <a:srcRect l="48461"/>
          <a:stretch/>
        </p:blipFill>
        <p:spPr>
          <a:xfrm>
            <a:off x="6822443" y="1437540"/>
            <a:ext cx="952560" cy="924114"/>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49352"/>
          <a:stretch/>
        </p:blipFill>
        <p:spPr>
          <a:xfrm>
            <a:off x="6945142" y="3287571"/>
            <a:ext cx="745542" cy="735997"/>
          </a:xfrm>
          <a:prstGeom prst="rect">
            <a:avLst/>
          </a:prstGeom>
        </p:spPr>
      </p:pic>
      <p:pic>
        <p:nvPicPr>
          <p:cNvPr id="9" name="Picture 8"/>
          <p:cNvPicPr>
            <a:picLocks noChangeAspect="1"/>
          </p:cNvPicPr>
          <p:nvPr/>
        </p:nvPicPr>
        <p:blipFill>
          <a:blip r:embed="rId4"/>
          <a:stretch>
            <a:fillRect/>
          </a:stretch>
        </p:blipFill>
        <p:spPr>
          <a:xfrm>
            <a:off x="2161624" y="2078316"/>
            <a:ext cx="480753" cy="519368"/>
          </a:xfrm>
          <a:prstGeom prst="rect">
            <a:avLst/>
          </a:prstGeom>
          <a:ln>
            <a:noFill/>
          </a:ln>
        </p:spPr>
      </p:pic>
      <p:pic>
        <p:nvPicPr>
          <p:cNvPr id="10" name="Picture 9"/>
          <p:cNvPicPr>
            <a:picLocks noChangeAspect="1"/>
          </p:cNvPicPr>
          <p:nvPr/>
        </p:nvPicPr>
        <p:blipFill>
          <a:blip r:embed="rId4"/>
          <a:stretch>
            <a:fillRect/>
          </a:stretch>
        </p:blipFill>
        <p:spPr>
          <a:xfrm>
            <a:off x="2161624" y="2724644"/>
            <a:ext cx="480753" cy="519368"/>
          </a:xfrm>
          <a:prstGeom prst="rect">
            <a:avLst/>
          </a:prstGeom>
          <a:ln>
            <a:noFill/>
          </a:ln>
        </p:spPr>
      </p:pic>
      <p:pic>
        <p:nvPicPr>
          <p:cNvPr id="11" name="Picture 10"/>
          <p:cNvPicPr>
            <a:picLocks noChangeAspect="1"/>
          </p:cNvPicPr>
          <p:nvPr/>
        </p:nvPicPr>
        <p:blipFill>
          <a:blip r:embed="rId4"/>
          <a:stretch>
            <a:fillRect/>
          </a:stretch>
        </p:blipFill>
        <p:spPr>
          <a:xfrm>
            <a:off x="2161624" y="3422780"/>
            <a:ext cx="480753" cy="519368"/>
          </a:xfrm>
          <a:prstGeom prst="rect">
            <a:avLst/>
          </a:prstGeom>
          <a:ln>
            <a:noFill/>
          </a:ln>
        </p:spPr>
      </p:pic>
      <p:sp>
        <p:nvSpPr>
          <p:cNvPr id="12" name="Rounded Rectangle 11"/>
          <p:cNvSpPr/>
          <p:nvPr/>
        </p:nvSpPr>
        <p:spPr>
          <a:xfrm>
            <a:off x="1795547" y="1437540"/>
            <a:ext cx="1221971" cy="2668873"/>
          </a:xfrm>
          <a:prstGeom prst="roundRect">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907392" y="1587169"/>
            <a:ext cx="1110126" cy="369332"/>
          </a:xfrm>
          <a:prstGeom prst="rect">
            <a:avLst/>
          </a:prstGeom>
          <a:noFill/>
        </p:spPr>
        <p:txBody>
          <a:bodyPr wrap="square" rtlCol="0">
            <a:spAutoFit/>
          </a:bodyPr>
          <a:lstStyle/>
          <a:p>
            <a:r>
              <a:rPr lang="en-US" dirty="0" smtClean="0">
                <a:solidFill>
                  <a:schemeClr val="bg1"/>
                </a:solidFill>
              </a:rPr>
              <a:t>Web Tier</a:t>
            </a:r>
            <a:endParaRPr lang="en-US" dirty="0">
              <a:solidFill>
                <a:schemeClr val="bg1"/>
              </a:solidFill>
            </a:endParaRPr>
          </a:p>
        </p:txBody>
      </p:sp>
      <p:cxnSp>
        <p:nvCxnSpPr>
          <p:cNvPr id="14" name="Straight Arrow Connector 13"/>
          <p:cNvCxnSpPr/>
          <p:nvPr/>
        </p:nvCxnSpPr>
        <p:spPr>
          <a:xfrm>
            <a:off x="3008454" y="3603224"/>
            <a:ext cx="3992471" cy="50562"/>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7380137" y="3025909"/>
            <a:ext cx="1210485" cy="658823"/>
            <a:chOff x="5003521" y="2317192"/>
            <a:chExt cx="1210485" cy="658823"/>
          </a:xfrm>
        </p:grpSpPr>
        <p:sp>
          <p:nvSpPr>
            <p:cNvPr id="16" name="Explosion 1 15"/>
            <p:cNvSpPr/>
            <p:nvPr/>
          </p:nvSpPr>
          <p:spPr>
            <a:xfrm>
              <a:off x="5003521" y="2317192"/>
              <a:ext cx="831273" cy="658823"/>
            </a:xfrm>
            <a:prstGeom prst="irregularSeal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7" name="TextBox 16"/>
            <p:cNvSpPr txBox="1"/>
            <p:nvPr/>
          </p:nvSpPr>
          <p:spPr>
            <a:xfrm>
              <a:off x="5151674" y="2515212"/>
              <a:ext cx="1062332" cy="230832"/>
            </a:xfrm>
            <a:prstGeom prst="rect">
              <a:avLst/>
            </a:prstGeom>
            <a:noFill/>
          </p:spPr>
          <p:txBody>
            <a:bodyPr wrap="square" rtlCol="0">
              <a:spAutoFit/>
            </a:bodyPr>
            <a:lstStyle/>
            <a:p>
              <a:r>
                <a:rPr lang="en-US" sz="900" b="1" dirty="0" smtClean="0">
                  <a:solidFill>
                    <a:schemeClr val="tx2">
                      <a:lumMod val="50000"/>
                      <a:lumOff val="50000"/>
                    </a:schemeClr>
                  </a:solidFill>
                </a:rPr>
                <a:t>Data</a:t>
              </a:r>
              <a:endParaRPr lang="en-US" sz="1000" b="1" dirty="0">
                <a:solidFill>
                  <a:schemeClr val="tx2">
                    <a:lumMod val="50000"/>
                    <a:lumOff val="50000"/>
                  </a:schemeClr>
                </a:solidFill>
              </a:endParaRPr>
            </a:p>
          </p:txBody>
        </p:sp>
      </p:grpSp>
      <p:sp>
        <p:nvSpPr>
          <p:cNvPr id="18" name="TextBox 17"/>
          <p:cNvSpPr txBox="1"/>
          <p:nvPr/>
        </p:nvSpPr>
        <p:spPr>
          <a:xfrm>
            <a:off x="6829226" y="1113029"/>
            <a:ext cx="1030260" cy="369332"/>
          </a:xfrm>
          <a:prstGeom prst="rect">
            <a:avLst/>
          </a:prstGeom>
          <a:noFill/>
        </p:spPr>
        <p:txBody>
          <a:bodyPr wrap="square" rtlCol="0">
            <a:spAutoFit/>
          </a:bodyPr>
          <a:lstStyle/>
          <a:p>
            <a:r>
              <a:rPr lang="en-US" dirty="0" smtClean="0">
                <a:solidFill>
                  <a:schemeClr val="bg1"/>
                </a:solidFill>
              </a:rPr>
              <a:t>Storage</a:t>
            </a:r>
            <a:endParaRPr lang="en-US" dirty="0">
              <a:solidFill>
                <a:schemeClr val="bg1"/>
              </a:solidFill>
            </a:endParaRPr>
          </a:p>
        </p:txBody>
      </p:sp>
      <p:sp>
        <p:nvSpPr>
          <p:cNvPr id="19" name="TextBox 18"/>
          <p:cNvSpPr txBox="1"/>
          <p:nvPr/>
        </p:nvSpPr>
        <p:spPr>
          <a:xfrm>
            <a:off x="7090480" y="3975965"/>
            <a:ext cx="1030260" cy="369332"/>
          </a:xfrm>
          <a:prstGeom prst="rect">
            <a:avLst/>
          </a:prstGeom>
          <a:noFill/>
        </p:spPr>
        <p:txBody>
          <a:bodyPr wrap="square" rtlCol="0">
            <a:spAutoFit/>
          </a:bodyPr>
          <a:lstStyle/>
          <a:p>
            <a:r>
              <a:rPr lang="en-US" dirty="0" smtClean="0">
                <a:solidFill>
                  <a:schemeClr val="bg1"/>
                </a:solidFill>
              </a:rPr>
              <a:t>SQL</a:t>
            </a:r>
            <a:endParaRPr lang="en-US" dirty="0">
              <a:solidFill>
                <a:schemeClr val="bg1"/>
              </a:solidFill>
            </a:endParaRPr>
          </a:p>
        </p:txBody>
      </p:sp>
      <p:grpSp>
        <p:nvGrpSpPr>
          <p:cNvPr id="20" name="Group 19"/>
          <p:cNvGrpSpPr/>
          <p:nvPr/>
        </p:nvGrpSpPr>
        <p:grpSpPr>
          <a:xfrm>
            <a:off x="2328457" y="2447040"/>
            <a:ext cx="1210485" cy="658823"/>
            <a:chOff x="5003521" y="2317192"/>
            <a:chExt cx="1210485" cy="658823"/>
          </a:xfrm>
        </p:grpSpPr>
        <p:sp>
          <p:nvSpPr>
            <p:cNvPr id="21" name="Explosion 1 20"/>
            <p:cNvSpPr/>
            <p:nvPr/>
          </p:nvSpPr>
          <p:spPr>
            <a:xfrm>
              <a:off x="5003521" y="2317192"/>
              <a:ext cx="831273" cy="658823"/>
            </a:xfrm>
            <a:prstGeom prst="irregularSeal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2" name="TextBox 21"/>
            <p:cNvSpPr txBox="1"/>
            <p:nvPr/>
          </p:nvSpPr>
          <p:spPr>
            <a:xfrm>
              <a:off x="5151674" y="2515212"/>
              <a:ext cx="1062332" cy="230832"/>
            </a:xfrm>
            <a:prstGeom prst="rect">
              <a:avLst/>
            </a:prstGeom>
            <a:noFill/>
          </p:spPr>
          <p:txBody>
            <a:bodyPr wrap="square" rtlCol="0">
              <a:spAutoFit/>
            </a:bodyPr>
            <a:lstStyle/>
            <a:p>
              <a:r>
                <a:rPr lang="en-US" sz="900" b="1" dirty="0" smtClean="0">
                  <a:solidFill>
                    <a:schemeClr val="tx2">
                      <a:lumMod val="50000"/>
                      <a:lumOff val="50000"/>
                    </a:schemeClr>
                  </a:solidFill>
                </a:rPr>
                <a:t>Data</a:t>
              </a:r>
              <a:endParaRPr lang="en-US" sz="1000" b="1" dirty="0">
                <a:solidFill>
                  <a:schemeClr val="tx2">
                    <a:lumMod val="50000"/>
                    <a:lumOff val="50000"/>
                  </a:schemeClr>
                </a:solidFill>
              </a:endParaRPr>
            </a:p>
          </p:txBody>
        </p:sp>
      </p:grpSp>
    </p:spTree>
    <p:extLst>
      <p:ext uri="{BB962C8B-B14F-4D97-AF65-F5344CB8AC3E}">
        <p14:creationId xmlns:p14="http://schemas.microsoft.com/office/powerpoint/2010/main" val="108376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34975" y="-9512"/>
            <a:ext cx="8509188" cy="909483"/>
          </a:xfrm>
          <a:prstGeom prst="rect">
            <a:avLst/>
          </a:prstGeom>
        </p:spPr>
        <p:txBody>
          <a:bodyPr/>
          <a:lst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endParaRPr lang="en-US" dirty="0">
              <a:solidFill>
                <a:schemeClr val="bg1"/>
              </a:solidFill>
            </a:endParaRPr>
          </a:p>
        </p:txBody>
      </p:sp>
      <p:pic>
        <p:nvPicPr>
          <p:cNvPr id="3" name="Content Placeholder 4"/>
          <p:cNvPicPr>
            <a:picLocks noChangeAspect="1"/>
          </p:cNvPicPr>
          <p:nvPr/>
        </p:nvPicPr>
        <p:blipFill rotWithShape="1">
          <a:blip r:embed="rId2">
            <a:extLst>
              <a:ext uri="{28A0092B-C50C-407E-A947-70E740481C1C}">
                <a14:useLocalDpi xmlns:a14="http://schemas.microsoft.com/office/drawing/2010/main" val="0"/>
              </a:ext>
            </a:extLst>
          </a:blip>
          <a:srcRect l="48461"/>
          <a:stretch/>
        </p:blipFill>
        <p:spPr>
          <a:xfrm>
            <a:off x="6822443" y="1437540"/>
            <a:ext cx="952560" cy="924114"/>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9352"/>
          <a:stretch/>
        </p:blipFill>
        <p:spPr>
          <a:xfrm>
            <a:off x="6945142" y="3287571"/>
            <a:ext cx="745542" cy="735997"/>
          </a:xfrm>
          <a:prstGeom prst="rect">
            <a:avLst/>
          </a:prstGeom>
        </p:spPr>
      </p:pic>
      <p:pic>
        <p:nvPicPr>
          <p:cNvPr id="5" name="Picture 4"/>
          <p:cNvPicPr>
            <a:picLocks noChangeAspect="1"/>
          </p:cNvPicPr>
          <p:nvPr/>
        </p:nvPicPr>
        <p:blipFill>
          <a:blip r:embed="rId4"/>
          <a:stretch>
            <a:fillRect/>
          </a:stretch>
        </p:blipFill>
        <p:spPr>
          <a:xfrm>
            <a:off x="2161624" y="2078316"/>
            <a:ext cx="480753" cy="519368"/>
          </a:xfrm>
          <a:prstGeom prst="rect">
            <a:avLst/>
          </a:prstGeom>
          <a:ln>
            <a:noFill/>
          </a:ln>
        </p:spPr>
      </p:pic>
      <p:pic>
        <p:nvPicPr>
          <p:cNvPr id="6" name="Picture 5"/>
          <p:cNvPicPr>
            <a:picLocks noChangeAspect="1"/>
          </p:cNvPicPr>
          <p:nvPr/>
        </p:nvPicPr>
        <p:blipFill>
          <a:blip r:embed="rId4"/>
          <a:stretch>
            <a:fillRect/>
          </a:stretch>
        </p:blipFill>
        <p:spPr>
          <a:xfrm>
            <a:off x="2161624" y="2724644"/>
            <a:ext cx="480753" cy="519368"/>
          </a:xfrm>
          <a:prstGeom prst="rect">
            <a:avLst/>
          </a:prstGeom>
          <a:ln>
            <a:noFill/>
          </a:ln>
        </p:spPr>
      </p:pic>
      <p:pic>
        <p:nvPicPr>
          <p:cNvPr id="7" name="Picture 6"/>
          <p:cNvPicPr>
            <a:picLocks noChangeAspect="1"/>
          </p:cNvPicPr>
          <p:nvPr/>
        </p:nvPicPr>
        <p:blipFill>
          <a:blip r:embed="rId4"/>
          <a:stretch>
            <a:fillRect/>
          </a:stretch>
        </p:blipFill>
        <p:spPr>
          <a:xfrm>
            <a:off x="2161624" y="3422780"/>
            <a:ext cx="480753" cy="519368"/>
          </a:xfrm>
          <a:prstGeom prst="rect">
            <a:avLst/>
          </a:prstGeom>
          <a:ln>
            <a:noFill/>
          </a:ln>
        </p:spPr>
      </p:pic>
      <p:sp>
        <p:nvSpPr>
          <p:cNvPr id="8" name="Rounded Rectangle 7"/>
          <p:cNvSpPr/>
          <p:nvPr/>
        </p:nvSpPr>
        <p:spPr>
          <a:xfrm>
            <a:off x="1795547" y="1437540"/>
            <a:ext cx="1221971" cy="2668873"/>
          </a:xfrm>
          <a:prstGeom prst="roundRect">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907392" y="1587169"/>
            <a:ext cx="1110126" cy="369332"/>
          </a:xfrm>
          <a:prstGeom prst="rect">
            <a:avLst/>
          </a:prstGeom>
          <a:noFill/>
        </p:spPr>
        <p:txBody>
          <a:bodyPr wrap="square" rtlCol="0">
            <a:spAutoFit/>
          </a:bodyPr>
          <a:lstStyle/>
          <a:p>
            <a:r>
              <a:rPr lang="en-US" dirty="0" smtClean="0">
                <a:solidFill>
                  <a:schemeClr val="bg1"/>
                </a:solidFill>
              </a:rPr>
              <a:t>Web Tier</a:t>
            </a:r>
            <a:endParaRPr lang="en-US" dirty="0">
              <a:solidFill>
                <a:schemeClr val="bg1"/>
              </a:solidFill>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0122" y="2466762"/>
            <a:ext cx="598893" cy="598893"/>
          </a:xfrm>
          <a:prstGeom prst="rect">
            <a:avLst/>
          </a:prstGeom>
        </p:spPr>
      </p:pic>
      <p:sp>
        <p:nvSpPr>
          <p:cNvPr id="11" name="TextBox 10"/>
          <p:cNvSpPr txBox="1"/>
          <p:nvPr/>
        </p:nvSpPr>
        <p:spPr>
          <a:xfrm>
            <a:off x="4477911" y="2070969"/>
            <a:ext cx="899540" cy="369332"/>
          </a:xfrm>
          <a:prstGeom prst="rect">
            <a:avLst/>
          </a:prstGeom>
          <a:noFill/>
        </p:spPr>
        <p:txBody>
          <a:bodyPr wrap="square" rtlCol="0">
            <a:spAutoFit/>
          </a:bodyPr>
          <a:lstStyle/>
          <a:p>
            <a:r>
              <a:rPr lang="en-US" dirty="0" smtClean="0">
                <a:solidFill>
                  <a:schemeClr val="bg1"/>
                </a:solidFill>
              </a:rPr>
              <a:t>Cache</a:t>
            </a:r>
            <a:endParaRPr lang="en-US" dirty="0">
              <a:solidFill>
                <a:schemeClr val="bg1"/>
              </a:solidFill>
            </a:endParaRPr>
          </a:p>
        </p:txBody>
      </p:sp>
      <p:cxnSp>
        <p:nvCxnSpPr>
          <p:cNvPr id="12" name="Straight Arrow Connector 11"/>
          <p:cNvCxnSpPr>
            <a:stCxn id="8" idx="3"/>
            <a:endCxn id="10" idx="1"/>
          </p:cNvCxnSpPr>
          <p:nvPr/>
        </p:nvCxnSpPr>
        <p:spPr>
          <a:xfrm flipV="1">
            <a:off x="3017518" y="2766209"/>
            <a:ext cx="1572604" cy="5768"/>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008454" y="3603224"/>
            <a:ext cx="3992471" cy="50562"/>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4895455" y="2858719"/>
            <a:ext cx="1210485" cy="658823"/>
            <a:chOff x="5003521" y="2317192"/>
            <a:chExt cx="1210485" cy="658823"/>
          </a:xfrm>
        </p:grpSpPr>
        <p:sp>
          <p:nvSpPr>
            <p:cNvPr id="15" name="Explosion 1 14"/>
            <p:cNvSpPr/>
            <p:nvPr/>
          </p:nvSpPr>
          <p:spPr>
            <a:xfrm>
              <a:off x="5003521" y="2317192"/>
              <a:ext cx="831273" cy="658823"/>
            </a:xfrm>
            <a:prstGeom prst="irregularSeal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6" name="TextBox 15"/>
            <p:cNvSpPr txBox="1"/>
            <p:nvPr/>
          </p:nvSpPr>
          <p:spPr>
            <a:xfrm>
              <a:off x="5151674" y="2515212"/>
              <a:ext cx="1062332" cy="230832"/>
            </a:xfrm>
            <a:prstGeom prst="rect">
              <a:avLst/>
            </a:prstGeom>
            <a:noFill/>
          </p:spPr>
          <p:txBody>
            <a:bodyPr wrap="square" rtlCol="0">
              <a:spAutoFit/>
            </a:bodyPr>
            <a:lstStyle/>
            <a:p>
              <a:r>
                <a:rPr lang="en-US" sz="900" b="1" dirty="0" smtClean="0">
                  <a:solidFill>
                    <a:schemeClr val="tx2">
                      <a:lumMod val="50000"/>
                      <a:lumOff val="50000"/>
                    </a:schemeClr>
                  </a:solidFill>
                </a:rPr>
                <a:t>Data</a:t>
              </a:r>
              <a:endParaRPr lang="en-US" sz="1000" b="1" dirty="0">
                <a:solidFill>
                  <a:schemeClr val="tx2">
                    <a:lumMod val="50000"/>
                    <a:lumOff val="50000"/>
                  </a:schemeClr>
                </a:solidFill>
              </a:endParaRPr>
            </a:p>
          </p:txBody>
        </p:sp>
      </p:grpSp>
      <p:grpSp>
        <p:nvGrpSpPr>
          <p:cNvPr id="17" name="Group 16"/>
          <p:cNvGrpSpPr/>
          <p:nvPr/>
        </p:nvGrpSpPr>
        <p:grpSpPr>
          <a:xfrm>
            <a:off x="7380137" y="3025909"/>
            <a:ext cx="1210485" cy="658823"/>
            <a:chOff x="5003521" y="2317192"/>
            <a:chExt cx="1210485" cy="658823"/>
          </a:xfrm>
        </p:grpSpPr>
        <p:sp>
          <p:nvSpPr>
            <p:cNvPr id="18" name="Explosion 1 17"/>
            <p:cNvSpPr/>
            <p:nvPr/>
          </p:nvSpPr>
          <p:spPr>
            <a:xfrm>
              <a:off x="5003521" y="2317192"/>
              <a:ext cx="831273" cy="658823"/>
            </a:xfrm>
            <a:prstGeom prst="irregularSeal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9" name="TextBox 18"/>
            <p:cNvSpPr txBox="1"/>
            <p:nvPr/>
          </p:nvSpPr>
          <p:spPr>
            <a:xfrm>
              <a:off x="5151674" y="2515212"/>
              <a:ext cx="1062332" cy="230832"/>
            </a:xfrm>
            <a:prstGeom prst="rect">
              <a:avLst/>
            </a:prstGeom>
            <a:noFill/>
          </p:spPr>
          <p:txBody>
            <a:bodyPr wrap="square" rtlCol="0">
              <a:spAutoFit/>
            </a:bodyPr>
            <a:lstStyle/>
            <a:p>
              <a:r>
                <a:rPr lang="en-US" sz="900" b="1" dirty="0" smtClean="0">
                  <a:solidFill>
                    <a:schemeClr val="tx2">
                      <a:lumMod val="50000"/>
                      <a:lumOff val="50000"/>
                    </a:schemeClr>
                  </a:solidFill>
                </a:rPr>
                <a:t>Data</a:t>
              </a:r>
              <a:endParaRPr lang="en-US" sz="1000" b="1" dirty="0">
                <a:solidFill>
                  <a:schemeClr val="tx2">
                    <a:lumMod val="50000"/>
                    <a:lumOff val="50000"/>
                  </a:schemeClr>
                </a:solidFill>
              </a:endParaRPr>
            </a:p>
          </p:txBody>
        </p:sp>
      </p:grpSp>
      <p:sp>
        <p:nvSpPr>
          <p:cNvPr id="20" name="TextBox 19"/>
          <p:cNvSpPr txBox="1"/>
          <p:nvPr/>
        </p:nvSpPr>
        <p:spPr>
          <a:xfrm>
            <a:off x="6829226" y="1113029"/>
            <a:ext cx="1030260" cy="369332"/>
          </a:xfrm>
          <a:prstGeom prst="rect">
            <a:avLst/>
          </a:prstGeom>
          <a:noFill/>
        </p:spPr>
        <p:txBody>
          <a:bodyPr wrap="square" rtlCol="0">
            <a:spAutoFit/>
          </a:bodyPr>
          <a:lstStyle/>
          <a:p>
            <a:r>
              <a:rPr lang="en-US" dirty="0" smtClean="0">
                <a:solidFill>
                  <a:schemeClr val="bg1"/>
                </a:solidFill>
              </a:rPr>
              <a:t>Storage</a:t>
            </a:r>
            <a:endParaRPr lang="en-US" dirty="0">
              <a:solidFill>
                <a:schemeClr val="bg1"/>
              </a:solidFill>
            </a:endParaRPr>
          </a:p>
        </p:txBody>
      </p:sp>
      <p:sp>
        <p:nvSpPr>
          <p:cNvPr id="21" name="TextBox 20"/>
          <p:cNvSpPr txBox="1"/>
          <p:nvPr/>
        </p:nvSpPr>
        <p:spPr>
          <a:xfrm>
            <a:off x="7090480" y="3975965"/>
            <a:ext cx="1030260" cy="369332"/>
          </a:xfrm>
          <a:prstGeom prst="rect">
            <a:avLst/>
          </a:prstGeom>
          <a:noFill/>
        </p:spPr>
        <p:txBody>
          <a:bodyPr wrap="square" rtlCol="0">
            <a:spAutoFit/>
          </a:bodyPr>
          <a:lstStyle/>
          <a:p>
            <a:r>
              <a:rPr lang="en-US" dirty="0" smtClean="0">
                <a:solidFill>
                  <a:schemeClr val="bg1"/>
                </a:solidFill>
              </a:rPr>
              <a:t>SQL</a:t>
            </a:r>
            <a:endParaRPr lang="en-US" dirty="0">
              <a:solidFill>
                <a:schemeClr val="bg1"/>
              </a:solidFill>
            </a:endParaRPr>
          </a:p>
        </p:txBody>
      </p:sp>
      <p:sp>
        <p:nvSpPr>
          <p:cNvPr id="22" name="TextBox 21"/>
          <p:cNvSpPr txBox="1"/>
          <p:nvPr/>
        </p:nvSpPr>
        <p:spPr>
          <a:xfrm>
            <a:off x="4445012" y="1229562"/>
            <a:ext cx="2402717" cy="830997"/>
          </a:xfrm>
          <a:prstGeom prst="rect">
            <a:avLst/>
          </a:prstGeom>
          <a:noFill/>
        </p:spPr>
        <p:txBody>
          <a:bodyPr wrap="square" rtlCol="0">
            <a:spAutoFit/>
          </a:bodyPr>
          <a:lstStyle/>
          <a:p>
            <a:r>
              <a:rPr lang="en-US" sz="1200" b="1" dirty="0" smtClean="0">
                <a:solidFill>
                  <a:srgbClr val="92D050"/>
                </a:solidFill>
              </a:rPr>
              <a:t>- High Throughput</a:t>
            </a:r>
          </a:p>
          <a:p>
            <a:r>
              <a:rPr lang="en-US" sz="1200" b="1" dirty="0" smtClean="0">
                <a:solidFill>
                  <a:srgbClr val="92D050"/>
                </a:solidFill>
              </a:rPr>
              <a:t>- Low Consistent Latency</a:t>
            </a:r>
          </a:p>
          <a:p>
            <a:r>
              <a:rPr lang="en-US" sz="1200" b="1" dirty="0" smtClean="0">
                <a:solidFill>
                  <a:srgbClr val="92D050"/>
                </a:solidFill>
              </a:rPr>
              <a:t>      50</a:t>
            </a:r>
            <a:r>
              <a:rPr lang="en-US" sz="1200" b="1" dirty="0">
                <a:solidFill>
                  <a:srgbClr val="92D050"/>
                </a:solidFill>
              </a:rPr>
              <a:t>% : </a:t>
            </a:r>
            <a:r>
              <a:rPr lang="en-US" sz="1200" b="1" dirty="0" smtClean="0">
                <a:solidFill>
                  <a:srgbClr val="92D050"/>
                </a:solidFill>
              </a:rPr>
              <a:t>&lt;3ms</a:t>
            </a:r>
          </a:p>
          <a:p>
            <a:r>
              <a:rPr lang="en-US" sz="1200" b="1" dirty="0" smtClean="0">
                <a:solidFill>
                  <a:srgbClr val="92D050"/>
                </a:solidFill>
              </a:rPr>
              <a:t>      99</a:t>
            </a:r>
            <a:r>
              <a:rPr lang="en-US" sz="1200" b="1" dirty="0">
                <a:solidFill>
                  <a:srgbClr val="92D050"/>
                </a:solidFill>
              </a:rPr>
              <a:t>% : </a:t>
            </a:r>
            <a:r>
              <a:rPr lang="en-US" sz="1200" b="1" dirty="0" smtClean="0">
                <a:solidFill>
                  <a:srgbClr val="92D050"/>
                </a:solidFill>
              </a:rPr>
              <a:t>&lt;10ms</a:t>
            </a:r>
            <a:endParaRPr lang="en-US" sz="1200" b="1" dirty="0">
              <a:solidFill>
                <a:srgbClr val="92D050"/>
              </a:solidFill>
            </a:endParaRPr>
          </a:p>
        </p:txBody>
      </p:sp>
      <p:sp>
        <p:nvSpPr>
          <p:cNvPr id="23" name="Rounded Rectangle 22"/>
          <p:cNvSpPr/>
          <p:nvPr/>
        </p:nvSpPr>
        <p:spPr>
          <a:xfrm>
            <a:off x="1340035" y="995680"/>
            <a:ext cx="7019528" cy="3525520"/>
          </a:xfrm>
          <a:prstGeom prst="roundRect">
            <a:avLst/>
          </a:prstGeom>
          <a:noFill/>
          <a:ln w="38100">
            <a:solidFill>
              <a:srgbClr val="006A5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a:solidFill>
                  <a:schemeClr val="tx1"/>
                </a:solidFill>
              </a:ln>
            </a:endParaRPr>
          </a:p>
        </p:txBody>
      </p:sp>
      <p:sp>
        <p:nvSpPr>
          <p:cNvPr id="24" name="TextBox 23"/>
          <p:cNvSpPr txBox="1"/>
          <p:nvPr/>
        </p:nvSpPr>
        <p:spPr>
          <a:xfrm>
            <a:off x="403867" y="2338000"/>
            <a:ext cx="985622" cy="923330"/>
          </a:xfrm>
          <a:prstGeom prst="rect">
            <a:avLst/>
          </a:prstGeom>
          <a:noFill/>
        </p:spPr>
        <p:txBody>
          <a:bodyPr wrap="square" rtlCol="0">
            <a:spAutoFit/>
          </a:bodyPr>
          <a:lstStyle/>
          <a:p>
            <a:r>
              <a:rPr lang="en-US" dirty="0" smtClean="0">
                <a:solidFill>
                  <a:schemeClr val="bg1"/>
                </a:solidFill>
              </a:rPr>
              <a:t>Azure</a:t>
            </a:r>
          </a:p>
          <a:p>
            <a:r>
              <a:rPr lang="en-US" dirty="0" smtClean="0">
                <a:solidFill>
                  <a:schemeClr val="bg1"/>
                </a:solidFill>
              </a:rPr>
              <a:t>Region</a:t>
            </a:r>
          </a:p>
          <a:p>
            <a:endParaRPr lang="en-US" dirty="0"/>
          </a:p>
        </p:txBody>
      </p:sp>
    </p:spTree>
    <p:extLst>
      <p:ext uri="{BB962C8B-B14F-4D97-AF65-F5344CB8AC3E}">
        <p14:creationId xmlns:p14="http://schemas.microsoft.com/office/powerpoint/2010/main" val="3213397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Caching</a:t>
            </a:r>
            <a:endParaRPr lang="en-US" dirty="0"/>
          </a:p>
        </p:txBody>
      </p:sp>
    </p:spTree>
    <p:extLst>
      <p:ext uri="{BB962C8B-B14F-4D97-AF65-F5344CB8AC3E}">
        <p14:creationId xmlns:p14="http://schemas.microsoft.com/office/powerpoint/2010/main" val="66369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Redis</a:t>
            </a:r>
            <a:endParaRPr lang="en-US" dirty="0"/>
          </a:p>
        </p:txBody>
      </p:sp>
    </p:spTree>
    <p:extLst>
      <p:ext uri="{BB962C8B-B14F-4D97-AF65-F5344CB8AC3E}">
        <p14:creationId xmlns:p14="http://schemas.microsoft.com/office/powerpoint/2010/main" val="80112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2.xml><?xml version="1.0" encoding="utf-8"?>
<a:theme xmlns:a="http://schemas.openxmlformats.org/drawingml/2006/main" name="1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_v02.potx" id="{DA6A3121-A306-4E81-BF43-CBCE095D8B76}" vid="{C3266B5A-74AF-44F8-8FA8-F258E4A695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McCormick Place</TermName>
          <TermId xmlns="http://schemas.microsoft.com/office/infopath/2007/PartnerControls">f42e8eaa-659e-42d3-85a5-a4ea6b6d2ed7</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Chicago</TermName>
          <TermId xmlns="http://schemas.microsoft.com/office/infopath/2007/PartnerControls">b2ea4b94-6e68-4e03-872e-ca2dcc35a47e</TermId>
        </TermInfo>
      </Terms>
    </pfbfa50075a04958bd8757dc155d3e08>
    <Presentation_x0020_Date xmlns="12a172fe-0250-434a-85cf-03b10810c5e5">2015-05-05T00:00:00-07:00</Presentation_x0020_Date>
    <o72fbe6ee5ae4131af0832c08ec51202 xmlns="12a172fe-0250-434a-85cf-03b10810c5e5">
      <Terms xmlns="http://schemas.microsoft.com/office/infopath/2007/PartnerControls"/>
    </o72fbe6ee5ae4131af0832c08ec51202>
    <Event_x0020_Start_x0020_Date xmlns="12a172fe-0250-434a-85cf-03b10810c5e5">2015-05-04T07:00:00+00:00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Pranav Rastogi</External_x0020_Speaker>
    <Session_x0020_Code xmlns="12a172fe-0250-434a-85cf-03b10810c5e5">BRK2708</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2015-05-08T07:00:00+00:00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2015</TermName>
          <TermId xmlns="http://schemas.microsoft.com/office/infopath/2007/PartnerControls">9eb2896f-7457-4443-a47b-f60d2d30355c</TermId>
        </TermInfo>
      </Terms>
    </TaxKeywordTaxHTField>
    <TaxCatchAll xmlns="230e9df3-be65-4c73-a93b-d1236ebd677e">
      <Value>41</Value>
      <Value>44</Value>
      <Value>43</Value>
      <Value>42</Value>
    </TaxCatchAll>
    <eb9cf3a3af7b473faa5c9c98148a90a4 xmlns="12a172fe-0250-434a-85cf-03b10810c5e5">
      <Terms xmlns="http://schemas.microsoft.com/office/infopath/2007/PartnerControls"/>
    </eb9cf3a3af7b473faa5c9c98148a90a4>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3" ma:contentTypeDescription="Create a new document." ma:contentTypeScope="" ma:versionID="ad0318b59f0baaa5619a87a276b8590a">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26205b5b46d9ab9d881e0fa75366d1c2"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schemas.microsoft.com/sharepoint/v3"/>
    <ds:schemaRef ds:uri="http://www.w3.org/XML/1998/namespace"/>
    <ds:schemaRef ds:uri="http://purl.org/dc/dcmitype/"/>
    <ds:schemaRef ds:uri="http://purl.org/dc/elements/1.1/"/>
    <ds:schemaRef ds:uri="http://schemas.microsoft.com/office/infopath/2007/PartnerControls"/>
    <ds:schemaRef ds:uri="230e9df3-be65-4c73-a93b-d1236ebd677e"/>
    <ds:schemaRef ds:uri="12a172fe-0250-434a-85cf-03b10810c5e5"/>
  </ds:schemaRefs>
</ds:datastoreItem>
</file>

<file path=customXml/itemProps2.xml><?xml version="1.0" encoding="utf-8"?>
<ds:datastoreItem xmlns:ds="http://schemas.openxmlformats.org/officeDocument/2006/customXml" ds:itemID="{5D0DEFCE-63D4-4F88-8228-705C0AA705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Microsoft_Ignite_2015_Breakout_Template</Template>
  <TotalTime>2800</TotalTime>
  <Words>766</Words>
  <Application>Microsoft Office PowerPoint</Application>
  <PresentationFormat>Custom</PresentationFormat>
  <Paragraphs>187</Paragraphs>
  <Slides>31</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MS PGothic</vt:lpstr>
      <vt:lpstr>Arial</vt:lpstr>
      <vt:lpstr>Century Gothic</vt:lpstr>
      <vt:lpstr>Consolas</vt:lpstr>
      <vt:lpstr>Segoe UI</vt:lpstr>
      <vt:lpstr>Segoe UI Light</vt:lpstr>
      <vt:lpstr>Wingdings</vt:lpstr>
      <vt:lpstr>5-30610_Microsoft_Ignite_Keynote_Template</vt:lpstr>
      <vt:lpstr>1_5-30610_Microsoft_Ignite_Keynote_Template</vt:lpstr>
      <vt:lpstr>PowerPoint Presentation</vt:lpstr>
      <vt:lpstr>How to Build High Performance Apps Using Microsoft Azure Cache</vt:lpstr>
      <vt:lpstr>Introduction</vt:lpstr>
      <vt:lpstr>Professional ASP.NET 4.5 in C# and VB ASP.NET Azure Redis Cache  </vt:lpstr>
      <vt:lpstr>Agenda</vt:lpstr>
      <vt:lpstr>PowerPoint Presentation</vt:lpstr>
      <vt:lpstr>PowerPoint Presentation</vt:lpstr>
      <vt:lpstr>Caching</vt:lpstr>
      <vt:lpstr>Redis</vt:lpstr>
      <vt:lpstr>What is Redis?  </vt:lpstr>
      <vt:lpstr>Rich Ecosystem </vt:lpstr>
      <vt:lpstr>Redis features</vt:lpstr>
      <vt:lpstr>Redis features…</vt:lpstr>
      <vt:lpstr>Azure Redis Cache Service</vt:lpstr>
      <vt:lpstr>Azure Redis Cache</vt:lpstr>
      <vt:lpstr>Azure Redis Cache…</vt:lpstr>
      <vt:lpstr>Azure Redis Cache</vt:lpstr>
      <vt:lpstr>FAQs</vt:lpstr>
      <vt:lpstr>How to pick the right Cache SKU</vt:lpstr>
      <vt:lpstr>High Latency</vt:lpstr>
      <vt:lpstr>Azure Redis Cache Latency</vt:lpstr>
      <vt:lpstr>PowerPoint Presentation</vt:lpstr>
      <vt:lpstr>Scaling Azure Redis Cache</vt:lpstr>
      <vt:lpstr>Monitoring Azure Redis Cache</vt:lpstr>
      <vt:lpstr>Client configuration – StackExchange.Redis</vt:lpstr>
      <vt:lpstr>Cache patterns</vt:lpstr>
      <vt:lpstr>Roadmap</vt:lpstr>
      <vt:lpstr>Roadmap</vt:lpstr>
      <vt:lpstr>Resources</vt:lpstr>
      <vt:lpstr>PowerPoint Presentation</vt:lpstr>
      <vt:lpstr>PowerPoint Presentation</vt:lpstr>
    </vt:vector>
  </TitlesOfParts>
  <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Build High Performance Apps Using Microsoft Azure Cache</dc:title>
  <dc:subject>Microsoft Ignite 2015</dc:subject>
  <dc:creator>Pranav Rastogi</dc:creator>
  <cp:keywords>Microsoft Ignite 2015</cp:keywords>
  <dc:description>Template: Mitchell Derrey, Silver Fox Productions
Formatting: 
Audience Type: Internal/External</dc:description>
  <cp:lastModifiedBy>Brittany Hart</cp:lastModifiedBy>
  <cp:revision>47</cp:revision>
  <dcterms:created xsi:type="dcterms:W3CDTF">2015-04-30T20:47:17Z</dcterms:created>
  <dcterms:modified xsi:type="dcterms:W3CDTF">2015-05-05T17:35:38Z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44;#McCormick Place|f42e8eaa-659e-42d3-85a5-a4ea6b6d2ed7</vt:lpwstr>
  </property>
  <property fmtid="{D5CDD505-2E9C-101B-9397-08002B2CF9AE}" pid="7" name="Track">
    <vt:lpwstr/>
  </property>
  <property fmtid="{D5CDD505-2E9C-101B-9397-08002B2CF9AE}" pid="8" name="Event Location">
    <vt:lpwstr>43;#Chicago|b2ea4b94-6e68-4e03-872e-ca2dcc35a47e</vt:lpwstr>
  </property>
  <property fmtid="{D5CDD505-2E9C-101B-9397-08002B2CF9AE}" pid="9" name="Campaign">
    <vt:lpwstr/>
  </property>
  <property fmtid="{D5CDD505-2E9C-101B-9397-08002B2CF9AE}" pid="10" name="IsMyDocuments">
    <vt:bool>true</vt:bool>
  </property>
  <property fmtid="{D5CDD505-2E9C-101B-9397-08002B2CF9AE}" pid="11" name="TaxKeyword">
    <vt:lpwstr>41;#Microsoft Ignite 2015|9eb2896f-7457-4443-a47b-f60d2d30355c</vt:lpwstr>
  </property>
  <property fmtid="{D5CDD505-2E9C-101B-9397-08002B2CF9AE}" pid="12" name="Audience1">
    <vt:lpwstr/>
  </property>
  <property fmtid="{D5CDD505-2E9C-101B-9397-08002B2CF9AE}" pid="13" name="Event Name">
    <vt:lpwstr>42;#Microsoft Ignite|9323c522-fe4b-4922-816b-10a1920d7afb</vt:lpwstr>
  </property>
</Properties>
</file>