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  <p:sldMasterId id="2147484278" r:id="rId5"/>
  </p:sldMasterIdLst>
  <p:notesMasterIdLst>
    <p:notesMasterId r:id="rId28"/>
  </p:notesMasterIdLst>
  <p:handoutMasterIdLst>
    <p:handoutMasterId r:id="rId29"/>
  </p:handoutMasterIdLst>
  <p:sldIdLst>
    <p:sldId id="1368" r:id="rId6"/>
    <p:sldId id="1338" r:id="rId7"/>
    <p:sldId id="1528" r:id="rId8"/>
    <p:sldId id="1529" r:id="rId9"/>
    <p:sldId id="1552" r:id="rId10"/>
    <p:sldId id="1553" r:id="rId11"/>
    <p:sldId id="1532" r:id="rId12"/>
    <p:sldId id="1504" r:id="rId13"/>
    <p:sldId id="1551" r:id="rId14"/>
    <p:sldId id="1537" r:id="rId15"/>
    <p:sldId id="1507" r:id="rId16"/>
    <p:sldId id="1550" r:id="rId17"/>
    <p:sldId id="1539" r:id="rId18"/>
    <p:sldId id="1508" r:id="rId19"/>
    <p:sldId id="1547" r:id="rId20"/>
    <p:sldId id="1533" r:id="rId21"/>
    <p:sldId id="1554" r:id="rId22"/>
    <p:sldId id="1535" r:id="rId23"/>
    <p:sldId id="1517" r:id="rId24"/>
    <p:sldId id="1512" r:id="rId25"/>
    <p:sldId id="1555" r:id="rId26"/>
    <p:sldId id="1511" r:id="rId27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tent" id="{A073DAE3-B461-442F-A3D3-6642BD875E45}">
          <p14:sldIdLst>
            <p14:sldId id="1368"/>
            <p14:sldId id="1338"/>
            <p14:sldId id="1528"/>
            <p14:sldId id="1529"/>
            <p14:sldId id="1552"/>
            <p14:sldId id="1553"/>
            <p14:sldId id="1532"/>
            <p14:sldId id="1504"/>
            <p14:sldId id="1551"/>
            <p14:sldId id="1537"/>
            <p14:sldId id="1507"/>
            <p14:sldId id="1550"/>
            <p14:sldId id="1539"/>
            <p14:sldId id="1508"/>
            <p14:sldId id="1547"/>
            <p14:sldId id="1533"/>
            <p14:sldId id="1554"/>
            <p14:sldId id="1535"/>
            <p14:sldId id="1517"/>
            <p14:sldId id="1512"/>
            <p14:sldId id="1555"/>
            <p14:sldId id="151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4A0FF"/>
    <a:srgbClr val="00BCF2"/>
    <a:srgbClr val="47D8FF"/>
    <a:srgbClr val="11CCFF"/>
    <a:srgbClr val="85E5FF"/>
    <a:srgbClr val="43D7FF"/>
    <a:srgbClr val="505050"/>
    <a:srgbClr val="000000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48" autoAdjust="0"/>
    <p:restoredTop sz="94600" autoAdjust="0"/>
  </p:normalViewPr>
  <p:slideViewPr>
    <p:cSldViewPr>
      <p:cViewPr varScale="1">
        <p:scale>
          <a:sx n="121" d="100"/>
          <a:sy n="121" d="100"/>
        </p:scale>
        <p:origin x="90" y="96"/>
      </p:cViewPr>
      <p:guideLst/>
    </p:cSldViewPr>
  </p:slideViewPr>
  <p:outlineViewPr>
    <p:cViewPr>
      <p:scale>
        <a:sx n="33" d="100"/>
        <a:sy n="33" d="100"/>
      </p:scale>
      <p:origin x="0" y="-3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299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>
                <a:latin typeface="Segoe UI" pitchFamily="34" charset="0"/>
              </a:rPr>
              <a:t>Microsoft Ignite 2015</a:t>
            </a:r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5/5/2015 11:13 AM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 smtClean="0"/>
              <a:t>Microsoft Ignite 2015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5/5/2015 11:13 AM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5/5/2015 11:13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601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5/5/2015 11:13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561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5/5/2015 11:13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17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5/5/2015 11:13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493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5/5/2015 11:13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008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5/5/2015 11:13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455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5/5/2015 11:13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04045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5/5/2015 11:13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759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5/5/2015 11:13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519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653DB-B31F-428D-9506-C3E31288514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160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5/5/2015 11:13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66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5/5/2015 11:13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155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5/5/2015 11:13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590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5/5/2015 11:13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174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5/5/2015 11:13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693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No ti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587"/>
            <a:ext cx="12430199" cy="69919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74638" y="2119165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93752" y="3040063"/>
            <a:ext cx="4333238" cy="7848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5000" b="0" kern="1200" cap="none" spc="-125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rPr>
              <a:t>Spark the future.</a:t>
            </a:r>
            <a:endParaRPr lang="en-US" sz="5000" b="0" kern="1200" cap="none" spc="-125" baseline="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effectLst/>
              <a:latin typeface="+mj-lt"/>
              <a:ea typeface="+mn-ea"/>
              <a:cs typeface="Segoe UI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441776" y="4617847"/>
            <a:ext cx="2185214" cy="71558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  <a:t>May 4 – 8, 2015</a:t>
            </a:r>
            <a:b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</a:br>
            <a: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  <a:t>Chicago, IL</a:t>
            </a:r>
            <a:endParaRPr lang="en-US" sz="2250" b="0" kern="1200" cap="none" spc="0" baseline="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effectLst/>
              <a:latin typeface="+mn-lt"/>
              <a:ea typeface="+mn-ea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10" y="4088040"/>
            <a:ext cx="2494315" cy="3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6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82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36776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9" y="4881266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199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25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849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34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91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40" y="1241426"/>
            <a:ext cx="5486399" cy="2012859"/>
          </a:xfrm>
        </p:spPr>
        <p:txBody>
          <a:bodyPr>
            <a:spAutoFit/>
          </a:bodyPr>
          <a:lstStyle>
            <a:lvl1pPr>
              <a:defRPr sz="659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50/50 photo layout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1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7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399" spc="-10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2" y="3955785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31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492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390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2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2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9" y="1221158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56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49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" y="0"/>
            <a:ext cx="12435840" cy="699516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4868863"/>
            <a:ext cx="12436475" cy="2125662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ext Box 3"/>
          <p:cNvSpPr txBox="1">
            <a:spLocks noChangeArrowheads="1"/>
          </p:cNvSpPr>
          <p:nvPr userDrawn="1"/>
        </p:nvSpPr>
        <p:spPr bwMode="white">
          <a:xfrm>
            <a:off x="7589822" y="6294476"/>
            <a:ext cx="45719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932215" eaLnBrk="0" hangingPunct="0"/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700" dirty="0" smtClean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2015 </a:t>
            </a:r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0" y="5580859"/>
            <a:ext cx="3291840" cy="7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490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454" indent="-280966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944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526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107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Notes slide Layout No Bar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627" y="372394"/>
            <a:ext cx="10726460" cy="1351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628" y="2031212"/>
            <a:ext cx="5261211" cy="523733"/>
          </a:xfrm>
        </p:spPr>
        <p:txBody>
          <a:bodyPr anchor="b"/>
          <a:lstStyle>
            <a:lvl1pPr marL="0" indent="0">
              <a:buNone/>
              <a:defRPr sz="2448" b="1"/>
            </a:lvl1pPr>
            <a:lvl2pPr marL="466298" indent="0">
              <a:buNone/>
              <a:defRPr sz="2040" b="1"/>
            </a:lvl2pPr>
            <a:lvl3pPr marL="932597" indent="0">
              <a:buNone/>
              <a:defRPr sz="1836" b="1"/>
            </a:lvl3pPr>
            <a:lvl4pPr marL="1398895" indent="0">
              <a:buNone/>
              <a:defRPr sz="1632" b="1"/>
            </a:lvl4pPr>
            <a:lvl5pPr marL="1865193" indent="0">
              <a:buNone/>
              <a:defRPr sz="1632" b="1"/>
            </a:lvl5pPr>
            <a:lvl6pPr marL="2331491" indent="0">
              <a:buNone/>
              <a:defRPr sz="1632" b="1"/>
            </a:lvl6pPr>
            <a:lvl7pPr marL="2797790" indent="0">
              <a:buNone/>
              <a:defRPr sz="1632" b="1"/>
            </a:lvl7pPr>
            <a:lvl8pPr marL="3264088" indent="0">
              <a:buNone/>
              <a:defRPr sz="1632" b="1"/>
            </a:lvl8pPr>
            <a:lvl9pPr marL="3730386" indent="0">
              <a:buNone/>
              <a:defRPr sz="163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628" y="2554944"/>
            <a:ext cx="5261211" cy="209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5965" y="2031212"/>
            <a:ext cx="5287122" cy="523733"/>
          </a:xfrm>
        </p:spPr>
        <p:txBody>
          <a:bodyPr anchor="b"/>
          <a:lstStyle>
            <a:lvl1pPr marL="0" indent="0">
              <a:buNone/>
              <a:defRPr sz="2448" b="1"/>
            </a:lvl1pPr>
            <a:lvl2pPr marL="466298" indent="0">
              <a:buNone/>
              <a:defRPr sz="2040" b="1"/>
            </a:lvl2pPr>
            <a:lvl3pPr marL="932597" indent="0">
              <a:buNone/>
              <a:defRPr sz="1836" b="1"/>
            </a:lvl3pPr>
            <a:lvl4pPr marL="1398895" indent="0">
              <a:buNone/>
              <a:defRPr sz="1632" b="1"/>
            </a:lvl4pPr>
            <a:lvl5pPr marL="1865193" indent="0">
              <a:buNone/>
              <a:defRPr sz="1632" b="1"/>
            </a:lvl5pPr>
            <a:lvl6pPr marL="2331491" indent="0">
              <a:buNone/>
              <a:defRPr sz="1632" b="1"/>
            </a:lvl6pPr>
            <a:lvl7pPr marL="2797790" indent="0">
              <a:buNone/>
              <a:defRPr sz="1632" b="1"/>
            </a:lvl7pPr>
            <a:lvl8pPr marL="3264088" indent="0">
              <a:buNone/>
              <a:defRPr sz="1632" b="1"/>
            </a:lvl8pPr>
            <a:lvl9pPr marL="3730386" indent="0">
              <a:buNone/>
              <a:defRPr sz="163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5965" y="2554944"/>
            <a:ext cx="5287122" cy="209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5008" y="6482889"/>
            <a:ext cx="2798207" cy="372394"/>
          </a:xfrm>
          <a:prstGeom prst="rect">
            <a:avLst/>
          </a:prstGeom>
        </p:spPr>
        <p:txBody>
          <a:bodyPr/>
          <a:lstStyle/>
          <a:p>
            <a:fld id="{E6F01190-84FE-4909-988B-9CACD9429DE1}" type="datetimeFigureOut">
              <a:rPr lang="en-US" smtClean="0"/>
              <a:t>5/5/2015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19583" y="6482889"/>
            <a:ext cx="4197310" cy="37239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83260" y="6482889"/>
            <a:ext cx="2798207" cy="372394"/>
          </a:xfrm>
          <a:prstGeom prst="rect">
            <a:avLst/>
          </a:prstGeom>
        </p:spPr>
        <p:txBody>
          <a:bodyPr/>
          <a:lstStyle/>
          <a:p>
            <a:fld id="{7AADE253-AFC1-4C74-AC97-BED3FDFBF9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450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No ti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587"/>
            <a:ext cx="12430199" cy="69919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74638" y="2119165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93752" y="3040063"/>
            <a:ext cx="4333238" cy="7848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>
              <a:lnSpc>
                <a:spcPct val="90000"/>
              </a:lnSpc>
              <a:spcBef>
                <a:spcPct val="0"/>
              </a:spcBef>
            </a:pPr>
            <a:r>
              <a:rPr lang="en-US" sz="5000" spc="-125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latin typeface="Segoe UI Light"/>
                <a:cs typeface="Segoe UI" pitchFamily="34" charset="0"/>
              </a:rPr>
              <a:t>Spark the future.</a:t>
            </a:r>
            <a:endParaRPr lang="en-US" sz="5000" spc="-125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latin typeface="Segoe UI Light"/>
              <a:cs typeface="Segoe UI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441776" y="4617847"/>
            <a:ext cx="2185214" cy="71558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>
              <a:lnSpc>
                <a:spcPct val="90000"/>
              </a:lnSpc>
              <a:spcBef>
                <a:spcPct val="0"/>
              </a:spcBef>
            </a:pPr>
            <a: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  <a:t>May 4 – 8, 2015</a:t>
            </a:r>
            <a:b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</a:br>
            <a: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  <a:t>Chicago, IL</a:t>
            </a:r>
            <a:endParaRPr lang="en-US" sz="225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10" y="4088040"/>
            <a:ext cx="2494315" cy="3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38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7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399" spc="-10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2" y="3955785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67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1505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3447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 sz="4000">
                <a:gradFill>
                  <a:gsLst>
                    <a:gs pos="7080">
                      <a:schemeClr val="tx2"/>
                    </a:gs>
                    <a:gs pos="36283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9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108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5986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5115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753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6267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8951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098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36776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9" y="4881266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72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199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36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458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9997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453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099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5365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40" y="1241426"/>
            <a:ext cx="5486399" cy="2012859"/>
          </a:xfrm>
        </p:spPr>
        <p:txBody>
          <a:bodyPr>
            <a:spAutoFit/>
          </a:bodyPr>
          <a:lstStyle>
            <a:lvl1pPr>
              <a:defRPr sz="659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50/50 photo layout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1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638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612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3400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 sz="4000">
                <a:gradFill>
                  <a:gsLst>
                    <a:gs pos="7080">
                      <a:schemeClr val="tx2"/>
                    </a:gs>
                    <a:gs pos="36283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6585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8503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2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2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9" y="1221158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56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49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9258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" y="0"/>
            <a:ext cx="12435840" cy="699516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4868863"/>
            <a:ext cx="12436475" cy="2125662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ext Box 3"/>
          <p:cNvSpPr txBox="1">
            <a:spLocks noChangeArrowheads="1"/>
          </p:cNvSpPr>
          <p:nvPr userDrawn="1"/>
        </p:nvSpPr>
        <p:spPr bwMode="white">
          <a:xfrm>
            <a:off x="7589822" y="6294476"/>
            <a:ext cx="45719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932215" eaLnBrk="0" hangingPunct="0"/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700" dirty="0" smtClean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2015 </a:t>
            </a:r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0" y="5580859"/>
            <a:ext cx="3291840" cy="7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61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490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454" indent="-280966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944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526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107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7948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Notes slide Layout No Bar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740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86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5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2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27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69" r:id="rId1"/>
    <p:sldLayoutId id="2147484236" r:id="rId2"/>
    <p:sldLayoutId id="2147484240" r:id="rId3"/>
    <p:sldLayoutId id="2147484272" r:id="rId4"/>
    <p:sldLayoutId id="2147484241" r:id="rId5"/>
    <p:sldLayoutId id="2147484273" r:id="rId6"/>
    <p:sldLayoutId id="2147484244" r:id="rId7"/>
    <p:sldLayoutId id="2147484274" r:id="rId8"/>
    <p:sldLayoutId id="2147484245" r:id="rId9"/>
    <p:sldLayoutId id="2147484275" r:id="rId10"/>
    <p:sldLayoutId id="2147484247" r:id="rId11"/>
    <p:sldLayoutId id="2147484249" r:id="rId12"/>
    <p:sldLayoutId id="2147484250" r:id="rId13"/>
    <p:sldLayoutId id="2147484264" r:id="rId14"/>
    <p:sldLayoutId id="2147484251" r:id="rId15"/>
    <p:sldLayoutId id="2147484270" r:id="rId16"/>
    <p:sldLayoutId id="2147484252" r:id="rId17"/>
    <p:sldLayoutId id="2147484253" r:id="rId18"/>
    <p:sldLayoutId id="2147484254" r:id="rId19"/>
    <p:sldLayoutId id="2147484271" r:id="rId20"/>
    <p:sldLayoutId id="2147484257" r:id="rId21"/>
    <p:sldLayoutId id="2147484258" r:id="rId22"/>
    <p:sldLayoutId id="2147484259" r:id="rId23"/>
    <p:sldLayoutId id="2147484260" r:id="rId24"/>
    <p:sldLayoutId id="2147484261" r:id="rId25"/>
    <p:sldLayoutId id="2147484263" r:id="rId26"/>
    <p:sldLayoutId id="2147484276" r:id="rId27"/>
    <p:sldLayoutId id="2147484277" r:id="rId2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667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873" marR="0" indent="-342873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154" marR="0" indent="-241281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036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618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199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4834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170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503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838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667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001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002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336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 userDrawn="1">
          <p15:clr>
            <a:srgbClr val="5ACBF0"/>
          </p15:clr>
        </p15:guide>
        <p15:guide id="2" pos="173" userDrawn="1">
          <p15:clr>
            <a:srgbClr val="5ACBF0"/>
          </p15:clr>
        </p15:guide>
        <p15:guide id="3" pos="749" userDrawn="1">
          <p15:clr>
            <a:srgbClr val="5ACBF0"/>
          </p15:clr>
        </p15:guide>
        <p15:guide id="4" pos="1325" userDrawn="1">
          <p15:clr>
            <a:srgbClr val="5ACBF0"/>
          </p15:clr>
        </p15:guide>
        <p15:guide id="5" pos="1901" userDrawn="1">
          <p15:clr>
            <a:srgbClr val="5ACBF0"/>
          </p15:clr>
        </p15:guide>
        <p15:guide id="6" pos="2477" userDrawn="1">
          <p15:clr>
            <a:srgbClr val="5ACBF0"/>
          </p15:clr>
        </p15:guide>
        <p15:guide id="7" pos="3053" userDrawn="1">
          <p15:clr>
            <a:srgbClr val="5ACBF0"/>
          </p15:clr>
        </p15:guide>
        <p15:guide id="8" pos="3629" userDrawn="1">
          <p15:clr>
            <a:srgbClr val="5ACBF0"/>
          </p15:clr>
        </p15:guide>
        <p15:guide id="9" pos="4205" userDrawn="1">
          <p15:clr>
            <a:srgbClr val="5ACBF0"/>
          </p15:clr>
        </p15:guide>
        <p15:guide id="10" pos="4781" userDrawn="1">
          <p15:clr>
            <a:srgbClr val="5ACBF0"/>
          </p15:clr>
        </p15:guide>
        <p15:guide id="11" pos="5357" userDrawn="1">
          <p15:clr>
            <a:srgbClr val="5ACBF0"/>
          </p15:clr>
        </p15:guide>
        <p15:guide id="12" pos="5933" userDrawn="1">
          <p15:clr>
            <a:srgbClr val="5ACBF0"/>
          </p15:clr>
        </p15:guide>
        <p15:guide id="13" pos="6509" userDrawn="1">
          <p15:clr>
            <a:srgbClr val="5ACBF0"/>
          </p15:clr>
        </p15:guide>
        <p15:guide id="14" pos="7085" userDrawn="1">
          <p15:clr>
            <a:srgbClr val="5ACBF0"/>
          </p15:clr>
        </p15:guide>
        <p15:guide id="15" pos="7661" userDrawn="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 userDrawn="1">
          <p15:clr>
            <a:srgbClr val="5ACBF0"/>
          </p15:clr>
        </p15:guide>
        <p15:guide id="19" orient="horz" pos="1339" userDrawn="1">
          <p15:clr>
            <a:srgbClr val="5ACBF0"/>
          </p15:clr>
        </p15:guide>
        <p15:guide id="20" orient="horz" pos="1915" userDrawn="1">
          <p15:clr>
            <a:srgbClr val="5ACBF0"/>
          </p15:clr>
        </p15:guide>
        <p15:guide id="21" orient="horz" pos="2491" userDrawn="1">
          <p15:clr>
            <a:srgbClr val="5ACBF0"/>
          </p15:clr>
        </p15:guide>
        <p15:guide id="22" orient="horz" pos="3067" userDrawn="1">
          <p15:clr>
            <a:srgbClr val="5ACBF0"/>
          </p15:clr>
        </p15:guide>
        <p15:guide id="23" orient="horz" pos="3643" userDrawn="1">
          <p15:clr>
            <a:srgbClr val="5ACBF0"/>
          </p15:clr>
        </p15:guide>
        <p15:guide id="24" orient="horz" pos="4219" userDrawn="1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5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2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607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  <p:sldLayoutId id="2147484290" r:id="rId12"/>
    <p:sldLayoutId id="2147484291" r:id="rId13"/>
    <p:sldLayoutId id="2147484292" r:id="rId14"/>
    <p:sldLayoutId id="2147484293" r:id="rId15"/>
    <p:sldLayoutId id="2147484294" r:id="rId16"/>
    <p:sldLayoutId id="2147484295" r:id="rId17"/>
    <p:sldLayoutId id="2147484296" r:id="rId18"/>
    <p:sldLayoutId id="2147484297" r:id="rId19"/>
    <p:sldLayoutId id="2147484298" r:id="rId20"/>
    <p:sldLayoutId id="2147484299" r:id="rId21"/>
    <p:sldLayoutId id="2147484300" r:id="rId22"/>
    <p:sldLayoutId id="2147484301" r:id="rId23"/>
    <p:sldLayoutId id="2147484302" r:id="rId24"/>
    <p:sldLayoutId id="2147484303" r:id="rId25"/>
    <p:sldLayoutId id="2147484304" r:id="rId26"/>
    <p:sldLayoutId id="2147484305" r:id="rId2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667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873" marR="0" indent="-342873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154" marR="0" indent="-241281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036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618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199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4834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170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503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838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667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001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002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336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6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11" Type="http://schemas.openxmlformats.org/officeDocument/2006/relationships/image" Target="../media/image18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0.png"/><Relationship Id="rId4" Type="http://schemas.openxmlformats.org/officeDocument/2006/relationships/hyperlink" Target="http://myignite.microsoft.com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23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DB2 Connector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592300"/>
          </a:xfrm>
        </p:spPr>
        <p:txBody>
          <a:bodyPr/>
          <a:lstStyle/>
          <a:p>
            <a:r>
              <a:rPr lang="en-US" sz="3600" dirty="0" smtClean="0"/>
              <a:t>App Service API app</a:t>
            </a:r>
          </a:p>
          <a:p>
            <a:pPr lvl="1"/>
            <a:r>
              <a:rPr lang="en-US" sz="1800" dirty="0" smtClean="0"/>
              <a:t>Connector-specific Web API operations using HTTP GET and POST verbs</a:t>
            </a:r>
          </a:p>
          <a:p>
            <a:pPr lvl="1"/>
            <a:r>
              <a:rPr lang="en-US" sz="1800" dirty="0" smtClean="0"/>
              <a:t>	SELECT, INSERT, UPDATE, DELETE, custom SQL statement</a:t>
            </a:r>
          </a:p>
          <a:p>
            <a:pPr lvl="1"/>
            <a:r>
              <a:rPr lang="en-US" sz="1800" dirty="0" smtClean="0"/>
              <a:t>Industry-standard Open Data Protocol (OData) operations</a:t>
            </a:r>
          </a:p>
          <a:p>
            <a:pPr lvl="1"/>
            <a:r>
              <a:rPr lang="en-US" sz="1800" dirty="0" smtClean="0"/>
              <a:t>	SELECT, INSERT, UPDATE, DELETE, MERGE</a:t>
            </a:r>
          </a:p>
          <a:p>
            <a:pPr lvl="1"/>
            <a:r>
              <a:rPr lang="en-US" sz="1800" dirty="0" smtClean="0"/>
              <a:t>Compatible with Logic app actions</a:t>
            </a:r>
          </a:p>
          <a:p>
            <a:pPr lvl="1"/>
            <a:r>
              <a:rPr lang="en-US" sz="1800" dirty="0" smtClean="0"/>
              <a:t>Swagger documentation and examples based on configured table list</a:t>
            </a:r>
          </a:p>
          <a:p>
            <a:r>
              <a:rPr lang="en-US" sz="3600" dirty="0" smtClean="0"/>
              <a:t>Networking</a:t>
            </a:r>
          </a:p>
          <a:p>
            <a:pPr lvl="1"/>
            <a:r>
              <a:rPr lang="en-US" sz="1800" dirty="0" smtClean="0"/>
              <a:t>Microsoft Client for DRDA for connecting to DB2 server across a TCP/IP network</a:t>
            </a:r>
          </a:p>
          <a:p>
            <a:pPr lvl="1"/>
            <a:r>
              <a:rPr lang="en-US" sz="1800" dirty="0" smtClean="0"/>
              <a:t>VPN and hybrid connections to on-premises servers </a:t>
            </a:r>
          </a:p>
          <a:p>
            <a:pPr lvl="1"/>
            <a:r>
              <a:rPr lang="en-US" sz="1800" dirty="0" smtClean="0"/>
              <a:t>Azure proxy service with service bus relay to on-premises connector</a:t>
            </a:r>
          </a:p>
          <a:p>
            <a:r>
              <a:rPr lang="en-US" sz="3600" dirty="0" smtClean="0"/>
              <a:t>DB2 servers</a:t>
            </a:r>
          </a:p>
          <a:p>
            <a:pPr lvl="1"/>
            <a:r>
              <a:rPr lang="en-US" sz="1800" dirty="0" smtClean="0"/>
              <a:t>IBM DB2 for z/OS V11 and V10</a:t>
            </a:r>
          </a:p>
          <a:p>
            <a:pPr lvl="1"/>
            <a:r>
              <a:rPr lang="en-US" sz="1800" dirty="0" smtClean="0"/>
              <a:t>DB2 for i V7R2, V7R1 and V6R</a:t>
            </a:r>
          </a:p>
          <a:p>
            <a:pPr lvl="1"/>
            <a:r>
              <a:rPr lang="en-US" sz="1800" dirty="0" smtClean="0"/>
              <a:t>DB2 for LUW V10.5, V10, and V9.7</a:t>
            </a:r>
          </a:p>
        </p:txBody>
      </p:sp>
    </p:spTree>
    <p:extLst>
      <p:ext uri="{BB962C8B-B14F-4D97-AF65-F5344CB8AC3E}">
        <p14:creationId xmlns:p14="http://schemas.microsoft.com/office/powerpoint/2010/main" val="218691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9" y="2136776"/>
            <a:ext cx="10056812" cy="1181734"/>
          </a:xfrm>
        </p:spPr>
        <p:txBody>
          <a:bodyPr/>
          <a:lstStyle/>
          <a:p>
            <a:r>
              <a:rPr lang="en-US" dirty="0" smtClean="0"/>
              <a:t>Demo DB2 Connector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Paul Larsen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81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Informix Connector</a:t>
            </a:r>
            <a:endParaRPr lang="en-US" dirty="0"/>
          </a:p>
        </p:txBody>
      </p:sp>
      <p:sp>
        <p:nvSpPr>
          <p:cNvPr id="191" name="Rounded Rectangle 190"/>
          <p:cNvSpPr/>
          <p:nvPr/>
        </p:nvSpPr>
        <p:spPr bwMode="auto">
          <a:xfrm>
            <a:off x="473700" y="1987120"/>
            <a:ext cx="3255220" cy="4343046"/>
          </a:xfrm>
          <a:prstGeom prst="roundRect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201" name="Rounded Rectangle 200"/>
          <p:cNvSpPr/>
          <p:nvPr/>
        </p:nvSpPr>
        <p:spPr bwMode="auto">
          <a:xfrm>
            <a:off x="722325" y="2306211"/>
            <a:ext cx="2757969" cy="2653559"/>
          </a:xfrm>
          <a:prstGeom prst="roundRect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grpSp>
        <p:nvGrpSpPr>
          <p:cNvPr id="240" name="Group 239"/>
          <p:cNvGrpSpPr/>
          <p:nvPr/>
        </p:nvGrpSpPr>
        <p:grpSpPr>
          <a:xfrm>
            <a:off x="1376678" y="5167341"/>
            <a:ext cx="1449261" cy="955255"/>
            <a:chOff x="394023" y="2470189"/>
            <a:chExt cx="1449261" cy="955255"/>
          </a:xfrm>
        </p:grpSpPr>
        <p:pic>
          <p:nvPicPr>
            <p:cNvPr id="241" name="Picture 240"/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044" y="2470189"/>
              <a:ext cx="585218" cy="585218"/>
            </a:xfrm>
            <a:prstGeom prst="rect">
              <a:avLst/>
            </a:prstGeom>
          </p:spPr>
        </p:pic>
        <p:sp>
          <p:nvSpPr>
            <p:cNvPr id="242" name="TextBox 241"/>
            <p:cNvSpPr txBox="1"/>
            <p:nvPr/>
          </p:nvSpPr>
          <p:spPr>
            <a:xfrm>
              <a:off x="394023" y="3148445"/>
              <a:ext cx="1449261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dirty="0"/>
                <a:t>App Service</a:t>
              </a:r>
            </a:p>
          </p:txBody>
        </p:sp>
      </p:grpSp>
      <p:sp>
        <p:nvSpPr>
          <p:cNvPr id="261" name="Rounded Rectangle 260"/>
          <p:cNvSpPr/>
          <p:nvPr/>
        </p:nvSpPr>
        <p:spPr bwMode="auto">
          <a:xfrm>
            <a:off x="8159522" y="1974747"/>
            <a:ext cx="3763337" cy="4343046"/>
          </a:xfrm>
          <a:prstGeom prst="roundRect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283" name="TextBox 282"/>
          <p:cNvSpPr txBox="1"/>
          <p:nvPr/>
        </p:nvSpPr>
        <p:spPr>
          <a:xfrm>
            <a:off x="8745790" y="5814819"/>
            <a:ext cx="2590800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spc="-7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Linux, UNIX, Windows</a:t>
            </a:r>
            <a:endParaRPr lang="en-US" sz="2000" spc="-7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269" name="Rounded Rectangle 268"/>
          <p:cNvSpPr/>
          <p:nvPr/>
        </p:nvSpPr>
        <p:spPr bwMode="auto">
          <a:xfrm>
            <a:off x="8403725" y="3582555"/>
            <a:ext cx="3274930" cy="1271419"/>
          </a:xfrm>
          <a:prstGeom prst="roundRect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grpSp>
        <p:nvGrpSpPr>
          <p:cNvPr id="335" name="Group 334"/>
          <p:cNvGrpSpPr/>
          <p:nvPr/>
        </p:nvGrpSpPr>
        <p:grpSpPr>
          <a:xfrm>
            <a:off x="8439602" y="1226817"/>
            <a:ext cx="3193867" cy="650560"/>
            <a:chOff x="7838757" y="1358590"/>
            <a:chExt cx="3193867" cy="650560"/>
          </a:xfrm>
        </p:grpSpPr>
        <p:pic>
          <p:nvPicPr>
            <p:cNvPr id="336" name="Picture 335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8757" y="1358590"/>
              <a:ext cx="585218" cy="585218"/>
            </a:xfrm>
            <a:prstGeom prst="rect">
              <a:avLst/>
            </a:prstGeom>
          </p:spPr>
        </p:pic>
        <p:sp>
          <p:nvSpPr>
            <p:cNvPr id="337" name="TextBox 336"/>
            <p:cNvSpPr txBox="1"/>
            <p:nvPr/>
          </p:nvSpPr>
          <p:spPr>
            <a:xfrm>
              <a:off x="8403655" y="1701373"/>
              <a:ext cx="2628969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000" spc="-7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On-Premises Datacenter</a:t>
              </a:r>
              <a:endParaRPr lang="en-US" sz="2000" spc="-7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338" name="Group 337"/>
          <p:cNvGrpSpPr/>
          <p:nvPr/>
        </p:nvGrpSpPr>
        <p:grpSpPr>
          <a:xfrm>
            <a:off x="820324" y="1370932"/>
            <a:ext cx="2551455" cy="585218"/>
            <a:chOff x="198437" y="1618619"/>
            <a:chExt cx="2551455" cy="585218"/>
          </a:xfrm>
        </p:grpSpPr>
        <p:sp>
          <p:nvSpPr>
            <p:cNvPr id="339" name="TextBox 338"/>
            <p:cNvSpPr txBox="1"/>
            <p:nvPr/>
          </p:nvSpPr>
          <p:spPr>
            <a:xfrm>
              <a:off x="819951" y="1868718"/>
              <a:ext cx="1929941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dirty="0"/>
                <a:t>Azure Datacenter</a:t>
              </a:r>
            </a:p>
          </p:txBody>
        </p:sp>
        <p:pic>
          <p:nvPicPr>
            <p:cNvPr id="340" name="Picture 339"/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37" y="1618619"/>
              <a:ext cx="585218" cy="585218"/>
            </a:xfrm>
            <a:prstGeom prst="rect">
              <a:avLst/>
            </a:prstGeom>
          </p:spPr>
        </p:pic>
      </p:grpSp>
      <p:cxnSp>
        <p:nvCxnSpPr>
          <p:cNvPr id="355" name="Straight Arrow Connector 354"/>
          <p:cNvCxnSpPr>
            <a:stCxn id="191" idx="3"/>
            <a:endCxn id="261" idx="1"/>
          </p:cNvCxnSpPr>
          <p:nvPr/>
        </p:nvCxnSpPr>
        <p:spPr>
          <a:xfrm flipV="1">
            <a:off x="3728920" y="4146270"/>
            <a:ext cx="4430602" cy="12373"/>
          </a:xfrm>
          <a:prstGeom prst="straightConnector1">
            <a:avLst/>
          </a:prstGeom>
          <a:ln w="28575">
            <a:solidFill>
              <a:srgbClr val="FFC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760292" y="3344862"/>
            <a:ext cx="2430801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dirty="0"/>
              <a:t>Standard DRDA Protocol and Formats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760292" y="4324191"/>
            <a:ext cx="2430801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dirty="0"/>
              <a:t>TCP/IP </a:t>
            </a:r>
          </a:p>
          <a:p>
            <a:pPr algn="ctr"/>
            <a:r>
              <a:rPr lang="en-US" dirty="0" smtClean="0"/>
              <a:t>(Hybrid, Relay, VPN)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581" y="3775591"/>
            <a:ext cx="585218" cy="585218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8714167" y="4449148"/>
            <a:ext cx="2654047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spc="-7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IBM Informix Server</a:t>
            </a:r>
            <a:endParaRPr lang="en-US" sz="2000" spc="-7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581" y="5116101"/>
            <a:ext cx="585218" cy="585218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8825789" y="2363153"/>
            <a:ext cx="2430801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dirty="0" smtClean="0"/>
              <a:t>Tables, Views</a:t>
            </a:r>
          </a:p>
          <a:p>
            <a:pPr algn="ctr"/>
            <a:r>
              <a:rPr lang="en-US" dirty="0" smtClean="0"/>
              <a:t>Stored Procedure</a:t>
            </a:r>
          </a:p>
          <a:p>
            <a:pPr algn="ctr"/>
            <a:r>
              <a:rPr lang="en-US" dirty="0" smtClean="0"/>
              <a:t>Catalog, Schema</a:t>
            </a:r>
          </a:p>
        </p:txBody>
      </p:sp>
      <p:sp>
        <p:nvSpPr>
          <p:cNvPr id="79" name="Rectangle 78"/>
          <p:cNvSpPr/>
          <p:nvPr/>
        </p:nvSpPr>
        <p:spPr>
          <a:xfrm>
            <a:off x="972634" y="2667494"/>
            <a:ext cx="2251774" cy="6456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Connector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Informix</a:t>
            </a:r>
          </a:p>
        </p:txBody>
      </p:sp>
      <p:sp>
        <p:nvSpPr>
          <p:cNvPr id="80" name="Rectangle 79"/>
          <p:cNvSpPr/>
          <p:nvPr/>
        </p:nvSpPr>
        <p:spPr>
          <a:xfrm>
            <a:off x="972634" y="3313142"/>
            <a:ext cx="2251774" cy="6456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ADO.NET Provider for DRDA</a:t>
            </a:r>
          </a:p>
        </p:txBody>
      </p:sp>
      <p:sp>
        <p:nvSpPr>
          <p:cNvPr id="81" name="Rectangle 80"/>
          <p:cNvSpPr/>
          <p:nvPr/>
        </p:nvSpPr>
        <p:spPr>
          <a:xfrm>
            <a:off x="972634" y="3958791"/>
            <a:ext cx="2251774" cy="6456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DRDA Protocol Client  for Informix</a:t>
            </a:r>
          </a:p>
        </p:txBody>
      </p:sp>
    </p:spTree>
    <p:extLst>
      <p:ext uri="{BB962C8B-B14F-4D97-AF65-F5344CB8AC3E}">
        <p14:creationId xmlns:p14="http://schemas.microsoft.com/office/powerpoint/2010/main" val="12273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Informix Connector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478423"/>
          </a:xfrm>
        </p:spPr>
        <p:txBody>
          <a:bodyPr/>
          <a:lstStyle/>
          <a:p>
            <a:r>
              <a:rPr lang="en-US" dirty="0" smtClean="0"/>
              <a:t>App Service API app</a:t>
            </a:r>
          </a:p>
          <a:p>
            <a:pPr lvl="1"/>
            <a:r>
              <a:rPr lang="en-US" dirty="0" smtClean="0"/>
              <a:t>Connector-specific Web API operations using HTTP GET and POST verbs</a:t>
            </a:r>
          </a:p>
          <a:p>
            <a:pPr lvl="2"/>
            <a:r>
              <a:rPr lang="en-US" dirty="0" smtClean="0"/>
              <a:t>SELECT, INSERT, UPDATE, DELETE, custom SQL statement</a:t>
            </a:r>
          </a:p>
          <a:p>
            <a:pPr lvl="1"/>
            <a:r>
              <a:rPr lang="en-US" dirty="0" smtClean="0"/>
              <a:t>Industry-standard Open Data Protocol (OData) operations</a:t>
            </a:r>
          </a:p>
          <a:p>
            <a:pPr lvl="2"/>
            <a:r>
              <a:rPr lang="en-US" dirty="0" smtClean="0"/>
              <a:t>SELECT, INSERT, UPDATE, DELETE, MERGE</a:t>
            </a:r>
          </a:p>
          <a:p>
            <a:pPr lvl="1"/>
            <a:r>
              <a:rPr lang="en-US" dirty="0" smtClean="0"/>
              <a:t>Compatible with Logic app actions</a:t>
            </a:r>
          </a:p>
          <a:p>
            <a:pPr lvl="1"/>
            <a:r>
              <a:rPr lang="en-US" dirty="0" smtClean="0"/>
              <a:t>Swagger documentation and examples based on configured table list</a:t>
            </a:r>
          </a:p>
          <a:p>
            <a:r>
              <a:rPr lang="en-US" dirty="0" smtClean="0"/>
              <a:t>Networking</a:t>
            </a:r>
          </a:p>
          <a:p>
            <a:pPr lvl="1"/>
            <a:r>
              <a:rPr lang="en-US" dirty="0" smtClean="0"/>
              <a:t>Microsoft Client for DRDA for connecting to Informix server across a TCP/IP network</a:t>
            </a:r>
          </a:p>
          <a:p>
            <a:pPr lvl="1"/>
            <a:r>
              <a:rPr lang="en-US" dirty="0" smtClean="0"/>
              <a:t>VPN and hybrid connections to on-premises servers </a:t>
            </a:r>
          </a:p>
          <a:p>
            <a:pPr lvl="1"/>
            <a:r>
              <a:rPr lang="en-US" dirty="0" smtClean="0"/>
              <a:t>Azure proxy service with service bus relay to on-premises connector</a:t>
            </a:r>
          </a:p>
          <a:p>
            <a:r>
              <a:rPr lang="en-US" dirty="0" smtClean="0"/>
              <a:t>Informix servers</a:t>
            </a:r>
          </a:p>
          <a:p>
            <a:pPr lvl="1"/>
            <a:r>
              <a:rPr lang="en-US" dirty="0" smtClean="0"/>
              <a:t>IBM Informix V12.1 and V11.5</a:t>
            </a:r>
          </a:p>
        </p:txBody>
      </p:sp>
    </p:spTree>
    <p:extLst>
      <p:ext uri="{BB962C8B-B14F-4D97-AF65-F5344CB8AC3E}">
        <p14:creationId xmlns:p14="http://schemas.microsoft.com/office/powerpoint/2010/main" val="398409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9" y="2136776"/>
            <a:ext cx="10056812" cy="1181734"/>
          </a:xfrm>
        </p:spPr>
        <p:txBody>
          <a:bodyPr/>
          <a:lstStyle/>
          <a:p>
            <a:r>
              <a:rPr lang="en-US" dirty="0" smtClean="0"/>
              <a:t>Demo Informix Connector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Paul Larsen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69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Service Connectivity to On-Premises</a:t>
            </a:r>
            <a:endParaRPr lang="en-US" dirty="0"/>
          </a:p>
        </p:txBody>
      </p:sp>
      <p:sp>
        <p:nvSpPr>
          <p:cNvPr id="191" name="Rounded Rectangle 190"/>
          <p:cNvSpPr/>
          <p:nvPr/>
        </p:nvSpPr>
        <p:spPr bwMode="auto">
          <a:xfrm>
            <a:off x="473700" y="1987120"/>
            <a:ext cx="3255220" cy="4343046"/>
          </a:xfrm>
          <a:prstGeom prst="roundRect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grpSp>
        <p:nvGrpSpPr>
          <p:cNvPr id="289" name="Group 288"/>
          <p:cNvGrpSpPr/>
          <p:nvPr/>
        </p:nvGrpSpPr>
        <p:grpSpPr>
          <a:xfrm>
            <a:off x="722325" y="3537141"/>
            <a:ext cx="2757969" cy="1271419"/>
            <a:chOff x="665236" y="2963861"/>
            <a:chExt cx="2757969" cy="1271419"/>
          </a:xfrm>
        </p:grpSpPr>
        <p:sp>
          <p:nvSpPr>
            <p:cNvPr id="201" name="Rounded Rectangle 200"/>
            <p:cNvSpPr/>
            <p:nvPr/>
          </p:nvSpPr>
          <p:spPr bwMode="auto">
            <a:xfrm>
              <a:off x="665236" y="2963861"/>
              <a:ext cx="2757969" cy="1271419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398" fontAlgn="base">
                <a:spcBef>
                  <a:spcPct val="0"/>
                </a:spcBef>
                <a:spcAft>
                  <a:spcPct val="0"/>
                </a:spcAft>
              </a:pPr>
              <a:endParaRPr lang="en-US" dirty="0"/>
            </a:p>
          </p:txBody>
        </p:sp>
        <p:grpSp>
          <p:nvGrpSpPr>
            <p:cNvPr id="240" name="Group 239"/>
            <p:cNvGrpSpPr/>
            <p:nvPr/>
          </p:nvGrpSpPr>
          <p:grpSpPr>
            <a:xfrm>
              <a:off x="728909" y="3121943"/>
              <a:ext cx="1449261" cy="955255"/>
              <a:chOff x="394023" y="2470189"/>
              <a:chExt cx="1449261" cy="955255"/>
            </a:xfrm>
          </p:grpSpPr>
          <p:pic>
            <p:nvPicPr>
              <p:cNvPr id="241" name="Picture 240"/>
              <p:cNvPicPr>
                <a:picLocks noChangeAspect="1"/>
              </p:cNvPicPr>
              <p:nvPr/>
            </p:nvPicPr>
            <p:blipFill>
              <a:blip r:embed="rId3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044" y="2470189"/>
                <a:ext cx="585218" cy="585218"/>
              </a:xfrm>
              <a:prstGeom prst="rect">
                <a:avLst/>
              </a:prstGeom>
            </p:spPr>
          </p:pic>
          <p:sp>
            <p:nvSpPr>
              <p:cNvPr id="242" name="TextBox 241"/>
              <p:cNvSpPr txBox="1"/>
              <p:nvPr/>
            </p:nvSpPr>
            <p:spPr>
              <a:xfrm>
                <a:off x="394023" y="3148445"/>
                <a:ext cx="144926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dirty="0"/>
                  <a:t>App Service</a:t>
                </a:r>
              </a:p>
            </p:txBody>
          </p:sp>
        </p:grpSp>
        <p:grpSp>
          <p:nvGrpSpPr>
            <p:cNvPr id="243" name="Group 242"/>
            <p:cNvGrpSpPr/>
            <p:nvPr/>
          </p:nvGrpSpPr>
          <p:grpSpPr>
            <a:xfrm>
              <a:off x="2346504" y="3103835"/>
              <a:ext cx="899933" cy="991471"/>
              <a:chOff x="2130007" y="2464751"/>
              <a:chExt cx="899933" cy="991471"/>
            </a:xfrm>
          </p:grpSpPr>
          <p:pic>
            <p:nvPicPr>
              <p:cNvPr id="244" name="Picture 243"/>
              <p:cNvPicPr>
                <a:picLocks noChangeAspect="1"/>
              </p:cNvPicPr>
              <p:nvPr/>
            </p:nvPicPr>
            <p:blipFill>
              <a:blip r:embed="rId4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7365" y="2464751"/>
                <a:ext cx="585218" cy="585218"/>
              </a:xfrm>
              <a:prstGeom prst="rect">
                <a:avLst/>
              </a:prstGeom>
            </p:spPr>
          </p:pic>
          <p:sp>
            <p:nvSpPr>
              <p:cNvPr id="245" name="TextBox 244"/>
              <p:cNvSpPr txBox="1"/>
              <p:nvPr/>
            </p:nvSpPr>
            <p:spPr>
              <a:xfrm>
                <a:off x="2130007" y="3148445"/>
                <a:ext cx="89993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2000" spc="-70" dirty="0" smtClean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API App</a:t>
                </a:r>
                <a:endParaRPr lang="en-US" sz="2000" spc="-7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p:grpSp>
      </p:grpSp>
      <p:pic>
        <p:nvPicPr>
          <p:cNvPr id="253" name="Picture 252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129" y="2282315"/>
            <a:ext cx="585218" cy="585218"/>
          </a:xfrm>
          <a:prstGeom prst="rect">
            <a:avLst/>
          </a:prstGeom>
        </p:spPr>
      </p:pic>
      <p:sp>
        <p:nvSpPr>
          <p:cNvPr id="254" name="TextBox 253"/>
          <p:cNvSpPr txBox="1"/>
          <p:nvPr/>
        </p:nvSpPr>
        <p:spPr>
          <a:xfrm>
            <a:off x="5051902" y="2898039"/>
            <a:ext cx="1961672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spc="-7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Hybrid Connection   </a:t>
            </a:r>
            <a:endParaRPr lang="en-US" sz="2000" spc="-7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256" name="Picture 2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129" y="5118798"/>
            <a:ext cx="585218" cy="585218"/>
          </a:xfrm>
          <a:prstGeom prst="rect">
            <a:avLst/>
          </a:prstGeom>
        </p:spPr>
      </p:pic>
      <p:sp>
        <p:nvSpPr>
          <p:cNvPr id="257" name="TextBox 256"/>
          <p:cNvSpPr txBox="1"/>
          <p:nvPr/>
        </p:nvSpPr>
        <p:spPr>
          <a:xfrm>
            <a:off x="5156132" y="5630862"/>
            <a:ext cx="1753212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spc="-7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Virtual Network</a:t>
            </a:r>
            <a:endParaRPr lang="en-US" sz="2000" spc="-7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259" name="Picture 258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129" y="3687760"/>
            <a:ext cx="585218" cy="585218"/>
          </a:xfrm>
          <a:prstGeom prst="rect">
            <a:avLst/>
          </a:prstGeom>
        </p:spPr>
      </p:pic>
      <p:sp>
        <p:nvSpPr>
          <p:cNvPr id="260" name="TextBox 259"/>
          <p:cNvSpPr txBox="1"/>
          <p:nvPr/>
        </p:nvSpPr>
        <p:spPr>
          <a:xfrm>
            <a:off x="5116863" y="4335462"/>
            <a:ext cx="1831750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spc="-7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Service Bus Relay   </a:t>
            </a:r>
            <a:endParaRPr lang="en-US" sz="2000" spc="-7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261" name="Rounded Rectangle 260"/>
          <p:cNvSpPr/>
          <p:nvPr/>
        </p:nvSpPr>
        <p:spPr bwMode="auto">
          <a:xfrm>
            <a:off x="8159522" y="1974747"/>
            <a:ext cx="3763337" cy="4343046"/>
          </a:xfrm>
          <a:prstGeom prst="roundRect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grpSp>
        <p:nvGrpSpPr>
          <p:cNvPr id="282" name="Group 281"/>
          <p:cNvGrpSpPr/>
          <p:nvPr/>
        </p:nvGrpSpPr>
        <p:grpSpPr>
          <a:xfrm>
            <a:off x="9469690" y="5021262"/>
            <a:ext cx="1143000" cy="1088067"/>
            <a:chOff x="3498663" y="4303744"/>
            <a:chExt cx="1143000" cy="1088067"/>
          </a:xfrm>
        </p:grpSpPr>
        <p:sp>
          <p:nvSpPr>
            <p:cNvPr id="283" name="TextBox 282"/>
            <p:cNvSpPr txBox="1"/>
            <p:nvPr/>
          </p:nvSpPr>
          <p:spPr>
            <a:xfrm>
              <a:off x="3498663" y="5084034"/>
              <a:ext cx="114300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000" spc="-7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IBM</a:t>
              </a:r>
              <a:endParaRPr lang="en-US" sz="2000" spc="-7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pic>
          <p:nvPicPr>
            <p:cNvPr id="284" name="Picture 283"/>
            <p:cNvPicPr>
              <a:picLocks noChangeAspect="1"/>
            </p:cNvPicPr>
            <p:nvPr/>
          </p:nvPicPr>
          <p:blipFill>
            <a:blip r:embed="rId8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0018" y="4303744"/>
              <a:ext cx="780290" cy="780290"/>
            </a:xfrm>
            <a:prstGeom prst="rect">
              <a:avLst/>
            </a:prstGeom>
          </p:spPr>
        </p:pic>
      </p:grpSp>
      <p:grpSp>
        <p:nvGrpSpPr>
          <p:cNvPr id="352" name="Group 351"/>
          <p:cNvGrpSpPr/>
          <p:nvPr/>
        </p:nvGrpSpPr>
        <p:grpSpPr>
          <a:xfrm>
            <a:off x="8403725" y="3547786"/>
            <a:ext cx="3274930" cy="1271419"/>
            <a:chOff x="8403725" y="3547786"/>
            <a:chExt cx="3274930" cy="1271419"/>
          </a:xfrm>
        </p:grpSpPr>
        <p:grpSp>
          <p:nvGrpSpPr>
            <p:cNvPr id="276" name="Group 275"/>
            <p:cNvGrpSpPr/>
            <p:nvPr/>
          </p:nvGrpSpPr>
          <p:grpSpPr>
            <a:xfrm>
              <a:off x="8680864" y="3687760"/>
              <a:ext cx="585373" cy="991470"/>
              <a:chOff x="11319945" y="2464751"/>
              <a:chExt cx="585373" cy="991470"/>
            </a:xfrm>
          </p:grpSpPr>
          <p:pic>
            <p:nvPicPr>
              <p:cNvPr id="277" name="Picture 276"/>
              <p:cNvPicPr>
                <a:picLocks noChangeAspect="1"/>
              </p:cNvPicPr>
              <p:nvPr/>
            </p:nvPicPr>
            <p:blipFill>
              <a:blip r:embed="rId9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20100" y="2464751"/>
                <a:ext cx="585218" cy="585218"/>
              </a:xfrm>
              <a:prstGeom prst="rect">
                <a:avLst/>
              </a:prstGeom>
            </p:spPr>
          </p:pic>
          <p:sp>
            <p:nvSpPr>
              <p:cNvPr id="278" name="TextBox 277"/>
              <p:cNvSpPr txBox="1"/>
              <p:nvPr/>
            </p:nvSpPr>
            <p:spPr>
              <a:xfrm>
                <a:off x="11319945" y="3148444"/>
                <a:ext cx="47304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2000" spc="-70" dirty="0" smtClean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IIS</a:t>
                </a:r>
                <a:endParaRPr lang="en-US" sz="2000" spc="-7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p:grpSp>
        <p:sp>
          <p:nvSpPr>
            <p:cNvPr id="269" name="Rounded Rectangle 268"/>
            <p:cNvSpPr/>
            <p:nvPr/>
          </p:nvSpPr>
          <p:spPr bwMode="auto">
            <a:xfrm>
              <a:off x="8403725" y="3547786"/>
              <a:ext cx="3274930" cy="1271419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398" fontAlgn="base">
                <a:spcBef>
                  <a:spcPct val="0"/>
                </a:spcBef>
                <a:spcAft>
                  <a:spcPct val="0"/>
                </a:spcAft>
              </a:pPr>
              <a:endParaRPr lang="en-US" dirty="0"/>
            </a:p>
          </p:txBody>
        </p:sp>
        <p:grpSp>
          <p:nvGrpSpPr>
            <p:cNvPr id="273" name="Group 272"/>
            <p:cNvGrpSpPr/>
            <p:nvPr/>
          </p:nvGrpSpPr>
          <p:grpSpPr>
            <a:xfrm>
              <a:off x="9418637" y="3687760"/>
              <a:ext cx="899933" cy="991471"/>
              <a:chOff x="2130007" y="2464751"/>
              <a:chExt cx="899933" cy="991471"/>
            </a:xfrm>
          </p:grpSpPr>
          <p:pic>
            <p:nvPicPr>
              <p:cNvPr id="274" name="Picture 273"/>
              <p:cNvPicPr>
                <a:picLocks noChangeAspect="1"/>
              </p:cNvPicPr>
              <p:nvPr/>
            </p:nvPicPr>
            <p:blipFill>
              <a:blip r:embed="rId4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7365" y="2464751"/>
                <a:ext cx="585218" cy="585218"/>
              </a:xfrm>
              <a:prstGeom prst="rect">
                <a:avLst/>
              </a:prstGeom>
            </p:spPr>
          </p:pic>
          <p:sp>
            <p:nvSpPr>
              <p:cNvPr id="275" name="TextBox 274"/>
              <p:cNvSpPr txBox="1"/>
              <p:nvPr/>
            </p:nvSpPr>
            <p:spPr>
              <a:xfrm>
                <a:off x="2130007" y="3148445"/>
                <a:ext cx="89993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2000" spc="-70" dirty="0" smtClean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API App</a:t>
                </a:r>
                <a:endParaRPr lang="en-US" sz="2000" spc="-7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p:grpSp>
        <p:grpSp>
          <p:nvGrpSpPr>
            <p:cNvPr id="285" name="Group 284"/>
            <p:cNvGrpSpPr/>
            <p:nvPr/>
          </p:nvGrpSpPr>
          <p:grpSpPr>
            <a:xfrm>
              <a:off x="10383777" y="3687761"/>
              <a:ext cx="1168909" cy="991468"/>
              <a:chOff x="1545552" y="4411662"/>
              <a:chExt cx="1168909" cy="991468"/>
            </a:xfrm>
          </p:grpSpPr>
          <p:pic>
            <p:nvPicPr>
              <p:cNvPr id="286" name="Picture 285"/>
              <p:cNvPicPr>
                <a:picLocks noChangeAspect="1"/>
              </p:cNvPicPr>
              <p:nvPr/>
            </p:nvPicPr>
            <p:blipFill>
              <a:blip r:embed="rId10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7398" y="4411662"/>
                <a:ext cx="585218" cy="585218"/>
              </a:xfrm>
              <a:prstGeom prst="rect">
                <a:avLst/>
              </a:prstGeom>
            </p:spPr>
          </p:pic>
          <p:sp>
            <p:nvSpPr>
              <p:cNvPr id="287" name="TextBox 286"/>
              <p:cNvSpPr txBox="1"/>
              <p:nvPr/>
            </p:nvSpPr>
            <p:spPr>
              <a:xfrm>
                <a:off x="1545552" y="5095353"/>
                <a:ext cx="116890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2000" spc="-70" dirty="0" smtClean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Windows</a:t>
                </a:r>
                <a:endParaRPr lang="en-US" sz="2000" spc="-7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p:grpSp>
      </p:grpSp>
      <p:grpSp>
        <p:nvGrpSpPr>
          <p:cNvPr id="294" name="Group 293"/>
          <p:cNvGrpSpPr/>
          <p:nvPr/>
        </p:nvGrpSpPr>
        <p:grpSpPr>
          <a:xfrm>
            <a:off x="9469193" y="2278062"/>
            <a:ext cx="1168909" cy="991468"/>
            <a:chOff x="1545552" y="4411662"/>
            <a:chExt cx="1168909" cy="991468"/>
          </a:xfrm>
        </p:grpSpPr>
        <p:pic>
          <p:nvPicPr>
            <p:cNvPr id="295" name="Picture 294"/>
            <p:cNvPicPr>
              <a:picLocks noChangeAspect="1"/>
            </p:cNvPicPr>
            <p:nvPr/>
          </p:nvPicPr>
          <p:blipFill>
            <a:blip r:embed="rId10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7398" y="4411662"/>
              <a:ext cx="585218" cy="585218"/>
            </a:xfrm>
            <a:prstGeom prst="rect">
              <a:avLst/>
            </a:prstGeom>
          </p:spPr>
        </p:pic>
        <p:sp>
          <p:nvSpPr>
            <p:cNvPr id="296" name="TextBox 295"/>
            <p:cNvSpPr txBox="1"/>
            <p:nvPr/>
          </p:nvSpPr>
          <p:spPr>
            <a:xfrm>
              <a:off x="1545552" y="5095353"/>
              <a:ext cx="1168909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000" spc="-7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Windows</a:t>
              </a:r>
              <a:endParaRPr lang="en-US" sz="2000" spc="-7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335" name="Group 334"/>
          <p:cNvGrpSpPr/>
          <p:nvPr/>
        </p:nvGrpSpPr>
        <p:grpSpPr>
          <a:xfrm>
            <a:off x="8439602" y="1226817"/>
            <a:ext cx="3193867" cy="650560"/>
            <a:chOff x="7838757" y="1358590"/>
            <a:chExt cx="3193867" cy="650560"/>
          </a:xfrm>
        </p:grpSpPr>
        <p:pic>
          <p:nvPicPr>
            <p:cNvPr id="336" name="Picture 335"/>
            <p:cNvPicPr>
              <a:picLocks noChangeAspect="1"/>
            </p:cNvPicPr>
            <p:nvPr/>
          </p:nvPicPr>
          <p:blipFill>
            <a:blip r:embed="rId11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8757" y="1358590"/>
              <a:ext cx="585218" cy="585218"/>
            </a:xfrm>
            <a:prstGeom prst="rect">
              <a:avLst/>
            </a:prstGeom>
          </p:spPr>
        </p:pic>
        <p:sp>
          <p:nvSpPr>
            <p:cNvPr id="337" name="TextBox 336"/>
            <p:cNvSpPr txBox="1"/>
            <p:nvPr/>
          </p:nvSpPr>
          <p:spPr>
            <a:xfrm>
              <a:off x="8403655" y="1701373"/>
              <a:ext cx="2628969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000" spc="-7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On-Premises Datacenter</a:t>
              </a:r>
              <a:endParaRPr lang="en-US" sz="2000" spc="-7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338" name="Group 337"/>
          <p:cNvGrpSpPr/>
          <p:nvPr/>
        </p:nvGrpSpPr>
        <p:grpSpPr>
          <a:xfrm>
            <a:off x="820324" y="1370932"/>
            <a:ext cx="2551455" cy="585218"/>
            <a:chOff x="198437" y="1618619"/>
            <a:chExt cx="2551455" cy="585218"/>
          </a:xfrm>
        </p:grpSpPr>
        <p:sp>
          <p:nvSpPr>
            <p:cNvPr id="339" name="TextBox 338"/>
            <p:cNvSpPr txBox="1"/>
            <p:nvPr/>
          </p:nvSpPr>
          <p:spPr>
            <a:xfrm>
              <a:off x="819951" y="1868718"/>
              <a:ext cx="1929941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dirty="0"/>
                <a:t>Azure Datacenter</a:t>
              </a:r>
            </a:p>
          </p:txBody>
        </p:sp>
        <p:pic>
          <p:nvPicPr>
            <p:cNvPr id="340" name="Picture 339"/>
            <p:cNvPicPr>
              <a:picLocks noChangeAspect="1"/>
            </p:cNvPicPr>
            <p:nvPr/>
          </p:nvPicPr>
          <p:blipFill>
            <a:blip r:embed="rId1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37" y="1618619"/>
              <a:ext cx="585218" cy="585218"/>
            </a:xfrm>
            <a:prstGeom prst="rect">
              <a:avLst/>
            </a:prstGeom>
          </p:spPr>
        </p:pic>
      </p:grpSp>
      <p:cxnSp>
        <p:nvCxnSpPr>
          <p:cNvPr id="342" name="Straight Arrow Connector 341"/>
          <p:cNvCxnSpPr>
            <a:stCxn id="253" idx="3"/>
            <a:endCxn id="295" idx="1"/>
          </p:cNvCxnSpPr>
          <p:nvPr/>
        </p:nvCxnSpPr>
        <p:spPr>
          <a:xfrm flipV="1">
            <a:off x="6325347" y="2570671"/>
            <a:ext cx="3435692" cy="4253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Arrow Connector 348"/>
          <p:cNvCxnSpPr>
            <a:stCxn id="259" idx="3"/>
            <a:endCxn id="277" idx="1"/>
          </p:cNvCxnSpPr>
          <p:nvPr/>
        </p:nvCxnSpPr>
        <p:spPr>
          <a:xfrm>
            <a:off x="6325347" y="3980369"/>
            <a:ext cx="2355672" cy="0"/>
          </a:xfrm>
          <a:prstGeom prst="straightConnector1">
            <a:avLst/>
          </a:prstGeom>
          <a:ln w="28575">
            <a:solidFill>
              <a:srgbClr val="B4A0FF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Arrow Connector 354"/>
          <p:cNvCxnSpPr>
            <a:stCxn id="256" idx="3"/>
            <a:endCxn id="284" idx="1"/>
          </p:cNvCxnSpPr>
          <p:nvPr/>
        </p:nvCxnSpPr>
        <p:spPr>
          <a:xfrm>
            <a:off x="6325347" y="5411407"/>
            <a:ext cx="3325698" cy="0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Arrow Connector 358"/>
          <p:cNvCxnSpPr>
            <a:endCxn id="253" idx="1"/>
          </p:cNvCxnSpPr>
          <p:nvPr/>
        </p:nvCxnSpPr>
        <p:spPr>
          <a:xfrm>
            <a:off x="3779837" y="2570671"/>
            <a:ext cx="1960292" cy="4253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Arrow Connector 367"/>
          <p:cNvCxnSpPr>
            <a:endCxn id="259" idx="1"/>
          </p:cNvCxnSpPr>
          <p:nvPr/>
        </p:nvCxnSpPr>
        <p:spPr>
          <a:xfrm>
            <a:off x="3779837" y="3969724"/>
            <a:ext cx="1960292" cy="10645"/>
          </a:xfrm>
          <a:prstGeom prst="straightConnector1">
            <a:avLst/>
          </a:prstGeom>
          <a:ln w="28575">
            <a:solidFill>
              <a:srgbClr val="B4A0FF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Arrow Connector 371"/>
          <p:cNvCxnSpPr>
            <a:endCxn id="256" idx="1"/>
          </p:cNvCxnSpPr>
          <p:nvPr/>
        </p:nvCxnSpPr>
        <p:spPr>
          <a:xfrm>
            <a:off x="3779837" y="5411407"/>
            <a:ext cx="1960292" cy="0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2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 existing </a:t>
            </a:r>
            <a:r>
              <a:rPr lang="en-US" dirty="0"/>
              <a:t>IBM </a:t>
            </a:r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55837" y="4487862"/>
            <a:ext cx="135770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spc="-7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Windows </a:t>
            </a:r>
            <a:r>
              <a:rPr lang="en-US" sz="2000" spc="-7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Server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63100" y="4487862"/>
            <a:ext cx="287057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spc="-7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IBM z/OS and i5/OS, </a:t>
            </a:r>
          </a:p>
          <a:p>
            <a:pPr algn="ctr"/>
            <a:r>
              <a:rPr lang="en-US" sz="2000" spc="-7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AIX, Linux, UNIX, </a:t>
            </a:r>
            <a:r>
              <a:rPr lang="en-US" sz="2000" spc="-7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Windows</a:t>
            </a:r>
            <a:endParaRPr lang="en-US" sz="2000" spc="-7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42623" y="3147104"/>
            <a:ext cx="304076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pc="-7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IBM Protocols and Formats</a:t>
            </a:r>
          </a:p>
          <a:p>
            <a:pPr algn="ctr"/>
            <a:r>
              <a:rPr lang="en-US" spc="-7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Standard </a:t>
            </a:r>
            <a:r>
              <a:rPr lang="en-US" spc="-7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Protocols and Formats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55837" y="2356961"/>
            <a:ext cx="1253297" cy="11079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pc="-7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Microsoft </a:t>
            </a:r>
          </a:p>
          <a:p>
            <a:pPr algn="ctr"/>
            <a:r>
              <a:rPr lang="en-US" spc="-7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Host </a:t>
            </a:r>
            <a:br>
              <a:rPr lang="en-US" spc="-7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pc="-7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Integration </a:t>
            </a:r>
            <a:br>
              <a:rPr lang="en-US" spc="-7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pc="-7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Server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16881" y="2391564"/>
            <a:ext cx="1382137" cy="11079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pc="-7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CICS, IMS</a:t>
            </a:r>
          </a:p>
          <a:p>
            <a:pPr algn="ctr"/>
            <a:r>
              <a:rPr lang="en-US" spc="-7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MQ, RACF</a:t>
            </a:r>
          </a:p>
          <a:p>
            <a:pPr algn="ctr"/>
            <a:r>
              <a:rPr lang="en-US" spc="-7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DB2, Informix </a:t>
            </a:r>
            <a:br>
              <a:rPr lang="en-US" spc="-7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pc="-7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Host Files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87830" y="4279849"/>
            <a:ext cx="175035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pc="-7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TCP/IP and </a:t>
            </a:r>
            <a:r>
              <a:rPr lang="en-US" spc="-7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HRP/IP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243" y="3603566"/>
            <a:ext cx="780290" cy="7802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080" y="3694631"/>
            <a:ext cx="585218" cy="585218"/>
          </a:xfrm>
          <a:prstGeom prst="rect">
            <a:avLst/>
          </a:prstGeom>
        </p:spPr>
      </p:pic>
      <p:cxnSp>
        <p:nvCxnSpPr>
          <p:cNvPr id="21" name="Straight Arrow Connector 20"/>
          <p:cNvCxnSpPr>
            <a:stCxn id="4" idx="3"/>
            <a:endCxn id="17" idx="1"/>
          </p:cNvCxnSpPr>
          <p:nvPr/>
        </p:nvCxnSpPr>
        <p:spPr>
          <a:xfrm>
            <a:off x="3227298" y="3987240"/>
            <a:ext cx="5480945" cy="6471"/>
          </a:xfrm>
          <a:prstGeom prst="straightConnector1">
            <a:avLst/>
          </a:prstGeom>
          <a:ln w="28575">
            <a:solidFill>
              <a:srgbClr val="FFC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34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Host Integration Server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Infrastructure</a:t>
            </a:r>
          </a:p>
          <a:p>
            <a:pPr lvl="1"/>
            <a:r>
              <a:rPr lang="en-US" dirty="0" smtClean="0"/>
              <a:t>Network services (connectivity gateway, print and TN services; client device emulation, APIs)</a:t>
            </a:r>
          </a:p>
          <a:p>
            <a:pPr lvl="1"/>
            <a:r>
              <a:rPr lang="en-US" dirty="0" smtClean="0"/>
              <a:t>Security services (enterprise single sign-on)</a:t>
            </a:r>
          </a:p>
          <a:p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BizTalk adapters, OLE DB and ADO.NET providers for DB2 and Informix</a:t>
            </a:r>
          </a:p>
          <a:p>
            <a:r>
              <a:rPr lang="en-US" dirty="0" smtClean="0"/>
              <a:t>Messages and programs</a:t>
            </a:r>
          </a:p>
          <a:p>
            <a:pPr lvl="1"/>
            <a:r>
              <a:rPr lang="en-US" dirty="0" smtClean="0"/>
              <a:t>BizTalk adapters and WCF channel for IBM WebSphere MQ</a:t>
            </a:r>
          </a:p>
          <a:p>
            <a:pPr lvl="1"/>
            <a:r>
              <a:rPr lang="en-US" dirty="0" smtClean="0"/>
              <a:t>BizTalk adapter and Transaction Integrator for CICS, IBM I, and IMS</a:t>
            </a:r>
          </a:p>
        </p:txBody>
      </p:sp>
    </p:spTree>
    <p:extLst>
      <p:ext uri="{BB962C8B-B14F-4D97-AF65-F5344CB8AC3E}">
        <p14:creationId xmlns:p14="http://schemas.microsoft.com/office/powerpoint/2010/main" val="83443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5238357"/>
          </a:xfrm>
        </p:spPr>
        <p:txBody>
          <a:bodyPr/>
          <a:lstStyle/>
          <a:p>
            <a:r>
              <a:rPr lang="en-US" sz="4000" dirty="0" smtClean="0"/>
              <a:t>Azure cloud connectors</a:t>
            </a:r>
          </a:p>
          <a:p>
            <a:pPr lvl="1"/>
            <a:r>
              <a:rPr lang="en-US" sz="2800" dirty="0" smtClean="0"/>
              <a:t>App Service Public Preview</a:t>
            </a:r>
          </a:p>
          <a:p>
            <a:pPr lvl="2"/>
            <a:r>
              <a:rPr lang="en-US" sz="2800" dirty="0" smtClean="0"/>
              <a:t>DB2 Connector</a:t>
            </a:r>
          </a:p>
          <a:p>
            <a:pPr lvl="2"/>
            <a:r>
              <a:rPr lang="en-US" sz="2800" dirty="0" smtClean="0"/>
              <a:t>Informix Connector</a:t>
            </a:r>
          </a:p>
          <a:p>
            <a:pPr lvl="2"/>
            <a:r>
              <a:rPr lang="en-US" sz="2800" dirty="0" smtClean="0"/>
              <a:t>MQ Connector</a:t>
            </a:r>
          </a:p>
          <a:p>
            <a:pPr lvl="1"/>
            <a:r>
              <a:rPr lang="en-US" sz="2800" dirty="0" smtClean="0"/>
              <a:t>Planned (future)</a:t>
            </a:r>
          </a:p>
          <a:p>
            <a:pPr lvl="2"/>
            <a:r>
              <a:rPr lang="en-US" sz="2800" dirty="0" smtClean="0"/>
              <a:t>TI Connector (CICS, IMS, i)</a:t>
            </a:r>
          </a:p>
          <a:p>
            <a:pPr lvl="2"/>
            <a:r>
              <a:rPr lang="en-US" sz="2800" dirty="0" smtClean="0"/>
              <a:t>TI Service (host-initiated)</a:t>
            </a:r>
          </a:p>
          <a:p>
            <a:pPr lvl="2"/>
            <a:r>
              <a:rPr lang="en-US" sz="2800" dirty="0" smtClean="0"/>
              <a:t>DRDA Service (host-initiated)</a:t>
            </a:r>
          </a:p>
          <a:p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3022366"/>
          </a:xfrm>
        </p:spPr>
        <p:txBody>
          <a:bodyPr/>
          <a:lstStyle/>
          <a:p>
            <a:r>
              <a:rPr lang="en-US" sz="4000" dirty="0" smtClean="0"/>
              <a:t>On-premise servers</a:t>
            </a:r>
          </a:p>
          <a:p>
            <a:pPr lvl="1"/>
            <a:r>
              <a:rPr lang="en-US" sz="2800" dirty="0" smtClean="0"/>
              <a:t>HIS V10 Rapid Deployment TAP</a:t>
            </a:r>
          </a:p>
          <a:p>
            <a:pPr lvl="2"/>
            <a:r>
              <a:rPr lang="en-US" sz="2800" dirty="0" smtClean="0"/>
              <a:t>BizTalk Adapter for Informix</a:t>
            </a:r>
          </a:p>
          <a:p>
            <a:pPr lvl="1"/>
            <a:r>
              <a:rPr lang="en-US" sz="2800" dirty="0" smtClean="0"/>
              <a:t>Planned (future)</a:t>
            </a:r>
          </a:p>
          <a:p>
            <a:pPr lvl="2"/>
            <a:r>
              <a:rPr lang="en-US" sz="2800" dirty="0" smtClean="0"/>
              <a:t>Host Integration Server HIS V10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348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Content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462760"/>
          </a:xfrm>
        </p:spPr>
        <p:txBody>
          <a:bodyPr/>
          <a:lstStyle/>
          <a:p>
            <a:r>
              <a:rPr lang="en-US" dirty="0" smtClean="0"/>
              <a:t>Basics</a:t>
            </a:r>
            <a:endParaRPr lang="en-US" dirty="0"/>
          </a:p>
          <a:p>
            <a:pPr lvl="1"/>
            <a:r>
              <a:rPr lang="en-US" dirty="0" smtClean="0"/>
              <a:t>BRK3734 – Integration</a:t>
            </a:r>
            <a:r>
              <a:rPr lang="en-US" dirty="0"/>
              <a:t>: Extend Mission-Critical to the </a:t>
            </a:r>
            <a:r>
              <a:rPr lang="en-US" dirty="0" smtClean="0"/>
              <a:t>Cloud</a:t>
            </a:r>
          </a:p>
          <a:p>
            <a:pPr lvl="1"/>
            <a:r>
              <a:rPr lang="en-US" dirty="0" smtClean="0"/>
              <a:t>BRK3715 – Running </a:t>
            </a:r>
            <a:r>
              <a:rPr lang="en-US" dirty="0"/>
              <a:t>Enterprise Web and Mobile Apps on Azure App </a:t>
            </a:r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BRK3719 – Azure </a:t>
            </a:r>
            <a:r>
              <a:rPr lang="en-US" dirty="0"/>
              <a:t>API Apps: API </a:t>
            </a:r>
            <a:r>
              <a:rPr lang="en-US" dirty="0" smtClean="0"/>
              <a:t>back ends </a:t>
            </a:r>
            <a:r>
              <a:rPr lang="en-US" dirty="0"/>
              <a:t>for Enterprise Web, Mobile, and Logic </a:t>
            </a:r>
            <a:r>
              <a:rPr lang="en-US" dirty="0" smtClean="0"/>
              <a:t>Apps</a:t>
            </a:r>
          </a:p>
          <a:p>
            <a:pPr lvl="1"/>
            <a:r>
              <a:rPr lang="en-US" dirty="0" smtClean="0"/>
              <a:t>BRK1450 – Microsoft </a:t>
            </a:r>
            <a:r>
              <a:rPr lang="en-US" dirty="0"/>
              <a:t>Azure Logic </a:t>
            </a:r>
            <a:r>
              <a:rPr lang="en-US" dirty="0" smtClean="0"/>
              <a:t>Apps</a:t>
            </a:r>
          </a:p>
          <a:p>
            <a:r>
              <a:rPr lang="en-US" dirty="0" smtClean="0"/>
              <a:t>Advanced</a:t>
            </a:r>
          </a:p>
          <a:p>
            <a:pPr lvl="1"/>
            <a:r>
              <a:rPr lang="en-US" dirty="0"/>
              <a:t>BRK2492 – Microsoft Project Siena: Build apps &amp; create new mobile solutions</a:t>
            </a:r>
          </a:p>
          <a:p>
            <a:pPr lvl="1"/>
            <a:r>
              <a:rPr lang="en-US" dirty="0"/>
              <a:t>PRE03 – Project Siena: Create Custom Mobile Business Apps, No Code </a:t>
            </a:r>
            <a:r>
              <a:rPr lang="en-US" dirty="0" smtClean="0"/>
              <a:t>Required</a:t>
            </a:r>
          </a:p>
          <a:p>
            <a:pPr lvl="1"/>
            <a:r>
              <a:rPr lang="en-US" dirty="0" smtClean="0"/>
              <a:t>BRK4701 </a:t>
            </a:r>
            <a:r>
              <a:rPr lang="en-US" dirty="0"/>
              <a:t>– Azure App Service Logic Apps and BizTalk: Tomorrow’s Integration Starts </a:t>
            </a:r>
            <a:r>
              <a:rPr lang="en-US" dirty="0" smtClean="0"/>
              <a:t>Today</a:t>
            </a:r>
          </a:p>
          <a:p>
            <a:pPr lvl="1"/>
            <a:r>
              <a:rPr lang="en-US" dirty="0" smtClean="0"/>
              <a:t>BRK4304 </a:t>
            </a:r>
            <a:r>
              <a:rPr lang="en-US" dirty="0"/>
              <a:t>– Building a Web of Apps: Launchers, Pickers, App Services, and Much More</a:t>
            </a:r>
          </a:p>
          <a:p>
            <a:pPr lvl="1"/>
            <a:r>
              <a:rPr lang="en-US" dirty="0"/>
              <a:t>BRK4704 – When Bad Things Happen to Good Apps: Troubleshooting Application on Azure App </a:t>
            </a:r>
            <a:r>
              <a:rPr lang="en-US" dirty="0" smtClean="0"/>
              <a:t>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78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701" y="2125677"/>
            <a:ext cx="11353735" cy="1828786"/>
          </a:xfrm>
        </p:spPr>
        <p:txBody>
          <a:bodyPr/>
          <a:lstStyle/>
          <a:p>
            <a:r>
              <a:rPr lang="en-US" smtClean="0"/>
              <a:t>Designing Microsoft Azure Applications to Access Existing Programs and Data on IBM Mainframes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Paul Larsen</a:t>
            </a:r>
          </a:p>
          <a:p>
            <a:r>
              <a:rPr lang="en-US" smtClean="0"/>
              <a:t>Valerie Robb</a:t>
            </a:r>
            <a:endParaRPr lang="en-US" dirty="0"/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322262" y="360323"/>
            <a:ext cx="2667000" cy="406265"/>
          </a:xfrm>
          <a:prstGeom prst="rect">
            <a:avLst/>
          </a:prstGeom>
        </p:spPr>
        <p:txBody>
          <a:bodyPr/>
          <a:lstStyle>
            <a:lvl1pPr marL="342873" marR="0" indent="-342873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154" marR="0" indent="-241281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036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618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199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latin typeface="+mn-lt"/>
              </a:rPr>
              <a:t>BRK2715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43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89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4495" r="4428" b="4311"/>
          <a:stretch/>
        </p:blipFill>
        <p:spPr bwMode="auto">
          <a:xfrm>
            <a:off x="6864125" y="1555974"/>
            <a:ext cx="3813811" cy="381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5"/>
          <p:cNvSpPr txBox="1">
            <a:spLocks/>
          </p:cNvSpPr>
          <p:nvPr/>
        </p:nvSpPr>
        <p:spPr>
          <a:xfrm>
            <a:off x="5380179" y="5515801"/>
            <a:ext cx="7238858" cy="1306512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2742">
              <a:spcBef>
                <a:spcPct val="0"/>
              </a:spcBef>
              <a:buClr>
                <a:srgbClr val="000000"/>
              </a:buClr>
            </a:pP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Visit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err="1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Myignite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at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smtClean="0">
                <a:gradFill>
                  <a:gsLst>
                    <a:gs pos="20354">
                      <a:srgbClr val="505050"/>
                    </a:gs>
                    <a:gs pos="40000">
                      <a:srgbClr val="505050"/>
                    </a:gs>
                  </a:gsLst>
                  <a:lin ang="5400000" scaled="0"/>
                </a:gradFill>
                <a:hlinkClick r:id="rId4"/>
              </a:rPr>
              <a:t>http://myignite.microsoft.com</a:t>
            </a:r>
            <a:r>
              <a:rPr lang="en-US" sz="2700" dirty="0" smtClean="0">
                <a:gradFill>
                  <a:gsLst>
                    <a:gs pos="20354">
                      <a:srgbClr val="505050"/>
                    </a:gs>
                    <a:gs pos="40000">
                      <a:srgbClr val="505050"/>
                    </a:gs>
                  </a:gsLst>
                  <a:lin ang="5400000" scaled="0"/>
                </a:gradFill>
              </a:rPr>
              <a:t> 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b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</a:br>
            <a:r>
              <a:rPr lang="en-US" sz="27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or download and use the </a:t>
            </a:r>
            <a:r>
              <a:rPr lang="en-US" sz="2700" dirty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Ignite 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Mobile </a:t>
            </a:r>
            <a:r>
              <a:rPr lang="en-US" sz="2700" dirty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App</a:t>
            </a:r>
            <a:r>
              <a:rPr lang="en-US" sz="27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/>
            </a:r>
            <a:b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</a:b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with </a:t>
            </a:r>
            <a:r>
              <a:rPr lang="en-US" sz="27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the QR code above.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80037" y="295274"/>
            <a:ext cx="6784166" cy="915989"/>
          </a:xfrm>
          <a:prstGeom prst="rect">
            <a:avLst/>
          </a:prstGeom>
        </p:spPr>
        <p:txBody>
          <a:bodyPr lIns="182880" tIns="146304" rIns="182880" bIns="146304"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sz="400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Please evaluate this session</a:t>
            </a:r>
          </a:p>
          <a:p>
            <a:pPr>
              <a:lnSpc>
                <a:spcPct val="80000"/>
              </a:lnSpc>
            </a:pPr>
            <a:r>
              <a:rPr sz="3200">
                <a:gradFill>
                  <a:gsLst>
                    <a:gs pos="1250">
                      <a:srgbClr val="FF8C00"/>
                    </a:gs>
                    <a:gs pos="100000">
                      <a:srgbClr val="FF8C00"/>
                    </a:gs>
                  </a:gsLst>
                  <a:lin ang="5400000" scaled="0"/>
                </a:gradFill>
              </a:rPr>
              <a:t>Your feedback is important to us!</a:t>
            </a:r>
            <a:endParaRPr sz="3600">
              <a:gradFill>
                <a:gsLst>
                  <a:gs pos="1250">
                    <a:srgbClr val="FF8C00"/>
                  </a:gs>
                  <a:gs pos="100000">
                    <a:srgbClr val="FF8C00"/>
                  </a:gs>
                </a:gsLst>
                <a:lin ang="5400000" scaled="0"/>
              </a:gra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29" r="3549"/>
          <a:stretch/>
        </p:blipFill>
        <p:spPr>
          <a:xfrm>
            <a:off x="0" y="-1"/>
            <a:ext cx="5227637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40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Cloud Solutions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Transform IT value</a:t>
            </a:r>
          </a:p>
          <a:p>
            <a:pPr lvl="1"/>
            <a:r>
              <a:rPr lang="en-US" dirty="0" smtClean="0"/>
              <a:t>Engage customers and empower employees</a:t>
            </a:r>
          </a:p>
          <a:p>
            <a:r>
              <a:rPr lang="en-US" dirty="0" smtClean="0"/>
              <a:t>Azure cloud platform</a:t>
            </a:r>
          </a:p>
          <a:p>
            <a:pPr lvl="1"/>
            <a:r>
              <a:rPr lang="en-US" dirty="0" smtClean="0"/>
              <a:t>Develop applications faster, with more flexibility and at global scale</a:t>
            </a:r>
          </a:p>
          <a:p>
            <a:pPr lvl="1"/>
            <a:r>
              <a:rPr lang="en-US" dirty="0" smtClean="0"/>
              <a:t>Integrate applications with data to unlock insights for your business</a:t>
            </a:r>
          </a:p>
          <a:p>
            <a:r>
              <a:rPr lang="en-US" dirty="0" smtClean="0"/>
              <a:t>App Service </a:t>
            </a:r>
          </a:p>
          <a:p>
            <a:pPr lvl="1"/>
            <a:r>
              <a:rPr lang="en-US" dirty="0" smtClean="0"/>
              <a:t>Seamlessly connect and consume data across anywhere on any device</a:t>
            </a:r>
          </a:p>
          <a:p>
            <a:pPr lvl="1"/>
            <a:r>
              <a:rPr lang="en-US" dirty="0" smtClean="0"/>
              <a:t>Integrate data and messages on existing systems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066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857054" y="4314354"/>
            <a:ext cx="2635145" cy="1880406"/>
            <a:chOff x="6276897" y="3849484"/>
            <a:chExt cx="2584077" cy="1843963"/>
          </a:xfrm>
          <a:gradFill>
            <a:gsLst>
              <a:gs pos="98000">
                <a:schemeClr val="bg1">
                  <a:lumMod val="75000"/>
                </a:schemeClr>
              </a:gs>
              <a:gs pos="0">
                <a:schemeClr val="tx2">
                  <a:lumMod val="25000"/>
                </a:schemeClr>
              </a:gs>
            </a:gsLst>
            <a:lin ang="5400000" scaled="1"/>
          </a:gradFill>
        </p:grpSpPr>
        <p:sp>
          <p:nvSpPr>
            <p:cNvPr id="15" name="TextBox 14"/>
            <p:cNvSpPr txBox="1"/>
            <p:nvPr/>
          </p:nvSpPr>
          <p:spPr>
            <a:xfrm>
              <a:off x="6276897" y="4696209"/>
              <a:ext cx="2584077" cy="472630"/>
            </a:xfrm>
            <a:prstGeom prst="flowChartOffpageConnector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24">
                <a:defRPr/>
              </a:pPr>
              <a:r>
                <a:rPr lang="en-US" sz="1873" b="1" kern="0" dirty="0"/>
                <a:t>Api Apps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76897" y="5112533"/>
              <a:ext cx="2584077" cy="580914"/>
            </a:xfrm>
            <a:prstGeom prst="flowChartOffpageConnector">
              <a:avLst/>
            </a:prstGeom>
            <a:noFill/>
          </p:spPr>
          <p:txBody>
            <a:bodyPr wrap="square" lIns="186494" rIns="186494" rtlCol="0">
              <a:spAutoFit/>
            </a:bodyPr>
            <a:lstStyle/>
            <a:p>
              <a:pPr algn="ctr" defTabSz="914224">
                <a:lnSpc>
                  <a:spcPts val="1530"/>
                </a:lnSpc>
                <a:defRPr/>
              </a:pPr>
              <a:r>
                <a:rPr lang="en-US" sz="1600" kern="0" dirty="0"/>
                <a:t>Easily build and consume APIs in the cloud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4034" y="3849484"/>
              <a:ext cx="669799" cy="669799"/>
            </a:xfrm>
            <a:prstGeom prst="flowChartOffpageConnector">
              <a:avLst/>
            </a:prstGeom>
            <a:noFill/>
          </p:spPr>
        </p:pic>
      </p:grpSp>
      <p:grpSp>
        <p:nvGrpSpPr>
          <p:cNvPr id="42" name="Group 41"/>
          <p:cNvGrpSpPr/>
          <p:nvPr/>
        </p:nvGrpSpPr>
        <p:grpSpPr>
          <a:xfrm>
            <a:off x="5563614" y="1657512"/>
            <a:ext cx="3380957" cy="1963085"/>
            <a:chOff x="5563520" y="952400"/>
            <a:chExt cx="3381437" cy="1963364"/>
          </a:xfrm>
        </p:grpSpPr>
        <p:grpSp>
          <p:nvGrpSpPr>
            <p:cNvPr id="22" name="Group 21"/>
            <p:cNvGrpSpPr/>
            <p:nvPr/>
          </p:nvGrpSpPr>
          <p:grpSpPr>
            <a:xfrm>
              <a:off x="5563520" y="1750116"/>
              <a:ext cx="3381437" cy="1165648"/>
              <a:chOff x="446273" y="4696209"/>
              <a:chExt cx="2982635" cy="1142896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634689" y="4696209"/>
                <a:ext cx="2584077" cy="468950"/>
              </a:xfrm>
              <a:prstGeom prst="hexagon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224">
                  <a:defRPr/>
                </a:pPr>
                <a:r>
                  <a:rPr lang="en-US" sz="1873" b="1" kern="0" dirty="0" smtClean="0"/>
                  <a:t>Web Apps</a:t>
                </a:r>
                <a:endParaRPr lang="en-US" sz="1873" b="1" kern="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46273" y="5017601"/>
                <a:ext cx="2982635" cy="821504"/>
              </a:xfrm>
              <a:prstGeom prst="hexagon">
                <a:avLst/>
              </a:prstGeom>
              <a:noFill/>
            </p:spPr>
            <p:txBody>
              <a:bodyPr wrap="square" lIns="186494" rIns="186494" rtlCol="0">
                <a:spAutoFit/>
              </a:bodyPr>
              <a:lstStyle/>
              <a:p>
                <a:pPr algn="ctr" defTabSz="914224">
                  <a:lnSpc>
                    <a:spcPts val="1530"/>
                  </a:lnSpc>
                  <a:defRPr/>
                </a:pPr>
                <a:r>
                  <a:rPr lang="en-US" sz="1600" kern="0" dirty="0"/>
                  <a:t>Web apps </a:t>
                </a:r>
                <a:r>
                  <a:rPr lang="en-US" sz="1600" kern="0" dirty="0" smtClean="0"/>
                  <a:t/>
                </a:r>
                <a:br>
                  <a:rPr lang="en-US" sz="1600" kern="0" dirty="0" smtClean="0"/>
                </a:br>
                <a:r>
                  <a:rPr lang="en-US" sz="1600" kern="0" dirty="0" smtClean="0"/>
                  <a:t>that </a:t>
                </a:r>
                <a:r>
                  <a:rPr lang="en-US" sz="1600" kern="0" dirty="0"/>
                  <a:t>scale with </a:t>
                </a:r>
                <a:r>
                  <a:rPr lang="en-US" sz="1600" kern="0" dirty="0" smtClean="0"/>
                  <a:t>your business</a:t>
                </a:r>
                <a:endParaRPr lang="en-US" sz="1600" kern="0" dirty="0"/>
              </a:p>
            </p:txBody>
          </p:sp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0333" y="952400"/>
              <a:ext cx="724385" cy="707495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924205" y="4259177"/>
            <a:ext cx="2635145" cy="2021321"/>
            <a:chOff x="8878944" y="3895961"/>
            <a:chExt cx="2635519" cy="2021607"/>
          </a:xfrm>
        </p:grpSpPr>
        <p:grpSp>
          <p:nvGrpSpPr>
            <p:cNvPr id="26" name="Group 25"/>
            <p:cNvGrpSpPr/>
            <p:nvPr/>
          </p:nvGrpSpPr>
          <p:grpSpPr>
            <a:xfrm>
              <a:off x="8878944" y="4823447"/>
              <a:ext cx="2635519" cy="1094121"/>
              <a:chOff x="8881767" y="4696209"/>
              <a:chExt cx="2584077" cy="1072764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8881767" y="4696209"/>
                <a:ext cx="2584077" cy="373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224">
                  <a:defRPr/>
                </a:pPr>
                <a:r>
                  <a:rPr lang="en-US" sz="1873" b="1" kern="0" dirty="0" smtClean="0"/>
                  <a:t>Logic Apps</a:t>
                </a:r>
                <a:endParaRPr lang="en-US" sz="1873" b="1" kern="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8881767" y="5112533"/>
                <a:ext cx="2584077" cy="656440"/>
              </a:xfrm>
              <a:prstGeom prst="rect">
                <a:avLst/>
              </a:prstGeom>
              <a:noFill/>
            </p:spPr>
            <p:txBody>
              <a:bodyPr wrap="square" lIns="186494" rIns="186494" rtlCol="0">
                <a:spAutoFit/>
              </a:bodyPr>
              <a:lstStyle/>
              <a:p>
                <a:pPr algn="ctr" defTabSz="914224">
                  <a:lnSpc>
                    <a:spcPts val="1530"/>
                  </a:lnSpc>
                  <a:defRPr/>
                </a:pPr>
                <a:r>
                  <a:rPr lang="en-US" sz="1600" kern="0" dirty="0"/>
                  <a:t>Automate business process across SaaS and on-premises </a:t>
                </a:r>
              </a:p>
            </p:txBody>
          </p:sp>
        </p:grp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03408" y="3895961"/>
              <a:ext cx="727877" cy="727065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8857053" y="1566207"/>
            <a:ext cx="2635146" cy="1912513"/>
            <a:chOff x="8857427" y="774015"/>
            <a:chExt cx="2635520" cy="1912785"/>
          </a:xfrm>
        </p:grpSpPr>
        <p:grpSp>
          <p:nvGrpSpPr>
            <p:cNvPr id="18" name="Group 17"/>
            <p:cNvGrpSpPr/>
            <p:nvPr/>
          </p:nvGrpSpPr>
          <p:grpSpPr>
            <a:xfrm>
              <a:off x="8857427" y="1701982"/>
              <a:ext cx="2635520" cy="984818"/>
              <a:chOff x="3376682" y="4696209"/>
              <a:chExt cx="2584078" cy="96559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376683" y="4696209"/>
                <a:ext cx="2584077" cy="472630"/>
              </a:xfrm>
              <a:prstGeom prst="flowChartOffpageConnector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224">
                  <a:defRPr/>
                </a:pPr>
                <a:r>
                  <a:rPr lang="en-US" sz="1873" b="1" kern="0" dirty="0"/>
                  <a:t>Mobile Apps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376682" y="5069325"/>
                <a:ext cx="2584077" cy="592479"/>
              </a:xfrm>
              <a:prstGeom prst="flowChartOffpageConnector">
                <a:avLst/>
              </a:prstGeom>
              <a:noFill/>
            </p:spPr>
            <p:txBody>
              <a:bodyPr wrap="square" lIns="186494" rIns="186494" rtlCol="0">
                <a:spAutoFit/>
              </a:bodyPr>
              <a:lstStyle/>
              <a:p>
                <a:pPr algn="ctr" defTabSz="914224">
                  <a:lnSpc>
                    <a:spcPts val="1530"/>
                  </a:lnSpc>
                  <a:defRPr/>
                </a:pPr>
                <a:r>
                  <a:rPr lang="en-US" sz="1600" kern="0" dirty="0"/>
                  <a:t>Build Mobile apps </a:t>
                </a:r>
                <a:r>
                  <a:rPr lang="en-US" sz="1600" kern="0" dirty="0" smtClean="0"/>
                  <a:t/>
                </a:r>
                <a:br>
                  <a:rPr lang="en-US" sz="1600" kern="0" dirty="0" smtClean="0"/>
                </a:br>
                <a:r>
                  <a:rPr lang="en-US" sz="1600" kern="0" dirty="0" smtClean="0"/>
                  <a:t>for </a:t>
                </a:r>
                <a:r>
                  <a:rPr lang="en-US" sz="1600" kern="0" dirty="0"/>
                  <a:t>any device</a:t>
                </a:r>
              </a:p>
            </p:txBody>
          </p:sp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97141" y="774015"/>
              <a:ext cx="556316" cy="798813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720" y="2242913"/>
            <a:ext cx="3108934" cy="310893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8623957" y="1201179"/>
            <a:ext cx="18464" cy="5470673"/>
          </a:xfrm>
          <a:prstGeom prst="line">
            <a:avLst/>
          </a:prstGeom>
          <a:ln>
            <a:solidFill>
              <a:srgbClr val="008E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970935" y="3795888"/>
            <a:ext cx="5342972" cy="4660"/>
          </a:xfrm>
          <a:prstGeom prst="line">
            <a:avLst/>
          </a:prstGeom>
          <a:ln>
            <a:solidFill>
              <a:srgbClr val="008E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4924723" y="3620480"/>
            <a:ext cx="462642" cy="272457"/>
            <a:chOff x="4924540" y="2915646"/>
            <a:chExt cx="462708" cy="272496"/>
          </a:xfrm>
          <a:solidFill>
            <a:schemeClr val="tx1"/>
          </a:solidFill>
        </p:grpSpPr>
        <p:sp>
          <p:nvSpPr>
            <p:cNvPr id="39" name="Rectangle 38"/>
            <p:cNvSpPr/>
            <p:nvPr/>
          </p:nvSpPr>
          <p:spPr bwMode="auto">
            <a:xfrm>
              <a:off x="4924540" y="2915646"/>
              <a:ext cx="462708" cy="85209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29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4924540" y="3102933"/>
              <a:ext cx="462708" cy="85209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29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Azure App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87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555" y="2975630"/>
            <a:ext cx="857128" cy="8571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518" y="2995950"/>
            <a:ext cx="857128" cy="85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 App Connectors for IBM Systems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41" y="2983568"/>
            <a:ext cx="857128" cy="8571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9130" y="1850826"/>
            <a:ext cx="1831750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spc="-7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Microsoft</a:t>
            </a:r>
            <a:br>
              <a:rPr lang="en-US" sz="2000" spc="-7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2000" spc="-7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Connector</a:t>
            </a:r>
          </a:p>
          <a:p>
            <a:pPr algn="ctr"/>
            <a:r>
              <a:rPr lang="en-US" sz="2000" spc="-7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for MQ</a:t>
            </a:r>
            <a:endParaRPr lang="en-US" sz="2000" spc="-7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6087" y="4042170"/>
            <a:ext cx="2257836" cy="215443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spc="-7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API app </a:t>
            </a:r>
            <a:r>
              <a:rPr lang="en-US" sz="2000" spc="-7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/>
            </a:r>
            <a:br>
              <a:rPr lang="en-US" sz="2000" spc="-7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2000" spc="-7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for </a:t>
            </a:r>
            <a:r>
              <a:rPr lang="en-US" sz="2000" spc="-7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connecting applications through Azure App Service </a:t>
            </a:r>
            <a:r>
              <a:rPr lang="en-US" sz="2000" spc="-7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/>
            </a:r>
            <a:br>
              <a:rPr lang="en-US" sz="2000" spc="-7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2000" spc="-7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to IBM </a:t>
            </a:r>
            <a:br>
              <a:rPr lang="en-US" sz="2000" spc="-7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2000" spc="-7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WebSphere </a:t>
            </a:r>
            <a:r>
              <a:rPr lang="en-US" sz="2000" spc="-7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MQ </a:t>
            </a:r>
            <a:r>
              <a:rPr lang="en-US" sz="2000" spc="-7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servers</a:t>
            </a:r>
            <a:endParaRPr lang="en-US" sz="2000" spc="-7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4687" y="1850826"/>
            <a:ext cx="1831750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spc="-7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Microsoft</a:t>
            </a:r>
            <a:br>
              <a:rPr lang="en-US" sz="2000" spc="-7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2000" spc="-7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Connector</a:t>
            </a:r>
          </a:p>
          <a:p>
            <a:pPr algn="ctr"/>
            <a:r>
              <a:rPr lang="en-US" sz="2000" spc="-7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for DB2</a:t>
            </a:r>
            <a:endParaRPr lang="en-US" sz="2000" spc="-7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11644" y="4042170"/>
            <a:ext cx="2257836" cy="184665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spc="-7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API </a:t>
            </a:r>
            <a:r>
              <a:rPr lang="en-US" sz="2000" spc="-7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app </a:t>
            </a:r>
            <a:r>
              <a:rPr lang="en-US" sz="2000" spc="-7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/>
            </a:r>
            <a:br>
              <a:rPr lang="en-US" sz="2000" spc="-7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2000" spc="-7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for </a:t>
            </a:r>
            <a:r>
              <a:rPr lang="en-US" sz="2000" spc="-7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connecting applications through Azure App Service </a:t>
            </a:r>
            <a:r>
              <a:rPr lang="en-US" sz="2000" spc="-7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/>
            </a:r>
            <a:br>
              <a:rPr lang="en-US" sz="2000" spc="-7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2000" spc="-7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to IBM DB2</a:t>
            </a:r>
          </a:p>
          <a:p>
            <a:pPr algn="ctr"/>
            <a:r>
              <a:rPr lang="en-US" sz="2000" spc="-7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databases</a:t>
            </a:r>
            <a:endParaRPr lang="en-US" sz="2000" spc="-7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50244" y="1850826"/>
            <a:ext cx="1831750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spc="-7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Microsoft</a:t>
            </a:r>
            <a:br>
              <a:rPr lang="en-US" sz="2000" spc="-7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2000" spc="-7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Connector</a:t>
            </a:r>
          </a:p>
          <a:p>
            <a:pPr algn="ctr"/>
            <a:r>
              <a:rPr lang="en-US" sz="2000" spc="-7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for Informix</a:t>
            </a:r>
            <a:endParaRPr lang="en-US" sz="2000" spc="-7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37201" y="4042170"/>
            <a:ext cx="2257836" cy="184665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spc="-7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API app </a:t>
            </a:r>
            <a:br>
              <a:rPr lang="en-US" sz="2000" spc="-7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2000" spc="-7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for connecting applications through Azure App Service </a:t>
            </a:r>
            <a:br>
              <a:rPr lang="en-US" sz="2000" spc="-7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2000" spc="-7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to IBM </a:t>
            </a:r>
            <a:r>
              <a:rPr lang="en-US" sz="2000" spc="-7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Informix</a:t>
            </a:r>
            <a:r>
              <a:rPr lang="en-US" sz="2000" spc="-7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/>
            </a:r>
            <a:br>
              <a:rPr lang="en-US" sz="2000" spc="-7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2000" spc="-7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databases</a:t>
            </a:r>
            <a:endParaRPr lang="en-US" sz="2000" spc="-7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981328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581" y="3793654"/>
            <a:ext cx="585218" cy="5852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 Connector</a:t>
            </a:r>
            <a:endParaRPr lang="en-US" dirty="0"/>
          </a:p>
        </p:txBody>
      </p:sp>
      <p:sp>
        <p:nvSpPr>
          <p:cNvPr id="191" name="Rounded Rectangle 190"/>
          <p:cNvSpPr/>
          <p:nvPr/>
        </p:nvSpPr>
        <p:spPr bwMode="auto">
          <a:xfrm>
            <a:off x="473700" y="1987120"/>
            <a:ext cx="3255220" cy="4343046"/>
          </a:xfrm>
          <a:prstGeom prst="roundRect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201" name="Rounded Rectangle 200"/>
          <p:cNvSpPr/>
          <p:nvPr/>
        </p:nvSpPr>
        <p:spPr bwMode="auto">
          <a:xfrm>
            <a:off x="722325" y="2306211"/>
            <a:ext cx="2757969" cy="2653559"/>
          </a:xfrm>
          <a:prstGeom prst="roundRect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grpSp>
        <p:nvGrpSpPr>
          <p:cNvPr id="240" name="Group 239"/>
          <p:cNvGrpSpPr/>
          <p:nvPr/>
        </p:nvGrpSpPr>
        <p:grpSpPr>
          <a:xfrm>
            <a:off x="1376678" y="5167341"/>
            <a:ext cx="1449261" cy="955255"/>
            <a:chOff x="394023" y="2470189"/>
            <a:chExt cx="1449261" cy="955255"/>
          </a:xfrm>
        </p:grpSpPr>
        <p:pic>
          <p:nvPicPr>
            <p:cNvPr id="241" name="Picture 240"/>
            <p:cNvPicPr>
              <a:picLocks noChangeAspect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044" y="2470189"/>
              <a:ext cx="585218" cy="585218"/>
            </a:xfrm>
            <a:prstGeom prst="rect">
              <a:avLst/>
            </a:prstGeom>
          </p:spPr>
        </p:pic>
        <p:sp>
          <p:nvSpPr>
            <p:cNvPr id="242" name="TextBox 241"/>
            <p:cNvSpPr txBox="1"/>
            <p:nvPr/>
          </p:nvSpPr>
          <p:spPr>
            <a:xfrm>
              <a:off x="394023" y="3148445"/>
              <a:ext cx="1449261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dirty="0"/>
                <a:t>App Service</a:t>
              </a:r>
            </a:p>
          </p:txBody>
        </p:sp>
      </p:grpSp>
      <p:sp>
        <p:nvSpPr>
          <p:cNvPr id="261" name="Rounded Rectangle 260"/>
          <p:cNvSpPr/>
          <p:nvPr/>
        </p:nvSpPr>
        <p:spPr bwMode="auto">
          <a:xfrm>
            <a:off x="8159522" y="1974747"/>
            <a:ext cx="3763337" cy="4343046"/>
          </a:xfrm>
          <a:prstGeom prst="roundRect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283" name="TextBox 282"/>
          <p:cNvSpPr txBox="1"/>
          <p:nvPr/>
        </p:nvSpPr>
        <p:spPr>
          <a:xfrm>
            <a:off x="8654124" y="5620314"/>
            <a:ext cx="1297913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spc="-7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Linux, UNIX,</a:t>
            </a:r>
            <a:br>
              <a:rPr lang="en-US" sz="2000" spc="-7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2000" spc="-7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Windows</a:t>
            </a:r>
            <a:endParaRPr lang="en-US" sz="2000" spc="-7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269" name="Rounded Rectangle 268"/>
          <p:cNvSpPr/>
          <p:nvPr/>
        </p:nvSpPr>
        <p:spPr bwMode="auto">
          <a:xfrm>
            <a:off x="8403725" y="3582555"/>
            <a:ext cx="3274930" cy="1271419"/>
          </a:xfrm>
          <a:prstGeom prst="roundRect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grpSp>
        <p:nvGrpSpPr>
          <p:cNvPr id="335" name="Group 334"/>
          <p:cNvGrpSpPr/>
          <p:nvPr/>
        </p:nvGrpSpPr>
        <p:grpSpPr>
          <a:xfrm>
            <a:off x="8439602" y="1226817"/>
            <a:ext cx="3193867" cy="650560"/>
            <a:chOff x="7838757" y="1358590"/>
            <a:chExt cx="3193867" cy="650560"/>
          </a:xfrm>
        </p:grpSpPr>
        <p:pic>
          <p:nvPicPr>
            <p:cNvPr id="336" name="Picture 335"/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8757" y="1358590"/>
              <a:ext cx="585218" cy="585218"/>
            </a:xfrm>
            <a:prstGeom prst="rect">
              <a:avLst/>
            </a:prstGeom>
          </p:spPr>
        </p:pic>
        <p:sp>
          <p:nvSpPr>
            <p:cNvPr id="337" name="TextBox 336"/>
            <p:cNvSpPr txBox="1"/>
            <p:nvPr/>
          </p:nvSpPr>
          <p:spPr>
            <a:xfrm>
              <a:off x="8403655" y="1701373"/>
              <a:ext cx="2628969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000" spc="-7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On-Premises Datacenter</a:t>
              </a:r>
              <a:endParaRPr lang="en-US" sz="2000" spc="-7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338" name="Group 337"/>
          <p:cNvGrpSpPr/>
          <p:nvPr/>
        </p:nvGrpSpPr>
        <p:grpSpPr>
          <a:xfrm>
            <a:off x="820324" y="1370932"/>
            <a:ext cx="2551455" cy="585218"/>
            <a:chOff x="198437" y="1618619"/>
            <a:chExt cx="2551455" cy="585218"/>
          </a:xfrm>
        </p:grpSpPr>
        <p:sp>
          <p:nvSpPr>
            <p:cNvPr id="339" name="TextBox 338"/>
            <p:cNvSpPr txBox="1"/>
            <p:nvPr/>
          </p:nvSpPr>
          <p:spPr>
            <a:xfrm>
              <a:off x="819951" y="1868718"/>
              <a:ext cx="1929941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dirty="0"/>
                <a:t>Azure Datacenter</a:t>
              </a:r>
            </a:p>
          </p:txBody>
        </p:sp>
        <p:pic>
          <p:nvPicPr>
            <p:cNvPr id="340" name="Picture 339"/>
            <p:cNvPicPr>
              <a:picLocks noChangeAspect="1"/>
            </p:cNvPicPr>
            <p:nvPr/>
          </p:nvPicPr>
          <p:blipFill>
            <a:blip r:embed="rId6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37" y="1618619"/>
              <a:ext cx="585218" cy="585218"/>
            </a:xfrm>
            <a:prstGeom prst="rect">
              <a:avLst/>
            </a:prstGeom>
          </p:spPr>
        </p:pic>
      </p:grpSp>
      <p:cxnSp>
        <p:nvCxnSpPr>
          <p:cNvPr id="355" name="Straight Arrow Connector 354"/>
          <p:cNvCxnSpPr>
            <a:stCxn id="191" idx="3"/>
            <a:endCxn id="261" idx="1"/>
          </p:cNvCxnSpPr>
          <p:nvPr/>
        </p:nvCxnSpPr>
        <p:spPr>
          <a:xfrm flipV="1">
            <a:off x="3728920" y="4146270"/>
            <a:ext cx="4430602" cy="12373"/>
          </a:xfrm>
          <a:prstGeom prst="straightConnector1">
            <a:avLst/>
          </a:prstGeom>
          <a:ln w="28575">
            <a:solidFill>
              <a:srgbClr val="FFC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760292" y="3344862"/>
            <a:ext cx="2430801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dirty="0" smtClean="0"/>
              <a:t>IBM MQ </a:t>
            </a:r>
            <a:br>
              <a:rPr lang="en-US" dirty="0" smtClean="0"/>
            </a:br>
            <a:r>
              <a:rPr lang="en-US" dirty="0" smtClean="0"/>
              <a:t>Protocol </a:t>
            </a:r>
            <a:r>
              <a:rPr lang="en-US" dirty="0"/>
              <a:t>and Formats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760292" y="4324191"/>
            <a:ext cx="2430801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dirty="0"/>
              <a:t>TCP/IP </a:t>
            </a:r>
          </a:p>
          <a:p>
            <a:pPr algn="ctr"/>
            <a:r>
              <a:rPr lang="en-US" dirty="0" smtClean="0"/>
              <a:t>(Hybrid, VPN)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8714167" y="4449148"/>
            <a:ext cx="2654047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spc="-7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IBM MQ Server</a:t>
            </a:r>
            <a:endParaRPr lang="en-US" sz="2000" spc="-7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472" y="4983488"/>
            <a:ext cx="585218" cy="585218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8825789" y="2363153"/>
            <a:ext cx="2430801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dirty="0" smtClean="0"/>
              <a:t>Messages</a:t>
            </a:r>
          </a:p>
          <a:p>
            <a:pPr algn="ctr"/>
            <a:r>
              <a:rPr lang="en-US" dirty="0" smtClean="0"/>
              <a:t>and</a:t>
            </a:r>
          </a:p>
          <a:p>
            <a:pPr algn="ctr"/>
            <a:r>
              <a:rPr lang="en-US" dirty="0" smtClean="0"/>
              <a:t>Queues</a:t>
            </a:r>
          </a:p>
        </p:txBody>
      </p:sp>
      <p:sp>
        <p:nvSpPr>
          <p:cNvPr id="80" name="Rectangle 79"/>
          <p:cNvSpPr/>
          <p:nvPr/>
        </p:nvSpPr>
        <p:spPr>
          <a:xfrm>
            <a:off x="972634" y="3313142"/>
            <a:ext cx="2251774" cy="6456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Microsoft </a:t>
            </a:r>
            <a:br>
              <a:rPr lang="en-US" dirty="0" smtClean="0"/>
            </a:br>
            <a:r>
              <a:rPr lang="en-US" dirty="0" smtClean="0"/>
              <a:t>Connector for MQ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972634" y="3958791"/>
            <a:ext cx="2251774" cy="6456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Microsoft Client </a:t>
            </a:r>
            <a:br>
              <a:rPr lang="en-US" dirty="0" smtClean="0"/>
            </a:br>
            <a:r>
              <a:rPr lang="en-US" dirty="0" smtClean="0"/>
              <a:t>for MQ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0180637" y="4851674"/>
            <a:ext cx="1143000" cy="1395843"/>
            <a:chOff x="3498663" y="4303744"/>
            <a:chExt cx="1143000" cy="1395843"/>
          </a:xfrm>
        </p:grpSpPr>
        <p:sp>
          <p:nvSpPr>
            <p:cNvPr id="30" name="TextBox 29"/>
            <p:cNvSpPr txBox="1"/>
            <p:nvPr/>
          </p:nvSpPr>
          <p:spPr>
            <a:xfrm>
              <a:off x="3498663" y="5084034"/>
              <a:ext cx="1143000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000" spc="-7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IBM z/OS, i5/OS</a:t>
              </a:r>
              <a:endParaRPr lang="en-US" sz="2000" spc="-7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0018" y="4303744"/>
              <a:ext cx="780290" cy="7802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765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 Connector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App Service API app</a:t>
            </a:r>
          </a:p>
          <a:p>
            <a:pPr lvl="1"/>
            <a:r>
              <a:rPr lang="en-US" dirty="0" smtClean="0"/>
              <a:t>Connector-specific Web API operations using HTTP GET and POST verbs</a:t>
            </a:r>
          </a:p>
          <a:p>
            <a:pPr lvl="2"/>
            <a:r>
              <a:rPr lang="en-US" dirty="0" smtClean="0"/>
              <a:t>Read single or multiple messages from queue</a:t>
            </a:r>
          </a:p>
          <a:p>
            <a:pPr lvl="2"/>
            <a:r>
              <a:rPr lang="en-US" dirty="0" smtClean="0"/>
              <a:t>Write single or multiple messages to queue</a:t>
            </a:r>
          </a:p>
          <a:p>
            <a:pPr lvl="1"/>
            <a:r>
              <a:rPr lang="en-US" dirty="0" smtClean="0"/>
              <a:t>Swagger documentation</a:t>
            </a:r>
          </a:p>
          <a:p>
            <a:r>
              <a:rPr lang="en-US" dirty="0" smtClean="0"/>
              <a:t>Networking</a:t>
            </a:r>
          </a:p>
          <a:p>
            <a:pPr lvl="1"/>
            <a:r>
              <a:rPr lang="en-US" dirty="0" smtClean="0"/>
              <a:t>Microsoft Client for MQ for connecting to MQ server across a TCP/IP network</a:t>
            </a:r>
          </a:p>
          <a:p>
            <a:pPr lvl="1"/>
            <a:r>
              <a:rPr lang="en-US" dirty="0" smtClean="0"/>
              <a:t>VPN and hybrid connections to on-premises servers</a:t>
            </a:r>
          </a:p>
          <a:p>
            <a:r>
              <a:rPr lang="en-US" dirty="0" smtClean="0"/>
              <a:t>MQ servers</a:t>
            </a:r>
          </a:p>
          <a:p>
            <a:pPr lvl="1"/>
            <a:r>
              <a:rPr lang="en-US" dirty="0" smtClean="0"/>
              <a:t>IBM WebSphere MQ V8</a:t>
            </a:r>
          </a:p>
        </p:txBody>
      </p:sp>
    </p:spTree>
    <p:extLst>
      <p:ext uri="{BB962C8B-B14F-4D97-AF65-F5344CB8AC3E}">
        <p14:creationId xmlns:p14="http://schemas.microsoft.com/office/powerpoint/2010/main" val="296516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9" y="2136776"/>
            <a:ext cx="10056812" cy="1181734"/>
          </a:xfrm>
        </p:spPr>
        <p:txBody>
          <a:bodyPr/>
          <a:lstStyle/>
          <a:p>
            <a:r>
              <a:rPr lang="en-US" dirty="0" smtClean="0"/>
              <a:t>Demo MQ Connector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Valerie Robb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42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DB2 Connector</a:t>
            </a:r>
            <a:endParaRPr lang="en-US" dirty="0"/>
          </a:p>
        </p:txBody>
      </p:sp>
      <p:sp>
        <p:nvSpPr>
          <p:cNvPr id="191" name="Rounded Rectangle 190"/>
          <p:cNvSpPr/>
          <p:nvPr/>
        </p:nvSpPr>
        <p:spPr bwMode="auto">
          <a:xfrm>
            <a:off x="473700" y="1987120"/>
            <a:ext cx="3255220" cy="4343046"/>
          </a:xfrm>
          <a:prstGeom prst="roundRect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201" name="Rounded Rectangle 200"/>
          <p:cNvSpPr/>
          <p:nvPr/>
        </p:nvSpPr>
        <p:spPr bwMode="auto">
          <a:xfrm>
            <a:off x="722325" y="2306211"/>
            <a:ext cx="2757969" cy="2653559"/>
          </a:xfrm>
          <a:prstGeom prst="roundRect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grpSp>
        <p:nvGrpSpPr>
          <p:cNvPr id="240" name="Group 239"/>
          <p:cNvGrpSpPr/>
          <p:nvPr/>
        </p:nvGrpSpPr>
        <p:grpSpPr>
          <a:xfrm>
            <a:off x="1376678" y="5167341"/>
            <a:ext cx="1449261" cy="955255"/>
            <a:chOff x="394023" y="2470189"/>
            <a:chExt cx="1449261" cy="955255"/>
          </a:xfrm>
        </p:grpSpPr>
        <p:pic>
          <p:nvPicPr>
            <p:cNvPr id="241" name="Picture 240"/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044" y="2470189"/>
              <a:ext cx="585218" cy="585218"/>
            </a:xfrm>
            <a:prstGeom prst="rect">
              <a:avLst/>
            </a:prstGeom>
          </p:spPr>
        </p:pic>
        <p:sp>
          <p:nvSpPr>
            <p:cNvPr id="242" name="TextBox 241"/>
            <p:cNvSpPr txBox="1"/>
            <p:nvPr/>
          </p:nvSpPr>
          <p:spPr>
            <a:xfrm>
              <a:off x="394023" y="3148445"/>
              <a:ext cx="1449261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dirty="0"/>
                <a:t>App Service</a:t>
              </a:r>
            </a:p>
          </p:txBody>
        </p:sp>
      </p:grpSp>
      <p:sp>
        <p:nvSpPr>
          <p:cNvPr id="261" name="Rounded Rectangle 260"/>
          <p:cNvSpPr/>
          <p:nvPr/>
        </p:nvSpPr>
        <p:spPr bwMode="auto">
          <a:xfrm>
            <a:off x="8159522" y="1974747"/>
            <a:ext cx="3763337" cy="4343046"/>
          </a:xfrm>
          <a:prstGeom prst="roundRect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283" name="TextBox 282"/>
          <p:cNvSpPr txBox="1"/>
          <p:nvPr/>
        </p:nvSpPr>
        <p:spPr>
          <a:xfrm>
            <a:off x="8654124" y="5620314"/>
            <a:ext cx="1297913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spc="-7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Linux, UNIX,</a:t>
            </a:r>
            <a:br>
              <a:rPr lang="en-US" sz="2000" spc="-7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2000" spc="-7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Windows</a:t>
            </a:r>
            <a:endParaRPr lang="en-US" sz="2000" spc="-7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269" name="Rounded Rectangle 268"/>
          <p:cNvSpPr/>
          <p:nvPr/>
        </p:nvSpPr>
        <p:spPr bwMode="auto">
          <a:xfrm>
            <a:off x="8403725" y="3582555"/>
            <a:ext cx="3274930" cy="1271419"/>
          </a:xfrm>
          <a:prstGeom prst="roundRect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grpSp>
        <p:nvGrpSpPr>
          <p:cNvPr id="335" name="Group 334"/>
          <p:cNvGrpSpPr/>
          <p:nvPr/>
        </p:nvGrpSpPr>
        <p:grpSpPr>
          <a:xfrm>
            <a:off x="8439602" y="1226817"/>
            <a:ext cx="3193867" cy="650560"/>
            <a:chOff x="7838757" y="1358590"/>
            <a:chExt cx="3193867" cy="650560"/>
          </a:xfrm>
        </p:grpSpPr>
        <p:pic>
          <p:nvPicPr>
            <p:cNvPr id="336" name="Picture 335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8757" y="1358590"/>
              <a:ext cx="585218" cy="585218"/>
            </a:xfrm>
            <a:prstGeom prst="rect">
              <a:avLst/>
            </a:prstGeom>
          </p:spPr>
        </p:pic>
        <p:sp>
          <p:nvSpPr>
            <p:cNvPr id="337" name="TextBox 336"/>
            <p:cNvSpPr txBox="1"/>
            <p:nvPr/>
          </p:nvSpPr>
          <p:spPr>
            <a:xfrm>
              <a:off x="8403655" y="1701373"/>
              <a:ext cx="2628969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000" spc="-7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On-Premises Datacenter</a:t>
              </a:r>
              <a:endParaRPr lang="en-US" sz="2000" spc="-7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338" name="Group 337"/>
          <p:cNvGrpSpPr/>
          <p:nvPr/>
        </p:nvGrpSpPr>
        <p:grpSpPr>
          <a:xfrm>
            <a:off x="820324" y="1370932"/>
            <a:ext cx="2551455" cy="585218"/>
            <a:chOff x="198437" y="1618619"/>
            <a:chExt cx="2551455" cy="585218"/>
          </a:xfrm>
        </p:grpSpPr>
        <p:sp>
          <p:nvSpPr>
            <p:cNvPr id="339" name="TextBox 338"/>
            <p:cNvSpPr txBox="1"/>
            <p:nvPr/>
          </p:nvSpPr>
          <p:spPr>
            <a:xfrm>
              <a:off x="819951" y="1868718"/>
              <a:ext cx="1929941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dirty="0"/>
                <a:t>Azure Datacenter</a:t>
              </a:r>
            </a:p>
          </p:txBody>
        </p:sp>
        <p:pic>
          <p:nvPicPr>
            <p:cNvPr id="340" name="Picture 339"/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37" y="1618619"/>
              <a:ext cx="585218" cy="585218"/>
            </a:xfrm>
            <a:prstGeom prst="rect">
              <a:avLst/>
            </a:prstGeom>
          </p:spPr>
        </p:pic>
      </p:grpSp>
      <p:cxnSp>
        <p:nvCxnSpPr>
          <p:cNvPr id="355" name="Straight Arrow Connector 354"/>
          <p:cNvCxnSpPr>
            <a:stCxn id="191" idx="3"/>
            <a:endCxn id="261" idx="1"/>
          </p:cNvCxnSpPr>
          <p:nvPr/>
        </p:nvCxnSpPr>
        <p:spPr>
          <a:xfrm flipV="1">
            <a:off x="3728920" y="4146270"/>
            <a:ext cx="4430602" cy="12373"/>
          </a:xfrm>
          <a:prstGeom prst="straightConnector1">
            <a:avLst/>
          </a:prstGeom>
          <a:ln w="28575">
            <a:solidFill>
              <a:srgbClr val="FFC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760292" y="3344862"/>
            <a:ext cx="2430801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dirty="0"/>
              <a:t>Standard DRDA Protocol and Formats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760292" y="4324191"/>
            <a:ext cx="2430801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dirty="0"/>
              <a:t>TCP/IP </a:t>
            </a:r>
          </a:p>
          <a:p>
            <a:pPr algn="ctr"/>
            <a:r>
              <a:rPr lang="en-US" dirty="0" smtClean="0"/>
              <a:t>(Hybrid, Relay, VPN)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581" y="3775591"/>
            <a:ext cx="585218" cy="585218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8714167" y="4449148"/>
            <a:ext cx="2654047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spc="-7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IBM DB2 Server</a:t>
            </a:r>
            <a:endParaRPr lang="en-US" sz="2000" spc="-7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472" y="4983488"/>
            <a:ext cx="585218" cy="585218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8825789" y="2363153"/>
            <a:ext cx="2430801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dirty="0" smtClean="0"/>
              <a:t>Tables, Views</a:t>
            </a:r>
          </a:p>
          <a:p>
            <a:pPr algn="ctr"/>
            <a:r>
              <a:rPr lang="en-US" dirty="0" smtClean="0"/>
              <a:t>Stored Procedure</a:t>
            </a:r>
          </a:p>
          <a:p>
            <a:pPr algn="ctr"/>
            <a:r>
              <a:rPr lang="en-US" dirty="0" smtClean="0"/>
              <a:t>Catalog, Schema</a:t>
            </a:r>
          </a:p>
        </p:txBody>
      </p:sp>
      <p:sp>
        <p:nvSpPr>
          <p:cNvPr id="79" name="Rectangle 78"/>
          <p:cNvSpPr/>
          <p:nvPr/>
        </p:nvSpPr>
        <p:spPr>
          <a:xfrm>
            <a:off x="972634" y="2667494"/>
            <a:ext cx="2251774" cy="6456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Connector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DB2</a:t>
            </a:r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972634" y="3313142"/>
            <a:ext cx="2251774" cy="6456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ADO.NET Provider for DRDA</a:t>
            </a:r>
          </a:p>
        </p:txBody>
      </p:sp>
      <p:sp>
        <p:nvSpPr>
          <p:cNvPr id="81" name="Rectangle 80"/>
          <p:cNvSpPr/>
          <p:nvPr/>
        </p:nvSpPr>
        <p:spPr>
          <a:xfrm>
            <a:off x="972634" y="3958791"/>
            <a:ext cx="2251774" cy="6456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DRDA Protocol Client  for </a:t>
            </a:r>
            <a:r>
              <a:rPr lang="en-US" dirty="0" smtClean="0"/>
              <a:t>DB2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0180637" y="4851674"/>
            <a:ext cx="1143000" cy="1395843"/>
            <a:chOff x="3498663" y="4303744"/>
            <a:chExt cx="1143000" cy="1395843"/>
          </a:xfrm>
        </p:grpSpPr>
        <p:sp>
          <p:nvSpPr>
            <p:cNvPr id="30" name="TextBox 29"/>
            <p:cNvSpPr txBox="1"/>
            <p:nvPr/>
          </p:nvSpPr>
          <p:spPr>
            <a:xfrm>
              <a:off x="3498663" y="5084034"/>
              <a:ext cx="1143000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000" spc="-7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IBM z/OS, i5/OS</a:t>
              </a:r>
              <a:endParaRPr lang="en-US" sz="2000" spc="-7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0018" y="4303744"/>
              <a:ext cx="780290" cy="7802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570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-30610_Microsoft_Ignite_Keynote_Template">
  <a:themeElements>
    <a:clrScheme name="Ignite - Breakout - Gray Back">
      <a:dk1>
        <a:srgbClr val="000000"/>
      </a:dk1>
      <a:lt1>
        <a:srgbClr val="FFFFFF"/>
      </a:lt1>
      <a:dk2>
        <a:srgbClr val="505050"/>
      </a:dk2>
      <a:lt2>
        <a:srgbClr val="47D8FF"/>
      </a:lt2>
      <a:accent1>
        <a:srgbClr val="0078D7"/>
      </a:accent1>
      <a:accent2>
        <a:srgbClr val="5C2D91"/>
      </a:accent2>
      <a:accent3>
        <a:srgbClr val="B4009E"/>
      </a:accent3>
      <a:accent4>
        <a:srgbClr val="00BCF2"/>
      </a:accent4>
      <a:accent5>
        <a:srgbClr val="BAD80A"/>
      </a:accent5>
      <a:accent6>
        <a:srgbClr val="FF8C00"/>
      </a:accent6>
      <a:hlink>
        <a:srgbClr val="47D8FF"/>
      </a:hlink>
      <a:folHlink>
        <a:srgbClr val="47D8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398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16814">
                  <a:srgbClr val="FFFFFF"/>
                </a:gs>
                <a:gs pos="46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5_Breakout_Template.potx" id="{1A2CE55D-C0EF-4064-A39F-620642E032AA}" vid="{A3A9C9DA-6617-4D3E-A382-CDB23C8F3BF1}"/>
    </a:ext>
  </a:extLst>
</a:theme>
</file>

<file path=ppt/theme/theme2.xml><?xml version="1.0" encoding="utf-8"?>
<a:theme xmlns:a="http://schemas.openxmlformats.org/drawingml/2006/main" name="1_5-30610_Microsoft_Ignite_Keynote_Template">
  <a:themeElements>
    <a:clrScheme name="Ignite - Breakout - Gray Back">
      <a:dk1>
        <a:srgbClr val="000000"/>
      </a:dk1>
      <a:lt1>
        <a:srgbClr val="FFFFFF"/>
      </a:lt1>
      <a:dk2>
        <a:srgbClr val="505050"/>
      </a:dk2>
      <a:lt2>
        <a:srgbClr val="47D8FF"/>
      </a:lt2>
      <a:accent1>
        <a:srgbClr val="0078D7"/>
      </a:accent1>
      <a:accent2>
        <a:srgbClr val="5C2D91"/>
      </a:accent2>
      <a:accent3>
        <a:srgbClr val="B4009E"/>
      </a:accent3>
      <a:accent4>
        <a:srgbClr val="00BCF2"/>
      </a:accent4>
      <a:accent5>
        <a:srgbClr val="BAD80A"/>
      </a:accent5>
      <a:accent6>
        <a:srgbClr val="FF8C00"/>
      </a:accent6>
      <a:hlink>
        <a:srgbClr val="47D8FF"/>
      </a:hlink>
      <a:folHlink>
        <a:srgbClr val="47D8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398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16814">
                  <a:srgbClr val="FFFFFF"/>
                </a:gs>
                <a:gs pos="46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5_Breakout_Template.potx" id="{1A2CE55D-C0EF-4064-A39F-620642E032AA}" vid="{A3A9C9DA-6617-4D3E-A382-CDB23C8F3BF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46EBBE4F454C2C47A5E89CD935B1FC7800E83BCD34BAE21044A0567CF64FDFDE54" ma:contentTypeVersion="3" ma:contentTypeDescription="Create a new document." ma:contentTypeScope="" ma:versionID="ad0318b59f0baaa5619a87a276b8590a">
  <xsd:schema xmlns:xsd="http://www.w3.org/2001/XMLSchema" xmlns:xs="http://www.w3.org/2001/XMLSchema" xmlns:p="http://schemas.microsoft.com/office/2006/metadata/properties" xmlns:ns1="http://schemas.microsoft.com/sharepoint/v3" xmlns:ns2="12a172fe-0250-434a-85cf-03b10810c5e5" xmlns:ns3="230e9df3-be65-4c73-a93b-d1236ebd677e" targetNamespace="http://schemas.microsoft.com/office/2006/metadata/properties" ma:root="true" ma:fieldsID="26205b5b46d9ab9d881e0fa75366d1c2" ns1:_="" ns2:_="" ns3:_="">
    <xsd:import namespace="http://schemas.microsoft.com/sharepoint/v3"/>
    <xsd:import namespace="12a172fe-0250-434a-85cf-03b10810c5e5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k62f7d35b80b40fb8c27985e50b34fcd" minOccurs="0"/>
                <xsd:element ref="ns3:TaxCatchAll" minOccurs="0"/>
                <xsd:element ref="ns3:TaxCatchAllLabel" minOccurs="0"/>
                <xsd:element ref="ns2:pfbfa50075a04958bd8757dc155d3e08" minOccurs="0"/>
                <xsd:element ref="ns2:h9a868b2ee15488883f623ae5237ecae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o72fbe6ee5ae4131af0832c08ec51202" minOccurs="0"/>
                <xsd:element ref="ns2:eb9cf3a3af7b473faa5c9c98148a90a4" minOccurs="0"/>
                <xsd:element ref="ns2:Session_x0020_Code" minOccurs="0"/>
                <xsd:element ref="ns2:MS_x0020_Content_x0020_Owner" minOccurs="0"/>
                <xsd:element ref="ns2:le8386062bd54e24a95c83b32ccbdb34" minOccurs="0"/>
                <xsd:element ref="ns2:j4d4d959795b4220a289a041ed046605" minOccurs="0"/>
                <xsd:element ref="ns3:TaxKeywordTaxHTField" minOccurs="0"/>
                <xsd:element ref="ns1:AverageRating" minOccurs="0"/>
                <xsd:element ref="ns1:RatingCount" minOccurs="0"/>
                <xsd:element ref="ns1:Likes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3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4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5" nillable="true" ma:displayName="Number of Likes" ma:internalName="Likes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172fe-0250-434a-85cf-03b10810c5e5" elementFormDefault="qualified">
    <xsd:import namespace="http://schemas.microsoft.com/office/2006/documentManagement/types"/>
    <xsd:import namespace="http://schemas.microsoft.com/office/infopath/2007/PartnerControls"/>
    <xsd:element name="k62f7d35b80b40fb8c27985e50b34fcd" ma:index="8" nillable="true" ma:taxonomy="true" ma:internalName="k62f7d35b80b40fb8c27985e50b34fcd" ma:taxonomyFieldName="Event_x0020_Name" ma:displayName="Event Name" ma:default="" ma:fieldId="{462f7d35-b80b-40fb-8c27-985e50b34fcd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pfbfa50075a04958bd8757dc155d3e08" ma:index="12" nillable="true" ma:taxonomy="true" ma:internalName="pfbfa50075a04958bd8757dc155d3e08" ma:taxonomyFieldName="Event_x0020_Location" ma:displayName="Event Location" ma:default="" ma:fieldId="{9fbfa500-75a0-4958-bd87-57dc155d3e08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9a868b2ee15488883f623ae5237ecae" ma:index="14" nillable="true" ma:taxonomy="true" ma:internalName="h9a868b2ee15488883f623ae5237ecae" ma:taxonomyFieldName="Event_x0020_Venue" ma:displayName="Event Venue" ma:default="" ma:fieldId="{19a868b2-ee15-4888-83f6-23ae5237ecae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o72fbe6ee5ae4131af0832c08ec51202" ma:index="21" nillable="true" ma:taxonomy="true" ma:internalName="o72fbe6ee5ae4131af0832c08ec51202" ma:taxonomyFieldName="Product" ma:displayName="Product" ma:default="" ma:fieldId="{872fbe6e-e5ae-4131-af08-32c08ec51202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b9cf3a3af7b473faa5c9c98148a90a4" ma:index="23" nillable="true" ma:taxonomy="true" ma:internalName="eb9cf3a3af7b473faa5c9c98148a90a4" ma:taxonomyFieldName="Campaign" ma:displayName="Campaign" ma:default="" ma:fieldId="{eb9cf3a3-af7b-473f-aa5c-9c98148a90a4}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e8386062bd54e24a95c83b32ccbdb34" ma:index="27" nillable="true" ma:taxonomy="true" ma:internalName="le8386062bd54e24a95c83b32ccbdb34" ma:taxonomyFieldName="Track" ma:displayName="Track" ma:default="" ma:fieldId="{5e838606-2bd5-4e24-a95c-83b32ccbdb34}" ma:sspId="e385fb40-52d4-4fae-9c5b-3e8ff8a5878e" ma:termSetId="043e2b11-12ce-49cc-a347-2f73f2b7fe4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4d4d959795b4220a289a041ed046605" ma:index="29" nillable="true" ma:taxonomy="true" ma:internalName="j4d4d959795b4220a289a041ed046605" ma:taxonomyFieldName="Audience1" ma:displayName="Audience" ma:default="" ma:fieldId="{34d4d959-795b-4220-a289-a041ed046605}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5b797c71-5459-41dc-9095-63a63c56aa91}" ma:internalName="TaxCatchAll" ma:showField="CatchAllData" ma:web="12a172fe-0250-434a-85cf-03b10810c5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b797c71-5459-41dc-9095-63a63c56aa91}" ma:internalName="TaxCatchAllLabel" ma:readOnly="true" ma:showField="CatchAllDataLabel" ma:web="12a172fe-0250-434a-85cf-03b10810c5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1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6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9a868b2ee15488883f623ae5237ecae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McCormick Place</TermName>
          <TermId xmlns="http://schemas.microsoft.com/office/infopath/2007/PartnerControls">f42e8eaa-659e-42d3-85a5-a4ea6b6d2ed7</TermId>
        </TermInfo>
      </Terms>
    </h9a868b2ee15488883f623ae5237ecae>
    <k62f7d35b80b40fb8c27985e50b34fcd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</TermName>
          <TermId xmlns="http://schemas.microsoft.com/office/infopath/2007/PartnerControls">9323c522-fe4b-4922-816b-10a1920d7afb</TermId>
        </TermInfo>
      </Terms>
    </k62f7d35b80b40fb8c27985e50b34fcd>
    <LikesCount xmlns="http://schemas.microsoft.com/sharepoint/v3" xsi:nil="true"/>
    <pfbfa50075a04958bd8757dc155d3e08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Chicago</TermName>
          <TermId xmlns="http://schemas.microsoft.com/office/infopath/2007/PartnerControls">b2ea4b94-6e68-4e03-872e-ca2dcc35a47e</TermId>
        </TermInfo>
      </Terms>
    </pfbfa50075a04958bd8757dc155d3e08>
    <Presentation_x0020_Date xmlns="12a172fe-0250-434a-85cf-03b10810c5e5">2015-05-05T00:00:00-05:00</Presentation_x0020_Date>
    <o72fbe6ee5ae4131af0832c08ec51202 xmlns="12a172fe-0250-434a-85cf-03b10810c5e5">
      <Terms xmlns="http://schemas.microsoft.com/office/infopath/2007/PartnerControls"/>
    </o72fbe6ee5ae4131af0832c08ec51202>
    <Event_x0020_Start_x0020_Date xmlns="12a172fe-0250-434a-85cf-03b10810c5e5">2015-05-04T07:00:00+00:00</Event_x0020_Start_x0020_Date>
    <MS_x0020_Content_x0020_Owner xmlns="12a172fe-0250-434a-85cf-03b10810c5e5">
      <UserInfo>
        <DisplayName/>
        <AccountId xsi:nil="true"/>
        <AccountType/>
      </UserInfo>
    </MS_x0020_Content_x0020_Owner>
    <MS_x0020_Speaker xmlns="12a172fe-0250-434a-85cf-03b10810c5e5">
      <UserInfo>
        <DisplayName/>
        <AccountId xsi:nil="true"/>
        <AccountType/>
      </UserInfo>
    </MS_x0020_Speaker>
    <External_x0020_Speaker xmlns="12a172fe-0250-434a-85cf-03b10810c5e5">Paul Larsen; Valerie Robb</External_x0020_Speaker>
    <Session_x0020_Code xmlns="12a172fe-0250-434a-85cf-03b10810c5e5">BRK2715</Session_x0020_Code>
    <le8386062bd54e24a95c83b32ccbdb34 xmlns="12a172fe-0250-434a-85cf-03b10810c5e5">
      <Terms xmlns="http://schemas.microsoft.com/office/infopath/2007/PartnerControls"/>
    </le8386062bd54e24a95c83b32ccbdb34>
    <j4d4d959795b4220a289a041ed046605 xmlns="12a172fe-0250-434a-85cf-03b10810c5e5">
      <Terms xmlns="http://schemas.microsoft.com/office/infopath/2007/PartnerControls"/>
    </j4d4d959795b4220a289a041ed046605>
    <Event_x0020_End_x0020_Date xmlns="12a172fe-0250-434a-85cf-03b10810c5e5">2015-05-08T07:00:00+00:00</Event_x0020_End_x0020_Date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 2015</TermName>
          <TermId xmlns="http://schemas.microsoft.com/office/infopath/2007/PartnerControls">9eb2896f-7457-4443-a47b-f60d2d30355c</TermId>
        </TermInfo>
      </Terms>
    </TaxKeywordTaxHTField>
    <TaxCatchAll xmlns="230e9df3-be65-4c73-a93b-d1236ebd677e">
      <Value>41</Value>
      <Value>44</Value>
      <Value>43</Value>
      <Value>42</Value>
    </TaxCatchAll>
    <eb9cf3a3af7b473faa5c9c98148a90a4 xmlns="12a172fe-0250-434a-85cf-03b10810c5e5">
      <Terms xmlns="http://schemas.microsoft.com/office/infopath/2007/PartnerControls"/>
    </eb9cf3a3af7b473faa5c9c98148a90a4>
  </documentManagement>
</p:properties>
</file>

<file path=customXml/itemProps1.xml><?xml version="1.0" encoding="utf-8"?>
<ds:datastoreItem xmlns:ds="http://schemas.openxmlformats.org/officeDocument/2006/customXml" ds:itemID="{5D0DEFCE-63D4-4F88-8228-705C0AA705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2a172fe-0250-434a-85cf-03b10810c5e5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90F116-B58F-4255-B05B-DA3808E0E5C6}">
  <ds:schemaRefs>
    <ds:schemaRef ds:uri="http://www.w3.org/XML/1998/namespace"/>
    <ds:schemaRef ds:uri="http://purl.org/dc/elements/1.1/"/>
    <ds:schemaRef ds:uri="http://schemas.microsoft.com/sharepoint/v3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12a172fe-0250-434a-85cf-03b10810c5e5"/>
    <ds:schemaRef ds:uri="http://purl.org/dc/dcmitype/"/>
    <ds:schemaRef ds:uri="http://schemas.openxmlformats.org/package/2006/metadata/core-properties"/>
    <ds:schemaRef ds:uri="230e9df3-be65-4c73-a93b-d1236ebd677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Microsoft_Ignite_2015_Breakout_Template</Template>
  <TotalTime>490</TotalTime>
  <Words>1205</Words>
  <Application>Microsoft Office PowerPoint</Application>
  <PresentationFormat>Custom</PresentationFormat>
  <Paragraphs>242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Consolas</vt:lpstr>
      <vt:lpstr>Segoe UI</vt:lpstr>
      <vt:lpstr>Segoe UI Light</vt:lpstr>
      <vt:lpstr>Wingdings</vt:lpstr>
      <vt:lpstr>5-30610_Microsoft_Ignite_Keynote_Template</vt:lpstr>
      <vt:lpstr>1_5-30610_Microsoft_Ignite_Keynote_Template</vt:lpstr>
      <vt:lpstr>PowerPoint Presentation</vt:lpstr>
      <vt:lpstr>Designing Microsoft Azure Applications to Access Existing Programs and Data on IBM Mainframes</vt:lpstr>
      <vt:lpstr>Enterprise Cloud Solutions</vt:lpstr>
      <vt:lpstr>Azure App Service</vt:lpstr>
      <vt:lpstr>API App Connectors for IBM Systems</vt:lpstr>
      <vt:lpstr>MQ Connector</vt:lpstr>
      <vt:lpstr>MQ Connector</vt:lpstr>
      <vt:lpstr>Demo MQ Connector</vt:lpstr>
      <vt:lpstr>DB2 Connector</vt:lpstr>
      <vt:lpstr>DB2 Connector</vt:lpstr>
      <vt:lpstr>Demo DB2 Connector</vt:lpstr>
      <vt:lpstr>Informix Connector</vt:lpstr>
      <vt:lpstr>Informix Connector</vt:lpstr>
      <vt:lpstr>Demo Informix Connector</vt:lpstr>
      <vt:lpstr>App Service Connectivity to On-Premises</vt:lpstr>
      <vt:lpstr>Integrate existing IBM Systems</vt:lpstr>
      <vt:lpstr>Microsoft Host Integration Server</vt:lpstr>
      <vt:lpstr>Roadmap</vt:lpstr>
      <vt:lpstr>Related Content</vt:lpstr>
      <vt:lpstr>Discussion</vt:lpstr>
      <vt:lpstr>PowerPoint Presentation</vt:lpstr>
      <vt:lpstr>PowerPoint Presentation</vt:lpstr>
    </vt:vector>
  </TitlesOfParts>
  <Manager/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Microsoft Azure Applications to Access Existing Programs and Data on IBM Mainframes</dc:title>
  <dc:subject>Microsoft Ignite 2015</dc:subject>
  <dc:creator>Paul Larsen</dc:creator>
  <cp:keywords>Microsoft Ignite 2015</cp:keywords>
  <dc:description>Template: Mitchell Derrey, Silver Fox Productions
Formatting: 
Audience Type: Internal/External</dc:description>
  <cp:lastModifiedBy>Kaylee McAvoy</cp:lastModifiedBy>
  <cp:revision>85</cp:revision>
  <dcterms:created xsi:type="dcterms:W3CDTF">2015-04-03T17:35:03Z</dcterms:created>
  <dcterms:modified xsi:type="dcterms:W3CDTF">2015-05-05T16:14:26Z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0x01010046EBBE4F454C2C47A5E89CD935B1FC7800E83BCD34BAE21044A0567CF64FDFDE54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44;#McCormick Place|f42e8eaa-659e-42d3-85a5-a4ea6b6d2ed7</vt:lpwstr>
  </property>
  <property fmtid="{D5CDD505-2E9C-101B-9397-08002B2CF9AE}" pid="7" name="Track">
    <vt:lpwstr/>
  </property>
  <property fmtid="{D5CDD505-2E9C-101B-9397-08002B2CF9AE}" pid="8" name="Event Location">
    <vt:lpwstr>43;#Chicago|b2ea4b94-6e68-4e03-872e-ca2dcc35a47e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41;#Microsoft Ignite 2015|9eb2896f-7457-4443-a47b-f60d2d30355c</vt:lpwstr>
  </property>
  <property fmtid="{D5CDD505-2E9C-101B-9397-08002B2CF9AE}" pid="12" name="Audience1">
    <vt:lpwstr/>
  </property>
  <property fmtid="{D5CDD505-2E9C-101B-9397-08002B2CF9AE}" pid="13" name="Event Name">
    <vt:lpwstr>42;#Microsoft Ignite|9323c522-fe4b-4922-816b-10a1920d7afb</vt:lpwstr>
  </property>
</Properties>
</file>