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72"/>
  </p:notesMasterIdLst>
  <p:handoutMasterIdLst>
    <p:handoutMasterId r:id="rId73"/>
  </p:handoutMasterIdLst>
  <p:sldIdLst>
    <p:sldId id="1368" r:id="rId5"/>
    <p:sldId id="1470" r:id="rId6"/>
    <p:sldId id="1473" r:id="rId7"/>
    <p:sldId id="1536" r:id="rId8"/>
    <p:sldId id="1537" r:id="rId9"/>
    <p:sldId id="1474" r:id="rId10"/>
    <p:sldId id="1538" r:id="rId11"/>
    <p:sldId id="1476" r:id="rId12"/>
    <p:sldId id="1477" r:id="rId13"/>
    <p:sldId id="1478" r:id="rId14"/>
    <p:sldId id="1479" r:id="rId15"/>
    <p:sldId id="1480" r:id="rId16"/>
    <p:sldId id="1481" r:id="rId17"/>
    <p:sldId id="1482" r:id="rId18"/>
    <p:sldId id="1483" r:id="rId19"/>
    <p:sldId id="1484" r:id="rId20"/>
    <p:sldId id="1539" r:id="rId21"/>
    <p:sldId id="1485" r:id="rId22"/>
    <p:sldId id="1540" r:id="rId23"/>
    <p:sldId id="1487" r:id="rId24"/>
    <p:sldId id="1488" r:id="rId25"/>
    <p:sldId id="1489" r:id="rId26"/>
    <p:sldId id="1490" r:id="rId27"/>
    <p:sldId id="1491" r:id="rId28"/>
    <p:sldId id="1492" r:id="rId29"/>
    <p:sldId id="1493" r:id="rId30"/>
    <p:sldId id="1494" r:id="rId31"/>
    <p:sldId id="1495" r:id="rId32"/>
    <p:sldId id="1496" r:id="rId33"/>
    <p:sldId id="1497" r:id="rId34"/>
    <p:sldId id="1498" r:id="rId35"/>
    <p:sldId id="1499" r:id="rId36"/>
    <p:sldId id="1500" r:id="rId37"/>
    <p:sldId id="1501" r:id="rId38"/>
    <p:sldId id="1502" r:id="rId39"/>
    <p:sldId id="1503" r:id="rId40"/>
    <p:sldId id="1504" r:id="rId41"/>
    <p:sldId id="1505" r:id="rId42"/>
    <p:sldId id="1506" r:id="rId43"/>
    <p:sldId id="1507" r:id="rId44"/>
    <p:sldId id="1508" r:id="rId45"/>
    <p:sldId id="1509" r:id="rId46"/>
    <p:sldId id="1510" r:id="rId47"/>
    <p:sldId id="1511" r:id="rId48"/>
    <p:sldId id="1512" r:id="rId49"/>
    <p:sldId id="1513" r:id="rId50"/>
    <p:sldId id="1514" r:id="rId51"/>
    <p:sldId id="1515" r:id="rId52"/>
    <p:sldId id="1516" r:id="rId53"/>
    <p:sldId id="1517" r:id="rId54"/>
    <p:sldId id="1518" r:id="rId55"/>
    <p:sldId id="1519" r:id="rId56"/>
    <p:sldId id="1520" r:id="rId57"/>
    <p:sldId id="1521" r:id="rId58"/>
    <p:sldId id="1522" r:id="rId59"/>
    <p:sldId id="1523" r:id="rId60"/>
    <p:sldId id="1524" r:id="rId61"/>
    <p:sldId id="1525" r:id="rId62"/>
    <p:sldId id="1526" r:id="rId63"/>
    <p:sldId id="1527" r:id="rId64"/>
    <p:sldId id="1528" r:id="rId65"/>
    <p:sldId id="1529" r:id="rId66"/>
    <p:sldId id="1531" r:id="rId67"/>
    <p:sldId id="1533" r:id="rId68"/>
    <p:sldId id="1534" r:id="rId69"/>
    <p:sldId id="1471" r:id="rId70"/>
    <p:sldId id="1326" r:id="rId7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470"/>
            <p14:sldId id="1473"/>
            <p14:sldId id="1536"/>
            <p14:sldId id="1537"/>
            <p14:sldId id="1474"/>
            <p14:sldId id="1538"/>
            <p14:sldId id="1476"/>
            <p14:sldId id="1477"/>
            <p14:sldId id="1478"/>
            <p14:sldId id="1479"/>
            <p14:sldId id="1480"/>
            <p14:sldId id="1481"/>
            <p14:sldId id="1482"/>
            <p14:sldId id="1483"/>
            <p14:sldId id="1484"/>
            <p14:sldId id="1539"/>
            <p14:sldId id="1485"/>
            <p14:sldId id="1540"/>
            <p14:sldId id="1487"/>
            <p14:sldId id="1488"/>
            <p14:sldId id="1489"/>
            <p14:sldId id="1490"/>
            <p14:sldId id="1491"/>
            <p14:sldId id="1492"/>
            <p14:sldId id="1493"/>
            <p14:sldId id="1494"/>
            <p14:sldId id="1495"/>
            <p14:sldId id="1496"/>
            <p14:sldId id="1497"/>
            <p14:sldId id="1498"/>
            <p14:sldId id="1499"/>
            <p14:sldId id="1500"/>
            <p14:sldId id="1501"/>
            <p14:sldId id="1502"/>
            <p14:sldId id="1503"/>
            <p14:sldId id="1504"/>
            <p14:sldId id="1505"/>
            <p14:sldId id="1506"/>
            <p14:sldId id="1507"/>
            <p14:sldId id="1508"/>
            <p14:sldId id="1509"/>
            <p14:sldId id="1510"/>
            <p14:sldId id="1511"/>
            <p14:sldId id="1512"/>
            <p14:sldId id="1513"/>
            <p14:sldId id="1514"/>
            <p14:sldId id="1515"/>
            <p14:sldId id="1516"/>
            <p14:sldId id="1517"/>
            <p14:sldId id="1518"/>
            <p14:sldId id="1519"/>
            <p14:sldId id="1520"/>
            <p14:sldId id="1521"/>
            <p14:sldId id="1522"/>
            <p14:sldId id="1523"/>
            <p14:sldId id="1524"/>
            <p14:sldId id="1525"/>
            <p14:sldId id="1526"/>
            <p14:sldId id="1527"/>
            <p14:sldId id="1528"/>
            <p14:sldId id="1529"/>
            <p14:sldId id="1531"/>
            <p14:sldId id="1533"/>
            <p14:sldId id="1534"/>
            <p14:sldId id="1471"/>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FFFFFF"/>
    <a:srgbClr val="47D8FF"/>
    <a:srgbClr val="11CCFF"/>
    <a:srgbClr val="85E5FF"/>
    <a:srgbClr val="43D7FF"/>
    <a:srgbClr val="B4A0FF"/>
    <a:srgbClr val="505050"/>
    <a:srgbClr val="000000"/>
    <a:srgbClr val="00B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4" autoAdjust="0"/>
    <p:restoredTop sz="94170" autoAdjust="0"/>
  </p:normalViewPr>
  <p:slideViewPr>
    <p:cSldViewPr>
      <p:cViewPr varScale="1">
        <p:scale>
          <a:sx n="113" d="100"/>
          <a:sy n="113" d="100"/>
        </p:scale>
        <p:origin x="84" y="114"/>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5/6/2015 5:34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5/6/2015 5:34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5/6/2015 5:34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424227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065514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26353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MEC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5/6/2015 5:34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329632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MEC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5/6/2015 5:34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280426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776254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MEC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5/6/2015 5:34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080894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MEC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5/6/2015 5:34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891516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MEC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5/6/2015 5:34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931201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MEC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5/6/2015 5:34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46178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MEC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5/6/2015 5:34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50197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833172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MEC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5/6/2015 5:34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409134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113099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444226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777022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MEC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5/6/2015 5:34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197888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913835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684856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223805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948137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159617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609234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086173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855383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578652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90574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779076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978322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397229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53</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375636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759394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486992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55</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41952094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56</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489547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57</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825358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482108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5/6/2015 5:34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66</a:t>
            </a:fld>
            <a:endParaRPr lang="en-US" dirty="0"/>
          </a:p>
        </p:txBody>
      </p:sp>
    </p:spTree>
    <p:extLst>
      <p:ext uri="{BB962C8B-B14F-4D97-AF65-F5344CB8AC3E}">
        <p14:creationId xmlns:p14="http://schemas.microsoft.com/office/powerpoint/2010/main" val="26657235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5/6/2015 5:34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67</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02968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929236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912621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MEC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5/6/2015 5:34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621978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5/6/2015 5:34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018857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34576048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0" y="0"/>
            <a:ext cx="12436475" cy="6994525"/>
          </a:xfrm>
          <a:prstGeom prst="rect">
            <a:avLst/>
          </a:prstGeom>
          <a:solidFill>
            <a:srgbClr val="EBE7E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91400" rIns="182801" bIns="91400" numCol="1" spcCol="0" rtlCol="0" fromWordArt="0" anchor="ctr" anchorCtr="0" forceAA="0" compatLnSpc="1">
            <a:prstTxWarp prst="textNoShape">
              <a:avLst/>
            </a:prstTxWarp>
            <a:noAutofit/>
          </a:bodyPr>
          <a:lstStyle/>
          <a:p>
            <a:pPr algn="ctr" defTabSz="931838" fontAlgn="base">
              <a:spcBef>
                <a:spcPct val="0"/>
              </a:spcBef>
              <a:spcAft>
                <a:spcPct val="0"/>
              </a:spcAft>
            </a:pPr>
            <a:endParaRPr lang="en-US" sz="2856"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 name="Title 1"/>
          <p:cNvSpPr>
            <a:spLocks noGrp="1"/>
          </p:cNvSpPr>
          <p:nvPr>
            <p:ph type="title"/>
          </p:nvPr>
        </p:nvSpPr>
        <p:spPr/>
        <p:txBody>
          <a:bodyPr/>
          <a:lstStyle>
            <a:lvl1pPr>
              <a:defRPr>
                <a:gradFill>
                  <a:gsLst>
                    <a:gs pos="1250">
                      <a:schemeClr val="bg2"/>
                    </a:gs>
                    <a:gs pos="100000">
                      <a:schemeClr val="bg2"/>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003905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7" r:id="rId28"/>
    <p:sldLayoutId id="2147484278" r:id="rId29"/>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9.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Microsoft_Visio_2003-2010_Drawing111.vsd"/><Relationship Id="rId5" Type="http://schemas.openxmlformats.org/officeDocument/2006/relationships/oleObject" Target="../embeddings/oleObject1.bin"/><Relationship Id="rId4" Type="http://schemas.openxmlformats.org/officeDocument/2006/relationships/hyperlink" Target="http://www.openspf.org/RFC_440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http://www.ietf.org/rfc/rfc6376.txt"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2.gif"/></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hyperlink" Target="https://datatracker.ietf.org/doc/draft-kucherawy-dmarc-base/?include_text=1"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emf"/><Relationship Id="rId2" Type="http://schemas.openxmlformats.org/officeDocument/2006/relationships/image" Target="../media/image47.png"/><Relationship Id="rId1" Type="http://schemas.openxmlformats.org/officeDocument/2006/relationships/slideLayout" Target="../slideLayouts/slideLayout11.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6.xml"/><Relationship Id="rId5" Type="http://schemas.openxmlformats.org/officeDocument/2006/relationships/image" Target="../media/image56.emf"/><Relationship Id="rId4" Type="http://schemas.openxmlformats.org/officeDocument/2006/relationships/image" Target="../media/image55.emf"/></Relationships>
</file>

<file path=ppt/slides/_rels/slide63.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3.emf"/><Relationship Id="rId7" Type="http://schemas.openxmlformats.org/officeDocument/2006/relationships/image" Target="../media/image59.emf"/><Relationship Id="rId2" Type="http://schemas.openxmlformats.org/officeDocument/2006/relationships/image" Target="../media/image56.emf"/><Relationship Id="rId1" Type="http://schemas.openxmlformats.org/officeDocument/2006/relationships/slideLayout" Target="../slideLayouts/slideLayout6.xml"/><Relationship Id="rId6" Type="http://schemas.openxmlformats.org/officeDocument/2006/relationships/image" Target="../media/image55.emf"/><Relationship Id="rId5" Type="http://schemas.openxmlformats.org/officeDocument/2006/relationships/image" Target="../media/image58.emf"/><Relationship Id="rId4" Type="http://schemas.openxmlformats.org/officeDocument/2006/relationships/image" Target="../media/image57.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20.xml"/><Relationship Id="rId5" Type="http://schemas.openxmlformats.org/officeDocument/2006/relationships/image" Target="../media/image62.png"/><Relationship Id="rId4" Type="http://schemas.openxmlformats.org/officeDocument/2006/relationships/hyperlink" Target="http://myignite.microsoft.com/"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urv.cheetahmail.com/s?t=BTKFt-B8utw8B84GdsAAPZNHTK&amp;n=10&amp;aid=2092620860&amp;email=ben.jones@localworld.co.uk&amp;WT.mc_id=SPT01+25-MAR-20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4" name="Text Placeholder 5"/>
          <p:cNvSpPr txBox="1">
            <a:spLocks/>
          </p:cNvSpPr>
          <p:nvPr/>
        </p:nvSpPr>
        <p:spPr>
          <a:xfrm>
            <a:off x="274637" y="1516062"/>
            <a:ext cx="5945187" cy="2363724"/>
          </a:xfrm>
          <a:prstGeom prst="rect">
            <a:avLst/>
          </a:prstGeom>
        </p:spPr>
        <p:txBody>
          <a:bodyPr vert="horz" wrap="square" lIns="146304" tIns="91440" rIns="146304" bIns="91440" rtlCol="0">
            <a:sp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200" dirty="0">
                <a:solidFill>
                  <a:srgbClr val="FFFFFF"/>
                </a:solidFill>
              </a:rPr>
              <a:t>A targeted attack on a group of mailboxes with the intention of garnering personal information or </a:t>
            </a:r>
            <a:r>
              <a:rPr lang="en-US" sz="3200" dirty="0" smtClean="0">
                <a:solidFill>
                  <a:srgbClr val="FFFFFF"/>
                </a:solidFill>
              </a:rPr>
              <a:t>credentials</a:t>
            </a:r>
            <a:endParaRPr lang="en-US" dirty="0" smtClean="0">
              <a:solidFill>
                <a:srgbClr val="FFFFFF"/>
              </a:solidFill>
              <a:latin typeface="Segoe UI Light" pitchFamily="34" charset="0"/>
            </a:endParaRPr>
          </a:p>
          <a:p>
            <a:pPr marL="342873" lvl="1" indent="0">
              <a:buClr>
                <a:srgbClr val="FFFFFF"/>
              </a:buClr>
              <a:buFont typeface="Wingdings" panose="05000000000000000000" pitchFamily="2" charset="2"/>
              <a:buNone/>
            </a:pPr>
            <a:endParaRPr lang="en-US" dirty="0">
              <a:solidFill>
                <a:srgbClr val="FFFFFF"/>
              </a:solidFill>
              <a:latin typeface="Segoe UI Light" pitchFamily="34" charset="0"/>
            </a:endParaRPr>
          </a:p>
        </p:txBody>
      </p:sp>
      <p:sp>
        <p:nvSpPr>
          <p:cNvPr id="7" name="Title 16"/>
          <p:cNvSpPr txBox="1">
            <a:spLocks/>
          </p:cNvSpPr>
          <p:nvPr/>
        </p:nvSpPr>
        <p:spPr>
          <a:xfrm>
            <a:off x="274639" y="295275"/>
            <a:ext cx="11889564" cy="849463"/>
          </a:xfrm>
          <a:prstGeom prst="rect">
            <a:avLst/>
          </a:prstGeom>
        </p:spPr>
        <p:txBody>
          <a:bodyPr vert="horz" wrap="square" lIns="146304" tIns="91440" rIns="146304" bIns="91440" rtlCol="0" anchor="t">
            <a:spAutoFit/>
          </a:bodyPr>
          <a:lstStyle>
            <a:lvl1pPr algn="l" defTabSz="932667" rtl="0" eaLnBrk="1" latinLnBrk="0" hangingPunct="1">
              <a:lnSpc>
                <a:spcPct val="90000"/>
              </a:lnSpc>
              <a:spcBef>
                <a:spcPct val="0"/>
              </a:spcBef>
              <a:buNone/>
              <a:defRPr lang="en-US" sz="6599"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800" dirty="0">
                <a:gradFill>
                  <a:gsLst>
                    <a:gs pos="1250">
                      <a:srgbClr val="FFFFFF"/>
                    </a:gs>
                    <a:gs pos="100000">
                      <a:srgbClr val="FFFFFF"/>
                    </a:gs>
                  </a:gsLst>
                  <a:lin ang="5400000" scaled="0"/>
                </a:gradFill>
              </a:rPr>
              <a:t>What </a:t>
            </a:r>
            <a:r>
              <a:rPr sz="4800">
                <a:gradFill>
                  <a:gsLst>
                    <a:gs pos="1250">
                      <a:srgbClr val="FFFFFF"/>
                    </a:gs>
                    <a:gs pos="100000">
                      <a:srgbClr val="FFFFFF"/>
                    </a:gs>
                  </a:gsLst>
                  <a:lin ang="5400000" scaled="0"/>
                </a:gradFill>
              </a:rPr>
              <a:t>is </a:t>
            </a:r>
            <a:r>
              <a:rPr sz="4800" smtClean="0">
                <a:gradFill>
                  <a:gsLst>
                    <a:gs pos="1250">
                      <a:srgbClr val="FFFFFF"/>
                    </a:gs>
                    <a:gs pos="100000">
                      <a:srgbClr val="FFFFFF"/>
                    </a:gs>
                  </a:gsLst>
                  <a:lin ang="5400000" scaled="0"/>
                </a:gradFill>
              </a:rPr>
              <a:t>Phishing?</a:t>
            </a:r>
            <a:endParaRPr sz="4800" dirty="0">
              <a:gradFill>
                <a:gsLst>
                  <a:gs pos="1250">
                    <a:srgbClr val="FFFFFF"/>
                  </a:gs>
                  <a:gs pos="100000">
                    <a:srgbClr val="FFFFFF"/>
                  </a:gs>
                </a:gsLst>
                <a:lin ang="5400000" scaled="0"/>
              </a:gradFill>
            </a:endParaRPr>
          </a:p>
        </p:txBody>
      </p:sp>
      <p:pic>
        <p:nvPicPr>
          <p:cNvPr id="13" name="Picture 12"/>
          <p:cNvPicPr>
            <a:picLocks noChangeAspect="1"/>
          </p:cNvPicPr>
          <p:nvPr/>
        </p:nvPicPr>
        <p:blipFill>
          <a:blip r:embed="rId3"/>
          <a:stretch>
            <a:fillRect/>
          </a:stretch>
        </p:blipFill>
        <p:spPr>
          <a:xfrm>
            <a:off x="6217966" y="1233"/>
            <a:ext cx="6248942" cy="7011008"/>
          </a:xfrm>
          <a:prstGeom prst="rect">
            <a:avLst/>
          </a:prstGeom>
        </p:spPr>
      </p:pic>
      <p:sp>
        <p:nvSpPr>
          <p:cNvPr id="6" name="Text Placeholder 5"/>
          <p:cNvSpPr txBox="1">
            <a:spLocks/>
          </p:cNvSpPr>
          <p:nvPr/>
        </p:nvSpPr>
        <p:spPr>
          <a:xfrm>
            <a:off x="274637" y="3963963"/>
            <a:ext cx="5945187" cy="3114699"/>
          </a:xfrm>
          <a:prstGeom prst="rect">
            <a:avLst/>
          </a:prstGeom>
        </p:spPr>
        <p:txBody>
          <a:bodyPr vert="horz" wrap="square" lIns="146304" tIns="91440" rIns="146304" bIns="91440" rtlCol="0">
            <a:sp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None/>
            </a:pPr>
            <a:r>
              <a:rPr lang="en-US" sz="3200" dirty="0" smtClean="0">
                <a:solidFill>
                  <a:srgbClr val="FFFFFF"/>
                </a:solidFill>
              </a:rPr>
              <a:t>Evolution of Phish</a:t>
            </a:r>
          </a:p>
          <a:p>
            <a:pPr>
              <a:buClr>
                <a:srgbClr val="FFFFFF"/>
              </a:buClr>
            </a:pPr>
            <a:r>
              <a:rPr lang="en-US" sz="3200" dirty="0" smtClean="0">
                <a:solidFill>
                  <a:srgbClr val="FFFFFF"/>
                </a:solidFill>
              </a:rPr>
              <a:t>Target: Individual</a:t>
            </a:r>
            <a:br>
              <a:rPr lang="en-US" sz="3200" dirty="0" smtClean="0">
                <a:solidFill>
                  <a:srgbClr val="FFFFFF"/>
                </a:solidFill>
              </a:rPr>
            </a:br>
            <a:r>
              <a:rPr lang="en-US" sz="3200" dirty="0" smtClean="0">
                <a:solidFill>
                  <a:srgbClr val="FFFFFF"/>
                </a:solidFill>
              </a:rPr>
              <a:t>Motive: Financial</a:t>
            </a:r>
          </a:p>
          <a:p>
            <a:pPr>
              <a:buClr>
                <a:srgbClr val="FFFFFF"/>
              </a:buClr>
            </a:pPr>
            <a:r>
              <a:rPr lang="en-US" sz="3200" dirty="0" smtClean="0">
                <a:solidFill>
                  <a:srgbClr val="FFFFFF"/>
                </a:solidFill>
                <a:latin typeface="Segoe UI Light" pitchFamily="34" charset="0"/>
              </a:rPr>
              <a:t>Target: Organization</a:t>
            </a:r>
            <a:br>
              <a:rPr lang="en-US" sz="3200" dirty="0" smtClean="0">
                <a:solidFill>
                  <a:srgbClr val="FFFFFF"/>
                </a:solidFill>
                <a:latin typeface="Segoe UI Light" pitchFamily="34" charset="0"/>
              </a:rPr>
            </a:br>
            <a:r>
              <a:rPr lang="en-US" sz="3200" dirty="0" smtClean="0">
                <a:solidFill>
                  <a:srgbClr val="FFFFFF"/>
                </a:solidFill>
                <a:latin typeface="Segoe UI Light" pitchFamily="34" charset="0"/>
              </a:rPr>
              <a:t>Motive: Network compromise</a:t>
            </a:r>
            <a:endParaRPr lang="en-US" dirty="0" smtClean="0">
              <a:solidFill>
                <a:srgbClr val="FFFFFF"/>
              </a:solidFill>
              <a:latin typeface="Segoe UI Light" pitchFamily="34" charset="0"/>
            </a:endParaRPr>
          </a:p>
          <a:p>
            <a:pPr marL="342873" lvl="1" indent="0">
              <a:buClr>
                <a:srgbClr val="FFFFFF"/>
              </a:buClr>
              <a:buFont typeface="Wingdings" panose="05000000000000000000" pitchFamily="2" charset="2"/>
              <a:buNone/>
            </a:pPr>
            <a:endParaRPr lang="en-US" dirty="0">
              <a:solidFill>
                <a:srgbClr val="FFFFFF"/>
              </a:solidFill>
              <a:latin typeface="Segoe UI Light" pitchFamily="34" charset="0"/>
            </a:endParaRPr>
          </a:p>
        </p:txBody>
      </p:sp>
    </p:spTree>
    <p:extLst>
      <p:ext uri="{BB962C8B-B14F-4D97-AF65-F5344CB8AC3E}">
        <p14:creationId xmlns:p14="http://schemas.microsoft.com/office/powerpoint/2010/main" val="73090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74637" y="1842031"/>
            <a:ext cx="5945187" cy="3822585"/>
          </a:xfrm>
          <a:prstGeom prst="rect">
            <a:avLst/>
          </a:prstGeom>
        </p:spPr>
        <p:txBody>
          <a:bodyPr vert="horz" wrap="square" lIns="146304" tIns="91440" rIns="146304" bIns="91440" rtlCol="0">
            <a:sp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200" dirty="0" smtClean="0">
                <a:solidFill>
                  <a:srgbClr val="FFFFFF"/>
                </a:solidFill>
              </a:rPr>
              <a:t>Malicious code often distributed in email to a recipient</a:t>
            </a:r>
          </a:p>
          <a:p>
            <a:pPr lvl="1">
              <a:buClr>
                <a:srgbClr val="FFFFFF"/>
              </a:buClr>
            </a:pPr>
            <a:r>
              <a:rPr lang="en-US" sz="2000" dirty="0" smtClean="0">
                <a:solidFill>
                  <a:srgbClr val="FFFFFF"/>
                </a:solidFill>
              </a:rPr>
              <a:t>E.g. Spyware / </a:t>
            </a:r>
            <a:r>
              <a:rPr lang="en-US" sz="2000" dirty="0" err="1" smtClean="0">
                <a:solidFill>
                  <a:srgbClr val="FFFFFF"/>
                </a:solidFill>
              </a:rPr>
              <a:t>Keyloggers</a:t>
            </a:r>
            <a:r>
              <a:rPr lang="en-US" sz="2000" dirty="0" smtClean="0">
                <a:solidFill>
                  <a:srgbClr val="FFFFFF"/>
                </a:solidFill>
              </a:rPr>
              <a:t>, RAM scrapers, …</a:t>
            </a:r>
          </a:p>
          <a:p>
            <a:pPr>
              <a:buClr>
                <a:srgbClr val="FFFFFF"/>
              </a:buClr>
            </a:pPr>
            <a:r>
              <a:rPr lang="en-US" sz="3200" dirty="0" smtClean="0">
                <a:solidFill>
                  <a:srgbClr val="FFFFFF"/>
                </a:solidFill>
              </a:rPr>
              <a:t>Payload can be delivered via attachment, or URL</a:t>
            </a:r>
          </a:p>
          <a:p>
            <a:pPr>
              <a:buClr>
                <a:srgbClr val="FFFFFF"/>
              </a:buClr>
            </a:pPr>
            <a:r>
              <a:rPr lang="en-US" sz="3200" dirty="0" smtClean="0">
                <a:solidFill>
                  <a:srgbClr val="FFFFFF"/>
                </a:solidFill>
              </a:rPr>
              <a:t>Unique requirements for protection</a:t>
            </a:r>
          </a:p>
        </p:txBody>
      </p:sp>
      <p:sp>
        <p:nvSpPr>
          <p:cNvPr id="7" name="Title 16"/>
          <p:cNvSpPr txBox="1">
            <a:spLocks/>
          </p:cNvSpPr>
          <p:nvPr/>
        </p:nvSpPr>
        <p:spPr>
          <a:xfrm>
            <a:off x="274639" y="295275"/>
            <a:ext cx="11889564" cy="849463"/>
          </a:xfrm>
          <a:prstGeom prst="rect">
            <a:avLst/>
          </a:prstGeom>
        </p:spPr>
        <p:txBody>
          <a:bodyPr vert="horz" wrap="square" lIns="146304" tIns="91440" rIns="146304" bIns="91440" rtlCol="0" anchor="t">
            <a:spAutoFit/>
          </a:bodyPr>
          <a:lstStyle>
            <a:lvl1pPr algn="l" defTabSz="932667" rtl="0" eaLnBrk="1" latinLnBrk="0" hangingPunct="1">
              <a:lnSpc>
                <a:spcPct val="90000"/>
              </a:lnSpc>
              <a:spcBef>
                <a:spcPct val="0"/>
              </a:spcBef>
              <a:buNone/>
              <a:defRPr lang="en-US" sz="6599"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800" dirty="0">
                <a:gradFill>
                  <a:gsLst>
                    <a:gs pos="1250">
                      <a:srgbClr val="FFFFFF"/>
                    </a:gs>
                    <a:gs pos="100000">
                      <a:srgbClr val="FFFFFF"/>
                    </a:gs>
                  </a:gsLst>
                  <a:lin ang="5400000" scaled="0"/>
                </a:gradFill>
              </a:rPr>
              <a:t>What </a:t>
            </a:r>
            <a:r>
              <a:rPr sz="4800">
                <a:gradFill>
                  <a:gsLst>
                    <a:gs pos="1250">
                      <a:srgbClr val="FFFFFF"/>
                    </a:gs>
                    <a:gs pos="100000">
                      <a:srgbClr val="FFFFFF"/>
                    </a:gs>
                  </a:gsLst>
                  <a:lin ang="5400000" scaled="0"/>
                </a:gradFill>
              </a:rPr>
              <a:t>is </a:t>
            </a:r>
            <a:r>
              <a:rPr sz="4800" smtClean="0">
                <a:gradFill>
                  <a:gsLst>
                    <a:gs pos="1250">
                      <a:srgbClr val="FFFFFF"/>
                    </a:gs>
                    <a:gs pos="100000">
                      <a:srgbClr val="FFFFFF"/>
                    </a:gs>
                  </a:gsLst>
                  <a:lin ang="5400000" scaled="0"/>
                </a:gradFill>
              </a:rPr>
              <a:t>Malware?</a:t>
            </a:r>
            <a:endParaRPr sz="4800" dirty="0">
              <a:gradFill>
                <a:gsLst>
                  <a:gs pos="1250">
                    <a:srgbClr val="FFFFFF"/>
                  </a:gs>
                  <a:gs pos="100000">
                    <a:srgbClr val="FFFFFF"/>
                  </a:gs>
                </a:gsLst>
                <a:lin ang="5400000" scaled="0"/>
              </a:gradFill>
            </a:endParaRPr>
          </a:p>
        </p:txBody>
      </p:sp>
      <p:sp>
        <p:nvSpPr>
          <p:cNvPr id="2" name="Picture Placeholder 1"/>
          <p:cNvSpPr>
            <a:spLocks noGrp="1"/>
          </p:cNvSpPr>
          <p:nvPr>
            <p:ph type="pic" sz="quarter" idx="10"/>
          </p:nvPr>
        </p:nvSpPr>
        <p:spPr/>
      </p:sp>
      <p:pic>
        <p:nvPicPr>
          <p:cNvPr id="17" name="Picture 16"/>
          <p:cNvPicPr>
            <a:picLocks noChangeAspect="1"/>
          </p:cNvPicPr>
          <p:nvPr/>
        </p:nvPicPr>
        <p:blipFill>
          <a:blip r:embed="rId3"/>
          <a:stretch>
            <a:fillRect/>
          </a:stretch>
        </p:blipFill>
        <p:spPr>
          <a:xfrm>
            <a:off x="6224309" y="13834"/>
            <a:ext cx="6248942" cy="7065876"/>
          </a:xfrm>
          <a:prstGeom prst="rect">
            <a:avLst/>
          </a:prstGeom>
        </p:spPr>
      </p:pic>
    </p:spTree>
    <p:extLst>
      <p:ext uri="{BB962C8B-B14F-4D97-AF65-F5344CB8AC3E}">
        <p14:creationId xmlns:p14="http://schemas.microsoft.com/office/powerpoint/2010/main" val="92014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Threat </a:t>
            </a:r>
            <a:r>
              <a:rPr lang="en-US" smtClean="0"/>
              <a:t>Landscape</a:t>
            </a:r>
            <a:endParaRPr lang="en-US" dirty="0"/>
          </a:p>
        </p:txBody>
      </p:sp>
      <p:pic>
        <p:nvPicPr>
          <p:cNvPr id="99" name="Picture 98"/>
          <p:cNvPicPr>
            <a:picLocks noChangeAspect="1"/>
          </p:cNvPicPr>
          <p:nvPr/>
        </p:nvPicPr>
        <p:blipFill>
          <a:blip r:embed="rId2"/>
          <a:stretch>
            <a:fillRect/>
          </a:stretch>
        </p:blipFill>
        <p:spPr>
          <a:xfrm>
            <a:off x="8123237" y="1344698"/>
            <a:ext cx="3126771" cy="5048164"/>
          </a:xfrm>
          <a:prstGeom prst="rect">
            <a:avLst/>
          </a:prstGeom>
        </p:spPr>
      </p:pic>
      <p:sp>
        <p:nvSpPr>
          <p:cNvPr id="100" name="TextBox 99"/>
          <p:cNvSpPr txBox="1"/>
          <p:nvPr/>
        </p:nvSpPr>
        <p:spPr>
          <a:xfrm>
            <a:off x="7437437" y="818897"/>
            <a:ext cx="4722896" cy="544765"/>
          </a:xfrm>
          <a:prstGeom prst="rect">
            <a:avLst/>
          </a:prstGeom>
          <a:noFill/>
          <a:ln>
            <a:solidFill>
              <a:schemeClr val="tx1"/>
            </a:solidFill>
          </a:ln>
        </p:spPr>
        <p:txBody>
          <a:bodyPr wrap="none" lIns="182880" tIns="146304" rIns="182880" bIns="146304" rtlCol="0">
            <a:spAutoFit/>
          </a:bodyPr>
          <a:lstStyle/>
          <a:p>
            <a:pPr>
              <a:lnSpc>
                <a:spcPct val="90000"/>
              </a:lnSpc>
              <a:spcAft>
                <a:spcPts val="600"/>
              </a:spcAft>
            </a:pPr>
            <a:r>
              <a:rPr lang="en-US" dirty="0" smtClean="0">
                <a:gradFill>
                  <a:gsLst>
                    <a:gs pos="2917">
                      <a:srgbClr val="FFFFFF"/>
                    </a:gs>
                    <a:gs pos="30000">
                      <a:srgbClr val="FFFFFF"/>
                    </a:gs>
                  </a:gsLst>
                  <a:lin ang="5400000" scaled="0"/>
                </a:gradFill>
              </a:rPr>
              <a:t>Each company has a different threat profile</a:t>
            </a:r>
          </a:p>
        </p:txBody>
      </p:sp>
      <p:sp>
        <p:nvSpPr>
          <p:cNvPr id="101" name="TextBox 100"/>
          <p:cNvSpPr txBox="1"/>
          <p:nvPr/>
        </p:nvSpPr>
        <p:spPr>
          <a:xfrm>
            <a:off x="7970837" y="6352961"/>
            <a:ext cx="3856037" cy="738664"/>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gradFill>
                  <a:gsLst>
                    <a:gs pos="2917">
                      <a:srgbClr val="FFFFFF"/>
                    </a:gs>
                    <a:gs pos="30000">
                      <a:srgbClr val="FFFFFF"/>
                    </a:gs>
                  </a:gsLst>
                  <a:lin ang="5400000" scaled="0"/>
                </a:gradFill>
              </a:rPr>
              <a:t>* Comparing Company X with its peer group (all Enterprise companies)</a:t>
            </a:r>
          </a:p>
        </p:txBody>
      </p:sp>
      <p:pic>
        <p:nvPicPr>
          <p:cNvPr id="103" name="Picture 102"/>
          <p:cNvPicPr>
            <a:picLocks noChangeAspect="1"/>
          </p:cNvPicPr>
          <p:nvPr/>
        </p:nvPicPr>
        <p:blipFill>
          <a:blip r:embed="rId3"/>
          <a:stretch>
            <a:fillRect/>
          </a:stretch>
        </p:blipFill>
        <p:spPr>
          <a:xfrm>
            <a:off x="793844" y="2504820"/>
            <a:ext cx="5597589" cy="4370531"/>
          </a:xfrm>
          <a:prstGeom prst="rect">
            <a:avLst/>
          </a:prstGeom>
        </p:spPr>
      </p:pic>
      <p:sp>
        <p:nvSpPr>
          <p:cNvPr id="104" name="TextBox 103"/>
          <p:cNvSpPr txBox="1"/>
          <p:nvPr/>
        </p:nvSpPr>
        <p:spPr>
          <a:xfrm>
            <a:off x="316039" y="1462724"/>
            <a:ext cx="6553200" cy="794064"/>
          </a:xfrm>
          <a:prstGeom prst="rect">
            <a:avLst/>
          </a:prstGeom>
          <a:noFill/>
          <a:ln>
            <a:solidFill>
              <a:schemeClr val="tx1"/>
            </a:solidFill>
          </a:ln>
        </p:spPr>
        <p:txBody>
          <a:bodyPr wrap="square" lIns="182880" tIns="146304" rIns="182880" bIns="146304" rtlCol="0">
            <a:spAutoFit/>
          </a:bodyPr>
          <a:lstStyle/>
          <a:p>
            <a:pPr algn="ctr">
              <a:lnSpc>
                <a:spcPct val="90000"/>
              </a:lnSpc>
              <a:spcAft>
                <a:spcPts val="600"/>
              </a:spcAft>
            </a:pPr>
            <a:r>
              <a:rPr lang="en-US" dirty="0" smtClean="0">
                <a:gradFill>
                  <a:gsLst>
                    <a:gs pos="2917">
                      <a:srgbClr val="FFFFFF"/>
                    </a:gs>
                    <a:gs pos="30000">
                      <a:srgbClr val="FFFFFF"/>
                    </a:gs>
                  </a:gsLst>
                  <a:lin ang="5400000" scaled="0"/>
                </a:gradFill>
              </a:rPr>
              <a:t>Bulk mail has largest volumes, but Phish &amp; Malware carry the greatest risk</a:t>
            </a:r>
          </a:p>
        </p:txBody>
      </p:sp>
    </p:spTree>
    <p:extLst>
      <p:ext uri="{BB962C8B-B14F-4D97-AF65-F5344CB8AC3E}">
        <p14:creationId xmlns:p14="http://schemas.microsoft.com/office/powerpoint/2010/main" val="286948116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the threats so dangerous?</a:t>
            </a:r>
            <a:endParaRPr lang="en-US" dirty="0"/>
          </a:p>
        </p:txBody>
      </p:sp>
      <p:sp>
        <p:nvSpPr>
          <p:cNvPr id="3" name="Rectangle 2"/>
          <p:cNvSpPr/>
          <p:nvPr/>
        </p:nvSpPr>
        <p:spPr bwMode="auto">
          <a:xfrm>
            <a:off x="655637" y="1580090"/>
            <a:ext cx="3352800" cy="2819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 name="TextBox 5"/>
          <p:cNvSpPr txBox="1"/>
          <p:nvPr/>
        </p:nvSpPr>
        <p:spPr>
          <a:xfrm>
            <a:off x="655637" y="4436165"/>
            <a:ext cx="3352800" cy="1218795"/>
          </a:xfrm>
          <a:prstGeom prst="rect">
            <a:avLst/>
          </a:prstGeom>
          <a:noFill/>
        </p:spPr>
        <p:txBody>
          <a:bodyPr wrap="square" lIns="182880" tIns="146304" rIns="182880" bIns="146304" rtlCol="0">
            <a:spAutoFit/>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Users are often unaware that they are the target of attack</a:t>
            </a:r>
            <a:endParaRPr lang="en-US" sz="2000" dirty="0">
              <a:gradFill>
                <a:gsLst>
                  <a:gs pos="16814">
                    <a:srgbClr val="FFFFFF"/>
                  </a:gs>
                  <a:gs pos="46000">
                    <a:srgbClr val="FFFFFF"/>
                  </a:gs>
                </a:gsLst>
                <a:lin ang="5400000" scaled="0"/>
              </a:gradFill>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0939"/>
          <a:stretch/>
        </p:blipFill>
        <p:spPr>
          <a:xfrm>
            <a:off x="655637" y="1580090"/>
            <a:ext cx="3352799" cy="2819400"/>
          </a:xfrm>
          <a:prstGeom prst="rect">
            <a:avLst/>
          </a:prstGeom>
        </p:spPr>
      </p:pic>
      <p:sp>
        <p:nvSpPr>
          <p:cNvPr id="13" name="TextBox 12"/>
          <p:cNvSpPr txBox="1"/>
          <p:nvPr/>
        </p:nvSpPr>
        <p:spPr>
          <a:xfrm>
            <a:off x="655637" y="5859462"/>
            <a:ext cx="3352799"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i="1" dirty="0" smtClean="0">
                <a:gradFill>
                  <a:gsLst>
                    <a:gs pos="2917">
                      <a:srgbClr val="FFFFFF"/>
                    </a:gs>
                    <a:gs pos="30000">
                      <a:srgbClr val="FFFFFF"/>
                    </a:gs>
                  </a:gsLst>
                  <a:lin ang="5400000" scaled="0"/>
                </a:gradFill>
              </a:rPr>
              <a:t>E.g. Malware, Phishing, Trojan Downloaders, …</a:t>
            </a:r>
          </a:p>
        </p:txBody>
      </p:sp>
    </p:spTree>
    <p:extLst>
      <p:ext uri="{BB962C8B-B14F-4D97-AF65-F5344CB8AC3E}">
        <p14:creationId xmlns:p14="http://schemas.microsoft.com/office/powerpoint/2010/main" val="87939188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40" y="1241426"/>
            <a:ext cx="5486399" cy="2012602"/>
          </a:xfrm>
        </p:spPr>
        <p:txBody>
          <a:bodyPr/>
          <a:lstStyle/>
          <a:p>
            <a:r>
              <a:rPr lang="en-US" dirty="0" smtClean="0"/>
              <a:t>Fax malware campaign</a:t>
            </a:r>
            <a:endParaRPr lang="en-US" dirty="0"/>
          </a:p>
        </p:txBody>
      </p:sp>
      <p:sp>
        <p:nvSpPr>
          <p:cNvPr id="4" name="Picture Placeholder 3"/>
          <p:cNvSpPr>
            <a:spLocks noGrp="1"/>
          </p:cNvSpPr>
          <p:nvPr>
            <p:ph type="pic" sz="quarter" idx="10"/>
          </p:nvPr>
        </p:nvSpPr>
        <p:spPr/>
      </p:sp>
      <p:pic>
        <p:nvPicPr>
          <p:cNvPr id="12" name="Picture 11"/>
          <p:cNvPicPr>
            <a:picLocks noChangeAspect="1"/>
          </p:cNvPicPr>
          <p:nvPr/>
        </p:nvPicPr>
        <p:blipFill>
          <a:blip r:embed="rId2"/>
          <a:stretch>
            <a:fillRect/>
          </a:stretch>
        </p:blipFill>
        <p:spPr>
          <a:xfrm>
            <a:off x="6199726" y="-7937"/>
            <a:ext cx="6236749" cy="7004911"/>
          </a:xfrm>
          <a:prstGeom prst="rect">
            <a:avLst/>
          </a:prstGeom>
        </p:spPr>
      </p:pic>
      <p:sp>
        <p:nvSpPr>
          <p:cNvPr id="13" name="TextBox 12"/>
          <p:cNvSpPr txBox="1"/>
          <p:nvPr/>
        </p:nvSpPr>
        <p:spPr>
          <a:xfrm>
            <a:off x="274640" y="3954462"/>
            <a:ext cx="5474897" cy="2674578"/>
          </a:xfrm>
          <a:prstGeom prst="rect">
            <a:avLst/>
          </a:prstGeom>
          <a:noFill/>
          <a:ln>
            <a:solidFill>
              <a:schemeClr val="tx1"/>
            </a:solidFill>
          </a:ln>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Mails distributed via Botnet</a:t>
            </a:r>
          </a:p>
          <a:p>
            <a:pPr>
              <a:lnSpc>
                <a:spcPct val="90000"/>
              </a:lnSpc>
              <a:spcAft>
                <a:spcPts val="600"/>
              </a:spcAft>
            </a:pPr>
            <a:endParaRPr lang="en-US" sz="2400" dirty="0" smtClean="0">
              <a:gradFill>
                <a:gsLst>
                  <a:gs pos="2917">
                    <a:srgbClr val="FFFFFF"/>
                  </a:gs>
                  <a:gs pos="30000">
                    <a:srgbClr val="FFFFFF"/>
                  </a:gs>
                </a:gsLst>
                <a:lin ang="5400000" scaled="0"/>
              </a:gradFill>
            </a:endParaRPr>
          </a:p>
          <a:p>
            <a:pPr>
              <a:lnSpc>
                <a:spcPct val="90000"/>
              </a:lnSpc>
              <a:spcAft>
                <a:spcPts val="600"/>
              </a:spcAft>
            </a:pPr>
            <a:r>
              <a:rPr lang="en-US" sz="2400" dirty="0" smtClean="0">
                <a:gradFill>
                  <a:gsLst>
                    <a:gs pos="2917">
                      <a:srgbClr val="FFFFFF"/>
                    </a:gs>
                    <a:gs pos="30000">
                      <a:srgbClr val="FFFFFF"/>
                    </a:gs>
                  </a:gsLst>
                  <a:lin ang="5400000" scaled="0"/>
                </a:gradFill>
              </a:rPr>
              <a:t>Links to hijacked domains:</a:t>
            </a:r>
          </a:p>
          <a:p>
            <a:pPr>
              <a:lnSpc>
                <a:spcPct val="90000"/>
              </a:lnSpc>
              <a:spcAft>
                <a:spcPts val="600"/>
              </a:spcAft>
            </a:pPr>
            <a:r>
              <a:rPr lang="en-US" sz="2400" dirty="0" smtClean="0">
                <a:gradFill>
                  <a:gsLst>
                    <a:gs pos="2917">
                      <a:srgbClr val="FFFFFF"/>
                    </a:gs>
                    <a:gs pos="30000">
                      <a:srgbClr val="FFFFFF"/>
                    </a:gs>
                  </a:gsLst>
                  <a:lin ang="5400000" scaled="0"/>
                </a:gradFill>
              </a:rPr>
              <a:t>http://********.com/messages/fax.php</a:t>
            </a:r>
          </a:p>
          <a:p>
            <a:pPr>
              <a:lnSpc>
                <a:spcPct val="90000"/>
              </a:lnSpc>
              <a:spcAft>
                <a:spcPts val="600"/>
              </a:spcAft>
            </a:pPr>
            <a:endParaRPr lang="en-US" sz="2400" dirty="0">
              <a:gradFill>
                <a:gsLst>
                  <a:gs pos="2917">
                    <a:srgbClr val="FFFFFF"/>
                  </a:gs>
                  <a:gs pos="30000">
                    <a:srgbClr val="FFFFFF"/>
                  </a:gs>
                </a:gsLst>
                <a:lin ang="5400000" scaled="0"/>
              </a:gradFill>
            </a:endParaRPr>
          </a:p>
          <a:p>
            <a:pPr>
              <a:lnSpc>
                <a:spcPct val="90000"/>
              </a:lnSpc>
              <a:spcAft>
                <a:spcPts val="600"/>
              </a:spcAft>
            </a:pPr>
            <a:r>
              <a:rPr lang="en-US" sz="2400" dirty="0" smtClean="0">
                <a:gradFill>
                  <a:gsLst>
                    <a:gs pos="2917">
                      <a:srgbClr val="FFFFFF"/>
                    </a:gs>
                    <a:gs pos="30000">
                      <a:srgbClr val="FFFFFF"/>
                    </a:gs>
                  </a:gsLst>
                  <a:lin ang="5400000" scaled="0"/>
                </a:gradFill>
              </a:rPr>
              <a:t>(Usually unpatched web servers)</a:t>
            </a:r>
          </a:p>
        </p:txBody>
      </p:sp>
    </p:spTree>
    <p:extLst>
      <p:ext uri="{BB962C8B-B14F-4D97-AF65-F5344CB8AC3E}">
        <p14:creationId xmlns:p14="http://schemas.microsoft.com/office/powerpoint/2010/main" val="107562593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pic>
        <p:nvPicPr>
          <p:cNvPr id="12" name="Picture 11"/>
          <p:cNvPicPr>
            <a:picLocks noChangeAspect="1"/>
          </p:cNvPicPr>
          <p:nvPr/>
        </p:nvPicPr>
        <p:blipFill>
          <a:blip r:embed="rId2"/>
          <a:stretch>
            <a:fillRect/>
          </a:stretch>
        </p:blipFill>
        <p:spPr>
          <a:xfrm>
            <a:off x="6199726" y="-7937"/>
            <a:ext cx="6236749" cy="7004911"/>
          </a:xfrm>
          <a:prstGeom prst="rect">
            <a:avLst/>
          </a:prstGeom>
        </p:spPr>
      </p:pic>
      <p:sp>
        <p:nvSpPr>
          <p:cNvPr id="5" name="TextBox 4"/>
          <p:cNvSpPr txBox="1"/>
          <p:nvPr/>
        </p:nvSpPr>
        <p:spPr>
          <a:xfrm>
            <a:off x="198438" y="4335462"/>
            <a:ext cx="5715000" cy="2443746"/>
          </a:xfrm>
          <a:prstGeom prst="rect">
            <a:avLst/>
          </a:prstGeom>
          <a:noFill/>
          <a:ln>
            <a:solidFill>
              <a:schemeClr val="tx1"/>
            </a:solidFill>
          </a:ln>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Hijacked domains get listed quickly, and recycled just as quickly. </a:t>
            </a:r>
          </a:p>
          <a:p>
            <a:pPr>
              <a:lnSpc>
                <a:spcPct val="90000"/>
              </a:lnSpc>
              <a:spcAft>
                <a:spcPts val="600"/>
              </a:spcAft>
            </a:pPr>
            <a:endParaRPr lang="en-US" sz="2400" dirty="0">
              <a:gradFill>
                <a:gsLst>
                  <a:gs pos="2917">
                    <a:srgbClr val="FFFFFF"/>
                  </a:gs>
                  <a:gs pos="30000">
                    <a:srgbClr val="FFFFFF"/>
                  </a:gs>
                </a:gsLst>
                <a:lin ang="5400000" scaled="0"/>
              </a:gradFill>
            </a:endParaRPr>
          </a:p>
          <a:p>
            <a:pPr>
              <a:lnSpc>
                <a:spcPct val="90000"/>
              </a:lnSpc>
              <a:spcAft>
                <a:spcPts val="600"/>
              </a:spcAft>
            </a:pPr>
            <a:r>
              <a:rPr lang="en-US" sz="2400" dirty="0" smtClean="0">
                <a:gradFill>
                  <a:gsLst>
                    <a:gs pos="2917">
                      <a:srgbClr val="FFFFFF"/>
                    </a:gs>
                    <a:gs pos="30000">
                      <a:srgbClr val="FFFFFF"/>
                    </a:gs>
                  </a:gsLst>
                  <a:lin ang="5400000" scaled="0"/>
                </a:gradFill>
              </a:rPr>
              <a:t>Obfuscated </a:t>
            </a:r>
            <a:r>
              <a:rPr lang="en-US" sz="2400" dirty="0" err="1" smtClean="0">
                <a:gradFill>
                  <a:gsLst>
                    <a:gs pos="2917">
                      <a:srgbClr val="FFFFFF"/>
                    </a:gs>
                    <a:gs pos="30000">
                      <a:srgbClr val="FFFFFF"/>
                    </a:gs>
                  </a:gsLst>
                  <a:lin ang="5400000" scaled="0"/>
                </a:gradFill>
              </a:rPr>
              <a:t>javascript</a:t>
            </a:r>
            <a:r>
              <a:rPr lang="en-US" sz="2400" dirty="0" smtClean="0">
                <a:gradFill>
                  <a:gsLst>
                    <a:gs pos="2917">
                      <a:srgbClr val="FFFFFF"/>
                    </a:gs>
                    <a:gs pos="30000">
                      <a:srgbClr val="FFFFFF"/>
                    </a:gs>
                  </a:gsLst>
                  <a:lin ang="5400000" scaled="0"/>
                </a:gradFill>
              </a:rPr>
              <a:t> on the pages of those hijacked domains generates links to true payload.</a:t>
            </a:r>
          </a:p>
        </p:txBody>
      </p:sp>
      <p:pic>
        <p:nvPicPr>
          <p:cNvPr id="15" name="Picture 14"/>
          <p:cNvPicPr>
            <a:picLocks noChangeAspect="1"/>
          </p:cNvPicPr>
          <p:nvPr/>
        </p:nvPicPr>
        <p:blipFill>
          <a:blip r:embed="rId3"/>
          <a:stretch>
            <a:fillRect/>
          </a:stretch>
        </p:blipFill>
        <p:spPr>
          <a:xfrm>
            <a:off x="6663063" y="848229"/>
            <a:ext cx="5773412" cy="6133108"/>
          </a:xfrm>
          <a:prstGeom prst="rect">
            <a:avLst/>
          </a:prstGeom>
        </p:spPr>
      </p:pic>
      <p:pic>
        <p:nvPicPr>
          <p:cNvPr id="22" name="Picture 21"/>
          <p:cNvPicPr>
            <a:picLocks noChangeAspect="1"/>
          </p:cNvPicPr>
          <p:nvPr/>
        </p:nvPicPr>
        <p:blipFill>
          <a:blip r:embed="rId4"/>
          <a:stretch>
            <a:fillRect/>
          </a:stretch>
        </p:blipFill>
        <p:spPr>
          <a:xfrm>
            <a:off x="7274525" y="968648"/>
            <a:ext cx="5182049" cy="6047756"/>
          </a:xfrm>
          <a:prstGeom prst="rect">
            <a:avLst/>
          </a:prstGeom>
        </p:spPr>
      </p:pic>
      <p:sp>
        <p:nvSpPr>
          <p:cNvPr id="24" name="Rectangle 23"/>
          <p:cNvSpPr/>
          <p:nvPr/>
        </p:nvSpPr>
        <p:spPr bwMode="auto">
          <a:xfrm>
            <a:off x="8047037" y="1820862"/>
            <a:ext cx="990600" cy="304800"/>
          </a:xfrm>
          <a:prstGeom prst="rect">
            <a:avLst/>
          </a:prstGeom>
          <a:solidFill>
            <a:schemeClr val="bg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5" name="Rectangle 24"/>
          <p:cNvSpPr/>
          <p:nvPr/>
        </p:nvSpPr>
        <p:spPr bwMode="auto">
          <a:xfrm>
            <a:off x="9865549" y="2125662"/>
            <a:ext cx="2220088" cy="381000"/>
          </a:xfrm>
          <a:prstGeom prst="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28" name="Picture 27"/>
          <p:cNvPicPr>
            <a:picLocks noChangeAspect="1"/>
          </p:cNvPicPr>
          <p:nvPr/>
        </p:nvPicPr>
        <p:blipFill>
          <a:blip r:embed="rId5"/>
          <a:stretch>
            <a:fillRect/>
          </a:stretch>
        </p:blipFill>
        <p:spPr>
          <a:xfrm>
            <a:off x="7811019" y="1090104"/>
            <a:ext cx="4645555" cy="5877053"/>
          </a:xfrm>
          <a:prstGeom prst="rect">
            <a:avLst/>
          </a:prstGeom>
        </p:spPr>
      </p:pic>
      <p:sp>
        <p:nvSpPr>
          <p:cNvPr id="29" name="Title 28"/>
          <p:cNvSpPr>
            <a:spLocks noGrp="1"/>
          </p:cNvSpPr>
          <p:nvPr>
            <p:ph type="title"/>
          </p:nvPr>
        </p:nvSpPr>
        <p:spPr/>
        <p:txBody>
          <a:bodyPr/>
          <a:lstStyle/>
          <a:p>
            <a:r>
              <a:rPr lang="en-US" dirty="0"/>
              <a:t>Fax malware campaign</a:t>
            </a:r>
          </a:p>
        </p:txBody>
      </p:sp>
    </p:spTree>
    <p:extLst>
      <p:ext uri="{BB962C8B-B14F-4D97-AF65-F5344CB8AC3E}">
        <p14:creationId xmlns:p14="http://schemas.microsoft.com/office/powerpoint/2010/main" val="4214808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40" y="1241426"/>
            <a:ext cx="5486399" cy="2012602"/>
          </a:xfrm>
        </p:spPr>
        <p:txBody>
          <a:bodyPr/>
          <a:lstStyle/>
          <a:p>
            <a:r>
              <a:rPr lang="en-US" dirty="0"/>
              <a:t>Fax malware campaign</a:t>
            </a:r>
          </a:p>
        </p:txBody>
      </p:sp>
      <p:sp>
        <p:nvSpPr>
          <p:cNvPr id="4" name="Picture Placeholder 3"/>
          <p:cNvSpPr>
            <a:spLocks noGrp="1"/>
          </p:cNvSpPr>
          <p:nvPr>
            <p:ph type="pic" sz="quarter" idx="10"/>
          </p:nvPr>
        </p:nvSpPr>
        <p:spPr/>
      </p:sp>
      <p:sp>
        <p:nvSpPr>
          <p:cNvPr id="8" name="Rectangle 7"/>
          <p:cNvSpPr/>
          <p:nvPr/>
        </p:nvSpPr>
        <p:spPr bwMode="auto">
          <a:xfrm>
            <a:off x="6219825" y="0"/>
            <a:ext cx="6216650" cy="6994525"/>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7" name="Picture 6"/>
          <p:cNvPicPr>
            <a:picLocks noChangeAspect="1"/>
          </p:cNvPicPr>
          <p:nvPr/>
        </p:nvPicPr>
        <p:blipFill>
          <a:blip r:embed="rId2"/>
          <a:stretch>
            <a:fillRect/>
          </a:stretch>
        </p:blipFill>
        <p:spPr>
          <a:xfrm>
            <a:off x="8513755" y="358289"/>
            <a:ext cx="1628790" cy="2354664"/>
          </a:xfrm>
          <a:prstGeom prst="rect">
            <a:avLst/>
          </a:prstGeom>
        </p:spPr>
      </p:pic>
      <p:sp>
        <p:nvSpPr>
          <p:cNvPr id="9" name="TextBox 8"/>
          <p:cNvSpPr txBox="1"/>
          <p:nvPr/>
        </p:nvSpPr>
        <p:spPr>
          <a:xfrm>
            <a:off x="198438" y="3421062"/>
            <a:ext cx="5715000" cy="3440942"/>
          </a:xfrm>
          <a:prstGeom prst="rect">
            <a:avLst/>
          </a:prstGeom>
          <a:noFill/>
          <a:ln>
            <a:solidFill>
              <a:schemeClr val="tx1"/>
            </a:solidFill>
          </a:ln>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Payload is a Banker Trojan. Malware that is an offshoot of the Zeus Trojan – designed for distribution via spam campaigns.</a:t>
            </a:r>
          </a:p>
          <a:p>
            <a:pPr>
              <a:lnSpc>
                <a:spcPct val="90000"/>
              </a:lnSpc>
              <a:spcAft>
                <a:spcPts val="600"/>
              </a:spcAft>
            </a:pPr>
            <a:endParaRPr lang="en-US" sz="2400" dirty="0">
              <a:gradFill>
                <a:gsLst>
                  <a:gs pos="2917">
                    <a:srgbClr val="FFFFFF"/>
                  </a:gs>
                  <a:gs pos="30000">
                    <a:srgbClr val="FFFFFF"/>
                  </a:gs>
                </a:gsLst>
                <a:lin ang="5400000" scaled="0"/>
              </a:gradFill>
            </a:endParaRPr>
          </a:p>
          <a:p>
            <a:pPr>
              <a:lnSpc>
                <a:spcPct val="90000"/>
              </a:lnSpc>
              <a:spcAft>
                <a:spcPts val="600"/>
              </a:spcAft>
            </a:pPr>
            <a:r>
              <a:rPr lang="en-US" sz="2400" dirty="0" smtClean="0">
                <a:gradFill>
                  <a:gsLst>
                    <a:gs pos="2917">
                      <a:srgbClr val="FFFFFF"/>
                    </a:gs>
                    <a:gs pos="30000">
                      <a:srgbClr val="FFFFFF"/>
                    </a:gs>
                  </a:gsLst>
                  <a:lin ang="5400000" scaled="0"/>
                </a:gradFill>
              </a:rPr>
              <a:t>Malware ‘phones home’ to C&amp;C servers, and installs a </a:t>
            </a:r>
            <a:r>
              <a:rPr lang="en-US" sz="2400" dirty="0" err="1" smtClean="0">
                <a:gradFill>
                  <a:gsLst>
                    <a:gs pos="2917">
                      <a:srgbClr val="FFFFFF"/>
                    </a:gs>
                    <a:gs pos="30000">
                      <a:srgbClr val="FFFFFF"/>
                    </a:gs>
                  </a:gsLst>
                  <a:lin ang="5400000" scaled="0"/>
                </a:gradFill>
              </a:rPr>
              <a:t>keylogger</a:t>
            </a:r>
            <a:r>
              <a:rPr lang="en-US" sz="2400" dirty="0" smtClean="0">
                <a:gradFill>
                  <a:gsLst>
                    <a:gs pos="2917">
                      <a:srgbClr val="FFFFFF"/>
                    </a:gs>
                    <a:gs pos="30000">
                      <a:srgbClr val="FFFFFF"/>
                    </a:gs>
                  </a:gsLst>
                  <a:lin ang="5400000" scaled="0"/>
                </a:gradFill>
              </a:rPr>
              <a:t> on your PC to intercept traffic to banking websites and steal credentials.</a:t>
            </a:r>
          </a:p>
        </p:txBody>
      </p:sp>
      <p:sp>
        <p:nvSpPr>
          <p:cNvPr id="10" name="TextBox 9"/>
          <p:cNvSpPr txBox="1"/>
          <p:nvPr/>
        </p:nvSpPr>
        <p:spPr>
          <a:xfrm>
            <a:off x="7262816" y="2718013"/>
            <a:ext cx="4083041" cy="572464"/>
          </a:xfrm>
          <a:prstGeom prst="rect">
            <a:avLst/>
          </a:prstGeom>
          <a:noFill/>
        </p:spPr>
        <p:txBody>
          <a:bodyPr wrap="none" lIns="182880" tIns="146304" rIns="182880" bIns="146304" rtlCol="0">
            <a:spAutoFit/>
          </a:bodyPr>
          <a:lstStyle/>
          <a:p>
            <a:pPr>
              <a:lnSpc>
                <a:spcPct val="90000"/>
              </a:lnSpc>
              <a:spcAft>
                <a:spcPts val="600"/>
              </a:spcAft>
            </a:pPr>
            <a:r>
              <a:rPr lang="en-US" sz="2000" i="1" dirty="0" smtClean="0">
                <a:solidFill>
                  <a:srgbClr val="0078D7">
                    <a:lumMod val="75000"/>
                  </a:srgbClr>
                </a:solidFill>
              </a:rPr>
              <a:t>“All your credentials belong to us”</a:t>
            </a:r>
          </a:p>
        </p:txBody>
      </p:sp>
      <p:pic>
        <p:nvPicPr>
          <p:cNvPr id="14" name="Picture 13"/>
          <p:cNvPicPr>
            <a:picLocks noChangeAspect="1"/>
          </p:cNvPicPr>
          <p:nvPr/>
        </p:nvPicPr>
        <p:blipFill>
          <a:blip r:embed="rId3"/>
          <a:stretch>
            <a:fillRect/>
          </a:stretch>
        </p:blipFill>
        <p:spPr>
          <a:xfrm>
            <a:off x="7640132" y="3456194"/>
            <a:ext cx="3603048" cy="2554445"/>
          </a:xfrm>
          <a:prstGeom prst="rect">
            <a:avLst/>
          </a:prstGeom>
        </p:spPr>
      </p:pic>
      <p:sp>
        <p:nvSpPr>
          <p:cNvPr id="15" name="TextBox 14"/>
          <p:cNvSpPr txBox="1"/>
          <p:nvPr/>
        </p:nvSpPr>
        <p:spPr>
          <a:xfrm>
            <a:off x="6599237" y="6055692"/>
            <a:ext cx="5989638" cy="849463"/>
          </a:xfrm>
          <a:prstGeom prst="rect">
            <a:avLst/>
          </a:prstGeom>
          <a:noFill/>
        </p:spPr>
        <p:txBody>
          <a:bodyPr wrap="square" lIns="182880" tIns="146304" rIns="182880" bIns="146304" rtlCol="0">
            <a:spAutoFit/>
          </a:bodyPr>
          <a:lstStyle/>
          <a:p>
            <a:pPr>
              <a:lnSpc>
                <a:spcPct val="90000"/>
              </a:lnSpc>
              <a:spcAft>
                <a:spcPts val="600"/>
              </a:spcAft>
            </a:pPr>
            <a:r>
              <a:rPr lang="en-US" sz="2000" i="1" dirty="0" smtClean="0">
                <a:solidFill>
                  <a:srgbClr val="0078D7">
                    <a:lumMod val="75000"/>
                  </a:srgbClr>
                </a:solidFill>
              </a:rPr>
              <a:t>Known malware (e.g. Trojan Downloaders) gets flagged by AV running in EOP (&amp; also Windows)</a:t>
            </a:r>
          </a:p>
        </p:txBody>
      </p:sp>
    </p:spTree>
    <p:extLst>
      <p:ext uri="{BB962C8B-B14F-4D97-AF65-F5344CB8AC3E}">
        <p14:creationId xmlns:p14="http://schemas.microsoft.com/office/powerpoint/2010/main" val="131492551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the threats so dangerous?</a:t>
            </a:r>
            <a:endParaRPr lang="en-US" dirty="0"/>
          </a:p>
        </p:txBody>
      </p:sp>
      <p:sp>
        <p:nvSpPr>
          <p:cNvPr id="3" name="Rectangle 2"/>
          <p:cNvSpPr/>
          <p:nvPr/>
        </p:nvSpPr>
        <p:spPr bwMode="auto">
          <a:xfrm>
            <a:off x="655637" y="1580090"/>
            <a:ext cx="3352800" cy="2819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 name="Rectangle 3"/>
          <p:cNvSpPr/>
          <p:nvPr/>
        </p:nvSpPr>
        <p:spPr bwMode="auto">
          <a:xfrm>
            <a:off x="4543021" y="1580090"/>
            <a:ext cx="3352800" cy="2819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 name="TextBox 5"/>
          <p:cNvSpPr txBox="1"/>
          <p:nvPr/>
        </p:nvSpPr>
        <p:spPr>
          <a:xfrm>
            <a:off x="655637" y="4436165"/>
            <a:ext cx="3352800" cy="1218795"/>
          </a:xfrm>
          <a:prstGeom prst="rect">
            <a:avLst/>
          </a:prstGeom>
          <a:noFill/>
        </p:spPr>
        <p:txBody>
          <a:bodyPr wrap="square" lIns="182880" tIns="146304" rIns="182880" bIns="146304" rtlCol="0">
            <a:spAutoFit/>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Users are often unaware that they are the target of attack</a:t>
            </a:r>
            <a:endParaRPr lang="en-US" sz="2000" dirty="0">
              <a:gradFill>
                <a:gsLst>
                  <a:gs pos="16814">
                    <a:srgbClr val="FFFFFF"/>
                  </a:gs>
                  <a:gs pos="46000">
                    <a:srgbClr val="FFFFFF"/>
                  </a:gs>
                </a:gsLst>
                <a:lin ang="5400000" scaled="0"/>
              </a:gradFill>
            </a:endParaRPr>
          </a:p>
        </p:txBody>
      </p:sp>
      <p:sp>
        <p:nvSpPr>
          <p:cNvPr id="7" name="TextBox 6"/>
          <p:cNvSpPr txBox="1"/>
          <p:nvPr/>
        </p:nvSpPr>
        <p:spPr>
          <a:xfrm>
            <a:off x="4538258" y="4436165"/>
            <a:ext cx="3352800" cy="1218795"/>
          </a:xfrm>
          <a:prstGeom prst="rect">
            <a:avLst/>
          </a:prstGeom>
          <a:noFill/>
        </p:spPr>
        <p:txBody>
          <a:bodyPr wrap="square" lIns="182880" tIns="146304" rIns="182880" bIns="146304" rtlCol="0">
            <a:spAutoFit/>
          </a:bodyPr>
          <a:lstStyle/>
          <a:p>
            <a:pPr algn="ctr" defTabSz="932398" fontAlgn="base">
              <a:spcBef>
                <a:spcPct val="0"/>
              </a:spcBef>
              <a:spcAft>
                <a:spcPct val="0"/>
              </a:spcAft>
            </a:pPr>
            <a:r>
              <a:rPr lang="en-US" sz="2000" dirty="0">
                <a:gradFill>
                  <a:gsLst>
                    <a:gs pos="16814">
                      <a:srgbClr val="FFFFFF"/>
                    </a:gs>
                    <a:gs pos="46000">
                      <a:srgbClr val="FFFFFF"/>
                    </a:gs>
                  </a:gsLst>
                  <a:lin ang="5400000" scaled="0"/>
                </a:gradFill>
              </a:rPr>
              <a:t>Sometimes the attacks are especially focused on particular </a:t>
            </a:r>
            <a:r>
              <a:rPr lang="en-US" sz="2000" dirty="0" smtClean="0">
                <a:gradFill>
                  <a:gsLst>
                    <a:gs pos="16814">
                      <a:srgbClr val="FFFFFF"/>
                    </a:gs>
                    <a:gs pos="46000">
                      <a:srgbClr val="FFFFFF"/>
                    </a:gs>
                  </a:gsLst>
                  <a:lin ang="5400000" scaled="0"/>
                </a:gradFill>
              </a:rPr>
              <a:t>individuals</a:t>
            </a:r>
            <a:endParaRPr lang="en-US" sz="2000" dirty="0">
              <a:gradFill>
                <a:gsLst>
                  <a:gs pos="16814">
                    <a:srgbClr val="FFFFFF"/>
                  </a:gs>
                  <a:gs pos="46000">
                    <a:srgbClr val="FFFFFF"/>
                  </a:gs>
                </a:gsLst>
                <a:lin ang="5400000" scaled="0"/>
              </a:gradFill>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0939"/>
          <a:stretch/>
        </p:blipFill>
        <p:spPr>
          <a:xfrm>
            <a:off x="655637" y="1580090"/>
            <a:ext cx="3352799" cy="2819400"/>
          </a:xfrm>
          <a:prstGeom prst="rect">
            <a:avLst/>
          </a:prstGeom>
        </p:spPr>
      </p:pic>
      <p:sp>
        <p:nvSpPr>
          <p:cNvPr id="13" name="TextBox 12"/>
          <p:cNvSpPr txBox="1"/>
          <p:nvPr/>
        </p:nvSpPr>
        <p:spPr>
          <a:xfrm>
            <a:off x="655637" y="5859462"/>
            <a:ext cx="3352799"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i="1" dirty="0" smtClean="0">
                <a:gradFill>
                  <a:gsLst>
                    <a:gs pos="2917">
                      <a:srgbClr val="FFFFFF"/>
                    </a:gs>
                    <a:gs pos="30000">
                      <a:srgbClr val="FFFFFF"/>
                    </a:gs>
                  </a:gsLst>
                  <a:lin ang="5400000" scaled="0"/>
                </a:gradFill>
              </a:rPr>
              <a:t>E.g. Malware, Phishing, Trojan Downloaders, …</a:t>
            </a:r>
          </a:p>
        </p:txBody>
      </p:sp>
      <p:sp>
        <p:nvSpPr>
          <p:cNvPr id="14" name="TextBox 13"/>
          <p:cNvSpPr txBox="1"/>
          <p:nvPr/>
        </p:nvSpPr>
        <p:spPr>
          <a:xfrm>
            <a:off x="4593653" y="5859462"/>
            <a:ext cx="3352800"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i="1" dirty="0">
                <a:gradFill>
                  <a:gsLst>
                    <a:gs pos="2917">
                      <a:srgbClr val="FFFFFF"/>
                    </a:gs>
                    <a:gs pos="30000">
                      <a:srgbClr val="FFFFFF"/>
                    </a:gs>
                  </a:gsLst>
                  <a:lin ang="5400000" scaled="0"/>
                </a:gradFill>
              </a:rPr>
              <a:t>E.g. Targeted Attacks, </a:t>
            </a:r>
            <a:r>
              <a:rPr lang="en-US" sz="2000" i="1" dirty="0" smtClean="0">
                <a:gradFill>
                  <a:gsLst>
                    <a:gs pos="2917">
                      <a:srgbClr val="FFFFFF"/>
                    </a:gs>
                    <a:gs pos="30000">
                      <a:srgbClr val="FFFFFF"/>
                    </a:gs>
                  </a:gsLst>
                  <a:lin ang="5400000" scaled="0"/>
                </a:gradFill>
              </a:rPr>
              <a:t>Spear Phishing</a:t>
            </a:r>
            <a:r>
              <a:rPr lang="en-US" sz="2000" i="1" dirty="0">
                <a:gradFill>
                  <a:gsLst>
                    <a:gs pos="2917">
                      <a:srgbClr val="FFFFFF"/>
                    </a:gs>
                    <a:gs pos="30000">
                      <a:srgbClr val="FFFFFF"/>
                    </a:gs>
                  </a:gsLst>
                  <a:lin ang="5400000" scaled="0"/>
                </a:gradFill>
              </a:rPr>
              <a:t>, Whaling </a:t>
            </a:r>
            <a:r>
              <a:rPr lang="en-US" sz="2000" i="1" dirty="0" smtClean="0">
                <a:gradFill>
                  <a:gsLst>
                    <a:gs pos="2917">
                      <a:srgbClr val="FFFFFF"/>
                    </a:gs>
                    <a:gs pos="30000">
                      <a:srgbClr val="FFFFFF"/>
                    </a:gs>
                  </a:gsLst>
                  <a:lin ang="5400000" scaled="0"/>
                </a:gradFill>
              </a:rPr>
              <a:t>…</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r="20798"/>
          <a:stretch/>
        </p:blipFill>
        <p:spPr>
          <a:xfrm>
            <a:off x="4538258" y="1581245"/>
            <a:ext cx="3358748" cy="2819400"/>
          </a:xfrm>
          <a:prstGeom prst="rect">
            <a:avLst/>
          </a:prstGeom>
        </p:spPr>
      </p:pic>
    </p:spTree>
    <p:extLst>
      <p:ext uri="{BB962C8B-B14F-4D97-AF65-F5344CB8AC3E}">
        <p14:creationId xmlns:p14="http://schemas.microsoft.com/office/powerpoint/2010/main" val="30798657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40" y="1241426"/>
            <a:ext cx="5486399" cy="932563"/>
          </a:xfrm>
        </p:spPr>
        <p:txBody>
          <a:bodyPr/>
          <a:lstStyle/>
          <a:p>
            <a:r>
              <a:rPr lang="en-US" sz="5400" dirty="0" smtClean="0"/>
              <a:t>Targeted Attacks</a:t>
            </a:r>
            <a:endParaRPr lang="en-US" sz="5400" dirty="0"/>
          </a:p>
        </p:txBody>
      </p:sp>
      <p:sp>
        <p:nvSpPr>
          <p:cNvPr id="3" name="Picture Placeholder 2"/>
          <p:cNvSpPr>
            <a:spLocks noGrp="1"/>
          </p:cNvSpPr>
          <p:nvPr>
            <p:ph type="pic" sz="quarter" idx="10"/>
          </p:nvPr>
        </p:nvSpPr>
        <p:spPr/>
      </p:sp>
      <p:pic>
        <p:nvPicPr>
          <p:cNvPr id="11" name="Picture 10"/>
          <p:cNvPicPr>
            <a:picLocks noChangeAspect="1"/>
          </p:cNvPicPr>
          <p:nvPr/>
        </p:nvPicPr>
        <p:blipFill>
          <a:blip r:embed="rId2"/>
          <a:stretch>
            <a:fillRect/>
          </a:stretch>
        </p:blipFill>
        <p:spPr>
          <a:xfrm>
            <a:off x="6218889" y="1"/>
            <a:ext cx="6858594" cy="7004911"/>
          </a:xfrm>
          <a:prstGeom prst="rect">
            <a:avLst/>
          </a:prstGeom>
        </p:spPr>
      </p:pic>
      <p:sp>
        <p:nvSpPr>
          <p:cNvPr id="12" name="TextBox 11"/>
          <p:cNvSpPr txBox="1"/>
          <p:nvPr/>
        </p:nvSpPr>
        <p:spPr>
          <a:xfrm>
            <a:off x="122237" y="2761741"/>
            <a:ext cx="5943599" cy="3250121"/>
          </a:xfrm>
          <a:prstGeom prst="rect">
            <a:avLst/>
          </a:prstGeom>
          <a:noFill/>
          <a:ln>
            <a:solidFill>
              <a:schemeClr val="tx1"/>
            </a:solidFill>
          </a:ln>
        </p:spPr>
        <p:txBody>
          <a:bodyPr wrap="square" lIns="182880" tIns="146304" rIns="182880" bIns="146304" rtlCol="0">
            <a:spAutoFit/>
          </a:bodyPr>
          <a:lstStyle/>
          <a:p>
            <a:pPr marL="457200" indent="-457200">
              <a:buFont typeface="Arial" panose="020B0604020202020204" pitchFamily="34" charset="0"/>
              <a:buChar char="•"/>
            </a:pPr>
            <a:r>
              <a:rPr lang="en-US" sz="3200" dirty="0" smtClean="0">
                <a:solidFill>
                  <a:srgbClr val="FFFFFF"/>
                </a:solidFill>
                <a:latin typeface="Segoe UI Light" pitchFamily="34" charset="0"/>
              </a:rPr>
              <a:t>Spear-phishing</a:t>
            </a:r>
          </a:p>
          <a:p>
            <a:pPr marL="923571" lvl="1" indent="-457200">
              <a:buFont typeface="Arial" panose="020B0604020202020204" pitchFamily="34" charset="0"/>
              <a:buChar char="•"/>
            </a:pPr>
            <a:r>
              <a:rPr lang="en-US" sz="3200" dirty="0" smtClean="0">
                <a:solidFill>
                  <a:srgbClr val="FFFFFF"/>
                </a:solidFill>
                <a:latin typeface="Segoe UI Light" pitchFamily="34" charset="0"/>
              </a:rPr>
              <a:t>Focused phishing attacks</a:t>
            </a:r>
          </a:p>
          <a:p>
            <a:pPr marL="923571" lvl="1" indent="-457200">
              <a:buFont typeface="Arial" panose="020B0604020202020204" pitchFamily="34" charset="0"/>
              <a:buChar char="•"/>
            </a:pPr>
            <a:r>
              <a:rPr lang="en-US" sz="3200" dirty="0" smtClean="0">
                <a:solidFill>
                  <a:srgbClr val="FFFFFF"/>
                </a:solidFill>
                <a:latin typeface="Segoe UI Light" pitchFamily="34" charset="0"/>
              </a:rPr>
              <a:t>Tailored</a:t>
            </a:r>
            <a:r>
              <a:rPr lang="en-US" sz="3200" dirty="0">
                <a:solidFill>
                  <a:srgbClr val="FFFFFF"/>
                </a:solidFill>
                <a:latin typeface="Segoe UI Light" pitchFamily="34" charset="0"/>
              </a:rPr>
              <a:t>, low volume </a:t>
            </a:r>
            <a:r>
              <a:rPr lang="en-US" sz="3200" dirty="0" smtClean="0">
                <a:solidFill>
                  <a:srgbClr val="FFFFFF"/>
                </a:solidFill>
                <a:latin typeface="Segoe UI Light" pitchFamily="34" charset="0"/>
              </a:rPr>
              <a:t>tactics</a:t>
            </a:r>
          </a:p>
          <a:p>
            <a:pPr marL="923571" lvl="1" indent="-457200">
              <a:buFont typeface="Arial" panose="020B0604020202020204" pitchFamily="34" charset="0"/>
              <a:buChar char="•"/>
            </a:pPr>
            <a:r>
              <a:rPr lang="en-US" sz="3200" dirty="0" smtClean="0">
                <a:solidFill>
                  <a:srgbClr val="FFFFFF"/>
                </a:solidFill>
                <a:latin typeface="Segoe UI Light" pitchFamily="34" charset="0"/>
              </a:rPr>
              <a:t>Social Engineering</a:t>
            </a:r>
          </a:p>
          <a:p>
            <a:pPr marL="457200" indent="-457200">
              <a:buFont typeface="Arial" panose="020B0604020202020204" pitchFamily="34" charset="0"/>
              <a:buChar char="•"/>
            </a:pPr>
            <a:r>
              <a:rPr lang="en-US" sz="3200" dirty="0" smtClean="0">
                <a:solidFill>
                  <a:srgbClr val="FFFFFF"/>
                </a:solidFill>
                <a:latin typeface="Segoe UI Light" pitchFamily="34" charset="0"/>
              </a:rPr>
              <a:t>Whaling</a:t>
            </a:r>
          </a:p>
          <a:p>
            <a:pPr marL="923571" lvl="1" indent="-457200">
              <a:buFont typeface="Arial" panose="020B0604020202020204" pitchFamily="34" charset="0"/>
              <a:buChar char="•"/>
            </a:pPr>
            <a:r>
              <a:rPr lang="en-US" sz="3200" dirty="0" smtClean="0">
                <a:solidFill>
                  <a:srgbClr val="FFFFFF"/>
                </a:solidFill>
                <a:latin typeface="Segoe UI Light" pitchFamily="34" charset="0"/>
              </a:rPr>
              <a:t>High </a:t>
            </a:r>
            <a:r>
              <a:rPr lang="en-US" sz="3200" dirty="0">
                <a:solidFill>
                  <a:srgbClr val="FFFFFF"/>
                </a:solidFill>
                <a:latin typeface="Segoe UI Light" pitchFamily="34" charset="0"/>
              </a:rPr>
              <a:t>value </a:t>
            </a:r>
            <a:r>
              <a:rPr lang="en-US" sz="3200" dirty="0" smtClean="0">
                <a:solidFill>
                  <a:srgbClr val="FFFFFF"/>
                </a:solidFill>
                <a:latin typeface="Segoe UI Light" pitchFamily="34" charset="0"/>
              </a:rPr>
              <a:t>targets</a:t>
            </a:r>
            <a:endParaRPr lang="en-US" dirty="0">
              <a:solidFill>
                <a:srgbClr val="FFFFFF"/>
              </a:solidFill>
              <a:latin typeface="Segoe UI Light" pitchFamily="34" charset="0"/>
            </a:endParaRPr>
          </a:p>
        </p:txBody>
      </p:sp>
      <p:sp>
        <p:nvSpPr>
          <p:cNvPr id="6" name="Rectangle 5"/>
          <p:cNvSpPr/>
          <p:nvPr/>
        </p:nvSpPr>
        <p:spPr bwMode="auto">
          <a:xfrm>
            <a:off x="7896225" y="1439862"/>
            <a:ext cx="2132012" cy="381000"/>
          </a:xfrm>
          <a:prstGeom prst="rect">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 name="Rectangle 6"/>
          <p:cNvSpPr/>
          <p:nvPr/>
        </p:nvSpPr>
        <p:spPr bwMode="auto">
          <a:xfrm>
            <a:off x="7286625" y="1897062"/>
            <a:ext cx="2132012" cy="381000"/>
          </a:xfrm>
          <a:prstGeom prst="rect">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25018711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the threats so dangerous?</a:t>
            </a:r>
            <a:endParaRPr lang="en-US" dirty="0"/>
          </a:p>
        </p:txBody>
      </p:sp>
      <p:sp>
        <p:nvSpPr>
          <p:cNvPr id="3" name="Rectangle 2"/>
          <p:cNvSpPr/>
          <p:nvPr/>
        </p:nvSpPr>
        <p:spPr bwMode="auto">
          <a:xfrm>
            <a:off x="655637" y="1580090"/>
            <a:ext cx="3352800" cy="2819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 name="Rectangle 3"/>
          <p:cNvSpPr/>
          <p:nvPr/>
        </p:nvSpPr>
        <p:spPr bwMode="auto">
          <a:xfrm>
            <a:off x="4543021" y="1580090"/>
            <a:ext cx="3352800" cy="2819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 name="Rectangle 4"/>
          <p:cNvSpPr/>
          <p:nvPr/>
        </p:nvSpPr>
        <p:spPr bwMode="auto">
          <a:xfrm>
            <a:off x="8351837" y="1580090"/>
            <a:ext cx="3352800" cy="2819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 name="TextBox 5"/>
          <p:cNvSpPr txBox="1"/>
          <p:nvPr/>
        </p:nvSpPr>
        <p:spPr>
          <a:xfrm>
            <a:off x="655637" y="4436165"/>
            <a:ext cx="3352800" cy="1218795"/>
          </a:xfrm>
          <a:prstGeom prst="rect">
            <a:avLst/>
          </a:prstGeom>
          <a:noFill/>
        </p:spPr>
        <p:txBody>
          <a:bodyPr wrap="square" lIns="182880" tIns="146304" rIns="182880" bIns="146304" rtlCol="0">
            <a:spAutoFit/>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Users are often unaware that they are the target of attack</a:t>
            </a:r>
            <a:endParaRPr lang="en-US" sz="2000" dirty="0">
              <a:gradFill>
                <a:gsLst>
                  <a:gs pos="16814">
                    <a:srgbClr val="FFFFFF"/>
                  </a:gs>
                  <a:gs pos="46000">
                    <a:srgbClr val="FFFFFF"/>
                  </a:gs>
                </a:gsLst>
                <a:lin ang="5400000" scaled="0"/>
              </a:gradFill>
            </a:endParaRPr>
          </a:p>
        </p:txBody>
      </p:sp>
      <p:sp>
        <p:nvSpPr>
          <p:cNvPr id="7" name="TextBox 6"/>
          <p:cNvSpPr txBox="1"/>
          <p:nvPr/>
        </p:nvSpPr>
        <p:spPr>
          <a:xfrm>
            <a:off x="4538258" y="4436165"/>
            <a:ext cx="3352800" cy="1218795"/>
          </a:xfrm>
          <a:prstGeom prst="rect">
            <a:avLst/>
          </a:prstGeom>
          <a:noFill/>
        </p:spPr>
        <p:txBody>
          <a:bodyPr wrap="square" lIns="182880" tIns="146304" rIns="182880" bIns="146304" rtlCol="0">
            <a:spAutoFit/>
          </a:bodyPr>
          <a:lstStyle/>
          <a:p>
            <a:pPr algn="ctr" defTabSz="932398" fontAlgn="base">
              <a:spcBef>
                <a:spcPct val="0"/>
              </a:spcBef>
              <a:spcAft>
                <a:spcPct val="0"/>
              </a:spcAft>
            </a:pPr>
            <a:r>
              <a:rPr lang="en-US" sz="2000" dirty="0">
                <a:gradFill>
                  <a:gsLst>
                    <a:gs pos="16814">
                      <a:srgbClr val="FFFFFF"/>
                    </a:gs>
                    <a:gs pos="46000">
                      <a:srgbClr val="FFFFFF"/>
                    </a:gs>
                  </a:gsLst>
                  <a:lin ang="5400000" scaled="0"/>
                </a:gradFill>
              </a:rPr>
              <a:t>Sometimes the attacks are especially focused on particular </a:t>
            </a:r>
            <a:r>
              <a:rPr lang="en-US" sz="2000" dirty="0" smtClean="0">
                <a:gradFill>
                  <a:gsLst>
                    <a:gs pos="16814">
                      <a:srgbClr val="FFFFFF"/>
                    </a:gs>
                    <a:gs pos="46000">
                      <a:srgbClr val="FFFFFF"/>
                    </a:gs>
                  </a:gsLst>
                  <a:lin ang="5400000" scaled="0"/>
                </a:gradFill>
              </a:rPr>
              <a:t>individuals</a:t>
            </a:r>
            <a:endParaRPr lang="en-US" sz="2000" dirty="0">
              <a:gradFill>
                <a:gsLst>
                  <a:gs pos="16814">
                    <a:srgbClr val="FFFFFF"/>
                  </a:gs>
                  <a:gs pos="46000">
                    <a:srgbClr val="FFFFFF"/>
                  </a:gs>
                </a:gsLst>
                <a:lin ang="5400000" scaled="0"/>
              </a:gradFill>
            </a:endParaRPr>
          </a:p>
        </p:txBody>
      </p:sp>
      <p:sp>
        <p:nvSpPr>
          <p:cNvPr id="8" name="TextBox 7"/>
          <p:cNvSpPr txBox="1"/>
          <p:nvPr/>
        </p:nvSpPr>
        <p:spPr>
          <a:xfrm>
            <a:off x="8351837" y="4411662"/>
            <a:ext cx="3352800" cy="1218795"/>
          </a:xfrm>
          <a:prstGeom prst="rect">
            <a:avLst/>
          </a:prstGeom>
          <a:noFill/>
        </p:spPr>
        <p:txBody>
          <a:bodyPr wrap="square" lIns="182880" tIns="146304" rIns="182880" bIns="146304" rtlCol="0">
            <a:spAutoFit/>
          </a:bodyPr>
          <a:lstStyle/>
          <a:p>
            <a:pPr algn="ctr" defTabSz="932398" fontAlgn="base">
              <a:spcBef>
                <a:spcPct val="0"/>
              </a:spcBef>
              <a:spcAft>
                <a:spcPct val="0"/>
              </a:spcAft>
            </a:pPr>
            <a:r>
              <a:rPr lang="en-US" sz="2000" dirty="0">
                <a:gradFill>
                  <a:gsLst>
                    <a:gs pos="16814">
                      <a:srgbClr val="FFFFFF"/>
                    </a:gs>
                    <a:gs pos="46000">
                      <a:srgbClr val="FFFFFF"/>
                    </a:gs>
                  </a:gsLst>
                  <a:lin ang="5400000" scaled="0"/>
                </a:gradFill>
              </a:rPr>
              <a:t>Sometimes there is collateral damage outside of our </a:t>
            </a:r>
            <a:r>
              <a:rPr lang="en-US" sz="2000" dirty="0" smtClean="0">
                <a:gradFill>
                  <a:gsLst>
                    <a:gs pos="16814">
                      <a:srgbClr val="FFFFFF"/>
                    </a:gs>
                    <a:gs pos="46000">
                      <a:srgbClr val="FFFFFF"/>
                    </a:gs>
                  </a:gsLst>
                  <a:lin ang="5400000" scaled="0"/>
                </a:gradFill>
              </a:rPr>
              <a:t>service</a:t>
            </a:r>
            <a:endParaRPr lang="en-US" sz="2000" dirty="0">
              <a:gradFill>
                <a:gsLst>
                  <a:gs pos="16814">
                    <a:srgbClr val="FFFFFF"/>
                  </a:gs>
                  <a:gs pos="46000">
                    <a:srgbClr val="FFFFFF"/>
                  </a:gs>
                </a:gsLst>
                <a:lin ang="5400000" scaled="0"/>
              </a:gradFill>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0939"/>
          <a:stretch/>
        </p:blipFill>
        <p:spPr>
          <a:xfrm>
            <a:off x="655637" y="1580090"/>
            <a:ext cx="3352799" cy="2819400"/>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3108" r="7831"/>
          <a:stretch/>
        </p:blipFill>
        <p:spPr>
          <a:xfrm>
            <a:off x="8351837" y="1578935"/>
            <a:ext cx="3352800" cy="2819400"/>
          </a:xfrm>
          <a:prstGeom prst="rect">
            <a:avLst/>
          </a:prstGeom>
        </p:spPr>
      </p:pic>
      <p:sp>
        <p:nvSpPr>
          <p:cNvPr id="13" name="TextBox 12"/>
          <p:cNvSpPr txBox="1"/>
          <p:nvPr/>
        </p:nvSpPr>
        <p:spPr>
          <a:xfrm>
            <a:off x="655637" y="5859462"/>
            <a:ext cx="3352799"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i="1" dirty="0" smtClean="0">
                <a:gradFill>
                  <a:gsLst>
                    <a:gs pos="2917">
                      <a:srgbClr val="FFFFFF"/>
                    </a:gs>
                    <a:gs pos="30000">
                      <a:srgbClr val="FFFFFF"/>
                    </a:gs>
                  </a:gsLst>
                  <a:lin ang="5400000" scaled="0"/>
                </a:gradFill>
              </a:rPr>
              <a:t>E.g. Malware, Phishing, Trojan Downloaders, …</a:t>
            </a:r>
          </a:p>
        </p:txBody>
      </p:sp>
      <p:sp>
        <p:nvSpPr>
          <p:cNvPr id="14" name="TextBox 13"/>
          <p:cNvSpPr txBox="1"/>
          <p:nvPr/>
        </p:nvSpPr>
        <p:spPr>
          <a:xfrm>
            <a:off x="4593653" y="5859462"/>
            <a:ext cx="3352800"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i="1" dirty="0">
                <a:gradFill>
                  <a:gsLst>
                    <a:gs pos="2917">
                      <a:srgbClr val="FFFFFF"/>
                    </a:gs>
                    <a:gs pos="30000">
                      <a:srgbClr val="FFFFFF"/>
                    </a:gs>
                  </a:gsLst>
                  <a:lin ang="5400000" scaled="0"/>
                </a:gradFill>
              </a:rPr>
              <a:t>E.g. Targeted Attacks, </a:t>
            </a:r>
            <a:r>
              <a:rPr lang="en-US" sz="2000" i="1" dirty="0" smtClean="0">
                <a:gradFill>
                  <a:gsLst>
                    <a:gs pos="2917">
                      <a:srgbClr val="FFFFFF"/>
                    </a:gs>
                    <a:gs pos="30000">
                      <a:srgbClr val="FFFFFF"/>
                    </a:gs>
                  </a:gsLst>
                  <a:lin ang="5400000" scaled="0"/>
                </a:gradFill>
              </a:rPr>
              <a:t>Spear Phishing</a:t>
            </a:r>
            <a:r>
              <a:rPr lang="en-US" sz="2000" i="1" dirty="0">
                <a:gradFill>
                  <a:gsLst>
                    <a:gs pos="2917">
                      <a:srgbClr val="FFFFFF"/>
                    </a:gs>
                    <a:gs pos="30000">
                      <a:srgbClr val="FFFFFF"/>
                    </a:gs>
                  </a:gsLst>
                  <a:lin ang="5400000" scaled="0"/>
                </a:gradFill>
              </a:rPr>
              <a:t>, Whaling </a:t>
            </a:r>
            <a:r>
              <a:rPr lang="en-US" sz="2000" i="1" dirty="0" smtClean="0">
                <a:gradFill>
                  <a:gsLst>
                    <a:gs pos="2917">
                      <a:srgbClr val="FFFFFF"/>
                    </a:gs>
                    <a:gs pos="30000">
                      <a:srgbClr val="FFFFFF"/>
                    </a:gs>
                  </a:gsLst>
                  <a:lin ang="5400000" scaled="0"/>
                </a:gradFill>
              </a:rPr>
              <a:t>…</a:t>
            </a:r>
          </a:p>
        </p:txBody>
      </p:sp>
      <p:sp>
        <p:nvSpPr>
          <p:cNvPr id="15" name="TextBox 14"/>
          <p:cNvSpPr txBox="1"/>
          <p:nvPr/>
        </p:nvSpPr>
        <p:spPr>
          <a:xfrm>
            <a:off x="8420879" y="5859462"/>
            <a:ext cx="3283758"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i="1" dirty="0">
                <a:gradFill>
                  <a:gsLst>
                    <a:gs pos="2917">
                      <a:srgbClr val="FFFFFF"/>
                    </a:gs>
                    <a:gs pos="30000">
                      <a:srgbClr val="FFFFFF"/>
                    </a:gs>
                  </a:gsLst>
                  <a:lin ang="5400000" scaled="0"/>
                </a:gradFill>
              </a:rPr>
              <a:t>E.g. Backscatter, </a:t>
            </a:r>
            <a:r>
              <a:rPr lang="en-US" sz="2000" i="1" dirty="0" smtClean="0">
                <a:gradFill>
                  <a:gsLst>
                    <a:gs pos="2917">
                      <a:srgbClr val="FFFFFF"/>
                    </a:gs>
                    <a:gs pos="30000">
                      <a:srgbClr val="FFFFFF"/>
                    </a:gs>
                  </a:gsLst>
                  <a:lin ang="5400000" scaled="0"/>
                </a:gradFill>
              </a:rPr>
              <a:t>…</a:t>
            </a:r>
            <a:endParaRPr lang="en-US" sz="2000" i="1" dirty="0">
              <a:gradFill>
                <a:gsLst>
                  <a:gs pos="2917">
                    <a:srgbClr val="FFFFFF"/>
                  </a:gs>
                  <a:gs pos="30000">
                    <a:srgbClr val="FFFFFF"/>
                  </a:gs>
                </a:gsLst>
                <a:lin ang="5400000" scaled="0"/>
              </a:gradFill>
            </a:endParaRP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20798"/>
          <a:stretch/>
        </p:blipFill>
        <p:spPr>
          <a:xfrm>
            <a:off x="4538258" y="1581245"/>
            <a:ext cx="3358748" cy="2819400"/>
          </a:xfrm>
          <a:prstGeom prst="rect">
            <a:avLst/>
          </a:prstGeom>
        </p:spPr>
      </p:pic>
    </p:spTree>
    <p:extLst>
      <p:ext uri="{BB962C8B-B14F-4D97-AF65-F5344CB8AC3E}">
        <p14:creationId xmlns:p14="http://schemas.microsoft.com/office/powerpoint/2010/main" val="398631015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1810935" cy="1828786"/>
          </a:xfrm>
        </p:spPr>
        <p:txBody>
          <a:bodyPr/>
          <a:lstStyle/>
          <a:p>
            <a:r>
              <a:rPr lang="en-US" dirty="0"/>
              <a:t>Deep Dive into How Microsoft Handles Spam and Advanced Email Threats </a:t>
            </a:r>
          </a:p>
        </p:txBody>
      </p:sp>
      <p:sp>
        <p:nvSpPr>
          <p:cNvPr id="5" name="Text Placeholder 4"/>
          <p:cNvSpPr>
            <a:spLocks noGrp="1"/>
          </p:cNvSpPr>
          <p:nvPr>
            <p:ph type="body" sz="quarter" idx="12"/>
          </p:nvPr>
        </p:nvSpPr>
        <p:spPr>
          <a:xfrm>
            <a:off x="274702" y="3955785"/>
            <a:ext cx="9067735" cy="1828007"/>
          </a:xfrm>
        </p:spPr>
        <p:txBody>
          <a:bodyPr/>
          <a:lstStyle/>
          <a:p>
            <a:r>
              <a:rPr lang="en-US" dirty="0" err="1"/>
              <a:t>Atanu</a:t>
            </a:r>
            <a:r>
              <a:rPr lang="en-US" dirty="0"/>
              <a:t> Banerjee, Bulent </a:t>
            </a:r>
            <a:r>
              <a:rPr lang="en-US" dirty="0" err="1"/>
              <a:t>Egilmez</a:t>
            </a:r>
            <a:r>
              <a:rPr lang="en-US" dirty="0"/>
              <a:t>, </a:t>
            </a:r>
            <a:r>
              <a:rPr lang="en-US" dirty="0" err="1" smtClean="0"/>
              <a:t>Ori</a:t>
            </a:r>
            <a:r>
              <a:rPr lang="en-US" dirty="0" smtClean="0"/>
              <a:t> </a:t>
            </a:r>
            <a:r>
              <a:rPr lang="en-US" dirty="0"/>
              <a:t>Kashi</a:t>
            </a:r>
          </a:p>
        </p:txBody>
      </p:sp>
      <p:sp>
        <p:nvSpPr>
          <p:cNvPr id="6" name="Text Placeholder 5"/>
          <p:cNvSpPr>
            <a:spLocks noGrp="1"/>
          </p:cNvSpPr>
          <p:nvPr>
            <p:ph type="body" sz="quarter" idx="13"/>
          </p:nvPr>
        </p:nvSpPr>
        <p:spPr/>
        <p:txBody>
          <a:bodyPr/>
          <a:lstStyle/>
          <a:p>
            <a:r>
              <a:rPr lang="en-US" dirty="0" smtClean="0"/>
              <a:t>BRK3106</a:t>
            </a:r>
            <a:endParaRPr lang="en-US" dirty="0"/>
          </a:p>
        </p:txBody>
      </p:sp>
    </p:spTree>
    <p:extLst>
      <p:ext uri="{BB962C8B-B14F-4D97-AF65-F5344CB8AC3E}">
        <p14:creationId xmlns:p14="http://schemas.microsoft.com/office/powerpoint/2010/main" val="28735006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40" y="1241426"/>
            <a:ext cx="5486399" cy="1680460"/>
          </a:xfrm>
        </p:spPr>
        <p:txBody>
          <a:bodyPr/>
          <a:lstStyle/>
          <a:p>
            <a:r>
              <a:rPr lang="en-US" sz="5400" dirty="0" smtClean="0"/>
              <a:t>Collateral damage:</a:t>
            </a:r>
            <a:br>
              <a:rPr lang="en-US" sz="5400" dirty="0" smtClean="0"/>
            </a:br>
            <a:r>
              <a:rPr lang="en-US" sz="5400" dirty="0" smtClean="0"/>
              <a:t>Backscatter</a:t>
            </a:r>
            <a:endParaRPr lang="en-US" sz="5400" dirty="0"/>
          </a:p>
        </p:txBody>
      </p:sp>
      <p:sp>
        <p:nvSpPr>
          <p:cNvPr id="3" name="Picture Placeholder 2"/>
          <p:cNvSpPr>
            <a:spLocks noGrp="1"/>
          </p:cNvSpPr>
          <p:nvPr>
            <p:ph type="pic" sz="quarter" idx="10"/>
          </p:nvPr>
        </p:nvSpPr>
        <p:spPr/>
      </p:sp>
      <p:pic>
        <p:nvPicPr>
          <p:cNvPr id="16" name="Picture 15"/>
          <p:cNvPicPr>
            <a:picLocks noChangeAspect="1"/>
          </p:cNvPicPr>
          <p:nvPr/>
        </p:nvPicPr>
        <p:blipFill>
          <a:blip r:embed="rId2"/>
          <a:stretch>
            <a:fillRect/>
          </a:stretch>
        </p:blipFill>
        <p:spPr>
          <a:xfrm>
            <a:off x="6207950" y="-12191"/>
            <a:ext cx="6480610" cy="7004911"/>
          </a:xfrm>
          <a:prstGeom prst="rect">
            <a:avLst/>
          </a:prstGeom>
        </p:spPr>
      </p:pic>
      <p:sp>
        <p:nvSpPr>
          <p:cNvPr id="17" name="Rectangle 16"/>
          <p:cNvSpPr/>
          <p:nvPr/>
        </p:nvSpPr>
        <p:spPr bwMode="auto">
          <a:xfrm>
            <a:off x="7134225" y="2659062"/>
            <a:ext cx="1674812" cy="381000"/>
          </a:xfrm>
          <a:prstGeom prst="rect">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8" name="Rectangle 17"/>
          <p:cNvSpPr/>
          <p:nvPr/>
        </p:nvSpPr>
        <p:spPr bwMode="auto">
          <a:xfrm>
            <a:off x="7132637" y="1604454"/>
            <a:ext cx="3200400" cy="381000"/>
          </a:xfrm>
          <a:prstGeom prst="rect">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9" name="TextBox 18"/>
          <p:cNvSpPr txBox="1"/>
          <p:nvPr/>
        </p:nvSpPr>
        <p:spPr>
          <a:xfrm>
            <a:off x="198438" y="3421062"/>
            <a:ext cx="5715000" cy="2188291"/>
          </a:xfrm>
          <a:prstGeom prst="rect">
            <a:avLst/>
          </a:prstGeom>
          <a:noFill/>
          <a:ln>
            <a:solidFill>
              <a:schemeClr val="tx1"/>
            </a:solidFill>
          </a:ln>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rgbClr val="FFFFFF"/>
                    </a:gs>
                    <a:gs pos="30000">
                      <a:srgbClr val="FFFFFF"/>
                    </a:gs>
                  </a:gsLst>
                  <a:lin ang="5400000" scaled="0"/>
                </a:gradFill>
              </a:rPr>
              <a:t>Global malware campaign</a:t>
            </a:r>
          </a:p>
          <a:p>
            <a:pPr marL="342900" indent="-342900">
              <a:lnSpc>
                <a:spcPct val="90000"/>
              </a:lnSpc>
              <a:spcAft>
                <a:spcPts val="600"/>
              </a:spcAft>
              <a:buFont typeface="Arial" panose="020B0604020202020204" pitchFamily="34" charset="0"/>
              <a:buChar char="•"/>
            </a:pPr>
            <a:r>
              <a:rPr lang="en-US" sz="2400" dirty="0" smtClean="0">
                <a:gradFill>
                  <a:gsLst>
                    <a:gs pos="2917">
                      <a:srgbClr val="FFFFFF"/>
                    </a:gs>
                    <a:gs pos="30000">
                      <a:srgbClr val="FFFFFF"/>
                    </a:gs>
                  </a:gsLst>
                  <a:lin ang="5400000" scaled="0"/>
                </a:gradFill>
              </a:rPr>
              <a:t>Spoofing government agency</a:t>
            </a:r>
          </a:p>
          <a:p>
            <a:pPr marL="342900" indent="-342900">
              <a:lnSpc>
                <a:spcPct val="90000"/>
              </a:lnSpc>
              <a:spcAft>
                <a:spcPts val="600"/>
              </a:spcAft>
              <a:buFont typeface="Arial" panose="020B0604020202020204" pitchFamily="34" charset="0"/>
              <a:buChar char="•"/>
            </a:pPr>
            <a:r>
              <a:rPr lang="en-US" sz="2400" dirty="0" smtClean="0">
                <a:gradFill>
                  <a:gsLst>
                    <a:gs pos="2917">
                      <a:srgbClr val="FFFFFF"/>
                    </a:gs>
                    <a:gs pos="30000">
                      <a:srgbClr val="FFFFFF"/>
                    </a:gs>
                  </a:gsLst>
                  <a:lin ang="5400000" scaled="0"/>
                </a:gradFill>
              </a:rPr>
              <a:t>Some of the mail targeted at email addresses protected by EOP</a:t>
            </a:r>
          </a:p>
          <a:p>
            <a:pPr marL="342900" indent="-342900">
              <a:lnSpc>
                <a:spcPct val="90000"/>
              </a:lnSpc>
              <a:spcAft>
                <a:spcPts val="600"/>
              </a:spcAft>
              <a:buFont typeface="Arial" panose="020B0604020202020204" pitchFamily="34" charset="0"/>
              <a:buChar char="•"/>
            </a:pPr>
            <a:r>
              <a:rPr lang="en-US" sz="2400" dirty="0" smtClean="0">
                <a:gradFill>
                  <a:gsLst>
                    <a:gs pos="2917">
                      <a:srgbClr val="FFFFFF"/>
                    </a:gs>
                    <a:gs pos="30000">
                      <a:srgbClr val="FFFFFF"/>
                    </a:gs>
                  </a:gsLst>
                  <a:lin ang="5400000" scaled="0"/>
                </a:gradFill>
              </a:rPr>
              <a:t>EOP blocked this campaign</a:t>
            </a:r>
          </a:p>
        </p:txBody>
      </p:sp>
    </p:spTree>
    <p:extLst>
      <p:ext uri="{BB962C8B-B14F-4D97-AF65-F5344CB8AC3E}">
        <p14:creationId xmlns:p14="http://schemas.microsoft.com/office/powerpoint/2010/main" val="319183570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40" y="1241426"/>
            <a:ext cx="5486399" cy="1680460"/>
          </a:xfrm>
        </p:spPr>
        <p:txBody>
          <a:bodyPr/>
          <a:lstStyle/>
          <a:p>
            <a:r>
              <a:rPr lang="en-US" sz="5400" dirty="0" smtClean="0"/>
              <a:t>Collateral damage:</a:t>
            </a:r>
            <a:br>
              <a:rPr lang="en-US" sz="5400" dirty="0" smtClean="0"/>
            </a:br>
            <a:r>
              <a:rPr lang="en-US" sz="5400" dirty="0" smtClean="0"/>
              <a:t>Backscatter</a:t>
            </a:r>
            <a:endParaRPr lang="en-US" sz="5400" dirty="0"/>
          </a:p>
        </p:txBody>
      </p:sp>
      <p:sp>
        <p:nvSpPr>
          <p:cNvPr id="3" name="Picture Placeholder 2"/>
          <p:cNvSpPr>
            <a:spLocks noGrp="1"/>
          </p:cNvSpPr>
          <p:nvPr>
            <p:ph type="pic" sz="quarter" idx="10"/>
          </p:nvPr>
        </p:nvSpPr>
        <p:spPr/>
      </p:sp>
      <p:sp>
        <p:nvSpPr>
          <p:cNvPr id="4" name="Rectangle 3"/>
          <p:cNvSpPr/>
          <p:nvPr/>
        </p:nvSpPr>
        <p:spPr bwMode="auto">
          <a:xfrm>
            <a:off x="6219825" y="0"/>
            <a:ext cx="6216650" cy="699452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30" name="Group 29"/>
          <p:cNvGrpSpPr/>
          <p:nvPr/>
        </p:nvGrpSpPr>
        <p:grpSpPr>
          <a:xfrm>
            <a:off x="6599237" y="220662"/>
            <a:ext cx="3623906" cy="1687765"/>
            <a:chOff x="9342437" y="56897"/>
            <a:chExt cx="3623906" cy="1687765"/>
          </a:xfrm>
        </p:grpSpPr>
        <p:sp>
          <p:nvSpPr>
            <p:cNvPr id="25" name="Rectangle 24"/>
            <p:cNvSpPr/>
            <p:nvPr/>
          </p:nvSpPr>
          <p:spPr bwMode="auto">
            <a:xfrm>
              <a:off x="9342437" y="144462"/>
              <a:ext cx="3623906" cy="16002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2"/>
            <a:stretch>
              <a:fillRect/>
            </a:stretch>
          </p:blipFill>
          <p:spPr>
            <a:xfrm>
              <a:off x="10426949" y="679556"/>
              <a:ext cx="372144" cy="901341"/>
            </a:xfrm>
            <a:prstGeom prst="rect">
              <a:avLst/>
            </a:prstGeom>
          </p:spPr>
        </p:pic>
        <p:pic>
          <p:nvPicPr>
            <p:cNvPr id="26" name="Picture 25"/>
            <p:cNvPicPr>
              <a:picLocks noChangeAspect="1"/>
            </p:cNvPicPr>
            <p:nvPr/>
          </p:nvPicPr>
          <p:blipFill>
            <a:blip r:embed="rId2"/>
            <a:stretch>
              <a:fillRect/>
            </a:stretch>
          </p:blipFill>
          <p:spPr>
            <a:xfrm>
              <a:off x="10875293" y="679556"/>
              <a:ext cx="372144" cy="901341"/>
            </a:xfrm>
            <a:prstGeom prst="rect">
              <a:avLst/>
            </a:prstGeom>
          </p:spPr>
        </p:pic>
        <p:pic>
          <p:nvPicPr>
            <p:cNvPr id="27" name="Picture 26"/>
            <p:cNvPicPr>
              <a:picLocks noChangeAspect="1"/>
            </p:cNvPicPr>
            <p:nvPr/>
          </p:nvPicPr>
          <p:blipFill>
            <a:blip r:embed="rId2"/>
            <a:stretch>
              <a:fillRect/>
            </a:stretch>
          </p:blipFill>
          <p:spPr>
            <a:xfrm>
              <a:off x="11332493" y="679556"/>
              <a:ext cx="372144" cy="901341"/>
            </a:xfrm>
            <a:prstGeom prst="rect">
              <a:avLst/>
            </a:prstGeom>
          </p:spPr>
        </p:pic>
        <p:pic>
          <p:nvPicPr>
            <p:cNvPr id="28" name="Picture 27"/>
            <p:cNvPicPr>
              <a:picLocks noChangeAspect="1"/>
            </p:cNvPicPr>
            <p:nvPr/>
          </p:nvPicPr>
          <p:blipFill>
            <a:blip r:embed="rId2"/>
            <a:stretch>
              <a:fillRect/>
            </a:stretch>
          </p:blipFill>
          <p:spPr>
            <a:xfrm>
              <a:off x="11789693" y="679556"/>
              <a:ext cx="372144" cy="901341"/>
            </a:xfrm>
            <a:prstGeom prst="rect">
              <a:avLst/>
            </a:prstGeom>
          </p:spPr>
        </p:pic>
        <p:sp>
          <p:nvSpPr>
            <p:cNvPr id="29" name="TextBox 28"/>
            <p:cNvSpPr txBox="1"/>
            <p:nvPr/>
          </p:nvSpPr>
          <p:spPr>
            <a:xfrm>
              <a:off x="9342437" y="56897"/>
              <a:ext cx="362390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000000"/>
                  </a:solidFill>
                </a:rPr>
                <a:t>********.</a:t>
              </a:r>
              <a:r>
                <a:rPr lang="en-US" sz="2400" dirty="0" err="1" smtClean="0">
                  <a:solidFill>
                    <a:srgbClr val="000000"/>
                  </a:solidFill>
                </a:rPr>
                <a:t>gov</a:t>
              </a:r>
              <a:r>
                <a:rPr lang="en-US" sz="2400" dirty="0" smtClean="0">
                  <a:solidFill>
                    <a:srgbClr val="000000"/>
                  </a:solidFill>
                </a:rPr>
                <a:t> </a:t>
              </a:r>
              <a:r>
                <a:rPr lang="en-US" sz="2400" dirty="0" err="1" smtClean="0">
                  <a:solidFill>
                    <a:srgbClr val="000000"/>
                  </a:solidFill>
                </a:rPr>
                <a:t>DataCenter</a:t>
              </a:r>
              <a:endParaRPr lang="en-US" sz="2400" dirty="0" smtClean="0">
                <a:solidFill>
                  <a:srgbClr val="000000"/>
                </a:solidFill>
              </a:endParaRPr>
            </a:p>
          </p:txBody>
        </p:sp>
      </p:grpSp>
      <p:sp>
        <p:nvSpPr>
          <p:cNvPr id="31" name="Freeform 30"/>
          <p:cNvSpPr>
            <a:spLocks/>
          </p:cNvSpPr>
          <p:nvPr/>
        </p:nvSpPr>
        <p:spPr bwMode="auto">
          <a:xfrm>
            <a:off x="8889225" y="2400281"/>
            <a:ext cx="3425012" cy="2239981"/>
          </a:xfrm>
          <a:custGeom>
            <a:avLst/>
            <a:gdLst>
              <a:gd name="T0" fmla="*/ 142 w 169"/>
              <a:gd name="T1" fmla="*/ 48 h 111"/>
              <a:gd name="T2" fmla="*/ 142 w 169"/>
              <a:gd name="T3" fmla="*/ 46 h 111"/>
              <a:gd name="T4" fmla="*/ 95 w 169"/>
              <a:gd name="T5" fmla="*/ 0 h 111"/>
              <a:gd name="T6" fmla="*/ 56 w 169"/>
              <a:gd name="T7" fmla="*/ 20 h 111"/>
              <a:gd name="T8" fmla="*/ 44 w 169"/>
              <a:gd name="T9" fmla="*/ 17 h 111"/>
              <a:gd name="T10" fmla="*/ 29 w 169"/>
              <a:gd name="T11" fmla="*/ 22 h 111"/>
              <a:gd name="T12" fmla="*/ 17 w 169"/>
              <a:gd name="T13" fmla="*/ 43 h 111"/>
              <a:gd name="T14" fmla="*/ 0 w 169"/>
              <a:gd name="T15" fmla="*/ 74 h 111"/>
              <a:gd name="T16" fmla="*/ 33 w 169"/>
              <a:gd name="T17" fmla="*/ 111 h 111"/>
              <a:gd name="T18" fmla="*/ 37 w 169"/>
              <a:gd name="T19" fmla="*/ 111 h 111"/>
              <a:gd name="T20" fmla="*/ 40 w 169"/>
              <a:gd name="T21" fmla="*/ 111 h 111"/>
              <a:gd name="T22" fmla="*/ 116 w 169"/>
              <a:gd name="T23" fmla="*/ 111 h 111"/>
              <a:gd name="T24" fmla="*/ 118 w 169"/>
              <a:gd name="T25" fmla="*/ 111 h 111"/>
              <a:gd name="T26" fmla="*/ 120 w 169"/>
              <a:gd name="T27" fmla="*/ 111 h 111"/>
              <a:gd name="T28" fmla="*/ 125 w 169"/>
              <a:gd name="T29" fmla="*/ 111 h 111"/>
              <a:gd name="T30" fmla="*/ 137 w 169"/>
              <a:gd name="T31" fmla="*/ 111 h 111"/>
              <a:gd name="T32" fmla="*/ 169 w 169"/>
              <a:gd name="T33" fmla="*/ 79 h 111"/>
              <a:gd name="T34" fmla="*/ 142 w 169"/>
              <a:gd name="T35" fmla="*/ 4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11">
                <a:moveTo>
                  <a:pt x="142" y="48"/>
                </a:moveTo>
                <a:cubicBezTo>
                  <a:pt x="142" y="48"/>
                  <a:pt x="142" y="47"/>
                  <a:pt x="142" y="46"/>
                </a:cubicBezTo>
                <a:cubicBezTo>
                  <a:pt x="142" y="20"/>
                  <a:pt x="121" y="0"/>
                  <a:pt x="95" y="0"/>
                </a:cubicBezTo>
                <a:cubicBezTo>
                  <a:pt x="79" y="0"/>
                  <a:pt x="65" y="8"/>
                  <a:pt x="56" y="20"/>
                </a:cubicBezTo>
                <a:cubicBezTo>
                  <a:pt x="53" y="18"/>
                  <a:pt x="48" y="17"/>
                  <a:pt x="44" y="17"/>
                </a:cubicBezTo>
                <a:cubicBezTo>
                  <a:pt x="38" y="17"/>
                  <a:pt x="33" y="19"/>
                  <a:pt x="29" y="22"/>
                </a:cubicBezTo>
                <a:cubicBezTo>
                  <a:pt x="22" y="26"/>
                  <a:pt x="17" y="34"/>
                  <a:pt x="17" y="43"/>
                </a:cubicBezTo>
                <a:cubicBezTo>
                  <a:pt x="7" y="50"/>
                  <a:pt x="0" y="61"/>
                  <a:pt x="0" y="74"/>
                </a:cubicBezTo>
                <a:cubicBezTo>
                  <a:pt x="0" y="93"/>
                  <a:pt x="14" y="109"/>
                  <a:pt x="33" y="111"/>
                </a:cubicBezTo>
                <a:cubicBezTo>
                  <a:pt x="34" y="111"/>
                  <a:pt x="35" y="111"/>
                  <a:pt x="37" y="111"/>
                </a:cubicBezTo>
                <a:cubicBezTo>
                  <a:pt x="38" y="111"/>
                  <a:pt x="39" y="111"/>
                  <a:pt x="40" y="111"/>
                </a:cubicBezTo>
                <a:cubicBezTo>
                  <a:pt x="57" y="111"/>
                  <a:pt x="97" y="111"/>
                  <a:pt x="116" y="111"/>
                </a:cubicBezTo>
                <a:cubicBezTo>
                  <a:pt x="117" y="111"/>
                  <a:pt x="117" y="111"/>
                  <a:pt x="118" y="111"/>
                </a:cubicBezTo>
                <a:cubicBezTo>
                  <a:pt x="120" y="111"/>
                  <a:pt x="120" y="111"/>
                  <a:pt x="120" y="111"/>
                </a:cubicBezTo>
                <a:cubicBezTo>
                  <a:pt x="121" y="111"/>
                  <a:pt x="123" y="111"/>
                  <a:pt x="125" y="111"/>
                </a:cubicBezTo>
                <a:cubicBezTo>
                  <a:pt x="137" y="111"/>
                  <a:pt x="137" y="111"/>
                  <a:pt x="137" y="111"/>
                </a:cubicBezTo>
                <a:cubicBezTo>
                  <a:pt x="155" y="110"/>
                  <a:pt x="169" y="96"/>
                  <a:pt x="169" y="79"/>
                </a:cubicBezTo>
                <a:cubicBezTo>
                  <a:pt x="169" y="64"/>
                  <a:pt x="157" y="51"/>
                  <a:pt x="142"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dirty="0">
              <a:solidFill>
                <a:srgbClr val="FFFFFF"/>
              </a:solidFill>
            </a:endParaRPr>
          </a:p>
        </p:txBody>
      </p:sp>
      <p:sp>
        <p:nvSpPr>
          <p:cNvPr id="32" name="TextBox 31"/>
          <p:cNvSpPr txBox="1"/>
          <p:nvPr/>
        </p:nvSpPr>
        <p:spPr>
          <a:xfrm>
            <a:off x="9900175" y="3162875"/>
            <a:ext cx="1247777" cy="794064"/>
          </a:xfrm>
          <a:prstGeom prst="rect">
            <a:avLst/>
          </a:prstGeom>
          <a:noFill/>
        </p:spPr>
        <p:txBody>
          <a:bodyPr wrap="none" lIns="182880" tIns="146304" rIns="182880" bIns="146304" rtlCol="0">
            <a:spAutoFit/>
          </a:bodyPr>
          <a:lstStyle/>
          <a:p>
            <a:pPr>
              <a:lnSpc>
                <a:spcPct val="90000"/>
              </a:lnSpc>
              <a:spcAft>
                <a:spcPts val="600"/>
              </a:spcAft>
            </a:pPr>
            <a:r>
              <a:rPr lang="en-US" sz="3600" b="1" dirty="0" smtClean="0">
                <a:solidFill>
                  <a:srgbClr val="000000"/>
                </a:solidFill>
              </a:rPr>
              <a:t>EOP</a:t>
            </a:r>
          </a:p>
        </p:txBody>
      </p:sp>
      <p:pic>
        <p:nvPicPr>
          <p:cNvPr id="69" name="Picture 68"/>
          <p:cNvPicPr>
            <a:picLocks noChangeAspect="1"/>
          </p:cNvPicPr>
          <p:nvPr/>
        </p:nvPicPr>
        <p:blipFill>
          <a:blip r:embed="rId3"/>
          <a:stretch>
            <a:fillRect/>
          </a:stretch>
        </p:blipFill>
        <p:spPr>
          <a:xfrm>
            <a:off x="5075237" y="3861389"/>
            <a:ext cx="3141073" cy="3141073"/>
          </a:xfrm>
          <a:prstGeom prst="rect">
            <a:avLst/>
          </a:prstGeom>
        </p:spPr>
      </p:pic>
      <p:cxnSp>
        <p:nvCxnSpPr>
          <p:cNvPr id="80" name="Straight Connector 79"/>
          <p:cNvCxnSpPr/>
          <p:nvPr/>
        </p:nvCxnSpPr>
        <p:spPr>
          <a:xfrm flipV="1">
            <a:off x="7742237" y="4171645"/>
            <a:ext cx="1180966" cy="1078217"/>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flipV="1">
            <a:off x="8419181" y="1908427"/>
            <a:ext cx="956906" cy="1817435"/>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flipV="1">
            <a:off x="8842731" y="1897062"/>
            <a:ext cx="956906" cy="1817435"/>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9266237" y="1897062"/>
            <a:ext cx="956906" cy="1817435"/>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7970837" y="1897062"/>
            <a:ext cx="956906" cy="1817435"/>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632387" y="3676331"/>
            <a:ext cx="1265247" cy="1192531"/>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742237" y="4431218"/>
            <a:ext cx="1371600" cy="1306840"/>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643832" y="2035450"/>
            <a:ext cx="26352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Millions of NDRs</a:t>
            </a:r>
          </a:p>
        </p:txBody>
      </p:sp>
      <p:sp>
        <p:nvSpPr>
          <p:cNvPr id="91" name="TextBox 90"/>
          <p:cNvSpPr txBox="1"/>
          <p:nvPr/>
        </p:nvSpPr>
        <p:spPr>
          <a:xfrm>
            <a:off x="8241879" y="5037368"/>
            <a:ext cx="3625809"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Malware infected mails spoofing ********.</a:t>
            </a:r>
            <a:r>
              <a:rPr lang="en-US" sz="2400" dirty="0" err="1" smtClean="0">
                <a:gradFill>
                  <a:gsLst>
                    <a:gs pos="2917">
                      <a:srgbClr val="FFFFFF"/>
                    </a:gs>
                    <a:gs pos="30000">
                      <a:srgbClr val="FFFFFF"/>
                    </a:gs>
                  </a:gsLst>
                  <a:lin ang="5400000" scaled="0"/>
                </a:gradFill>
              </a:rPr>
              <a:t>gov</a:t>
            </a:r>
            <a:endParaRPr lang="en-US" sz="2400" dirty="0" smtClean="0">
              <a:gradFill>
                <a:gsLst>
                  <a:gs pos="2917">
                    <a:srgbClr val="FFFFFF"/>
                  </a:gs>
                  <a:gs pos="30000">
                    <a:srgbClr val="FFFFFF"/>
                  </a:gs>
                </a:gsLst>
                <a:lin ang="5400000" scaled="0"/>
              </a:gradFill>
            </a:endParaRPr>
          </a:p>
        </p:txBody>
      </p:sp>
      <p:sp>
        <p:nvSpPr>
          <p:cNvPr id="95" name="TextBox 94"/>
          <p:cNvSpPr txBox="1"/>
          <p:nvPr/>
        </p:nvSpPr>
        <p:spPr>
          <a:xfrm>
            <a:off x="6815883" y="1051989"/>
            <a:ext cx="3212354" cy="683264"/>
          </a:xfrm>
          <a:prstGeom prst="rect">
            <a:avLst/>
          </a:prstGeom>
          <a:noFill/>
        </p:spPr>
        <p:txBody>
          <a:bodyPr wrap="none" lIns="182880" tIns="146304" rIns="182880" bIns="146304" rtlCol="0">
            <a:spAutoFit/>
          </a:bodyPr>
          <a:lstStyle/>
          <a:p>
            <a:pPr>
              <a:lnSpc>
                <a:spcPct val="90000"/>
              </a:lnSpc>
              <a:spcAft>
                <a:spcPts val="600"/>
              </a:spcAft>
            </a:pPr>
            <a:r>
              <a:rPr lang="en-US" sz="2800" b="1" dirty="0" smtClean="0">
                <a:solidFill>
                  <a:srgbClr val="FF0000"/>
                </a:solidFill>
              </a:rPr>
              <a:t>Denial of Service</a:t>
            </a:r>
          </a:p>
        </p:txBody>
      </p:sp>
      <p:sp>
        <p:nvSpPr>
          <p:cNvPr id="96" name="TextBox 95"/>
          <p:cNvSpPr txBox="1"/>
          <p:nvPr/>
        </p:nvSpPr>
        <p:spPr>
          <a:xfrm>
            <a:off x="376724" y="3861389"/>
            <a:ext cx="4508196" cy="960263"/>
          </a:xfrm>
          <a:prstGeom prst="rect">
            <a:avLst/>
          </a:prstGeom>
          <a:noFill/>
          <a:ln>
            <a:solidFill>
              <a:schemeClr val="tx1"/>
            </a:solidFill>
          </a:ln>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Led to </a:t>
            </a:r>
            <a:r>
              <a:rPr lang="en-US" sz="2400" dirty="0" err="1" smtClean="0">
                <a:gradFill>
                  <a:gsLst>
                    <a:gs pos="2917">
                      <a:srgbClr val="FFFFFF"/>
                    </a:gs>
                    <a:gs pos="30000">
                      <a:srgbClr val="FFFFFF"/>
                    </a:gs>
                  </a:gsLst>
                  <a:lin ang="5400000" scaled="0"/>
                </a:gradFill>
              </a:rPr>
              <a:t>DoS</a:t>
            </a:r>
            <a:r>
              <a:rPr lang="en-US" sz="2400" dirty="0" smtClean="0">
                <a:gradFill>
                  <a:gsLst>
                    <a:gs pos="2917">
                      <a:srgbClr val="FFFFFF"/>
                    </a:gs>
                    <a:gs pos="30000">
                      <a:srgbClr val="FFFFFF"/>
                    </a:gs>
                  </a:gsLst>
                  <a:lin ang="5400000" scaled="0"/>
                </a:gradFill>
              </a:rPr>
              <a:t> of government agency being spoofed</a:t>
            </a:r>
          </a:p>
        </p:txBody>
      </p:sp>
    </p:spTree>
    <p:extLst>
      <p:ext uri="{BB962C8B-B14F-4D97-AF65-F5344CB8AC3E}">
        <p14:creationId xmlns:p14="http://schemas.microsoft.com/office/powerpoint/2010/main" val="217685289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Strong Anti-spam filtering - Best of Breed</a:t>
            </a:r>
            <a:endParaRPr lang="en-US" dirty="0"/>
          </a:p>
        </p:txBody>
      </p:sp>
      <p:sp>
        <p:nvSpPr>
          <p:cNvPr id="6" name="Text Placeholder 5"/>
          <p:cNvSpPr>
            <a:spLocks noGrp="1"/>
          </p:cNvSpPr>
          <p:nvPr>
            <p:ph type="body" sz="quarter" idx="10"/>
          </p:nvPr>
        </p:nvSpPr>
        <p:spPr>
          <a:xfrm>
            <a:off x="274638" y="1466949"/>
            <a:ext cx="7223181" cy="5084469"/>
          </a:xfrm>
        </p:spPr>
        <p:txBody>
          <a:bodyPr/>
          <a:lstStyle/>
          <a:p>
            <a:r>
              <a:rPr lang="en-US" dirty="0" smtClean="0"/>
              <a:t>Automated Protection</a:t>
            </a:r>
            <a:endParaRPr lang="en-US" dirty="0"/>
          </a:p>
          <a:p>
            <a:r>
              <a:rPr lang="en-US" sz="2000" dirty="0" smtClean="0">
                <a:gradFill>
                  <a:gsLst>
                    <a:gs pos="1250">
                      <a:schemeClr val="tx1"/>
                    </a:gs>
                    <a:gs pos="100000">
                      <a:schemeClr val="tx1"/>
                    </a:gs>
                  </a:gsLst>
                  <a:lin ang="5400000" scaled="0"/>
                </a:gradFill>
                <a:latin typeface="+mn-lt"/>
              </a:rPr>
              <a:t>New spam and malware filtering engines</a:t>
            </a:r>
          </a:p>
          <a:p>
            <a:r>
              <a:rPr lang="en-US" sz="2000" dirty="0" smtClean="0">
                <a:gradFill>
                  <a:gsLst>
                    <a:gs pos="1250">
                      <a:schemeClr val="tx1"/>
                    </a:gs>
                    <a:gs pos="100000">
                      <a:schemeClr val="tx1"/>
                    </a:gs>
                  </a:gsLst>
                  <a:lin ang="5400000" scaled="0"/>
                </a:gradFill>
                <a:latin typeface="+mn-lt"/>
              </a:rPr>
              <a:t>Machine Learning algorithms</a:t>
            </a:r>
          </a:p>
          <a:p>
            <a:endParaRPr lang="en-US" sz="2000" dirty="0">
              <a:gradFill>
                <a:gsLst>
                  <a:gs pos="1250">
                    <a:schemeClr val="tx1"/>
                  </a:gs>
                  <a:gs pos="100000">
                    <a:schemeClr val="tx1"/>
                  </a:gs>
                </a:gsLst>
                <a:lin ang="5400000" scaled="0"/>
              </a:gradFill>
              <a:latin typeface="+mn-lt"/>
            </a:endParaRPr>
          </a:p>
          <a:p>
            <a:r>
              <a:rPr lang="en-US" dirty="0" smtClean="0"/>
              <a:t>Analysis and Response Team</a:t>
            </a:r>
            <a:endParaRPr lang="en-US" dirty="0"/>
          </a:p>
          <a:p>
            <a:r>
              <a:rPr lang="en-US" sz="2000" dirty="0" smtClean="0">
                <a:gradFill>
                  <a:gsLst>
                    <a:gs pos="1250">
                      <a:schemeClr val="tx1"/>
                    </a:gs>
                    <a:gs pos="100000">
                      <a:schemeClr val="tx1"/>
                    </a:gs>
                  </a:gsLst>
                  <a:lin ang="5400000" scaled="0"/>
                </a:gradFill>
                <a:latin typeface="+mn-lt"/>
              </a:rPr>
              <a:t>Dedicated Analysts who monitor </a:t>
            </a:r>
            <a:r>
              <a:rPr lang="en-US" sz="2000" dirty="0">
                <a:gradFill>
                  <a:gsLst>
                    <a:gs pos="1250">
                      <a:schemeClr val="tx1"/>
                    </a:gs>
                    <a:gs pos="100000">
                      <a:schemeClr val="tx1"/>
                    </a:gs>
                  </a:gsLst>
                  <a:lin ang="5400000" scaled="0"/>
                </a:gradFill>
                <a:latin typeface="+mn-lt"/>
              </a:rPr>
              <a:t>and </a:t>
            </a:r>
            <a:r>
              <a:rPr lang="en-US" sz="2000" dirty="0" smtClean="0">
                <a:gradFill>
                  <a:gsLst>
                    <a:gs pos="1250">
                      <a:schemeClr val="tx1"/>
                    </a:gs>
                    <a:gs pos="100000">
                      <a:schemeClr val="tx1"/>
                    </a:gs>
                  </a:gsLst>
                  <a:lin ang="5400000" scaled="0"/>
                </a:gradFill>
                <a:latin typeface="+mn-lt"/>
              </a:rPr>
              <a:t>tune automated systems</a:t>
            </a:r>
            <a:endParaRPr lang="en-US" sz="2000" dirty="0">
              <a:gradFill>
                <a:gsLst>
                  <a:gs pos="1250">
                    <a:schemeClr val="tx1"/>
                  </a:gs>
                  <a:gs pos="100000">
                    <a:schemeClr val="tx1"/>
                  </a:gs>
                </a:gsLst>
                <a:lin ang="5400000" scaled="0"/>
              </a:gradFill>
              <a:latin typeface="+mn-lt"/>
            </a:endParaRPr>
          </a:p>
          <a:p>
            <a:r>
              <a:rPr lang="en-US" sz="2000" dirty="0" smtClean="0">
                <a:gradFill>
                  <a:gsLst>
                    <a:gs pos="1250">
                      <a:schemeClr val="tx1"/>
                    </a:gs>
                    <a:gs pos="100000">
                      <a:schemeClr val="tx1"/>
                    </a:gs>
                  </a:gsLst>
                  <a:lin ang="5400000" scaled="0"/>
                </a:gradFill>
                <a:latin typeface="+mn-lt"/>
              </a:rPr>
              <a:t>0-Day rapid </a:t>
            </a:r>
            <a:r>
              <a:rPr lang="en-US" sz="2000" dirty="0">
                <a:gradFill>
                  <a:gsLst>
                    <a:gs pos="1250">
                      <a:schemeClr val="tx1"/>
                    </a:gs>
                    <a:gs pos="100000">
                      <a:schemeClr val="tx1"/>
                    </a:gs>
                  </a:gsLst>
                  <a:lin ang="5400000" scaled="0"/>
                </a:gradFill>
                <a:latin typeface="+mn-lt"/>
              </a:rPr>
              <a:t>response to emerging </a:t>
            </a:r>
            <a:r>
              <a:rPr lang="en-US" sz="2000" dirty="0" smtClean="0">
                <a:gradFill>
                  <a:gsLst>
                    <a:gs pos="1250">
                      <a:schemeClr val="tx1"/>
                    </a:gs>
                    <a:gs pos="100000">
                      <a:schemeClr val="tx1"/>
                    </a:gs>
                  </a:gsLst>
                  <a:lin ang="5400000" scaled="0"/>
                </a:gradFill>
                <a:latin typeface="+mn-lt"/>
              </a:rPr>
              <a:t>threats</a:t>
            </a:r>
          </a:p>
          <a:p>
            <a:endParaRPr lang="en-US" sz="2000" dirty="0" smtClean="0"/>
          </a:p>
          <a:p>
            <a:r>
              <a:rPr lang="en-US" dirty="0" smtClean="0"/>
              <a:t>3</a:t>
            </a:r>
            <a:r>
              <a:rPr lang="en-US" baseline="30000" dirty="0" smtClean="0"/>
              <a:t>rd</a:t>
            </a:r>
            <a:r>
              <a:rPr lang="en-US" dirty="0" smtClean="0"/>
              <a:t> Party Threat Intelligence</a:t>
            </a:r>
            <a:endParaRPr lang="en-US" dirty="0"/>
          </a:p>
          <a:p>
            <a:r>
              <a:rPr lang="en-US" sz="2000" dirty="0" smtClean="0">
                <a:gradFill>
                  <a:gsLst>
                    <a:gs pos="1250">
                      <a:schemeClr val="tx1"/>
                    </a:gs>
                    <a:gs pos="100000">
                      <a:schemeClr val="tx1"/>
                    </a:gs>
                  </a:gsLst>
                  <a:lin ang="5400000" scaled="0"/>
                </a:gradFill>
                <a:latin typeface="+mn-lt"/>
              </a:rPr>
              <a:t>Integrated threat intelligence from leading reputation and threat intelligence providers</a:t>
            </a:r>
            <a:endParaRPr lang="en-US" dirty="0"/>
          </a:p>
        </p:txBody>
      </p:sp>
      <p:grpSp>
        <p:nvGrpSpPr>
          <p:cNvPr id="5" name="Group 4"/>
          <p:cNvGrpSpPr/>
          <p:nvPr/>
        </p:nvGrpSpPr>
        <p:grpSpPr>
          <a:xfrm>
            <a:off x="7538011" y="1876467"/>
            <a:ext cx="4547626" cy="3982995"/>
            <a:chOff x="7210425" y="1295398"/>
            <a:chExt cx="4457700" cy="3905252"/>
          </a:xfrm>
        </p:grpSpPr>
        <p:sp>
          <p:nvSpPr>
            <p:cNvPr id="7" name="Rectangle 6"/>
            <p:cNvSpPr/>
            <p:nvPr/>
          </p:nvSpPr>
          <p:spPr bwMode="auto">
            <a:xfrm>
              <a:off x="7210425" y="1295398"/>
              <a:ext cx="4457700" cy="39052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932437" fontAlgn="base">
                <a:spcBef>
                  <a:spcPct val="0"/>
                </a:spcBef>
                <a:spcAft>
                  <a:spcPct val="0"/>
                </a:spcAft>
              </a:pPr>
              <a:endParaRPr lang="en-US" sz="2312" dirty="0">
                <a:gradFill>
                  <a:gsLst>
                    <a:gs pos="0">
                      <a:srgbClr val="FFFFFF"/>
                    </a:gs>
                    <a:gs pos="100000">
                      <a:srgbClr val="FFFFFF"/>
                    </a:gs>
                  </a:gsLst>
                  <a:lin ang="5400000" scaled="0"/>
                </a:gradFill>
                <a:ea typeface="Segoe UI" pitchFamily="34" charset="0"/>
                <a:cs typeface="Segoe UI" pitchFamily="34" charset="0"/>
              </a:endParaRPr>
            </a:p>
          </p:txBody>
        </p:sp>
        <p:sp>
          <p:nvSpPr>
            <p:cNvPr id="8" name="AutoShape 3"/>
            <p:cNvSpPr>
              <a:spLocks noChangeAspect="1" noChangeArrowheads="1" noTextEdit="1"/>
            </p:cNvSpPr>
            <p:nvPr/>
          </p:nvSpPr>
          <p:spPr bwMode="auto">
            <a:xfrm>
              <a:off x="8328978" y="1593533"/>
              <a:ext cx="20986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9" name="Freeform 9"/>
            <p:cNvSpPr>
              <a:spLocks/>
            </p:cNvSpPr>
            <p:nvPr/>
          </p:nvSpPr>
          <p:spPr bwMode="auto">
            <a:xfrm>
              <a:off x="8359141" y="2596516"/>
              <a:ext cx="2049463" cy="1390650"/>
            </a:xfrm>
            <a:custGeom>
              <a:avLst/>
              <a:gdLst>
                <a:gd name="T0" fmla="*/ 17 w 1291"/>
                <a:gd name="T1" fmla="*/ 0 h 876"/>
                <a:gd name="T2" fmla="*/ 17 w 1291"/>
                <a:gd name="T3" fmla="*/ 0 h 876"/>
                <a:gd name="T4" fmla="*/ 10 w 1291"/>
                <a:gd name="T5" fmla="*/ 17 h 876"/>
                <a:gd name="T6" fmla="*/ 3 w 1291"/>
                <a:gd name="T7" fmla="*/ 30 h 876"/>
                <a:gd name="T8" fmla="*/ 0 w 1291"/>
                <a:gd name="T9" fmla="*/ 48 h 876"/>
                <a:gd name="T10" fmla="*/ 0 w 1291"/>
                <a:gd name="T11" fmla="*/ 68 h 876"/>
                <a:gd name="T12" fmla="*/ 3 w 1291"/>
                <a:gd name="T13" fmla="*/ 85 h 876"/>
                <a:gd name="T14" fmla="*/ 7 w 1291"/>
                <a:gd name="T15" fmla="*/ 99 h 876"/>
                <a:gd name="T16" fmla="*/ 17 w 1291"/>
                <a:gd name="T17" fmla="*/ 116 h 876"/>
                <a:gd name="T18" fmla="*/ 27 w 1291"/>
                <a:gd name="T19" fmla="*/ 130 h 876"/>
                <a:gd name="T20" fmla="*/ 472 w 1291"/>
                <a:gd name="T21" fmla="*/ 575 h 876"/>
                <a:gd name="T22" fmla="*/ 472 w 1291"/>
                <a:gd name="T23" fmla="*/ 575 h 876"/>
                <a:gd name="T24" fmla="*/ 466 w 1291"/>
                <a:gd name="T25" fmla="*/ 595 h 876"/>
                <a:gd name="T26" fmla="*/ 462 w 1291"/>
                <a:gd name="T27" fmla="*/ 619 h 876"/>
                <a:gd name="T28" fmla="*/ 462 w 1291"/>
                <a:gd name="T29" fmla="*/ 777 h 876"/>
                <a:gd name="T30" fmla="*/ 462 w 1291"/>
                <a:gd name="T31" fmla="*/ 777 h 876"/>
                <a:gd name="T32" fmla="*/ 462 w 1291"/>
                <a:gd name="T33" fmla="*/ 797 h 876"/>
                <a:gd name="T34" fmla="*/ 469 w 1291"/>
                <a:gd name="T35" fmla="*/ 815 h 876"/>
                <a:gd name="T36" fmla="*/ 479 w 1291"/>
                <a:gd name="T37" fmla="*/ 832 h 876"/>
                <a:gd name="T38" fmla="*/ 493 w 1291"/>
                <a:gd name="T39" fmla="*/ 849 h 876"/>
                <a:gd name="T40" fmla="*/ 507 w 1291"/>
                <a:gd name="T41" fmla="*/ 859 h 876"/>
                <a:gd name="T42" fmla="*/ 524 w 1291"/>
                <a:gd name="T43" fmla="*/ 869 h 876"/>
                <a:gd name="T44" fmla="*/ 541 w 1291"/>
                <a:gd name="T45" fmla="*/ 876 h 876"/>
                <a:gd name="T46" fmla="*/ 562 w 1291"/>
                <a:gd name="T47" fmla="*/ 876 h 876"/>
                <a:gd name="T48" fmla="*/ 719 w 1291"/>
                <a:gd name="T49" fmla="*/ 876 h 876"/>
                <a:gd name="T50" fmla="*/ 719 w 1291"/>
                <a:gd name="T51" fmla="*/ 876 h 876"/>
                <a:gd name="T52" fmla="*/ 740 w 1291"/>
                <a:gd name="T53" fmla="*/ 876 h 876"/>
                <a:gd name="T54" fmla="*/ 760 w 1291"/>
                <a:gd name="T55" fmla="*/ 869 h 876"/>
                <a:gd name="T56" fmla="*/ 777 w 1291"/>
                <a:gd name="T57" fmla="*/ 859 h 876"/>
                <a:gd name="T58" fmla="*/ 791 w 1291"/>
                <a:gd name="T59" fmla="*/ 849 h 876"/>
                <a:gd name="T60" fmla="*/ 805 w 1291"/>
                <a:gd name="T61" fmla="*/ 832 h 876"/>
                <a:gd name="T62" fmla="*/ 815 w 1291"/>
                <a:gd name="T63" fmla="*/ 815 h 876"/>
                <a:gd name="T64" fmla="*/ 818 w 1291"/>
                <a:gd name="T65" fmla="*/ 797 h 876"/>
                <a:gd name="T66" fmla="*/ 822 w 1291"/>
                <a:gd name="T67" fmla="*/ 777 h 876"/>
                <a:gd name="T68" fmla="*/ 822 w 1291"/>
                <a:gd name="T69" fmla="*/ 619 h 876"/>
                <a:gd name="T70" fmla="*/ 822 w 1291"/>
                <a:gd name="T71" fmla="*/ 619 h 876"/>
                <a:gd name="T72" fmla="*/ 818 w 1291"/>
                <a:gd name="T73" fmla="*/ 599 h 876"/>
                <a:gd name="T74" fmla="*/ 815 w 1291"/>
                <a:gd name="T75" fmla="*/ 578 h 876"/>
                <a:gd name="T76" fmla="*/ 1260 w 1291"/>
                <a:gd name="T77" fmla="*/ 130 h 876"/>
                <a:gd name="T78" fmla="*/ 1260 w 1291"/>
                <a:gd name="T79" fmla="*/ 130 h 876"/>
                <a:gd name="T80" fmla="*/ 1274 w 1291"/>
                <a:gd name="T81" fmla="*/ 116 h 876"/>
                <a:gd name="T82" fmla="*/ 1281 w 1291"/>
                <a:gd name="T83" fmla="*/ 99 h 876"/>
                <a:gd name="T84" fmla="*/ 1288 w 1291"/>
                <a:gd name="T85" fmla="*/ 85 h 876"/>
                <a:gd name="T86" fmla="*/ 1291 w 1291"/>
                <a:gd name="T87" fmla="*/ 68 h 876"/>
                <a:gd name="T88" fmla="*/ 1291 w 1291"/>
                <a:gd name="T89" fmla="*/ 48 h 876"/>
                <a:gd name="T90" fmla="*/ 1288 w 1291"/>
                <a:gd name="T91" fmla="*/ 30 h 876"/>
                <a:gd name="T92" fmla="*/ 1281 w 1291"/>
                <a:gd name="T93" fmla="*/ 17 h 876"/>
                <a:gd name="T94" fmla="*/ 1270 w 1291"/>
                <a:gd name="T95" fmla="*/ 0 h 876"/>
                <a:gd name="T96" fmla="*/ 17 w 1291"/>
                <a:gd name="T9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1" h="876">
                  <a:moveTo>
                    <a:pt x="17" y="0"/>
                  </a:moveTo>
                  <a:lnTo>
                    <a:pt x="17" y="0"/>
                  </a:lnTo>
                  <a:lnTo>
                    <a:pt x="10" y="17"/>
                  </a:lnTo>
                  <a:lnTo>
                    <a:pt x="3" y="30"/>
                  </a:lnTo>
                  <a:lnTo>
                    <a:pt x="0" y="48"/>
                  </a:lnTo>
                  <a:lnTo>
                    <a:pt x="0" y="68"/>
                  </a:lnTo>
                  <a:lnTo>
                    <a:pt x="3" y="85"/>
                  </a:lnTo>
                  <a:lnTo>
                    <a:pt x="7" y="99"/>
                  </a:lnTo>
                  <a:lnTo>
                    <a:pt x="17" y="116"/>
                  </a:lnTo>
                  <a:lnTo>
                    <a:pt x="27" y="130"/>
                  </a:lnTo>
                  <a:lnTo>
                    <a:pt x="472" y="575"/>
                  </a:lnTo>
                  <a:lnTo>
                    <a:pt x="472" y="575"/>
                  </a:lnTo>
                  <a:lnTo>
                    <a:pt x="466" y="595"/>
                  </a:lnTo>
                  <a:lnTo>
                    <a:pt x="462" y="619"/>
                  </a:lnTo>
                  <a:lnTo>
                    <a:pt x="462" y="777"/>
                  </a:lnTo>
                  <a:lnTo>
                    <a:pt x="462" y="777"/>
                  </a:lnTo>
                  <a:lnTo>
                    <a:pt x="462" y="797"/>
                  </a:lnTo>
                  <a:lnTo>
                    <a:pt x="469" y="815"/>
                  </a:lnTo>
                  <a:lnTo>
                    <a:pt x="479" y="832"/>
                  </a:lnTo>
                  <a:lnTo>
                    <a:pt x="493" y="849"/>
                  </a:lnTo>
                  <a:lnTo>
                    <a:pt x="507" y="859"/>
                  </a:lnTo>
                  <a:lnTo>
                    <a:pt x="524" y="869"/>
                  </a:lnTo>
                  <a:lnTo>
                    <a:pt x="541" y="876"/>
                  </a:lnTo>
                  <a:lnTo>
                    <a:pt x="562" y="876"/>
                  </a:lnTo>
                  <a:lnTo>
                    <a:pt x="719" y="876"/>
                  </a:lnTo>
                  <a:lnTo>
                    <a:pt x="719" y="876"/>
                  </a:lnTo>
                  <a:lnTo>
                    <a:pt x="740" y="876"/>
                  </a:lnTo>
                  <a:lnTo>
                    <a:pt x="760" y="869"/>
                  </a:lnTo>
                  <a:lnTo>
                    <a:pt x="777" y="859"/>
                  </a:lnTo>
                  <a:lnTo>
                    <a:pt x="791" y="849"/>
                  </a:lnTo>
                  <a:lnTo>
                    <a:pt x="805" y="832"/>
                  </a:lnTo>
                  <a:lnTo>
                    <a:pt x="815" y="815"/>
                  </a:lnTo>
                  <a:lnTo>
                    <a:pt x="818" y="797"/>
                  </a:lnTo>
                  <a:lnTo>
                    <a:pt x="822" y="777"/>
                  </a:lnTo>
                  <a:lnTo>
                    <a:pt x="822" y="619"/>
                  </a:lnTo>
                  <a:lnTo>
                    <a:pt x="822" y="619"/>
                  </a:lnTo>
                  <a:lnTo>
                    <a:pt x="818" y="599"/>
                  </a:lnTo>
                  <a:lnTo>
                    <a:pt x="815" y="578"/>
                  </a:lnTo>
                  <a:lnTo>
                    <a:pt x="1260" y="130"/>
                  </a:lnTo>
                  <a:lnTo>
                    <a:pt x="1260" y="130"/>
                  </a:lnTo>
                  <a:lnTo>
                    <a:pt x="1274" y="116"/>
                  </a:lnTo>
                  <a:lnTo>
                    <a:pt x="1281" y="99"/>
                  </a:lnTo>
                  <a:lnTo>
                    <a:pt x="1288" y="85"/>
                  </a:lnTo>
                  <a:lnTo>
                    <a:pt x="1291" y="68"/>
                  </a:lnTo>
                  <a:lnTo>
                    <a:pt x="1291" y="48"/>
                  </a:lnTo>
                  <a:lnTo>
                    <a:pt x="1288" y="30"/>
                  </a:lnTo>
                  <a:lnTo>
                    <a:pt x="1281" y="17"/>
                  </a:lnTo>
                  <a:lnTo>
                    <a:pt x="1270" y="0"/>
                  </a:lnTo>
                  <a:lnTo>
                    <a:pt x="17" y="0"/>
                  </a:lnTo>
                  <a:close/>
                </a:path>
              </a:pathLst>
            </a:custGeom>
            <a:solidFill>
              <a:schemeClr val="bg1"/>
            </a:solidFill>
            <a:ln>
              <a:noFill/>
            </a:ln>
          </p:spPr>
          <p:txBody>
            <a:bodyPr vert="horz" wrap="square" lIns="124347" tIns="62174" rIns="124347" bIns="62174" numCol="1" anchor="t" anchorCtr="0" compatLnSpc="1">
              <a:prstTxWarp prst="textNoShape">
                <a:avLst/>
              </a:prstTxWarp>
            </a:bodyPr>
            <a:lstStyle/>
            <a:p>
              <a:endParaRPr lang="en-US" sz="2448"/>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970524" y="1841348"/>
              <a:ext cx="645913" cy="4433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097360" y="1841348"/>
              <a:ext cx="646209" cy="4433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173403" y="1841348"/>
              <a:ext cx="645913" cy="4433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076155" y="4265569"/>
              <a:ext cx="645913" cy="4433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1968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EOP Architecture</a:t>
            </a:r>
            <a:endParaRPr lang="en-US" dirty="0"/>
          </a:p>
        </p:txBody>
      </p:sp>
      <p:pic>
        <p:nvPicPr>
          <p:cNvPr id="6" name="Picture 5"/>
          <p:cNvPicPr>
            <a:picLocks noChangeAspect="1"/>
          </p:cNvPicPr>
          <p:nvPr/>
        </p:nvPicPr>
        <p:blipFill>
          <a:blip r:embed="rId3"/>
          <a:stretch>
            <a:fillRect/>
          </a:stretch>
        </p:blipFill>
        <p:spPr>
          <a:xfrm>
            <a:off x="1629461" y="982662"/>
            <a:ext cx="8376787" cy="5915876"/>
          </a:xfrm>
          <a:prstGeom prst="rect">
            <a:avLst/>
          </a:prstGeom>
        </p:spPr>
      </p:pic>
    </p:spTree>
    <p:extLst>
      <p:ext uri="{BB962C8B-B14F-4D97-AF65-F5344CB8AC3E}">
        <p14:creationId xmlns:p14="http://schemas.microsoft.com/office/powerpoint/2010/main" val="90215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1846531"/>
          </a:xfrm>
        </p:spPr>
        <p:txBody>
          <a:bodyPr/>
          <a:lstStyle/>
          <a:p>
            <a:r>
              <a:rPr lang="en-US" dirty="0" smtClean="0"/>
              <a:t>Anatomy of a Campaign</a:t>
            </a:r>
            <a:br>
              <a:rPr lang="en-US" dirty="0" smtClean="0"/>
            </a:br>
            <a:r>
              <a:rPr lang="en-US" sz="4800" i="1" dirty="0" smtClean="0"/>
              <a:t>Defense in Depth</a:t>
            </a:r>
            <a:endParaRPr lang="en-US" i="1" dirty="0"/>
          </a:p>
        </p:txBody>
      </p:sp>
    </p:spTree>
    <p:extLst>
      <p:ext uri="{BB962C8B-B14F-4D97-AF65-F5344CB8AC3E}">
        <p14:creationId xmlns:p14="http://schemas.microsoft.com/office/powerpoint/2010/main" val="31612213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typical Phishing campaign</a:t>
            </a:r>
            <a:endParaRPr lang="en-US" dirty="0"/>
          </a:p>
        </p:txBody>
      </p:sp>
      <p:pic>
        <p:nvPicPr>
          <p:cNvPr id="8" name="Picture 7"/>
          <p:cNvPicPr>
            <a:picLocks noChangeAspect="1"/>
          </p:cNvPicPr>
          <p:nvPr/>
        </p:nvPicPr>
        <p:blipFill>
          <a:blip r:embed="rId2"/>
          <a:stretch>
            <a:fillRect/>
          </a:stretch>
        </p:blipFill>
        <p:spPr>
          <a:xfrm>
            <a:off x="1559859" y="1668462"/>
            <a:ext cx="4923692" cy="2438400"/>
          </a:xfrm>
          <a:prstGeom prst="rect">
            <a:avLst/>
          </a:prstGeom>
        </p:spPr>
      </p:pic>
      <p:sp>
        <p:nvSpPr>
          <p:cNvPr id="6" name="TextBox 5"/>
          <p:cNvSpPr txBox="1"/>
          <p:nvPr/>
        </p:nvSpPr>
        <p:spPr>
          <a:xfrm>
            <a:off x="503238" y="4335462"/>
            <a:ext cx="11660966" cy="2619179"/>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000" dirty="0" smtClean="0">
                <a:gradFill>
                  <a:gsLst>
                    <a:gs pos="2917">
                      <a:srgbClr val="FFFFFF"/>
                    </a:gs>
                    <a:gs pos="30000">
                      <a:srgbClr val="FFFFFF"/>
                    </a:gs>
                  </a:gsLst>
                  <a:lin ang="5400000" scaled="0"/>
                </a:gradFill>
              </a:rPr>
              <a:t>Mails look like they come from a well known financial institution. </a:t>
            </a:r>
          </a:p>
          <a:p>
            <a:pPr marL="342900" indent="-342900">
              <a:lnSpc>
                <a:spcPct val="90000"/>
              </a:lnSpc>
              <a:spcAft>
                <a:spcPts val="600"/>
              </a:spcAft>
              <a:buFont typeface="Arial" panose="020B0604020202020204" pitchFamily="34" charset="0"/>
              <a:buChar char="•"/>
            </a:pPr>
            <a:r>
              <a:rPr lang="en-US" sz="2000" dirty="0" smtClean="0">
                <a:gradFill>
                  <a:gsLst>
                    <a:gs pos="2917">
                      <a:srgbClr val="FFFFFF"/>
                    </a:gs>
                    <a:gs pos="30000">
                      <a:srgbClr val="FFFFFF"/>
                    </a:gs>
                  </a:gsLst>
                  <a:lin ang="5400000" scaled="0"/>
                </a:gradFill>
              </a:rPr>
              <a:t>Common brands phished include:</a:t>
            </a:r>
          </a:p>
          <a:p>
            <a:pPr marL="809271" lvl="1" indent="-342900">
              <a:lnSpc>
                <a:spcPct val="90000"/>
              </a:lnSpc>
              <a:spcAft>
                <a:spcPts val="600"/>
              </a:spcAft>
              <a:buFont typeface="Arial" panose="020B0604020202020204" pitchFamily="34" charset="0"/>
              <a:buChar char="•"/>
            </a:pPr>
            <a:r>
              <a:rPr lang="en-US" sz="2000" dirty="0" smtClean="0">
                <a:gradFill>
                  <a:gsLst>
                    <a:gs pos="2917">
                      <a:srgbClr val="FFFFFF"/>
                    </a:gs>
                    <a:gs pos="30000">
                      <a:srgbClr val="FFFFFF"/>
                    </a:gs>
                  </a:gsLst>
                  <a:lin ang="5400000" scaled="0"/>
                </a:gradFill>
              </a:rPr>
              <a:t>Barclays, Commonwealth Bank, ASB Bank, </a:t>
            </a:r>
            <a:r>
              <a:rPr lang="en-US" sz="2000" dirty="0" err="1" smtClean="0">
                <a:gradFill>
                  <a:gsLst>
                    <a:gs pos="2917">
                      <a:srgbClr val="FFFFFF"/>
                    </a:gs>
                    <a:gs pos="30000">
                      <a:srgbClr val="FFFFFF"/>
                    </a:gs>
                  </a:gsLst>
                  <a:lin ang="5400000" scaled="0"/>
                </a:gradFill>
              </a:rPr>
              <a:t>Rabobank</a:t>
            </a:r>
            <a:r>
              <a:rPr lang="en-US" sz="2000" dirty="0" smtClean="0">
                <a:gradFill>
                  <a:gsLst>
                    <a:gs pos="2917">
                      <a:srgbClr val="FFFFFF"/>
                    </a:gs>
                    <a:gs pos="30000">
                      <a:srgbClr val="FFFFFF"/>
                    </a:gs>
                  </a:gsLst>
                  <a:lin ang="5400000" scaled="0"/>
                </a:gradFill>
              </a:rPr>
              <a:t>, IT Bank, </a:t>
            </a:r>
            <a:r>
              <a:rPr lang="en-US" sz="2000" dirty="0" err="1" smtClean="0">
                <a:gradFill>
                  <a:gsLst>
                    <a:gs pos="2917">
                      <a:srgbClr val="FFFFFF"/>
                    </a:gs>
                    <a:gs pos="30000">
                      <a:srgbClr val="FFFFFF"/>
                    </a:gs>
                  </a:gsLst>
                  <a:lin ang="5400000" scaled="0"/>
                </a:gradFill>
              </a:rPr>
              <a:t>Paypal</a:t>
            </a:r>
            <a:r>
              <a:rPr lang="en-US" sz="2000" dirty="0" smtClean="0">
                <a:gradFill>
                  <a:gsLst>
                    <a:gs pos="2917">
                      <a:srgbClr val="FFFFFF"/>
                    </a:gs>
                    <a:gs pos="30000">
                      <a:srgbClr val="FFFFFF"/>
                    </a:gs>
                  </a:gsLst>
                  <a:lin ang="5400000" scaled="0"/>
                </a:gradFill>
              </a:rPr>
              <a:t>, National </a:t>
            </a:r>
            <a:r>
              <a:rPr lang="en-US" sz="2000" dirty="0">
                <a:gradFill>
                  <a:gsLst>
                    <a:gs pos="2917">
                      <a:srgbClr val="FFFFFF"/>
                    </a:gs>
                    <a:gs pos="30000">
                      <a:srgbClr val="FFFFFF"/>
                    </a:gs>
                  </a:gsLst>
                  <a:lin ang="5400000" scaled="0"/>
                </a:gradFill>
              </a:rPr>
              <a:t>Australia </a:t>
            </a:r>
            <a:r>
              <a:rPr lang="en-US" sz="2000" dirty="0" smtClean="0">
                <a:gradFill>
                  <a:gsLst>
                    <a:gs pos="2917">
                      <a:srgbClr val="FFFFFF"/>
                    </a:gs>
                    <a:gs pos="30000">
                      <a:srgbClr val="FFFFFF"/>
                    </a:gs>
                  </a:gsLst>
                  <a:lin ang="5400000" scaled="0"/>
                </a:gradFill>
              </a:rPr>
              <a:t>Bank, eBay, Apple</a:t>
            </a:r>
          </a:p>
          <a:p>
            <a:pPr marL="342900" indent="-342900">
              <a:lnSpc>
                <a:spcPct val="90000"/>
              </a:lnSpc>
              <a:spcAft>
                <a:spcPts val="600"/>
              </a:spcAft>
              <a:buFont typeface="Arial" panose="020B0604020202020204" pitchFamily="34" charset="0"/>
              <a:buChar char="•"/>
            </a:pPr>
            <a:r>
              <a:rPr lang="en-US" sz="2000" dirty="0" smtClean="0">
                <a:gradFill>
                  <a:gsLst>
                    <a:gs pos="2917">
                      <a:srgbClr val="FFFFFF"/>
                    </a:gs>
                    <a:gs pos="30000">
                      <a:srgbClr val="FFFFFF"/>
                    </a:gs>
                  </a:gsLst>
                  <a:lin ang="5400000" scaled="0"/>
                </a:gradFill>
              </a:rPr>
              <a:t>A phishing </a:t>
            </a:r>
            <a:r>
              <a:rPr lang="en-US" sz="2000" dirty="0">
                <a:gradFill>
                  <a:gsLst>
                    <a:gs pos="2917">
                      <a:srgbClr val="FFFFFF"/>
                    </a:gs>
                    <a:gs pos="30000">
                      <a:srgbClr val="FFFFFF"/>
                    </a:gs>
                  </a:gsLst>
                  <a:lin ang="5400000" scaled="0"/>
                </a:gradFill>
              </a:rPr>
              <a:t>campaign </a:t>
            </a:r>
            <a:r>
              <a:rPr lang="en-US" sz="2000" dirty="0" smtClean="0">
                <a:gradFill>
                  <a:gsLst>
                    <a:gs pos="2917">
                      <a:srgbClr val="FFFFFF"/>
                    </a:gs>
                    <a:gs pos="30000">
                      <a:srgbClr val="FFFFFF"/>
                    </a:gs>
                  </a:gsLst>
                  <a:lin ang="5400000" scaled="0"/>
                </a:gradFill>
              </a:rPr>
              <a:t>typically lasts for a </a:t>
            </a:r>
            <a:r>
              <a:rPr lang="en-US" sz="2000" dirty="0">
                <a:gradFill>
                  <a:gsLst>
                    <a:gs pos="2917">
                      <a:srgbClr val="FFFFFF"/>
                    </a:gs>
                    <a:gs pos="30000">
                      <a:srgbClr val="FFFFFF"/>
                    </a:gs>
                  </a:gsLst>
                  <a:lin ang="5400000" scaled="0"/>
                </a:gradFill>
              </a:rPr>
              <a:t>few days.</a:t>
            </a:r>
          </a:p>
          <a:p>
            <a:pPr marL="342900" indent="-342900">
              <a:lnSpc>
                <a:spcPct val="90000"/>
              </a:lnSpc>
              <a:spcAft>
                <a:spcPts val="600"/>
              </a:spcAft>
              <a:buFont typeface="Arial" panose="020B0604020202020204" pitchFamily="34" charset="0"/>
              <a:buChar char="•"/>
            </a:pPr>
            <a:endParaRPr lang="en-US" sz="2000" dirty="0">
              <a:gradFill>
                <a:gsLst>
                  <a:gs pos="2917">
                    <a:srgbClr val="FFFFFF"/>
                  </a:gs>
                  <a:gs pos="30000">
                    <a:srgbClr val="FFFFFF"/>
                  </a:gs>
                </a:gsLst>
                <a:lin ang="5400000" scaled="0"/>
              </a:gradFill>
            </a:endParaRPr>
          </a:p>
          <a:p>
            <a:pPr marL="342900" indent="-342900">
              <a:lnSpc>
                <a:spcPct val="90000"/>
              </a:lnSpc>
              <a:spcAft>
                <a:spcPts val="600"/>
              </a:spcAft>
              <a:buFont typeface="Arial" panose="020B0604020202020204" pitchFamily="34" charset="0"/>
              <a:buChar char="•"/>
            </a:pPr>
            <a:endParaRPr lang="en-US" sz="2000" dirty="0" smtClean="0">
              <a:gradFill>
                <a:gsLst>
                  <a:gs pos="2917">
                    <a:srgbClr val="FFFFFF"/>
                  </a:gs>
                  <a:gs pos="30000">
                    <a:srgbClr val="FFFFFF"/>
                  </a:gs>
                </a:gsLst>
                <a:lin ang="5400000" scaled="0"/>
              </a:gradFill>
            </a:endParaRPr>
          </a:p>
        </p:txBody>
      </p:sp>
      <p:pic>
        <p:nvPicPr>
          <p:cNvPr id="11" name="Picture 10"/>
          <p:cNvPicPr>
            <a:picLocks noChangeAspect="1"/>
          </p:cNvPicPr>
          <p:nvPr/>
        </p:nvPicPr>
        <p:blipFill>
          <a:blip r:embed="rId3"/>
          <a:stretch>
            <a:fillRect/>
          </a:stretch>
        </p:blipFill>
        <p:spPr>
          <a:xfrm>
            <a:off x="7583450" y="1637768"/>
            <a:ext cx="3359187" cy="2469094"/>
          </a:xfrm>
          <a:prstGeom prst="rect">
            <a:avLst/>
          </a:prstGeom>
        </p:spPr>
      </p:pic>
    </p:spTree>
    <p:extLst>
      <p:ext uri="{BB962C8B-B14F-4D97-AF65-F5344CB8AC3E}">
        <p14:creationId xmlns:p14="http://schemas.microsoft.com/office/powerpoint/2010/main" val="316142836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a:t>
            </a:r>
            <a:r>
              <a:rPr lang="en-US"/>
              <a:t> Protection –</a:t>
            </a:r>
            <a:r>
              <a:rPr lang="en-US" i="1"/>
              <a:t> who is the </a:t>
            </a:r>
            <a:r>
              <a:rPr lang="en-US" i="1" smtClean="0"/>
              <a:t>sender?</a:t>
            </a:r>
            <a:endParaRPr lang="en-US" dirty="0"/>
          </a:p>
        </p:txBody>
      </p:sp>
      <p:sp>
        <p:nvSpPr>
          <p:cNvPr id="5" name="Text Placeholder 5"/>
          <p:cNvSpPr txBox="1">
            <a:spLocks/>
          </p:cNvSpPr>
          <p:nvPr/>
        </p:nvSpPr>
        <p:spPr>
          <a:xfrm>
            <a:off x="6418262" y="3857628"/>
            <a:ext cx="5944464" cy="283154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buFont typeface="Arial" pitchFamily="34" charset="0"/>
              <a:buNone/>
            </a:pPr>
            <a:endParaRPr lang="en-US" dirty="0" smtClean="0">
              <a:gradFill>
                <a:gsLst>
                  <a:gs pos="1250">
                    <a:srgbClr val="FFFFFF"/>
                  </a:gs>
                  <a:gs pos="100000">
                    <a:srgbClr val="FFFFFF"/>
                  </a:gs>
                </a:gsLst>
                <a:lin ang="5400000" scaled="0"/>
              </a:gradFill>
            </a:endParaRPr>
          </a:p>
          <a:p>
            <a:pPr marL="0" indent="0">
              <a:buFont typeface="Arial" pitchFamily="34" charset="0"/>
              <a:buNone/>
            </a:pPr>
            <a:r>
              <a:rPr lang="en-US" dirty="0">
                <a:gradFill>
                  <a:gsLst>
                    <a:gs pos="1250">
                      <a:srgbClr val="FFFFFF"/>
                    </a:gs>
                    <a:gs pos="100000">
                      <a:srgbClr val="FFFFFF"/>
                    </a:gs>
                  </a:gsLst>
                  <a:lin ang="5400000" scaled="0"/>
                </a:gradFill>
              </a:rPr>
              <a:t>Why Spoof?</a:t>
            </a:r>
          </a:p>
          <a:p>
            <a:pPr marL="0" indent="0">
              <a:buFont typeface="Arial" pitchFamily="34" charset="0"/>
              <a:buNone/>
            </a:pPr>
            <a:r>
              <a:rPr lang="en-US" sz="2000" dirty="0">
                <a:gradFill>
                  <a:gsLst>
                    <a:gs pos="1250">
                      <a:srgbClr val="FFFFFF"/>
                    </a:gs>
                    <a:gs pos="100000">
                      <a:srgbClr val="FFFFFF"/>
                    </a:gs>
                  </a:gsLst>
                  <a:lin ang="5400000" scaled="0"/>
                </a:gradFill>
                <a:latin typeface="Segoe UI"/>
              </a:rPr>
              <a:t>Impersonating </a:t>
            </a:r>
            <a:r>
              <a:rPr lang="en-US" sz="2000" dirty="0" smtClean="0">
                <a:gradFill>
                  <a:gsLst>
                    <a:gs pos="1250">
                      <a:srgbClr val="FFFFFF"/>
                    </a:gs>
                    <a:gs pos="100000">
                      <a:srgbClr val="FFFFFF"/>
                    </a:gs>
                  </a:gsLst>
                  <a:lin ang="5400000" scaled="0"/>
                </a:gradFill>
                <a:latin typeface="Segoe UI"/>
              </a:rPr>
              <a:t>a trusted source to </a:t>
            </a:r>
            <a:r>
              <a:rPr lang="en-US" sz="2000" dirty="0">
                <a:gradFill>
                  <a:gsLst>
                    <a:gs pos="1250">
                      <a:srgbClr val="FFFFFF"/>
                    </a:gs>
                    <a:gs pos="100000">
                      <a:srgbClr val="FFFFFF"/>
                    </a:gs>
                  </a:gsLst>
                  <a:lin ang="5400000" scaled="0"/>
                </a:gradFill>
                <a:latin typeface="Segoe UI"/>
              </a:rPr>
              <a:t>get your financial or business </a:t>
            </a:r>
            <a:r>
              <a:rPr lang="en-US" sz="2000" dirty="0" smtClean="0">
                <a:gradFill>
                  <a:gsLst>
                    <a:gs pos="1250">
                      <a:srgbClr val="FFFFFF"/>
                    </a:gs>
                    <a:gs pos="100000">
                      <a:srgbClr val="FFFFFF"/>
                    </a:gs>
                  </a:gsLst>
                  <a:lin ang="5400000" scaled="0"/>
                </a:gradFill>
                <a:latin typeface="Segoe UI"/>
              </a:rPr>
              <a:t>credentials</a:t>
            </a:r>
            <a:endParaRPr lang="en-US" sz="2000" dirty="0">
              <a:gradFill>
                <a:gsLst>
                  <a:gs pos="1250">
                    <a:srgbClr val="FFFFFF"/>
                  </a:gs>
                  <a:gs pos="100000">
                    <a:srgbClr val="FFFFFF"/>
                  </a:gs>
                </a:gsLst>
                <a:lin ang="5400000" scaled="0"/>
              </a:gradFill>
              <a:latin typeface="Segoe UI"/>
            </a:endParaRPr>
          </a:p>
          <a:p>
            <a:pPr marL="0" indent="0">
              <a:buFont typeface="Arial" pitchFamily="34" charset="0"/>
              <a:buNone/>
            </a:pPr>
            <a:r>
              <a:rPr lang="en-US" sz="2000" dirty="0">
                <a:gradFill>
                  <a:gsLst>
                    <a:gs pos="1250">
                      <a:srgbClr val="FFFFFF"/>
                    </a:gs>
                    <a:gs pos="100000">
                      <a:srgbClr val="FFFFFF"/>
                    </a:gs>
                  </a:gsLst>
                  <a:lin ang="5400000" scaled="0"/>
                </a:gradFill>
                <a:latin typeface="Segoe UI"/>
              </a:rPr>
              <a:t>T</a:t>
            </a:r>
            <a:r>
              <a:rPr lang="en-US" sz="2000" dirty="0" smtClean="0">
                <a:gradFill>
                  <a:gsLst>
                    <a:gs pos="1250">
                      <a:srgbClr val="FFFFFF"/>
                    </a:gs>
                    <a:gs pos="100000">
                      <a:srgbClr val="FFFFFF"/>
                    </a:gs>
                  </a:gsLst>
                  <a:lin ang="5400000" scaled="0"/>
                </a:gradFill>
                <a:latin typeface="Segoe UI"/>
              </a:rPr>
              <a:t>ricking </a:t>
            </a:r>
            <a:r>
              <a:rPr lang="en-US" sz="2000" dirty="0">
                <a:gradFill>
                  <a:gsLst>
                    <a:gs pos="1250">
                      <a:srgbClr val="FFFFFF"/>
                    </a:gs>
                    <a:gs pos="100000">
                      <a:srgbClr val="FFFFFF"/>
                    </a:gs>
                  </a:gsLst>
                  <a:lin ang="5400000" scaled="0"/>
                </a:gradFill>
                <a:latin typeface="Segoe UI"/>
              </a:rPr>
              <a:t>you </a:t>
            </a:r>
            <a:r>
              <a:rPr lang="en-US" sz="2000" dirty="0" smtClean="0">
                <a:gradFill>
                  <a:gsLst>
                    <a:gs pos="1250">
                      <a:srgbClr val="FFFFFF"/>
                    </a:gs>
                    <a:gs pos="100000">
                      <a:srgbClr val="FFFFFF"/>
                    </a:gs>
                  </a:gsLst>
                  <a:lin ang="5400000" scaled="0"/>
                </a:gradFill>
                <a:latin typeface="Segoe UI"/>
              </a:rPr>
              <a:t>into following </a:t>
            </a:r>
            <a:r>
              <a:rPr lang="en-US" sz="2000" dirty="0">
                <a:gradFill>
                  <a:gsLst>
                    <a:gs pos="1250">
                      <a:srgbClr val="FFFFFF"/>
                    </a:gs>
                    <a:gs pos="100000">
                      <a:srgbClr val="FFFFFF"/>
                    </a:gs>
                  </a:gsLst>
                  <a:lin ang="5400000" scaled="0"/>
                </a:gradFill>
                <a:latin typeface="Segoe UI"/>
              </a:rPr>
              <a:t>a link and thereby infecting your machine with malware</a:t>
            </a:r>
          </a:p>
          <a:p>
            <a:pPr marL="342900" lvl="1" indent="0">
              <a:buFont typeface="Arial" pitchFamily="34" charset="0"/>
              <a:buNone/>
            </a:pPr>
            <a:endParaRPr lang="en-US" dirty="0">
              <a:gradFill>
                <a:gsLst>
                  <a:gs pos="1250">
                    <a:srgbClr val="FFFFFF"/>
                  </a:gs>
                  <a:gs pos="100000">
                    <a:srgbClr val="FFFFFF"/>
                  </a:gs>
                </a:gsLst>
                <a:lin ang="5400000" scaled="0"/>
              </a:gradFill>
            </a:endParaRPr>
          </a:p>
        </p:txBody>
      </p:sp>
      <p:pic>
        <p:nvPicPr>
          <p:cNvPr id="3" name="Picture 2"/>
          <p:cNvPicPr>
            <a:picLocks noChangeAspect="1"/>
          </p:cNvPicPr>
          <p:nvPr/>
        </p:nvPicPr>
        <p:blipFill>
          <a:blip r:embed="rId3"/>
          <a:stretch>
            <a:fillRect/>
          </a:stretch>
        </p:blipFill>
        <p:spPr>
          <a:xfrm>
            <a:off x="731837" y="1567946"/>
            <a:ext cx="5686425" cy="3705225"/>
          </a:xfrm>
          <a:prstGeom prst="rect">
            <a:avLst/>
          </a:prstGeom>
        </p:spPr>
      </p:pic>
    </p:spTree>
    <p:extLst>
      <p:ext uri="{BB962C8B-B14F-4D97-AF65-F5344CB8AC3E}">
        <p14:creationId xmlns:p14="http://schemas.microsoft.com/office/powerpoint/2010/main" val="417385229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43000" y="288924"/>
            <a:ext cx="3841749"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478">
                      <a:schemeClr val="accent2"/>
                    </a:gs>
                    <a:gs pos="100000">
                      <a:schemeClr val="accent2"/>
                    </a:gs>
                  </a:gsLst>
                  <a:lin ang="5400000" scaled="0"/>
                </a:gradFill>
                <a:effectLst/>
                <a:latin typeface="+mj-lt"/>
                <a:ea typeface="+mn-ea"/>
                <a:cs typeface="Segoe UI" pitchFamily="34" charset="0"/>
              </a:defRPr>
            </a:lvl1pPr>
          </a:lstStyle>
          <a:p>
            <a:pPr algn="ctr"/>
            <a:r>
              <a:rPr>
                <a:solidFill>
                  <a:srgbClr val="FFFFFF"/>
                </a:solidFill>
              </a:rPr>
              <a:t>Problem</a:t>
            </a:r>
          </a:p>
          <a:p>
            <a:pPr algn="ctr"/>
            <a:endParaRPr sz="2400" b="1">
              <a:gradFill>
                <a:gsLst>
                  <a:gs pos="0">
                    <a:srgbClr val="FFFFFF"/>
                  </a:gs>
                  <a:gs pos="100000">
                    <a:srgbClr val="FFFFFF"/>
                  </a:gs>
                </a:gsLst>
                <a:lin ang="5400000" scaled="0"/>
              </a:gradFill>
            </a:endParaRPr>
          </a:p>
          <a:p>
            <a:pPr algn="ctr"/>
            <a:r>
              <a:rPr sz="2400" b="1">
                <a:gradFill>
                  <a:gsLst>
                    <a:gs pos="0">
                      <a:srgbClr val="FFFFFF"/>
                    </a:gs>
                    <a:gs pos="100000">
                      <a:srgbClr val="FFFFFF"/>
                    </a:gs>
                  </a:gsLst>
                  <a:lin ang="5400000" scaled="0"/>
                </a:gradFill>
              </a:rPr>
              <a:t>We cannot trust the Sender to correctly identify themselves</a:t>
            </a:r>
          </a:p>
        </p:txBody>
      </p:sp>
      <p:sp>
        <p:nvSpPr>
          <p:cNvPr id="7" name="Title 1"/>
          <p:cNvSpPr txBox="1">
            <a:spLocks/>
          </p:cNvSpPr>
          <p:nvPr/>
        </p:nvSpPr>
        <p:spPr>
          <a:xfrm>
            <a:off x="7068312" y="296862"/>
            <a:ext cx="3841749"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478">
                      <a:schemeClr val="accent2"/>
                    </a:gs>
                    <a:gs pos="100000">
                      <a:schemeClr val="accent2"/>
                    </a:gs>
                  </a:gsLst>
                  <a:lin ang="5400000" scaled="0"/>
                </a:gradFill>
                <a:effectLst/>
                <a:latin typeface="+mj-lt"/>
                <a:ea typeface="+mn-ea"/>
                <a:cs typeface="Segoe UI" pitchFamily="34" charset="0"/>
              </a:defRPr>
            </a:lvl1pPr>
          </a:lstStyle>
          <a:p>
            <a:pPr algn="ctr"/>
            <a:r>
              <a:rPr>
                <a:solidFill>
                  <a:srgbClr val="FFFFFF"/>
                </a:solidFill>
              </a:rPr>
              <a:t>Solution</a:t>
            </a:r>
          </a:p>
          <a:p>
            <a:pPr algn="ctr" defTabSz="932472" fontAlgn="base">
              <a:spcAft>
                <a:spcPct val="0"/>
              </a:spcAft>
            </a:pPr>
            <a:endParaRPr sz="2400">
              <a:gradFill>
                <a:gsLst>
                  <a:gs pos="0">
                    <a:srgbClr val="FFFFFF"/>
                  </a:gs>
                  <a:gs pos="100000">
                    <a:srgbClr val="FFFFFF"/>
                  </a:gs>
                </a:gsLst>
                <a:lin ang="5400000" scaled="0"/>
              </a:gradFill>
            </a:endParaRPr>
          </a:p>
          <a:p>
            <a:pPr algn="ctr" defTabSz="932472" fontAlgn="base">
              <a:spcAft>
                <a:spcPct val="0"/>
              </a:spcAft>
            </a:pPr>
            <a:r>
              <a:rPr sz="2400" b="1">
                <a:gradFill>
                  <a:gsLst>
                    <a:gs pos="0">
                      <a:srgbClr val="FFFFFF"/>
                    </a:gs>
                    <a:gs pos="100000">
                      <a:srgbClr val="FFFFFF"/>
                    </a:gs>
                  </a:gsLst>
                  <a:lin ang="5400000" scaled="0"/>
                </a:gradFill>
              </a:rPr>
              <a:t>Multi-layered Edge protection</a:t>
            </a:r>
          </a:p>
        </p:txBody>
      </p:sp>
      <p:pic>
        <p:nvPicPr>
          <p:cNvPr id="12" name="Picture 11"/>
          <p:cNvPicPr>
            <a:picLocks noChangeAspect="1"/>
          </p:cNvPicPr>
          <p:nvPr/>
        </p:nvPicPr>
        <p:blipFill>
          <a:blip r:embed="rId3"/>
          <a:stretch>
            <a:fillRect/>
          </a:stretch>
        </p:blipFill>
        <p:spPr>
          <a:xfrm>
            <a:off x="10369933" y="247648"/>
            <a:ext cx="952500" cy="1000125"/>
          </a:xfrm>
          <a:prstGeom prst="rect">
            <a:avLst/>
          </a:prstGeom>
        </p:spPr>
      </p:pic>
    </p:spTree>
    <p:extLst>
      <p:ext uri="{BB962C8B-B14F-4D97-AF65-F5344CB8AC3E}">
        <p14:creationId xmlns:p14="http://schemas.microsoft.com/office/powerpoint/2010/main" val="29882498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629461" y="982662"/>
            <a:ext cx="8376787" cy="5915876"/>
          </a:xfrm>
          <a:prstGeom prst="rect">
            <a:avLst/>
          </a:prstGeom>
        </p:spPr>
      </p:pic>
      <p:sp>
        <p:nvSpPr>
          <p:cNvPr id="17" name="Title 16"/>
          <p:cNvSpPr>
            <a:spLocks noGrp="1"/>
          </p:cNvSpPr>
          <p:nvPr>
            <p:ph type="title"/>
          </p:nvPr>
        </p:nvSpPr>
        <p:spPr/>
        <p:txBody>
          <a:bodyPr/>
          <a:lstStyle/>
          <a:p>
            <a:r>
              <a:rPr lang="en-US" dirty="0" smtClean="0"/>
              <a:t>Inbound Architecture - Mail flow </a:t>
            </a:r>
            <a:endParaRPr lang="en-US" dirty="0"/>
          </a:p>
        </p:txBody>
      </p:sp>
      <p:grpSp>
        <p:nvGrpSpPr>
          <p:cNvPr id="10" name="Group 9"/>
          <p:cNvGrpSpPr/>
          <p:nvPr/>
        </p:nvGrpSpPr>
        <p:grpSpPr>
          <a:xfrm>
            <a:off x="3063240" y="1058862"/>
            <a:ext cx="6943008" cy="5839675"/>
            <a:chOff x="3063240" y="1058862"/>
            <a:chExt cx="6943008" cy="5839675"/>
          </a:xfrm>
        </p:grpSpPr>
        <p:grpSp>
          <p:nvGrpSpPr>
            <p:cNvPr id="3" name="Group 2"/>
            <p:cNvGrpSpPr/>
            <p:nvPr/>
          </p:nvGrpSpPr>
          <p:grpSpPr>
            <a:xfrm>
              <a:off x="3932237" y="1058862"/>
              <a:ext cx="6074011" cy="5839675"/>
              <a:chOff x="4264025" y="1205865"/>
              <a:chExt cx="6074011" cy="5839675"/>
            </a:xfrm>
          </p:grpSpPr>
          <p:sp>
            <p:nvSpPr>
              <p:cNvPr id="2" name="Rectangle 1"/>
              <p:cNvSpPr/>
              <p:nvPr/>
            </p:nvSpPr>
            <p:spPr bwMode="auto">
              <a:xfrm>
                <a:off x="4264025" y="2529839"/>
                <a:ext cx="5952807" cy="240982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5734973" y="1205865"/>
                <a:ext cx="1500852" cy="6858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7414577" y="6169943"/>
                <a:ext cx="2923459" cy="87559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4949825" y="6168356"/>
                <a:ext cx="1676399" cy="877184"/>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3" name="Rectangle 12"/>
            <p:cNvSpPr/>
            <p:nvPr/>
          </p:nvSpPr>
          <p:spPr bwMode="auto">
            <a:xfrm>
              <a:off x="3063240" y="2880360"/>
              <a:ext cx="859853" cy="8382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9" name="Rectangle 8"/>
          <p:cNvSpPr/>
          <p:nvPr/>
        </p:nvSpPr>
        <p:spPr bwMode="auto">
          <a:xfrm>
            <a:off x="3094037" y="3713586"/>
            <a:ext cx="789918" cy="838200"/>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31971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736745" y="2582226"/>
            <a:ext cx="4663440" cy="914400"/>
          </a:xfrm>
          <a:prstGeom prst="roundRect">
            <a:avLst/>
          </a:prstGeom>
          <a:ln w="28575">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The </a:t>
            </a:r>
            <a:r>
              <a:rPr lang="en-US" sz="2000" dirty="0" smtClean="0">
                <a:gradFill>
                  <a:gsLst>
                    <a:gs pos="0">
                      <a:srgbClr val="FFFFFF"/>
                    </a:gs>
                    <a:gs pos="100000">
                      <a:srgbClr val="FFFFFF"/>
                    </a:gs>
                  </a:gsLst>
                  <a:lin ang="5400000" scaled="0"/>
                </a:gradFill>
              </a:rPr>
              <a:t>5321.From </a:t>
            </a:r>
            <a:r>
              <a:rPr lang="en-US" sz="2000" dirty="0">
                <a:gradFill>
                  <a:gsLst>
                    <a:gs pos="0">
                      <a:srgbClr val="FFFFFF"/>
                    </a:gs>
                    <a:gs pos="100000">
                      <a:srgbClr val="FFFFFF"/>
                    </a:gs>
                  </a:gsLst>
                  <a:lin ang="5400000" scaled="0"/>
                </a:gradFill>
              </a:rPr>
              <a:t>address can be spoofed</a:t>
            </a:r>
          </a:p>
        </p:txBody>
      </p:sp>
      <p:sp>
        <p:nvSpPr>
          <p:cNvPr id="6" name="Title 1"/>
          <p:cNvSpPr txBox="1">
            <a:spLocks/>
          </p:cNvSpPr>
          <p:nvPr/>
        </p:nvSpPr>
        <p:spPr>
          <a:xfrm>
            <a:off x="1143000" y="288924"/>
            <a:ext cx="3841749"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478">
                      <a:schemeClr val="accent2"/>
                    </a:gs>
                    <a:gs pos="100000">
                      <a:schemeClr val="accent2"/>
                    </a:gs>
                  </a:gsLst>
                  <a:lin ang="5400000" scaled="0"/>
                </a:gradFill>
                <a:effectLst/>
                <a:latin typeface="+mj-lt"/>
                <a:ea typeface="+mn-ea"/>
                <a:cs typeface="Segoe UI" pitchFamily="34" charset="0"/>
              </a:defRPr>
            </a:lvl1pPr>
          </a:lstStyle>
          <a:p>
            <a:pPr algn="ctr"/>
            <a:r>
              <a:rPr>
                <a:solidFill>
                  <a:srgbClr val="FFFFFF"/>
                </a:solidFill>
              </a:rPr>
              <a:t>Problem</a:t>
            </a:r>
          </a:p>
          <a:p>
            <a:pPr algn="ctr"/>
            <a:endParaRPr sz="2400" b="1">
              <a:gradFill>
                <a:gsLst>
                  <a:gs pos="0">
                    <a:srgbClr val="FFFFFF"/>
                  </a:gs>
                  <a:gs pos="100000">
                    <a:srgbClr val="FFFFFF"/>
                  </a:gs>
                </a:gsLst>
                <a:lin ang="5400000" scaled="0"/>
              </a:gradFill>
            </a:endParaRPr>
          </a:p>
          <a:p>
            <a:pPr algn="ctr"/>
            <a:r>
              <a:rPr sz="2400" b="1">
                <a:gradFill>
                  <a:gsLst>
                    <a:gs pos="0">
                      <a:srgbClr val="FFFFFF"/>
                    </a:gs>
                    <a:gs pos="100000">
                      <a:srgbClr val="FFFFFF"/>
                    </a:gs>
                  </a:gsLst>
                  <a:lin ang="5400000" scaled="0"/>
                </a:gradFill>
              </a:rPr>
              <a:t>We cannot trust the Sender to correctly identify themselves</a:t>
            </a:r>
          </a:p>
        </p:txBody>
      </p:sp>
      <p:sp>
        <p:nvSpPr>
          <p:cNvPr id="7" name="Title 1"/>
          <p:cNvSpPr txBox="1">
            <a:spLocks/>
          </p:cNvSpPr>
          <p:nvPr/>
        </p:nvSpPr>
        <p:spPr>
          <a:xfrm>
            <a:off x="7068312" y="296862"/>
            <a:ext cx="3841749"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478">
                      <a:schemeClr val="accent2"/>
                    </a:gs>
                    <a:gs pos="100000">
                      <a:schemeClr val="accent2"/>
                    </a:gs>
                  </a:gsLst>
                  <a:lin ang="5400000" scaled="0"/>
                </a:gradFill>
                <a:effectLst/>
                <a:latin typeface="+mj-lt"/>
                <a:ea typeface="+mn-ea"/>
                <a:cs typeface="Segoe UI" pitchFamily="34" charset="0"/>
              </a:defRPr>
            </a:lvl1pPr>
          </a:lstStyle>
          <a:p>
            <a:pPr algn="ctr"/>
            <a:r>
              <a:rPr>
                <a:solidFill>
                  <a:srgbClr val="FFFFFF"/>
                </a:solidFill>
              </a:rPr>
              <a:t>Solution</a:t>
            </a:r>
          </a:p>
          <a:p>
            <a:pPr algn="ctr" defTabSz="932472" fontAlgn="base">
              <a:spcAft>
                <a:spcPct val="0"/>
              </a:spcAft>
            </a:pPr>
            <a:endParaRPr sz="2400">
              <a:gradFill>
                <a:gsLst>
                  <a:gs pos="0">
                    <a:srgbClr val="FFFFFF"/>
                  </a:gs>
                  <a:gs pos="100000">
                    <a:srgbClr val="FFFFFF"/>
                  </a:gs>
                </a:gsLst>
                <a:lin ang="5400000" scaled="0"/>
              </a:gradFill>
            </a:endParaRPr>
          </a:p>
          <a:p>
            <a:pPr algn="ctr" defTabSz="932472" fontAlgn="base">
              <a:spcAft>
                <a:spcPct val="0"/>
              </a:spcAft>
            </a:pPr>
            <a:r>
              <a:rPr sz="2400" b="1">
                <a:gradFill>
                  <a:gsLst>
                    <a:gs pos="0">
                      <a:srgbClr val="FFFFFF"/>
                    </a:gs>
                    <a:gs pos="100000">
                      <a:srgbClr val="FFFFFF"/>
                    </a:gs>
                  </a:gsLst>
                  <a:lin ang="5400000" scaled="0"/>
                </a:gradFill>
              </a:rPr>
              <a:t>Multi-layered Edge protection</a:t>
            </a:r>
          </a:p>
        </p:txBody>
      </p:sp>
      <p:sp>
        <p:nvSpPr>
          <p:cNvPr id="9" name="Rounded Rectangle 8"/>
          <p:cNvSpPr/>
          <p:nvPr/>
        </p:nvSpPr>
        <p:spPr bwMode="auto">
          <a:xfrm>
            <a:off x="6660197" y="2582862"/>
            <a:ext cx="4663440" cy="914400"/>
          </a:xfrm>
          <a:prstGeom prst="roundRect">
            <a:avLst/>
          </a:prstGeom>
          <a:ln w="28575">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Authenticated Domain - SPF</a:t>
            </a:r>
          </a:p>
        </p:txBody>
      </p:sp>
      <p:pic>
        <p:nvPicPr>
          <p:cNvPr id="12" name="Picture 11"/>
          <p:cNvPicPr>
            <a:picLocks noChangeAspect="1"/>
          </p:cNvPicPr>
          <p:nvPr/>
        </p:nvPicPr>
        <p:blipFill>
          <a:blip r:embed="rId3"/>
          <a:stretch>
            <a:fillRect/>
          </a:stretch>
        </p:blipFill>
        <p:spPr>
          <a:xfrm>
            <a:off x="10369933" y="247648"/>
            <a:ext cx="952500" cy="1000125"/>
          </a:xfrm>
          <a:prstGeom prst="rect">
            <a:avLst/>
          </a:prstGeom>
        </p:spPr>
      </p:pic>
    </p:spTree>
    <p:extLst>
      <p:ext uri="{BB962C8B-B14F-4D97-AF65-F5344CB8AC3E}">
        <p14:creationId xmlns:p14="http://schemas.microsoft.com/office/powerpoint/2010/main" val="201546487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40" y="754062"/>
            <a:ext cx="5486399" cy="2012859"/>
          </a:xfrm>
        </p:spPr>
        <p:txBody>
          <a:bodyPr/>
          <a:lstStyle/>
          <a:p>
            <a:r>
              <a:rPr lang="en-US" dirty="0" smtClean="0"/>
              <a:t>Introduction</a:t>
            </a:r>
            <a:endParaRPr lang="en-US" dirty="0"/>
          </a:p>
        </p:txBody>
      </p:sp>
      <p:sp>
        <p:nvSpPr>
          <p:cNvPr id="3" name="Text Placeholder 2"/>
          <p:cNvSpPr>
            <a:spLocks noGrp="1"/>
          </p:cNvSpPr>
          <p:nvPr>
            <p:ph type="body" sz="quarter" idx="4294967295"/>
          </p:nvPr>
        </p:nvSpPr>
        <p:spPr>
          <a:xfrm>
            <a:off x="0" y="2049462"/>
            <a:ext cx="7031608" cy="4573588"/>
          </a:xfrm>
        </p:spPr>
        <p:txBody>
          <a:bodyPr vert="horz" wrap="square" lIns="146304" tIns="91440" rIns="146304" bIns="91440" rtlCol="0" anchor="t">
            <a:normAutofit lnSpcReduction="10000"/>
          </a:bodyPr>
          <a:lstStyle/>
          <a:p>
            <a:r>
              <a:rPr lang="en-US" dirty="0">
                <a:solidFill>
                  <a:schemeClr val="tx2"/>
                </a:solidFill>
              </a:rPr>
              <a:t>Protection </a:t>
            </a:r>
            <a:r>
              <a:rPr lang="en-US" dirty="0" smtClean="0">
                <a:solidFill>
                  <a:schemeClr val="tx2"/>
                </a:solidFill>
              </a:rPr>
              <a:t>built into </a:t>
            </a:r>
            <a:r>
              <a:rPr lang="en-US" dirty="0">
                <a:solidFill>
                  <a:schemeClr val="tx2"/>
                </a:solidFill>
              </a:rPr>
              <a:t>O365</a:t>
            </a:r>
          </a:p>
          <a:p>
            <a:pPr lvl="1"/>
            <a:r>
              <a:rPr lang="en-US" dirty="0"/>
              <a:t>Who we are – Information Protection </a:t>
            </a:r>
            <a:r>
              <a:rPr lang="en-US" dirty="0" smtClean="0"/>
              <a:t>Team</a:t>
            </a:r>
            <a:endParaRPr lang="en-US" dirty="0"/>
          </a:p>
          <a:p>
            <a:pPr lvl="1"/>
            <a:r>
              <a:rPr lang="en-US" dirty="0"/>
              <a:t>What we ship – Exchange Online </a:t>
            </a:r>
            <a:r>
              <a:rPr lang="en-US" dirty="0" smtClean="0"/>
              <a:t>Protection</a:t>
            </a:r>
          </a:p>
          <a:p>
            <a:pPr lvl="1"/>
            <a:r>
              <a:rPr lang="en-US" dirty="0" smtClean="0"/>
              <a:t>What we do – Protect </a:t>
            </a:r>
            <a:r>
              <a:rPr lang="en-US" b="1" i="1" u="sng" dirty="0" smtClean="0"/>
              <a:t>Billions</a:t>
            </a:r>
            <a:r>
              <a:rPr lang="en-US" dirty="0" smtClean="0"/>
              <a:t> of emails / day</a:t>
            </a:r>
            <a:endParaRPr lang="en-US" dirty="0"/>
          </a:p>
          <a:p>
            <a:pPr lvl="1"/>
            <a:endParaRPr lang="en-US" dirty="0" smtClean="0"/>
          </a:p>
          <a:p>
            <a:pPr lvl="1"/>
            <a:endParaRPr lang="en-US" dirty="0"/>
          </a:p>
          <a:p>
            <a:r>
              <a:rPr lang="en-US" dirty="0">
                <a:solidFill>
                  <a:schemeClr val="tx2"/>
                </a:solidFill>
              </a:rPr>
              <a:t>Spam </a:t>
            </a:r>
            <a:r>
              <a:rPr lang="en-US" dirty="0" smtClean="0">
                <a:solidFill>
                  <a:schemeClr val="tx2"/>
                </a:solidFill>
              </a:rPr>
              <a:t>– </a:t>
            </a:r>
            <a:r>
              <a:rPr lang="en-US" dirty="0">
                <a:solidFill>
                  <a:schemeClr val="tx2"/>
                </a:solidFill>
              </a:rPr>
              <a:t>Constantly evolving</a:t>
            </a:r>
          </a:p>
          <a:p>
            <a:pPr lvl="1"/>
            <a:r>
              <a:rPr lang="en-US" dirty="0"/>
              <a:t>Comes in a variety of flavors – </a:t>
            </a:r>
            <a:r>
              <a:rPr lang="en-US" dirty="0" smtClean="0"/>
              <a:t>general spam, promotions</a:t>
            </a:r>
            <a:r>
              <a:rPr lang="en-US" dirty="0"/>
              <a:t>, phishing, malware, </a:t>
            </a:r>
            <a:r>
              <a:rPr lang="en-US" dirty="0" smtClean="0"/>
              <a:t>…</a:t>
            </a:r>
            <a:endParaRPr lang="en-US" dirty="0"/>
          </a:p>
          <a:p>
            <a:pPr lvl="1"/>
            <a:r>
              <a:rPr lang="en-US" dirty="0"/>
              <a:t>Heavy financial incentive to continue and expand a multitude of campaign types</a:t>
            </a:r>
          </a:p>
          <a:p>
            <a:pPr lvl="1"/>
            <a:endParaRPr lang="en-US" dirty="0"/>
          </a:p>
          <a:p>
            <a:pPr lvl="1"/>
            <a:endParaRPr lang="en-US" dirty="0"/>
          </a:p>
        </p:txBody>
      </p:sp>
      <p:pic>
        <p:nvPicPr>
          <p:cNvPr id="5" name="Picture 4"/>
          <p:cNvPicPr>
            <a:picLocks noChangeAspect="1"/>
          </p:cNvPicPr>
          <p:nvPr/>
        </p:nvPicPr>
        <p:blipFill>
          <a:blip r:embed="rId3"/>
          <a:stretch>
            <a:fillRect/>
          </a:stretch>
        </p:blipFill>
        <p:spPr>
          <a:xfrm>
            <a:off x="7031608" y="0"/>
            <a:ext cx="5404867" cy="6992588"/>
          </a:xfrm>
          <a:prstGeom prst="rect">
            <a:avLst/>
          </a:prstGeom>
        </p:spPr>
      </p:pic>
    </p:spTree>
    <p:extLst>
      <p:ext uri="{BB962C8B-B14F-4D97-AF65-F5344CB8AC3E}">
        <p14:creationId xmlns:p14="http://schemas.microsoft.com/office/powerpoint/2010/main" val="210105156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SPF work?</a:t>
            </a:r>
            <a:endParaRPr lang="en-US" dirty="0"/>
          </a:p>
        </p:txBody>
      </p:sp>
      <p:sp>
        <p:nvSpPr>
          <p:cNvPr id="5" name="Text Placeholder 5"/>
          <p:cNvSpPr txBox="1">
            <a:spLocks/>
          </p:cNvSpPr>
          <p:nvPr/>
        </p:nvSpPr>
        <p:spPr>
          <a:xfrm>
            <a:off x="274638" y="1212850"/>
            <a:ext cx="6400799" cy="561384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sz="4000" dirty="0" smtClean="0">
              <a:gradFill>
                <a:gsLst>
                  <a:gs pos="1250">
                    <a:srgbClr val="47D8FF"/>
                  </a:gs>
                  <a:gs pos="99000">
                    <a:srgbClr val="47D8FF"/>
                  </a:gs>
                </a:gsLst>
                <a:lin ang="5400000" scaled="0"/>
              </a:gradFill>
              <a:latin typeface="Segoe UI Light"/>
            </a:endParaRPr>
          </a:p>
          <a:p>
            <a:pPr marL="0" indent="0">
              <a:buFont typeface="Arial" pitchFamily="34" charset="0"/>
              <a:buNone/>
            </a:pPr>
            <a:r>
              <a:rPr lang="en-US" dirty="0">
                <a:gradFill>
                  <a:gsLst>
                    <a:gs pos="1250">
                      <a:srgbClr val="FFFFFF"/>
                    </a:gs>
                    <a:gs pos="100000">
                      <a:srgbClr val="FFFFFF"/>
                    </a:gs>
                  </a:gsLst>
                  <a:lin ang="5400000" scaled="0"/>
                </a:gradFill>
              </a:rPr>
              <a:t>Sender Policy Framework </a:t>
            </a:r>
            <a:endParaRPr lang="en-US" dirty="0" smtClean="0">
              <a:gradFill>
                <a:gsLst>
                  <a:gs pos="1250">
                    <a:srgbClr val="FFFFFF"/>
                  </a:gs>
                  <a:gs pos="100000">
                    <a:srgbClr val="FFFFFF"/>
                  </a:gs>
                </a:gsLst>
                <a:lin ang="5400000" scaled="0"/>
              </a:gradFill>
            </a:endParaRPr>
          </a:p>
          <a:p>
            <a:pPr marL="0" indent="0">
              <a:buFont typeface="Arial" pitchFamily="34" charset="0"/>
              <a:buNone/>
            </a:pPr>
            <a:r>
              <a:rPr lang="en-US" sz="2000" dirty="0">
                <a:gradFill>
                  <a:gsLst>
                    <a:gs pos="1250">
                      <a:srgbClr val="FFFFFF"/>
                    </a:gs>
                    <a:gs pos="100000">
                      <a:srgbClr val="FFFFFF"/>
                    </a:gs>
                  </a:gsLst>
                  <a:lin ang="5400000" scaled="0"/>
                </a:gradFill>
                <a:latin typeface="Segoe UI"/>
              </a:rPr>
              <a:t>Tie the Inbound IP to the sending domain</a:t>
            </a:r>
          </a:p>
          <a:p>
            <a:pPr marL="342900" lvl="1" indent="0">
              <a:buFont typeface="Arial" pitchFamily="34" charset="0"/>
              <a:buNone/>
            </a:pPr>
            <a:endParaRPr lang="en-US" dirty="0" smtClean="0">
              <a:gradFill>
                <a:gsLst>
                  <a:gs pos="1250">
                    <a:srgbClr val="FFFFFF"/>
                  </a:gs>
                  <a:gs pos="100000">
                    <a:srgbClr val="FFFFFF"/>
                  </a:gs>
                </a:gsLst>
                <a:lin ang="5400000" scaled="0"/>
              </a:gradFill>
            </a:endParaRPr>
          </a:p>
          <a:p>
            <a:pPr marL="342900" lvl="1" indent="0">
              <a:buFont typeface="Arial" pitchFamily="34" charset="0"/>
              <a:buNone/>
            </a:pPr>
            <a:endParaRPr lang="en-US" dirty="0" smtClean="0">
              <a:gradFill>
                <a:gsLst>
                  <a:gs pos="1250">
                    <a:srgbClr val="FFFFFF"/>
                  </a:gs>
                  <a:gs pos="100000">
                    <a:srgbClr val="FFFFFF"/>
                  </a:gs>
                </a:gsLst>
                <a:lin ang="5400000" scaled="0"/>
              </a:gradFill>
            </a:endParaRPr>
          </a:p>
          <a:p>
            <a:pPr marL="342900" lvl="1" indent="0">
              <a:buFont typeface="Arial" pitchFamily="34" charset="0"/>
              <a:buNone/>
            </a:pPr>
            <a:endParaRPr lang="en-US" dirty="0">
              <a:gradFill>
                <a:gsLst>
                  <a:gs pos="1250">
                    <a:srgbClr val="FFFFFF"/>
                  </a:gs>
                  <a:gs pos="100000">
                    <a:srgbClr val="FFFFFF"/>
                  </a:gs>
                </a:gsLst>
                <a:lin ang="5400000" scaled="0"/>
              </a:gradFill>
            </a:endParaRPr>
          </a:p>
          <a:p>
            <a:pPr marL="342900" lvl="1" indent="0">
              <a:buFont typeface="Arial" pitchFamily="34" charset="0"/>
              <a:buNone/>
            </a:pPr>
            <a:endParaRPr lang="en-US" dirty="0" smtClean="0">
              <a:gradFill>
                <a:gsLst>
                  <a:gs pos="1250">
                    <a:srgbClr val="FFFFFF"/>
                  </a:gs>
                  <a:gs pos="100000">
                    <a:srgbClr val="FFFFFF"/>
                  </a:gs>
                </a:gsLst>
                <a:lin ang="5400000" scaled="0"/>
              </a:gradFill>
            </a:endParaRPr>
          </a:p>
          <a:p>
            <a:pPr marL="342900" lvl="1" indent="0">
              <a:buFont typeface="Arial" pitchFamily="34" charset="0"/>
              <a:buNone/>
            </a:pPr>
            <a:endParaRPr lang="en-US" dirty="0">
              <a:gradFill>
                <a:gsLst>
                  <a:gs pos="1250">
                    <a:srgbClr val="FFFFFF"/>
                  </a:gs>
                  <a:gs pos="100000">
                    <a:srgbClr val="FFFFFF"/>
                  </a:gs>
                </a:gsLst>
                <a:lin ang="5400000" scaled="0"/>
              </a:gradFill>
            </a:endParaRPr>
          </a:p>
          <a:p>
            <a:pPr marL="342900" lvl="1" indent="0">
              <a:buFont typeface="Arial" pitchFamily="34" charset="0"/>
              <a:buNone/>
            </a:pPr>
            <a:endParaRPr lang="en-US" dirty="0" smtClean="0">
              <a:gradFill>
                <a:gsLst>
                  <a:gs pos="1250">
                    <a:srgbClr val="FFFFFF"/>
                  </a:gs>
                  <a:gs pos="100000">
                    <a:srgbClr val="FFFFFF"/>
                  </a:gs>
                </a:gsLst>
                <a:lin ang="5400000" scaled="0"/>
              </a:gradFill>
            </a:endParaRPr>
          </a:p>
          <a:p>
            <a:pPr marL="342900" lvl="1" indent="0">
              <a:buFont typeface="Arial" pitchFamily="34" charset="0"/>
              <a:buNone/>
            </a:pPr>
            <a:endParaRPr lang="en-US" dirty="0" smtClean="0">
              <a:gradFill>
                <a:gsLst>
                  <a:gs pos="1250">
                    <a:srgbClr val="FFFFFF"/>
                  </a:gs>
                  <a:gs pos="100000">
                    <a:srgbClr val="FFFFFF"/>
                  </a:gs>
                </a:gsLst>
                <a:lin ang="5400000" scaled="0"/>
              </a:gradFill>
            </a:endParaRPr>
          </a:p>
          <a:p>
            <a:pPr marL="101600" indent="0">
              <a:buFont typeface="Arial" pitchFamily="34" charset="0"/>
              <a:buNone/>
            </a:pPr>
            <a:endParaRPr lang="en-US" dirty="0">
              <a:gradFill>
                <a:gsLst>
                  <a:gs pos="1250">
                    <a:srgbClr val="FFFFFF"/>
                  </a:gs>
                  <a:gs pos="100000">
                    <a:srgbClr val="FFFFFF"/>
                  </a:gs>
                </a:gsLst>
                <a:lin ang="5400000" scaled="0"/>
              </a:gradFill>
            </a:endParaRPr>
          </a:p>
          <a:p>
            <a:pPr marL="0" lvl="1" indent="0">
              <a:buFont typeface="Arial" pitchFamily="34" charset="0"/>
              <a:buNone/>
            </a:pPr>
            <a:r>
              <a:rPr lang="en-US" sz="2000" dirty="0">
                <a:gradFill>
                  <a:gsLst>
                    <a:gs pos="1250">
                      <a:srgbClr val="FFFFFF"/>
                    </a:gs>
                    <a:gs pos="100000">
                      <a:srgbClr val="FFFFFF"/>
                    </a:gs>
                  </a:gsLst>
                  <a:lin ang="5400000" scaled="0"/>
                </a:gradFill>
              </a:rPr>
              <a:t>Reference - </a:t>
            </a:r>
            <a:r>
              <a:rPr lang="en-US" sz="2000" dirty="0">
                <a:gradFill>
                  <a:gsLst>
                    <a:gs pos="1250">
                      <a:srgbClr val="FFFFFF"/>
                    </a:gs>
                    <a:gs pos="100000">
                      <a:srgbClr val="FFFFFF"/>
                    </a:gs>
                  </a:gsLst>
                  <a:lin ang="5400000" scaled="0"/>
                </a:gradFill>
                <a:hlinkClick r:id="rId4"/>
              </a:rPr>
              <a:t>RFC 4408</a:t>
            </a:r>
            <a:endParaRPr lang="en-US" sz="2000" dirty="0">
              <a:gradFill>
                <a:gsLst>
                  <a:gs pos="1250">
                    <a:srgbClr val="FFFFFF"/>
                  </a:gs>
                  <a:gs pos="100000">
                    <a:srgbClr val="FFFFFF"/>
                  </a:gs>
                </a:gsLst>
                <a:lin ang="5400000" scaled="0"/>
              </a:gradFill>
            </a:endParaRPr>
          </a:p>
        </p:txBody>
      </p:sp>
      <p:sp>
        <p:nvSpPr>
          <p:cNvPr id="3" name="Rectangle 2"/>
          <p:cNvSpPr>
            <a:spLocks noChangeArrowheads="1"/>
          </p:cNvSpPr>
          <p:nvPr/>
        </p:nvSpPr>
        <p:spPr bwMode="auto">
          <a:xfrm>
            <a:off x="6440370" y="1212849"/>
            <a:ext cx="50137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srgbClr val="FFFFFF"/>
              </a:solidFill>
            </a:endParaRPr>
          </a:p>
        </p:txBody>
      </p:sp>
      <p:graphicFrame>
        <p:nvGraphicFramePr>
          <p:cNvPr id="4" name="Object 5"/>
          <p:cNvGraphicFramePr>
            <a:graphicFrameLocks noChangeAspect="1"/>
          </p:cNvGraphicFramePr>
          <p:nvPr>
            <p:extLst/>
          </p:nvPr>
        </p:nvGraphicFramePr>
        <p:xfrm>
          <a:off x="3703637" y="2691063"/>
          <a:ext cx="8552390" cy="4082799"/>
        </p:xfrm>
        <a:graphic>
          <a:graphicData uri="http://schemas.openxmlformats.org/presentationml/2006/ole">
            <mc:AlternateContent xmlns:mc="http://schemas.openxmlformats.org/markup-compatibility/2006">
              <mc:Choice xmlns:v="urn:schemas-microsoft-com:vml" Requires="v">
                <p:oleObj spid="_x0000_s1047" name="Visio" r:id="rId6" imgW="5677062" imgH="2695817" progId="Visio.Drawing.11">
                  <p:embed/>
                </p:oleObj>
              </mc:Choice>
              <mc:Fallback>
                <p:oleObj name="Visio" r:id="rId6" imgW="5677062" imgH="2695817" progId="Visio.Drawing.11">
                  <p:embed/>
                  <p:pic>
                    <p:nvPicPr>
                      <p:cNvPr id="0" name=""/>
                      <p:cNvPicPr>
                        <a:picLocks noChangeAspect="1" noChangeArrowheads="1"/>
                      </p:cNvPicPr>
                      <p:nvPr/>
                    </p:nvPicPr>
                    <p:blipFill>
                      <a:blip r:embed="rId7"/>
                      <a:srcRect/>
                      <a:stretch>
                        <a:fillRect/>
                      </a:stretch>
                    </p:blipFill>
                    <p:spPr bwMode="auto">
                      <a:xfrm>
                        <a:off x="3703637" y="2691063"/>
                        <a:ext cx="8552390" cy="4082799"/>
                      </a:xfrm>
                      <a:prstGeom prst="rect">
                        <a:avLst/>
                      </a:prstGeom>
                      <a:noFill/>
                    </p:spPr>
                  </p:pic>
                </p:oleObj>
              </mc:Fallback>
            </mc:AlternateContent>
          </a:graphicData>
        </a:graphic>
      </p:graphicFrame>
    </p:spTree>
    <p:extLst>
      <p:ext uri="{BB962C8B-B14F-4D97-AF65-F5344CB8AC3E}">
        <p14:creationId xmlns:p14="http://schemas.microsoft.com/office/powerpoint/2010/main" val="227595708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it is insufficient</a:t>
            </a:r>
            <a:endParaRPr lang="en-US" dirty="0"/>
          </a:p>
        </p:txBody>
      </p:sp>
      <p:sp>
        <p:nvSpPr>
          <p:cNvPr id="7" name="Text Placeholder 6"/>
          <p:cNvSpPr>
            <a:spLocks noGrp="1"/>
          </p:cNvSpPr>
          <p:nvPr>
            <p:ph type="body" sz="quarter" idx="10"/>
          </p:nvPr>
        </p:nvSpPr>
        <p:spPr>
          <a:xfrm>
            <a:off x="274639" y="1212849"/>
            <a:ext cx="5486399" cy="1292662"/>
          </a:xfrm>
        </p:spPr>
        <p:txBody>
          <a:bodyPr/>
          <a:lstStyle/>
          <a:p>
            <a:r>
              <a:rPr lang="en-US" sz="4000" dirty="0"/>
              <a:t>Email forwarding breaks SPF </a:t>
            </a:r>
            <a:r>
              <a:rPr lang="en-US" sz="4000" dirty="0" smtClean="0"/>
              <a:t>check</a:t>
            </a:r>
            <a:endParaRPr lang="en-US" sz="4000" dirty="0">
              <a:solidFill>
                <a:schemeClr val="tx1"/>
              </a:solidFill>
            </a:endParaRPr>
          </a:p>
        </p:txBody>
      </p:sp>
      <p:sp>
        <p:nvSpPr>
          <p:cNvPr id="8" name="Text Placeholder 7"/>
          <p:cNvSpPr>
            <a:spLocks noGrp="1"/>
          </p:cNvSpPr>
          <p:nvPr>
            <p:ph type="body" sz="quarter" idx="11"/>
          </p:nvPr>
        </p:nvSpPr>
        <p:spPr>
          <a:xfrm>
            <a:off x="6675439" y="1212849"/>
            <a:ext cx="5486399" cy="1292662"/>
          </a:xfrm>
        </p:spPr>
        <p:txBody>
          <a:bodyPr/>
          <a:lstStyle/>
          <a:p>
            <a:r>
              <a:rPr lang="en-US" sz="4000" dirty="0"/>
              <a:t>Weak SPF check on shared IP</a:t>
            </a:r>
          </a:p>
        </p:txBody>
      </p:sp>
      <p:pic>
        <p:nvPicPr>
          <p:cNvPr id="2052"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 y="3021038"/>
            <a:ext cx="5372048" cy="26860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p:cNvPicPr>
          <p:nvPr/>
        </p:nvPicPr>
        <p:blipFill>
          <a:blip r:embed="rId4"/>
          <a:stretch>
            <a:fillRect/>
          </a:stretch>
        </p:blipFill>
        <p:spPr>
          <a:xfrm>
            <a:off x="6219102" y="2508250"/>
            <a:ext cx="5953125" cy="4486275"/>
          </a:xfrm>
          <a:prstGeom prst="rect">
            <a:avLst/>
          </a:prstGeom>
        </p:spPr>
      </p:pic>
    </p:spTree>
    <p:extLst>
      <p:ext uri="{BB962C8B-B14F-4D97-AF65-F5344CB8AC3E}">
        <p14:creationId xmlns:p14="http://schemas.microsoft.com/office/powerpoint/2010/main" val="292820022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736745" y="2582226"/>
            <a:ext cx="4663440" cy="914400"/>
          </a:xfrm>
          <a:prstGeom prst="roundRect">
            <a:avLst/>
          </a:prstGeom>
          <a:ln w="28575">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The </a:t>
            </a:r>
            <a:r>
              <a:rPr lang="en-US" sz="2000" dirty="0" smtClean="0">
                <a:gradFill>
                  <a:gsLst>
                    <a:gs pos="0">
                      <a:srgbClr val="FFFFFF"/>
                    </a:gs>
                    <a:gs pos="100000">
                      <a:srgbClr val="FFFFFF"/>
                    </a:gs>
                  </a:gsLst>
                  <a:lin ang="5400000" scaled="0"/>
                </a:gradFill>
              </a:rPr>
              <a:t>5321.From </a:t>
            </a:r>
            <a:r>
              <a:rPr lang="en-US" sz="2000" dirty="0">
                <a:gradFill>
                  <a:gsLst>
                    <a:gs pos="0">
                      <a:srgbClr val="FFFFFF"/>
                    </a:gs>
                    <a:gs pos="100000">
                      <a:srgbClr val="FFFFFF"/>
                    </a:gs>
                  </a:gsLst>
                  <a:lin ang="5400000" scaled="0"/>
                </a:gradFill>
              </a:rPr>
              <a:t>address can be spoofed</a:t>
            </a:r>
          </a:p>
        </p:txBody>
      </p:sp>
      <p:sp>
        <p:nvSpPr>
          <p:cNvPr id="6" name="Title 1"/>
          <p:cNvSpPr txBox="1">
            <a:spLocks/>
          </p:cNvSpPr>
          <p:nvPr/>
        </p:nvSpPr>
        <p:spPr>
          <a:xfrm>
            <a:off x="1143000" y="288924"/>
            <a:ext cx="3841749"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478">
                      <a:schemeClr val="accent2"/>
                    </a:gs>
                    <a:gs pos="100000">
                      <a:schemeClr val="accent2"/>
                    </a:gs>
                  </a:gsLst>
                  <a:lin ang="5400000" scaled="0"/>
                </a:gradFill>
                <a:effectLst/>
                <a:latin typeface="+mj-lt"/>
                <a:ea typeface="+mn-ea"/>
                <a:cs typeface="Segoe UI" pitchFamily="34" charset="0"/>
              </a:defRPr>
            </a:lvl1pPr>
          </a:lstStyle>
          <a:p>
            <a:pPr algn="ctr"/>
            <a:r>
              <a:rPr>
                <a:solidFill>
                  <a:srgbClr val="FFFFFF"/>
                </a:solidFill>
              </a:rPr>
              <a:t>Problem</a:t>
            </a:r>
          </a:p>
          <a:p>
            <a:pPr algn="ctr"/>
            <a:endParaRPr sz="2400" b="1">
              <a:gradFill>
                <a:gsLst>
                  <a:gs pos="0">
                    <a:srgbClr val="FFFFFF"/>
                  </a:gs>
                  <a:gs pos="100000">
                    <a:srgbClr val="FFFFFF"/>
                  </a:gs>
                </a:gsLst>
                <a:lin ang="5400000" scaled="0"/>
              </a:gradFill>
            </a:endParaRPr>
          </a:p>
          <a:p>
            <a:pPr algn="ctr"/>
            <a:r>
              <a:rPr sz="2400" b="1">
                <a:gradFill>
                  <a:gsLst>
                    <a:gs pos="0">
                      <a:srgbClr val="FFFFFF"/>
                    </a:gs>
                    <a:gs pos="100000">
                      <a:srgbClr val="FFFFFF"/>
                    </a:gs>
                  </a:gsLst>
                  <a:lin ang="5400000" scaled="0"/>
                </a:gradFill>
              </a:rPr>
              <a:t>We cannot trust the Sender to correctly identify themselves</a:t>
            </a:r>
          </a:p>
        </p:txBody>
      </p:sp>
      <p:sp>
        <p:nvSpPr>
          <p:cNvPr id="7" name="Title 1"/>
          <p:cNvSpPr txBox="1">
            <a:spLocks/>
          </p:cNvSpPr>
          <p:nvPr/>
        </p:nvSpPr>
        <p:spPr>
          <a:xfrm>
            <a:off x="7068312" y="296862"/>
            <a:ext cx="3841749"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478">
                      <a:schemeClr val="accent2"/>
                    </a:gs>
                    <a:gs pos="100000">
                      <a:schemeClr val="accent2"/>
                    </a:gs>
                  </a:gsLst>
                  <a:lin ang="5400000" scaled="0"/>
                </a:gradFill>
                <a:effectLst/>
                <a:latin typeface="+mj-lt"/>
                <a:ea typeface="+mn-ea"/>
                <a:cs typeface="Segoe UI" pitchFamily="34" charset="0"/>
              </a:defRPr>
            </a:lvl1pPr>
          </a:lstStyle>
          <a:p>
            <a:pPr algn="ctr"/>
            <a:r>
              <a:rPr>
                <a:solidFill>
                  <a:srgbClr val="FFFFFF"/>
                </a:solidFill>
              </a:rPr>
              <a:t>Solution</a:t>
            </a:r>
          </a:p>
          <a:p>
            <a:pPr algn="ctr" defTabSz="932472" fontAlgn="base">
              <a:spcAft>
                <a:spcPct val="0"/>
              </a:spcAft>
            </a:pPr>
            <a:endParaRPr sz="2400">
              <a:gradFill>
                <a:gsLst>
                  <a:gs pos="0">
                    <a:srgbClr val="FFFFFF"/>
                  </a:gs>
                  <a:gs pos="100000">
                    <a:srgbClr val="FFFFFF"/>
                  </a:gs>
                </a:gsLst>
                <a:lin ang="5400000" scaled="0"/>
              </a:gradFill>
            </a:endParaRPr>
          </a:p>
          <a:p>
            <a:pPr algn="ctr" defTabSz="932472" fontAlgn="base">
              <a:spcAft>
                <a:spcPct val="0"/>
              </a:spcAft>
            </a:pPr>
            <a:r>
              <a:rPr sz="2400" b="1">
                <a:gradFill>
                  <a:gsLst>
                    <a:gs pos="0">
                      <a:srgbClr val="FFFFFF"/>
                    </a:gs>
                    <a:gs pos="100000">
                      <a:srgbClr val="FFFFFF"/>
                    </a:gs>
                  </a:gsLst>
                  <a:lin ang="5400000" scaled="0"/>
                </a:gradFill>
              </a:rPr>
              <a:t>Multi-layered Edge protection</a:t>
            </a:r>
          </a:p>
        </p:txBody>
      </p:sp>
      <p:sp>
        <p:nvSpPr>
          <p:cNvPr id="9" name="Rounded Rectangle 8"/>
          <p:cNvSpPr/>
          <p:nvPr/>
        </p:nvSpPr>
        <p:spPr bwMode="auto">
          <a:xfrm>
            <a:off x="6660197" y="2582862"/>
            <a:ext cx="4663440" cy="914400"/>
          </a:xfrm>
          <a:prstGeom prst="roundRect">
            <a:avLst/>
          </a:prstGeom>
          <a:ln w="28575">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Authenticated Domain - SPF</a:t>
            </a:r>
          </a:p>
        </p:txBody>
      </p:sp>
      <p:pic>
        <p:nvPicPr>
          <p:cNvPr id="12" name="Picture 11"/>
          <p:cNvPicPr>
            <a:picLocks noChangeAspect="1"/>
          </p:cNvPicPr>
          <p:nvPr/>
        </p:nvPicPr>
        <p:blipFill>
          <a:blip r:embed="rId3"/>
          <a:stretch>
            <a:fillRect/>
          </a:stretch>
        </p:blipFill>
        <p:spPr>
          <a:xfrm>
            <a:off x="10369933" y="247648"/>
            <a:ext cx="952500" cy="1000125"/>
          </a:xfrm>
          <a:prstGeom prst="rect">
            <a:avLst/>
          </a:prstGeom>
        </p:spPr>
      </p:pic>
      <p:sp>
        <p:nvSpPr>
          <p:cNvPr id="13" name="Rounded Rectangle 12"/>
          <p:cNvSpPr/>
          <p:nvPr/>
        </p:nvSpPr>
        <p:spPr bwMode="auto">
          <a:xfrm>
            <a:off x="736745" y="3797775"/>
            <a:ext cx="4663440" cy="914400"/>
          </a:xfrm>
          <a:prstGeom prst="roundRect">
            <a:avLst/>
          </a:prstGeom>
          <a:ln w="28575">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Forwarding email breaks SPF check</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Weak SPF check on shared IP</a:t>
            </a:r>
            <a:endParaRPr lang="en-US" sz="2000" dirty="0">
              <a:gradFill>
                <a:gsLst>
                  <a:gs pos="0">
                    <a:srgbClr val="FFFFFF"/>
                  </a:gs>
                  <a:gs pos="100000">
                    <a:srgbClr val="FFFFFF"/>
                  </a:gs>
                </a:gsLst>
                <a:lin ang="5400000" scaled="0"/>
              </a:gradFill>
            </a:endParaRPr>
          </a:p>
        </p:txBody>
      </p:sp>
      <p:sp>
        <p:nvSpPr>
          <p:cNvPr id="15" name="Rounded Rectangle 14"/>
          <p:cNvSpPr/>
          <p:nvPr/>
        </p:nvSpPr>
        <p:spPr bwMode="auto">
          <a:xfrm>
            <a:off x="6660197" y="3798411"/>
            <a:ext cx="4663440" cy="914400"/>
          </a:xfrm>
          <a:prstGeom prst="roundRect">
            <a:avLst/>
          </a:prstGeom>
          <a:ln w="28575">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Authenticated digital signature - DKIM</a:t>
            </a:r>
          </a:p>
        </p:txBody>
      </p:sp>
    </p:spTree>
    <p:extLst>
      <p:ext uri="{BB962C8B-B14F-4D97-AF65-F5344CB8AC3E}">
        <p14:creationId xmlns:p14="http://schemas.microsoft.com/office/powerpoint/2010/main" val="246349832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How does DKIM work? </a:t>
            </a:r>
            <a:r>
              <a:rPr lang="en-US" dirty="0"/>
              <a:t/>
            </a:r>
            <a:br>
              <a:rPr lang="en-US" dirty="0"/>
            </a:br>
            <a:endParaRPr lang="en-US" dirty="0"/>
          </a:p>
        </p:txBody>
      </p:sp>
      <p:sp>
        <p:nvSpPr>
          <p:cNvPr id="6" name="Text Placeholder 5"/>
          <p:cNvSpPr>
            <a:spLocks noGrp="1"/>
          </p:cNvSpPr>
          <p:nvPr>
            <p:ph type="body" sz="quarter" idx="10"/>
          </p:nvPr>
        </p:nvSpPr>
        <p:spPr>
          <a:xfrm>
            <a:off x="274638" y="1212850"/>
            <a:ext cx="5714999" cy="5632311"/>
          </a:xfrm>
        </p:spPr>
        <p:txBody>
          <a:bodyPr/>
          <a:lstStyle/>
          <a:p>
            <a:pPr lvl="1"/>
            <a:endParaRPr lang="en-US" sz="4000" dirty="0" smtClean="0">
              <a:gradFill>
                <a:gsLst>
                  <a:gs pos="1250">
                    <a:schemeClr val="tx2"/>
                  </a:gs>
                  <a:gs pos="99000">
                    <a:schemeClr val="tx2"/>
                  </a:gs>
                </a:gsLst>
                <a:lin ang="5400000" scaled="0"/>
              </a:gradFill>
              <a:latin typeface="+mj-lt"/>
            </a:endParaRPr>
          </a:p>
          <a:p>
            <a:pPr lvl="1"/>
            <a:r>
              <a:rPr lang="en-US" sz="4000" dirty="0" smtClean="0">
                <a:gradFill>
                  <a:gsLst>
                    <a:gs pos="1250">
                      <a:schemeClr val="tx2"/>
                    </a:gs>
                    <a:gs pos="99000">
                      <a:schemeClr val="tx2"/>
                    </a:gs>
                  </a:gsLst>
                  <a:lin ang="5400000" scaled="0"/>
                </a:gradFill>
                <a:latin typeface="+mj-lt"/>
              </a:rPr>
              <a:t>DKIM – Domain Key </a:t>
            </a:r>
            <a:r>
              <a:rPr lang="en-US" sz="4000" dirty="0">
                <a:gradFill>
                  <a:gsLst>
                    <a:gs pos="1250">
                      <a:schemeClr val="tx2"/>
                    </a:gs>
                    <a:gs pos="99000">
                      <a:schemeClr val="tx2"/>
                    </a:gs>
                  </a:gsLst>
                  <a:lin ang="5400000" scaled="0"/>
                </a:gradFill>
                <a:latin typeface="+mj-lt"/>
              </a:rPr>
              <a:t>Identified Mail </a:t>
            </a:r>
          </a:p>
          <a:p>
            <a:pPr lvl="1"/>
            <a:r>
              <a:rPr lang="en-US" dirty="0"/>
              <a:t>Email content is encrypted using private key</a:t>
            </a:r>
          </a:p>
          <a:p>
            <a:pPr lvl="1"/>
            <a:r>
              <a:rPr lang="en-US" dirty="0"/>
              <a:t>The recipient decrypts using public key</a:t>
            </a:r>
          </a:p>
          <a:p>
            <a:pPr lvl="1"/>
            <a:r>
              <a:rPr lang="en-US" dirty="0"/>
              <a:t>Public key look up based on DNS of signing domain in the DKIM header</a:t>
            </a:r>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Reference - </a:t>
            </a:r>
            <a:r>
              <a:rPr lang="en-US" u="sng" dirty="0">
                <a:hlinkClick r:id="rId3"/>
              </a:rPr>
              <a:t>RFC </a:t>
            </a:r>
            <a:r>
              <a:rPr lang="en-US" u="sng" dirty="0" smtClean="0">
                <a:hlinkClick r:id="rId3"/>
              </a:rPr>
              <a:t>6376</a:t>
            </a:r>
            <a:endParaRPr lang="en-US" dirty="0"/>
          </a:p>
        </p:txBody>
      </p:sp>
      <p:pic>
        <p:nvPicPr>
          <p:cNvPr id="1026" name="Picture 2"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664" y="1516062"/>
            <a:ext cx="6294438" cy="4564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08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736745" y="2582226"/>
            <a:ext cx="4663440" cy="914400"/>
          </a:xfrm>
          <a:prstGeom prst="roundRect">
            <a:avLst/>
          </a:prstGeom>
          <a:ln w="28575">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The </a:t>
            </a:r>
            <a:r>
              <a:rPr lang="en-US" sz="2000" dirty="0" smtClean="0">
                <a:gradFill>
                  <a:gsLst>
                    <a:gs pos="0">
                      <a:srgbClr val="FFFFFF"/>
                    </a:gs>
                    <a:gs pos="100000">
                      <a:srgbClr val="FFFFFF"/>
                    </a:gs>
                  </a:gsLst>
                  <a:lin ang="5400000" scaled="0"/>
                </a:gradFill>
              </a:rPr>
              <a:t>5321.From </a:t>
            </a:r>
            <a:r>
              <a:rPr lang="en-US" sz="2000" dirty="0">
                <a:gradFill>
                  <a:gsLst>
                    <a:gs pos="0">
                      <a:srgbClr val="FFFFFF"/>
                    </a:gs>
                    <a:gs pos="100000">
                      <a:srgbClr val="FFFFFF"/>
                    </a:gs>
                  </a:gsLst>
                  <a:lin ang="5400000" scaled="0"/>
                </a:gradFill>
              </a:rPr>
              <a:t>address can be spoofed</a:t>
            </a:r>
          </a:p>
        </p:txBody>
      </p:sp>
      <p:sp>
        <p:nvSpPr>
          <p:cNvPr id="6" name="Title 1"/>
          <p:cNvSpPr txBox="1">
            <a:spLocks/>
          </p:cNvSpPr>
          <p:nvPr/>
        </p:nvSpPr>
        <p:spPr>
          <a:xfrm>
            <a:off x="1143000" y="288924"/>
            <a:ext cx="3841749"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478">
                      <a:schemeClr val="accent2"/>
                    </a:gs>
                    <a:gs pos="100000">
                      <a:schemeClr val="accent2"/>
                    </a:gs>
                  </a:gsLst>
                  <a:lin ang="5400000" scaled="0"/>
                </a:gradFill>
                <a:effectLst/>
                <a:latin typeface="+mj-lt"/>
                <a:ea typeface="+mn-ea"/>
                <a:cs typeface="Segoe UI" pitchFamily="34" charset="0"/>
              </a:defRPr>
            </a:lvl1pPr>
          </a:lstStyle>
          <a:p>
            <a:pPr algn="ctr"/>
            <a:r>
              <a:rPr>
                <a:solidFill>
                  <a:srgbClr val="FFFFFF"/>
                </a:solidFill>
              </a:rPr>
              <a:t>Problem</a:t>
            </a:r>
          </a:p>
          <a:p>
            <a:pPr algn="ctr"/>
            <a:endParaRPr sz="2400" b="1">
              <a:gradFill>
                <a:gsLst>
                  <a:gs pos="0">
                    <a:srgbClr val="FFFFFF"/>
                  </a:gs>
                  <a:gs pos="100000">
                    <a:srgbClr val="FFFFFF"/>
                  </a:gs>
                </a:gsLst>
                <a:lin ang="5400000" scaled="0"/>
              </a:gradFill>
            </a:endParaRPr>
          </a:p>
          <a:p>
            <a:pPr algn="ctr"/>
            <a:r>
              <a:rPr sz="2400" b="1">
                <a:gradFill>
                  <a:gsLst>
                    <a:gs pos="0">
                      <a:srgbClr val="FFFFFF"/>
                    </a:gs>
                    <a:gs pos="100000">
                      <a:srgbClr val="FFFFFF"/>
                    </a:gs>
                  </a:gsLst>
                  <a:lin ang="5400000" scaled="0"/>
                </a:gradFill>
              </a:rPr>
              <a:t>We cannot trust the Sender to correctly identify themselves</a:t>
            </a:r>
          </a:p>
        </p:txBody>
      </p:sp>
      <p:sp>
        <p:nvSpPr>
          <p:cNvPr id="7" name="Title 1"/>
          <p:cNvSpPr txBox="1">
            <a:spLocks/>
          </p:cNvSpPr>
          <p:nvPr/>
        </p:nvSpPr>
        <p:spPr>
          <a:xfrm>
            <a:off x="7068312" y="296862"/>
            <a:ext cx="3841749"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478">
                      <a:schemeClr val="accent2"/>
                    </a:gs>
                    <a:gs pos="100000">
                      <a:schemeClr val="accent2"/>
                    </a:gs>
                  </a:gsLst>
                  <a:lin ang="5400000" scaled="0"/>
                </a:gradFill>
                <a:effectLst/>
                <a:latin typeface="+mj-lt"/>
                <a:ea typeface="+mn-ea"/>
                <a:cs typeface="Segoe UI" pitchFamily="34" charset="0"/>
              </a:defRPr>
            </a:lvl1pPr>
          </a:lstStyle>
          <a:p>
            <a:pPr algn="ctr"/>
            <a:r>
              <a:rPr>
                <a:solidFill>
                  <a:srgbClr val="FFFFFF"/>
                </a:solidFill>
              </a:rPr>
              <a:t>Solution</a:t>
            </a:r>
          </a:p>
          <a:p>
            <a:pPr algn="ctr" defTabSz="932472" fontAlgn="base">
              <a:spcAft>
                <a:spcPct val="0"/>
              </a:spcAft>
            </a:pPr>
            <a:endParaRPr sz="2400">
              <a:gradFill>
                <a:gsLst>
                  <a:gs pos="0">
                    <a:srgbClr val="FFFFFF"/>
                  </a:gs>
                  <a:gs pos="100000">
                    <a:srgbClr val="FFFFFF"/>
                  </a:gs>
                </a:gsLst>
                <a:lin ang="5400000" scaled="0"/>
              </a:gradFill>
            </a:endParaRPr>
          </a:p>
          <a:p>
            <a:pPr algn="ctr" defTabSz="932472" fontAlgn="base">
              <a:spcAft>
                <a:spcPct val="0"/>
              </a:spcAft>
            </a:pPr>
            <a:r>
              <a:rPr sz="2400" b="1">
                <a:gradFill>
                  <a:gsLst>
                    <a:gs pos="0">
                      <a:srgbClr val="FFFFFF"/>
                    </a:gs>
                    <a:gs pos="100000">
                      <a:srgbClr val="FFFFFF"/>
                    </a:gs>
                  </a:gsLst>
                  <a:lin ang="5400000" scaled="0"/>
                </a:gradFill>
              </a:rPr>
              <a:t>Multi-layered Edge protection</a:t>
            </a:r>
          </a:p>
        </p:txBody>
      </p:sp>
      <p:sp>
        <p:nvSpPr>
          <p:cNvPr id="9" name="Rounded Rectangle 8"/>
          <p:cNvSpPr/>
          <p:nvPr/>
        </p:nvSpPr>
        <p:spPr bwMode="auto">
          <a:xfrm>
            <a:off x="6660197" y="2582862"/>
            <a:ext cx="4663440" cy="914400"/>
          </a:xfrm>
          <a:prstGeom prst="roundRect">
            <a:avLst/>
          </a:prstGeom>
          <a:ln w="28575">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Authenticated Domain - SPF</a:t>
            </a:r>
          </a:p>
        </p:txBody>
      </p:sp>
      <p:pic>
        <p:nvPicPr>
          <p:cNvPr id="12" name="Picture 11"/>
          <p:cNvPicPr>
            <a:picLocks noChangeAspect="1"/>
          </p:cNvPicPr>
          <p:nvPr/>
        </p:nvPicPr>
        <p:blipFill>
          <a:blip r:embed="rId3"/>
          <a:stretch>
            <a:fillRect/>
          </a:stretch>
        </p:blipFill>
        <p:spPr>
          <a:xfrm>
            <a:off x="10369933" y="247648"/>
            <a:ext cx="952500" cy="1000125"/>
          </a:xfrm>
          <a:prstGeom prst="rect">
            <a:avLst/>
          </a:prstGeom>
        </p:spPr>
      </p:pic>
      <p:sp>
        <p:nvSpPr>
          <p:cNvPr id="13" name="Rounded Rectangle 12"/>
          <p:cNvSpPr/>
          <p:nvPr/>
        </p:nvSpPr>
        <p:spPr bwMode="auto">
          <a:xfrm>
            <a:off x="736745" y="3797775"/>
            <a:ext cx="4663440" cy="914400"/>
          </a:xfrm>
          <a:prstGeom prst="roundRect">
            <a:avLst/>
          </a:prstGeom>
          <a:ln w="28575">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Forwarding email breaks SPF check</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Weak SPF check on shared IP</a:t>
            </a:r>
            <a:endParaRPr lang="en-US" sz="2000" dirty="0">
              <a:gradFill>
                <a:gsLst>
                  <a:gs pos="0">
                    <a:srgbClr val="FFFFFF"/>
                  </a:gs>
                  <a:gs pos="100000">
                    <a:srgbClr val="FFFFFF"/>
                  </a:gs>
                </a:gsLst>
                <a:lin ang="5400000" scaled="0"/>
              </a:gradFill>
            </a:endParaRPr>
          </a:p>
        </p:txBody>
      </p:sp>
      <p:sp>
        <p:nvSpPr>
          <p:cNvPr id="14" name="Rounded Rectangle 13"/>
          <p:cNvSpPr/>
          <p:nvPr/>
        </p:nvSpPr>
        <p:spPr bwMode="auto">
          <a:xfrm>
            <a:off x="757382" y="5013325"/>
            <a:ext cx="4663440" cy="914400"/>
          </a:xfrm>
          <a:prstGeom prst="roundRect">
            <a:avLst/>
          </a:prstGeom>
          <a:ln w="28575">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Spammer can authenticate using DKIM</a:t>
            </a:r>
            <a:endParaRPr lang="en-US" sz="2000" dirty="0">
              <a:gradFill>
                <a:gsLst>
                  <a:gs pos="0">
                    <a:srgbClr val="FFFFFF"/>
                  </a:gs>
                  <a:gs pos="100000">
                    <a:srgbClr val="FFFFFF"/>
                  </a:gs>
                </a:gsLst>
                <a:lin ang="5400000" scaled="0"/>
              </a:gradFill>
            </a:endParaRPr>
          </a:p>
        </p:txBody>
      </p:sp>
      <p:sp>
        <p:nvSpPr>
          <p:cNvPr id="15" name="Rounded Rectangle 14"/>
          <p:cNvSpPr/>
          <p:nvPr/>
        </p:nvSpPr>
        <p:spPr bwMode="auto">
          <a:xfrm>
            <a:off x="6660197" y="3798411"/>
            <a:ext cx="4663440" cy="914400"/>
          </a:xfrm>
          <a:prstGeom prst="roundRect">
            <a:avLst/>
          </a:prstGeom>
          <a:ln w="28575">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Authenticated digital signature - DKIM</a:t>
            </a:r>
          </a:p>
        </p:txBody>
      </p:sp>
      <p:sp>
        <p:nvSpPr>
          <p:cNvPr id="16" name="Rounded Rectangle 15"/>
          <p:cNvSpPr/>
          <p:nvPr/>
        </p:nvSpPr>
        <p:spPr bwMode="auto">
          <a:xfrm>
            <a:off x="6680834" y="5013961"/>
            <a:ext cx="4663440" cy="914400"/>
          </a:xfrm>
          <a:prstGeom prst="roundRect">
            <a:avLst/>
          </a:prstGeom>
          <a:ln w="28575">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Align 5322.MailFrom with DKIM domain signature - DMARC</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29225798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DMARC</a:t>
            </a:r>
            <a:endParaRPr lang="en-US" dirty="0"/>
          </a:p>
        </p:txBody>
      </p:sp>
      <p:sp>
        <p:nvSpPr>
          <p:cNvPr id="6" name="Text Placeholder 5"/>
          <p:cNvSpPr>
            <a:spLocks noGrp="1"/>
          </p:cNvSpPr>
          <p:nvPr>
            <p:ph type="body" sz="quarter" idx="10"/>
          </p:nvPr>
        </p:nvSpPr>
        <p:spPr>
          <a:xfrm>
            <a:off x="274638" y="1212850"/>
            <a:ext cx="11889246" cy="5478423"/>
          </a:xfrm>
        </p:spPr>
        <p:txBody>
          <a:bodyPr/>
          <a:lstStyle/>
          <a:p>
            <a:r>
              <a:rPr lang="en-US" dirty="0" smtClean="0"/>
              <a:t>Anti-spoofing and </a:t>
            </a:r>
            <a:r>
              <a:rPr lang="en-US" dirty="0"/>
              <a:t>anti-phishing technology</a:t>
            </a:r>
          </a:p>
          <a:p>
            <a:pPr lvl="1"/>
            <a:r>
              <a:rPr lang="en-US" dirty="0"/>
              <a:t>The 5322.From and the domain that is authenticated (using either SPF or DKIM) must be the aligned </a:t>
            </a:r>
          </a:p>
          <a:p>
            <a:pPr lvl="1"/>
            <a:endParaRPr lang="en-US" dirty="0"/>
          </a:p>
          <a:p>
            <a:pPr lvl="1"/>
            <a:r>
              <a:rPr lang="en-US" sz="4000" dirty="0">
                <a:gradFill>
                  <a:gsLst>
                    <a:gs pos="1250">
                      <a:schemeClr val="tx2"/>
                    </a:gs>
                    <a:gs pos="99000">
                      <a:schemeClr val="tx2"/>
                    </a:gs>
                  </a:gsLst>
                  <a:lin ang="5400000" scaled="0"/>
                </a:gradFill>
                <a:latin typeface="+mj-lt"/>
              </a:rPr>
              <a:t>Reporting – Feedback </a:t>
            </a:r>
            <a:r>
              <a:rPr lang="en-US" sz="4000" dirty="0" smtClean="0">
                <a:gradFill>
                  <a:gsLst>
                    <a:gs pos="1250">
                      <a:schemeClr val="tx2"/>
                    </a:gs>
                    <a:gs pos="99000">
                      <a:schemeClr val="tx2"/>
                    </a:gs>
                  </a:gsLst>
                  <a:lin ang="5400000" scaled="0"/>
                </a:gradFill>
                <a:latin typeface="+mj-lt"/>
              </a:rPr>
              <a:t>loop</a:t>
            </a:r>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r>
              <a:rPr lang="en-US" dirty="0" smtClean="0"/>
              <a:t>Reference </a:t>
            </a:r>
            <a:r>
              <a:rPr lang="en-US" dirty="0"/>
              <a:t>- </a:t>
            </a:r>
            <a:r>
              <a:rPr lang="en-US" u="sng" dirty="0" smtClean="0">
                <a:hlinkClick r:id="rId3"/>
              </a:rPr>
              <a:t>Domain-based </a:t>
            </a:r>
            <a:r>
              <a:rPr lang="en-US" u="sng" dirty="0">
                <a:hlinkClick r:id="rId3"/>
              </a:rPr>
              <a:t>Message Authentication, Reporting and Compliance (DMARC)</a:t>
            </a:r>
            <a:endParaRPr lang="en-US" dirty="0" smtClean="0"/>
          </a:p>
        </p:txBody>
      </p:sp>
      <p:pic>
        <p:nvPicPr>
          <p:cNvPr id="2050" name="Picture 2"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3383" y="3419856"/>
            <a:ext cx="4161389" cy="24323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037" y="3421062"/>
            <a:ext cx="4038600" cy="242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54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629461" y="982662"/>
            <a:ext cx="8376787" cy="5915876"/>
          </a:xfrm>
          <a:prstGeom prst="rect">
            <a:avLst/>
          </a:prstGeom>
        </p:spPr>
      </p:pic>
      <p:sp>
        <p:nvSpPr>
          <p:cNvPr id="17" name="Title 16"/>
          <p:cNvSpPr>
            <a:spLocks noGrp="1"/>
          </p:cNvSpPr>
          <p:nvPr>
            <p:ph type="title"/>
          </p:nvPr>
        </p:nvSpPr>
        <p:spPr/>
        <p:txBody>
          <a:bodyPr/>
          <a:lstStyle/>
          <a:p>
            <a:r>
              <a:rPr lang="en-US" dirty="0" smtClean="0"/>
              <a:t>Inbound Architecture - Mail flow </a:t>
            </a:r>
            <a:endParaRPr lang="en-US" dirty="0"/>
          </a:p>
        </p:txBody>
      </p:sp>
      <p:grpSp>
        <p:nvGrpSpPr>
          <p:cNvPr id="10" name="Group 9"/>
          <p:cNvGrpSpPr/>
          <p:nvPr/>
        </p:nvGrpSpPr>
        <p:grpSpPr>
          <a:xfrm>
            <a:off x="3072383" y="1058862"/>
            <a:ext cx="6933865" cy="5839675"/>
            <a:chOff x="3072383" y="1058862"/>
            <a:chExt cx="6933865" cy="5839675"/>
          </a:xfrm>
        </p:grpSpPr>
        <p:grpSp>
          <p:nvGrpSpPr>
            <p:cNvPr id="3" name="Group 2"/>
            <p:cNvGrpSpPr/>
            <p:nvPr/>
          </p:nvGrpSpPr>
          <p:grpSpPr>
            <a:xfrm>
              <a:off x="4618037" y="1058862"/>
              <a:ext cx="5388211" cy="5839675"/>
              <a:chOff x="4949825" y="1205865"/>
              <a:chExt cx="5388211" cy="5839675"/>
            </a:xfrm>
          </p:grpSpPr>
          <p:sp>
            <p:nvSpPr>
              <p:cNvPr id="2" name="Rectangle 1"/>
              <p:cNvSpPr/>
              <p:nvPr/>
            </p:nvSpPr>
            <p:spPr bwMode="auto">
              <a:xfrm>
                <a:off x="6321425" y="2806065"/>
                <a:ext cx="3971607" cy="21336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5734973" y="1205865"/>
                <a:ext cx="1500852" cy="6858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7414577" y="6169943"/>
                <a:ext cx="2923459" cy="87559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4949825" y="6168356"/>
                <a:ext cx="1676399" cy="877184"/>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3" name="Rectangle 12"/>
            <p:cNvSpPr/>
            <p:nvPr/>
          </p:nvSpPr>
          <p:spPr bwMode="auto">
            <a:xfrm>
              <a:off x="3072383" y="2887662"/>
              <a:ext cx="859853" cy="16764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4" name="Rectangle 13"/>
          <p:cNvSpPr/>
          <p:nvPr/>
        </p:nvSpPr>
        <p:spPr bwMode="auto">
          <a:xfrm>
            <a:off x="3994626" y="2382836"/>
            <a:ext cx="4509611" cy="35144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4118142" y="2734282"/>
            <a:ext cx="1862288" cy="1982179"/>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7476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mtClean="0"/>
              <a:t>Reputation</a:t>
            </a:r>
            <a:endParaRPr lang="en-US" dirty="0"/>
          </a:p>
        </p:txBody>
      </p:sp>
      <p:sp>
        <p:nvSpPr>
          <p:cNvPr id="6" name="Text Placeholder 5"/>
          <p:cNvSpPr>
            <a:spLocks noGrp="1"/>
          </p:cNvSpPr>
          <p:nvPr>
            <p:ph type="body" sz="quarter" idx="10"/>
          </p:nvPr>
        </p:nvSpPr>
        <p:spPr>
          <a:xfrm>
            <a:off x="274638" y="1212850"/>
            <a:ext cx="11887200" cy="3785652"/>
          </a:xfrm>
        </p:spPr>
        <p:txBody>
          <a:bodyPr/>
          <a:lstStyle/>
          <a:p>
            <a:r>
              <a:rPr lang="en-US" dirty="0" smtClean="0"/>
              <a:t>What </a:t>
            </a:r>
            <a:r>
              <a:rPr lang="en-US" dirty="0"/>
              <a:t>is reputation?</a:t>
            </a:r>
          </a:p>
          <a:p>
            <a:pPr lvl="1"/>
            <a:r>
              <a:rPr lang="en-US" dirty="0"/>
              <a:t>The importance of reputation in an IPv6 </a:t>
            </a:r>
            <a:r>
              <a:rPr lang="en-US" dirty="0" smtClean="0"/>
              <a:t>world</a:t>
            </a:r>
            <a:endParaRPr lang="en-US" dirty="0"/>
          </a:p>
          <a:p>
            <a:r>
              <a:rPr lang="en-US" dirty="0"/>
              <a:t>Knowing a sender more than a </a:t>
            </a:r>
            <a:r>
              <a:rPr lang="en-US" dirty="0" smtClean="0"/>
              <a:t>stranger</a:t>
            </a:r>
            <a:endParaRPr lang="en-US" dirty="0"/>
          </a:p>
          <a:p>
            <a:pPr lvl="1"/>
            <a:r>
              <a:rPr lang="en-US" dirty="0"/>
              <a:t>How it is monitored today?</a:t>
            </a:r>
          </a:p>
          <a:p>
            <a:pPr lvl="1"/>
            <a:r>
              <a:rPr lang="en-US" dirty="0"/>
              <a:t>Considerations moving forward</a:t>
            </a:r>
          </a:p>
          <a:p>
            <a:r>
              <a:rPr lang="en-US" dirty="0"/>
              <a:t>What if your customers/partners get blocked by </a:t>
            </a:r>
            <a:r>
              <a:rPr lang="en-US" dirty="0" smtClean="0"/>
              <a:t>EOP?</a:t>
            </a:r>
            <a:endParaRPr lang="en-US" dirty="0"/>
          </a:p>
          <a:p>
            <a:pPr lvl="1"/>
            <a:r>
              <a:rPr lang="en-US" dirty="0" smtClean="0"/>
              <a:t>Delisting</a:t>
            </a:r>
          </a:p>
          <a:p>
            <a:pPr lvl="1"/>
            <a:r>
              <a:rPr lang="en-US" dirty="0"/>
              <a:t>Reporting junk </a:t>
            </a:r>
            <a:r>
              <a:rPr lang="en-US" dirty="0" smtClean="0"/>
              <a:t>mail from a sender</a:t>
            </a:r>
            <a:endParaRPr lang="en-US" dirty="0"/>
          </a:p>
        </p:txBody>
      </p:sp>
    </p:spTree>
    <p:extLst>
      <p:ext uri="{BB962C8B-B14F-4D97-AF65-F5344CB8AC3E}">
        <p14:creationId xmlns:p14="http://schemas.microsoft.com/office/powerpoint/2010/main" val="115175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1"/>
            <a:ext cx="11887200" cy="2739211"/>
          </a:xfrm>
        </p:spPr>
        <p:txBody>
          <a:bodyPr/>
          <a:lstStyle/>
          <a:p>
            <a:r>
              <a:rPr lang="en-US" sz="3600" dirty="0" smtClean="0"/>
              <a:t>Different scale requires different technology</a:t>
            </a:r>
          </a:p>
          <a:p>
            <a:r>
              <a:rPr lang="en-US" sz="3600" dirty="0"/>
              <a:t>IPv6 Block list – Low </a:t>
            </a:r>
            <a:r>
              <a:rPr lang="en-US" sz="3600" dirty="0" smtClean="0"/>
              <a:t>efficiency requiring additional reputation</a:t>
            </a:r>
          </a:p>
          <a:p>
            <a:pPr marL="342873" lvl="1" indent="-342873">
              <a:buClr>
                <a:schemeClr val="tx2"/>
              </a:buClr>
            </a:pPr>
            <a:r>
              <a:rPr lang="en-US" sz="3600" dirty="0" smtClean="0">
                <a:gradFill>
                  <a:gsLst>
                    <a:gs pos="7080">
                      <a:schemeClr val="tx2"/>
                    </a:gs>
                    <a:gs pos="36283">
                      <a:schemeClr val="tx2"/>
                    </a:gs>
                  </a:gsLst>
                  <a:lin ang="5400000" scaled="0"/>
                </a:gradFill>
                <a:latin typeface="+mj-lt"/>
              </a:rPr>
              <a:t>Requirements </a:t>
            </a:r>
            <a:r>
              <a:rPr lang="en-US" sz="3600" dirty="0">
                <a:gradFill>
                  <a:gsLst>
                    <a:gs pos="7080">
                      <a:schemeClr val="tx2"/>
                    </a:gs>
                    <a:gs pos="36283">
                      <a:schemeClr val="tx2"/>
                    </a:gs>
                  </a:gsLst>
                  <a:lin ang="5400000" scaled="0"/>
                </a:gradFill>
                <a:latin typeface="+mj-lt"/>
              </a:rPr>
              <a:t>- PTR record &amp; either SPF or </a:t>
            </a:r>
            <a:r>
              <a:rPr lang="en-US" sz="3600" dirty="0" smtClean="0">
                <a:gradFill>
                  <a:gsLst>
                    <a:gs pos="7080">
                      <a:schemeClr val="tx2"/>
                    </a:gs>
                    <a:gs pos="36283">
                      <a:schemeClr val="tx2"/>
                    </a:gs>
                  </a:gsLst>
                  <a:lin ang="5400000" scaled="0"/>
                </a:gradFill>
                <a:latin typeface="+mj-lt"/>
              </a:rPr>
              <a:t>DKIM</a:t>
            </a:r>
          </a:p>
          <a:p>
            <a:pPr lvl="1">
              <a:buClr>
                <a:srgbClr val="FFFFFF"/>
              </a:buClr>
            </a:pPr>
            <a:r>
              <a:rPr lang="en-US" sz="2000" dirty="0" smtClean="0">
                <a:gradFill>
                  <a:gsLst>
                    <a:gs pos="1250">
                      <a:srgbClr val="FFFFFF"/>
                    </a:gs>
                    <a:gs pos="100000">
                      <a:srgbClr val="FFFFFF"/>
                    </a:gs>
                  </a:gsLst>
                  <a:lin ang="5400000" scaled="0"/>
                </a:gradFill>
              </a:rPr>
              <a:t>Configurable to receive </a:t>
            </a:r>
            <a:r>
              <a:rPr lang="en-US" sz="2000" dirty="0">
                <a:gradFill>
                  <a:gsLst>
                    <a:gs pos="1250">
                      <a:srgbClr val="FFFFFF"/>
                    </a:gs>
                    <a:gs pos="100000">
                      <a:srgbClr val="FFFFFF"/>
                    </a:gs>
                  </a:gsLst>
                  <a:lin ang="5400000" scaled="0"/>
                </a:gradFill>
              </a:rPr>
              <a:t>emails from anonymous IPv6 </a:t>
            </a:r>
            <a:r>
              <a:rPr lang="en-US" sz="2000" dirty="0" smtClean="0">
                <a:gradFill>
                  <a:gsLst>
                    <a:gs pos="1250">
                      <a:srgbClr val="FFFFFF"/>
                    </a:gs>
                    <a:gs pos="100000">
                      <a:srgbClr val="FFFFFF"/>
                    </a:gs>
                  </a:gsLst>
                  <a:lin ang="5400000" scaled="0"/>
                </a:gradFill>
              </a:rPr>
              <a:t>sender</a:t>
            </a:r>
            <a:endParaRPr lang="en-US" sz="2000" dirty="0">
              <a:gradFill>
                <a:gsLst>
                  <a:gs pos="125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solidFill>
                  <a:srgbClr val="FFFFFF"/>
                </a:solidFill>
              </a:rPr>
              <a:t>IPv4 vs. IPv6</a:t>
            </a:r>
            <a:endParaRPr lang="en-US" dirty="0">
              <a:solidFill>
                <a:srgbClr val="FFFFFF"/>
              </a:solidFill>
            </a:endParaRPr>
          </a:p>
        </p:txBody>
      </p:sp>
    </p:spTree>
    <p:extLst>
      <p:ext uri="{BB962C8B-B14F-4D97-AF65-F5344CB8AC3E}">
        <p14:creationId xmlns:p14="http://schemas.microsoft.com/office/powerpoint/2010/main" val="327581463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Boomerang - Enhanced Backscatter Protection</a:t>
            </a:r>
            <a:endParaRPr lang="en-US" dirty="0"/>
          </a:p>
        </p:txBody>
      </p:sp>
      <p:sp>
        <p:nvSpPr>
          <p:cNvPr id="3" name="Text Placeholder 2"/>
          <p:cNvSpPr>
            <a:spLocks noGrp="1"/>
          </p:cNvSpPr>
          <p:nvPr>
            <p:ph type="body" sz="quarter" idx="10"/>
          </p:nvPr>
        </p:nvSpPr>
        <p:spPr>
          <a:xfrm>
            <a:off x="274638" y="1212850"/>
            <a:ext cx="11887200" cy="2769989"/>
          </a:xfrm>
        </p:spPr>
        <p:txBody>
          <a:bodyPr/>
          <a:lstStyle/>
          <a:p>
            <a:r>
              <a:rPr lang="en-US" b="1" dirty="0"/>
              <a:t>What is Backscatter</a:t>
            </a:r>
            <a:r>
              <a:rPr lang="en-US" b="1" dirty="0" smtClean="0"/>
              <a:t>?</a:t>
            </a:r>
          </a:p>
          <a:p>
            <a:pPr marL="342900" indent="-342900">
              <a:buFont typeface="Arial" panose="020B0604020202020204" pitchFamily="34" charset="0"/>
              <a:buChar char="•"/>
            </a:pPr>
            <a:r>
              <a:rPr lang="en-US" sz="2000" dirty="0" smtClean="0">
                <a:gradFill>
                  <a:gsLst>
                    <a:gs pos="1250">
                      <a:schemeClr val="tx1"/>
                    </a:gs>
                    <a:gs pos="100000">
                      <a:schemeClr val="tx1"/>
                    </a:gs>
                  </a:gsLst>
                  <a:lin ang="5400000" scaled="0"/>
                </a:gradFill>
                <a:latin typeface="+mn-lt"/>
              </a:rPr>
              <a:t>Spammers spoofing your email to target any NDRs generated as a secondary attack</a:t>
            </a:r>
          </a:p>
          <a:p>
            <a:endParaRPr lang="en-US" sz="2000" dirty="0">
              <a:gradFill>
                <a:gsLst>
                  <a:gs pos="1250">
                    <a:schemeClr val="tx1"/>
                  </a:gs>
                  <a:gs pos="100000">
                    <a:schemeClr val="tx1"/>
                  </a:gs>
                </a:gsLst>
                <a:lin ang="5400000" scaled="0"/>
              </a:gradFill>
              <a:latin typeface="+mn-lt"/>
            </a:endParaRPr>
          </a:p>
          <a:p>
            <a:r>
              <a:rPr lang="en-US" b="1" dirty="0"/>
              <a:t>Fighting Backscatter with </a:t>
            </a:r>
            <a:r>
              <a:rPr lang="en-US" b="1" dirty="0" smtClean="0"/>
              <a:t>Boomerang</a:t>
            </a:r>
          </a:p>
          <a:p>
            <a:pPr marL="342900" lvl="1" indent="-342900">
              <a:buFont typeface="Arial" panose="020B0604020202020204" pitchFamily="34" charset="0"/>
              <a:buChar char="•"/>
            </a:pPr>
            <a:r>
              <a:rPr lang="en-US" dirty="0"/>
              <a:t>A cryptographic hash that encodes the original sender into the message – similar to </a:t>
            </a:r>
            <a:r>
              <a:rPr lang="en-US" dirty="0" smtClean="0"/>
              <a:t>BATV</a:t>
            </a:r>
            <a:endParaRPr lang="en-US" dirty="0"/>
          </a:p>
          <a:p>
            <a:pPr marL="342900" lvl="1" indent="-342900">
              <a:buFont typeface="Arial" panose="020B0604020202020204" pitchFamily="34" charset="0"/>
              <a:buChar char="•"/>
            </a:pPr>
            <a:r>
              <a:rPr lang="en-US" dirty="0"/>
              <a:t>Goes beyond BATV to identify conversations</a:t>
            </a:r>
          </a:p>
        </p:txBody>
      </p:sp>
    </p:spTree>
    <p:extLst>
      <p:ext uri="{BB962C8B-B14F-4D97-AF65-F5344CB8AC3E}">
        <p14:creationId xmlns:p14="http://schemas.microsoft.com/office/powerpoint/2010/main" val="255753568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98437" y="144462"/>
            <a:ext cx="5486399" cy="849463"/>
          </a:xfrm>
        </p:spPr>
        <p:txBody>
          <a:bodyPr/>
          <a:lstStyle/>
          <a:p>
            <a:r>
              <a:rPr lang="en-US" sz="4800" dirty="0" smtClean="0"/>
              <a:t>What is Spam?</a:t>
            </a:r>
            <a:endParaRPr lang="en-US" sz="4800" dirty="0"/>
          </a:p>
        </p:txBody>
      </p:sp>
      <p:sp>
        <p:nvSpPr>
          <p:cNvPr id="2" name="Picture Placeholder 1"/>
          <p:cNvSpPr>
            <a:spLocks noGrp="1"/>
          </p:cNvSpPr>
          <p:nvPr>
            <p:ph type="pic" sz="quarter" idx="10"/>
          </p:nvPr>
        </p:nvSpPr>
        <p:spPr/>
      </p:sp>
      <p:sp>
        <p:nvSpPr>
          <p:cNvPr id="6" name="Text Placeholder 5"/>
          <p:cNvSpPr txBox="1">
            <a:spLocks/>
          </p:cNvSpPr>
          <p:nvPr/>
        </p:nvSpPr>
        <p:spPr>
          <a:xfrm>
            <a:off x="274637" y="1393118"/>
            <a:ext cx="5945187" cy="3484031"/>
          </a:xfrm>
          <a:prstGeom prst="rect">
            <a:avLst/>
          </a:prstGeom>
        </p:spPr>
        <p:txBody>
          <a:bodyPr vert="horz" wrap="square" lIns="146304" tIns="91440" rIns="146304" bIns="91440" rtlCol="0">
            <a:sp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solidFill>
                  <a:schemeClr val="tx1"/>
                </a:solidFill>
                <a:latin typeface="Segoe UI Light" pitchFamily="34" charset="0"/>
              </a:rPr>
              <a:t>Malicious or unsolicited mail sent to a mailbox without the option to unsubscribe</a:t>
            </a:r>
          </a:p>
          <a:p>
            <a:endParaRPr lang="en-US" sz="3200" dirty="0" smtClean="0">
              <a:solidFill>
                <a:schemeClr val="tx1"/>
              </a:solidFill>
              <a:latin typeface="Segoe UI Light" pitchFamily="34" charset="0"/>
            </a:endParaRPr>
          </a:p>
          <a:p>
            <a:r>
              <a:rPr lang="en-US" sz="3200" dirty="0" smtClean="0">
                <a:solidFill>
                  <a:schemeClr val="tx1"/>
                </a:solidFill>
                <a:latin typeface="Segoe UI Light" pitchFamily="34" charset="0"/>
              </a:rPr>
              <a:t>Often used as a catch-all of any undesired or questionable mail</a:t>
            </a:r>
          </a:p>
        </p:txBody>
      </p:sp>
      <p:pic>
        <p:nvPicPr>
          <p:cNvPr id="19" name="Picture 18"/>
          <p:cNvPicPr>
            <a:picLocks noChangeAspect="1"/>
          </p:cNvPicPr>
          <p:nvPr/>
        </p:nvPicPr>
        <p:blipFill>
          <a:blip r:embed="rId3"/>
          <a:stretch>
            <a:fillRect/>
          </a:stretch>
        </p:blipFill>
        <p:spPr>
          <a:xfrm>
            <a:off x="6208535" y="-12323"/>
            <a:ext cx="6248942" cy="7004911"/>
          </a:xfrm>
          <a:prstGeom prst="rect">
            <a:avLst/>
          </a:prstGeom>
        </p:spPr>
      </p:pic>
    </p:spTree>
    <p:extLst>
      <p:ext uri="{BB962C8B-B14F-4D97-AF65-F5344CB8AC3E}">
        <p14:creationId xmlns:p14="http://schemas.microsoft.com/office/powerpoint/2010/main" val="328708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629461" y="982662"/>
            <a:ext cx="8376787" cy="5915876"/>
          </a:xfrm>
          <a:prstGeom prst="rect">
            <a:avLst/>
          </a:prstGeom>
        </p:spPr>
      </p:pic>
      <p:sp>
        <p:nvSpPr>
          <p:cNvPr id="17" name="Title 16"/>
          <p:cNvSpPr>
            <a:spLocks noGrp="1"/>
          </p:cNvSpPr>
          <p:nvPr>
            <p:ph type="title"/>
          </p:nvPr>
        </p:nvSpPr>
        <p:spPr/>
        <p:txBody>
          <a:bodyPr/>
          <a:lstStyle/>
          <a:p>
            <a:r>
              <a:rPr lang="en-US" dirty="0" smtClean="0"/>
              <a:t>Inbound Architecture - Mail flow </a:t>
            </a:r>
            <a:endParaRPr lang="en-US" dirty="0"/>
          </a:p>
        </p:txBody>
      </p:sp>
      <p:grpSp>
        <p:nvGrpSpPr>
          <p:cNvPr id="10" name="Group 9"/>
          <p:cNvGrpSpPr/>
          <p:nvPr/>
        </p:nvGrpSpPr>
        <p:grpSpPr>
          <a:xfrm>
            <a:off x="3072383" y="1058862"/>
            <a:ext cx="6933865" cy="5839675"/>
            <a:chOff x="3072383" y="1058862"/>
            <a:chExt cx="6933865" cy="5839675"/>
          </a:xfrm>
        </p:grpSpPr>
        <p:grpSp>
          <p:nvGrpSpPr>
            <p:cNvPr id="3" name="Group 2"/>
            <p:cNvGrpSpPr/>
            <p:nvPr/>
          </p:nvGrpSpPr>
          <p:grpSpPr>
            <a:xfrm>
              <a:off x="4618037" y="1058862"/>
              <a:ext cx="5388211" cy="5839675"/>
              <a:chOff x="4949825" y="1205865"/>
              <a:chExt cx="5388211" cy="5839675"/>
            </a:xfrm>
          </p:grpSpPr>
          <p:sp>
            <p:nvSpPr>
              <p:cNvPr id="2" name="Rectangle 1"/>
              <p:cNvSpPr/>
              <p:nvPr/>
            </p:nvSpPr>
            <p:spPr bwMode="auto">
              <a:xfrm>
                <a:off x="8226425" y="2806065"/>
                <a:ext cx="2066607" cy="21336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5734973" y="1205865"/>
                <a:ext cx="1500852" cy="6858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7414577" y="6169943"/>
                <a:ext cx="2923459" cy="87559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4949825" y="6168356"/>
                <a:ext cx="1676399" cy="877184"/>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3" name="Rectangle 12"/>
            <p:cNvSpPr/>
            <p:nvPr/>
          </p:nvSpPr>
          <p:spPr bwMode="auto">
            <a:xfrm>
              <a:off x="3072383" y="2887662"/>
              <a:ext cx="859853" cy="16764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4" name="Rectangle 13"/>
          <p:cNvSpPr/>
          <p:nvPr/>
        </p:nvSpPr>
        <p:spPr bwMode="auto">
          <a:xfrm>
            <a:off x="3994626" y="2382836"/>
            <a:ext cx="4509611" cy="35144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837237" y="2659062"/>
            <a:ext cx="2057400" cy="2133600"/>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3878024" y="2682810"/>
            <a:ext cx="1959213" cy="21336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77868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629461" y="982662"/>
            <a:ext cx="8376787" cy="5915876"/>
          </a:xfrm>
          <a:prstGeom prst="rect">
            <a:avLst/>
          </a:prstGeom>
        </p:spPr>
      </p:pic>
      <p:sp>
        <p:nvSpPr>
          <p:cNvPr id="17" name="Title 16"/>
          <p:cNvSpPr>
            <a:spLocks noGrp="1"/>
          </p:cNvSpPr>
          <p:nvPr>
            <p:ph type="title"/>
          </p:nvPr>
        </p:nvSpPr>
        <p:spPr/>
        <p:txBody>
          <a:bodyPr/>
          <a:lstStyle/>
          <a:p>
            <a:r>
              <a:rPr lang="en-US" dirty="0" smtClean="0"/>
              <a:t>Inbound Architecture - Mail flow </a:t>
            </a:r>
            <a:endParaRPr lang="en-US" dirty="0"/>
          </a:p>
        </p:txBody>
      </p:sp>
      <p:grpSp>
        <p:nvGrpSpPr>
          <p:cNvPr id="10" name="Group 9"/>
          <p:cNvGrpSpPr/>
          <p:nvPr/>
        </p:nvGrpSpPr>
        <p:grpSpPr>
          <a:xfrm>
            <a:off x="3072383" y="1058862"/>
            <a:ext cx="6933865" cy="5839675"/>
            <a:chOff x="3072383" y="1058862"/>
            <a:chExt cx="6933865" cy="5839675"/>
          </a:xfrm>
        </p:grpSpPr>
        <p:grpSp>
          <p:nvGrpSpPr>
            <p:cNvPr id="3" name="Group 2"/>
            <p:cNvGrpSpPr/>
            <p:nvPr/>
          </p:nvGrpSpPr>
          <p:grpSpPr>
            <a:xfrm>
              <a:off x="3948865" y="1058862"/>
              <a:ext cx="6057383" cy="5839675"/>
              <a:chOff x="4280653" y="1205865"/>
              <a:chExt cx="6057383" cy="5839675"/>
            </a:xfrm>
          </p:grpSpPr>
          <p:sp>
            <p:nvSpPr>
              <p:cNvPr id="2" name="Rectangle 1"/>
              <p:cNvSpPr/>
              <p:nvPr/>
            </p:nvSpPr>
            <p:spPr bwMode="auto">
              <a:xfrm>
                <a:off x="4280653" y="2806065"/>
                <a:ext cx="3971607" cy="21336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5734973" y="1205865"/>
                <a:ext cx="1500852" cy="6858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7414577" y="6169943"/>
                <a:ext cx="2923459" cy="87559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4949825" y="6168356"/>
                <a:ext cx="1676399" cy="877184"/>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3" name="Rectangle 12"/>
            <p:cNvSpPr/>
            <p:nvPr/>
          </p:nvSpPr>
          <p:spPr bwMode="auto">
            <a:xfrm>
              <a:off x="3072383" y="2887662"/>
              <a:ext cx="859853" cy="16764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4" name="Rectangle 13"/>
          <p:cNvSpPr/>
          <p:nvPr/>
        </p:nvSpPr>
        <p:spPr bwMode="auto">
          <a:xfrm>
            <a:off x="3994626" y="2382836"/>
            <a:ext cx="4509611" cy="35144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7894637" y="2744415"/>
            <a:ext cx="1862288" cy="1982179"/>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13405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629461" y="982662"/>
            <a:ext cx="8376787" cy="5915876"/>
          </a:xfrm>
          <a:prstGeom prst="rect">
            <a:avLst/>
          </a:prstGeom>
        </p:spPr>
      </p:pic>
      <p:sp>
        <p:nvSpPr>
          <p:cNvPr id="17" name="Title 16"/>
          <p:cNvSpPr>
            <a:spLocks noGrp="1"/>
          </p:cNvSpPr>
          <p:nvPr>
            <p:ph type="title"/>
          </p:nvPr>
        </p:nvSpPr>
        <p:spPr/>
        <p:txBody>
          <a:bodyPr/>
          <a:lstStyle/>
          <a:p>
            <a:r>
              <a:rPr lang="en-US" dirty="0" smtClean="0"/>
              <a:t>Inbound Architecture - Mail flow </a:t>
            </a:r>
            <a:endParaRPr lang="en-US" dirty="0"/>
          </a:p>
        </p:txBody>
      </p:sp>
      <p:grpSp>
        <p:nvGrpSpPr>
          <p:cNvPr id="10" name="Group 9"/>
          <p:cNvGrpSpPr/>
          <p:nvPr/>
        </p:nvGrpSpPr>
        <p:grpSpPr>
          <a:xfrm>
            <a:off x="3063240" y="2382836"/>
            <a:ext cx="6943008" cy="4515701"/>
            <a:chOff x="3063240" y="2382836"/>
            <a:chExt cx="6943008" cy="4515701"/>
          </a:xfrm>
        </p:grpSpPr>
        <p:grpSp>
          <p:nvGrpSpPr>
            <p:cNvPr id="3" name="Group 2"/>
            <p:cNvGrpSpPr/>
            <p:nvPr/>
          </p:nvGrpSpPr>
          <p:grpSpPr>
            <a:xfrm>
              <a:off x="3932237" y="2382836"/>
              <a:ext cx="6074011" cy="4515701"/>
              <a:chOff x="4264025" y="2529839"/>
              <a:chExt cx="6074011" cy="4515701"/>
            </a:xfrm>
          </p:grpSpPr>
          <p:sp>
            <p:nvSpPr>
              <p:cNvPr id="2" name="Rectangle 1"/>
              <p:cNvSpPr/>
              <p:nvPr/>
            </p:nvSpPr>
            <p:spPr bwMode="auto">
              <a:xfrm>
                <a:off x="4264025" y="2529839"/>
                <a:ext cx="5952807" cy="240982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7414577" y="6169943"/>
                <a:ext cx="2923459" cy="87559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4949825" y="6168356"/>
                <a:ext cx="1676399" cy="877184"/>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3" name="Rectangle 12"/>
            <p:cNvSpPr/>
            <p:nvPr/>
          </p:nvSpPr>
          <p:spPr bwMode="auto">
            <a:xfrm>
              <a:off x="3063240" y="2880360"/>
              <a:ext cx="859853" cy="1759902"/>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9" name="Rectangle 8"/>
          <p:cNvSpPr/>
          <p:nvPr/>
        </p:nvSpPr>
        <p:spPr bwMode="auto">
          <a:xfrm>
            <a:off x="5422392" y="1065988"/>
            <a:ext cx="1444752" cy="621792"/>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0408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629461" y="982662"/>
            <a:ext cx="8376787" cy="5915876"/>
          </a:xfrm>
          <a:prstGeom prst="rect">
            <a:avLst/>
          </a:prstGeom>
        </p:spPr>
      </p:pic>
      <p:sp>
        <p:nvSpPr>
          <p:cNvPr id="17" name="Title 16"/>
          <p:cNvSpPr>
            <a:spLocks noGrp="1"/>
          </p:cNvSpPr>
          <p:nvPr>
            <p:ph type="title"/>
          </p:nvPr>
        </p:nvSpPr>
        <p:spPr/>
        <p:txBody>
          <a:bodyPr/>
          <a:lstStyle/>
          <a:p>
            <a:r>
              <a:rPr lang="en-US" dirty="0" smtClean="0"/>
              <a:t>Inbound Architecture - Mail flow </a:t>
            </a:r>
            <a:endParaRPr lang="en-US" dirty="0"/>
          </a:p>
        </p:txBody>
      </p:sp>
      <p:grpSp>
        <p:nvGrpSpPr>
          <p:cNvPr id="10" name="Group 9"/>
          <p:cNvGrpSpPr/>
          <p:nvPr/>
        </p:nvGrpSpPr>
        <p:grpSpPr>
          <a:xfrm>
            <a:off x="3063240" y="1058862"/>
            <a:ext cx="6943008" cy="5839675"/>
            <a:chOff x="3063240" y="1058862"/>
            <a:chExt cx="6943008" cy="5839675"/>
          </a:xfrm>
        </p:grpSpPr>
        <p:grpSp>
          <p:nvGrpSpPr>
            <p:cNvPr id="3" name="Group 2"/>
            <p:cNvGrpSpPr/>
            <p:nvPr/>
          </p:nvGrpSpPr>
          <p:grpSpPr>
            <a:xfrm>
              <a:off x="3932237" y="1058862"/>
              <a:ext cx="6074011" cy="5839675"/>
              <a:chOff x="4264025" y="1205865"/>
              <a:chExt cx="6074011" cy="5839675"/>
            </a:xfrm>
          </p:grpSpPr>
          <p:sp>
            <p:nvSpPr>
              <p:cNvPr id="2" name="Rectangle 1"/>
              <p:cNvSpPr/>
              <p:nvPr/>
            </p:nvSpPr>
            <p:spPr bwMode="auto">
              <a:xfrm>
                <a:off x="4264025" y="2806065"/>
                <a:ext cx="5952807" cy="2133599"/>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5734973" y="1205865"/>
                <a:ext cx="1500852" cy="6858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7414577" y="6169943"/>
                <a:ext cx="2923459" cy="87559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4949825" y="6168356"/>
                <a:ext cx="1676399" cy="877184"/>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3" name="Rectangle 12"/>
            <p:cNvSpPr/>
            <p:nvPr/>
          </p:nvSpPr>
          <p:spPr bwMode="auto">
            <a:xfrm>
              <a:off x="3063240" y="2880360"/>
              <a:ext cx="859853" cy="1759902"/>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9" name="Rectangle 8"/>
          <p:cNvSpPr/>
          <p:nvPr/>
        </p:nvSpPr>
        <p:spPr bwMode="auto">
          <a:xfrm>
            <a:off x="4008437" y="2377439"/>
            <a:ext cx="4267200" cy="228600"/>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907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629461" y="982662"/>
            <a:ext cx="8376787" cy="5915876"/>
          </a:xfrm>
          <a:prstGeom prst="rect">
            <a:avLst/>
          </a:prstGeom>
        </p:spPr>
      </p:pic>
      <p:sp>
        <p:nvSpPr>
          <p:cNvPr id="17" name="Title 16"/>
          <p:cNvSpPr>
            <a:spLocks noGrp="1"/>
          </p:cNvSpPr>
          <p:nvPr>
            <p:ph type="title"/>
          </p:nvPr>
        </p:nvSpPr>
        <p:spPr/>
        <p:txBody>
          <a:bodyPr/>
          <a:lstStyle/>
          <a:p>
            <a:r>
              <a:rPr lang="en-US" dirty="0" smtClean="0"/>
              <a:t>Inbound Architecture - Mail flow </a:t>
            </a:r>
            <a:endParaRPr lang="en-US" dirty="0"/>
          </a:p>
        </p:txBody>
      </p:sp>
      <p:grpSp>
        <p:nvGrpSpPr>
          <p:cNvPr id="10" name="Group 9"/>
          <p:cNvGrpSpPr/>
          <p:nvPr/>
        </p:nvGrpSpPr>
        <p:grpSpPr>
          <a:xfrm>
            <a:off x="3072383" y="1058862"/>
            <a:ext cx="6803454" cy="3733800"/>
            <a:chOff x="3072383" y="1058862"/>
            <a:chExt cx="6803454" cy="3733800"/>
          </a:xfrm>
        </p:grpSpPr>
        <p:grpSp>
          <p:nvGrpSpPr>
            <p:cNvPr id="3" name="Group 2"/>
            <p:cNvGrpSpPr/>
            <p:nvPr/>
          </p:nvGrpSpPr>
          <p:grpSpPr>
            <a:xfrm>
              <a:off x="3948865" y="1058862"/>
              <a:ext cx="5926972" cy="3733800"/>
              <a:chOff x="4280653" y="1205865"/>
              <a:chExt cx="5926972" cy="3733800"/>
            </a:xfrm>
          </p:grpSpPr>
          <p:sp>
            <p:nvSpPr>
              <p:cNvPr id="2" name="Rectangle 1"/>
              <p:cNvSpPr/>
              <p:nvPr/>
            </p:nvSpPr>
            <p:spPr bwMode="auto">
              <a:xfrm>
                <a:off x="4280653" y="2806065"/>
                <a:ext cx="5926972" cy="21336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5734973" y="1205865"/>
                <a:ext cx="1500852" cy="6858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3" name="Rectangle 12"/>
            <p:cNvSpPr/>
            <p:nvPr/>
          </p:nvSpPr>
          <p:spPr bwMode="auto">
            <a:xfrm>
              <a:off x="3072383" y="2887662"/>
              <a:ext cx="859853" cy="16764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4" name="Rectangle 13"/>
          <p:cNvSpPr/>
          <p:nvPr/>
        </p:nvSpPr>
        <p:spPr bwMode="auto">
          <a:xfrm>
            <a:off x="3994626" y="2382836"/>
            <a:ext cx="4509611" cy="35144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7086600" y="6011862"/>
            <a:ext cx="2819400" cy="886675"/>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4541837" y="6011862"/>
            <a:ext cx="1752600" cy="886675"/>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8892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629461" y="982662"/>
            <a:ext cx="8376787" cy="5915876"/>
          </a:xfrm>
          <a:prstGeom prst="rect">
            <a:avLst/>
          </a:prstGeom>
        </p:spPr>
      </p:pic>
      <p:sp>
        <p:nvSpPr>
          <p:cNvPr id="17" name="Title 16"/>
          <p:cNvSpPr>
            <a:spLocks noGrp="1"/>
          </p:cNvSpPr>
          <p:nvPr>
            <p:ph type="title"/>
          </p:nvPr>
        </p:nvSpPr>
        <p:spPr/>
        <p:txBody>
          <a:bodyPr/>
          <a:lstStyle/>
          <a:p>
            <a:r>
              <a:rPr lang="en-US" dirty="0" smtClean="0"/>
              <a:t>Inbound Architecture - Mail flow </a:t>
            </a:r>
            <a:endParaRPr lang="en-US" dirty="0"/>
          </a:p>
        </p:txBody>
      </p:sp>
      <p:grpSp>
        <p:nvGrpSpPr>
          <p:cNvPr id="10" name="Group 9"/>
          <p:cNvGrpSpPr/>
          <p:nvPr/>
        </p:nvGrpSpPr>
        <p:grpSpPr>
          <a:xfrm>
            <a:off x="3072383" y="1058862"/>
            <a:ext cx="6933865" cy="5839675"/>
            <a:chOff x="3072383" y="1058862"/>
            <a:chExt cx="6933865" cy="5839675"/>
          </a:xfrm>
        </p:grpSpPr>
        <p:grpSp>
          <p:nvGrpSpPr>
            <p:cNvPr id="3" name="Group 2"/>
            <p:cNvGrpSpPr/>
            <p:nvPr/>
          </p:nvGrpSpPr>
          <p:grpSpPr>
            <a:xfrm>
              <a:off x="3932237" y="1058862"/>
              <a:ext cx="6074011" cy="5839675"/>
              <a:chOff x="4264025" y="1205865"/>
              <a:chExt cx="6074011" cy="5839675"/>
            </a:xfrm>
          </p:grpSpPr>
          <p:sp>
            <p:nvSpPr>
              <p:cNvPr id="2" name="Rectangle 1"/>
              <p:cNvSpPr/>
              <p:nvPr/>
            </p:nvSpPr>
            <p:spPr bwMode="auto">
              <a:xfrm>
                <a:off x="4264025" y="2529839"/>
                <a:ext cx="5952807" cy="240982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5734973" y="1205865"/>
                <a:ext cx="1500852" cy="6858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7414577" y="6169943"/>
                <a:ext cx="2923459" cy="87559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4949825" y="6168356"/>
                <a:ext cx="1676399" cy="877184"/>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3" name="Rectangle 12"/>
            <p:cNvSpPr/>
            <p:nvPr/>
          </p:nvSpPr>
          <p:spPr bwMode="auto">
            <a:xfrm>
              <a:off x="3072383" y="3725862"/>
              <a:ext cx="859853" cy="838200"/>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9" name="Rectangle 8"/>
          <p:cNvSpPr/>
          <p:nvPr/>
        </p:nvSpPr>
        <p:spPr bwMode="auto">
          <a:xfrm>
            <a:off x="3094037" y="2887662"/>
            <a:ext cx="789918" cy="838200"/>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47387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Outbound Protection</a:t>
            </a:r>
            <a:endParaRPr lang="en-US" dirty="0"/>
          </a:p>
        </p:txBody>
      </p:sp>
    </p:spTree>
    <p:extLst>
      <p:ext uri="{BB962C8B-B14F-4D97-AF65-F5344CB8AC3E}">
        <p14:creationId xmlns:p14="http://schemas.microsoft.com/office/powerpoint/2010/main" val="68978425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Outbound Architecture - Mail flow </a:t>
            </a:r>
            <a:endParaRPr lang="en-US" dirty="0"/>
          </a:p>
        </p:txBody>
      </p:sp>
      <p:pic>
        <p:nvPicPr>
          <p:cNvPr id="6" name="Picture 5"/>
          <p:cNvPicPr>
            <a:picLocks noChangeAspect="1"/>
          </p:cNvPicPr>
          <p:nvPr/>
        </p:nvPicPr>
        <p:blipFill>
          <a:blip r:embed="rId3"/>
          <a:stretch>
            <a:fillRect/>
          </a:stretch>
        </p:blipFill>
        <p:spPr>
          <a:xfrm>
            <a:off x="1844363" y="1058862"/>
            <a:ext cx="8750116" cy="5791200"/>
          </a:xfrm>
          <a:prstGeom prst="rect">
            <a:avLst/>
          </a:prstGeom>
        </p:spPr>
      </p:pic>
    </p:spTree>
    <p:extLst>
      <p:ext uri="{BB962C8B-B14F-4D97-AF65-F5344CB8AC3E}">
        <p14:creationId xmlns:p14="http://schemas.microsoft.com/office/powerpoint/2010/main" val="370872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844363" y="1058862"/>
            <a:ext cx="8750116" cy="5791200"/>
          </a:xfrm>
          <a:prstGeom prst="rect">
            <a:avLst/>
          </a:prstGeom>
        </p:spPr>
      </p:pic>
      <p:sp>
        <p:nvSpPr>
          <p:cNvPr id="17" name="Title 16"/>
          <p:cNvSpPr>
            <a:spLocks noGrp="1"/>
          </p:cNvSpPr>
          <p:nvPr>
            <p:ph type="title"/>
          </p:nvPr>
        </p:nvSpPr>
        <p:spPr/>
        <p:txBody>
          <a:bodyPr/>
          <a:lstStyle/>
          <a:p>
            <a:r>
              <a:rPr lang="en-US" dirty="0" smtClean="0"/>
              <a:t>Outbound Architecture - Mail flow </a:t>
            </a:r>
            <a:endParaRPr lang="en-US" dirty="0"/>
          </a:p>
        </p:txBody>
      </p:sp>
      <p:grpSp>
        <p:nvGrpSpPr>
          <p:cNvPr id="16" name="Group 15"/>
          <p:cNvGrpSpPr/>
          <p:nvPr/>
        </p:nvGrpSpPr>
        <p:grpSpPr>
          <a:xfrm>
            <a:off x="3495646" y="1023696"/>
            <a:ext cx="7099150" cy="5856298"/>
            <a:chOff x="3495646" y="1023696"/>
            <a:chExt cx="7099150" cy="5856298"/>
          </a:xfrm>
        </p:grpSpPr>
        <p:grpSp>
          <p:nvGrpSpPr>
            <p:cNvPr id="3" name="Group 2"/>
            <p:cNvGrpSpPr/>
            <p:nvPr/>
          </p:nvGrpSpPr>
          <p:grpSpPr>
            <a:xfrm>
              <a:off x="3495646" y="1225232"/>
              <a:ext cx="7099150" cy="5654762"/>
              <a:chOff x="3388509" y="1195025"/>
              <a:chExt cx="7099150" cy="5654762"/>
            </a:xfrm>
          </p:grpSpPr>
          <p:sp>
            <p:nvSpPr>
              <p:cNvPr id="6" name="Rectangle 5"/>
              <p:cNvSpPr/>
              <p:nvPr/>
            </p:nvSpPr>
            <p:spPr bwMode="auto">
              <a:xfrm>
                <a:off x="6369093" y="3009855"/>
                <a:ext cx="4118566" cy="224794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5812442" y="1195025"/>
                <a:ext cx="1495425" cy="676243"/>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7538402" y="6144971"/>
                <a:ext cx="2949257" cy="676243"/>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4321174" y="6137350"/>
                <a:ext cx="2879726" cy="71243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3388509" y="4235405"/>
                <a:ext cx="932665" cy="98429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5" name="Rectangle 14"/>
            <p:cNvSpPr/>
            <p:nvPr/>
          </p:nvSpPr>
          <p:spPr bwMode="auto">
            <a:xfrm>
              <a:off x="4237036" y="1023696"/>
              <a:ext cx="1219201" cy="1025766"/>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1" name="Rectangle 10"/>
          <p:cNvSpPr/>
          <p:nvPr/>
        </p:nvSpPr>
        <p:spPr bwMode="auto">
          <a:xfrm>
            <a:off x="4541837" y="3116261"/>
            <a:ext cx="1934393" cy="2133645"/>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ectangle 17"/>
          <p:cNvSpPr/>
          <p:nvPr/>
        </p:nvSpPr>
        <p:spPr bwMode="auto">
          <a:xfrm>
            <a:off x="4428311" y="2625740"/>
            <a:ext cx="4456926" cy="338122"/>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08893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mtClean="0"/>
              <a:t>Reputation</a:t>
            </a:r>
            <a:r>
              <a:rPr lang="en-US" dirty="0"/>
              <a:t>–</a:t>
            </a:r>
            <a:r>
              <a:rPr lang="en-US"/>
              <a:t> Part 2</a:t>
            </a:r>
            <a:endParaRPr lang="en-US" dirty="0"/>
          </a:p>
        </p:txBody>
      </p:sp>
      <p:sp>
        <p:nvSpPr>
          <p:cNvPr id="6" name="Text Placeholder 5"/>
          <p:cNvSpPr>
            <a:spLocks noGrp="1"/>
          </p:cNvSpPr>
          <p:nvPr>
            <p:ph type="body" sz="quarter" idx="10"/>
          </p:nvPr>
        </p:nvSpPr>
        <p:spPr>
          <a:xfrm>
            <a:off x="274638" y="1212850"/>
            <a:ext cx="11887200" cy="3785652"/>
          </a:xfrm>
        </p:spPr>
        <p:txBody>
          <a:bodyPr/>
          <a:lstStyle/>
          <a:p>
            <a:r>
              <a:rPr lang="en-US" dirty="0"/>
              <a:t>Maintaining a clean </a:t>
            </a:r>
            <a:r>
              <a:rPr lang="en-US" dirty="0" smtClean="0"/>
              <a:t>reputation</a:t>
            </a:r>
            <a:endParaRPr lang="en-US" dirty="0"/>
          </a:p>
          <a:p>
            <a:pPr lvl="1"/>
            <a:r>
              <a:rPr lang="en-US" dirty="0"/>
              <a:t>Service Reputation vs Tenant Reputation</a:t>
            </a:r>
          </a:p>
          <a:p>
            <a:pPr lvl="1"/>
            <a:r>
              <a:rPr lang="en-US" dirty="0" smtClean="0"/>
              <a:t>The </a:t>
            </a:r>
            <a:r>
              <a:rPr lang="en-US" dirty="0"/>
              <a:t>danger of reputation </a:t>
            </a:r>
            <a:r>
              <a:rPr lang="en-US" dirty="0" smtClean="0"/>
              <a:t>compromise</a:t>
            </a:r>
          </a:p>
          <a:p>
            <a:r>
              <a:rPr lang="en-US" dirty="0" smtClean="0"/>
              <a:t>Ensuring </a:t>
            </a:r>
            <a:r>
              <a:rPr lang="en-US" dirty="0"/>
              <a:t>we’re active in the reputation </a:t>
            </a:r>
            <a:r>
              <a:rPr lang="en-US" dirty="0" smtClean="0"/>
              <a:t>community</a:t>
            </a:r>
            <a:endParaRPr lang="en-US" dirty="0"/>
          </a:p>
          <a:p>
            <a:pPr lvl="1"/>
            <a:r>
              <a:rPr lang="en-US" dirty="0"/>
              <a:t>How we monitor it today, partnership with </a:t>
            </a:r>
            <a:r>
              <a:rPr lang="en-US"/>
              <a:t>major </a:t>
            </a:r>
            <a:r>
              <a:rPr lang="en-US" smtClean="0"/>
              <a:t>providers</a:t>
            </a:r>
          </a:p>
          <a:p>
            <a:pPr lvl="1"/>
            <a:r>
              <a:rPr lang="en-US" smtClean="0"/>
              <a:t>How </a:t>
            </a:r>
            <a:r>
              <a:rPr lang="en-US" dirty="0"/>
              <a:t>we add new relationships</a:t>
            </a:r>
          </a:p>
          <a:p>
            <a:r>
              <a:rPr lang="en-US" dirty="0"/>
              <a:t>Philosophy</a:t>
            </a:r>
          </a:p>
          <a:p>
            <a:pPr lvl="1"/>
            <a:r>
              <a:rPr lang="en-US" dirty="0"/>
              <a:t>Proactive vs reactive action with trusted partners</a:t>
            </a:r>
          </a:p>
        </p:txBody>
      </p:sp>
    </p:spTree>
    <p:extLst>
      <p:ext uri="{BB962C8B-B14F-4D97-AF65-F5344CB8AC3E}">
        <p14:creationId xmlns:p14="http://schemas.microsoft.com/office/powerpoint/2010/main" val="65129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98437" y="144462"/>
            <a:ext cx="5486399" cy="849463"/>
          </a:xfrm>
        </p:spPr>
        <p:txBody>
          <a:bodyPr/>
          <a:lstStyle/>
          <a:p>
            <a:r>
              <a:rPr lang="en-US" sz="4800" dirty="0" smtClean="0"/>
              <a:t>What is Spam?</a:t>
            </a:r>
            <a:endParaRPr lang="en-US" sz="4800" dirty="0"/>
          </a:p>
        </p:txBody>
      </p:sp>
      <p:sp>
        <p:nvSpPr>
          <p:cNvPr id="2" name="Picture Placeholder 1"/>
          <p:cNvSpPr>
            <a:spLocks noGrp="1"/>
          </p:cNvSpPr>
          <p:nvPr>
            <p:ph type="pic" sz="quarter" idx="10"/>
          </p:nvPr>
        </p:nvSpPr>
        <p:spPr/>
      </p:sp>
      <p:sp>
        <p:nvSpPr>
          <p:cNvPr id="6" name="Text Placeholder 5"/>
          <p:cNvSpPr txBox="1">
            <a:spLocks/>
          </p:cNvSpPr>
          <p:nvPr/>
        </p:nvSpPr>
        <p:spPr>
          <a:xfrm>
            <a:off x="274637" y="1393118"/>
            <a:ext cx="5945187" cy="5010602"/>
          </a:xfrm>
          <a:prstGeom prst="rect">
            <a:avLst/>
          </a:prstGeom>
        </p:spPr>
        <p:txBody>
          <a:bodyPr vert="horz" wrap="square" lIns="146304" tIns="91440" rIns="146304" bIns="91440" rtlCol="0">
            <a:sp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smtClean="0">
                <a:solidFill>
                  <a:schemeClr val="tx1"/>
                </a:solidFill>
                <a:latin typeface="Segoe UI Light" pitchFamily="34" charset="0"/>
              </a:rPr>
              <a:t>Malicious or unsolicited mail sent to a mailbox without the option to unsubscribe</a:t>
            </a:r>
          </a:p>
          <a:p>
            <a:endParaRPr lang="en-US" sz="3200" smtClean="0">
              <a:solidFill>
                <a:schemeClr val="tx1"/>
              </a:solidFill>
              <a:latin typeface="Segoe UI Light" pitchFamily="34" charset="0"/>
            </a:endParaRPr>
          </a:p>
          <a:p>
            <a:r>
              <a:rPr lang="en-US" sz="3200" smtClean="0">
                <a:solidFill>
                  <a:schemeClr val="tx1"/>
                </a:solidFill>
                <a:latin typeface="Segoe UI Light" pitchFamily="34" charset="0"/>
              </a:rPr>
              <a:t>Often used as a catch-all of any undesired or questionable mail</a:t>
            </a:r>
          </a:p>
          <a:p>
            <a:endParaRPr lang="en-US" sz="3200" smtClean="0">
              <a:solidFill>
                <a:schemeClr val="tx1"/>
              </a:solidFill>
              <a:latin typeface="Segoe UI Light" pitchFamily="34" charset="0"/>
            </a:endParaRPr>
          </a:p>
          <a:p>
            <a:r>
              <a:rPr lang="en-US" sz="3200" smtClean="0">
                <a:solidFill>
                  <a:schemeClr val="tx1"/>
                </a:solidFill>
                <a:latin typeface="Segoe UI Light" pitchFamily="34" charset="0"/>
              </a:rPr>
              <a:t>Best defense is to disrupt economics of spam</a:t>
            </a:r>
            <a:endParaRPr lang="en-US" sz="3200" dirty="0" smtClean="0">
              <a:solidFill>
                <a:schemeClr val="tx1"/>
              </a:solidFill>
              <a:latin typeface="Segoe UI Light" pitchFamily="34" charset="0"/>
            </a:endParaRPr>
          </a:p>
        </p:txBody>
      </p:sp>
      <p:pic>
        <p:nvPicPr>
          <p:cNvPr id="5" name="Picture 4"/>
          <p:cNvPicPr>
            <a:picLocks noChangeAspect="1"/>
          </p:cNvPicPr>
          <p:nvPr/>
        </p:nvPicPr>
        <p:blipFill>
          <a:blip r:embed="rId3"/>
          <a:stretch>
            <a:fillRect/>
          </a:stretch>
        </p:blipFill>
        <p:spPr>
          <a:xfrm>
            <a:off x="6208535" y="-12323"/>
            <a:ext cx="6248942" cy="7004911"/>
          </a:xfrm>
          <a:prstGeom prst="rect">
            <a:avLst/>
          </a:prstGeom>
        </p:spPr>
      </p:pic>
      <p:sp>
        <p:nvSpPr>
          <p:cNvPr id="3" name="Rectangle 2"/>
          <p:cNvSpPr/>
          <p:nvPr/>
        </p:nvSpPr>
        <p:spPr bwMode="auto">
          <a:xfrm>
            <a:off x="6370637" y="1393118"/>
            <a:ext cx="5913438" cy="538074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4" name="Picture 3"/>
          <p:cNvPicPr>
            <a:picLocks noChangeAspect="1"/>
          </p:cNvPicPr>
          <p:nvPr/>
        </p:nvPicPr>
        <p:blipFill>
          <a:blip r:embed="rId4"/>
          <a:stretch>
            <a:fillRect/>
          </a:stretch>
        </p:blipFill>
        <p:spPr>
          <a:xfrm>
            <a:off x="7001530" y="3421062"/>
            <a:ext cx="4651651" cy="2210064"/>
          </a:xfrm>
          <a:prstGeom prst="rect">
            <a:avLst/>
          </a:prstGeom>
        </p:spPr>
      </p:pic>
      <p:sp>
        <p:nvSpPr>
          <p:cNvPr id="7" name="TextBox 6"/>
          <p:cNvSpPr txBox="1"/>
          <p:nvPr/>
        </p:nvSpPr>
        <p:spPr>
          <a:xfrm>
            <a:off x="6370638" y="1393118"/>
            <a:ext cx="5913438"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This is what this spam campaign looked like to us</a:t>
            </a:r>
          </a:p>
        </p:txBody>
      </p:sp>
      <p:cxnSp>
        <p:nvCxnSpPr>
          <p:cNvPr id="9" name="Straight Arrow Connector 8"/>
          <p:cNvCxnSpPr/>
          <p:nvPr/>
        </p:nvCxnSpPr>
        <p:spPr>
          <a:xfrm>
            <a:off x="7001530" y="6088062"/>
            <a:ext cx="4651651"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70637" y="6069798"/>
            <a:ext cx="5913438"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Campaign lasted a few hours</a:t>
            </a:r>
          </a:p>
        </p:txBody>
      </p:sp>
      <p:sp>
        <p:nvSpPr>
          <p:cNvPr id="13" name="TextBox 12"/>
          <p:cNvSpPr txBox="1"/>
          <p:nvPr/>
        </p:nvSpPr>
        <p:spPr>
          <a:xfrm>
            <a:off x="7291398" y="2365705"/>
            <a:ext cx="4102533"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t>Millions of emails received. </a:t>
            </a:r>
          </a:p>
          <a:p>
            <a:pPr algn="ctr">
              <a:lnSpc>
                <a:spcPct val="90000"/>
              </a:lnSpc>
              <a:spcAft>
                <a:spcPts val="600"/>
              </a:spcAft>
            </a:pPr>
            <a:r>
              <a:rPr lang="en-US" sz="2400" dirty="0" smtClean="0"/>
              <a:t>Almost all of them blocked.</a:t>
            </a:r>
          </a:p>
        </p:txBody>
      </p:sp>
      <p:sp>
        <p:nvSpPr>
          <p:cNvPr id="14" name="TextBox 13"/>
          <p:cNvSpPr txBox="1"/>
          <p:nvPr/>
        </p:nvSpPr>
        <p:spPr>
          <a:xfrm>
            <a:off x="8811668" y="5518134"/>
            <a:ext cx="103137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Time</a:t>
            </a:r>
          </a:p>
        </p:txBody>
      </p:sp>
      <p:sp>
        <p:nvSpPr>
          <p:cNvPr id="18" name="TextBox 17"/>
          <p:cNvSpPr txBox="1"/>
          <p:nvPr/>
        </p:nvSpPr>
        <p:spPr>
          <a:xfrm rot="16200000">
            <a:off x="6138605" y="4085165"/>
            <a:ext cx="139672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Volume</a:t>
            </a:r>
          </a:p>
        </p:txBody>
      </p:sp>
    </p:spTree>
    <p:extLst>
      <p:ext uri="{BB962C8B-B14F-4D97-AF65-F5344CB8AC3E}">
        <p14:creationId xmlns:p14="http://schemas.microsoft.com/office/powerpoint/2010/main" val="317938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844363" y="1058862"/>
            <a:ext cx="8750116" cy="5791200"/>
          </a:xfrm>
          <a:prstGeom prst="rect">
            <a:avLst/>
          </a:prstGeom>
        </p:spPr>
      </p:pic>
      <p:sp>
        <p:nvSpPr>
          <p:cNvPr id="17" name="Title 16"/>
          <p:cNvSpPr>
            <a:spLocks noGrp="1"/>
          </p:cNvSpPr>
          <p:nvPr>
            <p:ph type="title"/>
          </p:nvPr>
        </p:nvSpPr>
        <p:spPr/>
        <p:txBody>
          <a:bodyPr/>
          <a:lstStyle/>
          <a:p>
            <a:r>
              <a:rPr lang="en-US" dirty="0" smtClean="0"/>
              <a:t>Outbound Architecture - Mail flow </a:t>
            </a:r>
            <a:endParaRPr lang="en-US" dirty="0"/>
          </a:p>
        </p:txBody>
      </p:sp>
      <p:grpSp>
        <p:nvGrpSpPr>
          <p:cNvPr id="16" name="Group 15"/>
          <p:cNvGrpSpPr/>
          <p:nvPr/>
        </p:nvGrpSpPr>
        <p:grpSpPr>
          <a:xfrm>
            <a:off x="3495646" y="1023696"/>
            <a:ext cx="7099150" cy="5856298"/>
            <a:chOff x="3495646" y="1023696"/>
            <a:chExt cx="7099150" cy="5856298"/>
          </a:xfrm>
        </p:grpSpPr>
        <p:grpSp>
          <p:nvGrpSpPr>
            <p:cNvPr id="3" name="Group 2"/>
            <p:cNvGrpSpPr/>
            <p:nvPr/>
          </p:nvGrpSpPr>
          <p:grpSpPr>
            <a:xfrm>
              <a:off x="3495646" y="1225232"/>
              <a:ext cx="7099150" cy="5654762"/>
              <a:chOff x="3388509" y="1195025"/>
              <a:chExt cx="7099150" cy="5654762"/>
            </a:xfrm>
          </p:grpSpPr>
          <p:sp>
            <p:nvSpPr>
              <p:cNvPr id="6" name="Rectangle 5"/>
              <p:cNvSpPr/>
              <p:nvPr/>
            </p:nvSpPr>
            <p:spPr bwMode="auto">
              <a:xfrm>
                <a:off x="8320899" y="3009855"/>
                <a:ext cx="2166759" cy="224794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5812442" y="1195025"/>
                <a:ext cx="1495425" cy="676243"/>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7538402" y="6144971"/>
                <a:ext cx="2949257" cy="676243"/>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4321174" y="6137350"/>
                <a:ext cx="2879726" cy="71243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3388509" y="4235405"/>
                <a:ext cx="932665" cy="98429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5" name="Rectangle 14"/>
            <p:cNvSpPr/>
            <p:nvPr/>
          </p:nvSpPr>
          <p:spPr bwMode="auto">
            <a:xfrm>
              <a:off x="4237036" y="1023696"/>
              <a:ext cx="1219201" cy="1025766"/>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1" name="Rectangle 10"/>
          <p:cNvSpPr/>
          <p:nvPr/>
        </p:nvSpPr>
        <p:spPr bwMode="auto">
          <a:xfrm>
            <a:off x="6484936" y="3097211"/>
            <a:ext cx="1934393" cy="2133645"/>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ectangle 17"/>
          <p:cNvSpPr/>
          <p:nvPr/>
        </p:nvSpPr>
        <p:spPr bwMode="auto">
          <a:xfrm>
            <a:off x="4428311" y="2625740"/>
            <a:ext cx="4456926" cy="338122"/>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9" name="Rectangle 18"/>
          <p:cNvSpPr/>
          <p:nvPr/>
        </p:nvSpPr>
        <p:spPr bwMode="auto">
          <a:xfrm>
            <a:off x="4465637" y="3078117"/>
            <a:ext cx="2039212" cy="224794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67640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844363" y="1058862"/>
            <a:ext cx="8750116" cy="5791200"/>
          </a:xfrm>
          <a:prstGeom prst="rect">
            <a:avLst/>
          </a:prstGeom>
        </p:spPr>
      </p:pic>
      <p:sp>
        <p:nvSpPr>
          <p:cNvPr id="17" name="Title 16"/>
          <p:cNvSpPr>
            <a:spLocks noGrp="1"/>
          </p:cNvSpPr>
          <p:nvPr>
            <p:ph type="title"/>
          </p:nvPr>
        </p:nvSpPr>
        <p:spPr/>
        <p:txBody>
          <a:bodyPr/>
          <a:lstStyle/>
          <a:p>
            <a:r>
              <a:rPr lang="en-US" dirty="0" smtClean="0"/>
              <a:t>Outbound Architecture - Mail flow </a:t>
            </a:r>
            <a:endParaRPr lang="en-US" dirty="0"/>
          </a:p>
        </p:txBody>
      </p:sp>
      <p:grpSp>
        <p:nvGrpSpPr>
          <p:cNvPr id="16" name="Group 15"/>
          <p:cNvGrpSpPr/>
          <p:nvPr/>
        </p:nvGrpSpPr>
        <p:grpSpPr>
          <a:xfrm>
            <a:off x="3495646" y="1023696"/>
            <a:ext cx="7099150" cy="5856298"/>
            <a:chOff x="3495646" y="1023696"/>
            <a:chExt cx="7099150" cy="5856298"/>
          </a:xfrm>
        </p:grpSpPr>
        <p:grpSp>
          <p:nvGrpSpPr>
            <p:cNvPr id="3" name="Group 2"/>
            <p:cNvGrpSpPr/>
            <p:nvPr/>
          </p:nvGrpSpPr>
          <p:grpSpPr>
            <a:xfrm>
              <a:off x="3495646" y="1225232"/>
              <a:ext cx="7099150" cy="5654762"/>
              <a:chOff x="3388509" y="1195025"/>
              <a:chExt cx="7099150" cy="5654762"/>
            </a:xfrm>
          </p:grpSpPr>
          <p:sp>
            <p:nvSpPr>
              <p:cNvPr id="6" name="Rectangle 5"/>
              <p:cNvSpPr/>
              <p:nvPr/>
            </p:nvSpPr>
            <p:spPr bwMode="auto">
              <a:xfrm>
                <a:off x="4331013" y="3028903"/>
                <a:ext cx="3966711" cy="224794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5812442" y="1195025"/>
                <a:ext cx="1495425" cy="676243"/>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7538402" y="6144971"/>
                <a:ext cx="2949257" cy="676243"/>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4321174" y="6137350"/>
                <a:ext cx="2879726" cy="71243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3388509" y="4235405"/>
                <a:ext cx="932665" cy="98429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5" name="Rectangle 14"/>
            <p:cNvSpPr/>
            <p:nvPr/>
          </p:nvSpPr>
          <p:spPr bwMode="auto">
            <a:xfrm>
              <a:off x="4237036" y="1023696"/>
              <a:ext cx="1219201" cy="1025766"/>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1" name="Rectangle 10"/>
          <p:cNvSpPr/>
          <p:nvPr/>
        </p:nvSpPr>
        <p:spPr bwMode="auto">
          <a:xfrm>
            <a:off x="8405178" y="3093084"/>
            <a:ext cx="1934393" cy="2133645"/>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ectangle 17"/>
          <p:cNvSpPr/>
          <p:nvPr/>
        </p:nvSpPr>
        <p:spPr bwMode="auto">
          <a:xfrm>
            <a:off x="4428311" y="2625740"/>
            <a:ext cx="4456926" cy="338122"/>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8715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844363" y="1058862"/>
            <a:ext cx="8750116" cy="5791200"/>
          </a:xfrm>
          <a:prstGeom prst="rect">
            <a:avLst/>
          </a:prstGeom>
        </p:spPr>
      </p:pic>
      <p:sp>
        <p:nvSpPr>
          <p:cNvPr id="17" name="Title 16"/>
          <p:cNvSpPr>
            <a:spLocks noGrp="1"/>
          </p:cNvSpPr>
          <p:nvPr>
            <p:ph type="title"/>
          </p:nvPr>
        </p:nvSpPr>
        <p:spPr/>
        <p:txBody>
          <a:bodyPr/>
          <a:lstStyle/>
          <a:p>
            <a:r>
              <a:rPr lang="en-US" dirty="0" smtClean="0"/>
              <a:t>Outbound Architecture - Mail flow </a:t>
            </a:r>
            <a:endParaRPr lang="en-US" dirty="0"/>
          </a:p>
        </p:txBody>
      </p:sp>
      <p:grpSp>
        <p:nvGrpSpPr>
          <p:cNvPr id="16" name="Group 15"/>
          <p:cNvGrpSpPr/>
          <p:nvPr/>
        </p:nvGrpSpPr>
        <p:grpSpPr>
          <a:xfrm>
            <a:off x="4237036" y="1023696"/>
            <a:ext cx="6357761" cy="5856298"/>
            <a:chOff x="4237036" y="1023696"/>
            <a:chExt cx="6357761" cy="5856298"/>
          </a:xfrm>
        </p:grpSpPr>
        <p:grpSp>
          <p:nvGrpSpPr>
            <p:cNvPr id="3" name="Group 2"/>
            <p:cNvGrpSpPr/>
            <p:nvPr/>
          </p:nvGrpSpPr>
          <p:grpSpPr>
            <a:xfrm>
              <a:off x="4427995" y="1225232"/>
              <a:ext cx="6166802" cy="5654762"/>
              <a:chOff x="4320858" y="1195025"/>
              <a:chExt cx="6166802" cy="5654762"/>
            </a:xfrm>
          </p:grpSpPr>
          <p:sp>
            <p:nvSpPr>
              <p:cNvPr id="6" name="Rectangle 5"/>
              <p:cNvSpPr/>
              <p:nvPr/>
            </p:nvSpPr>
            <p:spPr bwMode="auto">
              <a:xfrm>
                <a:off x="4320858" y="3009855"/>
                <a:ext cx="6166802" cy="224794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5812442" y="1195025"/>
                <a:ext cx="1495425" cy="676243"/>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7538402" y="6144971"/>
                <a:ext cx="2949257" cy="676243"/>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4321174" y="6137350"/>
                <a:ext cx="2879726" cy="71243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5" name="Rectangle 14"/>
            <p:cNvSpPr/>
            <p:nvPr/>
          </p:nvSpPr>
          <p:spPr bwMode="auto">
            <a:xfrm>
              <a:off x="4237036" y="1023696"/>
              <a:ext cx="1219201" cy="1025766"/>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1" name="Rectangle 10"/>
          <p:cNvSpPr/>
          <p:nvPr/>
        </p:nvSpPr>
        <p:spPr bwMode="auto">
          <a:xfrm>
            <a:off x="3480724" y="4262754"/>
            <a:ext cx="947270" cy="990403"/>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ectangle 17"/>
          <p:cNvSpPr/>
          <p:nvPr/>
        </p:nvSpPr>
        <p:spPr bwMode="auto">
          <a:xfrm>
            <a:off x="4428311" y="2625740"/>
            <a:ext cx="4456926" cy="338122"/>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51367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Outbound IP Partitioning</a:t>
            </a:r>
            <a:endParaRPr lang="en-US" dirty="0"/>
          </a:p>
        </p:txBody>
      </p:sp>
      <p:sp>
        <p:nvSpPr>
          <p:cNvPr id="6" name="Text Placeholder 5"/>
          <p:cNvSpPr>
            <a:spLocks noGrp="1"/>
          </p:cNvSpPr>
          <p:nvPr>
            <p:ph type="body" sz="quarter" idx="10"/>
          </p:nvPr>
        </p:nvSpPr>
        <p:spPr>
          <a:xfrm>
            <a:off x="274638" y="1212850"/>
            <a:ext cx="11887200" cy="4801314"/>
          </a:xfrm>
        </p:spPr>
        <p:txBody>
          <a:bodyPr/>
          <a:lstStyle/>
          <a:p>
            <a:r>
              <a:rPr lang="en-US" dirty="0"/>
              <a:t>Expanding reputation </a:t>
            </a:r>
            <a:r>
              <a:rPr lang="en-US" dirty="0" smtClean="0"/>
              <a:t>protection</a:t>
            </a:r>
            <a:endParaRPr lang="en-US" dirty="0"/>
          </a:p>
          <a:p>
            <a:pPr lvl="1"/>
            <a:r>
              <a:rPr lang="en-US" dirty="0"/>
              <a:t>Why utilize partitions?</a:t>
            </a:r>
          </a:p>
          <a:p>
            <a:pPr lvl="1"/>
            <a:r>
              <a:rPr lang="en-US" dirty="0"/>
              <a:t>How </a:t>
            </a:r>
            <a:r>
              <a:rPr lang="en-US" dirty="0" smtClean="0"/>
              <a:t>this </a:t>
            </a:r>
            <a:r>
              <a:rPr lang="en-US" dirty="0"/>
              <a:t>benefits </a:t>
            </a:r>
            <a:r>
              <a:rPr lang="en-US" dirty="0" smtClean="0"/>
              <a:t>customers</a:t>
            </a:r>
            <a:endParaRPr lang="en-US" dirty="0"/>
          </a:p>
          <a:p>
            <a:r>
              <a:rPr lang="en-US" dirty="0"/>
              <a:t>Mail Classification</a:t>
            </a:r>
          </a:p>
          <a:p>
            <a:pPr lvl="1"/>
            <a:r>
              <a:rPr lang="en-US" dirty="0"/>
              <a:t>Current classifications and how this will </a:t>
            </a:r>
            <a:r>
              <a:rPr lang="en-US" dirty="0" smtClean="0"/>
              <a:t>evolve</a:t>
            </a:r>
            <a:endParaRPr lang="en-US" dirty="0"/>
          </a:p>
          <a:p>
            <a:pPr lvl="1"/>
            <a:r>
              <a:rPr lang="en-US" dirty="0"/>
              <a:t>	Good mail </a:t>
            </a:r>
            <a:r>
              <a:rPr lang="en-US" dirty="0" smtClean="0"/>
              <a:t>(normal)</a:t>
            </a:r>
          </a:p>
          <a:p>
            <a:pPr lvl="1"/>
            <a:r>
              <a:rPr lang="en-US" dirty="0"/>
              <a:t>	</a:t>
            </a:r>
            <a:r>
              <a:rPr lang="en-US" dirty="0" smtClean="0"/>
              <a:t>NDR</a:t>
            </a:r>
            <a:endParaRPr lang="en-US" dirty="0"/>
          </a:p>
          <a:p>
            <a:pPr lvl="1"/>
            <a:r>
              <a:rPr lang="en-US" dirty="0"/>
              <a:t>	High Risk (spam)</a:t>
            </a:r>
          </a:p>
          <a:p>
            <a:pPr lvl="1"/>
            <a:r>
              <a:rPr lang="en-US" dirty="0"/>
              <a:t>	Bulk	</a:t>
            </a:r>
          </a:p>
          <a:p>
            <a:r>
              <a:rPr lang="en-US" dirty="0"/>
              <a:t>Service vs Rule Based Routing</a:t>
            </a:r>
          </a:p>
          <a:p>
            <a:pPr lvl="1"/>
            <a:r>
              <a:rPr lang="en-US" dirty="0"/>
              <a:t>Making the most agile decisions as we increase detection </a:t>
            </a:r>
            <a:r>
              <a:rPr lang="en-US" dirty="0" smtClean="0"/>
              <a:t>capabilities</a:t>
            </a:r>
            <a:endParaRPr lang="en-US" dirty="0"/>
          </a:p>
        </p:txBody>
      </p:sp>
      <p:pic>
        <p:nvPicPr>
          <p:cNvPr id="2" name="Picture 1"/>
          <p:cNvPicPr>
            <a:picLocks noChangeAspect="1"/>
          </p:cNvPicPr>
          <p:nvPr/>
        </p:nvPicPr>
        <p:blipFill>
          <a:blip r:embed="rId3"/>
          <a:stretch>
            <a:fillRect/>
          </a:stretch>
        </p:blipFill>
        <p:spPr>
          <a:xfrm>
            <a:off x="7754032" y="1650125"/>
            <a:ext cx="3915237" cy="3731172"/>
          </a:xfrm>
          <a:prstGeom prst="rect">
            <a:avLst/>
          </a:prstGeom>
        </p:spPr>
      </p:pic>
    </p:spTree>
    <p:extLst>
      <p:ext uri="{BB962C8B-B14F-4D97-AF65-F5344CB8AC3E}">
        <p14:creationId xmlns:p14="http://schemas.microsoft.com/office/powerpoint/2010/main" val="109070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844363" y="1058862"/>
            <a:ext cx="8750116" cy="5791200"/>
          </a:xfrm>
          <a:prstGeom prst="rect">
            <a:avLst/>
          </a:prstGeom>
        </p:spPr>
      </p:pic>
      <p:sp>
        <p:nvSpPr>
          <p:cNvPr id="17" name="Title 16"/>
          <p:cNvSpPr>
            <a:spLocks noGrp="1"/>
          </p:cNvSpPr>
          <p:nvPr>
            <p:ph type="title"/>
          </p:nvPr>
        </p:nvSpPr>
        <p:spPr/>
        <p:txBody>
          <a:bodyPr/>
          <a:lstStyle/>
          <a:p>
            <a:r>
              <a:rPr lang="en-US" dirty="0" smtClean="0"/>
              <a:t>Outbound Architecture - Mail flow </a:t>
            </a:r>
            <a:endParaRPr lang="en-US" dirty="0"/>
          </a:p>
        </p:txBody>
      </p:sp>
      <p:grpSp>
        <p:nvGrpSpPr>
          <p:cNvPr id="3" name="Group 2"/>
          <p:cNvGrpSpPr/>
          <p:nvPr/>
        </p:nvGrpSpPr>
        <p:grpSpPr>
          <a:xfrm>
            <a:off x="4427995" y="1225232"/>
            <a:ext cx="6166802" cy="5654762"/>
            <a:chOff x="4320858" y="1195025"/>
            <a:chExt cx="6166802" cy="5654762"/>
          </a:xfrm>
        </p:grpSpPr>
        <p:sp>
          <p:nvSpPr>
            <p:cNvPr id="6" name="Rectangle 5"/>
            <p:cNvSpPr/>
            <p:nvPr/>
          </p:nvSpPr>
          <p:spPr bwMode="auto">
            <a:xfrm>
              <a:off x="4320858" y="3009855"/>
              <a:ext cx="6166802" cy="224794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5812442" y="1195025"/>
              <a:ext cx="1495425" cy="676243"/>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7538402" y="6144971"/>
              <a:ext cx="2949257" cy="676243"/>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4321174" y="6137350"/>
              <a:ext cx="2879726" cy="71243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1" name="Rectangle 10"/>
          <p:cNvSpPr/>
          <p:nvPr/>
        </p:nvSpPr>
        <p:spPr bwMode="auto">
          <a:xfrm>
            <a:off x="4236717" y="1078109"/>
            <a:ext cx="1188720" cy="990403"/>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ectangle 17"/>
          <p:cNvSpPr/>
          <p:nvPr/>
        </p:nvSpPr>
        <p:spPr bwMode="auto">
          <a:xfrm>
            <a:off x="4428311" y="2625740"/>
            <a:ext cx="4456926" cy="338122"/>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ectangle 12"/>
          <p:cNvSpPr/>
          <p:nvPr/>
        </p:nvSpPr>
        <p:spPr bwMode="auto">
          <a:xfrm>
            <a:off x="3495646" y="4265612"/>
            <a:ext cx="932665" cy="98429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1287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844363" y="1058862"/>
            <a:ext cx="8750116" cy="5791200"/>
          </a:xfrm>
          <a:prstGeom prst="rect">
            <a:avLst/>
          </a:prstGeom>
        </p:spPr>
      </p:pic>
      <p:sp>
        <p:nvSpPr>
          <p:cNvPr id="17" name="Title 16"/>
          <p:cNvSpPr>
            <a:spLocks noGrp="1"/>
          </p:cNvSpPr>
          <p:nvPr>
            <p:ph type="title"/>
          </p:nvPr>
        </p:nvSpPr>
        <p:spPr/>
        <p:txBody>
          <a:bodyPr/>
          <a:lstStyle/>
          <a:p>
            <a:r>
              <a:rPr lang="en-US" dirty="0" smtClean="0"/>
              <a:t>Outbound Architecture - Mail flow </a:t>
            </a:r>
            <a:endParaRPr lang="en-US" dirty="0"/>
          </a:p>
        </p:txBody>
      </p:sp>
      <p:grpSp>
        <p:nvGrpSpPr>
          <p:cNvPr id="16" name="Group 15"/>
          <p:cNvGrpSpPr/>
          <p:nvPr/>
        </p:nvGrpSpPr>
        <p:grpSpPr>
          <a:xfrm>
            <a:off x="4237036" y="1023696"/>
            <a:ext cx="6357761" cy="5856298"/>
            <a:chOff x="4237036" y="1023696"/>
            <a:chExt cx="6357761" cy="5856298"/>
          </a:xfrm>
        </p:grpSpPr>
        <p:grpSp>
          <p:nvGrpSpPr>
            <p:cNvPr id="3" name="Group 2"/>
            <p:cNvGrpSpPr/>
            <p:nvPr/>
          </p:nvGrpSpPr>
          <p:grpSpPr>
            <a:xfrm>
              <a:off x="4427995" y="3040062"/>
              <a:ext cx="6166802" cy="3839932"/>
              <a:chOff x="4320858" y="3009855"/>
              <a:chExt cx="6166802" cy="3839932"/>
            </a:xfrm>
          </p:grpSpPr>
          <p:sp>
            <p:nvSpPr>
              <p:cNvPr id="6" name="Rectangle 5"/>
              <p:cNvSpPr/>
              <p:nvPr/>
            </p:nvSpPr>
            <p:spPr bwMode="auto">
              <a:xfrm>
                <a:off x="4320858" y="3009855"/>
                <a:ext cx="6166802" cy="224794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7538402" y="6144971"/>
                <a:ext cx="2949257" cy="676243"/>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4321174" y="6137350"/>
                <a:ext cx="2879726" cy="71243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5" name="Rectangle 14"/>
            <p:cNvSpPr/>
            <p:nvPr/>
          </p:nvSpPr>
          <p:spPr bwMode="auto">
            <a:xfrm>
              <a:off x="4237036" y="1023696"/>
              <a:ext cx="1219201" cy="1025766"/>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1" name="Rectangle 10"/>
          <p:cNvSpPr/>
          <p:nvPr/>
        </p:nvSpPr>
        <p:spPr bwMode="auto">
          <a:xfrm>
            <a:off x="5919260" y="1216152"/>
            <a:ext cx="1495743" cy="676656"/>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ectangle 17"/>
          <p:cNvSpPr/>
          <p:nvPr/>
        </p:nvSpPr>
        <p:spPr bwMode="auto">
          <a:xfrm>
            <a:off x="4428311" y="2625740"/>
            <a:ext cx="4456926" cy="338122"/>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ectangle 12"/>
          <p:cNvSpPr/>
          <p:nvPr/>
        </p:nvSpPr>
        <p:spPr bwMode="auto">
          <a:xfrm>
            <a:off x="3495646" y="4265612"/>
            <a:ext cx="932665" cy="98429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559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844363" y="1058862"/>
            <a:ext cx="8750116" cy="5791200"/>
          </a:xfrm>
          <a:prstGeom prst="rect">
            <a:avLst/>
          </a:prstGeom>
        </p:spPr>
      </p:pic>
      <p:sp>
        <p:nvSpPr>
          <p:cNvPr id="17" name="Title 16"/>
          <p:cNvSpPr>
            <a:spLocks noGrp="1"/>
          </p:cNvSpPr>
          <p:nvPr>
            <p:ph type="title"/>
          </p:nvPr>
        </p:nvSpPr>
        <p:spPr/>
        <p:txBody>
          <a:bodyPr/>
          <a:lstStyle/>
          <a:p>
            <a:r>
              <a:rPr lang="en-US" dirty="0" smtClean="0"/>
              <a:t>Outbound Architecture - Mail flow </a:t>
            </a:r>
            <a:endParaRPr lang="en-US" dirty="0"/>
          </a:p>
        </p:txBody>
      </p:sp>
      <p:grpSp>
        <p:nvGrpSpPr>
          <p:cNvPr id="16" name="Group 15"/>
          <p:cNvGrpSpPr/>
          <p:nvPr/>
        </p:nvGrpSpPr>
        <p:grpSpPr>
          <a:xfrm>
            <a:off x="4237036" y="1023696"/>
            <a:ext cx="6357761" cy="5856298"/>
            <a:chOff x="4237036" y="1023696"/>
            <a:chExt cx="6357761" cy="5856298"/>
          </a:xfrm>
        </p:grpSpPr>
        <p:grpSp>
          <p:nvGrpSpPr>
            <p:cNvPr id="3" name="Group 2"/>
            <p:cNvGrpSpPr/>
            <p:nvPr/>
          </p:nvGrpSpPr>
          <p:grpSpPr>
            <a:xfrm>
              <a:off x="4427995" y="3040062"/>
              <a:ext cx="6166802" cy="3839932"/>
              <a:chOff x="4320858" y="3009855"/>
              <a:chExt cx="6166802" cy="3839932"/>
            </a:xfrm>
          </p:grpSpPr>
          <p:sp>
            <p:nvSpPr>
              <p:cNvPr id="6" name="Rectangle 5"/>
              <p:cNvSpPr/>
              <p:nvPr/>
            </p:nvSpPr>
            <p:spPr bwMode="auto">
              <a:xfrm>
                <a:off x="4320858" y="3009855"/>
                <a:ext cx="6166802" cy="224794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7538402" y="6144971"/>
                <a:ext cx="2949257" cy="676243"/>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4321174" y="6137350"/>
                <a:ext cx="2879726" cy="712437"/>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5" name="Rectangle 14"/>
            <p:cNvSpPr/>
            <p:nvPr/>
          </p:nvSpPr>
          <p:spPr bwMode="auto">
            <a:xfrm>
              <a:off x="4237036" y="1023696"/>
              <a:ext cx="1219201" cy="1025766"/>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1" name="Rectangle 10"/>
          <p:cNvSpPr/>
          <p:nvPr/>
        </p:nvSpPr>
        <p:spPr bwMode="auto">
          <a:xfrm>
            <a:off x="4462272" y="2642615"/>
            <a:ext cx="4434840" cy="219456"/>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ectangle 12"/>
          <p:cNvSpPr/>
          <p:nvPr/>
        </p:nvSpPr>
        <p:spPr bwMode="auto">
          <a:xfrm>
            <a:off x="3495646" y="4265612"/>
            <a:ext cx="932665" cy="98429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9" name="Rectangle 18"/>
          <p:cNvSpPr/>
          <p:nvPr/>
        </p:nvSpPr>
        <p:spPr bwMode="auto">
          <a:xfrm>
            <a:off x="5919579" y="1225232"/>
            <a:ext cx="1495425" cy="676243"/>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25360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1844363" y="1058862"/>
            <a:ext cx="8750116" cy="5791200"/>
          </a:xfrm>
          <a:prstGeom prst="rect">
            <a:avLst/>
          </a:prstGeom>
        </p:spPr>
      </p:pic>
      <p:sp>
        <p:nvSpPr>
          <p:cNvPr id="17" name="Title 16"/>
          <p:cNvSpPr>
            <a:spLocks noGrp="1"/>
          </p:cNvSpPr>
          <p:nvPr>
            <p:ph type="title"/>
          </p:nvPr>
        </p:nvSpPr>
        <p:spPr/>
        <p:txBody>
          <a:bodyPr/>
          <a:lstStyle/>
          <a:p>
            <a:r>
              <a:rPr lang="en-US" dirty="0" smtClean="0"/>
              <a:t>Outbound Architecture - Mail flow </a:t>
            </a:r>
            <a:endParaRPr lang="en-US" dirty="0"/>
          </a:p>
        </p:txBody>
      </p:sp>
      <p:grpSp>
        <p:nvGrpSpPr>
          <p:cNvPr id="16" name="Group 15"/>
          <p:cNvGrpSpPr/>
          <p:nvPr/>
        </p:nvGrpSpPr>
        <p:grpSpPr>
          <a:xfrm>
            <a:off x="4237036" y="1023696"/>
            <a:ext cx="6357761" cy="4264311"/>
            <a:chOff x="4237036" y="1023696"/>
            <a:chExt cx="6357761" cy="4264311"/>
          </a:xfrm>
        </p:grpSpPr>
        <p:sp>
          <p:nvSpPr>
            <p:cNvPr id="6" name="Rectangle 5"/>
            <p:cNvSpPr/>
            <p:nvPr/>
          </p:nvSpPr>
          <p:spPr bwMode="auto">
            <a:xfrm>
              <a:off x="4427995" y="3040062"/>
              <a:ext cx="6166802" cy="224794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4237036" y="1023696"/>
              <a:ext cx="1219201" cy="1025766"/>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1" name="Rectangle 10"/>
          <p:cNvSpPr/>
          <p:nvPr/>
        </p:nvSpPr>
        <p:spPr bwMode="auto">
          <a:xfrm>
            <a:off x="4427993" y="5935662"/>
            <a:ext cx="2880044" cy="900613"/>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ectangle 17"/>
          <p:cNvSpPr/>
          <p:nvPr/>
        </p:nvSpPr>
        <p:spPr bwMode="auto">
          <a:xfrm>
            <a:off x="4428311" y="2625740"/>
            <a:ext cx="4456926" cy="338122"/>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ectangle 12"/>
          <p:cNvSpPr/>
          <p:nvPr/>
        </p:nvSpPr>
        <p:spPr bwMode="auto">
          <a:xfrm>
            <a:off x="3495646" y="4265612"/>
            <a:ext cx="932665" cy="984295"/>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9" name="Rectangle 18"/>
          <p:cNvSpPr/>
          <p:nvPr/>
        </p:nvSpPr>
        <p:spPr bwMode="auto">
          <a:xfrm>
            <a:off x="5919579" y="1225232"/>
            <a:ext cx="1495425" cy="676243"/>
          </a:xfrm>
          <a:prstGeom prst="rect">
            <a:avLst/>
          </a:prstGeom>
          <a:solidFill>
            <a:schemeClr val="bg2">
              <a:alpha val="50196"/>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0" name="Rectangle 19"/>
          <p:cNvSpPr/>
          <p:nvPr/>
        </p:nvSpPr>
        <p:spPr bwMode="auto">
          <a:xfrm>
            <a:off x="7645539" y="5935661"/>
            <a:ext cx="2948940" cy="900613"/>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60083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2178802"/>
          </a:xfrm>
        </p:spPr>
        <p:txBody>
          <a:bodyPr/>
          <a:lstStyle/>
          <a:p>
            <a:r>
              <a:rPr lang="en-US" dirty="0"/>
              <a:t>Exchange Online Advanced Threat Protection</a:t>
            </a:r>
          </a:p>
        </p:txBody>
      </p:sp>
    </p:spTree>
    <p:extLst>
      <p:ext uri="{BB962C8B-B14F-4D97-AF65-F5344CB8AC3E}">
        <p14:creationId xmlns:p14="http://schemas.microsoft.com/office/powerpoint/2010/main" val="515823573"/>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Evolving threat space</a:t>
            </a:r>
            <a:endParaRPr lang="en-US" dirty="0"/>
          </a:p>
        </p:txBody>
      </p:sp>
      <p:grpSp>
        <p:nvGrpSpPr>
          <p:cNvPr id="5" name="Group 4"/>
          <p:cNvGrpSpPr/>
          <p:nvPr/>
        </p:nvGrpSpPr>
        <p:grpSpPr>
          <a:xfrm>
            <a:off x="731838" y="1577043"/>
            <a:ext cx="2663211" cy="1504404"/>
            <a:chOff x="7826582" y="864143"/>
            <a:chExt cx="2611228" cy="1475038"/>
          </a:xfrm>
        </p:grpSpPr>
        <p:pic>
          <p:nvPicPr>
            <p:cNvPr id="6" name="Picture 5"/>
            <p:cNvPicPr>
              <a:picLocks noChangeAspect="1"/>
            </p:cNvPicPr>
            <p:nvPr/>
          </p:nvPicPr>
          <p:blipFill>
            <a:blip r:embed="rId2"/>
            <a:stretch>
              <a:fillRect/>
            </a:stretch>
          </p:blipFill>
          <p:spPr>
            <a:xfrm>
              <a:off x="7826582" y="1267592"/>
              <a:ext cx="2611228" cy="1071589"/>
            </a:xfrm>
            <a:prstGeom prst="rect">
              <a:avLst/>
            </a:prstGeom>
          </p:spPr>
        </p:pic>
        <p:sp>
          <p:nvSpPr>
            <p:cNvPr id="7" name="TextBox 6"/>
            <p:cNvSpPr txBox="1"/>
            <p:nvPr/>
          </p:nvSpPr>
          <p:spPr>
            <a:xfrm>
              <a:off x="7826582" y="864143"/>
              <a:ext cx="2258365" cy="482831"/>
            </a:xfrm>
            <a:prstGeom prst="rect">
              <a:avLst/>
            </a:prstGeom>
            <a:noFill/>
          </p:spPr>
          <p:txBody>
            <a:bodyPr wrap="none" lIns="146304" tIns="91440" rIns="146304" bIns="91440" rtlCol="0">
              <a:spAutoFit/>
            </a:bodyPr>
            <a:lstStyle/>
            <a:p>
              <a:pPr marL="0" lvl="1"/>
              <a:r>
                <a:rPr lang="en-US" sz="2000" spc="-71" dirty="0">
                  <a:gradFill>
                    <a:gsLst>
                      <a:gs pos="73729">
                        <a:srgbClr val="FFFFFF"/>
                      </a:gs>
                      <a:gs pos="59322">
                        <a:srgbClr val="FFFFFF"/>
                      </a:gs>
                    </a:gsLst>
                    <a:lin ang="5400000" scaled="0"/>
                  </a:gradFill>
                  <a:cs typeface="Segoe UI" panose="020B0502040204020203" pitchFamily="34" charset="0"/>
                </a:rPr>
                <a:t>Short-span attacks </a:t>
              </a:r>
            </a:p>
          </p:txBody>
        </p:sp>
      </p:grpSp>
      <p:grpSp>
        <p:nvGrpSpPr>
          <p:cNvPr id="8" name="Group 7"/>
          <p:cNvGrpSpPr/>
          <p:nvPr/>
        </p:nvGrpSpPr>
        <p:grpSpPr>
          <a:xfrm>
            <a:off x="4000718" y="1577043"/>
            <a:ext cx="2583275" cy="1422859"/>
            <a:chOff x="7904958" y="2585708"/>
            <a:chExt cx="2532853" cy="1395085"/>
          </a:xfrm>
        </p:grpSpPr>
        <p:pic>
          <p:nvPicPr>
            <p:cNvPr id="9" name="Picture 8"/>
            <p:cNvPicPr>
              <a:picLocks noChangeAspect="1"/>
            </p:cNvPicPr>
            <p:nvPr/>
          </p:nvPicPr>
          <p:blipFill>
            <a:blip r:embed="rId3"/>
            <a:stretch>
              <a:fillRect/>
            </a:stretch>
          </p:blipFill>
          <p:spPr>
            <a:xfrm>
              <a:off x="7904958" y="2989157"/>
              <a:ext cx="2532853" cy="991636"/>
            </a:xfrm>
            <a:prstGeom prst="rect">
              <a:avLst/>
            </a:prstGeom>
          </p:spPr>
        </p:pic>
        <p:sp>
          <p:nvSpPr>
            <p:cNvPr id="10" name="Rectangle 9"/>
            <p:cNvSpPr/>
            <p:nvPr/>
          </p:nvSpPr>
          <p:spPr>
            <a:xfrm>
              <a:off x="7904958" y="2585708"/>
              <a:ext cx="2356755" cy="482831"/>
            </a:xfrm>
            <a:prstGeom prst="rect">
              <a:avLst/>
            </a:prstGeom>
            <a:noFill/>
          </p:spPr>
          <p:txBody>
            <a:bodyPr wrap="none" lIns="146304" tIns="91440" rIns="146304" bIns="91440" rtlCol="0">
              <a:spAutoFit/>
            </a:bodyPr>
            <a:lstStyle/>
            <a:p>
              <a:pPr marL="0" lvl="1"/>
              <a:r>
                <a:rPr lang="en-US" sz="2000" spc="-71" dirty="0">
                  <a:gradFill>
                    <a:gsLst>
                      <a:gs pos="73729">
                        <a:srgbClr val="FFFFFF"/>
                      </a:gs>
                      <a:gs pos="59322">
                        <a:srgbClr val="FFFFFF"/>
                      </a:gs>
                    </a:gsLst>
                    <a:lin ang="5400000" scaled="0"/>
                  </a:gradFill>
                  <a:cs typeface="Segoe UI" panose="020B0502040204020203" pitchFamily="34" charset="0"/>
                </a:rPr>
                <a:t>Serial variant attacks</a:t>
              </a:r>
            </a:p>
          </p:txBody>
        </p:sp>
      </p:grpSp>
      <p:sp>
        <p:nvSpPr>
          <p:cNvPr id="14" name="Text Placeholder 2"/>
          <p:cNvSpPr txBox="1">
            <a:spLocks/>
          </p:cNvSpPr>
          <p:nvPr/>
        </p:nvSpPr>
        <p:spPr>
          <a:xfrm>
            <a:off x="7159771" y="1577043"/>
            <a:ext cx="4453368" cy="869768"/>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2400"/>
              </a:spcBef>
              <a:buFont typeface="Arial" panose="020B0604020202020204" pitchFamily="34" charset="0"/>
              <a:buNone/>
              <a:defRPr sz="4000" kern="1200">
                <a:gradFill>
                  <a:gsLst>
                    <a:gs pos="100000">
                      <a:schemeClr val="bg2"/>
                    </a:gs>
                    <a:gs pos="0">
                      <a:schemeClr val="bg2"/>
                    </a:gs>
                  </a:gsLst>
                  <a:lin ang="5400000" scaled="0"/>
                </a:gradFill>
                <a:latin typeface="+mj-lt"/>
                <a:ea typeface="+mn-ea"/>
                <a:cs typeface="Segoe UI Light" panose="020B05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2pPr>
            <a:lvl3pPr marL="231775"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3pPr>
            <a:lvl4pPr marL="45720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4pPr>
            <a:lvl5pPr marL="693738"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rgbClr val="FFFFFF"/>
                </a:solidFill>
              </a:rPr>
              <a:t>Short-span </a:t>
            </a:r>
            <a:r>
              <a:rPr lang="en-US" sz="2800" dirty="0">
                <a:solidFill>
                  <a:srgbClr val="FFFFFF"/>
                </a:solidFill>
              </a:rPr>
              <a:t>attacks can </a:t>
            </a:r>
            <a:r>
              <a:rPr lang="en-US" sz="2800" dirty="0" smtClean="0">
                <a:solidFill>
                  <a:srgbClr val="FFFFFF"/>
                </a:solidFill>
              </a:rPr>
              <a:t>be just </a:t>
            </a:r>
            <a:r>
              <a:rPr lang="en-US" sz="2800" dirty="0">
                <a:solidFill>
                  <a:srgbClr val="FFFFFF"/>
                </a:solidFill>
              </a:rPr>
              <a:t>minutes to </a:t>
            </a:r>
            <a:r>
              <a:rPr lang="en-US" sz="2800" dirty="0" smtClean="0">
                <a:solidFill>
                  <a:srgbClr val="FFFFFF"/>
                </a:solidFill>
              </a:rPr>
              <a:t>hours</a:t>
            </a:r>
            <a:endParaRPr lang="en-US" sz="2800" dirty="0">
              <a:solidFill>
                <a:srgbClr val="FFFFFF"/>
              </a:solidFill>
            </a:endParaRPr>
          </a:p>
        </p:txBody>
      </p:sp>
      <p:grpSp>
        <p:nvGrpSpPr>
          <p:cNvPr id="53" name="Group 52"/>
          <p:cNvGrpSpPr/>
          <p:nvPr/>
        </p:nvGrpSpPr>
        <p:grpSpPr>
          <a:xfrm>
            <a:off x="575196" y="3510958"/>
            <a:ext cx="6321141" cy="2429784"/>
            <a:chOff x="5897202" y="5369508"/>
            <a:chExt cx="6321141" cy="2429784"/>
          </a:xfrm>
        </p:grpSpPr>
        <p:cxnSp>
          <p:nvCxnSpPr>
            <p:cNvPr id="30" name="Straight Connector 29"/>
            <p:cNvCxnSpPr/>
            <p:nvPr/>
          </p:nvCxnSpPr>
          <p:spPr>
            <a:xfrm>
              <a:off x="6650228" y="5691798"/>
              <a:ext cx="5029200"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6400800" y="5369508"/>
              <a:ext cx="498856" cy="1525524"/>
              <a:chOff x="6528364" y="5369508"/>
              <a:chExt cx="498856" cy="1525524"/>
            </a:xfrm>
          </p:grpSpPr>
          <p:cxnSp>
            <p:nvCxnSpPr>
              <p:cNvPr id="32" name="Straight Arrow Connector 31"/>
              <p:cNvCxnSpPr/>
              <p:nvPr/>
            </p:nvCxnSpPr>
            <p:spPr>
              <a:xfrm flipV="1">
                <a:off x="6777792" y="5706312"/>
                <a:ext cx="0" cy="118872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528364" y="5369508"/>
                <a:ext cx="498856" cy="307777"/>
              </a:xfrm>
              <a:prstGeom prst="rect">
                <a:avLst/>
              </a:prstGeom>
              <a:noFill/>
            </p:spPr>
            <p:txBody>
              <a:bodyPr wrap="none" rtlCol="0" anchor="b" anchorCtr="0">
                <a:noAutofit/>
              </a:bodyPr>
              <a:lstStyle/>
              <a:p>
                <a:pPr algn="ctr"/>
                <a:r>
                  <a:rPr lang="en-US" sz="1400" dirty="0" smtClean="0">
                    <a:solidFill>
                      <a:srgbClr val="FFFFFF"/>
                    </a:solidFill>
                    <a:cs typeface="Segoe UI" panose="020B0502040204020203" pitchFamily="34" charset="0"/>
                  </a:rPr>
                  <a:t>T=0</a:t>
                </a:r>
                <a:endParaRPr lang="en-US" sz="1400" dirty="0">
                  <a:solidFill>
                    <a:srgbClr val="FFFFFF"/>
                  </a:solidFill>
                  <a:cs typeface="Segoe UI" panose="020B0502040204020203" pitchFamily="34" charset="0"/>
                </a:endParaRPr>
              </a:p>
            </p:txBody>
          </p:sp>
        </p:grpSp>
        <p:grpSp>
          <p:nvGrpSpPr>
            <p:cNvPr id="45" name="Group 44"/>
            <p:cNvGrpSpPr/>
            <p:nvPr/>
          </p:nvGrpSpPr>
          <p:grpSpPr>
            <a:xfrm>
              <a:off x="7132320" y="5369508"/>
              <a:ext cx="498856" cy="702564"/>
              <a:chOff x="7145854" y="5369508"/>
              <a:chExt cx="498856" cy="702564"/>
            </a:xfrm>
          </p:grpSpPr>
          <p:cxnSp>
            <p:nvCxnSpPr>
              <p:cNvPr id="33" name="Straight Arrow Connector 32"/>
              <p:cNvCxnSpPr/>
              <p:nvPr/>
            </p:nvCxnSpPr>
            <p:spPr>
              <a:xfrm flipV="1">
                <a:off x="7395282" y="5706312"/>
                <a:ext cx="0" cy="36576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145854" y="5369508"/>
                <a:ext cx="498856" cy="307777"/>
              </a:xfrm>
              <a:prstGeom prst="rect">
                <a:avLst/>
              </a:prstGeom>
              <a:noFill/>
            </p:spPr>
            <p:txBody>
              <a:bodyPr wrap="none" rtlCol="0" anchor="b" anchorCtr="0">
                <a:noAutofit/>
              </a:bodyPr>
              <a:lstStyle/>
              <a:p>
                <a:pPr algn="ctr"/>
                <a:r>
                  <a:rPr lang="en-US" sz="1400" dirty="0" smtClean="0">
                    <a:solidFill>
                      <a:srgbClr val="FFFFFF"/>
                    </a:solidFill>
                    <a:cs typeface="Segoe UI" panose="020B0502040204020203" pitchFamily="34" charset="0"/>
                  </a:rPr>
                  <a:t>T=5</a:t>
                </a:r>
                <a:endParaRPr lang="en-US" sz="1400" dirty="0">
                  <a:solidFill>
                    <a:srgbClr val="FFFFFF"/>
                  </a:solidFill>
                  <a:cs typeface="Segoe UI" panose="020B0502040204020203" pitchFamily="34" charset="0"/>
                </a:endParaRPr>
              </a:p>
            </p:txBody>
          </p:sp>
        </p:grpSp>
        <p:grpSp>
          <p:nvGrpSpPr>
            <p:cNvPr id="44" name="Group 43"/>
            <p:cNvGrpSpPr/>
            <p:nvPr/>
          </p:nvGrpSpPr>
          <p:grpSpPr>
            <a:xfrm>
              <a:off x="7863840" y="5369508"/>
              <a:ext cx="498856" cy="1708404"/>
              <a:chOff x="7980467" y="5369508"/>
              <a:chExt cx="498856" cy="1708404"/>
            </a:xfrm>
          </p:grpSpPr>
          <p:cxnSp>
            <p:nvCxnSpPr>
              <p:cNvPr id="34" name="Straight Arrow Connector 33"/>
              <p:cNvCxnSpPr/>
              <p:nvPr/>
            </p:nvCxnSpPr>
            <p:spPr>
              <a:xfrm flipV="1">
                <a:off x="8229895" y="5706312"/>
                <a:ext cx="0" cy="13716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980467" y="5369508"/>
                <a:ext cx="498856" cy="307777"/>
              </a:xfrm>
              <a:prstGeom prst="rect">
                <a:avLst/>
              </a:prstGeom>
              <a:noFill/>
            </p:spPr>
            <p:txBody>
              <a:bodyPr wrap="none" rtlCol="0" anchor="b" anchorCtr="0">
                <a:noAutofit/>
              </a:bodyPr>
              <a:lstStyle/>
              <a:p>
                <a:pPr algn="ctr"/>
                <a:r>
                  <a:rPr lang="en-US" sz="1400" dirty="0" smtClean="0">
                    <a:solidFill>
                      <a:srgbClr val="FFFFFF"/>
                    </a:solidFill>
                    <a:cs typeface="Segoe UI" panose="020B0502040204020203" pitchFamily="34" charset="0"/>
                  </a:rPr>
                  <a:t>T=10</a:t>
                </a:r>
                <a:endParaRPr lang="en-US" sz="1400" dirty="0">
                  <a:solidFill>
                    <a:srgbClr val="FFFFFF"/>
                  </a:solidFill>
                  <a:cs typeface="Segoe UI" panose="020B0502040204020203" pitchFamily="34" charset="0"/>
                </a:endParaRPr>
              </a:p>
            </p:txBody>
          </p:sp>
        </p:grpSp>
        <p:grpSp>
          <p:nvGrpSpPr>
            <p:cNvPr id="43" name="Group 42"/>
            <p:cNvGrpSpPr/>
            <p:nvPr/>
          </p:nvGrpSpPr>
          <p:grpSpPr>
            <a:xfrm>
              <a:off x="8595360" y="5369508"/>
              <a:ext cx="498856" cy="794004"/>
              <a:chOff x="8815080" y="5369508"/>
              <a:chExt cx="498856" cy="794004"/>
            </a:xfrm>
          </p:grpSpPr>
          <p:cxnSp>
            <p:nvCxnSpPr>
              <p:cNvPr id="35" name="Straight Arrow Connector 34"/>
              <p:cNvCxnSpPr/>
              <p:nvPr/>
            </p:nvCxnSpPr>
            <p:spPr>
              <a:xfrm flipV="1">
                <a:off x="9064508" y="5706312"/>
                <a:ext cx="0" cy="457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815080" y="5369508"/>
                <a:ext cx="498856" cy="307777"/>
              </a:xfrm>
              <a:prstGeom prst="rect">
                <a:avLst/>
              </a:prstGeom>
              <a:noFill/>
            </p:spPr>
            <p:txBody>
              <a:bodyPr wrap="none" rtlCol="0" anchor="b" anchorCtr="0">
                <a:noAutofit/>
              </a:bodyPr>
              <a:lstStyle/>
              <a:p>
                <a:pPr algn="ctr"/>
                <a:r>
                  <a:rPr lang="en-US" sz="1400" dirty="0" smtClean="0">
                    <a:solidFill>
                      <a:srgbClr val="FFFFFF"/>
                    </a:solidFill>
                    <a:cs typeface="Segoe UI" panose="020B0502040204020203" pitchFamily="34" charset="0"/>
                  </a:rPr>
                  <a:t>T=15</a:t>
                </a:r>
                <a:endParaRPr lang="en-US" sz="1400" dirty="0">
                  <a:solidFill>
                    <a:srgbClr val="FFFFFF"/>
                  </a:solidFill>
                  <a:cs typeface="Segoe UI" panose="020B0502040204020203" pitchFamily="34" charset="0"/>
                </a:endParaRPr>
              </a:p>
            </p:txBody>
          </p:sp>
        </p:grpSp>
        <p:grpSp>
          <p:nvGrpSpPr>
            <p:cNvPr id="42" name="Group 41"/>
            <p:cNvGrpSpPr/>
            <p:nvPr/>
          </p:nvGrpSpPr>
          <p:grpSpPr>
            <a:xfrm>
              <a:off x="11205782" y="5369508"/>
              <a:ext cx="498856" cy="1068324"/>
              <a:chOff x="11205782" y="5369508"/>
              <a:chExt cx="498856" cy="1068324"/>
            </a:xfrm>
          </p:grpSpPr>
          <p:cxnSp>
            <p:nvCxnSpPr>
              <p:cNvPr id="36" name="Straight Arrow Connector 35"/>
              <p:cNvCxnSpPr/>
              <p:nvPr/>
            </p:nvCxnSpPr>
            <p:spPr>
              <a:xfrm flipV="1">
                <a:off x="11455210" y="5706312"/>
                <a:ext cx="0" cy="73152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205782" y="5369508"/>
                <a:ext cx="498856" cy="307777"/>
              </a:xfrm>
              <a:prstGeom prst="rect">
                <a:avLst/>
              </a:prstGeom>
              <a:noFill/>
            </p:spPr>
            <p:txBody>
              <a:bodyPr wrap="none" rtlCol="0" anchor="b" anchorCtr="0">
                <a:noAutofit/>
              </a:bodyPr>
              <a:lstStyle/>
              <a:p>
                <a:pPr algn="ctr"/>
                <a:r>
                  <a:rPr lang="en-US" sz="1400" dirty="0" smtClean="0">
                    <a:solidFill>
                      <a:srgbClr val="FFFFFF"/>
                    </a:solidFill>
                    <a:cs typeface="Segoe UI" panose="020B0502040204020203" pitchFamily="34" charset="0"/>
                  </a:rPr>
                  <a:t>T=100</a:t>
                </a:r>
                <a:endParaRPr lang="en-US" sz="1400" dirty="0">
                  <a:solidFill>
                    <a:srgbClr val="FFFFFF"/>
                  </a:solidFill>
                  <a:cs typeface="Segoe UI" panose="020B0502040204020203" pitchFamily="34" charset="0"/>
                </a:endParaRPr>
              </a:p>
            </p:txBody>
          </p:sp>
        </p:grpSp>
        <p:grpSp>
          <p:nvGrpSpPr>
            <p:cNvPr id="18" name="Group 17"/>
            <p:cNvGrpSpPr/>
            <p:nvPr/>
          </p:nvGrpSpPr>
          <p:grpSpPr>
            <a:xfrm>
              <a:off x="7107428" y="6057554"/>
              <a:ext cx="548640" cy="320040"/>
              <a:chOff x="3132635" y="4765061"/>
              <a:chExt cx="548640" cy="320040"/>
            </a:xfrm>
          </p:grpSpPr>
          <p:sp>
            <p:nvSpPr>
              <p:cNvPr id="16" name="Freeform 5"/>
              <p:cNvSpPr>
                <a:spLocks/>
              </p:cNvSpPr>
              <p:nvPr/>
            </p:nvSpPr>
            <p:spPr bwMode="auto">
              <a:xfrm>
                <a:off x="3132635" y="4765061"/>
                <a:ext cx="548640" cy="320040"/>
              </a:xfrm>
              <a:custGeom>
                <a:avLst/>
                <a:gdLst>
                  <a:gd name="T0" fmla="*/ 26 w 405"/>
                  <a:gd name="T1" fmla="*/ 576 h 576"/>
                  <a:gd name="T2" fmla="*/ 0 w 405"/>
                  <a:gd name="T3" fmla="*/ 550 h 576"/>
                  <a:gd name="T4" fmla="*/ 0 w 405"/>
                  <a:gd name="T5" fmla="*/ 26 h 576"/>
                  <a:gd name="T6" fmla="*/ 26 w 405"/>
                  <a:gd name="T7" fmla="*/ 0 h 576"/>
                  <a:gd name="T8" fmla="*/ 379 w 405"/>
                  <a:gd name="T9" fmla="*/ 0 h 576"/>
                  <a:gd name="T10" fmla="*/ 405 w 405"/>
                  <a:gd name="T11" fmla="*/ 26 h 576"/>
                  <a:gd name="T12" fmla="*/ 405 w 405"/>
                  <a:gd name="T13" fmla="*/ 550 h 576"/>
                  <a:gd name="T14" fmla="*/ 379 w 405"/>
                  <a:gd name="T15" fmla="*/ 576 h 576"/>
                  <a:gd name="T16" fmla="*/ 26 w 405"/>
                  <a:gd name="T1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576">
                    <a:moveTo>
                      <a:pt x="26" y="576"/>
                    </a:moveTo>
                    <a:cubicBezTo>
                      <a:pt x="12" y="576"/>
                      <a:pt x="0" y="564"/>
                      <a:pt x="0" y="550"/>
                    </a:cubicBezTo>
                    <a:cubicBezTo>
                      <a:pt x="0" y="26"/>
                      <a:pt x="0" y="26"/>
                      <a:pt x="0" y="26"/>
                    </a:cubicBezTo>
                    <a:cubicBezTo>
                      <a:pt x="0" y="12"/>
                      <a:pt x="12" y="0"/>
                      <a:pt x="26" y="0"/>
                    </a:cubicBezTo>
                    <a:cubicBezTo>
                      <a:pt x="379" y="0"/>
                      <a:pt x="379" y="0"/>
                      <a:pt x="379" y="0"/>
                    </a:cubicBezTo>
                    <a:cubicBezTo>
                      <a:pt x="393" y="0"/>
                      <a:pt x="405" y="12"/>
                      <a:pt x="405" y="26"/>
                    </a:cubicBezTo>
                    <a:cubicBezTo>
                      <a:pt x="405" y="550"/>
                      <a:pt x="405" y="550"/>
                      <a:pt x="405" y="550"/>
                    </a:cubicBezTo>
                    <a:cubicBezTo>
                      <a:pt x="405" y="564"/>
                      <a:pt x="393" y="576"/>
                      <a:pt x="379" y="576"/>
                    </a:cubicBezTo>
                    <a:lnTo>
                      <a:pt x="26" y="576"/>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7" name="Freeform 6"/>
              <p:cNvSpPr>
                <a:spLocks/>
              </p:cNvSpPr>
              <p:nvPr/>
            </p:nvSpPr>
            <p:spPr bwMode="auto">
              <a:xfrm>
                <a:off x="3132635" y="4765061"/>
                <a:ext cx="546364" cy="248008"/>
              </a:xfrm>
              <a:custGeom>
                <a:avLst/>
                <a:gdLst>
                  <a:gd name="T0" fmla="*/ 243 w 403"/>
                  <a:gd name="T1" fmla="*/ 137 h 153"/>
                  <a:gd name="T2" fmla="*/ 403 w 403"/>
                  <a:gd name="T3" fmla="*/ 26 h 153"/>
                  <a:gd name="T4" fmla="*/ 403 w 403"/>
                  <a:gd name="T5" fmla="*/ 0 h 153"/>
                  <a:gd name="T6" fmla="*/ 0 w 403"/>
                  <a:gd name="T7" fmla="*/ 0 h 153"/>
                  <a:gd name="T8" fmla="*/ 0 w 403"/>
                  <a:gd name="T9" fmla="*/ 26 h 153"/>
                  <a:gd name="T10" fmla="*/ 159 w 403"/>
                  <a:gd name="T11" fmla="*/ 137 h 153"/>
                  <a:gd name="T12" fmla="*/ 202 w 403"/>
                  <a:gd name="T13" fmla="*/ 153 h 153"/>
                  <a:gd name="T14" fmla="*/ 243 w 403"/>
                  <a:gd name="T15" fmla="*/ 137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53">
                    <a:moveTo>
                      <a:pt x="243" y="137"/>
                    </a:moveTo>
                    <a:cubicBezTo>
                      <a:pt x="403" y="26"/>
                      <a:pt x="403" y="26"/>
                      <a:pt x="403" y="26"/>
                    </a:cubicBezTo>
                    <a:cubicBezTo>
                      <a:pt x="403" y="0"/>
                      <a:pt x="403" y="0"/>
                      <a:pt x="403" y="0"/>
                    </a:cubicBezTo>
                    <a:cubicBezTo>
                      <a:pt x="0" y="0"/>
                      <a:pt x="0" y="0"/>
                      <a:pt x="0" y="0"/>
                    </a:cubicBezTo>
                    <a:cubicBezTo>
                      <a:pt x="0" y="26"/>
                      <a:pt x="0" y="26"/>
                      <a:pt x="0" y="26"/>
                    </a:cubicBezTo>
                    <a:cubicBezTo>
                      <a:pt x="159" y="137"/>
                      <a:pt x="159" y="137"/>
                      <a:pt x="159" y="137"/>
                    </a:cubicBezTo>
                    <a:cubicBezTo>
                      <a:pt x="159" y="137"/>
                      <a:pt x="183" y="153"/>
                      <a:pt x="202" y="153"/>
                    </a:cubicBezTo>
                    <a:cubicBezTo>
                      <a:pt x="221" y="153"/>
                      <a:pt x="243" y="137"/>
                      <a:pt x="243" y="13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48" name="TextBox 47"/>
            <p:cNvSpPr txBox="1"/>
            <p:nvPr/>
          </p:nvSpPr>
          <p:spPr>
            <a:xfrm>
              <a:off x="5897202" y="7337627"/>
              <a:ext cx="1484546" cy="461665"/>
            </a:xfrm>
            <a:prstGeom prst="rect">
              <a:avLst/>
            </a:prstGeom>
            <a:noFill/>
          </p:spPr>
          <p:txBody>
            <a:bodyPr wrap="square" rtlCol="0" anchor="t" anchorCtr="0">
              <a:spAutoFit/>
            </a:bodyPr>
            <a:lstStyle/>
            <a:p>
              <a:pPr algn="ctr"/>
              <a:r>
                <a:rPr lang="en-US" sz="1200" dirty="0" smtClean="0">
                  <a:solidFill>
                    <a:srgbClr val="FFFFFF"/>
                  </a:solidFill>
                  <a:cs typeface="Segoe UI" panose="020B0502040204020203" pitchFamily="34" charset="0"/>
                </a:rPr>
                <a:t>Phisher creates malicious domain</a:t>
              </a:r>
              <a:endParaRPr lang="en-US" sz="1200" dirty="0">
                <a:solidFill>
                  <a:srgbClr val="FFFFFF"/>
                </a:solidFill>
                <a:cs typeface="Segoe UI" panose="020B0502040204020203" pitchFamily="34" charset="0"/>
              </a:endParaRPr>
            </a:p>
          </p:txBody>
        </p:sp>
        <p:sp>
          <p:nvSpPr>
            <p:cNvPr id="49" name="TextBox 48"/>
            <p:cNvSpPr txBox="1"/>
            <p:nvPr/>
          </p:nvSpPr>
          <p:spPr>
            <a:xfrm>
              <a:off x="6701899" y="6374413"/>
              <a:ext cx="1327562" cy="461665"/>
            </a:xfrm>
            <a:prstGeom prst="rect">
              <a:avLst/>
            </a:prstGeom>
            <a:noFill/>
          </p:spPr>
          <p:txBody>
            <a:bodyPr wrap="square" rtlCol="0" anchor="t" anchorCtr="0">
              <a:spAutoFit/>
            </a:bodyPr>
            <a:lstStyle/>
            <a:p>
              <a:pPr algn="ctr"/>
              <a:r>
                <a:rPr lang="en-US" sz="1200" dirty="0" smtClean="0">
                  <a:solidFill>
                    <a:srgbClr val="FFFFFF"/>
                  </a:solidFill>
                  <a:cs typeface="Segoe UI" panose="020B0502040204020203" pitchFamily="34" charset="0"/>
                </a:rPr>
                <a:t>First phishing message sent</a:t>
              </a:r>
              <a:endParaRPr lang="en-US" sz="1200" dirty="0">
                <a:solidFill>
                  <a:srgbClr val="FFFFFF"/>
                </a:solidFill>
                <a:cs typeface="Segoe UI" panose="020B0502040204020203" pitchFamily="34" charset="0"/>
              </a:endParaRPr>
            </a:p>
          </p:txBody>
        </p:sp>
        <p:sp>
          <p:nvSpPr>
            <p:cNvPr id="50" name="TextBox 49"/>
            <p:cNvSpPr txBox="1"/>
            <p:nvPr/>
          </p:nvSpPr>
          <p:spPr>
            <a:xfrm>
              <a:off x="8600525" y="6949461"/>
              <a:ext cx="1769686" cy="461665"/>
            </a:xfrm>
            <a:prstGeom prst="rect">
              <a:avLst/>
            </a:prstGeom>
            <a:noFill/>
          </p:spPr>
          <p:txBody>
            <a:bodyPr wrap="square" rtlCol="0" anchor="t" anchorCtr="0">
              <a:spAutoFit/>
            </a:bodyPr>
            <a:lstStyle/>
            <a:p>
              <a:r>
                <a:rPr lang="en-US" sz="1200" dirty="0" smtClean="0">
                  <a:solidFill>
                    <a:srgbClr val="FFFFFF"/>
                  </a:solidFill>
                  <a:cs typeface="Segoe UI" panose="020B0502040204020203" pitchFamily="34" charset="0"/>
                </a:rPr>
                <a:t>Phishing message lands in user inbox</a:t>
              </a:r>
              <a:endParaRPr lang="en-US" sz="1200" dirty="0">
                <a:solidFill>
                  <a:srgbClr val="FFFFFF"/>
                </a:solidFill>
                <a:cs typeface="Segoe UI" panose="020B0502040204020203" pitchFamily="34" charset="0"/>
              </a:endParaRPr>
            </a:p>
          </p:txBody>
        </p:sp>
        <p:sp>
          <p:nvSpPr>
            <p:cNvPr id="51" name="TextBox 50"/>
            <p:cNvSpPr txBox="1"/>
            <p:nvPr/>
          </p:nvSpPr>
          <p:spPr>
            <a:xfrm>
              <a:off x="9034767" y="5904446"/>
              <a:ext cx="1419498" cy="646331"/>
            </a:xfrm>
            <a:prstGeom prst="rect">
              <a:avLst/>
            </a:prstGeom>
            <a:noFill/>
          </p:spPr>
          <p:txBody>
            <a:bodyPr wrap="square" rtlCol="0" anchor="t" anchorCtr="0">
              <a:spAutoFit/>
            </a:bodyPr>
            <a:lstStyle/>
            <a:p>
              <a:r>
                <a:rPr lang="en-US" sz="1200" dirty="0" smtClean="0">
                  <a:solidFill>
                    <a:srgbClr val="FFFFFF"/>
                  </a:solidFill>
                  <a:cs typeface="Segoe UI" panose="020B0502040204020203" pitchFamily="34" charset="0"/>
                </a:rPr>
                <a:t>Domain classified as malware on </a:t>
              </a:r>
              <a:r>
                <a:rPr lang="en-US" sz="1200" dirty="0" smtClean="0">
                  <a:gradFill>
                    <a:gsLst>
                      <a:gs pos="100000">
                        <a:srgbClr val="505050"/>
                      </a:gs>
                      <a:gs pos="0">
                        <a:srgbClr val="505050"/>
                      </a:gs>
                    </a:gsLst>
                    <a:lin ang="5400000" scaled="0"/>
                  </a:gradFill>
                  <a:cs typeface="Segoe UI" panose="020B0502040204020203" pitchFamily="34" charset="0"/>
                </a:rPr>
                <a:t>URL block lists</a:t>
              </a:r>
              <a:endParaRPr lang="en-US" sz="1200" dirty="0">
                <a:gradFill>
                  <a:gsLst>
                    <a:gs pos="100000">
                      <a:srgbClr val="505050"/>
                    </a:gs>
                    <a:gs pos="0">
                      <a:srgbClr val="505050"/>
                    </a:gs>
                  </a:gsLst>
                  <a:lin ang="5400000" scaled="0"/>
                </a:gradFill>
                <a:cs typeface="Segoe UI" panose="020B0502040204020203" pitchFamily="34" charset="0"/>
              </a:endParaRPr>
            </a:p>
          </p:txBody>
        </p:sp>
        <p:sp>
          <p:nvSpPr>
            <p:cNvPr id="52" name="TextBox 51"/>
            <p:cNvSpPr txBox="1"/>
            <p:nvPr/>
          </p:nvSpPr>
          <p:spPr>
            <a:xfrm>
              <a:off x="10692077" y="6924047"/>
              <a:ext cx="1526266" cy="461665"/>
            </a:xfrm>
            <a:prstGeom prst="rect">
              <a:avLst/>
            </a:prstGeom>
            <a:noFill/>
          </p:spPr>
          <p:txBody>
            <a:bodyPr wrap="square" rtlCol="0" anchor="t" anchorCtr="0">
              <a:spAutoFit/>
            </a:bodyPr>
            <a:lstStyle/>
            <a:p>
              <a:pPr algn="ctr"/>
              <a:r>
                <a:rPr lang="en-US" sz="1200" dirty="0" smtClean="0">
                  <a:solidFill>
                    <a:srgbClr val="FFFFFF"/>
                  </a:solidFill>
                  <a:cs typeface="Segoe UI" panose="020B0502040204020203" pitchFamily="34" charset="0"/>
                </a:rPr>
                <a:t>User clicks on link in message</a:t>
              </a:r>
              <a:endParaRPr lang="en-US" sz="1200" dirty="0">
                <a:solidFill>
                  <a:srgbClr val="FFFFFF"/>
                </a:solidFill>
                <a:cs typeface="Segoe UI" panose="020B0502040204020203" pitchFamily="34" charset="0"/>
              </a:endParaRPr>
            </a:p>
          </p:txBody>
        </p:sp>
        <p:pic>
          <p:nvPicPr>
            <p:cNvPr id="15" name="Picture 14"/>
            <p:cNvPicPr>
              <a:picLocks noChangeAspect="1"/>
            </p:cNvPicPr>
            <p:nvPr/>
          </p:nvPicPr>
          <p:blipFill>
            <a:blip r:embed="rId4"/>
            <a:stretch>
              <a:fillRect/>
            </a:stretch>
          </p:blipFill>
          <p:spPr>
            <a:xfrm>
              <a:off x="11185785" y="6042953"/>
              <a:ext cx="901873" cy="901873"/>
            </a:xfrm>
            <a:prstGeom prst="rect">
              <a:avLst/>
            </a:prstGeom>
          </p:spPr>
        </p:pic>
        <p:pic>
          <p:nvPicPr>
            <p:cNvPr id="13" name="Picture 12"/>
            <p:cNvPicPr>
              <a:picLocks noChangeAspect="1"/>
            </p:cNvPicPr>
            <p:nvPr/>
          </p:nvPicPr>
          <p:blipFill>
            <a:blip r:embed="rId5"/>
            <a:stretch>
              <a:fillRect/>
            </a:stretch>
          </p:blipFill>
          <p:spPr>
            <a:xfrm>
              <a:off x="8661908" y="6057554"/>
              <a:ext cx="365760" cy="433998"/>
            </a:xfrm>
            <a:prstGeom prst="rect">
              <a:avLst/>
            </a:prstGeom>
          </p:spPr>
        </p:pic>
        <p:pic>
          <p:nvPicPr>
            <p:cNvPr id="19" name="Picture 18"/>
            <p:cNvPicPr>
              <a:picLocks noChangeAspect="1"/>
            </p:cNvPicPr>
            <p:nvPr/>
          </p:nvPicPr>
          <p:blipFill>
            <a:blip r:embed="rId6"/>
            <a:stretch>
              <a:fillRect/>
            </a:stretch>
          </p:blipFill>
          <p:spPr>
            <a:xfrm>
              <a:off x="7641745" y="7057103"/>
              <a:ext cx="980191" cy="307936"/>
            </a:xfrm>
            <a:prstGeom prst="rect">
              <a:avLst/>
            </a:prstGeom>
          </p:spPr>
        </p:pic>
        <p:pic>
          <p:nvPicPr>
            <p:cNvPr id="28" name="Picture 27"/>
            <p:cNvPicPr>
              <a:picLocks noChangeAspect="1"/>
            </p:cNvPicPr>
            <p:nvPr/>
          </p:nvPicPr>
          <p:blipFill>
            <a:blip r:embed="rId7"/>
            <a:stretch>
              <a:fillRect/>
            </a:stretch>
          </p:blipFill>
          <p:spPr>
            <a:xfrm>
              <a:off x="6193028" y="6832947"/>
              <a:ext cx="914400" cy="532092"/>
            </a:xfrm>
            <a:prstGeom prst="rect">
              <a:avLst/>
            </a:prstGeom>
          </p:spPr>
        </p:pic>
      </p:grpSp>
      <p:sp>
        <p:nvSpPr>
          <p:cNvPr id="54" name="Text Placeholder 2"/>
          <p:cNvSpPr txBox="1">
            <a:spLocks/>
          </p:cNvSpPr>
          <p:nvPr/>
        </p:nvSpPr>
        <p:spPr>
          <a:xfrm>
            <a:off x="7159771" y="2798472"/>
            <a:ext cx="4453368" cy="1257566"/>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2400"/>
              </a:spcBef>
              <a:buFont typeface="Arial" panose="020B0604020202020204" pitchFamily="34" charset="0"/>
              <a:buNone/>
              <a:defRPr sz="4000" kern="1200">
                <a:gradFill>
                  <a:gsLst>
                    <a:gs pos="100000">
                      <a:schemeClr val="bg2"/>
                    </a:gs>
                    <a:gs pos="0">
                      <a:schemeClr val="bg2"/>
                    </a:gs>
                  </a:gsLst>
                  <a:lin ang="5400000" scaled="0"/>
                </a:gradFill>
                <a:latin typeface="+mj-lt"/>
                <a:ea typeface="+mn-ea"/>
                <a:cs typeface="Segoe UI Light" panose="020B05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2pPr>
            <a:lvl3pPr marL="231775"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3pPr>
            <a:lvl4pPr marL="45720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4pPr>
            <a:lvl5pPr marL="693738"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rgbClr val="FFFFFF"/>
                </a:solidFill>
              </a:rPr>
              <a:t>Serial </a:t>
            </a:r>
            <a:r>
              <a:rPr lang="en-US" sz="2800" dirty="0">
                <a:solidFill>
                  <a:srgbClr val="FFFFFF"/>
                </a:solidFill>
              </a:rPr>
              <a:t>variant attacks generally repeat pattern every few </a:t>
            </a:r>
            <a:r>
              <a:rPr lang="en-US" sz="2800" dirty="0" smtClean="0">
                <a:solidFill>
                  <a:srgbClr val="FFFFFF"/>
                </a:solidFill>
              </a:rPr>
              <a:t>hours</a:t>
            </a:r>
            <a:endParaRPr lang="en-US" sz="2800" dirty="0">
              <a:solidFill>
                <a:srgbClr val="FFFFFF"/>
              </a:solidFill>
            </a:endParaRPr>
          </a:p>
        </p:txBody>
      </p:sp>
      <p:sp>
        <p:nvSpPr>
          <p:cNvPr id="55" name="Text Placeholder 2"/>
          <p:cNvSpPr txBox="1">
            <a:spLocks/>
          </p:cNvSpPr>
          <p:nvPr/>
        </p:nvSpPr>
        <p:spPr>
          <a:xfrm>
            <a:off x="7159771" y="4407699"/>
            <a:ext cx="4453368" cy="1257566"/>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2400"/>
              </a:spcBef>
              <a:buFont typeface="Arial" panose="020B0604020202020204" pitchFamily="34" charset="0"/>
              <a:buNone/>
              <a:defRPr sz="4000" kern="1200">
                <a:gradFill>
                  <a:gsLst>
                    <a:gs pos="100000">
                      <a:schemeClr val="bg2"/>
                    </a:gs>
                    <a:gs pos="0">
                      <a:schemeClr val="bg2"/>
                    </a:gs>
                  </a:gsLst>
                  <a:lin ang="5400000" scaled="0"/>
                </a:gradFill>
                <a:latin typeface="+mj-lt"/>
                <a:ea typeface="+mn-ea"/>
                <a:cs typeface="Segoe UI Light" panose="020B05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2pPr>
            <a:lvl3pPr marL="231775"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3pPr>
            <a:lvl4pPr marL="45720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4pPr>
            <a:lvl5pPr marL="693738"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rgbClr val="FFFFFF"/>
                </a:solidFill>
              </a:rPr>
              <a:t>Attacker </a:t>
            </a:r>
            <a:r>
              <a:rPr lang="en-US" sz="2800" dirty="0">
                <a:solidFill>
                  <a:srgbClr val="FFFFFF"/>
                </a:solidFill>
              </a:rPr>
              <a:t>can easily change the links in the message after mail is delivered</a:t>
            </a:r>
          </a:p>
        </p:txBody>
      </p:sp>
    </p:spTree>
    <p:extLst>
      <p:ext uri="{BB962C8B-B14F-4D97-AF65-F5344CB8AC3E}">
        <p14:creationId xmlns:p14="http://schemas.microsoft.com/office/powerpoint/2010/main" val="2603988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98437" y="144462"/>
            <a:ext cx="5486399" cy="1514261"/>
          </a:xfrm>
        </p:spPr>
        <p:txBody>
          <a:bodyPr/>
          <a:lstStyle/>
          <a:p>
            <a:r>
              <a:rPr lang="en-US" sz="4800" dirty="0" smtClean="0"/>
              <a:t>How do we detect Spam?</a:t>
            </a:r>
            <a:endParaRPr lang="en-US" sz="4800" dirty="0"/>
          </a:p>
        </p:txBody>
      </p:sp>
      <p:sp>
        <p:nvSpPr>
          <p:cNvPr id="6" name="Text Placeholder 5"/>
          <p:cNvSpPr txBox="1">
            <a:spLocks/>
          </p:cNvSpPr>
          <p:nvPr/>
        </p:nvSpPr>
        <p:spPr>
          <a:xfrm>
            <a:off x="291800" y="2014624"/>
            <a:ext cx="5945187" cy="1169551"/>
          </a:xfrm>
          <a:prstGeom prst="rect">
            <a:avLst/>
          </a:prstGeom>
        </p:spPr>
        <p:txBody>
          <a:bodyPr vert="horz" wrap="square" lIns="146304" tIns="91440" rIns="146304" bIns="91440" rtlCol="0">
            <a:sp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smtClean="0">
                <a:solidFill>
                  <a:schemeClr val="tx1"/>
                </a:solidFill>
                <a:latin typeface="Segoe UI Light" pitchFamily="34" charset="0"/>
              </a:rPr>
              <a:t>BEFORE</a:t>
            </a:r>
          </a:p>
          <a:p>
            <a:r>
              <a:rPr lang="en-US" sz="3200" dirty="0" smtClean="0">
                <a:solidFill>
                  <a:schemeClr val="tx1"/>
                </a:solidFill>
                <a:latin typeface="Segoe UI Light" pitchFamily="34" charset="0"/>
              </a:rPr>
              <a:t>Content Filters</a:t>
            </a:r>
          </a:p>
        </p:txBody>
      </p:sp>
      <p:pic>
        <p:nvPicPr>
          <p:cNvPr id="13" name="Picture 12"/>
          <p:cNvPicPr>
            <a:picLocks noChangeAspect="1"/>
          </p:cNvPicPr>
          <p:nvPr/>
        </p:nvPicPr>
        <p:blipFill>
          <a:blip r:embed="rId3"/>
          <a:stretch>
            <a:fillRect/>
          </a:stretch>
        </p:blipFill>
        <p:spPr>
          <a:xfrm>
            <a:off x="6208535" y="-12323"/>
            <a:ext cx="6248942" cy="7004911"/>
          </a:xfrm>
          <a:prstGeom prst="rect">
            <a:avLst/>
          </a:prstGeom>
        </p:spPr>
      </p:pic>
      <p:sp>
        <p:nvSpPr>
          <p:cNvPr id="11" name="TextBox 10"/>
          <p:cNvSpPr txBox="1"/>
          <p:nvPr/>
        </p:nvSpPr>
        <p:spPr>
          <a:xfrm>
            <a:off x="6599237" y="154109"/>
            <a:ext cx="1988365" cy="627864"/>
          </a:xfrm>
          <a:prstGeom prst="rect">
            <a:avLst/>
          </a:prstGeom>
          <a:noFill/>
          <a:ln>
            <a:solidFill>
              <a:schemeClr val="tx1"/>
            </a:solidFill>
          </a:ln>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Sender@ ….</a:t>
            </a:r>
          </a:p>
        </p:txBody>
      </p:sp>
    </p:spTree>
    <p:extLst>
      <p:ext uri="{BB962C8B-B14F-4D97-AF65-F5344CB8AC3E}">
        <p14:creationId xmlns:p14="http://schemas.microsoft.com/office/powerpoint/2010/main" val="353366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p:txBody>
          <a:bodyPr/>
          <a:lstStyle/>
          <a:p>
            <a:r>
              <a:rPr lang="en-US" smtClean="0"/>
              <a:t>Exchange Online advanced threat protection</a:t>
            </a:r>
            <a:endParaRPr lang="en-US" dirty="0"/>
          </a:p>
        </p:txBody>
      </p:sp>
      <p:grpSp>
        <p:nvGrpSpPr>
          <p:cNvPr id="5" name="Group 4"/>
          <p:cNvGrpSpPr/>
          <p:nvPr/>
        </p:nvGrpSpPr>
        <p:grpSpPr>
          <a:xfrm>
            <a:off x="731839" y="2217116"/>
            <a:ext cx="3291840" cy="4023316"/>
            <a:chOff x="731839" y="2217116"/>
            <a:chExt cx="3291840" cy="4023316"/>
          </a:xfrm>
        </p:grpSpPr>
        <p:sp>
          <p:nvSpPr>
            <p:cNvPr id="27" name="Rectangle 26"/>
            <p:cNvSpPr/>
            <p:nvPr/>
          </p:nvSpPr>
          <p:spPr bwMode="auto">
            <a:xfrm>
              <a:off x="731839" y="3405823"/>
              <a:ext cx="3291840" cy="4572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23" tIns="46612" rIns="46612" bIns="93223" numCol="1" spcCol="0" rtlCol="0" fromWordArt="0" anchor="b" anchorCtr="0" forceAA="0" compatLnSpc="1">
              <a:prstTxWarp prst="textNoShape">
                <a:avLst/>
              </a:prstTxWarp>
              <a:noAutofit/>
            </a:bodyPr>
            <a:lstStyle/>
            <a:p>
              <a:pPr defTabSz="931889" fontAlgn="base">
                <a:spcBef>
                  <a:spcPct val="0"/>
                </a:spcBef>
                <a:spcAft>
                  <a:spcPct val="0"/>
                </a:spcAft>
              </a:pPr>
              <a:endParaRPr lang="en-US" sz="2447" spc="-52" dirty="0">
                <a:gradFill>
                  <a:gsLst>
                    <a:gs pos="0">
                      <a:srgbClr val="FFFFFF"/>
                    </a:gs>
                    <a:gs pos="100000">
                      <a:srgbClr val="FFFFFF"/>
                    </a:gs>
                  </a:gsLst>
                  <a:lin ang="5400000" scaled="0"/>
                </a:gradFill>
                <a:ea typeface="Segoe UI" pitchFamily="34" charset="0"/>
                <a:cs typeface="Segoe UI" pitchFamily="34" charset="0"/>
              </a:endParaRPr>
            </a:p>
          </p:txBody>
        </p:sp>
        <p:sp>
          <p:nvSpPr>
            <p:cNvPr id="7" name="Freeform 5"/>
            <p:cNvSpPr>
              <a:spLocks noChangeAspect="1" noEditPoints="1"/>
            </p:cNvSpPr>
            <p:nvPr/>
          </p:nvSpPr>
          <p:spPr bwMode="auto">
            <a:xfrm>
              <a:off x="914776" y="2217116"/>
              <a:ext cx="912293" cy="914400"/>
            </a:xfrm>
            <a:custGeom>
              <a:avLst/>
              <a:gdLst>
                <a:gd name="T0" fmla="*/ 2161 w 2198"/>
                <a:gd name="T1" fmla="*/ 606 h 2203"/>
                <a:gd name="T2" fmla="*/ 1587 w 2198"/>
                <a:gd name="T3" fmla="*/ 31 h 2203"/>
                <a:gd name="T4" fmla="*/ 1507 w 2198"/>
                <a:gd name="T5" fmla="*/ 0 h 2203"/>
                <a:gd name="T6" fmla="*/ 692 w 2198"/>
                <a:gd name="T7" fmla="*/ 0 h 2203"/>
                <a:gd name="T8" fmla="*/ 605 w 2198"/>
                <a:gd name="T9" fmla="*/ 31 h 2203"/>
                <a:gd name="T10" fmla="*/ 31 w 2198"/>
                <a:gd name="T11" fmla="*/ 606 h 2203"/>
                <a:gd name="T12" fmla="*/ 0 w 2198"/>
                <a:gd name="T13" fmla="*/ 693 h 2203"/>
                <a:gd name="T14" fmla="*/ 0 w 2198"/>
                <a:gd name="T15" fmla="*/ 1503 h 2203"/>
                <a:gd name="T16" fmla="*/ 31 w 2198"/>
                <a:gd name="T17" fmla="*/ 1590 h 2203"/>
                <a:gd name="T18" fmla="*/ 605 w 2198"/>
                <a:gd name="T19" fmla="*/ 2166 h 2203"/>
                <a:gd name="T20" fmla="*/ 692 w 2198"/>
                <a:gd name="T21" fmla="*/ 2203 h 2203"/>
                <a:gd name="T22" fmla="*/ 1507 w 2198"/>
                <a:gd name="T23" fmla="*/ 2203 h 2203"/>
                <a:gd name="T24" fmla="*/ 1587 w 2198"/>
                <a:gd name="T25" fmla="*/ 2166 h 2203"/>
                <a:gd name="T26" fmla="*/ 2161 w 2198"/>
                <a:gd name="T27" fmla="*/ 1590 h 2203"/>
                <a:gd name="T28" fmla="*/ 2198 w 2198"/>
                <a:gd name="T29" fmla="*/ 1503 h 2203"/>
                <a:gd name="T30" fmla="*/ 2198 w 2198"/>
                <a:gd name="T31" fmla="*/ 693 h 2203"/>
                <a:gd name="T32" fmla="*/ 2161 w 2198"/>
                <a:gd name="T33" fmla="*/ 606 h 2203"/>
                <a:gd name="T34" fmla="*/ 99 w 2198"/>
                <a:gd name="T35" fmla="*/ 1064 h 2203"/>
                <a:gd name="T36" fmla="*/ 99 w 2198"/>
                <a:gd name="T37" fmla="*/ 687 h 2203"/>
                <a:gd name="T38" fmla="*/ 686 w 2198"/>
                <a:gd name="T39" fmla="*/ 99 h 2203"/>
                <a:gd name="T40" fmla="*/ 1038 w 2198"/>
                <a:gd name="T41" fmla="*/ 99 h 2203"/>
                <a:gd name="T42" fmla="*/ 729 w 2198"/>
                <a:gd name="T43" fmla="*/ 185 h 2203"/>
                <a:gd name="T44" fmla="*/ 186 w 2198"/>
                <a:gd name="T45" fmla="*/ 730 h 2203"/>
                <a:gd name="T46" fmla="*/ 99 w 2198"/>
                <a:gd name="T47" fmla="*/ 1064 h 2203"/>
                <a:gd name="T48" fmla="*/ 99 w 2198"/>
                <a:gd name="T49" fmla="*/ 1064 h 2203"/>
                <a:gd name="T50" fmla="*/ 1451 w 2198"/>
                <a:gd name="T51" fmla="*/ 1708 h 2203"/>
                <a:gd name="T52" fmla="*/ 840 w 2198"/>
                <a:gd name="T53" fmla="*/ 1714 h 2203"/>
                <a:gd name="T54" fmla="*/ 371 w 2198"/>
                <a:gd name="T55" fmla="*/ 1219 h 2203"/>
                <a:gd name="T56" fmla="*/ 457 w 2198"/>
                <a:gd name="T57" fmla="*/ 1132 h 2203"/>
                <a:gd name="T58" fmla="*/ 716 w 2198"/>
                <a:gd name="T59" fmla="*/ 1318 h 2203"/>
                <a:gd name="T60" fmla="*/ 772 w 2198"/>
                <a:gd name="T61" fmla="*/ 1237 h 2203"/>
                <a:gd name="T62" fmla="*/ 784 w 2198"/>
                <a:gd name="T63" fmla="*/ 1002 h 2203"/>
                <a:gd name="T64" fmla="*/ 784 w 2198"/>
                <a:gd name="T65" fmla="*/ 625 h 2203"/>
                <a:gd name="T66" fmla="*/ 926 w 2198"/>
                <a:gd name="T67" fmla="*/ 625 h 2203"/>
                <a:gd name="T68" fmla="*/ 926 w 2198"/>
                <a:gd name="T69" fmla="*/ 965 h 2203"/>
                <a:gd name="T70" fmla="*/ 994 w 2198"/>
                <a:gd name="T71" fmla="*/ 965 h 2203"/>
                <a:gd name="T72" fmla="*/ 994 w 2198"/>
                <a:gd name="T73" fmla="*/ 482 h 2203"/>
                <a:gd name="T74" fmla="*/ 1142 w 2198"/>
                <a:gd name="T75" fmla="*/ 482 h 2203"/>
                <a:gd name="T76" fmla="*/ 1142 w 2198"/>
                <a:gd name="T77" fmla="*/ 947 h 2203"/>
                <a:gd name="T78" fmla="*/ 1210 w 2198"/>
                <a:gd name="T79" fmla="*/ 947 h 2203"/>
                <a:gd name="T80" fmla="*/ 1210 w 2198"/>
                <a:gd name="T81" fmla="*/ 526 h 2203"/>
                <a:gd name="T82" fmla="*/ 1352 w 2198"/>
                <a:gd name="T83" fmla="*/ 526 h 2203"/>
                <a:gd name="T84" fmla="*/ 1352 w 2198"/>
                <a:gd name="T85" fmla="*/ 990 h 2203"/>
                <a:gd name="T86" fmla="*/ 1420 w 2198"/>
                <a:gd name="T87" fmla="*/ 990 h 2203"/>
                <a:gd name="T88" fmla="*/ 1420 w 2198"/>
                <a:gd name="T89" fmla="*/ 668 h 2203"/>
                <a:gd name="T90" fmla="*/ 1550 w 2198"/>
                <a:gd name="T91" fmla="*/ 668 h 2203"/>
                <a:gd name="T92" fmla="*/ 1550 w 2198"/>
                <a:gd name="T93" fmla="*/ 990 h 2203"/>
                <a:gd name="T94" fmla="*/ 1451 w 2198"/>
                <a:gd name="T95" fmla="*/ 1708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8" h="2203">
                  <a:moveTo>
                    <a:pt x="2161" y="606"/>
                  </a:moveTo>
                  <a:cubicBezTo>
                    <a:pt x="1587" y="31"/>
                    <a:pt x="1587" y="31"/>
                    <a:pt x="1587" y="31"/>
                  </a:cubicBezTo>
                  <a:cubicBezTo>
                    <a:pt x="1568" y="12"/>
                    <a:pt x="1531" y="0"/>
                    <a:pt x="1507" y="0"/>
                  </a:cubicBezTo>
                  <a:cubicBezTo>
                    <a:pt x="692" y="0"/>
                    <a:pt x="692" y="0"/>
                    <a:pt x="692" y="0"/>
                  </a:cubicBezTo>
                  <a:cubicBezTo>
                    <a:pt x="667" y="0"/>
                    <a:pt x="630" y="12"/>
                    <a:pt x="605" y="31"/>
                  </a:cubicBezTo>
                  <a:cubicBezTo>
                    <a:pt x="31" y="606"/>
                    <a:pt x="31" y="606"/>
                    <a:pt x="31" y="606"/>
                  </a:cubicBezTo>
                  <a:cubicBezTo>
                    <a:pt x="13" y="625"/>
                    <a:pt x="0" y="668"/>
                    <a:pt x="0" y="693"/>
                  </a:cubicBezTo>
                  <a:cubicBezTo>
                    <a:pt x="0" y="1503"/>
                    <a:pt x="0" y="1503"/>
                    <a:pt x="0" y="1503"/>
                  </a:cubicBezTo>
                  <a:cubicBezTo>
                    <a:pt x="0" y="1534"/>
                    <a:pt x="13" y="1572"/>
                    <a:pt x="31" y="1590"/>
                  </a:cubicBezTo>
                  <a:cubicBezTo>
                    <a:pt x="605" y="2166"/>
                    <a:pt x="605" y="2166"/>
                    <a:pt x="605" y="2166"/>
                  </a:cubicBezTo>
                  <a:cubicBezTo>
                    <a:pt x="630" y="2184"/>
                    <a:pt x="667" y="2203"/>
                    <a:pt x="692" y="2203"/>
                  </a:cubicBezTo>
                  <a:cubicBezTo>
                    <a:pt x="1507" y="2203"/>
                    <a:pt x="1507" y="2203"/>
                    <a:pt x="1507" y="2203"/>
                  </a:cubicBezTo>
                  <a:cubicBezTo>
                    <a:pt x="1531" y="2203"/>
                    <a:pt x="1568" y="2184"/>
                    <a:pt x="1587" y="2166"/>
                  </a:cubicBezTo>
                  <a:cubicBezTo>
                    <a:pt x="2161" y="1590"/>
                    <a:pt x="2161" y="1590"/>
                    <a:pt x="2161" y="1590"/>
                  </a:cubicBezTo>
                  <a:cubicBezTo>
                    <a:pt x="2180" y="1572"/>
                    <a:pt x="2198" y="1534"/>
                    <a:pt x="2198" y="1503"/>
                  </a:cubicBezTo>
                  <a:cubicBezTo>
                    <a:pt x="2198" y="693"/>
                    <a:pt x="2198" y="693"/>
                    <a:pt x="2198" y="693"/>
                  </a:cubicBezTo>
                  <a:cubicBezTo>
                    <a:pt x="2198" y="668"/>
                    <a:pt x="2180" y="625"/>
                    <a:pt x="2161" y="606"/>
                  </a:cubicBezTo>
                  <a:close/>
                  <a:moveTo>
                    <a:pt x="99" y="1064"/>
                  </a:moveTo>
                  <a:cubicBezTo>
                    <a:pt x="99" y="687"/>
                    <a:pt x="99" y="687"/>
                    <a:pt x="99" y="687"/>
                  </a:cubicBezTo>
                  <a:cubicBezTo>
                    <a:pt x="686" y="99"/>
                    <a:pt x="686" y="99"/>
                    <a:pt x="686" y="99"/>
                  </a:cubicBezTo>
                  <a:cubicBezTo>
                    <a:pt x="1038" y="99"/>
                    <a:pt x="1038" y="99"/>
                    <a:pt x="1038" y="99"/>
                  </a:cubicBezTo>
                  <a:cubicBezTo>
                    <a:pt x="729" y="185"/>
                    <a:pt x="729" y="185"/>
                    <a:pt x="729" y="185"/>
                  </a:cubicBezTo>
                  <a:cubicBezTo>
                    <a:pt x="186" y="730"/>
                    <a:pt x="186" y="730"/>
                    <a:pt x="186" y="730"/>
                  </a:cubicBezTo>
                  <a:cubicBezTo>
                    <a:pt x="99" y="1064"/>
                    <a:pt x="99" y="1064"/>
                    <a:pt x="99" y="1064"/>
                  </a:cubicBezTo>
                  <a:cubicBezTo>
                    <a:pt x="99" y="1064"/>
                    <a:pt x="99" y="1064"/>
                    <a:pt x="99" y="1064"/>
                  </a:cubicBezTo>
                  <a:close/>
                  <a:moveTo>
                    <a:pt x="1451" y="1708"/>
                  </a:moveTo>
                  <a:cubicBezTo>
                    <a:pt x="1303" y="1844"/>
                    <a:pt x="1050" y="1844"/>
                    <a:pt x="840" y="1714"/>
                  </a:cubicBezTo>
                  <a:cubicBezTo>
                    <a:pt x="587" y="1553"/>
                    <a:pt x="568" y="1349"/>
                    <a:pt x="371" y="1219"/>
                  </a:cubicBezTo>
                  <a:cubicBezTo>
                    <a:pt x="272" y="1151"/>
                    <a:pt x="377" y="1107"/>
                    <a:pt x="457" y="1132"/>
                  </a:cubicBezTo>
                  <a:cubicBezTo>
                    <a:pt x="587" y="1169"/>
                    <a:pt x="624" y="1275"/>
                    <a:pt x="716" y="1318"/>
                  </a:cubicBezTo>
                  <a:cubicBezTo>
                    <a:pt x="747" y="1330"/>
                    <a:pt x="760" y="1318"/>
                    <a:pt x="772" y="1237"/>
                  </a:cubicBezTo>
                  <a:cubicBezTo>
                    <a:pt x="784" y="1169"/>
                    <a:pt x="784" y="1089"/>
                    <a:pt x="784" y="1002"/>
                  </a:cubicBezTo>
                  <a:cubicBezTo>
                    <a:pt x="784" y="872"/>
                    <a:pt x="784" y="724"/>
                    <a:pt x="784" y="625"/>
                  </a:cubicBezTo>
                  <a:cubicBezTo>
                    <a:pt x="784" y="501"/>
                    <a:pt x="926" y="501"/>
                    <a:pt x="926" y="625"/>
                  </a:cubicBezTo>
                  <a:cubicBezTo>
                    <a:pt x="926" y="736"/>
                    <a:pt x="926" y="922"/>
                    <a:pt x="926" y="965"/>
                  </a:cubicBezTo>
                  <a:cubicBezTo>
                    <a:pt x="926" y="1008"/>
                    <a:pt x="994" y="1008"/>
                    <a:pt x="994" y="965"/>
                  </a:cubicBezTo>
                  <a:cubicBezTo>
                    <a:pt x="1000" y="916"/>
                    <a:pt x="994" y="532"/>
                    <a:pt x="994" y="482"/>
                  </a:cubicBezTo>
                  <a:cubicBezTo>
                    <a:pt x="994" y="359"/>
                    <a:pt x="1142" y="359"/>
                    <a:pt x="1142" y="482"/>
                  </a:cubicBezTo>
                  <a:cubicBezTo>
                    <a:pt x="1142" y="612"/>
                    <a:pt x="1142" y="841"/>
                    <a:pt x="1142" y="947"/>
                  </a:cubicBezTo>
                  <a:cubicBezTo>
                    <a:pt x="1142" y="978"/>
                    <a:pt x="1210" y="996"/>
                    <a:pt x="1210" y="947"/>
                  </a:cubicBezTo>
                  <a:cubicBezTo>
                    <a:pt x="1210" y="848"/>
                    <a:pt x="1210" y="600"/>
                    <a:pt x="1210" y="526"/>
                  </a:cubicBezTo>
                  <a:cubicBezTo>
                    <a:pt x="1210" y="402"/>
                    <a:pt x="1352" y="414"/>
                    <a:pt x="1352" y="526"/>
                  </a:cubicBezTo>
                  <a:cubicBezTo>
                    <a:pt x="1352" y="631"/>
                    <a:pt x="1352" y="903"/>
                    <a:pt x="1352" y="990"/>
                  </a:cubicBezTo>
                  <a:cubicBezTo>
                    <a:pt x="1352" y="1021"/>
                    <a:pt x="1420" y="1021"/>
                    <a:pt x="1420" y="990"/>
                  </a:cubicBezTo>
                  <a:cubicBezTo>
                    <a:pt x="1420" y="916"/>
                    <a:pt x="1420" y="724"/>
                    <a:pt x="1420" y="668"/>
                  </a:cubicBezTo>
                  <a:cubicBezTo>
                    <a:pt x="1420" y="563"/>
                    <a:pt x="1550" y="563"/>
                    <a:pt x="1550" y="668"/>
                  </a:cubicBezTo>
                  <a:cubicBezTo>
                    <a:pt x="1550" y="736"/>
                    <a:pt x="1550" y="835"/>
                    <a:pt x="1550" y="990"/>
                  </a:cubicBezTo>
                  <a:cubicBezTo>
                    <a:pt x="1550" y="1114"/>
                    <a:pt x="1636" y="1541"/>
                    <a:pt x="1451" y="1708"/>
                  </a:cubicBezTo>
                  <a:close/>
                </a:path>
              </a:pathLst>
            </a:custGeom>
            <a:solidFill>
              <a:schemeClr val="accent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nvGrpSpPr>
            <p:cNvPr id="11" name="Group 10"/>
            <p:cNvGrpSpPr/>
            <p:nvPr/>
          </p:nvGrpSpPr>
          <p:grpSpPr>
            <a:xfrm>
              <a:off x="731839" y="3476243"/>
              <a:ext cx="3291840" cy="2764189"/>
              <a:chOff x="731839" y="2653454"/>
              <a:chExt cx="3611880" cy="2764189"/>
            </a:xfrm>
          </p:grpSpPr>
          <p:sp>
            <p:nvSpPr>
              <p:cNvPr id="2" name="Rectangle 1"/>
              <p:cNvSpPr/>
              <p:nvPr/>
            </p:nvSpPr>
            <p:spPr>
              <a:xfrm>
                <a:off x="731839" y="2653454"/>
                <a:ext cx="3611880" cy="1625018"/>
              </a:xfrm>
              <a:prstGeom prst="rect">
                <a:avLst/>
              </a:prstGeom>
            </p:spPr>
            <p:txBody>
              <a:bodyPr wrap="square" lIns="182854" tIns="146283" rIns="182880" bIns="146283" anchor="t" anchorCtr="0">
                <a:spAutoFit/>
              </a:bodyPr>
              <a:lstStyle/>
              <a:p>
                <a:pPr>
                  <a:lnSpc>
                    <a:spcPct val="90000"/>
                  </a:lnSpc>
                  <a:spcAft>
                    <a:spcPts val="1199"/>
                  </a:spcAft>
                </a:pPr>
                <a:r>
                  <a:rPr lang="en-US" sz="3200" dirty="0" smtClean="0">
                    <a:solidFill>
                      <a:srgbClr val="FFFFFF"/>
                    </a:solidFill>
                    <a:latin typeface="Segoe UI Light"/>
                    <a:cs typeface="Segoe UI" panose="020B0502040204020203" pitchFamily="34" charset="0"/>
                  </a:rPr>
                  <a:t>Protection against unknown malware/virus </a:t>
                </a:r>
                <a:endParaRPr lang="en-US" sz="3200" dirty="0">
                  <a:solidFill>
                    <a:srgbClr val="FFFFFF"/>
                  </a:solidFill>
                  <a:latin typeface="Segoe UI Light"/>
                  <a:cs typeface="Segoe UI" panose="020B0502040204020203" pitchFamily="34" charset="0"/>
                </a:endParaRPr>
              </a:p>
            </p:txBody>
          </p:sp>
          <p:sp>
            <p:nvSpPr>
              <p:cNvPr id="29" name="Rectangle 28"/>
              <p:cNvSpPr/>
              <p:nvPr/>
            </p:nvSpPr>
            <p:spPr>
              <a:xfrm>
                <a:off x="731839" y="4137335"/>
                <a:ext cx="3611880" cy="1280308"/>
              </a:xfrm>
              <a:prstGeom prst="rect">
                <a:avLst/>
              </a:prstGeom>
            </p:spPr>
            <p:txBody>
              <a:bodyPr wrap="square" lIns="182854" tIns="146283" rIns="18285" bIns="146283">
                <a:spAutoFit/>
              </a:bodyPr>
              <a:lstStyle/>
              <a:p>
                <a:pPr marL="225425" indent="-225425">
                  <a:lnSpc>
                    <a:spcPct val="90000"/>
                  </a:lnSpc>
                  <a:spcAft>
                    <a:spcPts val="1199"/>
                  </a:spcAft>
                  <a:buFont typeface="Arial" panose="020B0604020202020204" pitchFamily="34" charset="0"/>
                  <a:buChar char="•"/>
                </a:pPr>
                <a:r>
                  <a:rPr lang="en-US" sz="2000" spc="-52" dirty="0" smtClean="0">
                    <a:solidFill>
                      <a:srgbClr val="FFFFFF"/>
                    </a:solidFill>
                    <a:cs typeface="Segoe UI" panose="020B0502040204020203" pitchFamily="34" charset="0"/>
                  </a:rPr>
                  <a:t>Behavioral analysis </a:t>
                </a:r>
                <a:r>
                  <a:rPr lang="en-US" sz="2000" dirty="0" smtClean="0">
                    <a:solidFill>
                      <a:srgbClr val="FFFFFF"/>
                    </a:solidFill>
                    <a:cs typeface="Segoe UI" panose="020B0502040204020203" pitchFamily="34" charset="0"/>
                  </a:rPr>
                  <a:t>with machine learning</a:t>
                </a:r>
              </a:p>
              <a:p>
                <a:pPr marL="225425" indent="-225425">
                  <a:lnSpc>
                    <a:spcPct val="90000"/>
                  </a:lnSpc>
                  <a:spcAft>
                    <a:spcPts val="1199"/>
                  </a:spcAft>
                  <a:buFont typeface="Arial" panose="020B0604020202020204" pitchFamily="34" charset="0"/>
                  <a:buChar char="•"/>
                </a:pPr>
                <a:r>
                  <a:rPr lang="en-US" sz="2000" dirty="0" smtClean="0">
                    <a:solidFill>
                      <a:srgbClr val="FFFFFF"/>
                    </a:solidFill>
                    <a:cs typeface="Segoe UI" panose="020B0502040204020203" pitchFamily="34" charset="0"/>
                  </a:rPr>
                  <a:t>Admin alerts</a:t>
                </a:r>
                <a:endParaRPr lang="en-US" sz="2000" spc="-52" dirty="0">
                  <a:solidFill>
                    <a:srgbClr val="FFFFFF"/>
                  </a:solidFill>
                  <a:cs typeface="Segoe UI" panose="020B0502040204020203" pitchFamily="34" charset="0"/>
                </a:endParaRPr>
              </a:p>
            </p:txBody>
          </p:sp>
        </p:grpSp>
      </p:grpSp>
      <p:grpSp>
        <p:nvGrpSpPr>
          <p:cNvPr id="4" name="Group 3"/>
          <p:cNvGrpSpPr/>
          <p:nvPr/>
        </p:nvGrpSpPr>
        <p:grpSpPr>
          <a:xfrm>
            <a:off x="4572319" y="2230090"/>
            <a:ext cx="3293575" cy="3567144"/>
            <a:chOff x="4435148" y="2230090"/>
            <a:chExt cx="3293575" cy="3567144"/>
          </a:xfrm>
        </p:grpSpPr>
        <p:sp>
          <p:nvSpPr>
            <p:cNvPr id="22" name="Rectangle 21"/>
            <p:cNvSpPr/>
            <p:nvPr/>
          </p:nvSpPr>
          <p:spPr bwMode="auto">
            <a:xfrm>
              <a:off x="4435148" y="3405823"/>
              <a:ext cx="3291840" cy="4572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23" tIns="46612" rIns="46612" bIns="93223" numCol="1" spcCol="0" rtlCol="0" fromWordArt="0" anchor="b" anchorCtr="0" forceAA="0" compatLnSpc="1">
              <a:prstTxWarp prst="textNoShape">
                <a:avLst/>
              </a:prstTxWarp>
              <a:noAutofit/>
            </a:bodyPr>
            <a:lstStyle/>
            <a:p>
              <a:pPr defTabSz="931889" fontAlgn="base">
                <a:spcBef>
                  <a:spcPct val="0"/>
                </a:spcBef>
                <a:spcAft>
                  <a:spcPct val="0"/>
                </a:spcAft>
              </a:pPr>
              <a:endParaRPr lang="en-US" sz="2447" spc="-52" dirty="0">
                <a:gradFill>
                  <a:gsLst>
                    <a:gs pos="0">
                      <a:srgbClr val="FFFFFF"/>
                    </a:gs>
                    <a:gs pos="100000">
                      <a:srgbClr val="FFFFFF"/>
                    </a:gs>
                  </a:gsLst>
                  <a:lin ang="5400000" scaled="0"/>
                </a:gradFill>
                <a:ea typeface="Segoe UI" pitchFamily="34" charset="0"/>
                <a:cs typeface="Segoe UI" pitchFamily="34" charset="0"/>
              </a:endParaRPr>
            </a:p>
          </p:txBody>
        </p:sp>
        <p:grpSp>
          <p:nvGrpSpPr>
            <p:cNvPr id="30" name="Group 29"/>
            <p:cNvGrpSpPr/>
            <p:nvPr/>
          </p:nvGrpSpPr>
          <p:grpSpPr>
            <a:xfrm>
              <a:off x="4435148" y="3476243"/>
              <a:ext cx="3293575" cy="2320991"/>
              <a:chOff x="731838" y="3096652"/>
              <a:chExt cx="3613784" cy="2320991"/>
            </a:xfrm>
          </p:grpSpPr>
          <p:sp>
            <p:nvSpPr>
              <p:cNvPr id="31" name="Rectangle 30"/>
              <p:cNvSpPr/>
              <p:nvPr/>
            </p:nvSpPr>
            <p:spPr>
              <a:xfrm>
                <a:off x="733742" y="3096652"/>
                <a:ext cx="3611880" cy="1181820"/>
              </a:xfrm>
              <a:prstGeom prst="rect">
                <a:avLst/>
              </a:prstGeom>
            </p:spPr>
            <p:txBody>
              <a:bodyPr wrap="square" lIns="182854" tIns="146283" rIns="182880" bIns="146283" anchor="t" anchorCtr="0">
                <a:spAutoFit/>
              </a:bodyPr>
              <a:lstStyle/>
              <a:p>
                <a:pPr>
                  <a:lnSpc>
                    <a:spcPct val="90000"/>
                  </a:lnSpc>
                  <a:spcAft>
                    <a:spcPts val="1199"/>
                  </a:spcAft>
                </a:pPr>
                <a:r>
                  <a:rPr lang="en-US" sz="3200" dirty="0">
                    <a:solidFill>
                      <a:srgbClr val="FFFFFF"/>
                    </a:solidFill>
                    <a:latin typeface="Segoe UI Light"/>
                    <a:cs typeface="Segoe UI" panose="020B0502040204020203" pitchFamily="34" charset="0"/>
                  </a:rPr>
                  <a:t>Time of click protection</a:t>
                </a:r>
              </a:p>
            </p:txBody>
          </p:sp>
          <p:sp>
            <p:nvSpPr>
              <p:cNvPr id="32" name="Rectangle 31"/>
              <p:cNvSpPr/>
              <p:nvPr/>
            </p:nvSpPr>
            <p:spPr>
              <a:xfrm>
                <a:off x="731838" y="4137335"/>
                <a:ext cx="3611880" cy="1280308"/>
              </a:xfrm>
              <a:prstGeom prst="rect">
                <a:avLst/>
              </a:prstGeom>
            </p:spPr>
            <p:txBody>
              <a:bodyPr wrap="square" lIns="182854" tIns="146283" rIns="18285" bIns="146283">
                <a:spAutoFit/>
              </a:bodyPr>
              <a:lstStyle/>
              <a:p>
                <a:pPr marL="225425" indent="-225425">
                  <a:lnSpc>
                    <a:spcPct val="90000"/>
                  </a:lnSpc>
                  <a:spcAft>
                    <a:spcPts val="1199"/>
                  </a:spcAft>
                  <a:buFont typeface="Arial" panose="020B0604020202020204" pitchFamily="34" charset="0"/>
                  <a:buChar char="•"/>
                </a:pPr>
                <a:r>
                  <a:rPr lang="en-US" sz="2000" spc="-52" dirty="0">
                    <a:solidFill>
                      <a:srgbClr val="FFFFFF"/>
                    </a:solidFill>
                    <a:cs typeface="Segoe UI" panose="020B0502040204020203" pitchFamily="34" charset="0"/>
                  </a:rPr>
                  <a:t>Real time protection against Malicious </a:t>
                </a:r>
                <a:r>
                  <a:rPr lang="en-US" sz="2000" spc="-52" dirty="0" smtClean="0">
                    <a:solidFill>
                      <a:srgbClr val="FFFFFF"/>
                    </a:solidFill>
                    <a:cs typeface="Segoe UI" panose="020B0502040204020203" pitchFamily="34" charset="0"/>
                  </a:rPr>
                  <a:t>URLs</a:t>
                </a:r>
                <a:endParaRPr lang="en-US" sz="2000" spc="-52" dirty="0">
                  <a:solidFill>
                    <a:srgbClr val="FFFFFF"/>
                  </a:solidFill>
                  <a:cs typeface="Segoe UI" panose="020B0502040204020203" pitchFamily="34" charset="0"/>
                </a:endParaRPr>
              </a:p>
              <a:p>
                <a:pPr marL="225425" indent="-225425">
                  <a:lnSpc>
                    <a:spcPct val="90000"/>
                  </a:lnSpc>
                  <a:spcAft>
                    <a:spcPts val="1199"/>
                  </a:spcAft>
                  <a:buFont typeface="Arial" panose="020B0604020202020204" pitchFamily="34" charset="0"/>
                  <a:buChar char="•"/>
                </a:pPr>
                <a:r>
                  <a:rPr lang="en-US" sz="2000" spc="-52" dirty="0">
                    <a:solidFill>
                      <a:srgbClr val="FFFFFF"/>
                    </a:solidFill>
                    <a:cs typeface="Segoe UI" panose="020B0502040204020203" pitchFamily="34" charset="0"/>
                  </a:rPr>
                  <a:t>Growing URL coverage </a:t>
                </a:r>
              </a:p>
            </p:txBody>
          </p:sp>
        </p:grpSp>
        <p:sp>
          <p:nvSpPr>
            <p:cNvPr id="36" name="Freeform 29"/>
            <p:cNvSpPr>
              <a:spLocks noChangeAspect="1" noEditPoints="1"/>
            </p:cNvSpPr>
            <p:nvPr/>
          </p:nvSpPr>
          <p:spPr bwMode="auto">
            <a:xfrm>
              <a:off x="4618084" y="2230090"/>
              <a:ext cx="1454448" cy="914400"/>
            </a:xfrm>
            <a:custGeom>
              <a:avLst/>
              <a:gdLst>
                <a:gd name="T0" fmla="*/ 1729 w 2375"/>
                <a:gd name="T1" fmla="*/ 342 h 1492"/>
                <a:gd name="T2" fmla="*/ 2375 w 2375"/>
                <a:gd name="T3" fmla="*/ 727 h 1492"/>
                <a:gd name="T4" fmla="*/ 1184 w 2375"/>
                <a:gd name="T5" fmla="*/ 1171 h 1492"/>
                <a:gd name="T6" fmla="*/ 0 w 2375"/>
                <a:gd name="T7" fmla="*/ 727 h 1492"/>
                <a:gd name="T8" fmla="*/ 649 w 2375"/>
                <a:gd name="T9" fmla="*/ 322 h 1492"/>
                <a:gd name="T10" fmla="*/ 649 w 2375"/>
                <a:gd name="T11" fmla="*/ 437 h 1492"/>
                <a:gd name="T12" fmla="*/ 108 w 2375"/>
                <a:gd name="T13" fmla="*/ 727 h 1492"/>
                <a:gd name="T14" fmla="*/ 1184 w 2375"/>
                <a:gd name="T15" fmla="*/ 1057 h 1492"/>
                <a:gd name="T16" fmla="*/ 2261 w 2375"/>
                <a:gd name="T17" fmla="*/ 727 h 1492"/>
                <a:gd name="T18" fmla="*/ 1832 w 2375"/>
                <a:gd name="T19" fmla="*/ 459 h 1492"/>
                <a:gd name="T20" fmla="*/ 1729 w 2375"/>
                <a:gd name="T21" fmla="*/ 342 h 1492"/>
                <a:gd name="T22" fmla="*/ 1183 w 2375"/>
                <a:gd name="T23" fmla="*/ 1307 h 1492"/>
                <a:gd name="T24" fmla="*/ 649 w 2375"/>
                <a:gd name="T25" fmla="*/ 1259 h 1492"/>
                <a:gd name="T26" fmla="*/ 649 w 2375"/>
                <a:gd name="T27" fmla="*/ 1349 h 1492"/>
                <a:gd name="T28" fmla="*/ 793 w 2375"/>
                <a:gd name="T29" fmla="*/ 1492 h 1492"/>
                <a:gd name="T30" fmla="*/ 1700 w 2375"/>
                <a:gd name="T31" fmla="*/ 1492 h 1492"/>
                <a:gd name="T32" fmla="*/ 1844 w 2375"/>
                <a:gd name="T33" fmla="*/ 1349 h 1492"/>
                <a:gd name="T34" fmla="*/ 1844 w 2375"/>
                <a:gd name="T35" fmla="*/ 1235 h 1492"/>
                <a:gd name="T36" fmla="*/ 1183 w 2375"/>
                <a:gd name="T37" fmla="*/ 1307 h 1492"/>
                <a:gd name="T38" fmla="*/ 649 w 2375"/>
                <a:gd name="T39" fmla="*/ 877 h 1492"/>
                <a:gd name="T40" fmla="*/ 649 w 2375"/>
                <a:gd name="T41" fmla="*/ 437 h 1492"/>
                <a:gd name="T42" fmla="*/ 649 w 2375"/>
                <a:gd name="T43" fmla="*/ 323 h 1492"/>
                <a:gd name="T44" fmla="*/ 649 w 2375"/>
                <a:gd name="T45" fmla="*/ 192 h 1492"/>
                <a:gd name="T46" fmla="*/ 649 w 2375"/>
                <a:gd name="T47" fmla="*/ 120 h 1492"/>
                <a:gd name="T48" fmla="*/ 793 w 2375"/>
                <a:gd name="T49" fmla="*/ 0 h 1492"/>
                <a:gd name="T50" fmla="*/ 1315 w 2375"/>
                <a:gd name="T51" fmla="*/ 0 h 1492"/>
                <a:gd name="T52" fmla="*/ 1435 w 2375"/>
                <a:gd name="T53" fmla="*/ 48 h 1492"/>
                <a:gd name="T54" fmla="*/ 1729 w 2375"/>
                <a:gd name="T55" fmla="*/ 342 h 1492"/>
                <a:gd name="T56" fmla="*/ 1832 w 2375"/>
                <a:gd name="T57" fmla="*/ 459 h 1492"/>
                <a:gd name="T58" fmla="*/ 1844 w 2375"/>
                <a:gd name="T59" fmla="*/ 504 h 1492"/>
                <a:gd name="T60" fmla="*/ 1844 w 2375"/>
                <a:gd name="T61" fmla="*/ 853 h 1492"/>
                <a:gd name="T62" fmla="*/ 1183 w 2375"/>
                <a:gd name="T63" fmla="*/ 931 h 1492"/>
                <a:gd name="T64" fmla="*/ 649 w 2375"/>
                <a:gd name="T65" fmla="*/ 877 h 1492"/>
                <a:gd name="T66" fmla="*/ 1315 w 2375"/>
                <a:gd name="T67" fmla="*/ 120 h 1492"/>
                <a:gd name="T68" fmla="*/ 1315 w 2375"/>
                <a:gd name="T69" fmla="*/ 120 h 1492"/>
                <a:gd name="T70" fmla="*/ 1315 w 2375"/>
                <a:gd name="T71" fmla="*/ 504 h 1492"/>
                <a:gd name="T72" fmla="*/ 1700 w 2375"/>
                <a:gd name="T73" fmla="*/ 504 h 1492"/>
                <a:gd name="T74" fmla="*/ 1315 w 2375"/>
                <a:gd name="T75" fmla="*/ 120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75" h="1492">
                  <a:moveTo>
                    <a:pt x="1729" y="342"/>
                  </a:moveTo>
                  <a:cubicBezTo>
                    <a:pt x="1729" y="342"/>
                    <a:pt x="2375" y="539"/>
                    <a:pt x="2375" y="727"/>
                  </a:cubicBezTo>
                  <a:cubicBezTo>
                    <a:pt x="2375" y="1015"/>
                    <a:pt x="1761" y="1171"/>
                    <a:pt x="1184" y="1171"/>
                  </a:cubicBezTo>
                  <a:cubicBezTo>
                    <a:pt x="613" y="1171"/>
                    <a:pt x="0" y="1015"/>
                    <a:pt x="0" y="727"/>
                  </a:cubicBezTo>
                  <a:cubicBezTo>
                    <a:pt x="0" y="544"/>
                    <a:pt x="243" y="396"/>
                    <a:pt x="649" y="322"/>
                  </a:cubicBezTo>
                  <a:cubicBezTo>
                    <a:pt x="649" y="437"/>
                    <a:pt x="649" y="437"/>
                    <a:pt x="649" y="437"/>
                  </a:cubicBezTo>
                  <a:cubicBezTo>
                    <a:pt x="326" y="498"/>
                    <a:pt x="108" y="609"/>
                    <a:pt x="108" y="727"/>
                  </a:cubicBezTo>
                  <a:cubicBezTo>
                    <a:pt x="108" y="883"/>
                    <a:pt x="553" y="1057"/>
                    <a:pt x="1184" y="1057"/>
                  </a:cubicBezTo>
                  <a:cubicBezTo>
                    <a:pt x="1822" y="1057"/>
                    <a:pt x="2261" y="883"/>
                    <a:pt x="2261" y="727"/>
                  </a:cubicBezTo>
                  <a:cubicBezTo>
                    <a:pt x="2261" y="623"/>
                    <a:pt x="2099" y="525"/>
                    <a:pt x="1832" y="459"/>
                  </a:cubicBezTo>
                  <a:lnTo>
                    <a:pt x="1729" y="342"/>
                  </a:lnTo>
                  <a:close/>
                  <a:moveTo>
                    <a:pt x="1183" y="1307"/>
                  </a:moveTo>
                  <a:cubicBezTo>
                    <a:pt x="1003" y="1307"/>
                    <a:pt x="817" y="1289"/>
                    <a:pt x="649" y="1259"/>
                  </a:cubicBezTo>
                  <a:cubicBezTo>
                    <a:pt x="649" y="1349"/>
                    <a:pt x="649" y="1349"/>
                    <a:pt x="649" y="1349"/>
                  </a:cubicBezTo>
                  <a:cubicBezTo>
                    <a:pt x="649" y="1420"/>
                    <a:pt x="721" y="1492"/>
                    <a:pt x="793" y="1492"/>
                  </a:cubicBezTo>
                  <a:cubicBezTo>
                    <a:pt x="1700" y="1492"/>
                    <a:pt x="1700" y="1492"/>
                    <a:pt x="1700" y="1492"/>
                  </a:cubicBezTo>
                  <a:cubicBezTo>
                    <a:pt x="1772" y="1492"/>
                    <a:pt x="1844" y="1420"/>
                    <a:pt x="1844" y="1349"/>
                  </a:cubicBezTo>
                  <a:cubicBezTo>
                    <a:pt x="1844" y="1313"/>
                    <a:pt x="1844" y="1271"/>
                    <a:pt x="1844" y="1235"/>
                  </a:cubicBezTo>
                  <a:cubicBezTo>
                    <a:pt x="1646" y="1283"/>
                    <a:pt x="1417" y="1307"/>
                    <a:pt x="1183" y="1307"/>
                  </a:cubicBezTo>
                  <a:close/>
                  <a:moveTo>
                    <a:pt x="649" y="877"/>
                  </a:moveTo>
                  <a:cubicBezTo>
                    <a:pt x="649" y="829"/>
                    <a:pt x="649" y="613"/>
                    <a:pt x="649" y="437"/>
                  </a:cubicBezTo>
                  <a:cubicBezTo>
                    <a:pt x="649" y="396"/>
                    <a:pt x="649" y="357"/>
                    <a:pt x="649" y="323"/>
                  </a:cubicBezTo>
                  <a:cubicBezTo>
                    <a:pt x="649" y="246"/>
                    <a:pt x="649" y="192"/>
                    <a:pt x="649" y="192"/>
                  </a:cubicBezTo>
                  <a:cubicBezTo>
                    <a:pt x="649" y="168"/>
                    <a:pt x="649" y="144"/>
                    <a:pt x="649" y="120"/>
                  </a:cubicBezTo>
                  <a:cubicBezTo>
                    <a:pt x="649" y="48"/>
                    <a:pt x="721" y="0"/>
                    <a:pt x="793" y="0"/>
                  </a:cubicBezTo>
                  <a:cubicBezTo>
                    <a:pt x="793" y="0"/>
                    <a:pt x="793" y="0"/>
                    <a:pt x="1315" y="0"/>
                  </a:cubicBezTo>
                  <a:cubicBezTo>
                    <a:pt x="1363" y="0"/>
                    <a:pt x="1393" y="0"/>
                    <a:pt x="1435" y="48"/>
                  </a:cubicBezTo>
                  <a:cubicBezTo>
                    <a:pt x="1435" y="48"/>
                    <a:pt x="1435" y="48"/>
                    <a:pt x="1729" y="342"/>
                  </a:cubicBezTo>
                  <a:cubicBezTo>
                    <a:pt x="1832" y="459"/>
                    <a:pt x="1832" y="459"/>
                    <a:pt x="1832" y="459"/>
                  </a:cubicBezTo>
                  <a:cubicBezTo>
                    <a:pt x="1842" y="483"/>
                    <a:pt x="1844" y="504"/>
                    <a:pt x="1844" y="504"/>
                  </a:cubicBezTo>
                  <a:cubicBezTo>
                    <a:pt x="1844" y="504"/>
                    <a:pt x="1844" y="504"/>
                    <a:pt x="1844" y="853"/>
                  </a:cubicBezTo>
                  <a:cubicBezTo>
                    <a:pt x="1688" y="895"/>
                    <a:pt x="1466" y="931"/>
                    <a:pt x="1183" y="931"/>
                  </a:cubicBezTo>
                  <a:cubicBezTo>
                    <a:pt x="973" y="931"/>
                    <a:pt x="793" y="907"/>
                    <a:pt x="649" y="877"/>
                  </a:cubicBezTo>
                  <a:close/>
                  <a:moveTo>
                    <a:pt x="1315" y="120"/>
                  </a:moveTo>
                  <a:cubicBezTo>
                    <a:pt x="1315" y="120"/>
                    <a:pt x="1315" y="120"/>
                    <a:pt x="1315" y="120"/>
                  </a:cubicBezTo>
                  <a:cubicBezTo>
                    <a:pt x="1315" y="504"/>
                    <a:pt x="1315" y="504"/>
                    <a:pt x="1315" y="504"/>
                  </a:cubicBezTo>
                  <a:cubicBezTo>
                    <a:pt x="1315" y="504"/>
                    <a:pt x="1315" y="504"/>
                    <a:pt x="1700" y="504"/>
                  </a:cubicBezTo>
                  <a:cubicBezTo>
                    <a:pt x="1700" y="504"/>
                    <a:pt x="1700" y="504"/>
                    <a:pt x="1315" y="120"/>
                  </a:cubicBezTo>
                  <a:close/>
                </a:path>
              </a:pathLst>
            </a:custGeom>
            <a:solidFill>
              <a:schemeClr val="accent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grpSp>
        <p:nvGrpSpPr>
          <p:cNvPr id="3" name="Group 2"/>
          <p:cNvGrpSpPr/>
          <p:nvPr/>
        </p:nvGrpSpPr>
        <p:grpSpPr>
          <a:xfrm>
            <a:off x="8412798" y="2217116"/>
            <a:ext cx="3291840" cy="3857117"/>
            <a:chOff x="8138456" y="2217116"/>
            <a:chExt cx="3291840" cy="3857117"/>
          </a:xfrm>
        </p:grpSpPr>
        <p:sp>
          <p:nvSpPr>
            <p:cNvPr id="23" name="Rectangle 22"/>
            <p:cNvSpPr/>
            <p:nvPr/>
          </p:nvSpPr>
          <p:spPr bwMode="auto">
            <a:xfrm>
              <a:off x="8138456" y="3405823"/>
              <a:ext cx="3291840" cy="4572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23" tIns="46612" rIns="46612" bIns="93223" numCol="1" spcCol="0" rtlCol="0" fromWordArt="0" anchor="b" anchorCtr="0" forceAA="0" compatLnSpc="1">
              <a:prstTxWarp prst="textNoShape">
                <a:avLst/>
              </a:prstTxWarp>
              <a:noAutofit/>
            </a:bodyPr>
            <a:lstStyle/>
            <a:p>
              <a:pPr defTabSz="931889" fontAlgn="base">
                <a:spcBef>
                  <a:spcPct val="0"/>
                </a:spcBef>
                <a:spcAft>
                  <a:spcPct val="0"/>
                </a:spcAft>
              </a:pPr>
              <a:endParaRPr lang="en-US" sz="2447" spc="-52" dirty="0">
                <a:gradFill>
                  <a:gsLst>
                    <a:gs pos="0">
                      <a:srgbClr val="FFFFFF"/>
                    </a:gs>
                    <a:gs pos="100000">
                      <a:srgbClr val="FFFFFF"/>
                    </a:gs>
                  </a:gsLst>
                  <a:lin ang="5400000" scaled="0"/>
                </a:gradFill>
                <a:ea typeface="Segoe UI" pitchFamily="34" charset="0"/>
                <a:cs typeface="Segoe UI" pitchFamily="34" charset="0"/>
              </a:endParaRPr>
            </a:p>
          </p:txBody>
        </p:sp>
        <p:grpSp>
          <p:nvGrpSpPr>
            <p:cNvPr id="33" name="Group 32"/>
            <p:cNvGrpSpPr/>
            <p:nvPr/>
          </p:nvGrpSpPr>
          <p:grpSpPr>
            <a:xfrm>
              <a:off x="8138456" y="3476243"/>
              <a:ext cx="3291840" cy="2597990"/>
              <a:chOff x="731839" y="3096652"/>
              <a:chExt cx="3611880" cy="2597990"/>
            </a:xfrm>
          </p:grpSpPr>
          <p:sp>
            <p:nvSpPr>
              <p:cNvPr id="34" name="Rectangle 33"/>
              <p:cNvSpPr/>
              <p:nvPr/>
            </p:nvSpPr>
            <p:spPr>
              <a:xfrm>
                <a:off x="731839" y="3096652"/>
                <a:ext cx="3611880" cy="1181820"/>
              </a:xfrm>
              <a:prstGeom prst="rect">
                <a:avLst/>
              </a:prstGeom>
            </p:spPr>
            <p:txBody>
              <a:bodyPr wrap="square" lIns="182854" tIns="146283" rIns="182880" bIns="146283" anchor="t" anchorCtr="0">
                <a:spAutoFit/>
              </a:bodyPr>
              <a:lstStyle/>
              <a:p>
                <a:pPr>
                  <a:lnSpc>
                    <a:spcPct val="90000"/>
                  </a:lnSpc>
                  <a:spcAft>
                    <a:spcPts val="1199"/>
                  </a:spcAft>
                </a:pPr>
                <a:r>
                  <a:rPr lang="en-US" sz="3200" dirty="0" smtClean="0">
                    <a:solidFill>
                      <a:srgbClr val="FFFFFF"/>
                    </a:solidFill>
                    <a:latin typeface="Segoe UI Light"/>
                    <a:cs typeface="Segoe UI" panose="020B0502040204020203" pitchFamily="34" charset="0"/>
                  </a:rPr>
                  <a:t>Rich reporting and tracing</a:t>
                </a:r>
                <a:endParaRPr lang="en-US" sz="3200" dirty="0">
                  <a:solidFill>
                    <a:srgbClr val="FFFFFF"/>
                  </a:solidFill>
                  <a:latin typeface="Segoe UI Light"/>
                  <a:cs typeface="Segoe UI" panose="020B0502040204020203" pitchFamily="34" charset="0"/>
                </a:endParaRPr>
              </a:p>
            </p:txBody>
          </p:sp>
          <p:sp>
            <p:nvSpPr>
              <p:cNvPr id="35" name="Rectangle 34"/>
              <p:cNvSpPr/>
              <p:nvPr/>
            </p:nvSpPr>
            <p:spPr>
              <a:xfrm>
                <a:off x="731839" y="4137335"/>
                <a:ext cx="3611880" cy="1557307"/>
              </a:xfrm>
              <a:prstGeom prst="rect">
                <a:avLst/>
              </a:prstGeom>
            </p:spPr>
            <p:txBody>
              <a:bodyPr wrap="square" lIns="182854" tIns="146283" rIns="18285" bIns="146283">
                <a:spAutoFit/>
              </a:bodyPr>
              <a:lstStyle/>
              <a:p>
                <a:pPr marL="225425" indent="-225425">
                  <a:lnSpc>
                    <a:spcPct val="90000"/>
                  </a:lnSpc>
                  <a:spcAft>
                    <a:spcPts val="1199"/>
                  </a:spcAft>
                  <a:buFont typeface="Arial" panose="020B0604020202020204" pitchFamily="34" charset="0"/>
                  <a:buChar char="•"/>
                </a:pPr>
                <a:r>
                  <a:rPr lang="en-US" sz="2000" spc="-52" dirty="0">
                    <a:solidFill>
                      <a:srgbClr val="FFFFFF"/>
                    </a:solidFill>
                    <a:cs typeface="Segoe UI" panose="020B0502040204020203" pitchFamily="34" charset="0"/>
                  </a:rPr>
                  <a:t>Built-in </a:t>
                </a:r>
                <a:r>
                  <a:rPr lang="en-US" sz="2000" spc="-52" dirty="0" smtClean="0">
                    <a:solidFill>
                      <a:srgbClr val="FFFFFF"/>
                    </a:solidFill>
                    <a:cs typeface="Segoe UI" panose="020B0502040204020203" pitchFamily="34" charset="0"/>
                  </a:rPr>
                  <a:t>URL and message trace</a:t>
                </a:r>
                <a:endParaRPr lang="en-US" sz="2000" spc="-52" dirty="0">
                  <a:solidFill>
                    <a:srgbClr val="FFFFFF"/>
                  </a:solidFill>
                  <a:cs typeface="Segoe UI" panose="020B0502040204020203" pitchFamily="34" charset="0"/>
                </a:endParaRPr>
              </a:p>
              <a:p>
                <a:pPr marL="225425" indent="-225425">
                  <a:lnSpc>
                    <a:spcPct val="90000"/>
                  </a:lnSpc>
                  <a:spcAft>
                    <a:spcPts val="1199"/>
                  </a:spcAft>
                  <a:buFont typeface="Arial" panose="020B0604020202020204" pitchFamily="34" charset="0"/>
                  <a:buChar char="•"/>
                </a:pPr>
                <a:r>
                  <a:rPr lang="en-US" sz="2000" spc="-52" dirty="0">
                    <a:solidFill>
                      <a:srgbClr val="FFFFFF"/>
                    </a:solidFill>
                    <a:cs typeface="Segoe UI" panose="020B0502040204020203" pitchFamily="34" charset="0"/>
                  </a:rPr>
                  <a:t>Reports for </a:t>
                </a:r>
                <a:r>
                  <a:rPr lang="en-US" sz="2000" spc="-52" dirty="0" smtClean="0">
                    <a:solidFill>
                      <a:srgbClr val="FFFFFF"/>
                    </a:solidFill>
                    <a:cs typeface="Segoe UI" panose="020B0502040204020203" pitchFamily="34" charset="0"/>
                  </a:rPr>
                  <a:t>advanced threats</a:t>
                </a:r>
                <a:endParaRPr lang="en-US" sz="2000" spc="-52" dirty="0">
                  <a:solidFill>
                    <a:srgbClr val="FFFFFF"/>
                  </a:solidFill>
                  <a:cs typeface="Segoe UI" panose="020B0502040204020203" pitchFamily="34" charset="0"/>
                </a:endParaRPr>
              </a:p>
            </p:txBody>
          </p:sp>
        </p:grpSp>
        <p:sp>
          <p:nvSpPr>
            <p:cNvPr id="38" name="Freeform 13"/>
            <p:cNvSpPr>
              <a:spLocks noChangeAspect="1" noEditPoints="1"/>
            </p:cNvSpPr>
            <p:nvPr/>
          </p:nvSpPr>
          <p:spPr bwMode="auto">
            <a:xfrm>
              <a:off x="8321392" y="2217116"/>
              <a:ext cx="875728" cy="914400"/>
            </a:xfrm>
            <a:custGeom>
              <a:avLst/>
              <a:gdLst>
                <a:gd name="T0" fmla="*/ 1703 w 1780"/>
                <a:gd name="T1" fmla="*/ 1131 h 1859"/>
                <a:gd name="T2" fmla="*/ 1703 w 1780"/>
                <a:gd name="T3" fmla="*/ 1073 h 1859"/>
                <a:gd name="T4" fmla="*/ 1703 w 1780"/>
                <a:gd name="T5" fmla="*/ 1036 h 1859"/>
                <a:gd name="T6" fmla="*/ 1605 w 1780"/>
                <a:gd name="T7" fmla="*/ 690 h 1859"/>
                <a:gd name="T8" fmla="*/ 1315 w 1780"/>
                <a:gd name="T9" fmla="*/ 595 h 1859"/>
                <a:gd name="T10" fmla="*/ 1023 w 1780"/>
                <a:gd name="T11" fmla="*/ 690 h 1859"/>
                <a:gd name="T12" fmla="*/ 946 w 1780"/>
                <a:gd name="T13" fmla="*/ 1017 h 1859"/>
                <a:gd name="T14" fmla="*/ 946 w 1780"/>
                <a:gd name="T15" fmla="*/ 1073 h 1859"/>
                <a:gd name="T16" fmla="*/ 946 w 1780"/>
                <a:gd name="T17" fmla="*/ 1113 h 1859"/>
                <a:gd name="T18" fmla="*/ 847 w 1780"/>
                <a:gd name="T19" fmla="*/ 1208 h 1859"/>
                <a:gd name="T20" fmla="*/ 847 w 1780"/>
                <a:gd name="T21" fmla="*/ 1782 h 1859"/>
                <a:gd name="T22" fmla="*/ 946 w 1780"/>
                <a:gd name="T23" fmla="*/ 1859 h 1859"/>
                <a:gd name="T24" fmla="*/ 1682 w 1780"/>
                <a:gd name="T25" fmla="*/ 1859 h 1859"/>
                <a:gd name="T26" fmla="*/ 1780 w 1780"/>
                <a:gd name="T27" fmla="*/ 1782 h 1859"/>
                <a:gd name="T28" fmla="*/ 1780 w 1780"/>
                <a:gd name="T29" fmla="*/ 1208 h 1859"/>
                <a:gd name="T30" fmla="*/ 1703 w 1780"/>
                <a:gd name="T31" fmla="*/ 1131 h 1859"/>
                <a:gd name="T32" fmla="*/ 1559 w 1780"/>
                <a:gd name="T33" fmla="*/ 1066 h 1859"/>
                <a:gd name="T34" fmla="*/ 1559 w 1780"/>
                <a:gd name="T35" fmla="*/ 1107 h 1859"/>
                <a:gd name="T36" fmla="*/ 1097 w 1780"/>
                <a:gd name="T37" fmla="*/ 1107 h 1859"/>
                <a:gd name="T38" fmla="*/ 1097 w 1780"/>
                <a:gd name="T39" fmla="*/ 1066 h 1859"/>
                <a:gd name="T40" fmla="*/ 1097 w 1780"/>
                <a:gd name="T41" fmla="*/ 1026 h 1859"/>
                <a:gd name="T42" fmla="*/ 1143 w 1780"/>
                <a:gd name="T43" fmla="*/ 792 h 1859"/>
                <a:gd name="T44" fmla="*/ 1321 w 1780"/>
                <a:gd name="T45" fmla="*/ 721 h 1859"/>
                <a:gd name="T46" fmla="*/ 1497 w 1780"/>
                <a:gd name="T47" fmla="*/ 792 h 1859"/>
                <a:gd name="T48" fmla="*/ 1559 w 1780"/>
                <a:gd name="T49" fmla="*/ 1039 h 1859"/>
                <a:gd name="T50" fmla="*/ 1559 w 1780"/>
                <a:gd name="T51" fmla="*/ 1066 h 1859"/>
                <a:gd name="T52" fmla="*/ 785 w 1780"/>
                <a:gd name="T53" fmla="*/ 1208 h 1859"/>
                <a:gd name="T54" fmla="*/ 804 w 1780"/>
                <a:gd name="T55" fmla="*/ 1147 h 1859"/>
                <a:gd name="T56" fmla="*/ 182 w 1780"/>
                <a:gd name="T57" fmla="*/ 1147 h 1859"/>
                <a:gd name="T58" fmla="*/ 182 w 1780"/>
                <a:gd name="T59" fmla="*/ 388 h 1859"/>
                <a:gd name="T60" fmla="*/ 801 w 1780"/>
                <a:gd name="T61" fmla="*/ 872 h 1859"/>
                <a:gd name="T62" fmla="*/ 887 w 1780"/>
                <a:gd name="T63" fmla="*/ 875 h 1859"/>
                <a:gd name="T64" fmla="*/ 980 w 1780"/>
                <a:gd name="T65" fmla="*/ 647 h 1859"/>
                <a:gd name="T66" fmla="*/ 1315 w 1780"/>
                <a:gd name="T67" fmla="*/ 533 h 1859"/>
                <a:gd name="T68" fmla="*/ 1321 w 1780"/>
                <a:gd name="T69" fmla="*/ 533 h 1859"/>
                <a:gd name="T70" fmla="*/ 1534 w 1780"/>
                <a:gd name="T71" fmla="*/ 367 h 1859"/>
                <a:gd name="T72" fmla="*/ 1534 w 1780"/>
                <a:gd name="T73" fmla="*/ 573 h 1859"/>
                <a:gd name="T74" fmla="*/ 1648 w 1780"/>
                <a:gd name="T75" fmla="*/ 647 h 1859"/>
                <a:gd name="T76" fmla="*/ 1716 w 1780"/>
                <a:gd name="T77" fmla="*/ 740 h 1859"/>
                <a:gd name="T78" fmla="*/ 1716 w 1780"/>
                <a:gd name="T79" fmla="*/ 92 h 1859"/>
                <a:gd name="T80" fmla="*/ 1623 w 1780"/>
                <a:gd name="T81" fmla="*/ 0 h 1859"/>
                <a:gd name="T82" fmla="*/ 89 w 1780"/>
                <a:gd name="T83" fmla="*/ 0 h 1859"/>
                <a:gd name="T84" fmla="*/ 0 w 1780"/>
                <a:gd name="T85" fmla="*/ 92 h 1859"/>
                <a:gd name="T86" fmla="*/ 0 w 1780"/>
                <a:gd name="T87" fmla="*/ 1239 h 1859"/>
                <a:gd name="T88" fmla="*/ 89 w 1780"/>
                <a:gd name="T89" fmla="*/ 1332 h 1859"/>
                <a:gd name="T90" fmla="*/ 785 w 1780"/>
                <a:gd name="T91" fmla="*/ 1332 h 1859"/>
                <a:gd name="T92" fmla="*/ 785 w 1780"/>
                <a:gd name="T93" fmla="*/ 1208 h 1859"/>
                <a:gd name="T94" fmla="*/ 785 w 1780"/>
                <a:gd name="T95" fmla="*/ 1208 h 1859"/>
                <a:gd name="T96" fmla="*/ 1488 w 1780"/>
                <a:gd name="T97" fmla="*/ 182 h 1859"/>
                <a:gd name="T98" fmla="*/ 847 w 1780"/>
                <a:gd name="T99" fmla="*/ 687 h 1859"/>
                <a:gd name="T100" fmla="*/ 206 w 1780"/>
                <a:gd name="T101" fmla="*/ 182 h 1859"/>
                <a:gd name="T102" fmla="*/ 1488 w 1780"/>
                <a:gd name="T103" fmla="*/ 182 h 1859"/>
                <a:gd name="T104" fmla="*/ 1488 w 1780"/>
                <a:gd name="T105" fmla="*/ 182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80" h="1859">
                  <a:moveTo>
                    <a:pt x="1703" y="1131"/>
                  </a:moveTo>
                  <a:cubicBezTo>
                    <a:pt x="1703" y="1113"/>
                    <a:pt x="1703" y="1094"/>
                    <a:pt x="1703" y="1073"/>
                  </a:cubicBezTo>
                  <a:cubicBezTo>
                    <a:pt x="1703" y="1036"/>
                    <a:pt x="1703" y="1036"/>
                    <a:pt x="1703" y="1036"/>
                  </a:cubicBezTo>
                  <a:cubicBezTo>
                    <a:pt x="1703" y="900"/>
                    <a:pt x="1703" y="786"/>
                    <a:pt x="1605" y="690"/>
                  </a:cubicBezTo>
                  <a:cubicBezTo>
                    <a:pt x="1546" y="632"/>
                    <a:pt x="1451" y="595"/>
                    <a:pt x="1315" y="595"/>
                  </a:cubicBezTo>
                  <a:cubicBezTo>
                    <a:pt x="1177" y="595"/>
                    <a:pt x="1081" y="632"/>
                    <a:pt x="1023" y="690"/>
                  </a:cubicBezTo>
                  <a:cubicBezTo>
                    <a:pt x="946" y="767"/>
                    <a:pt x="946" y="900"/>
                    <a:pt x="946" y="1017"/>
                  </a:cubicBezTo>
                  <a:cubicBezTo>
                    <a:pt x="946" y="1073"/>
                    <a:pt x="946" y="1073"/>
                    <a:pt x="946" y="1073"/>
                  </a:cubicBezTo>
                  <a:cubicBezTo>
                    <a:pt x="946" y="1094"/>
                    <a:pt x="946" y="1113"/>
                    <a:pt x="946" y="1113"/>
                  </a:cubicBezTo>
                  <a:cubicBezTo>
                    <a:pt x="887" y="1131"/>
                    <a:pt x="847" y="1168"/>
                    <a:pt x="847" y="1208"/>
                  </a:cubicBezTo>
                  <a:cubicBezTo>
                    <a:pt x="847" y="1782"/>
                    <a:pt x="847" y="1782"/>
                    <a:pt x="847" y="1782"/>
                  </a:cubicBezTo>
                  <a:cubicBezTo>
                    <a:pt x="847" y="1822"/>
                    <a:pt x="887" y="1859"/>
                    <a:pt x="946" y="1859"/>
                  </a:cubicBezTo>
                  <a:cubicBezTo>
                    <a:pt x="1682" y="1859"/>
                    <a:pt x="1682" y="1859"/>
                    <a:pt x="1682" y="1859"/>
                  </a:cubicBezTo>
                  <a:cubicBezTo>
                    <a:pt x="1740" y="1859"/>
                    <a:pt x="1780" y="1822"/>
                    <a:pt x="1780" y="1782"/>
                  </a:cubicBezTo>
                  <a:cubicBezTo>
                    <a:pt x="1780" y="1208"/>
                    <a:pt x="1780" y="1208"/>
                    <a:pt x="1780" y="1208"/>
                  </a:cubicBezTo>
                  <a:cubicBezTo>
                    <a:pt x="1780" y="1168"/>
                    <a:pt x="1740" y="1131"/>
                    <a:pt x="1703" y="1131"/>
                  </a:cubicBezTo>
                  <a:close/>
                  <a:moveTo>
                    <a:pt x="1559" y="1066"/>
                  </a:moveTo>
                  <a:cubicBezTo>
                    <a:pt x="1559" y="1079"/>
                    <a:pt x="1559" y="1094"/>
                    <a:pt x="1559" y="1107"/>
                  </a:cubicBezTo>
                  <a:cubicBezTo>
                    <a:pt x="1097" y="1107"/>
                    <a:pt x="1097" y="1107"/>
                    <a:pt x="1097" y="1107"/>
                  </a:cubicBezTo>
                  <a:cubicBezTo>
                    <a:pt x="1097" y="1107"/>
                    <a:pt x="1097" y="1079"/>
                    <a:pt x="1097" y="1066"/>
                  </a:cubicBezTo>
                  <a:cubicBezTo>
                    <a:pt x="1097" y="1066"/>
                    <a:pt x="1097" y="1066"/>
                    <a:pt x="1097" y="1026"/>
                  </a:cubicBezTo>
                  <a:cubicBezTo>
                    <a:pt x="1097" y="943"/>
                    <a:pt x="1097" y="844"/>
                    <a:pt x="1143" y="792"/>
                  </a:cubicBezTo>
                  <a:cubicBezTo>
                    <a:pt x="1177" y="749"/>
                    <a:pt x="1238" y="721"/>
                    <a:pt x="1321" y="721"/>
                  </a:cubicBezTo>
                  <a:cubicBezTo>
                    <a:pt x="1405" y="721"/>
                    <a:pt x="1463" y="749"/>
                    <a:pt x="1497" y="792"/>
                  </a:cubicBezTo>
                  <a:cubicBezTo>
                    <a:pt x="1559" y="860"/>
                    <a:pt x="1559" y="943"/>
                    <a:pt x="1559" y="1039"/>
                  </a:cubicBezTo>
                  <a:cubicBezTo>
                    <a:pt x="1559" y="1039"/>
                    <a:pt x="1559" y="1039"/>
                    <a:pt x="1559" y="1066"/>
                  </a:cubicBezTo>
                  <a:close/>
                  <a:moveTo>
                    <a:pt x="785" y="1208"/>
                  </a:moveTo>
                  <a:cubicBezTo>
                    <a:pt x="785" y="1187"/>
                    <a:pt x="792" y="1165"/>
                    <a:pt x="804" y="1147"/>
                  </a:cubicBezTo>
                  <a:cubicBezTo>
                    <a:pt x="638" y="1147"/>
                    <a:pt x="431" y="1147"/>
                    <a:pt x="182" y="1147"/>
                  </a:cubicBezTo>
                  <a:cubicBezTo>
                    <a:pt x="182" y="388"/>
                    <a:pt x="182" y="388"/>
                    <a:pt x="182" y="388"/>
                  </a:cubicBezTo>
                  <a:cubicBezTo>
                    <a:pt x="182" y="388"/>
                    <a:pt x="182" y="388"/>
                    <a:pt x="801" y="872"/>
                  </a:cubicBezTo>
                  <a:cubicBezTo>
                    <a:pt x="822" y="894"/>
                    <a:pt x="866" y="894"/>
                    <a:pt x="887" y="875"/>
                  </a:cubicBezTo>
                  <a:cubicBezTo>
                    <a:pt x="896" y="789"/>
                    <a:pt x="918" y="706"/>
                    <a:pt x="980" y="647"/>
                  </a:cubicBezTo>
                  <a:cubicBezTo>
                    <a:pt x="1032" y="595"/>
                    <a:pt x="1134" y="533"/>
                    <a:pt x="1315" y="533"/>
                  </a:cubicBezTo>
                  <a:cubicBezTo>
                    <a:pt x="1315" y="533"/>
                    <a:pt x="1318" y="533"/>
                    <a:pt x="1321" y="533"/>
                  </a:cubicBezTo>
                  <a:cubicBezTo>
                    <a:pt x="1383" y="484"/>
                    <a:pt x="1454" y="428"/>
                    <a:pt x="1534" y="367"/>
                  </a:cubicBezTo>
                  <a:cubicBezTo>
                    <a:pt x="1534" y="367"/>
                    <a:pt x="1534" y="367"/>
                    <a:pt x="1534" y="573"/>
                  </a:cubicBezTo>
                  <a:cubicBezTo>
                    <a:pt x="1586" y="595"/>
                    <a:pt x="1623" y="622"/>
                    <a:pt x="1648" y="647"/>
                  </a:cubicBezTo>
                  <a:cubicBezTo>
                    <a:pt x="1679" y="675"/>
                    <a:pt x="1700" y="706"/>
                    <a:pt x="1716" y="740"/>
                  </a:cubicBezTo>
                  <a:cubicBezTo>
                    <a:pt x="1716" y="579"/>
                    <a:pt x="1716" y="370"/>
                    <a:pt x="1716" y="92"/>
                  </a:cubicBezTo>
                  <a:cubicBezTo>
                    <a:pt x="1716" y="46"/>
                    <a:pt x="1670" y="0"/>
                    <a:pt x="1623" y="0"/>
                  </a:cubicBezTo>
                  <a:cubicBezTo>
                    <a:pt x="1623" y="0"/>
                    <a:pt x="1623" y="0"/>
                    <a:pt x="89" y="0"/>
                  </a:cubicBezTo>
                  <a:cubicBezTo>
                    <a:pt x="46" y="0"/>
                    <a:pt x="0" y="46"/>
                    <a:pt x="0" y="92"/>
                  </a:cubicBezTo>
                  <a:cubicBezTo>
                    <a:pt x="0" y="92"/>
                    <a:pt x="0" y="92"/>
                    <a:pt x="0" y="1239"/>
                  </a:cubicBezTo>
                  <a:cubicBezTo>
                    <a:pt x="0" y="1285"/>
                    <a:pt x="46" y="1332"/>
                    <a:pt x="89" y="1332"/>
                  </a:cubicBezTo>
                  <a:cubicBezTo>
                    <a:pt x="89" y="1332"/>
                    <a:pt x="89" y="1332"/>
                    <a:pt x="785" y="1332"/>
                  </a:cubicBezTo>
                  <a:cubicBezTo>
                    <a:pt x="785" y="1208"/>
                    <a:pt x="785" y="1208"/>
                    <a:pt x="785" y="1208"/>
                  </a:cubicBezTo>
                  <a:cubicBezTo>
                    <a:pt x="785" y="1208"/>
                    <a:pt x="785" y="1208"/>
                    <a:pt x="785" y="1208"/>
                  </a:cubicBezTo>
                  <a:close/>
                  <a:moveTo>
                    <a:pt x="1488" y="182"/>
                  </a:moveTo>
                  <a:cubicBezTo>
                    <a:pt x="1488" y="182"/>
                    <a:pt x="1488" y="182"/>
                    <a:pt x="847" y="687"/>
                  </a:cubicBezTo>
                  <a:cubicBezTo>
                    <a:pt x="847" y="687"/>
                    <a:pt x="847" y="687"/>
                    <a:pt x="206" y="182"/>
                  </a:cubicBezTo>
                  <a:cubicBezTo>
                    <a:pt x="1488" y="182"/>
                    <a:pt x="1488" y="182"/>
                    <a:pt x="1488" y="182"/>
                  </a:cubicBezTo>
                  <a:cubicBezTo>
                    <a:pt x="1488" y="182"/>
                    <a:pt x="1488" y="182"/>
                    <a:pt x="1488" y="182"/>
                  </a:cubicBezTo>
                  <a:close/>
                </a:path>
              </a:pathLst>
            </a:custGeom>
            <a:solidFill>
              <a:schemeClr val="accent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119365644"/>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65173" y="1161859"/>
            <a:ext cx="10231812" cy="5220475"/>
            <a:chOff x="1127494" y="1254820"/>
            <a:chExt cx="10231812" cy="5220475"/>
          </a:xfrm>
        </p:grpSpPr>
        <p:sp>
          <p:nvSpPr>
            <p:cNvPr id="4" name="Rectangle 3"/>
            <p:cNvSpPr/>
            <p:nvPr/>
          </p:nvSpPr>
          <p:spPr>
            <a:xfrm>
              <a:off x="3167553" y="5226737"/>
              <a:ext cx="2011680" cy="502920"/>
            </a:xfrm>
            <a:custGeom>
              <a:avLst/>
              <a:gdLst>
                <a:gd name="connsiteX0" fmla="*/ 0 w 2011658"/>
                <a:gd name="connsiteY0" fmla="*/ 0 h 670393"/>
                <a:gd name="connsiteX1" fmla="*/ 2011658 w 2011658"/>
                <a:gd name="connsiteY1" fmla="*/ 0 h 670393"/>
                <a:gd name="connsiteX2" fmla="*/ 2011658 w 2011658"/>
                <a:gd name="connsiteY2" fmla="*/ 670393 h 670393"/>
                <a:gd name="connsiteX3" fmla="*/ 0 w 2011658"/>
                <a:gd name="connsiteY3" fmla="*/ 670393 h 670393"/>
                <a:gd name="connsiteX4" fmla="*/ 0 w 2011658"/>
                <a:gd name="connsiteY4" fmla="*/ 0 h 670393"/>
                <a:gd name="connsiteX0" fmla="*/ 2011658 w 2103098"/>
                <a:gd name="connsiteY0" fmla="*/ 0 h 670393"/>
                <a:gd name="connsiteX1" fmla="*/ 2011658 w 2103098"/>
                <a:gd name="connsiteY1" fmla="*/ 670393 h 670393"/>
                <a:gd name="connsiteX2" fmla="*/ 0 w 2103098"/>
                <a:gd name="connsiteY2" fmla="*/ 670393 h 670393"/>
                <a:gd name="connsiteX3" fmla="*/ 0 w 2103098"/>
                <a:gd name="connsiteY3" fmla="*/ 0 h 670393"/>
                <a:gd name="connsiteX4" fmla="*/ 2103098 w 2103098"/>
                <a:gd name="connsiteY4" fmla="*/ 91440 h 670393"/>
                <a:gd name="connsiteX0" fmla="*/ 2011658 w 2011658"/>
                <a:gd name="connsiteY0" fmla="*/ 0 h 670393"/>
                <a:gd name="connsiteX1" fmla="*/ 2011658 w 2011658"/>
                <a:gd name="connsiteY1" fmla="*/ 670393 h 670393"/>
                <a:gd name="connsiteX2" fmla="*/ 0 w 2011658"/>
                <a:gd name="connsiteY2" fmla="*/ 670393 h 670393"/>
                <a:gd name="connsiteX3" fmla="*/ 0 w 2011658"/>
                <a:gd name="connsiteY3" fmla="*/ 0 h 670393"/>
                <a:gd name="connsiteX0" fmla="*/ 2011658 w 2011658"/>
                <a:gd name="connsiteY0" fmla="*/ 670393 h 670393"/>
                <a:gd name="connsiteX1" fmla="*/ 0 w 2011658"/>
                <a:gd name="connsiteY1" fmla="*/ 670393 h 670393"/>
                <a:gd name="connsiteX2" fmla="*/ 0 w 2011658"/>
                <a:gd name="connsiteY2" fmla="*/ 0 h 670393"/>
              </a:gdLst>
              <a:ahLst/>
              <a:cxnLst>
                <a:cxn ang="0">
                  <a:pos x="connsiteX0" y="connsiteY0"/>
                </a:cxn>
                <a:cxn ang="0">
                  <a:pos x="connsiteX1" y="connsiteY1"/>
                </a:cxn>
                <a:cxn ang="0">
                  <a:pos x="connsiteX2" y="connsiteY2"/>
                </a:cxn>
              </a:cxnLst>
              <a:rect l="l" t="t" r="r" b="b"/>
              <a:pathLst>
                <a:path w="2011658" h="670393">
                  <a:moveTo>
                    <a:pt x="2011658" y="670393"/>
                  </a:moveTo>
                  <a:lnTo>
                    <a:pt x="0" y="670393"/>
                  </a:lnTo>
                  <a:lnTo>
                    <a:pt x="0" y="0"/>
                  </a:lnTo>
                </a:path>
              </a:pathLst>
            </a:custGeom>
            <a:ln w="57150">
              <a:solidFill>
                <a:schemeClr val="tx1"/>
              </a:solidFill>
              <a:headEnd type="triangle"/>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99" name="TextBox 98"/>
            <p:cNvSpPr txBox="1"/>
            <p:nvPr/>
          </p:nvSpPr>
          <p:spPr>
            <a:xfrm>
              <a:off x="3199181" y="5275883"/>
              <a:ext cx="680186" cy="406265"/>
            </a:xfrm>
            <a:prstGeom prst="rect">
              <a:avLst/>
            </a:prstGeom>
            <a:noFill/>
          </p:spPr>
          <p:txBody>
            <a:bodyPr wrap="none" lIns="146304" tIns="91440" rIns="146304" bIns="91440" rtlCol="0">
              <a:spAutoFit/>
            </a:bodyPr>
            <a:lstStyle/>
            <a:p>
              <a:pPr>
                <a:lnSpc>
                  <a:spcPct val="90000"/>
                </a:lnSpc>
              </a:pPr>
              <a:r>
                <a:rPr lang="en-US" sz="1600" dirty="0">
                  <a:solidFill>
                    <a:srgbClr val="FFFFFF"/>
                  </a:solidFill>
                  <a:cs typeface="Segoe UI" panose="020B0502040204020203" pitchFamily="34" charset="0"/>
                </a:rPr>
                <a:t>Safe</a:t>
              </a:r>
            </a:p>
          </p:txBody>
        </p:sp>
        <p:sp>
          <p:nvSpPr>
            <p:cNvPr id="260" name="Rectangle 259"/>
            <p:cNvSpPr/>
            <p:nvPr/>
          </p:nvSpPr>
          <p:spPr bwMode="auto">
            <a:xfrm>
              <a:off x="5271957" y="5295713"/>
              <a:ext cx="2651358" cy="82296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56" name="Group 255"/>
            <p:cNvGrpSpPr>
              <a:grpSpLocks noChangeAspect="1"/>
            </p:cNvGrpSpPr>
            <p:nvPr/>
          </p:nvGrpSpPr>
          <p:grpSpPr>
            <a:xfrm>
              <a:off x="10444906" y="5515811"/>
              <a:ext cx="914400" cy="914400"/>
              <a:chOff x="12190413" y="-898525"/>
              <a:chExt cx="1114425" cy="1112838"/>
            </a:xfrm>
          </p:grpSpPr>
          <p:sp>
            <p:nvSpPr>
              <p:cNvPr id="257" name="Freeform 166"/>
              <p:cNvSpPr>
                <a:spLocks noEditPoints="1"/>
              </p:cNvSpPr>
              <p:nvPr/>
            </p:nvSpPr>
            <p:spPr bwMode="auto">
              <a:xfrm>
                <a:off x="12490450" y="-598488"/>
                <a:ext cx="514350" cy="512763"/>
              </a:xfrm>
              <a:custGeom>
                <a:avLst/>
                <a:gdLst>
                  <a:gd name="T0" fmla="*/ 116 w 231"/>
                  <a:gd name="T1" fmla="*/ 231 h 231"/>
                  <a:gd name="T2" fmla="*/ 0 w 231"/>
                  <a:gd name="T3" fmla="*/ 116 h 231"/>
                  <a:gd name="T4" fmla="*/ 116 w 231"/>
                  <a:gd name="T5" fmla="*/ 0 h 231"/>
                  <a:gd name="T6" fmla="*/ 231 w 231"/>
                  <a:gd name="T7" fmla="*/ 116 h 231"/>
                  <a:gd name="T8" fmla="*/ 116 w 231"/>
                  <a:gd name="T9" fmla="*/ 231 h 231"/>
                  <a:gd name="T10" fmla="*/ 116 w 231"/>
                  <a:gd name="T11" fmla="*/ 17 h 231"/>
                  <a:gd name="T12" fmla="*/ 18 w 231"/>
                  <a:gd name="T13" fmla="*/ 116 h 231"/>
                  <a:gd name="T14" fmla="*/ 116 w 231"/>
                  <a:gd name="T15" fmla="*/ 214 h 231"/>
                  <a:gd name="T16" fmla="*/ 214 w 231"/>
                  <a:gd name="T17" fmla="*/ 116 h 231"/>
                  <a:gd name="T18" fmla="*/ 116 w 231"/>
                  <a:gd name="T19" fmla="*/ 1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31">
                    <a:moveTo>
                      <a:pt x="116" y="231"/>
                    </a:moveTo>
                    <a:cubicBezTo>
                      <a:pt x="52" y="231"/>
                      <a:pt x="0" y="179"/>
                      <a:pt x="0" y="116"/>
                    </a:cubicBezTo>
                    <a:cubicBezTo>
                      <a:pt x="0" y="52"/>
                      <a:pt x="52" y="0"/>
                      <a:pt x="116" y="0"/>
                    </a:cubicBezTo>
                    <a:cubicBezTo>
                      <a:pt x="179" y="0"/>
                      <a:pt x="231" y="52"/>
                      <a:pt x="231" y="116"/>
                    </a:cubicBezTo>
                    <a:cubicBezTo>
                      <a:pt x="231" y="179"/>
                      <a:pt x="179" y="231"/>
                      <a:pt x="116" y="231"/>
                    </a:cubicBezTo>
                    <a:close/>
                    <a:moveTo>
                      <a:pt x="116" y="17"/>
                    </a:moveTo>
                    <a:cubicBezTo>
                      <a:pt x="62" y="17"/>
                      <a:pt x="18" y="61"/>
                      <a:pt x="18" y="116"/>
                    </a:cubicBezTo>
                    <a:cubicBezTo>
                      <a:pt x="18" y="170"/>
                      <a:pt x="62" y="214"/>
                      <a:pt x="116" y="214"/>
                    </a:cubicBezTo>
                    <a:cubicBezTo>
                      <a:pt x="170" y="214"/>
                      <a:pt x="214" y="170"/>
                      <a:pt x="214" y="116"/>
                    </a:cubicBezTo>
                    <a:cubicBezTo>
                      <a:pt x="214" y="61"/>
                      <a:pt x="170" y="17"/>
                      <a:pt x="116" y="17"/>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58" name="Freeform 167"/>
              <p:cNvSpPr>
                <a:spLocks noEditPoints="1"/>
              </p:cNvSpPr>
              <p:nvPr/>
            </p:nvSpPr>
            <p:spPr bwMode="auto">
              <a:xfrm>
                <a:off x="12372975" y="-719138"/>
                <a:ext cx="750888" cy="754063"/>
              </a:xfrm>
              <a:custGeom>
                <a:avLst/>
                <a:gdLst>
                  <a:gd name="T0" fmla="*/ 169 w 338"/>
                  <a:gd name="T1" fmla="*/ 339 h 339"/>
                  <a:gd name="T2" fmla="*/ 0 w 338"/>
                  <a:gd name="T3" fmla="*/ 170 h 339"/>
                  <a:gd name="T4" fmla="*/ 169 w 338"/>
                  <a:gd name="T5" fmla="*/ 0 h 339"/>
                  <a:gd name="T6" fmla="*/ 338 w 338"/>
                  <a:gd name="T7" fmla="*/ 170 h 339"/>
                  <a:gd name="T8" fmla="*/ 169 w 338"/>
                  <a:gd name="T9" fmla="*/ 339 h 339"/>
                  <a:gd name="T10" fmla="*/ 169 w 338"/>
                  <a:gd name="T11" fmla="*/ 11 h 339"/>
                  <a:gd name="T12" fmla="*/ 10 w 338"/>
                  <a:gd name="T13" fmla="*/ 170 h 339"/>
                  <a:gd name="T14" fmla="*/ 169 w 338"/>
                  <a:gd name="T15" fmla="*/ 328 h 339"/>
                  <a:gd name="T16" fmla="*/ 328 w 338"/>
                  <a:gd name="T17" fmla="*/ 170 h 339"/>
                  <a:gd name="T18" fmla="*/ 169 w 338"/>
                  <a:gd name="T19" fmla="*/ 1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169" y="339"/>
                    </a:moveTo>
                    <a:cubicBezTo>
                      <a:pt x="75" y="339"/>
                      <a:pt x="0" y="263"/>
                      <a:pt x="0" y="170"/>
                    </a:cubicBezTo>
                    <a:cubicBezTo>
                      <a:pt x="0" y="76"/>
                      <a:pt x="75" y="0"/>
                      <a:pt x="169" y="0"/>
                    </a:cubicBezTo>
                    <a:cubicBezTo>
                      <a:pt x="262" y="0"/>
                      <a:pt x="338" y="76"/>
                      <a:pt x="338" y="170"/>
                    </a:cubicBezTo>
                    <a:cubicBezTo>
                      <a:pt x="338" y="263"/>
                      <a:pt x="262" y="339"/>
                      <a:pt x="169" y="339"/>
                    </a:cubicBezTo>
                    <a:close/>
                    <a:moveTo>
                      <a:pt x="169" y="11"/>
                    </a:moveTo>
                    <a:cubicBezTo>
                      <a:pt x="81" y="11"/>
                      <a:pt x="10" y="82"/>
                      <a:pt x="10" y="170"/>
                    </a:cubicBezTo>
                    <a:cubicBezTo>
                      <a:pt x="10" y="257"/>
                      <a:pt x="81" y="328"/>
                      <a:pt x="169" y="328"/>
                    </a:cubicBezTo>
                    <a:cubicBezTo>
                      <a:pt x="256" y="328"/>
                      <a:pt x="328" y="257"/>
                      <a:pt x="328" y="170"/>
                    </a:cubicBezTo>
                    <a:cubicBezTo>
                      <a:pt x="328" y="82"/>
                      <a:pt x="256" y="11"/>
                      <a:pt x="169" y="1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59" name="Freeform 168"/>
              <p:cNvSpPr>
                <a:spLocks noEditPoints="1"/>
              </p:cNvSpPr>
              <p:nvPr/>
            </p:nvSpPr>
            <p:spPr bwMode="auto">
              <a:xfrm>
                <a:off x="12190413" y="-898525"/>
                <a:ext cx="1114425" cy="1112838"/>
              </a:xfrm>
              <a:custGeom>
                <a:avLst/>
                <a:gdLst>
                  <a:gd name="T0" fmla="*/ 251 w 501"/>
                  <a:gd name="T1" fmla="*/ 501 h 501"/>
                  <a:gd name="T2" fmla="*/ 0 w 501"/>
                  <a:gd name="T3" fmla="*/ 251 h 501"/>
                  <a:gd name="T4" fmla="*/ 251 w 501"/>
                  <a:gd name="T5" fmla="*/ 0 h 501"/>
                  <a:gd name="T6" fmla="*/ 501 w 501"/>
                  <a:gd name="T7" fmla="*/ 251 h 501"/>
                  <a:gd name="T8" fmla="*/ 251 w 501"/>
                  <a:gd name="T9" fmla="*/ 501 h 501"/>
                  <a:gd name="T10" fmla="*/ 251 w 501"/>
                  <a:gd name="T11" fmla="*/ 4 h 501"/>
                  <a:gd name="T12" fmla="*/ 4 w 501"/>
                  <a:gd name="T13" fmla="*/ 251 h 501"/>
                  <a:gd name="T14" fmla="*/ 251 w 501"/>
                  <a:gd name="T15" fmla="*/ 498 h 501"/>
                  <a:gd name="T16" fmla="*/ 498 w 501"/>
                  <a:gd name="T17" fmla="*/ 251 h 501"/>
                  <a:gd name="T18" fmla="*/ 251 w 501"/>
                  <a:gd name="T19" fmla="*/ 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1" h="501">
                    <a:moveTo>
                      <a:pt x="251" y="501"/>
                    </a:moveTo>
                    <a:cubicBezTo>
                      <a:pt x="113" y="501"/>
                      <a:pt x="0" y="389"/>
                      <a:pt x="0" y="251"/>
                    </a:cubicBezTo>
                    <a:cubicBezTo>
                      <a:pt x="0" y="112"/>
                      <a:pt x="113" y="0"/>
                      <a:pt x="251" y="0"/>
                    </a:cubicBezTo>
                    <a:cubicBezTo>
                      <a:pt x="389" y="0"/>
                      <a:pt x="501" y="112"/>
                      <a:pt x="501" y="251"/>
                    </a:cubicBezTo>
                    <a:cubicBezTo>
                      <a:pt x="501" y="389"/>
                      <a:pt x="389" y="501"/>
                      <a:pt x="251" y="501"/>
                    </a:cubicBezTo>
                    <a:close/>
                    <a:moveTo>
                      <a:pt x="251" y="4"/>
                    </a:moveTo>
                    <a:cubicBezTo>
                      <a:pt x="115" y="4"/>
                      <a:pt x="4" y="114"/>
                      <a:pt x="4" y="251"/>
                    </a:cubicBezTo>
                    <a:cubicBezTo>
                      <a:pt x="4" y="387"/>
                      <a:pt x="115" y="498"/>
                      <a:pt x="251" y="498"/>
                    </a:cubicBezTo>
                    <a:cubicBezTo>
                      <a:pt x="387" y="498"/>
                      <a:pt x="498" y="387"/>
                      <a:pt x="498" y="251"/>
                    </a:cubicBezTo>
                    <a:cubicBezTo>
                      <a:pt x="498" y="114"/>
                      <a:pt x="387" y="4"/>
                      <a:pt x="251" y="4"/>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grpSp>
          <p:nvGrpSpPr>
            <p:cNvPr id="230" name="Group 229"/>
            <p:cNvGrpSpPr>
              <a:grpSpLocks noChangeAspect="1"/>
            </p:cNvGrpSpPr>
            <p:nvPr/>
          </p:nvGrpSpPr>
          <p:grpSpPr>
            <a:xfrm>
              <a:off x="5602267" y="1254820"/>
              <a:ext cx="2475965" cy="1487391"/>
              <a:chOff x="12982575" y="839788"/>
              <a:chExt cx="433388" cy="260350"/>
            </a:xfrm>
          </p:grpSpPr>
          <p:sp>
            <p:nvSpPr>
              <p:cNvPr id="187" name="Freeform 120"/>
              <p:cNvSpPr>
                <a:spLocks noChangeAspect="1"/>
              </p:cNvSpPr>
              <p:nvPr/>
            </p:nvSpPr>
            <p:spPr bwMode="auto">
              <a:xfrm>
                <a:off x="12982575" y="839788"/>
                <a:ext cx="433388" cy="260350"/>
              </a:xfrm>
              <a:custGeom>
                <a:avLst/>
                <a:gdLst>
                  <a:gd name="T0" fmla="*/ 523 w 581"/>
                  <a:gd name="T1" fmla="*/ 173 h 349"/>
                  <a:gd name="T2" fmla="*/ 427 w 581"/>
                  <a:gd name="T3" fmla="*/ 98 h 349"/>
                  <a:gd name="T4" fmla="*/ 426 w 581"/>
                  <a:gd name="T5" fmla="*/ 98 h 349"/>
                  <a:gd name="T6" fmla="*/ 426 w 581"/>
                  <a:gd name="T7" fmla="*/ 98 h 349"/>
                  <a:gd name="T8" fmla="*/ 328 w 581"/>
                  <a:gd name="T9" fmla="*/ 0 h 349"/>
                  <a:gd name="T10" fmla="*/ 241 w 581"/>
                  <a:gd name="T11" fmla="*/ 52 h 349"/>
                  <a:gd name="T12" fmla="*/ 210 w 581"/>
                  <a:gd name="T13" fmla="*/ 46 h 349"/>
                  <a:gd name="T14" fmla="*/ 118 w 581"/>
                  <a:gd name="T15" fmla="*/ 139 h 349"/>
                  <a:gd name="T16" fmla="*/ 118 w 581"/>
                  <a:gd name="T17" fmla="*/ 140 h 349"/>
                  <a:gd name="T18" fmla="*/ 105 w 581"/>
                  <a:gd name="T19" fmla="*/ 139 h 349"/>
                  <a:gd name="T20" fmla="*/ 0 w 581"/>
                  <a:gd name="T21" fmla="*/ 244 h 349"/>
                  <a:gd name="T22" fmla="*/ 105 w 581"/>
                  <a:gd name="T23" fmla="*/ 349 h 349"/>
                  <a:gd name="T24" fmla="*/ 490 w 581"/>
                  <a:gd name="T25" fmla="*/ 349 h 349"/>
                  <a:gd name="T26" fmla="*/ 581 w 581"/>
                  <a:gd name="T27" fmla="*/ 258 h 349"/>
                  <a:gd name="T28" fmla="*/ 523 w 581"/>
                  <a:gd name="T29" fmla="*/ 17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1" h="349">
                    <a:moveTo>
                      <a:pt x="523" y="173"/>
                    </a:moveTo>
                    <a:cubicBezTo>
                      <a:pt x="513" y="130"/>
                      <a:pt x="474" y="98"/>
                      <a:pt x="427" y="98"/>
                    </a:cubicBezTo>
                    <a:cubicBezTo>
                      <a:pt x="426" y="98"/>
                      <a:pt x="426" y="98"/>
                      <a:pt x="426" y="98"/>
                    </a:cubicBezTo>
                    <a:cubicBezTo>
                      <a:pt x="426" y="98"/>
                      <a:pt x="426" y="98"/>
                      <a:pt x="426" y="98"/>
                    </a:cubicBezTo>
                    <a:cubicBezTo>
                      <a:pt x="426" y="44"/>
                      <a:pt x="382" y="0"/>
                      <a:pt x="328" y="0"/>
                    </a:cubicBezTo>
                    <a:cubicBezTo>
                      <a:pt x="290" y="0"/>
                      <a:pt x="258" y="21"/>
                      <a:pt x="241" y="52"/>
                    </a:cubicBezTo>
                    <a:cubicBezTo>
                      <a:pt x="231" y="48"/>
                      <a:pt x="221" y="46"/>
                      <a:pt x="210" y="46"/>
                    </a:cubicBezTo>
                    <a:cubicBezTo>
                      <a:pt x="159" y="46"/>
                      <a:pt x="118" y="88"/>
                      <a:pt x="118" y="139"/>
                    </a:cubicBezTo>
                    <a:cubicBezTo>
                      <a:pt x="118" y="140"/>
                      <a:pt x="118" y="140"/>
                      <a:pt x="118" y="140"/>
                    </a:cubicBezTo>
                    <a:cubicBezTo>
                      <a:pt x="113" y="139"/>
                      <a:pt x="109" y="139"/>
                      <a:pt x="105" y="139"/>
                    </a:cubicBezTo>
                    <a:cubicBezTo>
                      <a:pt x="47" y="139"/>
                      <a:pt x="0" y="186"/>
                      <a:pt x="0" y="244"/>
                    </a:cubicBezTo>
                    <a:cubicBezTo>
                      <a:pt x="0" y="302"/>
                      <a:pt x="47" y="349"/>
                      <a:pt x="105" y="349"/>
                    </a:cubicBezTo>
                    <a:cubicBezTo>
                      <a:pt x="490" y="349"/>
                      <a:pt x="490" y="349"/>
                      <a:pt x="490" y="349"/>
                    </a:cubicBezTo>
                    <a:cubicBezTo>
                      <a:pt x="540" y="349"/>
                      <a:pt x="581" y="308"/>
                      <a:pt x="581" y="258"/>
                    </a:cubicBezTo>
                    <a:cubicBezTo>
                      <a:pt x="581" y="220"/>
                      <a:pt x="557" y="187"/>
                      <a:pt x="523" y="173"/>
                    </a:cubicBezTo>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88" name="Freeform 121"/>
              <p:cNvSpPr>
                <a:spLocks noEditPoints="1"/>
              </p:cNvSpPr>
              <p:nvPr/>
            </p:nvSpPr>
            <p:spPr bwMode="auto">
              <a:xfrm>
                <a:off x="13069888" y="935038"/>
                <a:ext cx="0" cy="7938"/>
              </a:xfrm>
              <a:custGeom>
                <a:avLst/>
                <a:gdLst>
                  <a:gd name="T0" fmla="*/ 10 h 10"/>
                  <a:gd name="T1" fmla="*/ 10 h 10"/>
                  <a:gd name="T2" fmla="*/ 10 h 10"/>
                  <a:gd name="T3" fmla="*/ 9 h 10"/>
                  <a:gd name="T4" fmla="*/ 9 h 10"/>
                  <a:gd name="T5" fmla="*/ 9 h 10"/>
                  <a:gd name="T6" fmla="*/ 9 h 10"/>
                  <a:gd name="T7" fmla="*/ 9 h 10"/>
                  <a:gd name="T8" fmla="*/ 9 h 10"/>
                  <a:gd name="T9" fmla="*/ 8 h 10"/>
                  <a:gd name="T10" fmla="*/ 8 h 10"/>
                  <a:gd name="T11" fmla="*/ 8 h 10"/>
                  <a:gd name="T12" fmla="*/ 7 h 10"/>
                  <a:gd name="T13" fmla="*/ 7 h 10"/>
                  <a:gd name="T14" fmla="*/ 7 h 10"/>
                  <a:gd name="T15" fmla="*/ 7 h 10"/>
                  <a:gd name="T16" fmla="*/ 7 h 10"/>
                  <a:gd name="T17" fmla="*/ 7 h 10"/>
                  <a:gd name="T18" fmla="*/ 6 h 10"/>
                  <a:gd name="T19" fmla="*/ 6 h 10"/>
                  <a:gd name="T20" fmla="*/ 6 h 10"/>
                  <a:gd name="T21" fmla="*/ 5 h 10"/>
                  <a:gd name="T22" fmla="*/ 5 h 10"/>
                  <a:gd name="T23" fmla="*/ 5 h 10"/>
                  <a:gd name="T24" fmla="*/ 4 h 10"/>
                  <a:gd name="T25" fmla="*/ 5 h 10"/>
                  <a:gd name="T26" fmla="*/ 4 h 10"/>
                  <a:gd name="T27" fmla="*/ 4 h 10"/>
                  <a:gd name="T28" fmla="*/ 4 h 10"/>
                  <a:gd name="T29" fmla="*/ 4 h 10"/>
                  <a:gd name="T30" fmla="*/ 2 h 10"/>
                  <a:gd name="T31" fmla="*/ 2 h 10"/>
                  <a:gd name="T32" fmla="*/ 2 h 10"/>
                  <a:gd name="T33" fmla="*/ 1 h 10"/>
                  <a:gd name="T34" fmla="*/ 1 h 10"/>
                  <a:gd name="T35" fmla="*/ 1 h 10"/>
                  <a:gd name="T36" fmla="*/ 0 h 10"/>
                  <a:gd name="T37" fmla="*/ 0 h 10"/>
                  <a:gd name="T38" fmla="*/ 0 h 1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Lst>
                <a:rect l="0" t="0" r="r" b="b"/>
                <a:pathLst>
                  <a:path h="10">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4"/>
                    </a:moveTo>
                    <a:cubicBezTo>
                      <a:pt x="0" y="5"/>
                      <a:pt x="0" y="5"/>
                      <a:pt x="0" y="5"/>
                    </a:cubicBezTo>
                    <a:cubicBezTo>
                      <a:pt x="0" y="5"/>
                      <a:pt x="0" y="5"/>
                      <a:pt x="0" y="4"/>
                    </a:cubicBezTo>
                    <a:moveTo>
                      <a:pt x="0" y="4"/>
                    </a:moveTo>
                    <a:cubicBezTo>
                      <a:pt x="0" y="4"/>
                      <a:pt x="0" y="4"/>
                      <a:pt x="0" y="4"/>
                    </a:cubicBezTo>
                    <a:cubicBezTo>
                      <a:pt x="0" y="4"/>
                      <a:pt x="0" y="4"/>
                      <a:pt x="0" y="4"/>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00C2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89" name="Freeform 122"/>
              <p:cNvSpPr>
                <a:spLocks/>
              </p:cNvSpPr>
              <p:nvPr/>
            </p:nvSpPr>
            <p:spPr bwMode="auto">
              <a:xfrm>
                <a:off x="12982576" y="889000"/>
                <a:ext cx="333375" cy="211138"/>
              </a:xfrm>
              <a:custGeom>
                <a:avLst/>
                <a:gdLst>
                  <a:gd name="T0" fmla="*/ 154 w 448"/>
                  <a:gd name="T1" fmla="*/ 0 h 284"/>
                  <a:gd name="T2" fmla="*/ 118 w 448"/>
                  <a:gd name="T3" fmla="*/ 63 h 284"/>
                  <a:gd name="T4" fmla="*/ 118 w 448"/>
                  <a:gd name="T5" fmla="*/ 63 h 284"/>
                  <a:gd name="T6" fmla="*/ 118 w 448"/>
                  <a:gd name="T7" fmla="*/ 64 h 284"/>
                  <a:gd name="T8" fmla="*/ 118 w 448"/>
                  <a:gd name="T9" fmla="*/ 64 h 284"/>
                  <a:gd name="T10" fmla="*/ 118 w 448"/>
                  <a:gd name="T11" fmla="*/ 65 h 284"/>
                  <a:gd name="T12" fmla="*/ 118 w 448"/>
                  <a:gd name="T13" fmla="*/ 65 h 284"/>
                  <a:gd name="T14" fmla="*/ 118 w 448"/>
                  <a:gd name="T15" fmla="*/ 67 h 284"/>
                  <a:gd name="T16" fmla="*/ 118 w 448"/>
                  <a:gd name="T17" fmla="*/ 67 h 284"/>
                  <a:gd name="T18" fmla="*/ 118 w 448"/>
                  <a:gd name="T19" fmla="*/ 67 h 284"/>
                  <a:gd name="T20" fmla="*/ 118 w 448"/>
                  <a:gd name="T21" fmla="*/ 68 h 284"/>
                  <a:gd name="T22" fmla="*/ 118 w 448"/>
                  <a:gd name="T23" fmla="*/ 68 h 284"/>
                  <a:gd name="T24" fmla="*/ 118 w 448"/>
                  <a:gd name="T25" fmla="*/ 68 h 284"/>
                  <a:gd name="T26" fmla="*/ 118 w 448"/>
                  <a:gd name="T27" fmla="*/ 69 h 284"/>
                  <a:gd name="T28" fmla="*/ 118 w 448"/>
                  <a:gd name="T29" fmla="*/ 69 h 284"/>
                  <a:gd name="T30" fmla="*/ 118 w 448"/>
                  <a:gd name="T31" fmla="*/ 70 h 284"/>
                  <a:gd name="T32" fmla="*/ 118 w 448"/>
                  <a:gd name="T33" fmla="*/ 70 h 284"/>
                  <a:gd name="T34" fmla="*/ 118 w 448"/>
                  <a:gd name="T35" fmla="*/ 70 h 284"/>
                  <a:gd name="T36" fmla="*/ 118 w 448"/>
                  <a:gd name="T37" fmla="*/ 70 h 284"/>
                  <a:gd name="T38" fmla="*/ 118 w 448"/>
                  <a:gd name="T39" fmla="*/ 71 h 284"/>
                  <a:gd name="T40" fmla="*/ 118 w 448"/>
                  <a:gd name="T41" fmla="*/ 71 h 284"/>
                  <a:gd name="T42" fmla="*/ 118 w 448"/>
                  <a:gd name="T43" fmla="*/ 72 h 284"/>
                  <a:gd name="T44" fmla="*/ 118 w 448"/>
                  <a:gd name="T45" fmla="*/ 72 h 284"/>
                  <a:gd name="T46" fmla="*/ 118 w 448"/>
                  <a:gd name="T47" fmla="*/ 72 h 284"/>
                  <a:gd name="T48" fmla="*/ 118 w 448"/>
                  <a:gd name="T49" fmla="*/ 72 h 284"/>
                  <a:gd name="T50" fmla="*/ 118 w 448"/>
                  <a:gd name="T51" fmla="*/ 73 h 284"/>
                  <a:gd name="T52" fmla="*/ 118 w 448"/>
                  <a:gd name="T53" fmla="*/ 73 h 284"/>
                  <a:gd name="T54" fmla="*/ 118 w 448"/>
                  <a:gd name="T55" fmla="*/ 74 h 284"/>
                  <a:gd name="T56" fmla="*/ 118 w 448"/>
                  <a:gd name="T57" fmla="*/ 74 h 284"/>
                  <a:gd name="T58" fmla="*/ 118 w 448"/>
                  <a:gd name="T59" fmla="*/ 75 h 284"/>
                  <a:gd name="T60" fmla="*/ 118 w 448"/>
                  <a:gd name="T61" fmla="*/ 75 h 284"/>
                  <a:gd name="T62" fmla="*/ 105 w 448"/>
                  <a:gd name="T63" fmla="*/ 74 h 284"/>
                  <a:gd name="T64" fmla="*/ 0 w 448"/>
                  <a:gd name="T65" fmla="*/ 179 h 284"/>
                  <a:gd name="T66" fmla="*/ 105 w 448"/>
                  <a:gd name="T67" fmla="*/ 284 h 284"/>
                  <a:gd name="T68" fmla="*/ 448 w 448"/>
                  <a:gd name="T69" fmla="*/ 284 h 284"/>
                  <a:gd name="T70" fmla="*/ 154 w 448"/>
                  <a:gd name="T71"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8" h="284">
                    <a:moveTo>
                      <a:pt x="154" y="0"/>
                    </a:moveTo>
                    <a:cubicBezTo>
                      <a:pt x="134" y="15"/>
                      <a:pt x="121" y="38"/>
                      <a:pt x="118" y="63"/>
                    </a:cubicBezTo>
                    <a:cubicBezTo>
                      <a:pt x="118" y="63"/>
                      <a:pt x="118" y="63"/>
                      <a:pt x="118" y="63"/>
                    </a:cubicBezTo>
                    <a:cubicBezTo>
                      <a:pt x="118" y="64"/>
                      <a:pt x="118" y="64"/>
                      <a:pt x="118" y="64"/>
                    </a:cubicBezTo>
                    <a:cubicBezTo>
                      <a:pt x="118" y="64"/>
                      <a:pt x="118" y="64"/>
                      <a:pt x="118" y="64"/>
                    </a:cubicBezTo>
                    <a:cubicBezTo>
                      <a:pt x="118" y="64"/>
                      <a:pt x="118" y="65"/>
                      <a:pt x="118" y="65"/>
                    </a:cubicBezTo>
                    <a:cubicBezTo>
                      <a:pt x="118" y="65"/>
                      <a:pt x="118" y="65"/>
                      <a:pt x="118" y="65"/>
                    </a:cubicBezTo>
                    <a:cubicBezTo>
                      <a:pt x="118" y="65"/>
                      <a:pt x="118" y="66"/>
                      <a:pt x="118" y="67"/>
                    </a:cubicBezTo>
                    <a:cubicBezTo>
                      <a:pt x="118" y="67"/>
                      <a:pt x="118" y="67"/>
                      <a:pt x="118" y="67"/>
                    </a:cubicBezTo>
                    <a:cubicBezTo>
                      <a:pt x="118" y="67"/>
                      <a:pt x="118" y="67"/>
                      <a:pt x="118" y="67"/>
                    </a:cubicBezTo>
                    <a:cubicBezTo>
                      <a:pt x="118" y="68"/>
                      <a:pt x="118" y="68"/>
                      <a:pt x="118" y="68"/>
                    </a:cubicBezTo>
                    <a:cubicBezTo>
                      <a:pt x="118" y="68"/>
                      <a:pt x="118" y="68"/>
                      <a:pt x="118" y="68"/>
                    </a:cubicBezTo>
                    <a:cubicBezTo>
                      <a:pt x="118" y="68"/>
                      <a:pt x="118" y="68"/>
                      <a:pt x="118" y="68"/>
                    </a:cubicBezTo>
                    <a:cubicBezTo>
                      <a:pt x="118" y="68"/>
                      <a:pt x="118" y="69"/>
                      <a:pt x="118" y="69"/>
                    </a:cubicBezTo>
                    <a:cubicBezTo>
                      <a:pt x="118" y="69"/>
                      <a:pt x="118" y="69"/>
                      <a:pt x="118" y="69"/>
                    </a:cubicBezTo>
                    <a:cubicBezTo>
                      <a:pt x="118" y="69"/>
                      <a:pt x="118" y="69"/>
                      <a:pt x="118" y="70"/>
                    </a:cubicBezTo>
                    <a:cubicBezTo>
                      <a:pt x="118" y="70"/>
                      <a:pt x="118" y="70"/>
                      <a:pt x="118" y="70"/>
                    </a:cubicBezTo>
                    <a:cubicBezTo>
                      <a:pt x="118" y="70"/>
                      <a:pt x="118" y="70"/>
                      <a:pt x="118" y="70"/>
                    </a:cubicBezTo>
                    <a:cubicBezTo>
                      <a:pt x="118" y="70"/>
                      <a:pt x="118" y="70"/>
                      <a:pt x="118" y="70"/>
                    </a:cubicBezTo>
                    <a:cubicBezTo>
                      <a:pt x="118" y="71"/>
                      <a:pt x="118" y="71"/>
                      <a:pt x="118" y="71"/>
                    </a:cubicBezTo>
                    <a:cubicBezTo>
                      <a:pt x="118" y="71"/>
                      <a:pt x="118" y="71"/>
                      <a:pt x="118" y="71"/>
                    </a:cubicBezTo>
                    <a:cubicBezTo>
                      <a:pt x="118" y="71"/>
                      <a:pt x="118" y="71"/>
                      <a:pt x="118" y="72"/>
                    </a:cubicBezTo>
                    <a:cubicBezTo>
                      <a:pt x="118" y="72"/>
                      <a:pt x="118" y="72"/>
                      <a:pt x="118" y="72"/>
                    </a:cubicBezTo>
                    <a:cubicBezTo>
                      <a:pt x="118" y="72"/>
                      <a:pt x="118" y="72"/>
                      <a:pt x="118" y="72"/>
                    </a:cubicBezTo>
                    <a:cubicBezTo>
                      <a:pt x="118" y="72"/>
                      <a:pt x="118" y="72"/>
                      <a:pt x="118" y="72"/>
                    </a:cubicBezTo>
                    <a:cubicBezTo>
                      <a:pt x="118" y="73"/>
                      <a:pt x="118" y="73"/>
                      <a:pt x="118" y="73"/>
                    </a:cubicBezTo>
                    <a:cubicBezTo>
                      <a:pt x="118" y="73"/>
                      <a:pt x="118" y="73"/>
                      <a:pt x="118" y="73"/>
                    </a:cubicBezTo>
                    <a:cubicBezTo>
                      <a:pt x="118" y="73"/>
                      <a:pt x="118" y="74"/>
                      <a:pt x="118" y="74"/>
                    </a:cubicBezTo>
                    <a:cubicBezTo>
                      <a:pt x="118" y="74"/>
                      <a:pt x="118" y="74"/>
                      <a:pt x="118" y="74"/>
                    </a:cubicBezTo>
                    <a:cubicBezTo>
                      <a:pt x="118" y="75"/>
                      <a:pt x="118" y="75"/>
                      <a:pt x="118" y="75"/>
                    </a:cubicBezTo>
                    <a:cubicBezTo>
                      <a:pt x="118" y="75"/>
                      <a:pt x="118" y="75"/>
                      <a:pt x="118" y="75"/>
                    </a:cubicBezTo>
                    <a:cubicBezTo>
                      <a:pt x="113" y="74"/>
                      <a:pt x="109" y="74"/>
                      <a:pt x="105" y="74"/>
                    </a:cubicBezTo>
                    <a:cubicBezTo>
                      <a:pt x="47" y="74"/>
                      <a:pt x="0" y="121"/>
                      <a:pt x="0" y="179"/>
                    </a:cubicBezTo>
                    <a:cubicBezTo>
                      <a:pt x="0" y="237"/>
                      <a:pt x="47" y="284"/>
                      <a:pt x="105" y="284"/>
                    </a:cubicBezTo>
                    <a:cubicBezTo>
                      <a:pt x="448" y="284"/>
                      <a:pt x="448" y="284"/>
                      <a:pt x="448" y="284"/>
                    </a:cubicBezTo>
                    <a:cubicBezTo>
                      <a:pt x="154" y="0"/>
                      <a:pt x="154" y="0"/>
                      <a:pt x="154"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cxnSp>
          <p:nvCxnSpPr>
            <p:cNvPr id="134" name="Straight Arrow Connector 133"/>
            <p:cNvCxnSpPr/>
            <p:nvPr/>
          </p:nvCxnSpPr>
          <p:spPr>
            <a:xfrm>
              <a:off x="2008056" y="5226737"/>
              <a:ext cx="0" cy="548640"/>
            </a:xfrm>
            <a:prstGeom prst="straightConnector1">
              <a:avLst/>
            </a:prstGeom>
            <a:ln w="571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7864138" y="5707193"/>
              <a:ext cx="2011680" cy="0"/>
            </a:xfrm>
            <a:prstGeom prst="straightConnector1">
              <a:avLst/>
            </a:prstGeom>
            <a:ln w="571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6848625" y="2677361"/>
              <a:ext cx="0" cy="493051"/>
            </a:xfrm>
            <a:prstGeom prst="straightConnector1">
              <a:avLst/>
            </a:prstGeom>
            <a:ln w="571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grpSp>
          <p:nvGrpSpPr>
            <p:cNvPr id="84" name="Group 47"/>
            <p:cNvGrpSpPr>
              <a:grpSpLocks noChangeAspect="1"/>
            </p:cNvGrpSpPr>
            <p:nvPr/>
          </p:nvGrpSpPr>
          <p:grpSpPr bwMode="auto">
            <a:xfrm>
              <a:off x="6351164" y="3223929"/>
              <a:ext cx="1001890" cy="1064564"/>
              <a:chOff x="1413" y="2517"/>
              <a:chExt cx="1151" cy="1223"/>
            </a:xfrm>
            <a:solidFill>
              <a:schemeClr val="tx1"/>
            </a:solidFill>
          </p:grpSpPr>
          <p:sp>
            <p:nvSpPr>
              <p:cNvPr id="86" name="Freeform 48"/>
              <p:cNvSpPr>
                <a:spLocks noEditPoints="1"/>
              </p:cNvSpPr>
              <p:nvPr/>
            </p:nvSpPr>
            <p:spPr bwMode="auto">
              <a:xfrm>
                <a:off x="1524" y="2666"/>
                <a:ext cx="928" cy="1074"/>
              </a:xfrm>
              <a:custGeom>
                <a:avLst/>
                <a:gdLst>
                  <a:gd name="T0" fmla="*/ 0 w 75"/>
                  <a:gd name="T1" fmla="*/ 0 h 87"/>
                  <a:gd name="T2" fmla="*/ 29 w 75"/>
                  <a:gd name="T3" fmla="*/ 53 h 87"/>
                  <a:gd name="T4" fmla="*/ 29 w 75"/>
                  <a:gd name="T5" fmla="*/ 84 h 87"/>
                  <a:gd name="T6" fmla="*/ 45 w 75"/>
                  <a:gd name="T7" fmla="*/ 84 h 87"/>
                  <a:gd name="T8" fmla="*/ 45 w 75"/>
                  <a:gd name="T9" fmla="*/ 53 h 87"/>
                  <a:gd name="T10" fmla="*/ 75 w 75"/>
                  <a:gd name="T11" fmla="*/ 0 h 87"/>
                  <a:gd name="T12" fmla="*/ 0 w 75"/>
                  <a:gd name="T13" fmla="*/ 0 h 87"/>
                  <a:gd name="T14" fmla="*/ 33 w 75"/>
                  <a:gd name="T15" fmla="*/ 53 h 87"/>
                  <a:gd name="T16" fmla="*/ 32 w 75"/>
                  <a:gd name="T17" fmla="*/ 50 h 87"/>
                  <a:gd name="T18" fmla="*/ 4 w 75"/>
                  <a:gd name="T19" fmla="*/ 2 h 87"/>
                  <a:gd name="T20" fmla="*/ 20 w 75"/>
                  <a:gd name="T21" fmla="*/ 2 h 87"/>
                  <a:gd name="T22" fmla="*/ 37 w 75"/>
                  <a:gd name="T23" fmla="*/ 53 h 87"/>
                  <a:gd name="T24" fmla="*/ 33 w 75"/>
                  <a:gd name="T25"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87">
                    <a:moveTo>
                      <a:pt x="0" y="0"/>
                    </a:moveTo>
                    <a:cubicBezTo>
                      <a:pt x="29" y="53"/>
                      <a:pt x="29" y="53"/>
                      <a:pt x="29" y="53"/>
                    </a:cubicBezTo>
                    <a:cubicBezTo>
                      <a:pt x="29" y="84"/>
                      <a:pt x="29" y="84"/>
                      <a:pt x="29" y="84"/>
                    </a:cubicBezTo>
                    <a:cubicBezTo>
                      <a:pt x="29" y="84"/>
                      <a:pt x="36" y="87"/>
                      <a:pt x="45" y="84"/>
                    </a:cubicBezTo>
                    <a:cubicBezTo>
                      <a:pt x="45" y="53"/>
                      <a:pt x="45" y="53"/>
                      <a:pt x="45" y="53"/>
                    </a:cubicBezTo>
                    <a:cubicBezTo>
                      <a:pt x="75" y="0"/>
                      <a:pt x="75" y="0"/>
                      <a:pt x="75" y="0"/>
                    </a:cubicBezTo>
                    <a:lnTo>
                      <a:pt x="0" y="0"/>
                    </a:lnTo>
                    <a:close/>
                    <a:moveTo>
                      <a:pt x="33" y="53"/>
                    </a:moveTo>
                    <a:cubicBezTo>
                      <a:pt x="32" y="50"/>
                      <a:pt x="32" y="50"/>
                      <a:pt x="32" y="50"/>
                    </a:cubicBezTo>
                    <a:cubicBezTo>
                      <a:pt x="4" y="2"/>
                      <a:pt x="4" y="2"/>
                      <a:pt x="4" y="2"/>
                    </a:cubicBezTo>
                    <a:cubicBezTo>
                      <a:pt x="20" y="2"/>
                      <a:pt x="20" y="2"/>
                      <a:pt x="20" y="2"/>
                    </a:cubicBezTo>
                    <a:cubicBezTo>
                      <a:pt x="37" y="53"/>
                      <a:pt x="37" y="53"/>
                      <a:pt x="37" y="53"/>
                    </a:cubicBezTo>
                    <a:cubicBezTo>
                      <a:pt x="37" y="53"/>
                      <a:pt x="36" y="57"/>
                      <a:pt x="33"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87" name="Freeform 49"/>
              <p:cNvSpPr>
                <a:spLocks/>
              </p:cNvSpPr>
              <p:nvPr/>
            </p:nvSpPr>
            <p:spPr bwMode="auto">
              <a:xfrm>
                <a:off x="1413" y="2517"/>
                <a:ext cx="1151" cy="124"/>
              </a:xfrm>
              <a:custGeom>
                <a:avLst/>
                <a:gdLst>
                  <a:gd name="T0" fmla="*/ 88 w 93"/>
                  <a:gd name="T1" fmla="*/ 10 h 10"/>
                  <a:gd name="T2" fmla="*/ 4 w 93"/>
                  <a:gd name="T3" fmla="*/ 10 h 10"/>
                  <a:gd name="T4" fmla="*/ 0 w 93"/>
                  <a:gd name="T5" fmla="*/ 5 h 10"/>
                  <a:gd name="T6" fmla="*/ 0 w 93"/>
                  <a:gd name="T7" fmla="*/ 5 h 10"/>
                  <a:gd name="T8" fmla="*/ 4 w 93"/>
                  <a:gd name="T9" fmla="*/ 0 h 10"/>
                  <a:gd name="T10" fmla="*/ 88 w 93"/>
                  <a:gd name="T11" fmla="*/ 0 h 10"/>
                  <a:gd name="T12" fmla="*/ 93 w 93"/>
                  <a:gd name="T13" fmla="*/ 5 h 10"/>
                  <a:gd name="T14" fmla="*/ 93 w 93"/>
                  <a:gd name="T15" fmla="*/ 5 h 10"/>
                  <a:gd name="T16" fmla="*/ 88 w 9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
                    <a:moveTo>
                      <a:pt x="88" y="10"/>
                    </a:moveTo>
                    <a:cubicBezTo>
                      <a:pt x="4" y="10"/>
                      <a:pt x="4" y="10"/>
                      <a:pt x="4" y="10"/>
                    </a:cubicBezTo>
                    <a:cubicBezTo>
                      <a:pt x="2" y="10"/>
                      <a:pt x="0" y="8"/>
                      <a:pt x="0" y="5"/>
                    </a:cubicBezTo>
                    <a:cubicBezTo>
                      <a:pt x="0" y="5"/>
                      <a:pt x="0" y="5"/>
                      <a:pt x="0" y="5"/>
                    </a:cubicBezTo>
                    <a:cubicBezTo>
                      <a:pt x="0" y="2"/>
                      <a:pt x="2" y="0"/>
                      <a:pt x="4" y="0"/>
                    </a:cubicBezTo>
                    <a:cubicBezTo>
                      <a:pt x="88" y="0"/>
                      <a:pt x="88" y="0"/>
                      <a:pt x="88" y="0"/>
                    </a:cubicBezTo>
                    <a:cubicBezTo>
                      <a:pt x="91" y="0"/>
                      <a:pt x="93" y="2"/>
                      <a:pt x="93" y="5"/>
                    </a:cubicBezTo>
                    <a:cubicBezTo>
                      <a:pt x="93" y="5"/>
                      <a:pt x="93" y="5"/>
                      <a:pt x="93" y="5"/>
                    </a:cubicBezTo>
                    <a:cubicBezTo>
                      <a:pt x="93" y="8"/>
                      <a:pt x="91" y="10"/>
                      <a:pt x="8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95" name="TextBox 94"/>
            <p:cNvSpPr txBox="1"/>
            <p:nvPr/>
          </p:nvSpPr>
          <p:spPr>
            <a:xfrm>
              <a:off x="7406944" y="3013553"/>
              <a:ext cx="3533340" cy="627864"/>
            </a:xfrm>
            <a:prstGeom prst="rect">
              <a:avLst/>
            </a:prstGeom>
            <a:noFill/>
          </p:spPr>
          <p:txBody>
            <a:bodyPr wrap="none" lIns="146304" tIns="91440" rIns="146304" bIns="91440" rtlCol="0">
              <a:spAutoFit/>
            </a:bodyPr>
            <a:lstStyle/>
            <a:p>
              <a:pPr>
                <a:lnSpc>
                  <a:spcPct val="90000"/>
                </a:lnSpc>
              </a:pPr>
              <a:r>
                <a:rPr lang="en-US" sz="1600" dirty="0">
                  <a:solidFill>
                    <a:srgbClr val="FFFFFF"/>
                  </a:solidFill>
                  <a:cs typeface="Segoe UI" panose="020B0502040204020203" pitchFamily="34" charset="0"/>
                </a:rPr>
                <a:t>Multiple filters + 3 antivirus engines</a:t>
              </a:r>
              <a:br>
                <a:rPr lang="en-US" sz="1600" dirty="0">
                  <a:solidFill>
                    <a:srgbClr val="FFFFFF"/>
                  </a:solidFill>
                  <a:cs typeface="Segoe UI" panose="020B0502040204020203" pitchFamily="34" charset="0"/>
                </a:rPr>
              </a:br>
              <a:r>
                <a:rPr lang="en-US" sz="1600" dirty="0">
                  <a:solidFill>
                    <a:srgbClr val="FFFFFF"/>
                  </a:solidFill>
                  <a:cs typeface="Segoe UI" panose="020B0502040204020203" pitchFamily="34" charset="0"/>
                </a:rPr>
                <a:t>with Exchange Online protection</a:t>
              </a:r>
            </a:p>
          </p:txBody>
        </p:sp>
        <p:sp>
          <p:nvSpPr>
            <p:cNvPr id="96" name="TextBox 95"/>
            <p:cNvSpPr txBox="1"/>
            <p:nvPr/>
          </p:nvSpPr>
          <p:spPr>
            <a:xfrm>
              <a:off x="6840255" y="4523131"/>
              <a:ext cx="745910" cy="406265"/>
            </a:xfrm>
            <a:prstGeom prst="rect">
              <a:avLst/>
            </a:prstGeom>
            <a:noFill/>
          </p:spPr>
          <p:txBody>
            <a:bodyPr wrap="none" lIns="146304" tIns="91440" rIns="146304" bIns="91440" rtlCol="0">
              <a:spAutoFit/>
            </a:bodyPr>
            <a:lstStyle/>
            <a:p>
              <a:pPr>
                <a:lnSpc>
                  <a:spcPct val="90000"/>
                </a:lnSpc>
              </a:pPr>
              <a:r>
                <a:rPr lang="en-US" sz="1600" dirty="0" smtClean="0">
                  <a:solidFill>
                    <a:srgbClr val="FFFFFF"/>
                  </a:solidFill>
                  <a:cs typeface="Segoe UI" panose="020B0502040204020203" pitchFamily="34" charset="0"/>
                </a:rPr>
                <a:t>Links</a:t>
              </a:r>
              <a:endParaRPr lang="en-US" sz="1600" dirty="0">
                <a:solidFill>
                  <a:srgbClr val="FFFFFF"/>
                </a:solidFill>
                <a:cs typeface="Segoe UI" panose="020B0502040204020203" pitchFamily="34" charset="0"/>
              </a:endParaRPr>
            </a:p>
          </p:txBody>
        </p:sp>
        <p:sp>
          <p:nvSpPr>
            <p:cNvPr id="97" name="TextBox 96"/>
            <p:cNvSpPr txBox="1"/>
            <p:nvPr/>
          </p:nvSpPr>
          <p:spPr>
            <a:xfrm>
              <a:off x="8813163" y="5146026"/>
              <a:ext cx="1126527" cy="406265"/>
            </a:xfrm>
            <a:prstGeom prst="rect">
              <a:avLst/>
            </a:prstGeom>
            <a:noFill/>
          </p:spPr>
          <p:txBody>
            <a:bodyPr wrap="none" lIns="146304" tIns="91440" rIns="146304" bIns="91440" rtlCol="0">
              <a:spAutoFit/>
            </a:bodyPr>
            <a:lstStyle/>
            <a:p>
              <a:pPr algn="ctr">
                <a:lnSpc>
                  <a:spcPct val="90000"/>
                </a:lnSpc>
              </a:pPr>
              <a:r>
                <a:rPr lang="en-US" sz="1600" dirty="0">
                  <a:solidFill>
                    <a:srgbClr val="FFFFFF"/>
                  </a:solidFill>
                  <a:cs typeface="Segoe UI" panose="020B0502040204020203" pitchFamily="34" charset="0"/>
                </a:rPr>
                <a:t>Recipient</a:t>
              </a:r>
            </a:p>
          </p:txBody>
        </p:sp>
        <p:sp>
          <p:nvSpPr>
            <p:cNvPr id="98" name="TextBox 97"/>
            <p:cNvSpPr txBox="1"/>
            <p:nvPr/>
          </p:nvSpPr>
          <p:spPr>
            <a:xfrm>
              <a:off x="5698996" y="5446542"/>
              <a:ext cx="1797280" cy="521303"/>
            </a:xfrm>
            <a:prstGeom prst="rect">
              <a:avLst/>
            </a:prstGeom>
            <a:noFill/>
          </p:spPr>
          <p:txBody>
            <a:bodyPr wrap="none" lIns="182854" tIns="146283" rIns="182854" bIns="146283" rtlCol="0" anchor="ctr" anchorCtr="0">
              <a:spAutoFit/>
            </a:bodyPr>
            <a:lstStyle/>
            <a:p>
              <a:pPr algn="ctr">
                <a:lnSpc>
                  <a:spcPct val="90000"/>
                </a:lnSpc>
              </a:pPr>
              <a:r>
                <a:rPr lang="en-US" sz="1599" b="1" dirty="0" smtClean="0">
                  <a:gradFill>
                    <a:gsLst>
                      <a:gs pos="2917">
                        <a:srgbClr val="000000"/>
                      </a:gs>
                      <a:gs pos="100000">
                        <a:srgbClr val="000000"/>
                      </a:gs>
                    </a:gsLst>
                    <a:lin ang="5400000" scaled="0"/>
                  </a:gradFill>
                </a:rPr>
                <a:t>Safe </a:t>
              </a:r>
              <a:r>
                <a:rPr lang="en-US" sz="1599" b="1" dirty="0">
                  <a:gradFill>
                    <a:gsLst>
                      <a:gs pos="2917">
                        <a:srgbClr val="000000"/>
                      </a:gs>
                      <a:gs pos="100000">
                        <a:srgbClr val="000000"/>
                      </a:gs>
                    </a:gsLst>
                    <a:lin ang="5400000" scaled="0"/>
                  </a:gradFill>
                </a:rPr>
                <a:t>links rewrite</a:t>
              </a:r>
            </a:p>
          </p:txBody>
        </p:sp>
        <p:sp>
          <p:nvSpPr>
            <p:cNvPr id="100" name="TextBox 99"/>
            <p:cNvSpPr txBox="1"/>
            <p:nvPr/>
          </p:nvSpPr>
          <p:spPr>
            <a:xfrm>
              <a:off x="1127494" y="5271674"/>
              <a:ext cx="914225" cy="406265"/>
            </a:xfrm>
            <a:prstGeom prst="rect">
              <a:avLst/>
            </a:prstGeom>
            <a:noFill/>
          </p:spPr>
          <p:txBody>
            <a:bodyPr wrap="none" lIns="146304" tIns="91440" rIns="146304" bIns="91440" rtlCol="0">
              <a:spAutoFit/>
            </a:bodyPr>
            <a:lstStyle/>
            <a:p>
              <a:pPr algn="r">
                <a:lnSpc>
                  <a:spcPct val="90000"/>
                </a:lnSpc>
              </a:pPr>
              <a:r>
                <a:rPr lang="en-US" sz="1600" dirty="0">
                  <a:solidFill>
                    <a:srgbClr val="FFFFFF"/>
                  </a:solidFill>
                  <a:cs typeface="Segoe UI" panose="020B0502040204020203" pitchFamily="34" charset="0"/>
                </a:rPr>
                <a:t>Unsafe</a:t>
              </a:r>
            </a:p>
          </p:txBody>
        </p:sp>
        <p:sp>
          <p:nvSpPr>
            <p:cNvPr id="101" name="TextBox 100"/>
            <p:cNvSpPr txBox="1"/>
            <p:nvPr/>
          </p:nvSpPr>
          <p:spPr>
            <a:xfrm>
              <a:off x="4242258" y="3477505"/>
              <a:ext cx="1982706" cy="863313"/>
            </a:xfrm>
            <a:prstGeom prst="rect">
              <a:avLst/>
            </a:prstGeom>
            <a:noFill/>
          </p:spPr>
          <p:txBody>
            <a:bodyPr wrap="square" lIns="146304" tIns="91440" rIns="146304" bIns="91440" rtlCol="0">
              <a:spAutoFit/>
            </a:bodyPr>
            <a:lstStyle/>
            <a:p>
              <a:pPr>
                <a:lnSpc>
                  <a:spcPct val="90000"/>
                </a:lnSpc>
              </a:pPr>
              <a:r>
                <a:rPr lang="en-US" sz="1600" dirty="0" smtClean="0">
                  <a:solidFill>
                    <a:srgbClr val="FFFFFF"/>
                  </a:solidFill>
                  <a:cs typeface="Segoe UI" panose="020B0502040204020203" pitchFamily="34" charset="0"/>
                </a:rPr>
                <a:t>Attachment</a:t>
              </a:r>
            </a:p>
            <a:p>
              <a:pPr marL="171450" indent="-171450">
                <a:lnSpc>
                  <a:spcPct val="90000"/>
                </a:lnSpc>
                <a:buFont typeface="Arial" panose="020B0604020202020204" pitchFamily="34" charset="0"/>
                <a:buChar char="•"/>
              </a:pPr>
              <a:r>
                <a:rPr lang="en-US" sz="1100" dirty="0" smtClean="0">
                  <a:solidFill>
                    <a:srgbClr val="FFFFFF"/>
                  </a:solidFill>
                  <a:cs typeface="Segoe UI" panose="020B0502040204020203" pitchFamily="34" charset="0"/>
                </a:rPr>
                <a:t>Supported file type</a:t>
              </a:r>
            </a:p>
            <a:p>
              <a:pPr marL="171450" indent="-171450">
                <a:lnSpc>
                  <a:spcPct val="90000"/>
                </a:lnSpc>
                <a:buFont typeface="Arial" panose="020B0604020202020204" pitchFamily="34" charset="0"/>
                <a:buChar char="•"/>
              </a:pPr>
              <a:r>
                <a:rPr lang="en-US" sz="1100" dirty="0" smtClean="0">
                  <a:solidFill>
                    <a:srgbClr val="FFFFFF"/>
                  </a:solidFill>
                  <a:cs typeface="Segoe UI" panose="020B0502040204020203" pitchFamily="34" charset="0"/>
                </a:rPr>
                <a:t>Clean by AV/AS filters</a:t>
              </a:r>
            </a:p>
            <a:p>
              <a:pPr marL="171450" indent="-171450">
                <a:lnSpc>
                  <a:spcPct val="90000"/>
                </a:lnSpc>
                <a:buFont typeface="Arial" panose="020B0604020202020204" pitchFamily="34" charset="0"/>
                <a:buChar char="•"/>
              </a:pPr>
              <a:r>
                <a:rPr lang="en-US" sz="1100" dirty="0" smtClean="0">
                  <a:solidFill>
                    <a:srgbClr val="FFFFFF"/>
                  </a:solidFill>
                  <a:cs typeface="Segoe UI" panose="020B0502040204020203" pitchFamily="34" charset="0"/>
                </a:rPr>
                <a:t>Not in Reputation list</a:t>
              </a:r>
              <a:endParaRPr lang="en-US" sz="1600" dirty="0">
                <a:solidFill>
                  <a:srgbClr val="FFFFFF"/>
                </a:solidFill>
                <a:cs typeface="Segoe UI" panose="020B0502040204020203" pitchFamily="34" charset="0"/>
              </a:endParaRPr>
            </a:p>
          </p:txBody>
        </p:sp>
        <p:cxnSp>
          <p:nvCxnSpPr>
            <p:cNvPr id="116" name="Straight Arrow Connector 115"/>
            <p:cNvCxnSpPr/>
            <p:nvPr/>
          </p:nvCxnSpPr>
          <p:spPr>
            <a:xfrm>
              <a:off x="6840255" y="4238680"/>
              <a:ext cx="0" cy="1005840"/>
            </a:xfrm>
            <a:prstGeom prst="straightConnector1">
              <a:avLst/>
            </a:prstGeom>
            <a:ln w="571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a:off x="4066095" y="4375379"/>
              <a:ext cx="2775566" cy="0"/>
            </a:xfrm>
            <a:prstGeom prst="straightConnector1">
              <a:avLst/>
            </a:prstGeom>
            <a:ln w="571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grpSp>
          <p:nvGrpSpPr>
            <p:cNvPr id="133" name="Group 132"/>
            <p:cNvGrpSpPr/>
            <p:nvPr/>
          </p:nvGrpSpPr>
          <p:grpSpPr>
            <a:xfrm>
              <a:off x="1257481" y="3352854"/>
              <a:ext cx="2761957" cy="1920240"/>
              <a:chOff x="1587961" y="3273321"/>
              <a:chExt cx="2561148" cy="1780628"/>
            </a:xfrm>
          </p:grpSpPr>
          <p:sp>
            <p:nvSpPr>
              <p:cNvPr id="127" name="Freeform 126"/>
              <p:cNvSpPr/>
              <p:nvPr/>
            </p:nvSpPr>
            <p:spPr bwMode="auto">
              <a:xfrm>
                <a:off x="1587961" y="3273321"/>
                <a:ext cx="2561148" cy="1780628"/>
              </a:xfrm>
              <a:custGeom>
                <a:avLst/>
                <a:gdLst>
                  <a:gd name="connsiteX0" fmla="*/ 121179 w 2561148"/>
                  <a:gd name="connsiteY0" fmla="*/ 125118 h 1820862"/>
                  <a:gd name="connsiteX1" fmla="*/ 121179 w 2561148"/>
                  <a:gd name="connsiteY1" fmla="*/ 1695744 h 1820862"/>
                  <a:gd name="connsiteX2" fmla="*/ 2439970 w 2561148"/>
                  <a:gd name="connsiteY2" fmla="*/ 1695744 h 1820862"/>
                  <a:gd name="connsiteX3" fmla="*/ 2439970 w 2561148"/>
                  <a:gd name="connsiteY3" fmla="*/ 125118 h 1820862"/>
                  <a:gd name="connsiteX4" fmla="*/ 0 w 2561148"/>
                  <a:gd name="connsiteY4" fmla="*/ 0 h 1820862"/>
                  <a:gd name="connsiteX5" fmla="*/ 2561148 w 2561148"/>
                  <a:gd name="connsiteY5" fmla="*/ 0 h 1820862"/>
                  <a:gd name="connsiteX6" fmla="*/ 2561148 w 2561148"/>
                  <a:gd name="connsiteY6" fmla="*/ 1820862 h 1820862"/>
                  <a:gd name="connsiteX7" fmla="*/ 0 w 2561148"/>
                  <a:gd name="connsiteY7" fmla="*/ 1820862 h 182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148" h="1820862">
                    <a:moveTo>
                      <a:pt x="121179" y="125118"/>
                    </a:moveTo>
                    <a:lnTo>
                      <a:pt x="121179" y="1695744"/>
                    </a:lnTo>
                    <a:lnTo>
                      <a:pt x="2439970" y="1695744"/>
                    </a:lnTo>
                    <a:lnTo>
                      <a:pt x="2439970" y="125118"/>
                    </a:lnTo>
                    <a:close/>
                    <a:moveTo>
                      <a:pt x="0" y="0"/>
                    </a:moveTo>
                    <a:lnTo>
                      <a:pt x="2561148" y="0"/>
                    </a:lnTo>
                    <a:lnTo>
                      <a:pt x="2561148" y="1820862"/>
                    </a:lnTo>
                    <a:lnTo>
                      <a:pt x="0" y="1820862"/>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1" name="Freeform 130"/>
              <p:cNvSpPr/>
              <p:nvPr/>
            </p:nvSpPr>
            <p:spPr bwMode="auto">
              <a:xfrm>
                <a:off x="1753552" y="3444054"/>
                <a:ext cx="2229966" cy="1441460"/>
              </a:xfrm>
              <a:custGeom>
                <a:avLst/>
                <a:gdLst>
                  <a:gd name="connsiteX0" fmla="*/ 105509 w 2229966"/>
                  <a:gd name="connsiteY0" fmla="*/ 101655 h 1479394"/>
                  <a:gd name="connsiteX1" fmla="*/ 2124458 w 2229966"/>
                  <a:gd name="connsiteY1" fmla="*/ 101655 h 1479394"/>
                  <a:gd name="connsiteX2" fmla="*/ 2124458 w 2229966"/>
                  <a:gd name="connsiteY2" fmla="*/ 1377740 h 1479394"/>
                  <a:gd name="connsiteX3" fmla="*/ 105509 w 2229966"/>
                  <a:gd name="connsiteY3" fmla="*/ 1377740 h 1479394"/>
                  <a:gd name="connsiteX4" fmla="*/ 52713 w 2229966"/>
                  <a:gd name="connsiteY4" fmla="*/ 51896 h 1479394"/>
                  <a:gd name="connsiteX5" fmla="*/ 52713 w 2229966"/>
                  <a:gd name="connsiteY5" fmla="*/ 1427499 h 1479394"/>
                  <a:gd name="connsiteX6" fmla="*/ 2177253 w 2229966"/>
                  <a:gd name="connsiteY6" fmla="*/ 1427499 h 1479394"/>
                  <a:gd name="connsiteX7" fmla="*/ 2177253 w 2229966"/>
                  <a:gd name="connsiteY7" fmla="*/ 51896 h 1479394"/>
                  <a:gd name="connsiteX8" fmla="*/ 0 w 2229966"/>
                  <a:gd name="connsiteY8" fmla="*/ 0 h 1479394"/>
                  <a:gd name="connsiteX9" fmla="*/ 2229966 w 2229966"/>
                  <a:gd name="connsiteY9" fmla="*/ 0 h 1479394"/>
                  <a:gd name="connsiteX10" fmla="*/ 2229966 w 2229966"/>
                  <a:gd name="connsiteY10" fmla="*/ 1479394 h 1479394"/>
                  <a:gd name="connsiteX11" fmla="*/ 0 w 2229966"/>
                  <a:gd name="connsiteY11" fmla="*/ 1479394 h 147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9966" h="1479394">
                    <a:moveTo>
                      <a:pt x="105509" y="101655"/>
                    </a:moveTo>
                    <a:lnTo>
                      <a:pt x="2124458" y="101655"/>
                    </a:lnTo>
                    <a:lnTo>
                      <a:pt x="2124458" y="1377740"/>
                    </a:lnTo>
                    <a:lnTo>
                      <a:pt x="105509" y="1377740"/>
                    </a:lnTo>
                    <a:close/>
                    <a:moveTo>
                      <a:pt x="52713" y="51896"/>
                    </a:moveTo>
                    <a:lnTo>
                      <a:pt x="52713" y="1427499"/>
                    </a:lnTo>
                    <a:lnTo>
                      <a:pt x="2177253" y="1427499"/>
                    </a:lnTo>
                    <a:lnTo>
                      <a:pt x="2177253" y="51896"/>
                    </a:lnTo>
                    <a:close/>
                    <a:moveTo>
                      <a:pt x="0" y="0"/>
                    </a:moveTo>
                    <a:lnTo>
                      <a:pt x="2229966" y="0"/>
                    </a:lnTo>
                    <a:lnTo>
                      <a:pt x="2229966" y="1479394"/>
                    </a:lnTo>
                    <a:lnTo>
                      <a:pt x="0" y="1479394"/>
                    </a:lnTo>
                    <a:close/>
                  </a:path>
                </a:pathLst>
              </a:cu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2" name="TextBox 101"/>
              <p:cNvSpPr txBox="1"/>
              <p:nvPr/>
            </p:nvSpPr>
            <p:spPr>
              <a:xfrm>
                <a:off x="1857539" y="3545410"/>
                <a:ext cx="2021578" cy="1241701"/>
              </a:xfrm>
              <a:prstGeom prst="rect">
                <a:avLst/>
              </a:prstGeom>
              <a:noFill/>
            </p:spPr>
            <p:txBody>
              <a:bodyPr wrap="square" lIns="146283" tIns="91427" rIns="146283" bIns="91427" rtlCol="0">
                <a:spAutoFit/>
              </a:bodyPr>
              <a:lstStyle/>
              <a:p>
                <a:pPr>
                  <a:lnSpc>
                    <a:spcPct val="90000"/>
                  </a:lnSpc>
                  <a:spcBef>
                    <a:spcPts val="200"/>
                  </a:spcBef>
                </a:pPr>
                <a:r>
                  <a:rPr lang="en-US" sz="1399" b="1" dirty="0" smtClean="0">
                    <a:solidFill>
                      <a:srgbClr val="000000"/>
                    </a:solidFill>
                  </a:rPr>
                  <a:t>Detonation </a:t>
                </a:r>
                <a:r>
                  <a:rPr lang="en-US" sz="1399" b="1" dirty="0">
                    <a:solidFill>
                      <a:srgbClr val="000000"/>
                    </a:solidFill>
                  </a:rPr>
                  <a:t>chamber </a:t>
                </a:r>
                <a:br>
                  <a:rPr lang="en-US" sz="1399" b="1" dirty="0">
                    <a:solidFill>
                      <a:srgbClr val="000000"/>
                    </a:solidFill>
                  </a:rPr>
                </a:br>
                <a:r>
                  <a:rPr lang="en-US" sz="1399" b="1" dirty="0">
                    <a:solidFill>
                      <a:srgbClr val="000000"/>
                    </a:solidFill>
                  </a:rPr>
                  <a:t>(sandbox)</a:t>
                </a:r>
              </a:p>
              <a:p>
                <a:pPr>
                  <a:lnSpc>
                    <a:spcPct val="90000"/>
                  </a:lnSpc>
                  <a:spcBef>
                    <a:spcPts val="200"/>
                  </a:spcBef>
                </a:pPr>
                <a:r>
                  <a:rPr lang="en-US" sz="1199" dirty="0" smtClean="0">
                    <a:solidFill>
                      <a:srgbClr val="000000"/>
                    </a:solidFill>
                  </a:rPr>
                  <a:t>Executable? </a:t>
                </a:r>
              </a:p>
              <a:p>
                <a:pPr>
                  <a:lnSpc>
                    <a:spcPct val="90000"/>
                  </a:lnSpc>
                  <a:spcBef>
                    <a:spcPts val="200"/>
                  </a:spcBef>
                </a:pPr>
                <a:r>
                  <a:rPr lang="en-US" sz="1199" dirty="0" smtClean="0">
                    <a:solidFill>
                      <a:srgbClr val="000000"/>
                    </a:solidFill>
                  </a:rPr>
                  <a:t>Registry call?</a:t>
                </a:r>
              </a:p>
              <a:p>
                <a:pPr>
                  <a:lnSpc>
                    <a:spcPct val="90000"/>
                  </a:lnSpc>
                  <a:spcBef>
                    <a:spcPts val="200"/>
                  </a:spcBef>
                </a:pPr>
                <a:r>
                  <a:rPr lang="en-US" sz="1199" dirty="0" smtClean="0">
                    <a:solidFill>
                      <a:srgbClr val="000000"/>
                    </a:solidFill>
                  </a:rPr>
                  <a:t>Elevation?</a:t>
                </a:r>
              </a:p>
              <a:p>
                <a:pPr>
                  <a:lnSpc>
                    <a:spcPct val="90000"/>
                  </a:lnSpc>
                  <a:spcBef>
                    <a:spcPts val="200"/>
                  </a:spcBef>
                </a:pPr>
                <a:r>
                  <a:rPr lang="en-US" sz="1199" dirty="0" smtClean="0">
                    <a:solidFill>
                      <a:srgbClr val="000000"/>
                    </a:solidFill>
                  </a:rPr>
                  <a:t>……?</a:t>
                </a:r>
                <a:endParaRPr lang="en-US" sz="1199" dirty="0">
                  <a:solidFill>
                    <a:srgbClr val="000000"/>
                  </a:solidFill>
                </a:endParaRPr>
              </a:p>
            </p:txBody>
          </p:sp>
        </p:grpSp>
        <p:grpSp>
          <p:nvGrpSpPr>
            <p:cNvPr id="161" name="Group 160"/>
            <p:cNvGrpSpPr/>
            <p:nvPr/>
          </p:nvGrpSpPr>
          <p:grpSpPr>
            <a:xfrm>
              <a:off x="9929230" y="5233834"/>
              <a:ext cx="1126777" cy="946719"/>
              <a:chOff x="8416919" y="5837937"/>
              <a:chExt cx="1579562" cy="1327150"/>
            </a:xfrm>
          </p:grpSpPr>
          <p:sp>
            <p:nvSpPr>
              <p:cNvPr id="157" name="Freeform 68"/>
              <p:cNvSpPr>
                <a:spLocks/>
              </p:cNvSpPr>
              <p:nvPr/>
            </p:nvSpPr>
            <p:spPr bwMode="auto">
              <a:xfrm>
                <a:off x="9229719" y="6123687"/>
                <a:ext cx="555625" cy="755650"/>
              </a:xfrm>
              <a:custGeom>
                <a:avLst/>
                <a:gdLst>
                  <a:gd name="T0" fmla="*/ 140 w 148"/>
                  <a:gd name="T1" fmla="*/ 0 h 200"/>
                  <a:gd name="T2" fmla="*/ 0 w 148"/>
                  <a:gd name="T3" fmla="*/ 0 h 200"/>
                  <a:gd name="T4" fmla="*/ 0 w 148"/>
                  <a:gd name="T5" fmla="*/ 200 h 200"/>
                  <a:gd name="T6" fmla="*/ 140 w 148"/>
                  <a:gd name="T7" fmla="*/ 200 h 200"/>
                  <a:gd name="T8" fmla="*/ 148 w 148"/>
                  <a:gd name="T9" fmla="*/ 192 h 200"/>
                  <a:gd name="T10" fmla="*/ 148 w 148"/>
                  <a:gd name="T11" fmla="*/ 8 h 200"/>
                  <a:gd name="T12" fmla="*/ 140 w 148"/>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148" h="200">
                    <a:moveTo>
                      <a:pt x="140" y="0"/>
                    </a:moveTo>
                    <a:cubicBezTo>
                      <a:pt x="0" y="0"/>
                      <a:pt x="0" y="0"/>
                      <a:pt x="0" y="0"/>
                    </a:cubicBezTo>
                    <a:cubicBezTo>
                      <a:pt x="0" y="200"/>
                      <a:pt x="0" y="200"/>
                      <a:pt x="0" y="200"/>
                    </a:cubicBezTo>
                    <a:cubicBezTo>
                      <a:pt x="140" y="200"/>
                      <a:pt x="140" y="200"/>
                      <a:pt x="140" y="200"/>
                    </a:cubicBezTo>
                    <a:cubicBezTo>
                      <a:pt x="146" y="200"/>
                      <a:pt x="148" y="198"/>
                      <a:pt x="148" y="192"/>
                    </a:cubicBezTo>
                    <a:cubicBezTo>
                      <a:pt x="148" y="8"/>
                      <a:pt x="148" y="8"/>
                      <a:pt x="148" y="8"/>
                    </a:cubicBezTo>
                    <a:cubicBezTo>
                      <a:pt x="148" y="2"/>
                      <a:pt x="146" y="0"/>
                      <a:pt x="140"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58" name="Freeform 69"/>
              <p:cNvSpPr>
                <a:spLocks/>
              </p:cNvSpPr>
              <p:nvPr/>
            </p:nvSpPr>
            <p:spPr bwMode="auto">
              <a:xfrm>
                <a:off x="8759819" y="6052250"/>
                <a:ext cx="1236662" cy="539750"/>
              </a:xfrm>
              <a:custGeom>
                <a:avLst/>
                <a:gdLst>
                  <a:gd name="T0" fmla="*/ 167 w 329"/>
                  <a:gd name="T1" fmla="*/ 143 h 143"/>
                  <a:gd name="T2" fmla="*/ 162 w 329"/>
                  <a:gd name="T3" fmla="*/ 141 h 143"/>
                  <a:gd name="T4" fmla="*/ 0 w 329"/>
                  <a:gd name="T5" fmla="*/ 9 h 143"/>
                  <a:gd name="T6" fmla="*/ 10 w 329"/>
                  <a:gd name="T7" fmla="*/ 0 h 143"/>
                  <a:gd name="T8" fmla="*/ 167 w 329"/>
                  <a:gd name="T9" fmla="*/ 128 h 143"/>
                  <a:gd name="T10" fmla="*/ 319 w 329"/>
                  <a:gd name="T11" fmla="*/ 0 h 143"/>
                  <a:gd name="T12" fmla="*/ 329 w 329"/>
                  <a:gd name="T13" fmla="*/ 9 h 143"/>
                  <a:gd name="T14" fmla="*/ 172 w 329"/>
                  <a:gd name="T15" fmla="*/ 141 h 143"/>
                  <a:gd name="T16" fmla="*/ 167 w 329"/>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143">
                    <a:moveTo>
                      <a:pt x="167" y="143"/>
                    </a:moveTo>
                    <a:cubicBezTo>
                      <a:pt x="165" y="143"/>
                      <a:pt x="164" y="142"/>
                      <a:pt x="162" y="141"/>
                    </a:cubicBezTo>
                    <a:cubicBezTo>
                      <a:pt x="0" y="9"/>
                      <a:pt x="0" y="9"/>
                      <a:pt x="0" y="9"/>
                    </a:cubicBezTo>
                    <a:cubicBezTo>
                      <a:pt x="10" y="0"/>
                      <a:pt x="10" y="0"/>
                      <a:pt x="10" y="0"/>
                    </a:cubicBezTo>
                    <a:cubicBezTo>
                      <a:pt x="167" y="128"/>
                      <a:pt x="167" y="128"/>
                      <a:pt x="167" y="128"/>
                    </a:cubicBezTo>
                    <a:cubicBezTo>
                      <a:pt x="319" y="0"/>
                      <a:pt x="319" y="0"/>
                      <a:pt x="319" y="0"/>
                    </a:cubicBezTo>
                    <a:cubicBezTo>
                      <a:pt x="329" y="9"/>
                      <a:pt x="329" y="9"/>
                      <a:pt x="329" y="9"/>
                    </a:cubicBezTo>
                    <a:cubicBezTo>
                      <a:pt x="172" y="141"/>
                      <a:pt x="172" y="141"/>
                      <a:pt x="172" y="141"/>
                    </a:cubicBezTo>
                    <a:cubicBezTo>
                      <a:pt x="171" y="142"/>
                      <a:pt x="169" y="143"/>
                      <a:pt x="167" y="1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59" name="Freeform 70"/>
              <p:cNvSpPr>
                <a:spLocks/>
              </p:cNvSpPr>
              <p:nvPr/>
            </p:nvSpPr>
            <p:spPr bwMode="auto">
              <a:xfrm>
                <a:off x="8416919" y="5837937"/>
                <a:ext cx="782637" cy="1327150"/>
              </a:xfrm>
              <a:custGeom>
                <a:avLst/>
                <a:gdLst>
                  <a:gd name="T0" fmla="*/ 493 w 493"/>
                  <a:gd name="T1" fmla="*/ 0 h 836"/>
                  <a:gd name="T2" fmla="*/ 493 w 493"/>
                  <a:gd name="T3" fmla="*/ 836 h 836"/>
                  <a:gd name="T4" fmla="*/ 0 w 493"/>
                  <a:gd name="T5" fmla="*/ 753 h 836"/>
                  <a:gd name="T6" fmla="*/ 0 w 493"/>
                  <a:gd name="T7" fmla="*/ 83 h 836"/>
                  <a:gd name="T8" fmla="*/ 493 w 493"/>
                  <a:gd name="T9" fmla="*/ 0 h 836"/>
                </a:gdLst>
                <a:ahLst/>
                <a:cxnLst>
                  <a:cxn ang="0">
                    <a:pos x="T0" y="T1"/>
                  </a:cxn>
                  <a:cxn ang="0">
                    <a:pos x="T2" y="T3"/>
                  </a:cxn>
                  <a:cxn ang="0">
                    <a:pos x="T4" y="T5"/>
                  </a:cxn>
                  <a:cxn ang="0">
                    <a:pos x="T6" y="T7"/>
                  </a:cxn>
                  <a:cxn ang="0">
                    <a:pos x="T8" y="T9"/>
                  </a:cxn>
                </a:cxnLst>
                <a:rect l="0" t="0" r="r" b="b"/>
                <a:pathLst>
                  <a:path w="493" h="836">
                    <a:moveTo>
                      <a:pt x="493" y="0"/>
                    </a:moveTo>
                    <a:lnTo>
                      <a:pt x="493" y="836"/>
                    </a:lnTo>
                    <a:lnTo>
                      <a:pt x="0" y="753"/>
                    </a:lnTo>
                    <a:lnTo>
                      <a:pt x="0" y="83"/>
                    </a:lnTo>
                    <a:lnTo>
                      <a:pt x="493" y="0"/>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60" name="Freeform 71"/>
              <p:cNvSpPr>
                <a:spLocks noEditPoints="1"/>
              </p:cNvSpPr>
              <p:nvPr/>
            </p:nvSpPr>
            <p:spPr bwMode="auto">
              <a:xfrm>
                <a:off x="8575669" y="6233225"/>
                <a:ext cx="420687" cy="536575"/>
              </a:xfrm>
              <a:custGeom>
                <a:avLst/>
                <a:gdLst>
                  <a:gd name="T0" fmla="*/ 47 w 112"/>
                  <a:gd name="T1" fmla="*/ 114 h 142"/>
                  <a:gd name="T2" fmla="*/ 37 w 112"/>
                  <a:gd name="T3" fmla="*/ 108 h 142"/>
                  <a:gd name="T4" fmla="*/ 30 w 112"/>
                  <a:gd name="T5" fmla="*/ 97 h 142"/>
                  <a:gd name="T6" fmla="*/ 26 w 112"/>
                  <a:gd name="T7" fmla="*/ 81 h 142"/>
                  <a:gd name="T8" fmla="*/ 26 w 112"/>
                  <a:gd name="T9" fmla="*/ 62 h 142"/>
                  <a:gd name="T10" fmla="*/ 29 w 112"/>
                  <a:gd name="T11" fmla="*/ 46 h 142"/>
                  <a:gd name="T12" fmla="*/ 37 w 112"/>
                  <a:gd name="T13" fmla="*/ 34 h 142"/>
                  <a:gd name="T14" fmla="*/ 47 w 112"/>
                  <a:gd name="T15" fmla="*/ 28 h 142"/>
                  <a:gd name="T16" fmla="*/ 60 w 112"/>
                  <a:gd name="T17" fmla="*/ 27 h 142"/>
                  <a:gd name="T18" fmla="*/ 70 w 112"/>
                  <a:gd name="T19" fmla="*/ 33 h 142"/>
                  <a:gd name="T20" fmla="*/ 78 w 112"/>
                  <a:gd name="T21" fmla="*/ 44 h 142"/>
                  <a:gd name="T22" fmla="*/ 82 w 112"/>
                  <a:gd name="T23" fmla="*/ 61 h 142"/>
                  <a:gd name="T24" fmla="*/ 82 w 112"/>
                  <a:gd name="T25" fmla="*/ 82 h 142"/>
                  <a:gd name="T26" fmla="*/ 78 w 112"/>
                  <a:gd name="T27" fmla="*/ 98 h 142"/>
                  <a:gd name="T28" fmla="*/ 70 w 112"/>
                  <a:gd name="T29" fmla="*/ 110 h 142"/>
                  <a:gd name="T30" fmla="*/ 59 w 112"/>
                  <a:gd name="T31" fmla="*/ 115 h 142"/>
                  <a:gd name="T32" fmla="*/ 55 w 112"/>
                  <a:gd name="T33" fmla="*/ 0 h 142"/>
                  <a:gd name="T34" fmla="*/ 32 w 112"/>
                  <a:gd name="T35" fmla="*/ 7 h 142"/>
                  <a:gd name="T36" fmla="*/ 14 w 112"/>
                  <a:gd name="T37" fmla="*/ 22 h 142"/>
                  <a:gd name="T38" fmla="*/ 4 w 112"/>
                  <a:gd name="T39" fmla="*/ 45 h 142"/>
                  <a:gd name="T40" fmla="*/ 0 w 112"/>
                  <a:gd name="T41" fmla="*/ 73 h 142"/>
                  <a:gd name="T42" fmla="*/ 4 w 112"/>
                  <a:gd name="T43" fmla="*/ 99 h 142"/>
                  <a:gd name="T44" fmla="*/ 15 w 112"/>
                  <a:gd name="T45" fmla="*/ 121 h 142"/>
                  <a:gd name="T46" fmla="*/ 31 w 112"/>
                  <a:gd name="T47" fmla="*/ 136 h 142"/>
                  <a:gd name="T48" fmla="*/ 53 w 112"/>
                  <a:gd name="T49" fmla="*/ 142 h 142"/>
                  <a:gd name="T50" fmla="*/ 76 w 112"/>
                  <a:gd name="T51" fmla="*/ 138 h 142"/>
                  <a:gd name="T52" fmla="*/ 95 w 112"/>
                  <a:gd name="T53" fmla="*/ 124 h 142"/>
                  <a:gd name="T54" fmla="*/ 107 w 112"/>
                  <a:gd name="T55" fmla="*/ 100 h 142"/>
                  <a:gd name="T56" fmla="*/ 112 w 112"/>
                  <a:gd name="T57" fmla="*/ 70 h 142"/>
                  <a:gd name="T58" fmla="*/ 108 w 112"/>
                  <a:gd name="T59" fmla="*/ 40 h 142"/>
                  <a:gd name="T60" fmla="*/ 95 w 112"/>
                  <a:gd name="T61" fmla="*/ 17 h 142"/>
                  <a:gd name="T62" fmla="*/ 77 w 112"/>
                  <a:gd name="T63" fmla="*/ 4 h 142"/>
                  <a:gd name="T64" fmla="*/ 55 w 112"/>
                  <a:gd name="T6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42">
                    <a:moveTo>
                      <a:pt x="53" y="115"/>
                    </a:moveTo>
                    <a:cubicBezTo>
                      <a:pt x="51" y="115"/>
                      <a:pt x="49" y="115"/>
                      <a:pt x="47" y="114"/>
                    </a:cubicBezTo>
                    <a:cubicBezTo>
                      <a:pt x="46" y="114"/>
                      <a:pt x="44" y="113"/>
                      <a:pt x="42" y="112"/>
                    </a:cubicBezTo>
                    <a:cubicBezTo>
                      <a:pt x="41" y="111"/>
                      <a:pt x="39" y="110"/>
                      <a:pt x="37" y="108"/>
                    </a:cubicBezTo>
                    <a:cubicBezTo>
                      <a:pt x="36" y="107"/>
                      <a:pt x="35" y="105"/>
                      <a:pt x="33" y="103"/>
                    </a:cubicBezTo>
                    <a:cubicBezTo>
                      <a:pt x="32" y="101"/>
                      <a:pt x="31" y="99"/>
                      <a:pt x="30" y="97"/>
                    </a:cubicBezTo>
                    <a:cubicBezTo>
                      <a:pt x="29" y="95"/>
                      <a:pt x="28" y="92"/>
                      <a:pt x="27" y="89"/>
                    </a:cubicBezTo>
                    <a:cubicBezTo>
                      <a:pt x="27" y="87"/>
                      <a:pt x="26" y="84"/>
                      <a:pt x="26" y="81"/>
                    </a:cubicBezTo>
                    <a:cubicBezTo>
                      <a:pt x="26" y="78"/>
                      <a:pt x="25" y="74"/>
                      <a:pt x="25" y="71"/>
                    </a:cubicBezTo>
                    <a:cubicBezTo>
                      <a:pt x="25" y="68"/>
                      <a:pt x="26" y="65"/>
                      <a:pt x="26" y="62"/>
                    </a:cubicBezTo>
                    <a:cubicBezTo>
                      <a:pt x="26" y="59"/>
                      <a:pt x="27" y="56"/>
                      <a:pt x="27" y="54"/>
                    </a:cubicBezTo>
                    <a:cubicBezTo>
                      <a:pt x="28" y="51"/>
                      <a:pt x="29" y="49"/>
                      <a:pt x="29" y="46"/>
                    </a:cubicBezTo>
                    <a:cubicBezTo>
                      <a:pt x="30" y="44"/>
                      <a:pt x="31" y="42"/>
                      <a:pt x="33" y="40"/>
                    </a:cubicBezTo>
                    <a:cubicBezTo>
                      <a:pt x="34" y="38"/>
                      <a:pt x="35" y="36"/>
                      <a:pt x="37" y="34"/>
                    </a:cubicBezTo>
                    <a:cubicBezTo>
                      <a:pt x="38" y="33"/>
                      <a:pt x="40" y="31"/>
                      <a:pt x="42" y="30"/>
                    </a:cubicBezTo>
                    <a:cubicBezTo>
                      <a:pt x="44" y="29"/>
                      <a:pt x="45" y="28"/>
                      <a:pt x="47" y="28"/>
                    </a:cubicBezTo>
                    <a:cubicBezTo>
                      <a:pt x="50" y="27"/>
                      <a:pt x="52" y="27"/>
                      <a:pt x="54" y="27"/>
                    </a:cubicBezTo>
                    <a:cubicBezTo>
                      <a:pt x="56" y="27"/>
                      <a:pt x="58" y="27"/>
                      <a:pt x="60" y="27"/>
                    </a:cubicBezTo>
                    <a:cubicBezTo>
                      <a:pt x="62" y="28"/>
                      <a:pt x="64" y="28"/>
                      <a:pt x="66" y="29"/>
                    </a:cubicBezTo>
                    <a:cubicBezTo>
                      <a:pt x="67" y="30"/>
                      <a:pt x="69" y="31"/>
                      <a:pt x="70" y="33"/>
                    </a:cubicBezTo>
                    <a:cubicBezTo>
                      <a:pt x="72" y="34"/>
                      <a:pt x="73" y="36"/>
                      <a:pt x="75" y="38"/>
                    </a:cubicBezTo>
                    <a:cubicBezTo>
                      <a:pt x="76" y="40"/>
                      <a:pt x="77" y="42"/>
                      <a:pt x="78" y="44"/>
                    </a:cubicBezTo>
                    <a:cubicBezTo>
                      <a:pt x="79" y="47"/>
                      <a:pt x="80" y="49"/>
                      <a:pt x="81" y="52"/>
                    </a:cubicBezTo>
                    <a:cubicBezTo>
                      <a:pt x="81" y="55"/>
                      <a:pt x="82" y="58"/>
                      <a:pt x="82" y="61"/>
                    </a:cubicBezTo>
                    <a:cubicBezTo>
                      <a:pt x="83" y="65"/>
                      <a:pt x="83" y="68"/>
                      <a:pt x="83" y="72"/>
                    </a:cubicBezTo>
                    <a:cubicBezTo>
                      <a:pt x="83" y="75"/>
                      <a:pt x="83" y="79"/>
                      <a:pt x="82" y="82"/>
                    </a:cubicBezTo>
                    <a:cubicBezTo>
                      <a:pt x="82" y="85"/>
                      <a:pt x="81" y="88"/>
                      <a:pt x="81" y="91"/>
                    </a:cubicBezTo>
                    <a:cubicBezTo>
                      <a:pt x="80" y="94"/>
                      <a:pt x="79" y="96"/>
                      <a:pt x="78" y="98"/>
                    </a:cubicBezTo>
                    <a:cubicBezTo>
                      <a:pt x="77" y="101"/>
                      <a:pt x="76" y="103"/>
                      <a:pt x="74" y="105"/>
                    </a:cubicBezTo>
                    <a:cubicBezTo>
                      <a:pt x="73" y="107"/>
                      <a:pt x="71" y="108"/>
                      <a:pt x="70" y="110"/>
                    </a:cubicBezTo>
                    <a:cubicBezTo>
                      <a:pt x="68" y="111"/>
                      <a:pt x="67" y="112"/>
                      <a:pt x="65" y="113"/>
                    </a:cubicBezTo>
                    <a:cubicBezTo>
                      <a:pt x="63" y="114"/>
                      <a:pt x="61" y="114"/>
                      <a:pt x="59" y="115"/>
                    </a:cubicBezTo>
                    <a:cubicBezTo>
                      <a:pt x="57" y="115"/>
                      <a:pt x="55" y="115"/>
                      <a:pt x="53" y="115"/>
                    </a:cubicBezTo>
                    <a:moveTo>
                      <a:pt x="55" y="0"/>
                    </a:moveTo>
                    <a:cubicBezTo>
                      <a:pt x="50" y="0"/>
                      <a:pt x="46" y="1"/>
                      <a:pt x="42" y="2"/>
                    </a:cubicBezTo>
                    <a:cubicBezTo>
                      <a:pt x="39" y="3"/>
                      <a:pt x="35" y="5"/>
                      <a:pt x="32" y="7"/>
                    </a:cubicBezTo>
                    <a:cubicBezTo>
                      <a:pt x="28" y="8"/>
                      <a:pt x="25" y="11"/>
                      <a:pt x="22" y="13"/>
                    </a:cubicBezTo>
                    <a:cubicBezTo>
                      <a:pt x="19" y="16"/>
                      <a:pt x="17" y="19"/>
                      <a:pt x="14" y="22"/>
                    </a:cubicBezTo>
                    <a:cubicBezTo>
                      <a:pt x="12" y="26"/>
                      <a:pt x="10" y="29"/>
                      <a:pt x="8" y="33"/>
                    </a:cubicBezTo>
                    <a:cubicBezTo>
                      <a:pt x="6" y="37"/>
                      <a:pt x="5" y="41"/>
                      <a:pt x="4" y="45"/>
                    </a:cubicBezTo>
                    <a:cubicBezTo>
                      <a:pt x="3" y="49"/>
                      <a:pt x="2" y="53"/>
                      <a:pt x="1" y="58"/>
                    </a:cubicBezTo>
                    <a:cubicBezTo>
                      <a:pt x="1" y="63"/>
                      <a:pt x="0" y="68"/>
                      <a:pt x="0" y="73"/>
                    </a:cubicBezTo>
                    <a:cubicBezTo>
                      <a:pt x="0" y="78"/>
                      <a:pt x="1" y="82"/>
                      <a:pt x="1" y="87"/>
                    </a:cubicBezTo>
                    <a:cubicBezTo>
                      <a:pt x="2" y="91"/>
                      <a:pt x="3" y="95"/>
                      <a:pt x="4" y="99"/>
                    </a:cubicBezTo>
                    <a:cubicBezTo>
                      <a:pt x="5" y="103"/>
                      <a:pt x="7" y="107"/>
                      <a:pt x="8" y="111"/>
                    </a:cubicBezTo>
                    <a:cubicBezTo>
                      <a:pt x="10" y="114"/>
                      <a:pt x="12" y="118"/>
                      <a:pt x="15" y="121"/>
                    </a:cubicBezTo>
                    <a:cubicBezTo>
                      <a:pt x="17" y="124"/>
                      <a:pt x="20" y="127"/>
                      <a:pt x="22" y="129"/>
                    </a:cubicBezTo>
                    <a:cubicBezTo>
                      <a:pt x="25" y="132"/>
                      <a:pt x="28" y="134"/>
                      <a:pt x="31" y="136"/>
                    </a:cubicBezTo>
                    <a:cubicBezTo>
                      <a:pt x="35" y="137"/>
                      <a:pt x="38" y="139"/>
                      <a:pt x="41" y="140"/>
                    </a:cubicBezTo>
                    <a:cubicBezTo>
                      <a:pt x="45" y="141"/>
                      <a:pt x="49" y="141"/>
                      <a:pt x="53" y="142"/>
                    </a:cubicBezTo>
                    <a:cubicBezTo>
                      <a:pt x="57" y="142"/>
                      <a:pt x="61" y="142"/>
                      <a:pt x="65" y="141"/>
                    </a:cubicBezTo>
                    <a:cubicBezTo>
                      <a:pt x="69" y="141"/>
                      <a:pt x="72" y="140"/>
                      <a:pt x="76" y="138"/>
                    </a:cubicBezTo>
                    <a:cubicBezTo>
                      <a:pt x="79" y="137"/>
                      <a:pt x="83" y="135"/>
                      <a:pt x="86" y="132"/>
                    </a:cubicBezTo>
                    <a:cubicBezTo>
                      <a:pt x="89" y="130"/>
                      <a:pt x="92" y="127"/>
                      <a:pt x="95" y="124"/>
                    </a:cubicBezTo>
                    <a:cubicBezTo>
                      <a:pt x="98" y="121"/>
                      <a:pt x="100" y="117"/>
                      <a:pt x="102" y="113"/>
                    </a:cubicBezTo>
                    <a:cubicBezTo>
                      <a:pt x="104" y="109"/>
                      <a:pt x="106" y="105"/>
                      <a:pt x="107" y="100"/>
                    </a:cubicBezTo>
                    <a:cubicBezTo>
                      <a:pt x="109" y="96"/>
                      <a:pt x="110" y="91"/>
                      <a:pt x="111" y="86"/>
                    </a:cubicBezTo>
                    <a:cubicBezTo>
                      <a:pt x="111" y="81"/>
                      <a:pt x="112" y="76"/>
                      <a:pt x="112" y="70"/>
                    </a:cubicBezTo>
                    <a:cubicBezTo>
                      <a:pt x="112" y="64"/>
                      <a:pt x="111" y="59"/>
                      <a:pt x="111" y="54"/>
                    </a:cubicBezTo>
                    <a:cubicBezTo>
                      <a:pt x="110" y="49"/>
                      <a:pt x="109" y="44"/>
                      <a:pt x="108" y="40"/>
                    </a:cubicBezTo>
                    <a:cubicBezTo>
                      <a:pt x="106" y="36"/>
                      <a:pt x="105" y="32"/>
                      <a:pt x="102" y="28"/>
                    </a:cubicBezTo>
                    <a:cubicBezTo>
                      <a:pt x="100" y="24"/>
                      <a:pt x="98" y="21"/>
                      <a:pt x="95" y="17"/>
                    </a:cubicBezTo>
                    <a:cubicBezTo>
                      <a:pt x="93" y="14"/>
                      <a:pt x="90" y="11"/>
                      <a:pt x="87" y="9"/>
                    </a:cubicBezTo>
                    <a:cubicBezTo>
                      <a:pt x="84" y="7"/>
                      <a:pt x="80" y="5"/>
                      <a:pt x="77" y="4"/>
                    </a:cubicBezTo>
                    <a:cubicBezTo>
                      <a:pt x="74" y="2"/>
                      <a:pt x="70" y="1"/>
                      <a:pt x="66" y="1"/>
                    </a:cubicBezTo>
                    <a:cubicBezTo>
                      <a:pt x="63" y="0"/>
                      <a:pt x="59" y="0"/>
                      <a:pt x="55"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grpSp>
          <p:nvGrpSpPr>
            <p:cNvPr id="19" name="Group 8"/>
            <p:cNvGrpSpPr>
              <a:grpSpLocks noChangeAspect="1"/>
            </p:cNvGrpSpPr>
            <p:nvPr/>
          </p:nvGrpSpPr>
          <p:grpSpPr bwMode="auto">
            <a:xfrm>
              <a:off x="6042317" y="2182653"/>
              <a:ext cx="1595876" cy="352934"/>
              <a:chOff x="3515" y="2107"/>
              <a:chExt cx="1248" cy="276"/>
            </a:xfrm>
            <a:solidFill>
              <a:schemeClr val="bg1"/>
            </a:solidFill>
          </p:grpSpPr>
          <p:sp>
            <p:nvSpPr>
              <p:cNvPr id="21" name="Freeform 9"/>
              <p:cNvSpPr>
                <a:spLocks noEditPoints="1"/>
              </p:cNvSpPr>
              <p:nvPr/>
            </p:nvSpPr>
            <p:spPr bwMode="auto">
              <a:xfrm>
                <a:off x="3827" y="2160"/>
                <a:ext cx="155" cy="170"/>
              </a:xfrm>
              <a:custGeom>
                <a:avLst/>
                <a:gdLst>
                  <a:gd name="T0" fmla="*/ 490 w 490"/>
                  <a:gd name="T1" fmla="*/ 262 h 536"/>
                  <a:gd name="T2" fmla="*/ 460 w 490"/>
                  <a:gd name="T3" fmla="*/ 407 h 536"/>
                  <a:gd name="T4" fmla="*/ 373 w 490"/>
                  <a:gd name="T5" fmla="*/ 503 h 536"/>
                  <a:gd name="T6" fmla="*/ 243 w 490"/>
                  <a:gd name="T7" fmla="*/ 536 h 536"/>
                  <a:gd name="T8" fmla="*/ 116 w 490"/>
                  <a:gd name="T9" fmla="*/ 504 h 536"/>
                  <a:gd name="T10" fmla="*/ 30 w 490"/>
                  <a:gd name="T11" fmla="*/ 411 h 536"/>
                  <a:gd name="T12" fmla="*/ 0 w 490"/>
                  <a:gd name="T13" fmla="*/ 274 h 536"/>
                  <a:gd name="T14" fmla="*/ 31 w 490"/>
                  <a:gd name="T15" fmla="*/ 130 h 536"/>
                  <a:gd name="T16" fmla="*/ 119 w 490"/>
                  <a:gd name="T17" fmla="*/ 34 h 536"/>
                  <a:gd name="T18" fmla="*/ 252 w 490"/>
                  <a:gd name="T19" fmla="*/ 0 h 536"/>
                  <a:gd name="T20" fmla="*/ 376 w 490"/>
                  <a:gd name="T21" fmla="*/ 33 h 536"/>
                  <a:gd name="T22" fmla="*/ 460 w 490"/>
                  <a:gd name="T23" fmla="*/ 126 h 536"/>
                  <a:gd name="T24" fmla="*/ 490 w 490"/>
                  <a:gd name="T25" fmla="*/ 262 h 536"/>
                  <a:gd name="T26" fmla="*/ 427 w 490"/>
                  <a:gd name="T27" fmla="*/ 270 h 536"/>
                  <a:gd name="T28" fmla="*/ 379 w 490"/>
                  <a:gd name="T29" fmla="*/ 111 h 536"/>
                  <a:gd name="T30" fmla="*/ 247 w 490"/>
                  <a:gd name="T31" fmla="*/ 55 h 536"/>
                  <a:gd name="T32" fmla="*/ 152 w 490"/>
                  <a:gd name="T33" fmla="*/ 82 h 536"/>
                  <a:gd name="T34" fmla="*/ 87 w 490"/>
                  <a:gd name="T35" fmla="*/ 158 h 536"/>
                  <a:gd name="T36" fmla="*/ 64 w 490"/>
                  <a:gd name="T37" fmla="*/ 269 h 536"/>
                  <a:gd name="T38" fmla="*/ 86 w 490"/>
                  <a:gd name="T39" fmla="*/ 380 h 536"/>
                  <a:gd name="T40" fmla="*/ 149 w 490"/>
                  <a:gd name="T41" fmla="*/ 455 h 536"/>
                  <a:gd name="T42" fmla="*/ 243 w 490"/>
                  <a:gd name="T43" fmla="*/ 481 h 536"/>
                  <a:gd name="T44" fmla="*/ 378 w 490"/>
                  <a:gd name="T45" fmla="*/ 425 h 536"/>
                  <a:gd name="T46" fmla="*/ 427 w 490"/>
                  <a:gd name="T47" fmla="*/ 27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 h="536">
                    <a:moveTo>
                      <a:pt x="490" y="262"/>
                    </a:moveTo>
                    <a:cubicBezTo>
                      <a:pt x="490" y="317"/>
                      <a:pt x="480" y="365"/>
                      <a:pt x="460" y="407"/>
                    </a:cubicBezTo>
                    <a:cubicBezTo>
                      <a:pt x="440" y="448"/>
                      <a:pt x="411" y="480"/>
                      <a:pt x="373" y="503"/>
                    </a:cubicBezTo>
                    <a:cubicBezTo>
                      <a:pt x="336" y="525"/>
                      <a:pt x="292" y="536"/>
                      <a:pt x="243" y="536"/>
                    </a:cubicBezTo>
                    <a:cubicBezTo>
                      <a:pt x="195" y="536"/>
                      <a:pt x="153" y="526"/>
                      <a:pt x="116" y="504"/>
                    </a:cubicBezTo>
                    <a:cubicBezTo>
                      <a:pt x="79" y="482"/>
                      <a:pt x="51" y="451"/>
                      <a:pt x="30" y="411"/>
                    </a:cubicBezTo>
                    <a:cubicBezTo>
                      <a:pt x="10" y="371"/>
                      <a:pt x="0" y="325"/>
                      <a:pt x="0" y="274"/>
                    </a:cubicBezTo>
                    <a:cubicBezTo>
                      <a:pt x="0" y="219"/>
                      <a:pt x="10" y="171"/>
                      <a:pt x="31" y="130"/>
                    </a:cubicBezTo>
                    <a:cubicBezTo>
                      <a:pt x="51" y="88"/>
                      <a:pt x="81" y="56"/>
                      <a:pt x="119" y="34"/>
                    </a:cubicBezTo>
                    <a:cubicBezTo>
                      <a:pt x="157" y="11"/>
                      <a:pt x="202" y="0"/>
                      <a:pt x="252" y="0"/>
                    </a:cubicBezTo>
                    <a:cubicBezTo>
                      <a:pt x="298" y="0"/>
                      <a:pt x="339" y="11"/>
                      <a:pt x="376" y="33"/>
                    </a:cubicBezTo>
                    <a:cubicBezTo>
                      <a:pt x="412" y="55"/>
                      <a:pt x="441" y="86"/>
                      <a:pt x="460" y="126"/>
                    </a:cubicBezTo>
                    <a:cubicBezTo>
                      <a:pt x="480" y="165"/>
                      <a:pt x="490" y="211"/>
                      <a:pt x="490" y="262"/>
                    </a:cubicBezTo>
                    <a:close/>
                    <a:moveTo>
                      <a:pt x="427" y="270"/>
                    </a:moveTo>
                    <a:cubicBezTo>
                      <a:pt x="427" y="202"/>
                      <a:pt x="411" y="149"/>
                      <a:pt x="379" y="111"/>
                    </a:cubicBezTo>
                    <a:cubicBezTo>
                      <a:pt x="348" y="74"/>
                      <a:pt x="304" y="55"/>
                      <a:pt x="247" y="55"/>
                    </a:cubicBezTo>
                    <a:cubicBezTo>
                      <a:pt x="212" y="55"/>
                      <a:pt x="180" y="64"/>
                      <a:pt x="152" y="82"/>
                    </a:cubicBezTo>
                    <a:cubicBezTo>
                      <a:pt x="124" y="100"/>
                      <a:pt x="102" y="125"/>
                      <a:pt x="87" y="158"/>
                    </a:cubicBezTo>
                    <a:cubicBezTo>
                      <a:pt x="71" y="191"/>
                      <a:pt x="64" y="228"/>
                      <a:pt x="64" y="269"/>
                    </a:cubicBezTo>
                    <a:cubicBezTo>
                      <a:pt x="64" y="310"/>
                      <a:pt x="71" y="347"/>
                      <a:pt x="86" y="380"/>
                    </a:cubicBezTo>
                    <a:cubicBezTo>
                      <a:pt x="101" y="412"/>
                      <a:pt x="122" y="437"/>
                      <a:pt x="149" y="455"/>
                    </a:cubicBezTo>
                    <a:cubicBezTo>
                      <a:pt x="177" y="473"/>
                      <a:pt x="208" y="481"/>
                      <a:pt x="243" y="481"/>
                    </a:cubicBezTo>
                    <a:cubicBezTo>
                      <a:pt x="300" y="481"/>
                      <a:pt x="345" y="463"/>
                      <a:pt x="378" y="425"/>
                    </a:cubicBezTo>
                    <a:cubicBezTo>
                      <a:pt x="410" y="387"/>
                      <a:pt x="427" y="336"/>
                      <a:pt x="427" y="2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2" name="Freeform 10"/>
              <p:cNvSpPr>
                <a:spLocks/>
              </p:cNvSpPr>
              <p:nvPr/>
            </p:nvSpPr>
            <p:spPr bwMode="auto">
              <a:xfrm>
                <a:off x="3995" y="2151"/>
                <a:ext cx="71" cy="177"/>
              </a:xfrm>
              <a:custGeom>
                <a:avLst/>
                <a:gdLst>
                  <a:gd name="T0" fmla="*/ 224 w 224"/>
                  <a:gd name="T1" fmla="*/ 60 h 556"/>
                  <a:gd name="T2" fmla="*/ 184 w 224"/>
                  <a:gd name="T3" fmla="*/ 50 h 556"/>
                  <a:gd name="T4" fmla="*/ 122 w 224"/>
                  <a:gd name="T5" fmla="*/ 129 h 556"/>
                  <a:gd name="T6" fmla="*/ 122 w 224"/>
                  <a:gd name="T7" fmla="*/ 186 h 556"/>
                  <a:gd name="T8" fmla="*/ 209 w 224"/>
                  <a:gd name="T9" fmla="*/ 186 h 556"/>
                  <a:gd name="T10" fmla="*/ 209 w 224"/>
                  <a:gd name="T11" fmla="*/ 236 h 556"/>
                  <a:gd name="T12" fmla="*/ 122 w 224"/>
                  <a:gd name="T13" fmla="*/ 236 h 556"/>
                  <a:gd name="T14" fmla="*/ 122 w 224"/>
                  <a:gd name="T15" fmla="*/ 556 h 556"/>
                  <a:gd name="T16" fmla="*/ 63 w 224"/>
                  <a:gd name="T17" fmla="*/ 556 h 556"/>
                  <a:gd name="T18" fmla="*/ 63 w 224"/>
                  <a:gd name="T19" fmla="*/ 236 h 556"/>
                  <a:gd name="T20" fmla="*/ 0 w 224"/>
                  <a:gd name="T21" fmla="*/ 236 h 556"/>
                  <a:gd name="T22" fmla="*/ 0 w 224"/>
                  <a:gd name="T23" fmla="*/ 186 h 556"/>
                  <a:gd name="T24" fmla="*/ 63 w 224"/>
                  <a:gd name="T25" fmla="*/ 186 h 556"/>
                  <a:gd name="T26" fmla="*/ 63 w 224"/>
                  <a:gd name="T27" fmla="*/ 126 h 556"/>
                  <a:gd name="T28" fmla="*/ 96 w 224"/>
                  <a:gd name="T29" fmla="*/ 35 h 556"/>
                  <a:gd name="T30" fmla="*/ 181 w 224"/>
                  <a:gd name="T31" fmla="*/ 0 h 556"/>
                  <a:gd name="T32" fmla="*/ 224 w 224"/>
                  <a:gd name="T33" fmla="*/ 7 h 556"/>
                  <a:gd name="T34" fmla="*/ 224 w 224"/>
                  <a:gd name="T35" fmla="*/ 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556">
                    <a:moveTo>
                      <a:pt x="224" y="60"/>
                    </a:moveTo>
                    <a:cubicBezTo>
                      <a:pt x="212" y="54"/>
                      <a:pt x="199" y="50"/>
                      <a:pt x="184" y="50"/>
                    </a:cubicBezTo>
                    <a:cubicBezTo>
                      <a:pt x="143" y="50"/>
                      <a:pt x="122" y="77"/>
                      <a:pt x="122" y="129"/>
                    </a:cubicBezTo>
                    <a:cubicBezTo>
                      <a:pt x="122" y="186"/>
                      <a:pt x="122" y="186"/>
                      <a:pt x="122" y="186"/>
                    </a:cubicBezTo>
                    <a:cubicBezTo>
                      <a:pt x="209" y="186"/>
                      <a:pt x="209" y="186"/>
                      <a:pt x="209" y="186"/>
                    </a:cubicBezTo>
                    <a:cubicBezTo>
                      <a:pt x="209" y="236"/>
                      <a:pt x="209" y="236"/>
                      <a:pt x="209" y="236"/>
                    </a:cubicBezTo>
                    <a:cubicBezTo>
                      <a:pt x="122" y="236"/>
                      <a:pt x="122" y="236"/>
                      <a:pt x="122" y="236"/>
                    </a:cubicBezTo>
                    <a:cubicBezTo>
                      <a:pt x="122" y="556"/>
                      <a:pt x="122" y="556"/>
                      <a:pt x="122" y="556"/>
                    </a:cubicBezTo>
                    <a:cubicBezTo>
                      <a:pt x="63" y="556"/>
                      <a:pt x="63" y="556"/>
                      <a:pt x="63" y="556"/>
                    </a:cubicBezTo>
                    <a:cubicBezTo>
                      <a:pt x="63" y="236"/>
                      <a:pt x="63" y="236"/>
                      <a:pt x="63" y="236"/>
                    </a:cubicBezTo>
                    <a:cubicBezTo>
                      <a:pt x="0" y="236"/>
                      <a:pt x="0" y="236"/>
                      <a:pt x="0" y="236"/>
                    </a:cubicBezTo>
                    <a:cubicBezTo>
                      <a:pt x="0" y="186"/>
                      <a:pt x="0" y="186"/>
                      <a:pt x="0" y="186"/>
                    </a:cubicBezTo>
                    <a:cubicBezTo>
                      <a:pt x="63" y="186"/>
                      <a:pt x="63" y="186"/>
                      <a:pt x="63" y="186"/>
                    </a:cubicBezTo>
                    <a:cubicBezTo>
                      <a:pt x="63" y="126"/>
                      <a:pt x="63" y="126"/>
                      <a:pt x="63" y="126"/>
                    </a:cubicBezTo>
                    <a:cubicBezTo>
                      <a:pt x="63" y="88"/>
                      <a:pt x="74" y="58"/>
                      <a:pt x="96" y="35"/>
                    </a:cubicBezTo>
                    <a:cubicBezTo>
                      <a:pt x="118" y="12"/>
                      <a:pt x="146" y="0"/>
                      <a:pt x="181" y="0"/>
                    </a:cubicBezTo>
                    <a:cubicBezTo>
                      <a:pt x="199" y="0"/>
                      <a:pt x="213" y="2"/>
                      <a:pt x="224" y="7"/>
                    </a:cubicBezTo>
                    <a:lnTo>
                      <a:pt x="22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3" name="Freeform 11"/>
              <p:cNvSpPr>
                <a:spLocks/>
              </p:cNvSpPr>
              <p:nvPr/>
            </p:nvSpPr>
            <p:spPr bwMode="auto">
              <a:xfrm>
                <a:off x="4060" y="2151"/>
                <a:ext cx="70" cy="177"/>
              </a:xfrm>
              <a:custGeom>
                <a:avLst/>
                <a:gdLst>
                  <a:gd name="T0" fmla="*/ 223 w 223"/>
                  <a:gd name="T1" fmla="*/ 60 h 556"/>
                  <a:gd name="T2" fmla="*/ 184 w 223"/>
                  <a:gd name="T3" fmla="*/ 50 h 556"/>
                  <a:gd name="T4" fmla="*/ 122 w 223"/>
                  <a:gd name="T5" fmla="*/ 129 h 556"/>
                  <a:gd name="T6" fmla="*/ 122 w 223"/>
                  <a:gd name="T7" fmla="*/ 186 h 556"/>
                  <a:gd name="T8" fmla="*/ 209 w 223"/>
                  <a:gd name="T9" fmla="*/ 186 h 556"/>
                  <a:gd name="T10" fmla="*/ 209 w 223"/>
                  <a:gd name="T11" fmla="*/ 236 h 556"/>
                  <a:gd name="T12" fmla="*/ 122 w 223"/>
                  <a:gd name="T13" fmla="*/ 236 h 556"/>
                  <a:gd name="T14" fmla="*/ 122 w 223"/>
                  <a:gd name="T15" fmla="*/ 556 h 556"/>
                  <a:gd name="T16" fmla="*/ 62 w 223"/>
                  <a:gd name="T17" fmla="*/ 556 h 556"/>
                  <a:gd name="T18" fmla="*/ 62 w 223"/>
                  <a:gd name="T19" fmla="*/ 236 h 556"/>
                  <a:gd name="T20" fmla="*/ 0 w 223"/>
                  <a:gd name="T21" fmla="*/ 236 h 556"/>
                  <a:gd name="T22" fmla="*/ 0 w 223"/>
                  <a:gd name="T23" fmla="*/ 186 h 556"/>
                  <a:gd name="T24" fmla="*/ 62 w 223"/>
                  <a:gd name="T25" fmla="*/ 186 h 556"/>
                  <a:gd name="T26" fmla="*/ 62 w 223"/>
                  <a:gd name="T27" fmla="*/ 126 h 556"/>
                  <a:gd name="T28" fmla="*/ 96 w 223"/>
                  <a:gd name="T29" fmla="*/ 35 h 556"/>
                  <a:gd name="T30" fmla="*/ 180 w 223"/>
                  <a:gd name="T31" fmla="*/ 0 h 556"/>
                  <a:gd name="T32" fmla="*/ 223 w 223"/>
                  <a:gd name="T33" fmla="*/ 7 h 556"/>
                  <a:gd name="T34" fmla="*/ 223 w 223"/>
                  <a:gd name="T35" fmla="*/ 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556">
                    <a:moveTo>
                      <a:pt x="223" y="60"/>
                    </a:moveTo>
                    <a:cubicBezTo>
                      <a:pt x="212" y="54"/>
                      <a:pt x="199" y="50"/>
                      <a:pt x="184" y="50"/>
                    </a:cubicBezTo>
                    <a:cubicBezTo>
                      <a:pt x="143" y="50"/>
                      <a:pt x="122" y="77"/>
                      <a:pt x="122" y="129"/>
                    </a:cubicBezTo>
                    <a:cubicBezTo>
                      <a:pt x="122" y="186"/>
                      <a:pt x="122" y="186"/>
                      <a:pt x="122" y="186"/>
                    </a:cubicBezTo>
                    <a:cubicBezTo>
                      <a:pt x="209" y="186"/>
                      <a:pt x="209" y="186"/>
                      <a:pt x="209" y="186"/>
                    </a:cubicBezTo>
                    <a:cubicBezTo>
                      <a:pt x="209" y="236"/>
                      <a:pt x="209" y="236"/>
                      <a:pt x="209" y="236"/>
                    </a:cubicBezTo>
                    <a:cubicBezTo>
                      <a:pt x="122" y="236"/>
                      <a:pt x="122" y="236"/>
                      <a:pt x="122" y="236"/>
                    </a:cubicBezTo>
                    <a:cubicBezTo>
                      <a:pt x="122" y="556"/>
                      <a:pt x="122" y="556"/>
                      <a:pt x="122" y="556"/>
                    </a:cubicBezTo>
                    <a:cubicBezTo>
                      <a:pt x="62" y="556"/>
                      <a:pt x="62" y="556"/>
                      <a:pt x="62" y="556"/>
                    </a:cubicBezTo>
                    <a:cubicBezTo>
                      <a:pt x="62" y="236"/>
                      <a:pt x="62" y="236"/>
                      <a:pt x="62" y="236"/>
                    </a:cubicBezTo>
                    <a:cubicBezTo>
                      <a:pt x="0" y="236"/>
                      <a:pt x="0" y="236"/>
                      <a:pt x="0" y="236"/>
                    </a:cubicBezTo>
                    <a:cubicBezTo>
                      <a:pt x="0" y="186"/>
                      <a:pt x="0" y="186"/>
                      <a:pt x="0" y="186"/>
                    </a:cubicBezTo>
                    <a:cubicBezTo>
                      <a:pt x="62" y="186"/>
                      <a:pt x="62" y="186"/>
                      <a:pt x="62" y="186"/>
                    </a:cubicBezTo>
                    <a:cubicBezTo>
                      <a:pt x="62" y="126"/>
                      <a:pt x="62" y="126"/>
                      <a:pt x="62" y="126"/>
                    </a:cubicBezTo>
                    <a:cubicBezTo>
                      <a:pt x="62" y="88"/>
                      <a:pt x="74" y="58"/>
                      <a:pt x="96" y="35"/>
                    </a:cubicBezTo>
                    <a:cubicBezTo>
                      <a:pt x="118" y="12"/>
                      <a:pt x="146" y="0"/>
                      <a:pt x="180" y="0"/>
                    </a:cubicBezTo>
                    <a:cubicBezTo>
                      <a:pt x="198" y="0"/>
                      <a:pt x="213" y="2"/>
                      <a:pt x="223" y="7"/>
                    </a:cubicBezTo>
                    <a:lnTo>
                      <a:pt x="22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4" name="Freeform 12"/>
              <p:cNvSpPr>
                <a:spLocks noEditPoints="1"/>
              </p:cNvSpPr>
              <p:nvPr/>
            </p:nvSpPr>
            <p:spPr bwMode="auto">
              <a:xfrm>
                <a:off x="4140" y="2155"/>
                <a:ext cx="25" cy="173"/>
              </a:xfrm>
              <a:custGeom>
                <a:avLst/>
                <a:gdLst>
                  <a:gd name="T0" fmla="*/ 78 w 78"/>
                  <a:gd name="T1" fmla="*/ 38 h 541"/>
                  <a:gd name="T2" fmla="*/ 66 w 78"/>
                  <a:gd name="T3" fmla="*/ 66 h 541"/>
                  <a:gd name="T4" fmla="*/ 39 w 78"/>
                  <a:gd name="T5" fmla="*/ 77 h 541"/>
                  <a:gd name="T6" fmla="*/ 11 w 78"/>
                  <a:gd name="T7" fmla="*/ 66 h 541"/>
                  <a:gd name="T8" fmla="*/ 0 w 78"/>
                  <a:gd name="T9" fmla="*/ 38 h 541"/>
                  <a:gd name="T10" fmla="*/ 11 w 78"/>
                  <a:gd name="T11" fmla="*/ 11 h 541"/>
                  <a:gd name="T12" fmla="*/ 39 w 78"/>
                  <a:gd name="T13" fmla="*/ 0 h 541"/>
                  <a:gd name="T14" fmla="*/ 67 w 78"/>
                  <a:gd name="T15" fmla="*/ 11 h 541"/>
                  <a:gd name="T16" fmla="*/ 78 w 78"/>
                  <a:gd name="T17" fmla="*/ 38 h 541"/>
                  <a:gd name="T18" fmla="*/ 68 w 78"/>
                  <a:gd name="T19" fmla="*/ 541 h 541"/>
                  <a:gd name="T20" fmla="*/ 8 w 78"/>
                  <a:gd name="T21" fmla="*/ 541 h 541"/>
                  <a:gd name="T22" fmla="*/ 8 w 78"/>
                  <a:gd name="T23" fmla="*/ 171 h 541"/>
                  <a:gd name="T24" fmla="*/ 68 w 78"/>
                  <a:gd name="T25" fmla="*/ 171 h 541"/>
                  <a:gd name="T26" fmla="*/ 68 w 78"/>
                  <a:gd name="T27"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41">
                    <a:moveTo>
                      <a:pt x="78" y="38"/>
                    </a:moveTo>
                    <a:cubicBezTo>
                      <a:pt x="78" y="49"/>
                      <a:pt x="74" y="59"/>
                      <a:pt x="66" y="66"/>
                    </a:cubicBezTo>
                    <a:cubicBezTo>
                      <a:pt x="59" y="73"/>
                      <a:pt x="49" y="77"/>
                      <a:pt x="39" y="77"/>
                    </a:cubicBezTo>
                    <a:cubicBezTo>
                      <a:pt x="28" y="77"/>
                      <a:pt x="19" y="73"/>
                      <a:pt x="11" y="66"/>
                    </a:cubicBezTo>
                    <a:cubicBezTo>
                      <a:pt x="4" y="59"/>
                      <a:pt x="0" y="50"/>
                      <a:pt x="0" y="38"/>
                    </a:cubicBezTo>
                    <a:cubicBezTo>
                      <a:pt x="0" y="28"/>
                      <a:pt x="4" y="19"/>
                      <a:pt x="11" y="11"/>
                    </a:cubicBezTo>
                    <a:cubicBezTo>
                      <a:pt x="18" y="4"/>
                      <a:pt x="28" y="0"/>
                      <a:pt x="39" y="0"/>
                    </a:cubicBezTo>
                    <a:cubicBezTo>
                      <a:pt x="50" y="0"/>
                      <a:pt x="59" y="4"/>
                      <a:pt x="67" y="11"/>
                    </a:cubicBezTo>
                    <a:cubicBezTo>
                      <a:pt x="74" y="19"/>
                      <a:pt x="78" y="28"/>
                      <a:pt x="78" y="38"/>
                    </a:cubicBezTo>
                    <a:close/>
                    <a:moveTo>
                      <a:pt x="68" y="541"/>
                    </a:moveTo>
                    <a:cubicBezTo>
                      <a:pt x="8" y="541"/>
                      <a:pt x="8" y="541"/>
                      <a:pt x="8" y="541"/>
                    </a:cubicBezTo>
                    <a:cubicBezTo>
                      <a:pt x="8" y="171"/>
                      <a:pt x="8" y="171"/>
                      <a:pt x="8" y="171"/>
                    </a:cubicBezTo>
                    <a:cubicBezTo>
                      <a:pt x="68" y="171"/>
                      <a:pt x="68" y="171"/>
                      <a:pt x="68" y="171"/>
                    </a:cubicBezTo>
                    <a:lnTo>
                      <a:pt x="68" y="5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5" name="Freeform 13"/>
              <p:cNvSpPr>
                <a:spLocks/>
              </p:cNvSpPr>
              <p:nvPr/>
            </p:nvSpPr>
            <p:spPr bwMode="auto">
              <a:xfrm>
                <a:off x="4181" y="2207"/>
                <a:ext cx="89" cy="123"/>
              </a:xfrm>
              <a:custGeom>
                <a:avLst/>
                <a:gdLst>
                  <a:gd name="T0" fmla="*/ 277 w 278"/>
                  <a:gd name="T1" fmla="*/ 362 h 388"/>
                  <a:gd name="T2" fmla="*/ 176 w 278"/>
                  <a:gd name="T3" fmla="*/ 388 h 388"/>
                  <a:gd name="T4" fmla="*/ 85 w 278"/>
                  <a:gd name="T5" fmla="*/ 365 h 388"/>
                  <a:gd name="T6" fmla="*/ 22 w 278"/>
                  <a:gd name="T7" fmla="*/ 299 h 388"/>
                  <a:gd name="T8" fmla="*/ 0 w 278"/>
                  <a:gd name="T9" fmla="*/ 203 h 388"/>
                  <a:gd name="T10" fmla="*/ 52 w 278"/>
                  <a:gd name="T11" fmla="*/ 56 h 388"/>
                  <a:gd name="T12" fmla="*/ 192 w 278"/>
                  <a:gd name="T13" fmla="*/ 0 h 388"/>
                  <a:gd name="T14" fmla="*/ 278 w 278"/>
                  <a:gd name="T15" fmla="*/ 19 h 388"/>
                  <a:gd name="T16" fmla="*/ 278 w 278"/>
                  <a:gd name="T17" fmla="*/ 80 h 388"/>
                  <a:gd name="T18" fmla="*/ 190 w 278"/>
                  <a:gd name="T19" fmla="*/ 51 h 388"/>
                  <a:gd name="T20" fmla="*/ 96 w 278"/>
                  <a:gd name="T21" fmla="*/ 92 h 388"/>
                  <a:gd name="T22" fmla="*/ 60 w 278"/>
                  <a:gd name="T23" fmla="*/ 198 h 388"/>
                  <a:gd name="T24" fmla="*/ 94 w 278"/>
                  <a:gd name="T25" fmla="*/ 300 h 388"/>
                  <a:gd name="T26" fmla="*/ 186 w 278"/>
                  <a:gd name="T27" fmla="*/ 338 h 388"/>
                  <a:gd name="T28" fmla="*/ 277 w 278"/>
                  <a:gd name="T29" fmla="*/ 306 h 388"/>
                  <a:gd name="T30" fmla="*/ 277 w 278"/>
                  <a:gd name="T31" fmla="*/ 36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388">
                    <a:moveTo>
                      <a:pt x="277" y="362"/>
                    </a:moveTo>
                    <a:cubicBezTo>
                      <a:pt x="249" y="380"/>
                      <a:pt x="215" y="388"/>
                      <a:pt x="176" y="388"/>
                    </a:cubicBezTo>
                    <a:cubicBezTo>
                      <a:pt x="142" y="388"/>
                      <a:pt x="112" y="381"/>
                      <a:pt x="85" y="365"/>
                    </a:cubicBezTo>
                    <a:cubicBezTo>
                      <a:pt x="58" y="350"/>
                      <a:pt x="37" y="328"/>
                      <a:pt x="22" y="299"/>
                    </a:cubicBezTo>
                    <a:cubicBezTo>
                      <a:pt x="7" y="271"/>
                      <a:pt x="0" y="239"/>
                      <a:pt x="0" y="203"/>
                    </a:cubicBezTo>
                    <a:cubicBezTo>
                      <a:pt x="0" y="142"/>
                      <a:pt x="17" y="93"/>
                      <a:pt x="52" y="56"/>
                    </a:cubicBezTo>
                    <a:cubicBezTo>
                      <a:pt x="87" y="19"/>
                      <a:pt x="134" y="0"/>
                      <a:pt x="192" y="0"/>
                    </a:cubicBezTo>
                    <a:cubicBezTo>
                      <a:pt x="225" y="0"/>
                      <a:pt x="253" y="6"/>
                      <a:pt x="278" y="19"/>
                    </a:cubicBezTo>
                    <a:cubicBezTo>
                      <a:pt x="278" y="80"/>
                      <a:pt x="278" y="80"/>
                      <a:pt x="278" y="80"/>
                    </a:cubicBezTo>
                    <a:cubicBezTo>
                      <a:pt x="250" y="60"/>
                      <a:pt x="221" y="51"/>
                      <a:pt x="190" y="51"/>
                    </a:cubicBezTo>
                    <a:cubicBezTo>
                      <a:pt x="151" y="51"/>
                      <a:pt x="120" y="64"/>
                      <a:pt x="96" y="92"/>
                    </a:cubicBezTo>
                    <a:cubicBezTo>
                      <a:pt x="72" y="119"/>
                      <a:pt x="60" y="154"/>
                      <a:pt x="60" y="198"/>
                    </a:cubicBezTo>
                    <a:cubicBezTo>
                      <a:pt x="60" y="241"/>
                      <a:pt x="72" y="275"/>
                      <a:pt x="94" y="300"/>
                    </a:cubicBezTo>
                    <a:cubicBezTo>
                      <a:pt x="117" y="325"/>
                      <a:pt x="148" y="338"/>
                      <a:pt x="186" y="338"/>
                    </a:cubicBezTo>
                    <a:cubicBezTo>
                      <a:pt x="218" y="338"/>
                      <a:pt x="249" y="327"/>
                      <a:pt x="277" y="306"/>
                    </a:cubicBezTo>
                    <a:lnTo>
                      <a:pt x="277"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6" name="Freeform 14"/>
              <p:cNvSpPr>
                <a:spLocks noEditPoints="1"/>
              </p:cNvSpPr>
              <p:nvPr/>
            </p:nvSpPr>
            <p:spPr bwMode="auto">
              <a:xfrm>
                <a:off x="4283" y="2207"/>
                <a:ext cx="102" cy="123"/>
              </a:xfrm>
              <a:custGeom>
                <a:avLst/>
                <a:gdLst>
                  <a:gd name="T0" fmla="*/ 323 w 323"/>
                  <a:gd name="T1" fmla="*/ 209 h 388"/>
                  <a:gd name="T2" fmla="*/ 61 w 323"/>
                  <a:gd name="T3" fmla="*/ 209 h 388"/>
                  <a:gd name="T4" fmla="*/ 94 w 323"/>
                  <a:gd name="T5" fmla="*/ 305 h 388"/>
                  <a:gd name="T6" fmla="*/ 182 w 323"/>
                  <a:gd name="T7" fmla="*/ 338 h 388"/>
                  <a:gd name="T8" fmla="*/ 297 w 323"/>
                  <a:gd name="T9" fmla="*/ 297 h 388"/>
                  <a:gd name="T10" fmla="*/ 297 w 323"/>
                  <a:gd name="T11" fmla="*/ 353 h 388"/>
                  <a:gd name="T12" fmla="*/ 168 w 323"/>
                  <a:gd name="T13" fmla="*/ 388 h 388"/>
                  <a:gd name="T14" fmla="*/ 44 w 323"/>
                  <a:gd name="T15" fmla="*/ 337 h 388"/>
                  <a:gd name="T16" fmla="*/ 0 w 323"/>
                  <a:gd name="T17" fmla="*/ 196 h 388"/>
                  <a:gd name="T18" fmla="*/ 22 w 323"/>
                  <a:gd name="T19" fmla="*/ 95 h 388"/>
                  <a:gd name="T20" fmla="*/ 83 w 323"/>
                  <a:gd name="T21" fmla="*/ 25 h 388"/>
                  <a:gd name="T22" fmla="*/ 170 w 323"/>
                  <a:gd name="T23" fmla="*/ 0 h 388"/>
                  <a:gd name="T24" fmla="*/ 282 w 323"/>
                  <a:gd name="T25" fmla="*/ 47 h 388"/>
                  <a:gd name="T26" fmla="*/ 323 w 323"/>
                  <a:gd name="T27" fmla="*/ 178 h 388"/>
                  <a:gd name="T28" fmla="*/ 323 w 323"/>
                  <a:gd name="T29" fmla="*/ 209 h 388"/>
                  <a:gd name="T30" fmla="*/ 262 w 323"/>
                  <a:gd name="T31" fmla="*/ 159 h 388"/>
                  <a:gd name="T32" fmla="*/ 237 w 323"/>
                  <a:gd name="T33" fmla="*/ 79 h 388"/>
                  <a:gd name="T34" fmla="*/ 169 w 323"/>
                  <a:gd name="T35" fmla="*/ 51 h 388"/>
                  <a:gd name="T36" fmla="*/ 99 w 323"/>
                  <a:gd name="T37" fmla="*/ 80 h 388"/>
                  <a:gd name="T38" fmla="*/ 62 w 323"/>
                  <a:gd name="T39" fmla="*/ 159 h 388"/>
                  <a:gd name="T40" fmla="*/ 262 w 323"/>
                  <a:gd name="T41"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388">
                    <a:moveTo>
                      <a:pt x="323" y="209"/>
                    </a:moveTo>
                    <a:cubicBezTo>
                      <a:pt x="61" y="209"/>
                      <a:pt x="61" y="209"/>
                      <a:pt x="61" y="209"/>
                    </a:cubicBezTo>
                    <a:cubicBezTo>
                      <a:pt x="62" y="251"/>
                      <a:pt x="73" y="283"/>
                      <a:pt x="94" y="305"/>
                    </a:cubicBezTo>
                    <a:cubicBezTo>
                      <a:pt x="115" y="327"/>
                      <a:pt x="145" y="338"/>
                      <a:pt x="182" y="338"/>
                    </a:cubicBezTo>
                    <a:cubicBezTo>
                      <a:pt x="224" y="338"/>
                      <a:pt x="262" y="324"/>
                      <a:pt x="297" y="297"/>
                    </a:cubicBezTo>
                    <a:cubicBezTo>
                      <a:pt x="297" y="353"/>
                      <a:pt x="297" y="353"/>
                      <a:pt x="297" y="353"/>
                    </a:cubicBezTo>
                    <a:cubicBezTo>
                      <a:pt x="264" y="376"/>
                      <a:pt x="221" y="388"/>
                      <a:pt x="168" y="388"/>
                    </a:cubicBezTo>
                    <a:cubicBezTo>
                      <a:pt x="115" y="388"/>
                      <a:pt x="74" y="371"/>
                      <a:pt x="44" y="337"/>
                    </a:cubicBezTo>
                    <a:cubicBezTo>
                      <a:pt x="14" y="303"/>
                      <a:pt x="0" y="256"/>
                      <a:pt x="0" y="196"/>
                    </a:cubicBezTo>
                    <a:cubicBezTo>
                      <a:pt x="0" y="159"/>
                      <a:pt x="7" y="126"/>
                      <a:pt x="22" y="95"/>
                    </a:cubicBezTo>
                    <a:cubicBezTo>
                      <a:pt x="37" y="65"/>
                      <a:pt x="57" y="42"/>
                      <a:pt x="83" y="25"/>
                    </a:cubicBezTo>
                    <a:cubicBezTo>
                      <a:pt x="109" y="8"/>
                      <a:pt x="138" y="0"/>
                      <a:pt x="170" y="0"/>
                    </a:cubicBezTo>
                    <a:cubicBezTo>
                      <a:pt x="218" y="0"/>
                      <a:pt x="255" y="16"/>
                      <a:pt x="282" y="47"/>
                    </a:cubicBezTo>
                    <a:cubicBezTo>
                      <a:pt x="309" y="78"/>
                      <a:pt x="323" y="122"/>
                      <a:pt x="323" y="178"/>
                    </a:cubicBezTo>
                    <a:lnTo>
                      <a:pt x="323" y="209"/>
                    </a:lnTo>
                    <a:close/>
                    <a:moveTo>
                      <a:pt x="262" y="159"/>
                    </a:moveTo>
                    <a:cubicBezTo>
                      <a:pt x="261" y="125"/>
                      <a:pt x="253" y="98"/>
                      <a:pt x="237" y="79"/>
                    </a:cubicBezTo>
                    <a:cubicBezTo>
                      <a:pt x="221" y="60"/>
                      <a:pt x="198" y="51"/>
                      <a:pt x="169" y="51"/>
                    </a:cubicBezTo>
                    <a:cubicBezTo>
                      <a:pt x="142" y="51"/>
                      <a:pt x="118" y="61"/>
                      <a:pt x="99" y="80"/>
                    </a:cubicBezTo>
                    <a:cubicBezTo>
                      <a:pt x="79" y="100"/>
                      <a:pt x="67" y="126"/>
                      <a:pt x="62" y="159"/>
                    </a:cubicBezTo>
                    <a:lnTo>
                      <a:pt x="262"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7" name="Freeform 15"/>
              <p:cNvSpPr>
                <a:spLocks/>
              </p:cNvSpPr>
              <p:nvPr/>
            </p:nvSpPr>
            <p:spPr bwMode="auto">
              <a:xfrm>
                <a:off x="4433" y="2160"/>
                <a:ext cx="96" cy="170"/>
              </a:xfrm>
              <a:custGeom>
                <a:avLst/>
                <a:gdLst>
                  <a:gd name="T0" fmla="*/ 301 w 301"/>
                  <a:gd name="T1" fmla="*/ 381 h 536"/>
                  <a:gd name="T2" fmla="*/ 250 w 301"/>
                  <a:gd name="T3" fmla="*/ 494 h 536"/>
                  <a:gd name="T4" fmla="*/ 118 w 301"/>
                  <a:gd name="T5" fmla="*/ 536 h 536"/>
                  <a:gd name="T6" fmla="*/ 0 w 301"/>
                  <a:gd name="T7" fmla="*/ 508 h 536"/>
                  <a:gd name="T8" fmla="*/ 0 w 301"/>
                  <a:gd name="T9" fmla="*/ 445 h 536"/>
                  <a:gd name="T10" fmla="*/ 121 w 301"/>
                  <a:gd name="T11" fmla="*/ 486 h 536"/>
                  <a:gd name="T12" fmla="*/ 208 w 301"/>
                  <a:gd name="T13" fmla="*/ 459 h 536"/>
                  <a:gd name="T14" fmla="*/ 240 w 301"/>
                  <a:gd name="T15" fmla="*/ 386 h 536"/>
                  <a:gd name="T16" fmla="*/ 95 w 301"/>
                  <a:gd name="T17" fmla="*/ 284 h 536"/>
                  <a:gd name="T18" fmla="*/ 52 w 301"/>
                  <a:gd name="T19" fmla="*/ 284 h 536"/>
                  <a:gd name="T20" fmla="*/ 52 w 301"/>
                  <a:gd name="T21" fmla="*/ 234 h 536"/>
                  <a:gd name="T22" fmla="*/ 93 w 301"/>
                  <a:gd name="T23" fmla="*/ 234 h 536"/>
                  <a:gd name="T24" fmla="*/ 221 w 301"/>
                  <a:gd name="T25" fmla="*/ 139 h 536"/>
                  <a:gd name="T26" fmla="*/ 123 w 301"/>
                  <a:gd name="T27" fmla="*/ 50 h 536"/>
                  <a:gd name="T28" fmla="*/ 20 w 301"/>
                  <a:gd name="T29" fmla="*/ 87 h 536"/>
                  <a:gd name="T30" fmla="*/ 20 w 301"/>
                  <a:gd name="T31" fmla="*/ 30 h 536"/>
                  <a:gd name="T32" fmla="*/ 138 w 301"/>
                  <a:gd name="T33" fmla="*/ 0 h 536"/>
                  <a:gd name="T34" fmla="*/ 242 w 301"/>
                  <a:gd name="T35" fmla="*/ 34 h 536"/>
                  <a:gd name="T36" fmla="*/ 282 w 301"/>
                  <a:gd name="T37" fmla="*/ 124 h 536"/>
                  <a:gd name="T38" fmla="*/ 178 w 301"/>
                  <a:gd name="T39" fmla="*/ 255 h 536"/>
                  <a:gd name="T40" fmla="*/ 178 w 301"/>
                  <a:gd name="T41" fmla="*/ 257 h 536"/>
                  <a:gd name="T42" fmla="*/ 267 w 301"/>
                  <a:gd name="T43" fmla="*/ 297 h 536"/>
                  <a:gd name="T44" fmla="*/ 301 w 301"/>
                  <a:gd name="T45" fmla="*/ 381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536">
                    <a:moveTo>
                      <a:pt x="301" y="381"/>
                    </a:moveTo>
                    <a:cubicBezTo>
                      <a:pt x="301" y="427"/>
                      <a:pt x="284" y="465"/>
                      <a:pt x="250" y="494"/>
                    </a:cubicBezTo>
                    <a:cubicBezTo>
                      <a:pt x="217" y="522"/>
                      <a:pt x="173" y="536"/>
                      <a:pt x="118" y="536"/>
                    </a:cubicBezTo>
                    <a:cubicBezTo>
                      <a:pt x="69" y="536"/>
                      <a:pt x="30" y="527"/>
                      <a:pt x="0" y="508"/>
                    </a:cubicBezTo>
                    <a:cubicBezTo>
                      <a:pt x="0" y="445"/>
                      <a:pt x="0" y="445"/>
                      <a:pt x="0" y="445"/>
                    </a:cubicBezTo>
                    <a:cubicBezTo>
                      <a:pt x="35" y="472"/>
                      <a:pt x="75" y="486"/>
                      <a:pt x="121" y="486"/>
                    </a:cubicBezTo>
                    <a:cubicBezTo>
                      <a:pt x="157" y="486"/>
                      <a:pt x="186" y="477"/>
                      <a:pt x="208" y="459"/>
                    </a:cubicBezTo>
                    <a:cubicBezTo>
                      <a:pt x="229" y="441"/>
                      <a:pt x="240" y="417"/>
                      <a:pt x="240" y="386"/>
                    </a:cubicBezTo>
                    <a:cubicBezTo>
                      <a:pt x="240" y="318"/>
                      <a:pt x="192" y="284"/>
                      <a:pt x="95" y="284"/>
                    </a:cubicBezTo>
                    <a:cubicBezTo>
                      <a:pt x="52" y="284"/>
                      <a:pt x="52" y="284"/>
                      <a:pt x="52" y="284"/>
                    </a:cubicBezTo>
                    <a:cubicBezTo>
                      <a:pt x="52" y="234"/>
                      <a:pt x="52" y="234"/>
                      <a:pt x="52" y="234"/>
                    </a:cubicBezTo>
                    <a:cubicBezTo>
                      <a:pt x="93" y="234"/>
                      <a:pt x="93" y="234"/>
                      <a:pt x="93" y="234"/>
                    </a:cubicBezTo>
                    <a:cubicBezTo>
                      <a:pt x="178" y="234"/>
                      <a:pt x="221" y="202"/>
                      <a:pt x="221" y="139"/>
                    </a:cubicBezTo>
                    <a:cubicBezTo>
                      <a:pt x="221" y="80"/>
                      <a:pt x="189" y="50"/>
                      <a:pt x="123" y="50"/>
                    </a:cubicBezTo>
                    <a:cubicBezTo>
                      <a:pt x="87" y="50"/>
                      <a:pt x="52" y="63"/>
                      <a:pt x="20" y="87"/>
                    </a:cubicBezTo>
                    <a:cubicBezTo>
                      <a:pt x="20" y="30"/>
                      <a:pt x="20" y="30"/>
                      <a:pt x="20" y="30"/>
                    </a:cubicBezTo>
                    <a:cubicBezTo>
                      <a:pt x="53" y="10"/>
                      <a:pt x="93" y="0"/>
                      <a:pt x="138" y="0"/>
                    </a:cubicBezTo>
                    <a:cubicBezTo>
                      <a:pt x="181" y="0"/>
                      <a:pt x="216" y="11"/>
                      <a:pt x="242" y="34"/>
                    </a:cubicBezTo>
                    <a:cubicBezTo>
                      <a:pt x="269" y="57"/>
                      <a:pt x="282" y="87"/>
                      <a:pt x="282" y="124"/>
                    </a:cubicBezTo>
                    <a:cubicBezTo>
                      <a:pt x="282" y="192"/>
                      <a:pt x="247" y="236"/>
                      <a:pt x="178" y="255"/>
                    </a:cubicBezTo>
                    <a:cubicBezTo>
                      <a:pt x="178" y="257"/>
                      <a:pt x="178" y="257"/>
                      <a:pt x="178" y="257"/>
                    </a:cubicBezTo>
                    <a:cubicBezTo>
                      <a:pt x="215" y="261"/>
                      <a:pt x="245" y="274"/>
                      <a:pt x="267" y="297"/>
                    </a:cubicBezTo>
                    <a:cubicBezTo>
                      <a:pt x="289" y="319"/>
                      <a:pt x="301" y="347"/>
                      <a:pt x="301" y="3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8" name="Freeform 16"/>
              <p:cNvSpPr>
                <a:spLocks noEditPoints="1"/>
              </p:cNvSpPr>
              <p:nvPr/>
            </p:nvSpPr>
            <p:spPr bwMode="auto">
              <a:xfrm>
                <a:off x="4548" y="2160"/>
                <a:ext cx="105" cy="170"/>
              </a:xfrm>
              <a:custGeom>
                <a:avLst/>
                <a:gdLst>
                  <a:gd name="T0" fmla="*/ 330 w 330"/>
                  <a:gd name="T1" fmla="*/ 363 h 536"/>
                  <a:gd name="T2" fmla="*/ 309 w 330"/>
                  <a:gd name="T3" fmla="*/ 452 h 536"/>
                  <a:gd name="T4" fmla="*/ 250 w 330"/>
                  <a:gd name="T5" fmla="*/ 514 h 536"/>
                  <a:gd name="T6" fmla="*/ 167 w 330"/>
                  <a:gd name="T7" fmla="*/ 536 h 536"/>
                  <a:gd name="T8" fmla="*/ 45 w 330"/>
                  <a:gd name="T9" fmla="*/ 474 h 536"/>
                  <a:gd name="T10" fmla="*/ 0 w 330"/>
                  <a:gd name="T11" fmla="*/ 299 h 536"/>
                  <a:gd name="T12" fmla="*/ 26 w 330"/>
                  <a:gd name="T13" fmla="*/ 142 h 536"/>
                  <a:gd name="T14" fmla="*/ 101 w 330"/>
                  <a:gd name="T15" fmla="*/ 37 h 536"/>
                  <a:gd name="T16" fmla="*/ 212 w 330"/>
                  <a:gd name="T17" fmla="*/ 0 h 536"/>
                  <a:gd name="T18" fmla="*/ 298 w 330"/>
                  <a:gd name="T19" fmla="*/ 15 h 536"/>
                  <a:gd name="T20" fmla="*/ 298 w 330"/>
                  <a:gd name="T21" fmla="*/ 71 h 536"/>
                  <a:gd name="T22" fmla="*/ 213 w 330"/>
                  <a:gd name="T23" fmla="*/ 50 h 536"/>
                  <a:gd name="T24" fmla="*/ 103 w 330"/>
                  <a:gd name="T25" fmla="*/ 112 h 536"/>
                  <a:gd name="T26" fmla="*/ 62 w 330"/>
                  <a:gd name="T27" fmla="*/ 276 h 536"/>
                  <a:gd name="T28" fmla="*/ 63 w 330"/>
                  <a:gd name="T29" fmla="*/ 276 h 536"/>
                  <a:gd name="T30" fmla="*/ 181 w 330"/>
                  <a:gd name="T31" fmla="*/ 203 h 536"/>
                  <a:gd name="T32" fmla="*/ 289 w 330"/>
                  <a:gd name="T33" fmla="*/ 247 h 536"/>
                  <a:gd name="T34" fmla="*/ 330 w 330"/>
                  <a:gd name="T35" fmla="*/ 363 h 536"/>
                  <a:gd name="T36" fmla="*/ 269 w 330"/>
                  <a:gd name="T37" fmla="*/ 370 h 536"/>
                  <a:gd name="T38" fmla="*/ 242 w 330"/>
                  <a:gd name="T39" fmla="*/ 285 h 536"/>
                  <a:gd name="T40" fmla="*/ 168 w 330"/>
                  <a:gd name="T41" fmla="*/ 253 h 536"/>
                  <a:gd name="T42" fmla="*/ 95 w 330"/>
                  <a:gd name="T43" fmla="*/ 284 h 536"/>
                  <a:gd name="T44" fmla="*/ 65 w 330"/>
                  <a:gd name="T45" fmla="*/ 358 h 536"/>
                  <a:gd name="T46" fmla="*/ 95 w 330"/>
                  <a:gd name="T47" fmla="*/ 449 h 536"/>
                  <a:gd name="T48" fmla="*/ 169 w 330"/>
                  <a:gd name="T49" fmla="*/ 486 h 536"/>
                  <a:gd name="T50" fmla="*/ 241 w 330"/>
                  <a:gd name="T51" fmla="*/ 454 h 536"/>
                  <a:gd name="T52" fmla="*/ 269 w 330"/>
                  <a:gd name="T53" fmla="*/ 37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0" h="536">
                    <a:moveTo>
                      <a:pt x="330" y="363"/>
                    </a:moveTo>
                    <a:cubicBezTo>
                      <a:pt x="330" y="396"/>
                      <a:pt x="323" y="425"/>
                      <a:pt x="309" y="452"/>
                    </a:cubicBezTo>
                    <a:cubicBezTo>
                      <a:pt x="294" y="479"/>
                      <a:pt x="275" y="500"/>
                      <a:pt x="250" y="514"/>
                    </a:cubicBezTo>
                    <a:cubicBezTo>
                      <a:pt x="225" y="529"/>
                      <a:pt x="197" y="536"/>
                      <a:pt x="167" y="536"/>
                    </a:cubicBezTo>
                    <a:cubicBezTo>
                      <a:pt x="115" y="536"/>
                      <a:pt x="74" y="516"/>
                      <a:pt x="45" y="474"/>
                    </a:cubicBezTo>
                    <a:cubicBezTo>
                      <a:pt x="15" y="432"/>
                      <a:pt x="0" y="374"/>
                      <a:pt x="0" y="299"/>
                    </a:cubicBezTo>
                    <a:cubicBezTo>
                      <a:pt x="0" y="240"/>
                      <a:pt x="9" y="187"/>
                      <a:pt x="26" y="142"/>
                    </a:cubicBezTo>
                    <a:cubicBezTo>
                      <a:pt x="44" y="97"/>
                      <a:pt x="69" y="62"/>
                      <a:pt x="101" y="37"/>
                    </a:cubicBezTo>
                    <a:cubicBezTo>
                      <a:pt x="133" y="12"/>
                      <a:pt x="170" y="0"/>
                      <a:pt x="212" y="0"/>
                    </a:cubicBezTo>
                    <a:cubicBezTo>
                      <a:pt x="248" y="0"/>
                      <a:pt x="276" y="5"/>
                      <a:pt x="298" y="15"/>
                    </a:cubicBezTo>
                    <a:cubicBezTo>
                      <a:pt x="298" y="71"/>
                      <a:pt x="298" y="71"/>
                      <a:pt x="298" y="71"/>
                    </a:cubicBezTo>
                    <a:cubicBezTo>
                      <a:pt x="271" y="57"/>
                      <a:pt x="243" y="50"/>
                      <a:pt x="213" y="50"/>
                    </a:cubicBezTo>
                    <a:cubicBezTo>
                      <a:pt x="167" y="50"/>
                      <a:pt x="131" y="71"/>
                      <a:pt x="103" y="112"/>
                    </a:cubicBezTo>
                    <a:cubicBezTo>
                      <a:pt x="76" y="153"/>
                      <a:pt x="62" y="208"/>
                      <a:pt x="62" y="276"/>
                    </a:cubicBezTo>
                    <a:cubicBezTo>
                      <a:pt x="63" y="276"/>
                      <a:pt x="63" y="276"/>
                      <a:pt x="63" y="276"/>
                    </a:cubicBezTo>
                    <a:cubicBezTo>
                      <a:pt x="87" y="227"/>
                      <a:pt x="126" y="203"/>
                      <a:pt x="181" y="203"/>
                    </a:cubicBezTo>
                    <a:cubicBezTo>
                      <a:pt x="226" y="203"/>
                      <a:pt x="262" y="218"/>
                      <a:pt x="289" y="247"/>
                    </a:cubicBezTo>
                    <a:cubicBezTo>
                      <a:pt x="316" y="276"/>
                      <a:pt x="330" y="315"/>
                      <a:pt x="330" y="363"/>
                    </a:cubicBezTo>
                    <a:close/>
                    <a:moveTo>
                      <a:pt x="269" y="370"/>
                    </a:moveTo>
                    <a:cubicBezTo>
                      <a:pt x="269" y="334"/>
                      <a:pt x="260" y="306"/>
                      <a:pt x="242" y="285"/>
                    </a:cubicBezTo>
                    <a:cubicBezTo>
                      <a:pt x="225" y="264"/>
                      <a:pt x="200" y="253"/>
                      <a:pt x="168" y="253"/>
                    </a:cubicBezTo>
                    <a:cubicBezTo>
                      <a:pt x="139" y="253"/>
                      <a:pt x="115" y="263"/>
                      <a:pt x="95" y="284"/>
                    </a:cubicBezTo>
                    <a:cubicBezTo>
                      <a:pt x="75" y="304"/>
                      <a:pt x="65" y="329"/>
                      <a:pt x="65" y="358"/>
                    </a:cubicBezTo>
                    <a:cubicBezTo>
                      <a:pt x="65" y="394"/>
                      <a:pt x="75" y="425"/>
                      <a:pt x="95" y="449"/>
                    </a:cubicBezTo>
                    <a:cubicBezTo>
                      <a:pt x="114" y="474"/>
                      <a:pt x="139" y="486"/>
                      <a:pt x="169" y="486"/>
                    </a:cubicBezTo>
                    <a:cubicBezTo>
                      <a:pt x="199" y="486"/>
                      <a:pt x="223" y="475"/>
                      <a:pt x="241" y="454"/>
                    </a:cubicBezTo>
                    <a:cubicBezTo>
                      <a:pt x="260" y="432"/>
                      <a:pt x="269" y="405"/>
                      <a:pt x="269" y="3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9" name="Freeform 17"/>
              <p:cNvSpPr>
                <a:spLocks/>
              </p:cNvSpPr>
              <p:nvPr/>
            </p:nvSpPr>
            <p:spPr bwMode="auto">
              <a:xfrm>
                <a:off x="4671" y="2163"/>
                <a:ext cx="92" cy="167"/>
              </a:xfrm>
              <a:custGeom>
                <a:avLst/>
                <a:gdLst>
                  <a:gd name="T0" fmla="*/ 291 w 291"/>
                  <a:gd name="T1" fmla="*/ 360 h 527"/>
                  <a:gd name="T2" fmla="*/ 241 w 291"/>
                  <a:gd name="T3" fmla="*/ 481 h 527"/>
                  <a:gd name="T4" fmla="*/ 107 w 291"/>
                  <a:gd name="T5" fmla="*/ 527 h 527"/>
                  <a:gd name="T6" fmla="*/ 0 w 291"/>
                  <a:gd name="T7" fmla="*/ 506 h 527"/>
                  <a:gd name="T8" fmla="*/ 0 w 291"/>
                  <a:gd name="T9" fmla="*/ 443 h 527"/>
                  <a:gd name="T10" fmla="*/ 108 w 291"/>
                  <a:gd name="T11" fmla="*/ 477 h 527"/>
                  <a:gd name="T12" fmla="*/ 196 w 291"/>
                  <a:gd name="T13" fmla="*/ 446 h 527"/>
                  <a:gd name="T14" fmla="*/ 230 w 291"/>
                  <a:gd name="T15" fmla="*/ 364 h 527"/>
                  <a:gd name="T16" fmla="*/ 196 w 291"/>
                  <a:gd name="T17" fmla="*/ 284 h 527"/>
                  <a:gd name="T18" fmla="*/ 97 w 291"/>
                  <a:gd name="T19" fmla="*/ 255 h 527"/>
                  <a:gd name="T20" fmla="*/ 9 w 291"/>
                  <a:gd name="T21" fmla="*/ 260 h 527"/>
                  <a:gd name="T22" fmla="*/ 27 w 291"/>
                  <a:gd name="T23" fmla="*/ 0 h 527"/>
                  <a:gd name="T24" fmla="*/ 267 w 291"/>
                  <a:gd name="T25" fmla="*/ 0 h 527"/>
                  <a:gd name="T26" fmla="*/ 267 w 291"/>
                  <a:gd name="T27" fmla="*/ 53 h 527"/>
                  <a:gd name="T28" fmla="*/ 79 w 291"/>
                  <a:gd name="T29" fmla="*/ 53 h 527"/>
                  <a:gd name="T30" fmla="*/ 68 w 291"/>
                  <a:gd name="T31" fmla="*/ 206 h 527"/>
                  <a:gd name="T32" fmla="*/ 116 w 291"/>
                  <a:gd name="T33" fmla="*/ 204 h 527"/>
                  <a:gd name="T34" fmla="*/ 244 w 291"/>
                  <a:gd name="T35" fmla="*/ 245 h 527"/>
                  <a:gd name="T36" fmla="*/ 291 w 291"/>
                  <a:gd name="T37" fmla="*/ 36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527">
                    <a:moveTo>
                      <a:pt x="291" y="360"/>
                    </a:moveTo>
                    <a:cubicBezTo>
                      <a:pt x="291" y="410"/>
                      <a:pt x="274" y="451"/>
                      <a:pt x="241" y="481"/>
                    </a:cubicBezTo>
                    <a:cubicBezTo>
                      <a:pt x="207" y="512"/>
                      <a:pt x="163" y="527"/>
                      <a:pt x="107" y="527"/>
                    </a:cubicBezTo>
                    <a:cubicBezTo>
                      <a:pt x="59" y="527"/>
                      <a:pt x="23" y="520"/>
                      <a:pt x="0" y="506"/>
                    </a:cubicBezTo>
                    <a:cubicBezTo>
                      <a:pt x="0" y="443"/>
                      <a:pt x="0" y="443"/>
                      <a:pt x="0" y="443"/>
                    </a:cubicBezTo>
                    <a:cubicBezTo>
                      <a:pt x="35" y="465"/>
                      <a:pt x="71" y="477"/>
                      <a:pt x="108" y="477"/>
                    </a:cubicBezTo>
                    <a:cubicBezTo>
                      <a:pt x="144" y="477"/>
                      <a:pt x="174" y="467"/>
                      <a:pt x="196" y="446"/>
                    </a:cubicBezTo>
                    <a:cubicBezTo>
                      <a:pt x="219" y="426"/>
                      <a:pt x="230" y="398"/>
                      <a:pt x="230" y="364"/>
                    </a:cubicBezTo>
                    <a:cubicBezTo>
                      <a:pt x="230" y="330"/>
                      <a:pt x="219" y="303"/>
                      <a:pt x="196" y="284"/>
                    </a:cubicBezTo>
                    <a:cubicBezTo>
                      <a:pt x="173" y="265"/>
                      <a:pt x="140" y="255"/>
                      <a:pt x="97" y="255"/>
                    </a:cubicBezTo>
                    <a:cubicBezTo>
                      <a:pt x="63" y="255"/>
                      <a:pt x="34" y="257"/>
                      <a:pt x="9" y="260"/>
                    </a:cubicBezTo>
                    <a:cubicBezTo>
                      <a:pt x="27" y="0"/>
                      <a:pt x="27" y="0"/>
                      <a:pt x="27" y="0"/>
                    </a:cubicBezTo>
                    <a:cubicBezTo>
                      <a:pt x="267" y="0"/>
                      <a:pt x="267" y="0"/>
                      <a:pt x="267" y="0"/>
                    </a:cubicBezTo>
                    <a:cubicBezTo>
                      <a:pt x="267" y="53"/>
                      <a:pt x="267" y="53"/>
                      <a:pt x="267" y="53"/>
                    </a:cubicBezTo>
                    <a:cubicBezTo>
                      <a:pt x="79" y="53"/>
                      <a:pt x="79" y="53"/>
                      <a:pt x="79" y="53"/>
                    </a:cubicBezTo>
                    <a:cubicBezTo>
                      <a:pt x="68" y="206"/>
                      <a:pt x="68" y="206"/>
                      <a:pt x="68" y="206"/>
                    </a:cubicBezTo>
                    <a:cubicBezTo>
                      <a:pt x="116" y="204"/>
                      <a:pt x="116" y="204"/>
                      <a:pt x="116" y="204"/>
                    </a:cubicBezTo>
                    <a:cubicBezTo>
                      <a:pt x="170" y="204"/>
                      <a:pt x="212" y="217"/>
                      <a:pt x="244" y="245"/>
                    </a:cubicBezTo>
                    <a:cubicBezTo>
                      <a:pt x="275" y="272"/>
                      <a:pt x="291" y="310"/>
                      <a:pt x="291" y="3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0" name="Freeform 18"/>
              <p:cNvSpPr>
                <a:spLocks/>
              </p:cNvSpPr>
              <p:nvPr/>
            </p:nvSpPr>
            <p:spPr bwMode="auto">
              <a:xfrm>
                <a:off x="3515" y="2107"/>
                <a:ext cx="229" cy="276"/>
              </a:xfrm>
              <a:custGeom>
                <a:avLst/>
                <a:gdLst>
                  <a:gd name="T0" fmla="*/ 229 w 229"/>
                  <a:gd name="T1" fmla="*/ 253 h 276"/>
                  <a:gd name="T2" fmla="*/ 229 w 229"/>
                  <a:gd name="T3" fmla="*/ 253 h 276"/>
                  <a:gd name="T4" fmla="*/ 229 w 229"/>
                  <a:gd name="T5" fmla="*/ 24 h 276"/>
                  <a:gd name="T6" fmla="*/ 148 w 229"/>
                  <a:gd name="T7" fmla="*/ 0 h 276"/>
                  <a:gd name="T8" fmla="*/ 1 w 229"/>
                  <a:gd name="T9" fmla="*/ 56 h 276"/>
                  <a:gd name="T10" fmla="*/ 0 w 229"/>
                  <a:gd name="T11" fmla="*/ 56 h 276"/>
                  <a:gd name="T12" fmla="*/ 0 w 229"/>
                  <a:gd name="T13" fmla="*/ 221 h 276"/>
                  <a:gd name="T14" fmla="*/ 50 w 229"/>
                  <a:gd name="T15" fmla="*/ 202 h 276"/>
                  <a:gd name="T16" fmla="*/ 50 w 229"/>
                  <a:gd name="T17" fmla="*/ 67 h 276"/>
                  <a:gd name="T18" fmla="*/ 148 w 229"/>
                  <a:gd name="T19" fmla="*/ 44 h 276"/>
                  <a:gd name="T20" fmla="*/ 148 w 229"/>
                  <a:gd name="T21" fmla="*/ 242 h 276"/>
                  <a:gd name="T22" fmla="*/ 1 w 229"/>
                  <a:gd name="T23" fmla="*/ 221 h 276"/>
                  <a:gd name="T24" fmla="*/ 148 w 229"/>
                  <a:gd name="T25" fmla="*/ 276 h 276"/>
                  <a:gd name="T26" fmla="*/ 148 w 229"/>
                  <a:gd name="T27" fmla="*/ 276 h 276"/>
                  <a:gd name="T28" fmla="*/ 229 w 229"/>
                  <a:gd name="T29" fmla="*/ 253 h 276"/>
                  <a:gd name="T30" fmla="*/ 229 w 229"/>
                  <a:gd name="T31" fmla="*/ 253 h 276"/>
                  <a:gd name="T32" fmla="*/ 229 w 229"/>
                  <a:gd name="T33" fmla="*/ 25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9" h="276">
                    <a:moveTo>
                      <a:pt x="229" y="253"/>
                    </a:moveTo>
                    <a:lnTo>
                      <a:pt x="229" y="253"/>
                    </a:lnTo>
                    <a:lnTo>
                      <a:pt x="229" y="24"/>
                    </a:lnTo>
                    <a:lnTo>
                      <a:pt x="148" y="0"/>
                    </a:lnTo>
                    <a:lnTo>
                      <a:pt x="1" y="56"/>
                    </a:lnTo>
                    <a:lnTo>
                      <a:pt x="0" y="56"/>
                    </a:lnTo>
                    <a:lnTo>
                      <a:pt x="0" y="221"/>
                    </a:lnTo>
                    <a:lnTo>
                      <a:pt x="50" y="202"/>
                    </a:lnTo>
                    <a:lnTo>
                      <a:pt x="50" y="67"/>
                    </a:lnTo>
                    <a:lnTo>
                      <a:pt x="148" y="44"/>
                    </a:lnTo>
                    <a:lnTo>
                      <a:pt x="148" y="242"/>
                    </a:lnTo>
                    <a:lnTo>
                      <a:pt x="1" y="221"/>
                    </a:lnTo>
                    <a:lnTo>
                      <a:pt x="148" y="276"/>
                    </a:lnTo>
                    <a:lnTo>
                      <a:pt x="148" y="276"/>
                    </a:lnTo>
                    <a:lnTo>
                      <a:pt x="229" y="253"/>
                    </a:lnTo>
                    <a:lnTo>
                      <a:pt x="229" y="253"/>
                    </a:lnTo>
                    <a:lnTo>
                      <a:pt x="229"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grpSp>
          <p:nvGrpSpPr>
            <p:cNvPr id="255" name="Group 254"/>
            <p:cNvGrpSpPr>
              <a:grpSpLocks noChangeAspect="1"/>
            </p:cNvGrpSpPr>
            <p:nvPr/>
          </p:nvGrpSpPr>
          <p:grpSpPr>
            <a:xfrm>
              <a:off x="1895880" y="1525734"/>
              <a:ext cx="914400" cy="914400"/>
              <a:chOff x="12190413" y="-898525"/>
              <a:chExt cx="1114425" cy="1112838"/>
            </a:xfrm>
          </p:grpSpPr>
          <p:sp>
            <p:nvSpPr>
              <p:cNvPr id="234" name="Freeform 166"/>
              <p:cNvSpPr>
                <a:spLocks noEditPoints="1"/>
              </p:cNvSpPr>
              <p:nvPr/>
            </p:nvSpPr>
            <p:spPr bwMode="auto">
              <a:xfrm>
                <a:off x="12490450" y="-598488"/>
                <a:ext cx="514350" cy="512763"/>
              </a:xfrm>
              <a:custGeom>
                <a:avLst/>
                <a:gdLst>
                  <a:gd name="T0" fmla="*/ 116 w 231"/>
                  <a:gd name="T1" fmla="*/ 231 h 231"/>
                  <a:gd name="T2" fmla="*/ 0 w 231"/>
                  <a:gd name="T3" fmla="*/ 116 h 231"/>
                  <a:gd name="T4" fmla="*/ 116 w 231"/>
                  <a:gd name="T5" fmla="*/ 0 h 231"/>
                  <a:gd name="T6" fmla="*/ 231 w 231"/>
                  <a:gd name="T7" fmla="*/ 116 h 231"/>
                  <a:gd name="T8" fmla="*/ 116 w 231"/>
                  <a:gd name="T9" fmla="*/ 231 h 231"/>
                  <a:gd name="T10" fmla="*/ 116 w 231"/>
                  <a:gd name="T11" fmla="*/ 17 h 231"/>
                  <a:gd name="T12" fmla="*/ 18 w 231"/>
                  <a:gd name="T13" fmla="*/ 116 h 231"/>
                  <a:gd name="T14" fmla="*/ 116 w 231"/>
                  <a:gd name="T15" fmla="*/ 214 h 231"/>
                  <a:gd name="T16" fmla="*/ 214 w 231"/>
                  <a:gd name="T17" fmla="*/ 116 h 231"/>
                  <a:gd name="T18" fmla="*/ 116 w 231"/>
                  <a:gd name="T19" fmla="*/ 1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31">
                    <a:moveTo>
                      <a:pt x="116" y="231"/>
                    </a:moveTo>
                    <a:cubicBezTo>
                      <a:pt x="52" y="231"/>
                      <a:pt x="0" y="179"/>
                      <a:pt x="0" y="116"/>
                    </a:cubicBezTo>
                    <a:cubicBezTo>
                      <a:pt x="0" y="52"/>
                      <a:pt x="52" y="0"/>
                      <a:pt x="116" y="0"/>
                    </a:cubicBezTo>
                    <a:cubicBezTo>
                      <a:pt x="179" y="0"/>
                      <a:pt x="231" y="52"/>
                      <a:pt x="231" y="116"/>
                    </a:cubicBezTo>
                    <a:cubicBezTo>
                      <a:pt x="231" y="179"/>
                      <a:pt x="179" y="231"/>
                      <a:pt x="116" y="231"/>
                    </a:cubicBezTo>
                    <a:close/>
                    <a:moveTo>
                      <a:pt x="116" y="17"/>
                    </a:moveTo>
                    <a:cubicBezTo>
                      <a:pt x="62" y="17"/>
                      <a:pt x="18" y="61"/>
                      <a:pt x="18" y="116"/>
                    </a:cubicBezTo>
                    <a:cubicBezTo>
                      <a:pt x="18" y="170"/>
                      <a:pt x="62" y="214"/>
                      <a:pt x="116" y="214"/>
                    </a:cubicBezTo>
                    <a:cubicBezTo>
                      <a:pt x="170" y="214"/>
                      <a:pt x="214" y="170"/>
                      <a:pt x="214" y="116"/>
                    </a:cubicBezTo>
                    <a:cubicBezTo>
                      <a:pt x="214" y="61"/>
                      <a:pt x="170" y="17"/>
                      <a:pt x="116" y="17"/>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35" name="Freeform 167"/>
              <p:cNvSpPr>
                <a:spLocks noEditPoints="1"/>
              </p:cNvSpPr>
              <p:nvPr/>
            </p:nvSpPr>
            <p:spPr bwMode="auto">
              <a:xfrm>
                <a:off x="12372975" y="-719138"/>
                <a:ext cx="750888" cy="754063"/>
              </a:xfrm>
              <a:custGeom>
                <a:avLst/>
                <a:gdLst>
                  <a:gd name="T0" fmla="*/ 169 w 338"/>
                  <a:gd name="T1" fmla="*/ 339 h 339"/>
                  <a:gd name="T2" fmla="*/ 0 w 338"/>
                  <a:gd name="T3" fmla="*/ 170 h 339"/>
                  <a:gd name="T4" fmla="*/ 169 w 338"/>
                  <a:gd name="T5" fmla="*/ 0 h 339"/>
                  <a:gd name="T6" fmla="*/ 338 w 338"/>
                  <a:gd name="T7" fmla="*/ 170 h 339"/>
                  <a:gd name="T8" fmla="*/ 169 w 338"/>
                  <a:gd name="T9" fmla="*/ 339 h 339"/>
                  <a:gd name="T10" fmla="*/ 169 w 338"/>
                  <a:gd name="T11" fmla="*/ 11 h 339"/>
                  <a:gd name="T12" fmla="*/ 10 w 338"/>
                  <a:gd name="T13" fmla="*/ 170 h 339"/>
                  <a:gd name="T14" fmla="*/ 169 w 338"/>
                  <a:gd name="T15" fmla="*/ 328 h 339"/>
                  <a:gd name="T16" fmla="*/ 328 w 338"/>
                  <a:gd name="T17" fmla="*/ 170 h 339"/>
                  <a:gd name="T18" fmla="*/ 169 w 338"/>
                  <a:gd name="T19" fmla="*/ 1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169" y="339"/>
                    </a:moveTo>
                    <a:cubicBezTo>
                      <a:pt x="75" y="339"/>
                      <a:pt x="0" y="263"/>
                      <a:pt x="0" y="170"/>
                    </a:cubicBezTo>
                    <a:cubicBezTo>
                      <a:pt x="0" y="76"/>
                      <a:pt x="75" y="0"/>
                      <a:pt x="169" y="0"/>
                    </a:cubicBezTo>
                    <a:cubicBezTo>
                      <a:pt x="262" y="0"/>
                      <a:pt x="338" y="76"/>
                      <a:pt x="338" y="170"/>
                    </a:cubicBezTo>
                    <a:cubicBezTo>
                      <a:pt x="338" y="263"/>
                      <a:pt x="262" y="339"/>
                      <a:pt x="169" y="339"/>
                    </a:cubicBezTo>
                    <a:close/>
                    <a:moveTo>
                      <a:pt x="169" y="11"/>
                    </a:moveTo>
                    <a:cubicBezTo>
                      <a:pt x="81" y="11"/>
                      <a:pt x="10" y="82"/>
                      <a:pt x="10" y="170"/>
                    </a:cubicBezTo>
                    <a:cubicBezTo>
                      <a:pt x="10" y="257"/>
                      <a:pt x="81" y="328"/>
                      <a:pt x="169" y="328"/>
                    </a:cubicBezTo>
                    <a:cubicBezTo>
                      <a:pt x="256" y="328"/>
                      <a:pt x="328" y="257"/>
                      <a:pt x="328" y="170"/>
                    </a:cubicBezTo>
                    <a:cubicBezTo>
                      <a:pt x="328" y="82"/>
                      <a:pt x="256" y="11"/>
                      <a:pt x="169" y="1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36" name="Freeform 168"/>
              <p:cNvSpPr>
                <a:spLocks noEditPoints="1"/>
              </p:cNvSpPr>
              <p:nvPr/>
            </p:nvSpPr>
            <p:spPr bwMode="auto">
              <a:xfrm>
                <a:off x="12190413" y="-898525"/>
                <a:ext cx="1114425" cy="1112838"/>
              </a:xfrm>
              <a:custGeom>
                <a:avLst/>
                <a:gdLst>
                  <a:gd name="T0" fmla="*/ 251 w 501"/>
                  <a:gd name="T1" fmla="*/ 501 h 501"/>
                  <a:gd name="T2" fmla="*/ 0 w 501"/>
                  <a:gd name="T3" fmla="*/ 251 h 501"/>
                  <a:gd name="T4" fmla="*/ 251 w 501"/>
                  <a:gd name="T5" fmla="*/ 0 h 501"/>
                  <a:gd name="T6" fmla="*/ 501 w 501"/>
                  <a:gd name="T7" fmla="*/ 251 h 501"/>
                  <a:gd name="T8" fmla="*/ 251 w 501"/>
                  <a:gd name="T9" fmla="*/ 501 h 501"/>
                  <a:gd name="T10" fmla="*/ 251 w 501"/>
                  <a:gd name="T11" fmla="*/ 4 h 501"/>
                  <a:gd name="T12" fmla="*/ 4 w 501"/>
                  <a:gd name="T13" fmla="*/ 251 h 501"/>
                  <a:gd name="T14" fmla="*/ 251 w 501"/>
                  <a:gd name="T15" fmla="*/ 498 h 501"/>
                  <a:gd name="T16" fmla="*/ 498 w 501"/>
                  <a:gd name="T17" fmla="*/ 251 h 501"/>
                  <a:gd name="T18" fmla="*/ 251 w 501"/>
                  <a:gd name="T19" fmla="*/ 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1" h="501">
                    <a:moveTo>
                      <a:pt x="251" y="501"/>
                    </a:moveTo>
                    <a:cubicBezTo>
                      <a:pt x="113" y="501"/>
                      <a:pt x="0" y="389"/>
                      <a:pt x="0" y="251"/>
                    </a:cubicBezTo>
                    <a:cubicBezTo>
                      <a:pt x="0" y="112"/>
                      <a:pt x="113" y="0"/>
                      <a:pt x="251" y="0"/>
                    </a:cubicBezTo>
                    <a:cubicBezTo>
                      <a:pt x="389" y="0"/>
                      <a:pt x="501" y="112"/>
                      <a:pt x="501" y="251"/>
                    </a:cubicBezTo>
                    <a:cubicBezTo>
                      <a:pt x="501" y="389"/>
                      <a:pt x="389" y="501"/>
                      <a:pt x="251" y="501"/>
                    </a:cubicBezTo>
                    <a:close/>
                    <a:moveTo>
                      <a:pt x="251" y="4"/>
                    </a:moveTo>
                    <a:cubicBezTo>
                      <a:pt x="115" y="4"/>
                      <a:pt x="4" y="114"/>
                      <a:pt x="4" y="251"/>
                    </a:cubicBezTo>
                    <a:cubicBezTo>
                      <a:pt x="4" y="387"/>
                      <a:pt x="115" y="498"/>
                      <a:pt x="251" y="498"/>
                    </a:cubicBezTo>
                    <a:cubicBezTo>
                      <a:pt x="387" y="498"/>
                      <a:pt x="498" y="387"/>
                      <a:pt x="498" y="251"/>
                    </a:cubicBezTo>
                    <a:cubicBezTo>
                      <a:pt x="498" y="114"/>
                      <a:pt x="387" y="4"/>
                      <a:pt x="251" y="4"/>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cxnSp>
          <p:nvCxnSpPr>
            <p:cNvPr id="104" name="Straight Arrow Connector 103"/>
            <p:cNvCxnSpPr/>
            <p:nvPr/>
          </p:nvCxnSpPr>
          <p:spPr>
            <a:xfrm>
              <a:off x="2133090" y="2310788"/>
              <a:ext cx="3383280" cy="0"/>
            </a:xfrm>
            <a:prstGeom prst="straightConnector1">
              <a:avLst/>
            </a:prstGeom>
            <a:ln w="571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356222" y="2634222"/>
              <a:ext cx="927049" cy="406265"/>
            </a:xfrm>
            <a:prstGeom prst="rect">
              <a:avLst/>
            </a:prstGeom>
            <a:noFill/>
          </p:spPr>
          <p:txBody>
            <a:bodyPr wrap="none" lIns="146304" tIns="91440" rIns="146304" bIns="91440" rtlCol="0">
              <a:spAutoFit/>
            </a:bodyPr>
            <a:lstStyle/>
            <a:p>
              <a:pPr algn="ctr">
                <a:lnSpc>
                  <a:spcPct val="90000"/>
                </a:lnSpc>
              </a:pPr>
              <a:r>
                <a:rPr lang="en-US" sz="1600" dirty="0">
                  <a:solidFill>
                    <a:srgbClr val="FFFFFF"/>
                  </a:solidFill>
                  <a:cs typeface="Segoe UI" panose="020B0502040204020203" pitchFamily="34" charset="0"/>
                </a:rPr>
                <a:t>Sender</a:t>
              </a:r>
            </a:p>
          </p:txBody>
        </p:sp>
        <p:grpSp>
          <p:nvGrpSpPr>
            <p:cNvPr id="5" name="Group 4"/>
            <p:cNvGrpSpPr>
              <a:grpSpLocks/>
            </p:cNvGrpSpPr>
            <p:nvPr/>
          </p:nvGrpSpPr>
          <p:grpSpPr bwMode="auto">
            <a:xfrm>
              <a:off x="1257481" y="1988378"/>
              <a:ext cx="1097280" cy="640080"/>
              <a:chOff x="5390" y="627"/>
              <a:chExt cx="723" cy="351"/>
            </a:xfrm>
          </p:grpSpPr>
          <p:sp>
            <p:nvSpPr>
              <p:cNvPr id="7" name="Freeform 5"/>
              <p:cNvSpPr>
                <a:spLocks/>
              </p:cNvSpPr>
              <p:nvPr/>
            </p:nvSpPr>
            <p:spPr bwMode="auto">
              <a:xfrm>
                <a:off x="5390" y="627"/>
                <a:ext cx="723" cy="351"/>
              </a:xfrm>
              <a:custGeom>
                <a:avLst/>
                <a:gdLst>
                  <a:gd name="T0" fmla="*/ 26 w 405"/>
                  <a:gd name="T1" fmla="*/ 576 h 576"/>
                  <a:gd name="T2" fmla="*/ 0 w 405"/>
                  <a:gd name="T3" fmla="*/ 550 h 576"/>
                  <a:gd name="T4" fmla="*/ 0 w 405"/>
                  <a:gd name="T5" fmla="*/ 26 h 576"/>
                  <a:gd name="T6" fmla="*/ 26 w 405"/>
                  <a:gd name="T7" fmla="*/ 0 h 576"/>
                  <a:gd name="T8" fmla="*/ 379 w 405"/>
                  <a:gd name="T9" fmla="*/ 0 h 576"/>
                  <a:gd name="T10" fmla="*/ 405 w 405"/>
                  <a:gd name="T11" fmla="*/ 26 h 576"/>
                  <a:gd name="T12" fmla="*/ 405 w 405"/>
                  <a:gd name="T13" fmla="*/ 550 h 576"/>
                  <a:gd name="T14" fmla="*/ 379 w 405"/>
                  <a:gd name="T15" fmla="*/ 576 h 576"/>
                  <a:gd name="T16" fmla="*/ 26 w 405"/>
                  <a:gd name="T1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576">
                    <a:moveTo>
                      <a:pt x="26" y="576"/>
                    </a:moveTo>
                    <a:cubicBezTo>
                      <a:pt x="12" y="576"/>
                      <a:pt x="0" y="564"/>
                      <a:pt x="0" y="550"/>
                    </a:cubicBezTo>
                    <a:cubicBezTo>
                      <a:pt x="0" y="26"/>
                      <a:pt x="0" y="26"/>
                      <a:pt x="0" y="26"/>
                    </a:cubicBezTo>
                    <a:cubicBezTo>
                      <a:pt x="0" y="12"/>
                      <a:pt x="12" y="0"/>
                      <a:pt x="26" y="0"/>
                    </a:cubicBezTo>
                    <a:cubicBezTo>
                      <a:pt x="379" y="0"/>
                      <a:pt x="379" y="0"/>
                      <a:pt x="379" y="0"/>
                    </a:cubicBezTo>
                    <a:cubicBezTo>
                      <a:pt x="393" y="0"/>
                      <a:pt x="405" y="12"/>
                      <a:pt x="405" y="26"/>
                    </a:cubicBezTo>
                    <a:cubicBezTo>
                      <a:pt x="405" y="550"/>
                      <a:pt x="405" y="550"/>
                      <a:pt x="405" y="550"/>
                    </a:cubicBezTo>
                    <a:cubicBezTo>
                      <a:pt x="405" y="564"/>
                      <a:pt x="393" y="576"/>
                      <a:pt x="379" y="576"/>
                    </a:cubicBezTo>
                    <a:lnTo>
                      <a:pt x="26" y="576"/>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8" name="Freeform 6"/>
              <p:cNvSpPr>
                <a:spLocks/>
              </p:cNvSpPr>
              <p:nvPr/>
            </p:nvSpPr>
            <p:spPr bwMode="auto">
              <a:xfrm>
                <a:off x="5390" y="627"/>
                <a:ext cx="720" cy="272"/>
              </a:xfrm>
              <a:custGeom>
                <a:avLst/>
                <a:gdLst>
                  <a:gd name="T0" fmla="*/ 243 w 403"/>
                  <a:gd name="T1" fmla="*/ 137 h 153"/>
                  <a:gd name="T2" fmla="*/ 403 w 403"/>
                  <a:gd name="T3" fmla="*/ 26 h 153"/>
                  <a:gd name="T4" fmla="*/ 403 w 403"/>
                  <a:gd name="T5" fmla="*/ 0 h 153"/>
                  <a:gd name="T6" fmla="*/ 0 w 403"/>
                  <a:gd name="T7" fmla="*/ 0 h 153"/>
                  <a:gd name="T8" fmla="*/ 0 w 403"/>
                  <a:gd name="T9" fmla="*/ 26 h 153"/>
                  <a:gd name="T10" fmla="*/ 159 w 403"/>
                  <a:gd name="T11" fmla="*/ 137 h 153"/>
                  <a:gd name="T12" fmla="*/ 202 w 403"/>
                  <a:gd name="T13" fmla="*/ 153 h 153"/>
                  <a:gd name="T14" fmla="*/ 243 w 403"/>
                  <a:gd name="T15" fmla="*/ 137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53">
                    <a:moveTo>
                      <a:pt x="243" y="137"/>
                    </a:moveTo>
                    <a:cubicBezTo>
                      <a:pt x="403" y="26"/>
                      <a:pt x="403" y="26"/>
                      <a:pt x="403" y="26"/>
                    </a:cubicBezTo>
                    <a:cubicBezTo>
                      <a:pt x="403" y="0"/>
                      <a:pt x="403" y="0"/>
                      <a:pt x="403" y="0"/>
                    </a:cubicBezTo>
                    <a:cubicBezTo>
                      <a:pt x="0" y="0"/>
                      <a:pt x="0" y="0"/>
                      <a:pt x="0" y="0"/>
                    </a:cubicBezTo>
                    <a:cubicBezTo>
                      <a:pt x="0" y="26"/>
                      <a:pt x="0" y="26"/>
                      <a:pt x="0" y="26"/>
                    </a:cubicBezTo>
                    <a:cubicBezTo>
                      <a:pt x="159" y="137"/>
                      <a:pt x="159" y="137"/>
                      <a:pt x="159" y="137"/>
                    </a:cubicBezTo>
                    <a:cubicBezTo>
                      <a:pt x="159" y="137"/>
                      <a:pt x="183" y="153"/>
                      <a:pt x="202" y="153"/>
                    </a:cubicBezTo>
                    <a:cubicBezTo>
                      <a:pt x="221" y="153"/>
                      <a:pt x="243" y="137"/>
                      <a:pt x="243" y="13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9" name="Freeform 7"/>
              <p:cNvSpPr>
                <a:spLocks/>
              </p:cNvSpPr>
              <p:nvPr/>
            </p:nvSpPr>
            <p:spPr bwMode="auto">
              <a:xfrm>
                <a:off x="5699" y="828"/>
                <a:ext cx="105" cy="29"/>
              </a:xfrm>
              <a:custGeom>
                <a:avLst/>
                <a:gdLst>
                  <a:gd name="T0" fmla="*/ 8 w 59"/>
                  <a:gd name="T1" fmla="*/ 16 h 16"/>
                  <a:gd name="T2" fmla="*/ 0 w 59"/>
                  <a:gd name="T3" fmla="*/ 8 h 16"/>
                  <a:gd name="T4" fmla="*/ 0 w 59"/>
                  <a:gd name="T5" fmla="*/ 8 h 16"/>
                  <a:gd name="T6" fmla="*/ 8 w 59"/>
                  <a:gd name="T7" fmla="*/ 0 h 16"/>
                  <a:gd name="T8" fmla="*/ 51 w 59"/>
                  <a:gd name="T9" fmla="*/ 0 h 16"/>
                  <a:gd name="T10" fmla="*/ 59 w 59"/>
                  <a:gd name="T11" fmla="*/ 8 h 16"/>
                  <a:gd name="T12" fmla="*/ 59 w 59"/>
                  <a:gd name="T13" fmla="*/ 8 h 16"/>
                  <a:gd name="T14" fmla="*/ 51 w 59"/>
                  <a:gd name="T15" fmla="*/ 16 h 16"/>
                  <a:gd name="T16" fmla="*/ 8 w 5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6">
                    <a:moveTo>
                      <a:pt x="8" y="16"/>
                    </a:moveTo>
                    <a:cubicBezTo>
                      <a:pt x="3" y="16"/>
                      <a:pt x="0" y="12"/>
                      <a:pt x="0" y="8"/>
                    </a:cubicBezTo>
                    <a:cubicBezTo>
                      <a:pt x="0" y="8"/>
                      <a:pt x="0" y="8"/>
                      <a:pt x="0" y="8"/>
                    </a:cubicBezTo>
                    <a:cubicBezTo>
                      <a:pt x="0" y="3"/>
                      <a:pt x="3" y="0"/>
                      <a:pt x="8" y="0"/>
                    </a:cubicBezTo>
                    <a:cubicBezTo>
                      <a:pt x="51" y="0"/>
                      <a:pt x="51" y="0"/>
                      <a:pt x="51" y="0"/>
                    </a:cubicBezTo>
                    <a:cubicBezTo>
                      <a:pt x="56" y="0"/>
                      <a:pt x="59" y="3"/>
                      <a:pt x="59" y="8"/>
                    </a:cubicBezTo>
                    <a:cubicBezTo>
                      <a:pt x="59" y="8"/>
                      <a:pt x="59" y="8"/>
                      <a:pt x="59" y="8"/>
                    </a:cubicBezTo>
                    <a:cubicBezTo>
                      <a:pt x="59" y="12"/>
                      <a:pt x="56" y="16"/>
                      <a:pt x="51" y="16"/>
                    </a:cubicBezTo>
                    <a:lnTo>
                      <a:pt x="8" y="16"/>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grpSp>
          <p:nvGrpSpPr>
            <p:cNvPr id="146" name="Group 145"/>
            <p:cNvGrpSpPr/>
            <p:nvPr/>
          </p:nvGrpSpPr>
          <p:grpSpPr>
            <a:xfrm>
              <a:off x="1701426" y="5783237"/>
              <a:ext cx="582022" cy="692058"/>
              <a:chOff x="10964863" y="-1123950"/>
              <a:chExt cx="638175" cy="758825"/>
            </a:xfrm>
          </p:grpSpPr>
          <p:sp>
            <p:nvSpPr>
              <p:cNvPr id="89" name="Freeform 69"/>
              <p:cNvSpPr>
                <a:spLocks/>
              </p:cNvSpPr>
              <p:nvPr/>
            </p:nvSpPr>
            <p:spPr bwMode="auto">
              <a:xfrm>
                <a:off x="11042650" y="-817563"/>
                <a:ext cx="166687" cy="128588"/>
              </a:xfrm>
              <a:custGeom>
                <a:avLst/>
                <a:gdLst>
                  <a:gd name="T0" fmla="*/ 0 w 105"/>
                  <a:gd name="T1" fmla="*/ 56 h 81"/>
                  <a:gd name="T2" fmla="*/ 77 w 105"/>
                  <a:gd name="T3" fmla="*/ 81 h 81"/>
                  <a:gd name="T4" fmla="*/ 105 w 105"/>
                  <a:gd name="T5" fmla="*/ 56 h 81"/>
                  <a:gd name="T6" fmla="*/ 99 w 105"/>
                  <a:gd name="T7" fmla="*/ 31 h 81"/>
                  <a:gd name="T8" fmla="*/ 52 w 105"/>
                  <a:gd name="T9" fmla="*/ 0 h 81"/>
                  <a:gd name="T10" fmla="*/ 17 w 105"/>
                  <a:gd name="T11" fmla="*/ 22 h 81"/>
                  <a:gd name="T12" fmla="*/ 0 w 105"/>
                  <a:gd name="T13" fmla="*/ 56 h 81"/>
                </a:gdLst>
                <a:ahLst/>
                <a:cxnLst>
                  <a:cxn ang="0">
                    <a:pos x="T0" y="T1"/>
                  </a:cxn>
                  <a:cxn ang="0">
                    <a:pos x="T2" y="T3"/>
                  </a:cxn>
                  <a:cxn ang="0">
                    <a:pos x="T4" y="T5"/>
                  </a:cxn>
                  <a:cxn ang="0">
                    <a:pos x="T6" y="T7"/>
                  </a:cxn>
                  <a:cxn ang="0">
                    <a:pos x="T8" y="T9"/>
                  </a:cxn>
                  <a:cxn ang="0">
                    <a:pos x="T10" y="T11"/>
                  </a:cxn>
                  <a:cxn ang="0">
                    <a:pos x="T12" y="T13"/>
                  </a:cxn>
                </a:cxnLst>
                <a:rect l="0" t="0" r="r" b="b"/>
                <a:pathLst>
                  <a:path w="105" h="81">
                    <a:moveTo>
                      <a:pt x="0" y="56"/>
                    </a:moveTo>
                    <a:lnTo>
                      <a:pt x="77" y="81"/>
                    </a:lnTo>
                    <a:lnTo>
                      <a:pt x="105" y="56"/>
                    </a:lnTo>
                    <a:lnTo>
                      <a:pt x="99" y="31"/>
                    </a:lnTo>
                    <a:lnTo>
                      <a:pt x="52" y="0"/>
                    </a:lnTo>
                    <a:lnTo>
                      <a:pt x="17" y="22"/>
                    </a:lnTo>
                    <a:lnTo>
                      <a:pt x="0" y="5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90" name="Freeform 70"/>
              <p:cNvSpPr>
                <a:spLocks/>
              </p:cNvSpPr>
              <p:nvPr/>
            </p:nvSpPr>
            <p:spPr bwMode="auto">
              <a:xfrm>
                <a:off x="11349038" y="-865188"/>
                <a:ext cx="174625" cy="136525"/>
              </a:xfrm>
              <a:custGeom>
                <a:avLst/>
                <a:gdLst>
                  <a:gd name="T0" fmla="*/ 39 w 110"/>
                  <a:gd name="T1" fmla="*/ 86 h 86"/>
                  <a:gd name="T2" fmla="*/ 8 w 110"/>
                  <a:gd name="T3" fmla="*/ 80 h 86"/>
                  <a:gd name="T4" fmla="*/ 0 w 110"/>
                  <a:gd name="T5" fmla="*/ 22 h 86"/>
                  <a:gd name="T6" fmla="*/ 30 w 110"/>
                  <a:gd name="T7" fmla="*/ 0 h 86"/>
                  <a:gd name="T8" fmla="*/ 99 w 110"/>
                  <a:gd name="T9" fmla="*/ 11 h 86"/>
                  <a:gd name="T10" fmla="*/ 110 w 110"/>
                  <a:gd name="T11" fmla="*/ 66 h 86"/>
                  <a:gd name="T12" fmla="*/ 85 w 110"/>
                  <a:gd name="T13" fmla="*/ 86 h 86"/>
                  <a:gd name="T14" fmla="*/ 39 w 110"/>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6">
                    <a:moveTo>
                      <a:pt x="39" y="86"/>
                    </a:moveTo>
                    <a:lnTo>
                      <a:pt x="8" y="80"/>
                    </a:lnTo>
                    <a:lnTo>
                      <a:pt x="0" y="22"/>
                    </a:lnTo>
                    <a:lnTo>
                      <a:pt x="30" y="0"/>
                    </a:lnTo>
                    <a:lnTo>
                      <a:pt x="99" y="11"/>
                    </a:lnTo>
                    <a:lnTo>
                      <a:pt x="110" y="66"/>
                    </a:lnTo>
                    <a:lnTo>
                      <a:pt x="85" y="86"/>
                    </a:lnTo>
                    <a:lnTo>
                      <a:pt x="39" y="8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91" name="Freeform 71"/>
              <p:cNvSpPr>
                <a:spLocks/>
              </p:cNvSpPr>
              <p:nvPr/>
            </p:nvSpPr>
            <p:spPr bwMode="auto">
              <a:xfrm>
                <a:off x="11020425" y="-974725"/>
                <a:ext cx="144462" cy="179388"/>
              </a:xfrm>
              <a:custGeom>
                <a:avLst/>
                <a:gdLst>
                  <a:gd name="T0" fmla="*/ 8 w 33"/>
                  <a:gd name="T1" fmla="*/ 41 h 41"/>
                  <a:gd name="T2" fmla="*/ 33 w 33"/>
                  <a:gd name="T3" fmla="*/ 29 h 41"/>
                  <a:gd name="T4" fmla="*/ 20 w 33"/>
                  <a:gd name="T5" fmla="*/ 0 h 41"/>
                  <a:gd name="T6" fmla="*/ 5 w 33"/>
                  <a:gd name="T7" fmla="*/ 4 h 41"/>
                  <a:gd name="T8" fmla="*/ 0 w 33"/>
                  <a:gd name="T9" fmla="*/ 21 h 41"/>
                  <a:gd name="T10" fmla="*/ 4 w 33"/>
                  <a:gd name="T11" fmla="*/ 35 h 41"/>
                  <a:gd name="T12" fmla="*/ 8 w 33"/>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3" h="41">
                    <a:moveTo>
                      <a:pt x="8" y="41"/>
                    </a:moveTo>
                    <a:cubicBezTo>
                      <a:pt x="33" y="29"/>
                      <a:pt x="33" y="29"/>
                      <a:pt x="33" y="29"/>
                    </a:cubicBezTo>
                    <a:cubicBezTo>
                      <a:pt x="20" y="0"/>
                      <a:pt x="20" y="0"/>
                      <a:pt x="20" y="0"/>
                    </a:cubicBezTo>
                    <a:cubicBezTo>
                      <a:pt x="20" y="0"/>
                      <a:pt x="10" y="4"/>
                      <a:pt x="5" y="4"/>
                    </a:cubicBezTo>
                    <a:cubicBezTo>
                      <a:pt x="1" y="4"/>
                      <a:pt x="0" y="21"/>
                      <a:pt x="0" y="21"/>
                    </a:cubicBezTo>
                    <a:cubicBezTo>
                      <a:pt x="4" y="35"/>
                      <a:pt x="4" y="35"/>
                      <a:pt x="4" y="35"/>
                    </a:cubicBezTo>
                    <a:lnTo>
                      <a:pt x="8" y="41"/>
                    </a:lnTo>
                    <a:close/>
                  </a:path>
                </a:pathLst>
              </a:custGeom>
              <a:solidFill>
                <a:srgbClr val="FFD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92" name="Freeform 72"/>
              <p:cNvSpPr>
                <a:spLocks/>
              </p:cNvSpPr>
              <p:nvPr/>
            </p:nvSpPr>
            <p:spPr bwMode="auto">
              <a:xfrm>
                <a:off x="11090275" y="-544513"/>
                <a:ext cx="188912" cy="161925"/>
              </a:xfrm>
              <a:custGeom>
                <a:avLst/>
                <a:gdLst>
                  <a:gd name="T0" fmla="*/ 21 w 43"/>
                  <a:gd name="T1" fmla="*/ 37 h 37"/>
                  <a:gd name="T2" fmla="*/ 0 w 43"/>
                  <a:gd name="T3" fmla="*/ 31 h 37"/>
                  <a:gd name="T4" fmla="*/ 6 w 43"/>
                  <a:gd name="T5" fmla="*/ 12 h 37"/>
                  <a:gd name="T6" fmla="*/ 16 w 43"/>
                  <a:gd name="T7" fmla="*/ 4 h 37"/>
                  <a:gd name="T8" fmla="*/ 36 w 43"/>
                  <a:gd name="T9" fmla="*/ 0 h 37"/>
                  <a:gd name="T10" fmla="*/ 43 w 43"/>
                  <a:gd name="T11" fmla="*/ 19 h 37"/>
                  <a:gd name="T12" fmla="*/ 34 w 43"/>
                  <a:gd name="T13" fmla="*/ 31 h 37"/>
                  <a:gd name="T14" fmla="*/ 24 w 43"/>
                  <a:gd name="T15" fmla="*/ 23 h 37"/>
                  <a:gd name="T16" fmla="*/ 21 w 43"/>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7">
                    <a:moveTo>
                      <a:pt x="21" y="37"/>
                    </a:moveTo>
                    <a:cubicBezTo>
                      <a:pt x="0" y="31"/>
                      <a:pt x="0" y="31"/>
                      <a:pt x="0" y="31"/>
                    </a:cubicBezTo>
                    <a:cubicBezTo>
                      <a:pt x="6" y="12"/>
                      <a:pt x="6" y="12"/>
                      <a:pt x="6" y="12"/>
                    </a:cubicBezTo>
                    <a:cubicBezTo>
                      <a:pt x="6" y="12"/>
                      <a:pt x="12" y="4"/>
                      <a:pt x="16" y="4"/>
                    </a:cubicBezTo>
                    <a:cubicBezTo>
                      <a:pt x="19" y="5"/>
                      <a:pt x="36" y="0"/>
                      <a:pt x="36" y="0"/>
                    </a:cubicBezTo>
                    <a:cubicBezTo>
                      <a:pt x="43" y="19"/>
                      <a:pt x="43" y="19"/>
                      <a:pt x="43" y="19"/>
                    </a:cubicBezTo>
                    <a:cubicBezTo>
                      <a:pt x="43" y="19"/>
                      <a:pt x="36" y="33"/>
                      <a:pt x="34" y="31"/>
                    </a:cubicBezTo>
                    <a:cubicBezTo>
                      <a:pt x="31" y="30"/>
                      <a:pt x="24" y="23"/>
                      <a:pt x="24" y="23"/>
                    </a:cubicBezTo>
                    <a:lnTo>
                      <a:pt x="21" y="37"/>
                    </a:lnTo>
                    <a:close/>
                  </a:path>
                </a:pathLst>
              </a:custGeom>
              <a:solidFill>
                <a:srgbClr val="6DC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93" name="Freeform 73"/>
              <p:cNvSpPr>
                <a:spLocks/>
              </p:cNvSpPr>
              <p:nvPr/>
            </p:nvSpPr>
            <p:spPr bwMode="auto">
              <a:xfrm>
                <a:off x="11296650" y="-566738"/>
                <a:ext cx="196850" cy="158750"/>
              </a:xfrm>
              <a:custGeom>
                <a:avLst/>
                <a:gdLst>
                  <a:gd name="T0" fmla="*/ 0 w 124"/>
                  <a:gd name="T1" fmla="*/ 83 h 100"/>
                  <a:gd name="T2" fmla="*/ 74 w 124"/>
                  <a:gd name="T3" fmla="*/ 100 h 100"/>
                  <a:gd name="T4" fmla="*/ 124 w 124"/>
                  <a:gd name="T5" fmla="*/ 39 h 100"/>
                  <a:gd name="T6" fmla="*/ 102 w 124"/>
                  <a:gd name="T7" fmla="*/ 0 h 100"/>
                  <a:gd name="T8" fmla="*/ 49 w 124"/>
                  <a:gd name="T9" fmla="*/ 0 h 100"/>
                  <a:gd name="T10" fmla="*/ 3 w 124"/>
                  <a:gd name="T11" fmla="*/ 44 h 100"/>
                  <a:gd name="T12" fmla="*/ 0 w 124"/>
                  <a:gd name="T13" fmla="*/ 83 h 100"/>
                </a:gdLst>
                <a:ahLst/>
                <a:cxnLst>
                  <a:cxn ang="0">
                    <a:pos x="T0" y="T1"/>
                  </a:cxn>
                  <a:cxn ang="0">
                    <a:pos x="T2" y="T3"/>
                  </a:cxn>
                  <a:cxn ang="0">
                    <a:pos x="T4" y="T5"/>
                  </a:cxn>
                  <a:cxn ang="0">
                    <a:pos x="T6" y="T7"/>
                  </a:cxn>
                  <a:cxn ang="0">
                    <a:pos x="T8" y="T9"/>
                  </a:cxn>
                  <a:cxn ang="0">
                    <a:pos x="T10" y="T11"/>
                  </a:cxn>
                  <a:cxn ang="0">
                    <a:pos x="T12" y="T13"/>
                  </a:cxn>
                </a:cxnLst>
                <a:rect l="0" t="0" r="r" b="b"/>
                <a:pathLst>
                  <a:path w="124" h="100">
                    <a:moveTo>
                      <a:pt x="0" y="83"/>
                    </a:moveTo>
                    <a:lnTo>
                      <a:pt x="74" y="100"/>
                    </a:lnTo>
                    <a:lnTo>
                      <a:pt x="124" y="39"/>
                    </a:lnTo>
                    <a:lnTo>
                      <a:pt x="102" y="0"/>
                    </a:lnTo>
                    <a:lnTo>
                      <a:pt x="49" y="0"/>
                    </a:lnTo>
                    <a:lnTo>
                      <a:pt x="3" y="44"/>
                    </a:lnTo>
                    <a:lnTo>
                      <a:pt x="0" y="83"/>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03" name="Freeform 74"/>
              <p:cNvSpPr>
                <a:spLocks/>
              </p:cNvSpPr>
              <p:nvPr/>
            </p:nvSpPr>
            <p:spPr bwMode="auto">
              <a:xfrm>
                <a:off x="11164888" y="-676275"/>
                <a:ext cx="227012" cy="153988"/>
              </a:xfrm>
              <a:custGeom>
                <a:avLst/>
                <a:gdLst>
                  <a:gd name="T0" fmla="*/ 75 w 143"/>
                  <a:gd name="T1" fmla="*/ 94 h 97"/>
                  <a:gd name="T2" fmla="*/ 0 w 143"/>
                  <a:gd name="T3" fmla="*/ 69 h 97"/>
                  <a:gd name="T4" fmla="*/ 20 w 143"/>
                  <a:gd name="T5" fmla="*/ 30 h 97"/>
                  <a:gd name="T6" fmla="*/ 55 w 143"/>
                  <a:gd name="T7" fmla="*/ 0 h 97"/>
                  <a:gd name="T8" fmla="*/ 83 w 143"/>
                  <a:gd name="T9" fmla="*/ 55 h 97"/>
                  <a:gd name="T10" fmla="*/ 143 w 143"/>
                  <a:gd name="T11" fmla="*/ 19 h 97"/>
                  <a:gd name="T12" fmla="*/ 135 w 143"/>
                  <a:gd name="T13" fmla="*/ 63 h 97"/>
                  <a:gd name="T14" fmla="*/ 102 w 143"/>
                  <a:gd name="T15" fmla="*/ 97 h 97"/>
                  <a:gd name="T16" fmla="*/ 75 w 143"/>
                  <a:gd name="T17"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97">
                    <a:moveTo>
                      <a:pt x="75" y="94"/>
                    </a:moveTo>
                    <a:lnTo>
                      <a:pt x="0" y="69"/>
                    </a:lnTo>
                    <a:lnTo>
                      <a:pt x="20" y="30"/>
                    </a:lnTo>
                    <a:lnTo>
                      <a:pt x="55" y="0"/>
                    </a:lnTo>
                    <a:lnTo>
                      <a:pt x="83" y="55"/>
                    </a:lnTo>
                    <a:lnTo>
                      <a:pt x="143" y="19"/>
                    </a:lnTo>
                    <a:lnTo>
                      <a:pt x="135" y="63"/>
                    </a:lnTo>
                    <a:lnTo>
                      <a:pt x="102" y="97"/>
                    </a:lnTo>
                    <a:lnTo>
                      <a:pt x="75" y="94"/>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06" name="Freeform 75"/>
              <p:cNvSpPr>
                <a:spLocks/>
              </p:cNvSpPr>
              <p:nvPr/>
            </p:nvSpPr>
            <p:spPr bwMode="auto">
              <a:xfrm>
                <a:off x="11047413" y="-693738"/>
                <a:ext cx="134937" cy="192088"/>
              </a:xfrm>
              <a:custGeom>
                <a:avLst/>
                <a:gdLst>
                  <a:gd name="T0" fmla="*/ 1 w 31"/>
                  <a:gd name="T1" fmla="*/ 44 h 44"/>
                  <a:gd name="T2" fmla="*/ 16 w 31"/>
                  <a:gd name="T3" fmla="*/ 36 h 44"/>
                  <a:gd name="T4" fmla="*/ 31 w 31"/>
                  <a:gd name="T5" fmla="*/ 22 h 44"/>
                  <a:gd name="T6" fmla="*/ 24 w 31"/>
                  <a:gd name="T7" fmla="*/ 4 h 44"/>
                  <a:gd name="T8" fmla="*/ 10 w 31"/>
                  <a:gd name="T9" fmla="*/ 1 h 44"/>
                  <a:gd name="T10" fmla="*/ 0 w 31"/>
                  <a:gd name="T11" fmla="*/ 22 h 44"/>
                  <a:gd name="T12" fmla="*/ 1 w 31"/>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31" h="44">
                    <a:moveTo>
                      <a:pt x="1" y="44"/>
                    </a:moveTo>
                    <a:cubicBezTo>
                      <a:pt x="16" y="36"/>
                      <a:pt x="16" y="36"/>
                      <a:pt x="16" y="36"/>
                    </a:cubicBezTo>
                    <a:cubicBezTo>
                      <a:pt x="31" y="22"/>
                      <a:pt x="31" y="22"/>
                      <a:pt x="31" y="22"/>
                    </a:cubicBezTo>
                    <a:cubicBezTo>
                      <a:pt x="24" y="4"/>
                      <a:pt x="24" y="4"/>
                      <a:pt x="24" y="4"/>
                    </a:cubicBezTo>
                    <a:cubicBezTo>
                      <a:pt x="24" y="4"/>
                      <a:pt x="13" y="1"/>
                      <a:pt x="10" y="1"/>
                    </a:cubicBezTo>
                    <a:cubicBezTo>
                      <a:pt x="7" y="0"/>
                      <a:pt x="0" y="22"/>
                      <a:pt x="0" y="22"/>
                    </a:cubicBezTo>
                    <a:lnTo>
                      <a:pt x="1" y="44"/>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08" name="Freeform 76"/>
              <p:cNvSpPr>
                <a:spLocks/>
              </p:cNvSpPr>
              <p:nvPr/>
            </p:nvSpPr>
            <p:spPr bwMode="auto">
              <a:xfrm>
                <a:off x="11361738" y="-715963"/>
                <a:ext cx="161925" cy="149225"/>
              </a:xfrm>
              <a:custGeom>
                <a:avLst/>
                <a:gdLst>
                  <a:gd name="T0" fmla="*/ 91 w 102"/>
                  <a:gd name="T1" fmla="*/ 75 h 94"/>
                  <a:gd name="T2" fmla="*/ 88 w 102"/>
                  <a:gd name="T3" fmla="*/ 77 h 94"/>
                  <a:gd name="T4" fmla="*/ 50 w 102"/>
                  <a:gd name="T5" fmla="*/ 94 h 94"/>
                  <a:gd name="T6" fmla="*/ 25 w 102"/>
                  <a:gd name="T7" fmla="*/ 75 h 94"/>
                  <a:gd name="T8" fmla="*/ 0 w 102"/>
                  <a:gd name="T9" fmla="*/ 44 h 94"/>
                  <a:gd name="T10" fmla="*/ 11 w 102"/>
                  <a:gd name="T11" fmla="*/ 0 h 94"/>
                  <a:gd name="T12" fmla="*/ 83 w 102"/>
                  <a:gd name="T13" fmla="*/ 0 h 94"/>
                  <a:gd name="T14" fmla="*/ 97 w 102"/>
                  <a:gd name="T15" fmla="*/ 36 h 94"/>
                  <a:gd name="T16" fmla="*/ 102 w 102"/>
                  <a:gd name="T17" fmla="*/ 58 h 94"/>
                  <a:gd name="T18" fmla="*/ 91 w 102"/>
                  <a:gd name="T19"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94">
                    <a:moveTo>
                      <a:pt x="91" y="75"/>
                    </a:moveTo>
                    <a:lnTo>
                      <a:pt x="88" y="77"/>
                    </a:lnTo>
                    <a:lnTo>
                      <a:pt x="50" y="94"/>
                    </a:lnTo>
                    <a:lnTo>
                      <a:pt x="25" y="75"/>
                    </a:lnTo>
                    <a:lnTo>
                      <a:pt x="0" y="44"/>
                    </a:lnTo>
                    <a:lnTo>
                      <a:pt x="11" y="0"/>
                    </a:lnTo>
                    <a:lnTo>
                      <a:pt x="83" y="0"/>
                    </a:lnTo>
                    <a:lnTo>
                      <a:pt x="97" y="36"/>
                    </a:lnTo>
                    <a:lnTo>
                      <a:pt x="102" y="58"/>
                    </a:lnTo>
                    <a:lnTo>
                      <a:pt x="91" y="75"/>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09" name="Freeform 77"/>
              <p:cNvSpPr>
                <a:spLocks/>
              </p:cNvSpPr>
              <p:nvPr/>
            </p:nvSpPr>
            <p:spPr bwMode="auto">
              <a:xfrm>
                <a:off x="11217275" y="-808038"/>
                <a:ext cx="144462" cy="153988"/>
              </a:xfrm>
              <a:custGeom>
                <a:avLst/>
                <a:gdLst>
                  <a:gd name="T0" fmla="*/ 22 w 33"/>
                  <a:gd name="T1" fmla="*/ 35 h 35"/>
                  <a:gd name="T2" fmla="*/ 0 w 33"/>
                  <a:gd name="T3" fmla="*/ 28 h 35"/>
                  <a:gd name="T4" fmla="*/ 3 w 33"/>
                  <a:gd name="T5" fmla="*/ 7 h 35"/>
                  <a:gd name="T6" fmla="*/ 19 w 33"/>
                  <a:gd name="T7" fmla="*/ 1 h 35"/>
                  <a:gd name="T8" fmla="*/ 33 w 33"/>
                  <a:gd name="T9" fmla="*/ 13 h 35"/>
                  <a:gd name="T10" fmla="*/ 33 w 33"/>
                  <a:gd name="T11" fmla="*/ 27 h 35"/>
                  <a:gd name="T12" fmla="*/ 22 w 3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33" h="35">
                    <a:moveTo>
                      <a:pt x="22" y="35"/>
                    </a:moveTo>
                    <a:cubicBezTo>
                      <a:pt x="0" y="28"/>
                      <a:pt x="0" y="28"/>
                      <a:pt x="0" y="28"/>
                    </a:cubicBezTo>
                    <a:cubicBezTo>
                      <a:pt x="3" y="7"/>
                      <a:pt x="3" y="7"/>
                      <a:pt x="3" y="7"/>
                    </a:cubicBezTo>
                    <a:cubicBezTo>
                      <a:pt x="3" y="7"/>
                      <a:pt x="17" y="0"/>
                      <a:pt x="19" y="1"/>
                    </a:cubicBezTo>
                    <a:cubicBezTo>
                      <a:pt x="21" y="2"/>
                      <a:pt x="33" y="13"/>
                      <a:pt x="33" y="13"/>
                    </a:cubicBezTo>
                    <a:cubicBezTo>
                      <a:pt x="33" y="27"/>
                      <a:pt x="33" y="27"/>
                      <a:pt x="33" y="27"/>
                    </a:cubicBezTo>
                    <a:lnTo>
                      <a:pt x="22" y="35"/>
                    </a:lnTo>
                    <a:close/>
                  </a:path>
                </a:pathLst>
              </a:custGeom>
              <a:solidFill>
                <a:srgbClr val="FFD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11" name="Freeform 78"/>
              <p:cNvSpPr>
                <a:spLocks noEditPoints="1"/>
              </p:cNvSpPr>
              <p:nvPr/>
            </p:nvSpPr>
            <p:spPr bwMode="auto">
              <a:xfrm>
                <a:off x="10964863" y="-1123950"/>
                <a:ext cx="638175" cy="758825"/>
              </a:xfrm>
              <a:custGeom>
                <a:avLst/>
                <a:gdLst>
                  <a:gd name="T0" fmla="*/ 325 w 402"/>
                  <a:gd name="T1" fmla="*/ 0 h 478"/>
                  <a:gd name="T2" fmla="*/ 151 w 402"/>
                  <a:gd name="T3" fmla="*/ 0 h 478"/>
                  <a:gd name="T4" fmla="*/ 44 w 402"/>
                  <a:gd name="T5" fmla="*/ 0 h 478"/>
                  <a:gd name="T6" fmla="*/ 13 w 402"/>
                  <a:gd name="T7" fmla="*/ 157 h 478"/>
                  <a:gd name="T8" fmla="*/ 22 w 402"/>
                  <a:gd name="T9" fmla="*/ 268 h 478"/>
                  <a:gd name="T10" fmla="*/ 33 w 402"/>
                  <a:gd name="T11" fmla="*/ 376 h 478"/>
                  <a:gd name="T12" fmla="*/ 41 w 402"/>
                  <a:gd name="T13" fmla="*/ 467 h 478"/>
                  <a:gd name="T14" fmla="*/ 225 w 402"/>
                  <a:gd name="T15" fmla="*/ 478 h 478"/>
                  <a:gd name="T16" fmla="*/ 355 w 402"/>
                  <a:gd name="T17" fmla="*/ 453 h 478"/>
                  <a:gd name="T18" fmla="*/ 369 w 402"/>
                  <a:gd name="T19" fmla="*/ 332 h 478"/>
                  <a:gd name="T20" fmla="*/ 377 w 402"/>
                  <a:gd name="T21" fmla="*/ 229 h 478"/>
                  <a:gd name="T22" fmla="*/ 388 w 402"/>
                  <a:gd name="T23" fmla="*/ 124 h 478"/>
                  <a:gd name="T24" fmla="*/ 396 w 402"/>
                  <a:gd name="T25" fmla="*/ 2 h 478"/>
                  <a:gd name="T26" fmla="*/ 393 w 402"/>
                  <a:gd name="T27" fmla="*/ 38 h 478"/>
                  <a:gd name="T28" fmla="*/ 286 w 402"/>
                  <a:gd name="T29" fmla="*/ 334 h 478"/>
                  <a:gd name="T30" fmla="*/ 333 w 402"/>
                  <a:gd name="T31" fmla="*/ 381 h 478"/>
                  <a:gd name="T32" fmla="*/ 44 w 402"/>
                  <a:gd name="T33" fmla="*/ 94 h 478"/>
                  <a:gd name="T34" fmla="*/ 90 w 402"/>
                  <a:gd name="T35" fmla="*/ 61 h 478"/>
                  <a:gd name="T36" fmla="*/ 184 w 402"/>
                  <a:gd name="T37" fmla="*/ 249 h 478"/>
                  <a:gd name="T38" fmla="*/ 96 w 402"/>
                  <a:gd name="T39" fmla="*/ 334 h 478"/>
                  <a:gd name="T40" fmla="*/ 231 w 402"/>
                  <a:gd name="T41" fmla="*/ 282 h 478"/>
                  <a:gd name="T42" fmla="*/ 192 w 402"/>
                  <a:gd name="T43" fmla="*/ 146 h 478"/>
                  <a:gd name="T44" fmla="*/ 137 w 402"/>
                  <a:gd name="T45" fmla="*/ 188 h 478"/>
                  <a:gd name="T46" fmla="*/ 137 w 402"/>
                  <a:gd name="T47" fmla="*/ 282 h 478"/>
                  <a:gd name="T48" fmla="*/ 49 w 402"/>
                  <a:gd name="T49" fmla="*/ 287 h 478"/>
                  <a:gd name="T50" fmla="*/ 90 w 402"/>
                  <a:gd name="T51" fmla="*/ 343 h 478"/>
                  <a:gd name="T52" fmla="*/ 137 w 402"/>
                  <a:gd name="T53" fmla="*/ 390 h 478"/>
                  <a:gd name="T54" fmla="*/ 231 w 402"/>
                  <a:gd name="T55" fmla="*/ 390 h 478"/>
                  <a:gd name="T56" fmla="*/ 231 w 402"/>
                  <a:gd name="T57" fmla="*/ 296 h 478"/>
                  <a:gd name="T58" fmla="*/ 319 w 402"/>
                  <a:gd name="T59" fmla="*/ 287 h 478"/>
                  <a:gd name="T60" fmla="*/ 278 w 402"/>
                  <a:gd name="T61" fmla="*/ 235 h 478"/>
                  <a:gd name="T62" fmla="*/ 239 w 402"/>
                  <a:gd name="T63" fmla="*/ 99 h 478"/>
                  <a:gd name="T64" fmla="*/ 225 w 402"/>
                  <a:gd name="T65" fmla="*/ 99 h 478"/>
                  <a:gd name="T66" fmla="*/ 96 w 402"/>
                  <a:gd name="T67" fmla="*/ 52 h 478"/>
                  <a:gd name="T68" fmla="*/ 49 w 402"/>
                  <a:gd name="T69" fmla="*/ 193 h 478"/>
                  <a:gd name="T70" fmla="*/ 24 w 402"/>
                  <a:gd name="T71" fmla="*/ 221 h 478"/>
                  <a:gd name="T72" fmla="*/ 30 w 402"/>
                  <a:gd name="T73" fmla="*/ 307 h 478"/>
                  <a:gd name="T74" fmla="*/ 38 w 402"/>
                  <a:gd name="T75" fmla="*/ 395 h 478"/>
                  <a:gd name="T76" fmla="*/ 184 w 402"/>
                  <a:gd name="T77" fmla="*/ 437 h 478"/>
                  <a:gd name="T78" fmla="*/ 242 w 402"/>
                  <a:gd name="T79" fmla="*/ 473 h 478"/>
                  <a:gd name="T80" fmla="*/ 239 w 402"/>
                  <a:gd name="T81" fmla="*/ 381 h 478"/>
                  <a:gd name="T82" fmla="*/ 286 w 402"/>
                  <a:gd name="T83" fmla="*/ 146 h 478"/>
                  <a:gd name="T84" fmla="*/ 325 w 402"/>
                  <a:gd name="T85" fmla="*/ 13 h 478"/>
                  <a:gd name="T86" fmla="*/ 278 w 402"/>
                  <a:gd name="T87" fmla="*/ 47 h 478"/>
                  <a:gd name="T88" fmla="*/ 184 w 402"/>
                  <a:gd name="T89" fmla="*/ 47 h 478"/>
                  <a:gd name="T90" fmla="*/ 90 w 402"/>
                  <a:gd name="T91" fmla="*/ 47 h 478"/>
                  <a:gd name="T92" fmla="*/ 38 w 402"/>
                  <a:gd name="T93" fmla="*/ 5 h 478"/>
                  <a:gd name="T94" fmla="*/ 44 w 402"/>
                  <a:gd name="T95" fmla="*/ 188 h 478"/>
                  <a:gd name="T96" fmla="*/ 19 w 402"/>
                  <a:gd name="T97" fmla="*/ 177 h 478"/>
                  <a:gd name="T98" fmla="*/ 336 w 402"/>
                  <a:gd name="T99" fmla="*/ 473 h 478"/>
                  <a:gd name="T100" fmla="*/ 325 w 402"/>
                  <a:gd name="T101" fmla="*/ 390 h 478"/>
                  <a:gd name="T102" fmla="*/ 333 w 402"/>
                  <a:gd name="T103" fmla="*/ 287 h 478"/>
                  <a:gd name="T104" fmla="*/ 371 w 402"/>
                  <a:gd name="T105" fmla="*/ 235 h 478"/>
                  <a:gd name="T106" fmla="*/ 371 w 402"/>
                  <a:gd name="T107" fmla="*/ 14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 h="478">
                    <a:moveTo>
                      <a:pt x="399" y="19"/>
                    </a:moveTo>
                    <a:lnTo>
                      <a:pt x="399" y="19"/>
                    </a:lnTo>
                    <a:lnTo>
                      <a:pt x="402" y="0"/>
                    </a:lnTo>
                    <a:lnTo>
                      <a:pt x="338" y="0"/>
                    </a:lnTo>
                    <a:lnTo>
                      <a:pt x="325" y="0"/>
                    </a:lnTo>
                    <a:lnTo>
                      <a:pt x="325" y="0"/>
                    </a:lnTo>
                    <a:lnTo>
                      <a:pt x="311" y="0"/>
                    </a:lnTo>
                    <a:lnTo>
                      <a:pt x="245" y="0"/>
                    </a:lnTo>
                    <a:lnTo>
                      <a:pt x="231" y="0"/>
                    </a:lnTo>
                    <a:lnTo>
                      <a:pt x="231" y="0"/>
                    </a:lnTo>
                    <a:lnTo>
                      <a:pt x="217" y="0"/>
                    </a:lnTo>
                    <a:lnTo>
                      <a:pt x="151" y="0"/>
                    </a:lnTo>
                    <a:lnTo>
                      <a:pt x="137" y="0"/>
                    </a:lnTo>
                    <a:lnTo>
                      <a:pt x="137" y="0"/>
                    </a:lnTo>
                    <a:lnTo>
                      <a:pt x="123" y="0"/>
                    </a:lnTo>
                    <a:lnTo>
                      <a:pt x="57" y="0"/>
                    </a:lnTo>
                    <a:lnTo>
                      <a:pt x="44" y="0"/>
                    </a:lnTo>
                    <a:lnTo>
                      <a:pt x="44" y="0"/>
                    </a:lnTo>
                    <a:lnTo>
                      <a:pt x="30" y="0"/>
                    </a:lnTo>
                    <a:lnTo>
                      <a:pt x="0" y="0"/>
                    </a:lnTo>
                    <a:lnTo>
                      <a:pt x="2" y="41"/>
                    </a:lnTo>
                    <a:lnTo>
                      <a:pt x="2" y="41"/>
                    </a:lnTo>
                    <a:lnTo>
                      <a:pt x="5" y="63"/>
                    </a:lnTo>
                    <a:lnTo>
                      <a:pt x="13" y="157"/>
                    </a:lnTo>
                    <a:lnTo>
                      <a:pt x="13" y="157"/>
                    </a:lnTo>
                    <a:lnTo>
                      <a:pt x="13" y="160"/>
                    </a:lnTo>
                    <a:lnTo>
                      <a:pt x="19" y="213"/>
                    </a:lnTo>
                    <a:lnTo>
                      <a:pt x="19" y="213"/>
                    </a:lnTo>
                    <a:lnTo>
                      <a:pt x="19" y="221"/>
                    </a:lnTo>
                    <a:lnTo>
                      <a:pt x="22" y="268"/>
                    </a:lnTo>
                    <a:lnTo>
                      <a:pt x="24" y="274"/>
                    </a:lnTo>
                    <a:lnTo>
                      <a:pt x="24" y="274"/>
                    </a:lnTo>
                    <a:lnTo>
                      <a:pt x="24" y="301"/>
                    </a:lnTo>
                    <a:lnTo>
                      <a:pt x="24" y="301"/>
                    </a:lnTo>
                    <a:lnTo>
                      <a:pt x="27" y="307"/>
                    </a:lnTo>
                    <a:lnTo>
                      <a:pt x="33" y="376"/>
                    </a:lnTo>
                    <a:lnTo>
                      <a:pt x="33" y="379"/>
                    </a:lnTo>
                    <a:lnTo>
                      <a:pt x="33" y="379"/>
                    </a:lnTo>
                    <a:lnTo>
                      <a:pt x="33" y="387"/>
                    </a:lnTo>
                    <a:lnTo>
                      <a:pt x="33" y="387"/>
                    </a:lnTo>
                    <a:lnTo>
                      <a:pt x="35" y="392"/>
                    </a:lnTo>
                    <a:lnTo>
                      <a:pt x="41" y="467"/>
                    </a:lnTo>
                    <a:lnTo>
                      <a:pt x="41" y="467"/>
                    </a:lnTo>
                    <a:lnTo>
                      <a:pt x="41" y="478"/>
                    </a:lnTo>
                    <a:lnTo>
                      <a:pt x="52" y="478"/>
                    </a:lnTo>
                    <a:lnTo>
                      <a:pt x="132" y="478"/>
                    </a:lnTo>
                    <a:lnTo>
                      <a:pt x="146" y="478"/>
                    </a:lnTo>
                    <a:lnTo>
                      <a:pt x="225" y="478"/>
                    </a:lnTo>
                    <a:lnTo>
                      <a:pt x="239" y="478"/>
                    </a:lnTo>
                    <a:lnTo>
                      <a:pt x="319" y="478"/>
                    </a:lnTo>
                    <a:lnTo>
                      <a:pt x="333" y="478"/>
                    </a:lnTo>
                    <a:lnTo>
                      <a:pt x="352" y="478"/>
                    </a:lnTo>
                    <a:lnTo>
                      <a:pt x="355" y="453"/>
                    </a:lnTo>
                    <a:lnTo>
                      <a:pt x="355" y="453"/>
                    </a:lnTo>
                    <a:lnTo>
                      <a:pt x="358" y="440"/>
                    </a:lnTo>
                    <a:lnTo>
                      <a:pt x="358" y="440"/>
                    </a:lnTo>
                    <a:lnTo>
                      <a:pt x="358" y="423"/>
                    </a:lnTo>
                    <a:lnTo>
                      <a:pt x="358" y="423"/>
                    </a:lnTo>
                    <a:lnTo>
                      <a:pt x="358" y="423"/>
                    </a:lnTo>
                    <a:lnTo>
                      <a:pt x="369" y="332"/>
                    </a:lnTo>
                    <a:lnTo>
                      <a:pt x="369" y="326"/>
                    </a:lnTo>
                    <a:lnTo>
                      <a:pt x="369" y="326"/>
                    </a:lnTo>
                    <a:lnTo>
                      <a:pt x="377" y="251"/>
                    </a:lnTo>
                    <a:lnTo>
                      <a:pt x="377" y="251"/>
                    </a:lnTo>
                    <a:lnTo>
                      <a:pt x="377" y="229"/>
                    </a:lnTo>
                    <a:lnTo>
                      <a:pt x="377" y="229"/>
                    </a:lnTo>
                    <a:lnTo>
                      <a:pt x="385" y="163"/>
                    </a:lnTo>
                    <a:lnTo>
                      <a:pt x="385" y="155"/>
                    </a:lnTo>
                    <a:lnTo>
                      <a:pt x="385" y="155"/>
                    </a:lnTo>
                    <a:lnTo>
                      <a:pt x="388" y="124"/>
                    </a:lnTo>
                    <a:lnTo>
                      <a:pt x="388" y="124"/>
                    </a:lnTo>
                    <a:lnTo>
                      <a:pt x="388" y="124"/>
                    </a:lnTo>
                    <a:lnTo>
                      <a:pt x="393" y="80"/>
                    </a:lnTo>
                    <a:lnTo>
                      <a:pt x="393" y="80"/>
                    </a:lnTo>
                    <a:lnTo>
                      <a:pt x="393" y="74"/>
                    </a:lnTo>
                    <a:lnTo>
                      <a:pt x="399" y="27"/>
                    </a:lnTo>
                    <a:lnTo>
                      <a:pt x="399" y="19"/>
                    </a:lnTo>
                    <a:close/>
                    <a:moveTo>
                      <a:pt x="396" y="2"/>
                    </a:moveTo>
                    <a:lnTo>
                      <a:pt x="393" y="25"/>
                    </a:lnTo>
                    <a:lnTo>
                      <a:pt x="371" y="47"/>
                    </a:lnTo>
                    <a:lnTo>
                      <a:pt x="333" y="5"/>
                    </a:lnTo>
                    <a:lnTo>
                      <a:pt x="333" y="2"/>
                    </a:lnTo>
                    <a:lnTo>
                      <a:pt x="396" y="2"/>
                    </a:lnTo>
                    <a:close/>
                    <a:moveTo>
                      <a:pt x="393" y="38"/>
                    </a:moveTo>
                    <a:lnTo>
                      <a:pt x="391" y="63"/>
                    </a:lnTo>
                    <a:lnTo>
                      <a:pt x="380" y="52"/>
                    </a:lnTo>
                    <a:lnTo>
                      <a:pt x="393" y="38"/>
                    </a:lnTo>
                    <a:close/>
                    <a:moveTo>
                      <a:pt x="363" y="340"/>
                    </a:moveTo>
                    <a:lnTo>
                      <a:pt x="325" y="376"/>
                    </a:lnTo>
                    <a:lnTo>
                      <a:pt x="286" y="334"/>
                    </a:lnTo>
                    <a:lnTo>
                      <a:pt x="325" y="296"/>
                    </a:lnTo>
                    <a:lnTo>
                      <a:pt x="363" y="332"/>
                    </a:lnTo>
                    <a:lnTo>
                      <a:pt x="363" y="340"/>
                    </a:lnTo>
                    <a:close/>
                    <a:moveTo>
                      <a:pt x="360" y="354"/>
                    </a:moveTo>
                    <a:lnTo>
                      <a:pt x="355" y="406"/>
                    </a:lnTo>
                    <a:lnTo>
                      <a:pt x="333" y="381"/>
                    </a:lnTo>
                    <a:lnTo>
                      <a:pt x="360" y="354"/>
                    </a:lnTo>
                    <a:close/>
                    <a:moveTo>
                      <a:pt x="8" y="58"/>
                    </a:moveTo>
                    <a:lnTo>
                      <a:pt x="8" y="49"/>
                    </a:lnTo>
                    <a:lnTo>
                      <a:pt x="44" y="13"/>
                    </a:lnTo>
                    <a:lnTo>
                      <a:pt x="85" y="52"/>
                    </a:lnTo>
                    <a:lnTo>
                      <a:pt x="44" y="94"/>
                    </a:lnTo>
                    <a:lnTo>
                      <a:pt x="8" y="58"/>
                    </a:lnTo>
                    <a:close/>
                    <a:moveTo>
                      <a:pt x="38" y="99"/>
                    </a:moveTo>
                    <a:lnTo>
                      <a:pt x="13" y="124"/>
                    </a:lnTo>
                    <a:lnTo>
                      <a:pt x="11" y="72"/>
                    </a:lnTo>
                    <a:lnTo>
                      <a:pt x="38" y="99"/>
                    </a:lnTo>
                    <a:close/>
                    <a:moveTo>
                      <a:pt x="90" y="61"/>
                    </a:moveTo>
                    <a:lnTo>
                      <a:pt x="132" y="99"/>
                    </a:lnTo>
                    <a:lnTo>
                      <a:pt x="90" y="141"/>
                    </a:lnTo>
                    <a:lnTo>
                      <a:pt x="49" y="99"/>
                    </a:lnTo>
                    <a:lnTo>
                      <a:pt x="90" y="61"/>
                    </a:lnTo>
                    <a:close/>
                    <a:moveTo>
                      <a:pt x="146" y="287"/>
                    </a:moveTo>
                    <a:lnTo>
                      <a:pt x="184" y="249"/>
                    </a:lnTo>
                    <a:lnTo>
                      <a:pt x="225" y="287"/>
                    </a:lnTo>
                    <a:lnTo>
                      <a:pt x="184" y="329"/>
                    </a:lnTo>
                    <a:lnTo>
                      <a:pt x="146" y="287"/>
                    </a:lnTo>
                    <a:close/>
                    <a:moveTo>
                      <a:pt x="179" y="334"/>
                    </a:moveTo>
                    <a:lnTo>
                      <a:pt x="137" y="376"/>
                    </a:lnTo>
                    <a:lnTo>
                      <a:pt x="96" y="334"/>
                    </a:lnTo>
                    <a:lnTo>
                      <a:pt x="137" y="296"/>
                    </a:lnTo>
                    <a:lnTo>
                      <a:pt x="179" y="334"/>
                    </a:lnTo>
                    <a:close/>
                    <a:moveTo>
                      <a:pt x="192" y="240"/>
                    </a:moveTo>
                    <a:lnTo>
                      <a:pt x="231" y="202"/>
                    </a:lnTo>
                    <a:lnTo>
                      <a:pt x="272" y="240"/>
                    </a:lnTo>
                    <a:lnTo>
                      <a:pt x="231" y="282"/>
                    </a:lnTo>
                    <a:lnTo>
                      <a:pt x="192" y="240"/>
                    </a:lnTo>
                    <a:close/>
                    <a:moveTo>
                      <a:pt x="192" y="146"/>
                    </a:moveTo>
                    <a:lnTo>
                      <a:pt x="231" y="108"/>
                    </a:lnTo>
                    <a:lnTo>
                      <a:pt x="272" y="146"/>
                    </a:lnTo>
                    <a:lnTo>
                      <a:pt x="231" y="188"/>
                    </a:lnTo>
                    <a:lnTo>
                      <a:pt x="192" y="146"/>
                    </a:lnTo>
                    <a:close/>
                    <a:moveTo>
                      <a:pt x="225" y="193"/>
                    </a:moveTo>
                    <a:lnTo>
                      <a:pt x="184" y="235"/>
                    </a:lnTo>
                    <a:lnTo>
                      <a:pt x="146" y="193"/>
                    </a:lnTo>
                    <a:lnTo>
                      <a:pt x="184" y="155"/>
                    </a:lnTo>
                    <a:lnTo>
                      <a:pt x="225" y="193"/>
                    </a:lnTo>
                    <a:close/>
                    <a:moveTo>
                      <a:pt x="137" y="188"/>
                    </a:moveTo>
                    <a:lnTo>
                      <a:pt x="96" y="146"/>
                    </a:lnTo>
                    <a:lnTo>
                      <a:pt x="137" y="108"/>
                    </a:lnTo>
                    <a:lnTo>
                      <a:pt x="179" y="146"/>
                    </a:lnTo>
                    <a:lnTo>
                      <a:pt x="137" y="188"/>
                    </a:lnTo>
                    <a:close/>
                    <a:moveTo>
                      <a:pt x="179" y="240"/>
                    </a:moveTo>
                    <a:lnTo>
                      <a:pt x="137" y="282"/>
                    </a:lnTo>
                    <a:lnTo>
                      <a:pt x="96" y="240"/>
                    </a:lnTo>
                    <a:lnTo>
                      <a:pt x="137" y="202"/>
                    </a:lnTo>
                    <a:lnTo>
                      <a:pt x="179" y="240"/>
                    </a:lnTo>
                    <a:close/>
                    <a:moveTo>
                      <a:pt x="132" y="287"/>
                    </a:moveTo>
                    <a:lnTo>
                      <a:pt x="90" y="329"/>
                    </a:lnTo>
                    <a:lnTo>
                      <a:pt x="49" y="287"/>
                    </a:lnTo>
                    <a:lnTo>
                      <a:pt x="90" y="249"/>
                    </a:lnTo>
                    <a:lnTo>
                      <a:pt x="132" y="287"/>
                    </a:lnTo>
                    <a:close/>
                    <a:moveTo>
                      <a:pt x="132" y="381"/>
                    </a:moveTo>
                    <a:lnTo>
                      <a:pt x="90" y="423"/>
                    </a:lnTo>
                    <a:lnTo>
                      <a:pt x="49" y="381"/>
                    </a:lnTo>
                    <a:lnTo>
                      <a:pt x="90" y="343"/>
                    </a:lnTo>
                    <a:lnTo>
                      <a:pt x="132" y="381"/>
                    </a:lnTo>
                    <a:close/>
                    <a:moveTo>
                      <a:pt x="137" y="390"/>
                    </a:moveTo>
                    <a:lnTo>
                      <a:pt x="179" y="428"/>
                    </a:lnTo>
                    <a:lnTo>
                      <a:pt x="137" y="470"/>
                    </a:lnTo>
                    <a:lnTo>
                      <a:pt x="96" y="428"/>
                    </a:lnTo>
                    <a:lnTo>
                      <a:pt x="137" y="390"/>
                    </a:lnTo>
                    <a:close/>
                    <a:moveTo>
                      <a:pt x="146" y="381"/>
                    </a:moveTo>
                    <a:lnTo>
                      <a:pt x="184" y="343"/>
                    </a:lnTo>
                    <a:lnTo>
                      <a:pt x="225" y="381"/>
                    </a:lnTo>
                    <a:lnTo>
                      <a:pt x="184" y="423"/>
                    </a:lnTo>
                    <a:lnTo>
                      <a:pt x="146" y="381"/>
                    </a:lnTo>
                    <a:close/>
                    <a:moveTo>
                      <a:pt x="231" y="390"/>
                    </a:moveTo>
                    <a:lnTo>
                      <a:pt x="272" y="428"/>
                    </a:lnTo>
                    <a:lnTo>
                      <a:pt x="231" y="470"/>
                    </a:lnTo>
                    <a:lnTo>
                      <a:pt x="192" y="428"/>
                    </a:lnTo>
                    <a:lnTo>
                      <a:pt x="231" y="390"/>
                    </a:lnTo>
                    <a:close/>
                    <a:moveTo>
                      <a:pt x="192" y="334"/>
                    </a:moveTo>
                    <a:lnTo>
                      <a:pt x="231" y="296"/>
                    </a:lnTo>
                    <a:lnTo>
                      <a:pt x="272" y="334"/>
                    </a:lnTo>
                    <a:lnTo>
                      <a:pt x="231" y="376"/>
                    </a:lnTo>
                    <a:lnTo>
                      <a:pt x="192" y="334"/>
                    </a:lnTo>
                    <a:close/>
                    <a:moveTo>
                      <a:pt x="239" y="287"/>
                    </a:moveTo>
                    <a:lnTo>
                      <a:pt x="278" y="249"/>
                    </a:lnTo>
                    <a:lnTo>
                      <a:pt x="319" y="287"/>
                    </a:lnTo>
                    <a:lnTo>
                      <a:pt x="278" y="329"/>
                    </a:lnTo>
                    <a:lnTo>
                      <a:pt x="239" y="287"/>
                    </a:lnTo>
                    <a:close/>
                    <a:moveTo>
                      <a:pt x="239" y="193"/>
                    </a:moveTo>
                    <a:lnTo>
                      <a:pt x="278" y="155"/>
                    </a:lnTo>
                    <a:lnTo>
                      <a:pt x="319" y="193"/>
                    </a:lnTo>
                    <a:lnTo>
                      <a:pt x="278" y="235"/>
                    </a:lnTo>
                    <a:lnTo>
                      <a:pt x="239" y="193"/>
                    </a:lnTo>
                    <a:close/>
                    <a:moveTo>
                      <a:pt x="239" y="99"/>
                    </a:moveTo>
                    <a:lnTo>
                      <a:pt x="278" y="61"/>
                    </a:lnTo>
                    <a:lnTo>
                      <a:pt x="319" y="99"/>
                    </a:lnTo>
                    <a:lnTo>
                      <a:pt x="278" y="141"/>
                    </a:lnTo>
                    <a:lnTo>
                      <a:pt x="239" y="99"/>
                    </a:lnTo>
                    <a:close/>
                    <a:moveTo>
                      <a:pt x="231" y="94"/>
                    </a:moveTo>
                    <a:lnTo>
                      <a:pt x="192" y="52"/>
                    </a:lnTo>
                    <a:lnTo>
                      <a:pt x="231" y="13"/>
                    </a:lnTo>
                    <a:lnTo>
                      <a:pt x="272" y="52"/>
                    </a:lnTo>
                    <a:lnTo>
                      <a:pt x="231" y="94"/>
                    </a:lnTo>
                    <a:close/>
                    <a:moveTo>
                      <a:pt x="225" y="99"/>
                    </a:moveTo>
                    <a:lnTo>
                      <a:pt x="184" y="141"/>
                    </a:lnTo>
                    <a:lnTo>
                      <a:pt x="146" y="99"/>
                    </a:lnTo>
                    <a:lnTo>
                      <a:pt x="184" y="61"/>
                    </a:lnTo>
                    <a:lnTo>
                      <a:pt x="225" y="99"/>
                    </a:lnTo>
                    <a:close/>
                    <a:moveTo>
                      <a:pt x="137" y="94"/>
                    </a:moveTo>
                    <a:lnTo>
                      <a:pt x="96" y="52"/>
                    </a:lnTo>
                    <a:lnTo>
                      <a:pt x="137" y="13"/>
                    </a:lnTo>
                    <a:lnTo>
                      <a:pt x="179" y="52"/>
                    </a:lnTo>
                    <a:lnTo>
                      <a:pt x="137" y="94"/>
                    </a:lnTo>
                    <a:close/>
                    <a:moveTo>
                      <a:pt x="132" y="193"/>
                    </a:moveTo>
                    <a:lnTo>
                      <a:pt x="90" y="235"/>
                    </a:lnTo>
                    <a:lnTo>
                      <a:pt x="49" y="193"/>
                    </a:lnTo>
                    <a:lnTo>
                      <a:pt x="90" y="155"/>
                    </a:lnTo>
                    <a:lnTo>
                      <a:pt x="132" y="193"/>
                    </a:lnTo>
                    <a:close/>
                    <a:moveTo>
                      <a:pt x="85" y="240"/>
                    </a:moveTo>
                    <a:lnTo>
                      <a:pt x="44" y="282"/>
                    </a:lnTo>
                    <a:lnTo>
                      <a:pt x="27" y="265"/>
                    </a:lnTo>
                    <a:lnTo>
                      <a:pt x="24" y="221"/>
                    </a:lnTo>
                    <a:lnTo>
                      <a:pt x="44" y="202"/>
                    </a:lnTo>
                    <a:lnTo>
                      <a:pt x="85" y="240"/>
                    </a:lnTo>
                    <a:close/>
                    <a:moveTo>
                      <a:pt x="85" y="334"/>
                    </a:moveTo>
                    <a:lnTo>
                      <a:pt x="44" y="376"/>
                    </a:lnTo>
                    <a:lnTo>
                      <a:pt x="35" y="368"/>
                    </a:lnTo>
                    <a:lnTo>
                      <a:pt x="30" y="307"/>
                    </a:lnTo>
                    <a:lnTo>
                      <a:pt x="44" y="296"/>
                    </a:lnTo>
                    <a:lnTo>
                      <a:pt x="85" y="334"/>
                    </a:lnTo>
                    <a:close/>
                    <a:moveTo>
                      <a:pt x="44" y="390"/>
                    </a:moveTo>
                    <a:lnTo>
                      <a:pt x="85" y="428"/>
                    </a:lnTo>
                    <a:lnTo>
                      <a:pt x="46" y="467"/>
                    </a:lnTo>
                    <a:lnTo>
                      <a:pt x="38" y="395"/>
                    </a:lnTo>
                    <a:lnTo>
                      <a:pt x="44" y="390"/>
                    </a:lnTo>
                    <a:close/>
                    <a:moveTo>
                      <a:pt x="90" y="437"/>
                    </a:moveTo>
                    <a:lnTo>
                      <a:pt x="126" y="473"/>
                    </a:lnTo>
                    <a:lnTo>
                      <a:pt x="55" y="473"/>
                    </a:lnTo>
                    <a:lnTo>
                      <a:pt x="90" y="437"/>
                    </a:lnTo>
                    <a:close/>
                    <a:moveTo>
                      <a:pt x="184" y="437"/>
                    </a:moveTo>
                    <a:lnTo>
                      <a:pt x="220" y="473"/>
                    </a:lnTo>
                    <a:lnTo>
                      <a:pt x="148" y="473"/>
                    </a:lnTo>
                    <a:lnTo>
                      <a:pt x="184" y="437"/>
                    </a:lnTo>
                    <a:close/>
                    <a:moveTo>
                      <a:pt x="278" y="437"/>
                    </a:moveTo>
                    <a:lnTo>
                      <a:pt x="314" y="473"/>
                    </a:lnTo>
                    <a:lnTo>
                      <a:pt x="242" y="473"/>
                    </a:lnTo>
                    <a:lnTo>
                      <a:pt x="278" y="437"/>
                    </a:lnTo>
                    <a:close/>
                    <a:moveTo>
                      <a:pt x="239" y="381"/>
                    </a:moveTo>
                    <a:lnTo>
                      <a:pt x="278" y="343"/>
                    </a:lnTo>
                    <a:lnTo>
                      <a:pt x="319" y="381"/>
                    </a:lnTo>
                    <a:lnTo>
                      <a:pt x="278" y="423"/>
                    </a:lnTo>
                    <a:lnTo>
                      <a:pt x="239" y="381"/>
                    </a:lnTo>
                    <a:close/>
                    <a:moveTo>
                      <a:pt x="286" y="240"/>
                    </a:moveTo>
                    <a:lnTo>
                      <a:pt x="325" y="202"/>
                    </a:lnTo>
                    <a:lnTo>
                      <a:pt x="366" y="240"/>
                    </a:lnTo>
                    <a:lnTo>
                      <a:pt x="325" y="282"/>
                    </a:lnTo>
                    <a:lnTo>
                      <a:pt x="286" y="240"/>
                    </a:lnTo>
                    <a:close/>
                    <a:moveTo>
                      <a:pt x="286" y="146"/>
                    </a:moveTo>
                    <a:lnTo>
                      <a:pt x="325" y="108"/>
                    </a:lnTo>
                    <a:lnTo>
                      <a:pt x="366" y="146"/>
                    </a:lnTo>
                    <a:lnTo>
                      <a:pt x="325" y="188"/>
                    </a:lnTo>
                    <a:lnTo>
                      <a:pt x="286" y="146"/>
                    </a:lnTo>
                    <a:close/>
                    <a:moveTo>
                      <a:pt x="286" y="52"/>
                    </a:moveTo>
                    <a:lnTo>
                      <a:pt x="325" y="13"/>
                    </a:lnTo>
                    <a:lnTo>
                      <a:pt x="366" y="52"/>
                    </a:lnTo>
                    <a:lnTo>
                      <a:pt x="325" y="94"/>
                    </a:lnTo>
                    <a:lnTo>
                      <a:pt x="286" y="52"/>
                    </a:lnTo>
                    <a:close/>
                    <a:moveTo>
                      <a:pt x="316" y="2"/>
                    </a:moveTo>
                    <a:lnTo>
                      <a:pt x="319" y="5"/>
                    </a:lnTo>
                    <a:lnTo>
                      <a:pt x="278" y="47"/>
                    </a:lnTo>
                    <a:lnTo>
                      <a:pt x="239" y="5"/>
                    </a:lnTo>
                    <a:lnTo>
                      <a:pt x="239" y="2"/>
                    </a:lnTo>
                    <a:lnTo>
                      <a:pt x="316" y="2"/>
                    </a:lnTo>
                    <a:close/>
                    <a:moveTo>
                      <a:pt x="223" y="2"/>
                    </a:moveTo>
                    <a:lnTo>
                      <a:pt x="225" y="5"/>
                    </a:lnTo>
                    <a:lnTo>
                      <a:pt x="184" y="47"/>
                    </a:lnTo>
                    <a:lnTo>
                      <a:pt x="146" y="5"/>
                    </a:lnTo>
                    <a:lnTo>
                      <a:pt x="146" y="2"/>
                    </a:lnTo>
                    <a:lnTo>
                      <a:pt x="223" y="2"/>
                    </a:lnTo>
                    <a:close/>
                    <a:moveTo>
                      <a:pt x="129" y="2"/>
                    </a:moveTo>
                    <a:lnTo>
                      <a:pt x="132" y="5"/>
                    </a:lnTo>
                    <a:lnTo>
                      <a:pt x="90" y="47"/>
                    </a:lnTo>
                    <a:lnTo>
                      <a:pt x="49" y="5"/>
                    </a:lnTo>
                    <a:lnTo>
                      <a:pt x="52" y="2"/>
                    </a:lnTo>
                    <a:lnTo>
                      <a:pt x="129" y="2"/>
                    </a:lnTo>
                    <a:close/>
                    <a:moveTo>
                      <a:pt x="5" y="2"/>
                    </a:moveTo>
                    <a:lnTo>
                      <a:pt x="35" y="2"/>
                    </a:lnTo>
                    <a:lnTo>
                      <a:pt x="38" y="5"/>
                    </a:lnTo>
                    <a:lnTo>
                      <a:pt x="8" y="36"/>
                    </a:lnTo>
                    <a:lnTo>
                      <a:pt x="5" y="2"/>
                    </a:lnTo>
                    <a:close/>
                    <a:moveTo>
                      <a:pt x="16" y="135"/>
                    </a:moveTo>
                    <a:lnTo>
                      <a:pt x="44" y="108"/>
                    </a:lnTo>
                    <a:lnTo>
                      <a:pt x="85" y="146"/>
                    </a:lnTo>
                    <a:lnTo>
                      <a:pt x="44" y="188"/>
                    </a:lnTo>
                    <a:lnTo>
                      <a:pt x="19" y="163"/>
                    </a:lnTo>
                    <a:lnTo>
                      <a:pt x="16" y="135"/>
                    </a:lnTo>
                    <a:close/>
                    <a:moveTo>
                      <a:pt x="19" y="177"/>
                    </a:moveTo>
                    <a:lnTo>
                      <a:pt x="38" y="193"/>
                    </a:lnTo>
                    <a:lnTo>
                      <a:pt x="22" y="210"/>
                    </a:lnTo>
                    <a:lnTo>
                      <a:pt x="19" y="177"/>
                    </a:lnTo>
                    <a:close/>
                    <a:moveTo>
                      <a:pt x="30" y="279"/>
                    </a:moveTo>
                    <a:lnTo>
                      <a:pt x="38" y="287"/>
                    </a:lnTo>
                    <a:lnTo>
                      <a:pt x="30" y="296"/>
                    </a:lnTo>
                    <a:lnTo>
                      <a:pt x="30" y="279"/>
                    </a:lnTo>
                    <a:close/>
                    <a:moveTo>
                      <a:pt x="349" y="473"/>
                    </a:moveTo>
                    <a:lnTo>
                      <a:pt x="336" y="473"/>
                    </a:lnTo>
                    <a:lnTo>
                      <a:pt x="349" y="459"/>
                    </a:lnTo>
                    <a:lnTo>
                      <a:pt x="349" y="473"/>
                    </a:lnTo>
                    <a:close/>
                    <a:moveTo>
                      <a:pt x="352" y="442"/>
                    </a:moveTo>
                    <a:lnTo>
                      <a:pt x="325" y="470"/>
                    </a:lnTo>
                    <a:lnTo>
                      <a:pt x="286" y="428"/>
                    </a:lnTo>
                    <a:lnTo>
                      <a:pt x="325" y="390"/>
                    </a:lnTo>
                    <a:lnTo>
                      <a:pt x="355" y="417"/>
                    </a:lnTo>
                    <a:lnTo>
                      <a:pt x="352" y="442"/>
                    </a:lnTo>
                    <a:close/>
                    <a:moveTo>
                      <a:pt x="333" y="287"/>
                    </a:moveTo>
                    <a:lnTo>
                      <a:pt x="371" y="249"/>
                    </a:lnTo>
                    <a:lnTo>
                      <a:pt x="363" y="321"/>
                    </a:lnTo>
                    <a:lnTo>
                      <a:pt x="333" y="287"/>
                    </a:lnTo>
                    <a:close/>
                    <a:moveTo>
                      <a:pt x="371" y="235"/>
                    </a:moveTo>
                    <a:lnTo>
                      <a:pt x="333" y="193"/>
                    </a:lnTo>
                    <a:lnTo>
                      <a:pt x="371" y="155"/>
                    </a:lnTo>
                    <a:lnTo>
                      <a:pt x="380" y="163"/>
                    </a:lnTo>
                    <a:lnTo>
                      <a:pt x="371" y="235"/>
                    </a:lnTo>
                    <a:lnTo>
                      <a:pt x="371" y="235"/>
                    </a:lnTo>
                    <a:close/>
                    <a:moveTo>
                      <a:pt x="380" y="146"/>
                    </a:moveTo>
                    <a:lnTo>
                      <a:pt x="382" y="144"/>
                    </a:lnTo>
                    <a:lnTo>
                      <a:pt x="382" y="149"/>
                    </a:lnTo>
                    <a:lnTo>
                      <a:pt x="380" y="146"/>
                    </a:lnTo>
                    <a:close/>
                    <a:moveTo>
                      <a:pt x="382" y="130"/>
                    </a:moveTo>
                    <a:lnTo>
                      <a:pt x="371" y="141"/>
                    </a:lnTo>
                    <a:lnTo>
                      <a:pt x="333" y="99"/>
                    </a:lnTo>
                    <a:lnTo>
                      <a:pt x="371" y="61"/>
                    </a:lnTo>
                    <a:lnTo>
                      <a:pt x="388" y="77"/>
                    </a:lnTo>
                    <a:lnTo>
                      <a:pt x="382" y="1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grpSp>
      <p:sp>
        <p:nvSpPr>
          <p:cNvPr id="150" name="Rectangle 102"/>
          <p:cNvSpPr>
            <a:spLocks noChangeArrowheads="1"/>
          </p:cNvSpPr>
          <p:nvPr/>
        </p:nvSpPr>
        <p:spPr bwMode="auto">
          <a:xfrm>
            <a:off x="12065759" y="89385"/>
            <a:ext cx="1828541" cy="236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74" name="Title 1"/>
          <p:cNvSpPr>
            <a:spLocks noGrp="1"/>
          </p:cNvSpPr>
          <p:nvPr>
            <p:ph type="title"/>
          </p:nvPr>
        </p:nvSpPr>
        <p:spPr/>
        <p:txBody>
          <a:bodyPr/>
          <a:lstStyle/>
          <a:p>
            <a:r>
              <a:rPr lang="en-US" smtClean="0"/>
              <a:t>Service architecture</a:t>
            </a:r>
            <a:endParaRPr lang="en-US" dirty="0"/>
          </a:p>
        </p:txBody>
      </p:sp>
    </p:spTree>
    <p:extLst>
      <p:ext uri="{BB962C8B-B14F-4D97-AF65-F5344CB8AC3E}">
        <p14:creationId xmlns:p14="http://schemas.microsoft.com/office/powerpoint/2010/main" val="3095452905"/>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23336" y="3403346"/>
            <a:ext cx="10914824" cy="2494860"/>
            <a:chOff x="823336" y="3095985"/>
            <a:chExt cx="10914824" cy="2494860"/>
          </a:xfrm>
        </p:grpSpPr>
        <p:sp>
          <p:nvSpPr>
            <p:cNvPr id="25" name="Rectangle 24"/>
            <p:cNvSpPr/>
            <p:nvPr/>
          </p:nvSpPr>
          <p:spPr bwMode="auto">
            <a:xfrm>
              <a:off x="1852475" y="3931920"/>
              <a:ext cx="1188720" cy="1371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nSpc>
                  <a:spcPct val="90000"/>
                </a:lnSpc>
                <a:spcBef>
                  <a:spcPts val="1200"/>
                </a:spcBef>
              </a:pPr>
              <a:r>
                <a:rPr lang="en-US" sz="1400" dirty="0">
                  <a:gradFill>
                    <a:gsLst>
                      <a:gs pos="0">
                        <a:srgbClr val="FFFFFF"/>
                      </a:gs>
                      <a:gs pos="29000">
                        <a:srgbClr val="FFFFFF"/>
                      </a:gs>
                    </a:gsLst>
                    <a:lin ang="5400000" scaled="0"/>
                  </a:gradFill>
                  <a:cs typeface="Segoe UI" panose="020B0502040204020203" pitchFamily="34" charset="0"/>
                </a:rPr>
                <a:t>IP + </a:t>
              </a:r>
              <a:r>
                <a:rPr lang="en-US" sz="1400" dirty="0" smtClean="0">
                  <a:gradFill>
                    <a:gsLst>
                      <a:gs pos="0">
                        <a:srgbClr val="FFFFFF"/>
                      </a:gs>
                      <a:gs pos="29000">
                        <a:srgbClr val="FFFFFF"/>
                      </a:gs>
                    </a:gsLst>
                    <a:lin ang="5400000" scaled="0"/>
                  </a:gradFill>
                  <a:cs typeface="Segoe UI" panose="020B0502040204020203" pitchFamily="34" charset="0"/>
                </a:rPr>
                <a:t>envelop </a:t>
              </a:r>
              <a:r>
                <a:rPr lang="en-US" sz="1400" dirty="0">
                  <a:gradFill>
                    <a:gsLst>
                      <a:gs pos="0">
                        <a:srgbClr val="FFFFFF"/>
                      </a:gs>
                      <a:gs pos="29000">
                        <a:srgbClr val="FFFFFF"/>
                      </a:gs>
                    </a:gsLst>
                    <a:lin ang="5400000" scaled="0"/>
                  </a:gradFill>
                  <a:cs typeface="Segoe UI" panose="020B0502040204020203" pitchFamily="34" charset="0"/>
                </a:rPr>
                <a:t>filter</a:t>
              </a:r>
            </a:p>
          </p:txBody>
        </p:sp>
        <p:grpSp>
          <p:nvGrpSpPr>
            <p:cNvPr id="72" name="Group 71"/>
            <p:cNvGrpSpPr/>
            <p:nvPr/>
          </p:nvGrpSpPr>
          <p:grpSpPr>
            <a:xfrm>
              <a:off x="823336" y="3771566"/>
              <a:ext cx="983419" cy="1188720"/>
              <a:chOff x="433901" y="3771566"/>
              <a:chExt cx="983419" cy="1188720"/>
            </a:xfrm>
          </p:grpSpPr>
          <p:pic>
            <p:nvPicPr>
              <p:cNvPr id="69" name="Picture 68"/>
              <p:cNvPicPr>
                <a:picLocks noChangeAspect="1"/>
              </p:cNvPicPr>
              <p:nvPr/>
            </p:nvPicPr>
            <p:blipFill>
              <a:blip r:embed="rId2">
                <a:duotone>
                  <a:schemeClr val="bg2">
                    <a:shade val="45000"/>
                    <a:satMod val="135000"/>
                  </a:schemeClr>
                  <a:prstClr val="white"/>
                </a:duotone>
              </a:blip>
              <a:stretch>
                <a:fillRect/>
              </a:stretch>
            </p:blipFill>
            <p:spPr>
              <a:xfrm>
                <a:off x="433901" y="3771566"/>
                <a:ext cx="663752" cy="1188720"/>
              </a:xfrm>
              <a:prstGeom prst="rect">
                <a:avLst/>
              </a:prstGeom>
            </p:spPr>
          </p:pic>
          <p:grpSp>
            <p:nvGrpSpPr>
              <p:cNvPr id="41" name="Group 40"/>
              <p:cNvGrpSpPr/>
              <p:nvPr/>
            </p:nvGrpSpPr>
            <p:grpSpPr>
              <a:xfrm>
                <a:off x="731520" y="4457700"/>
                <a:ext cx="685800" cy="320040"/>
                <a:chOff x="1920240" y="5623846"/>
                <a:chExt cx="685800" cy="320040"/>
              </a:xfrm>
            </p:grpSpPr>
            <p:grpSp>
              <p:nvGrpSpPr>
                <p:cNvPr id="33" name="Group 32"/>
                <p:cNvGrpSpPr>
                  <a:grpSpLocks noChangeAspect="1"/>
                </p:cNvGrpSpPr>
                <p:nvPr/>
              </p:nvGrpSpPr>
              <p:grpSpPr>
                <a:xfrm>
                  <a:off x="1920240" y="5623846"/>
                  <a:ext cx="548640" cy="320040"/>
                  <a:chOff x="1395160" y="1895417"/>
                  <a:chExt cx="1097280" cy="640080"/>
                </a:xfrm>
              </p:grpSpPr>
              <p:sp>
                <p:nvSpPr>
                  <p:cNvPr id="30" name="Freeform 5"/>
                  <p:cNvSpPr>
                    <a:spLocks/>
                  </p:cNvSpPr>
                  <p:nvPr/>
                </p:nvSpPr>
                <p:spPr bwMode="auto">
                  <a:xfrm>
                    <a:off x="1395160" y="1895417"/>
                    <a:ext cx="1097280" cy="640080"/>
                  </a:xfrm>
                  <a:custGeom>
                    <a:avLst/>
                    <a:gdLst>
                      <a:gd name="T0" fmla="*/ 26 w 405"/>
                      <a:gd name="T1" fmla="*/ 576 h 576"/>
                      <a:gd name="T2" fmla="*/ 0 w 405"/>
                      <a:gd name="T3" fmla="*/ 550 h 576"/>
                      <a:gd name="T4" fmla="*/ 0 w 405"/>
                      <a:gd name="T5" fmla="*/ 26 h 576"/>
                      <a:gd name="T6" fmla="*/ 26 w 405"/>
                      <a:gd name="T7" fmla="*/ 0 h 576"/>
                      <a:gd name="T8" fmla="*/ 379 w 405"/>
                      <a:gd name="T9" fmla="*/ 0 h 576"/>
                      <a:gd name="T10" fmla="*/ 405 w 405"/>
                      <a:gd name="T11" fmla="*/ 26 h 576"/>
                      <a:gd name="T12" fmla="*/ 405 w 405"/>
                      <a:gd name="T13" fmla="*/ 550 h 576"/>
                      <a:gd name="T14" fmla="*/ 379 w 405"/>
                      <a:gd name="T15" fmla="*/ 576 h 576"/>
                      <a:gd name="T16" fmla="*/ 26 w 405"/>
                      <a:gd name="T1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576">
                        <a:moveTo>
                          <a:pt x="26" y="576"/>
                        </a:moveTo>
                        <a:cubicBezTo>
                          <a:pt x="12" y="576"/>
                          <a:pt x="0" y="564"/>
                          <a:pt x="0" y="550"/>
                        </a:cubicBezTo>
                        <a:cubicBezTo>
                          <a:pt x="0" y="26"/>
                          <a:pt x="0" y="26"/>
                          <a:pt x="0" y="26"/>
                        </a:cubicBezTo>
                        <a:cubicBezTo>
                          <a:pt x="0" y="12"/>
                          <a:pt x="12" y="0"/>
                          <a:pt x="26" y="0"/>
                        </a:cubicBezTo>
                        <a:cubicBezTo>
                          <a:pt x="379" y="0"/>
                          <a:pt x="379" y="0"/>
                          <a:pt x="379" y="0"/>
                        </a:cubicBezTo>
                        <a:cubicBezTo>
                          <a:pt x="393" y="0"/>
                          <a:pt x="405" y="12"/>
                          <a:pt x="405" y="26"/>
                        </a:cubicBezTo>
                        <a:cubicBezTo>
                          <a:pt x="405" y="550"/>
                          <a:pt x="405" y="550"/>
                          <a:pt x="405" y="550"/>
                        </a:cubicBezTo>
                        <a:cubicBezTo>
                          <a:pt x="405" y="564"/>
                          <a:pt x="393" y="576"/>
                          <a:pt x="379" y="576"/>
                        </a:cubicBezTo>
                        <a:lnTo>
                          <a:pt x="26" y="576"/>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1" name="Freeform 6"/>
                  <p:cNvSpPr>
                    <a:spLocks/>
                  </p:cNvSpPr>
                  <p:nvPr/>
                </p:nvSpPr>
                <p:spPr bwMode="auto">
                  <a:xfrm>
                    <a:off x="1395160" y="1895417"/>
                    <a:ext cx="1092727" cy="496016"/>
                  </a:xfrm>
                  <a:custGeom>
                    <a:avLst/>
                    <a:gdLst>
                      <a:gd name="T0" fmla="*/ 243 w 403"/>
                      <a:gd name="T1" fmla="*/ 137 h 153"/>
                      <a:gd name="T2" fmla="*/ 403 w 403"/>
                      <a:gd name="T3" fmla="*/ 26 h 153"/>
                      <a:gd name="T4" fmla="*/ 403 w 403"/>
                      <a:gd name="T5" fmla="*/ 0 h 153"/>
                      <a:gd name="T6" fmla="*/ 0 w 403"/>
                      <a:gd name="T7" fmla="*/ 0 h 153"/>
                      <a:gd name="T8" fmla="*/ 0 w 403"/>
                      <a:gd name="T9" fmla="*/ 26 h 153"/>
                      <a:gd name="T10" fmla="*/ 159 w 403"/>
                      <a:gd name="T11" fmla="*/ 137 h 153"/>
                      <a:gd name="T12" fmla="*/ 202 w 403"/>
                      <a:gd name="T13" fmla="*/ 153 h 153"/>
                      <a:gd name="T14" fmla="*/ 243 w 403"/>
                      <a:gd name="T15" fmla="*/ 137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53">
                        <a:moveTo>
                          <a:pt x="243" y="137"/>
                        </a:moveTo>
                        <a:cubicBezTo>
                          <a:pt x="403" y="26"/>
                          <a:pt x="403" y="26"/>
                          <a:pt x="403" y="26"/>
                        </a:cubicBezTo>
                        <a:cubicBezTo>
                          <a:pt x="403" y="0"/>
                          <a:pt x="403" y="0"/>
                          <a:pt x="403" y="0"/>
                        </a:cubicBezTo>
                        <a:cubicBezTo>
                          <a:pt x="0" y="0"/>
                          <a:pt x="0" y="0"/>
                          <a:pt x="0" y="0"/>
                        </a:cubicBezTo>
                        <a:cubicBezTo>
                          <a:pt x="0" y="26"/>
                          <a:pt x="0" y="26"/>
                          <a:pt x="0" y="26"/>
                        </a:cubicBezTo>
                        <a:cubicBezTo>
                          <a:pt x="159" y="137"/>
                          <a:pt x="159" y="137"/>
                          <a:pt x="159" y="137"/>
                        </a:cubicBezTo>
                        <a:cubicBezTo>
                          <a:pt x="159" y="137"/>
                          <a:pt x="183" y="153"/>
                          <a:pt x="202" y="153"/>
                        </a:cubicBezTo>
                        <a:cubicBezTo>
                          <a:pt x="221" y="153"/>
                          <a:pt x="243" y="137"/>
                          <a:pt x="243" y="13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40" name="Right Arrow 39"/>
                <p:cNvSpPr/>
                <p:nvPr/>
              </p:nvSpPr>
              <p:spPr>
                <a:xfrm>
                  <a:off x="2377440" y="5761006"/>
                  <a:ext cx="228600" cy="182880"/>
                </a:xfrm>
                <a:prstGeom prst="rightArrow">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sp>
          <p:nvSpPr>
            <p:cNvPr id="26" name="Rectangle 25"/>
            <p:cNvSpPr/>
            <p:nvPr/>
          </p:nvSpPr>
          <p:spPr bwMode="auto">
            <a:xfrm>
              <a:off x="3864155" y="3931920"/>
              <a:ext cx="1188720" cy="1371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nSpc>
                  <a:spcPct val="90000"/>
                </a:lnSpc>
                <a:spcBef>
                  <a:spcPts val="1200"/>
                </a:spcBef>
              </a:pPr>
              <a:r>
                <a:rPr lang="en-US" sz="1400" dirty="0">
                  <a:gradFill>
                    <a:gsLst>
                      <a:gs pos="0">
                        <a:srgbClr val="FFFFFF"/>
                      </a:gs>
                      <a:gs pos="29000">
                        <a:srgbClr val="FFFFFF"/>
                      </a:gs>
                    </a:gsLst>
                    <a:lin ang="5400000" scaled="0"/>
                  </a:gradFill>
                  <a:cs typeface="Segoe UI" panose="020B0502040204020203" pitchFamily="34" charset="0"/>
                </a:rPr>
                <a:t>Signature-based AV</a:t>
              </a:r>
            </a:p>
            <a:p>
              <a:pPr>
                <a:lnSpc>
                  <a:spcPct val="90000"/>
                </a:lnSpc>
                <a:spcBef>
                  <a:spcPts val="1200"/>
                </a:spcBef>
              </a:pPr>
              <a:r>
                <a:rPr lang="en-US" sz="1400" dirty="0">
                  <a:gradFill>
                    <a:gsLst>
                      <a:gs pos="0">
                        <a:srgbClr val="FFFFFF"/>
                      </a:gs>
                      <a:gs pos="29000">
                        <a:srgbClr val="FFFFFF"/>
                      </a:gs>
                    </a:gsLst>
                    <a:lin ang="5400000" scaled="0"/>
                  </a:gradFill>
                  <a:cs typeface="Segoe UI" panose="020B0502040204020203" pitchFamily="34" charset="0"/>
                </a:rPr>
                <a:t>Blocking known exploits</a:t>
              </a:r>
            </a:p>
          </p:txBody>
        </p:sp>
        <p:grpSp>
          <p:nvGrpSpPr>
            <p:cNvPr id="42" name="Group 41"/>
            <p:cNvGrpSpPr/>
            <p:nvPr/>
          </p:nvGrpSpPr>
          <p:grpSpPr>
            <a:xfrm>
              <a:off x="3132635" y="4457700"/>
              <a:ext cx="685800" cy="320040"/>
              <a:chOff x="1920240" y="5623846"/>
              <a:chExt cx="685800" cy="320040"/>
            </a:xfrm>
          </p:grpSpPr>
          <p:grpSp>
            <p:nvGrpSpPr>
              <p:cNvPr id="43" name="Group 42"/>
              <p:cNvGrpSpPr>
                <a:grpSpLocks noChangeAspect="1"/>
              </p:cNvGrpSpPr>
              <p:nvPr/>
            </p:nvGrpSpPr>
            <p:grpSpPr>
              <a:xfrm>
                <a:off x="1920240" y="5623846"/>
                <a:ext cx="548640" cy="320040"/>
                <a:chOff x="1395160" y="1895417"/>
                <a:chExt cx="1097280" cy="640080"/>
              </a:xfrm>
            </p:grpSpPr>
            <p:sp>
              <p:nvSpPr>
                <p:cNvPr id="45" name="Freeform 5"/>
                <p:cNvSpPr>
                  <a:spLocks/>
                </p:cNvSpPr>
                <p:nvPr/>
              </p:nvSpPr>
              <p:spPr bwMode="auto">
                <a:xfrm>
                  <a:off x="1395160" y="1895417"/>
                  <a:ext cx="1097280" cy="640080"/>
                </a:xfrm>
                <a:custGeom>
                  <a:avLst/>
                  <a:gdLst>
                    <a:gd name="T0" fmla="*/ 26 w 405"/>
                    <a:gd name="T1" fmla="*/ 576 h 576"/>
                    <a:gd name="T2" fmla="*/ 0 w 405"/>
                    <a:gd name="T3" fmla="*/ 550 h 576"/>
                    <a:gd name="T4" fmla="*/ 0 w 405"/>
                    <a:gd name="T5" fmla="*/ 26 h 576"/>
                    <a:gd name="T6" fmla="*/ 26 w 405"/>
                    <a:gd name="T7" fmla="*/ 0 h 576"/>
                    <a:gd name="T8" fmla="*/ 379 w 405"/>
                    <a:gd name="T9" fmla="*/ 0 h 576"/>
                    <a:gd name="T10" fmla="*/ 405 w 405"/>
                    <a:gd name="T11" fmla="*/ 26 h 576"/>
                    <a:gd name="T12" fmla="*/ 405 w 405"/>
                    <a:gd name="T13" fmla="*/ 550 h 576"/>
                    <a:gd name="T14" fmla="*/ 379 w 405"/>
                    <a:gd name="T15" fmla="*/ 576 h 576"/>
                    <a:gd name="T16" fmla="*/ 26 w 405"/>
                    <a:gd name="T1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576">
                      <a:moveTo>
                        <a:pt x="26" y="576"/>
                      </a:moveTo>
                      <a:cubicBezTo>
                        <a:pt x="12" y="576"/>
                        <a:pt x="0" y="564"/>
                        <a:pt x="0" y="550"/>
                      </a:cubicBezTo>
                      <a:cubicBezTo>
                        <a:pt x="0" y="26"/>
                        <a:pt x="0" y="26"/>
                        <a:pt x="0" y="26"/>
                      </a:cubicBezTo>
                      <a:cubicBezTo>
                        <a:pt x="0" y="12"/>
                        <a:pt x="12" y="0"/>
                        <a:pt x="26" y="0"/>
                      </a:cubicBezTo>
                      <a:cubicBezTo>
                        <a:pt x="379" y="0"/>
                        <a:pt x="379" y="0"/>
                        <a:pt x="379" y="0"/>
                      </a:cubicBezTo>
                      <a:cubicBezTo>
                        <a:pt x="393" y="0"/>
                        <a:pt x="405" y="12"/>
                        <a:pt x="405" y="26"/>
                      </a:cubicBezTo>
                      <a:cubicBezTo>
                        <a:pt x="405" y="550"/>
                        <a:pt x="405" y="550"/>
                        <a:pt x="405" y="550"/>
                      </a:cubicBezTo>
                      <a:cubicBezTo>
                        <a:pt x="405" y="564"/>
                        <a:pt x="393" y="576"/>
                        <a:pt x="379" y="576"/>
                      </a:cubicBezTo>
                      <a:lnTo>
                        <a:pt x="26" y="576"/>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46" name="Freeform 6"/>
                <p:cNvSpPr>
                  <a:spLocks/>
                </p:cNvSpPr>
                <p:nvPr/>
              </p:nvSpPr>
              <p:spPr bwMode="auto">
                <a:xfrm>
                  <a:off x="1395160" y="1895417"/>
                  <a:ext cx="1092727" cy="496016"/>
                </a:xfrm>
                <a:custGeom>
                  <a:avLst/>
                  <a:gdLst>
                    <a:gd name="T0" fmla="*/ 243 w 403"/>
                    <a:gd name="T1" fmla="*/ 137 h 153"/>
                    <a:gd name="T2" fmla="*/ 403 w 403"/>
                    <a:gd name="T3" fmla="*/ 26 h 153"/>
                    <a:gd name="T4" fmla="*/ 403 w 403"/>
                    <a:gd name="T5" fmla="*/ 0 h 153"/>
                    <a:gd name="T6" fmla="*/ 0 w 403"/>
                    <a:gd name="T7" fmla="*/ 0 h 153"/>
                    <a:gd name="T8" fmla="*/ 0 w 403"/>
                    <a:gd name="T9" fmla="*/ 26 h 153"/>
                    <a:gd name="T10" fmla="*/ 159 w 403"/>
                    <a:gd name="T11" fmla="*/ 137 h 153"/>
                    <a:gd name="T12" fmla="*/ 202 w 403"/>
                    <a:gd name="T13" fmla="*/ 153 h 153"/>
                    <a:gd name="T14" fmla="*/ 243 w 403"/>
                    <a:gd name="T15" fmla="*/ 137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53">
                      <a:moveTo>
                        <a:pt x="243" y="137"/>
                      </a:moveTo>
                      <a:cubicBezTo>
                        <a:pt x="403" y="26"/>
                        <a:pt x="403" y="26"/>
                        <a:pt x="403" y="26"/>
                      </a:cubicBezTo>
                      <a:cubicBezTo>
                        <a:pt x="403" y="0"/>
                        <a:pt x="403" y="0"/>
                        <a:pt x="403" y="0"/>
                      </a:cubicBezTo>
                      <a:cubicBezTo>
                        <a:pt x="0" y="0"/>
                        <a:pt x="0" y="0"/>
                        <a:pt x="0" y="0"/>
                      </a:cubicBezTo>
                      <a:cubicBezTo>
                        <a:pt x="0" y="26"/>
                        <a:pt x="0" y="26"/>
                        <a:pt x="0" y="26"/>
                      </a:cubicBezTo>
                      <a:cubicBezTo>
                        <a:pt x="159" y="137"/>
                        <a:pt x="159" y="137"/>
                        <a:pt x="159" y="137"/>
                      </a:cubicBezTo>
                      <a:cubicBezTo>
                        <a:pt x="159" y="137"/>
                        <a:pt x="183" y="153"/>
                        <a:pt x="202" y="153"/>
                      </a:cubicBezTo>
                      <a:cubicBezTo>
                        <a:pt x="221" y="153"/>
                        <a:pt x="243" y="137"/>
                        <a:pt x="243" y="13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44" name="Right Arrow 43"/>
              <p:cNvSpPr/>
              <p:nvPr/>
            </p:nvSpPr>
            <p:spPr>
              <a:xfrm>
                <a:off x="2377440" y="5761006"/>
                <a:ext cx="228600" cy="182880"/>
              </a:xfrm>
              <a:prstGeom prst="rightArrow">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8" name="Right Arrow 57"/>
            <p:cNvSpPr/>
            <p:nvPr/>
          </p:nvSpPr>
          <p:spPr>
            <a:xfrm>
              <a:off x="6973115" y="3886200"/>
              <a:ext cx="2926080" cy="182880"/>
            </a:xfrm>
            <a:prstGeom prst="rightArrow">
              <a:avLst/>
            </a:prstGeom>
            <a:solidFill>
              <a:srgbClr val="B2B2B2"/>
            </a:solidFill>
            <a:ln w="12700" cap="flat" cmpd="sng" algn="ctr">
              <a:noFill/>
              <a:prstDash val="solid"/>
              <a:miter lim="800000"/>
            </a:ln>
            <a:effectLst/>
          </p:spPr>
          <p:txBody>
            <a:bodyPr rtlCol="0" anchor="ctr"/>
            <a:lstStyle/>
            <a:p>
              <a:pPr algn="ctr" defTabSz="932597">
                <a:defRPr/>
              </a:pPr>
              <a:endParaRPr lang="en-US" kern="0">
                <a:solidFill>
                  <a:prstClr val="white"/>
                </a:solidFill>
                <a:latin typeface="Calibri"/>
              </a:endParaRPr>
            </a:p>
          </p:txBody>
        </p:sp>
        <p:sp>
          <p:nvSpPr>
            <p:cNvPr id="76" name="Right Arrow 57"/>
            <p:cNvSpPr/>
            <p:nvPr/>
          </p:nvSpPr>
          <p:spPr>
            <a:xfrm>
              <a:off x="6973115" y="5166360"/>
              <a:ext cx="2926080" cy="182880"/>
            </a:xfrm>
            <a:prstGeom prst="rightArrow">
              <a:avLst/>
            </a:prstGeom>
            <a:solidFill>
              <a:srgbClr val="B2B2B2"/>
            </a:solidFill>
            <a:ln w="12700" cap="flat" cmpd="sng" algn="ctr">
              <a:noFill/>
              <a:prstDash val="solid"/>
              <a:miter lim="800000"/>
            </a:ln>
            <a:effectLst/>
          </p:spPr>
          <p:txBody>
            <a:bodyPr rtlCol="0" anchor="ctr"/>
            <a:lstStyle/>
            <a:p>
              <a:pPr algn="ctr" defTabSz="932597">
                <a:defRPr/>
              </a:pPr>
              <a:endParaRPr lang="en-US" kern="0">
                <a:solidFill>
                  <a:prstClr val="white"/>
                </a:solidFill>
                <a:latin typeface="Calibri"/>
              </a:endParaRPr>
            </a:p>
          </p:txBody>
        </p:sp>
        <p:grpSp>
          <p:nvGrpSpPr>
            <p:cNvPr id="52" name="Group 51"/>
            <p:cNvGrpSpPr/>
            <p:nvPr/>
          </p:nvGrpSpPr>
          <p:grpSpPr>
            <a:xfrm>
              <a:off x="7155688" y="4846893"/>
              <a:ext cx="685800" cy="324208"/>
              <a:chOff x="1920240" y="6013039"/>
              <a:chExt cx="685800" cy="324208"/>
            </a:xfrm>
          </p:grpSpPr>
          <p:grpSp>
            <p:nvGrpSpPr>
              <p:cNvPr id="53" name="Group 52"/>
              <p:cNvGrpSpPr>
                <a:grpSpLocks noChangeAspect="1"/>
              </p:cNvGrpSpPr>
              <p:nvPr/>
            </p:nvGrpSpPr>
            <p:grpSpPr>
              <a:xfrm>
                <a:off x="1920240" y="6013039"/>
                <a:ext cx="548640" cy="324208"/>
                <a:chOff x="1395160" y="2673803"/>
                <a:chExt cx="1097279" cy="648416"/>
              </a:xfrm>
            </p:grpSpPr>
            <p:sp>
              <p:nvSpPr>
                <p:cNvPr id="55" name="Freeform 5"/>
                <p:cNvSpPr>
                  <a:spLocks/>
                </p:cNvSpPr>
                <p:nvPr/>
              </p:nvSpPr>
              <p:spPr bwMode="auto">
                <a:xfrm>
                  <a:off x="1395160" y="2682139"/>
                  <a:ext cx="1097279" cy="640080"/>
                </a:xfrm>
                <a:custGeom>
                  <a:avLst/>
                  <a:gdLst>
                    <a:gd name="T0" fmla="*/ 26 w 405"/>
                    <a:gd name="T1" fmla="*/ 576 h 576"/>
                    <a:gd name="T2" fmla="*/ 0 w 405"/>
                    <a:gd name="T3" fmla="*/ 550 h 576"/>
                    <a:gd name="T4" fmla="*/ 0 w 405"/>
                    <a:gd name="T5" fmla="*/ 26 h 576"/>
                    <a:gd name="T6" fmla="*/ 26 w 405"/>
                    <a:gd name="T7" fmla="*/ 0 h 576"/>
                    <a:gd name="T8" fmla="*/ 379 w 405"/>
                    <a:gd name="T9" fmla="*/ 0 h 576"/>
                    <a:gd name="T10" fmla="*/ 405 w 405"/>
                    <a:gd name="T11" fmla="*/ 26 h 576"/>
                    <a:gd name="T12" fmla="*/ 405 w 405"/>
                    <a:gd name="T13" fmla="*/ 550 h 576"/>
                    <a:gd name="T14" fmla="*/ 379 w 405"/>
                    <a:gd name="T15" fmla="*/ 576 h 576"/>
                    <a:gd name="T16" fmla="*/ 26 w 405"/>
                    <a:gd name="T1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576">
                      <a:moveTo>
                        <a:pt x="26" y="576"/>
                      </a:moveTo>
                      <a:cubicBezTo>
                        <a:pt x="12" y="576"/>
                        <a:pt x="0" y="564"/>
                        <a:pt x="0" y="550"/>
                      </a:cubicBezTo>
                      <a:cubicBezTo>
                        <a:pt x="0" y="26"/>
                        <a:pt x="0" y="26"/>
                        <a:pt x="0" y="26"/>
                      </a:cubicBezTo>
                      <a:cubicBezTo>
                        <a:pt x="0" y="12"/>
                        <a:pt x="12" y="0"/>
                        <a:pt x="26" y="0"/>
                      </a:cubicBezTo>
                      <a:cubicBezTo>
                        <a:pt x="379" y="0"/>
                        <a:pt x="379" y="0"/>
                        <a:pt x="379" y="0"/>
                      </a:cubicBezTo>
                      <a:cubicBezTo>
                        <a:pt x="393" y="0"/>
                        <a:pt x="405" y="12"/>
                        <a:pt x="405" y="26"/>
                      </a:cubicBezTo>
                      <a:cubicBezTo>
                        <a:pt x="405" y="550"/>
                        <a:pt x="405" y="550"/>
                        <a:pt x="405" y="550"/>
                      </a:cubicBezTo>
                      <a:cubicBezTo>
                        <a:pt x="405" y="564"/>
                        <a:pt x="393" y="576"/>
                        <a:pt x="379" y="576"/>
                      </a:cubicBezTo>
                      <a:lnTo>
                        <a:pt x="26" y="576"/>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56" name="Freeform 6"/>
                <p:cNvSpPr>
                  <a:spLocks/>
                </p:cNvSpPr>
                <p:nvPr/>
              </p:nvSpPr>
              <p:spPr bwMode="auto">
                <a:xfrm>
                  <a:off x="1395160" y="2673803"/>
                  <a:ext cx="1092727" cy="496016"/>
                </a:xfrm>
                <a:custGeom>
                  <a:avLst/>
                  <a:gdLst>
                    <a:gd name="T0" fmla="*/ 243 w 403"/>
                    <a:gd name="T1" fmla="*/ 137 h 153"/>
                    <a:gd name="T2" fmla="*/ 403 w 403"/>
                    <a:gd name="T3" fmla="*/ 26 h 153"/>
                    <a:gd name="T4" fmla="*/ 403 w 403"/>
                    <a:gd name="T5" fmla="*/ 0 h 153"/>
                    <a:gd name="T6" fmla="*/ 0 w 403"/>
                    <a:gd name="T7" fmla="*/ 0 h 153"/>
                    <a:gd name="T8" fmla="*/ 0 w 403"/>
                    <a:gd name="T9" fmla="*/ 26 h 153"/>
                    <a:gd name="T10" fmla="*/ 159 w 403"/>
                    <a:gd name="T11" fmla="*/ 137 h 153"/>
                    <a:gd name="T12" fmla="*/ 202 w 403"/>
                    <a:gd name="T13" fmla="*/ 153 h 153"/>
                    <a:gd name="T14" fmla="*/ 243 w 403"/>
                    <a:gd name="T15" fmla="*/ 137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53">
                      <a:moveTo>
                        <a:pt x="243" y="137"/>
                      </a:moveTo>
                      <a:cubicBezTo>
                        <a:pt x="403" y="26"/>
                        <a:pt x="403" y="26"/>
                        <a:pt x="403" y="26"/>
                      </a:cubicBezTo>
                      <a:cubicBezTo>
                        <a:pt x="403" y="0"/>
                        <a:pt x="403" y="0"/>
                        <a:pt x="403" y="0"/>
                      </a:cubicBezTo>
                      <a:cubicBezTo>
                        <a:pt x="0" y="0"/>
                        <a:pt x="0" y="0"/>
                        <a:pt x="0" y="0"/>
                      </a:cubicBezTo>
                      <a:cubicBezTo>
                        <a:pt x="0" y="26"/>
                        <a:pt x="0" y="26"/>
                        <a:pt x="0" y="26"/>
                      </a:cubicBezTo>
                      <a:cubicBezTo>
                        <a:pt x="159" y="137"/>
                        <a:pt x="159" y="137"/>
                        <a:pt x="159" y="137"/>
                      </a:cubicBezTo>
                      <a:cubicBezTo>
                        <a:pt x="159" y="137"/>
                        <a:pt x="183" y="153"/>
                        <a:pt x="202" y="153"/>
                      </a:cubicBezTo>
                      <a:cubicBezTo>
                        <a:pt x="221" y="153"/>
                        <a:pt x="243" y="137"/>
                        <a:pt x="243" y="13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54" name="Right Arrow 53"/>
              <p:cNvSpPr/>
              <p:nvPr/>
            </p:nvSpPr>
            <p:spPr>
              <a:xfrm>
                <a:off x="2377440" y="6154367"/>
                <a:ext cx="228600" cy="182880"/>
              </a:xfrm>
              <a:prstGeom prst="rightArrow">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57" name="Group 56"/>
            <p:cNvGrpSpPr/>
            <p:nvPr/>
          </p:nvGrpSpPr>
          <p:grpSpPr>
            <a:xfrm>
              <a:off x="8984488" y="5097780"/>
              <a:ext cx="685800" cy="320040"/>
              <a:chOff x="1920240" y="5623846"/>
              <a:chExt cx="685800" cy="320040"/>
            </a:xfrm>
          </p:grpSpPr>
          <p:grpSp>
            <p:nvGrpSpPr>
              <p:cNvPr id="58" name="Group 57"/>
              <p:cNvGrpSpPr>
                <a:grpSpLocks noChangeAspect="1"/>
              </p:cNvGrpSpPr>
              <p:nvPr/>
            </p:nvGrpSpPr>
            <p:grpSpPr>
              <a:xfrm>
                <a:off x="1920240" y="5623846"/>
                <a:ext cx="548640" cy="320040"/>
                <a:chOff x="1395160" y="1895417"/>
                <a:chExt cx="1097280" cy="640080"/>
              </a:xfrm>
            </p:grpSpPr>
            <p:sp>
              <p:nvSpPr>
                <p:cNvPr id="60" name="Freeform 5"/>
                <p:cNvSpPr>
                  <a:spLocks/>
                </p:cNvSpPr>
                <p:nvPr/>
              </p:nvSpPr>
              <p:spPr bwMode="auto">
                <a:xfrm>
                  <a:off x="1395160" y="1895417"/>
                  <a:ext cx="1097280" cy="640080"/>
                </a:xfrm>
                <a:custGeom>
                  <a:avLst/>
                  <a:gdLst>
                    <a:gd name="T0" fmla="*/ 26 w 405"/>
                    <a:gd name="T1" fmla="*/ 576 h 576"/>
                    <a:gd name="T2" fmla="*/ 0 w 405"/>
                    <a:gd name="T3" fmla="*/ 550 h 576"/>
                    <a:gd name="T4" fmla="*/ 0 w 405"/>
                    <a:gd name="T5" fmla="*/ 26 h 576"/>
                    <a:gd name="T6" fmla="*/ 26 w 405"/>
                    <a:gd name="T7" fmla="*/ 0 h 576"/>
                    <a:gd name="T8" fmla="*/ 379 w 405"/>
                    <a:gd name="T9" fmla="*/ 0 h 576"/>
                    <a:gd name="T10" fmla="*/ 405 w 405"/>
                    <a:gd name="T11" fmla="*/ 26 h 576"/>
                    <a:gd name="T12" fmla="*/ 405 w 405"/>
                    <a:gd name="T13" fmla="*/ 550 h 576"/>
                    <a:gd name="T14" fmla="*/ 379 w 405"/>
                    <a:gd name="T15" fmla="*/ 576 h 576"/>
                    <a:gd name="T16" fmla="*/ 26 w 405"/>
                    <a:gd name="T1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576">
                      <a:moveTo>
                        <a:pt x="26" y="576"/>
                      </a:moveTo>
                      <a:cubicBezTo>
                        <a:pt x="12" y="576"/>
                        <a:pt x="0" y="564"/>
                        <a:pt x="0" y="550"/>
                      </a:cubicBezTo>
                      <a:cubicBezTo>
                        <a:pt x="0" y="26"/>
                        <a:pt x="0" y="26"/>
                        <a:pt x="0" y="26"/>
                      </a:cubicBezTo>
                      <a:cubicBezTo>
                        <a:pt x="0" y="12"/>
                        <a:pt x="12" y="0"/>
                        <a:pt x="26" y="0"/>
                      </a:cubicBezTo>
                      <a:cubicBezTo>
                        <a:pt x="379" y="0"/>
                        <a:pt x="379" y="0"/>
                        <a:pt x="379" y="0"/>
                      </a:cubicBezTo>
                      <a:cubicBezTo>
                        <a:pt x="393" y="0"/>
                        <a:pt x="405" y="12"/>
                        <a:pt x="405" y="26"/>
                      </a:cubicBezTo>
                      <a:cubicBezTo>
                        <a:pt x="405" y="550"/>
                        <a:pt x="405" y="550"/>
                        <a:pt x="405" y="550"/>
                      </a:cubicBezTo>
                      <a:cubicBezTo>
                        <a:pt x="405" y="564"/>
                        <a:pt x="393" y="576"/>
                        <a:pt x="379" y="576"/>
                      </a:cubicBezTo>
                      <a:lnTo>
                        <a:pt x="26" y="576"/>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61" name="Freeform 6"/>
                <p:cNvSpPr>
                  <a:spLocks/>
                </p:cNvSpPr>
                <p:nvPr/>
              </p:nvSpPr>
              <p:spPr bwMode="auto">
                <a:xfrm>
                  <a:off x="1395160" y="1895417"/>
                  <a:ext cx="1092727" cy="496016"/>
                </a:xfrm>
                <a:custGeom>
                  <a:avLst/>
                  <a:gdLst>
                    <a:gd name="T0" fmla="*/ 243 w 403"/>
                    <a:gd name="T1" fmla="*/ 137 h 153"/>
                    <a:gd name="T2" fmla="*/ 403 w 403"/>
                    <a:gd name="T3" fmla="*/ 26 h 153"/>
                    <a:gd name="T4" fmla="*/ 403 w 403"/>
                    <a:gd name="T5" fmla="*/ 0 h 153"/>
                    <a:gd name="T6" fmla="*/ 0 w 403"/>
                    <a:gd name="T7" fmla="*/ 0 h 153"/>
                    <a:gd name="T8" fmla="*/ 0 w 403"/>
                    <a:gd name="T9" fmla="*/ 26 h 153"/>
                    <a:gd name="T10" fmla="*/ 159 w 403"/>
                    <a:gd name="T11" fmla="*/ 137 h 153"/>
                    <a:gd name="T12" fmla="*/ 202 w 403"/>
                    <a:gd name="T13" fmla="*/ 153 h 153"/>
                    <a:gd name="T14" fmla="*/ 243 w 403"/>
                    <a:gd name="T15" fmla="*/ 137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53">
                      <a:moveTo>
                        <a:pt x="243" y="137"/>
                      </a:moveTo>
                      <a:cubicBezTo>
                        <a:pt x="403" y="26"/>
                        <a:pt x="403" y="26"/>
                        <a:pt x="403" y="26"/>
                      </a:cubicBezTo>
                      <a:cubicBezTo>
                        <a:pt x="403" y="0"/>
                        <a:pt x="403" y="0"/>
                        <a:pt x="403" y="0"/>
                      </a:cubicBezTo>
                      <a:cubicBezTo>
                        <a:pt x="0" y="0"/>
                        <a:pt x="0" y="0"/>
                        <a:pt x="0" y="0"/>
                      </a:cubicBezTo>
                      <a:cubicBezTo>
                        <a:pt x="0" y="26"/>
                        <a:pt x="0" y="26"/>
                        <a:pt x="0" y="26"/>
                      </a:cubicBezTo>
                      <a:cubicBezTo>
                        <a:pt x="159" y="137"/>
                        <a:pt x="159" y="137"/>
                        <a:pt x="159" y="137"/>
                      </a:cubicBezTo>
                      <a:cubicBezTo>
                        <a:pt x="159" y="137"/>
                        <a:pt x="183" y="153"/>
                        <a:pt x="202" y="153"/>
                      </a:cubicBezTo>
                      <a:cubicBezTo>
                        <a:pt x="221" y="153"/>
                        <a:pt x="243" y="137"/>
                        <a:pt x="243" y="13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59" name="Right Arrow 58"/>
              <p:cNvSpPr/>
              <p:nvPr/>
            </p:nvSpPr>
            <p:spPr>
              <a:xfrm>
                <a:off x="2377440" y="5761006"/>
                <a:ext cx="228600" cy="182880"/>
              </a:xfrm>
              <a:prstGeom prst="rightArrow">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62" name="Group 61"/>
            <p:cNvGrpSpPr/>
            <p:nvPr/>
          </p:nvGrpSpPr>
          <p:grpSpPr>
            <a:xfrm>
              <a:off x="8984488" y="3822847"/>
              <a:ext cx="685800" cy="320040"/>
              <a:chOff x="1920240" y="5623846"/>
              <a:chExt cx="685800" cy="320040"/>
            </a:xfrm>
          </p:grpSpPr>
          <p:grpSp>
            <p:nvGrpSpPr>
              <p:cNvPr id="63" name="Group 62"/>
              <p:cNvGrpSpPr>
                <a:grpSpLocks noChangeAspect="1"/>
              </p:cNvGrpSpPr>
              <p:nvPr/>
            </p:nvGrpSpPr>
            <p:grpSpPr>
              <a:xfrm>
                <a:off x="1920240" y="5623846"/>
                <a:ext cx="548640" cy="320040"/>
                <a:chOff x="1395160" y="1895417"/>
                <a:chExt cx="1097280" cy="640080"/>
              </a:xfrm>
            </p:grpSpPr>
            <p:sp>
              <p:nvSpPr>
                <p:cNvPr id="65" name="Freeform 5"/>
                <p:cNvSpPr>
                  <a:spLocks/>
                </p:cNvSpPr>
                <p:nvPr/>
              </p:nvSpPr>
              <p:spPr bwMode="auto">
                <a:xfrm>
                  <a:off x="1395160" y="1895417"/>
                  <a:ext cx="1097280" cy="640080"/>
                </a:xfrm>
                <a:custGeom>
                  <a:avLst/>
                  <a:gdLst>
                    <a:gd name="T0" fmla="*/ 26 w 405"/>
                    <a:gd name="T1" fmla="*/ 576 h 576"/>
                    <a:gd name="T2" fmla="*/ 0 w 405"/>
                    <a:gd name="T3" fmla="*/ 550 h 576"/>
                    <a:gd name="T4" fmla="*/ 0 w 405"/>
                    <a:gd name="T5" fmla="*/ 26 h 576"/>
                    <a:gd name="T6" fmla="*/ 26 w 405"/>
                    <a:gd name="T7" fmla="*/ 0 h 576"/>
                    <a:gd name="T8" fmla="*/ 379 w 405"/>
                    <a:gd name="T9" fmla="*/ 0 h 576"/>
                    <a:gd name="T10" fmla="*/ 405 w 405"/>
                    <a:gd name="T11" fmla="*/ 26 h 576"/>
                    <a:gd name="T12" fmla="*/ 405 w 405"/>
                    <a:gd name="T13" fmla="*/ 550 h 576"/>
                    <a:gd name="T14" fmla="*/ 379 w 405"/>
                    <a:gd name="T15" fmla="*/ 576 h 576"/>
                    <a:gd name="T16" fmla="*/ 26 w 405"/>
                    <a:gd name="T1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576">
                      <a:moveTo>
                        <a:pt x="26" y="576"/>
                      </a:moveTo>
                      <a:cubicBezTo>
                        <a:pt x="12" y="576"/>
                        <a:pt x="0" y="564"/>
                        <a:pt x="0" y="550"/>
                      </a:cubicBezTo>
                      <a:cubicBezTo>
                        <a:pt x="0" y="26"/>
                        <a:pt x="0" y="26"/>
                        <a:pt x="0" y="26"/>
                      </a:cubicBezTo>
                      <a:cubicBezTo>
                        <a:pt x="0" y="12"/>
                        <a:pt x="12" y="0"/>
                        <a:pt x="26" y="0"/>
                      </a:cubicBezTo>
                      <a:cubicBezTo>
                        <a:pt x="379" y="0"/>
                        <a:pt x="379" y="0"/>
                        <a:pt x="379" y="0"/>
                      </a:cubicBezTo>
                      <a:cubicBezTo>
                        <a:pt x="393" y="0"/>
                        <a:pt x="405" y="12"/>
                        <a:pt x="405" y="26"/>
                      </a:cubicBezTo>
                      <a:cubicBezTo>
                        <a:pt x="405" y="550"/>
                        <a:pt x="405" y="550"/>
                        <a:pt x="405" y="550"/>
                      </a:cubicBezTo>
                      <a:cubicBezTo>
                        <a:pt x="405" y="564"/>
                        <a:pt x="393" y="576"/>
                        <a:pt x="379" y="576"/>
                      </a:cubicBezTo>
                      <a:lnTo>
                        <a:pt x="26" y="576"/>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66" name="Freeform 6"/>
                <p:cNvSpPr>
                  <a:spLocks/>
                </p:cNvSpPr>
                <p:nvPr/>
              </p:nvSpPr>
              <p:spPr bwMode="auto">
                <a:xfrm>
                  <a:off x="1395160" y="1895417"/>
                  <a:ext cx="1092727" cy="496016"/>
                </a:xfrm>
                <a:custGeom>
                  <a:avLst/>
                  <a:gdLst>
                    <a:gd name="T0" fmla="*/ 243 w 403"/>
                    <a:gd name="T1" fmla="*/ 137 h 153"/>
                    <a:gd name="T2" fmla="*/ 403 w 403"/>
                    <a:gd name="T3" fmla="*/ 26 h 153"/>
                    <a:gd name="T4" fmla="*/ 403 w 403"/>
                    <a:gd name="T5" fmla="*/ 0 h 153"/>
                    <a:gd name="T6" fmla="*/ 0 w 403"/>
                    <a:gd name="T7" fmla="*/ 0 h 153"/>
                    <a:gd name="T8" fmla="*/ 0 w 403"/>
                    <a:gd name="T9" fmla="*/ 26 h 153"/>
                    <a:gd name="T10" fmla="*/ 159 w 403"/>
                    <a:gd name="T11" fmla="*/ 137 h 153"/>
                    <a:gd name="T12" fmla="*/ 202 w 403"/>
                    <a:gd name="T13" fmla="*/ 153 h 153"/>
                    <a:gd name="T14" fmla="*/ 243 w 403"/>
                    <a:gd name="T15" fmla="*/ 137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53">
                      <a:moveTo>
                        <a:pt x="243" y="137"/>
                      </a:moveTo>
                      <a:cubicBezTo>
                        <a:pt x="403" y="26"/>
                        <a:pt x="403" y="26"/>
                        <a:pt x="403" y="26"/>
                      </a:cubicBezTo>
                      <a:cubicBezTo>
                        <a:pt x="403" y="0"/>
                        <a:pt x="403" y="0"/>
                        <a:pt x="403" y="0"/>
                      </a:cubicBezTo>
                      <a:cubicBezTo>
                        <a:pt x="0" y="0"/>
                        <a:pt x="0" y="0"/>
                        <a:pt x="0" y="0"/>
                      </a:cubicBezTo>
                      <a:cubicBezTo>
                        <a:pt x="0" y="26"/>
                        <a:pt x="0" y="26"/>
                        <a:pt x="0" y="26"/>
                      </a:cubicBezTo>
                      <a:cubicBezTo>
                        <a:pt x="159" y="137"/>
                        <a:pt x="159" y="137"/>
                        <a:pt x="159" y="137"/>
                      </a:cubicBezTo>
                      <a:cubicBezTo>
                        <a:pt x="159" y="137"/>
                        <a:pt x="183" y="153"/>
                        <a:pt x="202" y="153"/>
                      </a:cubicBezTo>
                      <a:cubicBezTo>
                        <a:pt x="221" y="153"/>
                        <a:pt x="243" y="137"/>
                        <a:pt x="243" y="13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64" name="Right Arrow 63"/>
              <p:cNvSpPr/>
              <p:nvPr/>
            </p:nvSpPr>
            <p:spPr>
              <a:xfrm>
                <a:off x="2377440" y="5761006"/>
                <a:ext cx="228600" cy="182880"/>
              </a:xfrm>
              <a:prstGeom prst="rightArrow">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75" name="Picture 74"/>
            <p:cNvPicPr>
              <a:picLocks noChangeAspect="1"/>
            </p:cNvPicPr>
            <p:nvPr/>
          </p:nvPicPr>
          <p:blipFill rotWithShape="1">
            <a:blip r:embed="rId3"/>
            <a:srcRect t="-1" b="1316"/>
            <a:stretch/>
          </p:blipFill>
          <p:spPr>
            <a:xfrm>
              <a:off x="7887211" y="4729141"/>
              <a:ext cx="1028821" cy="822960"/>
            </a:xfrm>
            <a:prstGeom prst="rect">
              <a:avLst/>
            </a:prstGeom>
          </p:spPr>
        </p:pic>
        <p:pic>
          <p:nvPicPr>
            <p:cNvPr id="81" name="Picture 80"/>
            <p:cNvPicPr>
              <a:picLocks noChangeAspect="1"/>
            </p:cNvPicPr>
            <p:nvPr/>
          </p:nvPicPr>
          <p:blipFill>
            <a:blip r:embed="rId4"/>
            <a:stretch>
              <a:fillRect/>
            </a:stretch>
          </p:blipFill>
          <p:spPr>
            <a:xfrm>
              <a:off x="9965341" y="4493565"/>
              <a:ext cx="644334" cy="1097280"/>
            </a:xfrm>
            <a:prstGeom prst="rect">
              <a:avLst/>
            </a:prstGeom>
          </p:spPr>
        </p:pic>
        <p:grpSp>
          <p:nvGrpSpPr>
            <p:cNvPr id="84" name="Group 83"/>
            <p:cNvGrpSpPr/>
            <p:nvPr/>
          </p:nvGrpSpPr>
          <p:grpSpPr>
            <a:xfrm>
              <a:off x="9962896" y="3095985"/>
              <a:ext cx="1775264" cy="1123260"/>
              <a:chOff x="10122408" y="3095985"/>
              <a:chExt cx="1775264" cy="1123260"/>
            </a:xfrm>
          </p:grpSpPr>
          <p:pic>
            <p:nvPicPr>
              <p:cNvPr id="82" name="Picture 81"/>
              <p:cNvPicPr>
                <a:picLocks noChangeAspect="1"/>
              </p:cNvPicPr>
              <p:nvPr/>
            </p:nvPicPr>
            <p:blipFill>
              <a:blip r:embed="rId5"/>
              <a:stretch>
                <a:fillRect/>
              </a:stretch>
            </p:blipFill>
            <p:spPr>
              <a:xfrm>
                <a:off x="10122408" y="3095985"/>
                <a:ext cx="649224" cy="1123260"/>
              </a:xfrm>
              <a:prstGeom prst="rect">
                <a:avLst/>
              </a:prstGeom>
            </p:spPr>
          </p:pic>
          <p:sp>
            <p:nvSpPr>
              <p:cNvPr id="7" name="TextBox 6"/>
              <p:cNvSpPr txBox="1"/>
              <p:nvPr/>
            </p:nvSpPr>
            <p:spPr>
              <a:xfrm>
                <a:off x="10762489" y="3728364"/>
                <a:ext cx="1135183" cy="480131"/>
              </a:xfrm>
              <a:prstGeom prst="rect">
                <a:avLst/>
              </a:prstGeom>
              <a:noFill/>
            </p:spPr>
            <p:txBody>
              <a:bodyPr wrap="none" rtlCol="0" anchor="ctr" anchorCtr="0">
                <a:spAutoFit/>
              </a:bodyPr>
              <a:lstStyle/>
              <a:p>
                <a:pPr>
                  <a:lnSpc>
                    <a:spcPct val="90000"/>
                  </a:lnSpc>
                </a:pPr>
                <a:r>
                  <a:rPr lang="en-US" sz="1400" dirty="0">
                    <a:solidFill>
                      <a:srgbClr val="FFFFFF"/>
                    </a:solidFill>
                    <a:cs typeface="Segoe UI" panose="020B0502040204020203" pitchFamily="34" charset="0"/>
                  </a:rPr>
                  <a:t>EOP user</a:t>
                </a:r>
              </a:p>
              <a:p>
                <a:pPr>
                  <a:lnSpc>
                    <a:spcPct val="90000"/>
                  </a:lnSpc>
                </a:pPr>
                <a:r>
                  <a:rPr lang="en-US" sz="1400" dirty="0">
                    <a:solidFill>
                      <a:srgbClr val="FFFFFF"/>
                    </a:solidFill>
                    <a:cs typeface="Segoe UI" panose="020B0502040204020203" pitchFamily="34" charset="0"/>
                  </a:rPr>
                  <a:t>without ATP</a:t>
                </a:r>
              </a:p>
            </p:txBody>
          </p:sp>
        </p:grpSp>
        <p:sp>
          <p:nvSpPr>
            <p:cNvPr id="9" name="TextBox 8"/>
            <p:cNvSpPr txBox="1"/>
            <p:nvPr/>
          </p:nvSpPr>
          <p:spPr>
            <a:xfrm>
              <a:off x="10602977" y="5005859"/>
              <a:ext cx="896399" cy="480131"/>
            </a:xfrm>
            <a:prstGeom prst="rect">
              <a:avLst/>
            </a:prstGeom>
            <a:noFill/>
          </p:spPr>
          <p:txBody>
            <a:bodyPr wrap="none" rtlCol="0" anchor="ctr" anchorCtr="0">
              <a:spAutoFit/>
            </a:bodyPr>
            <a:lstStyle/>
            <a:p>
              <a:pPr>
                <a:lnSpc>
                  <a:spcPct val="90000"/>
                </a:lnSpc>
              </a:pPr>
              <a:r>
                <a:rPr lang="en-US" sz="1400" dirty="0">
                  <a:solidFill>
                    <a:srgbClr val="FFFFFF"/>
                  </a:solidFill>
                  <a:cs typeface="Segoe UI" panose="020B0502040204020203" pitchFamily="34" charset="0"/>
                </a:rPr>
                <a:t>EOP user</a:t>
              </a:r>
            </a:p>
            <a:p>
              <a:pPr>
                <a:lnSpc>
                  <a:spcPct val="90000"/>
                </a:lnSpc>
              </a:pPr>
              <a:r>
                <a:rPr lang="en-US" sz="1400" dirty="0">
                  <a:solidFill>
                    <a:srgbClr val="FFFFFF"/>
                  </a:solidFill>
                  <a:cs typeface="Segoe UI" panose="020B0502040204020203" pitchFamily="34" charset="0"/>
                </a:rPr>
                <a:t>with ATP</a:t>
              </a:r>
            </a:p>
          </p:txBody>
        </p:sp>
        <p:sp>
          <p:nvSpPr>
            <p:cNvPr id="27" name="Rectangle 26"/>
            <p:cNvSpPr/>
            <p:nvPr/>
          </p:nvSpPr>
          <p:spPr bwMode="auto">
            <a:xfrm>
              <a:off x="5875835" y="3931919"/>
              <a:ext cx="1188720" cy="1371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nSpc>
                  <a:spcPct val="90000"/>
                </a:lnSpc>
                <a:spcBef>
                  <a:spcPts val="1200"/>
                </a:spcBef>
              </a:pPr>
              <a:r>
                <a:rPr lang="en-US" sz="1400" dirty="0">
                  <a:gradFill>
                    <a:gsLst>
                      <a:gs pos="0">
                        <a:srgbClr val="FFFFFF"/>
                      </a:gs>
                      <a:gs pos="29000">
                        <a:srgbClr val="FFFFFF"/>
                      </a:gs>
                    </a:gsLst>
                    <a:lin ang="5400000" scaled="0"/>
                  </a:gradFill>
                  <a:cs typeface="Segoe UI" panose="020B0502040204020203" pitchFamily="34" charset="0"/>
                </a:rPr>
                <a:t>Antispam </a:t>
              </a:r>
              <a:r>
                <a:rPr lang="en-US" sz="1400" dirty="0" smtClean="0">
                  <a:gradFill>
                    <a:gsLst>
                      <a:gs pos="0">
                        <a:srgbClr val="FFFFFF"/>
                      </a:gs>
                      <a:gs pos="29000">
                        <a:srgbClr val="FFFFFF"/>
                      </a:gs>
                    </a:gsLst>
                    <a:lin ang="5400000" scaled="0"/>
                  </a:gradFill>
                  <a:cs typeface="Segoe UI" panose="020B0502040204020203" pitchFamily="34" charset="0"/>
                </a:rPr>
                <a:t>filter</a:t>
              </a:r>
              <a:endParaRPr lang="en-US" sz="1400" dirty="0">
                <a:gradFill>
                  <a:gsLst>
                    <a:gs pos="0">
                      <a:srgbClr val="FFFFFF"/>
                    </a:gs>
                    <a:gs pos="29000">
                      <a:srgbClr val="FFFFFF"/>
                    </a:gs>
                  </a:gsLst>
                  <a:lin ang="5400000" scaled="0"/>
                </a:gradFill>
                <a:cs typeface="Segoe UI" panose="020B0502040204020203" pitchFamily="34" charset="0"/>
              </a:endParaRPr>
            </a:p>
          </p:txBody>
        </p:sp>
        <p:grpSp>
          <p:nvGrpSpPr>
            <p:cNvPr id="47" name="Group 46"/>
            <p:cNvGrpSpPr/>
            <p:nvPr/>
          </p:nvGrpSpPr>
          <p:grpSpPr>
            <a:xfrm>
              <a:off x="5144315" y="4457700"/>
              <a:ext cx="685800" cy="320040"/>
              <a:chOff x="1920240" y="5623846"/>
              <a:chExt cx="685800" cy="320040"/>
            </a:xfrm>
          </p:grpSpPr>
          <p:grpSp>
            <p:nvGrpSpPr>
              <p:cNvPr id="48" name="Group 47"/>
              <p:cNvGrpSpPr>
                <a:grpSpLocks noChangeAspect="1"/>
              </p:cNvGrpSpPr>
              <p:nvPr/>
            </p:nvGrpSpPr>
            <p:grpSpPr>
              <a:xfrm>
                <a:off x="1920240" y="5623846"/>
                <a:ext cx="548640" cy="320040"/>
                <a:chOff x="1395160" y="1895417"/>
                <a:chExt cx="1097280" cy="640080"/>
              </a:xfrm>
            </p:grpSpPr>
            <p:sp>
              <p:nvSpPr>
                <p:cNvPr id="50" name="Freeform 5"/>
                <p:cNvSpPr>
                  <a:spLocks/>
                </p:cNvSpPr>
                <p:nvPr/>
              </p:nvSpPr>
              <p:spPr bwMode="auto">
                <a:xfrm>
                  <a:off x="1395160" y="1895417"/>
                  <a:ext cx="1097280" cy="640080"/>
                </a:xfrm>
                <a:custGeom>
                  <a:avLst/>
                  <a:gdLst>
                    <a:gd name="T0" fmla="*/ 26 w 405"/>
                    <a:gd name="T1" fmla="*/ 576 h 576"/>
                    <a:gd name="T2" fmla="*/ 0 w 405"/>
                    <a:gd name="T3" fmla="*/ 550 h 576"/>
                    <a:gd name="T4" fmla="*/ 0 w 405"/>
                    <a:gd name="T5" fmla="*/ 26 h 576"/>
                    <a:gd name="T6" fmla="*/ 26 w 405"/>
                    <a:gd name="T7" fmla="*/ 0 h 576"/>
                    <a:gd name="T8" fmla="*/ 379 w 405"/>
                    <a:gd name="T9" fmla="*/ 0 h 576"/>
                    <a:gd name="T10" fmla="*/ 405 w 405"/>
                    <a:gd name="T11" fmla="*/ 26 h 576"/>
                    <a:gd name="T12" fmla="*/ 405 w 405"/>
                    <a:gd name="T13" fmla="*/ 550 h 576"/>
                    <a:gd name="T14" fmla="*/ 379 w 405"/>
                    <a:gd name="T15" fmla="*/ 576 h 576"/>
                    <a:gd name="T16" fmla="*/ 26 w 405"/>
                    <a:gd name="T1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576">
                      <a:moveTo>
                        <a:pt x="26" y="576"/>
                      </a:moveTo>
                      <a:cubicBezTo>
                        <a:pt x="12" y="576"/>
                        <a:pt x="0" y="564"/>
                        <a:pt x="0" y="550"/>
                      </a:cubicBezTo>
                      <a:cubicBezTo>
                        <a:pt x="0" y="26"/>
                        <a:pt x="0" y="26"/>
                        <a:pt x="0" y="26"/>
                      </a:cubicBezTo>
                      <a:cubicBezTo>
                        <a:pt x="0" y="12"/>
                        <a:pt x="12" y="0"/>
                        <a:pt x="26" y="0"/>
                      </a:cubicBezTo>
                      <a:cubicBezTo>
                        <a:pt x="379" y="0"/>
                        <a:pt x="379" y="0"/>
                        <a:pt x="379" y="0"/>
                      </a:cubicBezTo>
                      <a:cubicBezTo>
                        <a:pt x="393" y="0"/>
                        <a:pt x="405" y="12"/>
                        <a:pt x="405" y="26"/>
                      </a:cubicBezTo>
                      <a:cubicBezTo>
                        <a:pt x="405" y="550"/>
                        <a:pt x="405" y="550"/>
                        <a:pt x="405" y="550"/>
                      </a:cubicBezTo>
                      <a:cubicBezTo>
                        <a:pt x="405" y="564"/>
                        <a:pt x="393" y="576"/>
                        <a:pt x="379" y="576"/>
                      </a:cubicBezTo>
                      <a:lnTo>
                        <a:pt x="26" y="576"/>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51" name="Freeform 6"/>
                <p:cNvSpPr>
                  <a:spLocks/>
                </p:cNvSpPr>
                <p:nvPr/>
              </p:nvSpPr>
              <p:spPr bwMode="auto">
                <a:xfrm>
                  <a:off x="1395160" y="1895417"/>
                  <a:ext cx="1092727" cy="496016"/>
                </a:xfrm>
                <a:custGeom>
                  <a:avLst/>
                  <a:gdLst>
                    <a:gd name="T0" fmla="*/ 243 w 403"/>
                    <a:gd name="T1" fmla="*/ 137 h 153"/>
                    <a:gd name="T2" fmla="*/ 403 w 403"/>
                    <a:gd name="T3" fmla="*/ 26 h 153"/>
                    <a:gd name="T4" fmla="*/ 403 w 403"/>
                    <a:gd name="T5" fmla="*/ 0 h 153"/>
                    <a:gd name="T6" fmla="*/ 0 w 403"/>
                    <a:gd name="T7" fmla="*/ 0 h 153"/>
                    <a:gd name="T8" fmla="*/ 0 w 403"/>
                    <a:gd name="T9" fmla="*/ 26 h 153"/>
                    <a:gd name="T10" fmla="*/ 159 w 403"/>
                    <a:gd name="T11" fmla="*/ 137 h 153"/>
                    <a:gd name="T12" fmla="*/ 202 w 403"/>
                    <a:gd name="T13" fmla="*/ 153 h 153"/>
                    <a:gd name="T14" fmla="*/ 243 w 403"/>
                    <a:gd name="T15" fmla="*/ 137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53">
                      <a:moveTo>
                        <a:pt x="243" y="137"/>
                      </a:moveTo>
                      <a:cubicBezTo>
                        <a:pt x="403" y="26"/>
                        <a:pt x="403" y="26"/>
                        <a:pt x="403" y="26"/>
                      </a:cubicBezTo>
                      <a:cubicBezTo>
                        <a:pt x="403" y="0"/>
                        <a:pt x="403" y="0"/>
                        <a:pt x="403" y="0"/>
                      </a:cubicBezTo>
                      <a:cubicBezTo>
                        <a:pt x="0" y="0"/>
                        <a:pt x="0" y="0"/>
                        <a:pt x="0" y="0"/>
                      </a:cubicBezTo>
                      <a:cubicBezTo>
                        <a:pt x="0" y="26"/>
                        <a:pt x="0" y="26"/>
                        <a:pt x="0" y="26"/>
                      </a:cubicBezTo>
                      <a:cubicBezTo>
                        <a:pt x="159" y="137"/>
                        <a:pt x="159" y="137"/>
                        <a:pt x="159" y="137"/>
                      </a:cubicBezTo>
                      <a:cubicBezTo>
                        <a:pt x="159" y="137"/>
                        <a:pt x="183" y="153"/>
                        <a:pt x="202" y="153"/>
                      </a:cubicBezTo>
                      <a:cubicBezTo>
                        <a:pt x="221" y="153"/>
                        <a:pt x="243" y="137"/>
                        <a:pt x="243" y="13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49" name="Right Arrow 48"/>
              <p:cNvSpPr/>
              <p:nvPr/>
            </p:nvSpPr>
            <p:spPr>
              <a:xfrm>
                <a:off x="2377440" y="5761006"/>
                <a:ext cx="228600" cy="182880"/>
              </a:xfrm>
              <a:prstGeom prst="rightArrow">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sp>
        <p:nvSpPr>
          <p:cNvPr id="2" name="Text Placeholder 1"/>
          <p:cNvSpPr>
            <a:spLocks noGrp="1"/>
          </p:cNvSpPr>
          <p:nvPr>
            <p:ph type="body" sz="quarter" idx="10"/>
          </p:nvPr>
        </p:nvSpPr>
        <p:spPr/>
        <p:txBody>
          <a:bodyPr vert="horz" wrap="square" lIns="91440" tIns="45720" rIns="91440" bIns="45720" rtlCol="0">
            <a:spAutoFit/>
          </a:bodyPr>
          <a:lstStyle/>
          <a:p>
            <a:pPr>
              <a:spcBef>
                <a:spcPts val="1200"/>
              </a:spcBef>
            </a:pPr>
            <a:r>
              <a:rPr lang="en-US" sz="2800" dirty="0"/>
              <a:t>Protect against zero day exploits in email attachments by blocking messages</a:t>
            </a:r>
          </a:p>
          <a:p>
            <a:pPr>
              <a:spcBef>
                <a:spcPts val="1200"/>
              </a:spcBef>
            </a:pPr>
            <a:r>
              <a:rPr lang="en-US" sz="2800" dirty="0"/>
              <a:t>Provides admins visibility into compromised users</a:t>
            </a:r>
          </a:p>
          <a:p>
            <a:pPr>
              <a:spcBef>
                <a:spcPts val="1200"/>
              </a:spcBef>
            </a:pPr>
            <a:r>
              <a:rPr lang="en-US" sz="2800" dirty="0"/>
              <a:t>Leverages sandboxing technology</a:t>
            </a:r>
          </a:p>
        </p:txBody>
      </p:sp>
      <p:sp>
        <p:nvSpPr>
          <p:cNvPr id="3" name="Title 2"/>
          <p:cNvSpPr>
            <a:spLocks noGrp="1"/>
          </p:cNvSpPr>
          <p:nvPr>
            <p:ph type="title"/>
          </p:nvPr>
        </p:nvSpPr>
        <p:spPr/>
        <p:txBody>
          <a:bodyPr/>
          <a:lstStyle/>
          <a:p>
            <a:r>
              <a:rPr lang="en-US" smtClean="0"/>
              <a:t>Safe attachments</a:t>
            </a:r>
            <a:endParaRPr lang="en-US" dirty="0"/>
          </a:p>
        </p:txBody>
      </p:sp>
    </p:spTree>
    <p:extLst>
      <p:ext uri="{BB962C8B-B14F-4D97-AF65-F5344CB8AC3E}">
        <p14:creationId xmlns:p14="http://schemas.microsoft.com/office/powerpoint/2010/main" val="3693045624"/>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2431435"/>
          </a:xfrm>
        </p:spPr>
        <p:txBody>
          <a:bodyPr/>
          <a:lstStyle/>
          <a:p>
            <a:pPr lvl="0">
              <a:spcBef>
                <a:spcPts val="1200"/>
              </a:spcBef>
            </a:pPr>
            <a:r>
              <a:rPr lang="en-US" sz="2800" dirty="0"/>
              <a:t>Protect against sites with malicious content, </a:t>
            </a:r>
            <a:br>
              <a:rPr lang="en-US" sz="2800" dirty="0"/>
            </a:br>
            <a:r>
              <a:rPr lang="en-US" sz="2800" dirty="0"/>
              <a:t>phishing sites</a:t>
            </a:r>
          </a:p>
          <a:p>
            <a:pPr lvl="0">
              <a:spcBef>
                <a:spcPts val="1200"/>
              </a:spcBef>
            </a:pPr>
            <a:r>
              <a:rPr lang="en-US" sz="2800" dirty="0"/>
              <a:t>Provides admins visibility into compromised users</a:t>
            </a:r>
          </a:p>
          <a:p>
            <a:pPr lvl="0">
              <a:spcBef>
                <a:spcPts val="1200"/>
              </a:spcBef>
            </a:pPr>
            <a:r>
              <a:rPr lang="en-US" sz="2800" dirty="0"/>
              <a:t>Rewriting the URLs </a:t>
            </a:r>
            <a:r>
              <a:rPr lang="en-US" sz="2800"/>
              <a:t>to redirect </a:t>
            </a:r>
            <a:r>
              <a:rPr lang="en-US" sz="2800" smtClean="0"/>
              <a:t>them </a:t>
            </a:r>
            <a:r>
              <a:rPr lang="en-US" sz="2800" dirty="0"/>
              <a:t>through </a:t>
            </a:r>
            <a:br>
              <a:rPr lang="en-US" sz="2800" dirty="0"/>
            </a:br>
            <a:r>
              <a:rPr lang="en-US" sz="2800" dirty="0"/>
              <a:t>another server</a:t>
            </a:r>
          </a:p>
        </p:txBody>
      </p:sp>
      <p:sp>
        <p:nvSpPr>
          <p:cNvPr id="3" name="Title 2"/>
          <p:cNvSpPr>
            <a:spLocks noGrp="1"/>
          </p:cNvSpPr>
          <p:nvPr>
            <p:ph type="title"/>
          </p:nvPr>
        </p:nvSpPr>
        <p:spPr/>
        <p:txBody>
          <a:bodyPr/>
          <a:lstStyle/>
          <a:p>
            <a:r>
              <a:rPr lang="en-US" smtClean="0"/>
              <a:t>Safe links</a:t>
            </a:r>
            <a:endParaRPr lang="en-US" dirty="0"/>
          </a:p>
        </p:txBody>
      </p:sp>
      <p:grpSp>
        <p:nvGrpSpPr>
          <p:cNvPr id="113" name="Group 112"/>
          <p:cNvGrpSpPr/>
          <p:nvPr/>
        </p:nvGrpSpPr>
        <p:grpSpPr>
          <a:xfrm>
            <a:off x="823336" y="343247"/>
            <a:ext cx="11247111" cy="6069533"/>
            <a:chOff x="823336" y="528602"/>
            <a:chExt cx="11247111" cy="6069533"/>
          </a:xfrm>
        </p:grpSpPr>
        <p:sp>
          <p:nvSpPr>
            <p:cNvPr id="35" name="Rectangle 34"/>
            <p:cNvSpPr/>
            <p:nvPr/>
          </p:nvSpPr>
          <p:spPr bwMode="auto">
            <a:xfrm>
              <a:off x="1852475" y="4424636"/>
              <a:ext cx="1188720" cy="1371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nSpc>
                  <a:spcPct val="90000"/>
                </a:lnSpc>
                <a:spcBef>
                  <a:spcPts val="1200"/>
                </a:spcBef>
              </a:pPr>
              <a:r>
                <a:rPr lang="en-US" sz="1400" dirty="0">
                  <a:gradFill>
                    <a:gsLst>
                      <a:gs pos="0">
                        <a:srgbClr val="FFFFFF"/>
                      </a:gs>
                      <a:gs pos="29000">
                        <a:srgbClr val="FFFFFF"/>
                      </a:gs>
                    </a:gsLst>
                    <a:lin ang="5400000" scaled="0"/>
                  </a:gradFill>
                  <a:cs typeface="Segoe UI" panose="020B0502040204020203" pitchFamily="34" charset="0"/>
                </a:rPr>
                <a:t>IP + </a:t>
              </a:r>
              <a:r>
                <a:rPr lang="en-US" sz="1400" dirty="0" smtClean="0">
                  <a:gradFill>
                    <a:gsLst>
                      <a:gs pos="0">
                        <a:srgbClr val="FFFFFF"/>
                      </a:gs>
                      <a:gs pos="29000">
                        <a:srgbClr val="FFFFFF"/>
                      </a:gs>
                    </a:gsLst>
                    <a:lin ang="5400000" scaled="0"/>
                  </a:gradFill>
                  <a:cs typeface="Segoe UI" panose="020B0502040204020203" pitchFamily="34" charset="0"/>
                </a:rPr>
                <a:t>envelop </a:t>
              </a:r>
              <a:r>
                <a:rPr lang="en-US" sz="1400" dirty="0">
                  <a:gradFill>
                    <a:gsLst>
                      <a:gs pos="0">
                        <a:srgbClr val="FFFFFF"/>
                      </a:gs>
                      <a:gs pos="29000">
                        <a:srgbClr val="FFFFFF"/>
                      </a:gs>
                    </a:gsLst>
                    <a:lin ang="5400000" scaled="0"/>
                  </a:gradFill>
                  <a:cs typeface="Segoe UI" panose="020B0502040204020203" pitchFamily="34" charset="0"/>
                </a:rPr>
                <a:t>filter</a:t>
              </a:r>
            </a:p>
          </p:txBody>
        </p:sp>
        <p:sp>
          <p:nvSpPr>
            <p:cNvPr id="39" name="Rectangle 38"/>
            <p:cNvSpPr/>
            <p:nvPr/>
          </p:nvSpPr>
          <p:spPr bwMode="auto">
            <a:xfrm>
              <a:off x="3864155" y="4424636"/>
              <a:ext cx="1188720" cy="1371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nSpc>
                  <a:spcPct val="90000"/>
                </a:lnSpc>
                <a:spcBef>
                  <a:spcPts val="1200"/>
                </a:spcBef>
              </a:pPr>
              <a:r>
                <a:rPr lang="en-US" sz="1400" dirty="0">
                  <a:gradFill>
                    <a:gsLst>
                      <a:gs pos="0">
                        <a:srgbClr val="FFFFFF"/>
                      </a:gs>
                      <a:gs pos="29000">
                        <a:srgbClr val="FFFFFF"/>
                      </a:gs>
                    </a:gsLst>
                    <a:lin ang="5400000" scaled="0"/>
                  </a:gradFill>
                  <a:cs typeface="Segoe UI" panose="020B0502040204020203" pitchFamily="34" charset="0"/>
                </a:rPr>
                <a:t>Signature-based AV</a:t>
              </a:r>
            </a:p>
            <a:p>
              <a:pPr>
                <a:lnSpc>
                  <a:spcPct val="90000"/>
                </a:lnSpc>
                <a:spcBef>
                  <a:spcPts val="1200"/>
                </a:spcBef>
              </a:pPr>
              <a:r>
                <a:rPr lang="en-US" sz="1400" dirty="0">
                  <a:gradFill>
                    <a:gsLst>
                      <a:gs pos="0">
                        <a:srgbClr val="FFFFFF"/>
                      </a:gs>
                      <a:gs pos="29000">
                        <a:srgbClr val="FFFFFF"/>
                      </a:gs>
                    </a:gsLst>
                    <a:lin ang="5400000" scaled="0"/>
                  </a:gradFill>
                  <a:cs typeface="Segoe UI" panose="020B0502040204020203" pitchFamily="34" charset="0"/>
                </a:rPr>
                <a:t>Blocking known exploits</a:t>
              </a:r>
            </a:p>
          </p:txBody>
        </p:sp>
        <p:sp>
          <p:nvSpPr>
            <p:cNvPr id="43" name="Right Arrow 57"/>
            <p:cNvSpPr/>
            <p:nvPr/>
          </p:nvSpPr>
          <p:spPr>
            <a:xfrm>
              <a:off x="6973115" y="4378916"/>
              <a:ext cx="2560320" cy="182880"/>
            </a:xfrm>
            <a:prstGeom prst="rightArrow">
              <a:avLst/>
            </a:prstGeom>
            <a:solidFill>
              <a:srgbClr val="B2B2B2"/>
            </a:solidFill>
            <a:ln w="12700" cap="flat" cmpd="sng" algn="ctr">
              <a:noFill/>
              <a:prstDash val="solid"/>
              <a:miter lim="800000"/>
            </a:ln>
            <a:effectLst/>
          </p:spPr>
          <p:txBody>
            <a:bodyPr rtlCol="0" anchor="ctr"/>
            <a:lstStyle/>
            <a:p>
              <a:pPr algn="ctr" defTabSz="932597">
                <a:defRPr/>
              </a:pPr>
              <a:endParaRPr lang="en-US" kern="0">
                <a:solidFill>
                  <a:prstClr val="white"/>
                </a:solidFill>
                <a:latin typeface="Calibri"/>
              </a:endParaRPr>
            </a:p>
          </p:txBody>
        </p:sp>
        <p:sp>
          <p:nvSpPr>
            <p:cNvPr id="44" name="Right Arrow 57"/>
            <p:cNvSpPr/>
            <p:nvPr/>
          </p:nvSpPr>
          <p:spPr>
            <a:xfrm>
              <a:off x="8439912" y="5659076"/>
              <a:ext cx="2286000" cy="182880"/>
            </a:xfrm>
            <a:prstGeom prst="rightArrow">
              <a:avLst/>
            </a:prstGeom>
            <a:solidFill>
              <a:srgbClr val="B2B2B2"/>
            </a:solidFill>
            <a:ln w="12700" cap="flat" cmpd="sng" algn="ctr">
              <a:noFill/>
              <a:prstDash val="solid"/>
              <a:miter lim="800000"/>
            </a:ln>
            <a:effectLst/>
          </p:spPr>
          <p:txBody>
            <a:bodyPr rtlCol="0" anchor="ctr"/>
            <a:lstStyle/>
            <a:p>
              <a:pPr algn="ctr" defTabSz="932597">
                <a:defRPr/>
              </a:pPr>
              <a:endParaRPr lang="en-US" kern="0">
                <a:solidFill>
                  <a:prstClr val="white"/>
                </a:solidFill>
                <a:latin typeface="Calibri"/>
              </a:endParaRPr>
            </a:p>
          </p:txBody>
        </p:sp>
        <p:sp>
          <p:nvSpPr>
            <p:cNvPr id="103" name="Right Arrow 57"/>
            <p:cNvSpPr/>
            <p:nvPr/>
          </p:nvSpPr>
          <p:spPr>
            <a:xfrm rot="16200000">
              <a:off x="9391551" y="2880360"/>
              <a:ext cx="1005840" cy="182880"/>
            </a:xfrm>
            <a:prstGeom prst="rightArrow">
              <a:avLst/>
            </a:prstGeom>
            <a:solidFill>
              <a:srgbClr val="B2B2B2"/>
            </a:solidFill>
            <a:ln w="12700" cap="flat" cmpd="sng" algn="ctr">
              <a:noFill/>
              <a:prstDash val="solid"/>
              <a:miter lim="800000"/>
            </a:ln>
            <a:effectLst/>
          </p:spPr>
          <p:txBody>
            <a:bodyPr rtlCol="0" anchor="ctr"/>
            <a:lstStyle/>
            <a:p>
              <a:pPr algn="ctr" defTabSz="932597">
                <a:defRPr/>
              </a:pPr>
              <a:endParaRPr lang="en-US" kern="0">
                <a:solidFill>
                  <a:prstClr val="white"/>
                </a:solidFill>
                <a:latin typeface="Calibri"/>
              </a:endParaRPr>
            </a:p>
          </p:txBody>
        </p:sp>
        <p:grpSp>
          <p:nvGrpSpPr>
            <p:cNvPr id="50" name="Group 49"/>
            <p:cNvGrpSpPr/>
            <p:nvPr/>
          </p:nvGrpSpPr>
          <p:grpSpPr>
            <a:xfrm>
              <a:off x="9326880" y="3588701"/>
              <a:ext cx="1135183" cy="1594035"/>
              <a:chOff x="9876983" y="3095985"/>
              <a:chExt cx="1135183" cy="1594035"/>
            </a:xfrm>
          </p:grpSpPr>
          <p:pic>
            <p:nvPicPr>
              <p:cNvPr id="58" name="Picture 57"/>
              <p:cNvPicPr>
                <a:picLocks noChangeAspect="1"/>
              </p:cNvPicPr>
              <p:nvPr/>
            </p:nvPicPr>
            <p:blipFill>
              <a:blip r:embed="rId2"/>
              <a:stretch>
                <a:fillRect/>
              </a:stretch>
            </p:blipFill>
            <p:spPr>
              <a:xfrm>
                <a:off x="10122408" y="3095985"/>
                <a:ext cx="649224" cy="1123260"/>
              </a:xfrm>
              <a:prstGeom prst="rect">
                <a:avLst/>
              </a:prstGeom>
            </p:spPr>
          </p:pic>
          <p:sp>
            <p:nvSpPr>
              <p:cNvPr id="59" name="TextBox 58"/>
              <p:cNvSpPr txBox="1"/>
              <p:nvPr/>
            </p:nvSpPr>
            <p:spPr>
              <a:xfrm>
                <a:off x="9876983" y="4209889"/>
                <a:ext cx="1135183" cy="480131"/>
              </a:xfrm>
              <a:prstGeom prst="rect">
                <a:avLst/>
              </a:prstGeom>
              <a:noFill/>
            </p:spPr>
            <p:txBody>
              <a:bodyPr wrap="none" rtlCol="0" anchor="ctr" anchorCtr="0">
                <a:spAutoFit/>
              </a:bodyPr>
              <a:lstStyle/>
              <a:p>
                <a:pPr algn="ctr">
                  <a:lnSpc>
                    <a:spcPct val="90000"/>
                  </a:lnSpc>
                </a:pPr>
                <a:r>
                  <a:rPr lang="en-US" sz="1400" dirty="0">
                    <a:solidFill>
                      <a:srgbClr val="FFFFFF"/>
                    </a:solidFill>
                    <a:cs typeface="Segoe UI" panose="020B0502040204020203" pitchFamily="34" charset="0"/>
                  </a:rPr>
                  <a:t>EOP user</a:t>
                </a:r>
              </a:p>
              <a:p>
                <a:pPr algn="ctr">
                  <a:lnSpc>
                    <a:spcPct val="90000"/>
                  </a:lnSpc>
                </a:pPr>
                <a:r>
                  <a:rPr lang="en-US" sz="1400" dirty="0">
                    <a:solidFill>
                      <a:srgbClr val="FFFFFF"/>
                    </a:solidFill>
                    <a:cs typeface="Segoe UI" panose="020B0502040204020203" pitchFamily="34" charset="0"/>
                  </a:rPr>
                  <a:t>without ATP</a:t>
                </a:r>
              </a:p>
            </p:txBody>
          </p:sp>
        </p:grpSp>
        <p:sp>
          <p:nvSpPr>
            <p:cNvPr id="52" name="Rectangle 51"/>
            <p:cNvSpPr/>
            <p:nvPr/>
          </p:nvSpPr>
          <p:spPr bwMode="auto">
            <a:xfrm>
              <a:off x="5875835" y="4424635"/>
              <a:ext cx="1188720" cy="1371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nSpc>
                  <a:spcPct val="90000"/>
                </a:lnSpc>
                <a:spcBef>
                  <a:spcPts val="1200"/>
                </a:spcBef>
              </a:pPr>
              <a:r>
                <a:rPr lang="en-US" sz="1400" dirty="0">
                  <a:gradFill>
                    <a:gsLst>
                      <a:gs pos="0">
                        <a:srgbClr val="FFFFFF"/>
                      </a:gs>
                      <a:gs pos="29000">
                        <a:srgbClr val="FFFFFF"/>
                      </a:gs>
                    </a:gsLst>
                    <a:lin ang="5400000" scaled="0"/>
                  </a:gradFill>
                  <a:cs typeface="Segoe UI" panose="020B0502040204020203" pitchFamily="34" charset="0"/>
                </a:rPr>
                <a:t>Antispam </a:t>
              </a:r>
              <a:r>
                <a:rPr lang="en-US" sz="1400" dirty="0" smtClean="0">
                  <a:gradFill>
                    <a:gsLst>
                      <a:gs pos="0">
                        <a:srgbClr val="FFFFFF"/>
                      </a:gs>
                      <a:gs pos="29000">
                        <a:srgbClr val="FFFFFF"/>
                      </a:gs>
                    </a:gsLst>
                    <a:lin ang="5400000" scaled="0"/>
                  </a:gradFill>
                  <a:cs typeface="Segoe UI" panose="020B0502040204020203" pitchFamily="34" charset="0"/>
                </a:rPr>
                <a:t>filter</a:t>
              </a:r>
              <a:endParaRPr lang="en-US" sz="1400" dirty="0">
                <a:gradFill>
                  <a:gsLst>
                    <a:gs pos="0">
                      <a:srgbClr val="FFFFFF"/>
                    </a:gs>
                    <a:gs pos="29000">
                      <a:srgbClr val="FFFFFF"/>
                    </a:gs>
                  </a:gsLst>
                  <a:lin ang="5400000" scaled="0"/>
                </a:gradFill>
                <a:cs typeface="Segoe UI" panose="020B0502040204020203" pitchFamily="34" charset="0"/>
              </a:endParaRPr>
            </a:p>
          </p:txBody>
        </p:sp>
        <p:grpSp>
          <p:nvGrpSpPr>
            <p:cNvPr id="13" name="Group 12"/>
            <p:cNvGrpSpPr/>
            <p:nvPr/>
          </p:nvGrpSpPr>
          <p:grpSpPr>
            <a:xfrm>
              <a:off x="823336" y="4264282"/>
              <a:ext cx="983419" cy="1188720"/>
              <a:chOff x="823336" y="4264282"/>
              <a:chExt cx="983419" cy="1188720"/>
            </a:xfrm>
          </p:grpSpPr>
          <p:pic>
            <p:nvPicPr>
              <p:cNvPr id="76" name="Picture 75"/>
              <p:cNvPicPr>
                <a:picLocks noChangeAspect="1"/>
              </p:cNvPicPr>
              <p:nvPr/>
            </p:nvPicPr>
            <p:blipFill>
              <a:blip r:embed="rId3">
                <a:duotone>
                  <a:schemeClr val="bg2">
                    <a:shade val="45000"/>
                    <a:satMod val="135000"/>
                  </a:schemeClr>
                  <a:prstClr val="white"/>
                </a:duotone>
              </a:blip>
              <a:stretch>
                <a:fillRect/>
              </a:stretch>
            </p:blipFill>
            <p:spPr>
              <a:xfrm>
                <a:off x="823336" y="4264282"/>
                <a:ext cx="663752" cy="1188720"/>
              </a:xfrm>
              <a:prstGeom prst="rect">
                <a:avLst/>
              </a:prstGeom>
            </p:spPr>
          </p:pic>
          <p:grpSp>
            <p:nvGrpSpPr>
              <p:cNvPr id="12" name="Group 11"/>
              <p:cNvGrpSpPr/>
              <p:nvPr/>
            </p:nvGrpSpPr>
            <p:grpSpPr>
              <a:xfrm>
                <a:off x="1120955" y="4681785"/>
                <a:ext cx="685800" cy="588671"/>
                <a:chOff x="1120955" y="4681785"/>
                <a:chExt cx="685800" cy="588671"/>
              </a:xfrm>
            </p:grpSpPr>
            <p:grpSp>
              <p:nvGrpSpPr>
                <p:cNvPr id="77" name="Group 76"/>
                <p:cNvGrpSpPr/>
                <p:nvPr/>
              </p:nvGrpSpPr>
              <p:grpSpPr>
                <a:xfrm>
                  <a:off x="1120955" y="4950416"/>
                  <a:ext cx="685800" cy="320040"/>
                  <a:chOff x="1920240" y="5623846"/>
                  <a:chExt cx="685800" cy="320040"/>
                </a:xfrm>
              </p:grpSpPr>
              <p:grpSp>
                <p:nvGrpSpPr>
                  <p:cNvPr id="78" name="Group 77"/>
                  <p:cNvGrpSpPr>
                    <a:grpSpLocks noChangeAspect="1"/>
                  </p:cNvGrpSpPr>
                  <p:nvPr/>
                </p:nvGrpSpPr>
                <p:grpSpPr>
                  <a:xfrm>
                    <a:off x="1920240" y="5623846"/>
                    <a:ext cx="548640" cy="320040"/>
                    <a:chOff x="1395160" y="1895417"/>
                    <a:chExt cx="1097280" cy="640080"/>
                  </a:xfrm>
                </p:grpSpPr>
                <p:sp>
                  <p:nvSpPr>
                    <p:cNvPr id="80" name="Freeform 5"/>
                    <p:cNvSpPr>
                      <a:spLocks/>
                    </p:cNvSpPr>
                    <p:nvPr/>
                  </p:nvSpPr>
                  <p:spPr bwMode="auto">
                    <a:xfrm>
                      <a:off x="1395160" y="1895417"/>
                      <a:ext cx="1097280" cy="640080"/>
                    </a:xfrm>
                    <a:custGeom>
                      <a:avLst/>
                      <a:gdLst>
                        <a:gd name="T0" fmla="*/ 26 w 405"/>
                        <a:gd name="T1" fmla="*/ 576 h 576"/>
                        <a:gd name="T2" fmla="*/ 0 w 405"/>
                        <a:gd name="T3" fmla="*/ 550 h 576"/>
                        <a:gd name="T4" fmla="*/ 0 w 405"/>
                        <a:gd name="T5" fmla="*/ 26 h 576"/>
                        <a:gd name="T6" fmla="*/ 26 w 405"/>
                        <a:gd name="T7" fmla="*/ 0 h 576"/>
                        <a:gd name="T8" fmla="*/ 379 w 405"/>
                        <a:gd name="T9" fmla="*/ 0 h 576"/>
                        <a:gd name="T10" fmla="*/ 405 w 405"/>
                        <a:gd name="T11" fmla="*/ 26 h 576"/>
                        <a:gd name="T12" fmla="*/ 405 w 405"/>
                        <a:gd name="T13" fmla="*/ 550 h 576"/>
                        <a:gd name="T14" fmla="*/ 379 w 405"/>
                        <a:gd name="T15" fmla="*/ 576 h 576"/>
                        <a:gd name="T16" fmla="*/ 26 w 405"/>
                        <a:gd name="T1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576">
                          <a:moveTo>
                            <a:pt x="26" y="576"/>
                          </a:moveTo>
                          <a:cubicBezTo>
                            <a:pt x="12" y="576"/>
                            <a:pt x="0" y="564"/>
                            <a:pt x="0" y="550"/>
                          </a:cubicBezTo>
                          <a:cubicBezTo>
                            <a:pt x="0" y="26"/>
                            <a:pt x="0" y="26"/>
                            <a:pt x="0" y="26"/>
                          </a:cubicBezTo>
                          <a:cubicBezTo>
                            <a:pt x="0" y="12"/>
                            <a:pt x="12" y="0"/>
                            <a:pt x="26" y="0"/>
                          </a:cubicBezTo>
                          <a:cubicBezTo>
                            <a:pt x="379" y="0"/>
                            <a:pt x="379" y="0"/>
                            <a:pt x="379" y="0"/>
                          </a:cubicBezTo>
                          <a:cubicBezTo>
                            <a:pt x="393" y="0"/>
                            <a:pt x="405" y="12"/>
                            <a:pt x="405" y="26"/>
                          </a:cubicBezTo>
                          <a:cubicBezTo>
                            <a:pt x="405" y="550"/>
                            <a:pt x="405" y="550"/>
                            <a:pt x="405" y="550"/>
                          </a:cubicBezTo>
                          <a:cubicBezTo>
                            <a:pt x="405" y="564"/>
                            <a:pt x="393" y="576"/>
                            <a:pt x="379" y="576"/>
                          </a:cubicBezTo>
                          <a:lnTo>
                            <a:pt x="26" y="576"/>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81" name="Freeform 6"/>
                    <p:cNvSpPr>
                      <a:spLocks/>
                    </p:cNvSpPr>
                    <p:nvPr/>
                  </p:nvSpPr>
                  <p:spPr bwMode="auto">
                    <a:xfrm>
                      <a:off x="1395160" y="1895417"/>
                      <a:ext cx="1092727" cy="496016"/>
                    </a:xfrm>
                    <a:custGeom>
                      <a:avLst/>
                      <a:gdLst>
                        <a:gd name="T0" fmla="*/ 243 w 403"/>
                        <a:gd name="T1" fmla="*/ 137 h 153"/>
                        <a:gd name="T2" fmla="*/ 403 w 403"/>
                        <a:gd name="T3" fmla="*/ 26 h 153"/>
                        <a:gd name="T4" fmla="*/ 403 w 403"/>
                        <a:gd name="T5" fmla="*/ 0 h 153"/>
                        <a:gd name="T6" fmla="*/ 0 w 403"/>
                        <a:gd name="T7" fmla="*/ 0 h 153"/>
                        <a:gd name="T8" fmla="*/ 0 w 403"/>
                        <a:gd name="T9" fmla="*/ 26 h 153"/>
                        <a:gd name="T10" fmla="*/ 159 w 403"/>
                        <a:gd name="T11" fmla="*/ 137 h 153"/>
                        <a:gd name="T12" fmla="*/ 202 w 403"/>
                        <a:gd name="T13" fmla="*/ 153 h 153"/>
                        <a:gd name="T14" fmla="*/ 243 w 403"/>
                        <a:gd name="T15" fmla="*/ 137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53">
                          <a:moveTo>
                            <a:pt x="243" y="137"/>
                          </a:moveTo>
                          <a:cubicBezTo>
                            <a:pt x="403" y="26"/>
                            <a:pt x="403" y="26"/>
                            <a:pt x="403" y="26"/>
                          </a:cubicBezTo>
                          <a:cubicBezTo>
                            <a:pt x="403" y="0"/>
                            <a:pt x="403" y="0"/>
                            <a:pt x="403" y="0"/>
                          </a:cubicBezTo>
                          <a:cubicBezTo>
                            <a:pt x="0" y="0"/>
                            <a:pt x="0" y="0"/>
                            <a:pt x="0" y="0"/>
                          </a:cubicBezTo>
                          <a:cubicBezTo>
                            <a:pt x="0" y="26"/>
                            <a:pt x="0" y="26"/>
                            <a:pt x="0" y="26"/>
                          </a:cubicBezTo>
                          <a:cubicBezTo>
                            <a:pt x="159" y="137"/>
                            <a:pt x="159" y="137"/>
                            <a:pt x="159" y="137"/>
                          </a:cubicBezTo>
                          <a:cubicBezTo>
                            <a:pt x="159" y="137"/>
                            <a:pt x="183" y="153"/>
                            <a:pt x="202" y="153"/>
                          </a:cubicBezTo>
                          <a:cubicBezTo>
                            <a:pt x="221" y="153"/>
                            <a:pt x="243" y="137"/>
                            <a:pt x="243" y="13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79" name="Right Arrow 78"/>
                  <p:cNvSpPr/>
                  <p:nvPr/>
                </p:nvSpPr>
                <p:spPr>
                  <a:xfrm>
                    <a:off x="2377440" y="5761006"/>
                    <a:ext cx="228600" cy="182880"/>
                  </a:xfrm>
                  <a:prstGeom prst="rightArrow">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5" name="Picture 4"/>
                <p:cNvPicPr>
                  <a:picLocks noChangeAspect="1"/>
                </p:cNvPicPr>
                <p:nvPr/>
              </p:nvPicPr>
              <p:blipFill>
                <a:blip r:embed="rId4"/>
                <a:stretch>
                  <a:fillRect/>
                </a:stretch>
              </p:blipFill>
              <p:spPr>
                <a:xfrm>
                  <a:off x="1219949" y="4681785"/>
                  <a:ext cx="365760" cy="369940"/>
                </a:xfrm>
                <a:prstGeom prst="rect">
                  <a:avLst/>
                </a:prstGeom>
              </p:spPr>
            </p:pic>
          </p:grpSp>
        </p:grpSp>
        <p:grpSp>
          <p:nvGrpSpPr>
            <p:cNvPr id="85" name="Group 84"/>
            <p:cNvGrpSpPr/>
            <p:nvPr/>
          </p:nvGrpSpPr>
          <p:grpSpPr>
            <a:xfrm>
              <a:off x="3132635" y="4681785"/>
              <a:ext cx="685800" cy="588671"/>
              <a:chOff x="3132635" y="4681785"/>
              <a:chExt cx="685800" cy="588671"/>
            </a:xfrm>
          </p:grpSpPr>
          <p:grpSp>
            <p:nvGrpSpPr>
              <p:cNvPr id="40" name="Group 39"/>
              <p:cNvGrpSpPr/>
              <p:nvPr/>
            </p:nvGrpSpPr>
            <p:grpSpPr>
              <a:xfrm>
                <a:off x="3132635" y="4950416"/>
                <a:ext cx="685800" cy="320040"/>
                <a:chOff x="1920240" y="5623846"/>
                <a:chExt cx="685800" cy="320040"/>
              </a:xfrm>
            </p:grpSpPr>
            <p:grpSp>
              <p:nvGrpSpPr>
                <p:cNvPr id="72" name="Group 71"/>
                <p:cNvGrpSpPr>
                  <a:grpSpLocks noChangeAspect="1"/>
                </p:cNvGrpSpPr>
                <p:nvPr/>
              </p:nvGrpSpPr>
              <p:grpSpPr>
                <a:xfrm>
                  <a:off x="1920240" y="5623846"/>
                  <a:ext cx="548640" cy="320040"/>
                  <a:chOff x="1395160" y="1895417"/>
                  <a:chExt cx="1097280" cy="640080"/>
                </a:xfrm>
              </p:grpSpPr>
              <p:sp>
                <p:nvSpPr>
                  <p:cNvPr id="74" name="Freeform 5"/>
                  <p:cNvSpPr>
                    <a:spLocks/>
                  </p:cNvSpPr>
                  <p:nvPr/>
                </p:nvSpPr>
                <p:spPr bwMode="auto">
                  <a:xfrm>
                    <a:off x="1395160" y="1895417"/>
                    <a:ext cx="1097280" cy="640080"/>
                  </a:xfrm>
                  <a:custGeom>
                    <a:avLst/>
                    <a:gdLst>
                      <a:gd name="T0" fmla="*/ 26 w 405"/>
                      <a:gd name="T1" fmla="*/ 576 h 576"/>
                      <a:gd name="T2" fmla="*/ 0 w 405"/>
                      <a:gd name="T3" fmla="*/ 550 h 576"/>
                      <a:gd name="T4" fmla="*/ 0 w 405"/>
                      <a:gd name="T5" fmla="*/ 26 h 576"/>
                      <a:gd name="T6" fmla="*/ 26 w 405"/>
                      <a:gd name="T7" fmla="*/ 0 h 576"/>
                      <a:gd name="T8" fmla="*/ 379 w 405"/>
                      <a:gd name="T9" fmla="*/ 0 h 576"/>
                      <a:gd name="T10" fmla="*/ 405 w 405"/>
                      <a:gd name="T11" fmla="*/ 26 h 576"/>
                      <a:gd name="T12" fmla="*/ 405 w 405"/>
                      <a:gd name="T13" fmla="*/ 550 h 576"/>
                      <a:gd name="T14" fmla="*/ 379 w 405"/>
                      <a:gd name="T15" fmla="*/ 576 h 576"/>
                      <a:gd name="T16" fmla="*/ 26 w 405"/>
                      <a:gd name="T1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576">
                        <a:moveTo>
                          <a:pt x="26" y="576"/>
                        </a:moveTo>
                        <a:cubicBezTo>
                          <a:pt x="12" y="576"/>
                          <a:pt x="0" y="564"/>
                          <a:pt x="0" y="550"/>
                        </a:cubicBezTo>
                        <a:cubicBezTo>
                          <a:pt x="0" y="26"/>
                          <a:pt x="0" y="26"/>
                          <a:pt x="0" y="26"/>
                        </a:cubicBezTo>
                        <a:cubicBezTo>
                          <a:pt x="0" y="12"/>
                          <a:pt x="12" y="0"/>
                          <a:pt x="26" y="0"/>
                        </a:cubicBezTo>
                        <a:cubicBezTo>
                          <a:pt x="379" y="0"/>
                          <a:pt x="379" y="0"/>
                          <a:pt x="379" y="0"/>
                        </a:cubicBezTo>
                        <a:cubicBezTo>
                          <a:pt x="393" y="0"/>
                          <a:pt x="405" y="12"/>
                          <a:pt x="405" y="26"/>
                        </a:cubicBezTo>
                        <a:cubicBezTo>
                          <a:pt x="405" y="550"/>
                          <a:pt x="405" y="550"/>
                          <a:pt x="405" y="550"/>
                        </a:cubicBezTo>
                        <a:cubicBezTo>
                          <a:pt x="405" y="564"/>
                          <a:pt x="393" y="576"/>
                          <a:pt x="379" y="576"/>
                        </a:cubicBezTo>
                        <a:lnTo>
                          <a:pt x="26" y="576"/>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75" name="Freeform 6"/>
                  <p:cNvSpPr>
                    <a:spLocks/>
                  </p:cNvSpPr>
                  <p:nvPr/>
                </p:nvSpPr>
                <p:spPr bwMode="auto">
                  <a:xfrm>
                    <a:off x="1395160" y="1895417"/>
                    <a:ext cx="1092727" cy="496016"/>
                  </a:xfrm>
                  <a:custGeom>
                    <a:avLst/>
                    <a:gdLst>
                      <a:gd name="T0" fmla="*/ 243 w 403"/>
                      <a:gd name="T1" fmla="*/ 137 h 153"/>
                      <a:gd name="T2" fmla="*/ 403 w 403"/>
                      <a:gd name="T3" fmla="*/ 26 h 153"/>
                      <a:gd name="T4" fmla="*/ 403 w 403"/>
                      <a:gd name="T5" fmla="*/ 0 h 153"/>
                      <a:gd name="T6" fmla="*/ 0 w 403"/>
                      <a:gd name="T7" fmla="*/ 0 h 153"/>
                      <a:gd name="T8" fmla="*/ 0 w 403"/>
                      <a:gd name="T9" fmla="*/ 26 h 153"/>
                      <a:gd name="T10" fmla="*/ 159 w 403"/>
                      <a:gd name="T11" fmla="*/ 137 h 153"/>
                      <a:gd name="T12" fmla="*/ 202 w 403"/>
                      <a:gd name="T13" fmla="*/ 153 h 153"/>
                      <a:gd name="T14" fmla="*/ 243 w 403"/>
                      <a:gd name="T15" fmla="*/ 137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53">
                        <a:moveTo>
                          <a:pt x="243" y="137"/>
                        </a:moveTo>
                        <a:cubicBezTo>
                          <a:pt x="403" y="26"/>
                          <a:pt x="403" y="26"/>
                          <a:pt x="403" y="26"/>
                        </a:cubicBezTo>
                        <a:cubicBezTo>
                          <a:pt x="403" y="0"/>
                          <a:pt x="403" y="0"/>
                          <a:pt x="403" y="0"/>
                        </a:cubicBezTo>
                        <a:cubicBezTo>
                          <a:pt x="0" y="0"/>
                          <a:pt x="0" y="0"/>
                          <a:pt x="0" y="0"/>
                        </a:cubicBezTo>
                        <a:cubicBezTo>
                          <a:pt x="0" y="26"/>
                          <a:pt x="0" y="26"/>
                          <a:pt x="0" y="26"/>
                        </a:cubicBezTo>
                        <a:cubicBezTo>
                          <a:pt x="159" y="137"/>
                          <a:pt x="159" y="137"/>
                          <a:pt x="159" y="137"/>
                        </a:cubicBezTo>
                        <a:cubicBezTo>
                          <a:pt x="159" y="137"/>
                          <a:pt x="183" y="153"/>
                          <a:pt x="202" y="153"/>
                        </a:cubicBezTo>
                        <a:cubicBezTo>
                          <a:pt x="221" y="153"/>
                          <a:pt x="243" y="137"/>
                          <a:pt x="243" y="13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73" name="Right Arrow 72"/>
                <p:cNvSpPr/>
                <p:nvPr/>
              </p:nvSpPr>
              <p:spPr>
                <a:xfrm>
                  <a:off x="2377440" y="5761006"/>
                  <a:ext cx="228600" cy="182880"/>
                </a:xfrm>
                <a:prstGeom prst="rightArrow">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82" name="Picture 81"/>
              <p:cNvPicPr>
                <a:picLocks noChangeAspect="1"/>
              </p:cNvPicPr>
              <p:nvPr/>
            </p:nvPicPr>
            <p:blipFill>
              <a:blip r:embed="rId4"/>
              <a:stretch>
                <a:fillRect/>
              </a:stretch>
            </p:blipFill>
            <p:spPr>
              <a:xfrm>
                <a:off x="3231629" y="4681785"/>
                <a:ext cx="365760" cy="369940"/>
              </a:xfrm>
              <a:prstGeom prst="rect">
                <a:avLst/>
              </a:prstGeom>
            </p:spPr>
          </p:pic>
        </p:grpSp>
        <p:grpSp>
          <p:nvGrpSpPr>
            <p:cNvPr id="86" name="Group 85"/>
            <p:cNvGrpSpPr/>
            <p:nvPr/>
          </p:nvGrpSpPr>
          <p:grpSpPr>
            <a:xfrm>
              <a:off x="5144315" y="4681785"/>
              <a:ext cx="685800" cy="588671"/>
              <a:chOff x="5144315" y="4681785"/>
              <a:chExt cx="685800" cy="588671"/>
            </a:xfrm>
          </p:grpSpPr>
          <p:grpSp>
            <p:nvGrpSpPr>
              <p:cNvPr id="53" name="Group 52"/>
              <p:cNvGrpSpPr/>
              <p:nvPr/>
            </p:nvGrpSpPr>
            <p:grpSpPr>
              <a:xfrm>
                <a:off x="5144315" y="4950416"/>
                <a:ext cx="685800" cy="320040"/>
                <a:chOff x="1920240" y="5623846"/>
                <a:chExt cx="685800" cy="320040"/>
              </a:xfrm>
            </p:grpSpPr>
            <p:grpSp>
              <p:nvGrpSpPr>
                <p:cNvPr id="54" name="Group 53"/>
                <p:cNvGrpSpPr>
                  <a:grpSpLocks noChangeAspect="1"/>
                </p:cNvGrpSpPr>
                <p:nvPr/>
              </p:nvGrpSpPr>
              <p:grpSpPr>
                <a:xfrm>
                  <a:off x="1920240" y="5623846"/>
                  <a:ext cx="548640" cy="320040"/>
                  <a:chOff x="1395160" y="1895417"/>
                  <a:chExt cx="1097280" cy="640080"/>
                </a:xfrm>
              </p:grpSpPr>
              <p:sp>
                <p:nvSpPr>
                  <p:cNvPr id="56" name="Freeform 5"/>
                  <p:cNvSpPr>
                    <a:spLocks/>
                  </p:cNvSpPr>
                  <p:nvPr/>
                </p:nvSpPr>
                <p:spPr bwMode="auto">
                  <a:xfrm>
                    <a:off x="1395160" y="1895417"/>
                    <a:ext cx="1097280" cy="640080"/>
                  </a:xfrm>
                  <a:custGeom>
                    <a:avLst/>
                    <a:gdLst>
                      <a:gd name="T0" fmla="*/ 26 w 405"/>
                      <a:gd name="T1" fmla="*/ 576 h 576"/>
                      <a:gd name="T2" fmla="*/ 0 w 405"/>
                      <a:gd name="T3" fmla="*/ 550 h 576"/>
                      <a:gd name="T4" fmla="*/ 0 w 405"/>
                      <a:gd name="T5" fmla="*/ 26 h 576"/>
                      <a:gd name="T6" fmla="*/ 26 w 405"/>
                      <a:gd name="T7" fmla="*/ 0 h 576"/>
                      <a:gd name="T8" fmla="*/ 379 w 405"/>
                      <a:gd name="T9" fmla="*/ 0 h 576"/>
                      <a:gd name="T10" fmla="*/ 405 w 405"/>
                      <a:gd name="T11" fmla="*/ 26 h 576"/>
                      <a:gd name="T12" fmla="*/ 405 w 405"/>
                      <a:gd name="T13" fmla="*/ 550 h 576"/>
                      <a:gd name="T14" fmla="*/ 379 w 405"/>
                      <a:gd name="T15" fmla="*/ 576 h 576"/>
                      <a:gd name="T16" fmla="*/ 26 w 405"/>
                      <a:gd name="T1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576">
                        <a:moveTo>
                          <a:pt x="26" y="576"/>
                        </a:moveTo>
                        <a:cubicBezTo>
                          <a:pt x="12" y="576"/>
                          <a:pt x="0" y="564"/>
                          <a:pt x="0" y="550"/>
                        </a:cubicBezTo>
                        <a:cubicBezTo>
                          <a:pt x="0" y="26"/>
                          <a:pt x="0" y="26"/>
                          <a:pt x="0" y="26"/>
                        </a:cubicBezTo>
                        <a:cubicBezTo>
                          <a:pt x="0" y="12"/>
                          <a:pt x="12" y="0"/>
                          <a:pt x="26" y="0"/>
                        </a:cubicBezTo>
                        <a:cubicBezTo>
                          <a:pt x="379" y="0"/>
                          <a:pt x="379" y="0"/>
                          <a:pt x="379" y="0"/>
                        </a:cubicBezTo>
                        <a:cubicBezTo>
                          <a:pt x="393" y="0"/>
                          <a:pt x="405" y="12"/>
                          <a:pt x="405" y="26"/>
                        </a:cubicBezTo>
                        <a:cubicBezTo>
                          <a:pt x="405" y="550"/>
                          <a:pt x="405" y="550"/>
                          <a:pt x="405" y="550"/>
                        </a:cubicBezTo>
                        <a:cubicBezTo>
                          <a:pt x="405" y="564"/>
                          <a:pt x="393" y="576"/>
                          <a:pt x="379" y="576"/>
                        </a:cubicBezTo>
                        <a:lnTo>
                          <a:pt x="26" y="576"/>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57" name="Freeform 6"/>
                  <p:cNvSpPr>
                    <a:spLocks/>
                  </p:cNvSpPr>
                  <p:nvPr/>
                </p:nvSpPr>
                <p:spPr bwMode="auto">
                  <a:xfrm>
                    <a:off x="1395160" y="1895417"/>
                    <a:ext cx="1092727" cy="496016"/>
                  </a:xfrm>
                  <a:custGeom>
                    <a:avLst/>
                    <a:gdLst>
                      <a:gd name="T0" fmla="*/ 243 w 403"/>
                      <a:gd name="T1" fmla="*/ 137 h 153"/>
                      <a:gd name="T2" fmla="*/ 403 w 403"/>
                      <a:gd name="T3" fmla="*/ 26 h 153"/>
                      <a:gd name="T4" fmla="*/ 403 w 403"/>
                      <a:gd name="T5" fmla="*/ 0 h 153"/>
                      <a:gd name="T6" fmla="*/ 0 w 403"/>
                      <a:gd name="T7" fmla="*/ 0 h 153"/>
                      <a:gd name="T8" fmla="*/ 0 w 403"/>
                      <a:gd name="T9" fmla="*/ 26 h 153"/>
                      <a:gd name="T10" fmla="*/ 159 w 403"/>
                      <a:gd name="T11" fmla="*/ 137 h 153"/>
                      <a:gd name="T12" fmla="*/ 202 w 403"/>
                      <a:gd name="T13" fmla="*/ 153 h 153"/>
                      <a:gd name="T14" fmla="*/ 243 w 403"/>
                      <a:gd name="T15" fmla="*/ 137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53">
                        <a:moveTo>
                          <a:pt x="243" y="137"/>
                        </a:moveTo>
                        <a:cubicBezTo>
                          <a:pt x="403" y="26"/>
                          <a:pt x="403" y="26"/>
                          <a:pt x="403" y="26"/>
                        </a:cubicBezTo>
                        <a:cubicBezTo>
                          <a:pt x="403" y="0"/>
                          <a:pt x="403" y="0"/>
                          <a:pt x="403" y="0"/>
                        </a:cubicBezTo>
                        <a:cubicBezTo>
                          <a:pt x="0" y="0"/>
                          <a:pt x="0" y="0"/>
                          <a:pt x="0" y="0"/>
                        </a:cubicBezTo>
                        <a:cubicBezTo>
                          <a:pt x="0" y="26"/>
                          <a:pt x="0" y="26"/>
                          <a:pt x="0" y="26"/>
                        </a:cubicBezTo>
                        <a:cubicBezTo>
                          <a:pt x="159" y="137"/>
                          <a:pt x="159" y="137"/>
                          <a:pt x="159" y="137"/>
                        </a:cubicBezTo>
                        <a:cubicBezTo>
                          <a:pt x="159" y="137"/>
                          <a:pt x="183" y="153"/>
                          <a:pt x="202" y="153"/>
                        </a:cubicBezTo>
                        <a:cubicBezTo>
                          <a:pt x="221" y="153"/>
                          <a:pt x="243" y="137"/>
                          <a:pt x="243" y="13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55" name="Right Arrow 54"/>
                <p:cNvSpPr/>
                <p:nvPr/>
              </p:nvSpPr>
              <p:spPr>
                <a:xfrm>
                  <a:off x="2377440" y="5761006"/>
                  <a:ext cx="228600" cy="182880"/>
                </a:xfrm>
                <a:prstGeom prst="rightArrow">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83" name="Picture 82"/>
              <p:cNvPicPr>
                <a:picLocks noChangeAspect="1"/>
              </p:cNvPicPr>
              <p:nvPr/>
            </p:nvPicPr>
            <p:blipFill>
              <a:blip r:embed="rId4"/>
              <a:stretch>
                <a:fillRect/>
              </a:stretch>
            </p:blipFill>
            <p:spPr>
              <a:xfrm>
                <a:off x="5243309" y="4681785"/>
                <a:ext cx="365760" cy="369940"/>
              </a:xfrm>
              <a:prstGeom prst="rect">
                <a:avLst/>
              </a:prstGeom>
            </p:spPr>
          </p:pic>
        </p:grpSp>
        <p:grpSp>
          <p:nvGrpSpPr>
            <p:cNvPr id="87" name="Group 86"/>
            <p:cNvGrpSpPr/>
            <p:nvPr/>
          </p:nvGrpSpPr>
          <p:grpSpPr>
            <a:xfrm>
              <a:off x="7155688" y="4681785"/>
              <a:ext cx="685800" cy="588671"/>
              <a:chOff x="7155688" y="4681785"/>
              <a:chExt cx="685800" cy="588671"/>
            </a:xfrm>
          </p:grpSpPr>
          <p:grpSp>
            <p:nvGrpSpPr>
              <p:cNvPr id="45" name="Group 44"/>
              <p:cNvGrpSpPr/>
              <p:nvPr/>
            </p:nvGrpSpPr>
            <p:grpSpPr>
              <a:xfrm>
                <a:off x="7155688" y="4950416"/>
                <a:ext cx="685800" cy="320040"/>
                <a:chOff x="1920240" y="5623846"/>
                <a:chExt cx="685800" cy="320040"/>
              </a:xfrm>
            </p:grpSpPr>
            <p:grpSp>
              <p:nvGrpSpPr>
                <p:cNvPr id="68" name="Group 67"/>
                <p:cNvGrpSpPr>
                  <a:grpSpLocks noChangeAspect="1"/>
                </p:cNvGrpSpPr>
                <p:nvPr/>
              </p:nvGrpSpPr>
              <p:grpSpPr>
                <a:xfrm>
                  <a:off x="1920240" y="5623846"/>
                  <a:ext cx="548640" cy="320040"/>
                  <a:chOff x="1395160" y="1895417"/>
                  <a:chExt cx="1097280" cy="640080"/>
                </a:xfrm>
              </p:grpSpPr>
              <p:sp>
                <p:nvSpPr>
                  <p:cNvPr id="70" name="Freeform 5"/>
                  <p:cNvSpPr>
                    <a:spLocks/>
                  </p:cNvSpPr>
                  <p:nvPr/>
                </p:nvSpPr>
                <p:spPr bwMode="auto">
                  <a:xfrm>
                    <a:off x="1395160" y="1895417"/>
                    <a:ext cx="1097280" cy="640080"/>
                  </a:xfrm>
                  <a:custGeom>
                    <a:avLst/>
                    <a:gdLst>
                      <a:gd name="T0" fmla="*/ 26 w 405"/>
                      <a:gd name="T1" fmla="*/ 576 h 576"/>
                      <a:gd name="T2" fmla="*/ 0 w 405"/>
                      <a:gd name="T3" fmla="*/ 550 h 576"/>
                      <a:gd name="T4" fmla="*/ 0 w 405"/>
                      <a:gd name="T5" fmla="*/ 26 h 576"/>
                      <a:gd name="T6" fmla="*/ 26 w 405"/>
                      <a:gd name="T7" fmla="*/ 0 h 576"/>
                      <a:gd name="T8" fmla="*/ 379 w 405"/>
                      <a:gd name="T9" fmla="*/ 0 h 576"/>
                      <a:gd name="T10" fmla="*/ 405 w 405"/>
                      <a:gd name="T11" fmla="*/ 26 h 576"/>
                      <a:gd name="T12" fmla="*/ 405 w 405"/>
                      <a:gd name="T13" fmla="*/ 550 h 576"/>
                      <a:gd name="T14" fmla="*/ 379 w 405"/>
                      <a:gd name="T15" fmla="*/ 576 h 576"/>
                      <a:gd name="T16" fmla="*/ 26 w 405"/>
                      <a:gd name="T1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576">
                        <a:moveTo>
                          <a:pt x="26" y="576"/>
                        </a:moveTo>
                        <a:cubicBezTo>
                          <a:pt x="12" y="576"/>
                          <a:pt x="0" y="564"/>
                          <a:pt x="0" y="550"/>
                        </a:cubicBezTo>
                        <a:cubicBezTo>
                          <a:pt x="0" y="26"/>
                          <a:pt x="0" y="26"/>
                          <a:pt x="0" y="26"/>
                        </a:cubicBezTo>
                        <a:cubicBezTo>
                          <a:pt x="0" y="12"/>
                          <a:pt x="12" y="0"/>
                          <a:pt x="26" y="0"/>
                        </a:cubicBezTo>
                        <a:cubicBezTo>
                          <a:pt x="379" y="0"/>
                          <a:pt x="379" y="0"/>
                          <a:pt x="379" y="0"/>
                        </a:cubicBezTo>
                        <a:cubicBezTo>
                          <a:pt x="393" y="0"/>
                          <a:pt x="405" y="12"/>
                          <a:pt x="405" y="26"/>
                        </a:cubicBezTo>
                        <a:cubicBezTo>
                          <a:pt x="405" y="550"/>
                          <a:pt x="405" y="550"/>
                          <a:pt x="405" y="550"/>
                        </a:cubicBezTo>
                        <a:cubicBezTo>
                          <a:pt x="405" y="564"/>
                          <a:pt x="393" y="576"/>
                          <a:pt x="379" y="576"/>
                        </a:cubicBezTo>
                        <a:lnTo>
                          <a:pt x="26" y="576"/>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71" name="Freeform 6"/>
                  <p:cNvSpPr>
                    <a:spLocks/>
                  </p:cNvSpPr>
                  <p:nvPr/>
                </p:nvSpPr>
                <p:spPr bwMode="auto">
                  <a:xfrm>
                    <a:off x="1395160" y="1895417"/>
                    <a:ext cx="1092727" cy="496016"/>
                  </a:xfrm>
                  <a:custGeom>
                    <a:avLst/>
                    <a:gdLst>
                      <a:gd name="T0" fmla="*/ 243 w 403"/>
                      <a:gd name="T1" fmla="*/ 137 h 153"/>
                      <a:gd name="T2" fmla="*/ 403 w 403"/>
                      <a:gd name="T3" fmla="*/ 26 h 153"/>
                      <a:gd name="T4" fmla="*/ 403 w 403"/>
                      <a:gd name="T5" fmla="*/ 0 h 153"/>
                      <a:gd name="T6" fmla="*/ 0 w 403"/>
                      <a:gd name="T7" fmla="*/ 0 h 153"/>
                      <a:gd name="T8" fmla="*/ 0 w 403"/>
                      <a:gd name="T9" fmla="*/ 26 h 153"/>
                      <a:gd name="T10" fmla="*/ 159 w 403"/>
                      <a:gd name="T11" fmla="*/ 137 h 153"/>
                      <a:gd name="T12" fmla="*/ 202 w 403"/>
                      <a:gd name="T13" fmla="*/ 153 h 153"/>
                      <a:gd name="T14" fmla="*/ 243 w 403"/>
                      <a:gd name="T15" fmla="*/ 137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53">
                        <a:moveTo>
                          <a:pt x="243" y="137"/>
                        </a:moveTo>
                        <a:cubicBezTo>
                          <a:pt x="403" y="26"/>
                          <a:pt x="403" y="26"/>
                          <a:pt x="403" y="26"/>
                        </a:cubicBezTo>
                        <a:cubicBezTo>
                          <a:pt x="403" y="0"/>
                          <a:pt x="403" y="0"/>
                          <a:pt x="403" y="0"/>
                        </a:cubicBezTo>
                        <a:cubicBezTo>
                          <a:pt x="0" y="0"/>
                          <a:pt x="0" y="0"/>
                          <a:pt x="0" y="0"/>
                        </a:cubicBezTo>
                        <a:cubicBezTo>
                          <a:pt x="0" y="26"/>
                          <a:pt x="0" y="26"/>
                          <a:pt x="0" y="26"/>
                        </a:cubicBezTo>
                        <a:cubicBezTo>
                          <a:pt x="159" y="137"/>
                          <a:pt x="159" y="137"/>
                          <a:pt x="159" y="137"/>
                        </a:cubicBezTo>
                        <a:cubicBezTo>
                          <a:pt x="159" y="137"/>
                          <a:pt x="183" y="153"/>
                          <a:pt x="202" y="153"/>
                        </a:cubicBezTo>
                        <a:cubicBezTo>
                          <a:pt x="221" y="153"/>
                          <a:pt x="243" y="137"/>
                          <a:pt x="243" y="13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69" name="Right Arrow 68"/>
                <p:cNvSpPr/>
                <p:nvPr/>
              </p:nvSpPr>
              <p:spPr>
                <a:xfrm>
                  <a:off x="2377440" y="5761006"/>
                  <a:ext cx="228600" cy="182880"/>
                </a:xfrm>
                <a:prstGeom prst="rightArrow">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84" name="Picture 83"/>
              <p:cNvPicPr>
                <a:picLocks noChangeAspect="1"/>
              </p:cNvPicPr>
              <p:nvPr/>
            </p:nvPicPr>
            <p:blipFill>
              <a:blip r:embed="rId4"/>
              <a:stretch>
                <a:fillRect/>
              </a:stretch>
            </p:blipFill>
            <p:spPr>
              <a:xfrm>
                <a:off x="7254682" y="4681785"/>
                <a:ext cx="365760" cy="369940"/>
              </a:xfrm>
              <a:prstGeom prst="rect">
                <a:avLst/>
              </a:prstGeom>
            </p:spPr>
          </p:pic>
        </p:grpSp>
        <p:grpSp>
          <p:nvGrpSpPr>
            <p:cNvPr id="88" name="Group 87"/>
            <p:cNvGrpSpPr/>
            <p:nvPr/>
          </p:nvGrpSpPr>
          <p:grpSpPr>
            <a:xfrm>
              <a:off x="8531352" y="4046932"/>
              <a:ext cx="685800" cy="588671"/>
              <a:chOff x="7155688" y="4681785"/>
              <a:chExt cx="685800" cy="588671"/>
            </a:xfrm>
          </p:grpSpPr>
          <p:grpSp>
            <p:nvGrpSpPr>
              <p:cNvPr id="89" name="Group 88"/>
              <p:cNvGrpSpPr/>
              <p:nvPr/>
            </p:nvGrpSpPr>
            <p:grpSpPr>
              <a:xfrm>
                <a:off x="7155688" y="4950416"/>
                <a:ext cx="685800" cy="320040"/>
                <a:chOff x="1920240" y="5623846"/>
                <a:chExt cx="685800" cy="320040"/>
              </a:xfrm>
            </p:grpSpPr>
            <p:grpSp>
              <p:nvGrpSpPr>
                <p:cNvPr id="91" name="Group 90"/>
                <p:cNvGrpSpPr>
                  <a:grpSpLocks noChangeAspect="1"/>
                </p:cNvGrpSpPr>
                <p:nvPr/>
              </p:nvGrpSpPr>
              <p:grpSpPr>
                <a:xfrm>
                  <a:off x="1920240" y="5623846"/>
                  <a:ext cx="548640" cy="320040"/>
                  <a:chOff x="1395160" y="1895417"/>
                  <a:chExt cx="1097280" cy="640080"/>
                </a:xfrm>
              </p:grpSpPr>
              <p:sp>
                <p:nvSpPr>
                  <p:cNvPr id="93" name="Freeform 5"/>
                  <p:cNvSpPr>
                    <a:spLocks/>
                  </p:cNvSpPr>
                  <p:nvPr/>
                </p:nvSpPr>
                <p:spPr bwMode="auto">
                  <a:xfrm>
                    <a:off x="1395160" y="1895417"/>
                    <a:ext cx="1097280" cy="640080"/>
                  </a:xfrm>
                  <a:custGeom>
                    <a:avLst/>
                    <a:gdLst>
                      <a:gd name="T0" fmla="*/ 26 w 405"/>
                      <a:gd name="T1" fmla="*/ 576 h 576"/>
                      <a:gd name="T2" fmla="*/ 0 w 405"/>
                      <a:gd name="T3" fmla="*/ 550 h 576"/>
                      <a:gd name="T4" fmla="*/ 0 w 405"/>
                      <a:gd name="T5" fmla="*/ 26 h 576"/>
                      <a:gd name="T6" fmla="*/ 26 w 405"/>
                      <a:gd name="T7" fmla="*/ 0 h 576"/>
                      <a:gd name="T8" fmla="*/ 379 w 405"/>
                      <a:gd name="T9" fmla="*/ 0 h 576"/>
                      <a:gd name="T10" fmla="*/ 405 w 405"/>
                      <a:gd name="T11" fmla="*/ 26 h 576"/>
                      <a:gd name="T12" fmla="*/ 405 w 405"/>
                      <a:gd name="T13" fmla="*/ 550 h 576"/>
                      <a:gd name="T14" fmla="*/ 379 w 405"/>
                      <a:gd name="T15" fmla="*/ 576 h 576"/>
                      <a:gd name="T16" fmla="*/ 26 w 405"/>
                      <a:gd name="T1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576">
                        <a:moveTo>
                          <a:pt x="26" y="576"/>
                        </a:moveTo>
                        <a:cubicBezTo>
                          <a:pt x="12" y="576"/>
                          <a:pt x="0" y="564"/>
                          <a:pt x="0" y="550"/>
                        </a:cubicBezTo>
                        <a:cubicBezTo>
                          <a:pt x="0" y="26"/>
                          <a:pt x="0" y="26"/>
                          <a:pt x="0" y="26"/>
                        </a:cubicBezTo>
                        <a:cubicBezTo>
                          <a:pt x="0" y="12"/>
                          <a:pt x="12" y="0"/>
                          <a:pt x="26" y="0"/>
                        </a:cubicBezTo>
                        <a:cubicBezTo>
                          <a:pt x="379" y="0"/>
                          <a:pt x="379" y="0"/>
                          <a:pt x="379" y="0"/>
                        </a:cubicBezTo>
                        <a:cubicBezTo>
                          <a:pt x="393" y="0"/>
                          <a:pt x="405" y="12"/>
                          <a:pt x="405" y="26"/>
                        </a:cubicBezTo>
                        <a:cubicBezTo>
                          <a:pt x="405" y="550"/>
                          <a:pt x="405" y="550"/>
                          <a:pt x="405" y="550"/>
                        </a:cubicBezTo>
                        <a:cubicBezTo>
                          <a:pt x="405" y="564"/>
                          <a:pt x="393" y="576"/>
                          <a:pt x="379" y="576"/>
                        </a:cubicBezTo>
                        <a:lnTo>
                          <a:pt x="26" y="576"/>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94" name="Freeform 6"/>
                  <p:cNvSpPr>
                    <a:spLocks/>
                  </p:cNvSpPr>
                  <p:nvPr/>
                </p:nvSpPr>
                <p:spPr bwMode="auto">
                  <a:xfrm>
                    <a:off x="1395160" y="1895417"/>
                    <a:ext cx="1092727" cy="496016"/>
                  </a:xfrm>
                  <a:custGeom>
                    <a:avLst/>
                    <a:gdLst>
                      <a:gd name="T0" fmla="*/ 243 w 403"/>
                      <a:gd name="T1" fmla="*/ 137 h 153"/>
                      <a:gd name="T2" fmla="*/ 403 w 403"/>
                      <a:gd name="T3" fmla="*/ 26 h 153"/>
                      <a:gd name="T4" fmla="*/ 403 w 403"/>
                      <a:gd name="T5" fmla="*/ 0 h 153"/>
                      <a:gd name="T6" fmla="*/ 0 w 403"/>
                      <a:gd name="T7" fmla="*/ 0 h 153"/>
                      <a:gd name="T8" fmla="*/ 0 w 403"/>
                      <a:gd name="T9" fmla="*/ 26 h 153"/>
                      <a:gd name="T10" fmla="*/ 159 w 403"/>
                      <a:gd name="T11" fmla="*/ 137 h 153"/>
                      <a:gd name="T12" fmla="*/ 202 w 403"/>
                      <a:gd name="T13" fmla="*/ 153 h 153"/>
                      <a:gd name="T14" fmla="*/ 243 w 403"/>
                      <a:gd name="T15" fmla="*/ 137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53">
                        <a:moveTo>
                          <a:pt x="243" y="137"/>
                        </a:moveTo>
                        <a:cubicBezTo>
                          <a:pt x="403" y="26"/>
                          <a:pt x="403" y="26"/>
                          <a:pt x="403" y="26"/>
                        </a:cubicBezTo>
                        <a:cubicBezTo>
                          <a:pt x="403" y="0"/>
                          <a:pt x="403" y="0"/>
                          <a:pt x="403" y="0"/>
                        </a:cubicBezTo>
                        <a:cubicBezTo>
                          <a:pt x="0" y="0"/>
                          <a:pt x="0" y="0"/>
                          <a:pt x="0" y="0"/>
                        </a:cubicBezTo>
                        <a:cubicBezTo>
                          <a:pt x="0" y="26"/>
                          <a:pt x="0" y="26"/>
                          <a:pt x="0" y="26"/>
                        </a:cubicBezTo>
                        <a:cubicBezTo>
                          <a:pt x="159" y="137"/>
                          <a:pt x="159" y="137"/>
                          <a:pt x="159" y="137"/>
                        </a:cubicBezTo>
                        <a:cubicBezTo>
                          <a:pt x="159" y="137"/>
                          <a:pt x="183" y="153"/>
                          <a:pt x="202" y="153"/>
                        </a:cubicBezTo>
                        <a:cubicBezTo>
                          <a:pt x="221" y="153"/>
                          <a:pt x="243" y="137"/>
                          <a:pt x="243" y="13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92" name="Right Arrow 91"/>
                <p:cNvSpPr/>
                <p:nvPr/>
              </p:nvSpPr>
              <p:spPr>
                <a:xfrm>
                  <a:off x="2377440" y="5761006"/>
                  <a:ext cx="228600" cy="182880"/>
                </a:xfrm>
                <a:prstGeom prst="rightArrow">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90" name="Picture 89"/>
              <p:cNvPicPr>
                <a:picLocks noChangeAspect="1"/>
              </p:cNvPicPr>
              <p:nvPr/>
            </p:nvPicPr>
            <p:blipFill>
              <a:blip r:embed="rId4"/>
              <a:stretch>
                <a:fillRect/>
              </a:stretch>
            </p:blipFill>
            <p:spPr>
              <a:xfrm>
                <a:off x="7254682" y="4681785"/>
                <a:ext cx="365760" cy="369940"/>
              </a:xfrm>
              <a:prstGeom prst="rect">
                <a:avLst/>
              </a:prstGeom>
            </p:spPr>
          </p:pic>
        </p:grpSp>
        <p:grpSp>
          <p:nvGrpSpPr>
            <p:cNvPr id="97" name="Group 96"/>
            <p:cNvGrpSpPr>
              <a:grpSpLocks noChangeAspect="1"/>
            </p:cNvGrpSpPr>
            <p:nvPr/>
          </p:nvGrpSpPr>
          <p:grpSpPr>
            <a:xfrm>
              <a:off x="7757185" y="5009708"/>
              <a:ext cx="914400" cy="914400"/>
              <a:chOff x="7955569" y="4698956"/>
              <a:chExt cx="822960" cy="822960"/>
            </a:xfrm>
          </p:grpSpPr>
          <p:pic>
            <p:nvPicPr>
              <p:cNvPr id="95" name="Picture 94"/>
              <p:cNvPicPr>
                <a:picLocks noChangeAspect="1"/>
              </p:cNvPicPr>
              <p:nvPr/>
            </p:nvPicPr>
            <p:blipFill>
              <a:blip r:embed="rId5"/>
              <a:stretch>
                <a:fillRect/>
              </a:stretch>
            </p:blipFill>
            <p:spPr>
              <a:xfrm>
                <a:off x="7955569" y="4698956"/>
                <a:ext cx="822960" cy="822960"/>
              </a:xfrm>
              <a:prstGeom prst="rect">
                <a:avLst/>
              </a:prstGeom>
            </p:spPr>
          </p:pic>
          <p:sp>
            <p:nvSpPr>
              <p:cNvPr id="96" name="Freeform 121"/>
              <p:cNvSpPr>
                <a:spLocks noChangeAspect="1"/>
              </p:cNvSpPr>
              <p:nvPr/>
            </p:nvSpPr>
            <p:spPr bwMode="black">
              <a:xfrm>
                <a:off x="8180099" y="4839395"/>
                <a:ext cx="306359" cy="411480"/>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solidFill>
                <a:schemeClr val="tx1"/>
              </a:solidFill>
              <a:ln>
                <a:noFill/>
              </a:ln>
              <a:extLst/>
            </p:spPr>
            <p:txBody>
              <a:bodyPr vert="horz" wrap="square" lIns="91421" tIns="45710" rIns="91421" bIns="45710" numCol="1" anchor="t" anchorCtr="0" compatLnSpc="1">
                <a:prstTxWarp prst="textNoShape">
                  <a:avLst/>
                </a:prstTxWarp>
              </a:bodyPr>
              <a:lstStyle/>
              <a:p>
                <a:endParaRPr lang="en-US" sz="1764" dirty="0">
                  <a:solidFill>
                    <a:srgbClr val="000000"/>
                  </a:solidFill>
                </a:endParaRPr>
              </a:p>
            </p:txBody>
          </p:sp>
        </p:grpSp>
        <p:grpSp>
          <p:nvGrpSpPr>
            <p:cNvPr id="99" name="Group 98"/>
            <p:cNvGrpSpPr/>
            <p:nvPr/>
          </p:nvGrpSpPr>
          <p:grpSpPr>
            <a:xfrm>
              <a:off x="8984488" y="5508920"/>
              <a:ext cx="685800" cy="401616"/>
              <a:chOff x="8984488" y="5508920"/>
              <a:chExt cx="685800" cy="401616"/>
            </a:xfrm>
          </p:grpSpPr>
          <p:grpSp>
            <p:nvGrpSpPr>
              <p:cNvPr id="46" name="Group 45"/>
              <p:cNvGrpSpPr/>
              <p:nvPr/>
            </p:nvGrpSpPr>
            <p:grpSpPr>
              <a:xfrm>
                <a:off x="8984488" y="5590496"/>
                <a:ext cx="685800" cy="320040"/>
                <a:chOff x="1920240" y="5623846"/>
                <a:chExt cx="685800" cy="320040"/>
              </a:xfrm>
            </p:grpSpPr>
            <p:grpSp>
              <p:nvGrpSpPr>
                <p:cNvPr id="64" name="Group 63"/>
                <p:cNvGrpSpPr>
                  <a:grpSpLocks noChangeAspect="1"/>
                </p:cNvGrpSpPr>
                <p:nvPr/>
              </p:nvGrpSpPr>
              <p:grpSpPr>
                <a:xfrm>
                  <a:off x="1920240" y="5623846"/>
                  <a:ext cx="548640" cy="320040"/>
                  <a:chOff x="1395160" y="1895417"/>
                  <a:chExt cx="1097280" cy="640080"/>
                </a:xfrm>
              </p:grpSpPr>
              <p:sp>
                <p:nvSpPr>
                  <p:cNvPr id="66" name="Freeform 5"/>
                  <p:cNvSpPr>
                    <a:spLocks/>
                  </p:cNvSpPr>
                  <p:nvPr/>
                </p:nvSpPr>
                <p:spPr bwMode="auto">
                  <a:xfrm>
                    <a:off x="1395160" y="1895417"/>
                    <a:ext cx="1097280" cy="640080"/>
                  </a:xfrm>
                  <a:custGeom>
                    <a:avLst/>
                    <a:gdLst>
                      <a:gd name="T0" fmla="*/ 26 w 405"/>
                      <a:gd name="T1" fmla="*/ 576 h 576"/>
                      <a:gd name="T2" fmla="*/ 0 w 405"/>
                      <a:gd name="T3" fmla="*/ 550 h 576"/>
                      <a:gd name="T4" fmla="*/ 0 w 405"/>
                      <a:gd name="T5" fmla="*/ 26 h 576"/>
                      <a:gd name="T6" fmla="*/ 26 w 405"/>
                      <a:gd name="T7" fmla="*/ 0 h 576"/>
                      <a:gd name="T8" fmla="*/ 379 w 405"/>
                      <a:gd name="T9" fmla="*/ 0 h 576"/>
                      <a:gd name="T10" fmla="*/ 405 w 405"/>
                      <a:gd name="T11" fmla="*/ 26 h 576"/>
                      <a:gd name="T12" fmla="*/ 405 w 405"/>
                      <a:gd name="T13" fmla="*/ 550 h 576"/>
                      <a:gd name="T14" fmla="*/ 379 w 405"/>
                      <a:gd name="T15" fmla="*/ 576 h 576"/>
                      <a:gd name="T16" fmla="*/ 26 w 405"/>
                      <a:gd name="T1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576">
                        <a:moveTo>
                          <a:pt x="26" y="576"/>
                        </a:moveTo>
                        <a:cubicBezTo>
                          <a:pt x="12" y="576"/>
                          <a:pt x="0" y="564"/>
                          <a:pt x="0" y="550"/>
                        </a:cubicBezTo>
                        <a:cubicBezTo>
                          <a:pt x="0" y="26"/>
                          <a:pt x="0" y="26"/>
                          <a:pt x="0" y="26"/>
                        </a:cubicBezTo>
                        <a:cubicBezTo>
                          <a:pt x="0" y="12"/>
                          <a:pt x="12" y="0"/>
                          <a:pt x="26" y="0"/>
                        </a:cubicBezTo>
                        <a:cubicBezTo>
                          <a:pt x="379" y="0"/>
                          <a:pt x="379" y="0"/>
                          <a:pt x="379" y="0"/>
                        </a:cubicBezTo>
                        <a:cubicBezTo>
                          <a:pt x="393" y="0"/>
                          <a:pt x="405" y="12"/>
                          <a:pt x="405" y="26"/>
                        </a:cubicBezTo>
                        <a:cubicBezTo>
                          <a:pt x="405" y="550"/>
                          <a:pt x="405" y="550"/>
                          <a:pt x="405" y="550"/>
                        </a:cubicBezTo>
                        <a:cubicBezTo>
                          <a:pt x="405" y="564"/>
                          <a:pt x="393" y="576"/>
                          <a:pt x="379" y="576"/>
                        </a:cubicBezTo>
                        <a:lnTo>
                          <a:pt x="26" y="576"/>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67" name="Freeform 6"/>
                  <p:cNvSpPr>
                    <a:spLocks/>
                  </p:cNvSpPr>
                  <p:nvPr/>
                </p:nvSpPr>
                <p:spPr bwMode="auto">
                  <a:xfrm>
                    <a:off x="1395160" y="1895417"/>
                    <a:ext cx="1092727" cy="496016"/>
                  </a:xfrm>
                  <a:custGeom>
                    <a:avLst/>
                    <a:gdLst>
                      <a:gd name="T0" fmla="*/ 243 w 403"/>
                      <a:gd name="T1" fmla="*/ 137 h 153"/>
                      <a:gd name="T2" fmla="*/ 403 w 403"/>
                      <a:gd name="T3" fmla="*/ 26 h 153"/>
                      <a:gd name="T4" fmla="*/ 403 w 403"/>
                      <a:gd name="T5" fmla="*/ 0 h 153"/>
                      <a:gd name="T6" fmla="*/ 0 w 403"/>
                      <a:gd name="T7" fmla="*/ 0 h 153"/>
                      <a:gd name="T8" fmla="*/ 0 w 403"/>
                      <a:gd name="T9" fmla="*/ 26 h 153"/>
                      <a:gd name="T10" fmla="*/ 159 w 403"/>
                      <a:gd name="T11" fmla="*/ 137 h 153"/>
                      <a:gd name="T12" fmla="*/ 202 w 403"/>
                      <a:gd name="T13" fmla="*/ 153 h 153"/>
                      <a:gd name="T14" fmla="*/ 243 w 403"/>
                      <a:gd name="T15" fmla="*/ 137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53">
                        <a:moveTo>
                          <a:pt x="243" y="137"/>
                        </a:moveTo>
                        <a:cubicBezTo>
                          <a:pt x="403" y="26"/>
                          <a:pt x="403" y="26"/>
                          <a:pt x="403" y="26"/>
                        </a:cubicBezTo>
                        <a:cubicBezTo>
                          <a:pt x="403" y="0"/>
                          <a:pt x="403" y="0"/>
                          <a:pt x="403" y="0"/>
                        </a:cubicBezTo>
                        <a:cubicBezTo>
                          <a:pt x="0" y="0"/>
                          <a:pt x="0" y="0"/>
                          <a:pt x="0" y="0"/>
                        </a:cubicBezTo>
                        <a:cubicBezTo>
                          <a:pt x="0" y="26"/>
                          <a:pt x="0" y="26"/>
                          <a:pt x="0" y="26"/>
                        </a:cubicBezTo>
                        <a:cubicBezTo>
                          <a:pt x="159" y="137"/>
                          <a:pt x="159" y="137"/>
                          <a:pt x="159" y="137"/>
                        </a:cubicBezTo>
                        <a:cubicBezTo>
                          <a:pt x="159" y="137"/>
                          <a:pt x="183" y="153"/>
                          <a:pt x="202" y="153"/>
                        </a:cubicBezTo>
                        <a:cubicBezTo>
                          <a:pt x="221" y="153"/>
                          <a:pt x="243" y="137"/>
                          <a:pt x="243" y="13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65" name="Right Arrow 64"/>
                <p:cNvSpPr/>
                <p:nvPr/>
              </p:nvSpPr>
              <p:spPr>
                <a:xfrm>
                  <a:off x="2377440" y="5761006"/>
                  <a:ext cx="228600" cy="182880"/>
                </a:xfrm>
                <a:prstGeom prst="rightArrow">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98" name="Freeform 121"/>
              <p:cNvSpPr>
                <a:spLocks noChangeAspect="1"/>
              </p:cNvSpPr>
              <p:nvPr/>
            </p:nvSpPr>
            <p:spPr bwMode="black">
              <a:xfrm flipV="1">
                <a:off x="8984488" y="5508920"/>
                <a:ext cx="272318" cy="365760"/>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solidFill>
                <a:schemeClr val="tx1"/>
              </a:solidFill>
              <a:ln>
                <a:noFill/>
              </a:ln>
              <a:extLst/>
            </p:spPr>
            <p:txBody>
              <a:bodyPr vert="horz" wrap="square" lIns="91421" tIns="45710" rIns="91421" bIns="45710" numCol="1" anchor="t" anchorCtr="0" compatLnSpc="1">
                <a:prstTxWarp prst="textNoShape">
                  <a:avLst/>
                </a:prstTxWarp>
              </a:bodyPr>
              <a:lstStyle/>
              <a:p>
                <a:endParaRPr lang="en-US" sz="1764" dirty="0">
                  <a:solidFill>
                    <a:srgbClr val="000000"/>
                  </a:solidFill>
                </a:endParaRPr>
              </a:p>
            </p:txBody>
          </p:sp>
        </p:grpSp>
        <p:sp>
          <p:nvSpPr>
            <p:cNvPr id="100" name="TextBox 99"/>
            <p:cNvSpPr txBox="1"/>
            <p:nvPr/>
          </p:nvSpPr>
          <p:spPr>
            <a:xfrm>
              <a:off x="7498383" y="5924104"/>
              <a:ext cx="1432005" cy="674031"/>
            </a:xfrm>
            <a:prstGeom prst="rect">
              <a:avLst/>
            </a:prstGeom>
            <a:noFill/>
          </p:spPr>
          <p:txBody>
            <a:bodyPr wrap="square" rtlCol="0" anchor="ctr" anchorCtr="0">
              <a:spAutoFit/>
            </a:bodyPr>
            <a:lstStyle>
              <a:defPPr>
                <a:defRPr lang="en-US"/>
              </a:defPPr>
              <a:lvl1pPr>
                <a:lnSpc>
                  <a:spcPct val="90000"/>
                </a:lnSpc>
                <a:defRPr sz="1400">
                  <a:gradFill>
                    <a:gsLst>
                      <a:gs pos="0">
                        <a:schemeClr val="accent5"/>
                      </a:gs>
                      <a:gs pos="29000">
                        <a:schemeClr val="bg2"/>
                      </a:gs>
                    </a:gsLst>
                    <a:lin ang="5400000" scaled="0"/>
                  </a:gradFill>
                  <a:latin typeface="Segoe UI" panose="020B0502040204020203" pitchFamily="34" charset="0"/>
                  <a:cs typeface="Segoe UI" panose="020B05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solidFill>
                    <a:srgbClr val="FFFFFF"/>
                  </a:solidFill>
                </a:rPr>
                <a:t>Rewriting </a:t>
              </a:r>
              <a:r>
                <a:rPr lang="en-US" dirty="0">
                  <a:solidFill>
                    <a:srgbClr val="FFFFFF"/>
                  </a:solidFill>
                </a:rPr>
                <a:t>URLs to redirect to a </a:t>
              </a:r>
              <a:r>
                <a:rPr lang="en-US" dirty="0" smtClean="0">
                  <a:solidFill>
                    <a:srgbClr val="FFFFFF"/>
                  </a:solidFill>
                </a:rPr>
                <a:t>web server </a:t>
              </a:r>
              <a:endParaRPr lang="en-US" dirty="0">
                <a:solidFill>
                  <a:srgbClr val="FFFFFF"/>
                </a:solidFill>
              </a:endParaRPr>
            </a:p>
          </p:txBody>
        </p:sp>
        <p:sp>
          <p:nvSpPr>
            <p:cNvPr id="102" name="Right Arrow 57"/>
            <p:cNvSpPr/>
            <p:nvPr/>
          </p:nvSpPr>
          <p:spPr>
            <a:xfrm rot="16200000">
              <a:off x="9938722" y="3566160"/>
              <a:ext cx="2377440" cy="182880"/>
            </a:xfrm>
            <a:prstGeom prst="rightArrow">
              <a:avLst/>
            </a:prstGeom>
            <a:solidFill>
              <a:srgbClr val="B2B2B2"/>
            </a:solidFill>
            <a:ln w="12700" cap="flat" cmpd="sng" algn="ctr">
              <a:noFill/>
              <a:prstDash val="solid"/>
              <a:miter lim="800000"/>
            </a:ln>
            <a:effectLst/>
          </p:spPr>
          <p:txBody>
            <a:bodyPr rtlCol="0" anchor="ctr"/>
            <a:lstStyle/>
            <a:p>
              <a:pPr algn="ctr" defTabSz="932597">
                <a:defRPr/>
              </a:pPr>
              <a:endParaRPr lang="en-US" kern="0">
                <a:solidFill>
                  <a:prstClr val="white"/>
                </a:solidFill>
                <a:latin typeface="Calibri"/>
              </a:endParaRPr>
            </a:p>
          </p:txBody>
        </p:sp>
        <p:grpSp>
          <p:nvGrpSpPr>
            <p:cNvPr id="101" name="Group 100"/>
            <p:cNvGrpSpPr/>
            <p:nvPr/>
          </p:nvGrpSpPr>
          <p:grpSpPr>
            <a:xfrm>
              <a:off x="10679243" y="4986281"/>
              <a:ext cx="896399" cy="1576331"/>
              <a:chOff x="9820858" y="4986281"/>
              <a:chExt cx="896399" cy="1576331"/>
            </a:xfrm>
          </p:grpSpPr>
          <p:pic>
            <p:nvPicPr>
              <p:cNvPr id="49" name="Picture 48"/>
              <p:cNvPicPr>
                <a:picLocks noChangeAspect="1"/>
              </p:cNvPicPr>
              <p:nvPr/>
            </p:nvPicPr>
            <p:blipFill>
              <a:blip r:embed="rId6"/>
              <a:stretch>
                <a:fillRect/>
              </a:stretch>
            </p:blipFill>
            <p:spPr>
              <a:xfrm>
                <a:off x="9946890" y="4986281"/>
                <a:ext cx="644334" cy="1097280"/>
              </a:xfrm>
              <a:prstGeom prst="rect">
                <a:avLst/>
              </a:prstGeom>
            </p:spPr>
          </p:pic>
          <p:sp>
            <p:nvSpPr>
              <p:cNvPr id="51" name="TextBox 50"/>
              <p:cNvSpPr txBox="1"/>
              <p:nvPr/>
            </p:nvSpPr>
            <p:spPr>
              <a:xfrm>
                <a:off x="9820858" y="6082481"/>
                <a:ext cx="896399" cy="480131"/>
              </a:xfrm>
              <a:prstGeom prst="rect">
                <a:avLst/>
              </a:prstGeom>
              <a:noFill/>
            </p:spPr>
            <p:txBody>
              <a:bodyPr wrap="none" rtlCol="0" anchor="ctr" anchorCtr="0">
                <a:spAutoFit/>
              </a:bodyPr>
              <a:lstStyle/>
              <a:p>
                <a:pPr>
                  <a:lnSpc>
                    <a:spcPct val="90000"/>
                  </a:lnSpc>
                </a:pPr>
                <a:r>
                  <a:rPr lang="en-US" sz="1400" dirty="0">
                    <a:solidFill>
                      <a:srgbClr val="FFFFFF"/>
                    </a:solidFill>
                    <a:cs typeface="Segoe UI" panose="020B0502040204020203" pitchFamily="34" charset="0"/>
                  </a:rPr>
                  <a:t>EOP user</a:t>
                </a:r>
              </a:p>
              <a:p>
                <a:pPr algn="ctr">
                  <a:lnSpc>
                    <a:spcPct val="90000"/>
                  </a:lnSpc>
                </a:pPr>
                <a:r>
                  <a:rPr lang="en-US" sz="1400" dirty="0">
                    <a:solidFill>
                      <a:srgbClr val="FFFFFF"/>
                    </a:solidFill>
                    <a:cs typeface="Segoe UI" panose="020B0502040204020203" pitchFamily="34" charset="0"/>
                  </a:rPr>
                  <a:t>with ATP</a:t>
                </a:r>
              </a:p>
            </p:txBody>
          </p:sp>
        </p:grpSp>
        <p:sp>
          <p:nvSpPr>
            <p:cNvPr id="105" name="TextBox 104"/>
            <p:cNvSpPr txBox="1"/>
            <p:nvPr/>
          </p:nvSpPr>
          <p:spPr>
            <a:xfrm>
              <a:off x="10540511" y="2978506"/>
              <a:ext cx="1280160" cy="1449628"/>
            </a:xfrm>
            <a:prstGeom prst="rect">
              <a:avLst/>
            </a:prstGeom>
            <a:solidFill>
              <a:schemeClr val="tx1">
                <a:alpha val="70000"/>
              </a:schemeClr>
            </a:solidFill>
          </p:spPr>
          <p:txBody>
            <a:bodyPr wrap="square" rtlCol="0" anchor="ctr" anchorCtr="0">
              <a:spAutoFit/>
            </a:bodyPr>
            <a:lstStyle>
              <a:defPPr>
                <a:defRPr lang="en-US"/>
              </a:defPPr>
              <a:lvl1pPr>
                <a:lnSpc>
                  <a:spcPct val="90000"/>
                </a:lnSpc>
                <a:defRPr sz="1400">
                  <a:gradFill>
                    <a:gsLst>
                      <a:gs pos="0">
                        <a:schemeClr val="accent5"/>
                      </a:gs>
                      <a:gs pos="29000">
                        <a:schemeClr val="bg2"/>
                      </a:gs>
                    </a:gsLst>
                    <a:lin ang="5400000" scaled="0"/>
                  </a:gradFill>
                  <a:latin typeface="Segoe UI" panose="020B0502040204020203" pitchFamily="34" charset="0"/>
                  <a:cs typeface="Segoe UI" panose="020B05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gradFill>
                    <a:gsLst>
                      <a:gs pos="0">
                        <a:srgbClr val="BAD80A"/>
                      </a:gs>
                      <a:gs pos="29000">
                        <a:srgbClr val="505050"/>
                      </a:gs>
                    </a:gsLst>
                    <a:lin ang="5400000" scaled="0"/>
                  </a:gradFill>
                </a:rPr>
                <a:t>User clicking URL is taken to EOP </a:t>
              </a:r>
              <a:r>
                <a:rPr lang="en-US" dirty="0" smtClean="0">
                  <a:gradFill>
                    <a:gsLst>
                      <a:gs pos="0">
                        <a:srgbClr val="BAD80A"/>
                      </a:gs>
                      <a:gs pos="29000">
                        <a:srgbClr val="505050"/>
                      </a:gs>
                    </a:gsLst>
                    <a:lin ang="5400000" scaled="0"/>
                  </a:gradFill>
                </a:rPr>
                <a:t>web </a:t>
              </a:r>
              <a:r>
                <a:rPr lang="en-US" dirty="0">
                  <a:gradFill>
                    <a:gsLst>
                      <a:gs pos="0">
                        <a:srgbClr val="BAD80A"/>
                      </a:gs>
                      <a:gs pos="29000">
                        <a:srgbClr val="505050"/>
                      </a:gs>
                    </a:gsLst>
                    <a:lin ang="5400000" scaled="0"/>
                  </a:gradFill>
                </a:rPr>
                <a:t>servers for the latest check at the “time of click”</a:t>
              </a:r>
            </a:p>
          </p:txBody>
        </p:sp>
        <p:pic>
          <p:nvPicPr>
            <p:cNvPr id="106" name="Picture 105"/>
            <p:cNvPicPr>
              <a:picLocks noChangeAspect="1"/>
            </p:cNvPicPr>
            <p:nvPr/>
          </p:nvPicPr>
          <p:blipFill>
            <a:blip r:embed="rId7">
              <a:duotone>
                <a:schemeClr val="accent4">
                  <a:shade val="45000"/>
                  <a:satMod val="135000"/>
                </a:schemeClr>
                <a:prstClr val="white"/>
              </a:duotone>
            </a:blip>
            <a:stretch>
              <a:fillRect/>
            </a:stretch>
          </p:blipFill>
          <p:spPr>
            <a:xfrm>
              <a:off x="10712567" y="1211287"/>
              <a:ext cx="829750" cy="1188720"/>
            </a:xfrm>
            <a:prstGeom prst="rect">
              <a:avLst/>
            </a:prstGeom>
          </p:spPr>
        </p:pic>
        <p:sp>
          <p:nvSpPr>
            <p:cNvPr id="107" name="TextBox 106"/>
            <p:cNvSpPr txBox="1"/>
            <p:nvPr/>
          </p:nvSpPr>
          <p:spPr>
            <a:xfrm>
              <a:off x="10332720" y="528602"/>
              <a:ext cx="1737727" cy="674031"/>
            </a:xfrm>
            <a:prstGeom prst="rect">
              <a:avLst/>
            </a:prstGeom>
            <a:solidFill>
              <a:schemeClr val="tx1">
                <a:alpha val="70000"/>
              </a:schemeClr>
            </a:solidFill>
          </p:spPr>
          <p:txBody>
            <a:bodyPr wrap="square" rtlCol="0" anchor="b" anchorCtr="0">
              <a:spAutoFit/>
            </a:bodyPr>
            <a:lstStyle>
              <a:defPPr>
                <a:defRPr lang="en-US"/>
              </a:defPPr>
              <a:lvl1pPr>
                <a:lnSpc>
                  <a:spcPct val="90000"/>
                </a:lnSpc>
                <a:defRPr sz="1400">
                  <a:gradFill>
                    <a:gsLst>
                      <a:gs pos="0">
                        <a:schemeClr val="accent5"/>
                      </a:gs>
                      <a:gs pos="29000">
                        <a:schemeClr val="bg2"/>
                      </a:gs>
                    </a:gsLst>
                    <a:lin ang="5400000" scaled="0"/>
                  </a:gradFill>
                  <a:latin typeface="Segoe UI" panose="020B0502040204020203" pitchFamily="34" charset="0"/>
                  <a:cs typeface="Segoe UI" panose="020B05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gradFill>
                    <a:gsLst>
                      <a:gs pos="0">
                        <a:srgbClr val="BAD80A"/>
                      </a:gs>
                      <a:gs pos="29000">
                        <a:srgbClr val="505050"/>
                      </a:gs>
                    </a:gsLst>
                    <a:lin ang="5400000" scaled="0"/>
                  </a:gradFill>
                </a:rPr>
                <a:t>Web </a:t>
              </a:r>
              <a:r>
                <a:rPr lang="en-US" dirty="0" smtClean="0">
                  <a:gradFill>
                    <a:gsLst>
                      <a:gs pos="0">
                        <a:srgbClr val="BAD80A"/>
                      </a:gs>
                      <a:gs pos="29000">
                        <a:srgbClr val="505050"/>
                      </a:gs>
                    </a:gsLst>
                    <a:lin ang="5400000" scaled="0"/>
                  </a:gradFill>
                </a:rPr>
                <a:t>servers</a:t>
              </a:r>
            </a:p>
            <a:p>
              <a:r>
                <a:rPr lang="en-US" dirty="0" smtClean="0">
                  <a:gradFill>
                    <a:gsLst>
                      <a:gs pos="0">
                        <a:srgbClr val="BAD80A"/>
                      </a:gs>
                      <a:gs pos="29000">
                        <a:srgbClr val="505050"/>
                      </a:gs>
                    </a:gsLst>
                    <a:lin ang="5400000" scaled="0"/>
                  </a:gradFill>
                </a:rPr>
                <a:t>perform latest </a:t>
              </a:r>
              <a:r>
                <a:rPr lang="en-US" dirty="0">
                  <a:gradFill>
                    <a:gsLst>
                      <a:gs pos="0">
                        <a:srgbClr val="BAD80A"/>
                      </a:gs>
                      <a:gs pos="29000">
                        <a:srgbClr val="505050"/>
                      </a:gs>
                    </a:gsLst>
                    <a:lin ang="5400000" scaled="0"/>
                  </a:gradFill>
                </a:rPr>
                <a:t>URL reputation check</a:t>
              </a:r>
            </a:p>
          </p:txBody>
        </p:sp>
        <p:pic>
          <p:nvPicPr>
            <p:cNvPr id="110" name="Picture 109"/>
            <p:cNvPicPr>
              <a:picLocks noChangeAspect="1"/>
            </p:cNvPicPr>
            <p:nvPr/>
          </p:nvPicPr>
          <p:blipFill>
            <a:blip r:embed="rId4"/>
            <a:stretch>
              <a:fillRect/>
            </a:stretch>
          </p:blipFill>
          <p:spPr>
            <a:xfrm>
              <a:off x="9717415" y="3168788"/>
              <a:ext cx="365760" cy="369940"/>
            </a:xfrm>
            <a:prstGeom prst="rect">
              <a:avLst/>
            </a:prstGeom>
          </p:spPr>
        </p:pic>
        <p:sp>
          <p:nvSpPr>
            <p:cNvPr id="111" name="Freeform 121"/>
            <p:cNvSpPr>
              <a:spLocks noChangeAspect="1"/>
            </p:cNvSpPr>
            <p:nvPr/>
          </p:nvSpPr>
          <p:spPr bwMode="black">
            <a:xfrm flipV="1">
              <a:off x="10954266" y="4572000"/>
              <a:ext cx="272318" cy="365760"/>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solidFill>
              <a:schemeClr val="tx1"/>
            </a:solidFill>
            <a:ln>
              <a:noFill/>
            </a:ln>
            <a:extLst/>
          </p:spPr>
          <p:txBody>
            <a:bodyPr vert="horz" wrap="square" lIns="91421" tIns="45710" rIns="91421" bIns="45710" numCol="1" anchor="t" anchorCtr="0" compatLnSpc="1">
              <a:prstTxWarp prst="textNoShape">
                <a:avLst/>
              </a:prstTxWarp>
            </a:bodyPr>
            <a:lstStyle/>
            <a:p>
              <a:endParaRPr lang="en-US" sz="1764" dirty="0">
                <a:solidFill>
                  <a:srgbClr val="000000"/>
                </a:solidFill>
              </a:endParaRPr>
            </a:p>
          </p:txBody>
        </p:sp>
        <p:pic>
          <p:nvPicPr>
            <p:cNvPr id="112" name="Picture 111"/>
            <p:cNvPicPr>
              <a:picLocks noChangeAspect="1"/>
            </p:cNvPicPr>
            <p:nvPr/>
          </p:nvPicPr>
          <p:blipFill>
            <a:blip r:embed="rId8"/>
            <a:stretch>
              <a:fillRect/>
            </a:stretch>
          </p:blipFill>
          <p:spPr>
            <a:xfrm>
              <a:off x="9439804" y="1766537"/>
              <a:ext cx="914400" cy="633470"/>
            </a:xfrm>
            <a:prstGeom prst="rect">
              <a:avLst/>
            </a:prstGeom>
          </p:spPr>
        </p:pic>
      </p:grpSp>
    </p:spTree>
    <p:extLst>
      <p:ext uri="{BB962C8B-B14F-4D97-AF65-F5344CB8AC3E}">
        <p14:creationId xmlns:p14="http://schemas.microsoft.com/office/powerpoint/2010/main" val="193923860"/>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1506198" cy="1015663"/>
          </a:xfrm>
        </p:spPr>
        <p:txBody>
          <a:bodyPr/>
          <a:lstStyle/>
          <a:p>
            <a:r>
              <a:rPr lang="en-US" sz="6000" dirty="0" smtClean="0"/>
              <a:t>Demo – Advanced Threat Protection  </a:t>
            </a:r>
            <a:endParaRPr lang="en-US" sz="6000" dirty="0"/>
          </a:p>
        </p:txBody>
      </p:sp>
      <p:sp>
        <p:nvSpPr>
          <p:cNvPr id="4" name="Text Placeholder 3"/>
          <p:cNvSpPr>
            <a:spLocks noGrp="1"/>
          </p:cNvSpPr>
          <p:nvPr>
            <p:ph type="body" sz="quarter" idx="12"/>
          </p:nvPr>
        </p:nvSpPr>
        <p:spPr/>
        <p:txBody>
          <a:bodyPr/>
          <a:lstStyle/>
          <a:p>
            <a:r>
              <a:rPr lang="en-US" dirty="0" smtClean="0"/>
              <a:t>Bulent Egilmez</a:t>
            </a:r>
            <a:endParaRPr lang="en-US" dirty="0"/>
          </a:p>
        </p:txBody>
      </p:sp>
    </p:spTree>
    <p:extLst>
      <p:ext uri="{BB962C8B-B14F-4D97-AF65-F5344CB8AC3E}">
        <p14:creationId xmlns:p14="http://schemas.microsoft.com/office/powerpoint/2010/main" val="505440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O365 Information Protection sessions</a:t>
            </a:r>
            <a:endParaRPr lang="en-US" dirty="0"/>
          </a:p>
        </p:txBody>
      </p:sp>
      <p:graphicFrame>
        <p:nvGraphicFramePr>
          <p:cNvPr id="4" name="Table 2"/>
          <p:cNvGraphicFramePr>
            <a:graphicFrameLocks noGrp="1"/>
          </p:cNvGraphicFramePr>
          <p:nvPr>
            <p:extLst/>
          </p:nvPr>
        </p:nvGraphicFramePr>
        <p:xfrm>
          <a:off x="280987" y="1385005"/>
          <a:ext cx="11882372" cy="5087259"/>
        </p:xfrm>
        <a:graphic>
          <a:graphicData uri="http://schemas.openxmlformats.org/drawingml/2006/table">
            <a:tbl>
              <a:tblPr>
                <a:tableStyleId>{5C22544A-7EE6-4342-B048-85BDC9FD1C3A}</a:tableStyleId>
              </a:tblPr>
              <a:tblGrid>
                <a:gridCol w="8840755">
                  <a:extLst>
                    <a:ext uri="{9D8B030D-6E8A-4147-A177-3AD203B41FA5}">
                      <a16:colId xmlns="" xmlns:a16="http://schemas.microsoft.com/office/drawing/2014/main" val="1747454242"/>
                    </a:ext>
                  </a:extLst>
                </a:gridCol>
                <a:gridCol w="3041617">
                  <a:extLst>
                    <a:ext uri="{9D8B030D-6E8A-4147-A177-3AD203B41FA5}">
                      <a16:colId xmlns="" xmlns:a16="http://schemas.microsoft.com/office/drawing/2014/main" val="3676200153"/>
                    </a:ext>
                  </a:extLst>
                </a:gridCol>
              </a:tblGrid>
              <a:tr h="412299">
                <a:tc>
                  <a:txBody>
                    <a:bodyPr/>
                    <a:lstStyle/>
                    <a:p>
                      <a:pPr algn="l" fontAlgn="b"/>
                      <a:r>
                        <a:rPr lang="en-US" sz="2400" b="1" u="none" strike="noStrike" dirty="0" smtClean="0">
                          <a:gradFill>
                            <a:gsLst>
                              <a:gs pos="0">
                                <a:schemeClr val="bg2"/>
                              </a:gs>
                              <a:gs pos="100000">
                                <a:schemeClr val="bg2"/>
                              </a:gs>
                            </a:gsLst>
                            <a:lin ang="5400000" scaled="0"/>
                          </a:gradFill>
                          <a:effectLst/>
                          <a:latin typeface="+mn-lt"/>
                        </a:rPr>
                        <a:t>SESSION</a:t>
                      </a:r>
                      <a:endParaRPr lang="en-US" sz="2400" b="1" i="0" u="none" strike="noStrike" dirty="0">
                        <a:gradFill>
                          <a:gsLst>
                            <a:gs pos="0">
                              <a:schemeClr val="bg2"/>
                            </a:gs>
                            <a:gs pos="100000">
                              <a:schemeClr val="bg2"/>
                            </a:gs>
                          </a:gsLst>
                          <a:lin ang="5400000" scaled="0"/>
                        </a:gradFill>
                        <a:effectLst/>
                        <a:latin typeface="+mn-lt"/>
                      </a:endParaRPr>
                    </a:p>
                  </a:txBody>
                  <a:tcPr marL="182854" marR="182854"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US" sz="2400" b="1" i="0" u="none" strike="noStrike" dirty="0" smtClean="0">
                          <a:gradFill>
                            <a:gsLst>
                              <a:gs pos="0">
                                <a:schemeClr val="bg2"/>
                              </a:gs>
                              <a:gs pos="100000">
                                <a:schemeClr val="bg2"/>
                              </a:gs>
                            </a:gsLst>
                            <a:lin ang="5400000" scaled="0"/>
                          </a:gradFill>
                          <a:effectLst/>
                          <a:latin typeface="+mn-lt"/>
                        </a:rPr>
                        <a:t>CODE</a:t>
                      </a:r>
                      <a:endParaRPr lang="en-US" sz="2400" b="1" i="0" u="none" strike="noStrike" dirty="0">
                        <a:gradFill>
                          <a:gsLst>
                            <a:gs pos="0">
                              <a:schemeClr val="bg2"/>
                            </a:gs>
                            <a:gs pos="100000">
                              <a:schemeClr val="bg2"/>
                            </a:gs>
                          </a:gsLst>
                          <a:lin ang="5400000" scaled="0"/>
                        </a:gradFill>
                        <a:effectLst/>
                        <a:latin typeface="+mn-lt"/>
                      </a:endParaRPr>
                    </a:p>
                  </a:txBody>
                  <a:tcPr marL="182854" marR="182854"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 xmlns:a16="http://schemas.microsoft.com/office/drawing/2014/main" val="2075605114"/>
                  </a:ext>
                </a:extLst>
              </a:tr>
              <a:tr h="389580">
                <a:tc>
                  <a:txBody>
                    <a:bodyPr/>
                    <a:lstStyle/>
                    <a:p>
                      <a:pPr marL="0" lvl="0" indent="0" algn="l" fontAlgn="b">
                        <a:buFont typeface="Arial" panose="020B0604020202020204" pitchFamily="34" charset="0"/>
                        <a:buNone/>
                      </a:pPr>
                      <a:r>
                        <a:rPr lang="en-US" sz="1400" u="none" strike="noStrike" dirty="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rPr>
                        <a:t>Meet Office 365 Compliance Center: Your One Stop Shop </a:t>
                      </a:r>
                      <a:r>
                        <a:rPr lang="en-US" sz="1400" u="none" strike="noStrike" dirty="0" smtClean="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rPr>
                        <a:t>for Everything </a:t>
                      </a:r>
                      <a:r>
                        <a:rPr lang="en-US" sz="1400" u="none" strike="noStrike" dirty="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rPr>
                        <a:t>Compliance</a:t>
                      </a:r>
                      <a:endParaRPr lang="en-US" sz="1400" b="0" i="0" u="none" strike="noStrike" dirty="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endParaRPr>
                    </a:p>
                  </a:txBody>
                  <a:tcPr marL="182854" marR="182854"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lvl="0" algn="l" defTabSz="914293" rtl="0" eaLnBrk="1" fontAlgn="b" latinLnBrk="0" hangingPunct="1"/>
                      <a:r>
                        <a:rPr lang="en-US" sz="1400" u="none" strike="noStrike" kern="1200" dirty="0" smtClean="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rPr>
                        <a:t>BRK2165: 5/5 – 3:15 PM</a:t>
                      </a:r>
                      <a:endParaRPr lang="en-US" sz="1400" u="none" strike="noStrike" kern="1200" dirty="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endParaRPr>
                    </a:p>
                  </a:txBody>
                  <a:tcPr marL="182854" marR="182854"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30048958"/>
                  </a:ext>
                </a:extLst>
              </a:tr>
              <a:tr h="389580">
                <a:tc>
                  <a:txBody>
                    <a:bodyPr/>
                    <a:lstStyle/>
                    <a:p>
                      <a:pPr marL="0" lvl="0" indent="0" algn="l" fontAlgn="b">
                        <a:buFont typeface="Arial" panose="020B0604020202020204" pitchFamily="34" charset="0"/>
                        <a:buNone/>
                      </a:pPr>
                      <a:r>
                        <a:rPr lang="en-US" sz="1400" b="0" i="0" u="none" strike="noStrike" dirty="0" smtClean="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rPr>
                        <a:t>Extending Microsoft</a:t>
                      </a:r>
                      <a:r>
                        <a:rPr lang="en-US" sz="1400" b="0" i="0" u="none" strike="noStrike" baseline="0" dirty="0" smtClean="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rPr>
                        <a:t> </a:t>
                      </a:r>
                      <a:r>
                        <a:rPr lang="en-US" sz="1400" b="0" i="0" u="none" strike="noStrike" dirty="0" smtClean="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rPr>
                        <a:t>Office 365 Visibility, Security and Compliance: Office 365 Management APIs</a:t>
                      </a:r>
                      <a:endParaRPr lang="en-US" sz="1400" b="0" i="0" u="none" strike="noStrike" dirty="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endParaRPr>
                    </a:p>
                  </a:txBody>
                  <a:tcPr marL="182854" marR="182854"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lvl="0" algn="l" defTabSz="914293" rtl="0" eaLnBrk="1" fontAlgn="b" latinLnBrk="0" hangingPunct="1"/>
                      <a:r>
                        <a:rPr lang="en-US" sz="1400" u="none" strike="noStrike" kern="1200" dirty="0" smtClean="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rPr>
                        <a:t>BRK2180: 5/6 – 9:00 AM</a:t>
                      </a:r>
                      <a:endParaRPr lang="en-US" sz="1400" u="none" strike="noStrike" kern="1200" dirty="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endParaRPr>
                    </a:p>
                  </a:txBody>
                  <a:tcPr marL="182854" marR="182854"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4131999217"/>
                  </a:ext>
                </a:extLst>
              </a:tr>
              <a:tr h="389580">
                <a:tc>
                  <a:txBody>
                    <a:bodyPr/>
                    <a:lstStyle/>
                    <a:p>
                      <a:pPr marL="0" lvl="0" indent="0" algn="l" fontAlgn="b">
                        <a:buFont typeface="Arial" panose="020B0604020202020204" pitchFamily="34" charset="0"/>
                        <a:buNone/>
                      </a:pPr>
                      <a:r>
                        <a:rPr lang="en-US" sz="1400" u="none" strike="noStrike" dirty="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rPr>
                        <a:t>Evolving Email Protection for </a:t>
                      </a:r>
                      <a:r>
                        <a:rPr lang="en-US" sz="1400" u="none" strike="noStrike" dirty="0" smtClean="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rPr>
                        <a:t>Tomorrow's </a:t>
                      </a:r>
                      <a:r>
                        <a:rPr lang="en-US" sz="1400" u="none" strike="noStrike" dirty="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rPr>
                        <a:t>Needs </a:t>
                      </a:r>
                      <a:r>
                        <a:rPr lang="en-US" sz="1400" u="none" strike="noStrike" dirty="0" smtClean="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rPr>
                        <a:t>with </a:t>
                      </a:r>
                      <a:r>
                        <a:rPr lang="en-US" sz="1400" u="none" strike="noStrike" dirty="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rPr>
                        <a:t>Exchange Online Protection</a:t>
                      </a:r>
                      <a:endParaRPr lang="en-US" sz="1400" b="0" i="0" u="none" strike="noStrike" dirty="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endParaRPr>
                    </a:p>
                  </a:txBody>
                  <a:tcPr marL="182854" marR="182854"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lvl="0" algn="l" defTabSz="914293" rtl="0" eaLnBrk="1" fontAlgn="b" latinLnBrk="0" hangingPunct="1"/>
                      <a:r>
                        <a:rPr lang="en-US" sz="1400" u="none" strike="noStrike" kern="1200" dirty="0" smtClean="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rPr>
                        <a:t>BRK2198: 5/6 – 10:45 AM</a:t>
                      </a:r>
                      <a:endParaRPr lang="en-US" sz="1400" u="none" strike="noStrike" kern="1200" dirty="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endParaRPr>
                    </a:p>
                  </a:txBody>
                  <a:tcPr marL="182854" marR="182854"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444506827"/>
                  </a:ext>
                </a:extLst>
              </a:tr>
              <a:tr h="389580">
                <a:tc>
                  <a:txBody>
                    <a:bodyPr/>
                    <a:lstStyle/>
                    <a:p>
                      <a:pPr marL="0" lvl="0" indent="0" algn="l" fontAlgn="b">
                        <a:buFont typeface="Arial" panose="020B0604020202020204" pitchFamily="34" charset="0"/>
                        <a:buNone/>
                      </a:pPr>
                      <a:r>
                        <a:rPr lang="en-US" sz="1400" u="none" strike="noStrike" dirty="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rPr>
                        <a:t>Your Encryption Controls in Office 365: Across Devices and Platforms</a:t>
                      </a:r>
                      <a:endParaRPr lang="en-US" sz="1400" b="0" i="0" u="none" strike="noStrike" dirty="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endParaRPr>
                    </a:p>
                  </a:txBody>
                  <a:tcPr marL="182854" marR="182854"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lvl="0" algn="l" defTabSz="914293" rtl="0" eaLnBrk="1" fontAlgn="b" latinLnBrk="0" hangingPunct="1"/>
                      <a:r>
                        <a:rPr lang="en-US" sz="1400" u="none" strike="noStrike" kern="1200" dirty="0" smtClean="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rPr>
                        <a:t>BRK3172: 5/6 – 1:30 PM</a:t>
                      </a:r>
                      <a:endParaRPr lang="en-US" sz="1400" u="none" strike="noStrike" kern="1200" dirty="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endParaRPr>
                    </a:p>
                  </a:txBody>
                  <a:tcPr marL="182854" marR="182854"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4153025770"/>
                  </a:ext>
                </a:extLst>
              </a:tr>
              <a:tr h="389580">
                <a:tc>
                  <a:txBody>
                    <a:bodyPr/>
                    <a:lstStyle/>
                    <a:p>
                      <a:pPr marL="0" lvl="0" indent="0" algn="l" fontAlgn="b">
                        <a:buFont typeface="Arial" panose="020B0604020202020204" pitchFamily="34" charset="0"/>
                        <a:buNone/>
                      </a:pPr>
                      <a:r>
                        <a:rPr lang="en-US" sz="1400" u="none" strike="noStrike" dirty="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rPr>
                        <a:t>End-to-End Data Loss Prevention</a:t>
                      </a:r>
                      <a:endParaRPr lang="en-US" sz="1400" b="0" i="0" u="none" strike="noStrike" dirty="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endParaRPr>
                    </a:p>
                  </a:txBody>
                  <a:tcPr marL="182854" marR="182854"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914293" rtl="0" eaLnBrk="1" fontAlgn="b" latinLnBrk="0" hangingPunct="1"/>
                      <a:r>
                        <a:rPr lang="en-US" sz="1400" u="none" strike="noStrike" kern="1200" dirty="0" smtClean="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rPr>
                        <a:t>BRK3181: 5/6 – 9:00 AM</a:t>
                      </a:r>
                      <a:endParaRPr lang="en-US" sz="1400" u="none" strike="noStrike" kern="1200" dirty="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endParaRPr>
                    </a:p>
                  </a:txBody>
                  <a:tcPr marL="182854" marR="182854"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51731482"/>
                  </a:ext>
                </a:extLst>
              </a:tr>
              <a:tr h="389580">
                <a:tc>
                  <a:txBody>
                    <a:bodyPr/>
                    <a:lstStyle/>
                    <a:p>
                      <a:pPr marL="0" lvl="0" indent="0" algn="l" defTabSz="914293" rtl="0" eaLnBrk="1" fontAlgn="b" latinLnBrk="0" hangingPunct="1">
                        <a:buFont typeface="Arial" panose="020B0604020202020204" pitchFamily="34" charset="0"/>
                        <a:buNone/>
                      </a:pPr>
                      <a:r>
                        <a:rPr lang="en-US" sz="1400" u="none" strike="noStrike" kern="1200" dirty="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rPr>
                        <a:t>Device and Data Protection with Mobile Device Management in Office 365</a:t>
                      </a:r>
                    </a:p>
                  </a:txBody>
                  <a:tcPr marL="186521" marR="186521" marT="6476"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lvl="0" algn="l" defTabSz="914293" rtl="0" eaLnBrk="1" fontAlgn="b" latinLnBrk="0" hangingPunct="1"/>
                      <a:r>
                        <a:rPr lang="en-US" sz="1400" u="none" strike="noStrike" kern="1200" dirty="0" smtClean="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rPr>
                        <a:t>BRK3113: 5/6 – 3:15 AM</a:t>
                      </a:r>
                      <a:endParaRPr lang="en-US" sz="1400" u="none" strike="noStrike" kern="1200" dirty="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endParaRPr>
                    </a:p>
                  </a:txBody>
                  <a:tcPr marL="182854" marR="182854"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3101349708"/>
                  </a:ext>
                </a:extLst>
              </a:tr>
              <a:tr h="389580">
                <a:tc>
                  <a:txBody>
                    <a:bodyPr/>
                    <a:lstStyle/>
                    <a:p>
                      <a:pPr marL="0" lvl="0" indent="0" algn="l" defTabSz="914293" rtl="0" eaLnBrk="1" fontAlgn="b" latinLnBrk="0" hangingPunct="1">
                        <a:buFont typeface="Arial" panose="020B0604020202020204" pitchFamily="34" charset="0"/>
                        <a:buNone/>
                      </a:pPr>
                      <a:r>
                        <a:rPr lang="en-US" sz="1400" u="none" strike="noStrike" kern="1200" dirty="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rPr>
                        <a:t>Keeping Your Data in Place with Office 365 Archiving and Retention</a:t>
                      </a:r>
                    </a:p>
                  </a:txBody>
                  <a:tcPr marL="186521" marR="186521" marT="6476"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914293" rtl="0" eaLnBrk="1" fontAlgn="b" latinLnBrk="0" hangingPunct="1"/>
                      <a:r>
                        <a:rPr lang="en-US" sz="1400" u="none" strike="noStrike" kern="1200" dirty="0" smtClean="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rPr>
                        <a:t>BRK2144: 5/6 – 10:45 AM</a:t>
                      </a:r>
                      <a:endParaRPr lang="en-US" sz="1400" u="none" strike="noStrike" kern="1200" dirty="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endParaRPr>
                    </a:p>
                  </a:txBody>
                  <a:tcPr marL="182854" marR="182854"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4209444"/>
                  </a:ext>
                </a:extLst>
              </a:tr>
              <a:tr h="389580">
                <a:tc>
                  <a:txBody>
                    <a:bodyPr/>
                    <a:lstStyle/>
                    <a:p>
                      <a:pPr marL="0" lvl="0" indent="0" algn="l" defTabSz="914293" rtl="0" eaLnBrk="1" fontAlgn="b" latinLnBrk="0" hangingPunct="1">
                        <a:buFont typeface="Arial" panose="020B0604020202020204" pitchFamily="34" charset="0"/>
                        <a:buNone/>
                      </a:pPr>
                      <a:r>
                        <a:rPr lang="en-US" sz="1400" u="none" strike="noStrike" kern="1200" dirty="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rPr>
                        <a:t>eDiscovery Redefined: Real Time and In-Place</a:t>
                      </a:r>
                    </a:p>
                  </a:txBody>
                  <a:tcPr marL="186521" marR="186521" marT="6476"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lvl="0" algn="l" defTabSz="914293" rtl="0" eaLnBrk="1" fontAlgn="b" latinLnBrk="0" hangingPunct="1"/>
                      <a:r>
                        <a:rPr lang="en-US" sz="1400" u="none" strike="noStrike" kern="1200" dirty="0" smtClean="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rPr>
                        <a:t>BRK3121: 5/6 – 5:00 PM</a:t>
                      </a:r>
                      <a:endParaRPr lang="en-US" sz="1400" u="none" strike="noStrike" kern="1200" dirty="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endParaRPr>
                    </a:p>
                  </a:txBody>
                  <a:tcPr marL="182854" marR="182854"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207340892"/>
                  </a:ext>
                </a:extLst>
              </a:tr>
              <a:tr h="389580">
                <a:tc>
                  <a:txBody>
                    <a:bodyPr/>
                    <a:lstStyle/>
                    <a:p>
                      <a:pPr marL="0" lvl="0" indent="0" algn="l" defTabSz="914293" rtl="0" eaLnBrk="1" fontAlgn="b" latinLnBrk="0" hangingPunct="1">
                        <a:buFont typeface="Arial" panose="020B0604020202020204" pitchFamily="34" charset="0"/>
                        <a:buNone/>
                      </a:pPr>
                      <a:r>
                        <a:rPr lang="en-US" sz="1400" u="none" strike="noStrike" kern="1200" dirty="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rPr>
                        <a:t>Deep Dive into How Microsoft Handles Spam and Advanced Email Threats</a:t>
                      </a:r>
                    </a:p>
                  </a:txBody>
                  <a:tcPr marL="186521" marR="186521" marT="6476"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914293" rtl="0" eaLnBrk="1" fontAlgn="b" latinLnBrk="0" hangingPunct="1"/>
                      <a:r>
                        <a:rPr lang="en-US" sz="1400" u="none" strike="noStrike" kern="1200" dirty="0" smtClean="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rPr>
                        <a:t>BRK3106: 5/6 – 5:00 PM</a:t>
                      </a:r>
                      <a:endParaRPr lang="en-US" sz="1400" u="none" strike="noStrike" kern="1200" dirty="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endParaRPr>
                    </a:p>
                  </a:txBody>
                  <a:tcPr marL="182854" marR="182854"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84644699"/>
                  </a:ext>
                </a:extLst>
              </a:tr>
              <a:tr h="389580">
                <a:tc>
                  <a:txBody>
                    <a:bodyPr/>
                    <a:lstStyle/>
                    <a:p>
                      <a:pPr marL="0" lvl="0" indent="0" algn="l" fontAlgn="b">
                        <a:buFont typeface="Arial" panose="020B0604020202020204" pitchFamily="34" charset="0"/>
                        <a:buNone/>
                      </a:pPr>
                      <a:r>
                        <a:rPr lang="en-US" sz="1400" u="none" strike="noStrike" dirty="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rPr>
                        <a:t>Experts Unplugged: Office 365 Security</a:t>
                      </a:r>
                      <a:endParaRPr lang="en-US" sz="1400" b="0" i="0" u="none" strike="noStrike" dirty="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endParaRPr>
                    </a:p>
                  </a:txBody>
                  <a:tcPr marL="182854" marR="182854"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lvl="0" algn="l" defTabSz="914293" rtl="0" eaLnBrk="1" fontAlgn="b" latinLnBrk="0" hangingPunct="1"/>
                      <a:r>
                        <a:rPr lang="en-US" sz="1400" u="none" strike="noStrike" kern="1200" dirty="0" smtClean="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rPr>
                        <a:t>BRK2193: 5/7 – 3:15 PM</a:t>
                      </a:r>
                      <a:endParaRPr lang="en-US" sz="1400" u="none" strike="noStrike" kern="1200" dirty="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endParaRPr>
                    </a:p>
                  </a:txBody>
                  <a:tcPr marL="182854" marR="182854"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143913965"/>
                  </a:ext>
                </a:extLst>
              </a:tr>
              <a:tr h="389580">
                <a:tc>
                  <a:txBody>
                    <a:bodyPr/>
                    <a:lstStyle/>
                    <a:p>
                      <a:pPr marL="0" lvl="0" indent="0" algn="l" fontAlgn="b">
                        <a:buFont typeface="Arial" panose="020B0604020202020204" pitchFamily="34" charset="0"/>
                        <a:buNone/>
                      </a:pPr>
                      <a:r>
                        <a:rPr lang="en-US" sz="1400" u="none" strike="noStrike" dirty="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rPr>
                        <a:t>Experts Unplugged: Office 365 Compliance</a:t>
                      </a:r>
                      <a:endParaRPr lang="en-US" sz="1400" b="0" i="0" u="none" strike="noStrike" dirty="0">
                        <a:gradFill>
                          <a:gsLst>
                            <a:gs pos="0">
                              <a:schemeClr val="bg2"/>
                            </a:gs>
                            <a:gs pos="100000">
                              <a:schemeClr val="bg2"/>
                            </a:gs>
                          </a:gsLst>
                          <a:lin ang="5400000" scaled="0"/>
                        </a:gradFill>
                        <a:effectLst/>
                        <a:latin typeface="Segoe UI Semibold" panose="020B0702040204020203" pitchFamily="34" charset="0"/>
                        <a:cs typeface="Segoe UI Semibold" panose="020B0702040204020203" pitchFamily="34" charset="0"/>
                      </a:endParaRPr>
                    </a:p>
                  </a:txBody>
                  <a:tcPr marL="182854" marR="182854"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914293" rtl="0" eaLnBrk="1" fontAlgn="b" latinLnBrk="0" hangingPunct="1"/>
                      <a:r>
                        <a:rPr lang="en-US" sz="1400" u="none" strike="noStrike" kern="1200" dirty="0" smtClean="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rPr>
                        <a:t>BRK2145: 5/7 – 5:00 PM</a:t>
                      </a:r>
                      <a:endParaRPr lang="en-US" sz="1400" u="none" strike="noStrike" kern="1200" dirty="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endParaRPr>
                    </a:p>
                  </a:txBody>
                  <a:tcPr marL="182854" marR="182854"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70037532"/>
                  </a:ext>
                </a:extLst>
              </a:tr>
              <a:tr h="389580">
                <a:tc>
                  <a:txBody>
                    <a:bodyPr/>
                    <a:lstStyle/>
                    <a:p>
                      <a:pPr marL="0" lvl="0" indent="0" algn="l" defTabSz="914293" rtl="0" eaLnBrk="1" fontAlgn="b" latinLnBrk="0" hangingPunct="1">
                        <a:buFont typeface="Arial" panose="020B0604020202020204" pitchFamily="34" charset="0"/>
                        <a:buNone/>
                      </a:pPr>
                      <a:r>
                        <a:rPr lang="en-US" sz="1400" u="none" strike="noStrike" kern="1200" dirty="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rPr>
                        <a:t>Auditing for Office 365</a:t>
                      </a:r>
                    </a:p>
                  </a:txBody>
                  <a:tcPr marL="186521" marR="186521" marT="6476"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lvl="0" algn="l" defTabSz="914293" rtl="0" eaLnBrk="1" fontAlgn="b" latinLnBrk="0" hangingPunct="1"/>
                      <a:r>
                        <a:rPr lang="en-US" sz="1400" u="none" strike="noStrike" kern="1200" dirty="0" smtClean="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rPr>
                        <a:t>BRK3126: 5/8 – 10:45 AM</a:t>
                      </a:r>
                      <a:endParaRPr lang="en-US" sz="1400" u="none" strike="noStrike" kern="1200" dirty="0">
                        <a:gradFill>
                          <a:gsLst>
                            <a:gs pos="0">
                              <a:schemeClr val="bg2"/>
                            </a:gs>
                            <a:gs pos="100000">
                              <a:schemeClr val="bg2"/>
                            </a:gs>
                          </a:gsLst>
                          <a:lin ang="5400000" scaled="0"/>
                        </a:gradFill>
                        <a:effectLst/>
                        <a:latin typeface="Segoe UI Semibold" panose="020B0702040204020203" pitchFamily="34" charset="0"/>
                        <a:ea typeface="+mn-ea"/>
                        <a:cs typeface="Segoe UI Semibold" panose="020B0702040204020203" pitchFamily="34" charset="0"/>
                      </a:endParaRPr>
                    </a:p>
                  </a:txBody>
                  <a:tcPr marL="182854" marR="182854"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412819065"/>
                  </a:ext>
                </a:extLst>
              </a:tr>
            </a:tbl>
          </a:graphicData>
        </a:graphic>
      </p:graphicFrame>
    </p:spTree>
    <p:extLst>
      <p:ext uri="{BB962C8B-B14F-4D97-AF65-F5344CB8AC3E}">
        <p14:creationId xmlns:p14="http://schemas.microsoft.com/office/powerpoint/2010/main" val="1934312438"/>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700" dirty="0" smtClean="0">
                <a:gradFill>
                  <a:gsLst>
                    <a:gs pos="0">
                      <a:schemeClr val="bg1"/>
                    </a:gs>
                    <a:gs pos="100000">
                      <a:schemeClr val="bg1"/>
                    </a:gs>
                  </a:gsLst>
                  <a:lin ang="5400000" scaled="1"/>
                </a:gradFill>
              </a:rPr>
              <a:t>Visit</a:t>
            </a:r>
            <a:r>
              <a:rPr lang="en-US" sz="2700" dirty="0" smtClean="0">
                <a:gradFill>
                  <a:gsLst>
                    <a:gs pos="0">
                      <a:schemeClr val="bg2"/>
                    </a:gs>
                    <a:gs pos="100000">
                      <a:schemeClr val="bg2"/>
                    </a:gs>
                  </a:gsLst>
                  <a:lin ang="5400000" scaled="1"/>
                </a:gradFill>
              </a:rPr>
              <a:t> </a:t>
            </a:r>
            <a:r>
              <a:rPr lang="en-US" sz="2700" dirty="0" err="1" smtClean="0">
                <a:gradFill>
                  <a:gsLst>
                    <a:gs pos="0">
                      <a:schemeClr val="bg2"/>
                    </a:gs>
                    <a:gs pos="100000">
                      <a:schemeClr val="bg2"/>
                    </a:gs>
                  </a:gsLst>
                  <a:lin ang="5400000" scaled="1"/>
                </a:gradFill>
              </a:rPr>
              <a:t>Myignite</a:t>
            </a:r>
            <a:r>
              <a:rPr lang="en-US" sz="2700" dirty="0" smtClean="0">
                <a:gradFill>
                  <a:gsLst>
                    <a:gs pos="0">
                      <a:schemeClr val="bg2"/>
                    </a:gs>
                    <a:gs pos="100000">
                      <a:schemeClr val="bg2"/>
                    </a:gs>
                  </a:gsLst>
                  <a:lin ang="5400000" scaled="1"/>
                </a:gradFill>
              </a:rPr>
              <a:t> </a:t>
            </a:r>
            <a:r>
              <a:rPr lang="en-US" sz="2700" dirty="0" smtClean="0">
                <a:gradFill>
                  <a:gsLst>
                    <a:gs pos="0">
                      <a:schemeClr val="bg1"/>
                    </a:gs>
                    <a:gs pos="100000">
                      <a:schemeClr val="bg1"/>
                    </a:gs>
                  </a:gsLst>
                  <a:lin ang="5400000" scaled="1"/>
                </a:gradFill>
              </a:rPr>
              <a:t>at</a:t>
            </a:r>
            <a:r>
              <a:rPr lang="en-US" sz="2700" dirty="0" smtClean="0">
                <a:gradFill>
                  <a:gsLst>
                    <a:gs pos="0">
                      <a:schemeClr val="bg2"/>
                    </a:gs>
                    <a:gs pos="100000">
                      <a:schemeClr val="bg2"/>
                    </a:gs>
                  </a:gsLst>
                  <a:lin ang="5400000" scaled="1"/>
                </a:gradFill>
              </a:rPr>
              <a:t> </a:t>
            </a:r>
            <a:r>
              <a:rPr lang="en-US" sz="2700" dirty="0" smtClean="0">
                <a:hlinkClick r:id="rId4"/>
              </a:rPr>
              <a:t>http://myignite.microsoft.com</a:t>
            </a:r>
            <a:r>
              <a:rPr lang="en-US" sz="2700" dirty="0" smtClean="0"/>
              <a:t> </a:t>
            </a:r>
            <a:r>
              <a:rPr lang="en-US" sz="2700" dirty="0" smtClean="0">
                <a:gradFill>
                  <a:gsLst>
                    <a:gs pos="0">
                      <a:schemeClr val="bg2"/>
                    </a:gs>
                    <a:gs pos="100000">
                      <a:schemeClr val="bg2"/>
                    </a:gs>
                  </a:gsLst>
                  <a:lin ang="5400000" scaled="1"/>
                </a:gradFill>
              </a:rPr>
              <a:t> </a:t>
            </a:r>
            <a:br>
              <a:rPr lang="en-US" sz="2700" dirty="0" smtClean="0">
                <a:gradFill>
                  <a:gsLst>
                    <a:gs pos="0">
                      <a:schemeClr val="bg2"/>
                    </a:gs>
                    <a:gs pos="100000">
                      <a:schemeClr val="bg2"/>
                    </a:gs>
                  </a:gsLst>
                  <a:lin ang="5400000" scaled="1"/>
                </a:gradFill>
              </a:rPr>
            </a:br>
            <a:r>
              <a:rPr lang="en-US" sz="2700" dirty="0">
                <a:gradFill>
                  <a:gsLst>
                    <a:gs pos="0">
                      <a:schemeClr val="bg1"/>
                    </a:gs>
                    <a:gs pos="100000">
                      <a:schemeClr val="bg1"/>
                    </a:gs>
                  </a:gsLst>
                  <a:lin ang="5400000" scaled="1"/>
                </a:gradFill>
              </a:rPr>
              <a:t>or download and use the </a:t>
            </a:r>
            <a:r>
              <a:rPr lang="en-US" sz="2700" dirty="0">
                <a:gradFill>
                  <a:gsLst>
                    <a:gs pos="0">
                      <a:schemeClr val="bg2"/>
                    </a:gs>
                    <a:gs pos="100000">
                      <a:schemeClr val="bg2"/>
                    </a:gs>
                  </a:gsLst>
                  <a:lin ang="5400000" scaled="1"/>
                </a:gradFill>
              </a:rPr>
              <a:t>Ignite </a:t>
            </a:r>
            <a:r>
              <a:rPr lang="en-US" sz="2700" dirty="0" smtClean="0">
                <a:gradFill>
                  <a:gsLst>
                    <a:gs pos="0">
                      <a:schemeClr val="bg2"/>
                    </a:gs>
                    <a:gs pos="100000">
                      <a:schemeClr val="bg2"/>
                    </a:gs>
                  </a:gsLst>
                  <a:lin ang="5400000" scaled="1"/>
                </a:gradFill>
              </a:rPr>
              <a:t>Mobile </a:t>
            </a:r>
            <a:r>
              <a:rPr lang="en-US" sz="2700" dirty="0">
                <a:gradFill>
                  <a:gsLst>
                    <a:gs pos="0">
                      <a:schemeClr val="bg2"/>
                    </a:gs>
                    <a:gs pos="100000">
                      <a:schemeClr val="bg2"/>
                    </a:gs>
                  </a:gsLst>
                  <a:lin ang="5400000" scaled="1"/>
                </a:gradFill>
              </a:rPr>
              <a:t>App</a:t>
            </a:r>
            <a:r>
              <a:rPr lang="en-US" sz="2700" dirty="0">
                <a:gradFill>
                  <a:gsLst>
                    <a:gs pos="0">
                      <a:schemeClr val="bg1"/>
                    </a:gs>
                    <a:gs pos="100000">
                      <a:schemeClr val="bg1"/>
                    </a:gs>
                  </a:gsLst>
                  <a:lin ang="5400000" scaled="1"/>
                </a:gradFill>
              </a:rPr>
              <a:t> </a:t>
            </a:r>
            <a:r>
              <a:rPr lang="en-US" sz="2700" dirty="0" smtClean="0">
                <a:gradFill>
                  <a:gsLst>
                    <a:gs pos="0">
                      <a:schemeClr val="bg1"/>
                    </a:gs>
                    <a:gs pos="100000">
                      <a:schemeClr val="bg1"/>
                    </a:gs>
                  </a:gsLst>
                  <a:lin ang="5400000" scaled="1"/>
                </a:gradFill>
              </a:rPr>
              <a:t/>
            </a:r>
            <a:br>
              <a:rPr lang="en-US" sz="2700" dirty="0" smtClean="0">
                <a:gradFill>
                  <a:gsLst>
                    <a:gs pos="0">
                      <a:schemeClr val="bg1"/>
                    </a:gs>
                    <a:gs pos="100000">
                      <a:schemeClr val="bg1"/>
                    </a:gs>
                  </a:gsLst>
                  <a:lin ang="5400000" scaled="1"/>
                </a:gradFill>
              </a:rPr>
            </a:br>
            <a:r>
              <a:rPr lang="en-US" sz="2700" dirty="0" smtClean="0">
                <a:gradFill>
                  <a:gsLst>
                    <a:gs pos="0">
                      <a:schemeClr val="bg1"/>
                    </a:gs>
                    <a:gs pos="100000">
                      <a:schemeClr val="bg1"/>
                    </a:gs>
                  </a:gsLst>
                  <a:lin ang="5400000" scaled="1"/>
                </a:gradFill>
              </a:rPr>
              <a:t>with </a:t>
            </a:r>
            <a:r>
              <a:rPr lang="en-US" sz="2700" dirty="0">
                <a:gradFill>
                  <a:gsLst>
                    <a:gs pos="0">
                      <a:schemeClr val="bg1"/>
                    </a:gs>
                    <a:gs pos="100000">
                      <a:schemeClr val="bg1"/>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smtClean="0">
                <a:gradFill>
                  <a:gsLst>
                    <a:gs pos="1250">
                      <a:schemeClr val="bg1"/>
                    </a:gs>
                    <a:gs pos="100000">
                      <a:schemeClr val="bg1"/>
                    </a:gs>
                  </a:gsLst>
                  <a:lin ang="5400000" scaled="0"/>
                </a:gradFill>
              </a:rPr>
              <a:t>Please evaluate </a:t>
            </a:r>
            <a:r>
              <a:rPr sz="4000" dirty="0">
                <a:gradFill>
                  <a:gsLst>
                    <a:gs pos="1250">
                      <a:schemeClr val="bg1"/>
                    </a:gs>
                    <a:gs pos="100000">
                      <a:schemeClr val="bg1"/>
                    </a:gs>
                  </a:gsLst>
                  <a:lin ang="5400000" scaled="0"/>
                </a:gradFill>
              </a:rPr>
              <a:t>this </a:t>
            </a:r>
            <a:r>
              <a:rPr sz="4000" dirty="0" smtClean="0">
                <a:gradFill>
                  <a:gsLst>
                    <a:gs pos="1250">
                      <a:schemeClr val="bg1"/>
                    </a:gs>
                    <a:gs pos="100000">
                      <a:schemeClr val="bg1"/>
                    </a:gs>
                  </a:gsLst>
                  <a:lin ang="5400000" scaled="0"/>
                </a:gradFill>
              </a:rPr>
              <a:t>session</a:t>
            </a:r>
          </a:p>
          <a:p>
            <a:pPr>
              <a:lnSpc>
                <a:spcPct val="80000"/>
              </a:lnSpc>
            </a:pPr>
            <a:r>
              <a:rPr lang="en-US" sz="3200" dirty="0">
                <a:gradFill>
                  <a:gsLst>
                    <a:gs pos="1250">
                      <a:schemeClr val="accent6"/>
                    </a:gs>
                    <a:gs pos="100000">
                      <a:schemeClr val="accent6"/>
                    </a:gs>
                  </a:gsLst>
                  <a:lin ang="5400000" scaled="0"/>
                </a:gradFill>
              </a:rPr>
              <a:t>Your feedback is </a:t>
            </a:r>
            <a:r>
              <a:rPr lang="en-US" sz="3200" dirty="0" smtClean="0">
                <a:gradFill>
                  <a:gsLst>
                    <a:gs pos="1250">
                      <a:schemeClr val="accent6"/>
                    </a:gs>
                    <a:gs pos="100000">
                      <a:schemeClr val="accent6"/>
                    </a:gs>
                  </a:gsLst>
                  <a:lin ang="5400000" scaled="0"/>
                </a:gradFill>
              </a:rPr>
              <a:t>important to us!</a:t>
            </a:r>
            <a:endParaRPr sz="3600" dirty="0">
              <a:gradFill>
                <a:gsLst>
                  <a:gs pos="1250">
                    <a:schemeClr val="accent6"/>
                  </a:gs>
                  <a:gs pos="100000">
                    <a:schemeClr val="accent6"/>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177704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b="43512"/>
          <a:stretch/>
        </p:blipFill>
        <p:spPr>
          <a:xfrm>
            <a:off x="6980237" y="3092834"/>
            <a:ext cx="6248942" cy="3956911"/>
          </a:xfrm>
          <a:prstGeom prst="rect">
            <a:avLst/>
          </a:prstGeom>
        </p:spPr>
      </p:pic>
      <p:sp>
        <p:nvSpPr>
          <p:cNvPr id="17" name="Title 16"/>
          <p:cNvSpPr>
            <a:spLocks noGrp="1"/>
          </p:cNvSpPr>
          <p:nvPr>
            <p:ph type="title"/>
          </p:nvPr>
        </p:nvSpPr>
        <p:spPr>
          <a:xfrm>
            <a:off x="198437" y="144462"/>
            <a:ext cx="5486399" cy="1514261"/>
          </a:xfrm>
        </p:spPr>
        <p:txBody>
          <a:bodyPr/>
          <a:lstStyle/>
          <a:p>
            <a:r>
              <a:rPr lang="en-US" sz="4800" dirty="0" smtClean="0"/>
              <a:t>How do we detect Spam?</a:t>
            </a:r>
            <a:endParaRPr lang="en-US" sz="4800" dirty="0"/>
          </a:p>
        </p:txBody>
      </p:sp>
      <p:sp>
        <p:nvSpPr>
          <p:cNvPr id="6" name="Text Placeholder 5"/>
          <p:cNvSpPr txBox="1">
            <a:spLocks/>
          </p:cNvSpPr>
          <p:nvPr/>
        </p:nvSpPr>
        <p:spPr>
          <a:xfrm>
            <a:off x="291800" y="2014624"/>
            <a:ext cx="5945187" cy="1169551"/>
          </a:xfrm>
          <a:prstGeom prst="rect">
            <a:avLst/>
          </a:prstGeom>
        </p:spPr>
        <p:txBody>
          <a:bodyPr vert="horz" wrap="square" lIns="146304" tIns="91440" rIns="146304" bIns="91440" rtlCol="0">
            <a:sp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smtClean="0">
                <a:solidFill>
                  <a:schemeClr val="tx1"/>
                </a:solidFill>
                <a:latin typeface="Segoe UI Light" pitchFamily="34" charset="0"/>
              </a:rPr>
              <a:t>BEFORE</a:t>
            </a:r>
          </a:p>
          <a:p>
            <a:r>
              <a:rPr lang="en-US" sz="3200" dirty="0" smtClean="0">
                <a:solidFill>
                  <a:schemeClr val="tx1"/>
                </a:solidFill>
                <a:latin typeface="Segoe UI Light" pitchFamily="34" charset="0"/>
              </a:rPr>
              <a:t>Content Filters</a:t>
            </a:r>
          </a:p>
        </p:txBody>
      </p:sp>
      <p:sp>
        <p:nvSpPr>
          <p:cNvPr id="15" name="Text Placeholder 5"/>
          <p:cNvSpPr txBox="1">
            <a:spLocks/>
          </p:cNvSpPr>
          <p:nvPr/>
        </p:nvSpPr>
        <p:spPr>
          <a:xfrm>
            <a:off x="274637" y="3767224"/>
            <a:ext cx="5945187" cy="2252924"/>
          </a:xfrm>
          <a:prstGeom prst="rect">
            <a:avLst/>
          </a:prstGeom>
        </p:spPr>
        <p:txBody>
          <a:bodyPr vert="horz" wrap="square" lIns="146304" tIns="91440" rIns="146304" bIns="91440" rtlCol="0">
            <a:sp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smtClean="0">
                <a:solidFill>
                  <a:schemeClr val="tx1"/>
                </a:solidFill>
                <a:latin typeface="Segoe UI Light" pitchFamily="34" charset="0"/>
              </a:rPr>
              <a:t>TODAY</a:t>
            </a:r>
          </a:p>
          <a:p>
            <a:r>
              <a:rPr lang="en-US" sz="3200" dirty="0" smtClean="0">
                <a:solidFill>
                  <a:schemeClr val="tx1"/>
                </a:solidFill>
                <a:latin typeface="Segoe UI Light" pitchFamily="34" charset="0"/>
              </a:rPr>
              <a:t>Content Filters</a:t>
            </a:r>
          </a:p>
          <a:p>
            <a:r>
              <a:rPr lang="en-US" sz="3200" dirty="0" smtClean="0">
                <a:solidFill>
                  <a:schemeClr val="tx1"/>
                </a:solidFill>
                <a:latin typeface="Segoe UI Light" pitchFamily="34" charset="0"/>
              </a:rPr>
              <a:t>Connection Filters</a:t>
            </a:r>
          </a:p>
          <a:p>
            <a:r>
              <a:rPr lang="en-US" sz="3200" dirty="0" smtClean="0">
                <a:solidFill>
                  <a:schemeClr val="tx1"/>
                </a:solidFill>
                <a:latin typeface="Segoe UI Light" pitchFamily="34" charset="0"/>
              </a:rPr>
              <a:t>Fingerprint Based Filters</a:t>
            </a:r>
          </a:p>
        </p:txBody>
      </p:sp>
      <p:sp>
        <p:nvSpPr>
          <p:cNvPr id="11" name="TextBox 10"/>
          <p:cNvSpPr txBox="1"/>
          <p:nvPr/>
        </p:nvSpPr>
        <p:spPr>
          <a:xfrm>
            <a:off x="6218237" y="679112"/>
            <a:ext cx="2679260" cy="1446550"/>
          </a:xfrm>
          <a:prstGeom prst="rect">
            <a:avLst/>
          </a:prstGeom>
          <a:noFill/>
          <a:ln>
            <a:solidFill>
              <a:schemeClr val="tx1"/>
            </a:solidFill>
          </a:ln>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Sender@Domain</a:t>
            </a:r>
            <a:endParaRPr lang="en-US" sz="2400" dirty="0" smtClean="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IP</a:t>
            </a:r>
          </a:p>
          <a:p>
            <a:pPr>
              <a:lnSpc>
                <a:spcPct val="90000"/>
              </a:lnSpc>
              <a:spcAft>
                <a:spcPts val="600"/>
              </a:spcAft>
            </a:pPr>
            <a:r>
              <a:rPr lang="en-US" sz="2400" dirty="0" smtClean="0">
                <a:gradFill>
                  <a:gsLst>
                    <a:gs pos="2917">
                      <a:schemeClr val="tx1"/>
                    </a:gs>
                    <a:gs pos="30000">
                      <a:schemeClr val="tx1"/>
                    </a:gs>
                  </a:gsLst>
                  <a:lin ang="5400000" scaled="0"/>
                </a:gradFill>
              </a:rPr>
              <a:t>…</a:t>
            </a:r>
          </a:p>
        </p:txBody>
      </p:sp>
      <p:cxnSp>
        <p:nvCxnSpPr>
          <p:cNvPr id="3" name="Elbow Connector 2"/>
          <p:cNvCxnSpPr>
            <a:stCxn id="11" idx="1"/>
            <a:endCxn id="4" idx="1"/>
          </p:cNvCxnSpPr>
          <p:nvPr/>
        </p:nvCxnSpPr>
        <p:spPr>
          <a:xfrm rot="10800000" flipH="1" flipV="1">
            <a:off x="6218237" y="1402386"/>
            <a:ext cx="1752600" cy="3504575"/>
          </a:xfrm>
          <a:prstGeom prst="bentConnector3">
            <a:avLst>
              <a:gd name="adj1" fmla="val -13043"/>
            </a:avLst>
          </a:prstGeom>
          <a:ln w="57150">
            <a:headEnd type="none"/>
            <a:tailEnd type="triangle"/>
          </a:ln>
        </p:spPr>
        <p:style>
          <a:lnRef idx="3">
            <a:schemeClr val="accent1"/>
          </a:lnRef>
          <a:fillRef idx="0">
            <a:schemeClr val="accent1"/>
          </a:fillRef>
          <a:effectRef idx="2">
            <a:schemeClr val="accent1"/>
          </a:effectRef>
          <a:fontRef idx="minor">
            <a:schemeClr val="tx1"/>
          </a:fontRef>
        </p:style>
      </p:cxnSp>
      <p:sp>
        <p:nvSpPr>
          <p:cNvPr id="4" name="Rectangle 3"/>
          <p:cNvSpPr/>
          <p:nvPr/>
        </p:nvSpPr>
        <p:spPr bwMode="auto">
          <a:xfrm>
            <a:off x="7970837" y="4792662"/>
            <a:ext cx="1143000" cy="2286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16" name="Picture 15"/>
          <p:cNvPicPr>
            <a:picLocks noChangeAspect="1"/>
          </p:cNvPicPr>
          <p:nvPr/>
        </p:nvPicPr>
        <p:blipFill>
          <a:blip r:embed="rId4"/>
          <a:stretch>
            <a:fillRect/>
          </a:stretch>
        </p:blipFill>
        <p:spPr>
          <a:xfrm>
            <a:off x="9875837" y="491955"/>
            <a:ext cx="1889249" cy="1820861"/>
          </a:xfrm>
          <a:prstGeom prst="rect">
            <a:avLst/>
          </a:prstGeom>
        </p:spPr>
      </p:pic>
      <p:cxnSp>
        <p:nvCxnSpPr>
          <p:cNvPr id="22" name="Elbow Connector 21"/>
          <p:cNvCxnSpPr>
            <a:stCxn id="13" idx="0"/>
            <a:endCxn id="16" idx="2"/>
          </p:cNvCxnSpPr>
          <p:nvPr/>
        </p:nvCxnSpPr>
        <p:spPr>
          <a:xfrm rot="5400000" flipH="1" flipV="1">
            <a:off x="10072576" y="2344948"/>
            <a:ext cx="780018" cy="715754"/>
          </a:xfrm>
          <a:prstGeom prst="bentConnector3">
            <a:avLst/>
          </a:prstGeom>
          <a:ln w="57150">
            <a:headEnd type="non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940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What </a:t>
            </a:r>
            <a:r>
              <a:rPr lang="en-US"/>
              <a:t>is </a:t>
            </a:r>
            <a:r>
              <a:rPr lang="en-US" smtClean="0"/>
              <a:t>Bulk?</a:t>
            </a:r>
            <a:endParaRPr lang="en-US" dirty="0"/>
          </a:p>
        </p:txBody>
      </p:sp>
      <p:sp>
        <p:nvSpPr>
          <p:cNvPr id="6" name="Text Placeholder 5"/>
          <p:cNvSpPr>
            <a:spLocks noGrp="1"/>
          </p:cNvSpPr>
          <p:nvPr>
            <p:ph type="body" sz="quarter" idx="10"/>
          </p:nvPr>
        </p:nvSpPr>
        <p:spPr>
          <a:xfrm>
            <a:off x="274320" y="1363662"/>
            <a:ext cx="11887200" cy="1071062"/>
          </a:xfrm>
        </p:spPr>
        <p:txBody>
          <a:bodyPr/>
          <a:lstStyle/>
          <a:p>
            <a:r>
              <a:rPr lang="en-US" sz="3200" dirty="0" smtClean="0">
                <a:solidFill>
                  <a:schemeClr val="tx1"/>
                </a:solidFill>
                <a:latin typeface="Segoe UI Light" pitchFamily="34" charset="0"/>
              </a:rPr>
              <a:t>An </a:t>
            </a:r>
            <a:r>
              <a:rPr lang="en-US" sz="3200" dirty="0">
                <a:solidFill>
                  <a:schemeClr val="tx1"/>
                </a:solidFill>
                <a:latin typeface="Segoe UI Light" pitchFamily="34" charset="0"/>
              </a:rPr>
              <a:t>email </a:t>
            </a:r>
            <a:r>
              <a:rPr lang="en-US" sz="3200" dirty="0" smtClean="0">
                <a:solidFill>
                  <a:schemeClr val="tx1"/>
                </a:solidFill>
                <a:latin typeface="Segoe UI Light" pitchFamily="34" charset="0"/>
              </a:rPr>
              <a:t>sent </a:t>
            </a:r>
            <a:r>
              <a:rPr lang="en-US" sz="3200" dirty="0">
                <a:solidFill>
                  <a:schemeClr val="tx1"/>
                </a:solidFill>
                <a:latin typeface="Segoe UI Light" pitchFamily="34" charset="0"/>
              </a:rPr>
              <a:t>to a large list of </a:t>
            </a:r>
            <a:r>
              <a:rPr lang="en-US" sz="3200" dirty="0" smtClean="0">
                <a:solidFill>
                  <a:schemeClr val="tx1"/>
                </a:solidFill>
                <a:latin typeface="Segoe UI Light" pitchFamily="34" charset="0"/>
              </a:rPr>
              <a:t>recipients for promotional purposes. Typically the Sender has Reputation with us.</a:t>
            </a:r>
          </a:p>
        </p:txBody>
      </p:sp>
      <p:sp>
        <p:nvSpPr>
          <p:cNvPr id="4" name="Left-Right Arrow 3"/>
          <p:cNvSpPr/>
          <p:nvPr/>
        </p:nvSpPr>
        <p:spPr bwMode="auto">
          <a:xfrm>
            <a:off x="960437" y="2735262"/>
            <a:ext cx="10439400" cy="457200"/>
          </a:xfrm>
          <a:prstGeom prst="leftRightArrow">
            <a:avLst/>
          </a:prstGeom>
          <a:gradFill flip="none" rotWithShape="1">
            <a:gsLst>
              <a:gs pos="16000">
                <a:schemeClr val="tx1">
                  <a:lumMod val="85000"/>
                </a:schemeClr>
              </a:gs>
              <a:gs pos="0">
                <a:schemeClr val="tx1">
                  <a:lumMod val="95000"/>
                </a:schemeClr>
              </a:gs>
              <a:gs pos="31000">
                <a:schemeClr val="tx1">
                  <a:lumMod val="70000"/>
                </a:schemeClr>
              </a:gs>
              <a:gs pos="58000">
                <a:schemeClr val="bg2">
                  <a:lumMod val="60000"/>
                  <a:lumOff val="40000"/>
                </a:schemeClr>
              </a:gs>
              <a:gs pos="93000">
                <a:schemeClr val="bg2">
                  <a:lumMod val="50000"/>
                </a:schemeClr>
              </a:gs>
            </a:gsLst>
            <a:lin ang="0" scaled="0"/>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Text Placeholder 5"/>
          <p:cNvSpPr txBox="1">
            <a:spLocks/>
          </p:cNvSpPr>
          <p:nvPr/>
        </p:nvSpPr>
        <p:spPr>
          <a:xfrm>
            <a:off x="9952038" y="3310770"/>
            <a:ext cx="2484438" cy="375487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gradFill>
                  <a:gsLst>
                    <a:gs pos="1250">
                      <a:srgbClr val="FFFFFF"/>
                    </a:gs>
                    <a:gs pos="100000">
                      <a:srgbClr val="FFFFFF"/>
                    </a:gs>
                  </a:gsLst>
                  <a:lin ang="5400000" scaled="0"/>
                </a:gradFill>
                <a:latin typeface="Segoe UI"/>
              </a:rPr>
              <a:t>Dark </a:t>
            </a:r>
            <a:r>
              <a:rPr lang="en-US" sz="2000" dirty="0" smtClean="0">
                <a:gradFill>
                  <a:gsLst>
                    <a:gs pos="1250">
                      <a:srgbClr val="FFFFFF"/>
                    </a:gs>
                    <a:gs pos="100000">
                      <a:srgbClr val="FFFFFF"/>
                    </a:gs>
                  </a:gsLst>
                  <a:lin ang="5400000" scaled="0"/>
                </a:gradFill>
                <a:latin typeface="Segoe UI"/>
              </a:rPr>
              <a:t>Gray/Bad</a:t>
            </a:r>
            <a:r>
              <a:rPr lang="en-US" sz="2000" dirty="0">
                <a:gradFill>
                  <a:gsLst>
                    <a:gs pos="1250">
                      <a:srgbClr val="FFFFFF"/>
                    </a:gs>
                    <a:gs pos="100000">
                      <a:srgbClr val="FFFFFF"/>
                    </a:gs>
                  </a:gsLst>
                  <a:lin ang="5400000" scaled="0"/>
                </a:gradFill>
                <a:latin typeface="Segoe UI"/>
              </a:rPr>
              <a:t>/ </a:t>
            </a:r>
            <a:r>
              <a:rPr lang="en-US" sz="2000" dirty="0" smtClean="0">
                <a:gradFill>
                  <a:gsLst>
                    <a:gs pos="1250">
                      <a:srgbClr val="FFFFFF"/>
                    </a:gs>
                    <a:gs pos="100000">
                      <a:srgbClr val="FFFFFF"/>
                    </a:gs>
                  </a:gsLst>
                  <a:lin ang="5400000" scaled="0"/>
                </a:gradFill>
                <a:latin typeface="Segoe UI"/>
              </a:rPr>
              <a:t>Spam</a:t>
            </a:r>
            <a:endParaRPr lang="en-US" sz="2000" dirty="0">
              <a:gradFill>
                <a:gsLst>
                  <a:gs pos="1250">
                    <a:srgbClr val="FFFFFF"/>
                  </a:gs>
                  <a:gs pos="100000">
                    <a:srgbClr val="FFFFFF"/>
                  </a:gs>
                </a:gsLst>
                <a:lin ang="5400000" scaled="0"/>
              </a:gradFill>
              <a:latin typeface="Segoe UI"/>
            </a:endParaRPr>
          </a:p>
          <a:p>
            <a:endParaRPr lang="en-US" sz="2000" dirty="0">
              <a:gradFill>
                <a:gsLst>
                  <a:gs pos="1250">
                    <a:srgbClr val="FFFFFF"/>
                  </a:gs>
                  <a:gs pos="100000">
                    <a:srgbClr val="FFFFFF"/>
                  </a:gs>
                </a:gsLst>
                <a:lin ang="5400000" scaled="0"/>
              </a:gradFill>
              <a:latin typeface="Segoe UI"/>
            </a:endParaRPr>
          </a:p>
          <a:p>
            <a:r>
              <a:rPr lang="en-US" sz="2000" dirty="0">
                <a:gradFill>
                  <a:gsLst>
                    <a:gs pos="1250">
                      <a:srgbClr val="FFFFFF"/>
                    </a:gs>
                    <a:gs pos="100000">
                      <a:srgbClr val="FFFFFF"/>
                    </a:gs>
                  </a:gsLst>
                  <a:lin ang="5400000" scaled="0"/>
                </a:gradFill>
                <a:latin typeface="Segoe UI"/>
              </a:rPr>
              <a:t>Recipient </a:t>
            </a:r>
            <a:r>
              <a:rPr lang="en-US" sz="2000" dirty="0" smtClean="0">
                <a:gradFill>
                  <a:gsLst>
                    <a:gs pos="1250">
                      <a:srgbClr val="FFFFFF"/>
                    </a:gs>
                    <a:gs pos="100000">
                      <a:srgbClr val="FFFFFF"/>
                    </a:gs>
                  </a:gsLst>
                  <a:lin ang="5400000" scaled="0"/>
                </a:gradFill>
                <a:latin typeface="Segoe UI"/>
              </a:rPr>
              <a:t>didn’t sign up to receive email/newsletter/ promotions</a:t>
            </a:r>
            <a:endParaRPr lang="en-US" sz="2000" dirty="0">
              <a:gradFill>
                <a:gsLst>
                  <a:gs pos="1250">
                    <a:srgbClr val="FFFFFF"/>
                  </a:gs>
                  <a:gs pos="100000">
                    <a:srgbClr val="FFFFFF"/>
                  </a:gs>
                </a:gsLst>
                <a:lin ang="5400000" scaled="0"/>
              </a:gradFill>
              <a:latin typeface="Segoe UI"/>
            </a:endParaRPr>
          </a:p>
          <a:p>
            <a:endParaRPr lang="en-US" sz="2000" dirty="0" smtClean="0">
              <a:gradFill>
                <a:gsLst>
                  <a:gs pos="1250">
                    <a:srgbClr val="FFFFFF"/>
                  </a:gs>
                  <a:gs pos="100000">
                    <a:srgbClr val="FFFFFF"/>
                  </a:gs>
                </a:gsLst>
                <a:lin ang="5400000" scaled="0"/>
              </a:gradFill>
              <a:latin typeface="Segoe UI"/>
            </a:endParaRPr>
          </a:p>
          <a:p>
            <a:r>
              <a:rPr lang="en-US" sz="2000" dirty="0">
                <a:gradFill>
                  <a:gsLst>
                    <a:gs pos="1250">
                      <a:srgbClr val="FFFFFF"/>
                    </a:gs>
                    <a:gs pos="100000">
                      <a:srgbClr val="FFFFFF"/>
                    </a:gs>
                  </a:gsLst>
                  <a:lin ang="5400000" scaled="0"/>
                </a:gradFill>
                <a:latin typeface="Segoe UI"/>
              </a:rPr>
              <a:t>Sometimes provides the option to unsubscribe </a:t>
            </a:r>
          </a:p>
        </p:txBody>
      </p:sp>
      <p:sp>
        <p:nvSpPr>
          <p:cNvPr id="8" name="Text Placeholder 5"/>
          <p:cNvSpPr txBox="1">
            <a:spLocks/>
          </p:cNvSpPr>
          <p:nvPr/>
        </p:nvSpPr>
        <p:spPr>
          <a:xfrm>
            <a:off x="274320" y="3310770"/>
            <a:ext cx="2591117" cy="375487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gradFill>
                  <a:gsLst>
                    <a:gs pos="1250">
                      <a:srgbClr val="FFFFFF"/>
                    </a:gs>
                    <a:gs pos="100000">
                      <a:srgbClr val="FFFFFF"/>
                    </a:gs>
                  </a:gsLst>
                  <a:lin ang="5400000" scaled="0"/>
                </a:gradFill>
                <a:latin typeface="Segoe UI"/>
              </a:rPr>
              <a:t>Light Gray/Good/ Ham </a:t>
            </a:r>
          </a:p>
          <a:p>
            <a:endParaRPr lang="en-US" sz="2000" dirty="0">
              <a:gradFill>
                <a:gsLst>
                  <a:gs pos="1250">
                    <a:srgbClr val="FFFFFF"/>
                  </a:gs>
                  <a:gs pos="100000">
                    <a:srgbClr val="FFFFFF"/>
                  </a:gs>
                </a:gsLst>
                <a:lin ang="5400000" scaled="0"/>
              </a:gradFill>
              <a:latin typeface="Segoe UI"/>
            </a:endParaRPr>
          </a:p>
          <a:p>
            <a:r>
              <a:rPr lang="en-US" sz="2000" dirty="0">
                <a:gradFill>
                  <a:gsLst>
                    <a:gs pos="1250">
                      <a:srgbClr val="FFFFFF"/>
                    </a:gs>
                    <a:gs pos="100000">
                      <a:srgbClr val="FFFFFF"/>
                    </a:gs>
                  </a:gsLst>
                  <a:lin ang="5400000" scaled="0"/>
                </a:gradFill>
                <a:latin typeface="Segoe UI"/>
              </a:rPr>
              <a:t>Recipient intentionally </a:t>
            </a:r>
            <a:r>
              <a:rPr lang="en-US" sz="2000" dirty="0" smtClean="0">
                <a:gradFill>
                  <a:gsLst>
                    <a:gs pos="1250">
                      <a:srgbClr val="FFFFFF"/>
                    </a:gs>
                    <a:gs pos="100000">
                      <a:srgbClr val="FFFFFF"/>
                    </a:gs>
                  </a:gsLst>
                  <a:lin ang="5400000" scaled="0"/>
                </a:gradFill>
                <a:latin typeface="Segoe UI"/>
              </a:rPr>
              <a:t>signed up to </a:t>
            </a:r>
            <a:r>
              <a:rPr lang="en-US" sz="2000" dirty="0">
                <a:gradFill>
                  <a:gsLst>
                    <a:gs pos="1250">
                      <a:srgbClr val="FFFFFF"/>
                    </a:gs>
                    <a:gs pos="100000">
                      <a:srgbClr val="FFFFFF"/>
                    </a:gs>
                  </a:gsLst>
                  <a:lin ang="5400000" scaled="0"/>
                </a:gradFill>
                <a:latin typeface="Segoe UI"/>
              </a:rPr>
              <a:t>receive </a:t>
            </a:r>
            <a:r>
              <a:rPr lang="en-US" sz="2000" dirty="0" smtClean="0">
                <a:gradFill>
                  <a:gsLst>
                    <a:gs pos="1250">
                      <a:srgbClr val="FFFFFF"/>
                    </a:gs>
                    <a:gs pos="100000">
                      <a:srgbClr val="FFFFFF"/>
                    </a:gs>
                  </a:gsLst>
                  <a:lin ang="5400000" scaled="0"/>
                </a:gradFill>
                <a:latin typeface="Segoe UI"/>
              </a:rPr>
              <a:t>email/ newsletter</a:t>
            </a:r>
            <a:r>
              <a:rPr lang="en-US" sz="2000" dirty="0">
                <a:gradFill>
                  <a:gsLst>
                    <a:gs pos="1250">
                      <a:srgbClr val="FFFFFF"/>
                    </a:gs>
                    <a:gs pos="100000">
                      <a:srgbClr val="FFFFFF"/>
                    </a:gs>
                  </a:gsLst>
                  <a:lin ang="5400000" scaled="0"/>
                </a:gradFill>
                <a:latin typeface="Segoe UI"/>
              </a:rPr>
              <a:t>/ p</a:t>
            </a:r>
            <a:r>
              <a:rPr lang="en-US" sz="2000" dirty="0" smtClean="0">
                <a:gradFill>
                  <a:gsLst>
                    <a:gs pos="1250">
                      <a:srgbClr val="FFFFFF"/>
                    </a:gs>
                    <a:gs pos="100000">
                      <a:srgbClr val="FFFFFF"/>
                    </a:gs>
                  </a:gsLst>
                  <a:lin ang="5400000" scaled="0"/>
                </a:gradFill>
                <a:latin typeface="Segoe UI"/>
              </a:rPr>
              <a:t>romotions</a:t>
            </a:r>
          </a:p>
          <a:p>
            <a:endParaRPr lang="en-US" sz="2000" dirty="0">
              <a:gradFill>
                <a:gsLst>
                  <a:gs pos="1250">
                    <a:srgbClr val="FFFFFF"/>
                  </a:gs>
                  <a:gs pos="100000">
                    <a:srgbClr val="FFFFFF"/>
                  </a:gs>
                </a:gsLst>
                <a:lin ang="5400000" scaled="0"/>
              </a:gradFill>
              <a:latin typeface="Segoe UI"/>
            </a:endParaRPr>
          </a:p>
          <a:p>
            <a:r>
              <a:rPr lang="en-US" sz="2000" dirty="0">
                <a:gradFill>
                  <a:gsLst>
                    <a:gs pos="1250">
                      <a:srgbClr val="FFFFFF"/>
                    </a:gs>
                    <a:gs pos="100000">
                      <a:srgbClr val="FFFFFF"/>
                    </a:gs>
                  </a:gsLst>
                  <a:lin ang="5400000" scaled="0"/>
                </a:gradFill>
                <a:latin typeface="Segoe UI"/>
              </a:rPr>
              <a:t>Always </a:t>
            </a:r>
            <a:r>
              <a:rPr lang="en-US" sz="2000" dirty="0" smtClean="0">
                <a:gradFill>
                  <a:gsLst>
                    <a:gs pos="1250">
                      <a:srgbClr val="FFFFFF"/>
                    </a:gs>
                    <a:gs pos="100000">
                      <a:srgbClr val="FFFFFF"/>
                    </a:gs>
                  </a:gsLst>
                  <a:lin ang="5400000" scaled="0"/>
                </a:gradFill>
                <a:latin typeface="Segoe UI"/>
              </a:rPr>
              <a:t>provides the option to unsubscribe </a:t>
            </a:r>
            <a:endParaRPr lang="en-US" sz="2000" dirty="0">
              <a:gradFill>
                <a:gsLst>
                  <a:gs pos="1250">
                    <a:srgbClr val="FFFFFF"/>
                  </a:gs>
                  <a:gs pos="100000">
                    <a:srgbClr val="FFFFFF"/>
                  </a:gs>
                </a:gsLst>
                <a:lin ang="5400000" scaled="0"/>
              </a:gradFill>
              <a:latin typeface="Segoe UI"/>
            </a:endParaRPr>
          </a:p>
        </p:txBody>
      </p:sp>
      <p:pic>
        <p:nvPicPr>
          <p:cNvPr id="12" name="Picture 11"/>
          <p:cNvPicPr>
            <a:picLocks noChangeAspect="1"/>
          </p:cNvPicPr>
          <p:nvPr/>
        </p:nvPicPr>
        <p:blipFill>
          <a:blip r:embed="rId3"/>
          <a:stretch>
            <a:fillRect/>
          </a:stretch>
        </p:blipFill>
        <p:spPr>
          <a:xfrm>
            <a:off x="3776260" y="3310770"/>
            <a:ext cx="4883319" cy="3688400"/>
          </a:xfrm>
          <a:prstGeom prst="rect">
            <a:avLst/>
          </a:prstGeom>
        </p:spPr>
      </p:pic>
    </p:spTree>
    <p:extLst>
      <p:ext uri="{BB962C8B-B14F-4D97-AF65-F5344CB8AC3E}">
        <p14:creationId xmlns:p14="http://schemas.microsoft.com/office/powerpoint/2010/main" val="287423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5943917" cy="917575"/>
          </a:xfrm>
        </p:spPr>
        <p:txBody>
          <a:bodyPr/>
          <a:lstStyle/>
          <a:p>
            <a:r>
              <a:rPr lang="en-US" dirty="0"/>
              <a:t>Is </a:t>
            </a:r>
            <a:r>
              <a:rPr lang="en-US" dirty="0" smtClean="0"/>
              <a:t>Bulk Mail considered </a:t>
            </a:r>
            <a:r>
              <a:rPr lang="en-US" dirty="0"/>
              <a:t>Spam or Ham?</a:t>
            </a:r>
          </a:p>
        </p:txBody>
      </p:sp>
      <p:sp>
        <p:nvSpPr>
          <p:cNvPr id="3" name="Content Placeholder 2"/>
          <p:cNvSpPr>
            <a:spLocks noGrp="1"/>
          </p:cNvSpPr>
          <p:nvPr>
            <p:ph sz="quarter" idx="10"/>
          </p:nvPr>
        </p:nvSpPr>
        <p:spPr>
          <a:xfrm>
            <a:off x="274638" y="1752877"/>
            <a:ext cx="5486399" cy="3877985"/>
          </a:xfrm>
        </p:spPr>
        <p:txBody>
          <a:bodyPr/>
          <a:lstStyle/>
          <a:p>
            <a:pPr marL="0" indent="0">
              <a:buNone/>
            </a:pPr>
            <a:endParaRPr lang="en-US" dirty="0" smtClean="0"/>
          </a:p>
          <a:p>
            <a:pPr marL="0" indent="0">
              <a:buNone/>
            </a:pPr>
            <a:r>
              <a:rPr lang="en-US" dirty="0" smtClean="0"/>
              <a:t>Many users don’t want it in their inbox. </a:t>
            </a:r>
          </a:p>
          <a:p>
            <a:pPr marL="0" indent="0">
              <a:buNone/>
            </a:pPr>
            <a:endParaRPr lang="en-US" dirty="0"/>
          </a:p>
          <a:p>
            <a:pPr marL="0" indent="0">
              <a:buNone/>
            </a:pPr>
            <a:r>
              <a:rPr lang="en-US" dirty="0" smtClean="0"/>
              <a:t>Many users want it in their inbox.</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371" y="139724"/>
            <a:ext cx="5334000" cy="648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228847" y="6621462"/>
            <a:ext cx="4022724" cy="307777"/>
          </a:xfrm>
          <a:prstGeom prst="rect">
            <a:avLst/>
          </a:prstGeom>
        </p:spPr>
        <p:txBody>
          <a:bodyPr wrap="square">
            <a:spAutoFit/>
          </a:bodyPr>
          <a:lstStyle/>
          <a:p>
            <a:r>
              <a:rPr lang="en-US" sz="700" dirty="0" smtClean="0">
                <a:solidFill>
                  <a:srgbClr val="000000">
                    <a:lumMod val="75000"/>
                  </a:srgbClr>
                </a:solidFill>
              </a:rPr>
              <a:t>We </a:t>
            </a:r>
            <a:r>
              <a:rPr lang="en-US" sz="700" dirty="0">
                <a:solidFill>
                  <a:srgbClr val="000000">
                    <a:lumMod val="75000"/>
                  </a:srgbClr>
                </a:solidFill>
              </a:rPr>
              <a:t>hope you found the information in this email useful. However, if you'd rather not receive future emails of this nature from bespoke offers, it's easy to </a:t>
            </a:r>
            <a:r>
              <a:rPr lang="en-US" sz="700" u="sng" dirty="0">
                <a:solidFill>
                  <a:srgbClr val="000000">
                    <a:lumMod val="75000"/>
                  </a:srgbClr>
                </a:solidFill>
                <a:hlinkClick r:id="rId4" tooltip="unsubscribe"/>
              </a:rPr>
              <a:t>unsubscribe</a:t>
            </a:r>
            <a:r>
              <a:rPr lang="en-US" sz="700" dirty="0">
                <a:solidFill>
                  <a:srgbClr val="000000">
                    <a:lumMod val="75000"/>
                  </a:srgbClr>
                </a:solidFill>
              </a:rPr>
              <a:t>.</a:t>
            </a:r>
          </a:p>
        </p:txBody>
      </p:sp>
      <p:sp>
        <p:nvSpPr>
          <p:cNvPr id="5" name="Up Arrow 4"/>
          <p:cNvSpPr/>
          <p:nvPr/>
        </p:nvSpPr>
        <p:spPr bwMode="auto">
          <a:xfrm rot="13732844">
            <a:off x="11521840" y="6016935"/>
            <a:ext cx="217327" cy="816291"/>
          </a:xfrm>
          <a:prstGeom prst="up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7249483" y="6579735"/>
            <a:ext cx="3845554" cy="381000"/>
          </a:xfrm>
          <a:prstGeom prst="rect">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29078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2015-05-06T00:00:00-05:00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Atanu Banerjee; Bulent Egilmez; Ori Kashi</External_x0020_Speaker>
    <Session_x0020_Code xmlns="12a172fe-0250-434a-85cf-03b10810c5e5">BRK3106</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documentManagement/types"/>
    <ds:schemaRef ds:uri="12a172fe-0250-434a-85cf-03b10810c5e5"/>
    <ds:schemaRef ds:uri="http://purl.org/dc/elements/1.1/"/>
    <ds:schemaRef ds:uri="http://purl.org/dc/dcmitype/"/>
    <ds:schemaRef ds:uri="http://www.w3.org/XML/1998/namespace"/>
    <ds:schemaRef ds:uri="http://schemas.microsoft.com/office/infopath/2007/PartnerControls"/>
    <ds:schemaRef ds:uri="230e9df3-be65-4c73-a93b-d1236ebd677e"/>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Template>
  <TotalTime>2992</TotalTime>
  <Words>6857</Words>
  <Application>Microsoft Office PowerPoint</Application>
  <PresentationFormat>Custom</PresentationFormat>
  <Paragraphs>539</Paragraphs>
  <Slides>67</Slides>
  <Notes>45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6" baseType="lpstr">
      <vt:lpstr>Arial</vt:lpstr>
      <vt:lpstr>Calibri</vt:lpstr>
      <vt:lpstr>Consolas</vt:lpstr>
      <vt:lpstr>Segoe UI</vt:lpstr>
      <vt:lpstr>Segoe UI Light</vt:lpstr>
      <vt:lpstr>Segoe UI Semibold</vt:lpstr>
      <vt:lpstr>Wingdings</vt:lpstr>
      <vt:lpstr>5-30610_Microsoft_Ignite_Keynote_Template</vt:lpstr>
      <vt:lpstr>Visio</vt:lpstr>
      <vt:lpstr>PowerPoint Presentation</vt:lpstr>
      <vt:lpstr>Deep Dive into How Microsoft Handles Spam and Advanced Email Threats </vt:lpstr>
      <vt:lpstr>Introduction</vt:lpstr>
      <vt:lpstr>What is Spam?</vt:lpstr>
      <vt:lpstr>What is Spam?</vt:lpstr>
      <vt:lpstr>How do we detect Spam?</vt:lpstr>
      <vt:lpstr>How do we detect Spam?</vt:lpstr>
      <vt:lpstr>What is Bulk?</vt:lpstr>
      <vt:lpstr>Is Bulk Mail considered Spam or Ham?</vt:lpstr>
      <vt:lpstr>PowerPoint Presentation</vt:lpstr>
      <vt:lpstr>PowerPoint Presentation</vt:lpstr>
      <vt:lpstr>Threat Landscape</vt:lpstr>
      <vt:lpstr>What makes the threats so dangerous?</vt:lpstr>
      <vt:lpstr>Fax malware campaign</vt:lpstr>
      <vt:lpstr>Fax malware campaign</vt:lpstr>
      <vt:lpstr>Fax malware campaign</vt:lpstr>
      <vt:lpstr>What makes the threats so dangerous?</vt:lpstr>
      <vt:lpstr>Targeted Attacks</vt:lpstr>
      <vt:lpstr>What makes the threats so dangerous?</vt:lpstr>
      <vt:lpstr>Collateral damage: Backscatter</vt:lpstr>
      <vt:lpstr>Collateral damage: Backscatter</vt:lpstr>
      <vt:lpstr>Strong Anti-spam filtering - Best of Breed</vt:lpstr>
      <vt:lpstr>EOP Architecture</vt:lpstr>
      <vt:lpstr>Anatomy of a Campaign Defense in Depth</vt:lpstr>
      <vt:lpstr>A typical Phishing campaign</vt:lpstr>
      <vt:lpstr>Edge Protection – who is the sender?</vt:lpstr>
      <vt:lpstr>PowerPoint Presentation</vt:lpstr>
      <vt:lpstr>Inbound Architecture - Mail flow </vt:lpstr>
      <vt:lpstr>PowerPoint Presentation</vt:lpstr>
      <vt:lpstr>How does SPF work?</vt:lpstr>
      <vt:lpstr>When it is insufficient</vt:lpstr>
      <vt:lpstr>PowerPoint Presentation</vt:lpstr>
      <vt:lpstr>How does DKIM work?  </vt:lpstr>
      <vt:lpstr>PowerPoint Presentation</vt:lpstr>
      <vt:lpstr>DMARC</vt:lpstr>
      <vt:lpstr>Inbound Architecture - Mail flow </vt:lpstr>
      <vt:lpstr>Reputation</vt:lpstr>
      <vt:lpstr>IPv4 vs. IPv6</vt:lpstr>
      <vt:lpstr>Boomerang - Enhanced Backscatter Protection</vt:lpstr>
      <vt:lpstr>Inbound Architecture - Mail flow </vt:lpstr>
      <vt:lpstr>Inbound Architecture - Mail flow </vt:lpstr>
      <vt:lpstr>Inbound Architecture - Mail flow </vt:lpstr>
      <vt:lpstr>Inbound Architecture - Mail flow </vt:lpstr>
      <vt:lpstr>Inbound Architecture - Mail flow </vt:lpstr>
      <vt:lpstr>Inbound Architecture - Mail flow </vt:lpstr>
      <vt:lpstr>Outbound Protection</vt:lpstr>
      <vt:lpstr>Outbound Architecture - Mail flow </vt:lpstr>
      <vt:lpstr>Outbound Architecture - Mail flow </vt:lpstr>
      <vt:lpstr>Reputation– Part 2</vt:lpstr>
      <vt:lpstr>Outbound Architecture - Mail flow </vt:lpstr>
      <vt:lpstr>Outbound Architecture - Mail flow </vt:lpstr>
      <vt:lpstr>Outbound Architecture - Mail flow </vt:lpstr>
      <vt:lpstr>Outbound IP Partitioning</vt:lpstr>
      <vt:lpstr>Outbound Architecture - Mail flow </vt:lpstr>
      <vt:lpstr>Outbound Architecture - Mail flow </vt:lpstr>
      <vt:lpstr>Outbound Architecture - Mail flow </vt:lpstr>
      <vt:lpstr>Outbound Architecture - Mail flow </vt:lpstr>
      <vt:lpstr>Exchange Online Advanced Threat Protection</vt:lpstr>
      <vt:lpstr>Evolving threat space</vt:lpstr>
      <vt:lpstr>Exchange Online advanced threat protection</vt:lpstr>
      <vt:lpstr>Service architecture</vt:lpstr>
      <vt:lpstr>Safe attachments</vt:lpstr>
      <vt:lpstr>Safe links</vt:lpstr>
      <vt:lpstr>Demo – Advanced Threat Protection  </vt:lpstr>
      <vt:lpstr>O365 Information Protection sessions</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Dive into How Microsoft Handles Spam and Advanced Email Threats</dc:title>
  <dc:subject>Microsoft Ignite 2015</dc:subject>
  <dc:creator>Bulent Egilmez</dc:creator>
  <cp:keywords>Microsoft Ignite 2015</cp:keywords>
  <dc:description>Template: Mitchell Derrey, Silver Fox Productions
Formatting: 
Audience Type: Internal/External</dc:description>
  <cp:lastModifiedBy>Brittany Hart</cp:lastModifiedBy>
  <cp:revision>32</cp:revision>
  <dcterms:created xsi:type="dcterms:W3CDTF">2015-04-13T23:12:18Z</dcterms:created>
  <dcterms:modified xsi:type="dcterms:W3CDTF">2015-05-06T22:34:48Z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