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280" r:id="rId5"/>
    <p:sldMasterId id="2147484284" r:id="rId6"/>
    <p:sldMasterId id="2147484303" r:id="rId7"/>
    <p:sldMasterId id="2147484327" r:id="rId8"/>
    <p:sldMasterId id="2147484346" r:id="rId9"/>
  </p:sldMasterIdLst>
  <p:notesMasterIdLst>
    <p:notesMasterId r:id="rId58"/>
  </p:notesMasterIdLst>
  <p:handoutMasterIdLst>
    <p:handoutMasterId r:id="rId59"/>
  </p:handoutMasterIdLst>
  <p:sldIdLst>
    <p:sldId id="256" r:id="rId10"/>
    <p:sldId id="398" r:id="rId11"/>
    <p:sldId id="333" r:id="rId12"/>
    <p:sldId id="334" r:id="rId13"/>
    <p:sldId id="335" r:id="rId14"/>
    <p:sldId id="340" r:id="rId15"/>
    <p:sldId id="341" r:id="rId16"/>
    <p:sldId id="342" r:id="rId17"/>
    <p:sldId id="343" r:id="rId18"/>
    <p:sldId id="344" r:id="rId19"/>
    <p:sldId id="345" r:id="rId20"/>
    <p:sldId id="346" r:id="rId21"/>
    <p:sldId id="347" r:id="rId22"/>
    <p:sldId id="348" r:id="rId23"/>
    <p:sldId id="349" r:id="rId24"/>
    <p:sldId id="350" r:id="rId25"/>
    <p:sldId id="351" r:id="rId26"/>
    <p:sldId id="352" r:id="rId27"/>
    <p:sldId id="353" r:id="rId28"/>
    <p:sldId id="354" r:id="rId29"/>
    <p:sldId id="357" r:id="rId30"/>
    <p:sldId id="358" r:id="rId31"/>
    <p:sldId id="365" r:id="rId32"/>
    <p:sldId id="366" r:id="rId33"/>
    <p:sldId id="375" r:id="rId34"/>
    <p:sldId id="378" r:id="rId35"/>
    <p:sldId id="379" r:id="rId36"/>
    <p:sldId id="380" r:id="rId37"/>
    <p:sldId id="381" r:id="rId38"/>
    <p:sldId id="382" r:id="rId39"/>
    <p:sldId id="383" r:id="rId40"/>
    <p:sldId id="384" r:id="rId41"/>
    <p:sldId id="385" r:id="rId42"/>
    <p:sldId id="386" r:id="rId43"/>
    <p:sldId id="387" r:id="rId44"/>
    <p:sldId id="388" r:id="rId45"/>
    <p:sldId id="389" r:id="rId46"/>
    <p:sldId id="390" r:id="rId47"/>
    <p:sldId id="391" r:id="rId48"/>
    <p:sldId id="392" r:id="rId49"/>
    <p:sldId id="393" r:id="rId50"/>
    <p:sldId id="394" r:id="rId51"/>
    <p:sldId id="395" r:id="rId52"/>
    <p:sldId id="396" r:id="rId53"/>
    <p:sldId id="397" r:id="rId54"/>
    <p:sldId id="330" r:id="rId55"/>
    <p:sldId id="331" r:id="rId56"/>
    <p:sldId id="332" r:id="rId57"/>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A073DAE3-B461-442F-A3D3-6642BD875E45}">
          <p14:sldIdLst>
            <p14:sldId id="256"/>
            <p14:sldId id="398"/>
            <p14:sldId id="333"/>
          </p14:sldIdLst>
        </p14:section>
        <p14:section name="Overview" id="{1FFBCBD3-C595-486C-B413-8E61CC88F8AF}">
          <p14:sldIdLst>
            <p14:sldId id="334"/>
            <p14:sldId id="335"/>
            <p14:sldId id="340"/>
            <p14:sldId id="341"/>
            <p14:sldId id="342"/>
            <p14:sldId id="343"/>
            <p14:sldId id="344"/>
          </p14:sldIdLst>
        </p14:section>
        <p14:section name="Architecture" id="{C1039CC0-ACFB-42D1-BBC5-E9FD65431DCF}">
          <p14:sldIdLst>
            <p14:sldId id="345"/>
            <p14:sldId id="346"/>
            <p14:sldId id="347"/>
            <p14:sldId id="348"/>
            <p14:sldId id="349"/>
            <p14:sldId id="350"/>
            <p14:sldId id="351"/>
            <p14:sldId id="352"/>
            <p14:sldId id="353"/>
            <p14:sldId id="354"/>
          </p14:sldIdLst>
        </p14:section>
        <p14:section name="Administration" id="{9893162F-BE1F-4661-9D82-2D9F1B64367A}">
          <p14:sldIdLst>
            <p14:sldId id="357"/>
            <p14:sldId id="358"/>
            <p14:sldId id="365"/>
            <p14:sldId id="366"/>
            <p14:sldId id="375"/>
            <p14:sldId id="378"/>
            <p14:sldId id="379"/>
            <p14:sldId id="380"/>
          </p14:sldIdLst>
        </p14:section>
        <p14:section name="Extensibility" id="{D4D62A8F-839A-406B-908A-320877B54ED3}">
          <p14:sldIdLst>
            <p14:sldId id="381"/>
            <p14:sldId id="382"/>
            <p14:sldId id="383"/>
            <p14:sldId id="384"/>
            <p14:sldId id="385"/>
            <p14:sldId id="386"/>
            <p14:sldId id="387"/>
            <p14:sldId id="388"/>
            <p14:sldId id="389"/>
            <p14:sldId id="390"/>
            <p14:sldId id="391"/>
          </p14:sldIdLst>
        </p14:section>
        <p14:section name="Summary" id="{21AC8EBF-4A9D-449E-AE3F-2FE8FE5BFBE4}">
          <p14:sldIdLst>
            <p14:sldId id="392"/>
            <p14:sldId id="393"/>
            <p14:sldId id="394"/>
            <p14:sldId id="395"/>
            <p14:sldId id="396"/>
            <p14:sldId id="397"/>
            <p14:sldId id="330"/>
            <p14:sldId id="331"/>
            <p14:sldId id="33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7D8FF"/>
    <a:srgbClr val="11CCFF"/>
    <a:srgbClr val="85E5FF"/>
    <a:srgbClr val="43D7FF"/>
    <a:srgbClr val="B4A0FF"/>
    <a:srgbClr val="505050"/>
    <a:srgbClr val="000000"/>
    <a:srgbClr val="00BCF2"/>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53" autoAdjust="0"/>
    <p:restoredTop sz="94246" autoAdjust="0"/>
  </p:normalViewPr>
  <p:slideViewPr>
    <p:cSldViewPr>
      <p:cViewPr varScale="1">
        <p:scale>
          <a:sx n="113" d="100"/>
          <a:sy n="113" d="100"/>
        </p:scale>
        <p:origin x="84" y="114"/>
      </p:cViewPr>
      <p:guideLst/>
    </p:cSldViewPr>
  </p:slideViewPr>
  <p:outlineViewPr>
    <p:cViewPr>
      <p:scale>
        <a:sx n="33" d="100"/>
        <a:sy n="33" d="100"/>
      </p:scale>
      <p:origin x="0" y="-342"/>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handoutMaster" Target="handoutMasters/handout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5/6/2015 12:32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5/6/2015 12:32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680316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755650"/>
            <a:ext cx="5259387" cy="2959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457200">
              <a:defRPr/>
            </a:pPr>
            <a:fld id="{79C3F3E1-9A54-4BF8-89C0-CE2F21C4F21E}" type="slidenum">
              <a:rPr lang="en-US" smtClean="0">
                <a:solidFill>
                  <a:prstClr val="black"/>
                </a:solidFill>
                <a:latin typeface="Segoe UI"/>
              </a:rPr>
              <a:pPr defTabSz="457200">
                <a:defRPr/>
              </a:pPr>
              <a:t>12</a:t>
            </a:fld>
            <a:endParaRPr lang="en-US">
              <a:solidFill>
                <a:prstClr val="black"/>
              </a:solidFill>
              <a:latin typeface="Segoe UI"/>
            </a:endParaRPr>
          </a:p>
        </p:txBody>
      </p:sp>
    </p:spTree>
    <p:extLst>
      <p:ext uri="{BB962C8B-B14F-4D97-AF65-F5344CB8AC3E}">
        <p14:creationId xmlns:p14="http://schemas.microsoft.com/office/powerpoint/2010/main" val="256485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727906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168736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4021800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681977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260632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37863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783374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115475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500397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5/6/2015 12:32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571969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366671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782972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717130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306524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369041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952190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160689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38896782-4276-4F65-B738-0B58D902CDE2}"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848580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896782-4276-4F65-B738-0B58D902CDE2}"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317060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5/6/2015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099282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EB248-DB01-4A59-8736-93C838C0CB63}"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009253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896782-4276-4F65-B738-0B58D902CDE2}"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5680676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5/6/2015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729064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862589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defTabSz="950464">
              <a:defRPr/>
            </a:pPr>
            <a:r>
              <a:rPr lang="en-US">
                <a:solidFill>
                  <a:prstClr val="black"/>
                </a:solidFill>
              </a:rPr>
              <a:t>Microsoft Ignite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defTabSz="950464">
              <a:defRPr/>
            </a:pPr>
            <a:fld id="{38EEC551-8CDA-4EB6-89BB-2A86C9F091C8}" type="datetime8">
              <a:rPr lang="en-US">
                <a:solidFill>
                  <a:prstClr val="black"/>
                </a:solidFill>
              </a:rPr>
              <a:pPr defTabSz="950464">
                <a:def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pPr defTabSz="950464">
              <a:defRPr/>
            </a:pPr>
            <a:fld id="{B4008EB6-D09E-4580-8CD6-DDB14511944F}" type="slidenum">
              <a:rPr lang="en-US">
                <a:solidFill>
                  <a:prstClr val="black"/>
                </a:solidFill>
              </a:rPr>
              <a:pPr defTabSz="950464">
                <a:defRPr/>
              </a:pPr>
              <a:t>41</a:t>
            </a:fld>
            <a:endParaRPr lang="en-US" dirty="0">
              <a:solidFill>
                <a:prstClr val="black"/>
              </a:solidFill>
            </a:endParaRPr>
          </a:p>
        </p:txBody>
      </p:sp>
    </p:spTree>
    <p:extLst>
      <p:ext uri="{BB962C8B-B14F-4D97-AF65-F5344CB8AC3E}">
        <p14:creationId xmlns:p14="http://schemas.microsoft.com/office/powerpoint/2010/main" val="11431411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Segoe UI Light" panose="020B0502040204020203" pitchFamily="34" charset="0"/>
            </a:endParaRPr>
          </a:p>
        </p:txBody>
      </p:sp>
      <p:sp>
        <p:nvSpPr>
          <p:cNvPr id="4" name="Footer Placeholder 3"/>
          <p:cNvSpPr>
            <a:spLocks noGrp="1"/>
          </p:cNvSpPr>
          <p:nvPr>
            <p:ph type="ftr" sz="quarter" idx="10"/>
          </p:nvPr>
        </p:nvSpPr>
        <p:spPr/>
        <p:txBody>
          <a:bodyPr/>
          <a:lstStyle/>
          <a:p>
            <a:pPr defTabSz="949165"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defTabSz="949478">
              <a:defRPr/>
            </a:pPr>
            <a:fld id="{E74353ED-ACB2-44BF-A903-985B0AF962B7}" type="datetime1">
              <a:rPr lang="en-US">
                <a:solidFill>
                  <a:prstClr val="black"/>
                </a:solidFill>
                <a:latin typeface="Calibri" panose="020F0502020204030204"/>
              </a:rPr>
              <a:pPr defTabSz="949478">
                <a:defRPr/>
              </a:pPr>
              <a:t>5/6/2015</a:t>
            </a:fld>
            <a:endParaRPr lang="en-US" dirty="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949478">
              <a:defRPr/>
            </a:pPr>
            <a:fld id="{B4008EB6-D09E-4580-8CD6-DDB14511944F}" type="slidenum">
              <a:rPr lang="en-US">
                <a:solidFill>
                  <a:prstClr val="black"/>
                </a:solidFill>
                <a:latin typeface="Calibri" panose="020F0502020204030204"/>
              </a:rPr>
              <a:pPr defTabSz="949478">
                <a:defRPr/>
              </a:pPr>
              <a:t>42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92519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28163045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25814268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3767005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defRPr/>
            </a:pPr>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a:defRPr/>
            </a:pPr>
            <a:fld id="{90EC29EE-A8AD-4CE0-9C0B-116E0D4D7533}" type="datetime8">
              <a:rPr lang="en-US" smtClean="0">
                <a:solidFill>
                  <a:prstClr val="black"/>
                </a:solidFill>
              </a:rPr>
              <a:pPr>
                <a:def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pPr>
              <a:defRPr/>
            </a:pPr>
            <a:fld id="{B4008EB6-D09E-4580-8CD6-DDB14511944F}" type="slidenum">
              <a:rPr lang="en-US" smtClean="0">
                <a:solidFill>
                  <a:prstClr val="black"/>
                </a:solidFill>
              </a:rPr>
              <a:pPr>
                <a:defRPr/>
              </a:pPr>
              <a:t>47</a:t>
            </a:fld>
            <a:endParaRPr lang="en-US" dirty="0">
              <a:solidFill>
                <a:prstClr val="black"/>
              </a:solidFill>
            </a:endParaRPr>
          </a:p>
        </p:txBody>
      </p:sp>
    </p:spTree>
    <p:extLst>
      <p:ext uri="{BB962C8B-B14F-4D97-AF65-F5344CB8AC3E}">
        <p14:creationId xmlns:p14="http://schemas.microsoft.com/office/powerpoint/2010/main" val="36533880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48</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49227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endParaRPr lang="en-US" dirty="0"/>
          </a:p>
        </p:txBody>
      </p:sp>
      <p:sp>
        <p:nvSpPr>
          <p:cNvPr id="4" name="Slide Number Placeholder 3"/>
          <p:cNvSpPr>
            <a:spLocks noGrp="1"/>
          </p:cNvSpPr>
          <p:nvPr>
            <p:ph type="sldNum" sz="quarter" idx="10"/>
          </p:nvPr>
        </p:nvSpPr>
        <p:spPr/>
        <p:txBody>
          <a:bodyPr/>
          <a:lstStyle/>
          <a:p>
            <a:fld id="{8944BDAB-7D0B-C049-8205-38350F6BA61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296257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122533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Segoe UI Light" panose="020B0502040204020203" pitchFamily="34" charset="0"/>
            </a:endParaRPr>
          </a:p>
        </p:txBody>
      </p:sp>
      <p:sp>
        <p:nvSpPr>
          <p:cNvPr id="4" name="Footer Placeholder 3"/>
          <p:cNvSpPr>
            <a:spLocks noGrp="1"/>
          </p:cNvSpPr>
          <p:nvPr>
            <p:ph type="ftr" sz="quarter" idx="10"/>
          </p:nvPr>
        </p:nvSpPr>
        <p:spPr/>
        <p:txBody>
          <a:bodyPr/>
          <a:lstStyle/>
          <a:p>
            <a:pPr defTabSz="949165"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defTabSz="949478">
              <a:defRPr/>
            </a:pPr>
            <a:fld id="{E74353ED-ACB2-44BF-A903-985B0AF962B7}" type="datetime1">
              <a:rPr lang="en-US">
                <a:solidFill>
                  <a:prstClr val="black"/>
                </a:solidFill>
                <a:latin typeface="Calibri" panose="020F0502020204030204"/>
              </a:rPr>
              <a:pPr defTabSz="949478">
                <a:defRPr/>
              </a:pPr>
              <a:t>5/6/2015</a:t>
            </a:fld>
            <a:endParaRPr lang="en-US" dirty="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949478">
              <a:defRPr/>
            </a:pPr>
            <a:fld id="{B4008EB6-D09E-4580-8CD6-DDB14511944F}" type="slidenum">
              <a:rPr lang="en-US">
                <a:solidFill>
                  <a:prstClr val="black"/>
                </a:solidFill>
                <a:latin typeface="Calibri" panose="020F0502020204030204"/>
              </a:rPr>
              <a:pPr defTabSz="949478">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61401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17174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807509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12:32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643687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rtl="0" eaLnBrk="1" latinLnBrk="0" hangingPunct="1">
              <a:lnSpc>
                <a:spcPct val="90000"/>
              </a:lnSpc>
              <a:spcBef>
                <a:spcPct val="0"/>
              </a:spcBef>
              <a:buNone/>
            </a:pPr>
            <a:r>
              <a:rPr lang="en-US" sz="5000" b="0" kern="1200" cap="none" spc="-125" baseline="0" noProof="0" dirty="0" smtClean="0">
                <a:ln w="3175">
                  <a:noFill/>
                </a:ln>
                <a:gradFill>
                  <a:gsLst>
                    <a:gs pos="84066">
                      <a:srgbClr val="000000"/>
                    </a:gs>
                    <a:gs pos="57576">
                      <a:srgbClr val="000000"/>
                    </a:gs>
                  </a:gsLst>
                  <a:lin ang="5400000" scaled="0"/>
                </a:gradFill>
                <a:effectLst/>
                <a:latin typeface="+mj-lt"/>
                <a:ea typeface="+mn-ea"/>
                <a:cs typeface="Segoe UI" pitchFamily="34" charset="0"/>
              </a:rPr>
              <a:t>Spark the future.</a:t>
            </a:r>
            <a:endParaRPr lang="en-US" sz="5000" b="0" kern="1200" cap="none" spc="-125" baseline="0" dirty="0">
              <a:ln w="3175">
                <a:noFill/>
              </a:ln>
              <a:gradFill>
                <a:gsLst>
                  <a:gs pos="84066">
                    <a:srgbClr val="000000"/>
                  </a:gs>
                  <a:gs pos="57576">
                    <a:srgbClr val="000000"/>
                  </a:gs>
                </a:gsLst>
                <a:lin ang="5400000" scaled="0"/>
              </a:gradFill>
              <a:effectLst/>
              <a:latin typeface="+mj-lt"/>
              <a:ea typeface="+mn-ea"/>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rtl="0" eaLnBrk="1" latinLnBrk="0" hangingPunct="1">
              <a:lnSpc>
                <a:spcPct val="90000"/>
              </a:lnSpc>
              <a:spcBef>
                <a:spcPct val="0"/>
              </a:spcBef>
              <a:buNone/>
            </a:pP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May 4 – 8, 2015</a:t>
            </a:r>
            <a:b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b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Chicago, IL</a:t>
            </a:r>
            <a:endParaRPr lang="en-US" sz="2250" b="0" kern="1200" cap="none" spc="0" baseline="0" dirty="0">
              <a:ln w="3175">
                <a:noFill/>
              </a:ln>
              <a:gradFill>
                <a:gsLst>
                  <a:gs pos="84066">
                    <a:srgbClr val="000000"/>
                  </a:gs>
                  <a:gs pos="57576">
                    <a:srgbClr val="000000"/>
                  </a:gs>
                </a:gsLst>
                <a:lin ang="5400000" scaled="0"/>
              </a:gradFill>
              <a:effectLst/>
              <a:latin typeface="+mn-lt"/>
              <a:ea typeface="+mn-ea"/>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800101617"/>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2944782"/>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965561748"/>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3480481831"/>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77519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4220008"/>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962029"/>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511472"/>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91224789"/>
      </p:ext>
    </p:extLst>
  </p:cSld>
  <p:clrMapOvr>
    <a:masterClrMapping/>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274824684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755886169"/>
      </p:ext>
    </p:extLst>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39916831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4" name="Text Placeholder 3"/>
          <p:cNvSpPr>
            <a:spLocks noGrp="1"/>
          </p:cNvSpPr>
          <p:nvPr>
            <p:ph type="body" sz="quarter" idx="13" hasCustomPrompt="1"/>
          </p:nvPr>
        </p:nvSpPr>
        <p:spPr>
          <a:xfrm>
            <a:off x="322262" y="360323"/>
            <a:ext cx="2667000" cy="406265"/>
          </a:xfrm>
        </p:spPr>
        <p:txBody>
          <a:bodyPr/>
          <a:lstStyle>
            <a:lvl1pPr marL="0" indent="0">
              <a:buFontTx/>
              <a:buNone/>
              <a:defRPr sz="1600" baseline="0">
                <a:latin typeface="+mn-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SESSION CODE</a:t>
            </a:r>
          </a:p>
        </p:txBody>
      </p:sp>
    </p:spTree>
    <p:extLst>
      <p:ext uri="{BB962C8B-B14F-4D97-AF65-F5344CB8AC3E}">
        <p14:creationId xmlns:p14="http://schemas.microsoft.com/office/powerpoint/2010/main" val="27211245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Dark_1">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43977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8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48021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28448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00521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8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71496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229771"/>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defRPr/>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defRPr/>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3457641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42817520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4215396"/>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01305740"/>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27196945"/>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11029009"/>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170909621"/>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732766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1413078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668829478"/>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3887843"/>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001777818"/>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271736026"/>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74677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defRPr/>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defRPr/>
            </a:pPr>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356658704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0"/>
            <a:ext cx="12436475" cy="618830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srgbClr val="FFFFFF"/>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4309" y="6433574"/>
            <a:ext cx="1541255" cy="327207"/>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2666" y="2485523"/>
            <a:ext cx="9751144" cy="1217256"/>
          </a:xfrm>
          <a:prstGeom prst="rect">
            <a:avLst/>
          </a:prstGeom>
        </p:spPr>
      </p:pic>
    </p:spTree>
    <p:extLst>
      <p:ext uri="{BB962C8B-B14F-4D97-AF65-F5344CB8AC3E}">
        <p14:creationId xmlns:p14="http://schemas.microsoft.com/office/powerpoint/2010/main" val="369924820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40856"/>
          <a:stretch/>
        </p:blipFill>
        <p:spPr>
          <a:xfrm>
            <a:off x="6224048" y="-7124"/>
            <a:ext cx="6212427" cy="7001649"/>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6767" y="6298833"/>
            <a:ext cx="1515891" cy="323686"/>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2861" y="3063289"/>
            <a:ext cx="5298982" cy="661483"/>
          </a:xfrm>
          <a:prstGeom prst="rect">
            <a:avLst/>
          </a:prstGeom>
        </p:spPr>
      </p:pic>
    </p:spTree>
    <p:extLst>
      <p:ext uri="{BB962C8B-B14F-4D97-AF65-F5344CB8AC3E}">
        <p14:creationId xmlns:p14="http://schemas.microsoft.com/office/powerpoint/2010/main" val="42212250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6440" t="15023" r="8188" b="12829"/>
          <a:stretch/>
        </p:blipFill>
        <p:spPr>
          <a:xfrm>
            <a:off x="0" y="-15543"/>
            <a:ext cx="12436475" cy="7010068"/>
          </a:xfrm>
          <a:prstGeom prst="rect">
            <a:avLst/>
          </a:prstGeom>
        </p:spPr>
      </p:pic>
      <p:sp>
        <p:nvSpPr>
          <p:cNvPr id="4" name="Rectangle 3"/>
          <p:cNvSpPr/>
          <p:nvPr userDrawn="1"/>
        </p:nvSpPr>
        <p:spPr>
          <a:xfrm>
            <a:off x="0" y="0"/>
            <a:ext cx="7003290" cy="7002297"/>
          </a:xfrm>
          <a:prstGeom prst="rect">
            <a:avLst/>
          </a:prstGeom>
          <a:solidFill>
            <a:srgbClr val="E4381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dirty="0">
              <a:solidFill>
                <a:srgbClr val="FFFFFF"/>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6767" y="6298833"/>
            <a:ext cx="1515891" cy="323686"/>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0965" y="3090044"/>
            <a:ext cx="5601359" cy="699229"/>
          </a:xfrm>
          <a:prstGeom prst="rect">
            <a:avLst/>
          </a:prstGeom>
        </p:spPr>
      </p:pic>
    </p:spTree>
    <p:extLst>
      <p:ext uri="{BB962C8B-B14F-4D97-AF65-F5344CB8AC3E}">
        <p14:creationId xmlns:p14="http://schemas.microsoft.com/office/powerpoint/2010/main" val="353962604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55008" y="1742998"/>
            <a:ext cx="10726460" cy="2050837"/>
          </a:xfrm>
          <a:prstGeom prst="rect">
            <a:avLst/>
          </a:prstGeom>
        </p:spPr>
        <p:txBody>
          <a:bodyPr>
            <a:spAutoFit/>
          </a:bodyPr>
          <a:lstStyle>
            <a:lvl1pPr marL="0" indent="0">
              <a:spcBef>
                <a:spcPts val="2448"/>
              </a:spcBef>
              <a:buNone/>
              <a:defRPr sz="4080">
                <a:solidFill>
                  <a:schemeClr val="tx1"/>
                </a:solidFill>
                <a:latin typeface="+mj-lt"/>
              </a:defRPr>
            </a:lvl1pPr>
            <a:lvl2pPr marL="0" indent="0">
              <a:buNone/>
              <a:defRPr sz="2040">
                <a:gradFill>
                  <a:gsLst>
                    <a:gs pos="100000">
                      <a:schemeClr val="bg2"/>
                    </a:gs>
                    <a:gs pos="6000">
                      <a:schemeClr val="bg2"/>
                    </a:gs>
                  </a:gsLst>
                  <a:lin ang="5400000" scaled="0"/>
                </a:gradFill>
              </a:defRPr>
            </a:lvl2pPr>
            <a:lvl3pPr marL="236387" indent="0">
              <a:buNone/>
              <a:defRPr sz="2040">
                <a:gradFill>
                  <a:gsLst>
                    <a:gs pos="100000">
                      <a:schemeClr val="bg2"/>
                    </a:gs>
                    <a:gs pos="6000">
                      <a:schemeClr val="bg2"/>
                    </a:gs>
                  </a:gsLst>
                  <a:lin ang="5400000" scaled="0"/>
                </a:gradFill>
              </a:defRPr>
            </a:lvl3pPr>
            <a:lvl4pPr marL="466298" indent="0">
              <a:buNone/>
              <a:defRPr sz="2040">
                <a:gradFill>
                  <a:gsLst>
                    <a:gs pos="100000">
                      <a:schemeClr val="bg2"/>
                    </a:gs>
                    <a:gs pos="6000">
                      <a:schemeClr val="bg2"/>
                    </a:gs>
                  </a:gsLst>
                  <a:lin ang="5400000" scaled="0"/>
                </a:gradFill>
              </a:defRPr>
            </a:lvl4pPr>
            <a:lvl5pPr marL="707543" indent="0">
              <a:buNone/>
              <a:defRPr sz="2040">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a:xfrm>
            <a:off x="855008" y="372394"/>
            <a:ext cx="10726460" cy="856957"/>
          </a:xfrm>
        </p:spPr>
        <p:txBody>
          <a:bodyPr anchor="t">
            <a:spAutoFit/>
          </a:bodyPr>
          <a:lstStyle>
            <a:lvl1pPr>
              <a:defRPr>
                <a:solidFill>
                  <a:schemeClr val="tx1"/>
                </a:solidFill>
              </a:defRPr>
            </a:lvl1pPr>
          </a:lstStyle>
          <a:p>
            <a:r>
              <a:rPr lang="en-US"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231893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55009" y="1737959"/>
            <a:ext cx="10726460" cy="2043957"/>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387" indent="0">
              <a:buNone/>
              <a:defRPr sz="2040">
                <a:gradFill>
                  <a:gsLst>
                    <a:gs pos="100000">
                      <a:schemeClr val="bg2"/>
                    </a:gs>
                    <a:gs pos="0">
                      <a:schemeClr val="bg2"/>
                    </a:gs>
                  </a:gsLst>
                  <a:lin ang="5400000" scaled="0"/>
                </a:gradFill>
              </a:defRPr>
            </a:lvl3pPr>
            <a:lvl4pPr marL="466298" indent="0">
              <a:buNone/>
              <a:defRPr sz="2040">
                <a:gradFill>
                  <a:gsLst>
                    <a:gs pos="100000">
                      <a:schemeClr val="bg2"/>
                    </a:gs>
                    <a:gs pos="0">
                      <a:schemeClr val="bg2"/>
                    </a:gs>
                  </a:gsLst>
                  <a:lin ang="5400000" scaled="0"/>
                </a:gradFill>
              </a:defRPr>
            </a:lvl4pPr>
            <a:lvl5pPr marL="707543" indent="0">
              <a:buNone/>
              <a:defRPr sz="204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1604706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2"/>
            <a:ext cx="11375536" cy="856957"/>
          </a:xfrm>
        </p:spPr>
        <p:txBody>
          <a:bodyPr anchor="t" anchorCtr="0"/>
          <a:lstStyle>
            <a:lvl1pPr>
              <a:defRPr>
                <a:solidFill>
                  <a:schemeClr val="tx1"/>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1" y="1476621"/>
            <a:ext cx="11375536" cy="2163842"/>
          </a:xfrm>
          <a:prstGeom prst="rect">
            <a:avLst/>
          </a:prstGeom>
        </p:spPr>
        <p:txBody>
          <a:bodyPr anchor="t" anchorCtr="0">
            <a:spAutoFit/>
          </a:bodyPr>
          <a:lstStyle>
            <a:lvl1pPr marL="289818" indent="-289818">
              <a:buFont typeface="Wingdings" pitchFamily="2" charset="2"/>
              <a:buChar char=""/>
              <a:defRPr sz="4080"/>
            </a:lvl1pPr>
            <a:lvl2pPr marL="527824" indent="-238007">
              <a:buFont typeface="Wingdings" pitchFamily="2" charset="2"/>
              <a:buChar char=""/>
              <a:defRPr>
                <a:latin typeface="+mn-lt"/>
              </a:defRPr>
            </a:lvl2pPr>
            <a:lvl3pPr marL="756116" indent="-228292">
              <a:buFont typeface="Wingdings" pitchFamily="2" charset="2"/>
              <a:buChar char=""/>
              <a:tabLst/>
              <a:defRPr>
                <a:latin typeface="+mn-lt"/>
              </a:defRPr>
            </a:lvl3pPr>
            <a:lvl4pPr marL="932597" indent="-176481">
              <a:buFont typeface="Wingdings" pitchFamily="2" charset="2"/>
              <a:buChar char=""/>
              <a:defRPr>
                <a:latin typeface="+mn-lt"/>
              </a:defRPr>
            </a:lvl4pPr>
            <a:lvl5pPr marL="1109078" indent="-176481">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3803879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855008" y="1476623"/>
            <a:ext cx="5180846" cy="2615864"/>
          </a:xfrm>
        </p:spPr>
        <p:txBody>
          <a:bodyPr/>
          <a:lstStyle>
            <a:lvl1pPr marL="0" indent="0">
              <a:spcBef>
                <a:spcPts val="1224"/>
              </a:spcBef>
              <a:buNone/>
              <a:defRPr sz="4080">
                <a:solidFill>
                  <a:schemeClr val="tx1"/>
                </a:solidFill>
                <a:latin typeface="+mj-lt"/>
              </a:defRPr>
            </a:lvl1pPr>
            <a:lvl2pPr marL="0" indent="0">
              <a:buNone/>
              <a:defRPr sz="2040"/>
            </a:lvl2pPr>
            <a:lvl3pPr marL="238007" indent="0">
              <a:buNone/>
              <a:defRPr sz="2040"/>
            </a:lvl3pPr>
            <a:lvl4pPr marL="466298" indent="0">
              <a:buNone/>
              <a:defRPr sz="2040"/>
            </a:lvl4pPr>
            <a:lvl5pPr marL="707543" indent="0">
              <a:buNone/>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405482" y="1476624"/>
            <a:ext cx="5175986" cy="2655493"/>
          </a:xfrm>
        </p:spPr>
        <p:txBody>
          <a:bodyPr/>
          <a:lstStyle>
            <a:lvl1pPr marL="0" indent="0">
              <a:spcBef>
                <a:spcPts val="1224"/>
              </a:spcBef>
              <a:buNone/>
              <a:defRPr lang="en-US" sz="4080" kern="1200" spc="-71" baseline="0" dirty="0" smtClean="0">
                <a:solidFill>
                  <a:schemeClr val="tx1"/>
                </a:soli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250">
                      <a:schemeClr val="bg2"/>
                    </a:gs>
                    <a:gs pos="100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228003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855008" y="1476624"/>
            <a:ext cx="5180846" cy="2609048"/>
          </a:xfrm>
        </p:spPr>
        <p:txBody>
          <a:bodyPr/>
          <a:lstStyle>
            <a:lvl1pPr marL="0" indent="0">
              <a:spcBef>
                <a:spcPts val="1224"/>
              </a:spcBef>
              <a:buNone/>
              <a:defRPr sz="4080">
                <a:gradFill>
                  <a:gsLst>
                    <a:gs pos="1000">
                      <a:schemeClr val="bg2"/>
                    </a:gs>
                    <a:gs pos="98000">
                      <a:schemeClr val="bg2"/>
                    </a:gs>
                  </a:gsLst>
                  <a:lin ang="5400000" scaled="0"/>
                </a:gradFill>
                <a:latin typeface="+mj-lt"/>
              </a:defRPr>
            </a:lvl1pPr>
            <a:lvl2pPr marL="0" indent="0">
              <a:buNone/>
              <a:defRPr sz="2040">
                <a:gradFill>
                  <a:gsLst>
                    <a:gs pos="1000">
                      <a:schemeClr val="bg2"/>
                    </a:gs>
                    <a:gs pos="98000">
                      <a:schemeClr val="bg2"/>
                    </a:gs>
                  </a:gsLst>
                  <a:lin ang="5400000" scaled="0"/>
                </a:gradFill>
              </a:defRPr>
            </a:lvl2pPr>
            <a:lvl3pPr marL="238007" indent="0">
              <a:buNone/>
              <a:defRPr sz="2040">
                <a:gradFill>
                  <a:gsLst>
                    <a:gs pos="1000">
                      <a:schemeClr val="bg2"/>
                    </a:gs>
                    <a:gs pos="98000">
                      <a:schemeClr val="bg2"/>
                    </a:gs>
                  </a:gsLst>
                  <a:lin ang="5400000" scaled="0"/>
                </a:gradFill>
              </a:defRPr>
            </a:lvl3pPr>
            <a:lvl4pPr marL="466298" indent="0">
              <a:buNone/>
              <a:defRPr sz="2040">
                <a:gradFill>
                  <a:gsLst>
                    <a:gs pos="1000">
                      <a:schemeClr val="bg2"/>
                    </a:gs>
                    <a:gs pos="98000">
                      <a:schemeClr val="bg2"/>
                    </a:gs>
                  </a:gsLst>
                  <a:lin ang="5400000" scaled="0"/>
                </a:gradFill>
              </a:defRPr>
            </a:lvl4pPr>
            <a:lvl5pPr marL="707543" indent="0">
              <a:buNone/>
              <a:defRPr sz="2040">
                <a:gradFill>
                  <a:gsLst>
                    <a:gs pos="1000">
                      <a:schemeClr val="bg2"/>
                    </a:gs>
                    <a:gs pos="98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327217" y="1476624"/>
            <a:ext cx="5254251" cy="2655493"/>
          </a:xfrm>
        </p:spPr>
        <p:txBody>
          <a:bodyPr/>
          <a:lstStyle>
            <a:lvl1pPr marL="0" indent="0">
              <a:spcBef>
                <a:spcPts val="1224"/>
              </a:spcBef>
              <a:buNone/>
              <a:defRPr lang="en-US" sz="4080" kern="1200" spc="-71" baseline="0" dirty="0" smtClean="0">
                <a:gradFill>
                  <a:gsLst>
                    <a:gs pos="1000">
                      <a:schemeClr val="bg2"/>
                    </a:gs>
                    <a:gs pos="98000">
                      <a:schemeClr val="bg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000">
                      <a:schemeClr val="bg2"/>
                    </a:gs>
                    <a:gs pos="98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426718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bwMode="white">
          <a:xfrm>
            <a:off x="-23637" y="0"/>
            <a:ext cx="6106504" cy="699452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defRPr/>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Title 1"/>
          <p:cNvSpPr>
            <a:spLocks noGrp="1"/>
          </p:cNvSpPr>
          <p:nvPr>
            <p:ph type="title" hasCustomPrompt="1"/>
          </p:nvPr>
        </p:nvSpPr>
        <p:spPr>
          <a:xfrm>
            <a:off x="421497" y="1146731"/>
            <a:ext cx="5192228" cy="786328"/>
          </a:xfrm>
        </p:spPr>
        <p:txBody>
          <a:bodyPr>
            <a:spAutoFit/>
          </a:bodyPr>
          <a:lstStyle>
            <a:lvl1pPr>
              <a:defRPr sz="4998" baseline="0">
                <a:solidFill>
                  <a:schemeClr val="bg1"/>
                </a:solidFill>
              </a:defRPr>
            </a:lvl1pPr>
          </a:lstStyle>
          <a:p>
            <a:r>
              <a:rPr lang="en-US" dirty="0" smtClean="0"/>
              <a:t>Title of Slide here…</a:t>
            </a:r>
            <a:endParaRPr lang="en-US" dirty="0"/>
          </a:p>
        </p:txBody>
      </p:sp>
      <p:sp>
        <p:nvSpPr>
          <p:cNvPr id="9" name="Text Placeholder 2"/>
          <p:cNvSpPr>
            <a:spLocks noGrp="1"/>
          </p:cNvSpPr>
          <p:nvPr>
            <p:ph type="body" idx="1" hasCustomPrompt="1"/>
          </p:nvPr>
        </p:nvSpPr>
        <p:spPr>
          <a:xfrm>
            <a:off x="421497" y="2098525"/>
            <a:ext cx="5192228" cy="546192"/>
          </a:xfrm>
        </p:spPr>
        <p:txBody>
          <a:bodyPr>
            <a:spAutoFit/>
          </a:bodyPr>
          <a:lstStyle>
            <a:lvl1pPr marL="0" indent="0">
              <a:buNone/>
              <a:defRPr sz="3264">
                <a:solidFill>
                  <a:schemeClr val="bg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Click to edit text…</a:t>
            </a:r>
          </a:p>
        </p:txBody>
      </p:sp>
      <p:sp>
        <p:nvSpPr>
          <p:cNvPr id="11" name="Text Placeholder 2"/>
          <p:cNvSpPr>
            <a:spLocks noGrp="1"/>
          </p:cNvSpPr>
          <p:nvPr>
            <p:ph type="body" idx="10" hasCustomPrompt="1"/>
          </p:nvPr>
        </p:nvSpPr>
        <p:spPr>
          <a:xfrm>
            <a:off x="6616503" y="1707337"/>
            <a:ext cx="5213617" cy="376684"/>
          </a:xfrm>
        </p:spPr>
        <p:txBody>
          <a:bodyPr>
            <a:spAutoFit/>
          </a:bodyPr>
          <a:lstStyle>
            <a:lvl1pPr marL="0" indent="0">
              <a:buNone/>
              <a:defRPr sz="2040"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Click to edit text…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57070539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6389239" y="2409225"/>
            <a:ext cx="5440958" cy="378481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srgbClr val="FFFFFF"/>
              </a:solidFill>
            </a:endParaRPr>
          </a:p>
        </p:txBody>
      </p:sp>
      <p:sp>
        <p:nvSpPr>
          <p:cNvPr id="8" name="Rectangle 7"/>
          <p:cNvSpPr/>
          <p:nvPr userDrawn="1"/>
        </p:nvSpPr>
        <p:spPr>
          <a:xfrm>
            <a:off x="590732" y="2409225"/>
            <a:ext cx="5440958" cy="378481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srgbClr val="FFFFFF"/>
              </a:solidFill>
            </a:endParaRPr>
          </a:p>
        </p:txBody>
      </p:sp>
      <p:sp>
        <p:nvSpPr>
          <p:cNvPr id="9" name="Rectangle 8"/>
          <p:cNvSpPr/>
          <p:nvPr userDrawn="1"/>
        </p:nvSpPr>
        <p:spPr>
          <a:xfrm>
            <a:off x="0" y="0"/>
            <a:ext cx="12436475" cy="17641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srgbClr val="FFFFFF"/>
              </a:solidFill>
            </a:endParaRPr>
          </a:p>
        </p:txBody>
      </p:sp>
      <p:sp>
        <p:nvSpPr>
          <p:cNvPr id="10" name="Title Placeholder 1"/>
          <p:cNvSpPr>
            <a:spLocks noGrp="1"/>
          </p:cNvSpPr>
          <p:nvPr>
            <p:ph type="title" hasCustomPrompt="1"/>
          </p:nvPr>
        </p:nvSpPr>
        <p:spPr>
          <a:xfrm>
            <a:off x="709310" y="443457"/>
            <a:ext cx="10726460" cy="941711"/>
          </a:xfrm>
          <a:prstGeom prst="rect">
            <a:avLst/>
          </a:prstGeom>
        </p:spPr>
        <p:txBody>
          <a:bodyPr vert="horz" lIns="91440" tIns="45720" rIns="91440" bIns="45720" rtlCol="0" anchor="t" anchorCtr="0">
            <a:spAutoFit/>
          </a:bodyPr>
          <a:lstStyle>
            <a:lvl1pPr>
              <a:defRPr sz="6119">
                <a:solidFill>
                  <a:schemeClr val="bg1"/>
                </a:solidFill>
              </a:defRPr>
            </a:lvl1pPr>
          </a:lstStyle>
          <a:p>
            <a:r>
              <a:rPr lang="en-US" dirty="0" smtClean="0"/>
              <a:t>Slide Title here…</a:t>
            </a:r>
            <a:endParaRPr lang="en-US" dirty="0"/>
          </a:p>
        </p:txBody>
      </p:sp>
      <p:sp>
        <p:nvSpPr>
          <p:cNvPr id="11" name="Text Placeholder 2"/>
          <p:cNvSpPr>
            <a:spLocks noGrp="1"/>
          </p:cNvSpPr>
          <p:nvPr>
            <p:ph type="body" idx="1" hasCustomPrompt="1"/>
          </p:nvPr>
        </p:nvSpPr>
        <p:spPr>
          <a:xfrm>
            <a:off x="823918" y="2622947"/>
            <a:ext cx="4819134" cy="433187"/>
          </a:xfrm>
        </p:spPr>
        <p:txBody>
          <a:bodyPr>
            <a:spAutoFit/>
          </a:bodyPr>
          <a:lstStyle>
            <a:lvl1pPr marL="0" indent="0">
              <a:buNone/>
              <a:defRPr sz="2448" baseline="0">
                <a:solidFill>
                  <a:schemeClr val="tx1"/>
                </a:solidFill>
                <a:latin typeface="Segoe UI Light" panose="020B0502040204020203" pitchFamily="34" charset="0"/>
                <a:cs typeface="Segoe UI Light" panose="020B0502040204020203" pitchFamily="34" charset="0"/>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Headline 1 here…</a:t>
            </a:r>
          </a:p>
        </p:txBody>
      </p:sp>
      <p:sp>
        <p:nvSpPr>
          <p:cNvPr id="12" name="Text Placeholder 2"/>
          <p:cNvSpPr>
            <a:spLocks noGrp="1"/>
          </p:cNvSpPr>
          <p:nvPr>
            <p:ph type="body" idx="10" hasCustomPrompt="1"/>
          </p:nvPr>
        </p:nvSpPr>
        <p:spPr>
          <a:xfrm>
            <a:off x="6599105" y="2622946"/>
            <a:ext cx="4819134" cy="433187"/>
          </a:xfrm>
        </p:spPr>
        <p:txBody>
          <a:bodyPr>
            <a:spAutoFit/>
          </a:bodyPr>
          <a:lstStyle>
            <a:lvl1pPr marL="0" indent="0">
              <a:buNone/>
              <a:defRPr sz="2448" baseline="0">
                <a:solidFill>
                  <a:schemeClr val="tx1"/>
                </a:solidFill>
                <a:latin typeface="Segoe UI Light" panose="020B0502040204020203" pitchFamily="34" charset="0"/>
                <a:cs typeface="Segoe UI Light" panose="020B0502040204020203" pitchFamily="34" charset="0"/>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Headline 2 here…</a:t>
            </a:r>
          </a:p>
        </p:txBody>
      </p:sp>
      <p:sp>
        <p:nvSpPr>
          <p:cNvPr id="13" name="Text Placeholder 2"/>
          <p:cNvSpPr>
            <a:spLocks noGrp="1"/>
          </p:cNvSpPr>
          <p:nvPr>
            <p:ph type="body" idx="11" hasCustomPrompt="1"/>
          </p:nvPr>
        </p:nvSpPr>
        <p:spPr>
          <a:xfrm>
            <a:off x="818074" y="3252601"/>
            <a:ext cx="4824978" cy="348433"/>
          </a:xfrm>
        </p:spPr>
        <p:txBody>
          <a:bodyPr>
            <a:spAutoFit/>
          </a:bodyPr>
          <a:lstStyle>
            <a:lvl1pPr marL="0" indent="0">
              <a:buNone/>
              <a:defRPr sz="1836"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Body copy here…</a:t>
            </a:r>
          </a:p>
        </p:txBody>
      </p:sp>
      <p:sp>
        <p:nvSpPr>
          <p:cNvPr id="14" name="Text Placeholder 2"/>
          <p:cNvSpPr>
            <a:spLocks noGrp="1"/>
          </p:cNvSpPr>
          <p:nvPr>
            <p:ph type="body" idx="12" hasCustomPrompt="1"/>
          </p:nvPr>
        </p:nvSpPr>
        <p:spPr>
          <a:xfrm>
            <a:off x="6606877" y="3252601"/>
            <a:ext cx="4824978" cy="348433"/>
          </a:xfrm>
        </p:spPr>
        <p:txBody>
          <a:bodyPr>
            <a:spAutoFit/>
          </a:bodyPr>
          <a:lstStyle>
            <a:lvl1pPr marL="0" indent="0">
              <a:buNone/>
              <a:defRPr sz="1836"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Body copy here…</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69728474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6210465" y="0"/>
            <a:ext cx="6226010" cy="6994525"/>
          </a:xfrm>
          <a:prstGeom prst="rect">
            <a:avLst/>
          </a:prstGeom>
          <a:solidFill>
            <a:srgbClr val="5D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srgbClr val="FFFFFF"/>
              </a:solidFill>
            </a:endParaRPr>
          </a:p>
        </p:txBody>
      </p:sp>
      <p:sp>
        <p:nvSpPr>
          <p:cNvPr id="8" name="Rectangle 7"/>
          <p:cNvSpPr/>
          <p:nvPr userDrawn="1"/>
        </p:nvSpPr>
        <p:spPr>
          <a:xfrm>
            <a:off x="6653514" y="575842"/>
            <a:ext cx="738416" cy="737575"/>
          </a:xfrm>
          <a:prstGeom prst="rect">
            <a:avLst/>
          </a:prstGeom>
          <a:solidFill>
            <a:srgbClr val="F18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srgbClr val="FFFFFF"/>
              </a:solidFill>
            </a:endParaRPr>
          </a:p>
        </p:txBody>
      </p:sp>
      <p:sp>
        <p:nvSpPr>
          <p:cNvPr id="9" name="Title 1"/>
          <p:cNvSpPr>
            <a:spLocks noGrp="1"/>
          </p:cNvSpPr>
          <p:nvPr>
            <p:ph type="title" hasCustomPrompt="1"/>
          </p:nvPr>
        </p:nvSpPr>
        <p:spPr>
          <a:xfrm>
            <a:off x="566365" y="571156"/>
            <a:ext cx="5192228" cy="786328"/>
          </a:xfrm>
        </p:spPr>
        <p:txBody>
          <a:bodyPr>
            <a:spAutoFit/>
          </a:bodyPr>
          <a:lstStyle>
            <a:lvl1pPr>
              <a:defRPr sz="4998">
                <a:solidFill>
                  <a:schemeClr val="tx1"/>
                </a:solidFill>
              </a:defRPr>
            </a:lvl1pPr>
          </a:lstStyle>
          <a:p>
            <a:r>
              <a:rPr lang="en-US" dirty="0" smtClean="0"/>
              <a:t>Title of Slide here…</a:t>
            </a:r>
            <a:endParaRPr lang="en-US" dirty="0"/>
          </a:p>
        </p:txBody>
      </p:sp>
      <p:sp>
        <p:nvSpPr>
          <p:cNvPr id="10" name="Picture Placeholder 3"/>
          <p:cNvSpPr>
            <a:spLocks noGrp="1"/>
          </p:cNvSpPr>
          <p:nvPr>
            <p:ph type="pic" sz="quarter" idx="14" hasCustomPrompt="1"/>
          </p:nvPr>
        </p:nvSpPr>
        <p:spPr>
          <a:xfrm>
            <a:off x="0" y="4868757"/>
            <a:ext cx="6210465" cy="487890"/>
          </a:xfrm>
        </p:spPr>
        <p:txBody>
          <a:bodyPr lIns="182880" anchor="ctr"/>
          <a:lstStyle>
            <a:lvl1pPr marL="0" indent="0" algn="l">
              <a:buNone/>
              <a:defRPr/>
            </a:lvl1pPr>
          </a:lstStyle>
          <a:p>
            <a:r>
              <a:rPr lang="en-US" dirty="0" smtClean="0"/>
              <a:t>	Click to insert photo.</a:t>
            </a:r>
            <a:endParaRPr lang="en-US" dirty="0"/>
          </a:p>
        </p:txBody>
      </p:sp>
      <p:sp>
        <p:nvSpPr>
          <p:cNvPr id="11" name="Text Placeholder 2"/>
          <p:cNvSpPr>
            <a:spLocks noGrp="1"/>
          </p:cNvSpPr>
          <p:nvPr>
            <p:ph type="body" idx="1" hasCustomPrompt="1"/>
          </p:nvPr>
        </p:nvSpPr>
        <p:spPr>
          <a:xfrm>
            <a:off x="605179" y="1722234"/>
            <a:ext cx="5178636" cy="433187"/>
          </a:xfrm>
        </p:spPr>
        <p:txBody>
          <a:bodyPr>
            <a:spAutoFit/>
          </a:bodyPr>
          <a:lstStyle>
            <a:lvl1pPr marL="0" indent="0">
              <a:buNone/>
              <a:defRPr sz="2448">
                <a:solidFill>
                  <a:schemeClr val="tx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Subtitle copy here…</a:t>
            </a:r>
          </a:p>
        </p:txBody>
      </p:sp>
      <p:sp>
        <p:nvSpPr>
          <p:cNvPr id="12" name="Text Placeholder 2"/>
          <p:cNvSpPr>
            <a:spLocks noGrp="1"/>
          </p:cNvSpPr>
          <p:nvPr>
            <p:ph type="body" idx="15" hasCustomPrompt="1"/>
          </p:nvPr>
        </p:nvSpPr>
        <p:spPr>
          <a:xfrm>
            <a:off x="7575345" y="575842"/>
            <a:ext cx="4473651" cy="353469"/>
          </a:xfrm>
        </p:spPr>
        <p:txBody>
          <a:bodyPr>
            <a:spAutoFit/>
          </a:bodyPr>
          <a:lstStyle>
            <a:lvl1pPr marL="0" indent="0">
              <a:buNone/>
              <a:defRPr sz="1836">
                <a:solidFill>
                  <a:srgbClr val="EB3E1B"/>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r>
              <a:rPr lang="en-US" dirty="0" smtClean="0">
                <a:solidFill>
                  <a:schemeClr val="bg1"/>
                </a:solidFill>
              </a:rPr>
              <a:t>•   </a:t>
            </a:r>
            <a:r>
              <a:rPr lang="en-US" sz="1836" dirty="0" smtClean="0">
                <a:solidFill>
                  <a:schemeClr val="bg1"/>
                </a:solidFill>
              </a:rPr>
              <a:t>Subtitle copy here...</a:t>
            </a:r>
            <a:endParaRPr lang="en-US" sz="1836" dirty="0">
              <a:solidFill>
                <a:schemeClr val="bg1"/>
              </a:solidFill>
            </a:endParaRPr>
          </a:p>
        </p:txBody>
      </p:sp>
      <p:sp>
        <p:nvSpPr>
          <p:cNvPr id="13" name="Freeform 23"/>
          <p:cNvSpPr>
            <a:spLocks noEditPoints="1"/>
          </p:cNvSpPr>
          <p:nvPr userDrawn="1"/>
        </p:nvSpPr>
        <p:spPr bwMode="black">
          <a:xfrm>
            <a:off x="6801845" y="722893"/>
            <a:ext cx="441754" cy="443472"/>
          </a:xfrm>
          <a:custGeom>
            <a:avLst/>
            <a:gdLst>
              <a:gd name="T0" fmla="*/ 108 w 150"/>
              <a:gd name="T1" fmla="*/ 104 h 150"/>
              <a:gd name="T2" fmla="*/ 42 w 150"/>
              <a:gd name="T3" fmla="*/ 104 h 150"/>
              <a:gd name="T4" fmla="*/ 38 w 150"/>
              <a:gd name="T5" fmla="*/ 100 h 150"/>
              <a:gd name="T6" fmla="*/ 38 w 150"/>
              <a:gd name="T7" fmla="*/ 50 h 150"/>
              <a:gd name="T8" fmla="*/ 42 w 150"/>
              <a:gd name="T9" fmla="*/ 46 h 150"/>
              <a:gd name="T10" fmla="*/ 108 w 150"/>
              <a:gd name="T11" fmla="*/ 46 h 150"/>
              <a:gd name="T12" fmla="*/ 112 w 150"/>
              <a:gd name="T13" fmla="*/ 50 h 150"/>
              <a:gd name="T14" fmla="*/ 112 w 150"/>
              <a:gd name="T15" fmla="*/ 100 h 150"/>
              <a:gd name="T16" fmla="*/ 108 w 150"/>
              <a:gd name="T17" fmla="*/ 104 h 150"/>
              <a:gd name="T18" fmla="*/ 45 w 150"/>
              <a:gd name="T19" fmla="*/ 96 h 150"/>
              <a:gd name="T20" fmla="*/ 105 w 150"/>
              <a:gd name="T21" fmla="*/ 96 h 150"/>
              <a:gd name="T22" fmla="*/ 105 w 150"/>
              <a:gd name="T23" fmla="*/ 62 h 150"/>
              <a:gd name="T24" fmla="*/ 77 w 150"/>
              <a:gd name="T25" fmla="*/ 84 h 150"/>
              <a:gd name="T26" fmla="*/ 72 w 150"/>
              <a:gd name="T27" fmla="*/ 84 h 150"/>
              <a:gd name="T28" fmla="*/ 45 w 150"/>
              <a:gd name="T29" fmla="*/ 63 h 150"/>
              <a:gd name="T30" fmla="*/ 45 w 150"/>
              <a:gd name="T31" fmla="*/ 96 h 150"/>
              <a:gd name="T32" fmla="*/ 46 w 150"/>
              <a:gd name="T33" fmla="*/ 54 h 150"/>
              <a:gd name="T34" fmla="*/ 74 w 150"/>
              <a:gd name="T35" fmla="*/ 76 h 150"/>
              <a:gd name="T36" fmla="*/ 103 w 150"/>
              <a:gd name="T37" fmla="*/ 54 h 150"/>
              <a:gd name="T38" fmla="*/ 46 w 150"/>
              <a:gd name="T39" fmla="*/ 54 h 150"/>
              <a:gd name="T40" fmla="*/ 75 w 150"/>
              <a:gd name="T41" fmla="*/ 10 h 150"/>
              <a:gd name="T42" fmla="*/ 10 w 150"/>
              <a:gd name="T43" fmla="*/ 75 h 150"/>
              <a:gd name="T44" fmla="*/ 75 w 150"/>
              <a:gd name="T45" fmla="*/ 140 h 150"/>
              <a:gd name="T46" fmla="*/ 140 w 150"/>
              <a:gd name="T47" fmla="*/ 75 h 150"/>
              <a:gd name="T48" fmla="*/ 75 w 150"/>
              <a:gd name="T49" fmla="*/ 10 h 150"/>
              <a:gd name="T50" fmla="*/ 75 w 150"/>
              <a:gd name="T51" fmla="*/ 0 h 150"/>
              <a:gd name="T52" fmla="*/ 150 w 150"/>
              <a:gd name="T53" fmla="*/ 75 h 150"/>
              <a:gd name="T54" fmla="*/ 75 w 150"/>
              <a:gd name="T55" fmla="*/ 150 h 150"/>
              <a:gd name="T56" fmla="*/ 0 w 150"/>
              <a:gd name="T57" fmla="*/ 75 h 150"/>
              <a:gd name="T58" fmla="*/ 75 w 150"/>
              <a:gd name="T5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150">
                <a:moveTo>
                  <a:pt x="108" y="104"/>
                </a:moveTo>
                <a:cubicBezTo>
                  <a:pt x="42" y="104"/>
                  <a:pt x="42" y="104"/>
                  <a:pt x="42" y="104"/>
                </a:cubicBezTo>
                <a:cubicBezTo>
                  <a:pt x="39" y="104"/>
                  <a:pt x="38" y="102"/>
                  <a:pt x="38" y="100"/>
                </a:cubicBezTo>
                <a:cubicBezTo>
                  <a:pt x="38" y="50"/>
                  <a:pt x="38" y="50"/>
                  <a:pt x="38" y="50"/>
                </a:cubicBezTo>
                <a:cubicBezTo>
                  <a:pt x="38" y="48"/>
                  <a:pt x="39" y="46"/>
                  <a:pt x="42" y="46"/>
                </a:cubicBezTo>
                <a:cubicBezTo>
                  <a:pt x="108" y="46"/>
                  <a:pt x="108" y="46"/>
                  <a:pt x="108" y="46"/>
                </a:cubicBezTo>
                <a:cubicBezTo>
                  <a:pt x="111" y="46"/>
                  <a:pt x="112" y="48"/>
                  <a:pt x="112" y="50"/>
                </a:cubicBezTo>
                <a:cubicBezTo>
                  <a:pt x="112" y="100"/>
                  <a:pt x="112" y="100"/>
                  <a:pt x="112" y="100"/>
                </a:cubicBezTo>
                <a:cubicBezTo>
                  <a:pt x="112" y="102"/>
                  <a:pt x="111" y="104"/>
                  <a:pt x="108" y="104"/>
                </a:cubicBezTo>
                <a:close/>
                <a:moveTo>
                  <a:pt x="45" y="96"/>
                </a:moveTo>
                <a:cubicBezTo>
                  <a:pt x="105" y="96"/>
                  <a:pt x="105" y="96"/>
                  <a:pt x="105" y="96"/>
                </a:cubicBezTo>
                <a:cubicBezTo>
                  <a:pt x="105" y="62"/>
                  <a:pt x="105" y="62"/>
                  <a:pt x="105" y="62"/>
                </a:cubicBezTo>
                <a:cubicBezTo>
                  <a:pt x="77" y="84"/>
                  <a:pt x="77" y="84"/>
                  <a:pt x="77" y="84"/>
                </a:cubicBezTo>
                <a:cubicBezTo>
                  <a:pt x="75" y="85"/>
                  <a:pt x="73" y="85"/>
                  <a:pt x="72" y="84"/>
                </a:cubicBezTo>
                <a:cubicBezTo>
                  <a:pt x="45" y="63"/>
                  <a:pt x="45" y="63"/>
                  <a:pt x="45" y="63"/>
                </a:cubicBezTo>
                <a:lnTo>
                  <a:pt x="45" y="96"/>
                </a:lnTo>
                <a:close/>
                <a:moveTo>
                  <a:pt x="46" y="54"/>
                </a:moveTo>
                <a:cubicBezTo>
                  <a:pt x="74" y="76"/>
                  <a:pt x="74" y="76"/>
                  <a:pt x="74" y="76"/>
                </a:cubicBezTo>
                <a:cubicBezTo>
                  <a:pt x="103" y="54"/>
                  <a:pt x="103" y="54"/>
                  <a:pt x="103" y="54"/>
                </a:cubicBezTo>
                <a:lnTo>
                  <a:pt x="46" y="54"/>
                </a:lnTo>
                <a:close/>
                <a:moveTo>
                  <a:pt x="75" y="10"/>
                </a:moveTo>
                <a:cubicBezTo>
                  <a:pt x="39" y="10"/>
                  <a:pt x="10" y="39"/>
                  <a:pt x="10" y="75"/>
                </a:cubicBezTo>
                <a:cubicBezTo>
                  <a:pt x="10" y="111"/>
                  <a:pt x="39" y="140"/>
                  <a:pt x="75" y="140"/>
                </a:cubicBezTo>
                <a:cubicBezTo>
                  <a:pt x="111" y="140"/>
                  <a:pt x="140" y="111"/>
                  <a:pt x="140" y="75"/>
                </a:cubicBezTo>
                <a:cubicBezTo>
                  <a:pt x="140" y="39"/>
                  <a:pt x="111" y="10"/>
                  <a:pt x="75" y="10"/>
                </a:cubicBezTo>
                <a:moveTo>
                  <a:pt x="75" y="0"/>
                </a:moveTo>
                <a:cubicBezTo>
                  <a:pt x="116" y="0"/>
                  <a:pt x="150" y="34"/>
                  <a:pt x="150" y="75"/>
                </a:cubicBezTo>
                <a:cubicBezTo>
                  <a:pt x="150" y="116"/>
                  <a:pt x="116" y="150"/>
                  <a:pt x="75" y="150"/>
                </a:cubicBezTo>
                <a:cubicBezTo>
                  <a:pt x="34" y="150"/>
                  <a:pt x="0" y="116"/>
                  <a:pt x="0" y="75"/>
                </a:cubicBezTo>
                <a:cubicBezTo>
                  <a:pt x="0" y="34"/>
                  <a:pt x="34" y="0"/>
                  <a:pt x="75" y="0"/>
                </a:cubicBezTo>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EB3C00"/>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77101572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p:cNvSpPr/>
          <p:nvPr userDrawn="1"/>
        </p:nvSpPr>
        <p:spPr>
          <a:xfrm>
            <a:off x="0" y="0"/>
            <a:ext cx="12436475" cy="6994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srgbClr val="FFFFFF"/>
              </a:solidFill>
            </a:endParaRPr>
          </a:p>
        </p:txBody>
      </p:sp>
      <p:sp>
        <p:nvSpPr>
          <p:cNvPr id="9" name="Title 1"/>
          <p:cNvSpPr>
            <a:spLocks noGrp="1"/>
          </p:cNvSpPr>
          <p:nvPr>
            <p:ph type="title" hasCustomPrompt="1"/>
          </p:nvPr>
        </p:nvSpPr>
        <p:spPr>
          <a:xfrm>
            <a:off x="998319" y="2059242"/>
            <a:ext cx="10443076" cy="1109343"/>
          </a:xfrm>
          <a:prstGeom prst="rect">
            <a:avLst/>
          </a:prstGeom>
        </p:spPr>
        <p:txBody>
          <a:bodyPr anchor="b"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32926857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2"/>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98319" y="2059242"/>
            <a:ext cx="10443076" cy="1109343"/>
          </a:xfrm>
          <a:prstGeom prst="rect">
            <a:avLst/>
          </a:prstGeom>
        </p:spPr>
        <p:txBody>
          <a:bodyPr anchor="b" anchorCtr="0"/>
          <a:lstStyle>
            <a:lvl1pPr>
              <a:defRPr sz="7343" spc="-153" baseline="0">
                <a:solidFill>
                  <a:schemeClr val="bg1"/>
                </a:solidFill>
              </a:defRPr>
            </a:lvl1pPr>
          </a:lstStyle>
          <a:p>
            <a:r>
              <a:rPr lang="en-US" dirty="0" smtClean="0"/>
              <a:t>Click to edit title style</a:t>
            </a:r>
            <a:endParaRPr lang="en-US" dirty="0"/>
          </a:p>
        </p:txBody>
      </p:sp>
      <p:sp>
        <p:nvSpPr>
          <p:cNvPr id="11"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1755592848"/>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E6E6E6"/>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rgbClr val="5D5D5D"/>
                </a:solidFill>
              </a:defRPr>
            </a:lvl1pPr>
          </a:lstStyle>
          <a:p>
            <a:r>
              <a:rPr lang="en-US" dirty="0" smtClean="0"/>
              <a:t>Click to edit title style</a:t>
            </a:r>
            <a:endParaRPr lang="en-US" dirty="0"/>
          </a:p>
        </p:txBody>
      </p:sp>
      <p:sp>
        <p:nvSpPr>
          <p:cNvPr id="8"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rgbClr val="5D5D5D"/>
                </a:solidFill>
                <a:latin typeface="+mj-lt"/>
              </a:defRPr>
            </a:lvl1pPr>
          </a:lstStyle>
          <a:p>
            <a:pPr lvl="0"/>
            <a:r>
              <a:rPr lang="en-US" dirty="0" smtClean="0"/>
              <a:t>Subtitle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425478557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2"/>
                </a:solidFill>
              </a:defRPr>
            </a:lvl1pPr>
          </a:lstStyle>
          <a:p>
            <a:r>
              <a:rPr lang="en-US" dirty="0" smtClean="0"/>
              <a:t>Click to edit title style</a:t>
            </a:r>
            <a:endParaRPr lang="en-US" dirty="0"/>
          </a:p>
        </p:txBody>
      </p:sp>
      <p:sp>
        <p:nvSpPr>
          <p:cNvPr id="6"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2"/>
                </a:solidFill>
                <a:latin typeface="+mj-lt"/>
              </a:defRPr>
            </a:lvl1pPr>
          </a:lstStyle>
          <a:p>
            <a:pPr lvl="0"/>
            <a:r>
              <a:rPr lang="en-US" dirty="0" smtClean="0"/>
              <a:t>Subtitle</a:t>
            </a:r>
            <a:endParaRPr lang="en-US" dirty="0"/>
          </a:p>
        </p:txBody>
      </p:sp>
    </p:spTree>
    <p:extLst>
      <p:ext uri="{BB962C8B-B14F-4D97-AF65-F5344CB8AC3E}">
        <p14:creationId xmlns:p14="http://schemas.microsoft.com/office/powerpoint/2010/main" val="369203544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1"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20660505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7"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167807044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9"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3833341673"/>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9"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2917023266"/>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140" y="1476624"/>
            <a:ext cx="5542487" cy="1224224"/>
          </a:xfrm>
          <a:prstGeom prst="rect">
            <a:avLst/>
          </a:prstGeom>
        </p:spPr>
        <p:txBody>
          <a:bodyPr>
            <a:spAutoFit/>
          </a:bodyPr>
          <a:lstStyle>
            <a:lvl1pPr marL="0" indent="0">
              <a:buNone/>
              <a:defRPr sz="4080" b="0" cap="none" baseline="0">
                <a:solidFill>
                  <a:schemeClr val="tx1"/>
                </a:soli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4" name="Content Placeholder 5"/>
          <p:cNvSpPr>
            <a:spLocks noGrp="1"/>
          </p:cNvSpPr>
          <p:nvPr>
            <p:ph sz="quarter" idx="13"/>
          </p:nvPr>
        </p:nvSpPr>
        <p:spPr>
          <a:xfrm>
            <a:off x="531141" y="2789432"/>
            <a:ext cx="5553332" cy="376684"/>
          </a:xfrm>
          <a:prstGeom prst="rect">
            <a:avLst/>
          </a:prstGeom>
        </p:spPr>
        <p:txBody>
          <a:bodyPr>
            <a:sp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5" name="Picture Placeholder 3"/>
          <p:cNvSpPr>
            <a:spLocks noGrp="1"/>
          </p:cNvSpPr>
          <p:nvPr>
            <p:ph type="pic" sz="quarter" idx="14" hasCustomPrompt="1"/>
          </p:nvPr>
        </p:nvSpPr>
        <p:spPr>
          <a:xfrm>
            <a:off x="6333210" y="3253317"/>
            <a:ext cx="6100026" cy="487890"/>
          </a:xfrm>
        </p:spPr>
        <p:txBody>
          <a:bodyPr lIns="182880" anchor="ctr"/>
          <a:lstStyle>
            <a:lvl1pPr marL="0" indent="0" algn="l">
              <a:buNone/>
              <a:defRPr/>
            </a:lvl1pPr>
          </a:lstStyle>
          <a:p>
            <a:r>
              <a:rPr lang="en-US" dirty="0" smtClean="0"/>
              <a:t>Click to insert photo.</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1252472046"/>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
          <p:cNvSpPr>
            <a:spLocks noGrp="1"/>
          </p:cNvSpPr>
          <p:nvPr>
            <p:ph type="pic" sz="quarter" idx="14" hasCustomPrompt="1"/>
          </p:nvPr>
        </p:nvSpPr>
        <p:spPr>
          <a:xfrm>
            <a:off x="0" y="2972767"/>
            <a:ext cx="12436475" cy="1011687"/>
          </a:xfrm>
        </p:spPr>
        <p:txBody>
          <a:bodyPr lIns="182880" anchor="ctr"/>
          <a:lstStyle>
            <a:lvl1pPr marL="0" indent="0" algn="l">
              <a:buNone/>
              <a:defRPr/>
            </a:lvl1pPr>
          </a:lstStyle>
          <a:p>
            <a:r>
              <a:rPr lang="en-US" dirty="0" smtClean="0"/>
              <a:t>	Click to insert photo.</a:t>
            </a:r>
          </a:p>
          <a:p>
            <a:r>
              <a:rPr lang="en-US" dirty="0" smtClean="0"/>
              <a:t>	(layer sent to back)</a:t>
            </a:r>
            <a:endParaRPr lang="en-US" dirty="0"/>
          </a:p>
        </p:txBody>
      </p:sp>
      <p:sp>
        <p:nvSpPr>
          <p:cNvPr id="4" name="Title 1"/>
          <p:cNvSpPr>
            <a:spLocks noGrp="1"/>
          </p:cNvSpPr>
          <p:nvPr>
            <p:ph type="title" hasCustomPrompt="1"/>
          </p:nvPr>
        </p:nvSpPr>
        <p:spPr>
          <a:xfrm>
            <a:off x="414989" y="478905"/>
            <a:ext cx="5310778" cy="1866936"/>
          </a:xfrm>
          <a:solidFill>
            <a:srgbClr val="EB3E1B">
              <a:alpha val="80000"/>
            </a:srgbClr>
          </a:solidFill>
          <a:ln>
            <a:noFill/>
          </a:ln>
        </p:spPr>
        <p:txBody>
          <a:bodyPr>
            <a:noAutofit/>
          </a:bodyPr>
          <a:lstStyle>
            <a:lvl1pPr>
              <a:defRPr sz="4896" baseline="0">
                <a:solidFill>
                  <a:schemeClr val="bg1"/>
                </a:solidFill>
              </a:defRPr>
            </a:lvl1pPr>
          </a:lstStyle>
          <a:p>
            <a:r>
              <a:rPr lang="en-US" dirty="0" smtClean="0"/>
              <a:t> Title of Slide here…</a:t>
            </a:r>
            <a:endParaRPr lang="en-US" dirty="0"/>
          </a:p>
        </p:txBody>
      </p:sp>
      <p:sp>
        <p:nvSpPr>
          <p:cNvPr id="5" name="Text Placeholder 2"/>
          <p:cNvSpPr>
            <a:spLocks noGrp="1"/>
          </p:cNvSpPr>
          <p:nvPr>
            <p:ph type="body" idx="1" hasCustomPrompt="1"/>
          </p:nvPr>
        </p:nvSpPr>
        <p:spPr>
          <a:xfrm>
            <a:off x="414989" y="2345841"/>
            <a:ext cx="5310778" cy="3766492"/>
          </a:xfrm>
          <a:solidFill>
            <a:srgbClr val="EB3E1B">
              <a:alpha val="80000"/>
            </a:srgbClr>
          </a:solidFill>
          <a:ln>
            <a:noFill/>
          </a:ln>
        </p:spPr>
        <p:txBody>
          <a:bodyPr>
            <a:noAutofit/>
          </a:bodyPr>
          <a:lstStyle>
            <a:lvl1pPr marL="0" indent="0">
              <a:buNone/>
              <a:defRPr sz="2448" baseline="0">
                <a:solidFill>
                  <a:schemeClr val="bg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   Click to edit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327022443"/>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1_Blank">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5008" y="6482889"/>
            <a:ext cx="2798207" cy="372394"/>
          </a:xfrm>
          <a:prstGeom prst="rect">
            <a:avLst/>
          </a:prstGeom>
        </p:spPr>
        <p:txBody>
          <a:bodyPr/>
          <a:lstStyle/>
          <a:p>
            <a:pPr defTabSz="932597">
              <a:defRPr/>
            </a:pPr>
            <a:fld id="{E22491F9-F3FF-4C03-8751-4D117BFF996F}" type="datetimeFigureOut">
              <a:rPr lang="en-US" smtClean="0">
                <a:solidFill>
                  <a:srgbClr val="EB3C00"/>
                </a:solidFill>
              </a:rPr>
              <a:pPr defTabSz="932597">
                <a:defRPr/>
              </a:pPr>
              <a:t>5/6/2015</a:t>
            </a:fld>
            <a:endParaRPr lang="en-US">
              <a:solidFill>
                <a:srgbClr val="EB3C00"/>
              </a:solidFill>
            </a:endParaRPr>
          </a:p>
        </p:txBody>
      </p:sp>
      <p:sp>
        <p:nvSpPr>
          <p:cNvPr id="3" name="Footer Placeholder 2"/>
          <p:cNvSpPr>
            <a:spLocks noGrp="1"/>
          </p:cNvSpPr>
          <p:nvPr>
            <p:ph type="ftr" sz="quarter" idx="11"/>
          </p:nvPr>
        </p:nvSpPr>
        <p:spPr>
          <a:xfrm>
            <a:off x="4119583" y="6482889"/>
            <a:ext cx="4197310" cy="372394"/>
          </a:xfrm>
          <a:prstGeom prst="rect">
            <a:avLst/>
          </a:prstGeom>
        </p:spPr>
        <p:txBody>
          <a:bodyPr/>
          <a:lstStyle/>
          <a:p>
            <a:pPr defTabSz="932597">
              <a:defRPr/>
            </a:pPr>
            <a:endParaRPr lang="en-US">
              <a:solidFill>
                <a:srgbClr val="EB3C00"/>
              </a:solidFill>
            </a:endParaRPr>
          </a:p>
        </p:txBody>
      </p:sp>
      <p:sp>
        <p:nvSpPr>
          <p:cNvPr id="4" name="Slide Number Placeholder 3"/>
          <p:cNvSpPr>
            <a:spLocks noGrp="1"/>
          </p:cNvSpPr>
          <p:nvPr>
            <p:ph type="sldNum" sz="quarter" idx="12"/>
          </p:nvPr>
        </p:nvSpPr>
        <p:spPr>
          <a:xfrm>
            <a:off x="8783260" y="6482889"/>
            <a:ext cx="2798207" cy="372394"/>
          </a:xfrm>
          <a:prstGeom prst="rect">
            <a:avLst/>
          </a:prstGeom>
        </p:spPr>
        <p:txBody>
          <a:bodyPr/>
          <a:lstStyle/>
          <a:p>
            <a:pPr defTabSz="932597">
              <a:defRPr/>
            </a:pPr>
            <a:fld id="{F4B6A5BD-745E-4019-9289-0F74100B0369}" type="slidenum">
              <a:rPr lang="en-US" smtClean="0">
                <a:solidFill>
                  <a:srgbClr val="EB3C00"/>
                </a:solidFill>
              </a:rPr>
              <a:pPr defTabSz="932597">
                <a:defRPr/>
              </a:pPr>
              <a:t>‹#›</a:t>
            </a:fld>
            <a:endParaRPr lang="en-US">
              <a:solidFill>
                <a:srgbClr val="EB3C00"/>
              </a:solidFill>
            </a:endParaRPr>
          </a:p>
        </p:txBody>
      </p:sp>
    </p:spTree>
    <p:extLst>
      <p:ext uri="{BB962C8B-B14F-4D97-AF65-F5344CB8AC3E}">
        <p14:creationId xmlns:p14="http://schemas.microsoft.com/office/powerpoint/2010/main" val="113322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defRPr/>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defRPr/>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8711914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4017144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9287228"/>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529831"/>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1011727"/>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30833486"/>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231517996"/>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3282956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7852032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787582215"/>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143875914"/>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65407614"/>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303863546"/>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14875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defRPr/>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defRPr/>
            </a:pPr>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299729653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17188609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4" name="Text Placeholder 3"/>
          <p:cNvSpPr>
            <a:spLocks noGrp="1"/>
          </p:cNvSpPr>
          <p:nvPr>
            <p:ph type="body" sz="quarter" idx="13" hasCustomPrompt="1"/>
          </p:nvPr>
        </p:nvSpPr>
        <p:spPr>
          <a:xfrm>
            <a:off x="322262" y="360323"/>
            <a:ext cx="2667000" cy="406265"/>
          </a:xfrm>
        </p:spPr>
        <p:txBody>
          <a:bodyPr/>
          <a:lstStyle>
            <a:lvl1pPr marL="0" indent="0">
              <a:buFontTx/>
              <a:buNone/>
              <a:defRPr sz="1600" baseline="0">
                <a:latin typeface="+mn-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SESSION CODE</a:t>
            </a:r>
          </a:p>
        </p:txBody>
      </p:sp>
    </p:spTree>
    <p:extLst>
      <p:ext uri="{BB962C8B-B14F-4D97-AF65-F5344CB8AC3E}">
        <p14:creationId xmlns:p14="http://schemas.microsoft.com/office/powerpoint/2010/main" val="6254449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38453711"/>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5119586"/>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47841894"/>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05502505"/>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78249273"/>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7402288"/>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95679326"/>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46952376"/>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213978621"/>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564698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42674794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9972053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5287520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1.png"/><Relationship Id="rId2" Type="http://schemas.openxmlformats.org/officeDocument/2006/relationships/slideLayout" Target="../slideLayouts/slideLayout34.xml"/><Relationship Id="rId16"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theme" Target="../theme/theme4.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image" Target="../media/image1.png"/><Relationship Id="rId2" Type="http://schemas.openxmlformats.org/officeDocument/2006/relationships/slideLayout" Target="../slideLayouts/slideLayout71.xml"/><Relationship Id="rId16" Type="http://schemas.openxmlformats.org/officeDocument/2006/relationships/theme" Target="../theme/theme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image" Target="../media/image1.png"/><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theme" Target="../theme/theme6.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1"/>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9" r:id="rId1"/>
    <p:sldLayoutId id="2147484277" r:id="rId2"/>
    <p:sldLayoutId id="2147484240" r:id="rId3"/>
    <p:sldLayoutId id="2147484272" r:id="rId4"/>
    <p:sldLayoutId id="2147484241" r:id="rId5"/>
    <p:sldLayoutId id="2147484273" r:id="rId6"/>
    <p:sldLayoutId id="2147484244" r:id="rId7"/>
    <p:sldLayoutId id="2147484274" r:id="rId8"/>
    <p:sldLayoutId id="2147484245" r:id="rId9"/>
    <p:sldLayoutId id="2147484275" r:id="rId10"/>
    <p:sldLayoutId id="2147484247" r:id="rId11"/>
    <p:sldLayoutId id="2147484249" r:id="rId12"/>
    <p:sldLayoutId id="2147484250" r:id="rId13"/>
    <p:sldLayoutId id="2147484264" r:id="rId14"/>
    <p:sldLayoutId id="2147484251" r:id="rId15"/>
    <p:sldLayoutId id="2147484270" r:id="rId16"/>
    <p:sldLayoutId id="2147484252" r:id="rId17"/>
    <p:sldLayoutId id="2147484253" r:id="rId18"/>
    <p:sldLayoutId id="2147484254" r:id="rId19"/>
    <p:sldLayoutId id="2147484271" r:id="rId20"/>
    <p:sldLayoutId id="2147484257" r:id="rId21"/>
    <p:sldLayoutId id="2147484258" r:id="rId22"/>
    <p:sldLayoutId id="2147484259" r:id="rId23"/>
    <p:sldLayoutId id="2147484260" r:id="rId24"/>
    <p:sldLayoutId id="2147484261" r:id="rId25"/>
    <p:sldLayoutId id="2147484263" r:id="rId26"/>
    <p:sldLayoutId id="2147484276" r:id="rId27"/>
    <p:sldLayoutId id="2147484326" r:id="rId28"/>
    <p:sldLayoutId id="2147484345" r:id="rId29"/>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BE7E3"/>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21824" y="2442533"/>
            <a:ext cx="11192828" cy="3805589"/>
          </a:xfrm>
          <a:prstGeom prst="rect">
            <a:avLst/>
          </a:prstGeom>
        </p:spPr>
        <p:txBody>
          <a:bodyPr vert="horz" lIns="91424" tIns="45710" rIns="91424" bIns="45710" rtlCol="0">
            <a:normAutofit/>
          </a:body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 name="Title Placeholder 2"/>
          <p:cNvSpPr>
            <a:spLocks noGrp="1"/>
          </p:cNvSpPr>
          <p:nvPr>
            <p:ph type="title"/>
          </p:nvPr>
        </p:nvSpPr>
        <p:spPr>
          <a:xfrm>
            <a:off x="621824" y="720501"/>
            <a:ext cx="11192828" cy="1351952"/>
          </a:xfrm>
          <a:prstGeom prst="rect">
            <a:avLst/>
          </a:prstGeom>
        </p:spPr>
        <p:txBody>
          <a:bodyPr vert="horz" lIns="91440" tIns="45720" rIns="91440" bIns="45720" rtlCol="0" anchor="ctr">
            <a:normAutofit/>
          </a:bodyPr>
          <a:lstStyle/>
          <a:p>
            <a:r>
              <a:rPr lang="en-US" dirty="0" smtClean="0"/>
              <a:t>MASTER TITLE</a:t>
            </a:r>
            <a:endParaRPr lang="en-US" dirty="0"/>
          </a:p>
        </p:txBody>
      </p:sp>
    </p:spTree>
    <p:extLst>
      <p:ext uri="{BB962C8B-B14F-4D97-AF65-F5344CB8AC3E}">
        <p14:creationId xmlns:p14="http://schemas.microsoft.com/office/powerpoint/2010/main" val="1230748409"/>
      </p:ext>
    </p:extLst>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Lst>
  <p:timing>
    <p:tnLst>
      <p:par>
        <p:cTn id="1" dur="indefinite" restart="never" nodeType="tmRoot"/>
      </p:par>
    </p:tnLst>
  </p:timing>
  <p:txStyles>
    <p:titleStyle>
      <a:lvl1pPr algn="ctr" defTabSz="932421" rtl="0" eaLnBrk="1" latinLnBrk="0" hangingPunct="1">
        <a:spcBef>
          <a:spcPct val="0"/>
        </a:spcBef>
        <a:buNone/>
        <a:defRPr lang="en-US" sz="8159" b="1" i="1" u="none" kern="1200" spc="0" baseline="0" dirty="0" smtClean="0">
          <a:solidFill>
            <a:schemeClr val="accent1"/>
          </a:solidFill>
          <a:latin typeface="+mj-lt"/>
          <a:ea typeface="+mn-ea"/>
          <a:cs typeface="+mn-cs"/>
        </a:defRPr>
      </a:lvl1pPr>
    </p:titleStyle>
    <p:bodyStyle>
      <a:lvl1pPr marL="0" indent="0" algn="l" defTabSz="932421" rtl="0" eaLnBrk="1" latinLnBrk="0" hangingPunct="1">
        <a:spcBef>
          <a:spcPct val="20000"/>
        </a:spcBef>
        <a:buFontTx/>
        <a:buNone/>
        <a:defRPr sz="3264" kern="1200">
          <a:solidFill>
            <a:schemeClr val="tx1"/>
          </a:solidFill>
          <a:latin typeface="+mn-lt"/>
          <a:ea typeface="+mn-ea"/>
          <a:cs typeface="+mn-cs"/>
        </a:defRPr>
      </a:lvl1pPr>
      <a:lvl2pPr marL="466211" indent="0" algn="l" defTabSz="932421" rtl="0" eaLnBrk="1" latinLnBrk="0" hangingPunct="1">
        <a:spcBef>
          <a:spcPct val="20000"/>
        </a:spcBef>
        <a:buFontTx/>
        <a:buNone/>
        <a:defRPr sz="8159" b="1" i="1" u="none" kern="1200" spc="0" baseline="0">
          <a:solidFill>
            <a:schemeClr val="accent1"/>
          </a:solidFill>
          <a:latin typeface="+mj-lt"/>
          <a:ea typeface="+mn-ea"/>
          <a:cs typeface="+mn-cs"/>
        </a:defRPr>
      </a:lvl2pPr>
      <a:lvl3pPr marL="932421" indent="0" algn="l" defTabSz="932421" rtl="0" eaLnBrk="1" latinLnBrk="0" hangingPunct="1">
        <a:spcBef>
          <a:spcPct val="20000"/>
        </a:spcBef>
        <a:buFontTx/>
        <a:buNone/>
        <a:defRPr sz="2448" b="1" i="0" u="sng" kern="1200">
          <a:solidFill>
            <a:schemeClr val="accent2"/>
          </a:solidFill>
          <a:latin typeface="+mn-lt"/>
          <a:ea typeface="+mn-ea"/>
          <a:cs typeface="+mn-cs"/>
        </a:defRPr>
      </a:lvl3pPr>
      <a:lvl4pPr marL="1398632" indent="0" algn="l" defTabSz="932421" rtl="0" eaLnBrk="1" latinLnBrk="0" hangingPunct="1">
        <a:spcBef>
          <a:spcPct val="20000"/>
        </a:spcBef>
        <a:buFontTx/>
        <a:buNone/>
        <a:defRPr sz="1122" b="0" i="0" kern="1200" spc="306">
          <a:solidFill>
            <a:schemeClr val="accent3"/>
          </a:solidFill>
          <a:latin typeface="+mn-lt"/>
          <a:ea typeface="+mn-ea"/>
          <a:cs typeface="+mn-cs"/>
        </a:defRPr>
      </a:lvl4pPr>
      <a:lvl5pPr marL="1864843" indent="0" algn="l" defTabSz="932421" rtl="0" eaLnBrk="1" latinLnBrk="0" hangingPunct="1">
        <a:spcBef>
          <a:spcPct val="20000"/>
        </a:spcBef>
        <a:buFontTx/>
        <a:buNone/>
        <a:defRPr kumimoji="0" lang="en-US" sz="1428" b="0" i="1" u="none" strike="noStrike" kern="1200" cap="none" spc="0" normalizeH="0" baseline="0" dirty="0" smtClean="0">
          <a:ln>
            <a:noFill/>
          </a:ln>
          <a:solidFill>
            <a:srgbClr val="857E79"/>
          </a:solidFill>
          <a:effectLst/>
          <a:uLnTx/>
          <a:uFillTx/>
          <a:latin typeface="+mn-lt"/>
          <a:ea typeface="+mn-ea"/>
          <a:cs typeface="+mn-cs"/>
        </a:defRPr>
      </a:lvl5pPr>
      <a:lvl6pPr marL="2564158" indent="-233106" algn="l" defTabSz="932421"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369" indent="-233106" algn="l" defTabSz="932421"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6580" indent="-233106" algn="l" defTabSz="932421"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2791" indent="-233106" algn="l" defTabSz="932421"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421" rtl="0" eaLnBrk="1" latinLnBrk="0" hangingPunct="1">
        <a:defRPr sz="1836" kern="1200">
          <a:solidFill>
            <a:schemeClr val="tx1"/>
          </a:solidFill>
          <a:latin typeface="+mn-lt"/>
          <a:ea typeface="+mn-ea"/>
          <a:cs typeface="+mn-cs"/>
        </a:defRPr>
      </a:lvl1pPr>
      <a:lvl2pPr marL="466211" algn="l" defTabSz="932421" rtl="0" eaLnBrk="1" latinLnBrk="0" hangingPunct="1">
        <a:defRPr sz="1836" kern="1200">
          <a:solidFill>
            <a:schemeClr val="tx1"/>
          </a:solidFill>
          <a:latin typeface="+mn-lt"/>
          <a:ea typeface="+mn-ea"/>
          <a:cs typeface="+mn-cs"/>
        </a:defRPr>
      </a:lvl2pPr>
      <a:lvl3pPr marL="932421" algn="l" defTabSz="932421" rtl="0" eaLnBrk="1" latinLnBrk="0" hangingPunct="1">
        <a:defRPr sz="1836" kern="1200">
          <a:solidFill>
            <a:schemeClr val="tx1"/>
          </a:solidFill>
          <a:latin typeface="+mn-lt"/>
          <a:ea typeface="+mn-ea"/>
          <a:cs typeface="+mn-cs"/>
        </a:defRPr>
      </a:lvl3pPr>
      <a:lvl4pPr marL="1398632" algn="l" defTabSz="932421" rtl="0" eaLnBrk="1" latinLnBrk="0" hangingPunct="1">
        <a:defRPr sz="1836" kern="1200">
          <a:solidFill>
            <a:schemeClr val="tx1"/>
          </a:solidFill>
          <a:latin typeface="+mn-lt"/>
          <a:ea typeface="+mn-ea"/>
          <a:cs typeface="+mn-cs"/>
        </a:defRPr>
      </a:lvl4pPr>
      <a:lvl5pPr marL="1864843" algn="l" defTabSz="932421" rtl="0" eaLnBrk="1" latinLnBrk="0" hangingPunct="1">
        <a:defRPr sz="1836" kern="1200">
          <a:solidFill>
            <a:schemeClr val="tx1"/>
          </a:solidFill>
          <a:latin typeface="+mn-lt"/>
          <a:ea typeface="+mn-ea"/>
          <a:cs typeface="+mn-cs"/>
        </a:defRPr>
      </a:lvl5pPr>
      <a:lvl6pPr marL="2331053" algn="l" defTabSz="932421" rtl="0" eaLnBrk="1" latinLnBrk="0" hangingPunct="1">
        <a:defRPr sz="1836" kern="1200">
          <a:solidFill>
            <a:schemeClr val="tx1"/>
          </a:solidFill>
          <a:latin typeface="+mn-lt"/>
          <a:ea typeface="+mn-ea"/>
          <a:cs typeface="+mn-cs"/>
        </a:defRPr>
      </a:lvl6pPr>
      <a:lvl7pPr marL="2797263" algn="l" defTabSz="932421" rtl="0" eaLnBrk="1" latinLnBrk="0" hangingPunct="1">
        <a:defRPr sz="1836" kern="1200">
          <a:solidFill>
            <a:schemeClr val="tx1"/>
          </a:solidFill>
          <a:latin typeface="+mn-lt"/>
          <a:ea typeface="+mn-ea"/>
          <a:cs typeface="+mn-cs"/>
        </a:defRPr>
      </a:lvl7pPr>
      <a:lvl8pPr marL="3263474" algn="l" defTabSz="932421" rtl="0" eaLnBrk="1" latinLnBrk="0" hangingPunct="1">
        <a:defRPr sz="1836" kern="1200">
          <a:solidFill>
            <a:schemeClr val="tx1"/>
          </a:solidFill>
          <a:latin typeface="+mn-lt"/>
          <a:ea typeface="+mn-ea"/>
          <a:cs typeface="+mn-cs"/>
        </a:defRPr>
      </a:lvl8pPr>
      <a:lvl9pPr marL="3729685" algn="l" defTabSz="932421" rtl="0" eaLnBrk="1" latinLnBrk="0" hangingPunct="1">
        <a:defRPr sz="183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17"/>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1498856517"/>
      </p:ext>
    </p:extLst>
  </p:cSld>
  <p:clrMap bg1="dk1" tx1="lt1" bg2="dk2"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 id="2147484298" r:id="rId14"/>
    <p:sldLayoutId id="2147484299" r:id="rId15"/>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619890"/>
            <a:ext cx="10726460" cy="856957"/>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855008" y="1861969"/>
            <a:ext cx="10726460" cy="1994334"/>
          </a:xfrm>
          <a:prstGeom prst="rect">
            <a:avLst/>
          </a:prstGeom>
        </p:spPr>
        <p:txBody>
          <a:bodyPr vert="horz" lIns="91440" tIns="45720" rIns="91440" bIns="4572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3762497"/>
      </p:ext>
    </p:extLst>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 id="2147484315" r:id="rId12"/>
    <p:sldLayoutId id="2147484316" r:id="rId13"/>
    <p:sldLayoutId id="2147484317" r:id="rId14"/>
    <p:sldLayoutId id="2147484318" r:id="rId15"/>
    <p:sldLayoutId id="2147484319" r:id="rId16"/>
    <p:sldLayoutId id="2147484320" r:id="rId17"/>
    <p:sldLayoutId id="2147484321" r:id="rId18"/>
    <p:sldLayoutId id="2147484322" r:id="rId19"/>
    <p:sldLayoutId id="2147484323" r:id="rId20"/>
    <p:sldLayoutId id="2147484324" r:id="rId21"/>
    <p:sldLayoutId id="2147484325" r:id="rId22"/>
  </p:sldLayoutIdLst>
  <p:timing>
    <p:tnLst>
      <p:par>
        <p:cTn id="1" dur="indefinite" restart="never" nodeType="tmRoot"/>
      </p:par>
    </p:tnLst>
  </p:timing>
  <p:txStyles>
    <p:titleStyle>
      <a:lvl1pPr algn="l" defTabSz="932597" rtl="0" eaLnBrk="1" latinLnBrk="0" hangingPunct="1">
        <a:lnSpc>
          <a:spcPct val="90000"/>
        </a:lnSpc>
        <a:spcBef>
          <a:spcPct val="0"/>
        </a:spcBef>
        <a:buNone/>
        <a:defRPr sz="5507" kern="1200">
          <a:solidFill>
            <a:schemeClr val="tx1"/>
          </a:solidFill>
          <a:latin typeface="Segoe UI Light" panose="020B0502040204020203" pitchFamily="34" charset="0"/>
          <a:ea typeface="+mj-ea"/>
          <a:cs typeface="Segoe UI Light" panose="020B0502040204020203" pitchFamily="34" charset="0"/>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bg2"/>
          </a:solidFill>
          <a:latin typeface="Segoe UI Light" panose="020B0502040204020203" pitchFamily="34" charset="0"/>
          <a:ea typeface="+mn-ea"/>
          <a:cs typeface="Segoe UI Light" panose="020B0502040204020203" pitchFamily="34" charset="0"/>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bg2"/>
          </a:solidFill>
          <a:latin typeface="Segoe UI Light" panose="020B0502040204020203" pitchFamily="34" charset="0"/>
          <a:ea typeface="+mn-ea"/>
          <a:cs typeface="Segoe UI Light" panose="020B0502040204020203" pitchFamily="34" charset="0"/>
        </a:defRPr>
      </a:lvl2pPr>
      <a:lvl3pPr marL="1165746" indent="-233149" algn="l" defTabSz="932597" rtl="0" eaLnBrk="1" latinLnBrk="0" hangingPunct="1">
        <a:lnSpc>
          <a:spcPct val="90000"/>
        </a:lnSpc>
        <a:spcBef>
          <a:spcPts val="510"/>
        </a:spcBef>
        <a:buFont typeface="Arial" panose="020B0604020202020204" pitchFamily="34" charset="0"/>
        <a:buChar char="•"/>
        <a:defRPr sz="2448" kern="1200">
          <a:solidFill>
            <a:schemeClr val="bg2"/>
          </a:solidFill>
          <a:latin typeface="Segoe UI Light" panose="020B0502040204020203" pitchFamily="34" charset="0"/>
          <a:ea typeface="+mn-ea"/>
          <a:cs typeface="Segoe UI Light" panose="020B0502040204020203" pitchFamily="34" charset="0"/>
        </a:defRPr>
      </a:lvl3pPr>
      <a:lvl4pPr marL="1632044" indent="-233149" algn="l" defTabSz="932597" rtl="0" eaLnBrk="1" latinLnBrk="0" hangingPunct="1">
        <a:lnSpc>
          <a:spcPct val="90000"/>
        </a:lnSpc>
        <a:spcBef>
          <a:spcPts val="510"/>
        </a:spcBef>
        <a:buFont typeface="Arial" panose="020B0604020202020204" pitchFamily="34" charset="0"/>
        <a:buChar char="•"/>
        <a:defRPr sz="2040" kern="1200">
          <a:solidFill>
            <a:schemeClr val="bg2"/>
          </a:solidFill>
          <a:latin typeface="Segoe UI Light" panose="020B0502040204020203" pitchFamily="34" charset="0"/>
          <a:ea typeface="+mn-ea"/>
          <a:cs typeface="Segoe UI Light" panose="020B0502040204020203" pitchFamily="34" charset="0"/>
        </a:defRPr>
      </a:lvl4pPr>
      <a:lvl5pPr marL="2098342" indent="-233149" algn="l" defTabSz="932597" rtl="0" eaLnBrk="1" latinLnBrk="0" hangingPunct="1">
        <a:lnSpc>
          <a:spcPct val="90000"/>
        </a:lnSpc>
        <a:spcBef>
          <a:spcPts val="510"/>
        </a:spcBef>
        <a:buFont typeface="Arial" panose="020B0604020202020204" pitchFamily="34" charset="0"/>
        <a:buChar char="•"/>
        <a:defRPr sz="2040" kern="1200">
          <a:solidFill>
            <a:schemeClr val="bg2"/>
          </a:solidFill>
          <a:latin typeface="Segoe UI Light" panose="020B0502040204020203" pitchFamily="34" charset="0"/>
          <a:ea typeface="+mn-ea"/>
          <a:cs typeface="Segoe UI Light" panose="020B0502040204020203" pitchFamily="34" charset="0"/>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17"/>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925631087"/>
      </p:ext>
    </p:extLst>
  </p:cSld>
  <p:clrMap bg1="dk1" tx1="lt1" bg2="dk2" tx2="lt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39" r:id="rId12"/>
    <p:sldLayoutId id="2147484340" r:id="rId13"/>
    <p:sldLayoutId id="2147484341" r:id="rId14"/>
    <p:sldLayoutId id="2147484342" r:id="rId15"/>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553660400"/>
      </p:ext>
    </p:extLst>
  </p:cSld>
  <p:clrMap bg1="dk1" tx1="lt1" bg2="dk2" tx2="lt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 id="2147484358" r:id="rId12"/>
    <p:sldLayoutId id="2147484359" r:id="rId13"/>
    <p:sldLayoutId id="2147484360" r:id="rId14"/>
    <p:sldLayoutId id="2147484361" r:id="rId15"/>
    <p:sldLayoutId id="2147484362" r:id="rId16"/>
    <p:sldLayoutId id="2147484363" r:id="rId17"/>
    <p:sldLayoutId id="2147484364" r:id="rId18"/>
    <p:sldLayoutId id="2147484365" r:id="rId19"/>
    <p:sldLayoutId id="2147484366" r:id="rId20"/>
    <p:sldLayoutId id="2147484367" r:id="rId21"/>
    <p:sldLayoutId id="2147484368" r:id="rId22"/>
    <p:sldLayoutId id="2147484369" r:id="rId23"/>
    <p:sldLayoutId id="2147484370" r:id="rId24"/>
    <p:sldLayoutId id="2147484371" r:id="rId25"/>
    <p:sldLayoutId id="2147484372" r:id="rId26"/>
    <p:sldLayoutId id="2147484373"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6.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outlook.office365.com/api/v1.0/Me/CalendarView/?startDateTime=&#8216;sdfs&#8217;&amp;endDateTime=&#8216;sdfs"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4.emf"/></Relationships>
</file>

<file path=ppt/slides/_rels/slide35.xml.rels><?xml version="1.0" encoding="UTF-8" standalone="yes"?>
<Relationships xmlns="http://schemas.openxmlformats.org/package/2006/relationships"><Relationship Id="rId3" Type="http://schemas.openxmlformats.org/officeDocument/2006/relationships/hyperlink" Target="https://outlook.office365.com/api/v1.0/Me/CalendarView/?startDateTime=&#8216;sdfs&#8217;&amp;endDateTime=&#8216;sdfs"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outlook.office365.com/api/v1.0/Me/CalendarView/?startDateTime=&#8216;sdfs&#8217;&amp;endDateTime=&#8216;sdfs"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5.emf"/></Relationships>
</file>

<file path=ppt/slides/_rels/slide37.xml.rels><?xml version="1.0" encoding="UTF-8" standalone="yes"?>
<Relationships xmlns="http://schemas.openxmlformats.org/package/2006/relationships"><Relationship Id="rId3" Type="http://schemas.openxmlformats.org/officeDocument/2006/relationships/hyperlink" Target="https://outlook.office365.com/api/v1.0/Me/CalendarView/?startDateTime=&#8216;sdfs&#8217;&amp;endDateTime=&#8216;sdfs"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6.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8" Type="http://schemas.openxmlformats.org/officeDocument/2006/relationships/hyperlink" Target="http://ignite.microsoft.com/session/sessionmoreinfo/?topicid=21c996f7-92b8-e411-b87f-00155d5066d7" TargetMode="External"/><Relationship Id="rId13" Type="http://schemas.openxmlformats.org/officeDocument/2006/relationships/hyperlink" Target="http://aka.ms/O365ng" TargetMode="External"/><Relationship Id="rId3" Type="http://schemas.openxmlformats.org/officeDocument/2006/relationships/hyperlink" Target="http://ignite.microsoft.com/session/sessionmoreinfo/?topicid=e7bf2624-93b8-e411-b87f-00155d5066d7" TargetMode="External"/><Relationship Id="rId7" Type="http://schemas.openxmlformats.org/officeDocument/2006/relationships/hyperlink" Target="http://ignite.microsoft.com/session/sessionmoreinfo/?topicid=073505c1-2a95-e411-b87f-00155d5066d7" TargetMode="External"/><Relationship Id="rId12" Type="http://schemas.openxmlformats.org/officeDocument/2006/relationships/hyperlink" Target="http://aka.ms/O365g" TargetMode="External"/><Relationship Id="rId2" Type="http://schemas.openxmlformats.org/officeDocument/2006/relationships/notesSlide" Target="../notesSlides/notesSlide35.xml"/><Relationship Id="rId16" Type="http://schemas.openxmlformats.org/officeDocument/2006/relationships/hyperlink" Target="http://aka.ms/mc15" TargetMode="External"/><Relationship Id="rId1" Type="http://schemas.openxmlformats.org/officeDocument/2006/relationships/slideLayout" Target="../slideLayouts/slideLayout3.xml"/><Relationship Id="rId6" Type="http://schemas.openxmlformats.org/officeDocument/2006/relationships/hyperlink" Target="http://ignite.microsoft.com/session/sessionmoreinfo/?topicid=cc2e119e-3695-e411-b87f-00155d5066d7" TargetMode="External"/><Relationship Id="rId11" Type="http://schemas.openxmlformats.org/officeDocument/2006/relationships/hyperlink" Target="http://ignite.microsoft.com/session/sessionmoreinfo/?topicid=043882a1-00ac-e411-b87f-00155d5066d7" TargetMode="External"/><Relationship Id="rId5" Type="http://schemas.openxmlformats.org/officeDocument/2006/relationships/hyperlink" Target="http://ignite.microsoft.com/session/sessionmoreinfo/?topicid=20ac80a6-3495-e411-b87f-00155d5066d7" TargetMode="External"/><Relationship Id="rId15" Type="http://schemas.openxmlformats.org/officeDocument/2006/relationships/hyperlink" Target="http://aka.ms/O365uv" TargetMode="External"/><Relationship Id="rId10" Type="http://schemas.openxmlformats.org/officeDocument/2006/relationships/hyperlink" Target="http://ignite.microsoft.com/session/sessionmoreinfo/?topicid=13561bfc-2e95-e411-b87f-00155d5066d7" TargetMode="External"/><Relationship Id="rId4" Type="http://schemas.openxmlformats.org/officeDocument/2006/relationships/hyperlink" Target="http://ignite.microsoft.com/session/sessionmoreinfo/?topicid=af51a0b1-8bb0-e411-b87f-00155d5066d7#fbid=G8oWBu5eHMl" TargetMode="External"/><Relationship Id="rId9" Type="http://schemas.openxmlformats.org/officeDocument/2006/relationships/hyperlink" Target="http://ignite.microsoft.com/session/sessionmoreinfo/?topicid=1feb2e2b-3595-e411-b87f-00155d5066d7" TargetMode="External"/><Relationship Id="rId14" Type="http://schemas.openxmlformats.org/officeDocument/2006/relationships/hyperlink" Target="http://roadmap.office.com/"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myignite.microsoft.com/#/sessions/016cf129-a3b3-e411-b87f-00155d5066d7" TargetMode="External"/><Relationship Id="rId13" Type="http://schemas.openxmlformats.org/officeDocument/2006/relationships/hyperlink" Target="http://dev.outlook.com/" TargetMode="External"/><Relationship Id="rId3" Type="http://schemas.openxmlformats.org/officeDocument/2006/relationships/hyperlink" Target="https://myignite.microsoft.com/#/sessions/be0eeab5-aa9a-e411-b87f-00155d5066d7" TargetMode="External"/><Relationship Id="rId7" Type="http://schemas.openxmlformats.org/officeDocument/2006/relationships/hyperlink" Target="https://myignite.microsoft.com/#/sessions/e37fd8f5-6e85-e411-b87f-00155d5066d7" TargetMode="External"/><Relationship Id="rId12" Type="http://schemas.openxmlformats.org/officeDocument/2006/relationships/hyperlink" Target="https://msdn.microsoft.com/en-us/office/office365/howto/office-365-unified-api-overview"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hyperlink" Target="https://myignite.microsoft.com/#/sessions/8d223433-6f85-e411-b87f-00155d5066d7" TargetMode="External"/><Relationship Id="rId11" Type="http://schemas.openxmlformats.org/officeDocument/2006/relationships/hyperlink" Target="https://myignite.microsoft.com/#/labs/34aad0b0-999a-e411-b87f-00155d5066d7" TargetMode="External"/><Relationship Id="rId5" Type="http://schemas.openxmlformats.org/officeDocument/2006/relationships/hyperlink" Target="https://myignite.microsoft.com/#/sessions/edb29582-b39a-e411-b87f-00155d5066d7" TargetMode="External"/><Relationship Id="rId15" Type="http://schemas.openxmlformats.org/officeDocument/2006/relationships/hyperlink" Target="http://stackoverflow.com/questions/tagged/office365" TargetMode="External"/><Relationship Id="rId10" Type="http://schemas.openxmlformats.org/officeDocument/2006/relationships/hyperlink" Target="https://myignite.microsoft.com/#/sessions/6e2fad9a-1fb6-e411-b87f-00155d5066d7" TargetMode="External"/><Relationship Id="rId4" Type="http://schemas.openxmlformats.org/officeDocument/2006/relationships/hyperlink" Target="https://myignite.microsoft.com/#/sessions/1f0ee4f6-3795-e411-b87f-00155d5066d7" TargetMode="External"/><Relationship Id="rId9" Type="http://schemas.openxmlformats.org/officeDocument/2006/relationships/hyperlink" Target="https://myignite.microsoft.com/#/sessions/8b01e46a-1fb6-e411-b87f-00155d5066d7" TargetMode="External"/><Relationship Id="rId14" Type="http://schemas.openxmlformats.org/officeDocument/2006/relationships/hyperlink" Target="http://dev.office.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image" Target="../media/image64.emf"/><Relationship Id="rId1" Type="http://schemas.openxmlformats.org/officeDocument/2006/relationships/slideLayout" Target="../slideLayouts/slideLayout69.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46.xml"/><Relationship Id="rId5" Type="http://schemas.openxmlformats.org/officeDocument/2006/relationships/image" Target="../media/image71.png"/><Relationship Id="rId4" Type="http://schemas.openxmlformats.org/officeDocument/2006/relationships/hyperlink" Target="http://myignite.microsoft.com/"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59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136776"/>
            <a:ext cx="10056812" cy="1181734"/>
          </a:xfrm>
        </p:spPr>
        <p:txBody>
          <a:bodyPr/>
          <a:lstStyle/>
          <a:p>
            <a:r>
              <a:rPr lang="en-US" dirty="0" smtClean="0"/>
              <a:t>Demo</a:t>
            </a:r>
            <a:endParaRPr lang="en-US" dirty="0"/>
          </a:p>
        </p:txBody>
      </p:sp>
      <p:sp>
        <p:nvSpPr>
          <p:cNvPr id="2" name="Text Placeholder 1"/>
          <p:cNvSpPr>
            <a:spLocks noGrp="1"/>
          </p:cNvSpPr>
          <p:nvPr>
            <p:ph type="body" sz="quarter" idx="12"/>
          </p:nvPr>
        </p:nvSpPr>
        <p:spPr/>
        <p:txBody>
          <a:bodyPr/>
          <a:lstStyle/>
          <a:p>
            <a:r>
              <a:rPr lang="en-US" dirty="0" smtClean="0"/>
              <a:t>Introducing Office 365 Groups</a:t>
            </a:r>
            <a:endParaRPr lang="en-US" dirty="0"/>
          </a:p>
        </p:txBody>
      </p:sp>
    </p:spTree>
    <p:extLst>
      <p:ext uri="{BB962C8B-B14F-4D97-AF65-F5344CB8AC3E}">
        <p14:creationId xmlns:p14="http://schemas.microsoft.com/office/powerpoint/2010/main" val="3287470537"/>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nSpc>
                <a:spcPct val="150000"/>
              </a:lnSpc>
            </a:pPr>
            <a:r>
              <a:rPr lang="en-US" dirty="0"/>
              <a:t>A</a:t>
            </a:r>
            <a:r>
              <a:rPr lang="en-US" dirty="0" smtClean="0"/>
              <a:t>rchitecture</a:t>
            </a:r>
            <a:endParaRPr lang="en-US" dirty="0"/>
          </a:p>
        </p:txBody>
      </p:sp>
      <p:grpSp>
        <p:nvGrpSpPr>
          <p:cNvPr id="4" name="Group 1169"/>
          <p:cNvGrpSpPr/>
          <p:nvPr/>
        </p:nvGrpSpPr>
        <p:grpSpPr>
          <a:xfrm>
            <a:off x="8620717" y="6346177"/>
            <a:ext cx="3735588" cy="523220"/>
            <a:chOff x="4558694" y="2774161"/>
            <a:chExt cx="3735588" cy="523220"/>
          </a:xfrm>
        </p:grpSpPr>
        <p:pic>
          <p:nvPicPr>
            <p:cNvPr id="5" name="Picture 11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8694" y="2778333"/>
              <a:ext cx="627505" cy="514876"/>
            </a:xfrm>
            <a:prstGeom prst="rect">
              <a:avLst/>
            </a:prstGeom>
          </p:spPr>
        </p:pic>
        <p:sp>
          <p:nvSpPr>
            <p:cNvPr id="6" name="Rectangle 1171"/>
            <p:cNvSpPr/>
            <p:nvPr/>
          </p:nvSpPr>
          <p:spPr>
            <a:xfrm>
              <a:off x="5253000" y="2774161"/>
              <a:ext cx="3041282" cy="523220"/>
            </a:xfrm>
            <a:prstGeom prst="rect">
              <a:avLst/>
            </a:prstGeom>
          </p:spPr>
          <p:txBody>
            <a:bodyPr wrap="none">
              <a:spAutoFit/>
            </a:bodyPr>
            <a:lstStyle/>
            <a:p>
              <a:pPr algn="ctr" defTabSz="932472" fontAlgn="base">
                <a:spcBef>
                  <a:spcPct val="0"/>
                </a:spcBef>
                <a:spcAft>
                  <a:spcPct val="0"/>
                </a:spcAft>
              </a:pPr>
              <a:r>
                <a:rPr lang="en-US" sz="2800" dirty="0">
                  <a:gradFill>
                    <a:gsLst>
                      <a:gs pos="0">
                        <a:srgbClr val="FFFFFF"/>
                      </a:gs>
                      <a:gs pos="100000">
                        <a:srgbClr val="FFFFFF"/>
                      </a:gs>
                    </a:gsLst>
                    <a:lin ang="5400000" scaled="0"/>
                  </a:gradFill>
                </a:rPr>
                <a:t>Office 365 Groups</a:t>
              </a:r>
            </a:p>
          </p:txBody>
        </p:sp>
      </p:grpSp>
    </p:spTree>
    <p:extLst>
      <p:ext uri="{BB962C8B-B14F-4D97-AF65-F5344CB8AC3E}">
        <p14:creationId xmlns:p14="http://schemas.microsoft.com/office/powerpoint/2010/main" val="112796571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One group system across Office 365</a:t>
            </a:r>
            <a:endParaRPr lang="en-US" dirty="0"/>
          </a:p>
        </p:txBody>
      </p:sp>
      <p:sp>
        <p:nvSpPr>
          <p:cNvPr id="2" name="Content Placeholder 1"/>
          <p:cNvSpPr>
            <a:spLocks noGrp="1"/>
          </p:cNvSpPr>
          <p:nvPr>
            <p:ph type="body" sz="quarter" idx="10"/>
          </p:nvPr>
        </p:nvSpPr>
        <p:spPr>
          <a:xfrm>
            <a:off x="274638" y="1212850"/>
            <a:ext cx="5321092" cy="5134995"/>
          </a:xfrm>
        </p:spPr>
        <p:txBody>
          <a:bodyPr/>
          <a:lstStyle/>
          <a:p>
            <a:pPr>
              <a:lnSpc>
                <a:spcPct val="95000"/>
              </a:lnSpc>
              <a:spcBef>
                <a:spcPts val="1200"/>
              </a:spcBef>
            </a:pPr>
            <a:r>
              <a:rPr lang="en-US" sz="2800" dirty="0"/>
              <a:t>One identity</a:t>
            </a:r>
          </a:p>
          <a:p>
            <a:pPr>
              <a:lnSpc>
                <a:spcPct val="95000"/>
              </a:lnSpc>
              <a:spcBef>
                <a:spcPts val="600"/>
              </a:spcBef>
            </a:pPr>
            <a:r>
              <a:rPr lang="en-US" sz="1900" dirty="0">
                <a:gradFill>
                  <a:gsLst>
                    <a:gs pos="94783">
                      <a:schemeClr val="tx1"/>
                    </a:gs>
                    <a:gs pos="93000">
                      <a:schemeClr val="tx1"/>
                    </a:gs>
                  </a:gsLst>
                  <a:lin ang="5400000" scaled="0"/>
                </a:gradFill>
                <a:latin typeface="+mn-lt"/>
              </a:rPr>
              <a:t>Azure Active Directory (AAD) is the master </a:t>
            </a:r>
            <a:r>
              <a:rPr lang="en-US" sz="1900" dirty="0" smtClean="0">
                <a:gradFill>
                  <a:gsLst>
                    <a:gs pos="94783">
                      <a:schemeClr val="tx1"/>
                    </a:gs>
                    <a:gs pos="93000">
                      <a:schemeClr val="tx1"/>
                    </a:gs>
                  </a:gsLst>
                  <a:lin ang="5400000" scaled="0"/>
                </a:gradFill>
                <a:latin typeface="+mn-lt"/>
              </a:rPr>
              <a:t/>
            </a:r>
            <a:br>
              <a:rPr lang="en-US" sz="1900" dirty="0" smtClean="0">
                <a:gradFill>
                  <a:gsLst>
                    <a:gs pos="94783">
                      <a:schemeClr val="tx1"/>
                    </a:gs>
                    <a:gs pos="93000">
                      <a:schemeClr val="tx1"/>
                    </a:gs>
                  </a:gsLst>
                  <a:lin ang="5400000" scaled="0"/>
                </a:gradFill>
                <a:latin typeface="+mn-lt"/>
              </a:rPr>
            </a:br>
            <a:r>
              <a:rPr lang="en-US" sz="1900" dirty="0" smtClean="0">
                <a:gradFill>
                  <a:gsLst>
                    <a:gs pos="94783">
                      <a:schemeClr val="tx1"/>
                    </a:gs>
                    <a:gs pos="93000">
                      <a:schemeClr val="tx1"/>
                    </a:gs>
                  </a:gsLst>
                  <a:lin ang="5400000" scaled="0"/>
                </a:gradFill>
                <a:latin typeface="+mn-lt"/>
              </a:rPr>
              <a:t>for group identity </a:t>
            </a:r>
            <a:r>
              <a:rPr lang="en-US" sz="1900" dirty="0">
                <a:gradFill>
                  <a:gsLst>
                    <a:gs pos="94783">
                      <a:schemeClr val="tx1"/>
                    </a:gs>
                    <a:gs pos="93000">
                      <a:schemeClr val="tx1"/>
                    </a:gs>
                  </a:gsLst>
                  <a:lin ang="5400000" scaled="0"/>
                </a:gradFill>
                <a:latin typeface="+mn-lt"/>
              </a:rPr>
              <a:t>and membership across Office 365 (Exchange, SharePoint</a:t>
            </a:r>
            <a:r>
              <a:rPr lang="en-US" sz="1900" dirty="0" smtClean="0">
                <a:gradFill>
                  <a:gsLst>
                    <a:gs pos="94783">
                      <a:schemeClr val="tx1"/>
                    </a:gs>
                    <a:gs pos="93000">
                      <a:schemeClr val="tx1"/>
                    </a:gs>
                  </a:gsLst>
                  <a:lin ang="5400000" scaled="0"/>
                </a:gradFill>
                <a:latin typeface="+mn-lt"/>
              </a:rPr>
              <a:t>, etc.) </a:t>
            </a:r>
            <a:endParaRPr lang="en-US" sz="1900" dirty="0">
              <a:gradFill>
                <a:gsLst>
                  <a:gs pos="94783">
                    <a:schemeClr val="tx1"/>
                  </a:gs>
                  <a:gs pos="93000">
                    <a:schemeClr val="tx1"/>
                  </a:gs>
                </a:gsLst>
                <a:lin ang="5400000" scaled="0"/>
              </a:gradFill>
              <a:latin typeface="+mn-lt"/>
            </a:endParaRPr>
          </a:p>
          <a:p>
            <a:pPr>
              <a:lnSpc>
                <a:spcPct val="95000"/>
              </a:lnSpc>
              <a:spcBef>
                <a:spcPts val="1200"/>
              </a:spcBef>
            </a:pPr>
            <a:r>
              <a:rPr lang="en-US" sz="2800" dirty="0"/>
              <a:t>Federated resources</a:t>
            </a:r>
          </a:p>
          <a:p>
            <a:pPr>
              <a:lnSpc>
                <a:spcPct val="95000"/>
              </a:lnSpc>
              <a:spcBef>
                <a:spcPts val="600"/>
              </a:spcBef>
            </a:pPr>
            <a:r>
              <a:rPr lang="en-US" sz="1900" dirty="0">
                <a:gradFill>
                  <a:gsLst>
                    <a:gs pos="94783">
                      <a:schemeClr val="tx1"/>
                    </a:gs>
                    <a:gs pos="93000">
                      <a:schemeClr val="tx1"/>
                    </a:gs>
                  </a:gsLst>
                  <a:lin ang="5400000" scaled="0"/>
                </a:gradFill>
                <a:latin typeface="+mn-lt"/>
              </a:rPr>
              <a:t>O365 services extend with their </a:t>
            </a:r>
            <a:r>
              <a:rPr lang="en-US" sz="1900" dirty="0" smtClean="0">
                <a:gradFill>
                  <a:gsLst>
                    <a:gs pos="94783">
                      <a:schemeClr val="tx1"/>
                    </a:gs>
                    <a:gs pos="93000">
                      <a:schemeClr val="tx1"/>
                    </a:gs>
                  </a:gsLst>
                  <a:lin ang="5400000" scaled="0"/>
                </a:gradFill>
                <a:latin typeface="+mn-lt"/>
              </a:rPr>
              <a:t>data</a:t>
            </a:r>
            <a:br>
              <a:rPr lang="en-US" sz="1900" dirty="0" smtClean="0">
                <a:gradFill>
                  <a:gsLst>
                    <a:gs pos="94783">
                      <a:schemeClr val="tx1"/>
                    </a:gs>
                    <a:gs pos="93000">
                      <a:schemeClr val="tx1"/>
                    </a:gs>
                  </a:gsLst>
                  <a:lin ang="5400000" scaled="0"/>
                </a:gradFill>
                <a:latin typeface="+mn-lt"/>
              </a:rPr>
            </a:br>
            <a:r>
              <a:rPr lang="en-US" sz="1900" dirty="0" smtClean="0">
                <a:gradFill>
                  <a:gsLst>
                    <a:gs pos="94783">
                      <a:schemeClr val="tx1"/>
                    </a:gs>
                    <a:gs pos="93000">
                      <a:schemeClr val="tx1"/>
                    </a:gs>
                  </a:gsLst>
                  <a:lin ang="5400000" scaled="0"/>
                </a:gradFill>
                <a:latin typeface="+mn-lt"/>
              </a:rPr>
              <a:t>(e.g., </a:t>
            </a:r>
            <a:r>
              <a:rPr lang="en-US" sz="1900" dirty="0">
                <a:gradFill>
                  <a:gsLst>
                    <a:gs pos="94783">
                      <a:schemeClr val="tx1"/>
                    </a:gs>
                    <a:gs pos="93000">
                      <a:schemeClr val="tx1"/>
                    </a:gs>
                  </a:gsLst>
                  <a:lin ang="5400000" scaled="0"/>
                </a:gradFill>
                <a:latin typeface="+mn-lt"/>
              </a:rPr>
              <a:t>conversations stored in Exchange mailbox &amp; documents stored in OneDrive for a group)</a:t>
            </a:r>
          </a:p>
          <a:p>
            <a:pPr>
              <a:lnSpc>
                <a:spcPct val="95000"/>
              </a:lnSpc>
              <a:spcBef>
                <a:spcPts val="1200"/>
              </a:spcBef>
            </a:pPr>
            <a:r>
              <a:rPr lang="en-US" sz="2800" dirty="0" smtClean="0"/>
              <a:t>Loose </a:t>
            </a:r>
            <a:r>
              <a:rPr lang="en-US" sz="2800" dirty="0"/>
              <a:t>coupling</a:t>
            </a:r>
          </a:p>
          <a:p>
            <a:pPr>
              <a:lnSpc>
                <a:spcPct val="95000"/>
              </a:lnSpc>
              <a:spcBef>
                <a:spcPts val="600"/>
              </a:spcBef>
            </a:pPr>
            <a:r>
              <a:rPr lang="en-US" sz="1900" dirty="0">
                <a:gradFill>
                  <a:gsLst>
                    <a:gs pos="94783">
                      <a:schemeClr val="tx1"/>
                    </a:gs>
                    <a:gs pos="93000">
                      <a:schemeClr val="tx1"/>
                    </a:gs>
                  </a:gsLst>
                  <a:lin ang="5400000" scaled="0"/>
                </a:gradFill>
                <a:latin typeface="+mn-lt"/>
              </a:rPr>
              <a:t>Services notify each other of changes to </a:t>
            </a:r>
            <a:r>
              <a:rPr lang="en-US" sz="1900" dirty="0" smtClean="0">
                <a:gradFill>
                  <a:gsLst>
                    <a:gs pos="94783">
                      <a:schemeClr val="tx1"/>
                    </a:gs>
                    <a:gs pos="93000">
                      <a:schemeClr val="tx1"/>
                    </a:gs>
                  </a:gsLst>
                  <a:lin ang="5400000" scaled="0"/>
                </a:gradFill>
                <a:latin typeface="+mn-lt"/>
              </a:rPr>
              <a:t/>
            </a:r>
            <a:br>
              <a:rPr lang="en-US" sz="1900" dirty="0" smtClean="0">
                <a:gradFill>
                  <a:gsLst>
                    <a:gs pos="94783">
                      <a:schemeClr val="tx1"/>
                    </a:gs>
                    <a:gs pos="93000">
                      <a:schemeClr val="tx1"/>
                    </a:gs>
                  </a:gsLst>
                  <a:lin ang="5400000" scaled="0"/>
                </a:gradFill>
                <a:latin typeface="+mn-lt"/>
              </a:rPr>
            </a:br>
            <a:r>
              <a:rPr lang="en-US" sz="1900" dirty="0" smtClean="0">
                <a:gradFill>
                  <a:gsLst>
                    <a:gs pos="94783">
                      <a:schemeClr val="tx1"/>
                    </a:gs>
                    <a:gs pos="93000">
                      <a:schemeClr val="tx1"/>
                    </a:gs>
                  </a:gsLst>
                  <a:lin ang="5400000" scaled="0"/>
                </a:gradFill>
                <a:latin typeface="+mn-lt"/>
              </a:rPr>
              <a:t>a </a:t>
            </a:r>
            <a:r>
              <a:rPr lang="en-US" sz="1900" dirty="0">
                <a:gradFill>
                  <a:gsLst>
                    <a:gs pos="94783">
                      <a:schemeClr val="tx1"/>
                    </a:gs>
                    <a:gs pos="93000">
                      <a:schemeClr val="tx1"/>
                    </a:gs>
                  </a:gsLst>
                  <a:lin ang="5400000" scaled="0"/>
                </a:gradFill>
                <a:latin typeface="+mn-lt"/>
              </a:rPr>
              <a:t>group (e.g</a:t>
            </a:r>
            <a:r>
              <a:rPr lang="en-US" sz="1900" dirty="0" smtClean="0">
                <a:gradFill>
                  <a:gsLst>
                    <a:gs pos="94783">
                      <a:schemeClr val="tx1"/>
                    </a:gs>
                    <a:gs pos="93000">
                      <a:schemeClr val="tx1"/>
                    </a:gs>
                  </a:gsLst>
                  <a:lin ang="5400000" scaled="0"/>
                </a:gradFill>
                <a:latin typeface="+mn-lt"/>
              </a:rPr>
              <a:t>., </a:t>
            </a:r>
            <a:r>
              <a:rPr lang="en-US" sz="1900" dirty="0">
                <a:gradFill>
                  <a:gsLst>
                    <a:gs pos="94783">
                      <a:schemeClr val="tx1"/>
                    </a:gs>
                    <a:gs pos="93000">
                      <a:schemeClr val="tx1"/>
                    </a:gs>
                  </a:gsLst>
                  <a:lin ang="5400000" scaled="0"/>
                </a:gradFill>
                <a:latin typeface="+mn-lt"/>
              </a:rPr>
              <a:t>creation, deletion, updates)</a:t>
            </a:r>
          </a:p>
          <a:p>
            <a:pPr>
              <a:lnSpc>
                <a:spcPct val="95000"/>
              </a:lnSpc>
              <a:spcBef>
                <a:spcPts val="600"/>
              </a:spcBef>
            </a:pPr>
            <a:r>
              <a:rPr lang="en-US" sz="1900" dirty="0">
                <a:gradFill>
                  <a:gsLst>
                    <a:gs pos="94783">
                      <a:schemeClr val="tx1"/>
                    </a:gs>
                    <a:gs pos="93000">
                      <a:schemeClr val="tx1"/>
                    </a:gs>
                  </a:gsLst>
                  <a:lin ang="5400000" scaled="0"/>
                </a:gradFill>
                <a:latin typeface="+mn-lt"/>
              </a:rPr>
              <a:t>Using sync from AAD to </a:t>
            </a:r>
            <a:r>
              <a:rPr lang="en-US" sz="1900" dirty="0" smtClean="0">
                <a:gradFill>
                  <a:gsLst>
                    <a:gs pos="94783">
                      <a:schemeClr val="tx1"/>
                    </a:gs>
                    <a:gs pos="93000">
                      <a:schemeClr val="tx1"/>
                    </a:gs>
                  </a:gsLst>
                  <a:lin ang="5400000" scaled="0"/>
                </a:gradFill>
                <a:latin typeface="+mn-lt"/>
              </a:rPr>
              <a:t>Exchange Online AD and SharePoint Online AD </a:t>
            </a:r>
            <a:r>
              <a:rPr lang="en-US" sz="1900" dirty="0">
                <a:gradFill>
                  <a:gsLst>
                    <a:gs pos="94783">
                      <a:schemeClr val="tx1"/>
                    </a:gs>
                    <a:gs pos="93000">
                      <a:schemeClr val="tx1"/>
                    </a:gs>
                  </a:gsLst>
                  <a:lin ang="5400000" scaled="0"/>
                </a:gradFill>
                <a:latin typeface="+mn-lt"/>
              </a:rPr>
              <a:t>they achieve reliability if they miss </a:t>
            </a:r>
            <a:r>
              <a:rPr lang="en-US" sz="1900" dirty="0" smtClean="0">
                <a:gradFill>
                  <a:gsLst>
                    <a:gs pos="94783">
                      <a:schemeClr val="tx1"/>
                    </a:gs>
                    <a:gs pos="93000">
                      <a:schemeClr val="tx1"/>
                    </a:gs>
                  </a:gsLst>
                  <a:lin ang="5400000" scaled="0"/>
                </a:gradFill>
                <a:latin typeface="+mn-lt"/>
              </a:rPr>
              <a:t>notifications</a:t>
            </a:r>
            <a:endParaRPr lang="en-US" sz="1900" dirty="0">
              <a:gradFill>
                <a:gsLst>
                  <a:gs pos="94783">
                    <a:schemeClr val="tx1"/>
                  </a:gs>
                  <a:gs pos="93000">
                    <a:schemeClr val="tx1"/>
                  </a:gs>
                </a:gsLst>
                <a:lin ang="5400000" scaled="0"/>
              </a:gradFill>
              <a:latin typeface="+mn-lt"/>
            </a:endParaRPr>
          </a:p>
        </p:txBody>
      </p:sp>
      <p:cxnSp>
        <p:nvCxnSpPr>
          <p:cNvPr id="39" name="Straight Arrow Connector 20"/>
          <p:cNvCxnSpPr/>
          <p:nvPr/>
        </p:nvCxnSpPr>
        <p:spPr>
          <a:xfrm flipV="1">
            <a:off x="7466060" y="3954462"/>
            <a:ext cx="752927" cy="2081"/>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22"/>
          <p:cNvCxnSpPr/>
          <p:nvPr/>
        </p:nvCxnSpPr>
        <p:spPr>
          <a:xfrm>
            <a:off x="7472590" y="3965335"/>
            <a:ext cx="970880" cy="1616454"/>
          </a:xfrm>
          <a:prstGeom prst="straightConnector1">
            <a:avLst/>
          </a:prstGeom>
          <a:ln>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9"/>
          <p:cNvCxnSpPr/>
          <p:nvPr/>
        </p:nvCxnSpPr>
        <p:spPr>
          <a:xfrm flipV="1">
            <a:off x="7472590" y="2811462"/>
            <a:ext cx="650647" cy="1153876"/>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6" name="Group 5"/>
          <p:cNvGrpSpPr/>
          <p:nvPr/>
        </p:nvGrpSpPr>
        <p:grpSpPr>
          <a:xfrm>
            <a:off x="8192320" y="3093638"/>
            <a:ext cx="3349035" cy="1590994"/>
            <a:chOff x="8192320" y="3093638"/>
            <a:chExt cx="3349035" cy="1590994"/>
          </a:xfrm>
        </p:grpSpPr>
        <p:sp>
          <p:nvSpPr>
            <p:cNvPr id="27" name="Rectangle 8"/>
            <p:cNvSpPr/>
            <p:nvPr/>
          </p:nvSpPr>
          <p:spPr bwMode="auto">
            <a:xfrm>
              <a:off x="8218986" y="3093638"/>
              <a:ext cx="3322369" cy="159099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96" tIns="45696" rIns="45696" bIns="45696" numCol="1" spcCol="0" rtlCol="0" fromWordArt="0" anchor="t" anchorCtr="0" forceAA="0" compatLnSpc="1">
              <a:prstTxWarp prst="textNoShape">
                <a:avLst/>
              </a:prstTxWarp>
              <a:noAutofit/>
            </a:bodyPr>
            <a:lstStyle/>
            <a:p>
              <a:pPr defTabSz="913633" fontAlgn="base">
                <a:lnSpc>
                  <a:spcPct val="95000"/>
                </a:lnSpc>
                <a:spcBef>
                  <a:spcPct val="0"/>
                </a:spcBef>
                <a:spcAft>
                  <a:spcPct val="0"/>
                </a:spcAft>
              </a:pPr>
              <a:r>
                <a:rPr lang="en-US" sz="2000" dirty="0">
                  <a:gradFill>
                    <a:gsLst>
                      <a:gs pos="94783">
                        <a:srgbClr val="FFFFFF"/>
                      </a:gs>
                      <a:gs pos="93000">
                        <a:srgbClr val="FFFFFF"/>
                      </a:gs>
                    </a:gsLst>
                    <a:lin ang="5400000" scaled="0"/>
                  </a:gradFill>
                  <a:ea typeface="Segoe UI" pitchFamily="34" charset="0"/>
                  <a:cs typeface="Segoe UI Semibold" panose="020B0702040204020203" pitchFamily="34" charset="0"/>
                </a:rPr>
                <a:t>SharePoint</a:t>
              </a:r>
              <a:endParaRPr lang="en-US" sz="2400" dirty="0">
                <a:gradFill>
                  <a:gsLst>
                    <a:gs pos="94783">
                      <a:srgbClr val="FFFFFF"/>
                    </a:gs>
                    <a:gs pos="93000">
                      <a:srgbClr val="FFFFFF"/>
                    </a:gs>
                  </a:gsLst>
                  <a:lin ang="5400000" scaled="0"/>
                </a:gradFill>
                <a:ea typeface="Segoe UI" pitchFamily="34" charset="0"/>
                <a:cs typeface="Segoe UI Semibold" panose="020B0702040204020203" pitchFamily="34" charset="0"/>
              </a:endParaRPr>
            </a:p>
          </p:txBody>
        </p:sp>
        <p:sp>
          <p:nvSpPr>
            <p:cNvPr id="32" name="Isosceles Triangle 12"/>
            <p:cNvSpPr/>
            <p:nvPr/>
          </p:nvSpPr>
          <p:spPr>
            <a:xfrm>
              <a:off x="8192320" y="3481438"/>
              <a:ext cx="1280160" cy="1005840"/>
            </a:xfrm>
            <a:prstGeom prst="triangle">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32452">
                <a:lnSpc>
                  <a:spcPct val="95000"/>
                </a:lnSpc>
              </a:pPr>
              <a:endParaRPr lang="en-US">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endParaRPr>
            </a:p>
          </p:txBody>
        </p:sp>
        <p:sp>
          <p:nvSpPr>
            <p:cNvPr id="33" name="TextBox 14"/>
            <p:cNvSpPr txBox="1"/>
            <p:nvPr/>
          </p:nvSpPr>
          <p:spPr>
            <a:xfrm>
              <a:off x="8323328" y="4018173"/>
              <a:ext cx="1047979" cy="472437"/>
            </a:xfrm>
            <a:prstGeom prst="rect">
              <a:avLst/>
            </a:prstGeom>
            <a:noFill/>
          </p:spPr>
          <p:txBody>
            <a:bodyPr wrap="none" rtlCol="0">
              <a:spAutoFit/>
            </a:bodyPr>
            <a:lstStyle>
              <a:defPPr>
                <a:defRPr lang="en-US"/>
              </a:defPPr>
              <a:lvl1pPr algn="ctr" defTabSz="932452">
                <a:defRPr sz="1300">
                  <a:gradFill>
                    <a:gsLst>
                      <a:gs pos="94783">
                        <a:schemeClr val="tx1"/>
                      </a:gs>
                      <a:gs pos="93000">
                        <a:schemeClr val="tx1"/>
                      </a:gs>
                    </a:gsLst>
                    <a:lin ang="5400000" scaled="0"/>
                  </a:gradFill>
                  <a:latin typeface="Segoe UI Semibold" panose="020B0702040204020203" pitchFamily="34" charset="0"/>
                  <a:cs typeface="Segoe UI Semibold" panose="020B0702040204020203" pitchFamily="34" charset="0"/>
                </a:defRPr>
              </a:lvl1pPr>
            </a:lstStyle>
            <a:p>
              <a:pPr>
                <a:lnSpc>
                  <a:spcPct val="95000"/>
                </a:lnSpc>
              </a:pPr>
              <a:r>
                <a:rPr lang="en-US" dirty="0">
                  <a:gradFill>
                    <a:gsLst>
                      <a:gs pos="94783">
                        <a:srgbClr val="FFFFFF"/>
                      </a:gs>
                      <a:gs pos="93000">
                        <a:srgbClr val="FFFFFF"/>
                      </a:gs>
                    </a:gsLst>
                    <a:lin ang="5400000" scaled="0"/>
                  </a:gradFill>
                </a:rPr>
                <a:t>SharePoint </a:t>
              </a:r>
              <a:br>
                <a:rPr lang="en-US" dirty="0">
                  <a:gradFill>
                    <a:gsLst>
                      <a:gs pos="94783">
                        <a:srgbClr val="FFFFFF"/>
                      </a:gs>
                      <a:gs pos="93000">
                        <a:srgbClr val="FFFFFF"/>
                      </a:gs>
                    </a:gsLst>
                    <a:lin ang="5400000" scaled="0"/>
                  </a:gradFill>
                </a:rPr>
              </a:br>
              <a:r>
                <a:rPr lang="en-US" dirty="0">
                  <a:gradFill>
                    <a:gsLst>
                      <a:gs pos="94783">
                        <a:srgbClr val="FFFFFF"/>
                      </a:gs>
                      <a:gs pos="93000">
                        <a:srgbClr val="FFFFFF"/>
                      </a:gs>
                    </a:gsLst>
                    <a:lin ang="5400000" scaled="0"/>
                  </a:gradFill>
                </a:rPr>
                <a:t>Online AD</a:t>
              </a:r>
            </a:p>
          </p:txBody>
        </p:sp>
        <p:cxnSp>
          <p:nvCxnSpPr>
            <p:cNvPr id="38" name="Straight Arrow Connector 18"/>
            <p:cNvCxnSpPr/>
            <p:nvPr/>
          </p:nvCxnSpPr>
          <p:spPr>
            <a:xfrm flipV="1">
              <a:off x="9342437" y="3795145"/>
              <a:ext cx="588344" cy="2"/>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4" name="TextBox 41"/>
            <p:cNvSpPr txBox="1"/>
            <p:nvPr/>
          </p:nvSpPr>
          <p:spPr>
            <a:xfrm>
              <a:off x="10085592" y="4113522"/>
              <a:ext cx="1346906" cy="443198"/>
            </a:xfrm>
            <a:prstGeom prst="rect">
              <a:avLst/>
            </a:prstGeom>
            <a:noFill/>
            <a:ln>
              <a:noFill/>
            </a:ln>
          </p:spPr>
          <p:txBody>
            <a:bodyPr wrap="square" rtlCol="0">
              <a:spAutoFit/>
            </a:bodyPr>
            <a:lstStyle/>
            <a:p>
              <a:pPr defTabSz="932452">
                <a:lnSpc>
                  <a:spcPct val="95000"/>
                </a:lnSpc>
              </a:pPr>
              <a:r>
                <a:rPr lang="en-US" sz="12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Documents </a:t>
              </a:r>
            </a:p>
            <a:p>
              <a:pPr defTabSz="932452">
                <a:lnSpc>
                  <a:spcPct val="95000"/>
                </a:lnSpc>
              </a:pPr>
              <a:r>
                <a:rPr lang="en-US" sz="1200" dirty="0" smtClean="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OneNote</a:t>
              </a:r>
              <a:endParaRPr lang="en-US" sz="12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endParaRPr>
            </a:p>
          </p:txBody>
        </p:sp>
        <p:sp>
          <p:nvSpPr>
            <p:cNvPr id="52" name="Can 57"/>
            <p:cNvSpPr/>
            <p:nvPr/>
          </p:nvSpPr>
          <p:spPr>
            <a:xfrm>
              <a:off x="9970017" y="3556496"/>
              <a:ext cx="1077525" cy="477298"/>
            </a:xfrm>
            <a:prstGeom prst="can">
              <a:avLst/>
            </a:prstGeom>
            <a:solidFill>
              <a:schemeClr val="accent2">
                <a:lumMod val="60000"/>
                <a:lumOff val="40000"/>
              </a:schemeClr>
            </a:solidFill>
            <a:ln>
              <a:solidFill>
                <a:schemeClr val="accent2">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defTabSz="932452">
                <a:lnSpc>
                  <a:spcPct val="95000"/>
                </a:lnSpc>
              </a:pPr>
              <a:r>
                <a:rPr lang="en-US" sz="105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OneDrive </a:t>
              </a:r>
              <a:r>
                <a:rPr lang="en-US" sz="1050" dirty="0" smtClean="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
              </a:r>
              <a:br>
                <a:rPr lang="en-US" sz="1050" dirty="0" smtClean="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br>
              <a:r>
                <a:rPr lang="en-US" sz="1050" dirty="0" smtClean="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for business</a:t>
              </a:r>
              <a:endParaRPr lang="en-US" sz="105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endParaRPr>
            </a:p>
          </p:txBody>
        </p:sp>
      </p:grpSp>
      <p:grpSp>
        <p:nvGrpSpPr>
          <p:cNvPr id="7" name="Group 6"/>
          <p:cNvGrpSpPr/>
          <p:nvPr/>
        </p:nvGrpSpPr>
        <p:grpSpPr>
          <a:xfrm>
            <a:off x="8206555" y="4831440"/>
            <a:ext cx="3334800" cy="1536099"/>
            <a:chOff x="8206555" y="4831440"/>
            <a:chExt cx="3334800" cy="1536099"/>
          </a:xfrm>
        </p:grpSpPr>
        <p:sp>
          <p:nvSpPr>
            <p:cNvPr id="54" name="Rectangle 61"/>
            <p:cNvSpPr/>
            <p:nvPr/>
          </p:nvSpPr>
          <p:spPr bwMode="auto">
            <a:xfrm>
              <a:off x="8218986" y="4831440"/>
              <a:ext cx="3322369" cy="13523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96" tIns="45696" rIns="45696" bIns="45696" numCol="1" spcCol="0" rtlCol="0" fromWordArt="0" anchor="t" anchorCtr="0" forceAA="0" compatLnSpc="1">
              <a:prstTxWarp prst="textNoShape">
                <a:avLst/>
              </a:prstTxWarp>
              <a:noAutofit/>
            </a:bodyPr>
            <a:lstStyle/>
            <a:p>
              <a:pPr defTabSz="913633" fontAlgn="base">
                <a:lnSpc>
                  <a:spcPct val="95000"/>
                </a:lnSpc>
                <a:spcBef>
                  <a:spcPct val="0"/>
                </a:spcBef>
                <a:spcAft>
                  <a:spcPct val="0"/>
                </a:spcAft>
              </a:pPr>
              <a:r>
                <a:rPr lang="en-US" sz="2000" dirty="0">
                  <a:gradFill>
                    <a:gsLst>
                      <a:gs pos="94783">
                        <a:srgbClr val="FFFFFF"/>
                      </a:gs>
                      <a:gs pos="93000">
                        <a:srgbClr val="FFFFFF"/>
                      </a:gs>
                    </a:gsLst>
                    <a:lin ang="5400000" scaled="0"/>
                  </a:gradFill>
                  <a:ea typeface="Segoe UI" pitchFamily="34" charset="0"/>
                  <a:cs typeface="Segoe UI Semibold" panose="020B0702040204020203" pitchFamily="34" charset="0"/>
                </a:rPr>
                <a:t>Additional workloads</a:t>
              </a:r>
              <a:endParaRPr lang="en-US" sz="2400" dirty="0">
                <a:gradFill>
                  <a:gsLst>
                    <a:gs pos="94783">
                      <a:srgbClr val="FFFFFF"/>
                    </a:gs>
                    <a:gs pos="93000">
                      <a:srgbClr val="FFFFFF"/>
                    </a:gs>
                  </a:gsLst>
                  <a:lin ang="5400000" scaled="0"/>
                </a:gradFill>
                <a:ea typeface="Segoe UI" pitchFamily="34" charset="0"/>
                <a:cs typeface="Segoe UI Semibold" panose="020B0702040204020203" pitchFamily="34" charset="0"/>
              </a:endParaRPr>
            </a:p>
          </p:txBody>
        </p:sp>
        <p:sp>
          <p:nvSpPr>
            <p:cNvPr id="55" name="TextBox 63"/>
            <p:cNvSpPr txBox="1"/>
            <p:nvPr/>
          </p:nvSpPr>
          <p:spPr>
            <a:xfrm>
              <a:off x="10149536" y="5924341"/>
              <a:ext cx="1346906" cy="443198"/>
            </a:xfrm>
            <a:prstGeom prst="rect">
              <a:avLst/>
            </a:prstGeom>
            <a:noFill/>
            <a:ln>
              <a:noFill/>
            </a:ln>
          </p:spPr>
          <p:txBody>
            <a:bodyPr wrap="square" rtlCol="0">
              <a:spAutoFit/>
            </a:bodyPr>
            <a:lstStyle/>
            <a:p>
              <a:pPr defTabSz="932452">
                <a:lnSpc>
                  <a:spcPct val="95000"/>
                </a:lnSpc>
              </a:pPr>
              <a:r>
                <a:rPr lang="en-US" sz="12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Workload scenarios</a:t>
              </a:r>
            </a:p>
          </p:txBody>
        </p:sp>
        <p:sp>
          <p:nvSpPr>
            <p:cNvPr id="28" name="Isosceles Triangle 61"/>
            <p:cNvSpPr/>
            <p:nvPr/>
          </p:nvSpPr>
          <p:spPr>
            <a:xfrm>
              <a:off x="8206555" y="5206025"/>
              <a:ext cx="1280160" cy="1005840"/>
            </a:xfrm>
            <a:prstGeom prst="triangle">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32452">
                <a:lnSpc>
                  <a:spcPct val="95000"/>
                </a:lnSpc>
              </a:pPr>
              <a:endParaRPr lang="en-US" sz="16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endParaRPr>
            </a:p>
          </p:txBody>
        </p:sp>
        <p:sp>
          <p:nvSpPr>
            <p:cNvPr id="29" name="Can 62"/>
            <p:cNvSpPr/>
            <p:nvPr/>
          </p:nvSpPr>
          <p:spPr>
            <a:xfrm>
              <a:off x="10064186" y="5324628"/>
              <a:ext cx="1063408" cy="523565"/>
            </a:xfrm>
            <a:prstGeom prst="can">
              <a:avLst/>
            </a:prstGeom>
            <a:solidFill>
              <a:schemeClr val="accent2">
                <a:lumMod val="60000"/>
                <a:lumOff val="40000"/>
              </a:schemeClr>
            </a:solidFill>
            <a:ln>
              <a:solidFill>
                <a:schemeClr val="accent2">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defTabSz="932452">
                <a:lnSpc>
                  <a:spcPct val="95000"/>
                </a:lnSpc>
              </a:pPr>
              <a:r>
                <a:rPr lang="en-US" sz="105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Workload resources</a:t>
              </a:r>
            </a:p>
          </p:txBody>
        </p:sp>
        <p:sp>
          <p:nvSpPr>
            <p:cNvPr id="36" name="TextBox 69"/>
            <p:cNvSpPr txBox="1"/>
            <p:nvPr/>
          </p:nvSpPr>
          <p:spPr>
            <a:xfrm>
              <a:off x="8426416" y="5607187"/>
              <a:ext cx="866969" cy="472437"/>
            </a:xfrm>
            <a:prstGeom prst="rect">
              <a:avLst/>
            </a:prstGeom>
            <a:noFill/>
          </p:spPr>
          <p:txBody>
            <a:bodyPr wrap="none" rtlCol="0">
              <a:spAutoFit/>
            </a:bodyPr>
            <a:lstStyle>
              <a:defPPr>
                <a:defRPr lang="en-US"/>
              </a:defPPr>
              <a:lvl1pPr algn="ctr" defTabSz="932452">
                <a:defRPr sz="1300">
                  <a:gradFill>
                    <a:gsLst>
                      <a:gs pos="94783">
                        <a:schemeClr val="tx1"/>
                      </a:gs>
                      <a:gs pos="93000">
                        <a:schemeClr val="tx1"/>
                      </a:gs>
                    </a:gsLst>
                    <a:lin ang="5400000" scaled="0"/>
                  </a:gradFill>
                  <a:latin typeface="Segoe UI Semibold" panose="020B0702040204020203" pitchFamily="34" charset="0"/>
                  <a:cs typeface="Segoe UI Semibold" panose="020B0702040204020203" pitchFamily="34" charset="0"/>
                </a:defRPr>
              </a:lvl1pPr>
            </a:lstStyle>
            <a:p>
              <a:pPr>
                <a:lnSpc>
                  <a:spcPct val="95000"/>
                </a:lnSpc>
              </a:pPr>
              <a:r>
                <a:rPr lang="en-US" dirty="0">
                  <a:gradFill>
                    <a:gsLst>
                      <a:gs pos="94783">
                        <a:srgbClr val="FFFFFF"/>
                      </a:gs>
                      <a:gs pos="93000">
                        <a:srgbClr val="FFFFFF"/>
                      </a:gs>
                    </a:gsLst>
                    <a:lin ang="5400000" scaled="0"/>
                  </a:gradFill>
                </a:rPr>
                <a:t>Local</a:t>
              </a:r>
            </a:p>
            <a:p>
              <a:pPr>
                <a:lnSpc>
                  <a:spcPct val="95000"/>
                </a:lnSpc>
              </a:pPr>
              <a:r>
                <a:rPr lang="en-US" dirty="0">
                  <a:gradFill>
                    <a:gsLst>
                      <a:gs pos="94783">
                        <a:srgbClr val="FFFFFF"/>
                      </a:gs>
                      <a:gs pos="93000">
                        <a:srgbClr val="FFFFFF"/>
                      </a:gs>
                    </a:gsLst>
                    <a:lin ang="5400000" scaled="0"/>
                  </a:gradFill>
                </a:rPr>
                <a:t>directory</a:t>
              </a:r>
            </a:p>
          </p:txBody>
        </p:sp>
        <p:cxnSp>
          <p:nvCxnSpPr>
            <p:cNvPr id="37" name="Straight Arrow Connector 71"/>
            <p:cNvCxnSpPr/>
            <p:nvPr/>
          </p:nvCxnSpPr>
          <p:spPr>
            <a:xfrm>
              <a:off x="9342437" y="5586410"/>
              <a:ext cx="682513" cy="1"/>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grpSp>
        <p:nvGrpSpPr>
          <p:cNvPr id="5" name="Group 4"/>
          <p:cNvGrpSpPr/>
          <p:nvPr/>
        </p:nvGrpSpPr>
        <p:grpSpPr>
          <a:xfrm>
            <a:off x="8192896" y="1363662"/>
            <a:ext cx="3359341" cy="1590993"/>
            <a:chOff x="8192896" y="1363662"/>
            <a:chExt cx="3359341" cy="1590993"/>
          </a:xfrm>
        </p:grpSpPr>
        <p:sp>
          <p:nvSpPr>
            <p:cNvPr id="51" name="Rectangle 2"/>
            <p:cNvSpPr/>
            <p:nvPr/>
          </p:nvSpPr>
          <p:spPr bwMode="auto">
            <a:xfrm>
              <a:off x="8229868" y="1363662"/>
              <a:ext cx="3322369" cy="159099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96" tIns="45696" rIns="45696" bIns="45696" numCol="1" spcCol="0" rtlCol="0" fromWordArt="0" anchor="t" anchorCtr="0" forceAA="0" compatLnSpc="1">
              <a:prstTxWarp prst="textNoShape">
                <a:avLst/>
              </a:prstTxWarp>
              <a:noAutofit/>
            </a:bodyPr>
            <a:lstStyle/>
            <a:p>
              <a:pPr defTabSz="913633" fontAlgn="base">
                <a:lnSpc>
                  <a:spcPct val="95000"/>
                </a:lnSpc>
                <a:spcBef>
                  <a:spcPct val="0"/>
                </a:spcBef>
                <a:spcAft>
                  <a:spcPct val="0"/>
                </a:spcAft>
              </a:pPr>
              <a:r>
                <a:rPr lang="en-US" sz="2000" dirty="0">
                  <a:gradFill>
                    <a:gsLst>
                      <a:gs pos="94783">
                        <a:srgbClr val="FFFFFF"/>
                      </a:gs>
                      <a:gs pos="93000">
                        <a:srgbClr val="FFFFFF"/>
                      </a:gs>
                    </a:gsLst>
                    <a:lin ang="5400000" scaled="0"/>
                  </a:gradFill>
                  <a:ea typeface="Segoe UI" pitchFamily="34" charset="0"/>
                  <a:cs typeface="Segoe UI Semibold" panose="020B0702040204020203" pitchFamily="34" charset="0"/>
                </a:rPr>
                <a:t>Exchange</a:t>
              </a:r>
              <a:endParaRPr lang="en-US" sz="2400" dirty="0">
                <a:gradFill>
                  <a:gsLst>
                    <a:gs pos="94783">
                      <a:srgbClr val="FFFFFF"/>
                    </a:gs>
                    <a:gs pos="93000">
                      <a:srgbClr val="FFFFFF"/>
                    </a:gs>
                  </a:gsLst>
                  <a:lin ang="5400000" scaled="0"/>
                </a:gradFill>
                <a:ea typeface="Segoe UI" pitchFamily="34" charset="0"/>
                <a:cs typeface="Segoe UI Semibold" panose="020B0702040204020203" pitchFamily="34" charset="0"/>
              </a:endParaRPr>
            </a:p>
          </p:txBody>
        </p:sp>
        <p:cxnSp>
          <p:nvCxnSpPr>
            <p:cNvPr id="31" name="Straight Arrow Connector 10"/>
            <p:cNvCxnSpPr/>
            <p:nvPr/>
          </p:nvCxnSpPr>
          <p:spPr>
            <a:xfrm>
              <a:off x="9323387" y="2183547"/>
              <a:ext cx="620966" cy="4468"/>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3" name="TextBox 24"/>
            <p:cNvSpPr txBox="1"/>
            <p:nvPr/>
          </p:nvSpPr>
          <p:spPr>
            <a:xfrm>
              <a:off x="10053935" y="2474531"/>
              <a:ext cx="1346906" cy="443198"/>
            </a:xfrm>
            <a:prstGeom prst="rect">
              <a:avLst/>
            </a:prstGeom>
            <a:noFill/>
            <a:ln>
              <a:noFill/>
            </a:ln>
          </p:spPr>
          <p:txBody>
            <a:bodyPr wrap="square" rtlCol="0">
              <a:spAutoFit/>
            </a:bodyPr>
            <a:lstStyle/>
            <a:p>
              <a:pPr defTabSz="932452">
                <a:lnSpc>
                  <a:spcPct val="95000"/>
                </a:lnSpc>
              </a:pPr>
              <a:r>
                <a:rPr lang="en-US" sz="12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Conversations </a:t>
              </a:r>
            </a:p>
            <a:p>
              <a:pPr defTabSz="932452">
                <a:lnSpc>
                  <a:spcPct val="95000"/>
                </a:lnSpc>
              </a:pPr>
              <a:r>
                <a:rPr lang="en-US" sz="12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Calendar</a:t>
              </a:r>
            </a:p>
          </p:txBody>
        </p:sp>
        <p:sp>
          <p:nvSpPr>
            <p:cNvPr id="53" name="Can 59"/>
            <p:cNvSpPr/>
            <p:nvPr/>
          </p:nvSpPr>
          <p:spPr>
            <a:xfrm>
              <a:off x="10002639" y="1920791"/>
              <a:ext cx="1077525" cy="477298"/>
            </a:xfrm>
            <a:prstGeom prst="can">
              <a:avLst/>
            </a:prstGeom>
            <a:solidFill>
              <a:schemeClr val="accent2">
                <a:lumMod val="60000"/>
                <a:lumOff val="40000"/>
              </a:schemeClr>
            </a:solidFill>
            <a:ln>
              <a:solidFill>
                <a:schemeClr val="accent2">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defTabSz="932452">
                <a:lnSpc>
                  <a:spcPct val="95000"/>
                </a:lnSpc>
              </a:pPr>
              <a:r>
                <a:rPr lang="en-US" sz="105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Group </a:t>
              </a:r>
              <a:r>
                <a:rPr lang="en-US" sz="1050" dirty="0" smtClean="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mailbox</a:t>
              </a:r>
              <a:endParaRPr lang="en-US" sz="105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endParaRPr>
            </a:p>
          </p:txBody>
        </p:sp>
        <p:sp>
          <p:nvSpPr>
            <p:cNvPr id="30" name="Isosceles Triangle 73"/>
            <p:cNvSpPr/>
            <p:nvPr/>
          </p:nvSpPr>
          <p:spPr>
            <a:xfrm>
              <a:off x="8192896" y="1707442"/>
              <a:ext cx="1280160" cy="1005840"/>
            </a:xfrm>
            <a:prstGeom prst="triangle">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32452">
                <a:lnSpc>
                  <a:spcPct val="95000"/>
                </a:lnSpc>
              </a:pPr>
              <a:endParaRPr lang="en-US">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endParaRPr>
            </a:p>
          </p:txBody>
        </p:sp>
        <p:sp>
          <p:nvSpPr>
            <p:cNvPr id="34" name="TextBox 75"/>
            <p:cNvSpPr txBox="1"/>
            <p:nvPr/>
          </p:nvSpPr>
          <p:spPr>
            <a:xfrm>
              <a:off x="8376320" y="2215787"/>
              <a:ext cx="960519" cy="472437"/>
            </a:xfrm>
            <a:prstGeom prst="rect">
              <a:avLst/>
            </a:prstGeom>
            <a:noFill/>
          </p:spPr>
          <p:txBody>
            <a:bodyPr wrap="none" rtlCol="0">
              <a:spAutoFit/>
            </a:bodyPr>
            <a:lstStyle/>
            <a:p>
              <a:pPr algn="ctr" defTabSz="932452">
                <a:lnSpc>
                  <a:spcPct val="95000"/>
                </a:lnSpc>
              </a:pPr>
              <a:r>
                <a:rPr lang="en-US" sz="1300" dirty="0" smtClean="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Exchange </a:t>
              </a:r>
              <a:br>
                <a:rPr lang="en-US" sz="1300" dirty="0" smtClean="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br>
              <a:r>
                <a:rPr lang="en-US" sz="1300" dirty="0" smtClean="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Online AD</a:t>
              </a:r>
              <a:endParaRPr lang="en-US" sz="13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endParaRPr>
            </a:p>
          </p:txBody>
        </p:sp>
      </p:grpSp>
      <p:grpSp>
        <p:nvGrpSpPr>
          <p:cNvPr id="3" name="Group 2"/>
          <p:cNvGrpSpPr/>
          <p:nvPr/>
        </p:nvGrpSpPr>
        <p:grpSpPr>
          <a:xfrm>
            <a:off x="5854464" y="2779586"/>
            <a:ext cx="1577329" cy="2420974"/>
            <a:chOff x="5854464" y="2779586"/>
            <a:chExt cx="1577329" cy="2420974"/>
          </a:xfrm>
        </p:grpSpPr>
        <p:sp>
          <p:nvSpPr>
            <p:cNvPr id="56" name="TextBox 6"/>
            <p:cNvSpPr txBox="1"/>
            <p:nvPr/>
          </p:nvSpPr>
          <p:spPr>
            <a:xfrm>
              <a:off x="6084887" y="4406496"/>
              <a:ext cx="1346906" cy="794064"/>
            </a:xfrm>
            <a:prstGeom prst="rect">
              <a:avLst/>
            </a:prstGeom>
            <a:noFill/>
            <a:ln>
              <a:noFill/>
            </a:ln>
          </p:spPr>
          <p:txBody>
            <a:bodyPr wrap="square" rtlCol="0">
              <a:spAutoFit/>
            </a:bodyPr>
            <a:lstStyle/>
            <a:p>
              <a:pPr defTabSz="932452">
                <a:lnSpc>
                  <a:spcPct val="95000"/>
                </a:lnSpc>
              </a:pPr>
              <a:r>
                <a:rPr lang="en-US" sz="12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Identity</a:t>
              </a:r>
            </a:p>
            <a:p>
              <a:pPr defTabSz="932452">
                <a:lnSpc>
                  <a:spcPct val="95000"/>
                </a:lnSpc>
              </a:pPr>
              <a:r>
                <a:rPr lang="en-US" sz="12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Resource URLs</a:t>
              </a:r>
            </a:p>
            <a:p>
              <a:pPr defTabSz="932452">
                <a:lnSpc>
                  <a:spcPct val="95000"/>
                </a:lnSpc>
              </a:pPr>
              <a:r>
                <a:rPr lang="en-US" sz="12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Owners</a:t>
              </a:r>
            </a:p>
            <a:p>
              <a:pPr defTabSz="932452">
                <a:lnSpc>
                  <a:spcPct val="95000"/>
                </a:lnSpc>
              </a:pPr>
              <a:r>
                <a:rPr lang="en-US" sz="12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Members</a:t>
              </a:r>
            </a:p>
          </p:txBody>
        </p:sp>
        <p:sp>
          <p:nvSpPr>
            <p:cNvPr id="35" name="Isosceles Triangle 16"/>
            <p:cNvSpPr/>
            <p:nvPr/>
          </p:nvSpPr>
          <p:spPr>
            <a:xfrm>
              <a:off x="5854464" y="3184878"/>
              <a:ext cx="1387111" cy="1090823"/>
            </a:xfrm>
            <a:prstGeom prst="triangle">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32452">
                <a:lnSpc>
                  <a:spcPct val="95000"/>
                </a:lnSpc>
              </a:pPr>
              <a:endParaRPr lang="en-US">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endParaRPr>
            </a:p>
          </p:txBody>
        </p:sp>
        <p:sp>
          <p:nvSpPr>
            <p:cNvPr id="45" name="TextBox 46"/>
            <p:cNvSpPr txBox="1"/>
            <p:nvPr/>
          </p:nvSpPr>
          <p:spPr>
            <a:xfrm>
              <a:off x="6211896" y="2779586"/>
              <a:ext cx="712054" cy="384721"/>
            </a:xfrm>
            <a:prstGeom prst="rect">
              <a:avLst/>
            </a:prstGeom>
            <a:noFill/>
          </p:spPr>
          <p:txBody>
            <a:bodyPr wrap="none" rtlCol="0">
              <a:spAutoFit/>
            </a:bodyPr>
            <a:lstStyle/>
            <a:p>
              <a:pPr defTabSz="913633" fontAlgn="base">
                <a:lnSpc>
                  <a:spcPct val="95000"/>
                </a:lnSpc>
                <a:spcBef>
                  <a:spcPct val="0"/>
                </a:spcBef>
                <a:spcAft>
                  <a:spcPct val="0"/>
                </a:spcAft>
              </a:pPr>
              <a:r>
                <a:rPr lang="en-US" sz="2000" dirty="0">
                  <a:gradFill>
                    <a:gsLst>
                      <a:gs pos="94783">
                        <a:srgbClr val="FFFFFF"/>
                      </a:gs>
                      <a:gs pos="93000">
                        <a:srgbClr val="FFFFFF"/>
                      </a:gs>
                    </a:gsLst>
                    <a:lin ang="5400000" scaled="0"/>
                  </a:gradFill>
                  <a:ea typeface="Segoe UI" pitchFamily="34" charset="0"/>
                  <a:cs typeface="Segoe UI Semibold" panose="020B0702040204020203" pitchFamily="34" charset="0"/>
                </a:rPr>
                <a:t>AAD</a:t>
              </a:r>
              <a:endParaRPr lang="en-US" sz="2400" dirty="0">
                <a:gradFill>
                  <a:gsLst>
                    <a:gs pos="94783">
                      <a:srgbClr val="FFFFFF"/>
                    </a:gs>
                    <a:gs pos="93000">
                      <a:srgbClr val="FFFFFF"/>
                    </a:gs>
                  </a:gsLst>
                  <a:lin ang="5400000" scaled="0"/>
                </a:gradFill>
                <a:ea typeface="Segoe UI" pitchFamily="34" charset="0"/>
                <a:cs typeface="Segoe UI Semibold" panose="020B0702040204020203" pitchFamily="34" charset="0"/>
              </a:endParaRPr>
            </a:p>
          </p:txBody>
        </p:sp>
        <p:sp>
          <p:nvSpPr>
            <p:cNvPr id="40" name="TextBox 77"/>
            <p:cNvSpPr txBox="1"/>
            <p:nvPr/>
          </p:nvSpPr>
          <p:spPr>
            <a:xfrm>
              <a:off x="6118598" y="3619534"/>
              <a:ext cx="894797" cy="560153"/>
            </a:xfrm>
            <a:prstGeom prst="rect">
              <a:avLst/>
            </a:prstGeom>
            <a:noFill/>
          </p:spPr>
          <p:txBody>
            <a:bodyPr wrap="none" rtlCol="0">
              <a:spAutoFit/>
            </a:bodyPr>
            <a:lstStyle/>
            <a:p>
              <a:pPr algn="ctr" defTabSz="932452">
                <a:lnSpc>
                  <a:spcPct val="95000"/>
                </a:lnSpc>
              </a:pPr>
              <a:r>
                <a:rPr lang="en-US" sz="16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Group </a:t>
              </a:r>
              <a:br>
                <a:rPr lang="en-US" sz="16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br>
              <a:r>
                <a:rPr lang="en-US" sz="16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identity</a:t>
              </a:r>
            </a:p>
          </p:txBody>
        </p:sp>
      </p:grpSp>
    </p:spTree>
    <p:extLst>
      <p:ext uri="{BB962C8B-B14F-4D97-AF65-F5344CB8AC3E}">
        <p14:creationId xmlns:p14="http://schemas.microsoft.com/office/powerpoint/2010/main" val="8932401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creation flow </a:t>
            </a:r>
            <a:br>
              <a:rPr lang="en-US" dirty="0" smtClean="0"/>
            </a:br>
            <a:r>
              <a:rPr lang="en-US" sz="3200" spc="0" dirty="0" smtClean="0">
                <a:gradFill>
                  <a:gsLst>
                    <a:gs pos="12174">
                      <a:schemeClr val="tx2"/>
                    </a:gs>
                    <a:gs pos="30000">
                      <a:schemeClr val="tx2"/>
                    </a:gs>
                  </a:gsLst>
                  <a:lin ang="5400000" scaled="0"/>
                </a:gradFill>
              </a:rPr>
              <a:t>Melissa </a:t>
            </a:r>
            <a:r>
              <a:rPr lang="en-US" sz="3200" spc="0" dirty="0">
                <a:gradFill>
                  <a:gsLst>
                    <a:gs pos="12174">
                      <a:schemeClr val="tx2"/>
                    </a:gs>
                    <a:gs pos="30000">
                      <a:schemeClr val="tx2"/>
                    </a:gs>
                  </a:gsLst>
                  <a:lin ang="5400000" scaled="0"/>
                </a:gradFill>
              </a:rPr>
              <a:t>creates a group </a:t>
            </a:r>
            <a:r>
              <a:rPr lang="en-US" sz="3200" spc="0" dirty="0" smtClean="0">
                <a:gradFill>
                  <a:gsLst>
                    <a:gs pos="12174">
                      <a:schemeClr val="tx2"/>
                    </a:gs>
                    <a:gs pos="30000">
                      <a:schemeClr val="tx2"/>
                    </a:gs>
                  </a:gsLst>
                  <a:lin ang="5400000" scaled="0"/>
                </a:gradFill>
              </a:rPr>
              <a:t>in </a:t>
            </a:r>
            <a:r>
              <a:rPr lang="en-US" sz="3200" spc="0" dirty="0">
                <a:gradFill>
                  <a:gsLst>
                    <a:gs pos="12174">
                      <a:schemeClr val="tx2"/>
                    </a:gs>
                    <a:gs pos="30000">
                      <a:schemeClr val="tx2"/>
                    </a:gs>
                  </a:gsLst>
                  <a:lin ang="5400000" scaled="0"/>
                </a:gradFill>
              </a:rPr>
              <a:t>Outlook</a:t>
            </a:r>
          </a:p>
        </p:txBody>
      </p:sp>
      <p:pic>
        <p:nvPicPr>
          <p:cNvPr id="38" name="Picture 37"/>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flipH="1">
            <a:off x="1249114" y="5824907"/>
            <a:ext cx="588448" cy="795200"/>
          </a:xfrm>
          <a:prstGeom prst="rect">
            <a:avLst/>
          </a:prstGeom>
          <a:ln>
            <a:noFill/>
          </a:ln>
        </p:spPr>
      </p:pic>
      <p:pic>
        <p:nvPicPr>
          <p:cNvPr id="39" name="Picture 38"/>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863974" y="5869017"/>
            <a:ext cx="604724" cy="797358"/>
          </a:xfrm>
          <a:prstGeom prst="rect">
            <a:avLst/>
          </a:prstGeom>
        </p:spPr>
      </p:pic>
      <p:sp>
        <p:nvSpPr>
          <p:cNvPr id="40" name="Rectangle 77"/>
          <p:cNvSpPr/>
          <p:nvPr/>
        </p:nvSpPr>
        <p:spPr bwMode="auto">
          <a:xfrm>
            <a:off x="1046960" y="6296891"/>
            <a:ext cx="2270855"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endParaRPr lang="en-US" sz="1765" dirty="0">
              <a:gradFill>
                <a:gsLst>
                  <a:gs pos="94783">
                    <a:srgbClr val="FFFFFF"/>
                  </a:gs>
                  <a:gs pos="93000">
                    <a:srgbClr val="FFFFFF"/>
                  </a:gs>
                </a:gsLst>
                <a:lin ang="5400000" scaled="0"/>
              </a:gradFill>
            </a:endParaRPr>
          </a:p>
        </p:txBody>
      </p:sp>
      <p:sp>
        <p:nvSpPr>
          <p:cNvPr id="41" name="Rectangle 40"/>
          <p:cNvSpPr/>
          <p:nvPr/>
        </p:nvSpPr>
        <p:spPr bwMode="auto">
          <a:xfrm>
            <a:off x="4516621" y="6240495"/>
            <a:ext cx="77231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94783">
                      <a:srgbClr val="FFFFFF"/>
                    </a:gs>
                    <a:gs pos="93000">
                      <a:srgbClr val="FFFFFF"/>
                    </a:gs>
                  </a:gsLst>
                  <a:lin ang="5400000" scaled="0"/>
                </a:gradFill>
              </a:rPr>
              <a:t>EXO</a:t>
            </a:r>
          </a:p>
        </p:txBody>
      </p:sp>
      <p:pic>
        <p:nvPicPr>
          <p:cNvPr id="42" name="Picture 41"/>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4635298" y="5802983"/>
            <a:ext cx="570620" cy="910564"/>
          </a:xfrm>
          <a:prstGeom prst="rect">
            <a:avLst/>
          </a:prstGeom>
        </p:spPr>
      </p:pic>
      <p:cxnSp>
        <p:nvCxnSpPr>
          <p:cNvPr id="43" name="Straight Arrow Connector 81"/>
          <p:cNvCxnSpPr>
            <a:stCxn id="39" idx="3"/>
            <a:endCxn id="42" idx="1"/>
          </p:cNvCxnSpPr>
          <p:nvPr/>
        </p:nvCxnSpPr>
        <p:spPr>
          <a:xfrm flipV="1">
            <a:off x="2468697" y="6258265"/>
            <a:ext cx="2166601" cy="943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4" name="Rectangle 84"/>
          <p:cNvSpPr/>
          <p:nvPr/>
        </p:nvSpPr>
        <p:spPr bwMode="auto">
          <a:xfrm>
            <a:off x="2646753" y="6041002"/>
            <a:ext cx="160032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94783">
                      <a:srgbClr val="FFFFFF"/>
                    </a:gs>
                    <a:gs pos="93000">
                      <a:srgbClr val="FFFFFF"/>
                    </a:gs>
                  </a:gsLst>
                  <a:lin ang="5400000" scaled="0"/>
                </a:gradFill>
              </a:rPr>
              <a:t>Create </a:t>
            </a:r>
          </a:p>
          <a:p>
            <a:pPr algn="ctr" defTabSz="822655" fontAlgn="base">
              <a:spcBef>
                <a:spcPct val="0"/>
              </a:spcBef>
              <a:spcAft>
                <a:spcPct val="0"/>
              </a:spcAft>
            </a:pPr>
            <a:r>
              <a:rPr lang="en-US" sz="1765" dirty="0">
                <a:gradFill>
                  <a:gsLst>
                    <a:gs pos="94783">
                      <a:srgbClr val="FFFFFF"/>
                    </a:gs>
                    <a:gs pos="93000">
                      <a:srgbClr val="FFFFFF"/>
                    </a:gs>
                  </a:gsLst>
                  <a:lin ang="5400000" scaled="0"/>
                </a:gradFill>
              </a:rPr>
              <a:t>Group</a:t>
            </a:r>
          </a:p>
        </p:txBody>
      </p:sp>
      <p:sp>
        <p:nvSpPr>
          <p:cNvPr id="45" name="Isosceles Triangle 44"/>
          <p:cNvSpPr/>
          <p:nvPr/>
        </p:nvSpPr>
        <p:spPr>
          <a:xfrm>
            <a:off x="5374931" y="1817809"/>
            <a:ext cx="1542686" cy="1256377"/>
          </a:xfrm>
          <a:prstGeom prst="triangle">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defTabSz="932452">
              <a:lnSpc>
                <a:spcPct val="95000"/>
              </a:lnSpc>
            </a:pPr>
            <a:r>
              <a:rPr lang="en-US" sz="16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MSODS</a:t>
            </a:r>
          </a:p>
        </p:txBody>
      </p:sp>
      <p:cxnSp>
        <p:nvCxnSpPr>
          <p:cNvPr id="54" name="Straight Arrow Connector 81"/>
          <p:cNvCxnSpPr>
            <a:stCxn id="42" idx="0"/>
            <a:endCxn id="45" idx="3"/>
          </p:cNvCxnSpPr>
          <p:nvPr/>
        </p:nvCxnSpPr>
        <p:spPr>
          <a:xfrm flipV="1">
            <a:off x="4920608" y="3074186"/>
            <a:ext cx="1225666" cy="272879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55" name="Group 45"/>
          <p:cNvGrpSpPr/>
          <p:nvPr/>
        </p:nvGrpSpPr>
        <p:grpSpPr>
          <a:xfrm>
            <a:off x="8018517" y="2123301"/>
            <a:ext cx="741163" cy="903069"/>
            <a:chOff x="2595740" y="2426666"/>
            <a:chExt cx="3044363" cy="3709396"/>
          </a:xfrm>
        </p:grpSpPr>
        <p:pic>
          <p:nvPicPr>
            <p:cNvPr id="56" name="Picture 46"/>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3556386" y="2426666"/>
              <a:ext cx="2083717" cy="2815836"/>
            </a:xfrm>
            <a:prstGeom prst="rect">
              <a:avLst/>
            </a:prstGeom>
          </p:spPr>
        </p:pic>
        <p:pic>
          <p:nvPicPr>
            <p:cNvPr id="58" name="Picture 47"/>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2595740" y="2701801"/>
              <a:ext cx="2083718" cy="2815836"/>
            </a:xfrm>
            <a:prstGeom prst="rect">
              <a:avLst/>
            </a:prstGeom>
          </p:spPr>
        </p:pic>
        <p:pic>
          <p:nvPicPr>
            <p:cNvPr id="63" name="Picture 48"/>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3244685" y="3277320"/>
              <a:ext cx="2115469" cy="2858742"/>
            </a:xfrm>
            <a:prstGeom prst="rect">
              <a:avLst/>
            </a:prstGeom>
          </p:spPr>
        </p:pic>
      </p:grpSp>
      <p:cxnSp>
        <p:nvCxnSpPr>
          <p:cNvPr id="64" name="Straight Arrow Connector 81"/>
          <p:cNvCxnSpPr/>
          <p:nvPr/>
        </p:nvCxnSpPr>
        <p:spPr>
          <a:xfrm flipV="1">
            <a:off x="6626389" y="2555283"/>
            <a:ext cx="1323974" cy="2580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5" name="Rectangle 84"/>
          <p:cNvSpPr/>
          <p:nvPr/>
        </p:nvSpPr>
        <p:spPr bwMode="auto">
          <a:xfrm>
            <a:off x="6466327" y="2147665"/>
            <a:ext cx="160032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94783">
                      <a:srgbClr val="FFFFFF"/>
                    </a:gs>
                    <a:gs pos="93000">
                      <a:srgbClr val="FFFFFF"/>
                    </a:gs>
                  </a:gsLst>
                  <a:lin ang="5400000" scaled="0"/>
                </a:gradFill>
              </a:rPr>
              <a:t>New group</a:t>
            </a:r>
          </a:p>
        </p:txBody>
      </p:sp>
      <p:sp>
        <p:nvSpPr>
          <p:cNvPr id="66" name="Rectangle 84"/>
          <p:cNvSpPr/>
          <p:nvPr/>
        </p:nvSpPr>
        <p:spPr bwMode="auto">
          <a:xfrm>
            <a:off x="3928708" y="4365785"/>
            <a:ext cx="160032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401" dirty="0">
                <a:gradFill>
                  <a:gsLst>
                    <a:gs pos="94783">
                      <a:srgbClr val="FFFFFF"/>
                    </a:gs>
                    <a:gs pos="93000">
                      <a:srgbClr val="FFFFFF"/>
                    </a:gs>
                  </a:gsLst>
                  <a:lin ang="5400000" scaled="0"/>
                </a:gradFill>
              </a:rPr>
              <a:t>Create </a:t>
            </a:r>
          </a:p>
          <a:p>
            <a:pPr algn="ctr" defTabSz="822655" fontAlgn="base">
              <a:spcBef>
                <a:spcPct val="0"/>
              </a:spcBef>
              <a:spcAft>
                <a:spcPct val="0"/>
              </a:spcAft>
            </a:pPr>
            <a:r>
              <a:rPr lang="en-US" sz="1401" dirty="0">
                <a:gradFill>
                  <a:gsLst>
                    <a:gs pos="94783">
                      <a:srgbClr val="FFFFFF"/>
                    </a:gs>
                    <a:gs pos="93000">
                      <a:srgbClr val="FFFFFF"/>
                    </a:gs>
                  </a:gsLst>
                  <a:lin ang="5400000" scaled="0"/>
                </a:gradFill>
              </a:rPr>
              <a:t>via AAD Graph</a:t>
            </a:r>
          </a:p>
        </p:txBody>
      </p:sp>
      <p:cxnSp>
        <p:nvCxnSpPr>
          <p:cNvPr id="67" name="Straight Connector 66"/>
          <p:cNvCxnSpPr/>
          <p:nvPr/>
        </p:nvCxnSpPr>
        <p:spPr>
          <a:xfrm>
            <a:off x="1037430" y="3384662"/>
            <a:ext cx="10286473" cy="0"/>
          </a:xfrm>
          <a:prstGeom prst="line">
            <a:avLst/>
          </a:prstGeom>
          <a:ln w="2857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880926" y="2797201"/>
            <a:ext cx="2986848" cy="554041"/>
          </a:xfrm>
          <a:prstGeom prst="rect">
            <a:avLst/>
          </a:prstGeom>
          <a:noFill/>
        </p:spPr>
        <p:txBody>
          <a:bodyPr wrap="none" lIns="161356" tIns="129085" rIns="161356" bIns="129085" rtlCol="0">
            <a:spAutoFit/>
          </a:bodyPr>
          <a:lstStyle/>
          <a:p>
            <a:pPr>
              <a:lnSpc>
                <a:spcPct val="90000"/>
              </a:lnSpc>
              <a:spcAft>
                <a:spcPts val="529"/>
              </a:spcAft>
            </a:pPr>
            <a:r>
              <a:rPr lang="en-US" sz="2118" dirty="0">
                <a:gradFill>
                  <a:gsLst>
                    <a:gs pos="94783">
                      <a:srgbClr val="FFFFFF"/>
                    </a:gs>
                    <a:gs pos="93000">
                      <a:srgbClr val="FFFFFF"/>
                    </a:gs>
                  </a:gsLst>
                  <a:lin ang="5400000" scaled="0"/>
                </a:gradFill>
              </a:rPr>
              <a:t>Azure Active Directory</a:t>
            </a:r>
          </a:p>
        </p:txBody>
      </p:sp>
      <p:cxnSp>
        <p:nvCxnSpPr>
          <p:cNvPr id="69" name="Straight Connector 68"/>
          <p:cNvCxnSpPr/>
          <p:nvPr/>
        </p:nvCxnSpPr>
        <p:spPr>
          <a:xfrm>
            <a:off x="6153767" y="3397414"/>
            <a:ext cx="33165" cy="3157676"/>
          </a:xfrm>
          <a:prstGeom prst="line">
            <a:avLst/>
          </a:prstGeom>
          <a:ln w="2857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869270" y="3465814"/>
            <a:ext cx="2321090" cy="554041"/>
          </a:xfrm>
          <a:prstGeom prst="rect">
            <a:avLst/>
          </a:prstGeom>
          <a:noFill/>
        </p:spPr>
        <p:txBody>
          <a:bodyPr wrap="none" lIns="161356" tIns="129085" rIns="161356" bIns="129085" rtlCol="0">
            <a:spAutoFit/>
          </a:bodyPr>
          <a:lstStyle/>
          <a:p>
            <a:pPr>
              <a:lnSpc>
                <a:spcPct val="90000"/>
              </a:lnSpc>
              <a:spcAft>
                <a:spcPts val="529"/>
              </a:spcAft>
            </a:pPr>
            <a:r>
              <a:rPr lang="en-US" sz="2118" dirty="0">
                <a:gradFill>
                  <a:gsLst>
                    <a:gs pos="94783">
                      <a:srgbClr val="FFFFFF"/>
                    </a:gs>
                    <a:gs pos="93000">
                      <a:srgbClr val="FFFFFF"/>
                    </a:gs>
                  </a:gsLst>
                  <a:lin ang="5400000" scaled="0"/>
                </a:gradFill>
              </a:rPr>
              <a:t>Exchange Online</a:t>
            </a:r>
          </a:p>
        </p:txBody>
      </p:sp>
      <p:sp>
        <p:nvSpPr>
          <p:cNvPr id="71" name="TextBox 70"/>
          <p:cNvSpPr txBox="1"/>
          <p:nvPr/>
        </p:nvSpPr>
        <p:spPr>
          <a:xfrm>
            <a:off x="9040904" y="3465814"/>
            <a:ext cx="2468245" cy="554041"/>
          </a:xfrm>
          <a:prstGeom prst="rect">
            <a:avLst/>
          </a:prstGeom>
          <a:noFill/>
        </p:spPr>
        <p:txBody>
          <a:bodyPr wrap="none" lIns="161356" tIns="129085" rIns="161356" bIns="129085" rtlCol="0">
            <a:spAutoFit/>
          </a:bodyPr>
          <a:lstStyle/>
          <a:p>
            <a:pPr>
              <a:lnSpc>
                <a:spcPct val="90000"/>
              </a:lnSpc>
              <a:spcAft>
                <a:spcPts val="529"/>
              </a:spcAft>
            </a:pPr>
            <a:r>
              <a:rPr lang="en-US" sz="2118" dirty="0">
                <a:gradFill>
                  <a:gsLst>
                    <a:gs pos="94783">
                      <a:srgbClr val="FFFFFF"/>
                    </a:gs>
                    <a:gs pos="93000">
                      <a:srgbClr val="FFFFFF"/>
                    </a:gs>
                  </a:gsLst>
                  <a:lin ang="5400000" scaled="0"/>
                </a:gradFill>
              </a:rPr>
              <a:t>SharePoint Online</a:t>
            </a:r>
          </a:p>
        </p:txBody>
      </p:sp>
      <p:sp>
        <p:nvSpPr>
          <p:cNvPr id="72" name="Rectangle 71"/>
          <p:cNvSpPr/>
          <p:nvPr/>
        </p:nvSpPr>
        <p:spPr bwMode="auto">
          <a:xfrm>
            <a:off x="4516620" y="6570660"/>
            <a:ext cx="77231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94783">
                      <a:srgbClr val="FFFFFF"/>
                    </a:gs>
                    <a:gs pos="93000">
                      <a:srgbClr val="FFFFFF"/>
                    </a:gs>
                  </a:gsLst>
                  <a:lin ang="5400000" scaled="0"/>
                </a:gradFill>
              </a:rPr>
              <a:t>EXO</a:t>
            </a:r>
          </a:p>
        </p:txBody>
      </p:sp>
    </p:spTree>
    <p:extLst>
      <p:ext uri="{BB962C8B-B14F-4D97-AF65-F5344CB8AC3E}">
        <p14:creationId xmlns:p14="http://schemas.microsoft.com/office/powerpoint/2010/main" val="142638907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creation flow </a:t>
            </a:r>
            <a:br>
              <a:rPr lang="en-US" dirty="0" smtClean="0"/>
            </a:br>
            <a:r>
              <a:rPr lang="en-US" sz="3200" spc="0" dirty="0" smtClean="0">
                <a:gradFill>
                  <a:gsLst>
                    <a:gs pos="12174">
                      <a:schemeClr val="tx2"/>
                    </a:gs>
                    <a:gs pos="30000">
                      <a:schemeClr val="tx2"/>
                    </a:gs>
                  </a:gsLst>
                  <a:lin ang="5400000" scaled="0"/>
                </a:gradFill>
              </a:rPr>
              <a:t>EXO </a:t>
            </a:r>
            <a:r>
              <a:rPr lang="en-US" sz="3200" spc="0" dirty="0">
                <a:gradFill>
                  <a:gsLst>
                    <a:gs pos="12174">
                      <a:schemeClr val="tx2"/>
                    </a:gs>
                    <a:gs pos="30000">
                      <a:schemeClr val="tx2"/>
                    </a:gs>
                  </a:gsLst>
                  <a:lin ang="5400000" scaled="0"/>
                </a:gradFill>
              </a:rPr>
              <a:t>creates a local group</a:t>
            </a:r>
          </a:p>
        </p:txBody>
      </p:sp>
      <p:pic>
        <p:nvPicPr>
          <p:cNvPr id="54" name="Picture 5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flipH="1">
            <a:off x="1249114" y="5824907"/>
            <a:ext cx="588448" cy="795200"/>
          </a:xfrm>
          <a:prstGeom prst="rect">
            <a:avLst/>
          </a:prstGeom>
        </p:spPr>
      </p:pic>
      <p:pic>
        <p:nvPicPr>
          <p:cNvPr id="55" name="Picture 54"/>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863974" y="5869017"/>
            <a:ext cx="604724" cy="797358"/>
          </a:xfrm>
          <a:prstGeom prst="rect">
            <a:avLst/>
          </a:prstGeom>
        </p:spPr>
      </p:pic>
      <p:sp>
        <p:nvSpPr>
          <p:cNvPr id="56" name="Rectangle 77"/>
          <p:cNvSpPr/>
          <p:nvPr/>
        </p:nvSpPr>
        <p:spPr bwMode="auto">
          <a:xfrm>
            <a:off x="1046960" y="6296891"/>
            <a:ext cx="2270855"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endParaRPr lang="en-US" sz="1765" dirty="0">
              <a:gradFill>
                <a:gsLst>
                  <a:gs pos="16814">
                    <a:srgbClr val="FFFFFF"/>
                  </a:gs>
                  <a:gs pos="46000">
                    <a:srgbClr val="FFFFFF"/>
                  </a:gs>
                </a:gsLst>
                <a:lin ang="5400000" scaled="0"/>
              </a:gradFill>
            </a:endParaRPr>
          </a:p>
        </p:txBody>
      </p:sp>
      <p:sp>
        <p:nvSpPr>
          <p:cNvPr id="58" name="Rectangle 57"/>
          <p:cNvSpPr/>
          <p:nvPr/>
        </p:nvSpPr>
        <p:spPr bwMode="auto">
          <a:xfrm>
            <a:off x="4516621" y="6240495"/>
            <a:ext cx="77231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16814">
                      <a:srgbClr val="FFFFFF"/>
                    </a:gs>
                    <a:gs pos="46000">
                      <a:srgbClr val="FFFFFF"/>
                    </a:gs>
                  </a:gsLst>
                  <a:lin ang="5400000" scaled="0"/>
                </a:gradFill>
              </a:rPr>
              <a:t>EXO</a:t>
            </a:r>
          </a:p>
        </p:txBody>
      </p:sp>
      <p:pic>
        <p:nvPicPr>
          <p:cNvPr id="64" name="Picture 63"/>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4635298" y="5802983"/>
            <a:ext cx="570620" cy="910564"/>
          </a:xfrm>
          <a:prstGeom prst="rect">
            <a:avLst/>
          </a:prstGeom>
        </p:spPr>
      </p:pic>
      <p:cxnSp>
        <p:nvCxnSpPr>
          <p:cNvPr id="65" name="Straight Arrow Connector 81"/>
          <p:cNvCxnSpPr>
            <a:stCxn id="55" idx="3"/>
            <a:endCxn id="64" idx="1"/>
          </p:cNvCxnSpPr>
          <p:nvPr/>
        </p:nvCxnSpPr>
        <p:spPr>
          <a:xfrm flipV="1">
            <a:off x="2468697" y="6258265"/>
            <a:ext cx="2166601" cy="943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2" name="Rectangle 84"/>
          <p:cNvSpPr/>
          <p:nvPr/>
        </p:nvSpPr>
        <p:spPr bwMode="auto">
          <a:xfrm>
            <a:off x="2646753" y="6041002"/>
            <a:ext cx="160032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16814">
                      <a:srgbClr val="FFFFFF"/>
                    </a:gs>
                    <a:gs pos="46000">
                      <a:srgbClr val="FFFFFF"/>
                    </a:gs>
                  </a:gsLst>
                  <a:lin ang="5400000" scaled="0"/>
                </a:gradFill>
              </a:rPr>
              <a:t>Create </a:t>
            </a:r>
          </a:p>
          <a:p>
            <a:pPr algn="ctr" defTabSz="822655" fontAlgn="base">
              <a:spcBef>
                <a:spcPct val="0"/>
              </a:spcBef>
              <a:spcAft>
                <a:spcPct val="0"/>
              </a:spcAft>
            </a:pPr>
            <a:r>
              <a:rPr lang="en-US" sz="1765" dirty="0">
                <a:gradFill>
                  <a:gsLst>
                    <a:gs pos="16814">
                      <a:srgbClr val="FFFFFF"/>
                    </a:gs>
                    <a:gs pos="46000">
                      <a:srgbClr val="FFFFFF"/>
                    </a:gs>
                  </a:gsLst>
                  <a:lin ang="5400000" scaled="0"/>
                </a:gradFill>
              </a:rPr>
              <a:t>Group</a:t>
            </a:r>
          </a:p>
        </p:txBody>
      </p:sp>
      <p:sp>
        <p:nvSpPr>
          <p:cNvPr id="73" name="Isosceles Triangle 72"/>
          <p:cNvSpPr/>
          <p:nvPr/>
        </p:nvSpPr>
        <p:spPr>
          <a:xfrm>
            <a:off x="5374931" y="1817809"/>
            <a:ext cx="1542686" cy="1256377"/>
          </a:xfrm>
          <a:prstGeom prst="triangle">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defTabSz="932452">
              <a:lnSpc>
                <a:spcPct val="95000"/>
              </a:lnSpc>
            </a:pPr>
            <a:r>
              <a:rPr lang="en-US" sz="16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MSODS</a:t>
            </a:r>
          </a:p>
        </p:txBody>
      </p:sp>
      <p:cxnSp>
        <p:nvCxnSpPr>
          <p:cNvPr id="75" name="Straight Arrow Connector 81"/>
          <p:cNvCxnSpPr>
            <a:stCxn id="64" idx="0"/>
            <a:endCxn id="73" idx="3"/>
          </p:cNvCxnSpPr>
          <p:nvPr/>
        </p:nvCxnSpPr>
        <p:spPr>
          <a:xfrm flipV="1">
            <a:off x="4920608" y="3074186"/>
            <a:ext cx="1225666" cy="272879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76" name="Group 45"/>
          <p:cNvGrpSpPr/>
          <p:nvPr/>
        </p:nvGrpSpPr>
        <p:grpSpPr>
          <a:xfrm>
            <a:off x="8018517" y="2123301"/>
            <a:ext cx="741163" cy="903069"/>
            <a:chOff x="2595740" y="2426666"/>
            <a:chExt cx="3044363" cy="3709396"/>
          </a:xfrm>
        </p:grpSpPr>
        <p:pic>
          <p:nvPicPr>
            <p:cNvPr id="77" name="Picture 46"/>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3556386" y="2426666"/>
              <a:ext cx="2083717" cy="2815836"/>
            </a:xfrm>
            <a:prstGeom prst="rect">
              <a:avLst/>
            </a:prstGeom>
          </p:spPr>
        </p:pic>
        <p:pic>
          <p:nvPicPr>
            <p:cNvPr id="78" name="Picture 47"/>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2595740" y="2701801"/>
              <a:ext cx="2083718" cy="2815836"/>
            </a:xfrm>
            <a:prstGeom prst="rect">
              <a:avLst/>
            </a:prstGeom>
          </p:spPr>
        </p:pic>
        <p:pic>
          <p:nvPicPr>
            <p:cNvPr id="79" name="Picture 48"/>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3244685" y="3277320"/>
              <a:ext cx="2115469" cy="2858742"/>
            </a:xfrm>
            <a:prstGeom prst="rect">
              <a:avLst/>
            </a:prstGeom>
          </p:spPr>
        </p:pic>
      </p:grpSp>
      <p:cxnSp>
        <p:nvCxnSpPr>
          <p:cNvPr id="80" name="Straight Arrow Connector 81"/>
          <p:cNvCxnSpPr/>
          <p:nvPr/>
        </p:nvCxnSpPr>
        <p:spPr>
          <a:xfrm flipV="1">
            <a:off x="6626389" y="2555283"/>
            <a:ext cx="1323974" cy="2580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1" name="Rectangle 84"/>
          <p:cNvSpPr/>
          <p:nvPr/>
        </p:nvSpPr>
        <p:spPr bwMode="auto">
          <a:xfrm>
            <a:off x="6466327" y="2147665"/>
            <a:ext cx="160032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16814">
                      <a:srgbClr val="FFFFFF"/>
                    </a:gs>
                    <a:gs pos="46000">
                      <a:srgbClr val="FFFFFF"/>
                    </a:gs>
                  </a:gsLst>
                  <a:lin ang="5400000" scaled="0"/>
                </a:gradFill>
              </a:rPr>
              <a:t>New group</a:t>
            </a:r>
          </a:p>
        </p:txBody>
      </p:sp>
      <p:sp>
        <p:nvSpPr>
          <p:cNvPr id="82" name="Rectangle 84"/>
          <p:cNvSpPr/>
          <p:nvPr/>
        </p:nvSpPr>
        <p:spPr bwMode="auto">
          <a:xfrm>
            <a:off x="4848225" y="4327685"/>
            <a:ext cx="1209676" cy="423865"/>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401" dirty="0">
                <a:gradFill>
                  <a:gsLst>
                    <a:gs pos="16814">
                      <a:srgbClr val="FFFFFF"/>
                    </a:gs>
                    <a:gs pos="46000">
                      <a:srgbClr val="FFFFFF"/>
                    </a:gs>
                  </a:gsLst>
                  <a:lin ang="5400000" scaled="0"/>
                </a:gradFill>
              </a:rPr>
              <a:t>Create </a:t>
            </a:r>
          </a:p>
          <a:p>
            <a:pPr algn="ctr" defTabSz="822655" fontAlgn="base">
              <a:spcBef>
                <a:spcPct val="0"/>
              </a:spcBef>
              <a:spcAft>
                <a:spcPct val="0"/>
              </a:spcAft>
            </a:pPr>
            <a:r>
              <a:rPr lang="en-US" sz="1401" dirty="0">
                <a:gradFill>
                  <a:gsLst>
                    <a:gs pos="16814">
                      <a:srgbClr val="FFFFFF"/>
                    </a:gs>
                    <a:gs pos="46000">
                      <a:srgbClr val="FFFFFF"/>
                    </a:gs>
                  </a:gsLst>
                  <a:lin ang="5400000" scaled="0"/>
                </a:gradFill>
              </a:rPr>
              <a:t>via AAD Graph</a:t>
            </a:r>
          </a:p>
        </p:txBody>
      </p:sp>
      <p:cxnSp>
        <p:nvCxnSpPr>
          <p:cNvPr id="83" name="Straight Connector 82"/>
          <p:cNvCxnSpPr/>
          <p:nvPr/>
        </p:nvCxnSpPr>
        <p:spPr>
          <a:xfrm>
            <a:off x="1037430" y="3384662"/>
            <a:ext cx="10286473" cy="0"/>
          </a:xfrm>
          <a:prstGeom prst="line">
            <a:avLst/>
          </a:prstGeom>
          <a:ln w="2857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880926" y="2797201"/>
            <a:ext cx="2986848" cy="554041"/>
          </a:xfrm>
          <a:prstGeom prst="rect">
            <a:avLst/>
          </a:prstGeom>
          <a:noFill/>
        </p:spPr>
        <p:txBody>
          <a:bodyPr wrap="none" lIns="161356" tIns="129085" rIns="161356" bIns="129085" rtlCol="0">
            <a:spAutoFit/>
          </a:bodyPr>
          <a:lstStyle/>
          <a:p>
            <a:pPr>
              <a:lnSpc>
                <a:spcPct val="90000"/>
              </a:lnSpc>
              <a:spcAft>
                <a:spcPts val="529"/>
              </a:spcAft>
            </a:pPr>
            <a:r>
              <a:rPr lang="en-US" sz="2118" dirty="0">
                <a:gradFill>
                  <a:gsLst>
                    <a:gs pos="2917">
                      <a:srgbClr val="FFFFFF"/>
                    </a:gs>
                    <a:gs pos="30000">
                      <a:srgbClr val="FFFFFF"/>
                    </a:gs>
                  </a:gsLst>
                  <a:lin ang="5400000" scaled="0"/>
                </a:gradFill>
              </a:rPr>
              <a:t>Azure Active Directory</a:t>
            </a:r>
          </a:p>
        </p:txBody>
      </p:sp>
      <p:sp>
        <p:nvSpPr>
          <p:cNvPr id="85" name="Isosceles Triangle 84"/>
          <p:cNvSpPr/>
          <p:nvPr/>
        </p:nvSpPr>
        <p:spPr>
          <a:xfrm>
            <a:off x="3376079" y="4011091"/>
            <a:ext cx="1088126" cy="927422"/>
          </a:xfrm>
          <a:prstGeom prst="triangle">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0" rIns="0" rtlCol="0" anchor="ctr"/>
          <a:lstStyle/>
          <a:p>
            <a:pPr algn="ctr" defTabSz="932452">
              <a:lnSpc>
                <a:spcPct val="95000"/>
              </a:lnSpc>
            </a:pPr>
            <a:r>
              <a:rPr lang="en-US" sz="13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Exchange </a:t>
            </a:r>
            <a:r>
              <a:rPr lang="en-US" sz="1300" dirty="0" smtClean="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
            </a:r>
            <a:br>
              <a:rPr lang="en-US" sz="1300" dirty="0" smtClean="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br>
            <a:r>
              <a:rPr lang="en-US" sz="1300" dirty="0" smtClean="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Online </a:t>
            </a:r>
            <a:r>
              <a:rPr lang="en-US" sz="13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AD</a:t>
            </a:r>
          </a:p>
        </p:txBody>
      </p:sp>
      <p:cxnSp>
        <p:nvCxnSpPr>
          <p:cNvPr id="86" name="Straight Arrow Connector 81"/>
          <p:cNvCxnSpPr>
            <a:stCxn id="64" idx="0"/>
            <a:endCxn id="85" idx="3"/>
          </p:cNvCxnSpPr>
          <p:nvPr/>
        </p:nvCxnSpPr>
        <p:spPr>
          <a:xfrm flipH="1" flipV="1">
            <a:off x="3920141" y="4938513"/>
            <a:ext cx="1000467" cy="86446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87" name="Group 45"/>
          <p:cNvGrpSpPr/>
          <p:nvPr/>
        </p:nvGrpSpPr>
        <p:grpSpPr>
          <a:xfrm>
            <a:off x="1577437" y="4130067"/>
            <a:ext cx="741163" cy="903069"/>
            <a:chOff x="2595740" y="2426666"/>
            <a:chExt cx="3044363" cy="3709396"/>
          </a:xfrm>
        </p:grpSpPr>
        <p:pic>
          <p:nvPicPr>
            <p:cNvPr id="88" name="Picture 46"/>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3556386" y="2426666"/>
              <a:ext cx="2083717" cy="2815836"/>
            </a:xfrm>
            <a:prstGeom prst="rect">
              <a:avLst/>
            </a:prstGeom>
          </p:spPr>
        </p:pic>
        <p:pic>
          <p:nvPicPr>
            <p:cNvPr id="89" name="Picture 47"/>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2595740" y="2701801"/>
              <a:ext cx="2083718" cy="2815836"/>
            </a:xfrm>
            <a:prstGeom prst="rect">
              <a:avLst/>
            </a:prstGeom>
          </p:spPr>
        </p:pic>
        <p:pic>
          <p:nvPicPr>
            <p:cNvPr id="90" name="Picture 48"/>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3244685" y="3277320"/>
              <a:ext cx="2115469" cy="2858742"/>
            </a:xfrm>
            <a:prstGeom prst="rect">
              <a:avLst/>
            </a:prstGeom>
          </p:spPr>
        </p:pic>
      </p:grpSp>
      <p:cxnSp>
        <p:nvCxnSpPr>
          <p:cNvPr id="91" name="Straight Arrow Connector 81"/>
          <p:cNvCxnSpPr>
            <a:stCxn id="85" idx="1"/>
            <a:endCxn id="88" idx="3"/>
          </p:cNvCxnSpPr>
          <p:nvPr/>
        </p:nvCxnSpPr>
        <p:spPr>
          <a:xfrm flipH="1" flipV="1">
            <a:off x="2318601" y="4472832"/>
            <a:ext cx="1329510" cy="197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6153767" y="3397414"/>
            <a:ext cx="33165" cy="3157676"/>
          </a:xfrm>
          <a:prstGeom prst="line">
            <a:avLst/>
          </a:prstGeom>
          <a:ln w="2857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93" name="Rectangle 84"/>
          <p:cNvSpPr/>
          <p:nvPr/>
        </p:nvSpPr>
        <p:spPr bwMode="auto">
          <a:xfrm>
            <a:off x="4105274" y="5162345"/>
            <a:ext cx="647701" cy="423865"/>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401" dirty="0">
                <a:gradFill>
                  <a:gsLst>
                    <a:gs pos="16814">
                      <a:srgbClr val="FFFFFF"/>
                    </a:gs>
                    <a:gs pos="46000">
                      <a:srgbClr val="FFFFFF"/>
                    </a:gs>
                  </a:gsLst>
                  <a:lin ang="5400000" scaled="0"/>
                </a:gradFill>
              </a:rPr>
              <a:t>Local </a:t>
            </a:r>
          </a:p>
          <a:p>
            <a:pPr algn="ctr" defTabSz="822655" fontAlgn="base">
              <a:spcBef>
                <a:spcPct val="0"/>
              </a:spcBef>
              <a:spcAft>
                <a:spcPct val="0"/>
              </a:spcAft>
            </a:pPr>
            <a:r>
              <a:rPr lang="en-US" sz="1401" dirty="0">
                <a:gradFill>
                  <a:gsLst>
                    <a:gs pos="16814">
                      <a:srgbClr val="FFFFFF"/>
                    </a:gs>
                    <a:gs pos="46000">
                      <a:srgbClr val="FFFFFF"/>
                    </a:gs>
                  </a:gsLst>
                  <a:lin ang="5400000" scaled="0"/>
                </a:gradFill>
              </a:rPr>
              <a:t>create</a:t>
            </a:r>
          </a:p>
        </p:txBody>
      </p:sp>
      <p:sp>
        <p:nvSpPr>
          <p:cNvPr id="94" name="Rectangle 84"/>
          <p:cNvSpPr/>
          <p:nvPr/>
        </p:nvSpPr>
        <p:spPr bwMode="auto">
          <a:xfrm>
            <a:off x="2164267" y="4257899"/>
            <a:ext cx="160032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401" dirty="0">
                <a:gradFill>
                  <a:gsLst>
                    <a:gs pos="16814">
                      <a:srgbClr val="FFFFFF"/>
                    </a:gs>
                    <a:gs pos="46000">
                      <a:srgbClr val="FFFFFF"/>
                    </a:gs>
                  </a:gsLst>
                  <a:lin ang="5400000" scaled="0"/>
                </a:gradFill>
              </a:rPr>
              <a:t>New</a:t>
            </a:r>
          </a:p>
          <a:p>
            <a:pPr algn="ctr" defTabSz="822655" fontAlgn="base">
              <a:spcBef>
                <a:spcPct val="0"/>
              </a:spcBef>
              <a:spcAft>
                <a:spcPct val="0"/>
              </a:spcAft>
            </a:pPr>
            <a:r>
              <a:rPr lang="en-US" sz="1401" dirty="0">
                <a:gradFill>
                  <a:gsLst>
                    <a:gs pos="16814">
                      <a:srgbClr val="FFFFFF"/>
                    </a:gs>
                    <a:gs pos="46000">
                      <a:srgbClr val="FFFFFF"/>
                    </a:gs>
                  </a:gsLst>
                  <a:lin ang="5400000" scaled="0"/>
                </a:gradFill>
              </a:rPr>
              <a:t>group</a:t>
            </a:r>
          </a:p>
        </p:txBody>
      </p:sp>
      <p:sp>
        <p:nvSpPr>
          <p:cNvPr id="95" name="TextBox 94"/>
          <p:cNvSpPr txBox="1"/>
          <p:nvPr/>
        </p:nvSpPr>
        <p:spPr>
          <a:xfrm>
            <a:off x="869270" y="3465814"/>
            <a:ext cx="2321090" cy="554041"/>
          </a:xfrm>
          <a:prstGeom prst="rect">
            <a:avLst/>
          </a:prstGeom>
          <a:noFill/>
        </p:spPr>
        <p:txBody>
          <a:bodyPr wrap="none" lIns="161356" tIns="129085" rIns="161356" bIns="129085" rtlCol="0">
            <a:spAutoFit/>
          </a:bodyPr>
          <a:lstStyle/>
          <a:p>
            <a:pPr>
              <a:lnSpc>
                <a:spcPct val="90000"/>
              </a:lnSpc>
              <a:spcAft>
                <a:spcPts val="529"/>
              </a:spcAft>
            </a:pPr>
            <a:r>
              <a:rPr lang="en-US" sz="2118" dirty="0">
                <a:gradFill>
                  <a:gsLst>
                    <a:gs pos="2917">
                      <a:srgbClr val="FFFFFF"/>
                    </a:gs>
                    <a:gs pos="30000">
                      <a:srgbClr val="FFFFFF"/>
                    </a:gs>
                  </a:gsLst>
                  <a:lin ang="5400000" scaled="0"/>
                </a:gradFill>
              </a:rPr>
              <a:t>Exchange Online</a:t>
            </a:r>
          </a:p>
        </p:txBody>
      </p:sp>
      <p:sp>
        <p:nvSpPr>
          <p:cNvPr id="96" name="TextBox 95"/>
          <p:cNvSpPr txBox="1"/>
          <p:nvPr/>
        </p:nvSpPr>
        <p:spPr>
          <a:xfrm>
            <a:off x="9040904" y="3465814"/>
            <a:ext cx="2468245" cy="554041"/>
          </a:xfrm>
          <a:prstGeom prst="rect">
            <a:avLst/>
          </a:prstGeom>
          <a:noFill/>
        </p:spPr>
        <p:txBody>
          <a:bodyPr wrap="none" lIns="161356" tIns="129085" rIns="161356" bIns="129085" rtlCol="0">
            <a:spAutoFit/>
          </a:bodyPr>
          <a:lstStyle/>
          <a:p>
            <a:pPr>
              <a:lnSpc>
                <a:spcPct val="90000"/>
              </a:lnSpc>
              <a:spcAft>
                <a:spcPts val="529"/>
              </a:spcAft>
            </a:pPr>
            <a:r>
              <a:rPr lang="en-US" sz="2118" dirty="0">
                <a:gradFill>
                  <a:gsLst>
                    <a:gs pos="2917">
                      <a:srgbClr val="FFFFFF"/>
                    </a:gs>
                    <a:gs pos="30000">
                      <a:srgbClr val="FFFFFF"/>
                    </a:gs>
                  </a:gsLst>
                  <a:lin ang="5400000" scaled="0"/>
                </a:gradFill>
              </a:rPr>
              <a:t>SharePoint Online</a:t>
            </a:r>
          </a:p>
        </p:txBody>
      </p:sp>
      <p:sp>
        <p:nvSpPr>
          <p:cNvPr id="97" name="Rectangle 96"/>
          <p:cNvSpPr/>
          <p:nvPr/>
        </p:nvSpPr>
        <p:spPr bwMode="auto">
          <a:xfrm>
            <a:off x="4516620" y="6570660"/>
            <a:ext cx="77231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16814">
                      <a:srgbClr val="FFFFFF"/>
                    </a:gs>
                    <a:gs pos="46000">
                      <a:srgbClr val="FFFFFF"/>
                    </a:gs>
                  </a:gsLst>
                  <a:lin ang="5400000" scaled="0"/>
                </a:gradFill>
              </a:rPr>
              <a:t>EXO</a:t>
            </a:r>
          </a:p>
        </p:txBody>
      </p:sp>
    </p:spTree>
    <p:extLst>
      <p:ext uri="{BB962C8B-B14F-4D97-AF65-F5344CB8AC3E}">
        <p14:creationId xmlns:p14="http://schemas.microsoft.com/office/powerpoint/2010/main" val="393211832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creation flow </a:t>
            </a:r>
            <a:br>
              <a:rPr lang="en-US" dirty="0" smtClean="0"/>
            </a:br>
            <a:r>
              <a:rPr lang="en-US" sz="3200" spc="0" dirty="0" smtClean="0">
                <a:gradFill>
                  <a:gsLst>
                    <a:gs pos="12174">
                      <a:schemeClr val="tx2"/>
                    </a:gs>
                    <a:gs pos="30000">
                      <a:schemeClr val="tx2"/>
                    </a:gs>
                  </a:gsLst>
                  <a:lin ang="5400000" scaled="0"/>
                </a:gradFill>
              </a:rPr>
              <a:t>EXO </a:t>
            </a:r>
            <a:r>
              <a:rPr lang="en-US" sz="3200" spc="0" dirty="0">
                <a:gradFill>
                  <a:gsLst>
                    <a:gs pos="12174">
                      <a:schemeClr val="tx2"/>
                    </a:gs>
                    <a:gs pos="30000">
                      <a:schemeClr val="tx2"/>
                    </a:gs>
                  </a:gsLst>
                  <a:lin ang="5400000" scaled="0"/>
                </a:gradFill>
              </a:rPr>
              <a:t>notifies SPO, which creates a local group</a:t>
            </a:r>
          </a:p>
        </p:txBody>
      </p:sp>
      <p:pic>
        <p:nvPicPr>
          <p:cNvPr id="129" name="Picture 128"/>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flipH="1">
            <a:off x="1249114" y="5824907"/>
            <a:ext cx="588448" cy="795200"/>
          </a:xfrm>
          <a:prstGeom prst="rect">
            <a:avLst/>
          </a:prstGeom>
        </p:spPr>
      </p:pic>
      <p:pic>
        <p:nvPicPr>
          <p:cNvPr id="130" name="Picture 129"/>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863974" y="5869017"/>
            <a:ext cx="604724" cy="797358"/>
          </a:xfrm>
          <a:prstGeom prst="rect">
            <a:avLst/>
          </a:prstGeom>
        </p:spPr>
      </p:pic>
      <p:sp>
        <p:nvSpPr>
          <p:cNvPr id="131" name="Rectangle 77"/>
          <p:cNvSpPr/>
          <p:nvPr/>
        </p:nvSpPr>
        <p:spPr bwMode="auto">
          <a:xfrm>
            <a:off x="1046960" y="6296891"/>
            <a:ext cx="2270855"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endParaRPr lang="en-US" sz="1765" dirty="0">
              <a:gradFill>
                <a:gsLst>
                  <a:gs pos="16814">
                    <a:srgbClr val="FFFFFF"/>
                  </a:gs>
                  <a:gs pos="46000">
                    <a:srgbClr val="FFFFFF"/>
                  </a:gs>
                </a:gsLst>
                <a:lin ang="5400000" scaled="0"/>
              </a:gradFill>
            </a:endParaRPr>
          </a:p>
        </p:txBody>
      </p:sp>
      <p:sp>
        <p:nvSpPr>
          <p:cNvPr id="132" name="Rectangle 131"/>
          <p:cNvSpPr/>
          <p:nvPr/>
        </p:nvSpPr>
        <p:spPr bwMode="auto">
          <a:xfrm>
            <a:off x="4516621" y="6240495"/>
            <a:ext cx="77231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16814">
                      <a:srgbClr val="FFFFFF"/>
                    </a:gs>
                    <a:gs pos="46000">
                      <a:srgbClr val="FFFFFF"/>
                    </a:gs>
                  </a:gsLst>
                  <a:lin ang="5400000" scaled="0"/>
                </a:gradFill>
              </a:rPr>
              <a:t>EXO</a:t>
            </a:r>
          </a:p>
        </p:txBody>
      </p:sp>
      <p:pic>
        <p:nvPicPr>
          <p:cNvPr id="133" name="Picture 132"/>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4635298" y="5802983"/>
            <a:ext cx="570620" cy="910564"/>
          </a:xfrm>
          <a:prstGeom prst="rect">
            <a:avLst/>
          </a:prstGeom>
        </p:spPr>
      </p:pic>
      <p:cxnSp>
        <p:nvCxnSpPr>
          <p:cNvPr id="134" name="Straight Arrow Connector 81"/>
          <p:cNvCxnSpPr>
            <a:stCxn id="130" idx="3"/>
            <a:endCxn id="133" idx="1"/>
          </p:cNvCxnSpPr>
          <p:nvPr/>
        </p:nvCxnSpPr>
        <p:spPr>
          <a:xfrm flipV="1">
            <a:off x="2468697" y="6258265"/>
            <a:ext cx="2166601" cy="943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35" name="Rectangle 84"/>
          <p:cNvSpPr/>
          <p:nvPr/>
        </p:nvSpPr>
        <p:spPr bwMode="auto">
          <a:xfrm>
            <a:off x="2646753" y="6041002"/>
            <a:ext cx="160032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16814">
                      <a:srgbClr val="FFFFFF"/>
                    </a:gs>
                    <a:gs pos="46000">
                      <a:srgbClr val="FFFFFF"/>
                    </a:gs>
                  </a:gsLst>
                  <a:lin ang="5400000" scaled="0"/>
                </a:gradFill>
              </a:rPr>
              <a:t>Create </a:t>
            </a:r>
          </a:p>
          <a:p>
            <a:pPr algn="ctr" defTabSz="822655" fontAlgn="base">
              <a:spcBef>
                <a:spcPct val="0"/>
              </a:spcBef>
              <a:spcAft>
                <a:spcPct val="0"/>
              </a:spcAft>
            </a:pPr>
            <a:r>
              <a:rPr lang="en-US" sz="1765" dirty="0">
                <a:gradFill>
                  <a:gsLst>
                    <a:gs pos="16814">
                      <a:srgbClr val="FFFFFF"/>
                    </a:gs>
                    <a:gs pos="46000">
                      <a:srgbClr val="FFFFFF"/>
                    </a:gs>
                  </a:gsLst>
                  <a:lin ang="5400000" scaled="0"/>
                </a:gradFill>
              </a:rPr>
              <a:t>Group</a:t>
            </a:r>
          </a:p>
        </p:txBody>
      </p:sp>
      <p:sp>
        <p:nvSpPr>
          <p:cNvPr id="136" name="Isosceles Triangle 135"/>
          <p:cNvSpPr/>
          <p:nvPr/>
        </p:nvSpPr>
        <p:spPr>
          <a:xfrm>
            <a:off x="5374931" y="1817809"/>
            <a:ext cx="1542686" cy="1256377"/>
          </a:xfrm>
          <a:prstGeom prst="triangle">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defTabSz="932452">
              <a:lnSpc>
                <a:spcPct val="95000"/>
              </a:lnSpc>
            </a:pPr>
            <a:r>
              <a:rPr lang="en-US" sz="16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MSODS</a:t>
            </a:r>
          </a:p>
        </p:txBody>
      </p:sp>
      <p:cxnSp>
        <p:nvCxnSpPr>
          <p:cNvPr id="137" name="Straight Arrow Connector 81"/>
          <p:cNvCxnSpPr>
            <a:stCxn id="133" idx="0"/>
            <a:endCxn id="136" idx="3"/>
          </p:cNvCxnSpPr>
          <p:nvPr/>
        </p:nvCxnSpPr>
        <p:spPr>
          <a:xfrm flipV="1">
            <a:off x="4920608" y="3074186"/>
            <a:ext cx="1225666" cy="272879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38" name="Group 45"/>
          <p:cNvGrpSpPr/>
          <p:nvPr/>
        </p:nvGrpSpPr>
        <p:grpSpPr>
          <a:xfrm>
            <a:off x="8018517" y="2123301"/>
            <a:ext cx="741163" cy="903069"/>
            <a:chOff x="2595740" y="2426666"/>
            <a:chExt cx="3044363" cy="3709396"/>
          </a:xfrm>
        </p:grpSpPr>
        <p:pic>
          <p:nvPicPr>
            <p:cNvPr id="141" name="Picture 46"/>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3556386" y="2426666"/>
              <a:ext cx="2083717" cy="2815836"/>
            </a:xfrm>
            <a:prstGeom prst="rect">
              <a:avLst/>
            </a:prstGeom>
          </p:spPr>
        </p:pic>
        <p:pic>
          <p:nvPicPr>
            <p:cNvPr id="142" name="Picture 47"/>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2595740" y="2701801"/>
              <a:ext cx="2083718" cy="2815836"/>
            </a:xfrm>
            <a:prstGeom prst="rect">
              <a:avLst/>
            </a:prstGeom>
          </p:spPr>
        </p:pic>
        <p:pic>
          <p:nvPicPr>
            <p:cNvPr id="143" name="Picture 48"/>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3244685" y="3277320"/>
              <a:ext cx="2115469" cy="2858742"/>
            </a:xfrm>
            <a:prstGeom prst="rect">
              <a:avLst/>
            </a:prstGeom>
          </p:spPr>
        </p:pic>
      </p:grpSp>
      <p:cxnSp>
        <p:nvCxnSpPr>
          <p:cNvPr id="144" name="Straight Arrow Connector 81"/>
          <p:cNvCxnSpPr/>
          <p:nvPr/>
        </p:nvCxnSpPr>
        <p:spPr>
          <a:xfrm flipV="1">
            <a:off x="6626389" y="2555283"/>
            <a:ext cx="1323974" cy="2580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45" name="Rectangle 84"/>
          <p:cNvSpPr/>
          <p:nvPr/>
        </p:nvSpPr>
        <p:spPr bwMode="auto">
          <a:xfrm>
            <a:off x="6466327" y="2147665"/>
            <a:ext cx="160032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16814">
                      <a:srgbClr val="FFFFFF"/>
                    </a:gs>
                    <a:gs pos="46000">
                      <a:srgbClr val="FFFFFF"/>
                    </a:gs>
                  </a:gsLst>
                  <a:lin ang="5400000" scaled="0"/>
                </a:gradFill>
              </a:rPr>
              <a:t>New group</a:t>
            </a:r>
          </a:p>
        </p:txBody>
      </p:sp>
      <p:sp>
        <p:nvSpPr>
          <p:cNvPr id="146" name="Rectangle 84"/>
          <p:cNvSpPr/>
          <p:nvPr/>
        </p:nvSpPr>
        <p:spPr bwMode="auto">
          <a:xfrm>
            <a:off x="4848225" y="4327685"/>
            <a:ext cx="1209676" cy="423865"/>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401" dirty="0">
                <a:gradFill>
                  <a:gsLst>
                    <a:gs pos="16814">
                      <a:srgbClr val="FFFFFF"/>
                    </a:gs>
                    <a:gs pos="46000">
                      <a:srgbClr val="FFFFFF"/>
                    </a:gs>
                  </a:gsLst>
                  <a:lin ang="5400000" scaled="0"/>
                </a:gradFill>
              </a:rPr>
              <a:t>Create </a:t>
            </a:r>
          </a:p>
          <a:p>
            <a:pPr algn="ctr" defTabSz="822655" fontAlgn="base">
              <a:spcBef>
                <a:spcPct val="0"/>
              </a:spcBef>
              <a:spcAft>
                <a:spcPct val="0"/>
              </a:spcAft>
            </a:pPr>
            <a:r>
              <a:rPr lang="en-US" sz="1401" dirty="0">
                <a:gradFill>
                  <a:gsLst>
                    <a:gs pos="16814">
                      <a:srgbClr val="FFFFFF"/>
                    </a:gs>
                    <a:gs pos="46000">
                      <a:srgbClr val="FFFFFF"/>
                    </a:gs>
                  </a:gsLst>
                  <a:lin ang="5400000" scaled="0"/>
                </a:gradFill>
              </a:rPr>
              <a:t>via AAD Graph</a:t>
            </a:r>
          </a:p>
        </p:txBody>
      </p:sp>
      <p:cxnSp>
        <p:nvCxnSpPr>
          <p:cNvPr id="147" name="Straight Connector 146"/>
          <p:cNvCxnSpPr/>
          <p:nvPr/>
        </p:nvCxnSpPr>
        <p:spPr>
          <a:xfrm>
            <a:off x="1037430" y="3384662"/>
            <a:ext cx="10286473" cy="0"/>
          </a:xfrm>
          <a:prstGeom prst="line">
            <a:avLst/>
          </a:prstGeom>
          <a:ln w="2857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880926" y="2797201"/>
            <a:ext cx="2986848" cy="554041"/>
          </a:xfrm>
          <a:prstGeom prst="rect">
            <a:avLst/>
          </a:prstGeom>
          <a:noFill/>
        </p:spPr>
        <p:txBody>
          <a:bodyPr wrap="none" lIns="161356" tIns="129085" rIns="161356" bIns="129085" rtlCol="0">
            <a:spAutoFit/>
          </a:bodyPr>
          <a:lstStyle/>
          <a:p>
            <a:pPr>
              <a:lnSpc>
                <a:spcPct val="90000"/>
              </a:lnSpc>
              <a:spcAft>
                <a:spcPts val="529"/>
              </a:spcAft>
            </a:pPr>
            <a:r>
              <a:rPr lang="en-US" sz="2118" dirty="0">
                <a:gradFill>
                  <a:gsLst>
                    <a:gs pos="2917">
                      <a:srgbClr val="FFFFFF"/>
                    </a:gs>
                    <a:gs pos="30000">
                      <a:srgbClr val="FFFFFF"/>
                    </a:gs>
                  </a:gsLst>
                  <a:lin ang="5400000" scaled="0"/>
                </a:gradFill>
              </a:rPr>
              <a:t>Azure Active Directory</a:t>
            </a:r>
          </a:p>
        </p:txBody>
      </p:sp>
      <p:sp>
        <p:nvSpPr>
          <p:cNvPr id="149" name="Isosceles Triangle 148"/>
          <p:cNvSpPr/>
          <p:nvPr/>
        </p:nvSpPr>
        <p:spPr>
          <a:xfrm>
            <a:off x="3376079" y="4011091"/>
            <a:ext cx="1088126" cy="927422"/>
          </a:xfrm>
          <a:prstGeom prst="triangle">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0" rIns="0" rtlCol="0" anchor="ctr"/>
          <a:lstStyle/>
          <a:p>
            <a:pPr algn="ctr" defTabSz="932452">
              <a:lnSpc>
                <a:spcPct val="95000"/>
              </a:lnSpc>
            </a:pPr>
            <a:r>
              <a:rPr lang="en-US" sz="13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Exchange </a:t>
            </a:r>
            <a:r>
              <a:rPr lang="en-US" sz="1300" dirty="0" smtClean="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
            </a:r>
            <a:br>
              <a:rPr lang="en-US" sz="1300" dirty="0" smtClean="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br>
            <a:r>
              <a:rPr lang="en-US" sz="1300" dirty="0" smtClean="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Online </a:t>
            </a:r>
            <a:r>
              <a:rPr lang="en-US" sz="13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AD</a:t>
            </a:r>
          </a:p>
        </p:txBody>
      </p:sp>
      <p:cxnSp>
        <p:nvCxnSpPr>
          <p:cNvPr id="150" name="Straight Arrow Connector 81"/>
          <p:cNvCxnSpPr>
            <a:stCxn id="133" idx="0"/>
            <a:endCxn id="149" idx="3"/>
          </p:cNvCxnSpPr>
          <p:nvPr/>
        </p:nvCxnSpPr>
        <p:spPr>
          <a:xfrm flipH="1" flipV="1">
            <a:off x="3920141" y="4938513"/>
            <a:ext cx="1000467" cy="86446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52" name="Group 45"/>
          <p:cNvGrpSpPr/>
          <p:nvPr/>
        </p:nvGrpSpPr>
        <p:grpSpPr>
          <a:xfrm>
            <a:off x="1577437" y="4130067"/>
            <a:ext cx="741163" cy="903069"/>
            <a:chOff x="2595740" y="2426666"/>
            <a:chExt cx="3044363" cy="3709396"/>
          </a:xfrm>
        </p:grpSpPr>
        <p:pic>
          <p:nvPicPr>
            <p:cNvPr id="153" name="Picture 46"/>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3556386" y="2426666"/>
              <a:ext cx="2083717" cy="2815836"/>
            </a:xfrm>
            <a:prstGeom prst="rect">
              <a:avLst/>
            </a:prstGeom>
          </p:spPr>
        </p:pic>
        <p:pic>
          <p:nvPicPr>
            <p:cNvPr id="155" name="Picture 47"/>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2595740" y="2701801"/>
              <a:ext cx="2083718" cy="2815836"/>
            </a:xfrm>
            <a:prstGeom prst="rect">
              <a:avLst/>
            </a:prstGeom>
          </p:spPr>
        </p:pic>
        <p:pic>
          <p:nvPicPr>
            <p:cNvPr id="156" name="Picture 48"/>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3244685" y="3277320"/>
              <a:ext cx="2115469" cy="2858742"/>
            </a:xfrm>
            <a:prstGeom prst="rect">
              <a:avLst/>
            </a:prstGeom>
          </p:spPr>
        </p:pic>
      </p:grpSp>
      <p:cxnSp>
        <p:nvCxnSpPr>
          <p:cNvPr id="157" name="Straight Arrow Connector 81"/>
          <p:cNvCxnSpPr>
            <a:stCxn id="149" idx="1"/>
            <a:endCxn id="153" idx="3"/>
          </p:cNvCxnSpPr>
          <p:nvPr/>
        </p:nvCxnSpPr>
        <p:spPr>
          <a:xfrm flipH="1" flipV="1">
            <a:off x="2318601" y="4472832"/>
            <a:ext cx="1329510" cy="197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6153767" y="3397414"/>
            <a:ext cx="33165" cy="3157676"/>
          </a:xfrm>
          <a:prstGeom prst="line">
            <a:avLst/>
          </a:prstGeom>
          <a:ln w="2857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59" name="Rectangle 84"/>
          <p:cNvSpPr/>
          <p:nvPr/>
        </p:nvSpPr>
        <p:spPr bwMode="auto">
          <a:xfrm>
            <a:off x="4105274" y="5162345"/>
            <a:ext cx="647701" cy="423865"/>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401" dirty="0">
                <a:gradFill>
                  <a:gsLst>
                    <a:gs pos="16814">
                      <a:srgbClr val="FFFFFF"/>
                    </a:gs>
                    <a:gs pos="46000">
                      <a:srgbClr val="FFFFFF"/>
                    </a:gs>
                  </a:gsLst>
                  <a:lin ang="5400000" scaled="0"/>
                </a:gradFill>
              </a:rPr>
              <a:t>Local </a:t>
            </a:r>
          </a:p>
          <a:p>
            <a:pPr algn="ctr" defTabSz="822655" fontAlgn="base">
              <a:spcBef>
                <a:spcPct val="0"/>
              </a:spcBef>
              <a:spcAft>
                <a:spcPct val="0"/>
              </a:spcAft>
            </a:pPr>
            <a:r>
              <a:rPr lang="en-US" sz="1401" dirty="0">
                <a:gradFill>
                  <a:gsLst>
                    <a:gs pos="16814">
                      <a:srgbClr val="FFFFFF"/>
                    </a:gs>
                    <a:gs pos="46000">
                      <a:srgbClr val="FFFFFF"/>
                    </a:gs>
                  </a:gsLst>
                  <a:lin ang="5400000" scaled="0"/>
                </a:gradFill>
              </a:rPr>
              <a:t>create</a:t>
            </a:r>
          </a:p>
        </p:txBody>
      </p:sp>
      <p:sp>
        <p:nvSpPr>
          <p:cNvPr id="160" name="Rectangle 84"/>
          <p:cNvSpPr/>
          <p:nvPr/>
        </p:nvSpPr>
        <p:spPr bwMode="auto">
          <a:xfrm>
            <a:off x="2164267" y="4257899"/>
            <a:ext cx="160032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401" dirty="0">
                <a:gradFill>
                  <a:gsLst>
                    <a:gs pos="16814">
                      <a:srgbClr val="FFFFFF"/>
                    </a:gs>
                    <a:gs pos="46000">
                      <a:srgbClr val="FFFFFF"/>
                    </a:gs>
                  </a:gsLst>
                  <a:lin ang="5400000" scaled="0"/>
                </a:gradFill>
              </a:rPr>
              <a:t>New</a:t>
            </a:r>
          </a:p>
          <a:p>
            <a:pPr algn="ctr" defTabSz="822655" fontAlgn="base">
              <a:spcBef>
                <a:spcPct val="0"/>
              </a:spcBef>
              <a:spcAft>
                <a:spcPct val="0"/>
              </a:spcAft>
            </a:pPr>
            <a:r>
              <a:rPr lang="en-US" sz="1401" dirty="0">
                <a:gradFill>
                  <a:gsLst>
                    <a:gs pos="16814">
                      <a:srgbClr val="FFFFFF"/>
                    </a:gs>
                    <a:gs pos="46000">
                      <a:srgbClr val="FFFFFF"/>
                    </a:gs>
                  </a:gsLst>
                  <a:lin ang="5400000" scaled="0"/>
                </a:gradFill>
              </a:rPr>
              <a:t>group</a:t>
            </a:r>
          </a:p>
        </p:txBody>
      </p:sp>
      <p:sp>
        <p:nvSpPr>
          <p:cNvPr id="161" name="TextBox 160"/>
          <p:cNvSpPr txBox="1"/>
          <p:nvPr/>
        </p:nvSpPr>
        <p:spPr>
          <a:xfrm>
            <a:off x="869270" y="3465814"/>
            <a:ext cx="2321090" cy="554041"/>
          </a:xfrm>
          <a:prstGeom prst="rect">
            <a:avLst/>
          </a:prstGeom>
          <a:noFill/>
        </p:spPr>
        <p:txBody>
          <a:bodyPr wrap="none" lIns="161356" tIns="129085" rIns="161356" bIns="129085" rtlCol="0">
            <a:spAutoFit/>
          </a:bodyPr>
          <a:lstStyle/>
          <a:p>
            <a:pPr>
              <a:lnSpc>
                <a:spcPct val="90000"/>
              </a:lnSpc>
              <a:spcAft>
                <a:spcPts val="529"/>
              </a:spcAft>
            </a:pPr>
            <a:r>
              <a:rPr lang="en-US" sz="2118" dirty="0">
                <a:gradFill>
                  <a:gsLst>
                    <a:gs pos="2917">
                      <a:srgbClr val="FFFFFF"/>
                    </a:gs>
                    <a:gs pos="30000">
                      <a:srgbClr val="FFFFFF"/>
                    </a:gs>
                  </a:gsLst>
                  <a:lin ang="5400000" scaled="0"/>
                </a:gradFill>
              </a:rPr>
              <a:t>Exchange Online</a:t>
            </a:r>
          </a:p>
        </p:txBody>
      </p:sp>
      <p:sp>
        <p:nvSpPr>
          <p:cNvPr id="162" name="TextBox 161"/>
          <p:cNvSpPr txBox="1"/>
          <p:nvPr/>
        </p:nvSpPr>
        <p:spPr>
          <a:xfrm>
            <a:off x="9040904" y="3465814"/>
            <a:ext cx="2468245" cy="554041"/>
          </a:xfrm>
          <a:prstGeom prst="rect">
            <a:avLst/>
          </a:prstGeom>
          <a:noFill/>
        </p:spPr>
        <p:txBody>
          <a:bodyPr wrap="none" lIns="161356" tIns="129085" rIns="161356" bIns="129085" rtlCol="0">
            <a:spAutoFit/>
          </a:bodyPr>
          <a:lstStyle/>
          <a:p>
            <a:pPr>
              <a:lnSpc>
                <a:spcPct val="90000"/>
              </a:lnSpc>
              <a:spcAft>
                <a:spcPts val="529"/>
              </a:spcAft>
            </a:pPr>
            <a:r>
              <a:rPr lang="en-US" sz="2118" dirty="0">
                <a:gradFill>
                  <a:gsLst>
                    <a:gs pos="2917">
                      <a:srgbClr val="FFFFFF"/>
                    </a:gs>
                    <a:gs pos="30000">
                      <a:srgbClr val="FFFFFF"/>
                    </a:gs>
                  </a:gsLst>
                  <a:lin ang="5400000" scaled="0"/>
                </a:gradFill>
              </a:rPr>
              <a:t>SharePoint Online</a:t>
            </a:r>
          </a:p>
        </p:txBody>
      </p:sp>
      <p:sp>
        <p:nvSpPr>
          <p:cNvPr id="163" name="Rectangle 162"/>
          <p:cNvSpPr/>
          <p:nvPr/>
        </p:nvSpPr>
        <p:spPr bwMode="auto">
          <a:xfrm>
            <a:off x="4516620" y="6570660"/>
            <a:ext cx="77231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16814">
                      <a:srgbClr val="FFFFFF"/>
                    </a:gs>
                    <a:gs pos="46000">
                      <a:srgbClr val="FFFFFF"/>
                    </a:gs>
                  </a:gsLst>
                  <a:lin ang="5400000" scaled="0"/>
                </a:gradFill>
              </a:rPr>
              <a:t>EXO</a:t>
            </a:r>
          </a:p>
        </p:txBody>
      </p:sp>
      <p:sp>
        <p:nvSpPr>
          <p:cNvPr id="100" name="Isosceles Triangle 99"/>
          <p:cNvSpPr/>
          <p:nvPr/>
        </p:nvSpPr>
        <p:spPr>
          <a:xfrm>
            <a:off x="8088051" y="4019783"/>
            <a:ext cx="1023609" cy="922847"/>
          </a:xfrm>
          <a:prstGeom prst="triangle">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0" rIns="0" rtlCol="0" anchor="ctr"/>
          <a:lstStyle/>
          <a:p>
            <a:pPr algn="ctr" defTabSz="932452">
              <a:lnSpc>
                <a:spcPct val="95000"/>
              </a:lnSpc>
            </a:pPr>
            <a:r>
              <a:rPr lang="en-US" sz="13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SharePoint </a:t>
            </a:r>
            <a:r>
              <a:rPr lang="en-US" sz="1300" dirty="0" smtClean="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
            </a:r>
            <a:br>
              <a:rPr lang="en-US" sz="1300" dirty="0" smtClean="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br>
            <a:r>
              <a:rPr lang="en-US" sz="1300" dirty="0" smtClean="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Online </a:t>
            </a:r>
            <a:r>
              <a:rPr lang="en-US" sz="13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AD</a:t>
            </a:r>
          </a:p>
        </p:txBody>
      </p:sp>
      <p:sp>
        <p:nvSpPr>
          <p:cNvPr id="107" name="Rectangle 106"/>
          <p:cNvSpPr/>
          <p:nvPr/>
        </p:nvSpPr>
        <p:spPr bwMode="auto">
          <a:xfrm>
            <a:off x="7017489" y="6570660"/>
            <a:ext cx="77231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16814">
                      <a:srgbClr val="FFFFFF"/>
                    </a:gs>
                    <a:gs pos="46000">
                      <a:srgbClr val="FFFFFF"/>
                    </a:gs>
                  </a:gsLst>
                  <a:lin ang="5400000" scaled="0"/>
                </a:gradFill>
              </a:rPr>
              <a:t>SPO</a:t>
            </a:r>
          </a:p>
        </p:txBody>
      </p:sp>
      <p:pic>
        <p:nvPicPr>
          <p:cNvPr id="108" name="Picture 107"/>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7118338" y="5797651"/>
            <a:ext cx="570620" cy="910564"/>
          </a:xfrm>
          <a:prstGeom prst="rect">
            <a:avLst/>
          </a:prstGeom>
        </p:spPr>
      </p:pic>
      <p:cxnSp>
        <p:nvCxnSpPr>
          <p:cNvPr id="110" name="Straight Arrow Connector 81"/>
          <p:cNvCxnSpPr>
            <a:endCxn id="108" idx="1"/>
          </p:cNvCxnSpPr>
          <p:nvPr/>
        </p:nvCxnSpPr>
        <p:spPr>
          <a:xfrm flipV="1">
            <a:off x="5218619" y="6252933"/>
            <a:ext cx="1899719" cy="533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81"/>
          <p:cNvCxnSpPr>
            <a:stCxn id="108" idx="3"/>
            <a:endCxn id="100" idx="3"/>
          </p:cNvCxnSpPr>
          <p:nvPr/>
        </p:nvCxnSpPr>
        <p:spPr>
          <a:xfrm flipV="1">
            <a:off x="7688958" y="4942630"/>
            <a:ext cx="910898" cy="1310303"/>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13" name="Picture 46"/>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10466246" y="4063083"/>
            <a:ext cx="507290" cy="685528"/>
          </a:xfrm>
          <a:prstGeom prst="rect">
            <a:avLst/>
          </a:prstGeom>
        </p:spPr>
      </p:pic>
      <p:pic>
        <p:nvPicPr>
          <p:cNvPr id="114" name="Picture 47"/>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10232373" y="4130066"/>
            <a:ext cx="507290" cy="685528"/>
          </a:xfrm>
          <a:prstGeom prst="rect">
            <a:avLst/>
          </a:prstGeom>
        </p:spPr>
      </p:pic>
      <p:pic>
        <p:nvPicPr>
          <p:cNvPr id="115" name="Picture 48"/>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10390361" y="4270179"/>
            <a:ext cx="515020" cy="695973"/>
          </a:xfrm>
          <a:prstGeom prst="rect">
            <a:avLst/>
          </a:prstGeom>
        </p:spPr>
      </p:pic>
      <p:cxnSp>
        <p:nvCxnSpPr>
          <p:cNvPr id="116" name="Straight Arrow Connector 81"/>
          <p:cNvCxnSpPr>
            <a:stCxn id="100" idx="5"/>
            <a:endCxn id="114" idx="1"/>
          </p:cNvCxnSpPr>
          <p:nvPr/>
        </p:nvCxnSpPr>
        <p:spPr>
          <a:xfrm flipV="1">
            <a:off x="8855758" y="4472831"/>
            <a:ext cx="1376615" cy="837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0" name="Rectangle 84"/>
          <p:cNvSpPr/>
          <p:nvPr/>
        </p:nvSpPr>
        <p:spPr bwMode="auto">
          <a:xfrm>
            <a:off x="8796340" y="4259810"/>
            <a:ext cx="1600327" cy="41235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401" dirty="0">
                <a:gradFill>
                  <a:gsLst>
                    <a:gs pos="16814">
                      <a:srgbClr val="FFFFFF"/>
                    </a:gs>
                    <a:gs pos="46000">
                      <a:srgbClr val="FFFFFF"/>
                    </a:gs>
                  </a:gsLst>
                  <a:lin ang="5400000" scaled="0"/>
                </a:gradFill>
              </a:rPr>
              <a:t>New</a:t>
            </a:r>
          </a:p>
          <a:p>
            <a:pPr algn="ctr" defTabSz="822655" fontAlgn="base">
              <a:spcBef>
                <a:spcPct val="0"/>
              </a:spcBef>
              <a:spcAft>
                <a:spcPct val="0"/>
              </a:spcAft>
            </a:pPr>
            <a:r>
              <a:rPr lang="en-US" sz="1401" dirty="0">
                <a:gradFill>
                  <a:gsLst>
                    <a:gs pos="16814">
                      <a:srgbClr val="FFFFFF"/>
                    </a:gs>
                    <a:gs pos="46000">
                      <a:srgbClr val="FFFFFF"/>
                    </a:gs>
                  </a:gsLst>
                  <a:lin ang="5400000" scaled="0"/>
                </a:gradFill>
              </a:rPr>
              <a:t>group</a:t>
            </a:r>
          </a:p>
        </p:txBody>
      </p:sp>
      <p:sp>
        <p:nvSpPr>
          <p:cNvPr id="128" name="Rectangle 84"/>
          <p:cNvSpPr/>
          <p:nvPr/>
        </p:nvSpPr>
        <p:spPr bwMode="auto">
          <a:xfrm>
            <a:off x="5456237" y="5872221"/>
            <a:ext cx="1423990" cy="31903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401" dirty="0">
                <a:gradFill>
                  <a:gsLst>
                    <a:gs pos="16814">
                      <a:srgbClr val="FFFFFF"/>
                    </a:gs>
                    <a:gs pos="46000">
                      <a:srgbClr val="FFFFFF"/>
                    </a:gs>
                  </a:gsLst>
                  <a:lin ang="5400000" scaled="0"/>
                </a:gradFill>
              </a:rPr>
              <a:t>Notification</a:t>
            </a:r>
          </a:p>
        </p:txBody>
      </p:sp>
      <p:sp>
        <p:nvSpPr>
          <p:cNvPr id="164" name="Rectangle 84"/>
          <p:cNvSpPr/>
          <p:nvPr/>
        </p:nvSpPr>
        <p:spPr bwMode="auto">
          <a:xfrm>
            <a:off x="7458543" y="5162345"/>
            <a:ext cx="1600327" cy="423865"/>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401" dirty="0">
                <a:gradFill>
                  <a:gsLst>
                    <a:gs pos="16814">
                      <a:srgbClr val="FFFFFF"/>
                    </a:gs>
                    <a:gs pos="46000">
                      <a:srgbClr val="FFFFFF"/>
                    </a:gs>
                  </a:gsLst>
                  <a:lin ang="5400000" scaled="0"/>
                </a:gradFill>
              </a:rPr>
              <a:t>Local </a:t>
            </a:r>
          </a:p>
          <a:p>
            <a:pPr algn="ctr" defTabSz="822655" fontAlgn="base">
              <a:spcBef>
                <a:spcPct val="0"/>
              </a:spcBef>
              <a:spcAft>
                <a:spcPct val="0"/>
              </a:spcAft>
            </a:pPr>
            <a:r>
              <a:rPr lang="en-US" sz="1401" dirty="0">
                <a:gradFill>
                  <a:gsLst>
                    <a:gs pos="16814">
                      <a:srgbClr val="FFFFFF"/>
                    </a:gs>
                    <a:gs pos="46000">
                      <a:srgbClr val="FFFFFF"/>
                    </a:gs>
                  </a:gsLst>
                  <a:lin ang="5400000" scaled="0"/>
                </a:gradFill>
              </a:rPr>
              <a:t>create</a:t>
            </a:r>
          </a:p>
        </p:txBody>
      </p:sp>
    </p:spTree>
    <p:extLst>
      <p:ext uri="{BB962C8B-B14F-4D97-AF65-F5344CB8AC3E}">
        <p14:creationId xmlns:p14="http://schemas.microsoft.com/office/powerpoint/2010/main" val="192598853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Picture 140"/>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flipH="1">
            <a:off x="1249114" y="5824907"/>
            <a:ext cx="588448" cy="795200"/>
          </a:xfrm>
          <a:prstGeom prst="rect">
            <a:avLst/>
          </a:prstGeom>
        </p:spPr>
      </p:pic>
      <p:pic>
        <p:nvPicPr>
          <p:cNvPr id="142" name="Picture 141"/>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863974" y="5869017"/>
            <a:ext cx="604724" cy="797358"/>
          </a:xfrm>
          <a:prstGeom prst="rect">
            <a:avLst/>
          </a:prstGeom>
        </p:spPr>
      </p:pic>
      <p:sp>
        <p:nvSpPr>
          <p:cNvPr id="143" name="Rectangle 77"/>
          <p:cNvSpPr/>
          <p:nvPr/>
        </p:nvSpPr>
        <p:spPr bwMode="auto">
          <a:xfrm>
            <a:off x="1046960" y="6296891"/>
            <a:ext cx="2270855"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endParaRPr lang="en-US" sz="1765" dirty="0">
              <a:gradFill>
                <a:gsLst>
                  <a:gs pos="16814">
                    <a:srgbClr val="FFFFFF"/>
                  </a:gs>
                  <a:gs pos="46000">
                    <a:srgbClr val="FFFFFF"/>
                  </a:gs>
                </a:gsLst>
                <a:lin ang="5400000" scaled="0"/>
              </a:gradFill>
            </a:endParaRPr>
          </a:p>
        </p:txBody>
      </p:sp>
      <p:sp>
        <p:nvSpPr>
          <p:cNvPr id="144" name="Rectangle 143"/>
          <p:cNvSpPr/>
          <p:nvPr/>
        </p:nvSpPr>
        <p:spPr bwMode="auto">
          <a:xfrm>
            <a:off x="4516621" y="6240495"/>
            <a:ext cx="77231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16814">
                      <a:srgbClr val="FFFFFF"/>
                    </a:gs>
                    <a:gs pos="46000">
                      <a:srgbClr val="FFFFFF"/>
                    </a:gs>
                  </a:gsLst>
                  <a:lin ang="5400000" scaled="0"/>
                </a:gradFill>
              </a:rPr>
              <a:t>EXO</a:t>
            </a:r>
          </a:p>
        </p:txBody>
      </p:sp>
      <p:pic>
        <p:nvPicPr>
          <p:cNvPr id="145" name="Picture 144"/>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4635298" y="5802983"/>
            <a:ext cx="570620" cy="910564"/>
          </a:xfrm>
          <a:prstGeom prst="rect">
            <a:avLst/>
          </a:prstGeom>
        </p:spPr>
      </p:pic>
      <p:cxnSp>
        <p:nvCxnSpPr>
          <p:cNvPr id="146" name="Straight Arrow Connector 81"/>
          <p:cNvCxnSpPr>
            <a:stCxn id="142" idx="3"/>
            <a:endCxn id="145" idx="1"/>
          </p:cNvCxnSpPr>
          <p:nvPr/>
        </p:nvCxnSpPr>
        <p:spPr>
          <a:xfrm flipV="1">
            <a:off x="2468697" y="6258265"/>
            <a:ext cx="2166601" cy="943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47" name="Rectangle 84"/>
          <p:cNvSpPr/>
          <p:nvPr/>
        </p:nvSpPr>
        <p:spPr bwMode="auto">
          <a:xfrm>
            <a:off x="2646753" y="6041002"/>
            <a:ext cx="160032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smtClean="0">
                <a:gradFill>
                  <a:gsLst>
                    <a:gs pos="16814">
                      <a:srgbClr val="FFFFFF"/>
                    </a:gs>
                    <a:gs pos="46000">
                      <a:srgbClr val="FFFFFF"/>
                    </a:gs>
                  </a:gsLst>
                  <a:lin ang="5400000" scaled="0"/>
                </a:gradFill>
              </a:rPr>
              <a:t>Add</a:t>
            </a:r>
            <a:endParaRPr lang="en-US" sz="1765" dirty="0">
              <a:gradFill>
                <a:gsLst>
                  <a:gs pos="16814">
                    <a:srgbClr val="FFFFFF"/>
                  </a:gs>
                  <a:gs pos="46000">
                    <a:srgbClr val="FFFFFF"/>
                  </a:gs>
                </a:gsLst>
                <a:lin ang="5400000" scaled="0"/>
              </a:gradFill>
            </a:endParaRPr>
          </a:p>
          <a:p>
            <a:pPr algn="ctr" defTabSz="822655" fontAlgn="base">
              <a:spcBef>
                <a:spcPct val="0"/>
              </a:spcBef>
              <a:spcAft>
                <a:spcPct val="0"/>
              </a:spcAft>
            </a:pPr>
            <a:r>
              <a:rPr lang="en-US" sz="1765" dirty="0" smtClean="0">
                <a:gradFill>
                  <a:gsLst>
                    <a:gs pos="16814">
                      <a:srgbClr val="FFFFFF"/>
                    </a:gs>
                    <a:gs pos="46000">
                      <a:srgbClr val="FFFFFF"/>
                    </a:gs>
                  </a:gsLst>
                  <a:lin ang="5400000" scaled="0"/>
                </a:gradFill>
              </a:rPr>
              <a:t>Members</a:t>
            </a:r>
            <a:endParaRPr lang="en-US" sz="1765" dirty="0">
              <a:gradFill>
                <a:gsLst>
                  <a:gs pos="16814">
                    <a:srgbClr val="FFFFFF"/>
                  </a:gs>
                  <a:gs pos="46000">
                    <a:srgbClr val="FFFFFF"/>
                  </a:gs>
                </a:gsLst>
                <a:lin ang="5400000" scaled="0"/>
              </a:gradFill>
            </a:endParaRPr>
          </a:p>
        </p:txBody>
      </p:sp>
      <p:sp>
        <p:nvSpPr>
          <p:cNvPr id="148" name="Isosceles Triangle 147"/>
          <p:cNvSpPr/>
          <p:nvPr/>
        </p:nvSpPr>
        <p:spPr>
          <a:xfrm>
            <a:off x="5374931" y="1817809"/>
            <a:ext cx="1542686" cy="1256377"/>
          </a:xfrm>
          <a:prstGeom prst="triangle">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defTabSz="932452">
              <a:lnSpc>
                <a:spcPct val="95000"/>
              </a:lnSpc>
            </a:pPr>
            <a:r>
              <a:rPr lang="en-US" sz="16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MSODS</a:t>
            </a:r>
          </a:p>
        </p:txBody>
      </p:sp>
      <p:cxnSp>
        <p:nvCxnSpPr>
          <p:cNvPr id="149" name="Straight Arrow Connector 81"/>
          <p:cNvCxnSpPr>
            <a:stCxn id="145" idx="0"/>
            <a:endCxn id="148" idx="3"/>
          </p:cNvCxnSpPr>
          <p:nvPr/>
        </p:nvCxnSpPr>
        <p:spPr>
          <a:xfrm flipV="1">
            <a:off x="4920608" y="3074186"/>
            <a:ext cx="1225666" cy="272879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50" name="Group 45"/>
          <p:cNvGrpSpPr/>
          <p:nvPr/>
        </p:nvGrpSpPr>
        <p:grpSpPr>
          <a:xfrm>
            <a:off x="8018517" y="2123301"/>
            <a:ext cx="741163" cy="903069"/>
            <a:chOff x="2595740" y="2426666"/>
            <a:chExt cx="3044363" cy="3709396"/>
          </a:xfrm>
        </p:grpSpPr>
        <p:pic>
          <p:nvPicPr>
            <p:cNvPr id="183" name="Picture 46"/>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3556386" y="2426666"/>
              <a:ext cx="2083717" cy="2815836"/>
            </a:xfrm>
            <a:prstGeom prst="rect">
              <a:avLst/>
            </a:prstGeom>
          </p:spPr>
        </p:pic>
        <p:pic>
          <p:nvPicPr>
            <p:cNvPr id="184" name="Picture 47"/>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2595740" y="2701801"/>
              <a:ext cx="2083718" cy="2815836"/>
            </a:xfrm>
            <a:prstGeom prst="rect">
              <a:avLst/>
            </a:prstGeom>
          </p:spPr>
        </p:pic>
        <p:pic>
          <p:nvPicPr>
            <p:cNvPr id="185" name="Picture 48"/>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3244685" y="3277320"/>
              <a:ext cx="2115469" cy="2858742"/>
            </a:xfrm>
            <a:prstGeom prst="rect">
              <a:avLst/>
            </a:prstGeom>
          </p:spPr>
        </p:pic>
      </p:grpSp>
      <p:cxnSp>
        <p:nvCxnSpPr>
          <p:cNvPr id="152" name="Straight Arrow Connector 81"/>
          <p:cNvCxnSpPr/>
          <p:nvPr/>
        </p:nvCxnSpPr>
        <p:spPr>
          <a:xfrm flipV="1">
            <a:off x="6626389" y="2555283"/>
            <a:ext cx="1323974" cy="2580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3" name="Rectangle 84"/>
          <p:cNvSpPr/>
          <p:nvPr/>
        </p:nvSpPr>
        <p:spPr bwMode="auto">
          <a:xfrm>
            <a:off x="6466327" y="2147665"/>
            <a:ext cx="160032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smtClean="0">
                <a:gradFill>
                  <a:gsLst>
                    <a:gs pos="16814">
                      <a:srgbClr val="FFFFFF"/>
                    </a:gs>
                    <a:gs pos="46000">
                      <a:srgbClr val="FFFFFF"/>
                    </a:gs>
                  </a:gsLst>
                  <a:lin ang="5400000" scaled="0"/>
                </a:gradFill>
              </a:rPr>
              <a:t>Update group</a:t>
            </a:r>
            <a:endParaRPr lang="en-US" sz="1765" dirty="0">
              <a:gradFill>
                <a:gsLst>
                  <a:gs pos="16814">
                    <a:srgbClr val="FFFFFF"/>
                  </a:gs>
                  <a:gs pos="46000">
                    <a:srgbClr val="FFFFFF"/>
                  </a:gs>
                </a:gsLst>
                <a:lin ang="5400000" scaled="0"/>
              </a:gradFill>
            </a:endParaRPr>
          </a:p>
        </p:txBody>
      </p:sp>
      <p:cxnSp>
        <p:nvCxnSpPr>
          <p:cNvPr id="156" name="Straight Connector 155"/>
          <p:cNvCxnSpPr/>
          <p:nvPr/>
        </p:nvCxnSpPr>
        <p:spPr>
          <a:xfrm>
            <a:off x="1037430" y="3384662"/>
            <a:ext cx="10286473" cy="0"/>
          </a:xfrm>
          <a:prstGeom prst="line">
            <a:avLst/>
          </a:prstGeom>
          <a:ln w="2857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57" name="TextBox 156"/>
          <p:cNvSpPr txBox="1"/>
          <p:nvPr/>
        </p:nvSpPr>
        <p:spPr>
          <a:xfrm>
            <a:off x="880926" y="2797201"/>
            <a:ext cx="2986848" cy="554041"/>
          </a:xfrm>
          <a:prstGeom prst="rect">
            <a:avLst/>
          </a:prstGeom>
          <a:noFill/>
        </p:spPr>
        <p:txBody>
          <a:bodyPr wrap="none" lIns="161356" tIns="129085" rIns="161356" bIns="129085" rtlCol="0">
            <a:spAutoFit/>
          </a:bodyPr>
          <a:lstStyle/>
          <a:p>
            <a:pPr>
              <a:lnSpc>
                <a:spcPct val="90000"/>
              </a:lnSpc>
              <a:spcAft>
                <a:spcPts val="529"/>
              </a:spcAft>
            </a:pPr>
            <a:r>
              <a:rPr lang="en-US" sz="2118" dirty="0">
                <a:gradFill>
                  <a:gsLst>
                    <a:gs pos="2917">
                      <a:srgbClr val="FFFFFF"/>
                    </a:gs>
                    <a:gs pos="30000">
                      <a:srgbClr val="FFFFFF"/>
                    </a:gs>
                  </a:gsLst>
                  <a:lin ang="5400000" scaled="0"/>
                </a:gradFill>
              </a:rPr>
              <a:t>Azure Active Directory</a:t>
            </a:r>
          </a:p>
        </p:txBody>
      </p:sp>
      <p:sp>
        <p:nvSpPr>
          <p:cNvPr id="158" name="Isosceles Triangle 157"/>
          <p:cNvSpPr/>
          <p:nvPr/>
        </p:nvSpPr>
        <p:spPr>
          <a:xfrm>
            <a:off x="3376079" y="4011091"/>
            <a:ext cx="1088126" cy="927422"/>
          </a:xfrm>
          <a:prstGeom prst="triangle">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0" rIns="0" rtlCol="0" anchor="ctr"/>
          <a:lstStyle/>
          <a:p>
            <a:pPr algn="ctr" defTabSz="932452">
              <a:lnSpc>
                <a:spcPct val="95000"/>
              </a:lnSpc>
            </a:pPr>
            <a:r>
              <a:rPr lang="en-US" sz="13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Exchange </a:t>
            </a:r>
            <a:r>
              <a:rPr lang="en-US" sz="1300" dirty="0" smtClean="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
            </a:r>
            <a:br>
              <a:rPr lang="en-US" sz="1300" dirty="0" smtClean="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br>
            <a:r>
              <a:rPr lang="en-US" sz="1300" dirty="0" smtClean="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Online </a:t>
            </a:r>
            <a:r>
              <a:rPr lang="en-US" sz="13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AD</a:t>
            </a:r>
          </a:p>
        </p:txBody>
      </p:sp>
      <p:grpSp>
        <p:nvGrpSpPr>
          <p:cNvPr id="160" name="Group 45"/>
          <p:cNvGrpSpPr/>
          <p:nvPr/>
        </p:nvGrpSpPr>
        <p:grpSpPr>
          <a:xfrm>
            <a:off x="1577437" y="4130067"/>
            <a:ext cx="741163" cy="903069"/>
            <a:chOff x="2595740" y="2426666"/>
            <a:chExt cx="3044363" cy="3709396"/>
          </a:xfrm>
        </p:grpSpPr>
        <p:pic>
          <p:nvPicPr>
            <p:cNvPr id="180" name="Picture 46"/>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3556386" y="2426666"/>
              <a:ext cx="2083717" cy="2815836"/>
            </a:xfrm>
            <a:prstGeom prst="rect">
              <a:avLst/>
            </a:prstGeom>
          </p:spPr>
        </p:pic>
        <p:pic>
          <p:nvPicPr>
            <p:cNvPr id="181" name="Picture 47"/>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2595740" y="2701801"/>
              <a:ext cx="2083718" cy="2815836"/>
            </a:xfrm>
            <a:prstGeom prst="rect">
              <a:avLst/>
            </a:prstGeom>
          </p:spPr>
        </p:pic>
        <p:pic>
          <p:nvPicPr>
            <p:cNvPr id="182" name="Picture 48"/>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3244685" y="3277320"/>
              <a:ext cx="2115469" cy="2858742"/>
            </a:xfrm>
            <a:prstGeom prst="rect">
              <a:avLst/>
            </a:prstGeom>
          </p:spPr>
        </p:pic>
      </p:grpSp>
      <p:cxnSp>
        <p:nvCxnSpPr>
          <p:cNvPr id="161" name="Straight Arrow Connector 81"/>
          <p:cNvCxnSpPr>
            <a:stCxn id="158" idx="1"/>
            <a:endCxn id="180" idx="3"/>
          </p:cNvCxnSpPr>
          <p:nvPr/>
        </p:nvCxnSpPr>
        <p:spPr>
          <a:xfrm flipH="1" flipV="1">
            <a:off x="2318601" y="4472832"/>
            <a:ext cx="1329510" cy="197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6153767" y="3397414"/>
            <a:ext cx="33165" cy="3157676"/>
          </a:xfrm>
          <a:prstGeom prst="line">
            <a:avLst/>
          </a:prstGeom>
          <a:ln w="2857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64" name="Rectangle 84"/>
          <p:cNvSpPr/>
          <p:nvPr/>
        </p:nvSpPr>
        <p:spPr bwMode="auto">
          <a:xfrm>
            <a:off x="2164267" y="4257899"/>
            <a:ext cx="160032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401" dirty="0" smtClean="0">
                <a:gradFill>
                  <a:gsLst>
                    <a:gs pos="16814">
                      <a:srgbClr val="FFFFFF"/>
                    </a:gs>
                    <a:gs pos="46000">
                      <a:srgbClr val="FFFFFF"/>
                    </a:gs>
                  </a:gsLst>
                  <a:lin ang="5400000" scaled="0"/>
                </a:gradFill>
              </a:rPr>
              <a:t>Update</a:t>
            </a:r>
            <a:endParaRPr lang="en-US" sz="1401" dirty="0">
              <a:gradFill>
                <a:gsLst>
                  <a:gs pos="16814">
                    <a:srgbClr val="FFFFFF"/>
                  </a:gs>
                  <a:gs pos="46000">
                    <a:srgbClr val="FFFFFF"/>
                  </a:gs>
                </a:gsLst>
                <a:lin ang="5400000" scaled="0"/>
              </a:gradFill>
            </a:endParaRPr>
          </a:p>
          <a:p>
            <a:pPr algn="ctr" defTabSz="822655" fontAlgn="base">
              <a:spcBef>
                <a:spcPct val="0"/>
              </a:spcBef>
              <a:spcAft>
                <a:spcPct val="0"/>
              </a:spcAft>
            </a:pPr>
            <a:r>
              <a:rPr lang="en-US" sz="1401" dirty="0">
                <a:gradFill>
                  <a:gsLst>
                    <a:gs pos="16814">
                      <a:srgbClr val="FFFFFF"/>
                    </a:gs>
                    <a:gs pos="46000">
                      <a:srgbClr val="FFFFFF"/>
                    </a:gs>
                  </a:gsLst>
                  <a:lin ang="5400000" scaled="0"/>
                </a:gradFill>
              </a:rPr>
              <a:t>group</a:t>
            </a:r>
          </a:p>
        </p:txBody>
      </p:sp>
      <p:sp>
        <p:nvSpPr>
          <p:cNvPr id="165" name="TextBox 164"/>
          <p:cNvSpPr txBox="1"/>
          <p:nvPr/>
        </p:nvSpPr>
        <p:spPr>
          <a:xfrm>
            <a:off x="869270" y="3465814"/>
            <a:ext cx="2321090" cy="554041"/>
          </a:xfrm>
          <a:prstGeom prst="rect">
            <a:avLst/>
          </a:prstGeom>
          <a:noFill/>
        </p:spPr>
        <p:txBody>
          <a:bodyPr wrap="none" lIns="161356" tIns="129085" rIns="161356" bIns="129085" rtlCol="0">
            <a:spAutoFit/>
          </a:bodyPr>
          <a:lstStyle/>
          <a:p>
            <a:pPr>
              <a:lnSpc>
                <a:spcPct val="90000"/>
              </a:lnSpc>
              <a:spcAft>
                <a:spcPts val="529"/>
              </a:spcAft>
            </a:pPr>
            <a:r>
              <a:rPr lang="en-US" sz="2118" dirty="0">
                <a:gradFill>
                  <a:gsLst>
                    <a:gs pos="2917">
                      <a:srgbClr val="FFFFFF"/>
                    </a:gs>
                    <a:gs pos="30000">
                      <a:srgbClr val="FFFFFF"/>
                    </a:gs>
                  </a:gsLst>
                  <a:lin ang="5400000" scaled="0"/>
                </a:gradFill>
              </a:rPr>
              <a:t>Exchange Online</a:t>
            </a:r>
          </a:p>
        </p:txBody>
      </p:sp>
      <p:sp>
        <p:nvSpPr>
          <p:cNvPr id="166" name="TextBox 165"/>
          <p:cNvSpPr txBox="1"/>
          <p:nvPr/>
        </p:nvSpPr>
        <p:spPr>
          <a:xfrm>
            <a:off x="9040904" y="3465814"/>
            <a:ext cx="2468245" cy="554041"/>
          </a:xfrm>
          <a:prstGeom prst="rect">
            <a:avLst/>
          </a:prstGeom>
          <a:noFill/>
        </p:spPr>
        <p:txBody>
          <a:bodyPr wrap="none" lIns="161356" tIns="129085" rIns="161356" bIns="129085" rtlCol="0">
            <a:spAutoFit/>
          </a:bodyPr>
          <a:lstStyle/>
          <a:p>
            <a:pPr>
              <a:lnSpc>
                <a:spcPct val="90000"/>
              </a:lnSpc>
              <a:spcAft>
                <a:spcPts val="529"/>
              </a:spcAft>
            </a:pPr>
            <a:r>
              <a:rPr lang="en-US" sz="2118" dirty="0">
                <a:gradFill>
                  <a:gsLst>
                    <a:gs pos="2917">
                      <a:srgbClr val="FFFFFF"/>
                    </a:gs>
                    <a:gs pos="30000">
                      <a:srgbClr val="FFFFFF"/>
                    </a:gs>
                  </a:gsLst>
                  <a:lin ang="5400000" scaled="0"/>
                </a:gradFill>
              </a:rPr>
              <a:t>SharePoint Online</a:t>
            </a:r>
          </a:p>
        </p:txBody>
      </p:sp>
      <p:sp>
        <p:nvSpPr>
          <p:cNvPr id="167" name="Rectangle 166"/>
          <p:cNvSpPr/>
          <p:nvPr/>
        </p:nvSpPr>
        <p:spPr bwMode="auto">
          <a:xfrm>
            <a:off x="4516620" y="6570660"/>
            <a:ext cx="77231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16814">
                      <a:srgbClr val="FFFFFF"/>
                    </a:gs>
                    <a:gs pos="46000">
                      <a:srgbClr val="FFFFFF"/>
                    </a:gs>
                  </a:gsLst>
                  <a:lin ang="5400000" scaled="0"/>
                </a:gradFill>
              </a:rPr>
              <a:t>EXO</a:t>
            </a:r>
          </a:p>
        </p:txBody>
      </p:sp>
      <p:sp>
        <p:nvSpPr>
          <p:cNvPr id="168" name="Isosceles Triangle 167"/>
          <p:cNvSpPr/>
          <p:nvPr/>
        </p:nvSpPr>
        <p:spPr>
          <a:xfrm>
            <a:off x="8088051" y="4019783"/>
            <a:ext cx="1023609" cy="922847"/>
          </a:xfrm>
          <a:prstGeom prst="triangle">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0" rIns="0" rtlCol="0" anchor="ctr"/>
          <a:lstStyle/>
          <a:p>
            <a:pPr algn="ctr" defTabSz="932452">
              <a:lnSpc>
                <a:spcPct val="95000"/>
              </a:lnSpc>
            </a:pPr>
            <a:r>
              <a:rPr lang="en-US" sz="13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SharePoint </a:t>
            </a:r>
            <a:r>
              <a:rPr lang="en-US" sz="1300" dirty="0" smtClean="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
            </a:r>
            <a:br>
              <a:rPr lang="en-US" sz="1300" dirty="0" smtClean="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br>
            <a:r>
              <a:rPr lang="en-US" sz="1300" dirty="0" smtClean="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Online </a:t>
            </a:r>
            <a:r>
              <a:rPr lang="en-US" sz="1300" dirty="0">
                <a:gradFill>
                  <a:gsLst>
                    <a:gs pos="94783">
                      <a:srgbClr val="FFFFFF"/>
                    </a:gs>
                    <a:gs pos="93000">
                      <a:srgbClr val="FFFFFF"/>
                    </a:gs>
                  </a:gsLst>
                  <a:lin ang="5400000" scaled="0"/>
                </a:gradFill>
                <a:latin typeface="Segoe UI Semibold" panose="020B0702040204020203" pitchFamily="34" charset="0"/>
                <a:cs typeface="Segoe UI Semibold" panose="020B0702040204020203" pitchFamily="34" charset="0"/>
              </a:rPr>
              <a:t>AD</a:t>
            </a:r>
          </a:p>
        </p:txBody>
      </p:sp>
      <p:sp>
        <p:nvSpPr>
          <p:cNvPr id="169" name="Rectangle 168"/>
          <p:cNvSpPr/>
          <p:nvPr/>
        </p:nvSpPr>
        <p:spPr bwMode="auto">
          <a:xfrm>
            <a:off x="7017489" y="6570660"/>
            <a:ext cx="77231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16814">
                      <a:srgbClr val="FFFFFF"/>
                    </a:gs>
                    <a:gs pos="46000">
                      <a:srgbClr val="FFFFFF"/>
                    </a:gs>
                  </a:gsLst>
                  <a:lin ang="5400000" scaled="0"/>
                </a:gradFill>
              </a:rPr>
              <a:t>SPO</a:t>
            </a:r>
          </a:p>
        </p:txBody>
      </p:sp>
      <p:pic>
        <p:nvPicPr>
          <p:cNvPr id="170" name="Picture 169"/>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7118338" y="5797651"/>
            <a:ext cx="570620" cy="910564"/>
          </a:xfrm>
          <a:prstGeom prst="rect">
            <a:avLst/>
          </a:prstGeom>
        </p:spPr>
      </p:pic>
      <p:pic>
        <p:nvPicPr>
          <p:cNvPr id="173" name="Picture 46"/>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10466246" y="4063083"/>
            <a:ext cx="507290" cy="685528"/>
          </a:xfrm>
          <a:prstGeom prst="rect">
            <a:avLst/>
          </a:prstGeom>
        </p:spPr>
      </p:pic>
      <p:pic>
        <p:nvPicPr>
          <p:cNvPr id="174" name="Picture 47"/>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10232373" y="4130066"/>
            <a:ext cx="507290" cy="685528"/>
          </a:xfrm>
          <a:prstGeom prst="rect">
            <a:avLst/>
          </a:prstGeom>
        </p:spPr>
      </p:pic>
      <p:pic>
        <p:nvPicPr>
          <p:cNvPr id="175" name="Picture 48"/>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10390361" y="4270179"/>
            <a:ext cx="515020" cy="695973"/>
          </a:xfrm>
          <a:prstGeom prst="rect">
            <a:avLst/>
          </a:prstGeom>
        </p:spPr>
      </p:pic>
      <p:cxnSp>
        <p:nvCxnSpPr>
          <p:cNvPr id="176" name="Straight Arrow Connector 81"/>
          <p:cNvCxnSpPr>
            <a:stCxn id="168" idx="5"/>
            <a:endCxn id="174" idx="1"/>
          </p:cNvCxnSpPr>
          <p:nvPr/>
        </p:nvCxnSpPr>
        <p:spPr>
          <a:xfrm flipV="1">
            <a:off x="8855758" y="4472831"/>
            <a:ext cx="1376615" cy="837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78" name="Rectangle 84"/>
          <p:cNvSpPr/>
          <p:nvPr/>
        </p:nvSpPr>
        <p:spPr bwMode="auto">
          <a:xfrm>
            <a:off x="8796340" y="4259810"/>
            <a:ext cx="1600327" cy="41235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401" dirty="0" smtClean="0">
                <a:gradFill>
                  <a:gsLst>
                    <a:gs pos="16814">
                      <a:srgbClr val="FFFFFF"/>
                    </a:gs>
                    <a:gs pos="46000">
                      <a:srgbClr val="FFFFFF"/>
                    </a:gs>
                  </a:gsLst>
                  <a:lin ang="5400000" scaled="0"/>
                </a:gradFill>
              </a:rPr>
              <a:t>Update</a:t>
            </a:r>
            <a:endParaRPr lang="en-US" sz="1401" dirty="0">
              <a:gradFill>
                <a:gsLst>
                  <a:gs pos="16814">
                    <a:srgbClr val="FFFFFF"/>
                  </a:gs>
                  <a:gs pos="46000">
                    <a:srgbClr val="FFFFFF"/>
                  </a:gs>
                </a:gsLst>
                <a:lin ang="5400000" scaled="0"/>
              </a:gradFill>
            </a:endParaRPr>
          </a:p>
          <a:p>
            <a:pPr algn="ctr" defTabSz="822655" fontAlgn="base">
              <a:spcBef>
                <a:spcPct val="0"/>
              </a:spcBef>
              <a:spcAft>
                <a:spcPct val="0"/>
              </a:spcAft>
            </a:pPr>
            <a:r>
              <a:rPr lang="en-US" sz="1401" dirty="0">
                <a:gradFill>
                  <a:gsLst>
                    <a:gs pos="16814">
                      <a:srgbClr val="FFFFFF"/>
                    </a:gs>
                    <a:gs pos="46000">
                      <a:srgbClr val="FFFFFF"/>
                    </a:gs>
                  </a:gsLst>
                  <a:lin ang="5400000" scaled="0"/>
                </a:gradFill>
              </a:rPr>
              <a:t>group</a:t>
            </a:r>
          </a:p>
        </p:txBody>
      </p:sp>
      <p:sp>
        <p:nvSpPr>
          <p:cNvPr id="2" name="Title 1"/>
          <p:cNvSpPr>
            <a:spLocks noGrp="1"/>
          </p:cNvSpPr>
          <p:nvPr>
            <p:ph type="title"/>
          </p:nvPr>
        </p:nvSpPr>
        <p:spPr/>
        <p:txBody>
          <a:bodyPr/>
          <a:lstStyle/>
          <a:p>
            <a:r>
              <a:rPr lang="en-US" dirty="0" smtClean="0"/>
              <a:t>Group management flow </a:t>
            </a:r>
            <a:br>
              <a:rPr lang="en-US" dirty="0" smtClean="0"/>
            </a:br>
            <a:r>
              <a:rPr lang="en-US" sz="3200" spc="0" dirty="0" err="1" smtClean="0">
                <a:gradFill>
                  <a:gsLst>
                    <a:gs pos="12174">
                      <a:schemeClr val="tx2"/>
                    </a:gs>
                    <a:gs pos="30000">
                      <a:schemeClr val="tx2"/>
                    </a:gs>
                  </a:gsLst>
                  <a:lin ang="5400000" scaled="0"/>
                </a:gradFill>
              </a:rPr>
              <a:t>FwdSync</a:t>
            </a:r>
            <a:r>
              <a:rPr lang="en-US" sz="3200" spc="0" dirty="0" smtClean="0">
                <a:gradFill>
                  <a:gsLst>
                    <a:gs pos="12174">
                      <a:schemeClr val="tx2"/>
                    </a:gs>
                    <a:gs pos="30000">
                      <a:schemeClr val="tx2"/>
                    </a:gs>
                  </a:gsLst>
                  <a:lin ang="5400000" scaled="0"/>
                </a:gradFill>
              </a:rPr>
              <a:t> broadcasts changes</a:t>
            </a:r>
            <a:endParaRPr lang="en-US" sz="3200" spc="0" dirty="0">
              <a:gradFill>
                <a:gsLst>
                  <a:gs pos="12174">
                    <a:schemeClr val="tx2"/>
                  </a:gs>
                  <a:gs pos="30000">
                    <a:schemeClr val="tx2"/>
                  </a:gs>
                </a:gsLst>
                <a:lin ang="5400000" scaled="0"/>
              </a:gradFill>
            </a:endParaRPr>
          </a:p>
        </p:txBody>
      </p:sp>
      <p:cxnSp>
        <p:nvCxnSpPr>
          <p:cNvPr id="90" name="Straight Arrow Connector 81"/>
          <p:cNvCxnSpPr/>
          <p:nvPr/>
        </p:nvCxnSpPr>
        <p:spPr>
          <a:xfrm flipV="1">
            <a:off x="4920608" y="3074185"/>
            <a:ext cx="1225666" cy="272879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037430" y="3384661"/>
            <a:ext cx="10286473" cy="0"/>
          </a:xfrm>
          <a:prstGeom prst="line">
            <a:avLst/>
          </a:prstGeom>
          <a:ln w="2857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6153767" y="3397413"/>
            <a:ext cx="33165" cy="3157676"/>
          </a:xfrm>
          <a:prstGeom prst="line">
            <a:avLst/>
          </a:prstGeom>
          <a:ln w="2857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Straight Arrow Connector 81"/>
          <p:cNvCxnSpPr/>
          <p:nvPr/>
        </p:nvCxnSpPr>
        <p:spPr>
          <a:xfrm>
            <a:off x="6917617" y="3074185"/>
            <a:ext cx="1413636" cy="1407022"/>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81"/>
          <p:cNvCxnSpPr/>
          <p:nvPr/>
        </p:nvCxnSpPr>
        <p:spPr>
          <a:xfrm flipH="1">
            <a:off x="4192173" y="3074185"/>
            <a:ext cx="1182758" cy="140061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32" name="Rectangle 84"/>
          <p:cNvSpPr/>
          <p:nvPr/>
        </p:nvSpPr>
        <p:spPr bwMode="auto">
          <a:xfrm>
            <a:off x="4106453" y="3620346"/>
            <a:ext cx="1291780" cy="329633"/>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401" dirty="0" err="1">
                <a:gradFill>
                  <a:gsLst>
                    <a:gs pos="16814">
                      <a:srgbClr val="FFFFFF"/>
                    </a:gs>
                    <a:gs pos="46000">
                      <a:srgbClr val="FFFFFF"/>
                    </a:gs>
                  </a:gsLst>
                  <a:lin ang="5400000" scaled="0"/>
                </a:gradFill>
              </a:rPr>
              <a:t>FwdSync</a:t>
            </a:r>
            <a:endParaRPr lang="en-US" sz="1401" dirty="0">
              <a:gradFill>
                <a:gsLst>
                  <a:gs pos="16814">
                    <a:srgbClr val="FFFFFF"/>
                  </a:gs>
                  <a:gs pos="46000">
                    <a:srgbClr val="FFFFFF"/>
                  </a:gs>
                </a:gsLst>
                <a:lin ang="5400000" scaled="0"/>
              </a:gradFill>
            </a:endParaRPr>
          </a:p>
        </p:txBody>
      </p:sp>
      <p:sp>
        <p:nvSpPr>
          <p:cNvPr id="133" name="Rectangle 84"/>
          <p:cNvSpPr/>
          <p:nvPr/>
        </p:nvSpPr>
        <p:spPr bwMode="auto">
          <a:xfrm>
            <a:off x="6983858" y="3627120"/>
            <a:ext cx="1291780" cy="329633"/>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401" dirty="0" err="1">
                <a:gradFill>
                  <a:gsLst>
                    <a:gs pos="16814">
                      <a:srgbClr val="FFFFFF"/>
                    </a:gs>
                    <a:gs pos="46000">
                      <a:srgbClr val="FFFFFF"/>
                    </a:gs>
                  </a:gsLst>
                  <a:lin ang="5400000" scaled="0"/>
                </a:gradFill>
              </a:rPr>
              <a:t>FwdSync</a:t>
            </a:r>
            <a:endParaRPr lang="en-US" sz="1401" dirty="0">
              <a:gradFill>
                <a:gsLst>
                  <a:gs pos="16814">
                    <a:srgbClr val="FFFFFF"/>
                  </a:gs>
                  <a:gs pos="46000">
                    <a:srgbClr val="FFFFFF"/>
                  </a:gs>
                </a:gsLst>
                <a:lin ang="5400000" scaled="0"/>
              </a:gradFill>
            </a:endParaRPr>
          </a:p>
        </p:txBody>
      </p:sp>
      <p:sp>
        <p:nvSpPr>
          <p:cNvPr id="186" name="Rectangle 84"/>
          <p:cNvSpPr/>
          <p:nvPr/>
        </p:nvSpPr>
        <p:spPr bwMode="auto">
          <a:xfrm>
            <a:off x="4848225" y="4327685"/>
            <a:ext cx="1209676" cy="423865"/>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401" dirty="0" smtClean="0">
                <a:gradFill>
                  <a:gsLst>
                    <a:gs pos="16814">
                      <a:srgbClr val="FFFFFF"/>
                    </a:gs>
                    <a:gs pos="46000">
                      <a:srgbClr val="FFFFFF"/>
                    </a:gs>
                  </a:gsLst>
                  <a:lin ang="5400000" scaled="0"/>
                </a:gradFill>
              </a:rPr>
              <a:t>Update Group</a:t>
            </a:r>
            <a:endParaRPr lang="en-US" sz="1401" dirty="0">
              <a:gradFill>
                <a:gsLst>
                  <a:gs pos="16814">
                    <a:srgbClr val="FFFFFF"/>
                  </a:gs>
                  <a:gs pos="46000">
                    <a:srgbClr val="FFFFFF"/>
                  </a:gs>
                </a:gsLst>
                <a:lin ang="5400000" scaled="0"/>
              </a:gradFill>
            </a:endParaRPr>
          </a:p>
          <a:p>
            <a:pPr algn="ctr" defTabSz="822655" fontAlgn="base">
              <a:spcBef>
                <a:spcPct val="0"/>
              </a:spcBef>
              <a:spcAft>
                <a:spcPct val="0"/>
              </a:spcAft>
            </a:pPr>
            <a:r>
              <a:rPr lang="en-US" sz="1401" dirty="0">
                <a:gradFill>
                  <a:gsLst>
                    <a:gs pos="16814">
                      <a:srgbClr val="FFFFFF"/>
                    </a:gs>
                    <a:gs pos="46000">
                      <a:srgbClr val="FFFFFF"/>
                    </a:gs>
                  </a:gsLst>
                  <a:lin ang="5400000" scaled="0"/>
                </a:gradFill>
              </a:rPr>
              <a:t>via AAD Graph</a:t>
            </a:r>
          </a:p>
        </p:txBody>
      </p:sp>
    </p:spTree>
    <p:extLst>
      <p:ext uri="{BB962C8B-B14F-4D97-AF65-F5344CB8AC3E}">
        <p14:creationId xmlns:p14="http://schemas.microsoft.com/office/powerpoint/2010/main" val="8152960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a:t>
            </a:r>
            <a:r>
              <a:rPr lang="en-US" dirty="0" smtClean="0"/>
              <a:t>mail sync </a:t>
            </a:r>
            <a:r>
              <a:rPr lang="en-US" dirty="0"/>
              <a:t>for hybrid </a:t>
            </a:r>
            <a:r>
              <a:rPr lang="en-US" dirty="0" smtClean="0"/>
              <a:t>tenants</a:t>
            </a:r>
            <a:br>
              <a:rPr lang="en-US" dirty="0" smtClean="0"/>
            </a:br>
            <a:r>
              <a:rPr lang="en-US" sz="3200" spc="0" dirty="0">
                <a:gradFill>
                  <a:gsLst>
                    <a:gs pos="12174">
                      <a:schemeClr val="tx2"/>
                    </a:gs>
                    <a:gs pos="30000">
                      <a:schemeClr val="tx2"/>
                    </a:gs>
                  </a:gsLst>
                  <a:lin ang="5400000" scaled="0"/>
                </a:gradFill>
              </a:rPr>
              <a:t>Melissa creates group and invites Dan</a:t>
            </a:r>
          </a:p>
        </p:txBody>
      </p:sp>
      <p:cxnSp>
        <p:nvCxnSpPr>
          <p:cNvPr id="43" name="Straight Connector 42"/>
          <p:cNvCxnSpPr/>
          <p:nvPr/>
        </p:nvCxnSpPr>
        <p:spPr>
          <a:xfrm>
            <a:off x="978917" y="4186544"/>
            <a:ext cx="10286473" cy="0"/>
          </a:xfrm>
          <a:prstGeom prst="line">
            <a:avLst/>
          </a:prstGeom>
          <a:ln w="2857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913246" y="3132712"/>
            <a:ext cx="2703759" cy="911510"/>
          </a:xfrm>
          <a:prstGeom prst="rect">
            <a:avLst/>
          </a:prstGeom>
          <a:noFill/>
        </p:spPr>
        <p:txBody>
          <a:bodyPr wrap="none" lIns="161356" tIns="129085" rIns="161356" bIns="129085" rtlCol="0">
            <a:spAutoFit/>
          </a:bodyPr>
          <a:lstStyle/>
          <a:p>
            <a:pPr>
              <a:lnSpc>
                <a:spcPct val="90000"/>
              </a:lnSpc>
              <a:spcAft>
                <a:spcPts val="529"/>
              </a:spcAft>
            </a:pPr>
            <a:r>
              <a:rPr lang="en-US" sz="2118" dirty="0">
                <a:gradFill>
                  <a:gsLst>
                    <a:gs pos="92174">
                      <a:srgbClr val="FFFFFF"/>
                    </a:gs>
                    <a:gs pos="66957">
                      <a:srgbClr val="FFFFFF"/>
                    </a:gs>
                  </a:gsLst>
                  <a:lin ang="5400000" scaled="0"/>
                </a:gradFill>
              </a:rPr>
              <a:t>O365</a:t>
            </a:r>
          </a:p>
          <a:p>
            <a:pPr>
              <a:lnSpc>
                <a:spcPct val="90000"/>
              </a:lnSpc>
              <a:spcAft>
                <a:spcPts val="529"/>
              </a:spcAft>
            </a:pPr>
            <a:r>
              <a:rPr lang="en-US" sz="2118" i="1" dirty="0">
                <a:gradFill>
                  <a:gsLst>
                    <a:gs pos="92174">
                      <a:srgbClr val="FFFFFF"/>
                    </a:gs>
                    <a:gs pos="66957">
                      <a:srgbClr val="FFFFFF"/>
                    </a:gs>
                  </a:gsLst>
                  <a:lin ang="5400000" scaled="0"/>
                </a:gradFill>
              </a:rPr>
              <a:t>Service.Contoso.com</a:t>
            </a:r>
            <a:endParaRPr lang="en-US" sz="2118" dirty="0">
              <a:gradFill>
                <a:gsLst>
                  <a:gs pos="92174">
                    <a:srgbClr val="FFFFFF"/>
                  </a:gs>
                  <a:gs pos="66957">
                    <a:srgbClr val="FFFFFF"/>
                  </a:gs>
                </a:gsLst>
                <a:lin ang="5400000" scaled="0"/>
              </a:gradFill>
            </a:endParaRPr>
          </a:p>
        </p:txBody>
      </p:sp>
      <p:sp>
        <p:nvSpPr>
          <p:cNvPr id="45" name="TextBox 44"/>
          <p:cNvSpPr txBox="1"/>
          <p:nvPr/>
        </p:nvSpPr>
        <p:spPr>
          <a:xfrm>
            <a:off x="918926" y="4325242"/>
            <a:ext cx="1830506" cy="911510"/>
          </a:xfrm>
          <a:prstGeom prst="rect">
            <a:avLst/>
          </a:prstGeom>
          <a:noFill/>
        </p:spPr>
        <p:txBody>
          <a:bodyPr wrap="none" lIns="161356" tIns="129085" rIns="161356" bIns="129085" rtlCol="0">
            <a:spAutoFit/>
          </a:bodyPr>
          <a:lstStyle/>
          <a:p>
            <a:pPr>
              <a:lnSpc>
                <a:spcPct val="90000"/>
              </a:lnSpc>
              <a:spcAft>
                <a:spcPts val="529"/>
              </a:spcAft>
            </a:pPr>
            <a:r>
              <a:rPr lang="en-US" sz="2118" dirty="0">
                <a:gradFill>
                  <a:gsLst>
                    <a:gs pos="92174">
                      <a:srgbClr val="FFFFFF"/>
                    </a:gs>
                    <a:gs pos="66957">
                      <a:srgbClr val="FFFFFF"/>
                    </a:gs>
                  </a:gsLst>
                  <a:lin ang="5400000" scaled="0"/>
                </a:gradFill>
              </a:rPr>
              <a:t>On-</a:t>
            </a:r>
            <a:r>
              <a:rPr lang="en-US" sz="2118" dirty="0" err="1">
                <a:gradFill>
                  <a:gsLst>
                    <a:gs pos="92174">
                      <a:srgbClr val="FFFFFF"/>
                    </a:gs>
                    <a:gs pos="66957">
                      <a:srgbClr val="FFFFFF"/>
                    </a:gs>
                  </a:gsLst>
                  <a:lin ang="5400000" scaled="0"/>
                </a:gradFill>
              </a:rPr>
              <a:t>prem</a:t>
            </a:r>
            <a:endParaRPr lang="en-US" sz="2118" dirty="0">
              <a:gradFill>
                <a:gsLst>
                  <a:gs pos="92174">
                    <a:srgbClr val="FFFFFF"/>
                  </a:gs>
                  <a:gs pos="66957">
                    <a:srgbClr val="FFFFFF"/>
                  </a:gs>
                </a:gsLst>
                <a:lin ang="5400000" scaled="0"/>
              </a:gradFill>
            </a:endParaRPr>
          </a:p>
          <a:p>
            <a:pPr>
              <a:lnSpc>
                <a:spcPct val="90000"/>
              </a:lnSpc>
              <a:spcAft>
                <a:spcPts val="529"/>
              </a:spcAft>
            </a:pPr>
            <a:r>
              <a:rPr lang="en-US" sz="2118" i="1" dirty="0">
                <a:gradFill>
                  <a:gsLst>
                    <a:gs pos="92174">
                      <a:srgbClr val="FFFFFF"/>
                    </a:gs>
                    <a:gs pos="66957">
                      <a:srgbClr val="FFFFFF"/>
                    </a:gs>
                  </a:gsLst>
                  <a:lin ang="5400000" scaled="0"/>
                </a:gradFill>
              </a:rPr>
              <a:t>Contoso.com</a:t>
            </a:r>
            <a:endParaRPr lang="en-US" sz="2118" dirty="0">
              <a:gradFill>
                <a:gsLst>
                  <a:gs pos="92174">
                    <a:srgbClr val="FFFFFF"/>
                  </a:gs>
                  <a:gs pos="66957">
                    <a:srgbClr val="FFFFFF"/>
                  </a:gs>
                </a:gsLst>
                <a:lin ang="5400000" scaled="0"/>
              </a:gradFill>
            </a:endParaRPr>
          </a:p>
        </p:txBody>
      </p:sp>
      <p:sp>
        <p:nvSpPr>
          <p:cNvPr id="54" name="Isosceles Triangle 53"/>
          <p:cNvSpPr/>
          <p:nvPr/>
        </p:nvSpPr>
        <p:spPr>
          <a:xfrm>
            <a:off x="3924257" y="2235431"/>
            <a:ext cx="1223859" cy="962442"/>
          </a:xfrm>
          <a:prstGeom prst="triangle">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2702"/>
            <a:r>
              <a:rPr lang="en-US" sz="1320" dirty="0">
                <a:gradFill>
                  <a:gsLst>
                    <a:gs pos="92174">
                      <a:srgbClr val="FFFFFF"/>
                    </a:gs>
                    <a:gs pos="66957">
                      <a:srgbClr val="FFFFFF"/>
                    </a:gs>
                  </a:gsLst>
                  <a:lin ang="5400000" scaled="0"/>
                </a:gradFill>
              </a:rPr>
              <a:t>AAD</a:t>
            </a:r>
          </a:p>
        </p:txBody>
      </p:sp>
      <p:sp>
        <p:nvSpPr>
          <p:cNvPr id="55" name="Isosceles Triangle 54"/>
          <p:cNvSpPr/>
          <p:nvPr/>
        </p:nvSpPr>
        <p:spPr>
          <a:xfrm>
            <a:off x="3948059" y="4923157"/>
            <a:ext cx="1223859" cy="962442"/>
          </a:xfrm>
          <a:prstGeom prst="triangle">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2702"/>
            <a:r>
              <a:rPr lang="en-US" sz="1320" dirty="0">
                <a:gradFill>
                  <a:gsLst>
                    <a:gs pos="92174">
                      <a:srgbClr val="FFFFFF"/>
                    </a:gs>
                    <a:gs pos="66957">
                      <a:srgbClr val="FFFFFF"/>
                    </a:gs>
                  </a:gsLst>
                  <a:lin ang="5400000" scaled="0"/>
                </a:gradFill>
              </a:rPr>
              <a:t>AD</a:t>
            </a:r>
          </a:p>
        </p:txBody>
      </p:sp>
      <p:sp>
        <p:nvSpPr>
          <p:cNvPr id="56" name="Rectangle 55"/>
          <p:cNvSpPr/>
          <p:nvPr/>
        </p:nvSpPr>
        <p:spPr bwMode="auto">
          <a:xfrm>
            <a:off x="5579367" y="3699534"/>
            <a:ext cx="77231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92174">
                      <a:srgbClr val="FFFFFF"/>
                    </a:gs>
                    <a:gs pos="66957">
                      <a:srgbClr val="FFFFFF"/>
                    </a:gs>
                  </a:gsLst>
                  <a:lin ang="5400000" scaled="0"/>
                </a:gradFill>
              </a:rPr>
              <a:t>EXO</a:t>
            </a:r>
          </a:p>
        </p:txBody>
      </p:sp>
      <p:sp>
        <p:nvSpPr>
          <p:cNvPr id="58" name="Rectangle 57"/>
          <p:cNvSpPr/>
          <p:nvPr/>
        </p:nvSpPr>
        <p:spPr bwMode="auto">
          <a:xfrm>
            <a:off x="5494556" y="6451954"/>
            <a:ext cx="77231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92174">
                      <a:srgbClr val="FFFFFF"/>
                    </a:gs>
                    <a:gs pos="66957">
                      <a:srgbClr val="FFFFFF"/>
                    </a:gs>
                  </a:gsLst>
                  <a:lin ang="5400000" scaled="0"/>
                </a:gradFill>
              </a:rPr>
              <a:t>EX</a:t>
            </a:r>
          </a:p>
        </p:txBody>
      </p:sp>
      <p:pic>
        <p:nvPicPr>
          <p:cNvPr id="59" name="Picture 58"/>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flipH="1">
            <a:off x="9076615" y="2933998"/>
            <a:ext cx="588448" cy="795200"/>
          </a:xfrm>
          <a:prstGeom prst="rect">
            <a:avLst/>
          </a:prstGeom>
        </p:spPr>
      </p:pic>
      <p:pic>
        <p:nvPicPr>
          <p:cNvPr id="60" name="Picture 59"/>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flipH="1">
            <a:off x="9198926" y="5614066"/>
            <a:ext cx="631158" cy="838495"/>
          </a:xfrm>
          <a:prstGeom prst="rect">
            <a:avLst/>
          </a:prstGeom>
        </p:spPr>
      </p:pic>
      <p:pic>
        <p:nvPicPr>
          <p:cNvPr id="61" name="Picture 60"/>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5696253" y="2840742"/>
            <a:ext cx="570620" cy="910564"/>
          </a:xfrm>
          <a:prstGeom prst="rect">
            <a:avLst/>
          </a:prstGeom>
        </p:spPr>
      </p:pic>
      <p:pic>
        <p:nvPicPr>
          <p:cNvPr id="64" name="Picture 63"/>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5610282" y="5576680"/>
            <a:ext cx="570620" cy="910564"/>
          </a:xfrm>
          <a:prstGeom prst="rect">
            <a:avLst/>
          </a:prstGeom>
        </p:spPr>
      </p:pic>
      <p:pic>
        <p:nvPicPr>
          <p:cNvPr id="65" name="Picture 64"/>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9863060" y="2965958"/>
            <a:ext cx="604724" cy="797358"/>
          </a:xfrm>
          <a:prstGeom prst="rect">
            <a:avLst/>
          </a:prstGeom>
        </p:spPr>
      </p:pic>
      <p:pic>
        <p:nvPicPr>
          <p:cNvPr id="66" name="Picture 65"/>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9888248" y="5656438"/>
            <a:ext cx="604724" cy="797358"/>
          </a:xfrm>
          <a:prstGeom prst="rect">
            <a:avLst/>
          </a:prstGeom>
        </p:spPr>
      </p:pic>
      <p:sp>
        <p:nvSpPr>
          <p:cNvPr id="67" name="Rectangle 77"/>
          <p:cNvSpPr/>
          <p:nvPr/>
        </p:nvSpPr>
        <p:spPr bwMode="auto">
          <a:xfrm>
            <a:off x="8994535" y="3695448"/>
            <a:ext cx="2270855"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92174">
                      <a:srgbClr val="FFFFFF"/>
                    </a:gs>
                    <a:gs pos="66957">
                      <a:srgbClr val="FFFFFF"/>
                    </a:gs>
                  </a:gsLst>
                  <a:lin ang="5400000" scaled="0"/>
                </a:gradFill>
              </a:rPr>
              <a:t>Melissa@Contoso.com</a:t>
            </a:r>
          </a:p>
        </p:txBody>
      </p:sp>
      <p:sp>
        <p:nvSpPr>
          <p:cNvPr id="68" name="Rectangle 78"/>
          <p:cNvSpPr/>
          <p:nvPr/>
        </p:nvSpPr>
        <p:spPr bwMode="auto">
          <a:xfrm>
            <a:off x="9112167" y="6451953"/>
            <a:ext cx="2270855"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defTabSz="822655" fontAlgn="base">
              <a:spcBef>
                <a:spcPct val="0"/>
              </a:spcBef>
              <a:spcAft>
                <a:spcPct val="0"/>
              </a:spcAft>
            </a:pPr>
            <a:r>
              <a:rPr lang="en-US" sz="1765" dirty="0">
                <a:gradFill>
                  <a:gsLst>
                    <a:gs pos="92174">
                      <a:srgbClr val="FFFFFF"/>
                    </a:gs>
                    <a:gs pos="66957">
                      <a:srgbClr val="FFFFFF"/>
                    </a:gs>
                  </a:gsLst>
                  <a:lin ang="5400000" scaled="0"/>
                </a:gradFill>
              </a:rPr>
              <a:t>Dan@Contoso.com</a:t>
            </a:r>
          </a:p>
        </p:txBody>
      </p:sp>
      <p:cxnSp>
        <p:nvCxnSpPr>
          <p:cNvPr id="69" name="Straight Arrow Connector 79"/>
          <p:cNvCxnSpPr/>
          <p:nvPr/>
        </p:nvCxnSpPr>
        <p:spPr>
          <a:xfrm flipH="1">
            <a:off x="6348953" y="3449933"/>
            <a:ext cx="2529666"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80"/>
          <p:cNvCxnSpPr/>
          <p:nvPr/>
        </p:nvCxnSpPr>
        <p:spPr>
          <a:xfrm flipH="1" flipV="1">
            <a:off x="5094894" y="2827997"/>
            <a:ext cx="484473" cy="30471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81"/>
          <p:cNvCxnSpPr/>
          <p:nvPr/>
        </p:nvCxnSpPr>
        <p:spPr>
          <a:xfrm flipV="1">
            <a:off x="6383421" y="2165942"/>
            <a:ext cx="1773405" cy="844665"/>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7926000" y="1419758"/>
            <a:ext cx="3339390" cy="1321302"/>
            <a:chOff x="8148402" y="818611"/>
            <a:chExt cx="3784835" cy="1497552"/>
          </a:xfrm>
        </p:grpSpPr>
        <p:grpSp>
          <p:nvGrpSpPr>
            <p:cNvPr id="73" name="Group 45"/>
            <p:cNvGrpSpPr/>
            <p:nvPr/>
          </p:nvGrpSpPr>
          <p:grpSpPr>
            <a:xfrm>
              <a:off x="8612471" y="818611"/>
              <a:ext cx="840028" cy="1023530"/>
              <a:chOff x="2595740" y="2426666"/>
              <a:chExt cx="3044363" cy="3709396"/>
            </a:xfrm>
          </p:grpSpPr>
          <p:pic>
            <p:nvPicPr>
              <p:cNvPr id="75" name="Picture 46"/>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3556386" y="2426666"/>
                <a:ext cx="2083717" cy="2815836"/>
              </a:xfrm>
              <a:prstGeom prst="rect">
                <a:avLst/>
              </a:prstGeom>
            </p:spPr>
          </p:pic>
          <p:pic>
            <p:nvPicPr>
              <p:cNvPr id="76" name="Picture 47"/>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2595740" y="2701801"/>
                <a:ext cx="2083718" cy="2815836"/>
              </a:xfrm>
              <a:prstGeom prst="rect">
                <a:avLst/>
              </a:prstGeom>
            </p:spPr>
          </p:pic>
          <p:pic>
            <p:nvPicPr>
              <p:cNvPr id="77" name="Picture 48"/>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3244685" y="3277320"/>
                <a:ext cx="2115469" cy="2858742"/>
              </a:xfrm>
              <a:prstGeom prst="rect">
                <a:avLst/>
              </a:prstGeom>
            </p:spPr>
          </p:pic>
        </p:grpSp>
        <p:sp>
          <p:nvSpPr>
            <p:cNvPr id="74" name="Rectangle 82"/>
            <p:cNvSpPr/>
            <p:nvPr/>
          </p:nvSpPr>
          <p:spPr bwMode="auto">
            <a:xfrm>
              <a:off x="8148402" y="1835758"/>
              <a:ext cx="3784835" cy="48040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16814">
                        <a:srgbClr val="FFFFFF"/>
                      </a:gs>
                      <a:gs pos="46000">
                        <a:srgbClr val="FFFFFF"/>
                      </a:gs>
                    </a:gsLst>
                    <a:lin ang="5400000" scaled="0"/>
                  </a:gradFill>
                </a:rPr>
                <a:t>QR1plans@Service.Contoso.com</a:t>
              </a:r>
            </a:p>
          </p:txBody>
        </p:sp>
      </p:grpSp>
      <p:grpSp>
        <p:nvGrpSpPr>
          <p:cNvPr id="78" name="Group 77"/>
          <p:cNvGrpSpPr/>
          <p:nvPr/>
        </p:nvGrpSpPr>
        <p:grpSpPr>
          <a:xfrm>
            <a:off x="6872677" y="4751681"/>
            <a:ext cx="1600327" cy="1286250"/>
            <a:chOff x="6954576" y="4594983"/>
            <a:chExt cx="1813796" cy="1457824"/>
          </a:xfrm>
        </p:grpSpPr>
        <p:pic>
          <p:nvPicPr>
            <p:cNvPr id="79" name="Picture 83"/>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7473742" y="4594983"/>
              <a:ext cx="784092" cy="991128"/>
            </a:xfrm>
            <a:prstGeom prst="rect">
              <a:avLst/>
            </a:prstGeom>
          </p:spPr>
        </p:pic>
        <p:sp>
          <p:nvSpPr>
            <p:cNvPr id="80" name="Rectangle 84"/>
            <p:cNvSpPr/>
            <p:nvPr/>
          </p:nvSpPr>
          <p:spPr bwMode="auto">
            <a:xfrm>
              <a:off x="6954576" y="5572402"/>
              <a:ext cx="1813796" cy="48040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92174">
                        <a:srgbClr val="FFFFFF"/>
                      </a:gs>
                      <a:gs pos="66957">
                        <a:srgbClr val="FFFFFF"/>
                      </a:gs>
                    </a:gsLst>
                    <a:lin ang="5400000" scaled="0"/>
                  </a:gradFill>
                </a:rPr>
                <a:t>Welcome</a:t>
              </a:r>
            </a:p>
          </p:txBody>
        </p:sp>
      </p:grpSp>
      <p:cxnSp>
        <p:nvCxnSpPr>
          <p:cNvPr id="81" name="Straight Arrow Connector 85"/>
          <p:cNvCxnSpPr/>
          <p:nvPr/>
        </p:nvCxnSpPr>
        <p:spPr>
          <a:xfrm>
            <a:off x="5954073" y="4119313"/>
            <a:ext cx="14879" cy="131024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6"/>
          <p:cNvCxnSpPr/>
          <p:nvPr/>
        </p:nvCxnSpPr>
        <p:spPr>
          <a:xfrm>
            <a:off x="6383421" y="6133355"/>
            <a:ext cx="2625039" cy="161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3" name="Folded Corner 87"/>
          <p:cNvSpPr/>
          <p:nvPr/>
        </p:nvSpPr>
        <p:spPr bwMode="auto">
          <a:xfrm>
            <a:off x="4460443" y="5930675"/>
            <a:ext cx="930657" cy="810680"/>
          </a:xfrm>
          <a:prstGeom prst="foldedCorner">
            <a:avLst/>
          </a:prstGeom>
          <a:solidFill>
            <a:schemeClr val="tx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0" bIns="41148" numCol="1" rtlCol="0" anchor="t" anchorCtr="0" compatLnSpc="1">
            <a:prstTxWarp prst="textNoShape">
              <a:avLst/>
            </a:prstTxWarp>
          </a:bodyPr>
          <a:lstStyle/>
          <a:p>
            <a:pPr defTabSz="822655" fontAlgn="base">
              <a:spcBef>
                <a:spcPct val="0"/>
              </a:spcBef>
              <a:spcAft>
                <a:spcPct val="0"/>
              </a:spcAft>
            </a:pPr>
            <a:r>
              <a:rPr lang="en-US" sz="1412" dirty="0">
                <a:gradFill>
                  <a:gsLst>
                    <a:gs pos="4348">
                      <a:srgbClr val="505050"/>
                    </a:gs>
                    <a:gs pos="40000">
                      <a:srgbClr val="505050"/>
                    </a:gs>
                  </a:gsLst>
                  <a:lin ang="5400000" scaled="0"/>
                </a:gradFill>
                <a:latin typeface="Segoe UI Semibold" panose="020B0702040204020203" pitchFamily="34" charset="0"/>
                <a:cs typeface="Segoe UI Semibold" panose="020B0702040204020203" pitchFamily="34" charset="0"/>
              </a:rPr>
              <a:t>GAL</a:t>
            </a:r>
          </a:p>
        </p:txBody>
      </p:sp>
      <p:sp>
        <p:nvSpPr>
          <p:cNvPr id="84" name="Folded Corner 88"/>
          <p:cNvSpPr/>
          <p:nvPr/>
        </p:nvSpPr>
        <p:spPr bwMode="auto">
          <a:xfrm>
            <a:off x="4466780" y="3245298"/>
            <a:ext cx="930657" cy="810680"/>
          </a:xfrm>
          <a:prstGeom prst="foldedCorner">
            <a:avLst/>
          </a:prstGeom>
          <a:solidFill>
            <a:schemeClr val="tx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0" bIns="41148" numCol="1" rtlCol="0" anchor="t" anchorCtr="0" compatLnSpc="1">
            <a:prstTxWarp prst="textNoShape">
              <a:avLst/>
            </a:prstTxWarp>
          </a:bodyPr>
          <a:lstStyle/>
          <a:p>
            <a:pPr defTabSz="822655" fontAlgn="base">
              <a:spcBef>
                <a:spcPct val="0"/>
              </a:spcBef>
              <a:spcAft>
                <a:spcPct val="0"/>
              </a:spcAft>
            </a:pPr>
            <a:r>
              <a:rPr lang="en-US" sz="1412" dirty="0">
                <a:gradFill>
                  <a:gsLst>
                    <a:gs pos="4348">
                      <a:srgbClr val="505050"/>
                    </a:gs>
                    <a:gs pos="40000">
                      <a:srgbClr val="505050"/>
                    </a:gs>
                  </a:gsLst>
                  <a:lin ang="5400000" scaled="0"/>
                </a:gradFill>
                <a:latin typeface="Segoe UI Semibold" panose="020B0702040204020203" pitchFamily="34" charset="0"/>
                <a:cs typeface="Segoe UI Semibold" panose="020B0702040204020203" pitchFamily="34" charset="0"/>
              </a:rPr>
              <a:t>GAL</a:t>
            </a:r>
          </a:p>
          <a:p>
            <a:pPr defTabSz="822655" fontAlgn="base">
              <a:spcBef>
                <a:spcPct val="0"/>
              </a:spcBef>
              <a:spcAft>
                <a:spcPct val="0"/>
              </a:spcAft>
            </a:pPr>
            <a:r>
              <a:rPr lang="en-US" sz="1412" dirty="0">
                <a:gradFill>
                  <a:gsLst>
                    <a:gs pos="4348">
                      <a:srgbClr val="505050"/>
                    </a:gs>
                    <a:gs pos="40000">
                      <a:srgbClr val="505050"/>
                    </a:gs>
                  </a:gsLst>
                  <a:lin ang="5400000" scaled="0"/>
                </a:gradFill>
                <a:latin typeface="Segoe UI Semibold" panose="020B0702040204020203" pitchFamily="34" charset="0"/>
                <a:cs typeface="Segoe UI Semibold" panose="020B0702040204020203" pitchFamily="34" charset="0"/>
              </a:rPr>
              <a:t>QR1plans</a:t>
            </a:r>
          </a:p>
        </p:txBody>
      </p:sp>
      <p:cxnSp>
        <p:nvCxnSpPr>
          <p:cNvPr id="85" name="Straight Arrow Connector 79"/>
          <p:cNvCxnSpPr/>
          <p:nvPr/>
        </p:nvCxnSpPr>
        <p:spPr>
          <a:xfrm flipH="1">
            <a:off x="6348953" y="3312530"/>
            <a:ext cx="2529666"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1"/>
          <p:cNvCxnSpPr/>
          <p:nvPr/>
        </p:nvCxnSpPr>
        <p:spPr>
          <a:xfrm flipV="1">
            <a:off x="6340348" y="2067728"/>
            <a:ext cx="1773405" cy="844665"/>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1"/>
          <p:cNvCxnSpPr/>
          <p:nvPr/>
        </p:nvCxnSpPr>
        <p:spPr>
          <a:xfrm flipV="1">
            <a:off x="6297275" y="1969514"/>
            <a:ext cx="1773405" cy="844665"/>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88" name="Picture 87"/>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flipH="1">
            <a:off x="7435850" y="3068276"/>
            <a:ext cx="327637" cy="435266"/>
          </a:xfrm>
          <a:prstGeom prst="rect">
            <a:avLst/>
          </a:prstGeom>
        </p:spPr>
      </p:pic>
      <p:grpSp>
        <p:nvGrpSpPr>
          <p:cNvPr id="89" name="Group 88"/>
          <p:cNvGrpSpPr/>
          <p:nvPr/>
        </p:nvGrpSpPr>
        <p:grpSpPr>
          <a:xfrm>
            <a:off x="8180656" y="4321008"/>
            <a:ext cx="3342452" cy="1117780"/>
            <a:chOff x="8437027" y="4106862"/>
            <a:chExt cx="3788306" cy="1266882"/>
          </a:xfrm>
        </p:grpSpPr>
        <p:pic>
          <p:nvPicPr>
            <p:cNvPr id="90" name="Picture 89"/>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10803177" y="4106862"/>
              <a:ext cx="583719" cy="788810"/>
            </a:xfrm>
            <a:prstGeom prst="rect">
              <a:avLst/>
            </a:prstGeom>
          </p:spPr>
        </p:pic>
        <p:sp>
          <p:nvSpPr>
            <p:cNvPr id="91" name="Rectangle 90"/>
            <p:cNvSpPr/>
            <p:nvPr/>
          </p:nvSpPr>
          <p:spPr bwMode="auto">
            <a:xfrm>
              <a:off x="8437027" y="4893339"/>
              <a:ext cx="3788306" cy="48040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r" defTabSz="822655" fontAlgn="base">
                <a:spcBef>
                  <a:spcPct val="0"/>
                </a:spcBef>
                <a:spcAft>
                  <a:spcPct val="0"/>
                </a:spcAft>
              </a:pPr>
              <a:r>
                <a:rPr lang="en-US" sz="1765" dirty="0">
                  <a:gradFill>
                    <a:gsLst>
                      <a:gs pos="92174">
                        <a:srgbClr val="FFFFFF"/>
                      </a:gs>
                      <a:gs pos="66957">
                        <a:srgbClr val="FFFFFF"/>
                      </a:gs>
                    </a:gsLst>
                    <a:lin ang="5400000" scaled="0"/>
                  </a:gradFill>
                </a:rPr>
                <a:t>Local nickname cache</a:t>
              </a:r>
            </a:p>
            <a:p>
              <a:pPr algn="r" defTabSz="822655" fontAlgn="base">
                <a:spcBef>
                  <a:spcPct val="0"/>
                </a:spcBef>
                <a:spcAft>
                  <a:spcPct val="0"/>
                </a:spcAft>
              </a:pPr>
              <a:r>
                <a:rPr lang="en-US" sz="1765" dirty="0">
                  <a:gradFill>
                    <a:gsLst>
                      <a:gs pos="92174">
                        <a:srgbClr val="FFFFFF"/>
                      </a:gs>
                      <a:gs pos="66957">
                        <a:srgbClr val="FFFFFF"/>
                      </a:gs>
                    </a:gsLst>
                    <a:lin ang="5400000" scaled="0"/>
                  </a:gradFill>
                </a:rPr>
                <a:t>QR1plans@Service.Contoso.com</a:t>
              </a:r>
            </a:p>
          </p:txBody>
        </p:sp>
      </p:grpSp>
    </p:spTree>
    <p:extLst>
      <p:ext uri="{BB962C8B-B14F-4D97-AF65-F5344CB8AC3E}">
        <p14:creationId xmlns:p14="http://schemas.microsoft.com/office/powerpoint/2010/main" val="16335052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500"/>
                                        <p:tgtEl>
                                          <p:spTgt spid="7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500"/>
                                        <p:tgtEl>
                                          <p:spTgt spid="7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500"/>
                                        <p:tgtEl>
                                          <p:spTgt spid="7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fade">
                                      <p:cBhvr>
                                        <p:cTn id="24" dur="500"/>
                                        <p:tgtEl>
                                          <p:spTgt spid="8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fade">
                                      <p:cBhvr>
                                        <p:cTn id="28" dur="500"/>
                                        <p:tgtEl>
                                          <p:spTgt spid="88"/>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fade">
                                      <p:cBhvr>
                                        <p:cTn id="32" dur="500"/>
                                        <p:tgtEl>
                                          <p:spTgt spid="86"/>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87"/>
                                        </p:tgtEl>
                                        <p:attrNameLst>
                                          <p:attrName>style.visibility</p:attrName>
                                        </p:attrNameLst>
                                      </p:cBhvr>
                                      <p:to>
                                        <p:strVal val="visible"/>
                                      </p:to>
                                    </p:set>
                                    <p:animEffect transition="in" filter="fade">
                                      <p:cBhvr>
                                        <p:cTn id="36" dur="500"/>
                                        <p:tgtEl>
                                          <p:spTgt spid="87"/>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500"/>
                                        <p:tgtEl>
                                          <p:spTgt spid="81"/>
                                        </p:tgtEl>
                                      </p:cBhvr>
                                    </p:animEffect>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fade">
                                      <p:cBhvr>
                                        <p:cTn id="44" dur="500"/>
                                        <p:tgtEl>
                                          <p:spTgt spid="82"/>
                                        </p:tgtEl>
                                      </p:cBhvr>
                                    </p:animEffect>
                                  </p:childTnLst>
                                </p:cTn>
                              </p:par>
                            </p:childTnLst>
                          </p:cTn>
                        </p:par>
                        <p:par>
                          <p:cTn id="45" fill="hold">
                            <p:stCondLst>
                              <p:cond delay="3000"/>
                            </p:stCondLst>
                            <p:childTnLst>
                              <p:par>
                                <p:cTn id="46" presetID="10" presetClass="entr" presetSubtype="0" fill="hold" nodeType="after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fade">
                                      <p:cBhvr>
                                        <p:cTn id="48" dur="500"/>
                                        <p:tgtEl>
                                          <p:spTgt spid="78"/>
                                        </p:tgtEl>
                                      </p:cBhvr>
                                    </p:animEffect>
                                  </p:childTnLst>
                                </p:cTn>
                              </p:par>
                            </p:childTnLst>
                          </p:cTn>
                        </p:par>
                        <p:par>
                          <p:cTn id="49" fill="hold">
                            <p:stCondLst>
                              <p:cond delay="3500"/>
                            </p:stCondLst>
                            <p:childTnLst>
                              <p:par>
                                <p:cTn id="50" presetID="10" presetClass="entr" presetSubtype="0" fill="hold" nodeType="afterEffect">
                                  <p:stCondLst>
                                    <p:cond delay="0"/>
                                  </p:stCondLst>
                                  <p:childTnLst>
                                    <p:set>
                                      <p:cBhvr>
                                        <p:cTn id="51" dur="1" fill="hold">
                                          <p:stCondLst>
                                            <p:cond delay="0"/>
                                          </p:stCondLst>
                                        </p:cTn>
                                        <p:tgtEl>
                                          <p:spTgt spid="89"/>
                                        </p:tgtEl>
                                        <p:attrNameLst>
                                          <p:attrName>style.visibility</p:attrName>
                                        </p:attrNameLst>
                                      </p:cBhvr>
                                      <p:to>
                                        <p:strVal val="visible"/>
                                      </p:to>
                                    </p:set>
                                    <p:animEffect transition="in" filter="fade">
                                      <p:cBhvr>
                                        <p:cTn id="5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1" name="Straight Connector 90"/>
          <p:cNvCxnSpPr/>
          <p:nvPr/>
        </p:nvCxnSpPr>
        <p:spPr>
          <a:xfrm>
            <a:off x="975742" y="4186181"/>
            <a:ext cx="10286473" cy="0"/>
          </a:xfrm>
          <a:prstGeom prst="line">
            <a:avLst/>
          </a:prstGeom>
          <a:ln w="2857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910071" y="3132349"/>
            <a:ext cx="2703759" cy="911510"/>
          </a:xfrm>
          <a:prstGeom prst="rect">
            <a:avLst/>
          </a:prstGeom>
          <a:noFill/>
        </p:spPr>
        <p:txBody>
          <a:bodyPr wrap="none" lIns="161356" tIns="129085" rIns="161356" bIns="129085" rtlCol="0">
            <a:spAutoFit/>
          </a:bodyPr>
          <a:lstStyle/>
          <a:p>
            <a:pPr>
              <a:lnSpc>
                <a:spcPct val="90000"/>
              </a:lnSpc>
              <a:spcAft>
                <a:spcPts val="529"/>
              </a:spcAft>
            </a:pPr>
            <a:r>
              <a:rPr lang="en-US" sz="2118" dirty="0">
                <a:gradFill>
                  <a:gsLst>
                    <a:gs pos="92174">
                      <a:srgbClr val="FFFFFF"/>
                    </a:gs>
                    <a:gs pos="66957">
                      <a:srgbClr val="FFFFFF"/>
                    </a:gs>
                  </a:gsLst>
                  <a:lin ang="5400000" scaled="0"/>
                </a:gradFill>
              </a:rPr>
              <a:t>O365</a:t>
            </a:r>
          </a:p>
          <a:p>
            <a:pPr>
              <a:lnSpc>
                <a:spcPct val="90000"/>
              </a:lnSpc>
              <a:spcAft>
                <a:spcPts val="529"/>
              </a:spcAft>
            </a:pPr>
            <a:r>
              <a:rPr lang="en-US" sz="2118" i="1" dirty="0">
                <a:gradFill>
                  <a:gsLst>
                    <a:gs pos="92174">
                      <a:srgbClr val="FFFFFF"/>
                    </a:gs>
                    <a:gs pos="66957">
                      <a:srgbClr val="FFFFFF"/>
                    </a:gs>
                  </a:gsLst>
                  <a:lin ang="5400000" scaled="0"/>
                </a:gradFill>
              </a:rPr>
              <a:t>Service.Contoso.com</a:t>
            </a:r>
          </a:p>
        </p:txBody>
      </p:sp>
      <p:sp>
        <p:nvSpPr>
          <p:cNvPr id="93" name="TextBox 92"/>
          <p:cNvSpPr txBox="1"/>
          <p:nvPr/>
        </p:nvSpPr>
        <p:spPr>
          <a:xfrm>
            <a:off x="915751" y="4324879"/>
            <a:ext cx="1830506" cy="911510"/>
          </a:xfrm>
          <a:prstGeom prst="rect">
            <a:avLst/>
          </a:prstGeom>
          <a:noFill/>
        </p:spPr>
        <p:txBody>
          <a:bodyPr wrap="none" lIns="161356" tIns="129085" rIns="161356" bIns="129085" rtlCol="0">
            <a:spAutoFit/>
          </a:bodyPr>
          <a:lstStyle/>
          <a:p>
            <a:pPr>
              <a:lnSpc>
                <a:spcPct val="90000"/>
              </a:lnSpc>
              <a:spcAft>
                <a:spcPts val="529"/>
              </a:spcAft>
            </a:pPr>
            <a:r>
              <a:rPr lang="en-US" sz="2118" dirty="0">
                <a:gradFill>
                  <a:gsLst>
                    <a:gs pos="92174">
                      <a:srgbClr val="FFFFFF"/>
                    </a:gs>
                    <a:gs pos="66957">
                      <a:srgbClr val="FFFFFF"/>
                    </a:gs>
                  </a:gsLst>
                  <a:lin ang="5400000" scaled="0"/>
                </a:gradFill>
              </a:rPr>
              <a:t>On-</a:t>
            </a:r>
            <a:r>
              <a:rPr lang="en-US" sz="2118" dirty="0" err="1">
                <a:gradFill>
                  <a:gsLst>
                    <a:gs pos="92174">
                      <a:srgbClr val="FFFFFF"/>
                    </a:gs>
                    <a:gs pos="66957">
                      <a:srgbClr val="FFFFFF"/>
                    </a:gs>
                  </a:gsLst>
                  <a:lin ang="5400000" scaled="0"/>
                </a:gradFill>
              </a:rPr>
              <a:t>prem</a:t>
            </a:r>
            <a:endParaRPr lang="en-US" sz="2118" dirty="0">
              <a:gradFill>
                <a:gsLst>
                  <a:gs pos="92174">
                    <a:srgbClr val="FFFFFF"/>
                  </a:gs>
                  <a:gs pos="66957">
                    <a:srgbClr val="FFFFFF"/>
                  </a:gs>
                </a:gsLst>
                <a:lin ang="5400000" scaled="0"/>
              </a:gradFill>
            </a:endParaRPr>
          </a:p>
          <a:p>
            <a:pPr>
              <a:lnSpc>
                <a:spcPct val="90000"/>
              </a:lnSpc>
              <a:spcAft>
                <a:spcPts val="529"/>
              </a:spcAft>
            </a:pPr>
            <a:r>
              <a:rPr lang="en-US" sz="2118" i="1" dirty="0">
                <a:gradFill>
                  <a:gsLst>
                    <a:gs pos="92174">
                      <a:srgbClr val="FFFFFF"/>
                    </a:gs>
                    <a:gs pos="66957">
                      <a:srgbClr val="FFFFFF"/>
                    </a:gs>
                  </a:gsLst>
                  <a:lin ang="5400000" scaled="0"/>
                </a:gradFill>
              </a:rPr>
              <a:t>Contoso.com</a:t>
            </a:r>
          </a:p>
        </p:txBody>
      </p:sp>
      <p:sp>
        <p:nvSpPr>
          <p:cNvPr id="94" name="Isosceles Triangle 93"/>
          <p:cNvSpPr/>
          <p:nvPr/>
        </p:nvSpPr>
        <p:spPr>
          <a:xfrm>
            <a:off x="3921082" y="2235068"/>
            <a:ext cx="1223859" cy="962442"/>
          </a:xfrm>
          <a:prstGeom prst="triangle">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2702"/>
            <a:r>
              <a:rPr lang="en-US" sz="1320" dirty="0">
                <a:gradFill>
                  <a:gsLst>
                    <a:gs pos="92174">
                      <a:srgbClr val="FFFFFF"/>
                    </a:gs>
                    <a:gs pos="66957">
                      <a:srgbClr val="FFFFFF"/>
                    </a:gs>
                  </a:gsLst>
                </a:gradFill>
              </a:rPr>
              <a:t>AAD</a:t>
            </a:r>
          </a:p>
        </p:txBody>
      </p:sp>
      <p:sp>
        <p:nvSpPr>
          <p:cNvPr id="95" name="Isosceles Triangle 94"/>
          <p:cNvSpPr/>
          <p:nvPr/>
        </p:nvSpPr>
        <p:spPr>
          <a:xfrm>
            <a:off x="3944884" y="4922794"/>
            <a:ext cx="1223859" cy="962442"/>
          </a:xfrm>
          <a:prstGeom prst="triangle">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2702"/>
            <a:r>
              <a:rPr lang="en-US" sz="1320" dirty="0">
                <a:gradFill>
                  <a:gsLst>
                    <a:gs pos="92174">
                      <a:srgbClr val="FFFFFF"/>
                    </a:gs>
                    <a:gs pos="66957">
                      <a:srgbClr val="FFFFFF"/>
                    </a:gs>
                  </a:gsLst>
                </a:gradFill>
              </a:rPr>
              <a:t>AD</a:t>
            </a:r>
          </a:p>
        </p:txBody>
      </p:sp>
      <p:sp>
        <p:nvSpPr>
          <p:cNvPr id="96" name="Rectangle 95"/>
          <p:cNvSpPr/>
          <p:nvPr/>
        </p:nvSpPr>
        <p:spPr bwMode="auto">
          <a:xfrm>
            <a:off x="5576192" y="3699171"/>
            <a:ext cx="77231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92174">
                      <a:srgbClr val="FFFFFF"/>
                    </a:gs>
                    <a:gs pos="66957">
                      <a:srgbClr val="FFFFFF"/>
                    </a:gs>
                  </a:gsLst>
                  <a:lin ang="5400000" scaled="0"/>
                </a:gradFill>
              </a:rPr>
              <a:t>EXO</a:t>
            </a:r>
          </a:p>
        </p:txBody>
      </p:sp>
      <p:sp>
        <p:nvSpPr>
          <p:cNvPr id="97" name="Rectangle 96"/>
          <p:cNvSpPr/>
          <p:nvPr/>
        </p:nvSpPr>
        <p:spPr bwMode="auto">
          <a:xfrm>
            <a:off x="5491381" y="6451591"/>
            <a:ext cx="77231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92174">
                      <a:srgbClr val="FFFFFF"/>
                    </a:gs>
                    <a:gs pos="66957">
                      <a:srgbClr val="FFFFFF"/>
                    </a:gs>
                  </a:gsLst>
                  <a:lin ang="5400000" scaled="0"/>
                </a:gradFill>
              </a:rPr>
              <a:t>EX</a:t>
            </a:r>
          </a:p>
        </p:txBody>
      </p:sp>
      <p:pic>
        <p:nvPicPr>
          <p:cNvPr id="98" name="Picture 97"/>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flipH="1">
            <a:off x="9073440" y="2933635"/>
            <a:ext cx="588448" cy="795200"/>
          </a:xfrm>
          <a:prstGeom prst="rect">
            <a:avLst/>
          </a:prstGeom>
        </p:spPr>
      </p:pic>
      <p:pic>
        <p:nvPicPr>
          <p:cNvPr id="99" name="Picture 98"/>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flipH="1">
            <a:off x="9195751" y="5613703"/>
            <a:ext cx="631158" cy="838495"/>
          </a:xfrm>
          <a:prstGeom prst="rect">
            <a:avLst/>
          </a:prstGeom>
        </p:spPr>
      </p:pic>
      <p:pic>
        <p:nvPicPr>
          <p:cNvPr id="100" name="Picture 99"/>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5693078" y="2840379"/>
            <a:ext cx="570620" cy="910564"/>
          </a:xfrm>
          <a:prstGeom prst="rect">
            <a:avLst/>
          </a:prstGeom>
        </p:spPr>
      </p:pic>
      <p:pic>
        <p:nvPicPr>
          <p:cNvPr id="101" name="Picture 100"/>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5607107" y="5576317"/>
            <a:ext cx="570620" cy="910564"/>
          </a:xfrm>
          <a:prstGeom prst="rect">
            <a:avLst/>
          </a:prstGeom>
        </p:spPr>
      </p:pic>
      <p:grpSp>
        <p:nvGrpSpPr>
          <p:cNvPr id="102" name="Group 101"/>
          <p:cNvGrpSpPr/>
          <p:nvPr/>
        </p:nvGrpSpPr>
        <p:grpSpPr>
          <a:xfrm>
            <a:off x="8332277" y="1419395"/>
            <a:ext cx="741163" cy="903069"/>
            <a:chOff x="2595740" y="2426666"/>
            <a:chExt cx="3044363" cy="3709396"/>
          </a:xfrm>
        </p:grpSpPr>
        <p:pic>
          <p:nvPicPr>
            <p:cNvPr id="103" name="Picture 102"/>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3556385" y="2426666"/>
              <a:ext cx="2083718" cy="2815836"/>
            </a:xfrm>
            <a:prstGeom prst="rect">
              <a:avLst/>
            </a:prstGeom>
          </p:spPr>
        </p:pic>
        <p:pic>
          <p:nvPicPr>
            <p:cNvPr id="104" name="Picture 103"/>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2595740" y="2701801"/>
              <a:ext cx="2083718" cy="2815836"/>
            </a:xfrm>
            <a:prstGeom prst="rect">
              <a:avLst/>
            </a:prstGeom>
          </p:spPr>
        </p:pic>
        <p:pic>
          <p:nvPicPr>
            <p:cNvPr id="105" name="Picture 104"/>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3244685" y="3277320"/>
              <a:ext cx="2115469" cy="2858742"/>
            </a:xfrm>
            <a:prstGeom prst="rect">
              <a:avLst/>
            </a:prstGeom>
          </p:spPr>
        </p:pic>
      </p:grpSp>
      <p:pic>
        <p:nvPicPr>
          <p:cNvPr id="106" name="Picture 105"/>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9859885" y="2965595"/>
            <a:ext cx="604724" cy="797358"/>
          </a:xfrm>
          <a:prstGeom prst="rect">
            <a:avLst/>
          </a:prstGeom>
        </p:spPr>
      </p:pic>
      <p:pic>
        <p:nvPicPr>
          <p:cNvPr id="107" name="Picture 106"/>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9885073" y="5656075"/>
            <a:ext cx="604724" cy="797358"/>
          </a:xfrm>
          <a:prstGeom prst="rect">
            <a:avLst/>
          </a:prstGeom>
        </p:spPr>
      </p:pic>
      <p:sp>
        <p:nvSpPr>
          <p:cNvPr id="108" name="Rectangle 107"/>
          <p:cNvSpPr/>
          <p:nvPr/>
        </p:nvSpPr>
        <p:spPr bwMode="auto">
          <a:xfrm>
            <a:off x="8991360" y="3695085"/>
            <a:ext cx="2270855"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92174">
                      <a:srgbClr val="FFFFFF"/>
                    </a:gs>
                    <a:gs pos="66957">
                      <a:srgbClr val="FFFFFF"/>
                    </a:gs>
                  </a:gsLst>
                  <a:lin ang="5400000" scaled="0"/>
                </a:gradFill>
              </a:rPr>
              <a:t>Melissa@Contoso.com</a:t>
            </a:r>
          </a:p>
        </p:txBody>
      </p:sp>
      <p:sp>
        <p:nvSpPr>
          <p:cNvPr id="109" name="Rectangle 108"/>
          <p:cNvSpPr/>
          <p:nvPr/>
        </p:nvSpPr>
        <p:spPr bwMode="auto">
          <a:xfrm>
            <a:off x="9108992" y="6451590"/>
            <a:ext cx="2270855"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defTabSz="822655" fontAlgn="base">
              <a:spcBef>
                <a:spcPct val="0"/>
              </a:spcBef>
              <a:spcAft>
                <a:spcPct val="0"/>
              </a:spcAft>
            </a:pPr>
            <a:r>
              <a:rPr lang="en-US" sz="1765" dirty="0">
                <a:gradFill>
                  <a:gsLst>
                    <a:gs pos="92174">
                      <a:srgbClr val="FFFFFF"/>
                    </a:gs>
                    <a:gs pos="66957">
                      <a:srgbClr val="FFFFFF"/>
                    </a:gs>
                  </a:gsLst>
                  <a:lin ang="5400000" scaled="0"/>
                </a:gradFill>
              </a:rPr>
              <a:t>Dan@Contoso.com</a:t>
            </a:r>
          </a:p>
        </p:txBody>
      </p:sp>
      <p:cxnSp>
        <p:nvCxnSpPr>
          <p:cNvPr id="110" name="Straight Arrow Connector 109"/>
          <p:cNvCxnSpPr/>
          <p:nvPr/>
        </p:nvCxnSpPr>
        <p:spPr>
          <a:xfrm flipH="1">
            <a:off x="6345778" y="3449570"/>
            <a:ext cx="2529666"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V="1">
            <a:off x="6380246" y="2165579"/>
            <a:ext cx="1773405" cy="844665"/>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bwMode="auto">
          <a:xfrm>
            <a:off x="7922825" y="2316832"/>
            <a:ext cx="3339390"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92174">
                      <a:srgbClr val="FFFFFF"/>
                    </a:gs>
                    <a:gs pos="66957">
                      <a:srgbClr val="FFFFFF"/>
                    </a:gs>
                  </a:gsLst>
                  <a:lin ang="5400000" scaled="0"/>
                </a:gradFill>
              </a:rPr>
              <a:t>QR1plans@Service.Contoso.com</a:t>
            </a:r>
          </a:p>
        </p:txBody>
      </p:sp>
      <p:grpSp>
        <p:nvGrpSpPr>
          <p:cNvPr id="113" name="Group 112"/>
          <p:cNvGrpSpPr/>
          <p:nvPr/>
        </p:nvGrpSpPr>
        <p:grpSpPr>
          <a:xfrm>
            <a:off x="6869502" y="4751318"/>
            <a:ext cx="1600327" cy="1286250"/>
            <a:chOff x="6954576" y="4594983"/>
            <a:chExt cx="1813796" cy="1457824"/>
          </a:xfrm>
        </p:grpSpPr>
        <p:pic>
          <p:nvPicPr>
            <p:cNvPr id="114" name="Picture 113"/>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7473742" y="4594983"/>
              <a:ext cx="784092" cy="991128"/>
            </a:xfrm>
            <a:prstGeom prst="rect">
              <a:avLst/>
            </a:prstGeom>
          </p:spPr>
        </p:pic>
        <p:sp>
          <p:nvSpPr>
            <p:cNvPr id="115" name="Rectangle 114"/>
            <p:cNvSpPr/>
            <p:nvPr/>
          </p:nvSpPr>
          <p:spPr bwMode="auto">
            <a:xfrm>
              <a:off x="6954576" y="5572402"/>
              <a:ext cx="1813796" cy="48040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smtClean="0">
                  <a:gradFill>
                    <a:gsLst>
                      <a:gs pos="92174">
                        <a:srgbClr val="FFFFFF"/>
                      </a:gs>
                      <a:gs pos="66957">
                        <a:srgbClr val="FFFFFF"/>
                      </a:gs>
                    </a:gsLst>
                    <a:lin ang="5400000" scaled="0"/>
                  </a:gradFill>
                </a:rPr>
                <a:t>‘Agenda’</a:t>
              </a:r>
              <a:endParaRPr lang="en-US" sz="1765" dirty="0">
                <a:gradFill>
                  <a:gsLst>
                    <a:gs pos="92174">
                      <a:srgbClr val="FFFFFF"/>
                    </a:gs>
                    <a:gs pos="66957">
                      <a:srgbClr val="FFFFFF"/>
                    </a:gs>
                  </a:gsLst>
                  <a:lin ang="5400000" scaled="0"/>
                </a:gradFill>
              </a:endParaRPr>
            </a:p>
          </p:txBody>
        </p:sp>
      </p:grpSp>
      <p:cxnSp>
        <p:nvCxnSpPr>
          <p:cNvPr id="116" name="Straight Arrow Connector 115"/>
          <p:cNvCxnSpPr/>
          <p:nvPr/>
        </p:nvCxnSpPr>
        <p:spPr>
          <a:xfrm>
            <a:off x="5950898" y="4118950"/>
            <a:ext cx="14879" cy="131024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a:off x="6380246" y="6132992"/>
            <a:ext cx="2625039" cy="161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8" name="Folded Corner 117"/>
          <p:cNvSpPr/>
          <p:nvPr/>
        </p:nvSpPr>
        <p:spPr bwMode="auto">
          <a:xfrm>
            <a:off x="4457268" y="5930312"/>
            <a:ext cx="930657" cy="810680"/>
          </a:xfrm>
          <a:prstGeom prst="foldedCorner">
            <a:avLst/>
          </a:prstGeom>
          <a:solidFill>
            <a:schemeClr val="tx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0" bIns="41148" numCol="1" rtlCol="0" anchor="t" anchorCtr="0" compatLnSpc="1">
            <a:prstTxWarp prst="textNoShape">
              <a:avLst/>
            </a:prstTxWarp>
          </a:bodyPr>
          <a:lstStyle/>
          <a:p>
            <a:pPr defTabSz="822655" fontAlgn="base">
              <a:spcBef>
                <a:spcPct val="0"/>
              </a:spcBef>
              <a:spcAft>
                <a:spcPct val="0"/>
              </a:spcAft>
            </a:pPr>
            <a:r>
              <a:rPr lang="en-US" sz="1412" dirty="0">
                <a:gradFill>
                  <a:gsLst>
                    <a:gs pos="4348">
                      <a:srgbClr val="505050"/>
                    </a:gs>
                    <a:gs pos="40000">
                      <a:srgbClr val="505050"/>
                    </a:gs>
                  </a:gsLst>
                  <a:lin ang="5400000" scaled="0"/>
                </a:gradFill>
                <a:latin typeface="Segoe UI Semibold" panose="020B0702040204020203" pitchFamily="34" charset="0"/>
                <a:cs typeface="Segoe UI Semibold" panose="020B0702040204020203" pitchFamily="34" charset="0"/>
              </a:rPr>
              <a:t>GAL</a:t>
            </a:r>
          </a:p>
        </p:txBody>
      </p:sp>
      <p:sp>
        <p:nvSpPr>
          <p:cNvPr id="119" name="Folded Corner 118"/>
          <p:cNvSpPr/>
          <p:nvPr/>
        </p:nvSpPr>
        <p:spPr bwMode="auto">
          <a:xfrm>
            <a:off x="4463605" y="3244935"/>
            <a:ext cx="930657" cy="810680"/>
          </a:xfrm>
          <a:prstGeom prst="foldedCorner">
            <a:avLst/>
          </a:prstGeom>
          <a:solidFill>
            <a:schemeClr val="tx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0" bIns="41148" numCol="1" rtlCol="0" anchor="t" anchorCtr="0" compatLnSpc="1">
            <a:prstTxWarp prst="textNoShape">
              <a:avLst/>
            </a:prstTxWarp>
          </a:bodyPr>
          <a:lstStyle/>
          <a:p>
            <a:pPr defTabSz="822655" fontAlgn="base">
              <a:spcBef>
                <a:spcPct val="0"/>
              </a:spcBef>
              <a:spcAft>
                <a:spcPct val="0"/>
              </a:spcAft>
            </a:pPr>
            <a:r>
              <a:rPr lang="en-US" sz="1412" dirty="0">
                <a:gradFill>
                  <a:gsLst>
                    <a:gs pos="4348">
                      <a:srgbClr val="505050"/>
                    </a:gs>
                    <a:gs pos="40000">
                      <a:srgbClr val="505050"/>
                    </a:gs>
                  </a:gsLst>
                  <a:lin ang="5400000" scaled="0"/>
                </a:gradFill>
                <a:latin typeface="Segoe UI Semibold" panose="020B0702040204020203" pitchFamily="34" charset="0"/>
                <a:cs typeface="Segoe UI Semibold" panose="020B0702040204020203" pitchFamily="34" charset="0"/>
              </a:rPr>
              <a:t>GAL</a:t>
            </a:r>
          </a:p>
          <a:p>
            <a:pPr defTabSz="822655" fontAlgn="base">
              <a:spcBef>
                <a:spcPct val="0"/>
              </a:spcBef>
              <a:spcAft>
                <a:spcPct val="0"/>
              </a:spcAft>
            </a:pPr>
            <a:r>
              <a:rPr lang="en-US" sz="1412" dirty="0">
                <a:gradFill>
                  <a:gsLst>
                    <a:gs pos="4348">
                      <a:srgbClr val="505050"/>
                    </a:gs>
                    <a:gs pos="40000">
                      <a:srgbClr val="505050"/>
                    </a:gs>
                  </a:gsLst>
                  <a:lin ang="5400000" scaled="0"/>
                </a:gradFill>
                <a:latin typeface="Segoe UI Semibold" panose="020B0702040204020203" pitchFamily="34" charset="0"/>
                <a:cs typeface="Segoe UI Semibold" panose="020B0702040204020203" pitchFamily="34" charset="0"/>
              </a:rPr>
              <a:t>QR1plans</a:t>
            </a:r>
          </a:p>
        </p:txBody>
      </p:sp>
      <p:cxnSp>
        <p:nvCxnSpPr>
          <p:cNvPr id="120" name="Straight Arrow Connector 119"/>
          <p:cNvCxnSpPr/>
          <p:nvPr/>
        </p:nvCxnSpPr>
        <p:spPr>
          <a:xfrm flipV="1">
            <a:off x="6324998" y="2007703"/>
            <a:ext cx="1773405" cy="844665"/>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1" name="Rectangle 120"/>
          <p:cNvSpPr/>
          <p:nvPr/>
        </p:nvSpPr>
        <p:spPr bwMode="auto">
          <a:xfrm>
            <a:off x="6811835" y="3025705"/>
            <a:ext cx="160032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92174">
                      <a:srgbClr val="FFFFFF"/>
                    </a:gs>
                    <a:gs pos="66957">
                      <a:srgbClr val="FFFFFF"/>
                    </a:gs>
                  </a:gsLst>
                  <a:lin ang="5400000" scaled="0"/>
                </a:gradFill>
              </a:rPr>
              <a:t>Post </a:t>
            </a:r>
            <a:r>
              <a:rPr lang="en-US" sz="1765" dirty="0" smtClean="0">
                <a:gradFill>
                  <a:gsLst>
                    <a:gs pos="92174">
                      <a:srgbClr val="FFFFFF"/>
                    </a:gs>
                    <a:gs pos="66957">
                      <a:srgbClr val="FFFFFF"/>
                    </a:gs>
                  </a:gsLst>
                  <a:lin ang="5400000" scaled="0"/>
                </a:gradFill>
              </a:rPr>
              <a:t>‘Agenda’</a:t>
            </a:r>
            <a:endParaRPr lang="en-US" sz="1765" dirty="0">
              <a:gradFill>
                <a:gsLst>
                  <a:gs pos="92174">
                    <a:srgbClr val="FFFFFF"/>
                  </a:gs>
                  <a:gs pos="66957">
                    <a:srgbClr val="FFFFFF"/>
                  </a:gs>
                </a:gsLst>
                <a:lin ang="5400000" scaled="0"/>
              </a:gradFill>
            </a:endParaRPr>
          </a:p>
        </p:txBody>
      </p:sp>
      <p:grpSp>
        <p:nvGrpSpPr>
          <p:cNvPr id="122" name="Group 121"/>
          <p:cNvGrpSpPr/>
          <p:nvPr/>
        </p:nvGrpSpPr>
        <p:grpSpPr>
          <a:xfrm>
            <a:off x="8819795" y="717184"/>
            <a:ext cx="1600327" cy="1420787"/>
            <a:chOff x="9165020" y="22731"/>
            <a:chExt cx="1813796" cy="1610308"/>
          </a:xfrm>
        </p:grpSpPr>
        <p:pic>
          <p:nvPicPr>
            <p:cNvPr id="123" name="Picture 122"/>
            <p:cNvPicPr>
              <a:picLocks noChangeAspect="1"/>
            </p:cNvPicPr>
            <p:nvPr/>
          </p:nvPicPr>
          <p:blipFill>
            <a:blip r:embed="rId11">
              <a:grayscl/>
              <a:extLst>
                <a:ext uri="{28A0092B-C50C-407E-A947-70E740481C1C}">
                  <a14:useLocalDpi xmlns:a14="http://schemas.microsoft.com/office/drawing/2010/main" val="0"/>
                </a:ext>
              </a:extLst>
            </a:blip>
            <a:stretch>
              <a:fillRect/>
            </a:stretch>
          </p:blipFill>
          <p:spPr>
            <a:xfrm>
              <a:off x="9800555" y="22731"/>
              <a:ext cx="543293" cy="1164200"/>
            </a:xfrm>
            <a:prstGeom prst="rect">
              <a:avLst/>
            </a:prstGeom>
          </p:spPr>
        </p:pic>
        <p:sp>
          <p:nvSpPr>
            <p:cNvPr id="124" name="Rectangle 123"/>
            <p:cNvSpPr/>
            <p:nvPr/>
          </p:nvSpPr>
          <p:spPr bwMode="auto">
            <a:xfrm>
              <a:off x="9165020" y="1152634"/>
              <a:ext cx="1813796" cy="48040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smtClean="0">
                  <a:gradFill>
                    <a:gsLst>
                      <a:gs pos="16814">
                        <a:srgbClr val="FFFFFF"/>
                      </a:gs>
                      <a:gs pos="46000">
                        <a:srgbClr val="FFFFFF"/>
                      </a:gs>
                    </a:gsLst>
                    <a:lin ang="5400000" scaled="0"/>
                  </a:gradFill>
                </a:rPr>
                <a:t>‘Agenda’</a:t>
              </a:r>
              <a:endParaRPr lang="en-US" sz="1765" dirty="0">
                <a:gradFill>
                  <a:gsLst>
                    <a:gs pos="16814">
                      <a:srgbClr val="FFFFFF"/>
                    </a:gs>
                    <a:gs pos="46000">
                      <a:srgbClr val="FFFFFF"/>
                    </a:gs>
                  </a:gsLst>
                  <a:lin ang="5400000" scaled="0"/>
                </a:gradFill>
              </a:endParaRPr>
            </a:p>
          </p:txBody>
        </p:sp>
      </p:grpSp>
      <p:grpSp>
        <p:nvGrpSpPr>
          <p:cNvPr id="125" name="Group 124"/>
          <p:cNvGrpSpPr/>
          <p:nvPr/>
        </p:nvGrpSpPr>
        <p:grpSpPr>
          <a:xfrm>
            <a:off x="8177481" y="4320645"/>
            <a:ext cx="3342452" cy="1117780"/>
            <a:chOff x="8437027" y="4106862"/>
            <a:chExt cx="3788306" cy="1266882"/>
          </a:xfrm>
        </p:grpSpPr>
        <p:pic>
          <p:nvPicPr>
            <p:cNvPr id="126" name="Picture 125"/>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10803177" y="4106862"/>
              <a:ext cx="583719" cy="788810"/>
            </a:xfrm>
            <a:prstGeom prst="rect">
              <a:avLst/>
            </a:prstGeom>
          </p:spPr>
        </p:pic>
        <p:sp>
          <p:nvSpPr>
            <p:cNvPr id="127" name="Rectangle 126"/>
            <p:cNvSpPr/>
            <p:nvPr/>
          </p:nvSpPr>
          <p:spPr bwMode="auto">
            <a:xfrm>
              <a:off x="8437027" y="4893339"/>
              <a:ext cx="3788306" cy="48040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r" defTabSz="822655" fontAlgn="base">
                <a:spcBef>
                  <a:spcPct val="0"/>
                </a:spcBef>
                <a:spcAft>
                  <a:spcPct val="0"/>
                </a:spcAft>
              </a:pPr>
              <a:r>
                <a:rPr lang="en-US" sz="1765" dirty="0">
                  <a:gradFill>
                    <a:gsLst>
                      <a:gs pos="92174">
                        <a:srgbClr val="FFFFFF"/>
                      </a:gs>
                      <a:gs pos="66957">
                        <a:srgbClr val="FFFFFF"/>
                      </a:gs>
                    </a:gsLst>
                    <a:lin ang="5400000" scaled="0"/>
                  </a:gradFill>
                </a:rPr>
                <a:t>Local nickname cache</a:t>
              </a:r>
            </a:p>
            <a:p>
              <a:pPr algn="r" defTabSz="822655" fontAlgn="base">
                <a:spcBef>
                  <a:spcPct val="0"/>
                </a:spcBef>
                <a:spcAft>
                  <a:spcPct val="0"/>
                </a:spcAft>
              </a:pPr>
              <a:r>
                <a:rPr lang="en-US" sz="1765" dirty="0">
                  <a:gradFill>
                    <a:gsLst>
                      <a:gs pos="92174">
                        <a:srgbClr val="FFFFFF"/>
                      </a:gs>
                      <a:gs pos="66957">
                        <a:srgbClr val="FFFFFF"/>
                      </a:gs>
                    </a:gsLst>
                    <a:lin ang="5400000" scaled="0"/>
                  </a:gradFill>
                </a:rPr>
                <a:t>QR1plans@Service.Contoso.com</a:t>
              </a:r>
            </a:p>
          </p:txBody>
        </p:sp>
      </p:grpSp>
      <p:sp>
        <p:nvSpPr>
          <p:cNvPr id="2" name="Title 1"/>
          <p:cNvSpPr>
            <a:spLocks noGrp="1"/>
          </p:cNvSpPr>
          <p:nvPr>
            <p:ph type="title"/>
          </p:nvPr>
        </p:nvSpPr>
        <p:spPr/>
        <p:txBody>
          <a:bodyPr/>
          <a:lstStyle/>
          <a:p>
            <a:r>
              <a:rPr lang="en-US" dirty="0" smtClean="0"/>
              <a:t>Group mail sync for hybrid tenants</a:t>
            </a:r>
            <a:br>
              <a:rPr lang="en-US" dirty="0" smtClean="0"/>
            </a:br>
            <a:r>
              <a:rPr lang="en-US" sz="3200" spc="0" dirty="0">
                <a:gradFill>
                  <a:gsLst>
                    <a:gs pos="12174">
                      <a:schemeClr val="tx2"/>
                    </a:gs>
                    <a:gs pos="30000">
                      <a:schemeClr val="tx2"/>
                    </a:gs>
                  </a:gsLst>
                  <a:lin ang="5400000" scaled="0"/>
                </a:gradFill>
              </a:rPr>
              <a:t>Dan is </a:t>
            </a:r>
            <a:r>
              <a:rPr lang="en-US" sz="3200" spc="0" dirty="0" err="1">
                <a:gradFill>
                  <a:gsLst>
                    <a:gs pos="12174">
                      <a:schemeClr val="tx2"/>
                    </a:gs>
                    <a:gs pos="30000">
                      <a:schemeClr val="tx2"/>
                    </a:gs>
                  </a:gsLst>
                  <a:lin ang="5400000" scaled="0"/>
                </a:gradFill>
              </a:rPr>
              <a:t>autosubscribed</a:t>
            </a:r>
            <a:endParaRPr lang="en-US" sz="3200" spc="0" dirty="0">
              <a:gradFill>
                <a:gsLst>
                  <a:gs pos="12174">
                    <a:schemeClr val="tx2"/>
                  </a:gs>
                  <a:gs pos="30000">
                    <a:schemeClr val="tx2"/>
                  </a:gs>
                </a:gsLst>
                <a:lin ang="5400000" scaled="0"/>
              </a:gradFill>
            </a:endParaRPr>
          </a:p>
        </p:txBody>
      </p:sp>
    </p:spTree>
    <p:extLst>
      <p:ext uri="{BB962C8B-B14F-4D97-AF65-F5344CB8AC3E}">
        <p14:creationId xmlns:p14="http://schemas.microsoft.com/office/powerpoint/2010/main" val="36143459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1"/>
                                        </p:tgtEl>
                                        <p:attrNameLst>
                                          <p:attrName>style.visibility</p:attrName>
                                        </p:attrNameLst>
                                      </p:cBhvr>
                                      <p:to>
                                        <p:strVal val="visible"/>
                                      </p:to>
                                    </p:set>
                                    <p:animEffect transition="in" filter="fade">
                                      <p:cBhvr>
                                        <p:cTn id="11" dur="500"/>
                                        <p:tgtEl>
                                          <p:spTgt spid="1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1"/>
                                        </p:tgtEl>
                                        <p:attrNameLst>
                                          <p:attrName>style.visibility</p:attrName>
                                        </p:attrNameLst>
                                      </p:cBhvr>
                                      <p:to>
                                        <p:strVal val="visible"/>
                                      </p:to>
                                    </p:set>
                                    <p:animEffect transition="in" filter="fade">
                                      <p:cBhvr>
                                        <p:cTn id="15" dur="500"/>
                                        <p:tgtEl>
                                          <p:spTgt spid="1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2"/>
                                        </p:tgtEl>
                                        <p:attrNameLst>
                                          <p:attrName>style.visibility</p:attrName>
                                        </p:attrNameLst>
                                      </p:cBhvr>
                                      <p:to>
                                        <p:strVal val="visible"/>
                                      </p:to>
                                    </p:set>
                                    <p:animEffect transition="in" filter="fade">
                                      <p:cBhvr>
                                        <p:cTn id="19" dur="500"/>
                                        <p:tgtEl>
                                          <p:spTgt spid="1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0"/>
                                        </p:tgtEl>
                                        <p:attrNameLst>
                                          <p:attrName>style.visibility</p:attrName>
                                        </p:attrNameLst>
                                      </p:cBhvr>
                                      <p:to>
                                        <p:strVal val="visible"/>
                                      </p:to>
                                    </p:set>
                                    <p:animEffect transition="in" filter="fade">
                                      <p:cBhvr>
                                        <p:cTn id="24" dur="500"/>
                                        <p:tgtEl>
                                          <p:spTgt spid="120"/>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16"/>
                                        </p:tgtEl>
                                        <p:attrNameLst>
                                          <p:attrName>style.visibility</p:attrName>
                                        </p:attrNameLst>
                                      </p:cBhvr>
                                      <p:to>
                                        <p:strVal val="visible"/>
                                      </p:to>
                                    </p:set>
                                    <p:animEffect transition="in" filter="fade">
                                      <p:cBhvr>
                                        <p:cTn id="28" dur="500"/>
                                        <p:tgtEl>
                                          <p:spTgt spid="116"/>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fade">
                                      <p:cBhvr>
                                        <p:cTn id="32" dur="500"/>
                                        <p:tgtEl>
                                          <p:spTgt spid="117"/>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13"/>
                                        </p:tgtEl>
                                        <p:attrNameLst>
                                          <p:attrName>style.visibility</p:attrName>
                                        </p:attrNameLst>
                                      </p:cBhvr>
                                      <p:to>
                                        <p:strVal val="visible"/>
                                      </p:to>
                                    </p:set>
                                    <p:animEffect transition="in" filter="fade">
                                      <p:cBhvr>
                                        <p:cTn id="36"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9" name="Straight Connector 88"/>
          <p:cNvCxnSpPr/>
          <p:nvPr/>
        </p:nvCxnSpPr>
        <p:spPr>
          <a:xfrm>
            <a:off x="978917" y="4182911"/>
            <a:ext cx="10286473" cy="0"/>
          </a:xfrm>
          <a:prstGeom prst="line">
            <a:avLst/>
          </a:prstGeom>
          <a:ln w="2857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913246" y="3129079"/>
            <a:ext cx="2703759" cy="911510"/>
          </a:xfrm>
          <a:prstGeom prst="rect">
            <a:avLst/>
          </a:prstGeom>
          <a:noFill/>
        </p:spPr>
        <p:txBody>
          <a:bodyPr wrap="none" lIns="161356" tIns="129085" rIns="161356" bIns="129085" rtlCol="0">
            <a:spAutoFit/>
          </a:bodyPr>
          <a:lstStyle/>
          <a:p>
            <a:pPr>
              <a:lnSpc>
                <a:spcPct val="90000"/>
              </a:lnSpc>
              <a:spcAft>
                <a:spcPts val="529"/>
              </a:spcAft>
            </a:pPr>
            <a:r>
              <a:rPr lang="en-US" sz="2118" dirty="0">
                <a:gradFill>
                  <a:gsLst>
                    <a:gs pos="92174">
                      <a:srgbClr val="FFFFFF"/>
                    </a:gs>
                    <a:gs pos="66957">
                      <a:srgbClr val="FFFFFF"/>
                    </a:gs>
                  </a:gsLst>
                  <a:lin ang="5400000" scaled="0"/>
                </a:gradFill>
              </a:rPr>
              <a:t>O365</a:t>
            </a:r>
          </a:p>
          <a:p>
            <a:pPr>
              <a:lnSpc>
                <a:spcPct val="90000"/>
              </a:lnSpc>
              <a:spcAft>
                <a:spcPts val="529"/>
              </a:spcAft>
            </a:pPr>
            <a:r>
              <a:rPr lang="en-US" sz="2118" i="1" dirty="0">
                <a:gradFill>
                  <a:gsLst>
                    <a:gs pos="92174">
                      <a:srgbClr val="FFFFFF"/>
                    </a:gs>
                    <a:gs pos="66957">
                      <a:srgbClr val="FFFFFF"/>
                    </a:gs>
                  </a:gsLst>
                  <a:lin ang="5400000" scaled="0"/>
                </a:gradFill>
              </a:rPr>
              <a:t>Service.Contoso.com</a:t>
            </a:r>
          </a:p>
        </p:txBody>
      </p:sp>
      <p:sp>
        <p:nvSpPr>
          <p:cNvPr id="91" name="TextBox 90"/>
          <p:cNvSpPr txBox="1"/>
          <p:nvPr/>
        </p:nvSpPr>
        <p:spPr>
          <a:xfrm>
            <a:off x="918926" y="4321609"/>
            <a:ext cx="1830506" cy="911510"/>
          </a:xfrm>
          <a:prstGeom prst="rect">
            <a:avLst/>
          </a:prstGeom>
          <a:noFill/>
        </p:spPr>
        <p:txBody>
          <a:bodyPr wrap="none" lIns="161356" tIns="129085" rIns="161356" bIns="129085" rtlCol="0">
            <a:spAutoFit/>
          </a:bodyPr>
          <a:lstStyle/>
          <a:p>
            <a:pPr>
              <a:lnSpc>
                <a:spcPct val="90000"/>
              </a:lnSpc>
              <a:spcAft>
                <a:spcPts val="529"/>
              </a:spcAft>
            </a:pPr>
            <a:r>
              <a:rPr lang="en-US" sz="2118" dirty="0">
                <a:gradFill>
                  <a:gsLst>
                    <a:gs pos="92174">
                      <a:srgbClr val="FFFFFF"/>
                    </a:gs>
                    <a:gs pos="66957">
                      <a:srgbClr val="FFFFFF"/>
                    </a:gs>
                  </a:gsLst>
                  <a:lin ang="5400000" scaled="0"/>
                </a:gradFill>
              </a:rPr>
              <a:t>On-</a:t>
            </a:r>
            <a:r>
              <a:rPr lang="en-US" sz="2118" dirty="0" err="1">
                <a:gradFill>
                  <a:gsLst>
                    <a:gs pos="92174">
                      <a:srgbClr val="FFFFFF"/>
                    </a:gs>
                    <a:gs pos="66957">
                      <a:srgbClr val="FFFFFF"/>
                    </a:gs>
                  </a:gsLst>
                  <a:lin ang="5400000" scaled="0"/>
                </a:gradFill>
              </a:rPr>
              <a:t>prem</a:t>
            </a:r>
            <a:endParaRPr lang="en-US" sz="2118" dirty="0">
              <a:gradFill>
                <a:gsLst>
                  <a:gs pos="92174">
                    <a:srgbClr val="FFFFFF"/>
                  </a:gs>
                  <a:gs pos="66957">
                    <a:srgbClr val="FFFFFF"/>
                  </a:gs>
                </a:gsLst>
                <a:lin ang="5400000" scaled="0"/>
              </a:gradFill>
            </a:endParaRPr>
          </a:p>
          <a:p>
            <a:pPr>
              <a:lnSpc>
                <a:spcPct val="90000"/>
              </a:lnSpc>
              <a:spcAft>
                <a:spcPts val="529"/>
              </a:spcAft>
            </a:pPr>
            <a:r>
              <a:rPr lang="en-US" sz="2118" i="1" dirty="0">
                <a:gradFill>
                  <a:gsLst>
                    <a:gs pos="92174">
                      <a:srgbClr val="FFFFFF"/>
                    </a:gs>
                    <a:gs pos="66957">
                      <a:srgbClr val="FFFFFF"/>
                    </a:gs>
                  </a:gsLst>
                  <a:lin ang="5400000" scaled="0"/>
                </a:gradFill>
              </a:rPr>
              <a:t>Contoso.com</a:t>
            </a:r>
          </a:p>
        </p:txBody>
      </p:sp>
      <p:sp>
        <p:nvSpPr>
          <p:cNvPr id="92" name="Isosceles Triangle 91"/>
          <p:cNvSpPr/>
          <p:nvPr/>
        </p:nvSpPr>
        <p:spPr>
          <a:xfrm>
            <a:off x="3924257" y="2231798"/>
            <a:ext cx="1223859" cy="962442"/>
          </a:xfrm>
          <a:prstGeom prst="triangle">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2702"/>
            <a:r>
              <a:rPr lang="en-US" sz="1320" dirty="0">
                <a:gradFill>
                  <a:gsLst>
                    <a:gs pos="92174">
                      <a:srgbClr val="FFFFFF"/>
                    </a:gs>
                    <a:gs pos="66957">
                      <a:srgbClr val="FFFFFF"/>
                    </a:gs>
                  </a:gsLst>
                </a:gradFill>
              </a:rPr>
              <a:t>AAD</a:t>
            </a:r>
          </a:p>
        </p:txBody>
      </p:sp>
      <p:sp>
        <p:nvSpPr>
          <p:cNvPr id="93" name="Isosceles Triangle 92"/>
          <p:cNvSpPr/>
          <p:nvPr/>
        </p:nvSpPr>
        <p:spPr>
          <a:xfrm>
            <a:off x="3948059" y="4919524"/>
            <a:ext cx="1223859" cy="962442"/>
          </a:xfrm>
          <a:prstGeom prst="triangle">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2702"/>
            <a:r>
              <a:rPr lang="en-US" sz="1320" dirty="0">
                <a:gradFill>
                  <a:gsLst>
                    <a:gs pos="92174">
                      <a:srgbClr val="FFFFFF"/>
                    </a:gs>
                    <a:gs pos="66957">
                      <a:srgbClr val="FFFFFF"/>
                    </a:gs>
                  </a:gsLst>
                </a:gradFill>
              </a:rPr>
              <a:t>AD</a:t>
            </a:r>
          </a:p>
        </p:txBody>
      </p:sp>
      <p:sp>
        <p:nvSpPr>
          <p:cNvPr id="94" name="Rectangle 93"/>
          <p:cNvSpPr/>
          <p:nvPr/>
        </p:nvSpPr>
        <p:spPr bwMode="auto">
          <a:xfrm>
            <a:off x="5579367" y="3695901"/>
            <a:ext cx="77231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92174">
                      <a:srgbClr val="FFFFFF"/>
                    </a:gs>
                    <a:gs pos="66957">
                      <a:srgbClr val="FFFFFF"/>
                    </a:gs>
                  </a:gsLst>
                  <a:lin ang="5400000" scaled="0"/>
                </a:gradFill>
              </a:rPr>
              <a:t>EXO</a:t>
            </a:r>
          </a:p>
        </p:txBody>
      </p:sp>
      <p:sp>
        <p:nvSpPr>
          <p:cNvPr id="95" name="Rectangle 94"/>
          <p:cNvSpPr/>
          <p:nvPr/>
        </p:nvSpPr>
        <p:spPr bwMode="auto">
          <a:xfrm>
            <a:off x="5494556" y="6448321"/>
            <a:ext cx="77231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92174">
                      <a:srgbClr val="FFFFFF"/>
                    </a:gs>
                    <a:gs pos="66957">
                      <a:srgbClr val="FFFFFF"/>
                    </a:gs>
                  </a:gsLst>
                  <a:lin ang="5400000" scaled="0"/>
                </a:gradFill>
              </a:rPr>
              <a:t>EX</a:t>
            </a:r>
          </a:p>
        </p:txBody>
      </p:sp>
      <p:pic>
        <p:nvPicPr>
          <p:cNvPr id="96" name="Picture 95"/>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flipH="1">
            <a:off x="9076615" y="2930365"/>
            <a:ext cx="588448" cy="795200"/>
          </a:xfrm>
          <a:prstGeom prst="rect">
            <a:avLst/>
          </a:prstGeom>
        </p:spPr>
      </p:pic>
      <p:pic>
        <p:nvPicPr>
          <p:cNvPr id="97" name="Picture 96"/>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flipH="1">
            <a:off x="9198926" y="5610433"/>
            <a:ext cx="631158" cy="838495"/>
          </a:xfrm>
          <a:prstGeom prst="rect">
            <a:avLst/>
          </a:prstGeom>
        </p:spPr>
      </p:pic>
      <p:pic>
        <p:nvPicPr>
          <p:cNvPr id="98" name="Picture 97"/>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5696253" y="2837109"/>
            <a:ext cx="570620" cy="910564"/>
          </a:xfrm>
          <a:prstGeom prst="rect">
            <a:avLst/>
          </a:prstGeom>
        </p:spPr>
      </p:pic>
      <p:pic>
        <p:nvPicPr>
          <p:cNvPr id="99" name="Picture 98"/>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5610282" y="5573047"/>
            <a:ext cx="570620" cy="910564"/>
          </a:xfrm>
          <a:prstGeom prst="rect">
            <a:avLst/>
          </a:prstGeom>
        </p:spPr>
      </p:pic>
      <p:grpSp>
        <p:nvGrpSpPr>
          <p:cNvPr id="100" name="Group 99"/>
          <p:cNvGrpSpPr/>
          <p:nvPr/>
        </p:nvGrpSpPr>
        <p:grpSpPr>
          <a:xfrm>
            <a:off x="8335452" y="1416125"/>
            <a:ext cx="741163" cy="903069"/>
            <a:chOff x="2595740" y="2426666"/>
            <a:chExt cx="3044363" cy="3709396"/>
          </a:xfrm>
        </p:grpSpPr>
        <p:pic>
          <p:nvPicPr>
            <p:cNvPr id="101" name="Picture 100"/>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3556385" y="2426666"/>
              <a:ext cx="2083718" cy="2815836"/>
            </a:xfrm>
            <a:prstGeom prst="rect">
              <a:avLst/>
            </a:prstGeom>
          </p:spPr>
        </p:pic>
        <p:pic>
          <p:nvPicPr>
            <p:cNvPr id="102" name="Picture 101"/>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2595740" y="2701801"/>
              <a:ext cx="2083718" cy="2815836"/>
            </a:xfrm>
            <a:prstGeom prst="rect">
              <a:avLst/>
            </a:prstGeom>
          </p:spPr>
        </p:pic>
        <p:pic>
          <p:nvPicPr>
            <p:cNvPr id="103" name="Picture 102"/>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3244685" y="3277320"/>
              <a:ext cx="2115469" cy="2858742"/>
            </a:xfrm>
            <a:prstGeom prst="rect">
              <a:avLst/>
            </a:prstGeom>
          </p:spPr>
        </p:pic>
      </p:grpSp>
      <p:pic>
        <p:nvPicPr>
          <p:cNvPr id="104" name="Picture 103"/>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9863060" y="2962325"/>
            <a:ext cx="604724" cy="797358"/>
          </a:xfrm>
          <a:prstGeom prst="rect">
            <a:avLst/>
          </a:prstGeom>
        </p:spPr>
      </p:pic>
      <p:pic>
        <p:nvPicPr>
          <p:cNvPr id="105" name="Picture 104"/>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9888248" y="5652805"/>
            <a:ext cx="604724" cy="797358"/>
          </a:xfrm>
          <a:prstGeom prst="rect">
            <a:avLst/>
          </a:prstGeom>
        </p:spPr>
      </p:pic>
      <p:sp>
        <p:nvSpPr>
          <p:cNvPr id="106" name="Rectangle 105"/>
          <p:cNvSpPr/>
          <p:nvPr/>
        </p:nvSpPr>
        <p:spPr bwMode="auto">
          <a:xfrm>
            <a:off x="8994535" y="3691815"/>
            <a:ext cx="2270855"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92174">
                      <a:srgbClr val="FFFFFF"/>
                    </a:gs>
                    <a:gs pos="66957">
                      <a:srgbClr val="FFFFFF"/>
                    </a:gs>
                  </a:gsLst>
                  <a:lin ang="5400000" scaled="0"/>
                </a:gradFill>
              </a:rPr>
              <a:t>Melissa@Contoso.com</a:t>
            </a:r>
          </a:p>
        </p:txBody>
      </p:sp>
      <p:sp>
        <p:nvSpPr>
          <p:cNvPr id="107" name="Rectangle 106"/>
          <p:cNvSpPr/>
          <p:nvPr/>
        </p:nvSpPr>
        <p:spPr bwMode="auto">
          <a:xfrm>
            <a:off x="9112167" y="6448320"/>
            <a:ext cx="2270855"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defTabSz="822655" fontAlgn="base">
              <a:spcBef>
                <a:spcPct val="0"/>
              </a:spcBef>
              <a:spcAft>
                <a:spcPct val="0"/>
              </a:spcAft>
            </a:pPr>
            <a:r>
              <a:rPr lang="en-US" sz="1765" dirty="0">
                <a:gradFill>
                  <a:gsLst>
                    <a:gs pos="92174">
                      <a:srgbClr val="FFFFFF"/>
                    </a:gs>
                    <a:gs pos="66957">
                      <a:srgbClr val="FFFFFF"/>
                    </a:gs>
                  </a:gsLst>
                  <a:lin ang="5400000" scaled="0"/>
                </a:gradFill>
              </a:rPr>
              <a:t>Dan@Contoso.com</a:t>
            </a:r>
          </a:p>
        </p:txBody>
      </p:sp>
      <p:cxnSp>
        <p:nvCxnSpPr>
          <p:cNvPr id="108" name="Straight Arrow Connector 107"/>
          <p:cNvCxnSpPr/>
          <p:nvPr/>
        </p:nvCxnSpPr>
        <p:spPr>
          <a:xfrm flipV="1">
            <a:off x="6383421" y="2162309"/>
            <a:ext cx="1773405" cy="844665"/>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9" name="Rectangle 108"/>
          <p:cNvSpPr/>
          <p:nvPr/>
        </p:nvSpPr>
        <p:spPr bwMode="auto">
          <a:xfrm>
            <a:off x="7926000" y="2313562"/>
            <a:ext cx="3339390"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92174">
                      <a:srgbClr val="FFFFFF"/>
                    </a:gs>
                    <a:gs pos="66957">
                      <a:srgbClr val="FFFFFF"/>
                    </a:gs>
                  </a:gsLst>
                  <a:lin ang="5400000" scaled="0"/>
                </a:gradFill>
              </a:rPr>
              <a:t>QR1plans@Service.Contoso.com</a:t>
            </a:r>
          </a:p>
        </p:txBody>
      </p:sp>
      <p:grpSp>
        <p:nvGrpSpPr>
          <p:cNvPr id="110" name="Group 109"/>
          <p:cNvGrpSpPr/>
          <p:nvPr/>
        </p:nvGrpSpPr>
        <p:grpSpPr>
          <a:xfrm>
            <a:off x="6868011" y="4748048"/>
            <a:ext cx="1600327" cy="1286250"/>
            <a:chOff x="6827837" y="4594983"/>
            <a:chExt cx="1813796" cy="1457824"/>
          </a:xfrm>
        </p:grpSpPr>
        <p:pic>
          <p:nvPicPr>
            <p:cNvPr id="111" name="Picture 110"/>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7347003" y="4594983"/>
              <a:ext cx="784092" cy="991128"/>
            </a:xfrm>
            <a:prstGeom prst="rect">
              <a:avLst/>
            </a:prstGeom>
          </p:spPr>
        </p:pic>
        <p:sp>
          <p:nvSpPr>
            <p:cNvPr id="112" name="Rectangle 111"/>
            <p:cNvSpPr/>
            <p:nvPr/>
          </p:nvSpPr>
          <p:spPr bwMode="auto">
            <a:xfrm>
              <a:off x="6827837" y="5572402"/>
              <a:ext cx="1813796" cy="48040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92174">
                        <a:srgbClr val="FFFFFF"/>
                      </a:gs>
                      <a:gs pos="66957">
                        <a:srgbClr val="FFFFFF"/>
                      </a:gs>
                    </a:gsLst>
                    <a:lin ang="5400000" scaled="0"/>
                  </a:gradFill>
                </a:rPr>
                <a:t>‘RE: </a:t>
              </a:r>
              <a:r>
                <a:rPr lang="en-US" sz="1765" dirty="0" smtClean="0">
                  <a:gradFill>
                    <a:gsLst>
                      <a:gs pos="92174">
                        <a:srgbClr val="FFFFFF"/>
                      </a:gs>
                      <a:gs pos="66957">
                        <a:srgbClr val="FFFFFF"/>
                      </a:gs>
                    </a:gsLst>
                    <a:lin ang="5400000" scaled="0"/>
                  </a:gradFill>
                </a:rPr>
                <a:t>Agenda’</a:t>
              </a:r>
              <a:endParaRPr lang="en-US" sz="1765" dirty="0">
                <a:gradFill>
                  <a:gsLst>
                    <a:gs pos="92174">
                      <a:srgbClr val="FFFFFF"/>
                    </a:gs>
                    <a:gs pos="66957">
                      <a:srgbClr val="FFFFFF"/>
                    </a:gs>
                  </a:gsLst>
                  <a:lin ang="5400000" scaled="0"/>
                </a:gradFill>
              </a:endParaRPr>
            </a:p>
          </p:txBody>
        </p:sp>
      </p:grpSp>
      <p:cxnSp>
        <p:nvCxnSpPr>
          <p:cNvPr id="113" name="Straight Arrow Connector 112"/>
          <p:cNvCxnSpPr/>
          <p:nvPr/>
        </p:nvCxnSpPr>
        <p:spPr>
          <a:xfrm>
            <a:off x="5954073" y="4115680"/>
            <a:ext cx="14879" cy="131024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6383421" y="6129722"/>
            <a:ext cx="2625039" cy="1616"/>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5" name="Folded Corner 114"/>
          <p:cNvSpPr/>
          <p:nvPr/>
        </p:nvSpPr>
        <p:spPr bwMode="auto">
          <a:xfrm>
            <a:off x="4460443" y="5927042"/>
            <a:ext cx="930657" cy="810680"/>
          </a:xfrm>
          <a:prstGeom prst="foldedCorner">
            <a:avLst/>
          </a:prstGeom>
          <a:solidFill>
            <a:schemeClr val="tx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0" bIns="41148" numCol="1" rtlCol="0" anchor="t" anchorCtr="0" compatLnSpc="1">
            <a:prstTxWarp prst="textNoShape">
              <a:avLst/>
            </a:prstTxWarp>
          </a:bodyPr>
          <a:lstStyle/>
          <a:p>
            <a:pPr defTabSz="822655" fontAlgn="base">
              <a:spcBef>
                <a:spcPct val="0"/>
              </a:spcBef>
              <a:spcAft>
                <a:spcPct val="0"/>
              </a:spcAft>
            </a:pPr>
            <a:r>
              <a:rPr lang="en-US" sz="1412" dirty="0">
                <a:gradFill>
                  <a:gsLst>
                    <a:gs pos="4348">
                      <a:srgbClr val="505050"/>
                    </a:gs>
                    <a:gs pos="40000">
                      <a:srgbClr val="505050"/>
                    </a:gs>
                  </a:gsLst>
                  <a:lin ang="5400000" scaled="0"/>
                </a:gradFill>
                <a:latin typeface="Segoe UI Semibold" panose="020B0702040204020203" pitchFamily="34" charset="0"/>
                <a:cs typeface="Segoe UI Semibold" panose="020B0702040204020203" pitchFamily="34" charset="0"/>
              </a:rPr>
              <a:t>GAL</a:t>
            </a:r>
          </a:p>
        </p:txBody>
      </p:sp>
      <p:sp>
        <p:nvSpPr>
          <p:cNvPr id="116" name="Folded Corner 115"/>
          <p:cNvSpPr/>
          <p:nvPr/>
        </p:nvSpPr>
        <p:spPr bwMode="auto">
          <a:xfrm>
            <a:off x="4466780" y="3241665"/>
            <a:ext cx="930657" cy="810680"/>
          </a:xfrm>
          <a:prstGeom prst="foldedCorner">
            <a:avLst/>
          </a:prstGeom>
          <a:solidFill>
            <a:schemeClr val="tx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0" bIns="41148" numCol="1" rtlCol="0" anchor="t" anchorCtr="0" compatLnSpc="1">
            <a:prstTxWarp prst="textNoShape">
              <a:avLst/>
            </a:prstTxWarp>
          </a:bodyPr>
          <a:lstStyle/>
          <a:p>
            <a:pPr defTabSz="822655" fontAlgn="base">
              <a:spcBef>
                <a:spcPct val="0"/>
              </a:spcBef>
              <a:spcAft>
                <a:spcPct val="0"/>
              </a:spcAft>
            </a:pPr>
            <a:r>
              <a:rPr lang="en-US" sz="1412" dirty="0">
                <a:gradFill>
                  <a:gsLst>
                    <a:gs pos="4348">
                      <a:srgbClr val="505050"/>
                    </a:gs>
                    <a:gs pos="40000">
                      <a:srgbClr val="505050"/>
                    </a:gs>
                  </a:gsLst>
                  <a:lin ang="5400000" scaled="0"/>
                </a:gradFill>
                <a:latin typeface="Segoe UI Semibold" panose="020B0702040204020203" pitchFamily="34" charset="0"/>
                <a:cs typeface="Segoe UI Semibold" panose="020B0702040204020203" pitchFamily="34" charset="0"/>
              </a:rPr>
              <a:t>GAL</a:t>
            </a:r>
          </a:p>
          <a:p>
            <a:pPr defTabSz="822655" fontAlgn="base">
              <a:spcBef>
                <a:spcPct val="0"/>
              </a:spcBef>
              <a:spcAft>
                <a:spcPct val="0"/>
              </a:spcAft>
            </a:pPr>
            <a:r>
              <a:rPr lang="en-US" sz="1412" dirty="0">
                <a:gradFill>
                  <a:gsLst>
                    <a:gs pos="4348">
                      <a:srgbClr val="505050"/>
                    </a:gs>
                    <a:gs pos="40000">
                      <a:srgbClr val="505050"/>
                    </a:gs>
                  </a:gsLst>
                  <a:lin ang="5400000" scaled="0"/>
                </a:gradFill>
                <a:latin typeface="Segoe UI Semibold" panose="020B0702040204020203" pitchFamily="34" charset="0"/>
                <a:cs typeface="Segoe UI Semibold" panose="020B0702040204020203" pitchFamily="34" charset="0"/>
              </a:rPr>
              <a:t>QR1plans</a:t>
            </a:r>
          </a:p>
        </p:txBody>
      </p:sp>
      <p:grpSp>
        <p:nvGrpSpPr>
          <p:cNvPr id="117" name="Group 116"/>
          <p:cNvGrpSpPr/>
          <p:nvPr/>
        </p:nvGrpSpPr>
        <p:grpSpPr>
          <a:xfrm>
            <a:off x="8925512" y="713914"/>
            <a:ext cx="1600327" cy="1420787"/>
            <a:chOff x="9281241" y="22731"/>
            <a:chExt cx="1813796" cy="1610308"/>
          </a:xfrm>
        </p:grpSpPr>
        <p:pic>
          <p:nvPicPr>
            <p:cNvPr id="118" name="Picture 117"/>
            <p:cNvPicPr>
              <a:picLocks noChangeAspect="1"/>
            </p:cNvPicPr>
            <p:nvPr/>
          </p:nvPicPr>
          <p:blipFill>
            <a:blip r:embed="rId11">
              <a:grayscl/>
              <a:extLst>
                <a:ext uri="{28A0092B-C50C-407E-A947-70E740481C1C}">
                  <a14:useLocalDpi xmlns:a14="http://schemas.microsoft.com/office/drawing/2010/main" val="0"/>
                </a:ext>
              </a:extLst>
            </a:blip>
            <a:stretch>
              <a:fillRect/>
            </a:stretch>
          </p:blipFill>
          <p:spPr>
            <a:xfrm>
              <a:off x="9876755" y="22731"/>
              <a:ext cx="543293" cy="1164200"/>
            </a:xfrm>
            <a:prstGeom prst="rect">
              <a:avLst/>
            </a:prstGeom>
          </p:spPr>
        </p:pic>
        <p:sp>
          <p:nvSpPr>
            <p:cNvPr id="119" name="Rectangle 118"/>
            <p:cNvSpPr/>
            <p:nvPr/>
          </p:nvSpPr>
          <p:spPr bwMode="auto">
            <a:xfrm>
              <a:off x="9281241" y="1152634"/>
              <a:ext cx="1813796" cy="48040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92174">
                        <a:srgbClr val="FFFFFF"/>
                      </a:gs>
                      <a:gs pos="66957">
                        <a:srgbClr val="FFFFFF"/>
                      </a:gs>
                    </a:gsLst>
                    <a:lin ang="5400000" scaled="0"/>
                  </a:gradFill>
                </a:rPr>
                <a:t>‘RE: </a:t>
              </a:r>
              <a:r>
                <a:rPr lang="en-US" sz="1765" dirty="0" smtClean="0">
                  <a:gradFill>
                    <a:gsLst>
                      <a:gs pos="92174">
                        <a:srgbClr val="FFFFFF"/>
                      </a:gs>
                      <a:gs pos="66957">
                        <a:srgbClr val="FFFFFF"/>
                      </a:gs>
                    </a:gsLst>
                    <a:lin ang="5400000" scaled="0"/>
                  </a:gradFill>
                </a:rPr>
                <a:t>Agenda’</a:t>
              </a:r>
              <a:endParaRPr lang="en-US" sz="1765" dirty="0">
                <a:gradFill>
                  <a:gsLst>
                    <a:gs pos="92174">
                      <a:srgbClr val="FFFFFF"/>
                    </a:gs>
                    <a:gs pos="66957">
                      <a:srgbClr val="FFFFFF"/>
                    </a:gs>
                  </a:gsLst>
                  <a:lin ang="5400000" scaled="0"/>
                </a:gradFill>
              </a:endParaRPr>
            </a:p>
          </p:txBody>
        </p:sp>
      </p:grpSp>
      <p:grpSp>
        <p:nvGrpSpPr>
          <p:cNvPr id="120" name="Group 119"/>
          <p:cNvGrpSpPr/>
          <p:nvPr/>
        </p:nvGrpSpPr>
        <p:grpSpPr>
          <a:xfrm>
            <a:off x="8180656" y="4317375"/>
            <a:ext cx="3342452" cy="1117780"/>
            <a:chOff x="8437027" y="4106862"/>
            <a:chExt cx="3788306" cy="1266882"/>
          </a:xfrm>
        </p:grpSpPr>
        <p:pic>
          <p:nvPicPr>
            <p:cNvPr id="121" name="Picture 120"/>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10803177" y="4106862"/>
              <a:ext cx="583719" cy="788810"/>
            </a:xfrm>
            <a:prstGeom prst="rect">
              <a:avLst/>
            </a:prstGeom>
          </p:spPr>
        </p:pic>
        <p:sp>
          <p:nvSpPr>
            <p:cNvPr id="122" name="Rectangle 121"/>
            <p:cNvSpPr/>
            <p:nvPr/>
          </p:nvSpPr>
          <p:spPr bwMode="auto">
            <a:xfrm>
              <a:off x="8437027" y="4893339"/>
              <a:ext cx="3788306" cy="48040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r" defTabSz="822655" fontAlgn="base">
                <a:spcBef>
                  <a:spcPct val="0"/>
                </a:spcBef>
                <a:spcAft>
                  <a:spcPct val="0"/>
                </a:spcAft>
              </a:pPr>
              <a:r>
                <a:rPr lang="en-US" sz="1765" dirty="0">
                  <a:gradFill>
                    <a:gsLst>
                      <a:gs pos="92174">
                        <a:srgbClr val="FFFFFF"/>
                      </a:gs>
                      <a:gs pos="66957">
                        <a:srgbClr val="FFFFFF"/>
                      </a:gs>
                    </a:gsLst>
                    <a:lin ang="5400000" scaled="0"/>
                  </a:gradFill>
                </a:rPr>
                <a:t>Local nickname cache</a:t>
              </a:r>
            </a:p>
            <a:p>
              <a:pPr algn="r" defTabSz="822655" fontAlgn="base">
                <a:spcBef>
                  <a:spcPct val="0"/>
                </a:spcBef>
                <a:spcAft>
                  <a:spcPct val="0"/>
                </a:spcAft>
              </a:pPr>
              <a:r>
                <a:rPr lang="en-US" sz="1765" dirty="0">
                  <a:gradFill>
                    <a:gsLst>
                      <a:gs pos="92174">
                        <a:srgbClr val="FFFFFF"/>
                      </a:gs>
                      <a:gs pos="66957">
                        <a:srgbClr val="FFFFFF"/>
                      </a:gs>
                    </a:gsLst>
                    <a:lin ang="5400000" scaled="0"/>
                  </a:gradFill>
                </a:rPr>
                <a:t>QR1plans@Service.Contoso.com</a:t>
              </a:r>
            </a:p>
          </p:txBody>
        </p:sp>
      </p:grpSp>
      <p:sp>
        <p:nvSpPr>
          <p:cNvPr id="2" name="Title 1"/>
          <p:cNvSpPr>
            <a:spLocks noGrp="1"/>
          </p:cNvSpPr>
          <p:nvPr>
            <p:ph type="title"/>
          </p:nvPr>
        </p:nvSpPr>
        <p:spPr/>
        <p:txBody>
          <a:bodyPr/>
          <a:lstStyle/>
          <a:p>
            <a:r>
              <a:rPr lang="en-US" dirty="0" smtClean="0"/>
              <a:t>Group mail sync for hybrid tenants</a:t>
            </a:r>
            <a:br>
              <a:rPr lang="en-US" dirty="0" smtClean="0"/>
            </a:br>
            <a:r>
              <a:rPr lang="en-US" sz="3200" spc="0" dirty="0">
                <a:gradFill>
                  <a:gsLst>
                    <a:gs pos="12174">
                      <a:schemeClr val="tx2"/>
                    </a:gs>
                    <a:gs pos="30000">
                      <a:schemeClr val="tx2"/>
                    </a:gs>
                  </a:gsLst>
                  <a:lin ang="5400000" scaled="0"/>
                </a:gradFill>
              </a:rPr>
              <a:t>Dan sends email to the group</a:t>
            </a:r>
          </a:p>
        </p:txBody>
      </p:sp>
    </p:spTree>
    <p:extLst>
      <p:ext uri="{BB962C8B-B14F-4D97-AF65-F5344CB8AC3E}">
        <p14:creationId xmlns:p14="http://schemas.microsoft.com/office/powerpoint/2010/main" val="40390047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4"/>
                                        </p:tgtEl>
                                        <p:attrNameLst>
                                          <p:attrName>style.visibility</p:attrName>
                                        </p:attrNameLst>
                                      </p:cBhvr>
                                      <p:to>
                                        <p:strVal val="visible"/>
                                      </p:to>
                                    </p:set>
                                    <p:animEffect transition="in" filter="fade">
                                      <p:cBhvr>
                                        <p:cTn id="11" dur="500"/>
                                        <p:tgtEl>
                                          <p:spTgt spid="1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fade">
                                      <p:cBhvr>
                                        <p:cTn id="15" dur="500"/>
                                        <p:tgtEl>
                                          <p:spTgt spid="1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fade">
                                      <p:cBhvr>
                                        <p:cTn id="19" dur="500"/>
                                        <p:tgtEl>
                                          <p:spTgt spid="10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7"/>
                                        </p:tgtEl>
                                        <p:attrNameLst>
                                          <p:attrName>style.visibility</p:attrName>
                                        </p:attrNameLst>
                                      </p:cBhvr>
                                      <p:to>
                                        <p:strVal val="visible"/>
                                      </p:to>
                                    </p:set>
                                    <p:animEffect transition="in" filter="fade">
                                      <p:cBhvr>
                                        <p:cTn id="23"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a:t>Office 365 Groups Deep-dive</a:t>
            </a:r>
            <a:endParaRPr lang="en-US" dirty="0"/>
          </a:p>
        </p:txBody>
      </p:sp>
      <p:sp>
        <p:nvSpPr>
          <p:cNvPr id="5" name="Text Placeholder 4"/>
          <p:cNvSpPr>
            <a:spLocks noGrp="1"/>
          </p:cNvSpPr>
          <p:nvPr>
            <p:ph type="body" sz="quarter" idx="12"/>
          </p:nvPr>
        </p:nvSpPr>
        <p:spPr/>
        <p:txBody>
          <a:bodyPr/>
          <a:lstStyle/>
          <a:p>
            <a:r>
              <a:rPr lang="en-US" dirty="0" err="1"/>
              <a:t>Venkat</a:t>
            </a:r>
            <a:r>
              <a:rPr lang="en-US" dirty="0"/>
              <a:t> </a:t>
            </a:r>
            <a:r>
              <a:rPr lang="en-US" dirty="0" err="1"/>
              <a:t>Ayyadevara</a:t>
            </a:r>
            <a:endParaRPr lang="en-US" dirty="0"/>
          </a:p>
          <a:p>
            <a:r>
              <a:rPr lang="en-US" dirty="0"/>
              <a:t>Christophe Fiessinger </a:t>
            </a:r>
            <a:br>
              <a:rPr lang="en-US" dirty="0"/>
            </a:br>
            <a:r>
              <a:rPr lang="en-US" dirty="0"/>
              <a:t>Sam </a:t>
            </a:r>
            <a:r>
              <a:rPr lang="en-US" dirty="0" err="1"/>
              <a:t>Koppes</a:t>
            </a:r>
            <a:r>
              <a:rPr lang="en-US" dirty="0"/>
              <a:t/>
            </a:r>
            <a:br>
              <a:rPr lang="en-US" dirty="0"/>
            </a:br>
            <a:r>
              <a:rPr lang="en-US" dirty="0"/>
              <a:t>Microsoft</a:t>
            </a:r>
          </a:p>
        </p:txBody>
      </p:sp>
      <p:sp>
        <p:nvSpPr>
          <p:cNvPr id="6" name="Text Placeholder 5"/>
          <p:cNvSpPr>
            <a:spLocks noGrp="1"/>
          </p:cNvSpPr>
          <p:nvPr>
            <p:ph type="body" sz="quarter" idx="13"/>
          </p:nvPr>
        </p:nvSpPr>
        <p:spPr/>
        <p:txBody>
          <a:bodyPr/>
          <a:lstStyle/>
          <a:p>
            <a:r>
              <a:rPr lang="en-US" dirty="0" smtClean="0"/>
              <a:t>BRK3114</a:t>
            </a:r>
            <a:endParaRPr lang="en-US" dirty="0"/>
          </a:p>
        </p:txBody>
      </p:sp>
    </p:spTree>
    <p:extLst>
      <p:ext uri="{BB962C8B-B14F-4D97-AF65-F5344CB8AC3E}">
        <p14:creationId xmlns:p14="http://schemas.microsoft.com/office/powerpoint/2010/main" val="8506323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mail sync for hybrid tenants</a:t>
            </a:r>
            <a:br>
              <a:rPr lang="en-US" dirty="0" smtClean="0"/>
            </a:br>
            <a:r>
              <a:rPr lang="en-US" sz="3200" spc="0" dirty="0">
                <a:gradFill>
                  <a:gsLst>
                    <a:gs pos="12174">
                      <a:schemeClr val="tx2"/>
                    </a:gs>
                    <a:gs pos="30000">
                      <a:schemeClr val="tx2"/>
                    </a:gs>
                  </a:gsLst>
                  <a:lin ang="5400000" scaled="0"/>
                </a:gradFill>
              </a:rPr>
              <a:t>AAD connect sync back O365 objects</a:t>
            </a:r>
          </a:p>
        </p:txBody>
      </p:sp>
      <p:sp>
        <p:nvSpPr>
          <p:cNvPr id="83" name="Folded Corner 82"/>
          <p:cNvSpPr/>
          <p:nvPr/>
        </p:nvSpPr>
        <p:spPr bwMode="auto">
          <a:xfrm>
            <a:off x="4468362" y="5921812"/>
            <a:ext cx="930657" cy="810680"/>
          </a:xfrm>
          <a:prstGeom prst="foldedCorner">
            <a:avLst/>
          </a:prstGeom>
          <a:solidFill>
            <a:schemeClr val="tx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0" bIns="41148" numCol="1" rtlCol="0" anchor="t" anchorCtr="0" compatLnSpc="1">
            <a:prstTxWarp prst="textNoShape">
              <a:avLst/>
            </a:prstTxWarp>
          </a:bodyPr>
          <a:lstStyle/>
          <a:p>
            <a:pPr defTabSz="822655" fontAlgn="base">
              <a:spcBef>
                <a:spcPct val="0"/>
              </a:spcBef>
              <a:spcAft>
                <a:spcPct val="0"/>
              </a:spcAft>
            </a:pPr>
            <a:r>
              <a:rPr lang="en-US" sz="1412" dirty="0">
                <a:gradFill>
                  <a:gsLst>
                    <a:gs pos="4348">
                      <a:srgbClr val="505050"/>
                    </a:gs>
                    <a:gs pos="40000">
                      <a:srgbClr val="505050"/>
                    </a:gs>
                  </a:gsLst>
                  <a:lin ang="5400000" scaled="0"/>
                </a:gradFill>
                <a:latin typeface="Segoe UI Semibold" panose="020B0702040204020203" pitchFamily="34" charset="0"/>
                <a:cs typeface="Segoe UI Semibold" panose="020B0702040204020203" pitchFamily="34" charset="0"/>
              </a:rPr>
              <a:t>GAL</a:t>
            </a:r>
          </a:p>
        </p:txBody>
      </p:sp>
      <p:sp>
        <p:nvSpPr>
          <p:cNvPr id="84" name="Folded Corner 83"/>
          <p:cNvSpPr/>
          <p:nvPr/>
        </p:nvSpPr>
        <p:spPr bwMode="auto">
          <a:xfrm>
            <a:off x="4462983" y="5924502"/>
            <a:ext cx="930657" cy="810680"/>
          </a:xfrm>
          <a:prstGeom prst="foldedCorner">
            <a:avLst/>
          </a:prstGeom>
          <a:solidFill>
            <a:schemeClr val="tx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0" bIns="41148" numCol="1" rtlCol="0" anchor="t" anchorCtr="0" compatLnSpc="1">
            <a:prstTxWarp prst="textNoShape">
              <a:avLst/>
            </a:prstTxWarp>
          </a:bodyPr>
          <a:lstStyle/>
          <a:p>
            <a:pPr defTabSz="822655" fontAlgn="base">
              <a:spcBef>
                <a:spcPct val="0"/>
              </a:spcBef>
              <a:spcAft>
                <a:spcPct val="0"/>
              </a:spcAft>
            </a:pPr>
            <a:r>
              <a:rPr lang="en-US" sz="1412" dirty="0">
                <a:gradFill>
                  <a:gsLst>
                    <a:gs pos="4348">
                      <a:srgbClr val="505050"/>
                    </a:gs>
                    <a:gs pos="40000">
                      <a:srgbClr val="505050"/>
                    </a:gs>
                  </a:gsLst>
                  <a:lin ang="5400000" scaled="0"/>
                </a:gradFill>
                <a:latin typeface="Segoe UI Semibold" panose="020B0702040204020203" pitchFamily="34" charset="0"/>
                <a:cs typeface="Segoe UI Semibold" panose="020B0702040204020203" pitchFamily="34" charset="0"/>
              </a:rPr>
              <a:t>GAL</a:t>
            </a:r>
          </a:p>
          <a:p>
            <a:pPr defTabSz="822655" fontAlgn="base">
              <a:spcBef>
                <a:spcPct val="0"/>
              </a:spcBef>
              <a:spcAft>
                <a:spcPct val="0"/>
              </a:spcAft>
            </a:pPr>
            <a:r>
              <a:rPr lang="en-US" sz="1235" dirty="0">
                <a:gradFill>
                  <a:gsLst>
                    <a:gs pos="6087">
                      <a:srgbClr val="B4009E"/>
                    </a:gs>
                    <a:gs pos="18000">
                      <a:srgbClr val="B4009E"/>
                    </a:gs>
                  </a:gsLst>
                  <a:lin ang="5400000" scaled="0"/>
                </a:gradFill>
                <a:latin typeface="Segoe UI Semibold" panose="020B0702040204020203" pitchFamily="34" charset="0"/>
                <a:cs typeface="Segoe UI Semibold" panose="020B0702040204020203" pitchFamily="34" charset="0"/>
              </a:rPr>
              <a:t>QR1plans</a:t>
            </a:r>
          </a:p>
        </p:txBody>
      </p:sp>
      <p:cxnSp>
        <p:nvCxnSpPr>
          <p:cNvPr id="85" name="Straight Connector 84"/>
          <p:cNvCxnSpPr/>
          <p:nvPr/>
        </p:nvCxnSpPr>
        <p:spPr>
          <a:xfrm>
            <a:off x="981457" y="4180371"/>
            <a:ext cx="10286473" cy="0"/>
          </a:xfrm>
          <a:prstGeom prst="line">
            <a:avLst/>
          </a:prstGeom>
          <a:ln w="2857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915786" y="3126539"/>
            <a:ext cx="2703759" cy="911510"/>
          </a:xfrm>
          <a:prstGeom prst="rect">
            <a:avLst/>
          </a:prstGeom>
          <a:noFill/>
        </p:spPr>
        <p:txBody>
          <a:bodyPr wrap="none" lIns="161356" tIns="129085" rIns="161356" bIns="129085" rtlCol="0">
            <a:spAutoFit/>
          </a:bodyPr>
          <a:lstStyle/>
          <a:p>
            <a:pPr>
              <a:lnSpc>
                <a:spcPct val="90000"/>
              </a:lnSpc>
              <a:spcAft>
                <a:spcPts val="529"/>
              </a:spcAft>
            </a:pPr>
            <a:r>
              <a:rPr lang="en-US" sz="2118" dirty="0">
                <a:gradFill>
                  <a:gsLst>
                    <a:gs pos="92174">
                      <a:srgbClr val="FFFFFF"/>
                    </a:gs>
                    <a:gs pos="66957">
                      <a:srgbClr val="FFFFFF"/>
                    </a:gs>
                  </a:gsLst>
                  <a:lin ang="5400000" scaled="0"/>
                </a:gradFill>
              </a:rPr>
              <a:t>O365</a:t>
            </a:r>
          </a:p>
          <a:p>
            <a:pPr>
              <a:lnSpc>
                <a:spcPct val="90000"/>
              </a:lnSpc>
              <a:spcAft>
                <a:spcPts val="529"/>
              </a:spcAft>
            </a:pPr>
            <a:r>
              <a:rPr lang="en-US" sz="2118" i="1" dirty="0">
                <a:gradFill>
                  <a:gsLst>
                    <a:gs pos="92174">
                      <a:srgbClr val="FFFFFF"/>
                    </a:gs>
                    <a:gs pos="66957">
                      <a:srgbClr val="FFFFFF"/>
                    </a:gs>
                  </a:gsLst>
                  <a:lin ang="5400000" scaled="0"/>
                </a:gradFill>
              </a:rPr>
              <a:t>Service.Contoso.com</a:t>
            </a:r>
          </a:p>
        </p:txBody>
      </p:sp>
      <p:sp>
        <p:nvSpPr>
          <p:cNvPr id="87" name="TextBox 86"/>
          <p:cNvSpPr txBox="1"/>
          <p:nvPr/>
        </p:nvSpPr>
        <p:spPr>
          <a:xfrm>
            <a:off x="921466" y="4319069"/>
            <a:ext cx="1830506" cy="911510"/>
          </a:xfrm>
          <a:prstGeom prst="rect">
            <a:avLst/>
          </a:prstGeom>
          <a:noFill/>
        </p:spPr>
        <p:txBody>
          <a:bodyPr wrap="none" lIns="161356" tIns="129085" rIns="161356" bIns="129085" rtlCol="0">
            <a:spAutoFit/>
          </a:bodyPr>
          <a:lstStyle/>
          <a:p>
            <a:pPr>
              <a:lnSpc>
                <a:spcPct val="90000"/>
              </a:lnSpc>
              <a:spcAft>
                <a:spcPts val="529"/>
              </a:spcAft>
            </a:pPr>
            <a:r>
              <a:rPr lang="en-US" sz="2118" dirty="0">
                <a:gradFill>
                  <a:gsLst>
                    <a:gs pos="92174">
                      <a:srgbClr val="FFFFFF"/>
                    </a:gs>
                    <a:gs pos="66957">
                      <a:srgbClr val="FFFFFF"/>
                    </a:gs>
                  </a:gsLst>
                  <a:lin ang="5400000" scaled="0"/>
                </a:gradFill>
              </a:rPr>
              <a:t>On-</a:t>
            </a:r>
            <a:r>
              <a:rPr lang="en-US" sz="2118" dirty="0" err="1">
                <a:gradFill>
                  <a:gsLst>
                    <a:gs pos="92174">
                      <a:srgbClr val="FFFFFF"/>
                    </a:gs>
                    <a:gs pos="66957">
                      <a:srgbClr val="FFFFFF"/>
                    </a:gs>
                  </a:gsLst>
                  <a:lin ang="5400000" scaled="0"/>
                </a:gradFill>
              </a:rPr>
              <a:t>prem</a:t>
            </a:r>
            <a:endParaRPr lang="en-US" sz="2118" dirty="0">
              <a:gradFill>
                <a:gsLst>
                  <a:gs pos="92174">
                    <a:srgbClr val="FFFFFF"/>
                  </a:gs>
                  <a:gs pos="66957">
                    <a:srgbClr val="FFFFFF"/>
                  </a:gs>
                </a:gsLst>
                <a:lin ang="5400000" scaled="0"/>
              </a:gradFill>
            </a:endParaRPr>
          </a:p>
          <a:p>
            <a:pPr>
              <a:lnSpc>
                <a:spcPct val="90000"/>
              </a:lnSpc>
              <a:spcAft>
                <a:spcPts val="529"/>
              </a:spcAft>
            </a:pPr>
            <a:r>
              <a:rPr lang="en-US" sz="2118" i="1" dirty="0">
                <a:gradFill>
                  <a:gsLst>
                    <a:gs pos="92174">
                      <a:srgbClr val="FFFFFF"/>
                    </a:gs>
                    <a:gs pos="66957">
                      <a:srgbClr val="FFFFFF"/>
                    </a:gs>
                  </a:gsLst>
                  <a:lin ang="5400000" scaled="0"/>
                </a:gradFill>
              </a:rPr>
              <a:t>Contoso.com</a:t>
            </a:r>
          </a:p>
        </p:txBody>
      </p:sp>
      <p:sp>
        <p:nvSpPr>
          <p:cNvPr id="88" name="Isosceles Triangle 87"/>
          <p:cNvSpPr/>
          <p:nvPr/>
        </p:nvSpPr>
        <p:spPr>
          <a:xfrm>
            <a:off x="3926797" y="2229258"/>
            <a:ext cx="1223859" cy="962442"/>
          </a:xfrm>
          <a:prstGeom prst="triangle">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2702"/>
            <a:r>
              <a:rPr lang="en-US" sz="1320" dirty="0">
                <a:gradFill>
                  <a:gsLst>
                    <a:gs pos="92174">
                      <a:srgbClr val="FFFFFF"/>
                    </a:gs>
                    <a:gs pos="66957">
                      <a:srgbClr val="FFFFFF"/>
                    </a:gs>
                  </a:gsLst>
                </a:gradFill>
              </a:rPr>
              <a:t>AAD</a:t>
            </a:r>
          </a:p>
        </p:txBody>
      </p:sp>
      <p:sp>
        <p:nvSpPr>
          <p:cNvPr id="89" name="Isosceles Triangle 88"/>
          <p:cNvSpPr/>
          <p:nvPr/>
        </p:nvSpPr>
        <p:spPr>
          <a:xfrm>
            <a:off x="3950599" y="4916984"/>
            <a:ext cx="1223859" cy="962442"/>
          </a:xfrm>
          <a:prstGeom prst="triangle">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2702"/>
            <a:r>
              <a:rPr lang="en-US" sz="1320" dirty="0">
                <a:gradFill>
                  <a:gsLst>
                    <a:gs pos="92174">
                      <a:srgbClr val="FFFFFF"/>
                    </a:gs>
                    <a:gs pos="66957">
                      <a:srgbClr val="FFFFFF"/>
                    </a:gs>
                  </a:gsLst>
                </a:gradFill>
              </a:rPr>
              <a:t>AD</a:t>
            </a:r>
          </a:p>
        </p:txBody>
      </p:sp>
      <p:sp>
        <p:nvSpPr>
          <p:cNvPr id="90" name="Rectangle 89"/>
          <p:cNvSpPr/>
          <p:nvPr/>
        </p:nvSpPr>
        <p:spPr bwMode="auto">
          <a:xfrm>
            <a:off x="5581907" y="3693361"/>
            <a:ext cx="77231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92174">
                      <a:srgbClr val="FFFFFF"/>
                    </a:gs>
                    <a:gs pos="66957">
                      <a:srgbClr val="FFFFFF"/>
                    </a:gs>
                  </a:gsLst>
                  <a:lin ang="5400000" scaled="0"/>
                </a:gradFill>
              </a:rPr>
              <a:t>EXO</a:t>
            </a:r>
          </a:p>
        </p:txBody>
      </p:sp>
      <p:sp>
        <p:nvSpPr>
          <p:cNvPr id="91" name="Rectangle 90"/>
          <p:cNvSpPr/>
          <p:nvPr/>
        </p:nvSpPr>
        <p:spPr bwMode="auto">
          <a:xfrm>
            <a:off x="5497096" y="6445781"/>
            <a:ext cx="772317"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92174">
                      <a:srgbClr val="FFFFFF"/>
                    </a:gs>
                    <a:gs pos="66957">
                      <a:srgbClr val="FFFFFF"/>
                    </a:gs>
                  </a:gsLst>
                  <a:lin ang="5400000" scaled="0"/>
                </a:gradFill>
              </a:rPr>
              <a:t>EX</a:t>
            </a:r>
          </a:p>
        </p:txBody>
      </p:sp>
      <p:pic>
        <p:nvPicPr>
          <p:cNvPr id="92" name="Picture 9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flipH="1">
            <a:off x="9079155" y="2927825"/>
            <a:ext cx="588448" cy="795200"/>
          </a:xfrm>
          <a:prstGeom prst="rect">
            <a:avLst/>
          </a:prstGeom>
        </p:spPr>
      </p:pic>
      <p:pic>
        <p:nvPicPr>
          <p:cNvPr id="93" name="Picture 92"/>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flipH="1">
            <a:off x="9201466" y="5607893"/>
            <a:ext cx="631158" cy="838495"/>
          </a:xfrm>
          <a:prstGeom prst="rect">
            <a:avLst/>
          </a:prstGeom>
        </p:spPr>
      </p:pic>
      <p:pic>
        <p:nvPicPr>
          <p:cNvPr id="94" name="Picture 93"/>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5698793" y="2834569"/>
            <a:ext cx="570620" cy="910564"/>
          </a:xfrm>
          <a:prstGeom prst="rect">
            <a:avLst/>
          </a:prstGeom>
        </p:spPr>
      </p:pic>
      <p:pic>
        <p:nvPicPr>
          <p:cNvPr id="95" name="Picture 94"/>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5612822" y="5570507"/>
            <a:ext cx="570620" cy="910564"/>
          </a:xfrm>
          <a:prstGeom prst="rect">
            <a:avLst/>
          </a:prstGeom>
        </p:spPr>
      </p:pic>
      <p:grpSp>
        <p:nvGrpSpPr>
          <p:cNvPr id="96" name="Group 95"/>
          <p:cNvGrpSpPr/>
          <p:nvPr/>
        </p:nvGrpSpPr>
        <p:grpSpPr>
          <a:xfrm>
            <a:off x="8337992" y="1413585"/>
            <a:ext cx="741163" cy="903069"/>
            <a:chOff x="2595740" y="2426666"/>
            <a:chExt cx="3044363" cy="3709396"/>
          </a:xfrm>
        </p:grpSpPr>
        <p:pic>
          <p:nvPicPr>
            <p:cNvPr id="97" name="Picture 96"/>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3556385" y="2426666"/>
              <a:ext cx="2083718" cy="2815836"/>
            </a:xfrm>
            <a:prstGeom prst="rect">
              <a:avLst/>
            </a:prstGeom>
          </p:spPr>
        </p:pic>
        <p:pic>
          <p:nvPicPr>
            <p:cNvPr id="98" name="Picture 97"/>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2595740" y="2701801"/>
              <a:ext cx="2083718" cy="2815836"/>
            </a:xfrm>
            <a:prstGeom prst="rect">
              <a:avLst/>
            </a:prstGeom>
          </p:spPr>
        </p:pic>
        <p:pic>
          <p:nvPicPr>
            <p:cNvPr id="99" name="Picture 98"/>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3244685" y="3277320"/>
              <a:ext cx="2115469" cy="2858742"/>
            </a:xfrm>
            <a:prstGeom prst="rect">
              <a:avLst/>
            </a:prstGeom>
          </p:spPr>
        </p:pic>
      </p:grpSp>
      <p:pic>
        <p:nvPicPr>
          <p:cNvPr id="100" name="Picture 99"/>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9865600" y="2959785"/>
            <a:ext cx="604724" cy="797358"/>
          </a:xfrm>
          <a:prstGeom prst="rect">
            <a:avLst/>
          </a:prstGeom>
        </p:spPr>
      </p:pic>
      <p:pic>
        <p:nvPicPr>
          <p:cNvPr id="101" name="Picture 100"/>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9890788" y="5650265"/>
            <a:ext cx="604724" cy="797358"/>
          </a:xfrm>
          <a:prstGeom prst="rect">
            <a:avLst/>
          </a:prstGeom>
        </p:spPr>
      </p:pic>
      <p:sp>
        <p:nvSpPr>
          <p:cNvPr id="102" name="Rectangle 101"/>
          <p:cNvSpPr/>
          <p:nvPr/>
        </p:nvSpPr>
        <p:spPr bwMode="auto">
          <a:xfrm>
            <a:off x="8997075" y="3689275"/>
            <a:ext cx="2270855"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92174">
                      <a:srgbClr val="FFFFFF"/>
                    </a:gs>
                    <a:gs pos="66957">
                      <a:srgbClr val="FFFFFF"/>
                    </a:gs>
                  </a:gsLst>
                  <a:lin ang="5400000" scaled="0"/>
                </a:gradFill>
              </a:rPr>
              <a:t>Melissa@Contoso.com</a:t>
            </a:r>
          </a:p>
        </p:txBody>
      </p:sp>
      <p:sp>
        <p:nvSpPr>
          <p:cNvPr id="103" name="Rectangle 102"/>
          <p:cNvSpPr/>
          <p:nvPr/>
        </p:nvSpPr>
        <p:spPr bwMode="auto">
          <a:xfrm>
            <a:off x="9114707" y="6445780"/>
            <a:ext cx="2270855"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defTabSz="822655" fontAlgn="base">
              <a:spcBef>
                <a:spcPct val="0"/>
              </a:spcBef>
              <a:spcAft>
                <a:spcPct val="0"/>
              </a:spcAft>
            </a:pPr>
            <a:r>
              <a:rPr lang="en-US" sz="1765" dirty="0">
                <a:gradFill>
                  <a:gsLst>
                    <a:gs pos="92174">
                      <a:srgbClr val="FFFFFF"/>
                    </a:gs>
                    <a:gs pos="66957">
                      <a:srgbClr val="FFFFFF"/>
                    </a:gs>
                  </a:gsLst>
                  <a:lin ang="5400000" scaled="0"/>
                </a:gradFill>
              </a:rPr>
              <a:t>Dan@Contoso.com</a:t>
            </a:r>
          </a:p>
        </p:txBody>
      </p:sp>
      <p:sp>
        <p:nvSpPr>
          <p:cNvPr id="104" name="Rectangle 103"/>
          <p:cNvSpPr/>
          <p:nvPr/>
        </p:nvSpPr>
        <p:spPr bwMode="auto">
          <a:xfrm>
            <a:off x="7928540" y="2311022"/>
            <a:ext cx="3339390"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a:gradFill>
                  <a:gsLst>
                    <a:gs pos="92174">
                      <a:srgbClr val="FFFFFF"/>
                    </a:gs>
                    <a:gs pos="66957">
                      <a:srgbClr val="FFFFFF"/>
                    </a:gs>
                  </a:gsLst>
                  <a:lin ang="5400000" scaled="0"/>
                </a:gradFill>
              </a:rPr>
              <a:t>QR1plans@Service.Contoso.com</a:t>
            </a:r>
          </a:p>
        </p:txBody>
      </p:sp>
      <p:cxnSp>
        <p:nvCxnSpPr>
          <p:cNvPr id="105" name="Straight Arrow Connector 104"/>
          <p:cNvCxnSpPr/>
          <p:nvPr/>
        </p:nvCxnSpPr>
        <p:spPr>
          <a:xfrm>
            <a:off x="4219816" y="3325425"/>
            <a:ext cx="21085" cy="185674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a:off x="5150656" y="5054385"/>
            <a:ext cx="940420" cy="365214"/>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7" name="Folded Corner 106"/>
          <p:cNvSpPr/>
          <p:nvPr/>
        </p:nvSpPr>
        <p:spPr bwMode="auto">
          <a:xfrm>
            <a:off x="4469320" y="3239125"/>
            <a:ext cx="930657" cy="810680"/>
          </a:xfrm>
          <a:prstGeom prst="foldedCorner">
            <a:avLst/>
          </a:prstGeom>
          <a:solidFill>
            <a:schemeClr val="tx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0" bIns="41148" numCol="1" rtlCol="0" anchor="t" anchorCtr="0" compatLnSpc="1">
            <a:prstTxWarp prst="textNoShape">
              <a:avLst/>
            </a:prstTxWarp>
          </a:bodyPr>
          <a:lstStyle/>
          <a:p>
            <a:pPr defTabSz="822655" fontAlgn="base">
              <a:spcBef>
                <a:spcPct val="0"/>
              </a:spcBef>
              <a:spcAft>
                <a:spcPct val="0"/>
              </a:spcAft>
            </a:pPr>
            <a:r>
              <a:rPr lang="en-US" sz="1412" dirty="0">
                <a:gradFill>
                  <a:gsLst>
                    <a:gs pos="4348">
                      <a:srgbClr val="505050"/>
                    </a:gs>
                    <a:gs pos="40000">
                      <a:srgbClr val="505050"/>
                    </a:gs>
                  </a:gsLst>
                  <a:lin ang="5400000" scaled="0"/>
                </a:gradFill>
                <a:latin typeface="Segoe UI Semibold" panose="020B0702040204020203" pitchFamily="34" charset="0"/>
                <a:cs typeface="Segoe UI Semibold" panose="020B0702040204020203" pitchFamily="34" charset="0"/>
              </a:rPr>
              <a:t>GAL</a:t>
            </a:r>
          </a:p>
          <a:p>
            <a:pPr defTabSz="822655" fontAlgn="base">
              <a:spcBef>
                <a:spcPct val="0"/>
              </a:spcBef>
              <a:spcAft>
                <a:spcPct val="0"/>
              </a:spcAft>
            </a:pPr>
            <a:r>
              <a:rPr lang="en-US" sz="1235" dirty="0">
                <a:gradFill>
                  <a:gsLst>
                    <a:gs pos="4348">
                      <a:srgbClr val="505050"/>
                    </a:gs>
                    <a:gs pos="40000">
                      <a:srgbClr val="505050"/>
                    </a:gs>
                  </a:gsLst>
                  <a:lin ang="5400000" scaled="0"/>
                </a:gradFill>
                <a:latin typeface="Segoe UI Semibold" panose="020B0702040204020203" pitchFamily="34" charset="0"/>
                <a:cs typeface="Segoe UI Semibold" panose="020B0702040204020203" pitchFamily="34" charset="0"/>
              </a:rPr>
              <a:t>QR1plans</a:t>
            </a:r>
          </a:p>
        </p:txBody>
      </p:sp>
      <p:grpSp>
        <p:nvGrpSpPr>
          <p:cNvPr id="108" name="Group 107"/>
          <p:cNvGrpSpPr/>
          <p:nvPr/>
        </p:nvGrpSpPr>
        <p:grpSpPr>
          <a:xfrm>
            <a:off x="6269413" y="4516530"/>
            <a:ext cx="4990816" cy="903069"/>
            <a:chOff x="6267962" y="4335462"/>
            <a:chExt cx="5656547" cy="1023530"/>
          </a:xfrm>
        </p:grpSpPr>
        <p:grpSp>
          <p:nvGrpSpPr>
            <p:cNvPr id="109" name="Group 108"/>
            <p:cNvGrpSpPr/>
            <p:nvPr/>
          </p:nvGrpSpPr>
          <p:grpSpPr>
            <a:xfrm>
              <a:off x="6267962" y="4335462"/>
              <a:ext cx="840028" cy="1023530"/>
              <a:chOff x="2595740" y="2426666"/>
              <a:chExt cx="3044363" cy="3709396"/>
            </a:xfrm>
          </p:grpSpPr>
          <p:pic>
            <p:nvPicPr>
              <p:cNvPr id="111" name="Picture 110"/>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3556385" y="2426666"/>
                <a:ext cx="2083718" cy="2815836"/>
              </a:xfrm>
              <a:prstGeom prst="rect">
                <a:avLst/>
              </a:prstGeom>
            </p:spPr>
          </p:pic>
          <p:pic>
            <p:nvPicPr>
              <p:cNvPr id="112" name="Picture 111"/>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2595740" y="2701801"/>
                <a:ext cx="2083718" cy="2815836"/>
              </a:xfrm>
              <a:prstGeom prst="rect">
                <a:avLst/>
              </a:prstGeom>
            </p:spPr>
          </p:pic>
          <p:pic>
            <p:nvPicPr>
              <p:cNvPr id="113" name="Picture 112"/>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3244685" y="3277320"/>
                <a:ext cx="2115469" cy="2858742"/>
              </a:xfrm>
              <a:prstGeom prst="rect">
                <a:avLst/>
              </a:prstGeom>
            </p:spPr>
          </p:pic>
        </p:grpSp>
        <p:sp>
          <p:nvSpPr>
            <p:cNvPr id="110" name="Rectangle 109"/>
            <p:cNvSpPr/>
            <p:nvPr/>
          </p:nvSpPr>
          <p:spPr bwMode="auto">
            <a:xfrm>
              <a:off x="7266135" y="4569811"/>
              <a:ext cx="4658374" cy="48040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defTabSz="822655" fontAlgn="base">
                <a:spcBef>
                  <a:spcPct val="0"/>
                </a:spcBef>
                <a:spcAft>
                  <a:spcPct val="0"/>
                </a:spcAft>
              </a:pPr>
              <a:r>
                <a:rPr lang="en-US" sz="1765" dirty="0">
                  <a:gradFill>
                    <a:gsLst>
                      <a:gs pos="92174">
                        <a:srgbClr val="FFFFFF"/>
                      </a:gs>
                      <a:gs pos="66957">
                        <a:srgbClr val="FFFFFF"/>
                      </a:gs>
                    </a:gsLst>
                    <a:lin ang="5400000" scaled="0"/>
                  </a:gradFill>
                </a:rPr>
                <a:t>DL object</a:t>
              </a:r>
            </a:p>
            <a:p>
              <a:pPr defTabSz="822655" fontAlgn="base">
                <a:spcBef>
                  <a:spcPct val="0"/>
                </a:spcBef>
                <a:spcAft>
                  <a:spcPct val="0"/>
                </a:spcAft>
              </a:pPr>
              <a:r>
                <a:rPr lang="en-US" sz="1765" dirty="0">
                  <a:gradFill>
                    <a:gsLst>
                      <a:gs pos="92174">
                        <a:srgbClr val="FFFFFF"/>
                      </a:gs>
                      <a:gs pos="66957">
                        <a:srgbClr val="FFFFFF"/>
                      </a:gs>
                    </a:gsLst>
                    <a:lin ang="5400000" scaled="0"/>
                  </a:gradFill>
                </a:rPr>
                <a:t>Target: QR1plans@Service.Contoso.com</a:t>
              </a:r>
            </a:p>
          </p:txBody>
        </p:sp>
      </p:grpSp>
      <p:sp>
        <p:nvSpPr>
          <p:cNvPr id="114" name="Rectangle 113"/>
          <p:cNvSpPr/>
          <p:nvPr/>
        </p:nvSpPr>
        <p:spPr bwMode="auto">
          <a:xfrm>
            <a:off x="4191707" y="4330089"/>
            <a:ext cx="1530228" cy="4238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148" rIns="0" bIns="41148" numCol="1" rtlCol="0" anchor="ctr" anchorCtr="0" compatLnSpc="1">
            <a:prstTxWarp prst="textNoShape">
              <a:avLst/>
            </a:prstTxWarp>
          </a:bodyPr>
          <a:lstStyle/>
          <a:p>
            <a:pPr algn="ctr" defTabSz="822655" fontAlgn="base">
              <a:spcBef>
                <a:spcPct val="0"/>
              </a:spcBef>
              <a:spcAft>
                <a:spcPct val="0"/>
              </a:spcAft>
            </a:pPr>
            <a:r>
              <a:rPr lang="en-US" sz="1765" dirty="0" err="1">
                <a:gradFill>
                  <a:gsLst>
                    <a:gs pos="92174">
                      <a:srgbClr val="FFFFFF"/>
                    </a:gs>
                    <a:gs pos="66957">
                      <a:srgbClr val="FFFFFF"/>
                    </a:gs>
                  </a:gsLst>
                  <a:lin ang="5400000" scaled="0"/>
                </a:gradFill>
              </a:rPr>
              <a:t>AADConnect</a:t>
            </a:r>
            <a:endParaRPr lang="en-US" sz="1765" dirty="0">
              <a:gradFill>
                <a:gsLst>
                  <a:gs pos="92174">
                    <a:srgbClr val="FFFFFF"/>
                  </a:gs>
                  <a:gs pos="66957">
                    <a:srgbClr val="FFFFFF"/>
                  </a:gs>
                </a:gsLst>
                <a:lin ang="5400000" scaled="0"/>
              </a:gradFill>
            </a:endParaRPr>
          </a:p>
        </p:txBody>
      </p:sp>
    </p:spTree>
    <p:extLst>
      <p:ext uri="{BB962C8B-B14F-4D97-AF65-F5344CB8AC3E}">
        <p14:creationId xmlns:p14="http://schemas.microsoft.com/office/powerpoint/2010/main" val="10724526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4"/>
                                        </p:tgtEl>
                                        <p:attrNameLst>
                                          <p:attrName>style.visibility</p:attrName>
                                        </p:attrNameLst>
                                      </p:cBhvr>
                                      <p:to>
                                        <p:strVal val="visible"/>
                                      </p:to>
                                    </p:set>
                                    <p:animEffect transition="in" filter="fade">
                                      <p:cBhvr>
                                        <p:cTn id="11" dur="500"/>
                                        <p:tgtEl>
                                          <p:spTgt spid="1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fade">
                                      <p:cBhvr>
                                        <p:cTn id="16" dur="500"/>
                                        <p:tgtEl>
                                          <p:spTgt spid="10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fade">
                                      <p:cBhvr>
                                        <p:cTn id="20" dur="500"/>
                                        <p:tgtEl>
                                          <p:spTgt spid="10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1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management UX</a:t>
            </a:r>
            <a:endParaRPr lang="en-US" dirty="0"/>
          </a:p>
        </p:txBody>
      </p:sp>
      <p:sp>
        <p:nvSpPr>
          <p:cNvPr id="3" name="Text Placeholder 2"/>
          <p:cNvSpPr>
            <a:spLocks noGrp="1"/>
          </p:cNvSpPr>
          <p:nvPr>
            <p:ph type="body" sz="quarter" idx="10"/>
          </p:nvPr>
        </p:nvSpPr>
        <p:spPr>
          <a:xfrm>
            <a:off x="274638" y="1212850"/>
            <a:ext cx="6400800" cy="6444841"/>
          </a:xfrm>
        </p:spPr>
        <p:txBody>
          <a:bodyPr/>
          <a:lstStyle/>
          <a:p>
            <a:r>
              <a:rPr lang="en-US" sz="3600" dirty="0"/>
              <a:t>Integrated with in the </a:t>
            </a:r>
            <a:r>
              <a:rPr lang="en-US" sz="3600" dirty="0" smtClean="0"/>
              <a:t/>
            </a:r>
            <a:br>
              <a:rPr lang="en-US" sz="3600" dirty="0" smtClean="0"/>
            </a:br>
            <a:r>
              <a:rPr lang="en-US" sz="3600" dirty="0" smtClean="0"/>
              <a:t>O365 </a:t>
            </a:r>
            <a:r>
              <a:rPr lang="en-US" sz="3600" dirty="0"/>
              <a:t>Admin Center</a:t>
            </a:r>
            <a:endParaRPr lang="en-US" dirty="0"/>
          </a:p>
          <a:p>
            <a:pPr lvl="1"/>
            <a:r>
              <a:rPr lang="en-US" dirty="0"/>
              <a:t>Single-click access from the left </a:t>
            </a:r>
            <a:r>
              <a:rPr lang="en-US" dirty="0" err="1"/>
              <a:t>nav</a:t>
            </a:r>
            <a:endParaRPr lang="en-US" dirty="0"/>
          </a:p>
          <a:p>
            <a:pPr lvl="1"/>
            <a:endParaRPr lang="en-US" dirty="0"/>
          </a:p>
          <a:p>
            <a:r>
              <a:rPr lang="en-US" sz="3600" dirty="0"/>
              <a:t>Explore the groups in </a:t>
            </a:r>
            <a:r>
              <a:rPr lang="en-US" sz="3600" dirty="0" smtClean="0"/>
              <a:t/>
            </a:r>
            <a:br>
              <a:rPr lang="en-US" sz="3600" dirty="0" smtClean="0"/>
            </a:br>
            <a:r>
              <a:rPr lang="en-US" sz="3600" dirty="0" smtClean="0"/>
              <a:t>your tenant</a:t>
            </a:r>
            <a:endParaRPr lang="en-US" dirty="0"/>
          </a:p>
          <a:p>
            <a:pPr lvl="1"/>
            <a:r>
              <a:rPr lang="en-US" dirty="0"/>
              <a:t>Easy access to all groups in your tenant</a:t>
            </a:r>
          </a:p>
          <a:p>
            <a:pPr lvl="1"/>
            <a:r>
              <a:rPr lang="en-US" dirty="0"/>
              <a:t>Browse/search</a:t>
            </a:r>
          </a:p>
          <a:p>
            <a:pPr lvl="1"/>
            <a:endParaRPr lang="en-US" dirty="0"/>
          </a:p>
          <a:p>
            <a:r>
              <a:rPr lang="en-US" sz="3600" dirty="0"/>
              <a:t>Manage groups in one place</a:t>
            </a:r>
            <a:endParaRPr lang="en-US" dirty="0"/>
          </a:p>
          <a:p>
            <a:pPr lvl="1"/>
            <a:r>
              <a:rPr lang="en-US" dirty="0"/>
              <a:t>Edit group properties in place</a:t>
            </a:r>
          </a:p>
          <a:p>
            <a:pPr lvl="1"/>
            <a:r>
              <a:rPr lang="en-US" dirty="0"/>
              <a:t>Integrated member/owner management</a:t>
            </a:r>
          </a:p>
          <a:p>
            <a:pPr lvl="1"/>
            <a:endParaRPr lang="en-US" dirty="0"/>
          </a:p>
          <a:p>
            <a:pPr lvl="1"/>
            <a:endParaRPr lang="en-US" dirty="0"/>
          </a:p>
        </p:txBody>
      </p:sp>
      <p:pic>
        <p:nvPicPr>
          <p:cNvPr id="7" name="Picture 6"/>
          <p:cNvPicPr>
            <a:picLocks noChangeAspect="1"/>
          </p:cNvPicPr>
          <p:nvPr/>
        </p:nvPicPr>
        <p:blipFill rotWithShape="1">
          <a:blip r:embed="rId3"/>
          <a:srcRect b="3704"/>
          <a:stretch/>
        </p:blipFill>
        <p:spPr>
          <a:xfrm>
            <a:off x="6047699" y="1211262"/>
            <a:ext cx="5931575" cy="3779838"/>
          </a:xfrm>
          <a:prstGeom prst="rect">
            <a:avLst/>
          </a:prstGeom>
          <a:ln>
            <a:noFill/>
          </a:ln>
          <a:effectLst/>
        </p:spPr>
      </p:pic>
    </p:spTree>
    <p:extLst>
      <p:ext uri="{BB962C8B-B14F-4D97-AF65-F5344CB8AC3E}">
        <p14:creationId xmlns:p14="http://schemas.microsoft.com/office/powerpoint/2010/main" val="196293304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136776"/>
            <a:ext cx="10056812" cy="1181734"/>
          </a:xfrm>
        </p:spPr>
        <p:txBody>
          <a:bodyPr/>
          <a:lstStyle/>
          <a:p>
            <a:r>
              <a:rPr lang="en-US" dirty="0" smtClean="0"/>
              <a:t>Demo: </a:t>
            </a:r>
            <a:r>
              <a:rPr lang="en-US" dirty="0" err="1" smtClean="0"/>
              <a:t>Cmdlets</a:t>
            </a:r>
            <a:endParaRPr lang="en-US" dirty="0"/>
          </a:p>
        </p:txBody>
      </p:sp>
      <p:sp>
        <p:nvSpPr>
          <p:cNvPr id="2" name="Text Placeholder 1"/>
          <p:cNvSpPr>
            <a:spLocks noGrp="1"/>
          </p:cNvSpPr>
          <p:nvPr>
            <p:ph type="body" sz="quarter" idx="12"/>
          </p:nvPr>
        </p:nvSpPr>
        <p:spPr>
          <a:xfrm>
            <a:off x="376239" y="3318510"/>
            <a:ext cx="10058401" cy="1181862"/>
          </a:xfrm>
        </p:spPr>
        <p:txBody>
          <a:bodyPr/>
          <a:lstStyle/>
          <a:p>
            <a:r>
              <a:rPr lang="en-US" dirty="0"/>
              <a:t>Staying up-to-date with Groups in your tenant</a:t>
            </a:r>
          </a:p>
          <a:p>
            <a:r>
              <a:rPr lang="en-US" dirty="0" smtClean="0"/>
              <a:t>Scripting </a:t>
            </a:r>
            <a:r>
              <a:rPr lang="en-US" dirty="0"/>
              <a:t>Group </a:t>
            </a:r>
            <a:r>
              <a:rPr lang="en-US" dirty="0" smtClean="0"/>
              <a:t>lifecycle </a:t>
            </a:r>
            <a:endParaRPr lang="en-US" dirty="0"/>
          </a:p>
        </p:txBody>
      </p:sp>
    </p:spTree>
    <p:extLst>
      <p:ext uri="{BB962C8B-B14F-4D97-AF65-F5344CB8AC3E}">
        <p14:creationId xmlns:p14="http://schemas.microsoft.com/office/powerpoint/2010/main" val="1791135099"/>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6206120" y="0"/>
            <a:ext cx="6230355" cy="6994525"/>
          </a:xfrm>
          <a:prstGeom prst="rect">
            <a:avLst/>
          </a:prstGeom>
          <a:solidFill>
            <a:srgbClr val="01245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itle 1"/>
          <p:cNvSpPr>
            <a:spLocks noGrp="1"/>
          </p:cNvSpPr>
          <p:nvPr>
            <p:ph type="title"/>
          </p:nvPr>
        </p:nvSpPr>
        <p:spPr/>
        <p:txBody>
          <a:bodyPr/>
          <a:lstStyle/>
          <a:p>
            <a:r>
              <a:rPr lang="en-US" dirty="0" smtClean="0"/>
              <a:t>Cmdlets</a:t>
            </a:r>
            <a:endParaRPr lang="en-US" dirty="0"/>
          </a:p>
        </p:txBody>
      </p:sp>
      <p:sp>
        <p:nvSpPr>
          <p:cNvPr id="3" name="Text Placeholder 2"/>
          <p:cNvSpPr>
            <a:spLocks noGrp="1"/>
          </p:cNvSpPr>
          <p:nvPr>
            <p:ph type="body" sz="quarter" idx="10"/>
          </p:nvPr>
        </p:nvSpPr>
        <p:spPr>
          <a:xfrm>
            <a:off x="274638" y="1212850"/>
            <a:ext cx="5714999" cy="5241435"/>
          </a:xfrm>
        </p:spPr>
        <p:txBody>
          <a:bodyPr/>
          <a:lstStyle/>
          <a:p>
            <a:r>
              <a:rPr lang="en-US" sz="3600" dirty="0"/>
              <a:t>Full orchestration</a:t>
            </a:r>
          </a:p>
          <a:p>
            <a:pPr lvl="1">
              <a:spcBef>
                <a:spcPts val="600"/>
              </a:spcBef>
            </a:pPr>
            <a:r>
              <a:rPr lang="en-US" dirty="0"/>
              <a:t>All cmdlets execute against </a:t>
            </a:r>
            <a:r>
              <a:rPr lang="en-US" dirty="0" smtClean="0"/>
              <a:t>Azure AD </a:t>
            </a:r>
            <a:r>
              <a:rPr lang="en-US" dirty="0"/>
              <a:t>as primary</a:t>
            </a:r>
          </a:p>
          <a:p>
            <a:pPr lvl="1">
              <a:spcBef>
                <a:spcPts val="600"/>
              </a:spcBef>
            </a:pPr>
            <a:r>
              <a:rPr lang="en-US" dirty="0"/>
              <a:t>Synchronous notification/update in </a:t>
            </a:r>
            <a:r>
              <a:rPr lang="en-US" dirty="0" smtClean="0"/>
              <a:t>Exchange/OneDrive</a:t>
            </a:r>
          </a:p>
          <a:p>
            <a:pPr lvl="1">
              <a:spcBef>
                <a:spcPts val="600"/>
              </a:spcBef>
            </a:pPr>
            <a:r>
              <a:rPr lang="en-US" dirty="0" smtClean="0"/>
              <a:t>Available to tenant admins</a:t>
            </a:r>
            <a:endParaRPr lang="en-US" dirty="0"/>
          </a:p>
          <a:p>
            <a:pPr lvl="1"/>
            <a:endParaRPr lang="en-US" dirty="0"/>
          </a:p>
          <a:p>
            <a:r>
              <a:rPr lang="en-US" sz="3600" dirty="0"/>
              <a:t>*</a:t>
            </a:r>
            <a:r>
              <a:rPr lang="en-US" sz="3600" dirty="0" err="1"/>
              <a:t>UnifiedGroup</a:t>
            </a:r>
            <a:endParaRPr lang="en-US" sz="3600" dirty="0"/>
          </a:p>
          <a:p>
            <a:pPr lvl="1">
              <a:spcBef>
                <a:spcPts val="600"/>
              </a:spcBef>
            </a:pPr>
            <a:r>
              <a:rPr lang="en-US" dirty="0"/>
              <a:t>Create, edit, and delete</a:t>
            </a:r>
          </a:p>
          <a:p>
            <a:pPr lvl="1">
              <a:spcBef>
                <a:spcPts val="600"/>
              </a:spcBef>
            </a:pPr>
            <a:r>
              <a:rPr lang="en-US" dirty="0"/>
              <a:t>Manage single-value properties available </a:t>
            </a:r>
            <a:r>
              <a:rPr lang="en-US" dirty="0" smtClean="0"/>
              <a:t/>
            </a:r>
            <a:br>
              <a:rPr lang="en-US" dirty="0" smtClean="0"/>
            </a:br>
            <a:r>
              <a:rPr lang="en-US" dirty="0" smtClean="0"/>
              <a:t>on </a:t>
            </a:r>
            <a:r>
              <a:rPr lang="en-US" dirty="0"/>
              <a:t>the Group object</a:t>
            </a:r>
          </a:p>
          <a:p>
            <a:pPr lvl="1"/>
            <a:endParaRPr lang="en-US" dirty="0"/>
          </a:p>
          <a:p>
            <a:r>
              <a:rPr lang="en-US" sz="3600" dirty="0"/>
              <a:t>*</a:t>
            </a:r>
            <a:r>
              <a:rPr lang="en-US" sz="3600" dirty="0" err="1"/>
              <a:t>UnifiedGroupLinks</a:t>
            </a:r>
            <a:endParaRPr lang="en-US" sz="3600" dirty="0"/>
          </a:p>
          <a:p>
            <a:pPr lvl="1">
              <a:spcBef>
                <a:spcPts val="600"/>
              </a:spcBef>
            </a:pPr>
            <a:r>
              <a:rPr lang="en-US" dirty="0"/>
              <a:t>Manage members, owners, and </a:t>
            </a:r>
            <a:r>
              <a:rPr lang="en-US" dirty="0" smtClean="0"/>
              <a:t>subscriber </a:t>
            </a:r>
            <a:r>
              <a:rPr lang="en-US" dirty="0"/>
              <a:t>list</a:t>
            </a:r>
          </a:p>
        </p:txBody>
      </p:sp>
      <p:pic>
        <p:nvPicPr>
          <p:cNvPr id="10" name="Picture 9"/>
          <p:cNvPicPr>
            <a:picLocks noChangeAspect="1"/>
          </p:cNvPicPr>
          <p:nvPr/>
        </p:nvPicPr>
        <p:blipFill rotWithShape="1">
          <a:blip r:embed="rId3"/>
          <a:srcRect l="1145" r="2" b="7551"/>
          <a:stretch/>
        </p:blipFill>
        <p:spPr>
          <a:xfrm>
            <a:off x="6523037" y="295275"/>
            <a:ext cx="3878262" cy="1425870"/>
          </a:xfrm>
          <a:prstGeom prst="rect">
            <a:avLst/>
          </a:prstGeom>
          <a:ln>
            <a:noFill/>
          </a:ln>
          <a:effectLst/>
        </p:spPr>
      </p:pic>
      <p:pic>
        <p:nvPicPr>
          <p:cNvPr id="6" name="Picture 5"/>
          <p:cNvPicPr>
            <a:picLocks noChangeAspect="1"/>
          </p:cNvPicPr>
          <p:nvPr/>
        </p:nvPicPr>
        <p:blipFill>
          <a:blip r:embed="rId4"/>
          <a:stretch>
            <a:fillRect/>
          </a:stretch>
        </p:blipFill>
        <p:spPr>
          <a:xfrm>
            <a:off x="6523037" y="1941217"/>
            <a:ext cx="5000625" cy="895350"/>
          </a:xfrm>
          <a:prstGeom prst="rect">
            <a:avLst/>
          </a:prstGeom>
          <a:effectLst/>
        </p:spPr>
      </p:pic>
      <p:pic>
        <p:nvPicPr>
          <p:cNvPr id="9" name="Picture 8"/>
          <p:cNvPicPr>
            <a:picLocks noChangeAspect="1"/>
          </p:cNvPicPr>
          <p:nvPr/>
        </p:nvPicPr>
        <p:blipFill rotWithShape="1">
          <a:blip r:embed="rId5"/>
          <a:srcRect l="288"/>
          <a:stretch/>
        </p:blipFill>
        <p:spPr>
          <a:xfrm>
            <a:off x="6523037" y="5783262"/>
            <a:ext cx="5499099" cy="676275"/>
          </a:xfrm>
          <a:prstGeom prst="rect">
            <a:avLst/>
          </a:prstGeom>
          <a:effectLst/>
        </p:spPr>
      </p:pic>
      <p:pic>
        <p:nvPicPr>
          <p:cNvPr id="12" name="Picture 11"/>
          <p:cNvPicPr>
            <a:picLocks noChangeAspect="1"/>
          </p:cNvPicPr>
          <p:nvPr/>
        </p:nvPicPr>
        <p:blipFill rotWithShape="1">
          <a:blip r:embed="rId6"/>
          <a:srcRect l="210" r="-633" b="1127"/>
          <a:stretch/>
        </p:blipFill>
        <p:spPr>
          <a:xfrm>
            <a:off x="6523037" y="3116262"/>
            <a:ext cx="5280024" cy="2410926"/>
          </a:xfrm>
          <a:prstGeom prst="rect">
            <a:avLst/>
          </a:prstGeom>
          <a:effectLst/>
        </p:spPr>
      </p:pic>
      <p:cxnSp>
        <p:nvCxnSpPr>
          <p:cNvPr id="7" name="Straight Connector 6"/>
          <p:cNvCxnSpPr/>
          <p:nvPr/>
        </p:nvCxnSpPr>
        <p:spPr>
          <a:xfrm>
            <a:off x="6218237" y="1790390"/>
            <a:ext cx="6236397" cy="0"/>
          </a:xfrm>
          <a:prstGeom prst="line">
            <a:avLst/>
          </a:prstGeom>
          <a:ln w="19050">
            <a:solidFill>
              <a:srgbClr val="505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218237" y="2963862"/>
            <a:ext cx="6236397" cy="0"/>
          </a:xfrm>
          <a:prstGeom prst="line">
            <a:avLst/>
          </a:prstGeom>
          <a:ln w="19050">
            <a:solidFill>
              <a:srgbClr val="505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218237" y="5630862"/>
            <a:ext cx="6236397" cy="0"/>
          </a:xfrm>
          <a:prstGeom prst="line">
            <a:avLst/>
          </a:prstGeom>
          <a:ln w="19050">
            <a:solidFill>
              <a:srgbClr val="50505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253138"/>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136776"/>
            <a:ext cx="10056812" cy="1181734"/>
          </a:xfrm>
        </p:spPr>
        <p:txBody>
          <a:bodyPr/>
          <a:lstStyle/>
          <a:p>
            <a:r>
              <a:rPr lang="en-US" dirty="0" smtClean="0"/>
              <a:t>Demo: Naming Policy</a:t>
            </a:r>
            <a:endParaRPr lang="en-US" dirty="0"/>
          </a:p>
        </p:txBody>
      </p:sp>
      <p:sp>
        <p:nvSpPr>
          <p:cNvPr id="2" name="Text Placeholder 1"/>
          <p:cNvSpPr>
            <a:spLocks noGrp="1"/>
          </p:cNvSpPr>
          <p:nvPr>
            <p:ph type="body" sz="quarter" idx="12"/>
          </p:nvPr>
        </p:nvSpPr>
        <p:spPr>
          <a:xfrm>
            <a:off x="376239" y="3318510"/>
            <a:ext cx="10058401" cy="2068259"/>
          </a:xfrm>
        </p:spPr>
        <p:txBody>
          <a:bodyPr/>
          <a:lstStyle/>
          <a:p>
            <a:r>
              <a:rPr lang="en-US" dirty="0" smtClean="0"/>
              <a:t>Setting </a:t>
            </a:r>
            <a:r>
              <a:rPr lang="en-US" dirty="0"/>
              <a:t>up naming pattern and blocked words</a:t>
            </a:r>
          </a:p>
          <a:p>
            <a:r>
              <a:rPr lang="en-US" dirty="0"/>
              <a:t>Creating a group, with naming applied</a:t>
            </a:r>
          </a:p>
          <a:p>
            <a:r>
              <a:rPr lang="en-US" dirty="0"/>
              <a:t>Blocking inappropriate words during create</a:t>
            </a:r>
          </a:p>
          <a:p>
            <a:r>
              <a:rPr lang="en-US" dirty="0" smtClean="0"/>
              <a:t> </a:t>
            </a:r>
            <a:endParaRPr lang="en-US" dirty="0"/>
          </a:p>
        </p:txBody>
      </p:sp>
    </p:spTree>
    <p:extLst>
      <p:ext uri="{BB962C8B-B14F-4D97-AF65-F5344CB8AC3E}">
        <p14:creationId xmlns:p14="http://schemas.microsoft.com/office/powerpoint/2010/main" val="924406948"/>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36776"/>
            <a:ext cx="11460161" cy="2012730"/>
          </a:xfrm>
        </p:spPr>
        <p:txBody>
          <a:bodyPr/>
          <a:lstStyle/>
          <a:p>
            <a:r>
              <a:rPr lang="en-US" dirty="0" smtClean="0"/>
              <a:t>Demo</a:t>
            </a:r>
            <a:r>
              <a:rPr lang="en-US" dirty="0"/>
              <a:t>: </a:t>
            </a:r>
            <a:r>
              <a:rPr lang="en-US" sz="6000" dirty="0"/>
              <a:t>Group creation permissions </a:t>
            </a:r>
          </a:p>
        </p:txBody>
      </p:sp>
      <p:sp>
        <p:nvSpPr>
          <p:cNvPr id="2" name="Text Placeholder 1"/>
          <p:cNvSpPr>
            <a:spLocks noGrp="1"/>
          </p:cNvSpPr>
          <p:nvPr>
            <p:ph type="body" sz="quarter" idx="12"/>
          </p:nvPr>
        </p:nvSpPr>
        <p:spPr>
          <a:xfrm>
            <a:off x="376239" y="3318510"/>
            <a:ext cx="10058401" cy="1625060"/>
          </a:xfrm>
        </p:spPr>
        <p:txBody>
          <a:bodyPr/>
          <a:lstStyle/>
          <a:p>
            <a:r>
              <a:rPr lang="en-US" dirty="0"/>
              <a:t>Specifying a policy restricting groups</a:t>
            </a:r>
          </a:p>
          <a:p>
            <a:r>
              <a:rPr lang="en-US" dirty="0"/>
              <a:t>Assign the policy to a set of users</a:t>
            </a:r>
          </a:p>
          <a:p>
            <a:r>
              <a:rPr lang="en-US" dirty="0"/>
              <a:t>Attempt to create a </a:t>
            </a:r>
            <a:r>
              <a:rPr lang="en-US" dirty="0" smtClean="0"/>
              <a:t>group </a:t>
            </a:r>
            <a:endParaRPr lang="en-US" dirty="0"/>
          </a:p>
        </p:txBody>
      </p:sp>
    </p:spTree>
    <p:extLst>
      <p:ext uri="{BB962C8B-B14F-4D97-AF65-F5344CB8AC3E}">
        <p14:creationId xmlns:p14="http://schemas.microsoft.com/office/powerpoint/2010/main" val="3856372859"/>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3561" y="97355"/>
            <a:ext cx="9556340" cy="6276055"/>
          </a:xfrm>
          <a:prstGeom prst="rect">
            <a:avLst/>
          </a:prstGeom>
        </p:spPr>
      </p:pic>
      <p:sp>
        <p:nvSpPr>
          <p:cNvPr id="7" name="Rectangle 6"/>
          <p:cNvSpPr/>
          <p:nvPr/>
        </p:nvSpPr>
        <p:spPr bwMode="auto">
          <a:xfrm>
            <a:off x="2547991" y="523982"/>
            <a:ext cx="7777537" cy="6215865"/>
          </a:xfrm>
          <a:prstGeom prst="rect">
            <a:avLst/>
          </a:prstGeom>
          <a:solidFill>
            <a:srgbClr val="505050"/>
          </a:solidFill>
          <a:ln>
            <a:solidFill>
              <a:srgbClr val="505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6" name="Picture 5"/>
          <p:cNvPicPr>
            <a:picLocks noChangeAspect="1"/>
          </p:cNvPicPr>
          <p:nvPr/>
        </p:nvPicPr>
        <p:blipFill>
          <a:blip r:embed="rId3"/>
          <a:stretch>
            <a:fillRect/>
          </a:stretch>
        </p:blipFill>
        <p:spPr>
          <a:xfrm>
            <a:off x="2644596" y="621337"/>
            <a:ext cx="9561103" cy="6273690"/>
          </a:xfrm>
          <a:prstGeom prst="rect">
            <a:avLst/>
          </a:prstGeom>
        </p:spPr>
      </p:pic>
    </p:spTree>
    <p:extLst>
      <p:ext uri="{BB962C8B-B14F-4D97-AF65-F5344CB8AC3E}">
        <p14:creationId xmlns:p14="http://schemas.microsoft.com/office/powerpoint/2010/main" val="31895837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controls</a:t>
            </a:r>
            <a:endParaRPr lang="en-US" dirty="0"/>
          </a:p>
        </p:txBody>
      </p:sp>
      <p:sp>
        <p:nvSpPr>
          <p:cNvPr id="3" name="Text Placeholder 2"/>
          <p:cNvSpPr>
            <a:spLocks noGrp="1"/>
          </p:cNvSpPr>
          <p:nvPr>
            <p:ph type="body" sz="quarter" idx="10"/>
          </p:nvPr>
        </p:nvSpPr>
        <p:spPr>
          <a:xfrm>
            <a:off x="274638" y="1212850"/>
            <a:ext cx="6040509" cy="4555093"/>
          </a:xfrm>
        </p:spPr>
        <p:txBody>
          <a:bodyPr/>
          <a:lstStyle/>
          <a:p>
            <a:r>
              <a:rPr lang="en-US" sz="3600" dirty="0" smtClean="0"/>
              <a:t>Naming conventions</a:t>
            </a:r>
            <a:endParaRPr lang="en-US" sz="3600" dirty="0"/>
          </a:p>
          <a:p>
            <a:pPr lvl="1"/>
            <a:r>
              <a:rPr lang="en-US" dirty="0" smtClean="0"/>
              <a:t>Set on display name </a:t>
            </a:r>
            <a:r>
              <a:rPr lang="en-US" dirty="0"/>
              <a:t>during create/change</a:t>
            </a:r>
          </a:p>
          <a:p>
            <a:pPr lvl="1"/>
            <a:r>
              <a:rPr lang="en-US" dirty="0" smtClean="0"/>
              <a:t>Blocked </a:t>
            </a:r>
            <a:r>
              <a:rPr lang="en-US" dirty="0"/>
              <a:t>word </a:t>
            </a:r>
            <a:r>
              <a:rPr lang="en-US" dirty="0" smtClean="0"/>
              <a:t>list, pre-</a:t>
            </a:r>
            <a:r>
              <a:rPr lang="en-US" dirty="0"/>
              <a:t>/post-fix based on AAD </a:t>
            </a:r>
            <a:r>
              <a:rPr lang="en-US" dirty="0" smtClean="0"/>
              <a:t>attributes or fixed text</a:t>
            </a:r>
            <a:endParaRPr lang="en-US" dirty="0"/>
          </a:p>
          <a:p>
            <a:pPr lvl="1"/>
            <a:r>
              <a:rPr lang="en-US" dirty="0" smtClean="0"/>
              <a:t>Same </a:t>
            </a:r>
            <a:r>
              <a:rPr lang="en-US" dirty="0"/>
              <a:t>policy for DL and groups</a:t>
            </a:r>
          </a:p>
          <a:p>
            <a:pPr lvl="1"/>
            <a:r>
              <a:rPr lang="en-US" dirty="0"/>
              <a:t>IT admins can </a:t>
            </a:r>
            <a:r>
              <a:rPr lang="en-US" dirty="0" smtClean="0"/>
              <a:t>override</a:t>
            </a:r>
          </a:p>
          <a:p>
            <a:pPr marL="342900" lvl="1" indent="-342900">
              <a:buFont typeface="Arial" panose="020B0604020202020204" pitchFamily="34" charset="0"/>
              <a:buChar char="•"/>
            </a:pPr>
            <a:endParaRPr lang="en-US" dirty="0"/>
          </a:p>
          <a:p>
            <a:r>
              <a:rPr lang="en-US" sz="3600" dirty="0" smtClean="0"/>
              <a:t>Group creation permissions</a:t>
            </a:r>
          </a:p>
          <a:p>
            <a:pPr lvl="1"/>
            <a:r>
              <a:rPr lang="en-US" dirty="0" smtClean="0"/>
              <a:t>Control groups create UI in OWA and OLK for certain or all users through OWA policy</a:t>
            </a:r>
          </a:p>
          <a:p>
            <a:pPr lvl="1"/>
            <a:r>
              <a:rPr lang="en-US" dirty="0" smtClean="0"/>
              <a:t>Does not prevent users from using groups</a:t>
            </a:r>
          </a:p>
          <a:p>
            <a:pPr lvl="1"/>
            <a:r>
              <a:rPr lang="en-US" dirty="0" smtClean="0"/>
              <a:t>IT can still create groups (managed scenarios)</a:t>
            </a:r>
          </a:p>
        </p:txBody>
      </p:sp>
      <p:pic>
        <p:nvPicPr>
          <p:cNvPr id="4" name="Picture 3"/>
          <p:cNvPicPr>
            <a:picLocks noChangeAspect="1"/>
          </p:cNvPicPr>
          <p:nvPr/>
        </p:nvPicPr>
        <p:blipFill>
          <a:blip r:embed="rId3"/>
          <a:stretch>
            <a:fillRect/>
          </a:stretch>
        </p:blipFill>
        <p:spPr>
          <a:xfrm>
            <a:off x="7282587" y="497431"/>
            <a:ext cx="4696688" cy="2517232"/>
          </a:xfrm>
          <a:prstGeom prst="rect">
            <a:avLst/>
          </a:prstGeom>
          <a:ln>
            <a:noFill/>
          </a:ln>
          <a:effectLst/>
        </p:spPr>
      </p:pic>
      <p:pic>
        <p:nvPicPr>
          <p:cNvPr id="5" name="Picture 4"/>
          <p:cNvPicPr>
            <a:picLocks noChangeAspect="1"/>
          </p:cNvPicPr>
          <p:nvPr/>
        </p:nvPicPr>
        <p:blipFill>
          <a:blip r:embed="rId4"/>
          <a:stretch>
            <a:fillRect/>
          </a:stretch>
        </p:blipFill>
        <p:spPr>
          <a:xfrm>
            <a:off x="7282587" y="3075347"/>
            <a:ext cx="4696688" cy="2726331"/>
          </a:xfrm>
          <a:prstGeom prst="rect">
            <a:avLst/>
          </a:prstGeom>
          <a:ln>
            <a:noFill/>
          </a:ln>
          <a:effectLst/>
        </p:spPr>
      </p:pic>
      <p:pic>
        <p:nvPicPr>
          <p:cNvPr id="6" name="Picture 5"/>
          <p:cNvPicPr>
            <a:picLocks noChangeAspect="1"/>
          </p:cNvPicPr>
          <p:nvPr/>
        </p:nvPicPr>
        <p:blipFill rotWithShape="1">
          <a:blip r:embed="rId5"/>
          <a:srcRect l="7094" t="23882" r="7358" b="12465"/>
          <a:stretch/>
        </p:blipFill>
        <p:spPr>
          <a:xfrm>
            <a:off x="6688137" y="5242468"/>
            <a:ext cx="3422722" cy="1302793"/>
          </a:xfrm>
          <a:prstGeom prst="rect">
            <a:avLst/>
          </a:prstGeom>
          <a:ln w="69850" cmpd="sng">
            <a:solidFill>
              <a:schemeClr val="bg2"/>
            </a:solidFill>
            <a:miter lim="800000"/>
          </a:ln>
          <a:effectLst/>
        </p:spPr>
      </p:pic>
    </p:spTree>
    <p:extLst>
      <p:ext uri="{BB962C8B-B14F-4D97-AF65-F5344CB8AC3E}">
        <p14:creationId xmlns:p14="http://schemas.microsoft.com/office/powerpoint/2010/main" val="2459966124"/>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groups</a:t>
            </a:r>
            <a:endParaRPr lang="en-US" dirty="0"/>
          </a:p>
        </p:txBody>
      </p:sp>
      <p:sp>
        <p:nvSpPr>
          <p:cNvPr id="3" name="Text Placeholder 2"/>
          <p:cNvSpPr>
            <a:spLocks noGrp="1"/>
          </p:cNvSpPr>
          <p:nvPr>
            <p:ph type="body" sz="quarter" idx="10"/>
          </p:nvPr>
        </p:nvSpPr>
        <p:spPr>
          <a:xfrm>
            <a:off x="274638" y="1212850"/>
            <a:ext cx="5714999" cy="5235279"/>
          </a:xfrm>
        </p:spPr>
        <p:txBody>
          <a:bodyPr/>
          <a:lstStyle/>
          <a:p>
            <a:pPr>
              <a:spcBef>
                <a:spcPts val="1800"/>
              </a:spcBef>
            </a:pPr>
            <a:r>
              <a:rPr lang="en-US" sz="3600" dirty="0"/>
              <a:t>Through admin UI</a:t>
            </a:r>
          </a:p>
          <a:p>
            <a:pPr lvl="1">
              <a:spcBef>
                <a:spcPts val="600"/>
              </a:spcBef>
            </a:pPr>
            <a:r>
              <a:rPr lang="en-US" dirty="0"/>
              <a:t>O365 admin </a:t>
            </a:r>
            <a:r>
              <a:rPr lang="en-US" dirty="0" smtClean="0"/>
              <a:t>center (not EAC)</a:t>
            </a:r>
            <a:endParaRPr lang="en-US" dirty="0"/>
          </a:p>
          <a:p>
            <a:pPr lvl="1">
              <a:spcBef>
                <a:spcPts val="600"/>
              </a:spcBef>
            </a:pPr>
            <a:r>
              <a:rPr lang="en-US" dirty="0"/>
              <a:t>AAD control </a:t>
            </a:r>
            <a:r>
              <a:rPr lang="en-US" dirty="0" smtClean="0"/>
              <a:t>panel</a:t>
            </a:r>
            <a:endParaRPr lang="en-US" dirty="0"/>
          </a:p>
          <a:p>
            <a:pPr>
              <a:spcBef>
                <a:spcPts val="1800"/>
              </a:spcBef>
            </a:pPr>
            <a:r>
              <a:rPr lang="en-US" sz="3600" dirty="0" smtClean="0"/>
              <a:t>Scripted/automated</a:t>
            </a:r>
            <a:endParaRPr lang="en-US" sz="3600" dirty="0"/>
          </a:p>
          <a:p>
            <a:pPr lvl="1">
              <a:spcBef>
                <a:spcPts val="600"/>
              </a:spcBef>
            </a:pPr>
            <a:r>
              <a:rPr lang="en-US" dirty="0"/>
              <a:t>CRUD cmdlets:</a:t>
            </a:r>
          </a:p>
          <a:p>
            <a:pPr lvl="2">
              <a:spcBef>
                <a:spcPts val="600"/>
              </a:spcBef>
            </a:pPr>
            <a:r>
              <a:rPr lang="en-US" dirty="0"/>
              <a:t>*-</a:t>
            </a:r>
            <a:r>
              <a:rPr lang="en-US" dirty="0" err="1"/>
              <a:t>UnifiedGroup</a:t>
            </a:r>
            <a:r>
              <a:rPr lang="en-US" dirty="0"/>
              <a:t> to manage group</a:t>
            </a:r>
          </a:p>
          <a:p>
            <a:pPr lvl="2">
              <a:spcBef>
                <a:spcPts val="600"/>
              </a:spcBef>
            </a:pPr>
            <a:r>
              <a:rPr lang="en-US" dirty="0"/>
              <a:t>*-</a:t>
            </a:r>
            <a:r>
              <a:rPr lang="en-US" dirty="0" err="1"/>
              <a:t>UnifiedGroupLinks</a:t>
            </a:r>
            <a:r>
              <a:rPr lang="en-US" dirty="0"/>
              <a:t> to manage </a:t>
            </a:r>
            <a:r>
              <a:rPr lang="en-US" dirty="0" smtClean="0"/>
              <a:t/>
            </a:r>
            <a:br>
              <a:rPr lang="en-US" dirty="0" smtClean="0"/>
            </a:br>
            <a:r>
              <a:rPr lang="en-US" dirty="0" smtClean="0"/>
              <a:t>owners</a:t>
            </a:r>
            <a:r>
              <a:rPr lang="en-US" dirty="0"/>
              <a:t>, members, </a:t>
            </a:r>
            <a:r>
              <a:rPr lang="en-US" dirty="0" smtClean="0"/>
              <a:t>subscribers</a:t>
            </a:r>
          </a:p>
          <a:p>
            <a:pPr>
              <a:spcBef>
                <a:spcPts val="1800"/>
              </a:spcBef>
            </a:pPr>
            <a:r>
              <a:rPr lang="en-US" sz="3600" dirty="0" smtClean="0"/>
              <a:t>Policy control</a:t>
            </a:r>
            <a:endParaRPr lang="en-US" sz="3600" dirty="0"/>
          </a:p>
          <a:p>
            <a:pPr lvl="1">
              <a:spcBef>
                <a:spcPts val="600"/>
              </a:spcBef>
            </a:pPr>
            <a:r>
              <a:rPr lang="en-US" dirty="0" smtClean="0"/>
              <a:t>Naming policy</a:t>
            </a:r>
          </a:p>
          <a:p>
            <a:pPr lvl="1">
              <a:spcBef>
                <a:spcPts val="600"/>
              </a:spcBef>
            </a:pPr>
            <a:r>
              <a:rPr lang="en-US" dirty="0" smtClean="0"/>
              <a:t>Creation restriction</a:t>
            </a:r>
            <a:endParaRPr lang="en-US" dirty="0"/>
          </a:p>
          <a:p>
            <a:pPr lvl="1"/>
            <a:endParaRPr lang="en-US" dirty="0"/>
          </a:p>
        </p:txBody>
      </p:sp>
      <p:grpSp>
        <p:nvGrpSpPr>
          <p:cNvPr id="4" name="Group 3"/>
          <p:cNvGrpSpPr/>
          <p:nvPr/>
        </p:nvGrpSpPr>
        <p:grpSpPr>
          <a:xfrm>
            <a:off x="5277015" y="500062"/>
            <a:ext cx="6704710" cy="5969000"/>
            <a:chOff x="4912708" y="500062"/>
            <a:chExt cx="7069017" cy="6293332"/>
          </a:xfrm>
        </p:grpSpPr>
        <p:pic>
          <p:nvPicPr>
            <p:cNvPr id="7" name="Picture 6"/>
            <p:cNvPicPr>
              <a:picLocks noChangeAspect="1"/>
            </p:cNvPicPr>
            <p:nvPr/>
          </p:nvPicPr>
          <p:blipFill rotWithShape="1">
            <a:blip r:embed="rId3"/>
            <a:srcRect t="502" b="4393"/>
            <a:stretch/>
          </p:blipFill>
          <p:spPr>
            <a:xfrm>
              <a:off x="4912708" y="500062"/>
              <a:ext cx="7063573" cy="4445501"/>
            </a:xfrm>
            <a:prstGeom prst="rect">
              <a:avLst/>
            </a:prstGeom>
            <a:ln>
              <a:noFill/>
            </a:ln>
            <a:effectLst/>
          </p:spPr>
        </p:pic>
        <p:pic>
          <p:nvPicPr>
            <p:cNvPr id="8" name="Picture 7"/>
            <p:cNvPicPr>
              <a:picLocks noChangeAspect="1"/>
            </p:cNvPicPr>
            <p:nvPr/>
          </p:nvPicPr>
          <p:blipFill rotWithShape="1">
            <a:blip r:embed="rId4"/>
            <a:srcRect t="-5943" b="-5324"/>
            <a:stretch/>
          </p:blipFill>
          <p:spPr>
            <a:xfrm>
              <a:off x="7285037" y="3992562"/>
              <a:ext cx="4696688" cy="2800832"/>
            </a:xfrm>
            <a:prstGeom prst="rect">
              <a:avLst/>
            </a:prstGeom>
            <a:solidFill>
              <a:schemeClr val="tx1"/>
            </a:solidFill>
            <a:ln w="69850" cmpd="sng">
              <a:solidFill>
                <a:schemeClr val="bg2"/>
              </a:solidFill>
              <a:miter lim="800000"/>
            </a:ln>
            <a:effectLst/>
          </p:spPr>
        </p:pic>
      </p:grpSp>
      <p:pic>
        <p:nvPicPr>
          <p:cNvPr id="10" name="Picture 9"/>
          <p:cNvPicPr>
            <a:picLocks noChangeAspect="1"/>
          </p:cNvPicPr>
          <p:nvPr/>
        </p:nvPicPr>
        <p:blipFill rotWithShape="1">
          <a:blip r:embed="rId5"/>
          <a:srcRect l="1117" r="1" b="-10118"/>
          <a:stretch/>
        </p:blipFill>
        <p:spPr>
          <a:xfrm>
            <a:off x="3625119" y="4792662"/>
            <a:ext cx="3829146" cy="1676399"/>
          </a:xfrm>
          <a:prstGeom prst="rect">
            <a:avLst/>
          </a:prstGeom>
          <a:solidFill>
            <a:srgbClr val="012456"/>
          </a:solidFill>
          <a:ln>
            <a:noFill/>
          </a:ln>
          <a:effectLst/>
        </p:spPr>
      </p:pic>
    </p:spTree>
    <p:extLst>
      <p:ext uri="{BB962C8B-B14F-4D97-AF65-F5344CB8AC3E}">
        <p14:creationId xmlns:p14="http://schemas.microsoft.com/office/powerpoint/2010/main" val="4095846664"/>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nSpc>
                <a:spcPct val="150000"/>
              </a:lnSpc>
            </a:pPr>
            <a:r>
              <a:rPr lang="en-US" dirty="0" smtClean="0"/>
              <a:t>Extensibility</a:t>
            </a:r>
            <a:endParaRPr lang="en-US" dirty="0"/>
          </a:p>
        </p:txBody>
      </p:sp>
      <p:grpSp>
        <p:nvGrpSpPr>
          <p:cNvPr id="4" name="Group 1169"/>
          <p:cNvGrpSpPr/>
          <p:nvPr/>
        </p:nvGrpSpPr>
        <p:grpSpPr>
          <a:xfrm>
            <a:off x="8620717" y="6346177"/>
            <a:ext cx="3735588" cy="523220"/>
            <a:chOff x="4558694" y="2774161"/>
            <a:chExt cx="3735588" cy="523220"/>
          </a:xfrm>
        </p:grpSpPr>
        <p:pic>
          <p:nvPicPr>
            <p:cNvPr id="5" name="Picture 11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8694" y="2778333"/>
              <a:ext cx="627505" cy="514876"/>
            </a:xfrm>
            <a:prstGeom prst="rect">
              <a:avLst/>
            </a:prstGeom>
          </p:spPr>
        </p:pic>
        <p:sp>
          <p:nvSpPr>
            <p:cNvPr id="6" name="Rectangle 1171"/>
            <p:cNvSpPr/>
            <p:nvPr/>
          </p:nvSpPr>
          <p:spPr>
            <a:xfrm>
              <a:off x="5253000" y="2774161"/>
              <a:ext cx="3041282" cy="523220"/>
            </a:xfrm>
            <a:prstGeom prst="rect">
              <a:avLst/>
            </a:prstGeom>
          </p:spPr>
          <p:txBody>
            <a:bodyPr wrap="none">
              <a:spAutoFit/>
            </a:bodyPr>
            <a:lstStyle/>
            <a:p>
              <a:pPr algn="ctr" defTabSz="932472" fontAlgn="base">
                <a:spcBef>
                  <a:spcPct val="0"/>
                </a:spcBef>
                <a:spcAft>
                  <a:spcPct val="0"/>
                </a:spcAft>
              </a:pPr>
              <a:r>
                <a:rPr lang="en-US" sz="2800" dirty="0">
                  <a:gradFill>
                    <a:gsLst>
                      <a:gs pos="0">
                        <a:srgbClr val="FFFFFF"/>
                      </a:gs>
                      <a:gs pos="100000">
                        <a:srgbClr val="FFFFFF"/>
                      </a:gs>
                    </a:gsLst>
                    <a:lin ang="5400000" scaled="0"/>
                  </a:gradFill>
                </a:rPr>
                <a:t>Office 365 Groups</a:t>
              </a:r>
            </a:p>
          </p:txBody>
        </p:sp>
      </p:grpSp>
    </p:spTree>
    <p:extLst>
      <p:ext uri="{BB962C8B-B14F-4D97-AF65-F5344CB8AC3E}">
        <p14:creationId xmlns:p14="http://schemas.microsoft.com/office/powerpoint/2010/main" val="94804145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Agenda</a:t>
            </a:r>
            <a:endParaRPr lang="en-US" dirty="0"/>
          </a:p>
        </p:txBody>
      </p:sp>
      <p:graphicFrame>
        <p:nvGraphicFramePr>
          <p:cNvPr id="4" name="Table 2"/>
          <p:cNvGraphicFramePr>
            <a:graphicFrameLocks noGrp="1"/>
          </p:cNvGraphicFramePr>
          <p:nvPr>
            <p:extLst/>
          </p:nvPr>
        </p:nvGraphicFramePr>
        <p:xfrm>
          <a:off x="1789333" y="3423497"/>
          <a:ext cx="6623048" cy="370840"/>
        </p:xfrm>
        <a:graphic>
          <a:graphicData uri="http://schemas.openxmlformats.org/drawingml/2006/table">
            <a:tbl>
              <a:tblPr firstRow="1" bandRow="1">
                <a:tableStyleId>{5C22544A-7EE6-4342-B048-85BDC9FD1C3A}</a:tableStyleId>
              </a:tblPr>
              <a:tblGrid>
                <a:gridCol w="827881">
                  <a:extLst>
                    <a:ext uri="{9D8B030D-6E8A-4147-A177-3AD203B41FA5}">
                      <a16:colId xmlns:a16="http://schemas.microsoft.com/office/drawing/2014/main" xmlns="" val="20000"/>
                    </a:ext>
                  </a:extLst>
                </a:gridCol>
                <a:gridCol w="827881">
                  <a:extLst>
                    <a:ext uri="{9D8B030D-6E8A-4147-A177-3AD203B41FA5}">
                      <a16:colId xmlns:a16="http://schemas.microsoft.com/office/drawing/2014/main" xmlns="" val="20002"/>
                    </a:ext>
                  </a:extLst>
                </a:gridCol>
                <a:gridCol w="827881">
                  <a:extLst>
                    <a:ext uri="{9D8B030D-6E8A-4147-A177-3AD203B41FA5}">
                      <a16:colId xmlns:a16="http://schemas.microsoft.com/office/drawing/2014/main" xmlns="" val="20003"/>
                    </a:ext>
                  </a:extLst>
                </a:gridCol>
                <a:gridCol w="827881">
                  <a:extLst>
                    <a:ext uri="{9D8B030D-6E8A-4147-A177-3AD203B41FA5}">
                      <a16:colId xmlns:a16="http://schemas.microsoft.com/office/drawing/2014/main" xmlns="" val="20005"/>
                    </a:ext>
                  </a:extLst>
                </a:gridCol>
                <a:gridCol w="827881">
                  <a:extLst>
                    <a:ext uri="{9D8B030D-6E8A-4147-A177-3AD203B41FA5}">
                      <a16:colId xmlns:a16="http://schemas.microsoft.com/office/drawing/2014/main" xmlns="" val="20006"/>
                    </a:ext>
                  </a:extLst>
                </a:gridCol>
                <a:gridCol w="827881">
                  <a:extLst>
                    <a:ext uri="{9D8B030D-6E8A-4147-A177-3AD203B41FA5}">
                      <a16:colId xmlns:a16="http://schemas.microsoft.com/office/drawing/2014/main" xmlns="" val="20007"/>
                    </a:ext>
                  </a:extLst>
                </a:gridCol>
                <a:gridCol w="827881">
                  <a:extLst>
                    <a:ext uri="{9D8B030D-6E8A-4147-A177-3AD203B41FA5}">
                      <a16:colId xmlns:a16="http://schemas.microsoft.com/office/drawing/2014/main" xmlns="" val="20008"/>
                    </a:ext>
                  </a:extLst>
                </a:gridCol>
                <a:gridCol w="827881">
                  <a:extLst>
                    <a:ext uri="{9D8B030D-6E8A-4147-A177-3AD203B41FA5}">
                      <a16:colId xmlns:a16="http://schemas.microsoft.com/office/drawing/2014/main" xmlns="" val="3864535998"/>
                    </a:ext>
                  </a:extLst>
                </a:gridCol>
              </a:tblGrid>
              <a:tr h="37084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bl>
          </a:graphicData>
        </a:graphic>
      </p:graphicFrame>
      <p:cxnSp>
        <p:nvCxnSpPr>
          <p:cNvPr id="5" name="Straight Connector 4"/>
          <p:cNvCxnSpPr/>
          <p:nvPr/>
        </p:nvCxnSpPr>
        <p:spPr>
          <a:xfrm>
            <a:off x="2195732" y="3794337"/>
            <a:ext cx="0" cy="538480"/>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032" y="4332817"/>
            <a:ext cx="4343400" cy="738664"/>
          </a:xfrm>
          <a:prstGeom prst="rect">
            <a:avLst/>
          </a:prstGeom>
          <a:noFill/>
        </p:spPr>
        <p:txBody>
          <a:bodyPr wrap="square" lIns="182880" tIns="146304" rIns="182880" bIns="146304" rtlCol="0">
            <a:spAutoFit/>
          </a:bodyPr>
          <a:lstStyle/>
          <a:p>
            <a:pPr algn="ctr">
              <a:lnSpc>
                <a:spcPct val="90000"/>
              </a:lnSpc>
              <a:spcAft>
                <a:spcPts val="600"/>
              </a:spcAft>
            </a:pPr>
            <a:r>
              <a:rPr lang="en-US" sz="3200" dirty="0" smtClean="0">
                <a:latin typeface="+mj-lt"/>
              </a:rPr>
              <a:t>Overview</a:t>
            </a:r>
            <a:endParaRPr lang="en-US" sz="2000" i="1" dirty="0">
              <a:latin typeface="+mj-lt"/>
            </a:endParaRPr>
          </a:p>
        </p:txBody>
      </p:sp>
      <p:cxnSp>
        <p:nvCxnSpPr>
          <p:cNvPr id="7" name="Straight Connector 6"/>
          <p:cNvCxnSpPr/>
          <p:nvPr/>
        </p:nvCxnSpPr>
        <p:spPr>
          <a:xfrm>
            <a:off x="3668932" y="2815909"/>
            <a:ext cx="0" cy="606522"/>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98285" y="2078311"/>
            <a:ext cx="3745199" cy="738664"/>
          </a:xfrm>
          <a:prstGeom prst="rect">
            <a:avLst/>
          </a:prstGeom>
          <a:noFill/>
        </p:spPr>
        <p:txBody>
          <a:bodyPr wrap="square" lIns="182880" tIns="146304" rIns="182880" bIns="146304" rtlCol="0">
            <a:spAutoFit/>
          </a:bodyPr>
          <a:lstStyle/>
          <a:p>
            <a:pPr algn="ctr">
              <a:lnSpc>
                <a:spcPct val="90000"/>
              </a:lnSpc>
              <a:spcAft>
                <a:spcPts val="600"/>
              </a:spcAft>
            </a:pPr>
            <a:r>
              <a:rPr lang="en-US" sz="3200" dirty="0" smtClean="0">
                <a:latin typeface="+mj-lt"/>
              </a:rPr>
              <a:t>Architecture</a:t>
            </a:r>
            <a:endParaRPr lang="en-US" sz="3200" i="1" dirty="0">
              <a:latin typeface="+mj-lt"/>
            </a:endParaRPr>
          </a:p>
        </p:txBody>
      </p:sp>
      <p:cxnSp>
        <p:nvCxnSpPr>
          <p:cNvPr id="9" name="Straight Connector 8"/>
          <p:cNvCxnSpPr/>
          <p:nvPr/>
        </p:nvCxnSpPr>
        <p:spPr>
          <a:xfrm flipV="1">
            <a:off x="8097597" y="3794337"/>
            <a:ext cx="0" cy="54864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39580" y="2079148"/>
            <a:ext cx="2571247" cy="738664"/>
          </a:xfrm>
          <a:prstGeom prst="rect">
            <a:avLst/>
          </a:prstGeom>
          <a:noFill/>
        </p:spPr>
        <p:txBody>
          <a:bodyPr wrap="square" lIns="182880" tIns="146304" rIns="182880" bIns="146304" rtlCol="0">
            <a:spAutoFit/>
          </a:bodyPr>
          <a:lstStyle/>
          <a:p>
            <a:pPr algn="ctr">
              <a:lnSpc>
                <a:spcPct val="90000"/>
              </a:lnSpc>
              <a:spcAft>
                <a:spcPts val="600"/>
              </a:spcAft>
            </a:pPr>
            <a:r>
              <a:rPr lang="en-US" sz="3200" dirty="0" smtClean="0">
                <a:latin typeface="+mj-lt"/>
              </a:rPr>
              <a:t>Extensibility</a:t>
            </a:r>
            <a:endParaRPr lang="en-US" sz="2000" i="1" dirty="0">
              <a:latin typeface="+mj-lt"/>
            </a:endParaRPr>
          </a:p>
        </p:txBody>
      </p:sp>
      <p:cxnSp>
        <p:nvCxnSpPr>
          <p:cNvPr id="11" name="Straight Connector 10"/>
          <p:cNvCxnSpPr/>
          <p:nvPr/>
        </p:nvCxnSpPr>
        <p:spPr>
          <a:xfrm>
            <a:off x="6770776" y="2815909"/>
            <a:ext cx="0" cy="606521"/>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951832" y="4332817"/>
            <a:ext cx="2525234" cy="738664"/>
          </a:xfrm>
          <a:prstGeom prst="rect">
            <a:avLst/>
          </a:prstGeom>
          <a:noFill/>
        </p:spPr>
        <p:txBody>
          <a:bodyPr wrap="square" lIns="182880" tIns="146304" rIns="182880" bIns="146304" rtlCol="0">
            <a:spAutoFit/>
          </a:bodyPr>
          <a:lstStyle/>
          <a:p>
            <a:pPr algn="ctr">
              <a:lnSpc>
                <a:spcPct val="90000"/>
              </a:lnSpc>
              <a:spcAft>
                <a:spcPts val="600"/>
              </a:spcAft>
            </a:pPr>
            <a:r>
              <a:rPr lang="en-US" sz="3200" dirty="0" smtClean="0">
                <a:latin typeface="+mj-lt"/>
              </a:rPr>
              <a:t>Summary</a:t>
            </a:r>
            <a:endParaRPr lang="en-US" sz="2000" i="1" dirty="0">
              <a:latin typeface="+mj-lt"/>
            </a:endParaRPr>
          </a:p>
        </p:txBody>
      </p:sp>
      <p:cxnSp>
        <p:nvCxnSpPr>
          <p:cNvPr id="16" name="Straight Connector 15"/>
          <p:cNvCxnSpPr/>
          <p:nvPr/>
        </p:nvCxnSpPr>
        <p:spPr>
          <a:xfrm>
            <a:off x="5133666" y="3794337"/>
            <a:ext cx="0" cy="538480"/>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993450" y="4332817"/>
            <a:ext cx="4343400" cy="738664"/>
          </a:xfrm>
          <a:prstGeom prst="rect">
            <a:avLst/>
          </a:prstGeom>
          <a:noFill/>
        </p:spPr>
        <p:txBody>
          <a:bodyPr wrap="square" lIns="182880" tIns="146304" rIns="182880" bIns="146304" rtlCol="0">
            <a:spAutoFit/>
          </a:bodyPr>
          <a:lstStyle/>
          <a:p>
            <a:pPr algn="ctr">
              <a:lnSpc>
                <a:spcPct val="90000"/>
              </a:lnSpc>
              <a:spcAft>
                <a:spcPts val="600"/>
              </a:spcAft>
            </a:pPr>
            <a:r>
              <a:rPr lang="en-US" sz="3200" dirty="0" smtClean="0">
                <a:latin typeface="+mj-lt"/>
              </a:rPr>
              <a:t>Administration</a:t>
            </a:r>
            <a:endParaRPr lang="en-US" sz="2000" i="1" dirty="0">
              <a:latin typeface="+mj-lt"/>
            </a:endParaRPr>
          </a:p>
        </p:txBody>
      </p:sp>
      <p:pic>
        <p:nvPicPr>
          <p:cNvPr id="73" name="Picture 72"/>
          <p:cNvPicPr>
            <a:picLocks noChangeAspect="1"/>
          </p:cNvPicPr>
          <p:nvPr/>
        </p:nvPicPr>
        <p:blipFill>
          <a:blip r:embed="rId3"/>
          <a:stretch>
            <a:fillRect/>
          </a:stretch>
        </p:blipFill>
        <p:spPr>
          <a:xfrm>
            <a:off x="9921250" y="-1249502"/>
            <a:ext cx="1746504" cy="73942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1719316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Office 365 platform overview</a:t>
            </a:r>
            <a:endParaRPr lang="en-US" dirty="0"/>
          </a:p>
        </p:txBody>
      </p:sp>
      <p:pic>
        <p:nvPicPr>
          <p:cNvPr id="6" name="Picture 5"/>
          <p:cNvPicPr>
            <a:picLocks noChangeAspect="1"/>
          </p:cNvPicPr>
          <p:nvPr/>
        </p:nvPicPr>
        <p:blipFill>
          <a:blip r:embed="rId2"/>
          <a:stretch>
            <a:fillRect/>
          </a:stretch>
        </p:blipFill>
        <p:spPr>
          <a:xfrm>
            <a:off x="1989138" y="1211264"/>
            <a:ext cx="8458199" cy="5313484"/>
          </a:xfrm>
          <a:prstGeom prst="rect">
            <a:avLst/>
          </a:prstGeom>
        </p:spPr>
      </p:pic>
    </p:spTree>
    <p:extLst>
      <p:ext uri="{BB962C8B-B14F-4D97-AF65-F5344CB8AC3E}">
        <p14:creationId xmlns:p14="http://schemas.microsoft.com/office/powerpoint/2010/main" val="362114720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83127" y="1162720"/>
            <a:ext cx="12248216" cy="5687342"/>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7917" y="1162720"/>
            <a:ext cx="4138427" cy="2486942"/>
          </a:xfrm>
          <a:prstGeom prst="rect">
            <a:avLst/>
          </a:prstGeom>
        </p:spPr>
      </p:pic>
      <p:grpSp>
        <p:nvGrpSpPr>
          <p:cNvPr id="6" name="Group 5"/>
          <p:cNvGrpSpPr/>
          <p:nvPr/>
        </p:nvGrpSpPr>
        <p:grpSpPr>
          <a:xfrm>
            <a:off x="7476344" y="1325476"/>
            <a:ext cx="2524125" cy="1556049"/>
            <a:chOff x="6794301" y="1084248"/>
            <a:chExt cx="2524125" cy="1556049"/>
          </a:xfrm>
        </p:grpSpPr>
        <p:pic>
          <p:nvPicPr>
            <p:cNvPr id="7" name="Picture 5"/>
            <p:cNvPicPr>
              <a:picLocks noChangeAspect="1"/>
            </p:cNvPicPr>
            <p:nvPr/>
          </p:nvPicPr>
          <p:blipFill>
            <a:blip r:embed="rId3"/>
            <a:stretch>
              <a:fillRect/>
            </a:stretch>
          </p:blipFill>
          <p:spPr>
            <a:xfrm>
              <a:off x="6794301" y="1084248"/>
              <a:ext cx="2524125" cy="1556049"/>
            </a:xfrm>
            <a:prstGeom prst="rect">
              <a:avLst/>
            </a:prstGeom>
          </p:spPr>
        </p:pic>
        <p:sp>
          <p:nvSpPr>
            <p:cNvPr id="8" name="TextBox 12"/>
            <p:cNvSpPr txBox="1"/>
            <p:nvPr/>
          </p:nvSpPr>
          <p:spPr>
            <a:xfrm>
              <a:off x="6940239" y="1382140"/>
              <a:ext cx="2232248" cy="1071062"/>
            </a:xfrm>
            <a:prstGeom prst="rect">
              <a:avLst/>
            </a:prstGeom>
            <a:solidFill>
              <a:srgbClr val="FFFFFF">
                <a:alpha val="74000"/>
              </a:srgbClr>
            </a:solidFill>
          </p:spPr>
          <p:txBody>
            <a:bodyPr wrap="square" lIns="182880" tIns="146304" rIns="182880" bIns="146304" rtlCol="0">
              <a:spAutoFit/>
            </a:bodyPr>
            <a:lstStyle/>
            <a:p>
              <a:pPr algn="ctr">
                <a:lnSpc>
                  <a:spcPct val="90000"/>
                </a:lnSpc>
                <a:spcAft>
                  <a:spcPts val="600"/>
                </a:spcAft>
              </a:pPr>
              <a:r>
                <a:rPr lang="nb-NO" sz="2800" dirty="0" smtClean="0">
                  <a:gradFill>
                    <a:gsLst>
                      <a:gs pos="2917">
                        <a:srgbClr val="404040"/>
                      </a:gs>
                      <a:gs pos="30000">
                        <a:srgbClr val="404040"/>
                      </a:gs>
                    </a:gsLst>
                    <a:lin ang="5400000" scaled="0"/>
                  </a:gradFill>
                </a:rPr>
                <a:t>Your </a:t>
              </a:r>
              <a:br>
                <a:rPr lang="nb-NO" sz="2800" dirty="0" smtClean="0">
                  <a:gradFill>
                    <a:gsLst>
                      <a:gs pos="2917">
                        <a:srgbClr val="404040"/>
                      </a:gs>
                      <a:gs pos="30000">
                        <a:srgbClr val="404040"/>
                      </a:gs>
                    </a:gsLst>
                    <a:lin ang="5400000" scaled="0"/>
                  </a:gradFill>
                </a:rPr>
              </a:br>
              <a:r>
                <a:rPr lang="nb-NO" sz="2800" dirty="0" smtClean="0">
                  <a:gradFill>
                    <a:gsLst>
                      <a:gs pos="2917">
                        <a:srgbClr val="404040"/>
                      </a:gs>
                      <a:gs pos="30000">
                        <a:srgbClr val="404040"/>
                      </a:gs>
                    </a:gsLst>
                    <a:lin ang="5400000" scaled="0"/>
                  </a:gradFill>
                </a:rPr>
                <a:t>App</a:t>
              </a:r>
            </a:p>
          </p:txBody>
        </p:sp>
      </p:grpSp>
      <p:sp>
        <p:nvSpPr>
          <p:cNvPr id="3" name="Title 2"/>
          <p:cNvSpPr>
            <a:spLocks noGrp="1"/>
          </p:cNvSpPr>
          <p:nvPr>
            <p:ph type="title"/>
          </p:nvPr>
        </p:nvSpPr>
        <p:spPr/>
        <p:txBody>
          <a:bodyPr/>
          <a:lstStyle/>
          <a:p>
            <a:r>
              <a:rPr lang="en-US" dirty="0" smtClean="0"/>
              <a:t>Office </a:t>
            </a:r>
            <a:r>
              <a:rPr lang="en-US" dirty="0"/>
              <a:t>365 unified </a:t>
            </a:r>
            <a:r>
              <a:rPr lang="en-US" dirty="0" smtClean="0"/>
              <a:t>API (preview)</a:t>
            </a:r>
            <a:endParaRPr lang="en-US" dirty="0"/>
          </a:p>
        </p:txBody>
      </p:sp>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198437" y="3268662"/>
            <a:ext cx="12132906" cy="3581400"/>
          </a:xfrm>
          <a:prstGeom prst="rect">
            <a:avLst/>
          </a:prstGeom>
        </p:spPr>
      </p:pic>
      <p:sp>
        <p:nvSpPr>
          <p:cNvPr id="10" name="Title 5"/>
          <p:cNvSpPr txBox="1">
            <a:spLocks/>
          </p:cNvSpPr>
          <p:nvPr/>
        </p:nvSpPr>
        <p:spPr>
          <a:xfrm>
            <a:off x="1064617" y="3802062"/>
            <a:ext cx="10335220" cy="657703"/>
          </a:xfrm>
          <a:prstGeom prst="rect">
            <a:avLst/>
          </a:prstGeom>
          <a:solidFill>
            <a:srgbClr val="7030A0"/>
          </a:solidFill>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sz="4400">
                <a:solidFill>
                  <a:srgbClr val="FFFFFF"/>
                </a:solidFill>
              </a:rPr>
              <a:t>https://graph.microsoft.com/</a:t>
            </a:r>
          </a:p>
        </p:txBody>
      </p:sp>
      <p:sp>
        <p:nvSpPr>
          <p:cNvPr id="2" name="Rectangle 1"/>
          <p:cNvSpPr/>
          <p:nvPr/>
        </p:nvSpPr>
        <p:spPr bwMode="auto">
          <a:xfrm>
            <a:off x="1646237" y="5097462"/>
            <a:ext cx="1447800" cy="1066800"/>
          </a:xfrm>
          <a:prstGeom prst="rect">
            <a:avLst/>
          </a:prstGeom>
          <a:noFill/>
          <a:ln w="76200">
            <a:solidFill>
              <a:srgbClr val="FFFF00"/>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680437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bwMode="auto">
          <a:xfrm>
            <a:off x="457200" y="2125663"/>
            <a:ext cx="3945835" cy="4398209"/>
          </a:xfrm>
          <a:prstGeom prst="rect">
            <a:avLst/>
          </a:prstGeom>
          <a:solidFill>
            <a:schemeClr val="bg2">
              <a:lumMod val="75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48" name="Rectangle 47"/>
          <p:cNvSpPr/>
          <p:nvPr/>
        </p:nvSpPr>
        <p:spPr bwMode="auto">
          <a:xfrm>
            <a:off x="4495454" y="2125662"/>
            <a:ext cx="5839341" cy="4398209"/>
          </a:xfrm>
          <a:prstGeom prst="rect">
            <a:avLst/>
          </a:prstGeom>
          <a:solidFill>
            <a:schemeClr val="bg2">
              <a:lumMod val="75000"/>
            </a:schemeClr>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grpSp>
        <p:nvGrpSpPr>
          <p:cNvPr id="24" name="Group 23"/>
          <p:cNvGrpSpPr/>
          <p:nvPr/>
        </p:nvGrpSpPr>
        <p:grpSpPr>
          <a:xfrm>
            <a:off x="7826818" y="2263043"/>
            <a:ext cx="1506358" cy="1553457"/>
            <a:chOff x="2794858" y="4846933"/>
            <a:chExt cx="1385140" cy="1428453"/>
          </a:xfrm>
        </p:grpSpPr>
        <p:grpSp>
          <p:nvGrpSpPr>
            <p:cNvPr id="25" name="Group 24"/>
            <p:cNvGrpSpPr/>
            <p:nvPr/>
          </p:nvGrpSpPr>
          <p:grpSpPr>
            <a:xfrm>
              <a:off x="3012657" y="5306123"/>
              <a:ext cx="969264" cy="969263"/>
              <a:chOff x="2889739" y="5306123"/>
              <a:chExt cx="969264" cy="969263"/>
            </a:xfrm>
          </p:grpSpPr>
          <p:sp>
            <p:nvSpPr>
              <p:cNvPr id="27" name="Oval 26"/>
              <p:cNvSpPr/>
              <p:nvPr/>
            </p:nvSpPr>
            <p:spPr bwMode="auto">
              <a:xfrm>
                <a:off x="2889739" y="5306123"/>
                <a:ext cx="969264" cy="969263"/>
              </a:xfrm>
              <a:prstGeom prst="ellipse">
                <a:avLst/>
              </a:prstGeom>
              <a:solidFill>
                <a:schemeClr val="accent2">
                  <a:lumMod val="75000"/>
                </a:schemeClr>
              </a:solidFill>
              <a:ln w="571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defRPr/>
                </a:pPr>
                <a:endParaRPr lang="en-US" sz="800" dirty="0">
                  <a:solidFill>
                    <a:srgbClr val="B4A0FF">
                      <a:lumMod val="75000"/>
                    </a:srgbClr>
                  </a:solidFill>
                  <a:ea typeface="Segoe UI" pitchFamily="34" charset="0"/>
                  <a:cs typeface="Segoe UI" pitchFamily="34" charset="0"/>
                </a:endParaRPr>
              </a:p>
            </p:txBody>
          </p:sp>
          <p:sp>
            <p:nvSpPr>
              <p:cNvPr id="28" name="Freeform 109"/>
              <p:cNvSpPr>
                <a:spLocks noChangeAspect="1" noEditPoints="1"/>
              </p:cNvSpPr>
              <p:nvPr/>
            </p:nvSpPr>
            <p:spPr bwMode="auto">
              <a:xfrm>
                <a:off x="3176540" y="5605213"/>
                <a:ext cx="395657" cy="371089"/>
              </a:xfrm>
              <a:custGeom>
                <a:avLst/>
                <a:gdLst>
                  <a:gd name="T0" fmla="*/ 49 w 80"/>
                  <a:gd name="T1" fmla="*/ 51 h 65"/>
                  <a:gd name="T2" fmla="*/ 43 w 80"/>
                  <a:gd name="T3" fmla="*/ 50 h 65"/>
                  <a:gd name="T4" fmla="*/ 42 w 80"/>
                  <a:gd name="T5" fmla="*/ 50 h 65"/>
                  <a:gd name="T6" fmla="*/ 42 w 80"/>
                  <a:gd name="T7" fmla="*/ 44 h 65"/>
                  <a:gd name="T8" fmla="*/ 43 w 80"/>
                  <a:gd name="T9" fmla="*/ 44 h 65"/>
                  <a:gd name="T10" fmla="*/ 51 w 80"/>
                  <a:gd name="T11" fmla="*/ 45 h 65"/>
                  <a:gd name="T12" fmla="*/ 52 w 80"/>
                  <a:gd name="T13" fmla="*/ 42 h 65"/>
                  <a:gd name="T14" fmla="*/ 44 w 80"/>
                  <a:gd name="T15" fmla="*/ 40 h 65"/>
                  <a:gd name="T16" fmla="*/ 43 w 80"/>
                  <a:gd name="T17" fmla="*/ 40 h 65"/>
                  <a:gd name="T18" fmla="*/ 43 w 80"/>
                  <a:gd name="T19" fmla="*/ 25 h 65"/>
                  <a:gd name="T20" fmla="*/ 58 w 80"/>
                  <a:gd name="T21" fmla="*/ 25 h 65"/>
                  <a:gd name="T22" fmla="*/ 58 w 80"/>
                  <a:gd name="T23" fmla="*/ 30 h 65"/>
                  <a:gd name="T24" fmla="*/ 49 w 80"/>
                  <a:gd name="T25" fmla="*/ 30 h 65"/>
                  <a:gd name="T26" fmla="*/ 49 w 80"/>
                  <a:gd name="T27" fmla="*/ 34 h 65"/>
                  <a:gd name="T28" fmla="*/ 57 w 80"/>
                  <a:gd name="T29" fmla="*/ 36 h 65"/>
                  <a:gd name="T30" fmla="*/ 59 w 80"/>
                  <a:gd name="T31" fmla="*/ 42 h 65"/>
                  <a:gd name="T32" fmla="*/ 56 w 80"/>
                  <a:gd name="T33" fmla="*/ 48 h 65"/>
                  <a:gd name="T34" fmla="*/ 49 w 80"/>
                  <a:gd name="T35" fmla="*/ 51 h 65"/>
                  <a:gd name="T36" fmla="*/ 38 w 80"/>
                  <a:gd name="T37" fmla="*/ 45 h 65"/>
                  <a:gd name="T38" fmla="*/ 29 w 80"/>
                  <a:gd name="T39" fmla="*/ 45 h 65"/>
                  <a:gd name="T40" fmla="*/ 33 w 80"/>
                  <a:gd name="T41" fmla="*/ 41 h 65"/>
                  <a:gd name="T42" fmla="*/ 39 w 80"/>
                  <a:gd name="T43" fmla="*/ 32 h 65"/>
                  <a:gd name="T44" fmla="*/ 36 w 80"/>
                  <a:gd name="T45" fmla="*/ 26 h 65"/>
                  <a:gd name="T46" fmla="*/ 30 w 80"/>
                  <a:gd name="T47" fmla="*/ 24 h 65"/>
                  <a:gd name="T48" fmla="*/ 22 w 80"/>
                  <a:gd name="T49" fmla="*/ 26 h 65"/>
                  <a:gd name="T50" fmla="*/ 22 w 80"/>
                  <a:gd name="T51" fmla="*/ 27 h 65"/>
                  <a:gd name="T52" fmla="*/ 22 w 80"/>
                  <a:gd name="T53" fmla="*/ 33 h 65"/>
                  <a:gd name="T54" fmla="*/ 23 w 80"/>
                  <a:gd name="T55" fmla="*/ 32 h 65"/>
                  <a:gd name="T56" fmla="*/ 29 w 80"/>
                  <a:gd name="T57" fmla="*/ 30 h 65"/>
                  <a:gd name="T58" fmla="*/ 32 w 80"/>
                  <a:gd name="T59" fmla="*/ 33 h 65"/>
                  <a:gd name="T60" fmla="*/ 31 w 80"/>
                  <a:gd name="T61" fmla="*/ 35 h 65"/>
                  <a:gd name="T62" fmla="*/ 28 w 80"/>
                  <a:gd name="T63" fmla="*/ 39 h 65"/>
                  <a:gd name="T64" fmla="*/ 21 w 80"/>
                  <a:gd name="T65" fmla="*/ 46 h 65"/>
                  <a:gd name="T66" fmla="*/ 21 w 80"/>
                  <a:gd name="T67" fmla="*/ 50 h 65"/>
                  <a:gd name="T68" fmla="*/ 38 w 80"/>
                  <a:gd name="T69" fmla="*/ 50 h 65"/>
                  <a:gd name="T70" fmla="*/ 38 w 80"/>
                  <a:gd name="T71" fmla="*/ 45 h 65"/>
                  <a:gd name="T72" fmla="*/ 71 w 80"/>
                  <a:gd name="T73" fmla="*/ 19 h 65"/>
                  <a:gd name="T74" fmla="*/ 9 w 80"/>
                  <a:gd name="T75" fmla="*/ 19 h 65"/>
                  <a:gd name="T76" fmla="*/ 9 w 80"/>
                  <a:gd name="T77" fmla="*/ 56 h 65"/>
                  <a:gd name="T78" fmla="*/ 9 w 80"/>
                  <a:gd name="T79" fmla="*/ 57 h 65"/>
                  <a:gd name="T80" fmla="*/ 70 w 80"/>
                  <a:gd name="T81" fmla="*/ 57 h 65"/>
                  <a:gd name="T82" fmla="*/ 71 w 80"/>
                  <a:gd name="T83" fmla="*/ 56 h 65"/>
                  <a:gd name="T84" fmla="*/ 71 w 80"/>
                  <a:gd name="T85" fmla="*/ 19 h 65"/>
                  <a:gd name="T86" fmla="*/ 76 w 80"/>
                  <a:gd name="T87" fmla="*/ 0 h 65"/>
                  <a:gd name="T88" fmla="*/ 80 w 80"/>
                  <a:gd name="T89" fmla="*/ 4 h 65"/>
                  <a:gd name="T90" fmla="*/ 80 w 80"/>
                  <a:gd name="T91" fmla="*/ 62 h 65"/>
                  <a:gd name="T92" fmla="*/ 76 w 80"/>
                  <a:gd name="T93" fmla="*/ 65 h 65"/>
                  <a:gd name="T94" fmla="*/ 4 w 80"/>
                  <a:gd name="T95" fmla="*/ 65 h 65"/>
                  <a:gd name="T96" fmla="*/ 0 w 80"/>
                  <a:gd name="T97" fmla="*/ 62 h 65"/>
                  <a:gd name="T98" fmla="*/ 0 w 80"/>
                  <a:gd name="T99" fmla="*/ 4 h 65"/>
                  <a:gd name="T100" fmla="*/ 4 w 80"/>
                  <a:gd name="T101" fmla="*/ 0 h 65"/>
                  <a:gd name="T102" fmla="*/ 76 w 80"/>
                  <a:gd name="T10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65">
                    <a:moveTo>
                      <a:pt x="49" y="51"/>
                    </a:moveTo>
                    <a:cubicBezTo>
                      <a:pt x="46" y="51"/>
                      <a:pt x="44" y="51"/>
                      <a:pt x="43" y="50"/>
                    </a:cubicBezTo>
                    <a:cubicBezTo>
                      <a:pt x="42" y="50"/>
                      <a:pt x="42" y="50"/>
                      <a:pt x="42" y="50"/>
                    </a:cubicBezTo>
                    <a:cubicBezTo>
                      <a:pt x="42" y="44"/>
                      <a:pt x="42" y="44"/>
                      <a:pt x="42" y="44"/>
                    </a:cubicBezTo>
                    <a:cubicBezTo>
                      <a:pt x="43" y="44"/>
                      <a:pt x="43" y="44"/>
                      <a:pt x="43" y="44"/>
                    </a:cubicBezTo>
                    <a:cubicBezTo>
                      <a:pt x="46" y="46"/>
                      <a:pt x="50" y="46"/>
                      <a:pt x="51" y="45"/>
                    </a:cubicBezTo>
                    <a:cubicBezTo>
                      <a:pt x="52" y="44"/>
                      <a:pt x="52" y="43"/>
                      <a:pt x="52" y="42"/>
                    </a:cubicBezTo>
                    <a:cubicBezTo>
                      <a:pt x="52" y="41"/>
                      <a:pt x="51" y="39"/>
                      <a:pt x="44" y="40"/>
                    </a:cubicBezTo>
                    <a:cubicBezTo>
                      <a:pt x="43" y="40"/>
                      <a:pt x="43" y="40"/>
                      <a:pt x="43" y="40"/>
                    </a:cubicBezTo>
                    <a:cubicBezTo>
                      <a:pt x="43" y="25"/>
                      <a:pt x="43" y="25"/>
                      <a:pt x="43" y="25"/>
                    </a:cubicBezTo>
                    <a:cubicBezTo>
                      <a:pt x="58" y="25"/>
                      <a:pt x="58" y="25"/>
                      <a:pt x="58" y="25"/>
                    </a:cubicBezTo>
                    <a:cubicBezTo>
                      <a:pt x="58" y="30"/>
                      <a:pt x="58" y="30"/>
                      <a:pt x="58" y="30"/>
                    </a:cubicBezTo>
                    <a:cubicBezTo>
                      <a:pt x="49" y="30"/>
                      <a:pt x="49" y="30"/>
                      <a:pt x="49" y="30"/>
                    </a:cubicBezTo>
                    <a:cubicBezTo>
                      <a:pt x="49" y="34"/>
                      <a:pt x="49" y="34"/>
                      <a:pt x="49" y="34"/>
                    </a:cubicBezTo>
                    <a:cubicBezTo>
                      <a:pt x="52" y="34"/>
                      <a:pt x="55" y="34"/>
                      <a:pt x="57" y="36"/>
                    </a:cubicBezTo>
                    <a:cubicBezTo>
                      <a:pt x="58" y="38"/>
                      <a:pt x="59" y="40"/>
                      <a:pt x="59" y="42"/>
                    </a:cubicBezTo>
                    <a:cubicBezTo>
                      <a:pt x="59" y="44"/>
                      <a:pt x="58" y="47"/>
                      <a:pt x="56" y="48"/>
                    </a:cubicBezTo>
                    <a:cubicBezTo>
                      <a:pt x="55" y="50"/>
                      <a:pt x="52" y="51"/>
                      <a:pt x="49" y="51"/>
                    </a:cubicBezTo>
                    <a:moveTo>
                      <a:pt x="38" y="45"/>
                    </a:moveTo>
                    <a:cubicBezTo>
                      <a:pt x="29" y="45"/>
                      <a:pt x="29" y="45"/>
                      <a:pt x="29" y="45"/>
                    </a:cubicBezTo>
                    <a:cubicBezTo>
                      <a:pt x="33" y="41"/>
                      <a:pt x="33" y="41"/>
                      <a:pt x="33" y="41"/>
                    </a:cubicBezTo>
                    <a:cubicBezTo>
                      <a:pt x="37" y="38"/>
                      <a:pt x="39" y="35"/>
                      <a:pt x="39" y="32"/>
                    </a:cubicBezTo>
                    <a:cubicBezTo>
                      <a:pt x="39" y="30"/>
                      <a:pt x="38" y="28"/>
                      <a:pt x="36" y="26"/>
                    </a:cubicBezTo>
                    <a:cubicBezTo>
                      <a:pt x="35" y="25"/>
                      <a:pt x="33" y="24"/>
                      <a:pt x="30" y="24"/>
                    </a:cubicBezTo>
                    <a:cubicBezTo>
                      <a:pt x="27" y="24"/>
                      <a:pt x="25" y="25"/>
                      <a:pt x="22" y="26"/>
                    </a:cubicBezTo>
                    <a:cubicBezTo>
                      <a:pt x="22" y="27"/>
                      <a:pt x="22" y="27"/>
                      <a:pt x="22" y="27"/>
                    </a:cubicBezTo>
                    <a:cubicBezTo>
                      <a:pt x="22" y="33"/>
                      <a:pt x="22" y="33"/>
                      <a:pt x="22" y="33"/>
                    </a:cubicBezTo>
                    <a:cubicBezTo>
                      <a:pt x="23" y="32"/>
                      <a:pt x="23" y="32"/>
                      <a:pt x="23" y="32"/>
                    </a:cubicBezTo>
                    <a:cubicBezTo>
                      <a:pt x="25" y="30"/>
                      <a:pt x="27" y="30"/>
                      <a:pt x="29" y="30"/>
                    </a:cubicBezTo>
                    <a:cubicBezTo>
                      <a:pt x="31" y="30"/>
                      <a:pt x="32" y="31"/>
                      <a:pt x="32" y="33"/>
                    </a:cubicBezTo>
                    <a:cubicBezTo>
                      <a:pt x="32" y="33"/>
                      <a:pt x="32" y="34"/>
                      <a:pt x="31" y="35"/>
                    </a:cubicBezTo>
                    <a:cubicBezTo>
                      <a:pt x="31" y="36"/>
                      <a:pt x="30" y="37"/>
                      <a:pt x="28" y="39"/>
                    </a:cubicBezTo>
                    <a:cubicBezTo>
                      <a:pt x="21" y="46"/>
                      <a:pt x="21" y="46"/>
                      <a:pt x="21" y="46"/>
                    </a:cubicBezTo>
                    <a:cubicBezTo>
                      <a:pt x="21" y="50"/>
                      <a:pt x="21" y="50"/>
                      <a:pt x="21" y="50"/>
                    </a:cubicBezTo>
                    <a:cubicBezTo>
                      <a:pt x="38" y="50"/>
                      <a:pt x="38" y="50"/>
                      <a:pt x="38" y="50"/>
                    </a:cubicBezTo>
                    <a:lnTo>
                      <a:pt x="38" y="45"/>
                    </a:lnTo>
                    <a:close/>
                    <a:moveTo>
                      <a:pt x="71" y="19"/>
                    </a:moveTo>
                    <a:cubicBezTo>
                      <a:pt x="9" y="19"/>
                      <a:pt x="9" y="19"/>
                      <a:pt x="9" y="19"/>
                    </a:cubicBezTo>
                    <a:cubicBezTo>
                      <a:pt x="9" y="56"/>
                      <a:pt x="9" y="56"/>
                      <a:pt x="9" y="56"/>
                    </a:cubicBezTo>
                    <a:cubicBezTo>
                      <a:pt x="9" y="57"/>
                      <a:pt x="9" y="57"/>
                      <a:pt x="9" y="57"/>
                    </a:cubicBezTo>
                    <a:cubicBezTo>
                      <a:pt x="70" y="57"/>
                      <a:pt x="70" y="57"/>
                      <a:pt x="70" y="57"/>
                    </a:cubicBezTo>
                    <a:cubicBezTo>
                      <a:pt x="71" y="57"/>
                      <a:pt x="71" y="57"/>
                      <a:pt x="71" y="56"/>
                    </a:cubicBezTo>
                    <a:lnTo>
                      <a:pt x="71" y="19"/>
                    </a:lnTo>
                    <a:close/>
                    <a:moveTo>
                      <a:pt x="76" y="0"/>
                    </a:moveTo>
                    <a:cubicBezTo>
                      <a:pt x="78" y="0"/>
                      <a:pt x="80" y="1"/>
                      <a:pt x="80" y="4"/>
                    </a:cubicBezTo>
                    <a:cubicBezTo>
                      <a:pt x="80" y="62"/>
                      <a:pt x="80" y="62"/>
                      <a:pt x="80" y="62"/>
                    </a:cubicBezTo>
                    <a:cubicBezTo>
                      <a:pt x="80" y="64"/>
                      <a:pt x="78" y="65"/>
                      <a:pt x="76" y="65"/>
                    </a:cubicBezTo>
                    <a:cubicBezTo>
                      <a:pt x="4" y="65"/>
                      <a:pt x="4" y="65"/>
                      <a:pt x="4" y="65"/>
                    </a:cubicBezTo>
                    <a:cubicBezTo>
                      <a:pt x="2" y="65"/>
                      <a:pt x="0" y="64"/>
                      <a:pt x="0" y="62"/>
                    </a:cubicBezTo>
                    <a:cubicBezTo>
                      <a:pt x="0" y="4"/>
                      <a:pt x="0" y="4"/>
                      <a:pt x="0" y="4"/>
                    </a:cubicBezTo>
                    <a:cubicBezTo>
                      <a:pt x="0" y="1"/>
                      <a:pt x="2" y="0"/>
                      <a:pt x="4" y="0"/>
                    </a:cubicBezTo>
                    <a:cubicBezTo>
                      <a:pt x="76" y="0"/>
                      <a:pt x="76" y="0"/>
                      <a:pt x="76"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7821" tIns="43908" rIns="87821" bIns="43908" numCol="1" anchor="t" anchorCtr="0" compatLnSpc="1">
                <a:prstTxWarp prst="textNoShape">
                  <a:avLst/>
                </a:prstTxWarp>
              </a:bodyPr>
              <a:lstStyle/>
              <a:p>
                <a:pPr defTabSz="895567">
                  <a:defRPr/>
                </a:pPr>
                <a:endParaRPr lang="en-US" sz="1764" dirty="0">
                  <a:solidFill>
                    <a:srgbClr val="FFFFFF"/>
                  </a:solidFill>
                </a:endParaRPr>
              </a:p>
            </p:txBody>
          </p:sp>
        </p:grpSp>
        <p:sp>
          <p:nvSpPr>
            <p:cNvPr id="26" name="TextBox 25"/>
            <p:cNvSpPr txBox="1"/>
            <p:nvPr/>
          </p:nvSpPr>
          <p:spPr>
            <a:xfrm>
              <a:off x="2794858" y="4846933"/>
              <a:ext cx="1385140" cy="390554"/>
            </a:xfrm>
            <a:prstGeom prst="rect">
              <a:avLst/>
            </a:prstGeom>
            <a:noFill/>
          </p:spPr>
          <p:txBody>
            <a:bodyPr wrap="square" lIns="91440" tIns="73152" bIns="73152" rtlCol="0" anchor="ctr" anchorCtr="0">
              <a:spAutoFit/>
            </a:bodyPr>
            <a:lstStyle/>
            <a:p>
              <a:pPr algn="ctr" defTabSz="932597">
                <a:lnSpc>
                  <a:spcPct val="90000"/>
                </a:lnSpc>
                <a:spcBef>
                  <a:spcPct val="0"/>
                </a:spcBef>
                <a:defRPr/>
              </a:pPr>
              <a:r>
                <a:rPr lang="en-US" sz="2000" dirty="0">
                  <a:gradFill>
                    <a:gsLst>
                      <a:gs pos="9565">
                        <a:srgbClr val="FFFFFF"/>
                      </a:gs>
                      <a:gs pos="39000">
                        <a:srgbClr val="FFFFFF"/>
                      </a:gs>
                    </a:gsLst>
                    <a:lin ang="5400000" scaled="0"/>
                  </a:gradFill>
                  <a:latin typeface="Segoe UI Semibold" panose="020B0702040204020203" pitchFamily="34" charset="0"/>
                  <a:cs typeface="Segoe UI Semibold" panose="020B0702040204020203" pitchFamily="34" charset="0"/>
                </a:rPr>
                <a:t>/EVENTS</a:t>
              </a:r>
            </a:p>
          </p:txBody>
        </p:sp>
      </p:grpSp>
      <p:grpSp>
        <p:nvGrpSpPr>
          <p:cNvPr id="29" name="Group 28"/>
          <p:cNvGrpSpPr/>
          <p:nvPr/>
        </p:nvGrpSpPr>
        <p:grpSpPr>
          <a:xfrm>
            <a:off x="4626419" y="2266899"/>
            <a:ext cx="2599764" cy="1547757"/>
            <a:chOff x="9715837" y="1239926"/>
            <a:chExt cx="2390557" cy="1423207"/>
          </a:xfrm>
        </p:grpSpPr>
        <p:sp>
          <p:nvSpPr>
            <p:cNvPr id="30" name="TextBox 29"/>
            <p:cNvSpPr txBox="1"/>
            <p:nvPr/>
          </p:nvSpPr>
          <p:spPr>
            <a:xfrm>
              <a:off x="9715837" y="1239926"/>
              <a:ext cx="2390557" cy="390553"/>
            </a:xfrm>
            <a:prstGeom prst="rect">
              <a:avLst/>
            </a:prstGeom>
            <a:noFill/>
            <a:ln>
              <a:noFill/>
            </a:ln>
          </p:spPr>
          <p:txBody>
            <a:bodyPr wrap="square" lIns="91440" tIns="73152" bIns="73152" rtlCol="0" anchor="ctr" anchorCtr="0">
              <a:spAutoFit/>
            </a:bodyPr>
            <a:lstStyle/>
            <a:p>
              <a:pPr algn="ctr" defTabSz="932597">
                <a:lnSpc>
                  <a:spcPct val="90000"/>
                </a:lnSpc>
                <a:spcBef>
                  <a:spcPct val="0"/>
                </a:spcBef>
                <a:defRPr/>
              </a:pPr>
              <a:r>
                <a:rPr lang="en-US" sz="2000" dirty="0" smtClean="0">
                  <a:gradFill>
                    <a:gsLst>
                      <a:gs pos="9565">
                        <a:srgbClr val="FFFFFF"/>
                      </a:gs>
                      <a:gs pos="39000">
                        <a:srgbClr val="FFFFFF"/>
                      </a:gs>
                    </a:gsLst>
                    <a:lin ang="5400000" scaled="0"/>
                  </a:gradFill>
                  <a:latin typeface="Segoe UI Semibold" panose="020B0702040204020203" pitchFamily="34" charset="0"/>
                  <a:cs typeface="Segoe UI Semibold" panose="020B0702040204020203" pitchFamily="34" charset="0"/>
                </a:rPr>
                <a:t>/CONVERSATIONS</a:t>
              </a:r>
              <a:endParaRPr lang="en-US" sz="2000" dirty="0">
                <a:gradFill>
                  <a:gsLst>
                    <a:gs pos="9565">
                      <a:srgbClr val="FFFFFF"/>
                    </a:gs>
                    <a:gs pos="39000">
                      <a:srgbClr val="FFFFFF"/>
                    </a:gs>
                  </a:gsLst>
                  <a:lin ang="5400000" scaled="0"/>
                </a:gradFill>
                <a:latin typeface="Segoe UI Semibold" panose="020B0702040204020203" pitchFamily="34" charset="0"/>
                <a:cs typeface="Segoe UI Semibold" panose="020B0702040204020203" pitchFamily="34" charset="0"/>
              </a:endParaRPr>
            </a:p>
          </p:txBody>
        </p:sp>
        <p:grpSp>
          <p:nvGrpSpPr>
            <p:cNvPr id="31" name="Group 30"/>
            <p:cNvGrpSpPr/>
            <p:nvPr/>
          </p:nvGrpSpPr>
          <p:grpSpPr>
            <a:xfrm>
              <a:off x="10539969" y="1693869"/>
              <a:ext cx="969264" cy="969264"/>
              <a:chOff x="10539969" y="1693869"/>
              <a:chExt cx="969264" cy="969264"/>
            </a:xfrm>
          </p:grpSpPr>
          <p:sp>
            <p:nvSpPr>
              <p:cNvPr id="32" name="Oval 31"/>
              <p:cNvSpPr/>
              <p:nvPr/>
            </p:nvSpPr>
            <p:spPr bwMode="auto">
              <a:xfrm>
                <a:off x="10539969" y="1693869"/>
                <a:ext cx="969264" cy="969264"/>
              </a:xfrm>
              <a:prstGeom prst="ellipse">
                <a:avLst/>
              </a:prstGeom>
              <a:solidFill>
                <a:srgbClr val="2172B9"/>
              </a:solidFill>
              <a:ln w="571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defRPr/>
                </a:pPr>
                <a:endParaRPr lang="en-US" sz="800" dirty="0">
                  <a:solidFill>
                    <a:srgbClr val="B4A0FF">
                      <a:lumMod val="75000"/>
                    </a:srgbClr>
                  </a:solidFill>
                  <a:ea typeface="Segoe UI" pitchFamily="34" charset="0"/>
                  <a:cs typeface="Segoe UI" pitchFamily="34" charset="0"/>
                </a:endParaRPr>
              </a:p>
            </p:txBody>
          </p:sp>
          <p:sp>
            <p:nvSpPr>
              <p:cNvPr id="33" name="Freeform 33"/>
              <p:cNvSpPr>
                <a:spLocks noChangeAspect="1" noEditPoints="1"/>
              </p:cNvSpPr>
              <p:nvPr/>
            </p:nvSpPr>
            <p:spPr bwMode="black">
              <a:xfrm>
                <a:off x="10780126" y="1941964"/>
                <a:ext cx="488949" cy="473075"/>
              </a:xfrm>
              <a:custGeom>
                <a:avLst/>
                <a:gdLst>
                  <a:gd name="T0" fmla="*/ 258 w 364"/>
                  <a:gd name="T1" fmla="*/ 185 h 352"/>
                  <a:gd name="T2" fmla="*/ 263 w 364"/>
                  <a:gd name="T3" fmla="*/ 198 h 352"/>
                  <a:gd name="T4" fmla="*/ 216 w 364"/>
                  <a:gd name="T5" fmla="*/ 276 h 352"/>
                  <a:gd name="T6" fmla="*/ 263 w 364"/>
                  <a:gd name="T7" fmla="*/ 198 h 352"/>
                  <a:gd name="T8" fmla="*/ 117 w 364"/>
                  <a:gd name="T9" fmla="*/ 143 h 352"/>
                  <a:gd name="T10" fmla="*/ 96 w 364"/>
                  <a:gd name="T11" fmla="*/ 132 h 352"/>
                  <a:gd name="T12" fmla="*/ 75 w 364"/>
                  <a:gd name="T13" fmla="*/ 145 h 352"/>
                  <a:gd name="T14" fmla="*/ 67 w 364"/>
                  <a:gd name="T15" fmla="*/ 176 h 352"/>
                  <a:gd name="T16" fmla="*/ 75 w 364"/>
                  <a:gd name="T17" fmla="*/ 208 h 352"/>
                  <a:gd name="T18" fmla="*/ 95 w 364"/>
                  <a:gd name="T19" fmla="*/ 220 h 352"/>
                  <a:gd name="T20" fmla="*/ 116 w 364"/>
                  <a:gd name="T21" fmla="*/ 210 h 352"/>
                  <a:gd name="T22" fmla="*/ 125 w 364"/>
                  <a:gd name="T23" fmla="*/ 177 h 352"/>
                  <a:gd name="T24" fmla="*/ 120 w 364"/>
                  <a:gd name="T25" fmla="*/ 149 h 352"/>
                  <a:gd name="T26" fmla="*/ 102 w 364"/>
                  <a:gd name="T27" fmla="*/ 132 h 352"/>
                  <a:gd name="T28" fmla="*/ 79 w 364"/>
                  <a:gd name="T29" fmla="*/ 139 h 352"/>
                  <a:gd name="T30" fmla="*/ 68 w 364"/>
                  <a:gd name="T31" fmla="*/ 167 h 352"/>
                  <a:gd name="T32" fmla="*/ 72 w 364"/>
                  <a:gd name="T33" fmla="*/ 202 h 352"/>
                  <a:gd name="T34" fmla="*/ 89 w 364"/>
                  <a:gd name="T35" fmla="*/ 219 h 352"/>
                  <a:gd name="T36" fmla="*/ 112 w 364"/>
                  <a:gd name="T37" fmla="*/ 215 h 352"/>
                  <a:gd name="T38" fmla="*/ 124 w 364"/>
                  <a:gd name="T39" fmla="*/ 187 h 352"/>
                  <a:gd name="T40" fmla="*/ 123 w 364"/>
                  <a:gd name="T41" fmla="*/ 157 h 352"/>
                  <a:gd name="T42" fmla="*/ 108 w 364"/>
                  <a:gd name="T43" fmla="*/ 134 h 352"/>
                  <a:gd name="T44" fmla="*/ 84 w 364"/>
                  <a:gd name="T45" fmla="*/ 135 h 352"/>
                  <a:gd name="T46" fmla="*/ 69 w 364"/>
                  <a:gd name="T47" fmla="*/ 159 h 352"/>
                  <a:gd name="T48" fmla="*/ 69 w 364"/>
                  <a:gd name="T49" fmla="*/ 194 h 352"/>
                  <a:gd name="T50" fmla="*/ 84 w 364"/>
                  <a:gd name="T51" fmla="*/ 217 h 352"/>
                  <a:gd name="T52" fmla="*/ 107 w 364"/>
                  <a:gd name="T53" fmla="*/ 218 h 352"/>
                  <a:gd name="T54" fmla="*/ 123 w 364"/>
                  <a:gd name="T55" fmla="*/ 196 h 352"/>
                  <a:gd name="T56" fmla="*/ 0 w 364"/>
                  <a:gd name="T57" fmla="*/ 35 h 352"/>
                  <a:gd name="T58" fmla="*/ 0 w 364"/>
                  <a:gd name="T59" fmla="*/ 35 h 352"/>
                  <a:gd name="T60" fmla="*/ 137 w 364"/>
                  <a:gd name="T61" fmla="*/ 229 h 352"/>
                  <a:gd name="T62" fmla="*/ 95 w 364"/>
                  <a:gd name="T63" fmla="*/ 247 h 352"/>
                  <a:gd name="T64" fmla="*/ 57 w 364"/>
                  <a:gd name="T65" fmla="*/ 226 h 352"/>
                  <a:gd name="T66" fmla="*/ 42 w 364"/>
                  <a:gd name="T67" fmla="*/ 178 h 352"/>
                  <a:gd name="T68" fmla="*/ 56 w 364"/>
                  <a:gd name="T69" fmla="*/ 127 h 352"/>
                  <a:gd name="T70" fmla="*/ 97 w 364"/>
                  <a:gd name="T71" fmla="*/ 105 h 352"/>
                  <a:gd name="T72" fmla="*/ 137 w 364"/>
                  <a:gd name="T73" fmla="*/ 122 h 352"/>
                  <a:gd name="T74" fmla="*/ 154 w 364"/>
                  <a:gd name="T75" fmla="*/ 175 h 352"/>
                  <a:gd name="T76" fmla="*/ 117 w 364"/>
                  <a:gd name="T77" fmla="*/ 143 h 352"/>
                  <a:gd name="T78" fmla="*/ 96 w 364"/>
                  <a:gd name="T79" fmla="*/ 132 h 352"/>
                  <a:gd name="T80" fmla="*/ 75 w 364"/>
                  <a:gd name="T81" fmla="*/ 145 h 352"/>
                  <a:gd name="T82" fmla="*/ 67 w 364"/>
                  <a:gd name="T83" fmla="*/ 176 h 352"/>
                  <a:gd name="T84" fmla="*/ 75 w 364"/>
                  <a:gd name="T85" fmla="*/ 208 h 352"/>
                  <a:gd name="T86" fmla="*/ 95 w 364"/>
                  <a:gd name="T87" fmla="*/ 220 h 352"/>
                  <a:gd name="T88" fmla="*/ 116 w 364"/>
                  <a:gd name="T89" fmla="*/ 210 h 352"/>
                  <a:gd name="T90" fmla="*/ 125 w 364"/>
                  <a:gd name="T91" fmla="*/ 177 h 352"/>
                  <a:gd name="T92" fmla="*/ 123 w 364"/>
                  <a:gd name="T93" fmla="*/ 157 h 352"/>
                  <a:gd name="T94" fmla="*/ 108 w 364"/>
                  <a:gd name="T95" fmla="*/ 134 h 352"/>
                  <a:gd name="T96" fmla="*/ 84 w 364"/>
                  <a:gd name="T97" fmla="*/ 135 h 352"/>
                  <a:gd name="T98" fmla="*/ 69 w 364"/>
                  <a:gd name="T99" fmla="*/ 159 h 352"/>
                  <a:gd name="T100" fmla="*/ 69 w 364"/>
                  <a:gd name="T101" fmla="*/ 194 h 352"/>
                  <a:gd name="T102" fmla="*/ 84 w 364"/>
                  <a:gd name="T103" fmla="*/ 217 h 352"/>
                  <a:gd name="T104" fmla="*/ 107 w 364"/>
                  <a:gd name="T105" fmla="*/ 218 h 352"/>
                  <a:gd name="T106" fmla="*/ 123 w 364"/>
                  <a:gd name="T107" fmla="*/ 19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4" h="352">
                    <a:moveTo>
                      <a:pt x="356" y="76"/>
                    </a:moveTo>
                    <a:cubicBezTo>
                      <a:pt x="216" y="76"/>
                      <a:pt x="216" y="76"/>
                      <a:pt x="216" y="76"/>
                    </a:cubicBezTo>
                    <a:cubicBezTo>
                      <a:pt x="216" y="151"/>
                      <a:pt x="216" y="151"/>
                      <a:pt x="216" y="151"/>
                    </a:cubicBezTo>
                    <a:cubicBezTo>
                      <a:pt x="258" y="185"/>
                      <a:pt x="258" y="185"/>
                      <a:pt x="258" y="185"/>
                    </a:cubicBezTo>
                    <a:cubicBezTo>
                      <a:pt x="364" y="96"/>
                      <a:pt x="364" y="96"/>
                      <a:pt x="364" y="96"/>
                    </a:cubicBezTo>
                    <a:cubicBezTo>
                      <a:pt x="364" y="84"/>
                      <a:pt x="364" y="84"/>
                      <a:pt x="364" y="84"/>
                    </a:cubicBezTo>
                    <a:cubicBezTo>
                      <a:pt x="364" y="78"/>
                      <a:pt x="362" y="76"/>
                      <a:pt x="356" y="76"/>
                    </a:cubicBezTo>
                    <a:close/>
                    <a:moveTo>
                      <a:pt x="263" y="198"/>
                    </a:moveTo>
                    <a:cubicBezTo>
                      <a:pt x="262" y="199"/>
                      <a:pt x="260" y="200"/>
                      <a:pt x="258" y="200"/>
                    </a:cubicBezTo>
                    <a:cubicBezTo>
                      <a:pt x="256" y="200"/>
                      <a:pt x="255" y="199"/>
                      <a:pt x="253" y="198"/>
                    </a:cubicBezTo>
                    <a:cubicBezTo>
                      <a:pt x="216" y="168"/>
                      <a:pt x="216" y="168"/>
                      <a:pt x="216" y="168"/>
                    </a:cubicBezTo>
                    <a:cubicBezTo>
                      <a:pt x="216" y="276"/>
                      <a:pt x="216" y="276"/>
                      <a:pt x="216" y="276"/>
                    </a:cubicBezTo>
                    <a:cubicBezTo>
                      <a:pt x="356" y="276"/>
                      <a:pt x="356" y="276"/>
                      <a:pt x="356" y="276"/>
                    </a:cubicBezTo>
                    <a:cubicBezTo>
                      <a:pt x="362" y="276"/>
                      <a:pt x="364" y="274"/>
                      <a:pt x="364" y="268"/>
                    </a:cubicBezTo>
                    <a:cubicBezTo>
                      <a:pt x="364" y="113"/>
                      <a:pt x="364" y="113"/>
                      <a:pt x="364" y="113"/>
                    </a:cubicBezTo>
                    <a:lnTo>
                      <a:pt x="263" y="198"/>
                    </a:lnTo>
                    <a:close/>
                    <a:moveTo>
                      <a:pt x="124" y="166"/>
                    </a:moveTo>
                    <a:cubicBezTo>
                      <a:pt x="124" y="163"/>
                      <a:pt x="123" y="160"/>
                      <a:pt x="123" y="157"/>
                    </a:cubicBezTo>
                    <a:cubicBezTo>
                      <a:pt x="122" y="154"/>
                      <a:pt x="121" y="152"/>
                      <a:pt x="120" y="149"/>
                    </a:cubicBezTo>
                    <a:cubicBezTo>
                      <a:pt x="119" y="147"/>
                      <a:pt x="118" y="145"/>
                      <a:pt x="117" y="143"/>
                    </a:cubicBezTo>
                    <a:cubicBezTo>
                      <a:pt x="115" y="141"/>
                      <a:pt x="114" y="139"/>
                      <a:pt x="112" y="138"/>
                    </a:cubicBezTo>
                    <a:cubicBezTo>
                      <a:pt x="111" y="136"/>
                      <a:pt x="109" y="135"/>
                      <a:pt x="108" y="134"/>
                    </a:cubicBezTo>
                    <a:cubicBezTo>
                      <a:pt x="106" y="133"/>
                      <a:pt x="104" y="133"/>
                      <a:pt x="102" y="132"/>
                    </a:cubicBezTo>
                    <a:cubicBezTo>
                      <a:pt x="100" y="132"/>
                      <a:pt x="98" y="132"/>
                      <a:pt x="96" y="132"/>
                    </a:cubicBezTo>
                    <a:cubicBezTo>
                      <a:pt x="94" y="132"/>
                      <a:pt x="92" y="132"/>
                      <a:pt x="89" y="133"/>
                    </a:cubicBezTo>
                    <a:cubicBezTo>
                      <a:pt x="87" y="133"/>
                      <a:pt x="86" y="134"/>
                      <a:pt x="84" y="135"/>
                    </a:cubicBezTo>
                    <a:cubicBezTo>
                      <a:pt x="82" y="136"/>
                      <a:pt x="80" y="138"/>
                      <a:pt x="79" y="139"/>
                    </a:cubicBezTo>
                    <a:cubicBezTo>
                      <a:pt x="77" y="141"/>
                      <a:pt x="76" y="143"/>
                      <a:pt x="75" y="145"/>
                    </a:cubicBezTo>
                    <a:cubicBezTo>
                      <a:pt x="73" y="147"/>
                      <a:pt x="72" y="149"/>
                      <a:pt x="71" y="151"/>
                    </a:cubicBezTo>
                    <a:cubicBezTo>
                      <a:pt x="71" y="154"/>
                      <a:pt x="70" y="156"/>
                      <a:pt x="69" y="159"/>
                    </a:cubicBezTo>
                    <a:cubicBezTo>
                      <a:pt x="69" y="161"/>
                      <a:pt x="68" y="164"/>
                      <a:pt x="68" y="167"/>
                    </a:cubicBezTo>
                    <a:cubicBezTo>
                      <a:pt x="68" y="170"/>
                      <a:pt x="67" y="173"/>
                      <a:pt x="67" y="176"/>
                    </a:cubicBezTo>
                    <a:cubicBezTo>
                      <a:pt x="67" y="179"/>
                      <a:pt x="68" y="183"/>
                      <a:pt x="68" y="186"/>
                    </a:cubicBezTo>
                    <a:cubicBezTo>
                      <a:pt x="68" y="189"/>
                      <a:pt x="69" y="192"/>
                      <a:pt x="69" y="194"/>
                    </a:cubicBezTo>
                    <a:cubicBezTo>
                      <a:pt x="70" y="197"/>
                      <a:pt x="71" y="200"/>
                      <a:pt x="72" y="202"/>
                    </a:cubicBezTo>
                    <a:cubicBezTo>
                      <a:pt x="73" y="204"/>
                      <a:pt x="74" y="206"/>
                      <a:pt x="75" y="208"/>
                    </a:cubicBezTo>
                    <a:cubicBezTo>
                      <a:pt x="77" y="210"/>
                      <a:pt x="78" y="212"/>
                      <a:pt x="79" y="213"/>
                    </a:cubicBezTo>
                    <a:cubicBezTo>
                      <a:pt x="81" y="215"/>
                      <a:pt x="83" y="216"/>
                      <a:pt x="84" y="217"/>
                    </a:cubicBezTo>
                    <a:cubicBezTo>
                      <a:pt x="86" y="218"/>
                      <a:pt x="88" y="219"/>
                      <a:pt x="89" y="219"/>
                    </a:cubicBezTo>
                    <a:cubicBezTo>
                      <a:pt x="91" y="220"/>
                      <a:pt x="93" y="220"/>
                      <a:pt x="95" y="220"/>
                    </a:cubicBezTo>
                    <a:cubicBezTo>
                      <a:pt x="97" y="220"/>
                      <a:pt x="99" y="220"/>
                      <a:pt x="101" y="220"/>
                    </a:cubicBezTo>
                    <a:cubicBezTo>
                      <a:pt x="103" y="219"/>
                      <a:pt x="105" y="219"/>
                      <a:pt x="107" y="218"/>
                    </a:cubicBezTo>
                    <a:cubicBezTo>
                      <a:pt x="109" y="217"/>
                      <a:pt x="110" y="216"/>
                      <a:pt x="112" y="215"/>
                    </a:cubicBezTo>
                    <a:cubicBezTo>
                      <a:pt x="113" y="213"/>
                      <a:pt x="115" y="212"/>
                      <a:pt x="116" y="210"/>
                    </a:cubicBezTo>
                    <a:cubicBezTo>
                      <a:pt x="118" y="208"/>
                      <a:pt x="119" y="206"/>
                      <a:pt x="120" y="203"/>
                    </a:cubicBezTo>
                    <a:cubicBezTo>
                      <a:pt x="121" y="201"/>
                      <a:pt x="122" y="199"/>
                      <a:pt x="123" y="196"/>
                    </a:cubicBezTo>
                    <a:cubicBezTo>
                      <a:pt x="123" y="193"/>
                      <a:pt x="124" y="190"/>
                      <a:pt x="124" y="187"/>
                    </a:cubicBezTo>
                    <a:cubicBezTo>
                      <a:pt x="125" y="184"/>
                      <a:pt x="125" y="180"/>
                      <a:pt x="125" y="177"/>
                    </a:cubicBezTo>
                    <a:cubicBezTo>
                      <a:pt x="125" y="173"/>
                      <a:pt x="125" y="170"/>
                      <a:pt x="124" y="166"/>
                    </a:cubicBezTo>
                    <a:close/>
                    <a:moveTo>
                      <a:pt x="124" y="166"/>
                    </a:moveTo>
                    <a:cubicBezTo>
                      <a:pt x="124" y="163"/>
                      <a:pt x="123" y="160"/>
                      <a:pt x="123" y="157"/>
                    </a:cubicBezTo>
                    <a:cubicBezTo>
                      <a:pt x="122" y="154"/>
                      <a:pt x="121" y="152"/>
                      <a:pt x="120" y="149"/>
                    </a:cubicBezTo>
                    <a:cubicBezTo>
                      <a:pt x="119" y="147"/>
                      <a:pt x="118" y="145"/>
                      <a:pt x="117" y="143"/>
                    </a:cubicBezTo>
                    <a:cubicBezTo>
                      <a:pt x="115" y="141"/>
                      <a:pt x="114" y="139"/>
                      <a:pt x="112" y="138"/>
                    </a:cubicBezTo>
                    <a:cubicBezTo>
                      <a:pt x="111" y="136"/>
                      <a:pt x="109" y="135"/>
                      <a:pt x="108" y="134"/>
                    </a:cubicBezTo>
                    <a:cubicBezTo>
                      <a:pt x="106" y="133"/>
                      <a:pt x="104" y="133"/>
                      <a:pt x="102" y="132"/>
                    </a:cubicBezTo>
                    <a:cubicBezTo>
                      <a:pt x="100" y="132"/>
                      <a:pt x="98" y="132"/>
                      <a:pt x="96" y="132"/>
                    </a:cubicBezTo>
                    <a:cubicBezTo>
                      <a:pt x="94" y="132"/>
                      <a:pt x="92" y="132"/>
                      <a:pt x="89" y="133"/>
                    </a:cubicBezTo>
                    <a:cubicBezTo>
                      <a:pt x="87" y="133"/>
                      <a:pt x="86" y="134"/>
                      <a:pt x="84" y="135"/>
                    </a:cubicBezTo>
                    <a:cubicBezTo>
                      <a:pt x="82" y="136"/>
                      <a:pt x="80" y="138"/>
                      <a:pt x="79" y="139"/>
                    </a:cubicBezTo>
                    <a:cubicBezTo>
                      <a:pt x="77" y="141"/>
                      <a:pt x="76" y="143"/>
                      <a:pt x="75" y="145"/>
                    </a:cubicBezTo>
                    <a:cubicBezTo>
                      <a:pt x="73" y="147"/>
                      <a:pt x="72" y="149"/>
                      <a:pt x="71" y="151"/>
                    </a:cubicBezTo>
                    <a:cubicBezTo>
                      <a:pt x="71" y="154"/>
                      <a:pt x="70" y="156"/>
                      <a:pt x="69" y="159"/>
                    </a:cubicBezTo>
                    <a:cubicBezTo>
                      <a:pt x="69" y="161"/>
                      <a:pt x="68" y="164"/>
                      <a:pt x="68" y="167"/>
                    </a:cubicBezTo>
                    <a:cubicBezTo>
                      <a:pt x="68" y="170"/>
                      <a:pt x="67" y="173"/>
                      <a:pt x="67" y="176"/>
                    </a:cubicBezTo>
                    <a:cubicBezTo>
                      <a:pt x="67" y="179"/>
                      <a:pt x="68" y="183"/>
                      <a:pt x="68" y="186"/>
                    </a:cubicBezTo>
                    <a:cubicBezTo>
                      <a:pt x="68" y="189"/>
                      <a:pt x="69" y="192"/>
                      <a:pt x="69" y="194"/>
                    </a:cubicBezTo>
                    <a:cubicBezTo>
                      <a:pt x="70" y="197"/>
                      <a:pt x="71" y="200"/>
                      <a:pt x="72" y="202"/>
                    </a:cubicBezTo>
                    <a:cubicBezTo>
                      <a:pt x="73" y="204"/>
                      <a:pt x="74" y="206"/>
                      <a:pt x="75" y="208"/>
                    </a:cubicBezTo>
                    <a:cubicBezTo>
                      <a:pt x="77" y="210"/>
                      <a:pt x="78" y="212"/>
                      <a:pt x="79" y="213"/>
                    </a:cubicBezTo>
                    <a:cubicBezTo>
                      <a:pt x="81" y="215"/>
                      <a:pt x="83" y="216"/>
                      <a:pt x="84" y="217"/>
                    </a:cubicBezTo>
                    <a:cubicBezTo>
                      <a:pt x="86" y="218"/>
                      <a:pt x="88" y="219"/>
                      <a:pt x="89" y="219"/>
                    </a:cubicBezTo>
                    <a:cubicBezTo>
                      <a:pt x="91" y="220"/>
                      <a:pt x="93" y="220"/>
                      <a:pt x="95" y="220"/>
                    </a:cubicBezTo>
                    <a:cubicBezTo>
                      <a:pt x="97" y="220"/>
                      <a:pt x="99" y="220"/>
                      <a:pt x="101" y="220"/>
                    </a:cubicBezTo>
                    <a:cubicBezTo>
                      <a:pt x="103" y="219"/>
                      <a:pt x="105" y="219"/>
                      <a:pt x="107" y="218"/>
                    </a:cubicBezTo>
                    <a:cubicBezTo>
                      <a:pt x="109" y="217"/>
                      <a:pt x="110" y="216"/>
                      <a:pt x="112" y="215"/>
                    </a:cubicBezTo>
                    <a:cubicBezTo>
                      <a:pt x="113" y="213"/>
                      <a:pt x="115" y="212"/>
                      <a:pt x="116" y="210"/>
                    </a:cubicBezTo>
                    <a:cubicBezTo>
                      <a:pt x="118" y="208"/>
                      <a:pt x="119" y="206"/>
                      <a:pt x="120" y="203"/>
                    </a:cubicBezTo>
                    <a:cubicBezTo>
                      <a:pt x="121" y="201"/>
                      <a:pt x="122" y="199"/>
                      <a:pt x="123" y="196"/>
                    </a:cubicBezTo>
                    <a:cubicBezTo>
                      <a:pt x="123" y="193"/>
                      <a:pt x="124" y="190"/>
                      <a:pt x="124" y="187"/>
                    </a:cubicBezTo>
                    <a:cubicBezTo>
                      <a:pt x="125" y="184"/>
                      <a:pt x="125" y="180"/>
                      <a:pt x="125" y="177"/>
                    </a:cubicBezTo>
                    <a:cubicBezTo>
                      <a:pt x="125" y="173"/>
                      <a:pt x="125" y="170"/>
                      <a:pt x="124" y="166"/>
                    </a:cubicBezTo>
                    <a:close/>
                    <a:moveTo>
                      <a:pt x="124" y="166"/>
                    </a:moveTo>
                    <a:cubicBezTo>
                      <a:pt x="124" y="163"/>
                      <a:pt x="123" y="160"/>
                      <a:pt x="123" y="157"/>
                    </a:cubicBezTo>
                    <a:cubicBezTo>
                      <a:pt x="122" y="154"/>
                      <a:pt x="121" y="152"/>
                      <a:pt x="120" y="149"/>
                    </a:cubicBezTo>
                    <a:cubicBezTo>
                      <a:pt x="119" y="147"/>
                      <a:pt x="118" y="145"/>
                      <a:pt x="117" y="143"/>
                    </a:cubicBezTo>
                    <a:cubicBezTo>
                      <a:pt x="115" y="141"/>
                      <a:pt x="114" y="139"/>
                      <a:pt x="112" y="138"/>
                    </a:cubicBezTo>
                    <a:cubicBezTo>
                      <a:pt x="111" y="136"/>
                      <a:pt x="109" y="135"/>
                      <a:pt x="108" y="134"/>
                    </a:cubicBezTo>
                    <a:cubicBezTo>
                      <a:pt x="106" y="133"/>
                      <a:pt x="104" y="133"/>
                      <a:pt x="102" y="132"/>
                    </a:cubicBezTo>
                    <a:cubicBezTo>
                      <a:pt x="100" y="132"/>
                      <a:pt x="98" y="132"/>
                      <a:pt x="96" y="132"/>
                    </a:cubicBezTo>
                    <a:cubicBezTo>
                      <a:pt x="94" y="132"/>
                      <a:pt x="92" y="132"/>
                      <a:pt x="89" y="133"/>
                    </a:cubicBezTo>
                    <a:cubicBezTo>
                      <a:pt x="87" y="133"/>
                      <a:pt x="86" y="134"/>
                      <a:pt x="84" y="135"/>
                    </a:cubicBezTo>
                    <a:cubicBezTo>
                      <a:pt x="82" y="136"/>
                      <a:pt x="80" y="138"/>
                      <a:pt x="79" y="139"/>
                    </a:cubicBezTo>
                    <a:cubicBezTo>
                      <a:pt x="77" y="141"/>
                      <a:pt x="76" y="143"/>
                      <a:pt x="75" y="145"/>
                    </a:cubicBezTo>
                    <a:cubicBezTo>
                      <a:pt x="73" y="147"/>
                      <a:pt x="72" y="149"/>
                      <a:pt x="71" y="151"/>
                    </a:cubicBezTo>
                    <a:cubicBezTo>
                      <a:pt x="71" y="154"/>
                      <a:pt x="70" y="156"/>
                      <a:pt x="69" y="159"/>
                    </a:cubicBezTo>
                    <a:cubicBezTo>
                      <a:pt x="69" y="161"/>
                      <a:pt x="68" y="164"/>
                      <a:pt x="68" y="167"/>
                    </a:cubicBezTo>
                    <a:cubicBezTo>
                      <a:pt x="68" y="170"/>
                      <a:pt x="67" y="173"/>
                      <a:pt x="67" y="176"/>
                    </a:cubicBezTo>
                    <a:cubicBezTo>
                      <a:pt x="67" y="179"/>
                      <a:pt x="68" y="183"/>
                      <a:pt x="68" y="186"/>
                    </a:cubicBezTo>
                    <a:cubicBezTo>
                      <a:pt x="68" y="189"/>
                      <a:pt x="69" y="192"/>
                      <a:pt x="69" y="194"/>
                    </a:cubicBezTo>
                    <a:cubicBezTo>
                      <a:pt x="70" y="197"/>
                      <a:pt x="71" y="200"/>
                      <a:pt x="72" y="202"/>
                    </a:cubicBezTo>
                    <a:cubicBezTo>
                      <a:pt x="73" y="204"/>
                      <a:pt x="74" y="206"/>
                      <a:pt x="75" y="208"/>
                    </a:cubicBezTo>
                    <a:cubicBezTo>
                      <a:pt x="77" y="210"/>
                      <a:pt x="78" y="212"/>
                      <a:pt x="79" y="213"/>
                    </a:cubicBezTo>
                    <a:cubicBezTo>
                      <a:pt x="81" y="215"/>
                      <a:pt x="83" y="216"/>
                      <a:pt x="84" y="217"/>
                    </a:cubicBezTo>
                    <a:cubicBezTo>
                      <a:pt x="86" y="218"/>
                      <a:pt x="88" y="219"/>
                      <a:pt x="89" y="219"/>
                    </a:cubicBezTo>
                    <a:cubicBezTo>
                      <a:pt x="91" y="220"/>
                      <a:pt x="93" y="220"/>
                      <a:pt x="95" y="220"/>
                    </a:cubicBezTo>
                    <a:cubicBezTo>
                      <a:pt x="97" y="220"/>
                      <a:pt x="99" y="220"/>
                      <a:pt x="101" y="220"/>
                    </a:cubicBezTo>
                    <a:cubicBezTo>
                      <a:pt x="103" y="219"/>
                      <a:pt x="105" y="219"/>
                      <a:pt x="107" y="218"/>
                    </a:cubicBezTo>
                    <a:cubicBezTo>
                      <a:pt x="109" y="217"/>
                      <a:pt x="110" y="216"/>
                      <a:pt x="112" y="215"/>
                    </a:cubicBezTo>
                    <a:cubicBezTo>
                      <a:pt x="113" y="213"/>
                      <a:pt x="115" y="212"/>
                      <a:pt x="116" y="210"/>
                    </a:cubicBezTo>
                    <a:cubicBezTo>
                      <a:pt x="118" y="208"/>
                      <a:pt x="119" y="206"/>
                      <a:pt x="120" y="203"/>
                    </a:cubicBezTo>
                    <a:cubicBezTo>
                      <a:pt x="121" y="201"/>
                      <a:pt x="122" y="199"/>
                      <a:pt x="123" y="196"/>
                    </a:cubicBezTo>
                    <a:cubicBezTo>
                      <a:pt x="123" y="193"/>
                      <a:pt x="124" y="190"/>
                      <a:pt x="124" y="187"/>
                    </a:cubicBezTo>
                    <a:cubicBezTo>
                      <a:pt x="125" y="184"/>
                      <a:pt x="125" y="180"/>
                      <a:pt x="125" y="177"/>
                    </a:cubicBezTo>
                    <a:cubicBezTo>
                      <a:pt x="125" y="173"/>
                      <a:pt x="125" y="170"/>
                      <a:pt x="124" y="166"/>
                    </a:cubicBezTo>
                    <a:close/>
                    <a:moveTo>
                      <a:pt x="0" y="35"/>
                    </a:moveTo>
                    <a:cubicBezTo>
                      <a:pt x="0" y="317"/>
                      <a:pt x="0" y="317"/>
                      <a:pt x="0" y="317"/>
                    </a:cubicBezTo>
                    <a:cubicBezTo>
                      <a:pt x="208" y="352"/>
                      <a:pt x="208" y="352"/>
                      <a:pt x="208" y="352"/>
                    </a:cubicBezTo>
                    <a:cubicBezTo>
                      <a:pt x="208" y="0"/>
                      <a:pt x="208" y="0"/>
                      <a:pt x="208" y="0"/>
                    </a:cubicBezTo>
                    <a:lnTo>
                      <a:pt x="0" y="35"/>
                    </a:lnTo>
                    <a:close/>
                    <a:moveTo>
                      <a:pt x="153" y="191"/>
                    </a:moveTo>
                    <a:cubicBezTo>
                      <a:pt x="152" y="196"/>
                      <a:pt x="151" y="201"/>
                      <a:pt x="149" y="206"/>
                    </a:cubicBezTo>
                    <a:cubicBezTo>
                      <a:pt x="148" y="210"/>
                      <a:pt x="146" y="214"/>
                      <a:pt x="144" y="218"/>
                    </a:cubicBezTo>
                    <a:cubicBezTo>
                      <a:pt x="142" y="222"/>
                      <a:pt x="140" y="226"/>
                      <a:pt x="137" y="229"/>
                    </a:cubicBezTo>
                    <a:cubicBezTo>
                      <a:pt x="134" y="232"/>
                      <a:pt x="131" y="235"/>
                      <a:pt x="128" y="237"/>
                    </a:cubicBezTo>
                    <a:cubicBezTo>
                      <a:pt x="125" y="240"/>
                      <a:pt x="121" y="242"/>
                      <a:pt x="118" y="243"/>
                    </a:cubicBezTo>
                    <a:cubicBezTo>
                      <a:pt x="114" y="245"/>
                      <a:pt x="111" y="246"/>
                      <a:pt x="107" y="246"/>
                    </a:cubicBezTo>
                    <a:cubicBezTo>
                      <a:pt x="103" y="247"/>
                      <a:pt x="99" y="247"/>
                      <a:pt x="95" y="247"/>
                    </a:cubicBezTo>
                    <a:cubicBezTo>
                      <a:pt x="91" y="246"/>
                      <a:pt x="87" y="246"/>
                      <a:pt x="83" y="245"/>
                    </a:cubicBezTo>
                    <a:cubicBezTo>
                      <a:pt x="80" y="244"/>
                      <a:pt x="77" y="242"/>
                      <a:pt x="73" y="241"/>
                    </a:cubicBezTo>
                    <a:cubicBezTo>
                      <a:pt x="70" y="239"/>
                      <a:pt x="67" y="237"/>
                      <a:pt x="64" y="234"/>
                    </a:cubicBezTo>
                    <a:cubicBezTo>
                      <a:pt x="62" y="232"/>
                      <a:pt x="59" y="229"/>
                      <a:pt x="57" y="226"/>
                    </a:cubicBezTo>
                    <a:cubicBezTo>
                      <a:pt x="54" y="223"/>
                      <a:pt x="52" y="219"/>
                      <a:pt x="50" y="216"/>
                    </a:cubicBezTo>
                    <a:cubicBezTo>
                      <a:pt x="49" y="212"/>
                      <a:pt x="47" y="208"/>
                      <a:pt x="46" y="204"/>
                    </a:cubicBezTo>
                    <a:cubicBezTo>
                      <a:pt x="45" y="200"/>
                      <a:pt x="44" y="196"/>
                      <a:pt x="43" y="192"/>
                    </a:cubicBezTo>
                    <a:cubicBezTo>
                      <a:pt x="43" y="187"/>
                      <a:pt x="42" y="183"/>
                      <a:pt x="42" y="178"/>
                    </a:cubicBezTo>
                    <a:cubicBezTo>
                      <a:pt x="42" y="173"/>
                      <a:pt x="43" y="168"/>
                      <a:pt x="43" y="163"/>
                    </a:cubicBezTo>
                    <a:cubicBezTo>
                      <a:pt x="44" y="158"/>
                      <a:pt x="45" y="154"/>
                      <a:pt x="46" y="150"/>
                    </a:cubicBezTo>
                    <a:cubicBezTo>
                      <a:pt x="47" y="146"/>
                      <a:pt x="48" y="142"/>
                      <a:pt x="50" y="138"/>
                    </a:cubicBezTo>
                    <a:cubicBezTo>
                      <a:pt x="52" y="134"/>
                      <a:pt x="54" y="131"/>
                      <a:pt x="56" y="127"/>
                    </a:cubicBezTo>
                    <a:cubicBezTo>
                      <a:pt x="59" y="124"/>
                      <a:pt x="61" y="121"/>
                      <a:pt x="64" y="118"/>
                    </a:cubicBezTo>
                    <a:cubicBezTo>
                      <a:pt x="67" y="116"/>
                      <a:pt x="70" y="113"/>
                      <a:pt x="74" y="112"/>
                    </a:cubicBezTo>
                    <a:cubicBezTo>
                      <a:pt x="77" y="110"/>
                      <a:pt x="81" y="108"/>
                      <a:pt x="84" y="107"/>
                    </a:cubicBezTo>
                    <a:cubicBezTo>
                      <a:pt x="88" y="106"/>
                      <a:pt x="92" y="105"/>
                      <a:pt x="97" y="105"/>
                    </a:cubicBezTo>
                    <a:cubicBezTo>
                      <a:pt x="101" y="105"/>
                      <a:pt x="105" y="105"/>
                      <a:pt x="108" y="106"/>
                    </a:cubicBezTo>
                    <a:cubicBezTo>
                      <a:pt x="112" y="106"/>
                      <a:pt x="116" y="107"/>
                      <a:pt x="119" y="109"/>
                    </a:cubicBezTo>
                    <a:cubicBezTo>
                      <a:pt x="122" y="110"/>
                      <a:pt x="126" y="112"/>
                      <a:pt x="129" y="114"/>
                    </a:cubicBezTo>
                    <a:cubicBezTo>
                      <a:pt x="132" y="116"/>
                      <a:pt x="135" y="119"/>
                      <a:pt x="137" y="122"/>
                    </a:cubicBezTo>
                    <a:cubicBezTo>
                      <a:pt x="140" y="126"/>
                      <a:pt x="142" y="129"/>
                      <a:pt x="144" y="133"/>
                    </a:cubicBezTo>
                    <a:cubicBezTo>
                      <a:pt x="147" y="137"/>
                      <a:pt x="148" y="141"/>
                      <a:pt x="150" y="145"/>
                    </a:cubicBezTo>
                    <a:cubicBezTo>
                      <a:pt x="151" y="149"/>
                      <a:pt x="152" y="154"/>
                      <a:pt x="153" y="159"/>
                    </a:cubicBezTo>
                    <a:cubicBezTo>
                      <a:pt x="153" y="164"/>
                      <a:pt x="154" y="169"/>
                      <a:pt x="154" y="175"/>
                    </a:cubicBezTo>
                    <a:cubicBezTo>
                      <a:pt x="154" y="181"/>
                      <a:pt x="153" y="186"/>
                      <a:pt x="153" y="191"/>
                    </a:cubicBezTo>
                    <a:close/>
                    <a:moveTo>
                      <a:pt x="123" y="157"/>
                    </a:moveTo>
                    <a:cubicBezTo>
                      <a:pt x="122" y="154"/>
                      <a:pt x="121" y="152"/>
                      <a:pt x="120" y="149"/>
                    </a:cubicBezTo>
                    <a:cubicBezTo>
                      <a:pt x="119" y="147"/>
                      <a:pt x="118" y="145"/>
                      <a:pt x="117" y="143"/>
                    </a:cubicBezTo>
                    <a:cubicBezTo>
                      <a:pt x="115" y="141"/>
                      <a:pt x="114" y="139"/>
                      <a:pt x="112" y="138"/>
                    </a:cubicBezTo>
                    <a:cubicBezTo>
                      <a:pt x="111" y="136"/>
                      <a:pt x="109" y="135"/>
                      <a:pt x="108" y="134"/>
                    </a:cubicBezTo>
                    <a:cubicBezTo>
                      <a:pt x="106" y="133"/>
                      <a:pt x="104" y="133"/>
                      <a:pt x="102" y="132"/>
                    </a:cubicBezTo>
                    <a:cubicBezTo>
                      <a:pt x="100" y="132"/>
                      <a:pt x="98" y="132"/>
                      <a:pt x="96" y="132"/>
                    </a:cubicBezTo>
                    <a:cubicBezTo>
                      <a:pt x="94" y="132"/>
                      <a:pt x="92" y="132"/>
                      <a:pt x="89" y="133"/>
                    </a:cubicBezTo>
                    <a:cubicBezTo>
                      <a:pt x="87" y="133"/>
                      <a:pt x="86" y="134"/>
                      <a:pt x="84" y="135"/>
                    </a:cubicBezTo>
                    <a:cubicBezTo>
                      <a:pt x="82" y="136"/>
                      <a:pt x="80" y="138"/>
                      <a:pt x="79" y="139"/>
                    </a:cubicBezTo>
                    <a:cubicBezTo>
                      <a:pt x="77" y="141"/>
                      <a:pt x="76" y="143"/>
                      <a:pt x="75" y="145"/>
                    </a:cubicBezTo>
                    <a:cubicBezTo>
                      <a:pt x="73" y="147"/>
                      <a:pt x="72" y="149"/>
                      <a:pt x="71" y="151"/>
                    </a:cubicBezTo>
                    <a:cubicBezTo>
                      <a:pt x="71" y="154"/>
                      <a:pt x="70" y="156"/>
                      <a:pt x="69" y="159"/>
                    </a:cubicBezTo>
                    <a:cubicBezTo>
                      <a:pt x="69" y="161"/>
                      <a:pt x="68" y="164"/>
                      <a:pt x="68" y="167"/>
                    </a:cubicBezTo>
                    <a:cubicBezTo>
                      <a:pt x="68" y="170"/>
                      <a:pt x="67" y="173"/>
                      <a:pt x="67" y="176"/>
                    </a:cubicBezTo>
                    <a:cubicBezTo>
                      <a:pt x="67" y="179"/>
                      <a:pt x="68" y="183"/>
                      <a:pt x="68" y="186"/>
                    </a:cubicBezTo>
                    <a:cubicBezTo>
                      <a:pt x="68" y="189"/>
                      <a:pt x="69" y="192"/>
                      <a:pt x="69" y="194"/>
                    </a:cubicBezTo>
                    <a:cubicBezTo>
                      <a:pt x="70" y="197"/>
                      <a:pt x="71" y="200"/>
                      <a:pt x="72" y="202"/>
                    </a:cubicBezTo>
                    <a:cubicBezTo>
                      <a:pt x="73" y="204"/>
                      <a:pt x="74" y="206"/>
                      <a:pt x="75" y="208"/>
                    </a:cubicBezTo>
                    <a:cubicBezTo>
                      <a:pt x="77" y="210"/>
                      <a:pt x="78" y="212"/>
                      <a:pt x="79" y="213"/>
                    </a:cubicBezTo>
                    <a:cubicBezTo>
                      <a:pt x="81" y="215"/>
                      <a:pt x="83" y="216"/>
                      <a:pt x="84" y="217"/>
                    </a:cubicBezTo>
                    <a:cubicBezTo>
                      <a:pt x="86" y="218"/>
                      <a:pt x="88" y="219"/>
                      <a:pt x="89" y="219"/>
                    </a:cubicBezTo>
                    <a:cubicBezTo>
                      <a:pt x="91" y="220"/>
                      <a:pt x="93" y="220"/>
                      <a:pt x="95" y="220"/>
                    </a:cubicBezTo>
                    <a:cubicBezTo>
                      <a:pt x="97" y="220"/>
                      <a:pt x="99" y="220"/>
                      <a:pt x="101" y="220"/>
                    </a:cubicBezTo>
                    <a:cubicBezTo>
                      <a:pt x="103" y="219"/>
                      <a:pt x="105" y="219"/>
                      <a:pt x="107" y="218"/>
                    </a:cubicBezTo>
                    <a:cubicBezTo>
                      <a:pt x="109" y="217"/>
                      <a:pt x="110" y="216"/>
                      <a:pt x="112" y="215"/>
                    </a:cubicBezTo>
                    <a:cubicBezTo>
                      <a:pt x="113" y="213"/>
                      <a:pt x="115" y="212"/>
                      <a:pt x="116" y="210"/>
                    </a:cubicBezTo>
                    <a:cubicBezTo>
                      <a:pt x="118" y="208"/>
                      <a:pt x="119" y="206"/>
                      <a:pt x="120" y="203"/>
                    </a:cubicBezTo>
                    <a:cubicBezTo>
                      <a:pt x="121" y="201"/>
                      <a:pt x="122" y="199"/>
                      <a:pt x="123" y="196"/>
                    </a:cubicBezTo>
                    <a:cubicBezTo>
                      <a:pt x="123" y="193"/>
                      <a:pt x="124" y="190"/>
                      <a:pt x="124" y="187"/>
                    </a:cubicBezTo>
                    <a:cubicBezTo>
                      <a:pt x="125" y="184"/>
                      <a:pt x="125" y="180"/>
                      <a:pt x="125" y="177"/>
                    </a:cubicBezTo>
                    <a:cubicBezTo>
                      <a:pt x="125" y="173"/>
                      <a:pt x="125" y="170"/>
                      <a:pt x="124" y="166"/>
                    </a:cubicBezTo>
                    <a:cubicBezTo>
                      <a:pt x="124" y="163"/>
                      <a:pt x="123" y="160"/>
                      <a:pt x="123" y="157"/>
                    </a:cubicBezTo>
                    <a:close/>
                    <a:moveTo>
                      <a:pt x="124" y="166"/>
                    </a:moveTo>
                    <a:cubicBezTo>
                      <a:pt x="124" y="163"/>
                      <a:pt x="123" y="160"/>
                      <a:pt x="123" y="157"/>
                    </a:cubicBezTo>
                    <a:cubicBezTo>
                      <a:pt x="122" y="154"/>
                      <a:pt x="121" y="152"/>
                      <a:pt x="120" y="149"/>
                    </a:cubicBezTo>
                    <a:cubicBezTo>
                      <a:pt x="119" y="147"/>
                      <a:pt x="118" y="145"/>
                      <a:pt x="117" y="143"/>
                    </a:cubicBezTo>
                    <a:cubicBezTo>
                      <a:pt x="115" y="141"/>
                      <a:pt x="114" y="139"/>
                      <a:pt x="112" y="138"/>
                    </a:cubicBezTo>
                    <a:cubicBezTo>
                      <a:pt x="111" y="136"/>
                      <a:pt x="109" y="135"/>
                      <a:pt x="108" y="134"/>
                    </a:cubicBezTo>
                    <a:cubicBezTo>
                      <a:pt x="106" y="133"/>
                      <a:pt x="104" y="133"/>
                      <a:pt x="102" y="132"/>
                    </a:cubicBezTo>
                    <a:cubicBezTo>
                      <a:pt x="100" y="132"/>
                      <a:pt x="98" y="132"/>
                      <a:pt x="96" y="132"/>
                    </a:cubicBezTo>
                    <a:cubicBezTo>
                      <a:pt x="94" y="132"/>
                      <a:pt x="92" y="132"/>
                      <a:pt x="89" y="133"/>
                    </a:cubicBezTo>
                    <a:cubicBezTo>
                      <a:pt x="87" y="133"/>
                      <a:pt x="86" y="134"/>
                      <a:pt x="84" y="135"/>
                    </a:cubicBezTo>
                    <a:cubicBezTo>
                      <a:pt x="82" y="136"/>
                      <a:pt x="80" y="138"/>
                      <a:pt x="79" y="139"/>
                    </a:cubicBezTo>
                    <a:cubicBezTo>
                      <a:pt x="77" y="141"/>
                      <a:pt x="76" y="143"/>
                      <a:pt x="75" y="145"/>
                    </a:cubicBezTo>
                    <a:cubicBezTo>
                      <a:pt x="73" y="147"/>
                      <a:pt x="72" y="149"/>
                      <a:pt x="71" y="151"/>
                    </a:cubicBezTo>
                    <a:cubicBezTo>
                      <a:pt x="71" y="154"/>
                      <a:pt x="70" y="156"/>
                      <a:pt x="69" y="159"/>
                    </a:cubicBezTo>
                    <a:cubicBezTo>
                      <a:pt x="69" y="161"/>
                      <a:pt x="68" y="164"/>
                      <a:pt x="68" y="167"/>
                    </a:cubicBezTo>
                    <a:cubicBezTo>
                      <a:pt x="68" y="170"/>
                      <a:pt x="67" y="173"/>
                      <a:pt x="67" y="176"/>
                    </a:cubicBezTo>
                    <a:cubicBezTo>
                      <a:pt x="67" y="179"/>
                      <a:pt x="68" y="183"/>
                      <a:pt x="68" y="186"/>
                    </a:cubicBezTo>
                    <a:cubicBezTo>
                      <a:pt x="68" y="189"/>
                      <a:pt x="69" y="192"/>
                      <a:pt x="69" y="194"/>
                    </a:cubicBezTo>
                    <a:cubicBezTo>
                      <a:pt x="70" y="197"/>
                      <a:pt x="71" y="200"/>
                      <a:pt x="72" y="202"/>
                    </a:cubicBezTo>
                    <a:cubicBezTo>
                      <a:pt x="73" y="204"/>
                      <a:pt x="74" y="206"/>
                      <a:pt x="75" y="208"/>
                    </a:cubicBezTo>
                    <a:cubicBezTo>
                      <a:pt x="77" y="210"/>
                      <a:pt x="78" y="212"/>
                      <a:pt x="79" y="213"/>
                    </a:cubicBezTo>
                    <a:cubicBezTo>
                      <a:pt x="81" y="215"/>
                      <a:pt x="83" y="216"/>
                      <a:pt x="84" y="217"/>
                    </a:cubicBezTo>
                    <a:cubicBezTo>
                      <a:pt x="86" y="218"/>
                      <a:pt x="88" y="219"/>
                      <a:pt x="89" y="219"/>
                    </a:cubicBezTo>
                    <a:cubicBezTo>
                      <a:pt x="91" y="220"/>
                      <a:pt x="93" y="220"/>
                      <a:pt x="95" y="220"/>
                    </a:cubicBezTo>
                    <a:cubicBezTo>
                      <a:pt x="97" y="220"/>
                      <a:pt x="99" y="220"/>
                      <a:pt x="101" y="220"/>
                    </a:cubicBezTo>
                    <a:cubicBezTo>
                      <a:pt x="103" y="219"/>
                      <a:pt x="105" y="219"/>
                      <a:pt x="107" y="218"/>
                    </a:cubicBezTo>
                    <a:cubicBezTo>
                      <a:pt x="109" y="217"/>
                      <a:pt x="110" y="216"/>
                      <a:pt x="112" y="215"/>
                    </a:cubicBezTo>
                    <a:cubicBezTo>
                      <a:pt x="113" y="213"/>
                      <a:pt x="115" y="212"/>
                      <a:pt x="116" y="210"/>
                    </a:cubicBezTo>
                    <a:cubicBezTo>
                      <a:pt x="118" y="208"/>
                      <a:pt x="119" y="206"/>
                      <a:pt x="120" y="203"/>
                    </a:cubicBezTo>
                    <a:cubicBezTo>
                      <a:pt x="121" y="201"/>
                      <a:pt x="122" y="199"/>
                      <a:pt x="123" y="196"/>
                    </a:cubicBezTo>
                    <a:cubicBezTo>
                      <a:pt x="123" y="193"/>
                      <a:pt x="124" y="190"/>
                      <a:pt x="124" y="187"/>
                    </a:cubicBezTo>
                    <a:cubicBezTo>
                      <a:pt x="125" y="184"/>
                      <a:pt x="125" y="180"/>
                      <a:pt x="125" y="177"/>
                    </a:cubicBezTo>
                    <a:cubicBezTo>
                      <a:pt x="125" y="173"/>
                      <a:pt x="125" y="170"/>
                      <a:pt x="124" y="166"/>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a:defRPr/>
                </a:pPr>
                <a:endParaRPr lang="en-US">
                  <a:solidFill>
                    <a:srgbClr val="404040"/>
                  </a:solidFill>
                </a:endParaRPr>
              </a:p>
            </p:txBody>
          </p:sp>
        </p:grpSp>
      </p:grpSp>
      <p:grpSp>
        <p:nvGrpSpPr>
          <p:cNvPr id="34" name="Group 33"/>
          <p:cNvGrpSpPr/>
          <p:nvPr/>
        </p:nvGrpSpPr>
        <p:grpSpPr>
          <a:xfrm>
            <a:off x="4702618" y="4276562"/>
            <a:ext cx="4940288" cy="1626355"/>
            <a:chOff x="2275896" y="2403457"/>
            <a:chExt cx="4542738" cy="1495481"/>
          </a:xfrm>
        </p:grpSpPr>
        <p:sp>
          <p:nvSpPr>
            <p:cNvPr id="35" name="TextBox 34"/>
            <p:cNvSpPr txBox="1"/>
            <p:nvPr/>
          </p:nvSpPr>
          <p:spPr>
            <a:xfrm>
              <a:off x="2275896" y="2403457"/>
              <a:ext cx="2066419" cy="390553"/>
            </a:xfrm>
            <a:prstGeom prst="rect">
              <a:avLst/>
            </a:prstGeom>
            <a:noFill/>
          </p:spPr>
          <p:txBody>
            <a:bodyPr wrap="square" lIns="91440" tIns="73152" bIns="73152" rtlCol="0" anchor="ctr" anchorCtr="0">
              <a:spAutoFit/>
            </a:bodyPr>
            <a:lstStyle/>
            <a:p>
              <a:pPr defTabSz="932597">
                <a:lnSpc>
                  <a:spcPct val="90000"/>
                </a:lnSpc>
                <a:spcBef>
                  <a:spcPct val="0"/>
                </a:spcBef>
                <a:defRPr/>
              </a:pPr>
              <a:r>
                <a:rPr lang="en-US" sz="2000" dirty="0">
                  <a:gradFill>
                    <a:gsLst>
                      <a:gs pos="9565">
                        <a:srgbClr val="FFFFFF"/>
                      </a:gs>
                      <a:gs pos="39000">
                        <a:srgbClr val="FFFFFF"/>
                      </a:gs>
                    </a:gsLst>
                    <a:lin ang="5400000" scaled="0"/>
                  </a:gradFill>
                  <a:latin typeface="Segoe UI Semibold" panose="020B0702040204020203" pitchFamily="34" charset="0"/>
                  <a:cs typeface="Segoe UI Semibold" panose="020B0702040204020203" pitchFamily="34" charset="0"/>
                </a:rPr>
                <a:t>/FILES</a:t>
              </a:r>
            </a:p>
          </p:txBody>
        </p:sp>
        <p:sp>
          <p:nvSpPr>
            <p:cNvPr id="36" name="Oval 35"/>
            <p:cNvSpPr/>
            <p:nvPr/>
          </p:nvSpPr>
          <p:spPr bwMode="auto">
            <a:xfrm>
              <a:off x="2626237" y="2929674"/>
              <a:ext cx="969264" cy="969264"/>
            </a:xfrm>
            <a:prstGeom prst="ellipse">
              <a:avLst/>
            </a:prstGeom>
            <a:solidFill>
              <a:srgbClr val="DC5B26"/>
            </a:solidFill>
            <a:ln w="571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defRPr/>
              </a:pPr>
              <a:endParaRPr lang="en-US" sz="800" dirty="0">
                <a:solidFill>
                  <a:srgbClr val="B4A0FF">
                    <a:lumMod val="75000"/>
                  </a:srgbClr>
                </a:solidFill>
                <a:ea typeface="Segoe UI" pitchFamily="34" charset="0"/>
                <a:cs typeface="Segoe UI" pitchFamily="34" charset="0"/>
              </a:endParaRPr>
            </a:p>
          </p:txBody>
        </p:sp>
        <p:sp>
          <p:nvSpPr>
            <p:cNvPr id="37" name="Oval 36"/>
            <p:cNvSpPr/>
            <p:nvPr/>
          </p:nvSpPr>
          <p:spPr bwMode="auto">
            <a:xfrm>
              <a:off x="4237803" y="2929674"/>
              <a:ext cx="969264" cy="969264"/>
            </a:xfrm>
            <a:prstGeom prst="ellipse">
              <a:avLst/>
            </a:prstGeom>
            <a:solidFill>
              <a:srgbClr val="2A3282"/>
            </a:solidFill>
            <a:ln w="571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defRPr/>
              </a:pPr>
              <a:endParaRPr lang="en-US" sz="800" dirty="0">
                <a:solidFill>
                  <a:srgbClr val="B4A0FF">
                    <a:lumMod val="75000"/>
                  </a:srgbClr>
                </a:solidFill>
                <a:ea typeface="Segoe UI" pitchFamily="34" charset="0"/>
                <a:cs typeface="Segoe UI" pitchFamily="34" charset="0"/>
              </a:endParaRPr>
            </a:p>
          </p:txBody>
        </p:sp>
        <p:sp>
          <p:nvSpPr>
            <p:cNvPr id="38" name="Oval 37"/>
            <p:cNvSpPr/>
            <p:nvPr/>
          </p:nvSpPr>
          <p:spPr bwMode="auto">
            <a:xfrm>
              <a:off x="5849370" y="2929674"/>
              <a:ext cx="969264" cy="969264"/>
            </a:xfrm>
            <a:prstGeom prst="ellipse">
              <a:avLst/>
            </a:prstGeom>
            <a:solidFill>
              <a:srgbClr val="02723B"/>
            </a:solidFill>
            <a:ln w="571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defRPr/>
              </a:pPr>
              <a:endParaRPr lang="en-US" sz="800" dirty="0">
                <a:solidFill>
                  <a:srgbClr val="B4A0FF">
                    <a:lumMod val="75000"/>
                  </a:srgbClr>
                </a:solidFill>
                <a:ea typeface="Segoe UI" pitchFamily="34" charset="0"/>
                <a:cs typeface="Segoe UI" pitchFamily="34" charset="0"/>
              </a:endParaRPr>
            </a:p>
          </p:txBody>
        </p:sp>
        <p:sp>
          <p:nvSpPr>
            <p:cNvPr id="39" name="Freeform 9"/>
            <p:cNvSpPr>
              <a:spLocks noChangeAspect="1" noEditPoints="1"/>
            </p:cNvSpPr>
            <p:nvPr/>
          </p:nvSpPr>
          <p:spPr bwMode="black">
            <a:xfrm>
              <a:off x="4482724" y="3199430"/>
              <a:ext cx="479425" cy="473075"/>
            </a:xfrm>
            <a:custGeom>
              <a:avLst/>
              <a:gdLst>
                <a:gd name="T0" fmla="*/ 0 w 356"/>
                <a:gd name="T1" fmla="*/ 316 h 352"/>
                <a:gd name="T2" fmla="*/ 208 w 356"/>
                <a:gd name="T3" fmla="*/ 0 h 352"/>
                <a:gd name="T4" fmla="*/ 147 w 356"/>
                <a:gd name="T5" fmla="*/ 241 h 352"/>
                <a:gd name="T6" fmla="*/ 102 w 356"/>
                <a:gd name="T7" fmla="*/ 155 h 352"/>
                <a:gd name="T8" fmla="*/ 101 w 356"/>
                <a:gd name="T9" fmla="*/ 148 h 352"/>
                <a:gd name="T10" fmla="*/ 101 w 356"/>
                <a:gd name="T11" fmla="*/ 141 h 352"/>
                <a:gd name="T12" fmla="*/ 100 w 356"/>
                <a:gd name="T13" fmla="*/ 145 h 352"/>
                <a:gd name="T14" fmla="*/ 99 w 356"/>
                <a:gd name="T15" fmla="*/ 152 h 352"/>
                <a:gd name="T16" fmla="*/ 81 w 356"/>
                <a:gd name="T17" fmla="*/ 237 h 352"/>
                <a:gd name="T18" fmla="*/ 32 w 356"/>
                <a:gd name="T19" fmla="*/ 113 h 352"/>
                <a:gd name="T20" fmla="*/ 68 w 356"/>
                <a:gd name="T21" fmla="*/ 194 h 352"/>
                <a:gd name="T22" fmla="*/ 69 w 356"/>
                <a:gd name="T23" fmla="*/ 200 h 352"/>
                <a:gd name="T24" fmla="*/ 69 w 356"/>
                <a:gd name="T25" fmla="*/ 209 h 352"/>
                <a:gd name="T26" fmla="*/ 70 w 356"/>
                <a:gd name="T27" fmla="*/ 205 h 352"/>
                <a:gd name="T28" fmla="*/ 71 w 356"/>
                <a:gd name="T29" fmla="*/ 198 h 352"/>
                <a:gd name="T30" fmla="*/ 90 w 356"/>
                <a:gd name="T31" fmla="*/ 109 h 352"/>
                <a:gd name="T32" fmla="*/ 132 w 356"/>
                <a:gd name="T33" fmla="*/ 196 h 352"/>
                <a:gd name="T34" fmla="*/ 133 w 356"/>
                <a:gd name="T35" fmla="*/ 202 h 352"/>
                <a:gd name="T36" fmla="*/ 134 w 356"/>
                <a:gd name="T37" fmla="*/ 211 h 352"/>
                <a:gd name="T38" fmla="*/ 135 w 356"/>
                <a:gd name="T39" fmla="*/ 207 h 352"/>
                <a:gd name="T40" fmla="*/ 136 w 356"/>
                <a:gd name="T41" fmla="*/ 199 h 352"/>
                <a:gd name="T42" fmla="*/ 152 w 356"/>
                <a:gd name="T43" fmla="*/ 106 h 352"/>
                <a:gd name="T44" fmla="*/ 147 w 356"/>
                <a:gd name="T45" fmla="*/ 241 h 352"/>
                <a:gd name="T46" fmla="*/ 216 w 356"/>
                <a:gd name="T47" fmla="*/ 40 h 352"/>
                <a:gd name="T48" fmla="*/ 324 w 356"/>
                <a:gd name="T49" fmla="*/ 80 h 352"/>
                <a:gd name="T50" fmla="*/ 216 w 356"/>
                <a:gd name="T51" fmla="*/ 96 h 352"/>
                <a:gd name="T52" fmla="*/ 324 w 356"/>
                <a:gd name="T53" fmla="*/ 116 h 352"/>
                <a:gd name="T54" fmla="*/ 216 w 356"/>
                <a:gd name="T55" fmla="*/ 132 h 352"/>
                <a:gd name="T56" fmla="*/ 324 w 356"/>
                <a:gd name="T57" fmla="*/ 152 h 352"/>
                <a:gd name="T58" fmla="*/ 216 w 356"/>
                <a:gd name="T59" fmla="*/ 168 h 352"/>
                <a:gd name="T60" fmla="*/ 324 w 356"/>
                <a:gd name="T61" fmla="*/ 188 h 352"/>
                <a:gd name="T62" fmla="*/ 216 w 356"/>
                <a:gd name="T63" fmla="*/ 204 h 352"/>
                <a:gd name="T64" fmla="*/ 324 w 356"/>
                <a:gd name="T65" fmla="*/ 224 h 352"/>
                <a:gd name="T66" fmla="*/ 216 w 356"/>
                <a:gd name="T67" fmla="*/ 240 h 352"/>
                <a:gd name="T68" fmla="*/ 324 w 356"/>
                <a:gd name="T69" fmla="*/ 260 h 352"/>
                <a:gd name="T70" fmla="*/ 216 w 356"/>
                <a:gd name="T71" fmla="*/ 276 h 352"/>
                <a:gd name="T72" fmla="*/ 348 w 356"/>
                <a:gd name="T73" fmla="*/ 312 h 352"/>
                <a:gd name="T74" fmla="*/ 356 w 356"/>
                <a:gd name="T75" fmla="*/ 48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6" h="352">
                  <a:moveTo>
                    <a:pt x="0" y="36"/>
                  </a:moveTo>
                  <a:cubicBezTo>
                    <a:pt x="0" y="316"/>
                    <a:pt x="0" y="316"/>
                    <a:pt x="0" y="316"/>
                  </a:cubicBezTo>
                  <a:cubicBezTo>
                    <a:pt x="208" y="352"/>
                    <a:pt x="208" y="352"/>
                    <a:pt x="208" y="352"/>
                  </a:cubicBezTo>
                  <a:cubicBezTo>
                    <a:pt x="208" y="0"/>
                    <a:pt x="208" y="0"/>
                    <a:pt x="208" y="0"/>
                  </a:cubicBezTo>
                  <a:lnTo>
                    <a:pt x="0" y="36"/>
                  </a:lnTo>
                  <a:close/>
                  <a:moveTo>
                    <a:pt x="147" y="241"/>
                  </a:moveTo>
                  <a:cubicBezTo>
                    <a:pt x="120" y="239"/>
                    <a:pt x="120" y="239"/>
                    <a:pt x="120" y="239"/>
                  </a:cubicBezTo>
                  <a:cubicBezTo>
                    <a:pt x="102" y="155"/>
                    <a:pt x="102" y="155"/>
                    <a:pt x="102" y="155"/>
                  </a:cubicBezTo>
                  <a:cubicBezTo>
                    <a:pt x="102" y="154"/>
                    <a:pt x="102" y="153"/>
                    <a:pt x="102" y="152"/>
                  </a:cubicBezTo>
                  <a:cubicBezTo>
                    <a:pt x="102" y="151"/>
                    <a:pt x="102" y="150"/>
                    <a:pt x="101" y="148"/>
                  </a:cubicBezTo>
                  <a:cubicBezTo>
                    <a:pt x="101" y="147"/>
                    <a:pt x="101" y="146"/>
                    <a:pt x="101" y="145"/>
                  </a:cubicBezTo>
                  <a:cubicBezTo>
                    <a:pt x="101" y="143"/>
                    <a:pt x="101" y="142"/>
                    <a:pt x="101" y="141"/>
                  </a:cubicBezTo>
                  <a:cubicBezTo>
                    <a:pt x="100" y="141"/>
                    <a:pt x="100" y="141"/>
                    <a:pt x="100" y="141"/>
                  </a:cubicBezTo>
                  <a:cubicBezTo>
                    <a:pt x="100" y="142"/>
                    <a:pt x="100" y="143"/>
                    <a:pt x="100" y="145"/>
                  </a:cubicBezTo>
                  <a:cubicBezTo>
                    <a:pt x="100" y="146"/>
                    <a:pt x="100" y="147"/>
                    <a:pt x="100" y="149"/>
                  </a:cubicBezTo>
                  <a:cubicBezTo>
                    <a:pt x="100" y="150"/>
                    <a:pt x="99" y="151"/>
                    <a:pt x="99" y="152"/>
                  </a:cubicBezTo>
                  <a:cubicBezTo>
                    <a:pt x="99" y="153"/>
                    <a:pt x="99" y="154"/>
                    <a:pt x="99" y="155"/>
                  </a:cubicBezTo>
                  <a:cubicBezTo>
                    <a:pt x="81" y="237"/>
                    <a:pt x="81" y="237"/>
                    <a:pt x="81" y="237"/>
                  </a:cubicBezTo>
                  <a:cubicBezTo>
                    <a:pt x="56" y="235"/>
                    <a:pt x="56" y="235"/>
                    <a:pt x="56" y="235"/>
                  </a:cubicBezTo>
                  <a:cubicBezTo>
                    <a:pt x="32" y="113"/>
                    <a:pt x="32" y="113"/>
                    <a:pt x="32" y="113"/>
                  </a:cubicBezTo>
                  <a:cubicBezTo>
                    <a:pt x="55" y="112"/>
                    <a:pt x="55" y="112"/>
                    <a:pt x="55" y="112"/>
                  </a:cubicBezTo>
                  <a:cubicBezTo>
                    <a:pt x="68" y="194"/>
                    <a:pt x="68" y="194"/>
                    <a:pt x="68" y="194"/>
                  </a:cubicBezTo>
                  <a:cubicBezTo>
                    <a:pt x="68" y="195"/>
                    <a:pt x="68" y="196"/>
                    <a:pt x="68" y="197"/>
                  </a:cubicBezTo>
                  <a:cubicBezTo>
                    <a:pt x="69" y="198"/>
                    <a:pt x="69" y="199"/>
                    <a:pt x="69" y="200"/>
                  </a:cubicBezTo>
                  <a:cubicBezTo>
                    <a:pt x="69" y="202"/>
                    <a:pt x="69" y="203"/>
                    <a:pt x="69" y="204"/>
                  </a:cubicBezTo>
                  <a:cubicBezTo>
                    <a:pt x="69" y="206"/>
                    <a:pt x="69" y="207"/>
                    <a:pt x="69" y="209"/>
                  </a:cubicBezTo>
                  <a:cubicBezTo>
                    <a:pt x="70" y="209"/>
                    <a:pt x="70" y="209"/>
                    <a:pt x="70" y="209"/>
                  </a:cubicBezTo>
                  <a:cubicBezTo>
                    <a:pt x="70" y="208"/>
                    <a:pt x="70" y="206"/>
                    <a:pt x="70" y="205"/>
                  </a:cubicBezTo>
                  <a:cubicBezTo>
                    <a:pt x="70" y="204"/>
                    <a:pt x="70" y="203"/>
                    <a:pt x="70" y="202"/>
                  </a:cubicBezTo>
                  <a:cubicBezTo>
                    <a:pt x="71" y="200"/>
                    <a:pt x="71" y="199"/>
                    <a:pt x="71" y="198"/>
                  </a:cubicBezTo>
                  <a:cubicBezTo>
                    <a:pt x="71" y="197"/>
                    <a:pt x="71" y="195"/>
                    <a:pt x="72" y="194"/>
                  </a:cubicBezTo>
                  <a:cubicBezTo>
                    <a:pt x="90" y="109"/>
                    <a:pt x="90" y="109"/>
                    <a:pt x="90" y="109"/>
                  </a:cubicBezTo>
                  <a:cubicBezTo>
                    <a:pt x="115" y="108"/>
                    <a:pt x="115" y="108"/>
                    <a:pt x="115" y="108"/>
                  </a:cubicBezTo>
                  <a:cubicBezTo>
                    <a:pt x="132" y="196"/>
                    <a:pt x="132" y="196"/>
                    <a:pt x="132" y="196"/>
                  </a:cubicBezTo>
                  <a:cubicBezTo>
                    <a:pt x="133" y="197"/>
                    <a:pt x="133" y="198"/>
                    <a:pt x="133" y="199"/>
                  </a:cubicBezTo>
                  <a:cubicBezTo>
                    <a:pt x="133" y="200"/>
                    <a:pt x="133" y="201"/>
                    <a:pt x="133" y="202"/>
                  </a:cubicBezTo>
                  <a:cubicBezTo>
                    <a:pt x="134" y="203"/>
                    <a:pt x="134" y="205"/>
                    <a:pt x="134" y="206"/>
                  </a:cubicBezTo>
                  <a:cubicBezTo>
                    <a:pt x="134" y="208"/>
                    <a:pt x="134" y="209"/>
                    <a:pt x="134" y="211"/>
                  </a:cubicBezTo>
                  <a:cubicBezTo>
                    <a:pt x="135" y="211"/>
                    <a:pt x="135" y="211"/>
                    <a:pt x="135" y="211"/>
                  </a:cubicBezTo>
                  <a:cubicBezTo>
                    <a:pt x="135" y="209"/>
                    <a:pt x="135" y="208"/>
                    <a:pt x="135" y="207"/>
                  </a:cubicBezTo>
                  <a:cubicBezTo>
                    <a:pt x="135" y="206"/>
                    <a:pt x="135" y="204"/>
                    <a:pt x="135" y="203"/>
                  </a:cubicBezTo>
                  <a:cubicBezTo>
                    <a:pt x="135" y="202"/>
                    <a:pt x="135" y="201"/>
                    <a:pt x="136" y="199"/>
                  </a:cubicBezTo>
                  <a:cubicBezTo>
                    <a:pt x="136" y="198"/>
                    <a:pt x="136" y="197"/>
                    <a:pt x="136" y="196"/>
                  </a:cubicBezTo>
                  <a:cubicBezTo>
                    <a:pt x="152" y="106"/>
                    <a:pt x="152" y="106"/>
                    <a:pt x="152" y="106"/>
                  </a:cubicBezTo>
                  <a:cubicBezTo>
                    <a:pt x="178" y="104"/>
                    <a:pt x="178" y="104"/>
                    <a:pt x="178" y="104"/>
                  </a:cubicBezTo>
                  <a:lnTo>
                    <a:pt x="147" y="241"/>
                  </a:lnTo>
                  <a:close/>
                  <a:moveTo>
                    <a:pt x="348" y="40"/>
                  </a:moveTo>
                  <a:cubicBezTo>
                    <a:pt x="216" y="40"/>
                    <a:pt x="216" y="40"/>
                    <a:pt x="216" y="40"/>
                  </a:cubicBezTo>
                  <a:cubicBezTo>
                    <a:pt x="216" y="80"/>
                    <a:pt x="216" y="80"/>
                    <a:pt x="216" y="80"/>
                  </a:cubicBezTo>
                  <a:cubicBezTo>
                    <a:pt x="324" y="80"/>
                    <a:pt x="324" y="80"/>
                    <a:pt x="324" y="80"/>
                  </a:cubicBezTo>
                  <a:cubicBezTo>
                    <a:pt x="324" y="96"/>
                    <a:pt x="324" y="96"/>
                    <a:pt x="324" y="96"/>
                  </a:cubicBezTo>
                  <a:cubicBezTo>
                    <a:pt x="216" y="96"/>
                    <a:pt x="216" y="96"/>
                    <a:pt x="216" y="96"/>
                  </a:cubicBezTo>
                  <a:cubicBezTo>
                    <a:pt x="216" y="116"/>
                    <a:pt x="216" y="116"/>
                    <a:pt x="216" y="116"/>
                  </a:cubicBezTo>
                  <a:cubicBezTo>
                    <a:pt x="324" y="116"/>
                    <a:pt x="324" y="116"/>
                    <a:pt x="324" y="116"/>
                  </a:cubicBezTo>
                  <a:cubicBezTo>
                    <a:pt x="324" y="132"/>
                    <a:pt x="324" y="132"/>
                    <a:pt x="324" y="132"/>
                  </a:cubicBezTo>
                  <a:cubicBezTo>
                    <a:pt x="216" y="132"/>
                    <a:pt x="216" y="132"/>
                    <a:pt x="216" y="132"/>
                  </a:cubicBezTo>
                  <a:cubicBezTo>
                    <a:pt x="216" y="152"/>
                    <a:pt x="216" y="152"/>
                    <a:pt x="216" y="152"/>
                  </a:cubicBezTo>
                  <a:cubicBezTo>
                    <a:pt x="324" y="152"/>
                    <a:pt x="324" y="152"/>
                    <a:pt x="324" y="152"/>
                  </a:cubicBezTo>
                  <a:cubicBezTo>
                    <a:pt x="324" y="168"/>
                    <a:pt x="324" y="168"/>
                    <a:pt x="324" y="168"/>
                  </a:cubicBezTo>
                  <a:cubicBezTo>
                    <a:pt x="216" y="168"/>
                    <a:pt x="216" y="168"/>
                    <a:pt x="216" y="168"/>
                  </a:cubicBezTo>
                  <a:cubicBezTo>
                    <a:pt x="216" y="188"/>
                    <a:pt x="216" y="188"/>
                    <a:pt x="216" y="188"/>
                  </a:cubicBezTo>
                  <a:cubicBezTo>
                    <a:pt x="324" y="188"/>
                    <a:pt x="324" y="188"/>
                    <a:pt x="324" y="188"/>
                  </a:cubicBezTo>
                  <a:cubicBezTo>
                    <a:pt x="324" y="204"/>
                    <a:pt x="324" y="204"/>
                    <a:pt x="324" y="204"/>
                  </a:cubicBezTo>
                  <a:cubicBezTo>
                    <a:pt x="216" y="204"/>
                    <a:pt x="216" y="204"/>
                    <a:pt x="216" y="204"/>
                  </a:cubicBezTo>
                  <a:cubicBezTo>
                    <a:pt x="216" y="224"/>
                    <a:pt x="216" y="224"/>
                    <a:pt x="216" y="224"/>
                  </a:cubicBezTo>
                  <a:cubicBezTo>
                    <a:pt x="324" y="224"/>
                    <a:pt x="324" y="224"/>
                    <a:pt x="324" y="224"/>
                  </a:cubicBezTo>
                  <a:cubicBezTo>
                    <a:pt x="324" y="240"/>
                    <a:pt x="324" y="240"/>
                    <a:pt x="324" y="240"/>
                  </a:cubicBezTo>
                  <a:cubicBezTo>
                    <a:pt x="216" y="240"/>
                    <a:pt x="216" y="240"/>
                    <a:pt x="216" y="240"/>
                  </a:cubicBezTo>
                  <a:cubicBezTo>
                    <a:pt x="216" y="260"/>
                    <a:pt x="216" y="260"/>
                    <a:pt x="216" y="260"/>
                  </a:cubicBezTo>
                  <a:cubicBezTo>
                    <a:pt x="324" y="260"/>
                    <a:pt x="324" y="260"/>
                    <a:pt x="324" y="260"/>
                  </a:cubicBezTo>
                  <a:cubicBezTo>
                    <a:pt x="324" y="276"/>
                    <a:pt x="324" y="276"/>
                    <a:pt x="324" y="276"/>
                  </a:cubicBezTo>
                  <a:cubicBezTo>
                    <a:pt x="216" y="276"/>
                    <a:pt x="216" y="276"/>
                    <a:pt x="216" y="276"/>
                  </a:cubicBezTo>
                  <a:cubicBezTo>
                    <a:pt x="216" y="312"/>
                    <a:pt x="216" y="312"/>
                    <a:pt x="216" y="312"/>
                  </a:cubicBezTo>
                  <a:cubicBezTo>
                    <a:pt x="348" y="312"/>
                    <a:pt x="348" y="312"/>
                    <a:pt x="348" y="312"/>
                  </a:cubicBezTo>
                  <a:cubicBezTo>
                    <a:pt x="353" y="312"/>
                    <a:pt x="356" y="309"/>
                    <a:pt x="356" y="305"/>
                  </a:cubicBezTo>
                  <a:cubicBezTo>
                    <a:pt x="356" y="48"/>
                    <a:pt x="356" y="48"/>
                    <a:pt x="356" y="48"/>
                  </a:cubicBezTo>
                  <a:cubicBezTo>
                    <a:pt x="356" y="44"/>
                    <a:pt x="353" y="40"/>
                    <a:pt x="348" y="40"/>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a:defRPr/>
              </a:pPr>
              <a:endParaRPr lang="en-US">
                <a:solidFill>
                  <a:srgbClr val="404040"/>
                </a:solidFill>
              </a:endParaRPr>
            </a:p>
          </p:txBody>
        </p:sp>
        <p:sp>
          <p:nvSpPr>
            <p:cNvPr id="40" name="Freeform 39"/>
            <p:cNvSpPr>
              <a:spLocks noChangeAspect="1" noEditPoints="1"/>
            </p:cNvSpPr>
            <p:nvPr/>
          </p:nvSpPr>
          <p:spPr bwMode="black">
            <a:xfrm>
              <a:off x="6101616" y="3171556"/>
              <a:ext cx="474663" cy="471487"/>
            </a:xfrm>
            <a:custGeom>
              <a:avLst/>
              <a:gdLst>
                <a:gd name="T0" fmla="*/ 216 w 352"/>
                <a:gd name="T1" fmla="*/ 36 h 352"/>
                <a:gd name="T2" fmla="*/ 252 w 352"/>
                <a:gd name="T3" fmla="*/ 68 h 352"/>
                <a:gd name="T4" fmla="*/ 216 w 352"/>
                <a:gd name="T5" fmla="*/ 100 h 352"/>
                <a:gd name="T6" fmla="*/ 252 w 352"/>
                <a:gd name="T7" fmla="*/ 112 h 352"/>
                <a:gd name="T8" fmla="*/ 216 w 352"/>
                <a:gd name="T9" fmla="*/ 144 h 352"/>
                <a:gd name="T10" fmla="*/ 252 w 352"/>
                <a:gd name="T11" fmla="*/ 156 h 352"/>
                <a:gd name="T12" fmla="*/ 216 w 352"/>
                <a:gd name="T13" fmla="*/ 188 h 352"/>
                <a:gd name="T14" fmla="*/ 252 w 352"/>
                <a:gd name="T15" fmla="*/ 200 h 352"/>
                <a:gd name="T16" fmla="*/ 216 w 352"/>
                <a:gd name="T17" fmla="*/ 232 h 352"/>
                <a:gd name="T18" fmla="*/ 252 w 352"/>
                <a:gd name="T19" fmla="*/ 244 h 352"/>
                <a:gd name="T20" fmla="*/ 216 w 352"/>
                <a:gd name="T21" fmla="*/ 276 h 352"/>
                <a:gd name="T22" fmla="*/ 344 w 352"/>
                <a:gd name="T23" fmla="*/ 308 h 352"/>
                <a:gd name="T24" fmla="*/ 352 w 352"/>
                <a:gd name="T25" fmla="*/ 44 h 352"/>
                <a:gd name="T26" fmla="*/ 320 w 352"/>
                <a:gd name="T27" fmla="*/ 276 h 352"/>
                <a:gd name="T28" fmla="*/ 264 w 352"/>
                <a:gd name="T29" fmla="*/ 244 h 352"/>
                <a:gd name="T30" fmla="*/ 320 w 352"/>
                <a:gd name="T31" fmla="*/ 276 h 352"/>
                <a:gd name="T32" fmla="*/ 264 w 352"/>
                <a:gd name="T33" fmla="*/ 232 h 352"/>
                <a:gd name="T34" fmla="*/ 320 w 352"/>
                <a:gd name="T35" fmla="*/ 200 h 352"/>
                <a:gd name="T36" fmla="*/ 320 w 352"/>
                <a:gd name="T37" fmla="*/ 188 h 352"/>
                <a:gd name="T38" fmla="*/ 264 w 352"/>
                <a:gd name="T39" fmla="*/ 156 h 352"/>
                <a:gd name="T40" fmla="*/ 320 w 352"/>
                <a:gd name="T41" fmla="*/ 188 h 352"/>
                <a:gd name="T42" fmla="*/ 264 w 352"/>
                <a:gd name="T43" fmla="*/ 144 h 352"/>
                <a:gd name="T44" fmla="*/ 320 w 352"/>
                <a:gd name="T45" fmla="*/ 112 h 352"/>
                <a:gd name="T46" fmla="*/ 320 w 352"/>
                <a:gd name="T47" fmla="*/ 100 h 352"/>
                <a:gd name="T48" fmla="*/ 264 w 352"/>
                <a:gd name="T49" fmla="*/ 68 h 352"/>
                <a:gd name="T50" fmla="*/ 320 w 352"/>
                <a:gd name="T51" fmla="*/ 100 h 352"/>
                <a:gd name="T52" fmla="*/ 0 w 352"/>
                <a:gd name="T53" fmla="*/ 316 h 352"/>
                <a:gd name="T54" fmla="*/ 208 w 352"/>
                <a:gd name="T55" fmla="*/ 0 h 352"/>
                <a:gd name="T56" fmla="*/ 120 w 352"/>
                <a:gd name="T57" fmla="*/ 246 h 352"/>
                <a:gd name="T58" fmla="*/ 100 w 352"/>
                <a:gd name="T59" fmla="*/ 199 h 352"/>
                <a:gd name="T60" fmla="*/ 99 w 352"/>
                <a:gd name="T61" fmla="*/ 194 h 352"/>
                <a:gd name="T62" fmla="*/ 98 w 352"/>
                <a:gd name="T63" fmla="*/ 191 h 352"/>
                <a:gd name="T64" fmla="*/ 97 w 352"/>
                <a:gd name="T65" fmla="*/ 195 h 352"/>
                <a:gd name="T66" fmla="*/ 96 w 352"/>
                <a:gd name="T67" fmla="*/ 200 h 352"/>
                <a:gd name="T68" fmla="*/ 49 w 352"/>
                <a:gd name="T69" fmla="*/ 242 h 352"/>
                <a:gd name="T70" fmla="*/ 52 w 352"/>
                <a:gd name="T71" fmla="*/ 110 h 352"/>
                <a:gd name="T72" fmla="*/ 96 w 352"/>
                <a:gd name="T73" fmla="*/ 148 h 352"/>
                <a:gd name="T74" fmla="*/ 98 w 352"/>
                <a:gd name="T75" fmla="*/ 154 h 352"/>
                <a:gd name="T76" fmla="*/ 99 w 352"/>
                <a:gd name="T77" fmla="*/ 160 h 352"/>
                <a:gd name="T78" fmla="*/ 100 w 352"/>
                <a:gd name="T79" fmla="*/ 158 h 352"/>
                <a:gd name="T80" fmla="*/ 102 w 352"/>
                <a:gd name="T81" fmla="*/ 152 h 352"/>
                <a:gd name="T82" fmla="*/ 121 w 352"/>
                <a:gd name="T83" fmla="*/ 106 h 352"/>
                <a:gd name="T84" fmla="*/ 116 w 352"/>
                <a:gd name="T85" fmla="*/ 175 h 352"/>
                <a:gd name="T86" fmla="*/ 120 w 352"/>
                <a:gd name="T87" fmla="*/ 24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2" h="352">
                  <a:moveTo>
                    <a:pt x="344" y="36"/>
                  </a:moveTo>
                  <a:cubicBezTo>
                    <a:pt x="216" y="36"/>
                    <a:pt x="216" y="36"/>
                    <a:pt x="216" y="36"/>
                  </a:cubicBezTo>
                  <a:cubicBezTo>
                    <a:pt x="216" y="68"/>
                    <a:pt x="216" y="68"/>
                    <a:pt x="216" y="68"/>
                  </a:cubicBezTo>
                  <a:cubicBezTo>
                    <a:pt x="252" y="68"/>
                    <a:pt x="252" y="68"/>
                    <a:pt x="252" y="68"/>
                  </a:cubicBezTo>
                  <a:cubicBezTo>
                    <a:pt x="252" y="100"/>
                    <a:pt x="252" y="100"/>
                    <a:pt x="252" y="100"/>
                  </a:cubicBezTo>
                  <a:cubicBezTo>
                    <a:pt x="216" y="100"/>
                    <a:pt x="216" y="100"/>
                    <a:pt x="216" y="100"/>
                  </a:cubicBezTo>
                  <a:cubicBezTo>
                    <a:pt x="216" y="112"/>
                    <a:pt x="216" y="112"/>
                    <a:pt x="216" y="112"/>
                  </a:cubicBezTo>
                  <a:cubicBezTo>
                    <a:pt x="252" y="112"/>
                    <a:pt x="252" y="112"/>
                    <a:pt x="252" y="112"/>
                  </a:cubicBezTo>
                  <a:cubicBezTo>
                    <a:pt x="252" y="144"/>
                    <a:pt x="252" y="144"/>
                    <a:pt x="252" y="144"/>
                  </a:cubicBezTo>
                  <a:cubicBezTo>
                    <a:pt x="216" y="144"/>
                    <a:pt x="216" y="144"/>
                    <a:pt x="216" y="144"/>
                  </a:cubicBezTo>
                  <a:cubicBezTo>
                    <a:pt x="216" y="156"/>
                    <a:pt x="216" y="156"/>
                    <a:pt x="216" y="156"/>
                  </a:cubicBezTo>
                  <a:cubicBezTo>
                    <a:pt x="252" y="156"/>
                    <a:pt x="252" y="156"/>
                    <a:pt x="252" y="156"/>
                  </a:cubicBezTo>
                  <a:cubicBezTo>
                    <a:pt x="252" y="188"/>
                    <a:pt x="252" y="188"/>
                    <a:pt x="252" y="188"/>
                  </a:cubicBezTo>
                  <a:cubicBezTo>
                    <a:pt x="216" y="188"/>
                    <a:pt x="216" y="188"/>
                    <a:pt x="216" y="188"/>
                  </a:cubicBezTo>
                  <a:cubicBezTo>
                    <a:pt x="216" y="200"/>
                    <a:pt x="216" y="200"/>
                    <a:pt x="216" y="200"/>
                  </a:cubicBezTo>
                  <a:cubicBezTo>
                    <a:pt x="252" y="200"/>
                    <a:pt x="252" y="200"/>
                    <a:pt x="252" y="200"/>
                  </a:cubicBezTo>
                  <a:cubicBezTo>
                    <a:pt x="252" y="232"/>
                    <a:pt x="252" y="232"/>
                    <a:pt x="252" y="232"/>
                  </a:cubicBezTo>
                  <a:cubicBezTo>
                    <a:pt x="216" y="232"/>
                    <a:pt x="216" y="232"/>
                    <a:pt x="216" y="232"/>
                  </a:cubicBezTo>
                  <a:cubicBezTo>
                    <a:pt x="216" y="244"/>
                    <a:pt x="216" y="244"/>
                    <a:pt x="216" y="244"/>
                  </a:cubicBezTo>
                  <a:cubicBezTo>
                    <a:pt x="252" y="244"/>
                    <a:pt x="252" y="244"/>
                    <a:pt x="252" y="244"/>
                  </a:cubicBezTo>
                  <a:cubicBezTo>
                    <a:pt x="252" y="276"/>
                    <a:pt x="252" y="276"/>
                    <a:pt x="252" y="276"/>
                  </a:cubicBezTo>
                  <a:cubicBezTo>
                    <a:pt x="216" y="276"/>
                    <a:pt x="216" y="276"/>
                    <a:pt x="216" y="276"/>
                  </a:cubicBezTo>
                  <a:cubicBezTo>
                    <a:pt x="216" y="308"/>
                    <a:pt x="216" y="308"/>
                    <a:pt x="216" y="308"/>
                  </a:cubicBezTo>
                  <a:cubicBezTo>
                    <a:pt x="344" y="308"/>
                    <a:pt x="344" y="308"/>
                    <a:pt x="344" y="308"/>
                  </a:cubicBezTo>
                  <a:cubicBezTo>
                    <a:pt x="349" y="308"/>
                    <a:pt x="352" y="303"/>
                    <a:pt x="352" y="300"/>
                  </a:cubicBezTo>
                  <a:cubicBezTo>
                    <a:pt x="352" y="44"/>
                    <a:pt x="352" y="44"/>
                    <a:pt x="352" y="44"/>
                  </a:cubicBezTo>
                  <a:cubicBezTo>
                    <a:pt x="352" y="39"/>
                    <a:pt x="345" y="36"/>
                    <a:pt x="344" y="36"/>
                  </a:cubicBezTo>
                  <a:close/>
                  <a:moveTo>
                    <a:pt x="320" y="276"/>
                  </a:moveTo>
                  <a:cubicBezTo>
                    <a:pt x="264" y="276"/>
                    <a:pt x="264" y="276"/>
                    <a:pt x="264" y="276"/>
                  </a:cubicBezTo>
                  <a:cubicBezTo>
                    <a:pt x="264" y="244"/>
                    <a:pt x="264" y="244"/>
                    <a:pt x="264" y="244"/>
                  </a:cubicBezTo>
                  <a:cubicBezTo>
                    <a:pt x="320" y="244"/>
                    <a:pt x="320" y="244"/>
                    <a:pt x="320" y="244"/>
                  </a:cubicBezTo>
                  <a:lnTo>
                    <a:pt x="320" y="276"/>
                  </a:lnTo>
                  <a:close/>
                  <a:moveTo>
                    <a:pt x="320" y="232"/>
                  </a:moveTo>
                  <a:cubicBezTo>
                    <a:pt x="264" y="232"/>
                    <a:pt x="264" y="232"/>
                    <a:pt x="264" y="232"/>
                  </a:cubicBezTo>
                  <a:cubicBezTo>
                    <a:pt x="264" y="200"/>
                    <a:pt x="264" y="200"/>
                    <a:pt x="264" y="200"/>
                  </a:cubicBezTo>
                  <a:cubicBezTo>
                    <a:pt x="320" y="200"/>
                    <a:pt x="320" y="200"/>
                    <a:pt x="320" y="200"/>
                  </a:cubicBezTo>
                  <a:lnTo>
                    <a:pt x="320" y="232"/>
                  </a:lnTo>
                  <a:close/>
                  <a:moveTo>
                    <a:pt x="320" y="188"/>
                  </a:moveTo>
                  <a:cubicBezTo>
                    <a:pt x="264" y="188"/>
                    <a:pt x="264" y="188"/>
                    <a:pt x="264" y="188"/>
                  </a:cubicBezTo>
                  <a:cubicBezTo>
                    <a:pt x="264" y="156"/>
                    <a:pt x="264" y="156"/>
                    <a:pt x="264" y="156"/>
                  </a:cubicBezTo>
                  <a:cubicBezTo>
                    <a:pt x="320" y="156"/>
                    <a:pt x="320" y="156"/>
                    <a:pt x="320" y="156"/>
                  </a:cubicBezTo>
                  <a:lnTo>
                    <a:pt x="320" y="188"/>
                  </a:lnTo>
                  <a:close/>
                  <a:moveTo>
                    <a:pt x="320" y="144"/>
                  </a:moveTo>
                  <a:cubicBezTo>
                    <a:pt x="264" y="144"/>
                    <a:pt x="264" y="144"/>
                    <a:pt x="264" y="144"/>
                  </a:cubicBezTo>
                  <a:cubicBezTo>
                    <a:pt x="264" y="112"/>
                    <a:pt x="264" y="112"/>
                    <a:pt x="264" y="112"/>
                  </a:cubicBezTo>
                  <a:cubicBezTo>
                    <a:pt x="320" y="112"/>
                    <a:pt x="320" y="112"/>
                    <a:pt x="320" y="112"/>
                  </a:cubicBezTo>
                  <a:lnTo>
                    <a:pt x="320" y="144"/>
                  </a:lnTo>
                  <a:close/>
                  <a:moveTo>
                    <a:pt x="320" y="100"/>
                  </a:moveTo>
                  <a:cubicBezTo>
                    <a:pt x="264" y="100"/>
                    <a:pt x="264" y="100"/>
                    <a:pt x="264" y="100"/>
                  </a:cubicBezTo>
                  <a:cubicBezTo>
                    <a:pt x="264" y="68"/>
                    <a:pt x="264" y="68"/>
                    <a:pt x="264" y="68"/>
                  </a:cubicBezTo>
                  <a:cubicBezTo>
                    <a:pt x="320" y="68"/>
                    <a:pt x="320" y="68"/>
                    <a:pt x="320" y="68"/>
                  </a:cubicBezTo>
                  <a:lnTo>
                    <a:pt x="320" y="100"/>
                  </a:lnTo>
                  <a:close/>
                  <a:moveTo>
                    <a:pt x="0" y="36"/>
                  </a:moveTo>
                  <a:cubicBezTo>
                    <a:pt x="0" y="316"/>
                    <a:pt x="0" y="316"/>
                    <a:pt x="0" y="316"/>
                  </a:cubicBezTo>
                  <a:cubicBezTo>
                    <a:pt x="208" y="352"/>
                    <a:pt x="208" y="352"/>
                    <a:pt x="208" y="352"/>
                  </a:cubicBezTo>
                  <a:cubicBezTo>
                    <a:pt x="208" y="0"/>
                    <a:pt x="208" y="0"/>
                    <a:pt x="208" y="0"/>
                  </a:cubicBezTo>
                  <a:lnTo>
                    <a:pt x="0" y="36"/>
                  </a:lnTo>
                  <a:close/>
                  <a:moveTo>
                    <a:pt x="120" y="246"/>
                  </a:moveTo>
                  <a:cubicBezTo>
                    <a:pt x="101" y="200"/>
                    <a:pt x="101" y="200"/>
                    <a:pt x="101" y="200"/>
                  </a:cubicBezTo>
                  <a:cubicBezTo>
                    <a:pt x="101" y="200"/>
                    <a:pt x="100" y="199"/>
                    <a:pt x="100" y="199"/>
                  </a:cubicBezTo>
                  <a:cubicBezTo>
                    <a:pt x="100" y="198"/>
                    <a:pt x="100" y="197"/>
                    <a:pt x="100" y="197"/>
                  </a:cubicBezTo>
                  <a:cubicBezTo>
                    <a:pt x="100" y="196"/>
                    <a:pt x="99" y="195"/>
                    <a:pt x="99" y="194"/>
                  </a:cubicBezTo>
                  <a:cubicBezTo>
                    <a:pt x="99" y="193"/>
                    <a:pt x="99" y="192"/>
                    <a:pt x="99" y="191"/>
                  </a:cubicBezTo>
                  <a:cubicBezTo>
                    <a:pt x="98" y="191"/>
                    <a:pt x="98" y="191"/>
                    <a:pt x="98" y="191"/>
                  </a:cubicBezTo>
                  <a:cubicBezTo>
                    <a:pt x="98" y="191"/>
                    <a:pt x="98" y="192"/>
                    <a:pt x="98" y="193"/>
                  </a:cubicBezTo>
                  <a:cubicBezTo>
                    <a:pt x="98" y="193"/>
                    <a:pt x="97" y="194"/>
                    <a:pt x="97" y="195"/>
                  </a:cubicBezTo>
                  <a:cubicBezTo>
                    <a:pt x="97" y="196"/>
                    <a:pt x="97" y="196"/>
                    <a:pt x="97" y="197"/>
                  </a:cubicBezTo>
                  <a:cubicBezTo>
                    <a:pt x="96" y="198"/>
                    <a:pt x="96" y="199"/>
                    <a:pt x="96" y="200"/>
                  </a:cubicBezTo>
                  <a:cubicBezTo>
                    <a:pt x="77" y="243"/>
                    <a:pt x="77" y="243"/>
                    <a:pt x="77" y="243"/>
                  </a:cubicBezTo>
                  <a:cubicBezTo>
                    <a:pt x="49" y="242"/>
                    <a:pt x="49" y="242"/>
                    <a:pt x="49" y="242"/>
                  </a:cubicBezTo>
                  <a:cubicBezTo>
                    <a:pt x="82" y="176"/>
                    <a:pt x="82" y="176"/>
                    <a:pt x="82" y="176"/>
                  </a:cubicBezTo>
                  <a:cubicBezTo>
                    <a:pt x="52" y="110"/>
                    <a:pt x="52" y="110"/>
                    <a:pt x="52" y="110"/>
                  </a:cubicBezTo>
                  <a:cubicBezTo>
                    <a:pt x="80" y="108"/>
                    <a:pt x="80" y="108"/>
                    <a:pt x="80" y="108"/>
                  </a:cubicBezTo>
                  <a:cubicBezTo>
                    <a:pt x="96" y="148"/>
                    <a:pt x="96" y="148"/>
                    <a:pt x="96" y="148"/>
                  </a:cubicBezTo>
                  <a:cubicBezTo>
                    <a:pt x="96" y="149"/>
                    <a:pt x="97" y="150"/>
                    <a:pt x="97" y="151"/>
                  </a:cubicBezTo>
                  <a:cubicBezTo>
                    <a:pt x="97" y="152"/>
                    <a:pt x="98" y="153"/>
                    <a:pt x="98" y="154"/>
                  </a:cubicBezTo>
                  <a:cubicBezTo>
                    <a:pt x="98" y="155"/>
                    <a:pt x="98" y="156"/>
                    <a:pt x="99" y="157"/>
                  </a:cubicBezTo>
                  <a:cubicBezTo>
                    <a:pt x="99" y="158"/>
                    <a:pt x="99" y="159"/>
                    <a:pt x="99" y="160"/>
                  </a:cubicBezTo>
                  <a:cubicBezTo>
                    <a:pt x="100" y="160"/>
                    <a:pt x="100" y="160"/>
                    <a:pt x="100" y="160"/>
                  </a:cubicBezTo>
                  <a:cubicBezTo>
                    <a:pt x="100" y="159"/>
                    <a:pt x="100" y="159"/>
                    <a:pt x="100" y="158"/>
                  </a:cubicBezTo>
                  <a:cubicBezTo>
                    <a:pt x="100" y="157"/>
                    <a:pt x="101" y="156"/>
                    <a:pt x="101" y="155"/>
                  </a:cubicBezTo>
                  <a:cubicBezTo>
                    <a:pt x="101" y="154"/>
                    <a:pt x="102" y="153"/>
                    <a:pt x="102" y="152"/>
                  </a:cubicBezTo>
                  <a:cubicBezTo>
                    <a:pt x="102" y="151"/>
                    <a:pt x="103" y="149"/>
                    <a:pt x="103" y="148"/>
                  </a:cubicBezTo>
                  <a:cubicBezTo>
                    <a:pt x="121" y="106"/>
                    <a:pt x="121" y="106"/>
                    <a:pt x="121" y="106"/>
                  </a:cubicBezTo>
                  <a:cubicBezTo>
                    <a:pt x="151" y="104"/>
                    <a:pt x="151" y="104"/>
                    <a:pt x="151" y="104"/>
                  </a:cubicBezTo>
                  <a:cubicBezTo>
                    <a:pt x="116" y="175"/>
                    <a:pt x="116" y="175"/>
                    <a:pt x="116" y="175"/>
                  </a:cubicBezTo>
                  <a:cubicBezTo>
                    <a:pt x="152" y="248"/>
                    <a:pt x="152" y="248"/>
                    <a:pt x="152" y="248"/>
                  </a:cubicBezTo>
                  <a:lnTo>
                    <a:pt x="120" y="24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a:defRPr/>
              </a:pPr>
              <a:endParaRPr lang="en-US">
                <a:solidFill>
                  <a:srgbClr val="404040"/>
                </a:solidFill>
              </a:endParaRPr>
            </a:p>
          </p:txBody>
        </p:sp>
        <p:sp>
          <p:nvSpPr>
            <p:cNvPr id="41" name="Freeform 29"/>
            <p:cNvSpPr>
              <a:spLocks noChangeAspect="1" noEditPoints="1"/>
            </p:cNvSpPr>
            <p:nvPr/>
          </p:nvSpPr>
          <p:spPr bwMode="black">
            <a:xfrm>
              <a:off x="2882834" y="3176067"/>
              <a:ext cx="479425" cy="471487"/>
            </a:xfrm>
            <a:custGeom>
              <a:avLst/>
              <a:gdLst>
                <a:gd name="T0" fmla="*/ 118 w 356"/>
                <a:gd name="T1" fmla="*/ 135 h 352"/>
                <a:gd name="T2" fmla="*/ 102 w 356"/>
                <a:gd name="T3" fmla="*/ 130 h 352"/>
                <a:gd name="T4" fmla="*/ 92 w 356"/>
                <a:gd name="T5" fmla="*/ 171 h 352"/>
                <a:gd name="T6" fmla="*/ 102 w 356"/>
                <a:gd name="T7" fmla="*/ 173 h 352"/>
                <a:gd name="T8" fmla="*/ 118 w 356"/>
                <a:gd name="T9" fmla="*/ 168 h 352"/>
                <a:gd name="T10" fmla="*/ 123 w 356"/>
                <a:gd name="T11" fmla="*/ 151 h 352"/>
                <a:gd name="T12" fmla="*/ 0 w 356"/>
                <a:gd name="T13" fmla="*/ 36 h 352"/>
                <a:gd name="T14" fmla="*/ 208 w 356"/>
                <a:gd name="T15" fmla="*/ 352 h 352"/>
                <a:gd name="T16" fmla="*/ 0 w 356"/>
                <a:gd name="T17" fmla="*/ 36 h 352"/>
                <a:gd name="T18" fmla="*/ 149 w 356"/>
                <a:gd name="T19" fmla="*/ 169 h 352"/>
                <a:gd name="T20" fmla="*/ 140 w 356"/>
                <a:gd name="T21" fmla="*/ 184 h 352"/>
                <a:gd name="T22" fmla="*/ 124 w 356"/>
                <a:gd name="T23" fmla="*/ 194 h 352"/>
                <a:gd name="T24" fmla="*/ 104 w 356"/>
                <a:gd name="T25" fmla="*/ 197 h 352"/>
                <a:gd name="T26" fmla="*/ 92 w 356"/>
                <a:gd name="T27" fmla="*/ 244 h 352"/>
                <a:gd name="T28" fmla="*/ 68 w 356"/>
                <a:gd name="T29" fmla="*/ 108 h 352"/>
                <a:gd name="T30" fmla="*/ 126 w 356"/>
                <a:gd name="T31" fmla="*/ 107 h 352"/>
                <a:gd name="T32" fmla="*/ 150 w 356"/>
                <a:gd name="T33" fmla="*/ 129 h 352"/>
                <a:gd name="T34" fmla="*/ 152 w 356"/>
                <a:gd name="T35" fmla="*/ 159 h 352"/>
                <a:gd name="T36" fmla="*/ 111 w 356"/>
                <a:gd name="T37" fmla="*/ 131 h 352"/>
                <a:gd name="T38" fmla="*/ 92 w 356"/>
                <a:gd name="T39" fmla="*/ 131 h 352"/>
                <a:gd name="T40" fmla="*/ 94 w 356"/>
                <a:gd name="T41" fmla="*/ 173 h 352"/>
                <a:gd name="T42" fmla="*/ 111 w 356"/>
                <a:gd name="T43" fmla="*/ 172 h 352"/>
                <a:gd name="T44" fmla="*/ 122 w 356"/>
                <a:gd name="T45" fmla="*/ 161 h 352"/>
                <a:gd name="T46" fmla="*/ 122 w 356"/>
                <a:gd name="T47" fmla="*/ 142 h 352"/>
                <a:gd name="T48" fmla="*/ 122 w 356"/>
                <a:gd name="T49" fmla="*/ 142 h 352"/>
                <a:gd name="T50" fmla="*/ 111 w 356"/>
                <a:gd name="T51" fmla="*/ 131 h 352"/>
                <a:gd name="T52" fmla="*/ 92 w 356"/>
                <a:gd name="T53" fmla="*/ 131 h 352"/>
                <a:gd name="T54" fmla="*/ 94 w 356"/>
                <a:gd name="T55" fmla="*/ 173 h 352"/>
                <a:gd name="T56" fmla="*/ 111 w 356"/>
                <a:gd name="T57" fmla="*/ 172 h 352"/>
                <a:gd name="T58" fmla="*/ 122 w 356"/>
                <a:gd name="T59" fmla="*/ 161 h 352"/>
                <a:gd name="T60" fmla="*/ 122 w 356"/>
                <a:gd name="T61" fmla="*/ 142 h 352"/>
                <a:gd name="T62" fmla="*/ 216 w 356"/>
                <a:gd name="T63" fmla="*/ 52 h 352"/>
                <a:gd name="T64" fmla="*/ 244 w 356"/>
                <a:gd name="T65" fmla="*/ 92 h 352"/>
                <a:gd name="T66" fmla="*/ 292 w 356"/>
                <a:gd name="T67" fmla="*/ 140 h 352"/>
                <a:gd name="T68" fmla="*/ 216 w 356"/>
                <a:gd name="T69" fmla="*/ 179 h 352"/>
                <a:gd name="T70" fmla="*/ 320 w 356"/>
                <a:gd name="T71" fmla="*/ 212 h 352"/>
                <a:gd name="T72" fmla="*/ 216 w 356"/>
                <a:gd name="T73" fmla="*/ 228 h 352"/>
                <a:gd name="T74" fmla="*/ 320 w 356"/>
                <a:gd name="T75" fmla="*/ 248 h 352"/>
                <a:gd name="T76" fmla="*/ 216 w 356"/>
                <a:gd name="T77" fmla="*/ 264 h 352"/>
                <a:gd name="T78" fmla="*/ 348 w 356"/>
                <a:gd name="T79" fmla="*/ 300 h 352"/>
                <a:gd name="T80" fmla="*/ 356 w 356"/>
                <a:gd name="T81" fmla="*/ 60 h 352"/>
                <a:gd name="T82" fmla="*/ 252 w 356"/>
                <a:gd name="T83" fmla="*/ 132 h 352"/>
                <a:gd name="T84" fmla="*/ 300 w 356"/>
                <a:gd name="T85" fmla="*/ 13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6" h="352">
                  <a:moveTo>
                    <a:pt x="122" y="142"/>
                  </a:moveTo>
                  <a:cubicBezTo>
                    <a:pt x="121" y="139"/>
                    <a:pt x="120" y="137"/>
                    <a:pt x="118" y="135"/>
                  </a:cubicBezTo>
                  <a:cubicBezTo>
                    <a:pt x="116" y="133"/>
                    <a:pt x="114" y="132"/>
                    <a:pt x="111" y="131"/>
                  </a:cubicBezTo>
                  <a:cubicBezTo>
                    <a:pt x="109" y="130"/>
                    <a:pt x="105" y="130"/>
                    <a:pt x="102" y="130"/>
                  </a:cubicBezTo>
                  <a:cubicBezTo>
                    <a:pt x="92" y="131"/>
                    <a:pt x="92" y="131"/>
                    <a:pt x="92" y="131"/>
                  </a:cubicBezTo>
                  <a:cubicBezTo>
                    <a:pt x="92" y="171"/>
                    <a:pt x="92" y="171"/>
                    <a:pt x="92" y="171"/>
                  </a:cubicBezTo>
                  <a:cubicBezTo>
                    <a:pt x="94" y="173"/>
                    <a:pt x="94" y="173"/>
                    <a:pt x="94" y="173"/>
                  </a:cubicBezTo>
                  <a:cubicBezTo>
                    <a:pt x="102" y="173"/>
                    <a:pt x="102" y="173"/>
                    <a:pt x="102" y="173"/>
                  </a:cubicBezTo>
                  <a:cubicBezTo>
                    <a:pt x="105" y="173"/>
                    <a:pt x="109" y="173"/>
                    <a:pt x="111" y="172"/>
                  </a:cubicBezTo>
                  <a:cubicBezTo>
                    <a:pt x="114" y="171"/>
                    <a:pt x="116" y="170"/>
                    <a:pt x="118" y="168"/>
                  </a:cubicBezTo>
                  <a:cubicBezTo>
                    <a:pt x="120" y="166"/>
                    <a:pt x="121" y="164"/>
                    <a:pt x="122" y="161"/>
                  </a:cubicBezTo>
                  <a:cubicBezTo>
                    <a:pt x="123" y="158"/>
                    <a:pt x="123" y="155"/>
                    <a:pt x="123" y="151"/>
                  </a:cubicBezTo>
                  <a:cubicBezTo>
                    <a:pt x="123" y="147"/>
                    <a:pt x="123" y="144"/>
                    <a:pt x="122" y="142"/>
                  </a:cubicBezTo>
                  <a:close/>
                  <a:moveTo>
                    <a:pt x="0" y="36"/>
                  </a:moveTo>
                  <a:cubicBezTo>
                    <a:pt x="0" y="316"/>
                    <a:pt x="0" y="316"/>
                    <a:pt x="0" y="316"/>
                  </a:cubicBezTo>
                  <a:cubicBezTo>
                    <a:pt x="208" y="352"/>
                    <a:pt x="208" y="352"/>
                    <a:pt x="208" y="352"/>
                  </a:cubicBezTo>
                  <a:cubicBezTo>
                    <a:pt x="208" y="0"/>
                    <a:pt x="208" y="0"/>
                    <a:pt x="208" y="0"/>
                  </a:cubicBezTo>
                  <a:lnTo>
                    <a:pt x="0" y="36"/>
                  </a:lnTo>
                  <a:close/>
                  <a:moveTo>
                    <a:pt x="152" y="159"/>
                  </a:moveTo>
                  <a:cubicBezTo>
                    <a:pt x="151" y="163"/>
                    <a:pt x="150" y="166"/>
                    <a:pt x="149" y="169"/>
                  </a:cubicBezTo>
                  <a:cubicBezTo>
                    <a:pt x="148" y="172"/>
                    <a:pt x="147" y="174"/>
                    <a:pt x="145" y="177"/>
                  </a:cubicBezTo>
                  <a:cubicBezTo>
                    <a:pt x="144" y="179"/>
                    <a:pt x="142" y="182"/>
                    <a:pt x="140" y="184"/>
                  </a:cubicBezTo>
                  <a:cubicBezTo>
                    <a:pt x="137" y="186"/>
                    <a:pt x="135" y="188"/>
                    <a:pt x="132" y="190"/>
                  </a:cubicBezTo>
                  <a:cubicBezTo>
                    <a:pt x="130" y="192"/>
                    <a:pt x="127" y="193"/>
                    <a:pt x="124" y="194"/>
                  </a:cubicBezTo>
                  <a:cubicBezTo>
                    <a:pt x="121" y="195"/>
                    <a:pt x="118" y="196"/>
                    <a:pt x="115" y="197"/>
                  </a:cubicBezTo>
                  <a:cubicBezTo>
                    <a:pt x="111" y="197"/>
                    <a:pt x="108" y="197"/>
                    <a:pt x="104" y="197"/>
                  </a:cubicBezTo>
                  <a:cubicBezTo>
                    <a:pt x="92" y="197"/>
                    <a:pt x="92" y="197"/>
                    <a:pt x="92" y="197"/>
                  </a:cubicBezTo>
                  <a:cubicBezTo>
                    <a:pt x="92" y="244"/>
                    <a:pt x="92" y="244"/>
                    <a:pt x="92" y="244"/>
                  </a:cubicBezTo>
                  <a:cubicBezTo>
                    <a:pt x="68" y="243"/>
                    <a:pt x="68" y="243"/>
                    <a:pt x="68" y="243"/>
                  </a:cubicBezTo>
                  <a:cubicBezTo>
                    <a:pt x="68" y="108"/>
                    <a:pt x="68" y="108"/>
                    <a:pt x="68" y="108"/>
                  </a:cubicBezTo>
                  <a:cubicBezTo>
                    <a:pt x="107" y="106"/>
                    <a:pt x="107" y="106"/>
                    <a:pt x="107" y="106"/>
                  </a:cubicBezTo>
                  <a:cubicBezTo>
                    <a:pt x="114" y="105"/>
                    <a:pt x="121" y="106"/>
                    <a:pt x="126" y="107"/>
                  </a:cubicBezTo>
                  <a:cubicBezTo>
                    <a:pt x="132" y="109"/>
                    <a:pt x="137" y="111"/>
                    <a:pt x="141" y="115"/>
                  </a:cubicBezTo>
                  <a:cubicBezTo>
                    <a:pt x="145" y="119"/>
                    <a:pt x="148" y="123"/>
                    <a:pt x="150" y="129"/>
                  </a:cubicBezTo>
                  <a:cubicBezTo>
                    <a:pt x="152" y="135"/>
                    <a:pt x="153" y="142"/>
                    <a:pt x="153" y="149"/>
                  </a:cubicBezTo>
                  <a:cubicBezTo>
                    <a:pt x="153" y="153"/>
                    <a:pt x="152" y="156"/>
                    <a:pt x="152" y="159"/>
                  </a:cubicBezTo>
                  <a:close/>
                  <a:moveTo>
                    <a:pt x="118" y="135"/>
                  </a:moveTo>
                  <a:cubicBezTo>
                    <a:pt x="116" y="133"/>
                    <a:pt x="114" y="132"/>
                    <a:pt x="111" y="131"/>
                  </a:cubicBezTo>
                  <a:cubicBezTo>
                    <a:pt x="109" y="130"/>
                    <a:pt x="105" y="130"/>
                    <a:pt x="102" y="130"/>
                  </a:cubicBezTo>
                  <a:cubicBezTo>
                    <a:pt x="92" y="131"/>
                    <a:pt x="92" y="131"/>
                    <a:pt x="92" y="131"/>
                  </a:cubicBezTo>
                  <a:cubicBezTo>
                    <a:pt x="92" y="171"/>
                    <a:pt x="92" y="171"/>
                    <a:pt x="92" y="171"/>
                  </a:cubicBezTo>
                  <a:cubicBezTo>
                    <a:pt x="94" y="173"/>
                    <a:pt x="94" y="173"/>
                    <a:pt x="94" y="173"/>
                  </a:cubicBezTo>
                  <a:cubicBezTo>
                    <a:pt x="102" y="173"/>
                    <a:pt x="102" y="173"/>
                    <a:pt x="102" y="173"/>
                  </a:cubicBezTo>
                  <a:cubicBezTo>
                    <a:pt x="105" y="173"/>
                    <a:pt x="109" y="173"/>
                    <a:pt x="111" y="172"/>
                  </a:cubicBezTo>
                  <a:cubicBezTo>
                    <a:pt x="114" y="171"/>
                    <a:pt x="116" y="170"/>
                    <a:pt x="118" y="168"/>
                  </a:cubicBezTo>
                  <a:cubicBezTo>
                    <a:pt x="120" y="166"/>
                    <a:pt x="121" y="164"/>
                    <a:pt x="122" y="161"/>
                  </a:cubicBezTo>
                  <a:cubicBezTo>
                    <a:pt x="123" y="158"/>
                    <a:pt x="123" y="155"/>
                    <a:pt x="123" y="151"/>
                  </a:cubicBezTo>
                  <a:cubicBezTo>
                    <a:pt x="123" y="147"/>
                    <a:pt x="123" y="144"/>
                    <a:pt x="122" y="142"/>
                  </a:cubicBezTo>
                  <a:cubicBezTo>
                    <a:pt x="121" y="139"/>
                    <a:pt x="120" y="137"/>
                    <a:pt x="118" y="135"/>
                  </a:cubicBezTo>
                  <a:close/>
                  <a:moveTo>
                    <a:pt x="122" y="142"/>
                  </a:moveTo>
                  <a:cubicBezTo>
                    <a:pt x="121" y="139"/>
                    <a:pt x="120" y="137"/>
                    <a:pt x="118" y="135"/>
                  </a:cubicBezTo>
                  <a:cubicBezTo>
                    <a:pt x="116" y="133"/>
                    <a:pt x="114" y="132"/>
                    <a:pt x="111" y="131"/>
                  </a:cubicBezTo>
                  <a:cubicBezTo>
                    <a:pt x="109" y="130"/>
                    <a:pt x="105" y="130"/>
                    <a:pt x="102" y="130"/>
                  </a:cubicBezTo>
                  <a:cubicBezTo>
                    <a:pt x="92" y="131"/>
                    <a:pt x="92" y="131"/>
                    <a:pt x="92" y="131"/>
                  </a:cubicBezTo>
                  <a:cubicBezTo>
                    <a:pt x="92" y="171"/>
                    <a:pt x="92" y="171"/>
                    <a:pt x="92" y="171"/>
                  </a:cubicBezTo>
                  <a:cubicBezTo>
                    <a:pt x="94" y="173"/>
                    <a:pt x="94" y="173"/>
                    <a:pt x="94" y="173"/>
                  </a:cubicBezTo>
                  <a:cubicBezTo>
                    <a:pt x="102" y="173"/>
                    <a:pt x="102" y="173"/>
                    <a:pt x="102" y="173"/>
                  </a:cubicBezTo>
                  <a:cubicBezTo>
                    <a:pt x="105" y="173"/>
                    <a:pt x="109" y="173"/>
                    <a:pt x="111" y="172"/>
                  </a:cubicBezTo>
                  <a:cubicBezTo>
                    <a:pt x="114" y="171"/>
                    <a:pt x="116" y="170"/>
                    <a:pt x="118" y="168"/>
                  </a:cubicBezTo>
                  <a:cubicBezTo>
                    <a:pt x="120" y="166"/>
                    <a:pt x="121" y="164"/>
                    <a:pt x="122" y="161"/>
                  </a:cubicBezTo>
                  <a:cubicBezTo>
                    <a:pt x="123" y="158"/>
                    <a:pt x="123" y="155"/>
                    <a:pt x="123" y="151"/>
                  </a:cubicBezTo>
                  <a:cubicBezTo>
                    <a:pt x="123" y="147"/>
                    <a:pt x="123" y="144"/>
                    <a:pt x="122" y="142"/>
                  </a:cubicBezTo>
                  <a:close/>
                  <a:moveTo>
                    <a:pt x="348" y="52"/>
                  </a:moveTo>
                  <a:cubicBezTo>
                    <a:pt x="216" y="52"/>
                    <a:pt x="216" y="52"/>
                    <a:pt x="216" y="52"/>
                  </a:cubicBezTo>
                  <a:cubicBezTo>
                    <a:pt x="216" y="101"/>
                    <a:pt x="216" y="101"/>
                    <a:pt x="216" y="101"/>
                  </a:cubicBezTo>
                  <a:cubicBezTo>
                    <a:pt x="224" y="95"/>
                    <a:pt x="234" y="92"/>
                    <a:pt x="244" y="92"/>
                  </a:cubicBezTo>
                  <a:cubicBezTo>
                    <a:pt x="244" y="140"/>
                    <a:pt x="244" y="140"/>
                    <a:pt x="244" y="140"/>
                  </a:cubicBezTo>
                  <a:cubicBezTo>
                    <a:pt x="292" y="140"/>
                    <a:pt x="292" y="140"/>
                    <a:pt x="292" y="140"/>
                  </a:cubicBezTo>
                  <a:cubicBezTo>
                    <a:pt x="292" y="167"/>
                    <a:pt x="271" y="188"/>
                    <a:pt x="244" y="188"/>
                  </a:cubicBezTo>
                  <a:cubicBezTo>
                    <a:pt x="234" y="188"/>
                    <a:pt x="224" y="185"/>
                    <a:pt x="216" y="179"/>
                  </a:cubicBezTo>
                  <a:cubicBezTo>
                    <a:pt x="216" y="212"/>
                    <a:pt x="216" y="212"/>
                    <a:pt x="216" y="212"/>
                  </a:cubicBezTo>
                  <a:cubicBezTo>
                    <a:pt x="320" y="212"/>
                    <a:pt x="320" y="212"/>
                    <a:pt x="320" y="212"/>
                  </a:cubicBezTo>
                  <a:cubicBezTo>
                    <a:pt x="320" y="228"/>
                    <a:pt x="320" y="228"/>
                    <a:pt x="320" y="228"/>
                  </a:cubicBezTo>
                  <a:cubicBezTo>
                    <a:pt x="216" y="228"/>
                    <a:pt x="216" y="228"/>
                    <a:pt x="216" y="228"/>
                  </a:cubicBezTo>
                  <a:cubicBezTo>
                    <a:pt x="216" y="248"/>
                    <a:pt x="216" y="248"/>
                    <a:pt x="216" y="248"/>
                  </a:cubicBezTo>
                  <a:cubicBezTo>
                    <a:pt x="320" y="248"/>
                    <a:pt x="320" y="248"/>
                    <a:pt x="320" y="248"/>
                  </a:cubicBezTo>
                  <a:cubicBezTo>
                    <a:pt x="320" y="264"/>
                    <a:pt x="320" y="264"/>
                    <a:pt x="320" y="264"/>
                  </a:cubicBezTo>
                  <a:cubicBezTo>
                    <a:pt x="216" y="264"/>
                    <a:pt x="216" y="264"/>
                    <a:pt x="216" y="264"/>
                  </a:cubicBezTo>
                  <a:cubicBezTo>
                    <a:pt x="216" y="300"/>
                    <a:pt x="216" y="300"/>
                    <a:pt x="216" y="300"/>
                  </a:cubicBezTo>
                  <a:cubicBezTo>
                    <a:pt x="348" y="300"/>
                    <a:pt x="348" y="300"/>
                    <a:pt x="348" y="300"/>
                  </a:cubicBezTo>
                  <a:cubicBezTo>
                    <a:pt x="353" y="300"/>
                    <a:pt x="356" y="297"/>
                    <a:pt x="356" y="292"/>
                  </a:cubicBezTo>
                  <a:cubicBezTo>
                    <a:pt x="356" y="60"/>
                    <a:pt x="356" y="60"/>
                    <a:pt x="356" y="60"/>
                  </a:cubicBezTo>
                  <a:cubicBezTo>
                    <a:pt x="356" y="55"/>
                    <a:pt x="353" y="52"/>
                    <a:pt x="348" y="52"/>
                  </a:cubicBezTo>
                  <a:close/>
                  <a:moveTo>
                    <a:pt x="252" y="132"/>
                  </a:moveTo>
                  <a:cubicBezTo>
                    <a:pt x="252" y="84"/>
                    <a:pt x="252" y="84"/>
                    <a:pt x="252" y="84"/>
                  </a:cubicBezTo>
                  <a:cubicBezTo>
                    <a:pt x="279" y="84"/>
                    <a:pt x="300" y="105"/>
                    <a:pt x="300" y="132"/>
                  </a:cubicBezTo>
                  <a:lnTo>
                    <a:pt x="252" y="132"/>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a:defRPr/>
              </a:pPr>
              <a:endParaRPr lang="en-US">
                <a:solidFill>
                  <a:srgbClr val="404040"/>
                </a:solidFill>
              </a:endParaRPr>
            </a:p>
          </p:txBody>
        </p:sp>
      </p:grpSp>
      <p:grpSp>
        <p:nvGrpSpPr>
          <p:cNvPr id="49" name="Group 38"/>
          <p:cNvGrpSpPr/>
          <p:nvPr/>
        </p:nvGrpSpPr>
        <p:grpSpPr>
          <a:xfrm>
            <a:off x="461170" y="2265503"/>
            <a:ext cx="3854051" cy="2721305"/>
            <a:chOff x="8446131" y="2348855"/>
            <a:chExt cx="2482978" cy="1753204"/>
          </a:xfrm>
        </p:grpSpPr>
        <p:grpSp>
          <p:nvGrpSpPr>
            <p:cNvPr id="50" name="Group 39"/>
            <p:cNvGrpSpPr/>
            <p:nvPr/>
          </p:nvGrpSpPr>
          <p:grpSpPr>
            <a:xfrm>
              <a:off x="8446131" y="2348855"/>
              <a:ext cx="2482978" cy="1753204"/>
              <a:chOff x="2236891" y="4975399"/>
              <a:chExt cx="2482978" cy="1753204"/>
            </a:xfrm>
          </p:grpSpPr>
          <p:sp>
            <p:nvSpPr>
              <p:cNvPr id="52" name="Oval 41"/>
              <p:cNvSpPr/>
              <p:nvPr/>
            </p:nvSpPr>
            <p:spPr bwMode="auto">
              <a:xfrm>
                <a:off x="2994810" y="5759339"/>
                <a:ext cx="969264" cy="969264"/>
              </a:xfrm>
              <a:prstGeom prst="ellipse">
                <a:avLst/>
              </a:prstGeom>
              <a:solidFill>
                <a:srgbClr val="E3008C"/>
              </a:solidFill>
              <a:ln w="571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defRPr/>
                </a:pPr>
                <a:endParaRPr lang="en-US" sz="800" dirty="0">
                  <a:solidFill>
                    <a:srgbClr val="B4A0FF">
                      <a:lumMod val="75000"/>
                    </a:srgbClr>
                  </a:solidFill>
                  <a:ea typeface="Segoe UI" pitchFamily="34" charset="0"/>
                  <a:cs typeface="Segoe UI" pitchFamily="34" charset="0"/>
                </a:endParaRPr>
              </a:p>
            </p:txBody>
          </p:sp>
          <p:sp>
            <p:nvSpPr>
              <p:cNvPr id="53" name="TextBox 42"/>
              <p:cNvSpPr txBox="1"/>
              <p:nvPr/>
            </p:nvSpPr>
            <p:spPr>
              <a:xfrm>
                <a:off x="2236891" y="4975399"/>
                <a:ext cx="2482978" cy="240694"/>
              </a:xfrm>
              <a:prstGeom prst="rect">
                <a:avLst/>
              </a:prstGeom>
              <a:noFill/>
            </p:spPr>
            <p:txBody>
              <a:bodyPr wrap="square" lIns="182880" tIns="73152" bIns="73152" rtlCol="0" anchor="ctr" anchorCtr="0">
                <a:spAutoFit/>
              </a:bodyPr>
              <a:lstStyle/>
              <a:p>
                <a:pPr defTabSz="932597">
                  <a:lnSpc>
                    <a:spcPct val="90000"/>
                  </a:lnSpc>
                  <a:spcBef>
                    <a:spcPct val="0"/>
                  </a:spcBef>
                  <a:defRPr/>
                </a:pPr>
                <a:r>
                  <a:rPr lang="en-US" sz="2000" dirty="0">
                    <a:gradFill>
                      <a:gsLst>
                        <a:gs pos="9565">
                          <a:srgbClr val="FFFFFF"/>
                        </a:gs>
                        <a:gs pos="39000">
                          <a:srgbClr val="FFFFFF"/>
                        </a:gs>
                      </a:gsLst>
                      <a:lin ang="5400000" scaled="0"/>
                    </a:gradFill>
                    <a:latin typeface="Segoe UI Semibold" panose="020B0702040204020203" pitchFamily="34" charset="0"/>
                    <a:cs typeface="Segoe UI Semibold" panose="020B0702040204020203" pitchFamily="34" charset="0"/>
                  </a:rPr>
                  <a:t>MANAGEMENT</a:t>
                </a:r>
              </a:p>
            </p:txBody>
          </p:sp>
        </p:grpSp>
        <p:sp>
          <p:nvSpPr>
            <p:cNvPr id="51" name="Freeform 40"/>
            <p:cNvSpPr>
              <a:spLocks noEditPoints="1"/>
            </p:cNvSpPr>
            <p:nvPr/>
          </p:nvSpPr>
          <p:spPr bwMode="black">
            <a:xfrm>
              <a:off x="9413504" y="3338785"/>
              <a:ext cx="550357" cy="557287"/>
            </a:xfrm>
            <a:custGeom>
              <a:avLst/>
              <a:gdLst>
                <a:gd name="T0" fmla="*/ 189 w 296"/>
                <a:gd name="T1" fmla="*/ 136 h 300"/>
                <a:gd name="T2" fmla="*/ 202 w 296"/>
                <a:gd name="T3" fmla="*/ 132 h 300"/>
                <a:gd name="T4" fmla="*/ 206 w 296"/>
                <a:gd name="T5" fmla="*/ 128 h 300"/>
                <a:gd name="T6" fmla="*/ 210 w 296"/>
                <a:gd name="T7" fmla="*/ 116 h 300"/>
                <a:gd name="T8" fmla="*/ 214 w 296"/>
                <a:gd name="T9" fmla="*/ 120 h 300"/>
                <a:gd name="T10" fmla="*/ 227 w 296"/>
                <a:gd name="T11" fmla="*/ 99 h 300"/>
                <a:gd name="T12" fmla="*/ 185 w 296"/>
                <a:gd name="T13" fmla="*/ 205 h 300"/>
                <a:gd name="T14" fmla="*/ 189 w 296"/>
                <a:gd name="T15" fmla="*/ 210 h 300"/>
                <a:gd name="T16" fmla="*/ 202 w 296"/>
                <a:gd name="T17" fmla="*/ 214 h 300"/>
                <a:gd name="T18" fmla="*/ 197 w 296"/>
                <a:gd name="T19" fmla="*/ 218 h 300"/>
                <a:gd name="T20" fmla="*/ 218 w 296"/>
                <a:gd name="T21" fmla="*/ 230 h 300"/>
                <a:gd name="T22" fmla="*/ 222 w 296"/>
                <a:gd name="T23" fmla="*/ 243 h 300"/>
                <a:gd name="T24" fmla="*/ 227 w 296"/>
                <a:gd name="T25" fmla="*/ 247 h 300"/>
                <a:gd name="T26" fmla="*/ 111 w 296"/>
                <a:gd name="T27" fmla="*/ 205 h 300"/>
                <a:gd name="T28" fmla="*/ 107 w 296"/>
                <a:gd name="T29" fmla="*/ 201 h 300"/>
                <a:gd name="T30" fmla="*/ 94 w 296"/>
                <a:gd name="T31" fmla="*/ 222 h 300"/>
                <a:gd name="T32" fmla="*/ 82 w 296"/>
                <a:gd name="T33" fmla="*/ 226 h 300"/>
                <a:gd name="T34" fmla="*/ 77 w 296"/>
                <a:gd name="T35" fmla="*/ 230 h 300"/>
                <a:gd name="T36" fmla="*/ 73 w 296"/>
                <a:gd name="T37" fmla="*/ 243 h 300"/>
                <a:gd name="T38" fmla="*/ 69 w 296"/>
                <a:gd name="T39" fmla="*/ 239 h 300"/>
                <a:gd name="T40" fmla="*/ 102 w 296"/>
                <a:gd name="T41" fmla="*/ 141 h 300"/>
                <a:gd name="T42" fmla="*/ 98 w 296"/>
                <a:gd name="T43" fmla="*/ 128 h 300"/>
                <a:gd name="T44" fmla="*/ 94 w 296"/>
                <a:gd name="T45" fmla="*/ 124 h 300"/>
                <a:gd name="T46" fmla="*/ 82 w 296"/>
                <a:gd name="T47" fmla="*/ 120 h 300"/>
                <a:gd name="T48" fmla="*/ 86 w 296"/>
                <a:gd name="T49" fmla="*/ 116 h 300"/>
                <a:gd name="T50" fmla="*/ 65 w 296"/>
                <a:gd name="T51" fmla="*/ 103 h 300"/>
                <a:gd name="T52" fmla="*/ 72 w 296"/>
                <a:gd name="T53" fmla="*/ 64 h 300"/>
                <a:gd name="T54" fmla="*/ 5 w 296"/>
                <a:gd name="T55" fmla="*/ 89 h 300"/>
                <a:gd name="T56" fmla="*/ 23 w 296"/>
                <a:gd name="T57" fmla="*/ 48 h 300"/>
                <a:gd name="T58" fmla="*/ 72 w 296"/>
                <a:gd name="T59" fmla="*/ 64 h 300"/>
                <a:gd name="T60" fmla="*/ 36 w 296"/>
                <a:gd name="T61" fmla="*/ 0 h 300"/>
                <a:gd name="T62" fmla="*/ 296 w 296"/>
                <a:gd name="T63" fmla="*/ 64 h 300"/>
                <a:gd name="T64" fmla="*/ 229 w 296"/>
                <a:gd name="T65" fmla="*/ 89 h 300"/>
                <a:gd name="T66" fmla="*/ 247 w 296"/>
                <a:gd name="T67" fmla="*/ 48 h 300"/>
                <a:gd name="T68" fmla="*/ 296 w 296"/>
                <a:gd name="T69" fmla="*/ 64 h 300"/>
                <a:gd name="T70" fmla="*/ 260 w 296"/>
                <a:gd name="T71" fmla="*/ 0 h 300"/>
                <a:gd name="T72" fmla="*/ 296 w 296"/>
                <a:gd name="T73" fmla="*/ 275 h 300"/>
                <a:gd name="T74" fmla="*/ 229 w 296"/>
                <a:gd name="T75" fmla="*/ 300 h 300"/>
                <a:gd name="T76" fmla="*/ 247 w 296"/>
                <a:gd name="T77" fmla="*/ 259 h 300"/>
                <a:gd name="T78" fmla="*/ 296 w 296"/>
                <a:gd name="T79" fmla="*/ 275 h 300"/>
                <a:gd name="T80" fmla="*/ 260 w 296"/>
                <a:gd name="T81" fmla="*/ 211 h 300"/>
                <a:gd name="T82" fmla="*/ 72 w 296"/>
                <a:gd name="T83" fmla="*/ 275 h 300"/>
                <a:gd name="T84" fmla="*/ 5 w 296"/>
                <a:gd name="T85" fmla="*/ 300 h 300"/>
                <a:gd name="T86" fmla="*/ 23 w 296"/>
                <a:gd name="T87" fmla="*/ 259 h 300"/>
                <a:gd name="T88" fmla="*/ 72 w 296"/>
                <a:gd name="T89" fmla="*/ 275 h 300"/>
                <a:gd name="T90" fmla="*/ 36 w 296"/>
                <a:gd name="T91" fmla="*/ 211 h 300"/>
                <a:gd name="T92" fmla="*/ 125 w 296"/>
                <a:gd name="T93" fmla="*/ 116 h 300"/>
                <a:gd name="T94" fmla="*/ 147 w 296"/>
                <a:gd name="T95" fmla="*/ 145 h 300"/>
                <a:gd name="T96" fmla="*/ 150 w 296"/>
                <a:gd name="T97" fmla="*/ 176 h 300"/>
                <a:gd name="T98" fmla="*/ 190 w 296"/>
                <a:gd name="T99" fmla="*/ 164 h 300"/>
                <a:gd name="T100" fmla="*/ 110 w 296"/>
                <a:gd name="T101" fmla="*/ 194 h 300"/>
                <a:gd name="T102" fmla="*/ 131 w 296"/>
                <a:gd name="T103" fmla="*/ 145 h 300"/>
                <a:gd name="T104" fmla="*/ 145 w 296"/>
                <a:gd name="T105" fmla="*/ 156 h 300"/>
                <a:gd name="T106" fmla="*/ 144 w 296"/>
                <a:gd name="T107" fmla="*/ 150 h 300"/>
                <a:gd name="T108" fmla="*/ 147 w 296"/>
                <a:gd name="T109" fmla="*/ 150 h 300"/>
                <a:gd name="T110" fmla="*/ 149 w 296"/>
                <a:gd name="T111" fmla="*/ 15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6" h="300">
                  <a:moveTo>
                    <a:pt x="189" y="145"/>
                  </a:moveTo>
                  <a:cubicBezTo>
                    <a:pt x="185" y="141"/>
                    <a:pt x="185" y="141"/>
                    <a:pt x="185" y="141"/>
                  </a:cubicBezTo>
                  <a:cubicBezTo>
                    <a:pt x="189" y="136"/>
                    <a:pt x="189" y="136"/>
                    <a:pt x="189" y="136"/>
                  </a:cubicBezTo>
                  <a:cubicBezTo>
                    <a:pt x="193" y="141"/>
                    <a:pt x="193" y="141"/>
                    <a:pt x="193" y="141"/>
                  </a:cubicBezTo>
                  <a:cubicBezTo>
                    <a:pt x="189" y="145"/>
                    <a:pt x="189" y="145"/>
                    <a:pt x="189" y="145"/>
                  </a:cubicBezTo>
                  <a:close/>
                  <a:moveTo>
                    <a:pt x="202" y="132"/>
                  </a:moveTo>
                  <a:cubicBezTo>
                    <a:pt x="197" y="128"/>
                    <a:pt x="197" y="128"/>
                    <a:pt x="197" y="128"/>
                  </a:cubicBezTo>
                  <a:cubicBezTo>
                    <a:pt x="202" y="124"/>
                    <a:pt x="202" y="124"/>
                    <a:pt x="202" y="124"/>
                  </a:cubicBezTo>
                  <a:cubicBezTo>
                    <a:pt x="206" y="128"/>
                    <a:pt x="206" y="128"/>
                    <a:pt x="206" y="128"/>
                  </a:cubicBezTo>
                  <a:cubicBezTo>
                    <a:pt x="202" y="132"/>
                    <a:pt x="202" y="132"/>
                    <a:pt x="202" y="132"/>
                  </a:cubicBezTo>
                  <a:close/>
                  <a:moveTo>
                    <a:pt x="214" y="120"/>
                  </a:moveTo>
                  <a:cubicBezTo>
                    <a:pt x="210" y="116"/>
                    <a:pt x="210" y="116"/>
                    <a:pt x="210" y="116"/>
                  </a:cubicBezTo>
                  <a:cubicBezTo>
                    <a:pt x="214" y="111"/>
                    <a:pt x="214" y="111"/>
                    <a:pt x="214" y="111"/>
                  </a:cubicBezTo>
                  <a:cubicBezTo>
                    <a:pt x="218" y="116"/>
                    <a:pt x="218" y="116"/>
                    <a:pt x="218" y="116"/>
                  </a:cubicBezTo>
                  <a:cubicBezTo>
                    <a:pt x="214" y="120"/>
                    <a:pt x="214" y="120"/>
                    <a:pt x="214" y="120"/>
                  </a:cubicBezTo>
                  <a:close/>
                  <a:moveTo>
                    <a:pt x="227" y="107"/>
                  </a:moveTo>
                  <a:cubicBezTo>
                    <a:pt x="222" y="103"/>
                    <a:pt x="222" y="103"/>
                    <a:pt x="222" y="103"/>
                  </a:cubicBezTo>
                  <a:cubicBezTo>
                    <a:pt x="227" y="99"/>
                    <a:pt x="227" y="99"/>
                    <a:pt x="227" y="99"/>
                  </a:cubicBezTo>
                  <a:cubicBezTo>
                    <a:pt x="231" y="103"/>
                    <a:pt x="231" y="103"/>
                    <a:pt x="231" y="103"/>
                  </a:cubicBezTo>
                  <a:cubicBezTo>
                    <a:pt x="227" y="107"/>
                    <a:pt x="227" y="107"/>
                    <a:pt x="227" y="107"/>
                  </a:cubicBezTo>
                  <a:close/>
                  <a:moveTo>
                    <a:pt x="185" y="205"/>
                  </a:moveTo>
                  <a:cubicBezTo>
                    <a:pt x="189" y="201"/>
                    <a:pt x="189" y="201"/>
                    <a:pt x="189" y="201"/>
                  </a:cubicBezTo>
                  <a:cubicBezTo>
                    <a:pt x="193" y="205"/>
                    <a:pt x="193" y="205"/>
                    <a:pt x="193" y="205"/>
                  </a:cubicBezTo>
                  <a:cubicBezTo>
                    <a:pt x="189" y="210"/>
                    <a:pt x="189" y="210"/>
                    <a:pt x="189" y="210"/>
                  </a:cubicBezTo>
                  <a:cubicBezTo>
                    <a:pt x="185" y="205"/>
                    <a:pt x="185" y="205"/>
                    <a:pt x="185" y="205"/>
                  </a:cubicBezTo>
                  <a:close/>
                  <a:moveTo>
                    <a:pt x="197" y="218"/>
                  </a:moveTo>
                  <a:cubicBezTo>
                    <a:pt x="202" y="214"/>
                    <a:pt x="202" y="214"/>
                    <a:pt x="202" y="214"/>
                  </a:cubicBezTo>
                  <a:cubicBezTo>
                    <a:pt x="206" y="218"/>
                    <a:pt x="206" y="218"/>
                    <a:pt x="206" y="218"/>
                  </a:cubicBezTo>
                  <a:cubicBezTo>
                    <a:pt x="202" y="222"/>
                    <a:pt x="202" y="222"/>
                    <a:pt x="202" y="222"/>
                  </a:cubicBezTo>
                  <a:cubicBezTo>
                    <a:pt x="197" y="218"/>
                    <a:pt x="197" y="218"/>
                    <a:pt x="197" y="218"/>
                  </a:cubicBezTo>
                  <a:close/>
                  <a:moveTo>
                    <a:pt x="210" y="230"/>
                  </a:moveTo>
                  <a:cubicBezTo>
                    <a:pt x="214" y="226"/>
                    <a:pt x="214" y="226"/>
                    <a:pt x="214" y="226"/>
                  </a:cubicBezTo>
                  <a:cubicBezTo>
                    <a:pt x="218" y="230"/>
                    <a:pt x="218" y="230"/>
                    <a:pt x="218" y="230"/>
                  </a:cubicBezTo>
                  <a:cubicBezTo>
                    <a:pt x="214" y="235"/>
                    <a:pt x="214" y="235"/>
                    <a:pt x="214" y="235"/>
                  </a:cubicBezTo>
                  <a:cubicBezTo>
                    <a:pt x="210" y="230"/>
                    <a:pt x="210" y="230"/>
                    <a:pt x="210" y="230"/>
                  </a:cubicBezTo>
                  <a:close/>
                  <a:moveTo>
                    <a:pt x="222" y="243"/>
                  </a:moveTo>
                  <a:cubicBezTo>
                    <a:pt x="227" y="239"/>
                    <a:pt x="227" y="239"/>
                    <a:pt x="227" y="239"/>
                  </a:cubicBezTo>
                  <a:cubicBezTo>
                    <a:pt x="231" y="243"/>
                    <a:pt x="231" y="243"/>
                    <a:pt x="231" y="243"/>
                  </a:cubicBezTo>
                  <a:cubicBezTo>
                    <a:pt x="227" y="247"/>
                    <a:pt x="227" y="247"/>
                    <a:pt x="227" y="247"/>
                  </a:cubicBezTo>
                  <a:cubicBezTo>
                    <a:pt x="222" y="243"/>
                    <a:pt x="222" y="243"/>
                    <a:pt x="222" y="243"/>
                  </a:cubicBezTo>
                  <a:close/>
                  <a:moveTo>
                    <a:pt x="107" y="201"/>
                  </a:moveTo>
                  <a:cubicBezTo>
                    <a:pt x="111" y="205"/>
                    <a:pt x="111" y="205"/>
                    <a:pt x="111" y="205"/>
                  </a:cubicBezTo>
                  <a:cubicBezTo>
                    <a:pt x="107" y="210"/>
                    <a:pt x="107" y="210"/>
                    <a:pt x="107" y="210"/>
                  </a:cubicBezTo>
                  <a:cubicBezTo>
                    <a:pt x="102" y="205"/>
                    <a:pt x="102" y="205"/>
                    <a:pt x="102" y="205"/>
                  </a:cubicBezTo>
                  <a:cubicBezTo>
                    <a:pt x="107" y="201"/>
                    <a:pt x="107" y="201"/>
                    <a:pt x="107" y="201"/>
                  </a:cubicBezTo>
                  <a:close/>
                  <a:moveTo>
                    <a:pt x="94" y="214"/>
                  </a:moveTo>
                  <a:cubicBezTo>
                    <a:pt x="98" y="218"/>
                    <a:pt x="98" y="218"/>
                    <a:pt x="98" y="218"/>
                  </a:cubicBezTo>
                  <a:cubicBezTo>
                    <a:pt x="94" y="222"/>
                    <a:pt x="94" y="222"/>
                    <a:pt x="94" y="222"/>
                  </a:cubicBezTo>
                  <a:cubicBezTo>
                    <a:pt x="90" y="218"/>
                    <a:pt x="90" y="218"/>
                    <a:pt x="90" y="218"/>
                  </a:cubicBezTo>
                  <a:cubicBezTo>
                    <a:pt x="94" y="214"/>
                    <a:pt x="94" y="214"/>
                    <a:pt x="94" y="214"/>
                  </a:cubicBezTo>
                  <a:close/>
                  <a:moveTo>
                    <a:pt x="82" y="226"/>
                  </a:moveTo>
                  <a:cubicBezTo>
                    <a:pt x="86" y="230"/>
                    <a:pt x="86" y="230"/>
                    <a:pt x="86" y="230"/>
                  </a:cubicBezTo>
                  <a:cubicBezTo>
                    <a:pt x="82" y="235"/>
                    <a:pt x="82" y="235"/>
                    <a:pt x="82" y="235"/>
                  </a:cubicBezTo>
                  <a:cubicBezTo>
                    <a:pt x="77" y="230"/>
                    <a:pt x="77" y="230"/>
                    <a:pt x="77" y="230"/>
                  </a:cubicBezTo>
                  <a:cubicBezTo>
                    <a:pt x="82" y="226"/>
                    <a:pt x="82" y="226"/>
                    <a:pt x="82" y="226"/>
                  </a:cubicBezTo>
                  <a:close/>
                  <a:moveTo>
                    <a:pt x="69" y="239"/>
                  </a:moveTo>
                  <a:cubicBezTo>
                    <a:pt x="73" y="243"/>
                    <a:pt x="73" y="243"/>
                    <a:pt x="73" y="243"/>
                  </a:cubicBezTo>
                  <a:cubicBezTo>
                    <a:pt x="69" y="247"/>
                    <a:pt x="69" y="247"/>
                    <a:pt x="69" y="247"/>
                  </a:cubicBezTo>
                  <a:cubicBezTo>
                    <a:pt x="65" y="243"/>
                    <a:pt x="65" y="243"/>
                    <a:pt x="65" y="243"/>
                  </a:cubicBezTo>
                  <a:cubicBezTo>
                    <a:pt x="69" y="239"/>
                    <a:pt x="69" y="239"/>
                    <a:pt x="69" y="239"/>
                  </a:cubicBezTo>
                  <a:close/>
                  <a:moveTo>
                    <a:pt x="111" y="141"/>
                  </a:moveTo>
                  <a:cubicBezTo>
                    <a:pt x="107" y="145"/>
                    <a:pt x="107" y="145"/>
                    <a:pt x="107" y="145"/>
                  </a:cubicBezTo>
                  <a:cubicBezTo>
                    <a:pt x="102" y="141"/>
                    <a:pt x="102" y="141"/>
                    <a:pt x="102" y="141"/>
                  </a:cubicBezTo>
                  <a:cubicBezTo>
                    <a:pt x="107" y="136"/>
                    <a:pt x="107" y="136"/>
                    <a:pt x="107" y="136"/>
                  </a:cubicBezTo>
                  <a:cubicBezTo>
                    <a:pt x="111" y="141"/>
                    <a:pt x="111" y="141"/>
                    <a:pt x="111" y="141"/>
                  </a:cubicBezTo>
                  <a:close/>
                  <a:moveTo>
                    <a:pt x="98" y="128"/>
                  </a:moveTo>
                  <a:cubicBezTo>
                    <a:pt x="94" y="132"/>
                    <a:pt x="94" y="132"/>
                    <a:pt x="94" y="132"/>
                  </a:cubicBezTo>
                  <a:cubicBezTo>
                    <a:pt x="90" y="128"/>
                    <a:pt x="90" y="128"/>
                    <a:pt x="90" y="128"/>
                  </a:cubicBezTo>
                  <a:cubicBezTo>
                    <a:pt x="94" y="124"/>
                    <a:pt x="94" y="124"/>
                    <a:pt x="94" y="124"/>
                  </a:cubicBezTo>
                  <a:cubicBezTo>
                    <a:pt x="98" y="128"/>
                    <a:pt x="98" y="128"/>
                    <a:pt x="98" y="128"/>
                  </a:cubicBezTo>
                  <a:close/>
                  <a:moveTo>
                    <a:pt x="86" y="116"/>
                  </a:moveTo>
                  <a:cubicBezTo>
                    <a:pt x="82" y="120"/>
                    <a:pt x="82" y="120"/>
                    <a:pt x="82" y="120"/>
                  </a:cubicBezTo>
                  <a:cubicBezTo>
                    <a:pt x="77" y="116"/>
                    <a:pt x="77" y="116"/>
                    <a:pt x="77" y="116"/>
                  </a:cubicBezTo>
                  <a:cubicBezTo>
                    <a:pt x="82" y="111"/>
                    <a:pt x="82" y="111"/>
                    <a:pt x="82" y="111"/>
                  </a:cubicBezTo>
                  <a:cubicBezTo>
                    <a:pt x="86" y="116"/>
                    <a:pt x="86" y="116"/>
                    <a:pt x="86" y="116"/>
                  </a:cubicBezTo>
                  <a:close/>
                  <a:moveTo>
                    <a:pt x="73" y="103"/>
                  </a:moveTo>
                  <a:cubicBezTo>
                    <a:pt x="69" y="107"/>
                    <a:pt x="69" y="107"/>
                    <a:pt x="69" y="107"/>
                  </a:cubicBezTo>
                  <a:cubicBezTo>
                    <a:pt x="65" y="103"/>
                    <a:pt x="65" y="103"/>
                    <a:pt x="65" y="103"/>
                  </a:cubicBezTo>
                  <a:cubicBezTo>
                    <a:pt x="69" y="99"/>
                    <a:pt x="69" y="99"/>
                    <a:pt x="69" y="99"/>
                  </a:cubicBezTo>
                  <a:cubicBezTo>
                    <a:pt x="73" y="103"/>
                    <a:pt x="73" y="103"/>
                    <a:pt x="73" y="103"/>
                  </a:cubicBezTo>
                  <a:close/>
                  <a:moveTo>
                    <a:pt x="72" y="64"/>
                  </a:moveTo>
                  <a:cubicBezTo>
                    <a:pt x="72" y="74"/>
                    <a:pt x="72" y="74"/>
                    <a:pt x="72" y="74"/>
                  </a:cubicBezTo>
                  <a:cubicBezTo>
                    <a:pt x="72" y="89"/>
                    <a:pt x="72" y="89"/>
                    <a:pt x="67" y="89"/>
                  </a:cubicBezTo>
                  <a:cubicBezTo>
                    <a:pt x="5" y="89"/>
                    <a:pt x="5" y="89"/>
                    <a:pt x="5" y="89"/>
                  </a:cubicBezTo>
                  <a:cubicBezTo>
                    <a:pt x="0" y="89"/>
                    <a:pt x="0" y="89"/>
                    <a:pt x="0" y="74"/>
                  </a:cubicBezTo>
                  <a:cubicBezTo>
                    <a:pt x="0" y="64"/>
                    <a:pt x="0" y="64"/>
                    <a:pt x="0" y="64"/>
                  </a:cubicBezTo>
                  <a:cubicBezTo>
                    <a:pt x="0" y="53"/>
                    <a:pt x="12" y="51"/>
                    <a:pt x="23" y="48"/>
                  </a:cubicBezTo>
                  <a:cubicBezTo>
                    <a:pt x="27" y="52"/>
                    <a:pt x="32" y="54"/>
                    <a:pt x="36" y="54"/>
                  </a:cubicBezTo>
                  <a:cubicBezTo>
                    <a:pt x="40" y="54"/>
                    <a:pt x="45" y="52"/>
                    <a:pt x="49" y="48"/>
                  </a:cubicBezTo>
                  <a:cubicBezTo>
                    <a:pt x="59" y="51"/>
                    <a:pt x="72" y="53"/>
                    <a:pt x="72" y="64"/>
                  </a:cubicBezTo>
                  <a:close/>
                  <a:moveTo>
                    <a:pt x="36" y="48"/>
                  </a:moveTo>
                  <a:cubicBezTo>
                    <a:pt x="42" y="48"/>
                    <a:pt x="54" y="37"/>
                    <a:pt x="54" y="24"/>
                  </a:cubicBezTo>
                  <a:cubicBezTo>
                    <a:pt x="54" y="11"/>
                    <a:pt x="49" y="0"/>
                    <a:pt x="36" y="0"/>
                  </a:cubicBezTo>
                  <a:cubicBezTo>
                    <a:pt x="23" y="0"/>
                    <a:pt x="18" y="11"/>
                    <a:pt x="18" y="24"/>
                  </a:cubicBezTo>
                  <a:cubicBezTo>
                    <a:pt x="18" y="37"/>
                    <a:pt x="30" y="48"/>
                    <a:pt x="36" y="48"/>
                  </a:cubicBezTo>
                  <a:close/>
                  <a:moveTo>
                    <a:pt x="296" y="64"/>
                  </a:moveTo>
                  <a:cubicBezTo>
                    <a:pt x="296" y="74"/>
                    <a:pt x="296" y="74"/>
                    <a:pt x="296" y="74"/>
                  </a:cubicBezTo>
                  <a:cubicBezTo>
                    <a:pt x="296" y="89"/>
                    <a:pt x="296" y="89"/>
                    <a:pt x="290" y="89"/>
                  </a:cubicBezTo>
                  <a:cubicBezTo>
                    <a:pt x="229" y="89"/>
                    <a:pt x="229" y="89"/>
                    <a:pt x="229" y="89"/>
                  </a:cubicBezTo>
                  <a:cubicBezTo>
                    <a:pt x="224" y="89"/>
                    <a:pt x="224" y="89"/>
                    <a:pt x="224" y="74"/>
                  </a:cubicBezTo>
                  <a:cubicBezTo>
                    <a:pt x="224" y="64"/>
                    <a:pt x="224" y="64"/>
                    <a:pt x="224" y="64"/>
                  </a:cubicBezTo>
                  <a:cubicBezTo>
                    <a:pt x="224" y="53"/>
                    <a:pt x="236" y="51"/>
                    <a:pt x="247" y="48"/>
                  </a:cubicBezTo>
                  <a:cubicBezTo>
                    <a:pt x="251" y="52"/>
                    <a:pt x="256" y="54"/>
                    <a:pt x="260" y="54"/>
                  </a:cubicBezTo>
                  <a:cubicBezTo>
                    <a:pt x="263" y="54"/>
                    <a:pt x="268" y="52"/>
                    <a:pt x="273" y="48"/>
                  </a:cubicBezTo>
                  <a:cubicBezTo>
                    <a:pt x="283" y="51"/>
                    <a:pt x="296" y="53"/>
                    <a:pt x="296" y="64"/>
                  </a:cubicBezTo>
                  <a:close/>
                  <a:moveTo>
                    <a:pt x="260" y="48"/>
                  </a:moveTo>
                  <a:cubicBezTo>
                    <a:pt x="266" y="48"/>
                    <a:pt x="278" y="37"/>
                    <a:pt x="278" y="24"/>
                  </a:cubicBezTo>
                  <a:cubicBezTo>
                    <a:pt x="278" y="11"/>
                    <a:pt x="273" y="0"/>
                    <a:pt x="260" y="0"/>
                  </a:cubicBezTo>
                  <a:cubicBezTo>
                    <a:pt x="246" y="0"/>
                    <a:pt x="241" y="11"/>
                    <a:pt x="241" y="24"/>
                  </a:cubicBezTo>
                  <a:cubicBezTo>
                    <a:pt x="241" y="37"/>
                    <a:pt x="254" y="48"/>
                    <a:pt x="260" y="48"/>
                  </a:cubicBezTo>
                  <a:close/>
                  <a:moveTo>
                    <a:pt x="296" y="275"/>
                  </a:moveTo>
                  <a:cubicBezTo>
                    <a:pt x="296" y="285"/>
                    <a:pt x="296" y="285"/>
                    <a:pt x="296" y="285"/>
                  </a:cubicBezTo>
                  <a:cubicBezTo>
                    <a:pt x="296" y="300"/>
                    <a:pt x="296" y="300"/>
                    <a:pt x="290" y="300"/>
                  </a:cubicBezTo>
                  <a:cubicBezTo>
                    <a:pt x="229" y="300"/>
                    <a:pt x="229" y="300"/>
                    <a:pt x="229" y="300"/>
                  </a:cubicBezTo>
                  <a:cubicBezTo>
                    <a:pt x="224" y="300"/>
                    <a:pt x="224" y="300"/>
                    <a:pt x="224" y="285"/>
                  </a:cubicBezTo>
                  <a:cubicBezTo>
                    <a:pt x="224" y="275"/>
                    <a:pt x="224" y="275"/>
                    <a:pt x="224" y="275"/>
                  </a:cubicBezTo>
                  <a:cubicBezTo>
                    <a:pt x="224" y="264"/>
                    <a:pt x="236" y="263"/>
                    <a:pt x="247" y="259"/>
                  </a:cubicBezTo>
                  <a:cubicBezTo>
                    <a:pt x="251" y="263"/>
                    <a:pt x="256" y="265"/>
                    <a:pt x="260" y="265"/>
                  </a:cubicBezTo>
                  <a:cubicBezTo>
                    <a:pt x="264" y="265"/>
                    <a:pt x="268" y="263"/>
                    <a:pt x="273" y="259"/>
                  </a:cubicBezTo>
                  <a:cubicBezTo>
                    <a:pt x="283" y="263"/>
                    <a:pt x="296" y="264"/>
                    <a:pt x="296" y="275"/>
                  </a:cubicBezTo>
                  <a:close/>
                  <a:moveTo>
                    <a:pt x="260" y="259"/>
                  </a:moveTo>
                  <a:cubicBezTo>
                    <a:pt x="266" y="259"/>
                    <a:pt x="278" y="248"/>
                    <a:pt x="278" y="235"/>
                  </a:cubicBezTo>
                  <a:cubicBezTo>
                    <a:pt x="278" y="222"/>
                    <a:pt x="273" y="211"/>
                    <a:pt x="260" y="211"/>
                  </a:cubicBezTo>
                  <a:cubicBezTo>
                    <a:pt x="246" y="211"/>
                    <a:pt x="241" y="222"/>
                    <a:pt x="241" y="235"/>
                  </a:cubicBezTo>
                  <a:cubicBezTo>
                    <a:pt x="241" y="248"/>
                    <a:pt x="254" y="259"/>
                    <a:pt x="260" y="259"/>
                  </a:cubicBezTo>
                  <a:close/>
                  <a:moveTo>
                    <a:pt x="72" y="275"/>
                  </a:moveTo>
                  <a:cubicBezTo>
                    <a:pt x="72" y="285"/>
                    <a:pt x="72" y="285"/>
                    <a:pt x="72" y="285"/>
                  </a:cubicBezTo>
                  <a:cubicBezTo>
                    <a:pt x="72" y="300"/>
                    <a:pt x="72" y="300"/>
                    <a:pt x="67" y="300"/>
                  </a:cubicBezTo>
                  <a:cubicBezTo>
                    <a:pt x="5" y="300"/>
                    <a:pt x="5" y="300"/>
                    <a:pt x="5" y="300"/>
                  </a:cubicBezTo>
                  <a:cubicBezTo>
                    <a:pt x="0" y="300"/>
                    <a:pt x="0" y="300"/>
                    <a:pt x="0" y="285"/>
                  </a:cubicBezTo>
                  <a:cubicBezTo>
                    <a:pt x="0" y="275"/>
                    <a:pt x="0" y="275"/>
                    <a:pt x="0" y="275"/>
                  </a:cubicBezTo>
                  <a:cubicBezTo>
                    <a:pt x="0" y="264"/>
                    <a:pt x="12" y="263"/>
                    <a:pt x="23" y="259"/>
                  </a:cubicBezTo>
                  <a:cubicBezTo>
                    <a:pt x="27" y="263"/>
                    <a:pt x="32" y="265"/>
                    <a:pt x="36" y="265"/>
                  </a:cubicBezTo>
                  <a:cubicBezTo>
                    <a:pt x="40" y="265"/>
                    <a:pt x="45" y="263"/>
                    <a:pt x="49" y="259"/>
                  </a:cubicBezTo>
                  <a:cubicBezTo>
                    <a:pt x="59" y="263"/>
                    <a:pt x="72" y="264"/>
                    <a:pt x="72" y="275"/>
                  </a:cubicBezTo>
                  <a:close/>
                  <a:moveTo>
                    <a:pt x="36" y="259"/>
                  </a:moveTo>
                  <a:cubicBezTo>
                    <a:pt x="42" y="259"/>
                    <a:pt x="54" y="248"/>
                    <a:pt x="54" y="235"/>
                  </a:cubicBezTo>
                  <a:cubicBezTo>
                    <a:pt x="54" y="222"/>
                    <a:pt x="49" y="211"/>
                    <a:pt x="36" y="211"/>
                  </a:cubicBezTo>
                  <a:cubicBezTo>
                    <a:pt x="23" y="211"/>
                    <a:pt x="18" y="222"/>
                    <a:pt x="18" y="235"/>
                  </a:cubicBezTo>
                  <a:cubicBezTo>
                    <a:pt x="18" y="248"/>
                    <a:pt x="30" y="259"/>
                    <a:pt x="36" y="259"/>
                  </a:cubicBezTo>
                  <a:close/>
                  <a:moveTo>
                    <a:pt x="125" y="116"/>
                  </a:moveTo>
                  <a:cubicBezTo>
                    <a:pt x="125" y="100"/>
                    <a:pt x="131" y="87"/>
                    <a:pt x="147" y="87"/>
                  </a:cubicBezTo>
                  <a:cubicBezTo>
                    <a:pt x="163" y="87"/>
                    <a:pt x="169" y="100"/>
                    <a:pt x="169" y="116"/>
                  </a:cubicBezTo>
                  <a:cubicBezTo>
                    <a:pt x="169" y="132"/>
                    <a:pt x="154" y="145"/>
                    <a:pt x="147" y="145"/>
                  </a:cubicBezTo>
                  <a:cubicBezTo>
                    <a:pt x="140" y="145"/>
                    <a:pt x="125" y="132"/>
                    <a:pt x="125" y="116"/>
                  </a:cubicBezTo>
                  <a:close/>
                  <a:moveTo>
                    <a:pt x="148" y="156"/>
                  </a:moveTo>
                  <a:cubicBezTo>
                    <a:pt x="150" y="176"/>
                    <a:pt x="150" y="176"/>
                    <a:pt x="150" y="176"/>
                  </a:cubicBezTo>
                  <a:cubicBezTo>
                    <a:pt x="153" y="168"/>
                    <a:pt x="155" y="159"/>
                    <a:pt x="159" y="151"/>
                  </a:cubicBezTo>
                  <a:cubicBezTo>
                    <a:pt x="159" y="150"/>
                    <a:pt x="159" y="150"/>
                    <a:pt x="162" y="145"/>
                  </a:cubicBezTo>
                  <a:cubicBezTo>
                    <a:pt x="174" y="149"/>
                    <a:pt x="190" y="151"/>
                    <a:pt x="190" y="164"/>
                  </a:cubicBezTo>
                  <a:cubicBezTo>
                    <a:pt x="190" y="176"/>
                    <a:pt x="190" y="176"/>
                    <a:pt x="190" y="176"/>
                  </a:cubicBezTo>
                  <a:cubicBezTo>
                    <a:pt x="190" y="194"/>
                    <a:pt x="190" y="194"/>
                    <a:pt x="183" y="194"/>
                  </a:cubicBezTo>
                  <a:cubicBezTo>
                    <a:pt x="110" y="194"/>
                    <a:pt x="110" y="194"/>
                    <a:pt x="110" y="194"/>
                  </a:cubicBezTo>
                  <a:cubicBezTo>
                    <a:pt x="104" y="194"/>
                    <a:pt x="104" y="194"/>
                    <a:pt x="104" y="176"/>
                  </a:cubicBezTo>
                  <a:cubicBezTo>
                    <a:pt x="104" y="164"/>
                    <a:pt x="104" y="164"/>
                    <a:pt x="104" y="164"/>
                  </a:cubicBezTo>
                  <a:cubicBezTo>
                    <a:pt x="104" y="151"/>
                    <a:pt x="118" y="149"/>
                    <a:pt x="131" y="145"/>
                  </a:cubicBezTo>
                  <a:cubicBezTo>
                    <a:pt x="134" y="150"/>
                    <a:pt x="134" y="150"/>
                    <a:pt x="135" y="151"/>
                  </a:cubicBezTo>
                  <a:cubicBezTo>
                    <a:pt x="138" y="159"/>
                    <a:pt x="141" y="168"/>
                    <a:pt x="143" y="176"/>
                  </a:cubicBezTo>
                  <a:cubicBezTo>
                    <a:pt x="145" y="156"/>
                    <a:pt x="145" y="156"/>
                    <a:pt x="145" y="156"/>
                  </a:cubicBezTo>
                  <a:cubicBezTo>
                    <a:pt x="145" y="155"/>
                    <a:pt x="145" y="155"/>
                    <a:pt x="145" y="155"/>
                  </a:cubicBezTo>
                  <a:cubicBezTo>
                    <a:pt x="141" y="149"/>
                    <a:pt x="141" y="149"/>
                    <a:pt x="141" y="149"/>
                  </a:cubicBezTo>
                  <a:cubicBezTo>
                    <a:pt x="144" y="150"/>
                    <a:pt x="144" y="150"/>
                    <a:pt x="144" y="150"/>
                  </a:cubicBezTo>
                  <a:cubicBezTo>
                    <a:pt x="145" y="150"/>
                    <a:pt x="145" y="150"/>
                    <a:pt x="146" y="150"/>
                  </a:cubicBezTo>
                  <a:cubicBezTo>
                    <a:pt x="146" y="150"/>
                    <a:pt x="146" y="150"/>
                    <a:pt x="147" y="150"/>
                  </a:cubicBezTo>
                  <a:cubicBezTo>
                    <a:pt x="147" y="150"/>
                    <a:pt x="147" y="150"/>
                    <a:pt x="147" y="150"/>
                  </a:cubicBezTo>
                  <a:cubicBezTo>
                    <a:pt x="149" y="150"/>
                    <a:pt x="149" y="150"/>
                    <a:pt x="149" y="150"/>
                  </a:cubicBezTo>
                  <a:cubicBezTo>
                    <a:pt x="152" y="149"/>
                    <a:pt x="152" y="149"/>
                    <a:pt x="152" y="149"/>
                  </a:cubicBezTo>
                  <a:cubicBezTo>
                    <a:pt x="149" y="155"/>
                    <a:pt x="149" y="155"/>
                    <a:pt x="149" y="155"/>
                  </a:cubicBezTo>
                  <a:lnTo>
                    <a:pt x="148" y="156"/>
                  </a:ln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FFFFFF"/>
                </a:solidFill>
              </a:endParaRPr>
            </a:p>
          </p:txBody>
        </p:sp>
      </p:grpSp>
      <p:sp>
        <p:nvSpPr>
          <p:cNvPr id="3" name="Title 2"/>
          <p:cNvSpPr>
            <a:spLocks noGrp="1"/>
          </p:cNvSpPr>
          <p:nvPr>
            <p:ph type="title"/>
          </p:nvPr>
        </p:nvSpPr>
        <p:spPr>
          <a:xfrm>
            <a:off x="274639" y="295275"/>
            <a:ext cx="11364911" cy="917575"/>
          </a:xfrm>
        </p:spPr>
        <p:txBody>
          <a:bodyPr/>
          <a:lstStyle/>
          <a:p>
            <a:r>
              <a:rPr lang="en-US" sz="4400" smtClean="0"/>
              <a:t>https://graph.microsoft.com/beta/myorganization/groups?$</a:t>
            </a:r>
            <a:r>
              <a:rPr lang="en-US" sz="4400" dirty="0"/>
              <a:t>filter=groupType+eq+'Unified'</a:t>
            </a:r>
          </a:p>
        </p:txBody>
      </p:sp>
    </p:spTree>
    <p:extLst>
      <p:ext uri="{BB962C8B-B14F-4D97-AF65-F5344CB8AC3E}">
        <p14:creationId xmlns:p14="http://schemas.microsoft.com/office/powerpoint/2010/main" val="1135618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64" presetClass="path" presetSubtype="0" decel="100000" fill="hold" nodeType="withEffect">
                                  <p:stCondLst>
                                    <p:cond delay="0"/>
                                  </p:stCondLst>
                                  <p:childTnLst>
                                    <p:animMotion origin="layout" path="M -2.63722E-6 -4.5892E-6 L 0.00128 0.05289 " pathEditMode="relative" rAng="0" ptsTypes="AA">
                                      <p:cBhvr>
                                        <p:cTn id="9" dur="500" spd="-100000" fill="hold"/>
                                        <p:tgtEl>
                                          <p:spTgt spid="29"/>
                                        </p:tgtEl>
                                        <p:attrNameLst>
                                          <p:attrName>ppt_x</p:attrName>
                                          <p:attrName>ppt_y</p:attrName>
                                        </p:attrNameLst>
                                      </p:cBhvr>
                                      <p:rCtr x="64" y="2633"/>
                                    </p:animMotion>
                                  </p:childTnLst>
                                </p:cTn>
                              </p:par>
                              <p:par>
                                <p:cTn id="10" presetID="10" presetClass="entr" presetSubtype="0" fill="hold" nodeType="withEffect">
                                  <p:stCondLst>
                                    <p:cond delay="15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64" presetClass="path" presetSubtype="0" decel="100000" fill="hold" nodeType="withEffect">
                                  <p:stCondLst>
                                    <p:cond delay="150"/>
                                  </p:stCondLst>
                                  <p:childTnLst>
                                    <p:animMotion origin="layout" path="M -3.63288E-6 -4.5892E-6 L 0.00128 0.05289 " pathEditMode="relative" rAng="0" ptsTypes="AA">
                                      <p:cBhvr>
                                        <p:cTn id="14" dur="500" spd="-100000" fill="hold"/>
                                        <p:tgtEl>
                                          <p:spTgt spid="24"/>
                                        </p:tgtEl>
                                        <p:attrNameLst>
                                          <p:attrName>ppt_x</p:attrName>
                                          <p:attrName>ppt_y</p:attrName>
                                        </p:attrNameLst>
                                      </p:cBhvr>
                                      <p:rCtr x="64" y="2633"/>
                                    </p:animMotion>
                                  </p:childTnLst>
                                </p:cTn>
                              </p:par>
                              <p:par>
                                <p:cTn id="15" presetID="10" presetClass="entr" presetSubtype="0" fill="hold" nodeType="withEffect">
                                  <p:stCondLst>
                                    <p:cond delay="30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64" presetClass="path" presetSubtype="0" decel="100000" fill="hold" nodeType="withEffect">
                                  <p:stCondLst>
                                    <p:cond delay="300"/>
                                  </p:stCondLst>
                                  <p:childTnLst>
                                    <p:animMotion origin="layout" path="M 3.12484E-6 -4.12165E-6 L 0.00127 0.05289 " pathEditMode="relative" rAng="0" ptsTypes="AA">
                                      <p:cBhvr>
                                        <p:cTn id="19" dur="500" spd="-100000" fill="hold"/>
                                        <p:tgtEl>
                                          <p:spTgt spid="34"/>
                                        </p:tgtEl>
                                        <p:attrNameLst>
                                          <p:attrName>ppt_x</p:attrName>
                                          <p:attrName>ppt_y</p:attrName>
                                        </p:attrNameLst>
                                      </p:cBhvr>
                                      <p:rCtr x="64" y="26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Building your app</a:t>
            </a:r>
            <a:endParaRPr lang="en-US" dirty="0"/>
          </a:p>
        </p:txBody>
      </p:sp>
      <p:sp>
        <p:nvSpPr>
          <p:cNvPr id="2" name="Text Placeholder 1"/>
          <p:cNvSpPr>
            <a:spLocks noGrp="1"/>
          </p:cNvSpPr>
          <p:nvPr>
            <p:ph type="body" sz="quarter" idx="10"/>
          </p:nvPr>
        </p:nvSpPr>
        <p:spPr>
          <a:xfrm>
            <a:off x="274638" y="1212850"/>
            <a:ext cx="11887200" cy="5062924"/>
          </a:xfrm>
        </p:spPr>
        <p:txBody>
          <a:bodyPr/>
          <a:lstStyle/>
          <a:p>
            <a:pPr>
              <a:spcBef>
                <a:spcPts val="1200"/>
              </a:spcBef>
            </a:pPr>
            <a:r>
              <a:rPr lang="en-US" sz="3600" dirty="0" smtClean="0"/>
              <a:t>Register app in Azure portal</a:t>
            </a:r>
          </a:p>
          <a:p>
            <a:pPr lvl="1">
              <a:spcBef>
                <a:spcPts val="600"/>
              </a:spcBef>
            </a:pPr>
            <a:r>
              <a:rPr lang="en-US" dirty="0" smtClean="0"/>
              <a:t>Native</a:t>
            </a:r>
          </a:p>
          <a:p>
            <a:pPr lvl="1">
              <a:spcBef>
                <a:spcPts val="600"/>
              </a:spcBef>
            </a:pPr>
            <a:r>
              <a:rPr lang="en-US" dirty="0" smtClean="0"/>
              <a:t>Web app</a:t>
            </a:r>
          </a:p>
          <a:p>
            <a:pPr lvl="1">
              <a:spcBef>
                <a:spcPts val="600"/>
              </a:spcBef>
            </a:pPr>
            <a:r>
              <a:rPr lang="en-US" dirty="0" smtClean="0"/>
              <a:t>Single page app</a:t>
            </a:r>
          </a:p>
          <a:p>
            <a:pPr>
              <a:spcBef>
                <a:spcPts val="1200"/>
              </a:spcBef>
            </a:pPr>
            <a:r>
              <a:rPr lang="en-US" sz="3600" dirty="0" smtClean="0"/>
              <a:t>Configure app permissions</a:t>
            </a:r>
          </a:p>
          <a:p>
            <a:pPr lvl="1">
              <a:spcBef>
                <a:spcPts val="600"/>
              </a:spcBef>
            </a:pPr>
            <a:r>
              <a:rPr lang="en-US" dirty="0" err="1" smtClean="0"/>
              <a:t>Groups.Read.All</a:t>
            </a:r>
            <a:endParaRPr lang="en-US" dirty="0" smtClean="0"/>
          </a:p>
          <a:p>
            <a:pPr lvl="1">
              <a:spcBef>
                <a:spcPts val="600"/>
              </a:spcBef>
            </a:pPr>
            <a:r>
              <a:rPr lang="en-US" dirty="0" err="1" smtClean="0"/>
              <a:t>Groups.ReadWrite.All</a:t>
            </a:r>
            <a:endParaRPr lang="en-US" dirty="0" smtClean="0"/>
          </a:p>
          <a:p>
            <a:pPr>
              <a:spcBef>
                <a:spcPts val="1200"/>
              </a:spcBef>
            </a:pPr>
            <a:r>
              <a:rPr lang="en-US" sz="3600" dirty="0" smtClean="0"/>
              <a:t>Get token using OAuth2.0 flow</a:t>
            </a:r>
          </a:p>
          <a:p>
            <a:pPr>
              <a:spcBef>
                <a:spcPts val="1200"/>
              </a:spcBef>
            </a:pPr>
            <a:r>
              <a:rPr lang="en-US" sz="3600" dirty="0" smtClean="0"/>
              <a:t>Use </a:t>
            </a:r>
            <a:r>
              <a:rPr lang="en-US" sz="3600" dirty="0" err="1" smtClean="0"/>
              <a:t>OpenID</a:t>
            </a:r>
            <a:r>
              <a:rPr lang="en-US" sz="3600" dirty="0" smtClean="0"/>
              <a:t> Connect for SSO</a:t>
            </a:r>
          </a:p>
          <a:p>
            <a:pPr>
              <a:spcBef>
                <a:spcPts val="1200"/>
              </a:spcBef>
            </a:pPr>
            <a:r>
              <a:rPr lang="en-US" sz="3600" dirty="0" smtClean="0"/>
              <a:t>Build your code using O365 unified API</a:t>
            </a:r>
            <a:endParaRPr lang="en-US" sz="3600" dirty="0"/>
          </a:p>
        </p:txBody>
      </p:sp>
      <p:pic>
        <p:nvPicPr>
          <p:cNvPr id="4" name="Picture 3"/>
          <p:cNvPicPr>
            <a:picLocks noChangeAspect="1"/>
          </p:cNvPicPr>
          <p:nvPr/>
        </p:nvPicPr>
        <p:blipFill rotWithShape="1">
          <a:blip r:embed="rId2">
            <a:lum bright="12000" contrast="-6000"/>
          </a:blip>
          <a:srcRect l="32738" t="8929" r="31547" b="10714"/>
          <a:stretch/>
        </p:blipFill>
        <p:spPr>
          <a:xfrm>
            <a:off x="8885237" y="296863"/>
            <a:ext cx="2789238" cy="6275786"/>
          </a:xfrm>
          <a:prstGeom prst="rect">
            <a:avLst/>
          </a:prstGeom>
        </p:spPr>
      </p:pic>
    </p:spTree>
    <p:extLst>
      <p:ext uri="{BB962C8B-B14F-4D97-AF65-F5344CB8AC3E}">
        <p14:creationId xmlns:p14="http://schemas.microsoft.com/office/powerpoint/2010/main" val="190347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Groups management (preview)</a:t>
            </a:r>
            <a:endParaRPr lang="en-US" dirty="0"/>
          </a:p>
        </p:txBody>
      </p:sp>
      <p:sp>
        <p:nvSpPr>
          <p:cNvPr id="3" name="Content Placeholder 2"/>
          <p:cNvSpPr>
            <a:spLocks noGrp="1"/>
          </p:cNvSpPr>
          <p:nvPr>
            <p:ph type="body" sz="quarter" idx="10"/>
          </p:nvPr>
        </p:nvSpPr>
        <p:spPr>
          <a:xfrm>
            <a:off x="274638" y="1212850"/>
            <a:ext cx="11887200" cy="4672048"/>
          </a:xfrm>
        </p:spPr>
        <p:txBody>
          <a:bodyPr/>
          <a:lstStyle/>
          <a:p>
            <a:r>
              <a:rPr lang="en-US" sz="3600" dirty="0" smtClean="0"/>
              <a:t>Entities, collections, and actions</a:t>
            </a:r>
          </a:p>
          <a:p>
            <a:endParaRPr lang="en-US" dirty="0" smtClean="0"/>
          </a:p>
          <a:p>
            <a:endParaRPr lang="en-US" dirty="0" smtClean="0"/>
          </a:p>
          <a:p>
            <a:endParaRPr lang="en-US" dirty="0" smtClean="0"/>
          </a:p>
          <a:p>
            <a:pPr lvl="1"/>
            <a:endParaRPr lang="en-US" dirty="0" smtClean="0"/>
          </a:p>
          <a:p>
            <a:pPr>
              <a:spcBef>
                <a:spcPts val="2400"/>
              </a:spcBef>
            </a:pPr>
            <a:r>
              <a:rPr lang="en-US" sz="3600" dirty="0" smtClean="0"/>
              <a:t>Samples</a:t>
            </a:r>
          </a:p>
          <a:p>
            <a:pPr lvl="1"/>
            <a:r>
              <a:rPr lang="en-US" sz="2400" dirty="0" smtClean="0"/>
              <a:t>https://graph.microsoft.com/beta/contoso.com/groups/{id}/</a:t>
            </a:r>
            <a:endParaRPr lang="en-US" sz="2400" dirty="0" smtClean="0">
              <a:hlinkClick r:id="rId3"/>
            </a:endParaRPr>
          </a:p>
          <a:p>
            <a:pPr lvl="1"/>
            <a:r>
              <a:rPr lang="en-US" sz="2400" dirty="0" smtClean="0"/>
              <a:t>https://graph.microsoft.com/beta/contoso.com/groups/{id}/AddFavorite</a:t>
            </a:r>
            <a:endParaRPr lang="en-US" sz="2400" dirty="0">
              <a:hlinkClick r:id="rId3"/>
            </a:endParaRPr>
          </a:p>
        </p:txBody>
      </p:sp>
      <p:sp>
        <p:nvSpPr>
          <p:cNvPr id="9" name="Rectangular Callout 8"/>
          <p:cNvSpPr/>
          <p:nvPr/>
        </p:nvSpPr>
        <p:spPr bwMode="auto">
          <a:xfrm>
            <a:off x="7424185" y="4353131"/>
            <a:ext cx="1524000" cy="458864"/>
          </a:xfrm>
          <a:prstGeom prst="wedgeRectCallout">
            <a:avLst>
              <a:gd name="adj1" fmla="val -38196"/>
              <a:gd name="adj2" fmla="val 94538"/>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r>
              <a:rPr lang="en-US" sz="2040" dirty="0">
                <a:gradFill>
                  <a:gsLst>
                    <a:gs pos="0">
                      <a:srgbClr val="FFFFFF"/>
                    </a:gs>
                    <a:gs pos="100000">
                      <a:srgbClr val="FFFFFF"/>
                    </a:gs>
                  </a:gsLst>
                  <a:lin ang="5400000" scaled="0"/>
                </a:gradFill>
              </a:rPr>
              <a:t>Collection</a:t>
            </a:r>
          </a:p>
        </p:txBody>
      </p:sp>
      <p:sp>
        <p:nvSpPr>
          <p:cNvPr id="10" name="Rectangular Callout 9"/>
          <p:cNvSpPr/>
          <p:nvPr/>
        </p:nvSpPr>
        <p:spPr bwMode="auto">
          <a:xfrm>
            <a:off x="9716657" y="4716462"/>
            <a:ext cx="1228996" cy="458864"/>
          </a:xfrm>
          <a:prstGeom prst="wedgeRectCallout">
            <a:avLst>
              <a:gd name="adj1" fmla="val -55114"/>
              <a:gd name="adj2" fmla="val 98483"/>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r>
              <a:rPr lang="en-US" sz="2040" dirty="0" smtClean="0">
                <a:gradFill>
                  <a:gsLst>
                    <a:gs pos="0">
                      <a:srgbClr val="FFFFFF"/>
                    </a:gs>
                    <a:gs pos="100000">
                      <a:srgbClr val="FFFFFF"/>
                    </a:gs>
                  </a:gsLst>
                  <a:lin ang="5400000" scaled="0"/>
                </a:gradFill>
              </a:rPr>
              <a:t>Action</a:t>
            </a:r>
            <a:endParaRPr lang="en-US" sz="2040" dirty="0">
              <a:gradFill>
                <a:gsLst>
                  <a:gs pos="0">
                    <a:srgbClr val="FFFFFF"/>
                  </a:gs>
                  <a:gs pos="100000">
                    <a:srgbClr val="FFFFFF"/>
                  </a:gs>
                </a:gsLst>
                <a:lin ang="5400000" scaled="0"/>
              </a:gradFill>
            </a:endParaRPr>
          </a:p>
        </p:txBody>
      </p:sp>
      <p:pic>
        <p:nvPicPr>
          <p:cNvPr id="7" name="Picture 6"/>
          <p:cNvPicPr>
            <a:picLocks noChangeAspect="1"/>
          </p:cNvPicPr>
          <p:nvPr/>
        </p:nvPicPr>
        <p:blipFill rotWithShape="1">
          <a:blip r:embed="rId4"/>
          <a:srcRect l="35851" t="8619" r="37363" b="8048"/>
          <a:stretch/>
        </p:blipFill>
        <p:spPr>
          <a:xfrm rot="16200000">
            <a:off x="9829182" y="-991793"/>
            <a:ext cx="1136610" cy="3536120"/>
          </a:xfrm>
          <a:prstGeom prst="rect">
            <a:avLst/>
          </a:prstGeom>
        </p:spPr>
      </p:pic>
      <p:graphicFrame>
        <p:nvGraphicFramePr>
          <p:cNvPr id="13" name="Content Placeholder 2"/>
          <p:cNvGraphicFramePr>
            <a:graphicFrameLocks/>
          </p:cNvGraphicFramePr>
          <p:nvPr>
            <p:extLst/>
          </p:nvPr>
        </p:nvGraphicFramePr>
        <p:xfrm>
          <a:off x="274637" y="2125662"/>
          <a:ext cx="11889565" cy="2025424"/>
        </p:xfrm>
        <a:graphic>
          <a:graphicData uri="http://schemas.openxmlformats.org/drawingml/2006/table">
            <a:tbl>
              <a:tblPr firstRow="1" firstCol="1">
                <a:tableStyleId>{93296810-A885-4BE3-A3E7-6D5BEEA58F35}</a:tableStyleId>
              </a:tblPr>
              <a:tblGrid>
                <a:gridCol w="2709863">
                  <a:extLst>
                    <a:ext uri="{9D8B030D-6E8A-4147-A177-3AD203B41FA5}">
                      <a16:colId xmlns:a16="http://schemas.microsoft.com/office/drawing/2014/main" xmlns="" val="20000"/>
                    </a:ext>
                  </a:extLst>
                </a:gridCol>
                <a:gridCol w="3238500">
                  <a:extLst>
                    <a:ext uri="{9D8B030D-6E8A-4147-A177-3AD203B41FA5}">
                      <a16:colId xmlns:a16="http://schemas.microsoft.com/office/drawing/2014/main" xmlns="" val="20001"/>
                    </a:ext>
                  </a:extLst>
                </a:gridCol>
                <a:gridCol w="5941202">
                  <a:extLst>
                    <a:ext uri="{9D8B030D-6E8A-4147-A177-3AD203B41FA5}">
                      <a16:colId xmlns:a16="http://schemas.microsoft.com/office/drawing/2014/main" xmlns="" val="20002"/>
                    </a:ext>
                  </a:extLst>
                </a:gridCol>
              </a:tblGrid>
              <a:tr h="500284">
                <a:tc>
                  <a:txBody>
                    <a:bodyPr/>
                    <a:lstStyle/>
                    <a:p>
                      <a: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pPr>
                      <a:r>
                        <a:rPr lang="en-US" sz="1800" b="1" kern="1200" spc="0" baseline="0" dirty="0" smtClean="0">
                          <a:gradFill>
                            <a:gsLst>
                              <a:gs pos="20354">
                                <a:schemeClr val="tx2"/>
                              </a:gs>
                              <a:gs pos="40000">
                                <a:schemeClr val="tx2"/>
                              </a:gs>
                            </a:gsLst>
                            <a:lin ang="5400000" scaled="0"/>
                          </a:gradFill>
                          <a:latin typeface="+mn-lt"/>
                          <a:ea typeface="+mn-ea"/>
                          <a:cs typeface="+mn-cs"/>
                        </a:rPr>
                        <a:t>ENTITY</a:t>
                      </a:r>
                      <a:endParaRPr lang="en-US" sz="1800" b="1" kern="1200" spc="0" baseline="0" dirty="0">
                        <a:gradFill>
                          <a:gsLst>
                            <a:gs pos="20354">
                              <a:schemeClr val="tx2"/>
                            </a:gs>
                            <a:gs pos="40000">
                              <a:schemeClr val="tx2"/>
                            </a:gs>
                          </a:gsLst>
                          <a:lin ang="5400000" scaled="0"/>
                        </a:gradFill>
                        <a:latin typeface="+mn-lt"/>
                        <a:ea typeface="+mn-ea"/>
                        <a:cs typeface="+mn-cs"/>
                      </a:endParaRPr>
                    </a:p>
                  </a:txBody>
                  <a:tcPr marL="93260" marR="93260" marT="46630" marB="46630" anchor="ctr">
                    <a:lnL w="12700" cmpd="sng">
                      <a:noFill/>
                    </a:lnL>
                    <a:lnR w="12700" cmpd="sng">
                      <a:noFill/>
                    </a:lnR>
                    <a:lnT w="12700" cmpd="sng">
                      <a:noFill/>
                    </a:lnT>
                    <a:lnB w="12700" cap="flat" cmpd="sng" algn="ctr">
                      <a:solidFill>
                        <a:schemeClr val="tx1">
                          <a:lumMod val="85000"/>
                        </a:schemeClr>
                      </a:solidFill>
                      <a:prstDash val="solid"/>
                      <a:round/>
                      <a:headEnd type="none" w="med" len="med"/>
                      <a:tailEnd type="none" w="med" len="med"/>
                    </a:lnB>
                    <a:noFill/>
                  </a:tcPr>
                </a:tc>
                <a:tc>
                  <a:txBody>
                    <a:bodyPr/>
                    <a:lstStyle/>
                    <a:p>
                      <a: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pPr>
                      <a:r>
                        <a:rPr lang="en-US" sz="1800" b="1" kern="1200" spc="0" baseline="0" dirty="0" smtClean="0">
                          <a:gradFill>
                            <a:gsLst>
                              <a:gs pos="20354">
                                <a:schemeClr val="tx2"/>
                              </a:gs>
                              <a:gs pos="40000">
                                <a:schemeClr val="tx2"/>
                              </a:gs>
                            </a:gsLst>
                            <a:lin ang="5400000" scaled="0"/>
                          </a:gradFill>
                          <a:latin typeface="+mn-lt"/>
                          <a:ea typeface="+mn-ea"/>
                          <a:cs typeface="+mn-cs"/>
                        </a:rPr>
                        <a:t>COLLECTION</a:t>
                      </a:r>
                      <a:endParaRPr lang="en-US" sz="1800" b="1" kern="1200" spc="0" baseline="0" dirty="0">
                        <a:gradFill>
                          <a:gsLst>
                            <a:gs pos="20354">
                              <a:schemeClr val="tx2"/>
                            </a:gs>
                            <a:gs pos="40000">
                              <a:schemeClr val="tx2"/>
                            </a:gs>
                          </a:gsLst>
                          <a:lin ang="5400000" scaled="0"/>
                        </a:gradFill>
                        <a:latin typeface="+mn-lt"/>
                        <a:ea typeface="+mn-ea"/>
                        <a:cs typeface="+mn-cs"/>
                      </a:endParaRPr>
                    </a:p>
                  </a:txBody>
                  <a:tcPr marL="93260" marR="93260" marT="46630" marB="46630" anchor="ctr">
                    <a:lnL w="12700" cmpd="sng">
                      <a:noFill/>
                    </a:lnL>
                    <a:lnR w="12700" cmpd="sng">
                      <a:noFill/>
                    </a:lnR>
                    <a:lnT w="12700" cmpd="sng">
                      <a:noFill/>
                    </a:lnT>
                    <a:lnB w="12700" cap="flat" cmpd="sng" algn="ctr">
                      <a:solidFill>
                        <a:schemeClr val="tx1">
                          <a:lumMod val="85000"/>
                        </a:schemeClr>
                      </a:solidFill>
                      <a:prstDash val="solid"/>
                      <a:round/>
                      <a:headEnd type="none" w="med" len="med"/>
                      <a:tailEnd type="none" w="med" len="med"/>
                    </a:lnB>
                    <a:noFill/>
                  </a:tcPr>
                </a:tc>
                <a:tc>
                  <a:txBody>
                    <a:bodyPr/>
                    <a:lstStyle/>
                    <a:p>
                      <a: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pPr>
                      <a:r>
                        <a:rPr lang="en-US" sz="1800" b="1" kern="1200" spc="0" baseline="0" smtClean="0">
                          <a:gradFill>
                            <a:gsLst>
                              <a:gs pos="20354">
                                <a:schemeClr val="tx2"/>
                              </a:gs>
                              <a:gs pos="40000">
                                <a:schemeClr val="tx2"/>
                              </a:gs>
                            </a:gsLst>
                            <a:lin ang="5400000" scaled="0"/>
                          </a:gradFill>
                          <a:latin typeface="+mn-lt"/>
                          <a:ea typeface="+mn-ea"/>
                          <a:cs typeface="+mn-cs"/>
                        </a:rPr>
                        <a:t>ACTIONS</a:t>
                      </a:r>
                      <a:endParaRPr lang="en-US" sz="1800" b="1" kern="1200" spc="0" baseline="0" dirty="0">
                        <a:gradFill>
                          <a:gsLst>
                            <a:gs pos="20354">
                              <a:schemeClr val="tx2"/>
                            </a:gs>
                            <a:gs pos="40000">
                              <a:schemeClr val="tx2"/>
                            </a:gs>
                          </a:gsLst>
                          <a:lin ang="5400000" scaled="0"/>
                        </a:gradFill>
                        <a:latin typeface="+mn-lt"/>
                        <a:ea typeface="+mn-ea"/>
                        <a:cs typeface="+mn-cs"/>
                      </a:endParaRPr>
                    </a:p>
                  </a:txBody>
                  <a:tcPr marL="93260" marR="93260" marT="46630" marB="46630" anchor="ctr">
                    <a:lnL w="12700" cmpd="sng">
                      <a:noFill/>
                    </a:lnL>
                    <a:lnR w="12700" cmpd="sng">
                      <a:noFill/>
                    </a:lnR>
                    <a:lnT w="12700" cmpd="sng">
                      <a:noFill/>
                    </a:lnT>
                    <a:lnB w="12700" cap="flat" cmpd="sng" algn="ctr">
                      <a:solidFill>
                        <a:schemeClr val="tx1">
                          <a:lumMod val="85000"/>
                        </a:schemeClr>
                      </a:solidFill>
                      <a:prstDash val="solid"/>
                      <a:round/>
                      <a:headEnd type="none" w="med" len="med"/>
                      <a:tailEnd type="none" w="med" len="med"/>
                    </a:lnB>
                    <a:noFill/>
                  </a:tcPr>
                </a:tc>
                <a:extLst>
                  <a:ext uri="{0D108BD9-81ED-4DB2-BD59-A6C34878D82A}">
                    <a16:rowId xmlns:a16="http://schemas.microsoft.com/office/drawing/2014/main" xmlns="" val="10000"/>
                  </a:ext>
                </a:extLst>
              </a:tr>
              <a:tr h="999651">
                <a:tc>
                  <a:txBody>
                    <a:bodyPr/>
                    <a:lstStyle/>
                    <a:p>
                      <a:pPr algn="l" rtl="0" fontAlgn="b"/>
                      <a:r>
                        <a:rPr lang="en-US" sz="1800" b="0" kern="1200" dirty="0" smtClean="0">
                          <a:gradFill>
                            <a:gsLst>
                              <a:gs pos="94783">
                                <a:schemeClr val="tx1"/>
                              </a:gs>
                              <a:gs pos="93000">
                                <a:schemeClr val="tx1"/>
                              </a:gs>
                            </a:gsLst>
                            <a:lin ang="5400000" scaled="0"/>
                          </a:gradFill>
                          <a:latin typeface="+mn-lt"/>
                          <a:ea typeface="+mn-ea"/>
                          <a:cs typeface="+mn-cs"/>
                        </a:rPr>
                        <a:t>Group</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tc>
                  <a:txBody>
                    <a:bodyPr/>
                    <a:lstStyle/>
                    <a:p>
                      <a:pPr algn="l" rtl="0" fontAlgn="b"/>
                      <a:r>
                        <a:rPr lang="en-US" sz="1800" b="0" kern="1200" dirty="0" smtClean="0">
                          <a:gradFill>
                            <a:gsLst>
                              <a:gs pos="94783">
                                <a:schemeClr val="tx1"/>
                              </a:gs>
                              <a:gs pos="93000">
                                <a:schemeClr val="tx1"/>
                              </a:gs>
                            </a:gsLst>
                            <a:lin ang="5400000" scaled="0"/>
                          </a:gradFill>
                          <a:latin typeface="+mn-lt"/>
                          <a:ea typeface="+mn-ea"/>
                          <a:cs typeface="+mn-cs"/>
                        </a:rPr>
                        <a:t>Groups</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tc>
                  <a:txBody>
                    <a:bodyPr/>
                    <a:lstStyle/>
                    <a:p>
                      <a:pPr marL="0" marR="0" indent="0" algn="l" defTabSz="932742" rtl="0" eaLnBrk="1" fontAlgn="b" latinLnBrk="0" hangingPunct="1">
                        <a:lnSpc>
                          <a:spcPct val="100000"/>
                        </a:lnSpc>
                        <a:spcBef>
                          <a:spcPts val="0"/>
                        </a:spcBef>
                        <a:spcAft>
                          <a:spcPts val="0"/>
                        </a:spcAft>
                        <a:buClrTx/>
                        <a:buSzTx/>
                        <a:buFontTx/>
                        <a:buNone/>
                        <a:tabLst/>
                        <a:defRPr/>
                      </a:pPr>
                      <a:r>
                        <a:rPr lang="en-US" sz="1800" b="0" kern="1200" dirty="0" smtClean="0">
                          <a:gradFill>
                            <a:gsLst>
                              <a:gs pos="94783">
                                <a:schemeClr val="tx1"/>
                              </a:gs>
                              <a:gs pos="93000">
                                <a:schemeClr val="tx1"/>
                              </a:gs>
                            </a:gsLst>
                            <a:lin ang="5400000" scaled="0"/>
                          </a:gradFill>
                          <a:latin typeface="+mn-lt"/>
                          <a:ea typeface="+mn-ea"/>
                          <a:cs typeface="+mn-cs"/>
                        </a:rPr>
                        <a:t>CRUD</a:t>
                      </a:r>
                    </a:p>
                    <a:p>
                      <a:pPr marL="0" marR="0" indent="0" algn="l" defTabSz="932742" rtl="0" eaLnBrk="1" fontAlgn="b" latinLnBrk="0" hangingPunct="1">
                        <a:lnSpc>
                          <a:spcPct val="100000"/>
                        </a:lnSpc>
                        <a:spcBef>
                          <a:spcPts val="0"/>
                        </a:spcBef>
                        <a:spcAft>
                          <a:spcPts val="0"/>
                        </a:spcAft>
                        <a:buClrTx/>
                        <a:buSzTx/>
                        <a:buFontTx/>
                        <a:buNone/>
                        <a:tabLst/>
                        <a:defRPr/>
                      </a:pPr>
                      <a:r>
                        <a:rPr lang="en-US" sz="1800" b="0" kern="1200" dirty="0" smtClean="0">
                          <a:gradFill>
                            <a:gsLst>
                              <a:gs pos="94783">
                                <a:schemeClr val="tx1"/>
                              </a:gs>
                              <a:gs pos="93000">
                                <a:schemeClr val="tx1"/>
                              </a:gs>
                            </a:gsLst>
                            <a:lin ang="5400000" scaled="0"/>
                          </a:gradFill>
                          <a:latin typeface="+mn-lt"/>
                          <a:ea typeface="+mn-ea"/>
                          <a:cs typeface="+mn-cs"/>
                        </a:rPr>
                        <a:t>SubscribeByMail, UnsubscribeMyMail, AddFavorite, RemoveFavorite, ResetUnseenCount</a:t>
                      </a: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xmlns="" val="10003"/>
                  </a:ext>
                </a:extLst>
              </a:tr>
              <a:tr h="525489">
                <a:tc>
                  <a:txBody>
                    <a:bodyPr/>
                    <a:lstStyle/>
                    <a:p>
                      <a:pPr marL="0" algn="l" defTabSz="932742" rtl="0" eaLnBrk="1" fontAlgn="b" latinLnBrk="0" hangingPunct="1"/>
                      <a:r>
                        <a:rPr lang="en-US" sz="1800" b="0" kern="1200" dirty="0" smtClean="0">
                          <a:gradFill>
                            <a:gsLst>
                              <a:gs pos="94783">
                                <a:schemeClr val="tx1"/>
                              </a:gs>
                              <a:gs pos="93000">
                                <a:schemeClr val="tx1"/>
                              </a:gs>
                            </a:gsLst>
                            <a:lin ang="5400000" scaled="0"/>
                          </a:gradFill>
                          <a:latin typeface="+mn-lt"/>
                          <a:ea typeface="+mn-ea"/>
                          <a:cs typeface="+mn-cs"/>
                        </a:rPr>
                        <a:t>User/Me</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2">
                        <a:lumMod val="75000"/>
                      </a:schemeClr>
                    </a:solidFill>
                  </a:tcPr>
                </a:tc>
                <a:tc>
                  <a:txBody>
                    <a:bodyPr/>
                    <a:lstStyle/>
                    <a:p>
                      <a:pPr marL="0" algn="l" defTabSz="932742" rtl="0" eaLnBrk="1" fontAlgn="b" latinLnBrk="0" hangingPunct="1"/>
                      <a:r>
                        <a:rPr lang="en-US" sz="1800" b="0" kern="1200" dirty="0" smtClean="0">
                          <a:gradFill>
                            <a:gsLst>
                              <a:gs pos="94783">
                                <a:schemeClr val="tx1"/>
                              </a:gs>
                              <a:gs pos="93000">
                                <a:schemeClr val="tx1"/>
                              </a:gs>
                            </a:gsLst>
                            <a:lin ang="5400000" scaled="0"/>
                          </a:gradFill>
                          <a:latin typeface="+mn-lt"/>
                          <a:ea typeface="+mn-ea"/>
                          <a:cs typeface="+mn-cs"/>
                        </a:rPr>
                        <a:t>Users</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2">
                        <a:lumMod val="75000"/>
                      </a:schemeClr>
                    </a:solidFill>
                  </a:tcPr>
                </a:tc>
                <a:tc>
                  <a:txBody>
                    <a:bodyPr/>
                    <a:lstStyle/>
                    <a:p>
                      <a:pPr marL="0" marR="0" indent="0" algn="l" defTabSz="932742" rtl="0" eaLnBrk="1" fontAlgn="b" latinLnBrk="0" hangingPunct="1">
                        <a:lnSpc>
                          <a:spcPct val="100000"/>
                        </a:lnSpc>
                        <a:spcBef>
                          <a:spcPts val="0"/>
                        </a:spcBef>
                        <a:spcAft>
                          <a:spcPts val="0"/>
                        </a:spcAft>
                        <a:buClrTx/>
                        <a:buSzTx/>
                        <a:buFontTx/>
                        <a:buNone/>
                        <a:tabLst/>
                        <a:defRPr/>
                      </a:pPr>
                      <a:r>
                        <a:rPr lang="en-US" sz="1800" b="0" kern="1200" dirty="0" smtClean="0">
                          <a:gradFill>
                            <a:gsLst>
                              <a:gs pos="94783">
                                <a:schemeClr val="tx1"/>
                              </a:gs>
                              <a:gs pos="93000">
                                <a:schemeClr val="tx1"/>
                              </a:gs>
                            </a:gsLst>
                            <a:lin ang="5400000" scaled="0"/>
                          </a:gradFill>
                          <a:latin typeface="+mn-lt"/>
                          <a:ea typeface="+mn-ea"/>
                          <a:cs typeface="+mn-cs"/>
                        </a:rPr>
                        <a:t>JoinedGroups</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xmlns="" val="322620257"/>
                  </a:ext>
                </a:extLst>
              </a:tr>
            </a:tbl>
          </a:graphicData>
        </a:graphic>
      </p:graphicFrame>
    </p:spTree>
    <p:extLst>
      <p:ext uri="{BB962C8B-B14F-4D97-AF65-F5344CB8AC3E}">
        <p14:creationId xmlns:p14="http://schemas.microsoft.com/office/powerpoint/2010/main" val="2184291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childTnLst>
                                </p:cTn>
                              </p:par>
                            </p:childTnLst>
                          </p:cTn>
                        </p:par>
                        <p:par>
                          <p:cTn id="16" fill="hold">
                            <p:stCondLst>
                              <p:cond delay="0"/>
                            </p:stCondLst>
                            <p:childTnLst>
                              <p:par>
                                <p:cTn id="17" presetID="14" presetClass="entr" presetSubtype="1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Groups content: Conversations</a:t>
            </a:r>
            <a:endParaRPr lang="en-US" dirty="0"/>
          </a:p>
        </p:txBody>
      </p:sp>
      <p:sp>
        <p:nvSpPr>
          <p:cNvPr id="3" name="Content Placeholder 2"/>
          <p:cNvSpPr>
            <a:spLocks noGrp="1"/>
          </p:cNvSpPr>
          <p:nvPr>
            <p:ph type="body" sz="quarter" idx="10"/>
          </p:nvPr>
        </p:nvSpPr>
        <p:spPr>
          <a:xfrm>
            <a:off x="274638" y="1212850"/>
            <a:ext cx="11887200" cy="5490734"/>
          </a:xfrm>
        </p:spPr>
        <p:txBody>
          <a:bodyPr/>
          <a:lstStyle/>
          <a:p>
            <a:r>
              <a:rPr lang="en-US" sz="3600" dirty="0" smtClean="0"/>
              <a:t>Entities, collections, and actions</a:t>
            </a:r>
          </a:p>
          <a:p>
            <a:endParaRPr lang="en-US" sz="3600" dirty="0" smtClean="0"/>
          </a:p>
          <a:p>
            <a:pPr lvl="2"/>
            <a:endParaRPr lang="en-US" dirty="0" smtClean="0"/>
          </a:p>
          <a:p>
            <a:pPr lvl="2"/>
            <a:endParaRPr lang="en-US" dirty="0" smtClean="0"/>
          </a:p>
          <a:p>
            <a:pPr lvl="2"/>
            <a:endParaRPr lang="en-US" dirty="0" smtClean="0"/>
          </a:p>
          <a:p>
            <a:pPr lvl="2"/>
            <a:endParaRPr lang="en-US" dirty="0" smtClean="0"/>
          </a:p>
          <a:p>
            <a:pPr lvl="1"/>
            <a:endParaRPr lang="en-US" dirty="0" smtClean="0"/>
          </a:p>
          <a:p>
            <a:endParaRPr lang="en-US" dirty="0" smtClean="0"/>
          </a:p>
          <a:p>
            <a:r>
              <a:rPr lang="en-US" sz="3600" dirty="0" smtClean="0"/>
              <a:t>Samples</a:t>
            </a:r>
          </a:p>
          <a:p>
            <a:pPr lvl="1"/>
            <a:r>
              <a:rPr lang="en-US" sz="2400" dirty="0" smtClean="0"/>
              <a:t>https://graph.microsoft.com/beta/contoso.com/groups/{id}/conversations</a:t>
            </a:r>
            <a:endParaRPr lang="en-US" sz="2400" dirty="0" smtClean="0">
              <a:hlinkClick r:id="rId3"/>
            </a:endParaRPr>
          </a:p>
          <a:p>
            <a:pPr lvl="1"/>
            <a:r>
              <a:rPr lang="en-US" sz="2400" dirty="0" smtClean="0"/>
              <a:t>https://graph.microsoft.com/beta/contoso.com/groups/{id}/threads/{id}/reply</a:t>
            </a:r>
            <a:endParaRPr lang="en-US" sz="2400" dirty="0" smtClean="0">
              <a:hlinkClick r:id="rId3"/>
            </a:endParaRPr>
          </a:p>
          <a:p>
            <a:pPr lvl="1"/>
            <a:endParaRPr lang="en-US" sz="2400" dirty="0" smtClean="0"/>
          </a:p>
        </p:txBody>
      </p:sp>
      <p:sp>
        <p:nvSpPr>
          <p:cNvPr id="19" name="Rounded Rectangular Callout 18"/>
          <p:cNvSpPr/>
          <p:nvPr/>
        </p:nvSpPr>
        <p:spPr bwMode="auto">
          <a:xfrm>
            <a:off x="9491661" y="455705"/>
            <a:ext cx="1158875" cy="536048"/>
          </a:xfrm>
          <a:prstGeom prst="wedgeRoundRectCallout">
            <a:avLst>
              <a:gd name="adj1" fmla="val 61770"/>
              <a:gd name="adj2" fmla="val 96614"/>
              <a:gd name="adj3" fmla="val 16667"/>
            </a:avLst>
          </a:prstGeom>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lIns="91440" tIns="91440" rIns="34294" bIns="34294" rtlCol="0" anchor="b" anchorCtr="0"/>
          <a:lstStyle/>
          <a:p>
            <a:pPr algn="ctr" defTabSz="932406"/>
            <a:r>
              <a:rPr lang="en-US" sz="2800" dirty="0" smtClean="0">
                <a:gradFill>
                  <a:gsLst>
                    <a:gs pos="5217">
                      <a:srgbClr val="FFFFFF"/>
                    </a:gs>
                    <a:gs pos="21000">
                      <a:srgbClr val="FFFFFF"/>
                    </a:gs>
                  </a:gsLst>
                  <a:path path="circle">
                    <a:fillToRect l="50000" t="50000" r="50000" b="50000"/>
                  </a:path>
                </a:gradFill>
                <a:ea typeface="Segoe UI" pitchFamily="34" charset="0"/>
                <a:cs typeface="Segoe UI" pitchFamily="34" charset="0"/>
              </a:rPr>
              <a:t>Blah</a:t>
            </a:r>
            <a:endParaRPr lang="en-US" sz="2800" dirty="0">
              <a:gradFill>
                <a:gsLst>
                  <a:gs pos="5217">
                    <a:srgbClr val="FFFFFF"/>
                  </a:gs>
                  <a:gs pos="21000">
                    <a:srgbClr val="FFFFFF"/>
                  </a:gs>
                </a:gsLst>
                <a:path path="circle">
                  <a:fillToRect l="50000" t="50000" r="50000" b="50000"/>
                </a:path>
              </a:gradFill>
              <a:ea typeface="Segoe UI" pitchFamily="34" charset="0"/>
              <a:cs typeface="Segoe UI" pitchFamily="34" charset="0"/>
            </a:endParaRPr>
          </a:p>
        </p:txBody>
      </p:sp>
      <p:sp>
        <p:nvSpPr>
          <p:cNvPr id="20" name="Rounded Rectangular Callout 19"/>
          <p:cNvSpPr/>
          <p:nvPr/>
        </p:nvSpPr>
        <p:spPr bwMode="auto">
          <a:xfrm>
            <a:off x="10837000" y="355695"/>
            <a:ext cx="1158875" cy="536048"/>
          </a:xfrm>
          <a:prstGeom prst="wedgeRoundRectCallout">
            <a:avLst>
              <a:gd name="adj1" fmla="val -41967"/>
              <a:gd name="adj2" fmla="val 97122"/>
              <a:gd name="adj3" fmla="val 16667"/>
            </a:avLst>
          </a:prstGeom>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lIns="91440" tIns="91440" rIns="34294" bIns="34294" rtlCol="0" anchor="b" anchorCtr="0"/>
          <a:lstStyle/>
          <a:p>
            <a:pPr algn="ctr" defTabSz="932406"/>
            <a:r>
              <a:rPr lang="en-US" sz="2800" dirty="0" smtClean="0">
                <a:gradFill>
                  <a:gsLst>
                    <a:gs pos="5217">
                      <a:srgbClr val="FFFFFF"/>
                    </a:gs>
                    <a:gs pos="21000">
                      <a:srgbClr val="FFFFFF"/>
                    </a:gs>
                  </a:gsLst>
                  <a:path path="circle">
                    <a:fillToRect l="50000" t="50000" r="50000" b="50000"/>
                  </a:path>
                </a:gradFill>
                <a:ea typeface="Segoe UI" pitchFamily="34" charset="0"/>
                <a:cs typeface="Segoe UI" pitchFamily="34" charset="0"/>
              </a:rPr>
              <a:t>lol</a:t>
            </a:r>
            <a:endParaRPr lang="en-US" sz="2800" dirty="0">
              <a:gradFill>
                <a:gsLst>
                  <a:gs pos="5217">
                    <a:srgbClr val="FFFFFF"/>
                  </a:gs>
                  <a:gs pos="21000">
                    <a:srgbClr val="FFFFFF"/>
                  </a:gs>
                </a:gsLst>
                <a:path path="circle">
                  <a:fillToRect l="50000" t="50000" r="50000" b="50000"/>
                </a:path>
              </a:gradFill>
              <a:ea typeface="Segoe UI" pitchFamily="34" charset="0"/>
              <a:cs typeface="Segoe UI" pitchFamily="34" charset="0"/>
            </a:endParaRPr>
          </a:p>
        </p:txBody>
      </p:sp>
      <p:sp>
        <p:nvSpPr>
          <p:cNvPr id="21" name="Rounded Rectangular Callout 20"/>
          <p:cNvSpPr/>
          <p:nvPr/>
        </p:nvSpPr>
        <p:spPr bwMode="auto">
          <a:xfrm>
            <a:off x="10699749" y="1455057"/>
            <a:ext cx="1239839" cy="536048"/>
          </a:xfrm>
          <a:prstGeom prst="wedgeRoundRectCallout">
            <a:avLst>
              <a:gd name="adj1" fmla="val -36742"/>
              <a:gd name="adj2" fmla="val -84121"/>
              <a:gd name="adj3" fmla="val 16667"/>
            </a:avLst>
          </a:prstGeom>
          <a:ln>
            <a:noFill/>
            <a:headEnd type="none" w="med" len="med"/>
            <a:tailEnd type="none" w="med" len="med"/>
          </a:ln>
        </p:spPr>
        <p:style>
          <a:lnRef idx="3">
            <a:schemeClr val="lt1"/>
          </a:lnRef>
          <a:fillRef idx="1">
            <a:schemeClr val="accent5"/>
          </a:fillRef>
          <a:effectRef idx="1">
            <a:schemeClr val="accent5"/>
          </a:effectRef>
          <a:fontRef idx="minor">
            <a:schemeClr val="lt1"/>
          </a:fontRef>
        </p:style>
        <p:txBody>
          <a:bodyPr lIns="91440" tIns="91440" rIns="34294" bIns="34294" rtlCol="0" anchor="b" anchorCtr="0"/>
          <a:lstStyle/>
          <a:p>
            <a:pPr algn="ctr" defTabSz="932406"/>
            <a:r>
              <a:rPr lang="en-US" sz="2800" dirty="0" smtClean="0">
                <a:solidFill>
                  <a:srgbClr val="000000"/>
                </a:solidFill>
                <a:ea typeface="Segoe UI" pitchFamily="34" charset="0"/>
                <a:cs typeface="Segoe UI" pitchFamily="34" charset="0"/>
              </a:rPr>
              <a:t>ttyl</a:t>
            </a:r>
            <a:endParaRPr lang="en-US" sz="2800" dirty="0">
              <a:solidFill>
                <a:srgbClr val="000000"/>
              </a:solidFill>
              <a:ea typeface="Segoe UI" pitchFamily="34" charset="0"/>
              <a:cs typeface="Segoe UI" pitchFamily="34" charset="0"/>
            </a:endParaRPr>
          </a:p>
        </p:txBody>
      </p:sp>
      <p:graphicFrame>
        <p:nvGraphicFramePr>
          <p:cNvPr id="10" name="Content Placeholder 2"/>
          <p:cNvGraphicFramePr>
            <a:graphicFrameLocks/>
          </p:cNvGraphicFramePr>
          <p:nvPr>
            <p:extLst/>
          </p:nvPr>
        </p:nvGraphicFramePr>
        <p:xfrm>
          <a:off x="274637" y="2111148"/>
          <a:ext cx="11889565" cy="2365839"/>
        </p:xfrm>
        <a:graphic>
          <a:graphicData uri="http://schemas.openxmlformats.org/drawingml/2006/table">
            <a:tbl>
              <a:tblPr firstRow="1" firstCol="1">
                <a:tableStyleId>{93296810-A885-4BE3-A3E7-6D5BEEA58F35}</a:tableStyleId>
              </a:tblPr>
              <a:tblGrid>
                <a:gridCol w="2709863">
                  <a:extLst>
                    <a:ext uri="{9D8B030D-6E8A-4147-A177-3AD203B41FA5}">
                      <a16:colId xmlns:a16="http://schemas.microsoft.com/office/drawing/2014/main" xmlns="" val="20000"/>
                    </a:ext>
                  </a:extLst>
                </a:gridCol>
                <a:gridCol w="3238500">
                  <a:extLst>
                    <a:ext uri="{9D8B030D-6E8A-4147-A177-3AD203B41FA5}">
                      <a16:colId xmlns:a16="http://schemas.microsoft.com/office/drawing/2014/main" xmlns="" val="20001"/>
                    </a:ext>
                  </a:extLst>
                </a:gridCol>
                <a:gridCol w="5941202">
                  <a:extLst>
                    <a:ext uri="{9D8B030D-6E8A-4147-A177-3AD203B41FA5}">
                      <a16:colId xmlns:a16="http://schemas.microsoft.com/office/drawing/2014/main" xmlns="" val="20002"/>
                    </a:ext>
                  </a:extLst>
                </a:gridCol>
              </a:tblGrid>
              <a:tr h="537039">
                <a:tc>
                  <a:txBody>
                    <a:bodyPr/>
                    <a:lstStyle/>
                    <a:p>
                      <a: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pPr>
                      <a:r>
                        <a:rPr lang="en-US" sz="1800" b="1" kern="1200" spc="0" baseline="0" dirty="0" smtClean="0">
                          <a:gradFill>
                            <a:gsLst>
                              <a:gs pos="20354">
                                <a:schemeClr val="tx2"/>
                              </a:gs>
                              <a:gs pos="40000">
                                <a:schemeClr val="tx2"/>
                              </a:gs>
                            </a:gsLst>
                            <a:lin ang="5400000" scaled="0"/>
                          </a:gradFill>
                          <a:latin typeface="+mn-lt"/>
                          <a:ea typeface="+mn-ea"/>
                          <a:cs typeface="+mn-cs"/>
                        </a:rPr>
                        <a:t>ENTITY</a:t>
                      </a:r>
                      <a:endParaRPr lang="en-US" sz="1800" b="1" kern="1200" spc="0" baseline="0" dirty="0">
                        <a:gradFill>
                          <a:gsLst>
                            <a:gs pos="20354">
                              <a:schemeClr val="tx2"/>
                            </a:gs>
                            <a:gs pos="40000">
                              <a:schemeClr val="tx2"/>
                            </a:gs>
                          </a:gsLst>
                          <a:lin ang="5400000" scaled="0"/>
                        </a:gradFill>
                        <a:latin typeface="+mn-lt"/>
                        <a:ea typeface="+mn-ea"/>
                        <a:cs typeface="+mn-cs"/>
                      </a:endParaRPr>
                    </a:p>
                  </a:txBody>
                  <a:tcPr marL="93260" marR="93260" marT="46630" marB="46630" anchor="ctr">
                    <a:lnL w="12700" cmpd="sng">
                      <a:noFill/>
                    </a:lnL>
                    <a:lnR w="12700" cmpd="sng">
                      <a:noFill/>
                    </a:lnR>
                    <a:lnT w="12700" cmpd="sng">
                      <a:noFill/>
                    </a:lnT>
                    <a:lnB w="12700" cap="flat" cmpd="sng" algn="ctr">
                      <a:solidFill>
                        <a:schemeClr val="tx1">
                          <a:lumMod val="85000"/>
                        </a:schemeClr>
                      </a:solidFill>
                      <a:prstDash val="solid"/>
                      <a:round/>
                      <a:headEnd type="none" w="med" len="med"/>
                      <a:tailEnd type="none" w="med" len="med"/>
                    </a:lnB>
                    <a:noFill/>
                  </a:tcPr>
                </a:tc>
                <a:tc>
                  <a:txBody>
                    <a:bodyPr/>
                    <a:lstStyle/>
                    <a:p>
                      <a: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pPr>
                      <a:r>
                        <a:rPr lang="en-US" sz="1800" b="1" kern="1200" spc="0" baseline="0" dirty="0" smtClean="0">
                          <a:gradFill>
                            <a:gsLst>
                              <a:gs pos="20354">
                                <a:schemeClr val="tx2"/>
                              </a:gs>
                              <a:gs pos="40000">
                                <a:schemeClr val="tx2"/>
                              </a:gs>
                            </a:gsLst>
                            <a:lin ang="5400000" scaled="0"/>
                          </a:gradFill>
                          <a:latin typeface="+mn-lt"/>
                          <a:ea typeface="+mn-ea"/>
                          <a:cs typeface="+mn-cs"/>
                        </a:rPr>
                        <a:t>COLLECTION</a:t>
                      </a:r>
                      <a:endParaRPr lang="en-US" sz="1800" b="1" kern="1200" spc="0" baseline="0" dirty="0">
                        <a:gradFill>
                          <a:gsLst>
                            <a:gs pos="20354">
                              <a:schemeClr val="tx2"/>
                            </a:gs>
                            <a:gs pos="40000">
                              <a:schemeClr val="tx2"/>
                            </a:gs>
                          </a:gsLst>
                          <a:lin ang="5400000" scaled="0"/>
                        </a:gradFill>
                        <a:latin typeface="+mn-lt"/>
                        <a:ea typeface="+mn-ea"/>
                        <a:cs typeface="+mn-cs"/>
                      </a:endParaRPr>
                    </a:p>
                  </a:txBody>
                  <a:tcPr marL="93260" marR="93260" marT="46630" marB="46630" anchor="ctr">
                    <a:lnL w="12700" cmpd="sng">
                      <a:noFill/>
                    </a:lnL>
                    <a:lnR w="12700" cmpd="sng">
                      <a:noFill/>
                    </a:lnR>
                    <a:lnT w="12700" cmpd="sng">
                      <a:noFill/>
                    </a:lnT>
                    <a:lnB w="12700" cap="flat" cmpd="sng" algn="ctr">
                      <a:solidFill>
                        <a:schemeClr val="tx1">
                          <a:lumMod val="85000"/>
                        </a:schemeClr>
                      </a:solidFill>
                      <a:prstDash val="solid"/>
                      <a:round/>
                      <a:headEnd type="none" w="med" len="med"/>
                      <a:tailEnd type="none" w="med" len="med"/>
                    </a:lnB>
                    <a:noFill/>
                  </a:tcPr>
                </a:tc>
                <a:tc>
                  <a:txBody>
                    <a:bodyPr/>
                    <a:lstStyle/>
                    <a:p>
                      <a: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pPr>
                      <a:r>
                        <a:rPr lang="en-US" sz="1800" b="1" kern="1200" spc="0" baseline="0" smtClean="0">
                          <a:gradFill>
                            <a:gsLst>
                              <a:gs pos="20354">
                                <a:schemeClr val="tx2"/>
                              </a:gs>
                              <a:gs pos="40000">
                                <a:schemeClr val="tx2"/>
                              </a:gs>
                            </a:gsLst>
                            <a:lin ang="5400000" scaled="0"/>
                          </a:gradFill>
                          <a:latin typeface="+mn-lt"/>
                          <a:ea typeface="+mn-ea"/>
                          <a:cs typeface="+mn-cs"/>
                        </a:rPr>
                        <a:t>ACTIONS</a:t>
                      </a:r>
                      <a:endParaRPr lang="en-US" sz="1800" b="1" kern="1200" spc="0" baseline="0" dirty="0">
                        <a:gradFill>
                          <a:gsLst>
                            <a:gs pos="20354">
                              <a:schemeClr val="tx2"/>
                            </a:gs>
                            <a:gs pos="40000">
                              <a:schemeClr val="tx2"/>
                            </a:gs>
                          </a:gsLst>
                          <a:lin ang="5400000" scaled="0"/>
                        </a:gradFill>
                        <a:latin typeface="+mn-lt"/>
                        <a:ea typeface="+mn-ea"/>
                        <a:cs typeface="+mn-cs"/>
                      </a:endParaRPr>
                    </a:p>
                  </a:txBody>
                  <a:tcPr marL="93260" marR="93260" marT="46630" marB="46630" anchor="ctr">
                    <a:lnL w="12700" cmpd="sng">
                      <a:noFill/>
                    </a:lnL>
                    <a:lnR w="12700" cmpd="sng">
                      <a:noFill/>
                    </a:lnR>
                    <a:lnT w="12700" cmpd="sng">
                      <a:noFill/>
                    </a:lnT>
                    <a:lnB w="12700" cap="flat" cmpd="sng" algn="ctr">
                      <a:solidFill>
                        <a:schemeClr val="tx1">
                          <a:lumMod val="85000"/>
                        </a:schemeClr>
                      </a:solidFill>
                      <a:prstDash val="solid"/>
                      <a:round/>
                      <a:headEnd type="none" w="med" len="med"/>
                      <a:tailEnd type="none" w="med" len="med"/>
                    </a:lnB>
                    <a:noFill/>
                  </a:tcPr>
                </a:tc>
                <a:extLst>
                  <a:ext uri="{0D108BD9-81ED-4DB2-BD59-A6C34878D82A}">
                    <a16:rowId xmlns:a16="http://schemas.microsoft.com/office/drawing/2014/main" xmlns="" val="10000"/>
                  </a:ext>
                </a:extLst>
              </a:tr>
              <a:tr h="457200">
                <a:tc>
                  <a:txBody>
                    <a:bodyPr/>
                    <a:lstStyle/>
                    <a:p>
                      <a:pPr marL="0" algn="l" defTabSz="932742" rtl="0" eaLnBrk="1" fontAlgn="b" latinLnBrk="0" hangingPunct="1"/>
                      <a:r>
                        <a:rPr lang="en-US" sz="1800" b="0" kern="1200" dirty="0" smtClean="0">
                          <a:gradFill>
                            <a:gsLst>
                              <a:gs pos="94783">
                                <a:schemeClr val="tx1"/>
                              </a:gs>
                              <a:gs pos="93000">
                                <a:schemeClr val="tx1"/>
                              </a:gs>
                            </a:gsLst>
                            <a:lin ang="5400000" scaled="0"/>
                          </a:gradFill>
                          <a:latin typeface="+mn-lt"/>
                          <a:ea typeface="+mn-ea"/>
                          <a:cs typeface="+mn-cs"/>
                        </a:rPr>
                        <a:t>Conversation</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tc>
                  <a:txBody>
                    <a:bodyPr/>
                    <a:lstStyle/>
                    <a:p>
                      <a:pPr algn="l" rtl="0" fontAlgn="b"/>
                      <a:r>
                        <a:rPr lang="en-US" sz="1800" b="0" kern="1200" dirty="0" smtClean="0">
                          <a:gradFill>
                            <a:gsLst>
                              <a:gs pos="94783">
                                <a:schemeClr val="tx1"/>
                              </a:gs>
                              <a:gs pos="93000">
                                <a:schemeClr val="tx1"/>
                              </a:gs>
                            </a:gsLst>
                            <a:lin ang="5400000" scaled="0"/>
                          </a:gradFill>
                          <a:latin typeface="+mn-lt"/>
                          <a:ea typeface="+mn-ea"/>
                          <a:cs typeface="+mn-cs"/>
                        </a:rPr>
                        <a:t>Conversations</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tc>
                  <a:txBody>
                    <a:bodyPr/>
                    <a:lstStyle/>
                    <a:p>
                      <a:pPr algn="l" fontAlgn="b"/>
                      <a:r>
                        <a:rPr lang="en-US" sz="1800" b="0" kern="1200" dirty="0" smtClean="0">
                          <a:gradFill>
                            <a:gsLst>
                              <a:gs pos="94783">
                                <a:schemeClr val="tx1"/>
                              </a:gs>
                              <a:gs pos="93000">
                                <a:schemeClr val="tx1"/>
                              </a:gs>
                            </a:gsLst>
                            <a:lin ang="5400000" scaled="0"/>
                          </a:gradFill>
                          <a:latin typeface="+mn-lt"/>
                          <a:ea typeface="+mn-ea"/>
                          <a:cs typeface="+mn-cs"/>
                        </a:rPr>
                        <a:t>Create, read, and</a:t>
                      </a:r>
                      <a:r>
                        <a:rPr lang="en-US" sz="1800" b="0" kern="1200" baseline="0" dirty="0" smtClean="0">
                          <a:gradFill>
                            <a:gsLst>
                              <a:gs pos="94783">
                                <a:schemeClr val="tx1"/>
                              </a:gs>
                              <a:gs pos="93000">
                                <a:schemeClr val="tx1"/>
                              </a:gs>
                            </a:gsLst>
                            <a:lin ang="5400000" scaled="0"/>
                          </a:gradFill>
                          <a:latin typeface="+mn-lt"/>
                          <a:ea typeface="+mn-ea"/>
                          <a:cs typeface="+mn-cs"/>
                        </a:rPr>
                        <a:t> </a:t>
                      </a:r>
                      <a:r>
                        <a:rPr lang="en-US" sz="1800" b="0" kern="1200" dirty="0" smtClean="0">
                          <a:gradFill>
                            <a:gsLst>
                              <a:gs pos="94783">
                                <a:schemeClr val="tx1"/>
                              </a:gs>
                              <a:gs pos="93000">
                                <a:schemeClr val="tx1"/>
                              </a:gs>
                            </a:gsLst>
                            <a:lin ang="5400000" scaled="0"/>
                          </a:gradFill>
                          <a:latin typeface="+mn-lt"/>
                          <a:ea typeface="+mn-ea"/>
                          <a:cs typeface="+mn-cs"/>
                        </a:rPr>
                        <a:t>delete</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xmlns="" val="10003"/>
                  </a:ext>
                </a:extLst>
              </a:tr>
              <a:tr h="457200">
                <a:tc>
                  <a:txBody>
                    <a:bodyPr/>
                    <a:lstStyle/>
                    <a:p>
                      <a:pPr marL="0" algn="l" defTabSz="932742" rtl="0" eaLnBrk="1" fontAlgn="b" latinLnBrk="0" hangingPunct="1"/>
                      <a:r>
                        <a:rPr lang="en-US" sz="1800" b="0" kern="1200" dirty="0" smtClean="0">
                          <a:gradFill>
                            <a:gsLst>
                              <a:gs pos="94783">
                                <a:schemeClr val="tx1"/>
                              </a:gs>
                              <a:gs pos="93000">
                                <a:schemeClr val="tx1"/>
                              </a:gs>
                            </a:gsLst>
                            <a:lin ang="5400000" scaled="0"/>
                          </a:gradFill>
                          <a:latin typeface="+mn-lt"/>
                          <a:ea typeface="+mn-ea"/>
                          <a:cs typeface="+mn-cs"/>
                        </a:rPr>
                        <a:t>Thread</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tc>
                  <a:txBody>
                    <a:bodyPr/>
                    <a:lstStyle/>
                    <a:p>
                      <a:pPr marL="0" algn="l" defTabSz="932742" rtl="0" eaLnBrk="1" fontAlgn="b" latinLnBrk="0" hangingPunct="1"/>
                      <a:r>
                        <a:rPr lang="en-US" sz="1800" b="0" kern="1200" dirty="0" smtClean="0">
                          <a:gradFill>
                            <a:gsLst>
                              <a:gs pos="94783">
                                <a:schemeClr val="tx1"/>
                              </a:gs>
                              <a:gs pos="93000">
                                <a:schemeClr val="tx1"/>
                              </a:gs>
                            </a:gsLst>
                            <a:lin ang="5400000" scaled="0"/>
                          </a:gradFill>
                          <a:latin typeface="+mn-lt"/>
                          <a:ea typeface="+mn-ea"/>
                          <a:cs typeface="+mn-cs"/>
                        </a:rPr>
                        <a:t>Threads</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tc>
                  <a:txBody>
                    <a:bodyPr/>
                    <a:lstStyle/>
                    <a:p>
                      <a:pPr marL="0" algn="l" defTabSz="932742" rtl="0" eaLnBrk="1" fontAlgn="b" latinLnBrk="0" hangingPunct="1"/>
                      <a:r>
                        <a:rPr lang="en-US" sz="1800" b="0" kern="1200" dirty="0" smtClean="0">
                          <a:gradFill>
                            <a:gsLst>
                              <a:gs pos="94783">
                                <a:schemeClr val="tx1"/>
                              </a:gs>
                              <a:gs pos="93000">
                                <a:schemeClr val="tx1"/>
                              </a:gs>
                            </a:gsLst>
                            <a:lin ang="5400000" scaled="0"/>
                          </a:gradFill>
                          <a:latin typeface="+mn-lt"/>
                          <a:ea typeface="+mn-ea"/>
                          <a:cs typeface="+mn-cs"/>
                        </a:rPr>
                        <a:t>Reply</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xmlns="" val="322620257"/>
                  </a:ext>
                </a:extLst>
              </a:tr>
              <a:tr h="457200">
                <a:tc>
                  <a:txBody>
                    <a:bodyPr/>
                    <a:lstStyle/>
                    <a:p>
                      <a:pPr marL="0" algn="l" defTabSz="932742" rtl="0" eaLnBrk="1" fontAlgn="b" latinLnBrk="0" hangingPunct="1"/>
                      <a:r>
                        <a:rPr lang="en-US" sz="1800" b="0" kern="1200" dirty="0" smtClean="0">
                          <a:gradFill>
                            <a:gsLst>
                              <a:gs pos="94783">
                                <a:schemeClr val="tx1"/>
                              </a:gs>
                              <a:gs pos="93000">
                                <a:schemeClr val="tx1"/>
                              </a:gs>
                            </a:gsLst>
                            <a:lin ang="5400000" scaled="0"/>
                          </a:gradFill>
                          <a:latin typeface="+mn-lt"/>
                          <a:ea typeface="+mn-ea"/>
                          <a:cs typeface="+mn-cs"/>
                        </a:rPr>
                        <a:t>Post</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tc>
                  <a:txBody>
                    <a:bodyPr/>
                    <a:lstStyle/>
                    <a:p>
                      <a:pPr marL="0" algn="l" defTabSz="932742" rtl="0" eaLnBrk="1" fontAlgn="b" latinLnBrk="0" hangingPunct="1"/>
                      <a:r>
                        <a:rPr lang="en-US" sz="1800" b="0" kern="1200" dirty="0" smtClean="0">
                          <a:gradFill>
                            <a:gsLst>
                              <a:gs pos="94783">
                                <a:schemeClr val="tx1"/>
                              </a:gs>
                              <a:gs pos="93000">
                                <a:schemeClr val="tx1"/>
                              </a:gs>
                            </a:gsLst>
                            <a:lin ang="5400000" scaled="0"/>
                          </a:gradFill>
                          <a:latin typeface="+mn-lt"/>
                          <a:ea typeface="+mn-ea"/>
                          <a:cs typeface="+mn-cs"/>
                        </a:rPr>
                        <a:t>Posts</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tc>
                  <a:txBody>
                    <a:bodyPr/>
                    <a:lstStyle/>
                    <a:p>
                      <a:pPr marL="0" algn="l" defTabSz="932742" rtl="0" eaLnBrk="1" fontAlgn="b" latinLnBrk="0" hangingPunct="1"/>
                      <a:r>
                        <a:rPr lang="en-US" sz="1800" b="0" kern="1200" dirty="0" smtClean="0">
                          <a:gradFill>
                            <a:gsLst>
                              <a:gs pos="94783">
                                <a:schemeClr val="tx1"/>
                              </a:gs>
                              <a:gs pos="93000">
                                <a:schemeClr val="tx1"/>
                              </a:gs>
                            </a:gsLst>
                            <a:lin ang="5400000" scaled="0"/>
                          </a:gradFill>
                          <a:latin typeface="+mn-lt"/>
                          <a:ea typeface="+mn-ea"/>
                          <a:cs typeface="+mn-cs"/>
                        </a:rPr>
                        <a:t>Reply, forward</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xmlns="" val="10004"/>
                  </a:ext>
                </a:extLst>
              </a:tr>
              <a:tr h="457200">
                <a:tc>
                  <a:txBody>
                    <a:bodyPr/>
                    <a:lstStyle/>
                    <a:p>
                      <a:pPr marL="0" algn="l" defTabSz="932742" rtl="0" eaLnBrk="1" fontAlgn="b" latinLnBrk="0" hangingPunct="1"/>
                      <a:r>
                        <a:rPr lang="en-US" sz="1800" b="0" kern="1200" dirty="0" smtClean="0">
                          <a:gradFill>
                            <a:gsLst>
                              <a:gs pos="94783">
                                <a:schemeClr val="tx1"/>
                              </a:gs>
                              <a:gs pos="93000">
                                <a:schemeClr val="tx1"/>
                              </a:gs>
                            </a:gsLst>
                            <a:lin ang="5400000" scaled="0"/>
                          </a:gradFill>
                          <a:latin typeface="+mn-lt"/>
                          <a:ea typeface="+mn-ea"/>
                          <a:cs typeface="+mn-cs"/>
                        </a:rPr>
                        <a:t>Attachment</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2">
                        <a:lumMod val="75000"/>
                      </a:schemeClr>
                    </a:solidFill>
                  </a:tcPr>
                </a:tc>
                <a:tc>
                  <a:txBody>
                    <a:bodyPr/>
                    <a:lstStyle/>
                    <a:p>
                      <a:pPr marL="0" algn="l" defTabSz="932742" rtl="0" eaLnBrk="1" fontAlgn="b" latinLnBrk="0" hangingPunct="1"/>
                      <a:r>
                        <a:rPr lang="en-US" sz="1800" b="0" kern="1200" dirty="0" smtClean="0">
                          <a:gradFill>
                            <a:gsLst>
                              <a:gs pos="94783">
                                <a:schemeClr val="tx1"/>
                              </a:gs>
                              <a:gs pos="93000">
                                <a:schemeClr val="tx1"/>
                              </a:gs>
                            </a:gsLst>
                            <a:lin ang="5400000" scaled="0"/>
                          </a:gradFill>
                          <a:latin typeface="+mn-lt"/>
                          <a:ea typeface="+mn-ea"/>
                          <a:cs typeface="+mn-cs"/>
                        </a:rPr>
                        <a:t>Attachments</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2">
                        <a:lumMod val="75000"/>
                      </a:schemeClr>
                    </a:solidFill>
                  </a:tcPr>
                </a:tc>
                <a:tc>
                  <a:txBody>
                    <a:bodyPr/>
                    <a:lstStyle/>
                    <a:p>
                      <a:pPr marL="0" algn="l" defTabSz="932742" rtl="0" eaLnBrk="1" fontAlgn="b" latinLnBrk="0" hangingPunct="1"/>
                      <a:r>
                        <a:rPr lang="en-US" sz="1800" b="0" kern="1200" dirty="0" smtClean="0">
                          <a:gradFill>
                            <a:gsLst>
                              <a:gs pos="94783">
                                <a:schemeClr val="tx1"/>
                              </a:gs>
                              <a:gs pos="93000">
                                <a:schemeClr val="tx1"/>
                              </a:gs>
                            </a:gsLst>
                            <a:lin ang="5400000" scaled="0"/>
                          </a:gradFill>
                          <a:latin typeface="+mn-lt"/>
                          <a:ea typeface="+mn-ea"/>
                          <a:cs typeface="+mn-cs"/>
                        </a:rPr>
                        <a:t>CRUD</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720543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Groups content: Calendar </a:t>
            </a:r>
            <a:endParaRPr lang="en-US" dirty="0"/>
          </a:p>
        </p:txBody>
      </p:sp>
      <p:sp>
        <p:nvSpPr>
          <p:cNvPr id="3" name="Content Placeholder 2"/>
          <p:cNvSpPr>
            <a:spLocks noGrp="1"/>
          </p:cNvSpPr>
          <p:nvPr>
            <p:ph type="body" sz="quarter" idx="10"/>
          </p:nvPr>
        </p:nvSpPr>
        <p:spPr>
          <a:xfrm>
            <a:off x="274638" y="1212850"/>
            <a:ext cx="11887200" cy="4742837"/>
          </a:xfrm>
        </p:spPr>
        <p:txBody>
          <a:bodyPr/>
          <a:lstStyle/>
          <a:p>
            <a:r>
              <a:rPr lang="en-US" sz="3600" dirty="0" smtClean="0"/>
              <a:t>Entities, collections, and actions</a:t>
            </a:r>
          </a:p>
          <a:p>
            <a:pPr lvl="1"/>
            <a:endParaRPr lang="en-US" dirty="0" smtClean="0"/>
          </a:p>
          <a:p>
            <a:endParaRPr lang="en-US" dirty="0" smtClean="0"/>
          </a:p>
          <a:p>
            <a:endParaRPr lang="en-US" dirty="0" smtClean="0"/>
          </a:p>
          <a:p>
            <a:pPr>
              <a:spcBef>
                <a:spcPts val="5400"/>
              </a:spcBef>
            </a:pPr>
            <a:endParaRPr lang="en-US" sz="3600" dirty="0" smtClean="0"/>
          </a:p>
          <a:p>
            <a:pPr>
              <a:spcBef>
                <a:spcPts val="0"/>
              </a:spcBef>
            </a:pPr>
            <a:r>
              <a:rPr lang="en-US" sz="3600" dirty="0" smtClean="0"/>
              <a:t>Samples</a:t>
            </a:r>
          </a:p>
          <a:p>
            <a:pPr lvl="1"/>
            <a:r>
              <a:rPr lang="en-US" dirty="0" smtClean="0"/>
              <a:t>https://graph.microsoft.com/beta/contoso.com/groups/{id}/events</a:t>
            </a:r>
            <a:endParaRPr lang="en-US" dirty="0" smtClean="0">
              <a:hlinkClick r:id="rId3"/>
            </a:endParaRPr>
          </a:p>
          <a:p>
            <a:pPr lvl="1"/>
            <a:r>
              <a:rPr lang="en-US" dirty="0" smtClean="0"/>
              <a:t>../</a:t>
            </a:r>
            <a:r>
              <a:rPr lang="en-US" dirty="0" err="1" smtClean="0"/>
              <a:t>calendarview?startdatetime</a:t>
            </a:r>
            <a:r>
              <a:rPr lang="en-US" dirty="0" smtClean="0"/>
              <a:t>=2015-04-01 &amp; </a:t>
            </a:r>
            <a:r>
              <a:rPr lang="en-US" dirty="0" err="1" smtClean="0"/>
              <a:t>enddatetime</a:t>
            </a:r>
            <a:r>
              <a:rPr lang="en-US" dirty="0" smtClean="0"/>
              <a:t>=2015-04-30</a:t>
            </a:r>
            <a:endParaRPr lang="en-US" dirty="0"/>
          </a:p>
        </p:txBody>
      </p:sp>
      <p:sp>
        <p:nvSpPr>
          <p:cNvPr id="7" name="Rectangular Callout 6"/>
          <p:cNvSpPr/>
          <p:nvPr/>
        </p:nvSpPr>
        <p:spPr bwMode="auto">
          <a:xfrm>
            <a:off x="6238116" y="4532244"/>
            <a:ext cx="1445220" cy="464324"/>
          </a:xfrm>
          <a:prstGeom prst="wedgeRectCallout">
            <a:avLst>
              <a:gd name="adj1" fmla="val -43781"/>
              <a:gd name="adj2" fmla="val 96883"/>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47565" rIns="0" bIns="47565" numCol="1" rtlCol="0" anchor="ctr" anchorCtr="0" compatLnSpc="1">
            <a:prstTxWarp prst="textNoShape">
              <a:avLst/>
            </a:prstTxWarp>
          </a:bodyPr>
          <a:lstStyle/>
          <a:p>
            <a:pPr defTabSz="951028" fontAlgn="base">
              <a:lnSpc>
                <a:spcPct val="90000"/>
              </a:lnSpc>
              <a:spcBef>
                <a:spcPct val="0"/>
              </a:spcBef>
              <a:spcAft>
                <a:spcPct val="0"/>
              </a:spcAft>
            </a:pPr>
            <a:r>
              <a:rPr lang="en-US" sz="2040" dirty="0">
                <a:gradFill>
                  <a:gsLst>
                    <a:gs pos="0">
                      <a:srgbClr val="FFFFFF"/>
                    </a:gs>
                    <a:gs pos="100000">
                      <a:srgbClr val="FFFFFF"/>
                    </a:gs>
                  </a:gsLst>
                  <a:lin ang="5400000" scaled="0"/>
                </a:gradFill>
              </a:rPr>
              <a:t>Collection</a:t>
            </a:r>
          </a:p>
        </p:txBody>
      </p:sp>
      <p:sp>
        <p:nvSpPr>
          <p:cNvPr id="11" name="Rectangular Callout 10"/>
          <p:cNvSpPr/>
          <p:nvPr/>
        </p:nvSpPr>
        <p:spPr bwMode="auto">
          <a:xfrm>
            <a:off x="1106487" y="6039221"/>
            <a:ext cx="5742008" cy="465867"/>
          </a:xfrm>
          <a:prstGeom prst="wedgeRectCallout">
            <a:avLst>
              <a:gd name="adj1" fmla="val -38527"/>
              <a:gd name="adj2" fmla="val -88799"/>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47565" rIns="0" bIns="47565" numCol="1" rtlCol="0" anchor="ctr" anchorCtr="0" compatLnSpc="1">
            <a:prstTxWarp prst="textNoShape">
              <a:avLst/>
            </a:prstTxWarp>
          </a:bodyPr>
          <a:lstStyle/>
          <a:p>
            <a:pPr defTabSz="951028" fontAlgn="base">
              <a:lnSpc>
                <a:spcPct val="90000"/>
              </a:lnSpc>
              <a:spcBef>
                <a:spcPct val="0"/>
              </a:spcBef>
              <a:spcAft>
                <a:spcPct val="0"/>
              </a:spcAft>
            </a:pPr>
            <a:r>
              <a:rPr lang="en-US" sz="2040" dirty="0">
                <a:gradFill>
                  <a:gsLst>
                    <a:gs pos="0">
                      <a:srgbClr val="FFFFFF"/>
                    </a:gs>
                    <a:gs pos="100000">
                      <a:srgbClr val="FFFFFF"/>
                    </a:gs>
                  </a:gsLst>
                  <a:lin ang="5400000" scaled="0"/>
                </a:gradFill>
              </a:rPr>
              <a:t>No client-side recurrence expansion required </a:t>
            </a:r>
            <a:r>
              <a:rPr lang="en-US" sz="2040" dirty="0">
                <a:gradFill>
                  <a:gsLst>
                    <a:gs pos="0">
                      <a:srgbClr val="FFFFFF"/>
                    </a:gs>
                    <a:gs pos="100000">
                      <a:srgbClr val="FFFFFF"/>
                    </a:gs>
                  </a:gsLst>
                  <a:lin ang="5400000" scaled="0"/>
                </a:gradFill>
                <a:sym typeface="Wingdings" panose="05000000000000000000" pitchFamily="2" charset="2"/>
              </a:rPr>
              <a:t></a:t>
            </a:r>
            <a:endParaRPr lang="en-US" sz="2040" dirty="0">
              <a:gradFill>
                <a:gsLst>
                  <a:gs pos="0">
                    <a:srgbClr val="FFFFFF"/>
                  </a:gs>
                  <a:gs pos="100000">
                    <a:srgbClr val="FFFFFF"/>
                  </a:gs>
                </a:gsLst>
                <a:lin ang="5400000" scaled="0"/>
              </a:gradFill>
            </a:endParaRPr>
          </a:p>
        </p:txBody>
      </p:sp>
      <p:pic>
        <p:nvPicPr>
          <p:cNvPr id="9" name="Picture 8"/>
          <p:cNvPicPr>
            <a:picLocks noChangeAspect="1"/>
          </p:cNvPicPr>
          <p:nvPr/>
        </p:nvPicPr>
        <p:blipFill>
          <a:blip r:embed="rId4"/>
          <a:stretch>
            <a:fillRect/>
          </a:stretch>
        </p:blipFill>
        <p:spPr>
          <a:xfrm>
            <a:off x="9796206" y="-133608"/>
            <a:ext cx="2640269" cy="2640269"/>
          </a:xfrm>
          <a:prstGeom prst="rect">
            <a:avLst/>
          </a:prstGeom>
        </p:spPr>
      </p:pic>
      <p:graphicFrame>
        <p:nvGraphicFramePr>
          <p:cNvPr id="12" name="Content Placeholder 2"/>
          <p:cNvGraphicFramePr>
            <a:graphicFrameLocks/>
          </p:cNvGraphicFramePr>
          <p:nvPr>
            <p:extLst/>
          </p:nvPr>
        </p:nvGraphicFramePr>
        <p:xfrm>
          <a:off x="274637" y="2111149"/>
          <a:ext cx="11889565" cy="2252131"/>
        </p:xfrm>
        <a:graphic>
          <a:graphicData uri="http://schemas.openxmlformats.org/drawingml/2006/table">
            <a:tbl>
              <a:tblPr firstRow="1" firstCol="1">
                <a:tableStyleId>{93296810-A885-4BE3-A3E7-6D5BEEA58F35}</a:tableStyleId>
              </a:tblPr>
              <a:tblGrid>
                <a:gridCol w="2709863">
                  <a:extLst>
                    <a:ext uri="{9D8B030D-6E8A-4147-A177-3AD203B41FA5}">
                      <a16:colId xmlns:a16="http://schemas.microsoft.com/office/drawing/2014/main" xmlns="" val="20000"/>
                    </a:ext>
                  </a:extLst>
                </a:gridCol>
                <a:gridCol w="3238500">
                  <a:extLst>
                    <a:ext uri="{9D8B030D-6E8A-4147-A177-3AD203B41FA5}">
                      <a16:colId xmlns:a16="http://schemas.microsoft.com/office/drawing/2014/main" xmlns="" val="20001"/>
                    </a:ext>
                  </a:extLst>
                </a:gridCol>
                <a:gridCol w="5941202">
                  <a:extLst>
                    <a:ext uri="{9D8B030D-6E8A-4147-A177-3AD203B41FA5}">
                      <a16:colId xmlns:a16="http://schemas.microsoft.com/office/drawing/2014/main" xmlns="" val="20002"/>
                    </a:ext>
                  </a:extLst>
                </a:gridCol>
              </a:tblGrid>
              <a:tr h="511227">
                <a:tc>
                  <a:txBody>
                    <a:bodyPr/>
                    <a:lstStyle/>
                    <a:p>
                      <a: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pPr>
                      <a:r>
                        <a:rPr lang="en-US" sz="1800" b="1" kern="1200" spc="0" baseline="0" dirty="0" smtClean="0">
                          <a:gradFill>
                            <a:gsLst>
                              <a:gs pos="20354">
                                <a:schemeClr val="tx2"/>
                              </a:gs>
                              <a:gs pos="40000">
                                <a:schemeClr val="tx2"/>
                              </a:gs>
                            </a:gsLst>
                            <a:lin ang="5400000" scaled="0"/>
                          </a:gradFill>
                          <a:latin typeface="+mn-lt"/>
                          <a:ea typeface="+mn-ea"/>
                          <a:cs typeface="+mn-cs"/>
                        </a:rPr>
                        <a:t>ENTITY</a:t>
                      </a:r>
                      <a:endParaRPr lang="en-US" sz="1800" b="1" kern="1200" spc="0" baseline="0" dirty="0">
                        <a:gradFill>
                          <a:gsLst>
                            <a:gs pos="20354">
                              <a:schemeClr val="tx2"/>
                            </a:gs>
                            <a:gs pos="40000">
                              <a:schemeClr val="tx2"/>
                            </a:gs>
                          </a:gsLst>
                          <a:lin ang="5400000" scaled="0"/>
                        </a:gradFill>
                        <a:latin typeface="+mn-lt"/>
                        <a:ea typeface="+mn-ea"/>
                        <a:cs typeface="+mn-cs"/>
                      </a:endParaRPr>
                    </a:p>
                  </a:txBody>
                  <a:tcPr marL="93260" marR="93260" marT="46630" marB="46630" anchor="ctr">
                    <a:lnL w="12700" cmpd="sng">
                      <a:noFill/>
                    </a:lnL>
                    <a:lnR w="12700" cmpd="sng">
                      <a:noFill/>
                    </a:lnR>
                    <a:lnT w="12700" cmpd="sng">
                      <a:noFill/>
                    </a:lnT>
                    <a:lnB w="12700" cap="flat" cmpd="sng" algn="ctr">
                      <a:solidFill>
                        <a:schemeClr val="tx1">
                          <a:lumMod val="85000"/>
                        </a:schemeClr>
                      </a:solidFill>
                      <a:prstDash val="solid"/>
                      <a:round/>
                      <a:headEnd type="none" w="med" len="med"/>
                      <a:tailEnd type="none" w="med" len="med"/>
                    </a:lnB>
                    <a:noFill/>
                  </a:tcPr>
                </a:tc>
                <a:tc>
                  <a:txBody>
                    <a:bodyPr/>
                    <a:lstStyle/>
                    <a:p>
                      <a: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pPr>
                      <a:r>
                        <a:rPr lang="en-US" sz="1800" b="1" kern="1200" spc="0" baseline="0" dirty="0" smtClean="0">
                          <a:gradFill>
                            <a:gsLst>
                              <a:gs pos="20354">
                                <a:schemeClr val="tx2"/>
                              </a:gs>
                              <a:gs pos="40000">
                                <a:schemeClr val="tx2"/>
                              </a:gs>
                            </a:gsLst>
                            <a:lin ang="5400000" scaled="0"/>
                          </a:gradFill>
                          <a:latin typeface="+mn-lt"/>
                          <a:ea typeface="+mn-ea"/>
                          <a:cs typeface="+mn-cs"/>
                        </a:rPr>
                        <a:t>COLLECTION</a:t>
                      </a:r>
                      <a:endParaRPr lang="en-US" sz="1800" b="1" kern="1200" spc="0" baseline="0" dirty="0">
                        <a:gradFill>
                          <a:gsLst>
                            <a:gs pos="20354">
                              <a:schemeClr val="tx2"/>
                            </a:gs>
                            <a:gs pos="40000">
                              <a:schemeClr val="tx2"/>
                            </a:gs>
                          </a:gsLst>
                          <a:lin ang="5400000" scaled="0"/>
                        </a:gradFill>
                        <a:latin typeface="+mn-lt"/>
                        <a:ea typeface="+mn-ea"/>
                        <a:cs typeface="+mn-cs"/>
                      </a:endParaRPr>
                    </a:p>
                  </a:txBody>
                  <a:tcPr marL="93260" marR="93260" marT="46630" marB="46630" anchor="ctr">
                    <a:lnL w="12700" cmpd="sng">
                      <a:noFill/>
                    </a:lnL>
                    <a:lnR w="12700" cmpd="sng">
                      <a:noFill/>
                    </a:lnR>
                    <a:lnT w="12700" cmpd="sng">
                      <a:noFill/>
                    </a:lnT>
                    <a:lnB w="12700" cap="flat" cmpd="sng" algn="ctr">
                      <a:solidFill>
                        <a:schemeClr val="tx1">
                          <a:lumMod val="85000"/>
                        </a:schemeClr>
                      </a:solidFill>
                      <a:prstDash val="solid"/>
                      <a:round/>
                      <a:headEnd type="none" w="med" len="med"/>
                      <a:tailEnd type="none" w="med" len="med"/>
                    </a:lnB>
                    <a:noFill/>
                  </a:tcPr>
                </a:tc>
                <a:tc>
                  <a:txBody>
                    <a:bodyPr/>
                    <a:lstStyle/>
                    <a:p>
                      <a: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pPr>
                      <a:r>
                        <a:rPr lang="en-US" sz="1800" b="1" kern="1200" spc="0" baseline="0" smtClean="0">
                          <a:gradFill>
                            <a:gsLst>
                              <a:gs pos="20354">
                                <a:schemeClr val="tx2"/>
                              </a:gs>
                              <a:gs pos="40000">
                                <a:schemeClr val="tx2"/>
                              </a:gs>
                            </a:gsLst>
                            <a:lin ang="5400000" scaled="0"/>
                          </a:gradFill>
                          <a:latin typeface="+mn-lt"/>
                          <a:ea typeface="+mn-ea"/>
                          <a:cs typeface="+mn-cs"/>
                        </a:rPr>
                        <a:t>ACTIONS</a:t>
                      </a:r>
                      <a:endParaRPr lang="en-US" sz="1800" b="1" kern="1200" spc="0" baseline="0" dirty="0">
                        <a:gradFill>
                          <a:gsLst>
                            <a:gs pos="20354">
                              <a:schemeClr val="tx2"/>
                            </a:gs>
                            <a:gs pos="40000">
                              <a:schemeClr val="tx2"/>
                            </a:gs>
                          </a:gsLst>
                          <a:lin ang="5400000" scaled="0"/>
                        </a:gradFill>
                        <a:latin typeface="+mn-lt"/>
                        <a:ea typeface="+mn-ea"/>
                        <a:cs typeface="+mn-cs"/>
                      </a:endParaRPr>
                    </a:p>
                  </a:txBody>
                  <a:tcPr marL="93260" marR="93260" marT="46630" marB="46630" anchor="ctr">
                    <a:lnL w="12700" cmpd="sng">
                      <a:noFill/>
                    </a:lnL>
                    <a:lnR w="12700" cmpd="sng">
                      <a:noFill/>
                    </a:lnR>
                    <a:lnT w="12700" cmpd="sng">
                      <a:noFill/>
                    </a:lnT>
                    <a:lnB w="12700" cap="flat" cmpd="sng" algn="ctr">
                      <a:solidFill>
                        <a:schemeClr val="tx1">
                          <a:lumMod val="85000"/>
                        </a:schemeClr>
                      </a:solidFill>
                      <a:prstDash val="solid"/>
                      <a:round/>
                      <a:headEnd type="none" w="med" len="med"/>
                      <a:tailEnd type="none" w="med" len="med"/>
                    </a:lnB>
                    <a:noFill/>
                  </a:tcPr>
                </a:tc>
                <a:extLst>
                  <a:ext uri="{0D108BD9-81ED-4DB2-BD59-A6C34878D82A}">
                    <a16:rowId xmlns:a16="http://schemas.microsoft.com/office/drawing/2014/main" xmlns="" val="10000"/>
                  </a:ext>
                </a:extLst>
              </a:tr>
              <a:tr h="435226">
                <a:tc>
                  <a:txBody>
                    <a:bodyPr/>
                    <a:lstStyle/>
                    <a:p>
                      <a:pPr marL="0" algn="l" defTabSz="932742" rtl="0" eaLnBrk="1" fontAlgn="b" latinLnBrk="0" hangingPunct="1"/>
                      <a:r>
                        <a:rPr lang="en-US" sz="1800" b="0" kern="1200" dirty="0" smtClean="0">
                          <a:gradFill>
                            <a:gsLst>
                              <a:gs pos="94783">
                                <a:schemeClr val="tx1"/>
                              </a:gs>
                              <a:gs pos="93000">
                                <a:schemeClr val="tx1"/>
                              </a:gs>
                            </a:gsLst>
                            <a:lin ang="5400000" scaled="0"/>
                          </a:gradFill>
                          <a:latin typeface="+mn-lt"/>
                          <a:ea typeface="+mn-ea"/>
                          <a:cs typeface="+mn-cs"/>
                        </a:rPr>
                        <a:t>Calendar</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tc>
                  <a:txBody>
                    <a:bodyPr/>
                    <a:lstStyle/>
                    <a:p>
                      <a:pPr marL="0" algn="l" defTabSz="932742" rtl="0" eaLnBrk="1" fontAlgn="b" latinLnBrk="0" hangingPunct="1"/>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tc>
                  <a:txBody>
                    <a:bodyPr/>
                    <a:lstStyle/>
                    <a:p>
                      <a:pPr marL="0" algn="l" defTabSz="932742" rtl="0" eaLnBrk="1" fontAlgn="b" latinLnBrk="0" hangingPunct="1"/>
                      <a:r>
                        <a:rPr lang="en-US" sz="1800" b="0" kern="1200" dirty="0">
                          <a:gradFill>
                            <a:gsLst>
                              <a:gs pos="94783">
                                <a:schemeClr val="tx1"/>
                              </a:gs>
                              <a:gs pos="93000">
                                <a:schemeClr val="tx1"/>
                              </a:gs>
                            </a:gsLst>
                            <a:lin ang="5400000" scaled="0"/>
                          </a:gradFill>
                          <a:latin typeface="+mn-lt"/>
                          <a:ea typeface="+mn-ea"/>
                          <a:cs typeface="+mn-cs"/>
                        </a:rPr>
                        <a:t> </a:t>
                      </a:r>
                      <a:r>
                        <a:rPr lang="en-US" sz="1800" b="0" kern="1200" dirty="0" smtClean="0">
                          <a:gradFill>
                            <a:gsLst>
                              <a:gs pos="94783">
                                <a:schemeClr val="tx1"/>
                              </a:gs>
                              <a:gs pos="93000">
                                <a:schemeClr val="tx1"/>
                              </a:gs>
                            </a:gsLst>
                            <a:lin ang="5400000" scaled="0"/>
                          </a:gradFill>
                          <a:latin typeface="+mn-lt"/>
                          <a:ea typeface="+mn-ea"/>
                          <a:cs typeface="+mn-cs"/>
                        </a:rPr>
                        <a:t>Read</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xmlns="" val="10003"/>
                  </a:ext>
                </a:extLst>
              </a:tr>
              <a:tr h="435226">
                <a:tc>
                  <a:txBody>
                    <a:bodyPr/>
                    <a:lstStyle/>
                    <a:p>
                      <a:pPr marL="0" algn="l" defTabSz="932742" rtl="0" eaLnBrk="1" fontAlgn="b" latinLnBrk="0" hangingPunct="1"/>
                      <a:r>
                        <a:rPr lang="en-US" sz="1800" b="0" kern="1200" dirty="0">
                          <a:gradFill>
                            <a:gsLst>
                              <a:gs pos="94783">
                                <a:schemeClr val="tx1"/>
                              </a:gs>
                              <a:gs pos="93000">
                                <a:schemeClr val="tx1"/>
                              </a:gs>
                            </a:gsLst>
                            <a:lin ang="5400000" scaled="0"/>
                          </a:gradFill>
                          <a:latin typeface="+mn-lt"/>
                          <a:ea typeface="+mn-ea"/>
                          <a:cs typeface="+mn-cs"/>
                        </a:rPr>
                        <a:t>Event</a:t>
                      </a: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tc>
                  <a:txBody>
                    <a:bodyPr/>
                    <a:lstStyle/>
                    <a:p>
                      <a:pPr marL="0" algn="l" defTabSz="932742" rtl="0" eaLnBrk="1" fontAlgn="b" latinLnBrk="0" hangingPunct="1"/>
                      <a:r>
                        <a:rPr lang="en-US" sz="1800" b="0" kern="1200" dirty="0">
                          <a:gradFill>
                            <a:gsLst>
                              <a:gs pos="94783">
                                <a:schemeClr val="tx1"/>
                              </a:gs>
                              <a:gs pos="93000">
                                <a:schemeClr val="tx1"/>
                              </a:gs>
                            </a:gsLst>
                            <a:lin ang="5400000" scaled="0"/>
                          </a:gradFill>
                          <a:latin typeface="+mn-lt"/>
                          <a:ea typeface="+mn-ea"/>
                          <a:cs typeface="+mn-cs"/>
                        </a:rPr>
                        <a:t>Events</a:t>
                      </a: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tc>
                  <a:txBody>
                    <a:bodyPr/>
                    <a:lstStyle/>
                    <a:p>
                      <a:pPr marL="0" algn="l" defTabSz="932742" rtl="0" eaLnBrk="1" fontAlgn="b" latinLnBrk="0" hangingPunct="1"/>
                      <a:r>
                        <a:rPr lang="en-US" sz="1800" b="0" kern="1200" dirty="0" smtClean="0">
                          <a:gradFill>
                            <a:gsLst>
                              <a:gs pos="94783">
                                <a:schemeClr val="tx1"/>
                              </a:gs>
                              <a:gs pos="93000">
                                <a:schemeClr val="tx1"/>
                              </a:gs>
                            </a:gsLst>
                            <a:lin ang="5400000" scaled="0"/>
                          </a:gradFill>
                          <a:latin typeface="+mn-lt"/>
                          <a:ea typeface="+mn-ea"/>
                          <a:cs typeface="+mn-cs"/>
                        </a:rPr>
                        <a:t>CRUD</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xmlns="" val="322620257"/>
                  </a:ext>
                </a:extLst>
              </a:tr>
              <a:tr h="435226">
                <a:tc>
                  <a:txBody>
                    <a:bodyPr/>
                    <a:lstStyle/>
                    <a:p>
                      <a:pPr marL="0" algn="l" defTabSz="932742" rtl="0" eaLnBrk="1" fontAlgn="b" latinLnBrk="0" hangingPunct="1"/>
                      <a:r>
                        <a:rPr lang="en-US" sz="1800" b="0" kern="1200" dirty="0" smtClean="0">
                          <a:gradFill>
                            <a:gsLst>
                              <a:gs pos="94783">
                                <a:schemeClr val="tx1"/>
                              </a:gs>
                              <a:gs pos="93000">
                                <a:schemeClr val="tx1"/>
                              </a:gs>
                            </a:gsLst>
                            <a:lin ang="5400000" scaled="0"/>
                          </a:gradFill>
                          <a:latin typeface="+mn-lt"/>
                          <a:ea typeface="+mn-ea"/>
                          <a:cs typeface="+mn-cs"/>
                        </a:rPr>
                        <a:t>Calendar view</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tc>
                  <a:txBody>
                    <a:bodyPr/>
                    <a:lstStyle/>
                    <a:p>
                      <a:pPr marL="0" algn="l" defTabSz="932742" rtl="0" eaLnBrk="1" fontAlgn="b" latinLnBrk="0" hangingPunct="1"/>
                      <a:r>
                        <a:rPr lang="en-US" sz="1800" b="0" kern="1200" dirty="0" smtClean="0">
                          <a:gradFill>
                            <a:gsLst>
                              <a:gs pos="94783">
                                <a:schemeClr val="tx1"/>
                              </a:gs>
                              <a:gs pos="93000">
                                <a:schemeClr val="tx1"/>
                              </a:gs>
                            </a:gsLst>
                            <a:lin ang="5400000" scaled="0"/>
                          </a:gradFill>
                          <a:latin typeface="+mn-lt"/>
                          <a:ea typeface="+mn-ea"/>
                          <a:cs typeface="+mn-cs"/>
                        </a:rPr>
                        <a:t>N/A</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tc>
                  <a:txBody>
                    <a:bodyPr/>
                    <a:lstStyle/>
                    <a:p>
                      <a:pPr marL="0" algn="l" defTabSz="932742" rtl="0" eaLnBrk="1" fontAlgn="b" latinLnBrk="0" hangingPunct="1"/>
                      <a:r>
                        <a:rPr lang="en-US" sz="1800" b="0" kern="1200" dirty="0" smtClean="0">
                          <a:gradFill>
                            <a:gsLst>
                              <a:gs pos="94783">
                                <a:schemeClr val="tx1"/>
                              </a:gs>
                              <a:gs pos="93000">
                                <a:schemeClr val="tx1"/>
                              </a:gs>
                            </a:gsLst>
                            <a:lin ang="5400000" scaled="0"/>
                          </a:gradFill>
                          <a:latin typeface="+mn-lt"/>
                          <a:ea typeface="+mn-ea"/>
                          <a:cs typeface="+mn-cs"/>
                        </a:rPr>
                        <a:t>Read</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xmlns="" val="10004"/>
                  </a:ext>
                </a:extLst>
              </a:tr>
              <a:tr h="435226">
                <a:tc>
                  <a:txBody>
                    <a:bodyPr/>
                    <a:lstStyle/>
                    <a:p>
                      <a:pPr marL="0" algn="l" defTabSz="932742" rtl="0" eaLnBrk="1" fontAlgn="b" latinLnBrk="0" hangingPunct="1"/>
                      <a:r>
                        <a:rPr lang="en-US" sz="1800" b="0" kern="1200" dirty="0" smtClean="0">
                          <a:gradFill>
                            <a:gsLst>
                              <a:gs pos="94783">
                                <a:schemeClr val="tx1"/>
                              </a:gs>
                              <a:gs pos="93000">
                                <a:schemeClr val="tx1"/>
                              </a:gs>
                            </a:gsLst>
                            <a:lin ang="5400000" scaled="0"/>
                          </a:gradFill>
                          <a:latin typeface="+mn-lt"/>
                          <a:ea typeface="+mn-ea"/>
                          <a:cs typeface="+mn-cs"/>
                        </a:rPr>
                        <a:t>Attachment</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2">
                        <a:lumMod val="75000"/>
                      </a:schemeClr>
                    </a:solidFill>
                  </a:tcPr>
                </a:tc>
                <a:tc>
                  <a:txBody>
                    <a:bodyPr/>
                    <a:lstStyle/>
                    <a:p>
                      <a:pPr marL="0" algn="l" defTabSz="932742" rtl="0" eaLnBrk="1" fontAlgn="b" latinLnBrk="0" hangingPunct="1"/>
                      <a:r>
                        <a:rPr lang="en-US" sz="1800" b="0" kern="1200" dirty="0">
                          <a:gradFill>
                            <a:gsLst>
                              <a:gs pos="94783">
                                <a:schemeClr val="tx1"/>
                              </a:gs>
                              <a:gs pos="93000">
                                <a:schemeClr val="tx1"/>
                              </a:gs>
                            </a:gsLst>
                            <a:lin ang="5400000" scaled="0"/>
                          </a:gradFill>
                          <a:latin typeface="+mn-lt"/>
                          <a:ea typeface="+mn-ea"/>
                          <a:cs typeface="+mn-cs"/>
                        </a:rPr>
                        <a:t>Attachments</a:t>
                      </a: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2">
                        <a:lumMod val="75000"/>
                      </a:schemeClr>
                    </a:solidFill>
                  </a:tcPr>
                </a:tc>
                <a:tc>
                  <a:txBody>
                    <a:bodyPr/>
                    <a:lstStyle/>
                    <a:p>
                      <a:pPr marL="0" algn="l" defTabSz="932742" rtl="0" eaLnBrk="1" fontAlgn="b" latinLnBrk="0" hangingPunct="1"/>
                      <a:r>
                        <a:rPr lang="en-US" sz="1800" b="0" kern="1200" dirty="0" smtClean="0">
                          <a:gradFill>
                            <a:gsLst>
                              <a:gs pos="94783">
                                <a:schemeClr val="tx1"/>
                              </a:gs>
                              <a:gs pos="93000">
                                <a:schemeClr val="tx1"/>
                              </a:gs>
                            </a:gsLst>
                            <a:lin ang="5400000" scaled="0"/>
                          </a:gradFill>
                          <a:latin typeface="+mn-lt"/>
                          <a:ea typeface="+mn-ea"/>
                          <a:cs typeface="+mn-cs"/>
                        </a:rPr>
                        <a:t>CRUD</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549864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childTnLst>
                                </p:cTn>
                              </p:par>
                            </p:childTnLst>
                          </p:cTn>
                        </p:par>
                        <p:par>
                          <p:cTn id="16" fill="hold">
                            <p:stCondLst>
                              <p:cond delay="0"/>
                            </p:stCondLst>
                            <p:childTnLst>
                              <p:par>
                                <p:cTn id="17" presetID="14" presetClass="entr" presetSubtype="1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Groups content: Files</a:t>
            </a:r>
            <a:endParaRPr lang="en-US" dirty="0"/>
          </a:p>
        </p:txBody>
      </p:sp>
      <p:sp>
        <p:nvSpPr>
          <p:cNvPr id="3" name="Content Placeholder 2"/>
          <p:cNvSpPr>
            <a:spLocks noGrp="1"/>
          </p:cNvSpPr>
          <p:nvPr>
            <p:ph type="body" sz="quarter" idx="10"/>
          </p:nvPr>
        </p:nvSpPr>
        <p:spPr>
          <a:xfrm>
            <a:off x="274638" y="1212850"/>
            <a:ext cx="11887200" cy="4678204"/>
          </a:xfrm>
        </p:spPr>
        <p:txBody>
          <a:bodyPr/>
          <a:lstStyle/>
          <a:p>
            <a:r>
              <a:rPr lang="en-US" sz="3600" dirty="0" smtClean="0"/>
              <a:t>Entities, collections, and actions</a:t>
            </a:r>
          </a:p>
          <a:p>
            <a:pPr lvl="2"/>
            <a:endParaRPr lang="en-US" dirty="0" smtClean="0"/>
          </a:p>
          <a:p>
            <a:pPr lvl="2"/>
            <a:endParaRPr lang="en-US" dirty="0" smtClean="0"/>
          </a:p>
          <a:p>
            <a:pPr lvl="2"/>
            <a:endParaRPr lang="en-US" dirty="0" smtClean="0"/>
          </a:p>
          <a:p>
            <a:pPr lvl="2"/>
            <a:endParaRPr lang="en-US" dirty="0" smtClean="0"/>
          </a:p>
          <a:p>
            <a:pPr lvl="1"/>
            <a:endParaRPr lang="en-US" dirty="0" smtClean="0"/>
          </a:p>
          <a:p>
            <a:endParaRPr lang="en-US" dirty="0"/>
          </a:p>
          <a:p>
            <a:pPr>
              <a:spcBef>
                <a:spcPts val="0"/>
              </a:spcBef>
            </a:pPr>
            <a:r>
              <a:rPr lang="en-US" sz="3600" dirty="0" smtClean="0"/>
              <a:t>Samples</a:t>
            </a:r>
          </a:p>
          <a:p>
            <a:pPr lvl="1"/>
            <a:r>
              <a:rPr lang="en-US" dirty="0" smtClean="0"/>
              <a:t>https://graph.microsoft.com/beta/contoso.com/groups/{id}/files</a:t>
            </a:r>
            <a:endParaRPr lang="en-US" dirty="0" smtClean="0">
              <a:hlinkClick r:id="rId3"/>
            </a:endParaRPr>
          </a:p>
          <a:p>
            <a:pPr lvl="1"/>
            <a:r>
              <a:rPr lang="en-US" dirty="0" smtClean="0"/>
              <a:t>https://graph.microsoft.com/beta/contoso.com/groups/{id}/files/{id}/</a:t>
            </a:r>
            <a:endParaRPr lang="en-US" dirty="0" smtClean="0">
              <a:hlinkClick r:id="rId3"/>
            </a:endParaRPr>
          </a:p>
          <a:p>
            <a:pPr lvl="1"/>
            <a:endParaRPr lang="en-US" dirty="0" smtClean="0"/>
          </a:p>
        </p:txBody>
      </p:sp>
      <p:pic>
        <p:nvPicPr>
          <p:cNvPr id="7" name="Picture 6"/>
          <p:cNvPicPr>
            <a:picLocks noChangeAspect="1"/>
          </p:cNvPicPr>
          <p:nvPr/>
        </p:nvPicPr>
        <p:blipFill>
          <a:blip r:embed="rId4"/>
          <a:stretch>
            <a:fillRect/>
          </a:stretch>
        </p:blipFill>
        <p:spPr>
          <a:xfrm>
            <a:off x="9799637" y="-7938"/>
            <a:ext cx="2560320" cy="2560320"/>
          </a:xfrm>
          <a:prstGeom prst="rect">
            <a:avLst/>
          </a:prstGeom>
        </p:spPr>
      </p:pic>
      <p:graphicFrame>
        <p:nvGraphicFramePr>
          <p:cNvPr id="9" name="Content Placeholder 2"/>
          <p:cNvGraphicFramePr>
            <a:graphicFrameLocks/>
          </p:cNvGraphicFramePr>
          <p:nvPr>
            <p:extLst/>
          </p:nvPr>
        </p:nvGraphicFramePr>
        <p:xfrm>
          <a:off x="274637" y="2111148"/>
          <a:ext cx="11889565" cy="1451439"/>
        </p:xfrm>
        <a:graphic>
          <a:graphicData uri="http://schemas.openxmlformats.org/drawingml/2006/table">
            <a:tbl>
              <a:tblPr firstRow="1" firstCol="1">
                <a:tableStyleId>{93296810-A885-4BE3-A3E7-6D5BEEA58F35}</a:tableStyleId>
              </a:tblPr>
              <a:tblGrid>
                <a:gridCol w="2709863">
                  <a:extLst>
                    <a:ext uri="{9D8B030D-6E8A-4147-A177-3AD203B41FA5}">
                      <a16:colId xmlns:a16="http://schemas.microsoft.com/office/drawing/2014/main" xmlns="" val="20000"/>
                    </a:ext>
                  </a:extLst>
                </a:gridCol>
                <a:gridCol w="3238500">
                  <a:extLst>
                    <a:ext uri="{9D8B030D-6E8A-4147-A177-3AD203B41FA5}">
                      <a16:colId xmlns:a16="http://schemas.microsoft.com/office/drawing/2014/main" xmlns="" val="20001"/>
                    </a:ext>
                  </a:extLst>
                </a:gridCol>
                <a:gridCol w="5941202">
                  <a:extLst>
                    <a:ext uri="{9D8B030D-6E8A-4147-A177-3AD203B41FA5}">
                      <a16:colId xmlns:a16="http://schemas.microsoft.com/office/drawing/2014/main" xmlns="" val="20002"/>
                    </a:ext>
                  </a:extLst>
                </a:gridCol>
              </a:tblGrid>
              <a:tr h="537039">
                <a:tc>
                  <a:txBody>
                    <a:bodyPr/>
                    <a:lstStyle/>
                    <a:p>
                      <a: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pPr>
                      <a:r>
                        <a:rPr lang="en-US" sz="1800" b="1" kern="1200" spc="0" baseline="0" dirty="0" smtClean="0">
                          <a:gradFill>
                            <a:gsLst>
                              <a:gs pos="20354">
                                <a:schemeClr val="tx2"/>
                              </a:gs>
                              <a:gs pos="40000">
                                <a:schemeClr val="tx2"/>
                              </a:gs>
                            </a:gsLst>
                            <a:lin ang="5400000" scaled="0"/>
                          </a:gradFill>
                          <a:latin typeface="+mn-lt"/>
                          <a:ea typeface="+mn-ea"/>
                          <a:cs typeface="+mn-cs"/>
                        </a:rPr>
                        <a:t>ENTITY</a:t>
                      </a:r>
                      <a:endParaRPr lang="en-US" sz="1800" b="1" kern="1200" spc="0" baseline="0" dirty="0">
                        <a:gradFill>
                          <a:gsLst>
                            <a:gs pos="20354">
                              <a:schemeClr val="tx2"/>
                            </a:gs>
                            <a:gs pos="40000">
                              <a:schemeClr val="tx2"/>
                            </a:gs>
                          </a:gsLst>
                          <a:lin ang="5400000" scaled="0"/>
                        </a:gradFill>
                        <a:latin typeface="+mn-lt"/>
                        <a:ea typeface="+mn-ea"/>
                        <a:cs typeface="+mn-cs"/>
                      </a:endParaRPr>
                    </a:p>
                  </a:txBody>
                  <a:tcPr marL="93260" marR="93260" marT="46630" marB="46630" anchor="ctr">
                    <a:lnL w="12700" cmpd="sng">
                      <a:noFill/>
                    </a:lnL>
                    <a:lnR w="12700" cmpd="sng">
                      <a:noFill/>
                    </a:lnR>
                    <a:lnT w="12700" cmpd="sng">
                      <a:noFill/>
                    </a:lnT>
                    <a:lnB w="12700" cap="flat" cmpd="sng" algn="ctr">
                      <a:solidFill>
                        <a:schemeClr val="tx1">
                          <a:lumMod val="85000"/>
                        </a:schemeClr>
                      </a:solidFill>
                      <a:prstDash val="solid"/>
                      <a:round/>
                      <a:headEnd type="none" w="med" len="med"/>
                      <a:tailEnd type="none" w="med" len="med"/>
                    </a:lnB>
                    <a:noFill/>
                  </a:tcPr>
                </a:tc>
                <a:tc>
                  <a:txBody>
                    <a:bodyPr/>
                    <a:lstStyle/>
                    <a:p>
                      <a: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pPr>
                      <a:r>
                        <a:rPr lang="en-US" sz="1800" b="1" kern="1200" spc="0" baseline="0" dirty="0" smtClean="0">
                          <a:gradFill>
                            <a:gsLst>
                              <a:gs pos="20354">
                                <a:schemeClr val="tx2"/>
                              </a:gs>
                              <a:gs pos="40000">
                                <a:schemeClr val="tx2"/>
                              </a:gs>
                            </a:gsLst>
                            <a:lin ang="5400000" scaled="0"/>
                          </a:gradFill>
                          <a:latin typeface="+mn-lt"/>
                          <a:ea typeface="+mn-ea"/>
                          <a:cs typeface="+mn-cs"/>
                        </a:rPr>
                        <a:t>COLLECTION</a:t>
                      </a:r>
                      <a:endParaRPr lang="en-US" sz="1800" b="1" kern="1200" spc="0" baseline="0" dirty="0">
                        <a:gradFill>
                          <a:gsLst>
                            <a:gs pos="20354">
                              <a:schemeClr val="tx2"/>
                            </a:gs>
                            <a:gs pos="40000">
                              <a:schemeClr val="tx2"/>
                            </a:gs>
                          </a:gsLst>
                          <a:lin ang="5400000" scaled="0"/>
                        </a:gradFill>
                        <a:latin typeface="+mn-lt"/>
                        <a:ea typeface="+mn-ea"/>
                        <a:cs typeface="+mn-cs"/>
                      </a:endParaRPr>
                    </a:p>
                  </a:txBody>
                  <a:tcPr marL="93260" marR="93260" marT="46630" marB="46630" anchor="ctr">
                    <a:lnL w="12700" cmpd="sng">
                      <a:noFill/>
                    </a:lnL>
                    <a:lnR w="12700" cmpd="sng">
                      <a:noFill/>
                    </a:lnR>
                    <a:lnT w="12700" cmpd="sng">
                      <a:noFill/>
                    </a:lnT>
                    <a:lnB w="12700" cap="flat" cmpd="sng" algn="ctr">
                      <a:solidFill>
                        <a:schemeClr val="tx1">
                          <a:lumMod val="85000"/>
                        </a:schemeClr>
                      </a:solidFill>
                      <a:prstDash val="solid"/>
                      <a:round/>
                      <a:headEnd type="none" w="med" len="med"/>
                      <a:tailEnd type="none" w="med" len="med"/>
                    </a:lnB>
                    <a:noFill/>
                  </a:tcPr>
                </a:tc>
                <a:tc>
                  <a:txBody>
                    <a:bodyPr/>
                    <a:lstStyle/>
                    <a:p>
                      <a: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pPr>
                      <a:r>
                        <a:rPr lang="en-US" sz="1800" b="1" kern="1200" spc="0" baseline="0" smtClean="0">
                          <a:gradFill>
                            <a:gsLst>
                              <a:gs pos="20354">
                                <a:schemeClr val="tx2"/>
                              </a:gs>
                              <a:gs pos="40000">
                                <a:schemeClr val="tx2"/>
                              </a:gs>
                            </a:gsLst>
                            <a:lin ang="5400000" scaled="0"/>
                          </a:gradFill>
                          <a:latin typeface="+mn-lt"/>
                          <a:ea typeface="+mn-ea"/>
                          <a:cs typeface="+mn-cs"/>
                        </a:rPr>
                        <a:t>ACTIONS</a:t>
                      </a:r>
                      <a:endParaRPr lang="en-US" sz="1800" b="1" kern="1200" spc="0" baseline="0" dirty="0">
                        <a:gradFill>
                          <a:gsLst>
                            <a:gs pos="20354">
                              <a:schemeClr val="tx2"/>
                            </a:gs>
                            <a:gs pos="40000">
                              <a:schemeClr val="tx2"/>
                            </a:gs>
                          </a:gsLst>
                          <a:lin ang="5400000" scaled="0"/>
                        </a:gradFill>
                        <a:latin typeface="+mn-lt"/>
                        <a:ea typeface="+mn-ea"/>
                        <a:cs typeface="+mn-cs"/>
                      </a:endParaRPr>
                    </a:p>
                  </a:txBody>
                  <a:tcPr marL="93260" marR="93260" marT="46630" marB="46630" anchor="ctr">
                    <a:lnL w="12700" cmpd="sng">
                      <a:noFill/>
                    </a:lnL>
                    <a:lnR w="12700" cmpd="sng">
                      <a:noFill/>
                    </a:lnR>
                    <a:lnT w="12700" cmpd="sng">
                      <a:noFill/>
                    </a:lnT>
                    <a:lnB w="12700" cap="flat" cmpd="sng" algn="ctr">
                      <a:solidFill>
                        <a:schemeClr val="tx1">
                          <a:lumMod val="85000"/>
                        </a:schemeClr>
                      </a:solidFill>
                      <a:prstDash val="solid"/>
                      <a:round/>
                      <a:headEnd type="none" w="med" len="med"/>
                      <a:tailEnd type="none" w="med" len="med"/>
                    </a:lnB>
                    <a:noFill/>
                  </a:tcPr>
                </a:tc>
                <a:extLst>
                  <a:ext uri="{0D108BD9-81ED-4DB2-BD59-A6C34878D82A}">
                    <a16:rowId xmlns:a16="http://schemas.microsoft.com/office/drawing/2014/main" xmlns="" val="10000"/>
                  </a:ext>
                </a:extLst>
              </a:tr>
              <a:tr h="457200">
                <a:tc>
                  <a:txBody>
                    <a:bodyPr/>
                    <a:lstStyle/>
                    <a:p>
                      <a:pPr marL="0" algn="l" defTabSz="932742" rtl="0" eaLnBrk="1" fontAlgn="b" latinLnBrk="0" hangingPunct="1"/>
                      <a:r>
                        <a:rPr lang="en-US" sz="1800" b="0" kern="1200" dirty="0" smtClean="0">
                          <a:gradFill>
                            <a:gsLst>
                              <a:gs pos="94783">
                                <a:schemeClr val="tx1"/>
                              </a:gs>
                              <a:gs pos="93000">
                                <a:schemeClr val="tx1"/>
                              </a:gs>
                            </a:gsLst>
                            <a:lin ang="5400000" scaled="0"/>
                          </a:gradFill>
                          <a:latin typeface="+mn-lt"/>
                          <a:ea typeface="+mn-ea"/>
                          <a:cs typeface="+mn-cs"/>
                        </a:rPr>
                        <a:t>File</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tc>
                  <a:txBody>
                    <a:bodyPr/>
                    <a:lstStyle/>
                    <a:p>
                      <a:pPr marL="0" algn="l" defTabSz="932742" rtl="0" eaLnBrk="1" fontAlgn="b" latinLnBrk="0" hangingPunct="1"/>
                      <a:r>
                        <a:rPr lang="en-US" sz="1800" b="0" kern="1200" dirty="0" smtClean="0">
                          <a:gradFill>
                            <a:gsLst>
                              <a:gs pos="94783">
                                <a:schemeClr val="tx1"/>
                              </a:gs>
                              <a:gs pos="93000">
                                <a:schemeClr val="tx1"/>
                              </a:gs>
                            </a:gsLst>
                            <a:lin ang="5400000" scaled="0"/>
                          </a:gradFill>
                          <a:latin typeface="+mn-lt"/>
                          <a:ea typeface="+mn-ea"/>
                          <a:cs typeface="+mn-cs"/>
                        </a:rPr>
                        <a:t>Files</a:t>
                      </a:r>
                      <a:endParaRPr lang="en-US" sz="1800" b="0" kern="1200" dirty="0">
                        <a:gradFill>
                          <a:gsLst>
                            <a:gs pos="94783">
                              <a:schemeClr val="tx1"/>
                            </a:gs>
                            <a:gs pos="93000">
                              <a:schemeClr val="tx1"/>
                            </a:gs>
                          </a:gsLst>
                          <a:lin ang="5400000" scaled="0"/>
                        </a:gradFill>
                        <a:latin typeface="+mn-lt"/>
                        <a:ea typeface="+mn-ea"/>
                        <a:cs typeface="+mn-cs"/>
                      </a:endParaRPr>
                    </a:p>
                  </a:txBody>
                  <a:tcPr marR="9326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tc>
                  <a:txBody>
                    <a:bodyPr/>
                    <a:lstStyle/>
                    <a:p>
                      <a:pPr marL="0" algn="l" defTabSz="932742" rtl="0" eaLnBrk="1" fontAlgn="b" latinLnBrk="0" hangingPunct="1"/>
                      <a:r>
                        <a:rPr lang="en-US" sz="1800" b="0" kern="1200" dirty="0" smtClean="0">
                          <a:gradFill>
                            <a:gsLst>
                              <a:gs pos="94783">
                                <a:schemeClr val="tx1"/>
                              </a:gs>
                              <a:gs pos="93000">
                                <a:schemeClr val="tx1"/>
                              </a:gs>
                            </a:gsLst>
                            <a:lin ang="5400000" scaled="0"/>
                          </a:gradFill>
                          <a:latin typeface="+mn-lt"/>
                          <a:ea typeface="+mn-ea"/>
                          <a:cs typeface="+mn-cs"/>
                        </a:rPr>
                        <a:t>CRUD, upload, download</a:t>
                      </a:r>
                      <a:endParaRPr lang="en-US" sz="1800" b="0" kern="1200" dirty="0">
                        <a:gradFill>
                          <a:gsLst>
                            <a:gs pos="94783">
                              <a:schemeClr val="tx1"/>
                            </a:gs>
                            <a:gs pos="93000">
                              <a:schemeClr val="tx1"/>
                            </a:gs>
                          </a:gsLst>
                          <a:lin ang="5400000" scaled="0"/>
                        </a:gradFill>
                        <a:latin typeface="+mn-lt"/>
                        <a:ea typeface="+mn-ea"/>
                        <a:cs typeface="+mn-cs"/>
                      </a:endParaRPr>
                    </a:p>
                  </a:txBody>
                  <a:tcPr marR="7739" marB="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xmlns="" val="10003"/>
                  </a:ext>
                </a:extLst>
              </a:tr>
              <a:tr h="457200">
                <a:tc>
                  <a:txBody>
                    <a:bodyPr/>
                    <a:lstStyle/>
                    <a:p>
                      <a:pPr marL="0" algn="l" defTabSz="932742" rtl="0" eaLnBrk="1" fontAlgn="b" latinLnBrk="0" hangingPunct="1"/>
                      <a:r>
                        <a:rPr lang="en-US" sz="1800" b="0" kern="1200" dirty="0" smtClean="0">
                          <a:gradFill>
                            <a:gsLst>
                              <a:gs pos="94783">
                                <a:schemeClr val="tx1"/>
                              </a:gs>
                              <a:gs pos="93000">
                                <a:schemeClr val="tx1"/>
                              </a:gs>
                            </a:gsLst>
                            <a:lin ang="5400000" scaled="0"/>
                          </a:gradFill>
                          <a:latin typeface="+mn-lt"/>
                          <a:ea typeface="+mn-ea"/>
                          <a:cs typeface="+mn-cs"/>
                        </a:rPr>
                        <a:t>Folder</a:t>
                      </a:r>
                      <a:endParaRPr lang="en-US" sz="1800" b="0" kern="1200" dirty="0">
                        <a:gradFill>
                          <a:gsLst>
                            <a:gs pos="94783">
                              <a:schemeClr val="tx1"/>
                            </a:gs>
                            <a:gs pos="93000">
                              <a:schemeClr val="tx1"/>
                            </a:gs>
                          </a:gsLst>
                          <a:lin ang="5400000" scaled="0"/>
                        </a:gradFill>
                        <a:latin typeface="+mn-lt"/>
                        <a:ea typeface="+mn-ea"/>
                        <a:cs typeface="+mn-cs"/>
                      </a:endParaRPr>
                    </a:p>
                  </a:txBody>
                  <a:tcPr marL="93260" marR="9326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2">
                        <a:lumMod val="75000"/>
                      </a:schemeClr>
                    </a:solidFill>
                  </a:tcPr>
                </a:tc>
                <a:tc>
                  <a:txBody>
                    <a:bodyPr/>
                    <a:lstStyle/>
                    <a:p>
                      <a:pPr marL="0" algn="l" defTabSz="932742" rtl="0" eaLnBrk="1" fontAlgn="b" latinLnBrk="0" hangingPunct="1"/>
                      <a:endParaRPr lang="en-US" sz="1800" b="0" kern="1200" dirty="0">
                        <a:gradFill>
                          <a:gsLst>
                            <a:gs pos="94783">
                              <a:schemeClr val="tx1"/>
                            </a:gs>
                            <a:gs pos="93000">
                              <a:schemeClr val="tx1"/>
                            </a:gs>
                          </a:gsLst>
                          <a:lin ang="5400000" scaled="0"/>
                        </a:gradFill>
                        <a:latin typeface="+mn-lt"/>
                        <a:ea typeface="+mn-ea"/>
                        <a:cs typeface="+mn-cs"/>
                      </a:endParaRPr>
                    </a:p>
                  </a:txBody>
                  <a:tcPr marR="9326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2">
                        <a:lumMod val="75000"/>
                      </a:schemeClr>
                    </a:solidFill>
                  </a:tcPr>
                </a:tc>
                <a:tc>
                  <a:txBody>
                    <a:bodyPr/>
                    <a:lstStyle/>
                    <a:p>
                      <a:pPr marL="0" algn="l" defTabSz="932742" rtl="0" eaLnBrk="1" fontAlgn="b" latinLnBrk="0" hangingPunct="1"/>
                      <a:r>
                        <a:rPr lang="en-US" sz="1800" b="0" kern="1200" dirty="0" smtClean="0">
                          <a:gradFill>
                            <a:gsLst>
                              <a:gs pos="94783">
                                <a:schemeClr val="tx1"/>
                              </a:gs>
                              <a:gs pos="93000">
                                <a:schemeClr val="tx1"/>
                              </a:gs>
                            </a:gsLst>
                            <a:lin ang="5400000" scaled="0"/>
                          </a:gradFill>
                          <a:latin typeface="+mn-lt"/>
                          <a:ea typeface="+mn-ea"/>
                          <a:cs typeface="+mn-cs"/>
                        </a:rPr>
                        <a:t>CRUD, enumerate children</a:t>
                      </a:r>
                      <a:endParaRPr lang="en-US" sz="1800" b="0" kern="1200" dirty="0">
                        <a:gradFill>
                          <a:gsLst>
                            <a:gs pos="94783">
                              <a:schemeClr val="tx1"/>
                            </a:gs>
                            <a:gs pos="93000">
                              <a:schemeClr val="tx1"/>
                            </a:gs>
                          </a:gsLst>
                          <a:lin ang="5400000" scaled="0"/>
                        </a:gradFill>
                        <a:latin typeface="+mn-lt"/>
                        <a:ea typeface="+mn-ea"/>
                        <a:cs typeface="+mn-cs"/>
                      </a:endParaRPr>
                    </a:p>
                  </a:txBody>
                  <a:tcPr marR="7739" marB="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xmlns="" val="322620257"/>
                  </a:ext>
                </a:extLst>
              </a:tr>
            </a:tbl>
          </a:graphicData>
        </a:graphic>
      </p:graphicFrame>
    </p:spTree>
    <p:extLst>
      <p:ext uri="{BB962C8B-B14F-4D97-AF65-F5344CB8AC3E}">
        <p14:creationId xmlns:p14="http://schemas.microsoft.com/office/powerpoint/2010/main" val="2265058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Common content queries</a:t>
            </a:r>
            <a:endParaRPr lang="en-US" dirty="0"/>
          </a:p>
        </p:txBody>
      </p:sp>
      <p:graphicFrame>
        <p:nvGraphicFramePr>
          <p:cNvPr id="3" name="Content Placeholder 2"/>
          <p:cNvGraphicFramePr>
            <a:graphicFrameLocks noGrp="1"/>
          </p:cNvGraphicFramePr>
          <p:nvPr>
            <p:ph idx="4294967295"/>
            <p:extLst/>
          </p:nvPr>
        </p:nvGraphicFramePr>
        <p:xfrm>
          <a:off x="274637" y="1216061"/>
          <a:ext cx="11889565" cy="5299038"/>
        </p:xfrm>
        <a:graphic>
          <a:graphicData uri="http://schemas.openxmlformats.org/drawingml/2006/table">
            <a:tbl>
              <a:tblPr firstRow="1" firstCol="1">
                <a:tableStyleId>{93296810-A885-4BE3-A3E7-6D5BEEA58F35}</a:tableStyleId>
              </a:tblPr>
              <a:tblGrid>
                <a:gridCol w="3733800">
                  <a:extLst>
                    <a:ext uri="{9D8B030D-6E8A-4147-A177-3AD203B41FA5}">
                      <a16:colId xmlns:a16="http://schemas.microsoft.com/office/drawing/2014/main" xmlns="" val="20000"/>
                    </a:ext>
                  </a:extLst>
                </a:gridCol>
                <a:gridCol w="8155765">
                  <a:extLst>
                    <a:ext uri="{9D8B030D-6E8A-4147-A177-3AD203B41FA5}">
                      <a16:colId xmlns:a16="http://schemas.microsoft.com/office/drawing/2014/main" xmlns="" val="20001"/>
                    </a:ext>
                  </a:extLst>
                </a:gridCol>
              </a:tblGrid>
              <a:tr h="501226">
                <a:tc>
                  <a:txBody>
                    <a:bodyPr/>
                    <a:lstStyle/>
                    <a:p>
                      <a: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pPr>
                      <a:r>
                        <a:rPr lang="en-US" sz="1800" b="1" kern="1200" spc="0" baseline="0" dirty="0" smtClean="0">
                          <a:gradFill>
                            <a:gsLst>
                              <a:gs pos="20354">
                                <a:schemeClr val="tx2"/>
                              </a:gs>
                              <a:gs pos="40000">
                                <a:schemeClr val="tx2"/>
                              </a:gs>
                            </a:gsLst>
                            <a:lin ang="5400000" scaled="0"/>
                          </a:gradFill>
                          <a:latin typeface="+mn-lt"/>
                          <a:ea typeface="+mn-ea"/>
                          <a:cs typeface="+mn-cs"/>
                        </a:rPr>
                        <a:t>SCENARIO</a:t>
                      </a:r>
                      <a:endParaRPr lang="en-US" sz="1800" b="1" kern="1200" spc="0" baseline="0" dirty="0">
                        <a:gradFill>
                          <a:gsLst>
                            <a:gs pos="20354">
                              <a:schemeClr val="tx2"/>
                            </a:gs>
                            <a:gs pos="40000">
                              <a:schemeClr val="tx2"/>
                            </a:gs>
                          </a:gsLst>
                          <a:lin ang="5400000" scaled="0"/>
                        </a:gradFill>
                        <a:latin typeface="+mn-lt"/>
                        <a:ea typeface="+mn-ea"/>
                        <a:cs typeface="+mn-cs"/>
                      </a:endParaRPr>
                    </a:p>
                  </a:txBody>
                  <a:tcPr marL="93260" marR="93260" marT="46630" marB="46630" anchor="ctr">
                    <a:lnL w="12700" cmpd="sng">
                      <a:noFill/>
                    </a:lnL>
                    <a:lnR w="12700" cmpd="sng">
                      <a:noFill/>
                    </a:lnR>
                    <a:lnT w="12700" cmpd="sng">
                      <a:noFill/>
                    </a:lnT>
                    <a:lnB w="12700" cap="flat" cmpd="sng" algn="ctr">
                      <a:solidFill>
                        <a:schemeClr val="tx1">
                          <a:lumMod val="85000"/>
                        </a:schemeClr>
                      </a:solidFill>
                      <a:prstDash val="solid"/>
                      <a:round/>
                      <a:headEnd type="none" w="med" len="med"/>
                      <a:tailEnd type="none" w="med" len="med"/>
                    </a:lnB>
                    <a:noFill/>
                  </a:tcPr>
                </a:tc>
                <a:tc>
                  <a:txBody>
                    <a:bodyPr/>
                    <a:lstStyle/>
                    <a:p>
                      <a: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pPr>
                      <a:r>
                        <a:rPr lang="en-US" sz="1800" b="1" kern="1200" spc="0" baseline="0" dirty="0" smtClean="0">
                          <a:gradFill>
                            <a:gsLst>
                              <a:gs pos="20354">
                                <a:schemeClr val="tx2"/>
                              </a:gs>
                              <a:gs pos="40000">
                                <a:schemeClr val="tx2"/>
                              </a:gs>
                            </a:gsLst>
                            <a:lin ang="5400000" scaled="0"/>
                          </a:gradFill>
                          <a:latin typeface="+mn-lt"/>
                          <a:ea typeface="+mn-ea"/>
                          <a:cs typeface="+mn-cs"/>
                        </a:rPr>
                        <a:t>URL</a:t>
                      </a:r>
                      <a:endParaRPr lang="en-US" sz="1800" b="1" kern="1200" spc="0" baseline="0" dirty="0">
                        <a:gradFill>
                          <a:gsLst>
                            <a:gs pos="20354">
                              <a:schemeClr val="tx2"/>
                            </a:gs>
                            <a:gs pos="40000">
                              <a:schemeClr val="tx2"/>
                            </a:gs>
                          </a:gsLst>
                          <a:lin ang="5400000" scaled="0"/>
                        </a:gradFill>
                        <a:latin typeface="+mn-lt"/>
                        <a:ea typeface="+mn-ea"/>
                        <a:cs typeface="+mn-cs"/>
                      </a:endParaRPr>
                    </a:p>
                  </a:txBody>
                  <a:tcPr marL="93260" marR="93260" marT="46630" marB="46630" anchor="ctr">
                    <a:lnL w="12700" cmpd="sng">
                      <a:noFill/>
                    </a:lnL>
                    <a:lnR w="12700" cmpd="sng">
                      <a:noFill/>
                    </a:lnR>
                    <a:lnT w="12700" cmpd="sng">
                      <a:noFill/>
                    </a:lnT>
                    <a:lnB w="12700" cap="flat" cmpd="sng" algn="ctr">
                      <a:solidFill>
                        <a:schemeClr val="tx1">
                          <a:lumMod val="85000"/>
                        </a:schemeClr>
                      </a:solidFill>
                      <a:prstDash val="solid"/>
                      <a:round/>
                      <a:headEnd type="none" w="med" len="med"/>
                      <a:tailEnd type="none" w="med" len="med"/>
                    </a:lnB>
                    <a:noFill/>
                  </a:tcPr>
                </a:tc>
                <a:extLst>
                  <a:ext uri="{0D108BD9-81ED-4DB2-BD59-A6C34878D82A}">
                    <a16:rowId xmlns:a16="http://schemas.microsoft.com/office/drawing/2014/main" xmlns="" val="10000"/>
                  </a:ext>
                </a:extLst>
              </a:tr>
              <a:tr h="699681">
                <a:tc>
                  <a:txBody>
                    <a:bodyPr/>
                    <a:lstStyle/>
                    <a:p>
                      <a:r>
                        <a:rPr lang="en-US" sz="1600" b="0" dirty="0" smtClean="0">
                          <a:gradFill>
                            <a:gsLst>
                              <a:gs pos="94783">
                                <a:schemeClr val="tx1"/>
                              </a:gs>
                              <a:gs pos="93000">
                                <a:schemeClr val="tx1"/>
                              </a:gs>
                            </a:gsLst>
                            <a:lin ang="5400000" scaled="0"/>
                          </a:gradFill>
                        </a:rPr>
                        <a:t>Get top 10 conversations sorted by </a:t>
                      </a:r>
                      <a:r>
                        <a:rPr lang="en-US" sz="1600" b="0" dirty="0" err="1" smtClean="0">
                          <a:gradFill>
                            <a:gsLst>
                              <a:gs pos="94783">
                                <a:schemeClr val="tx1"/>
                              </a:gs>
                              <a:gs pos="93000">
                                <a:schemeClr val="tx1"/>
                              </a:gs>
                            </a:gsLst>
                            <a:lin ang="5400000" scaled="0"/>
                          </a:gradFill>
                        </a:rPr>
                        <a:t>LastDeliveryTime</a:t>
                      </a:r>
                      <a:endParaRPr lang="en-US" sz="1600" b="0" dirty="0">
                        <a:gradFill>
                          <a:gsLst>
                            <a:gs pos="94783">
                              <a:schemeClr val="tx1"/>
                            </a:gs>
                            <a:gs pos="93000">
                              <a:schemeClr val="tx1"/>
                            </a:gs>
                          </a:gsLst>
                          <a:lin ang="5400000" scaled="0"/>
                        </a:gradFill>
                        <a:latin typeface="+mj-lt"/>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gradFill>
                            <a:gsLst>
                              <a:gs pos="82609">
                                <a:schemeClr val="tx2">
                                  <a:lumMod val="60000"/>
                                  <a:lumOff val="40000"/>
                                </a:schemeClr>
                              </a:gs>
                              <a:gs pos="62000">
                                <a:schemeClr val="tx2">
                                  <a:lumMod val="60000"/>
                                  <a:lumOff val="40000"/>
                                </a:schemeClr>
                              </a:gs>
                            </a:gsLst>
                            <a:lin ang="5400000" scaled="0"/>
                          </a:gradFill>
                          <a:latin typeface="Consolas" panose="020B0609020204030204" pitchFamily="49" charset="0"/>
                          <a:cs typeface="Consolas" panose="020B0609020204030204" pitchFamily="49" charset="0"/>
                        </a:rPr>
                        <a:t>/group/{id}/conversations</a:t>
                      </a:r>
                      <a:r>
                        <a:rPr lang="en-US" sz="1600" kern="1200" dirty="0" smtClean="0">
                          <a:gradFill>
                            <a:gsLst>
                              <a:gs pos="82609">
                                <a:schemeClr val="tx2">
                                  <a:lumMod val="60000"/>
                                  <a:lumOff val="40000"/>
                                </a:schemeClr>
                              </a:gs>
                              <a:gs pos="62000">
                                <a:schemeClr val="tx2">
                                  <a:lumMod val="60000"/>
                                  <a:lumOff val="40000"/>
                                </a:schemeClr>
                              </a:gs>
                            </a:gsLst>
                            <a:lin ang="5400000" scaled="0"/>
                          </a:gradFill>
                          <a:latin typeface="Consolas" panose="020B0609020204030204" pitchFamily="49" charset="0"/>
                          <a:cs typeface="Consolas" panose="020B0609020204030204" pitchFamily="49" charset="0"/>
                        </a:rPr>
                        <a:t>?$top=10&amp;$orderby=LastDeliveryTime</a:t>
                      </a:r>
                      <a:r>
                        <a:rPr lang="en-US" sz="1600" kern="1200" baseline="0" dirty="0" smtClean="0">
                          <a:gradFill>
                            <a:gsLst>
                              <a:gs pos="82609">
                                <a:schemeClr val="tx2">
                                  <a:lumMod val="60000"/>
                                  <a:lumOff val="40000"/>
                                </a:schemeClr>
                              </a:gs>
                              <a:gs pos="62000">
                                <a:schemeClr val="tx2">
                                  <a:lumMod val="60000"/>
                                  <a:lumOff val="40000"/>
                                </a:schemeClr>
                              </a:gs>
                            </a:gsLst>
                            <a:lin ang="5400000" scaled="0"/>
                          </a:gradFill>
                          <a:latin typeface="Consolas" panose="020B0609020204030204" pitchFamily="49" charset="0"/>
                          <a:cs typeface="Consolas" panose="020B0609020204030204" pitchFamily="49" charset="0"/>
                        </a:rPr>
                        <a:t> </a:t>
                      </a:r>
                      <a:endParaRPr lang="en-US" sz="1600" kern="1200" dirty="0" smtClean="0">
                        <a:gradFill>
                          <a:gsLst>
                            <a:gs pos="82609">
                              <a:schemeClr val="tx2">
                                <a:lumMod val="60000"/>
                                <a:lumOff val="40000"/>
                              </a:schemeClr>
                            </a:gs>
                            <a:gs pos="62000">
                              <a:schemeClr val="tx2">
                                <a:lumMod val="60000"/>
                                <a:lumOff val="40000"/>
                              </a:schemeClr>
                            </a:gs>
                          </a:gsLst>
                          <a:lin ang="5400000" scaled="0"/>
                        </a:gradFill>
                        <a:latin typeface="Consolas" panose="020B0609020204030204" pitchFamily="49" charset="0"/>
                        <a:ea typeface="+mn-ea"/>
                        <a:cs typeface="Consolas" panose="020B0609020204030204" pitchFamily="49" charset="0"/>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xmlns="" val="10003"/>
                  </a:ext>
                </a:extLst>
              </a:tr>
              <a:tr h="699681">
                <a:tc>
                  <a:txBody>
                    <a:bodyPr/>
                    <a:lstStyle/>
                    <a:p>
                      <a:r>
                        <a:rPr lang="en-US" sz="1600" b="0" dirty="0" smtClean="0">
                          <a:gradFill>
                            <a:gsLst>
                              <a:gs pos="94783">
                                <a:schemeClr val="tx1"/>
                              </a:gs>
                              <a:gs pos="93000">
                                <a:schemeClr val="tx1"/>
                              </a:gs>
                            </a:gsLst>
                            <a:lin ang="5400000" scaled="0"/>
                          </a:gradFill>
                        </a:rPr>
                        <a:t>Get the next</a:t>
                      </a:r>
                      <a:r>
                        <a:rPr lang="en-US" sz="1600" b="0" baseline="0" dirty="0" smtClean="0">
                          <a:gradFill>
                            <a:gsLst>
                              <a:gs pos="94783">
                                <a:schemeClr val="tx1"/>
                              </a:gs>
                              <a:gs pos="93000">
                                <a:schemeClr val="tx1"/>
                              </a:gs>
                            </a:gsLst>
                            <a:lin ang="5400000" scaled="0"/>
                          </a:gradFill>
                        </a:rPr>
                        <a:t> 10 conversations</a:t>
                      </a:r>
                      <a:endParaRPr lang="en-US" sz="1600" b="0" dirty="0">
                        <a:gradFill>
                          <a:gsLst>
                            <a:gs pos="94783">
                              <a:schemeClr val="tx1"/>
                            </a:gs>
                            <a:gs pos="93000">
                              <a:schemeClr val="tx1"/>
                            </a:gs>
                          </a:gsLst>
                          <a:lin ang="5400000" scaled="0"/>
                        </a:gradFill>
                        <a:latin typeface="+mj-lt"/>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600" dirty="0" smtClean="0">
                          <a:gradFill>
                            <a:gsLst>
                              <a:gs pos="82609">
                                <a:schemeClr val="tx2">
                                  <a:lumMod val="60000"/>
                                  <a:lumOff val="40000"/>
                                </a:schemeClr>
                              </a:gs>
                              <a:gs pos="62000">
                                <a:schemeClr val="tx2">
                                  <a:lumMod val="60000"/>
                                  <a:lumOff val="40000"/>
                                </a:schemeClr>
                              </a:gs>
                            </a:gsLst>
                            <a:lin ang="5400000" scaled="0"/>
                          </a:gradFill>
                          <a:latin typeface="Consolas" panose="020B0609020204030204" pitchFamily="49" charset="0"/>
                          <a:cs typeface="Consolas" panose="020B0609020204030204" pitchFamily="49" charset="0"/>
                        </a:rPr>
                        <a:t>/group/{id}/conversations?$top=10</a:t>
                      </a:r>
                      <a:r>
                        <a:rPr lang="en-US" sz="1600" baseline="0" dirty="0" smtClean="0">
                          <a:gradFill>
                            <a:gsLst>
                              <a:gs pos="82609">
                                <a:schemeClr val="tx2">
                                  <a:lumMod val="60000"/>
                                  <a:lumOff val="40000"/>
                                </a:schemeClr>
                              </a:gs>
                              <a:gs pos="62000">
                                <a:schemeClr val="tx2">
                                  <a:lumMod val="60000"/>
                                  <a:lumOff val="40000"/>
                                </a:schemeClr>
                              </a:gs>
                            </a:gsLst>
                            <a:lin ang="5400000" scaled="0"/>
                          </a:gradFill>
                          <a:latin typeface="Consolas" panose="020B0609020204030204" pitchFamily="49" charset="0"/>
                          <a:cs typeface="Consolas" panose="020B0609020204030204" pitchFamily="49" charset="0"/>
                        </a:rPr>
                        <a:t>&amp;$skip=10</a:t>
                      </a:r>
                      <a:endParaRPr lang="en-US" sz="1600" kern="1200" dirty="0" smtClean="0">
                        <a:gradFill>
                          <a:gsLst>
                            <a:gs pos="82609">
                              <a:schemeClr val="tx2">
                                <a:lumMod val="60000"/>
                                <a:lumOff val="40000"/>
                              </a:schemeClr>
                            </a:gs>
                            <a:gs pos="62000">
                              <a:schemeClr val="tx2">
                                <a:lumMod val="60000"/>
                                <a:lumOff val="40000"/>
                              </a:schemeClr>
                            </a:gs>
                          </a:gsLst>
                          <a:lin ang="5400000" scaled="0"/>
                        </a:gradFill>
                        <a:latin typeface="Consolas" panose="020B0609020204030204" pitchFamily="49" charset="0"/>
                        <a:ea typeface="+mn-ea"/>
                        <a:cs typeface="Consolas" panose="020B0609020204030204" pitchFamily="49" charset="0"/>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xmlns="" val="322620257"/>
                  </a:ext>
                </a:extLst>
              </a:tr>
              <a:tr h="999544">
                <a:tc>
                  <a:txBody>
                    <a:bodyPr/>
                    <a:lstStyle/>
                    <a:p>
                      <a:r>
                        <a:rPr lang="en-US" sz="1600" b="0" dirty="0" smtClean="0">
                          <a:gradFill>
                            <a:gsLst>
                              <a:gs pos="94783">
                                <a:schemeClr val="tx1"/>
                              </a:gs>
                              <a:gs pos="93000">
                                <a:schemeClr val="tx1"/>
                              </a:gs>
                            </a:gsLst>
                            <a:lin ang="5400000" scaled="0"/>
                          </a:gradFill>
                        </a:rPr>
                        <a:t>Get selected</a:t>
                      </a:r>
                      <a:r>
                        <a:rPr lang="en-US" sz="1600" b="0" baseline="0" dirty="0" smtClean="0">
                          <a:gradFill>
                            <a:gsLst>
                              <a:gs pos="94783">
                                <a:schemeClr val="tx1"/>
                              </a:gs>
                              <a:gs pos="93000">
                                <a:schemeClr val="tx1"/>
                              </a:gs>
                            </a:gsLst>
                            <a:lin ang="5400000" scaled="0"/>
                          </a:gradFill>
                        </a:rPr>
                        <a:t> properties on </a:t>
                      </a:r>
                      <a:r>
                        <a:rPr lang="en-US" sz="1600" b="0" dirty="0" smtClean="0">
                          <a:gradFill>
                            <a:gsLst>
                              <a:gs pos="94783">
                                <a:schemeClr val="tx1"/>
                              </a:gs>
                              <a:gs pos="93000">
                                <a:schemeClr val="tx1"/>
                              </a:gs>
                            </a:gsLst>
                            <a:lin ang="5400000" scaled="0"/>
                          </a:gradFill>
                        </a:rPr>
                        <a:t>events</a:t>
                      </a:r>
                      <a:r>
                        <a:rPr lang="en-US" sz="1600" b="0" baseline="0" dirty="0" smtClean="0">
                          <a:gradFill>
                            <a:gsLst>
                              <a:gs pos="94783">
                                <a:schemeClr val="tx1"/>
                              </a:gs>
                              <a:gs pos="93000">
                                <a:schemeClr val="tx1"/>
                              </a:gs>
                            </a:gsLst>
                            <a:lin ang="5400000" scaled="0"/>
                          </a:gradFill>
                        </a:rPr>
                        <a:t> starting after a particular Date/Time</a:t>
                      </a:r>
                      <a:endParaRPr lang="en-US" sz="1600" b="0" dirty="0">
                        <a:gradFill>
                          <a:gsLst>
                            <a:gs pos="94783">
                              <a:schemeClr val="tx1"/>
                            </a:gs>
                            <a:gs pos="93000">
                              <a:schemeClr val="tx1"/>
                            </a:gs>
                          </a:gsLst>
                          <a:lin ang="5400000" scaled="0"/>
                        </a:gradFill>
                        <a:latin typeface="+mj-lt"/>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tc>
                  <a:txBody>
                    <a:bodyPr/>
                    <a:lstStyle/>
                    <a:p>
                      <a:pPr marL="0" marR="0" lvl="1" indent="0" algn="l" defTabSz="914363" rtl="0" eaLnBrk="1" fontAlgn="auto" latinLnBrk="0" hangingPunct="1">
                        <a:lnSpc>
                          <a:spcPct val="100000"/>
                        </a:lnSpc>
                        <a:spcBef>
                          <a:spcPts val="0"/>
                        </a:spcBef>
                        <a:spcAft>
                          <a:spcPts val="0"/>
                        </a:spcAft>
                        <a:buClrTx/>
                        <a:buSzTx/>
                        <a:buFontTx/>
                        <a:buNone/>
                        <a:tabLst/>
                        <a:defRPr/>
                      </a:pPr>
                      <a:r>
                        <a:rPr lang="en-US" sz="1600" dirty="0" smtClean="0">
                          <a:gradFill>
                            <a:gsLst>
                              <a:gs pos="82609">
                                <a:schemeClr val="tx2">
                                  <a:lumMod val="60000"/>
                                  <a:lumOff val="40000"/>
                                </a:schemeClr>
                              </a:gs>
                              <a:gs pos="62000">
                                <a:schemeClr val="tx2">
                                  <a:lumMod val="60000"/>
                                  <a:lumOff val="40000"/>
                                </a:schemeClr>
                              </a:gs>
                            </a:gsLst>
                            <a:lin ang="5400000" scaled="0"/>
                          </a:gradFill>
                          <a:latin typeface="Consolas" panose="020B0609020204030204" pitchFamily="49" charset="0"/>
                          <a:cs typeface="Consolas" panose="020B0609020204030204" pitchFamily="49" charset="0"/>
                        </a:rPr>
                        <a:t>/group/{id}/events</a:t>
                      </a:r>
                      <a:r>
                        <a:rPr lang="en-US" sz="1600" kern="1200" dirty="0" smtClean="0">
                          <a:gradFill>
                            <a:gsLst>
                              <a:gs pos="82609">
                                <a:schemeClr val="tx2">
                                  <a:lumMod val="60000"/>
                                  <a:lumOff val="40000"/>
                                </a:schemeClr>
                              </a:gs>
                              <a:gs pos="62000">
                                <a:schemeClr val="tx2">
                                  <a:lumMod val="60000"/>
                                  <a:lumOff val="40000"/>
                                </a:schemeClr>
                              </a:gs>
                            </a:gsLst>
                            <a:lin ang="5400000" scaled="0"/>
                          </a:gradFill>
                          <a:latin typeface="Consolas" panose="020B0609020204030204" pitchFamily="49" charset="0"/>
                          <a:cs typeface="Consolas" panose="020B0609020204030204" pitchFamily="49" charset="0"/>
                        </a:rPr>
                        <a:t>?$top=10</a:t>
                      </a:r>
                      <a:r>
                        <a:rPr lang="en-US" sz="1600" dirty="0" smtClean="0">
                          <a:gradFill>
                            <a:gsLst>
                              <a:gs pos="82609">
                                <a:schemeClr val="tx2">
                                  <a:lumMod val="60000"/>
                                  <a:lumOff val="40000"/>
                                </a:schemeClr>
                              </a:gs>
                              <a:gs pos="62000">
                                <a:schemeClr val="tx2">
                                  <a:lumMod val="60000"/>
                                  <a:lumOff val="40000"/>
                                </a:schemeClr>
                              </a:gs>
                            </a:gsLst>
                            <a:lin ang="5400000" scaled="0"/>
                          </a:gradFill>
                          <a:latin typeface="Consolas" panose="020B0609020204030204" pitchFamily="49" charset="0"/>
                          <a:cs typeface="Consolas" panose="020B0609020204030204" pitchFamily="49" charset="0"/>
                        </a:rPr>
                        <a:t>&amp;$select=Subject,Start,End&amp;$filter=Start</a:t>
                      </a:r>
                      <a:r>
                        <a:rPr lang="en-US" sz="1600" baseline="0" dirty="0" smtClean="0">
                          <a:gradFill>
                            <a:gsLst>
                              <a:gs pos="82609">
                                <a:schemeClr val="tx2">
                                  <a:lumMod val="60000"/>
                                  <a:lumOff val="40000"/>
                                </a:schemeClr>
                              </a:gs>
                              <a:gs pos="62000">
                                <a:schemeClr val="tx2">
                                  <a:lumMod val="60000"/>
                                  <a:lumOff val="40000"/>
                                </a:schemeClr>
                              </a:gs>
                            </a:gsLst>
                            <a:lin ang="5400000" scaled="0"/>
                          </a:gradFill>
                          <a:latin typeface="Consolas" panose="020B0609020204030204" pitchFamily="49" charset="0"/>
                          <a:cs typeface="Consolas" panose="020B0609020204030204" pitchFamily="49" charset="0"/>
                        </a:rPr>
                        <a:t> </a:t>
                      </a:r>
                      <a:r>
                        <a:rPr lang="en-US" sz="1600" dirty="0" smtClean="0">
                          <a:gradFill>
                            <a:gsLst>
                              <a:gs pos="82609">
                                <a:schemeClr val="tx2">
                                  <a:lumMod val="60000"/>
                                  <a:lumOff val="40000"/>
                                </a:schemeClr>
                              </a:gs>
                              <a:gs pos="62000">
                                <a:schemeClr val="tx2">
                                  <a:lumMod val="60000"/>
                                  <a:lumOff val="40000"/>
                                </a:schemeClr>
                              </a:gs>
                            </a:gsLst>
                            <a:lin ang="5400000" scaled="0"/>
                          </a:gradFill>
                          <a:latin typeface="Consolas" panose="020B0609020204030204" pitchFamily="49" charset="0"/>
                          <a:cs typeface="Consolas" panose="020B0609020204030204" pitchFamily="49" charset="0"/>
                        </a:rPr>
                        <a:t>ge 2014-09-22</a:t>
                      </a: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xmlns="" val="10005"/>
                  </a:ext>
                </a:extLst>
              </a:tr>
              <a:tr h="999544">
                <a:tc>
                  <a:txBody>
                    <a:bodyPr/>
                    <a:lstStyle/>
                    <a:p>
                      <a:r>
                        <a:rPr lang="en-US" sz="1600" b="0" dirty="0" smtClean="0">
                          <a:gradFill>
                            <a:gsLst>
                              <a:gs pos="94783">
                                <a:schemeClr val="tx1"/>
                              </a:gs>
                              <a:gs pos="93000">
                                <a:schemeClr val="tx1"/>
                              </a:gs>
                            </a:gsLst>
                            <a:lin ang="5400000" scaled="0"/>
                          </a:gradFill>
                        </a:rPr>
                        <a:t>Get selected</a:t>
                      </a:r>
                      <a:r>
                        <a:rPr lang="en-US" sz="1600" b="0" baseline="0" dirty="0" smtClean="0">
                          <a:gradFill>
                            <a:gsLst>
                              <a:gs pos="94783">
                                <a:schemeClr val="tx1"/>
                              </a:gs>
                              <a:gs pos="93000">
                                <a:schemeClr val="tx1"/>
                              </a:gs>
                            </a:gsLst>
                            <a:lin ang="5400000" scaled="0"/>
                          </a:gradFill>
                        </a:rPr>
                        <a:t> </a:t>
                      </a:r>
                      <a:r>
                        <a:rPr lang="en-US" sz="1600" b="0" dirty="0" smtClean="0">
                          <a:gradFill>
                            <a:gsLst>
                              <a:gs pos="94783">
                                <a:schemeClr val="tx1"/>
                              </a:gs>
                              <a:gs pos="93000">
                                <a:schemeClr val="tx1"/>
                              </a:gs>
                            </a:gsLst>
                            <a:lin ang="5400000" scaled="0"/>
                          </a:gradFill>
                        </a:rPr>
                        <a:t>properties</a:t>
                      </a:r>
                      <a:r>
                        <a:rPr lang="en-US" sz="1600" b="0" baseline="0" dirty="0" smtClean="0">
                          <a:gradFill>
                            <a:gsLst>
                              <a:gs pos="94783">
                                <a:schemeClr val="tx1"/>
                              </a:gs>
                              <a:gs pos="93000">
                                <a:schemeClr val="tx1"/>
                              </a:gs>
                            </a:gsLst>
                            <a:lin ang="5400000" scaled="0"/>
                          </a:gradFill>
                        </a:rPr>
                        <a:t> on conversation threads</a:t>
                      </a:r>
                      <a:endParaRPr lang="en-US" sz="1600" b="0" dirty="0">
                        <a:gradFill>
                          <a:gsLst>
                            <a:gs pos="94783">
                              <a:schemeClr val="tx1"/>
                            </a:gs>
                            <a:gs pos="93000">
                              <a:schemeClr val="tx1"/>
                            </a:gs>
                          </a:gsLst>
                          <a:lin ang="5400000" scaled="0"/>
                        </a:gradFill>
                        <a:latin typeface="+mj-lt"/>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tc>
                  <a:txBody>
                    <a:bodyPr/>
                    <a:lstStyle/>
                    <a:p>
                      <a:r>
                        <a:rPr lang="en-US" sz="1600" dirty="0" smtClean="0">
                          <a:gradFill>
                            <a:gsLst>
                              <a:gs pos="82609">
                                <a:schemeClr val="tx2">
                                  <a:lumMod val="60000"/>
                                  <a:lumOff val="40000"/>
                                </a:schemeClr>
                              </a:gs>
                              <a:gs pos="62000">
                                <a:schemeClr val="tx2">
                                  <a:lumMod val="60000"/>
                                  <a:lumOff val="40000"/>
                                </a:schemeClr>
                              </a:gs>
                            </a:gsLst>
                            <a:lin ang="5400000" scaled="0"/>
                          </a:gradFill>
                          <a:latin typeface="Consolas" panose="020B0609020204030204" pitchFamily="49" charset="0"/>
                          <a:cs typeface="Consolas" panose="020B0609020204030204" pitchFamily="49" charset="0"/>
                        </a:rPr>
                        <a:t>/groups/{id}/conversations/{id}/threads/{id}/posts?$select=body</a:t>
                      </a: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xmlns="" val="10008"/>
                  </a:ext>
                </a:extLst>
              </a:tr>
              <a:tr h="699681">
                <a:tc>
                  <a:txBody>
                    <a:bodyPr/>
                    <a:lstStyle/>
                    <a:p>
                      <a:r>
                        <a:rPr lang="en-US" sz="1600" b="0" dirty="0" smtClean="0">
                          <a:gradFill>
                            <a:gsLst>
                              <a:gs pos="94783">
                                <a:schemeClr val="tx1"/>
                              </a:gs>
                              <a:gs pos="93000">
                                <a:schemeClr val="tx1"/>
                              </a:gs>
                            </a:gsLst>
                            <a:lin ang="5400000" scaled="0"/>
                          </a:gradFill>
                        </a:rPr>
                        <a:t>Get file</a:t>
                      </a:r>
                      <a:r>
                        <a:rPr lang="en-US" sz="1600" b="0" baseline="0" dirty="0" smtClean="0">
                          <a:gradFill>
                            <a:gsLst>
                              <a:gs pos="94783">
                                <a:schemeClr val="tx1"/>
                              </a:gs>
                              <a:gs pos="93000">
                                <a:schemeClr val="tx1"/>
                              </a:gs>
                            </a:gsLst>
                            <a:lin ang="5400000" scaled="0"/>
                          </a:gradFill>
                        </a:rPr>
                        <a:t>s where the name starts with “c”</a:t>
                      </a:r>
                      <a:endParaRPr lang="en-US" sz="1600" b="0" dirty="0">
                        <a:gradFill>
                          <a:gsLst>
                            <a:gs pos="94783">
                              <a:schemeClr val="tx1"/>
                            </a:gs>
                            <a:gs pos="93000">
                              <a:schemeClr val="tx1"/>
                            </a:gs>
                          </a:gsLst>
                          <a:lin ang="5400000" scaled="0"/>
                        </a:gradFill>
                        <a:latin typeface="+mj-lt"/>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tc>
                  <a:txBody>
                    <a:bodyPr/>
                    <a:lstStyle/>
                    <a:p>
                      <a:r>
                        <a:rPr lang="en-US" sz="1600" dirty="0" smtClean="0">
                          <a:gradFill>
                            <a:gsLst>
                              <a:gs pos="82609">
                                <a:schemeClr val="tx2">
                                  <a:lumMod val="60000"/>
                                  <a:lumOff val="40000"/>
                                </a:schemeClr>
                              </a:gs>
                              <a:gs pos="62000">
                                <a:schemeClr val="tx2">
                                  <a:lumMod val="60000"/>
                                  <a:lumOff val="40000"/>
                                </a:schemeClr>
                              </a:gs>
                            </a:gsLst>
                            <a:lin ang="5400000" scaled="0"/>
                          </a:gradFill>
                          <a:latin typeface="Consolas" panose="020B0609020204030204" pitchFamily="49" charset="0"/>
                          <a:cs typeface="Consolas" panose="020B0609020204030204" pitchFamily="49" charset="0"/>
                        </a:rPr>
                        <a:t>/group/{id}/files?$filter=startswith(name,+'c')</a:t>
                      </a: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xmlns="" val="10009"/>
                  </a:ext>
                </a:extLst>
              </a:tr>
              <a:tr h="699681">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600" b="0" dirty="0" smtClean="0">
                          <a:gradFill>
                            <a:gsLst>
                              <a:gs pos="94783">
                                <a:schemeClr val="tx1"/>
                              </a:gs>
                              <a:gs pos="93000">
                                <a:schemeClr val="tx1"/>
                              </a:gs>
                            </a:gsLst>
                            <a:lin ang="5400000" scaled="0"/>
                          </a:gradFill>
                        </a:rPr>
                        <a:t>Get selected</a:t>
                      </a:r>
                      <a:r>
                        <a:rPr lang="en-US" sz="1600" b="0" baseline="0" dirty="0" smtClean="0">
                          <a:gradFill>
                            <a:gsLst>
                              <a:gs pos="94783">
                                <a:schemeClr val="tx1"/>
                              </a:gs>
                              <a:gs pos="93000">
                                <a:schemeClr val="tx1"/>
                              </a:gs>
                            </a:gsLst>
                            <a:lin ang="5400000" scaled="0"/>
                          </a:gradFill>
                        </a:rPr>
                        <a:t> properties on files</a:t>
                      </a:r>
                      <a:endParaRPr lang="en-US" sz="1600" b="0" kern="1200" dirty="0" smtClean="0">
                        <a:gradFill>
                          <a:gsLst>
                            <a:gs pos="94783">
                              <a:schemeClr val="tx1"/>
                            </a:gs>
                            <a:gs pos="93000">
                              <a:schemeClr val="tx1"/>
                            </a:gs>
                          </a:gsLst>
                          <a:lin ang="5400000" scaled="0"/>
                        </a:gradFill>
                        <a:latin typeface="+mn-lt"/>
                        <a:ea typeface="+mn-ea"/>
                        <a:cs typeface="+mn-cs"/>
                      </a:endParaRP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mpd="sng">
                      <a:noFill/>
                    </a:lnB>
                    <a:solidFill>
                      <a:schemeClr val="bg2">
                        <a:lumMod val="75000"/>
                      </a:schemeClr>
                    </a:solidFill>
                  </a:tcPr>
                </a:tc>
                <a:tc>
                  <a:txBody>
                    <a:bodyPr/>
                    <a:lstStyle/>
                    <a:p>
                      <a:r>
                        <a:rPr lang="en-US" sz="1600" dirty="0" smtClean="0">
                          <a:gradFill>
                            <a:gsLst>
                              <a:gs pos="82609">
                                <a:schemeClr val="tx2">
                                  <a:lumMod val="60000"/>
                                  <a:lumOff val="40000"/>
                                </a:schemeClr>
                              </a:gs>
                              <a:gs pos="62000">
                                <a:schemeClr val="tx2">
                                  <a:lumMod val="60000"/>
                                  <a:lumOff val="40000"/>
                                </a:schemeClr>
                              </a:gs>
                            </a:gsLst>
                            <a:lin ang="5400000" scaled="0"/>
                          </a:gradFill>
                          <a:latin typeface="Consolas" panose="020B0609020204030204" pitchFamily="49" charset="0"/>
                          <a:cs typeface="Consolas" panose="020B0609020204030204" pitchFamily="49" charset="0"/>
                        </a:rPr>
                        <a:t>/group/{id}/files?$select=dateTimeCreated</a:t>
                      </a:r>
                    </a:p>
                  </a:txBody>
                  <a:tcPr marL="93260" marR="93260" marT="46630" marB="46630">
                    <a:lnL w="12700" cmpd="sng">
                      <a:noFill/>
                    </a:lnL>
                    <a:lnR w="12700" cmpd="sng">
                      <a:noFill/>
                    </a:lnR>
                    <a:lnT w="12700" cap="flat" cmpd="sng" algn="ctr">
                      <a:solidFill>
                        <a:schemeClr val="tx1">
                          <a:lumMod val="85000"/>
                        </a:schemeClr>
                      </a:solidFill>
                      <a:prstDash val="solid"/>
                      <a:round/>
                      <a:headEnd type="none" w="med" len="med"/>
                      <a:tailEnd type="none" w="med" len="med"/>
                    </a:lnT>
                    <a:lnB w="12700" cmpd="sng">
                      <a:noFill/>
                    </a:lnB>
                    <a:solidFill>
                      <a:schemeClr val="bg2">
                        <a:lumMod val="75000"/>
                      </a:schemeClr>
                    </a:solidFill>
                  </a:tcPr>
                </a:tc>
                <a:extLst>
                  <a:ext uri="{0D108BD9-81ED-4DB2-BD59-A6C34878D82A}">
                    <a16:rowId xmlns:a16="http://schemas.microsoft.com/office/drawing/2014/main" xmlns="" val="3731574942"/>
                  </a:ext>
                </a:extLst>
              </a:tr>
            </a:tbl>
          </a:graphicData>
        </a:graphic>
      </p:graphicFrame>
    </p:spTree>
    <p:extLst>
      <p:ext uri="{BB962C8B-B14F-4D97-AF65-F5344CB8AC3E}">
        <p14:creationId xmlns:p14="http://schemas.microsoft.com/office/powerpoint/2010/main" val="4158956914"/>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36776"/>
            <a:ext cx="11460161" cy="2012730"/>
          </a:xfrm>
        </p:spPr>
        <p:txBody>
          <a:bodyPr/>
          <a:lstStyle/>
          <a:p>
            <a:r>
              <a:rPr lang="en-US" dirty="0" smtClean="0"/>
              <a:t>Demo: </a:t>
            </a:r>
            <a:r>
              <a:rPr lang="en-US" sz="6000" dirty="0" smtClean="0"/>
              <a:t>Group APIs</a:t>
            </a:r>
            <a:r>
              <a:rPr lang="en-US" sz="6000" dirty="0"/>
              <a:t/>
            </a:r>
            <a:br>
              <a:rPr lang="en-US" sz="6000" dirty="0"/>
            </a:br>
            <a:endParaRPr lang="en-US" sz="6000" dirty="0"/>
          </a:p>
        </p:txBody>
      </p:sp>
      <p:sp>
        <p:nvSpPr>
          <p:cNvPr id="2" name="Text Placeholder 1"/>
          <p:cNvSpPr>
            <a:spLocks noGrp="1"/>
          </p:cNvSpPr>
          <p:nvPr>
            <p:ph type="body" sz="quarter" idx="12"/>
          </p:nvPr>
        </p:nvSpPr>
        <p:spPr>
          <a:xfrm>
            <a:off x="376239" y="4175760"/>
            <a:ext cx="10058401" cy="1902059"/>
          </a:xfrm>
        </p:spPr>
        <p:txBody>
          <a:bodyPr/>
          <a:lstStyle/>
          <a:p>
            <a:r>
              <a:rPr lang="en-US" sz="2800" dirty="0" smtClean="0"/>
              <a:t>Enumerating groups</a:t>
            </a:r>
          </a:p>
          <a:p>
            <a:r>
              <a:rPr lang="en-US" sz="2800" dirty="0" smtClean="0"/>
              <a:t>Accessing conversations, calendar and files</a:t>
            </a:r>
          </a:p>
          <a:p>
            <a:r>
              <a:rPr lang="en-US" sz="2800" dirty="0" smtClean="0"/>
              <a:t>Subscribing/unsubscribing to a group</a:t>
            </a:r>
          </a:p>
          <a:p>
            <a:r>
              <a:rPr lang="en-US" sz="2800" dirty="0" smtClean="0"/>
              <a:t>Single Page App: https</a:t>
            </a:r>
            <a:r>
              <a:rPr lang="en-US" sz="2800" dirty="0"/>
              <a:t>://</a:t>
            </a:r>
            <a:r>
              <a:rPr lang="en-US" sz="2800" dirty="0" smtClean="0"/>
              <a:t>github.com/mattleib/o365-inbox-spa </a:t>
            </a:r>
            <a:r>
              <a:rPr lang="en-US" dirty="0" smtClean="0"/>
              <a:t> </a:t>
            </a:r>
            <a:endParaRPr lang="en-US" dirty="0"/>
          </a:p>
        </p:txBody>
      </p:sp>
    </p:spTree>
    <p:extLst>
      <p:ext uri="{BB962C8B-B14F-4D97-AF65-F5344CB8AC3E}">
        <p14:creationId xmlns:p14="http://schemas.microsoft.com/office/powerpoint/2010/main" val="2559918123"/>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887200" cy="1640129"/>
          </a:xfrm>
        </p:spPr>
        <p:txBody>
          <a:bodyPr/>
          <a:lstStyle/>
          <a:p>
            <a:pPr>
              <a:lnSpc>
                <a:spcPct val="150000"/>
              </a:lnSpc>
            </a:pPr>
            <a:r>
              <a:rPr lang="en-US" dirty="0" smtClean="0"/>
              <a:t>Overview</a:t>
            </a:r>
            <a:endParaRPr lang="en-US" dirty="0"/>
          </a:p>
        </p:txBody>
      </p:sp>
      <p:grpSp>
        <p:nvGrpSpPr>
          <p:cNvPr id="4" name="Group 1169"/>
          <p:cNvGrpSpPr/>
          <p:nvPr/>
        </p:nvGrpSpPr>
        <p:grpSpPr>
          <a:xfrm>
            <a:off x="8620717" y="6346177"/>
            <a:ext cx="3735588" cy="523220"/>
            <a:chOff x="4558694" y="2774161"/>
            <a:chExt cx="3735588" cy="523220"/>
          </a:xfrm>
        </p:grpSpPr>
        <p:pic>
          <p:nvPicPr>
            <p:cNvPr id="5" name="Picture 117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8694" y="2778333"/>
              <a:ext cx="627505" cy="514876"/>
            </a:xfrm>
            <a:prstGeom prst="rect">
              <a:avLst/>
            </a:prstGeom>
          </p:spPr>
        </p:pic>
        <p:sp>
          <p:nvSpPr>
            <p:cNvPr id="6" name="Rectangle 1171"/>
            <p:cNvSpPr/>
            <p:nvPr/>
          </p:nvSpPr>
          <p:spPr>
            <a:xfrm>
              <a:off x="5253000" y="2774161"/>
              <a:ext cx="3041282" cy="523220"/>
            </a:xfrm>
            <a:prstGeom prst="rect">
              <a:avLst/>
            </a:prstGeom>
          </p:spPr>
          <p:txBody>
            <a:bodyPr wrap="none">
              <a:spAutoFit/>
            </a:bodyPr>
            <a:lstStyle/>
            <a:p>
              <a:pPr algn="ctr" defTabSz="932472" fontAlgn="base">
                <a:spcBef>
                  <a:spcPct val="0"/>
                </a:spcBef>
                <a:spcAft>
                  <a:spcPct val="0"/>
                </a:spcAft>
              </a:pPr>
              <a:r>
                <a:rPr lang="en-US" sz="2800" dirty="0">
                  <a:gradFill>
                    <a:gsLst>
                      <a:gs pos="0">
                        <a:srgbClr val="FFFFFF"/>
                      </a:gs>
                      <a:gs pos="100000">
                        <a:srgbClr val="FFFFFF"/>
                      </a:gs>
                    </a:gsLst>
                    <a:lin ang="5400000" scaled="0"/>
                  </a:gradFill>
                </a:rPr>
                <a:t>Office 365 Groups</a:t>
              </a:r>
            </a:p>
          </p:txBody>
        </p:sp>
      </p:grpSp>
    </p:spTree>
    <p:extLst>
      <p:ext uri="{BB962C8B-B14F-4D97-AF65-F5344CB8AC3E}">
        <p14:creationId xmlns:p14="http://schemas.microsoft.com/office/powerpoint/2010/main" val="2619461014"/>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887200" cy="1640129"/>
          </a:xfrm>
        </p:spPr>
        <p:txBody>
          <a:bodyPr/>
          <a:lstStyle/>
          <a:p>
            <a:pPr>
              <a:lnSpc>
                <a:spcPct val="150000"/>
              </a:lnSpc>
            </a:pPr>
            <a:r>
              <a:rPr lang="en-US" dirty="0" smtClean="0"/>
              <a:t>Summary</a:t>
            </a:r>
            <a:endParaRPr lang="en-US" dirty="0"/>
          </a:p>
        </p:txBody>
      </p:sp>
      <p:grpSp>
        <p:nvGrpSpPr>
          <p:cNvPr id="4" name="Group 1169"/>
          <p:cNvGrpSpPr/>
          <p:nvPr/>
        </p:nvGrpSpPr>
        <p:grpSpPr>
          <a:xfrm>
            <a:off x="8620717" y="6346177"/>
            <a:ext cx="3735588" cy="523220"/>
            <a:chOff x="4558694" y="2774161"/>
            <a:chExt cx="3735588" cy="523220"/>
          </a:xfrm>
        </p:grpSpPr>
        <p:pic>
          <p:nvPicPr>
            <p:cNvPr id="5" name="Picture 117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8694" y="2778333"/>
              <a:ext cx="627505" cy="514876"/>
            </a:xfrm>
            <a:prstGeom prst="rect">
              <a:avLst/>
            </a:prstGeom>
          </p:spPr>
        </p:pic>
        <p:sp>
          <p:nvSpPr>
            <p:cNvPr id="6" name="Rectangle 1171"/>
            <p:cNvSpPr/>
            <p:nvPr/>
          </p:nvSpPr>
          <p:spPr>
            <a:xfrm>
              <a:off x="5253000" y="2774161"/>
              <a:ext cx="3041282" cy="523220"/>
            </a:xfrm>
            <a:prstGeom prst="rect">
              <a:avLst/>
            </a:prstGeom>
          </p:spPr>
          <p:txBody>
            <a:bodyPr wrap="none">
              <a:spAutoFit/>
            </a:bodyPr>
            <a:lstStyle/>
            <a:p>
              <a:pPr algn="ctr" defTabSz="932472" fontAlgn="base">
                <a:spcBef>
                  <a:spcPct val="0"/>
                </a:spcBef>
                <a:spcAft>
                  <a:spcPct val="0"/>
                </a:spcAft>
              </a:pPr>
              <a:r>
                <a:rPr lang="en-US" sz="2800" dirty="0">
                  <a:gradFill>
                    <a:gsLst>
                      <a:gs pos="0">
                        <a:srgbClr val="FFFFFF"/>
                      </a:gs>
                      <a:gs pos="100000">
                        <a:srgbClr val="FFFFFF"/>
                      </a:gs>
                    </a:gsLst>
                    <a:lin ang="5400000" scaled="0"/>
                  </a:gradFill>
                </a:rPr>
                <a:t>Office 365 Groups</a:t>
              </a:r>
            </a:p>
          </p:txBody>
        </p:sp>
      </p:grpSp>
    </p:spTree>
    <p:extLst>
      <p:ext uri="{BB962C8B-B14F-4D97-AF65-F5344CB8AC3E}">
        <p14:creationId xmlns:p14="http://schemas.microsoft.com/office/powerpoint/2010/main" val="2377633575"/>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399" dirty="0"/>
              <a:t>Up next in 2015</a:t>
            </a:r>
          </a:p>
        </p:txBody>
      </p:sp>
      <p:grpSp>
        <p:nvGrpSpPr>
          <p:cNvPr id="29" name="Group 28"/>
          <p:cNvGrpSpPr/>
          <p:nvPr/>
        </p:nvGrpSpPr>
        <p:grpSpPr>
          <a:xfrm>
            <a:off x="-3362" y="1212384"/>
            <a:ext cx="12438955" cy="1809250"/>
            <a:chOff x="-4161" y="3338869"/>
            <a:chExt cx="12196161" cy="1773936"/>
          </a:xfrm>
        </p:grpSpPr>
        <p:pic>
          <p:nvPicPr>
            <p:cNvPr id="30" name="Picture 6"/>
            <p:cNvPicPr>
              <a:picLocks noChangeAspect="1"/>
            </p:cNvPicPr>
            <p:nvPr/>
          </p:nvPicPr>
          <p:blipFill rotWithShape="1">
            <a:blip r:embed="rId3" cstate="print">
              <a:grayscl/>
              <a:extLst>
                <a:ext uri="{28A0092B-C50C-407E-A947-70E740481C1C}">
                  <a14:useLocalDpi xmlns:a14="http://schemas.microsoft.com/office/drawing/2010/main" val="0"/>
                </a:ext>
              </a:extLst>
            </a:blip>
            <a:srcRect l="1058" t="6199" r="1259" b="3707"/>
            <a:stretch/>
          </p:blipFill>
          <p:spPr>
            <a:xfrm>
              <a:off x="9572593" y="3338869"/>
              <a:ext cx="2619407" cy="1737360"/>
            </a:xfrm>
            <a:prstGeom prst="rect">
              <a:avLst/>
            </a:prstGeom>
          </p:spPr>
        </p:pic>
        <p:pic>
          <p:nvPicPr>
            <p:cNvPr id="32" name="Picture 31"/>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7467265" y="3338869"/>
              <a:ext cx="2340058" cy="1737360"/>
            </a:xfrm>
            <a:prstGeom prst="rect">
              <a:avLst/>
            </a:prstGeom>
          </p:spPr>
        </p:pic>
        <p:pic>
          <p:nvPicPr>
            <p:cNvPr id="33" name="Picture 32"/>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2436051" y="3338869"/>
              <a:ext cx="3487441" cy="1737360"/>
            </a:xfrm>
            <a:prstGeom prst="rect">
              <a:avLst/>
            </a:prstGeom>
            <a:ln>
              <a:noFill/>
            </a:ln>
            <a:effectLst>
              <a:outerShdw blurRad="292100" dist="139700" dir="2700000" algn="tl" rotWithShape="0">
                <a:srgbClr val="333333">
                  <a:alpha val="65000"/>
                </a:srgbClr>
              </a:outerShdw>
            </a:effectLst>
          </p:spPr>
        </p:pic>
        <p:pic>
          <p:nvPicPr>
            <p:cNvPr id="34" name="Picture 33"/>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0" y="3338869"/>
              <a:ext cx="3483793" cy="1737360"/>
            </a:xfrm>
            <a:prstGeom prst="rect">
              <a:avLst/>
            </a:prstGeom>
            <a:ln>
              <a:noFill/>
            </a:ln>
            <a:effectLst>
              <a:outerShdw blurRad="292100" dist="139700" dir="2700000" algn="tl" rotWithShape="0">
                <a:srgbClr val="333333">
                  <a:alpha val="65000"/>
                </a:srgbClr>
              </a:outerShdw>
            </a:effectLst>
          </p:spPr>
        </p:pic>
        <p:pic>
          <p:nvPicPr>
            <p:cNvPr id="35" name="Picture 34"/>
            <p:cNvPicPr>
              <a:picLocks noChangeAspect="1"/>
            </p:cNvPicPr>
            <p:nvPr/>
          </p:nvPicPr>
          <p:blipFill>
            <a:blip r:embed="rId7" cstate="print">
              <a:grayscl/>
              <a:extLst>
                <a:ext uri="{28A0092B-C50C-407E-A947-70E740481C1C}">
                  <a14:useLocalDpi xmlns:a14="http://schemas.microsoft.com/office/drawing/2010/main" val="0"/>
                </a:ext>
              </a:extLst>
            </a:blip>
            <a:stretch>
              <a:fillRect/>
            </a:stretch>
          </p:blipFill>
          <p:spPr>
            <a:xfrm>
              <a:off x="5818499" y="3338869"/>
              <a:ext cx="861273" cy="1773936"/>
            </a:xfrm>
            <a:prstGeom prst="rect">
              <a:avLst/>
            </a:prstGeom>
          </p:spPr>
        </p:pic>
        <p:pic>
          <p:nvPicPr>
            <p:cNvPr id="36" name="Picture 35"/>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6570961" y="3338869"/>
              <a:ext cx="947583" cy="1773936"/>
            </a:xfrm>
            <a:prstGeom prst="rect">
              <a:avLst/>
            </a:prstGeom>
          </p:spPr>
        </p:pic>
        <p:cxnSp>
          <p:nvCxnSpPr>
            <p:cNvPr id="37" name="Straight Connector 36"/>
            <p:cNvCxnSpPr/>
            <p:nvPr/>
          </p:nvCxnSpPr>
          <p:spPr>
            <a:xfrm>
              <a:off x="-4161" y="5092905"/>
              <a:ext cx="12195297" cy="0"/>
            </a:xfrm>
            <a:prstGeom prst="line">
              <a:avLst/>
            </a:prstGeom>
            <a:ln w="57150">
              <a:solidFill>
                <a:schemeClr val="accent2">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297" y="3338869"/>
              <a:ext cx="12195297" cy="0"/>
            </a:xfrm>
            <a:prstGeom prst="line">
              <a:avLst/>
            </a:prstGeom>
            <a:ln w="57150">
              <a:solidFill>
                <a:schemeClr val="accent2">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153200" y="3316603"/>
            <a:ext cx="4309140" cy="3649145"/>
            <a:chOff x="9351" y="3344884"/>
            <a:chExt cx="4309140" cy="3649145"/>
          </a:xfrm>
        </p:grpSpPr>
        <p:sp>
          <p:nvSpPr>
            <p:cNvPr id="14" name="Rectangle 13"/>
            <p:cNvSpPr/>
            <p:nvPr/>
          </p:nvSpPr>
          <p:spPr bwMode="auto">
            <a:xfrm>
              <a:off x="9351" y="3344884"/>
              <a:ext cx="4309140" cy="3649145"/>
            </a:xfrm>
            <a:prstGeom prst="rect">
              <a:avLst/>
            </a:prstGeom>
            <a:solidFill>
              <a:schemeClr val="bg2">
                <a:lumMod val="75000"/>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8" tIns="118816" rIns="182768" bIns="118816" numCol="1" spcCol="0" rtlCol="0" fromWordArt="0" anchor="t" anchorCtr="0" forceAA="0" compatLnSpc="1">
              <a:prstTxWarp prst="textNoShape">
                <a:avLst/>
              </a:prstTxWarp>
              <a:noAutofit/>
            </a:bodyPr>
            <a:lstStyle/>
            <a:p>
              <a:pPr defTabSz="932026">
                <a:lnSpc>
                  <a:spcPct val="90000"/>
                </a:lnSpc>
                <a:spcBef>
                  <a:spcPts val="1197"/>
                </a:spcBef>
              </a:pPr>
              <a:endParaRPr lang="en-US" sz="2040" dirty="0">
                <a:solidFill>
                  <a:srgbClr val="FFFFFF"/>
                </a:solidFill>
              </a:endParaRPr>
            </a:p>
          </p:txBody>
        </p:sp>
        <p:sp>
          <p:nvSpPr>
            <p:cNvPr id="17" name="Title 10"/>
            <p:cNvSpPr txBox="1">
              <a:spLocks/>
            </p:cNvSpPr>
            <p:nvPr/>
          </p:nvSpPr>
          <p:spPr>
            <a:xfrm>
              <a:off x="596051" y="3566694"/>
              <a:ext cx="2214814" cy="567609"/>
            </a:xfrm>
            <a:prstGeom prst="rect">
              <a:avLst/>
            </a:prstGeom>
          </p:spPr>
          <p:txBody>
            <a:bodyPr lIns="91427"/>
            <a:lstStyle>
              <a:lvl1pPr algn="l" defTabSz="914228" rtl="0" eaLnBrk="1" latinLnBrk="0" hangingPunct="1">
                <a:spcBef>
                  <a:spcPct val="0"/>
                </a:spcBef>
                <a:buNone/>
                <a:defRPr sz="7200" kern="1200">
                  <a:solidFill>
                    <a:srgbClr val="00A9CB"/>
                  </a:solidFill>
                  <a:latin typeface="+mj-lt"/>
                  <a:ea typeface="+mj-ea"/>
                  <a:cs typeface="+mj-cs"/>
                </a:defRPr>
              </a:lvl1pPr>
            </a:lstStyle>
            <a:p>
              <a:pPr marL="0" lvl="1" defTabSz="932563"/>
              <a:r>
                <a:rPr lang="en-US" sz="2400" dirty="0">
                  <a:gradFill>
                    <a:gsLst>
                      <a:gs pos="1250">
                        <a:srgbClr val="FFFFFF"/>
                      </a:gs>
                      <a:gs pos="100000">
                        <a:srgbClr val="FFFFFF"/>
                      </a:gs>
                    </a:gsLst>
                    <a:lin ang="5400000" scaled="0"/>
                  </a:gradFill>
                </a:rPr>
                <a:t>EXPERIENCES</a:t>
              </a:r>
            </a:p>
          </p:txBody>
        </p:sp>
        <p:sp>
          <p:nvSpPr>
            <p:cNvPr id="23" name="Freeform 9"/>
            <p:cNvSpPr>
              <a:spLocks noEditPoints="1"/>
            </p:cNvSpPr>
            <p:nvPr/>
          </p:nvSpPr>
          <p:spPr bwMode="auto">
            <a:xfrm>
              <a:off x="168531" y="3487227"/>
              <a:ext cx="378614" cy="467836"/>
            </a:xfrm>
            <a:custGeom>
              <a:avLst/>
              <a:gdLst>
                <a:gd name="T0" fmla="*/ 286 w 364"/>
                <a:gd name="T1" fmla="*/ 134 h 394"/>
                <a:gd name="T2" fmla="*/ 332 w 364"/>
                <a:gd name="T3" fmla="*/ 134 h 394"/>
                <a:gd name="T4" fmla="*/ 338 w 364"/>
                <a:gd name="T5" fmla="*/ 144 h 394"/>
                <a:gd name="T6" fmla="*/ 338 w 364"/>
                <a:gd name="T7" fmla="*/ 362 h 394"/>
                <a:gd name="T8" fmla="*/ 328 w 364"/>
                <a:gd name="T9" fmla="*/ 368 h 394"/>
                <a:gd name="T10" fmla="*/ 32 w 364"/>
                <a:gd name="T11" fmla="*/ 368 h 394"/>
                <a:gd name="T12" fmla="*/ 26 w 364"/>
                <a:gd name="T13" fmla="*/ 358 h 394"/>
                <a:gd name="T14" fmla="*/ 26 w 364"/>
                <a:gd name="T15" fmla="*/ 140 h 394"/>
                <a:gd name="T16" fmla="*/ 36 w 364"/>
                <a:gd name="T17" fmla="*/ 134 h 394"/>
                <a:gd name="T18" fmla="*/ 36 w 364"/>
                <a:gd name="T19" fmla="*/ 108 h 394"/>
                <a:gd name="T20" fmla="*/ 22 w 364"/>
                <a:gd name="T21" fmla="*/ 110 h 394"/>
                <a:gd name="T22" fmla="*/ 6 w 364"/>
                <a:gd name="T23" fmla="*/ 124 h 394"/>
                <a:gd name="T24" fmla="*/ 0 w 364"/>
                <a:gd name="T25" fmla="*/ 144 h 394"/>
                <a:gd name="T26" fmla="*/ 0 w 364"/>
                <a:gd name="T27" fmla="*/ 366 h 394"/>
                <a:gd name="T28" fmla="*/ 10 w 364"/>
                <a:gd name="T29" fmla="*/ 384 h 394"/>
                <a:gd name="T30" fmla="*/ 28 w 364"/>
                <a:gd name="T31" fmla="*/ 394 h 394"/>
                <a:gd name="T32" fmla="*/ 328 w 364"/>
                <a:gd name="T33" fmla="*/ 394 h 394"/>
                <a:gd name="T34" fmla="*/ 348 w 364"/>
                <a:gd name="T35" fmla="*/ 388 h 394"/>
                <a:gd name="T36" fmla="*/ 362 w 364"/>
                <a:gd name="T37" fmla="*/ 372 h 394"/>
                <a:gd name="T38" fmla="*/ 364 w 364"/>
                <a:gd name="T39" fmla="*/ 144 h 394"/>
                <a:gd name="T40" fmla="*/ 362 w 364"/>
                <a:gd name="T41" fmla="*/ 130 h 394"/>
                <a:gd name="T42" fmla="*/ 348 w 364"/>
                <a:gd name="T43" fmla="*/ 114 h 394"/>
                <a:gd name="T44" fmla="*/ 328 w 364"/>
                <a:gd name="T45" fmla="*/ 108 h 394"/>
                <a:gd name="T46" fmla="*/ 108 w 364"/>
                <a:gd name="T47" fmla="*/ 230 h 394"/>
                <a:gd name="T48" fmla="*/ 134 w 364"/>
                <a:gd name="T49" fmla="*/ 212 h 394"/>
                <a:gd name="T50" fmla="*/ 134 w 364"/>
                <a:gd name="T51" fmla="*/ 194 h 394"/>
                <a:gd name="T52" fmla="*/ 120 w 364"/>
                <a:gd name="T53" fmla="*/ 178 h 394"/>
                <a:gd name="T54" fmla="*/ 122 w 364"/>
                <a:gd name="T55" fmla="*/ 72 h 394"/>
                <a:gd name="T56" fmla="*/ 140 w 364"/>
                <a:gd name="T57" fmla="*/ 44 h 394"/>
                <a:gd name="T58" fmla="*/ 172 w 364"/>
                <a:gd name="T59" fmla="*/ 28 h 394"/>
                <a:gd name="T60" fmla="*/ 196 w 364"/>
                <a:gd name="T61" fmla="*/ 28 h 394"/>
                <a:gd name="T62" fmla="*/ 226 w 364"/>
                <a:gd name="T63" fmla="*/ 44 h 394"/>
                <a:gd name="T64" fmla="*/ 242 w 364"/>
                <a:gd name="T65" fmla="*/ 72 h 394"/>
                <a:gd name="T66" fmla="*/ 242 w 364"/>
                <a:gd name="T67" fmla="*/ 176 h 394"/>
                <a:gd name="T68" fmla="*/ 228 w 364"/>
                <a:gd name="T69" fmla="*/ 194 h 394"/>
                <a:gd name="T70" fmla="*/ 228 w 364"/>
                <a:gd name="T71" fmla="*/ 212 h 394"/>
                <a:gd name="T72" fmla="*/ 254 w 364"/>
                <a:gd name="T73" fmla="*/ 230 h 394"/>
                <a:gd name="T74" fmla="*/ 274 w 364"/>
                <a:gd name="T75" fmla="*/ 220 h 394"/>
                <a:gd name="T76" fmla="*/ 282 w 364"/>
                <a:gd name="T77" fmla="*/ 202 h 394"/>
                <a:gd name="T78" fmla="*/ 274 w 364"/>
                <a:gd name="T79" fmla="*/ 182 h 394"/>
                <a:gd name="T80" fmla="*/ 268 w 364"/>
                <a:gd name="T81" fmla="*/ 84 h 394"/>
                <a:gd name="T82" fmla="*/ 254 w 364"/>
                <a:gd name="T83" fmla="*/ 38 h 394"/>
                <a:gd name="T84" fmla="*/ 216 w 364"/>
                <a:gd name="T85" fmla="*/ 8 h 394"/>
                <a:gd name="T86" fmla="*/ 184 w 364"/>
                <a:gd name="T87" fmla="*/ 0 h 394"/>
                <a:gd name="T88" fmla="*/ 136 w 364"/>
                <a:gd name="T89" fmla="*/ 14 h 394"/>
                <a:gd name="T90" fmla="*/ 102 w 364"/>
                <a:gd name="T91" fmla="*/ 52 h 394"/>
                <a:gd name="T92" fmla="*/ 94 w 364"/>
                <a:gd name="T93" fmla="*/ 178 h 394"/>
                <a:gd name="T94" fmla="*/ 84 w 364"/>
                <a:gd name="T95" fmla="*/ 188 h 394"/>
                <a:gd name="T96" fmla="*/ 80 w 364"/>
                <a:gd name="T97" fmla="*/ 202 h 394"/>
                <a:gd name="T98" fmla="*/ 98 w 364"/>
                <a:gd name="T99" fmla="*/ 226 h 394"/>
                <a:gd name="T100" fmla="*/ 138 w 364"/>
                <a:gd name="T101" fmla="*/ 134 h 394"/>
                <a:gd name="T102" fmla="*/ 138 w 364"/>
                <a:gd name="T103" fmla="*/ 108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4" h="394">
                  <a:moveTo>
                    <a:pt x="328" y="108"/>
                  </a:moveTo>
                  <a:lnTo>
                    <a:pt x="286" y="108"/>
                  </a:lnTo>
                  <a:lnTo>
                    <a:pt x="286" y="134"/>
                  </a:lnTo>
                  <a:lnTo>
                    <a:pt x="328" y="134"/>
                  </a:lnTo>
                  <a:lnTo>
                    <a:pt x="328" y="134"/>
                  </a:lnTo>
                  <a:lnTo>
                    <a:pt x="332" y="134"/>
                  </a:lnTo>
                  <a:lnTo>
                    <a:pt x="334" y="138"/>
                  </a:lnTo>
                  <a:lnTo>
                    <a:pt x="338" y="140"/>
                  </a:lnTo>
                  <a:lnTo>
                    <a:pt x="338" y="144"/>
                  </a:lnTo>
                  <a:lnTo>
                    <a:pt x="338" y="358"/>
                  </a:lnTo>
                  <a:lnTo>
                    <a:pt x="338" y="358"/>
                  </a:lnTo>
                  <a:lnTo>
                    <a:pt x="338" y="362"/>
                  </a:lnTo>
                  <a:lnTo>
                    <a:pt x="334" y="366"/>
                  </a:lnTo>
                  <a:lnTo>
                    <a:pt x="332" y="368"/>
                  </a:lnTo>
                  <a:lnTo>
                    <a:pt x="328" y="368"/>
                  </a:lnTo>
                  <a:lnTo>
                    <a:pt x="36" y="368"/>
                  </a:lnTo>
                  <a:lnTo>
                    <a:pt x="36" y="368"/>
                  </a:lnTo>
                  <a:lnTo>
                    <a:pt x="32" y="368"/>
                  </a:lnTo>
                  <a:lnTo>
                    <a:pt x="28" y="366"/>
                  </a:lnTo>
                  <a:lnTo>
                    <a:pt x="26" y="362"/>
                  </a:lnTo>
                  <a:lnTo>
                    <a:pt x="26" y="358"/>
                  </a:lnTo>
                  <a:lnTo>
                    <a:pt x="26" y="144"/>
                  </a:lnTo>
                  <a:lnTo>
                    <a:pt x="26" y="144"/>
                  </a:lnTo>
                  <a:lnTo>
                    <a:pt x="26" y="140"/>
                  </a:lnTo>
                  <a:lnTo>
                    <a:pt x="28" y="138"/>
                  </a:lnTo>
                  <a:lnTo>
                    <a:pt x="32" y="134"/>
                  </a:lnTo>
                  <a:lnTo>
                    <a:pt x="36" y="134"/>
                  </a:lnTo>
                  <a:lnTo>
                    <a:pt x="78" y="134"/>
                  </a:lnTo>
                  <a:lnTo>
                    <a:pt x="78" y="108"/>
                  </a:lnTo>
                  <a:lnTo>
                    <a:pt x="36" y="108"/>
                  </a:lnTo>
                  <a:lnTo>
                    <a:pt x="36" y="108"/>
                  </a:lnTo>
                  <a:lnTo>
                    <a:pt x="28" y="108"/>
                  </a:lnTo>
                  <a:lnTo>
                    <a:pt x="22" y="110"/>
                  </a:lnTo>
                  <a:lnTo>
                    <a:pt x="16" y="114"/>
                  </a:lnTo>
                  <a:lnTo>
                    <a:pt x="10" y="118"/>
                  </a:lnTo>
                  <a:lnTo>
                    <a:pt x="6" y="124"/>
                  </a:lnTo>
                  <a:lnTo>
                    <a:pt x="2" y="130"/>
                  </a:lnTo>
                  <a:lnTo>
                    <a:pt x="0" y="138"/>
                  </a:lnTo>
                  <a:lnTo>
                    <a:pt x="0" y="144"/>
                  </a:lnTo>
                  <a:lnTo>
                    <a:pt x="0" y="358"/>
                  </a:lnTo>
                  <a:lnTo>
                    <a:pt x="0" y="358"/>
                  </a:lnTo>
                  <a:lnTo>
                    <a:pt x="0" y="366"/>
                  </a:lnTo>
                  <a:lnTo>
                    <a:pt x="2" y="372"/>
                  </a:lnTo>
                  <a:lnTo>
                    <a:pt x="6" y="378"/>
                  </a:lnTo>
                  <a:lnTo>
                    <a:pt x="10" y="384"/>
                  </a:lnTo>
                  <a:lnTo>
                    <a:pt x="16" y="388"/>
                  </a:lnTo>
                  <a:lnTo>
                    <a:pt x="22" y="392"/>
                  </a:lnTo>
                  <a:lnTo>
                    <a:pt x="28" y="394"/>
                  </a:lnTo>
                  <a:lnTo>
                    <a:pt x="36" y="394"/>
                  </a:lnTo>
                  <a:lnTo>
                    <a:pt x="328" y="394"/>
                  </a:lnTo>
                  <a:lnTo>
                    <a:pt x="328" y="394"/>
                  </a:lnTo>
                  <a:lnTo>
                    <a:pt x="334" y="394"/>
                  </a:lnTo>
                  <a:lnTo>
                    <a:pt x="342" y="392"/>
                  </a:lnTo>
                  <a:lnTo>
                    <a:pt x="348" y="388"/>
                  </a:lnTo>
                  <a:lnTo>
                    <a:pt x="354" y="384"/>
                  </a:lnTo>
                  <a:lnTo>
                    <a:pt x="358" y="378"/>
                  </a:lnTo>
                  <a:lnTo>
                    <a:pt x="362" y="372"/>
                  </a:lnTo>
                  <a:lnTo>
                    <a:pt x="364" y="366"/>
                  </a:lnTo>
                  <a:lnTo>
                    <a:pt x="364" y="358"/>
                  </a:lnTo>
                  <a:lnTo>
                    <a:pt x="364" y="144"/>
                  </a:lnTo>
                  <a:lnTo>
                    <a:pt x="364" y="144"/>
                  </a:lnTo>
                  <a:lnTo>
                    <a:pt x="364" y="138"/>
                  </a:lnTo>
                  <a:lnTo>
                    <a:pt x="362" y="130"/>
                  </a:lnTo>
                  <a:lnTo>
                    <a:pt x="358" y="124"/>
                  </a:lnTo>
                  <a:lnTo>
                    <a:pt x="354" y="118"/>
                  </a:lnTo>
                  <a:lnTo>
                    <a:pt x="348" y="114"/>
                  </a:lnTo>
                  <a:lnTo>
                    <a:pt x="342" y="110"/>
                  </a:lnTo>
                  <a:lnTo>
                    <a:pt x="334" y="108"/>
                  </a:lnTo>
                  <a:lnTo>
                    <a:pt x="328" y="108"/>
                  </a:lnTo>
                  <a:lnTo>
                    <a:pt x="328" y="108"/>
                  </a:lnTo>
                  <a:close/>
                  <a:moveTo>
                    <a:pt x="108" y="230"/>
                  </a:moveTo>
                  <a:lnTo>
                    <a:pt x="108" y="230"/>
                  </a:lnTo>
                  <a:lnTo>
                    <a:pt x="118" y="226"/>
                  </a:lnTo>
                  <a:lnTo>
                    <a:pt x="128" y="220"/>
                  </a:lnTo>
                  <a:lnTo>
                    <a:pt x="134" y="212"/>
                  </a:lnTo>
                  <a:lnTo>
                    <a:pt x="136" y="202"/>
                  </a:lnTo>
                  <a:lnTo>
                    <a:pt x="136" y="202"/>
                  </a:lnTo>
                  <a:lnTo>
                    <a:pt x="134" y="194"/>
                  </a:lnTo>
                  <a:lnTo>
                    <a:pt x="132" y="188"/>
                  </a:lnTo>
                  <a:lnTo>
                    <a:pt x="126" y="182"/>
                  </a:lnTo>
                  <a:lnTo>
                    <a:pt x="120" y="178"/>
                  </a:lnTo>
                  <a:lnTo>
                    <a:pt x="120" y="84"/>
                  </a:lnTo>
                  <a:lnTo>
                    <a:pt x="120" y="84"/>
                  </a:lnTo>
                  <a:lnTo>
                    <a:pt x="122" y="72"/>
                  </a:lnTo>
                  <a:lnTo>
                    <a:pt x="126" y="62"/>
                  </a:lnTo>
                  <a:lnTo>
                    <a:pt x="132" y="52"/>
                  </a:lnTo>
                  <a:lnTo>
                    <a:pt x="140" y="44"/>
                  </a:lnTo>
                  <a:lnTo>
                    <a:pt x="150" y="36"/>
                  </a:lnTo>
                  <a:lnTo>
                    <a:pt x="162" y="32"/>
                  </a:lnTo>
                  <a:lnTo>
                    <a:pt x="172" y="28"/>
                  </a:lnTo>
                  <a:lnTo>
                    <a:pt x="184" y="26"/>
                  </a:lnTo>
                  <a:lnTo>
                    <a:pt x="184" y="26"/>
                  </a:lnTo>
                  <a:lnTo>
                    <a:pt x="196" y="28"/>
                  </a:lnTo>
                  <a:lnTo>
                    <a:pt x="206" y="32"/>
                  </a:lnTo>
                  <a:lnTo>
                    <a:pt x="216" y="36"/>
                  </a:lnTo>
                  <a:lnTo>
                    <a:pt x="226" y="44"/>
                  </a:lnTo>
                  <a:lnTo>
                    <a:pt x="232" y="52"/>
                  </a:lnTo>
                  <a:lnTo>
                    <a:pt x="238" y="62"/>
                  </a:lnTo>
                  <a:lnTo>
                    <a:pt x="242" y="72"/>
                  </a:lnTo>
                  <a:lnTo>
                    <a:pt x="242" y="84"/>
                  </a:lnTo>
                  <a:lnTo>
                    <a:pt x="242" y="176"/>
                  </a:lnTo>
                  <a:lnTo>
                    <a:pt x="242" y="176"/>
                  </a:lnTo>
                  <a:lnTo>
                    <a:pt x="236" y="180"/>
                  </a:lnTo>
                  <a:lnTo>
                    <a:pt x="230" y="186"/>
                  </a:lnTo>
                  <a:lnTo>
                    <a:pt x="228" y="194"/>
                  </a:lnTo>
                  <a:lnTo>
                    <a:pt x="226" y="202"/>
                  </a:lnTo>
                  <a:lnTo>
                    <a:pt x="226" y="202"/>
                  </a:lnTo>
                  <a:lnTo>
                    <a:pt x="228" y="212"/>
                  </a:lnTo>
                  <a:lnTo>
                    <a:pt x="234" y="220"/>
                  </a:lnTo>
                  <a:lnTo>
                    <a:pt x="244" y="226"/>
                  </a:lnTo>
                  <a:lnTo>
                    <a:pt x="254" y="230"/>
                  </a:lnTo>
                  <a:lnTo>
                    <a:pt x="254" y="230"/>
                  </a:lnTo>
                  <a:lnTo>
                    <a:pt x="264" y="226"/>
                  </a:lnTo>
                  <a:lnTo>
                    <a:pt x="274" y="220"/>
                  </a:lnTo>
                  <a:lnTo>
                    <a:pt x="280" y="212"/>
                  </a:lnTo>
                  <a:lnTo>
                    <a:pt x="282" y="202"/>
                  </a:lnTo>
                  <a:lnTo>
                    <a:pt x="282" y="202"/>
                  </a:lnTo>
                  <a:lnTo>
                    <a:pt x="280" y="194"/>
                  </a:lnTo>
                  <a:lnTo>
                    <a:pt x="278" y="188"/>
                  </a:lnTo>
                  <a:lnTo>
                    <a:pt x="274" y="182"/>
                  </a:lnTo>
                  <a:lnTo>
                    <a:pt x="268" y="178"/>
                  </a:lnTo>
                  <a:lnTo>
                    <a:pt x="268" y="84"/>
                  </a:lnTo>
                  <a:lnTo>
                    <a:pt x="268" y="84"/>
                  </a:lnTo>
                  <a:lnTo>
                    <a:pt x="266" y="66"/>
                  </a:lnTo>
                  <a:lnTo>
                    <a:pt x="262" y="52"/>
                  </a:lnTo>
                  <a:lnTo>
                    <a:pt x="254" y="38"/>
                  </a:lnTo>
                  <a:lnTo>
                    <a:pt x="244" y="24"/>
                  </a:lnTo>
                  <a:lnTo>
                    <a:pt x="232" y="14"/>
                  </a:lnTo>
                  <a:lnTo>
                    <a:pt x="216" y="8"/>
                  </a:lnTo>
                  <a:lnTo>
                    <a:pt x="202" y="2"/>
                  </a:lnTo>
                  <a:lnTo>
                    <a:pt x="184" y="0"/>
                  </a:lnTo>
                  <a:lnTo>
                    <a:pt x="184" y="0"/>
                  </a:lnTo>
                  <a:lnTo>
                    <a:pt x="168" y="2"/>
                  </a:lnTo>
                  <a:lnTo>
                    <a:pt x="152" y="8"/>
                  </a:lnTo>
                  <a:lnTo>
                    <a:pt x="136" y="14"/>
                  </a:lnTo>
                  <a:lnTo>
                    <a:pt x="122" y="24"/>
                  </a:lnTo>
                  <a:lnTo>
                    <a:pt x="112" y="38"/>
                  </a:lnTo>
                  <a:lnTo>
                    <a:pt x="102" y="52"/>
                  </a:lnTo>
                  <a:lnTo>
                    <a:pt x="96" y="66"/>
                  </a:lnTo>
                  <a:lnTo>
                    <a:pt x="94" y="84"/>
                  </a:lnTo>
                  <a:lnTo>
                    <a:pt x="94" y="178"/>
                  </a:lnTo>
                  <a:lnTo>
                    <a:pt x="94" y="178"/>
                  </a:lnTo>
                  <a:lnTo>
                    <a:pt x="88" y="182"/>
                  </a:lnTo>
                  <a:lnTo>
                    <a:pt x="84" y="188"/>
                  </a:lnTo>
                  <a:lnTo>
                    <a:pt x="82" y="194"/>
                  </a:lnTo>
                  <a:lnTo>
                    <a:pt x="80" y="202"/>
                  </a:lnTo>
                  <a:lnTo>
                    <a:pt x="80" y="202"/>
                  </a:lnTo>
                  <a:lnTo>
                    <a:pt x="82" y="212"/>
                  </a:lnTo>
                  <a:lnTo>
                    <a:pt x="88" y="220"/>
                  </a:lnTo>
                  <a:lnTo>
                    <a:pt x="98" y="226"/>
                  </a:lnTo>
                  <a:lnTo>
                    <a:pt x="108" y="230"/>
                  </a:lnTo>
                  <a:lnTo>
                    <a:pt x="108" y="230"/>
                  </a:lnTo>
                  <a:close/>
                  <a:moveTo>
                    <a:pt x="138" y="134"/>
                  </a:moveTo>
                  <a:lnTo>
                    <a:pt x="224" y="134"/>
                  </a:lnTo>
                  <a:lnTo>
                    <a:pt x="224" y="108"/>
                  </a:lnTo>
                  <a:lnTo>
                    <a:pt x="138" y="108"/>
                  </a:lnTo>
                  <a:lnTo>
                    <a:pt x="138" y="134"/>
                  </a:lnTo>
                  <a:close/>
                </a:path>
              </a:pathLst>
            </a:custGeom>
            <a:solidFill>
              <a:schemeClr val="accent2">
                <a:lumMod val="60000"/>
                <a:lumOff val="40000"/>
              </a:schemeClr>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1" name="Rectangle 30"/>
            <p:cNvSpPr/>
            <p:nvPr/>
          </p:nvSpPr>
          <p:spPr bwMode="auto">
            <a:xfrm>
              <a:off x="613009" y="4090848"/>
              <a:ext cx="3602732" cy="2767395"/>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horz" wrap="square" lIns="91427" tIns="48461" rIns="0" bIns="190031" numCol="1" rtlCol="0" anchor="t" anchorCtr="0" compatLnSpc="1">
              <a:prstTxWarp prst="textNoShape">
                <a:avLst/>
              </a:prstTxWarp>
            </a:bodyPr>
            <a:lstStyle/>
            <a:p>
              <a:pPr defTabSz="932162">
                <a:lnSpc>
                  <a:spcPts val="2856"/>
                </a:lnSpc>
              </a:pPr>
              <a:r>
                <a:rPr lang="en-US" sz="1600" spc="102" dirty="0">
                  <a:solidFill>
                    <a:srgbClr val="FBFBFB"/>
                  </a:solidFill>
                  <a:cs typeface="Segoe UI Light" panose="020B0502040204020203" pitchFamily="34" charset="0"/>
                </a:rPr>
                <a:t>Outlook 2016 &amp; mobile app</a:t>
              </a:r>
            </a:p>
            <a:p>
              <a:pPr defTabSz="932162">
                <a:lnSpc>
                  <a:spcPts val="2856"/>
                </a:lnSpc>
              </a:pPr>
              <a:r>
                <a:rPr lang="en-US" sz="1600" spc="102" dirty="0">
                  <a:solidFill>
                    <a:srgbClr val="FBFBFB"/>
                  </a:solidFill>
                  <a:cs typeface="Segoe UI Light" panose="020B0502040204020203" pitchFamily="34" charset="0"/>
                </a:rPr>
                <a:t>Office Graph &amp; Delve integration</a:t>
              </a:r>
            </a:p>
            <a:p>
              <a:pPr defTabSz="932162">
                <a:lnSpc>
                  <a:spcPts val="2856"/>
                </a:lnSpc>
              </a:pPr>
              <a:r>
                <a:rPr lang="en-US" sz="1600" spc="102" dirty="0">
                  <a:solidFill>
                    <a:srgbClr val="FBFBFB"/>
                  </a:solidFill>
                  <a:cs typeface="Segoe UI Light" panose="020B0502040204020203" pitchFamily="34" charset="0"/>
                </a:rPr>
                <a:t>Skype Meet now</a:t>
              </a:r>
            </a:p>
            <a:p>
              <a:pPr defTabSz="932162">
                <a:lnSpc>
                  <a:spcPts val="2856"/>
                </a:lnSpc>
              </a:pPr>
              <a:r>
                <a:rPr lang="en-US" sz="1600" spc="102" dirty="0">
                  <a:solidFill>
                    <a:srgbClr val="FBFBFB"/>
                  </a:solidFill>
                  <a:cs typeface="Segoe UI"/>
                </a:rPr>
                <a:t>Files &amp; pages </a:t>
              </a:r>
              <a:endParaRPr lang="en-US" sz="1600" spc="102" dirty="0">
                <a:solidFill>
                  <a:srgbClr val="FBFBFB"/>
                </a:solidFill>
                <a:cs typeface="Segoe UI Light" panose="020B0502040204020203" pitchFamily="34" charset="0"/>
              </a:endParaRPr>
            </a:p>
            <a:p>
              <a:pPr defTabSz="932162">
                <a:lnSpc>
                  <a:spcPts val="2856"/>
                </a:lnSpc>
              </a:pPr>
              <a:r>
                <a:rPr lang="en-US" sz="1600" spc="102" dirty="0">
                  <a:solidFill>
                    <a:srgbClr val="FBFBFB"/>
                  </a:solidFill>
                  <a:cs typeface="Segoe UI"/>
                </a:rPr>
                <a:t>Invite </a:t>
              </a:r>
              <a:r>
                <a:rPr lang="en-US" sz="1600" spc="102" dirty="0">
                  <a:solidFill>
                    <a:srgbClr val="FBFBFB"/>
                  </a:solidFill>
                  <a:cs typeface="Segoe UI Light" panose="020B0502040204020203" pitchFamily="34" charset="0"/>
                </a:rPr>
                <a:t>guest users</a:t>
              </a:r>
            </a:p>
            <a:p>
              <a:pPr defTabSz="932162">
                <a:lnSpc>
                  <a:spcPts val="2856"/>
                </a:lnSpc>
              </a:pPr>
              <a:r>
                <a:rPr lang="en-US" sz="1600" spc="102" dirty="0">
                  <a:solidFill>
                    <a:srgbClr val="FBFBFB"/>
                  </a:solidFill>
                  <a:cs typeface="Segoe UI Light" panose="020B0502040204020203" pitchFamily="34" charset="0"/>
                </a:rPr>
                <a:t>Dynamics CRM</a:t>
              </a:r>
            </a:p>
            <a:p>
              <a:pPr defTabSz="932162">
                <a:lnSpc>
                  <a:spcPts val="2856"/>
                </a:lnSpc>
              </a:pPr>
              <a:r>
                <a:rPr lang="en-US" sz="1600" spc="102" dirty="0">
                  <a:solidFill>
                    <a:srgbClr val="FBFBFB"/>
                  </a:solidFill>
                  <a:cs typeface="Segoe UI Light" panose="020B0502040204020203" pitchFamily="34" charset="0"/>
                </a:rPr>
                <a:t>Extensible to third party apps</a:t>
              </a:r>
            </a:p>
          </p:txBody>
        </p:sp>
      </p:grpSp>
      <p:grpSp>
        <p:nvGrpSpPr>
          <p:cNvPr id="11" name="Group 10"/>
          <p:cNvGrpSpPr/>
          <p:nvPr/>
        </p:nvGrpSpPr>
        <p:grpSpPr>
          <a:xfrm>
            <a:off x="4699268" y="3316603"/>
            <a:ext cx="4032689" cy="3649145"/>
            <a:chOff x="4581044" y="3344884"/>
            <a:chExt cx="4032689" cy="3649145"/>
          </a:xfrm>
        </p:grpSpPr>
        <p:sp>
          <p:nvSpPr>
            <p:cNvPr id="28" name="Rectangle 27"/>
            <p:cNvSpPr/>
            <p:nvPr/>
          </p:nvSpPr>
          <p:spPr bwMode="auto">
            <a:xfrm>
              <a:off x="4581044" y="3344884"/>
              <a:ext cx="4032689" cy="3649145"/>
            </a:xfrm>
            <a:prstGeom prst="rect">
              <a:avLst/>
            </a:prstGeom>
            <a:solidFill>
              <a:schemeClr val="bg2">
                <a:lumMod val="75000"/>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8" tIns="118816" rIns="182768" bIns="118816" numCol="1" spcCol="0" rtlCol="0" fromWordArt="0" anchor="t" anchorCtr="0" forceAA="0" compatLnSpc="1">
              <a:prstTxWarp prst="textNoShape">
                <a:avLst/>
              </a:prstTxWarp>
              <a:noAutofit/>
            </a:bodyPr>
            <a:lstStyle/>
            <a:p>
              <a:pPr defTabSz="932026">
                <a:lnSpc>
                  <a:spcPct val="90000"/>
                </a:lnSpc>
                <a:spcBef>
                  <a:spcPts val="1197"/>
                </a:spcBef>
              </a:pPr>
              <a:endParaRPr lang="en-US" sz="2040" dirty="0">
                <a:solidFill>
                  <a:srgbClr val="FFFFFF"/>
                </a:solidFill>
              </a:endParaRPr>
            </a:p>
          </p:txBody>
        </p:sp>
        <p:sp>
          <p:nvSpPr>
            <p:cNvPr id="19" name="Rectangle 18"/>
            <p:cNvSpPr/>
            <p:nvPr/>
          </p:nvSpPr>
          <p:spPr>
            <a:xfrm>
              <a:off x="5153042" y="3519511"/>
              <a:ext cx="2237512" cy="468985"/>
            </a:xfrm>
            <a:prstGeom prst="rect">
              <a:avLst/>
            </a:prstGeom>
          </p:spPr>
          <p:txBody>
            <a:bodyPr wrap="none" lIns="91410" tIns="45704" rIns="91410" bIns="45704">
              <a:spAutoFit/>
            </a:bodyPr>
            <a:lstStyle/>
            <a:p>
              <a:pPr marL="0" lvl="1" defTabSz="932563"/>
              <a:r>
                <a:rPr lang="en-US" sz="2400" dirty="0">
                  <a:gradFill>
                    <a:gsLst>
                      <a:gs pos="1250">
                        <a:srgbClr val="FFFFFF"/>
                      </a:gs>
                      <a:gs pos="100000">
                        <a:srgbClr val="FFFFFF"/>
                      </a:gs>
                    </a:gsLst>
                    <a:lin ang="5400000" scaled="0"/>
                  </a:gradFill>
                </a:rPr>
                <a:t>ADMINISTRATION</a:t>
              </a:r>
            </a:p>
          </p:txBody>
        </p:sp>
        <p:sp>
          <p:nvSpPr>
            <p:cNvPr id="18" name="Freeform 5"/>
            <p:cNvSpPr>
              <a:spLocks/>
            </p:cNvSpPr>
            <p:nvPr/>
          </p:nvSpPr>
          <p:spPr bwMode="auto">
            <a:xfrm>
              <a:off x="4737097" y="3532435"/>
              <a:ext cx="307767" cy="485294"/>
            </a:xfrm>
            <a:custGeom>
              <a:avLst/>
              <a:gdLst>
                <a:gd name="T0" fmla="*/ 268 w 286"/>
                <a:gd name="T1" fmla="*/ 142 h 372"/>
                <a:gd name="T2" fmla="*/ 254 w 286"/>
                <a:gd name="T3" fmla="*/ 146 h 372"/>
                <a:gd name="T4" fmla="*/ 128 w 286"/>
                <a:gd name="T5" fmla="*/ 320 h 372"/>
                <a:gd name="T6" fmla="*/ 128 w 286"/>
                <a:gd name="T7" fmla="*/ 322 h 372"/>
                <a:gd name="T8" fmla="*/ 102 w 286"/>
                <a:gd name="T9" fmla="*/ 342 h 372"/>
                <a:gd name="T10" fmla="*/ 70 w 286"/>
                <a:gd name="T11" fmla="*/ 344 h 372"/>
                <a:gd name="T12" fmla="*/ 50 w 286"/>
                <a:gd name="T13" fmla="*/ 334 h 372"/>
                <a:gd name="T14" fmla="*/ 30 w 286"/>
                <a:gd name="T15" fmla="*/ 308 h 372"/>
                <a:gd name="T16" fmla="*/ 28 w 286"/>
                <a:gd name="T17" fmla="*/ 276 h 372"/>
                <a:gd name="T18" fmla="*/ 36 w 286"/>
                <a:gd name="T19" fmla="*/ 256 h 372"/>
                <a:gd name="T20" fmla="*/ 36 w 286"/>
                <a:gd name="T21" fmla="*/ 256 h 372"/>
                <a:gd name="T22" fmla="*/ 196 w 286"/>
                <a:gd name="T23" fmla="*/ 36 h 372"/>
                <a:gd name="T24" fmla="*/ 216 w 286"/>
                <a:gd name="T25" fmla="*/ 26 h 372"/>
                <a:gd name="T26" fmla="*/ 238 w 286"/>
                <a:gd name="T27" fmla="*/ 28 h 372"/>
                <a:gd name="T28" fmla="*/ 250 w 286"/>
                <a:gd name="T29" fmla="*/ 38 h 372"/>
                <a:gd name="T30" fmla="*/ 258 w 286"/>
                <a:gd name="T31" fmla="*/ 56 h 372"/>
                <a:gd name="T32" fmla="*/ 256 w 286"/>
                <a:gd name="T33" fmla="*/ 78 h 372"/>
                <a:gd name="T34" fmla="*/ 140 w 286"/>
                <a:gd name="T35" fmla="*/ 240 h 372"/>
                <a:gd name="T36" fmla="*/ 140 w 286"/>
                <a:gd name="T37" fmla="*/ 240 h 372"/>
                <a:gd name="T38" fmla="*/ 132 w 286"/>
                <a:gd name="T39" fmla="*/ 248 h 372"/>
                <a:gd name="T40" fmla="*/ 114 w 286"/>
                <a:gd name="T41" fmla="*/ 246 h 372"/>
                <a:gd name="T42" fmla="*/ 108 w 286"/>
                <a:gd name="T43" fmla="*/ 236 h 372"/>
                <a:gd name="T44" fmla="*/ 110 w 286"/>
                <a:gd name="T45" fmla="*/ 222 h 372"/>
                <a:gd name="T46" fmla="*/ 194 w 286"/>
                <a:gd name="T47" fmla="*/ 106 h 372"/>
                <a:gd name="T48" fmla="*/ 194 w 286"/>
                <a:gd name="T49" fmla="*/ 92 h 372"/>
                <a:gd name="T50" fmla="*/ 186 w 286"/>
                <a:gd name="T51" fmla="*/ 86 h 372"/>
                <a:gd name="T52" fmla="*/ 174 w 286"/>
                <a:gd name="T53" fmla="*/ 90 h 372"/>
                <a:gd name="T54" fmla="*/ 88 w 286"/>
                <a:gd name="T55" fmla="*/ 208 h 372"/>
                <a:gd name="T56" fmla="*/ 88 w 286"/>
                <a:gd name="T57" fmla="*/ 208 h 372"/>
                <a:gd name="T58" fmla="*/ 82 w 286"/>
                <a:gd name="T59" fmla="*/ 232 h 372"/>
                <a:gd name="T60" fmla="*/ 88 w 286"/>
                <a:gd name="T61" fmla="*/ 256 h 372"/>
                <a:gd name="T62" fmla="*/ 98 w 286"/>
                <a:gd name="T63" fmla="*/ 268 h 372"/>
                <a:gd name="T64" fmla="*/ 122 w 286"/>
                <a:gd name="T65" fmla="*/ 276 h 372"/>
                <a:gd name="T66" fmla="*/ 146 w 286"/>
                <a:gd name="T67" fmla="*/ 270 h 372"/>
                <a:gd name="T68" fmla="*/ 160 w 286"/>
                <a:gd name="T69" fmla="*/ 258 h 372"/>
                <a:gd name="T70" fmla="*/ 160 w 286"/>
                <a:gd name="T71" fmla="*/ 256 h 372"/>
                <a:gd name="T72" fmla="*/ 276 w 286"/>
                <a:gd name="T73" fmla="*/ 96 h 372"/>
                <a:gd name="T74" fmla="*/ 286 w 286"/>
                <a:gd name="T75" fmla="*/ 62 h 372"/>
                <a:gd name="T76" fmla="*/ 276 w 286"/>
                <a:gd name="T77" fmla="*/ 30 h 372"/>
                <a:gd name="T78" fmla="*/ 260 w 286"/>
                <a:gd name="T79" fmla="*/ 12 h 372"/>
                <a:gd name="T80" fmla="*/ 224 w 286"/>
                <a:gd name="T81" fmla="*/ 0 h 372"/>
                <a:gd name="T82" fmla="*/ 190 w 286"/>
                <a:gd name="T83" fmla="*/ 8 h 372"/>
                <a:gd name="T84" fmla="*/ 172 w 286"/>
                <a:gd name="T85" fmla="*/ 24 h 372"/>
                <a:gd name="T86" fmla="*/ 14 w 286"/>
                <a:gd name="T87" fmla="*/ 242 h 372"/>
                <a:gd name="T88" fmla="*/ 14 w 286"/>
                <a:gd name="T89" fmla="*/ 244 h 372"/>
                <a:gd name="T90" fmla="*/ 2 w 286"/>
                <a:gd name="T91" fmla="*/ 274 h 372"/>
                <a:gd name="T92" fmla="*/ 6 w 286"/>
                <a:gd name="T93" fmla="*/ 318 h 372"/>
                <a:gd name="T94" fmla="*/ 34 w 286"/>
                <a:gd name="T95" fmla="*/ 356 h 372"/>
                <a:gd name="T96" fmla="*/ 62 w 286"/>
                <a:gd name="T97" fmla="*/ 370 h 372"/>
                <a:gd name="T98" fmla="*/ 108 w 286"/>
                <a:gd name="T99" fmla="*/ 368 h 372"/>
                <a:gd name="T100" fmla="*/ 146 w 286"/>
                <a:gd name="T101" fmla="*/ 342 h 372"/>
                <a:gd name="T102" fmla="*/ 146 w 286"/>
                <a:gd name="T103" fmla="*/ 342 h 372"/>
                <a:gd name="T104" fmla="*/ 276 w 286"/>
                <a:gd name="T105" fmla="*/ 162 h 372"/>
                <a:gd name="T106" fmla="*/ 276 w 286"/>
                <a:gd name="T107" fmla="*/ 148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6" h="372">
                  <a:moveTo>
                    <a:pt x="272" y="144"/>
                  </a:moveTo>
                  <a:lnTo>
                    <a:pt x="272" y="144"/>
                  </a:lnTo>
                  <a:lnTo>
                    <a:pt x="268" y="142"/>
                  </a:lnTo>
                  <a:lnTo>
                    <a:pt x="262" y="142"/>
                  </a:lnTo>
                  <a:lnTo>
                    <a:pt x="258" y="144"/>
                  </a:lnTo>
                  <a:lnTo>
                    <a:pt x="254" y="146"/>
                  </a:lnTo>
                  <a:lnTo>
                    <a:pt x="128" y="320"/>
                  </a:lnTo>
                  <a:lnTo>
                    <a:pt x="128" y="320"/>
                  </a:lnTo>
                  <a:lnTo>
                    <a:pt x="128" y="320"/>
                  </a:lnTo>
                  <a:lnTo>
                    <a:pt x="128" y="320"/>
                  </a:lnTo>
                  <a:lnTo>
                    <a:pt x="128" y="322"/>
                  </a:lnTo>
                  <a:lnTo>
                    <a:pt x="128" y="322"/>
                  </a:lnTo>
                  <a:lnTo>
                    <a:pt x="120" y="330"/>
                  </a:lnTo>
                  <a:lnTo>
                    <a:pt x="112" y="338"/>
                  </a:lnTo>
                  <a:lnTo>
                    <a:pt x="102" y="342"/>
                  </a:lnTo>
                  <a:lnTo>
                    <a:pt x="92" y="344"/>
                  </a:lnTo>
                  <a:lnTo>
                    <a:pt x="80" y="346"/>
                  </a:lnTo>
                  <a:lnTo>
                    <a:pt x="70" y="344"/>
                  </a:lnTo>
                  <a:lnTo>
                    <a:pt x="60" y="340"/>
                  </a:lnTo>
                  <a:lnTo>
                    <a:pt x="50" y="334"/>
                  </a:lnTo>
                  <a:lnTo>
                    <a:pt x="50" y="334"/>
                  </a:lnTo>
                  <a:lnTo>
                    <a:pt x="40" y="328"/>
                  </a:lnTo>
                  <a:lnTo>
                    <a:pt x="34" y="318"/>
                  </a:lnTo>
                  <a:lnTo>
                    <a:pt x="30" y="308"/>
                  </a:lnTo>
                  <a:lnTo>
                    <a:pt x="26" y="298"/>
                  </a:lnTo>
                  <a:lnTo>
                    <a:pt x="26" y="288"/>
                  </a:lnTo>
                  <a:lnTo>
                    <a:pt x="28" y="276"/>
                  </a:lnTo>
                  <a:lnTo>
                    <a:pt x="32" y="266"/>
                  </a:lnTo>
                  <a:lnTo>
                    <a:pt x="36" y="256"/>
                  </a:lnTo>
                  <a:lnTo>
                    <a:pt x="36" y="256"/>
                  </a:lnTo>
                  <a:lnTo>
                    <a:pt x="36" y="256"/>
                  </a:lnTo>
                  <a:lnTo>
                    <a:pt x="36" y="256"/>
                  </a:lnTo>
                  <a:lnTo>
                    <a:pt x="36" y="256"/>
                  </a:lnTo>
                  <a:lnTo>
                    <a:pt x="192" y="40"/>
                  </a:lnTo>
                  <a:lnTo>
                    <a:pt x="192" y="40"/>
                  </a:lnTo>
                  <a:lnTo>
                    <a:pt x="196" y="36"/>
                  </a:lnTo>
                  <a:lnTo>
                    <a:pt x="202" y="30"/>
                  </a:lnTo>
                  <a:lnTo>
                    <a:pt x="210" y="28"/>
                  </a:lnTo>
                  <a:lnTo>
                    <a:pt x="216" y="26"/>
                  </a:lnTo>
                  <a:lnTo>
                    <a:pt x="224" y="26"/>
                  </a:lnTo>
                  <a:lnTo>
                    <a:pt x="230" y="26"/>
                  </a:lnTo>
                  <a:lnTo>
                    <a:pt x="238" y="28"/>
                  </a:lnTo>
                  <a:lnTo>
                    <a:pt x="244" y="32"/>
                  </a:lnTo>
                  <a:lnTo>
                    <a:pt x="244" y="32"/>
                  </a:lnTo>
                  <a:lnTo>
                    <a:pt x="250" y="38"/>
                  </a:lnTo>
                  <a:lnTo>
                    <a:pt x="254" y="44"/>
                  </a:lnTo>
                  <a:lnTo>
                    <a:pt x="256" y="50"/>
                  </a:lnTo>
                  <a:lnTo>
                    <a:pt x="258" y="56"/>
                  </a:lnTo>
                  <a:lnTo>
                    <a:pt x="260" y="64"/>
                  </a:lnTo>
                  <a:lnTo>
                    <a:pt x="258" y="70"/>
                  </a:lnTo>
                  <a:lnTo>
                    <a:pt x="256" y="78"/>
                  </a:lnTo>
                  <a:lnTo>
                    <a:pt x="252" y="84"/>
                  </a:lnTo>
                  <a:lnTo>
                    <a:pt x="252" y="84"/>
                  </a:lnTo>
                  <a:lnTo>
                    <a:pt x="140" y="240"/>
                  </a:lnTo>
                  <a:lnTo>
                    <a:pt x="140" y="240"/>
                  </a:lnTo>
                  <a:lnTo>
                    <a:pt x="140" y="240"/>
                  </a:lnTo>
                  <a:lnTo>
                    <a:pt x="140" y="240"/>
                  </a:lnTo>
                  <a:lnTo>
                    <a:pt x="138" y="242"/>
                  </a:lnTo>
                  <a:lnTo>
                    <a:pt x="138" y="242"/>
                  </a:lnTo>
                  <a:lnTo>
                    <a:pt x="132" y="248"/>
                  </a:lnTo>
                  <a:lnTo>
                    <a:pt x="126" y="250"/>
                  </a:lnTo>
                  <a:lnTo>
                    <a:pt x="120" y="250"/>
                  </a:lnTo>
                  <a:lnTo>
                    <a:pt x="114" y="246"/>
                  </a:lnTo>
                  <a:lnTo>
                    <a:pt x="114" y="246"/>
                  </a:lnTo>
                  <a:lnTo>
                    <a:pt x="110" y="242"/>
                  </a:lnTo>
                  <a:lnTo>
                    <a:pt x="108" y="236"/>
                  </a:lnTo>
                  <a:lnTo>
                    <a:pt x="108" y="228"/>
                  </a:lnTo>
                  <a:lnTo>
                    <a:pt x="110" y="222"/>
                  </a:lnTo>
                  <a:lnTo>
                    <a:pt x="110" y="222"/>
                  </a:lnTo>
                  <a:lnTo>
                    <a:pt x="112" y="220"/>
                  </a:lnTo>
                  <a:lnTo>
                    <a:pt x="194" y="106"/>
                  </a:lnTo>
                  <a:lnTo>
                    <a:pt x="194" y="106"/>
                  </a:lnTo>
                  <a:lnTo>
                    <a:pt x="196" y="102"/>
                  </a:lnTo>
                  <a:lnTo>
                    <a:pt x="196" y="96"/>
                  </a:lnTo>
                  <a:lnTo>
                    <a:pt x="194" y="92"/>
                  </a:lnTo>
                  <a:lnTo>
                    <a:pt x="192" y="88"/>
                  </a:lnTo>
                  <a:lnTo>
                    <a:pt x="192" y="88"/>
                  </a:lnTo>
                  <a:lnTo>
                    <a:pt x="186" y="86"/>
                  </a:lnTo>
                  <a:lnTo>
                    <a:pt x="182" y="86"/>
                  </a:lnTo>
                  <a:lnTo>
                    <a:pt x="176" y="88"/>
                  </a:lnTo>
                  <a:lnTo>
                    <a:pt x="174" y="90"/>
                  </a:lnTo>
                  <a:lnTo>
                    <a:pt x="90" y="206"/>
                  </a:lnTo>
                  <a:lnTo>
                    <a:pt x="90" y="206"/>
                  </a:lnTo>
                  <a:lnTo>
                    <a:pt x="88" y="208"/>
                  </a:lnTo>
                  <a:lnTo>
                    <a:pt x="88" y="208"/>
                  </a:lnTo>
                  <a:lnTo>
                    <a:pt x="88" y="208"/>
                  </a:lnTo>
                  <a:lnTo>
                    <a:pt x="88" y="208"/>
                  </a:lnTo>
                  <a:lnTo>
                    <a:pt x="84" y="216"/>
                  </a:lnTo>
                  <a:lnTo>
                    <a:pt x="82" y="224"/>
                  </a:lnTo>
                  <a:lnTo>
                    <a:pt x="82" y="232"/>
                  </a:lnTo>
                  <a:lnTo>
                    <a:pt x="82" y="240"/>
                  </a:lnTo>
                  <a:lnTo>
                    <a:pt x="84" y="248"/>
                  </a:lnTo>
                  <a:lnTo>
                    <a:pt x="88" y="256"/>
                  </a:lnTo>
                  <a:lnTo>
                    <a:pt x="92" y="262"/>
                  </a:lnTo>
                  <a:lnTo>
                    <a:pt x="98" y="268"/>
                  </a:lnTo>
                  <a:lnTo>
                    <a:pt x="98" y="268"/>
                  </a:lnTo>
                  <a:lnTo>
                    <a:pt x="106" y="272"/>
                  </a:lnTo>
                  <a:lnTo>
                    <a:pt x="114" y="274"/>
                  </a:lnTo>
                  <a:lnTo>
                    <a:pt x="122" y="276"/>
                  </a:lnTo>
                  <a:lnTo>
                    <a:pt x="132" y="276"/>
                  </a:lnTo>
                  <a:lnTo>
                    <a:pt x="138" y="274"/>
                  </a:lnTo>
                  <a:lnTo>
                    <a:pt x="146" y="270"/>
                  </a:lnTo>
                  <a:lnTo>
                    <a:pt x="154" y="264"/>
                  </a:lnTo>
                  <a:lnTo>
                    <a:pt x="160" y="258"/>
                  </a:lnTo>
                  <a:lnTo>
                    <a:pt x="160" y="258"/>
                  </a:lnTo>
                  <a:lnTo>
                    <a:pt x="160" y="256"/>
                  </a:lnTo>
                  <a:lnTo>
                    <a:pt x="160" y="256"/>
                  </a:lnTo>
                  <a:lnTo>
                    <a:pt x="160" y="256"/>
                  </a:lnTo>
                  <a:lnTo>
                    <a:pt x="160" y="256"/>
                  </a:lnTo>
                  <a:lnTo>
                    <a:pt x="276" y="96"/>
                  </a:lnTo>
                  <a:lnTo>
                    <a:pt x="276" y="96"/>
                  </a:lnTo>
                  <a:lnTo>
                    <a:pt x="280" y="86"/>
                  </a:lnTo>
                  <a:lnTo>
                    <a:pt x="284" y="74"/>
                  </a:lnTo>
                  <a:lnTo>
                    <a:pt x="286" y="62"/>
                  </a:lnTo>
                  <a:lnTo>
                    <a:pt x="284" y="50"/>
                  </a:lnTo>
                  <a:lnTo>
                    <a:pt x="280" y="40"/>
                  </a:lnTo>
                  <a:lnTo>
                    <a:pt x="276" y="30"/>
                  </a:lnTo>
                  <a:lnTo>
                    <a:pt x="268" y="20"/>
                  </a:lnTo>
                  <a:lnTo>
                    <a:pt x="260" y="12"/>
                  </a:lnTo>
                  <a:lnTo>
                    <a:pt x="260" y="12"/>
                  </a:lnTo>
                  <a:lnTo>
                    <a:pt x="248" y="4"/>
                  </a:lnTo>
                  <a:lnTo>
                    <a:pt x="236" y="0"/>
                  </a:lnTo>
                  <a:lnTo>
                    <a:pt x="224" y="0"/>
                  </a:lnTo>
                  <a:lnTo>
                    <a:pt x="212" y="0"/>
                  </a:lnTo>
                  <a:lnTo>
                    <a:pt x="200" y="2"/>
                  </a:lnTo>
                  <a:lnTo>
                    <a:pt x="190" y="8"/>
                  </a:lnTo>
                  <a:lnTo>
                    <a:pt x="180" y="16"/>
                  </a:lnTo>
                  <a:lnTo>
                    <a:pt x="172" y="24"/>
                  </a:lnTo>
                  <a:lnTo>
                    <a:pt x="172" y="24"/>
                  </a:lnTo>
                  <a:lnTo>
                    <a:pt x="172" y="24"/>
                  </a:lnTo>
                  <a:lnTo>
                    <a:pt x="14" y="242"/>
                  </a:lnTo>
                  <a:lnTo>
                    <a:pt x="14" y="242"/>
                  </a:lnTo>
                  <a:lnTo>
                    <a:pt x="14" y="244"/>
                  </a:lnTo>
                  <a:lnTo>
                    <a:pt x="14" y="244"/>
                  </a:lnTo>
                  <a:lnTo>
                    <a:pt x="14" y="244"/>
                  </a:lnTo>
                  <a:lnTo>
                    <a:pt x="14" y="244"/>
                  </a:lnTo>
                  <a:lnTo>
                    <a:pt x="6" y="258"/>
                  </a:lnTo>
                  <a:lnTo>
                    <a:pt x="2" y="274"/>
                  </a:lnTo>
                  <a:lnTo>
                    <a:pt x="0" y="288"/>
                  </a:lnTo>
                  <a:lnTo>
                    <a:pt x="2" y="304"/>
                  </a:lnTo>
                  <a:lnTo>
                    <a:pt x="6" y="318"/>
                  </a:lnTo>
                  <a:lnTo>
                    <a:pt x="12" y="332"/>
                  </a:lnTo>
                  <a:lnTo>
                    <a:pt x="22" y="346"/>
                  </a:lnTo>
                  <a:lnTo>
                    <a:pt x="34" y="356"/>
                  </a:lnTo>
                  <a:lnTo>
                    <a:pt x="34" y="356"/>
                  </a:lnTo>
                  <a:lnTo>
                    <a:pt x="48" y="364"/>
                  </a:lnTo>
                  <a:lnTo>
                    <a:pt x="62" y="370"/>
                  </a:lnTo>
                  <a:lnTo>
                    <a:pt x="78" y="372"/>
                  </a:lnTo>
                  <a:lnTo>
                    <a:pt x="92" y="370"/>
                  </a:lnTo>
                  <a:lnTo>
                    <a:pt x="108" y="368"/>
                  </a:lnTo>
                  <a:lnTo>
                    <a:pt x="122" y="362"/>
                  </a:lnTo>
                  <a:lnTo>
                    <a:pt x="134" y="352"/>
                  </a:lnTo>
                  <a:lnTo>
                    <a:pt x="146" y="342"/>
                  </a:lnTo>
                  <a:lnTo>
                    <a:pt x="146" y="342"/>
                  </a:lnTo>
                  <a:lnTo>
                    <a:pt x="146" y="342"/>
                  </a:lnTo>
                  <a:lnTo>
                    <a:pt x="146" y="342"/>
                  </a:lnTo>
                  <a:lnTo>
                    <a:pt x="148" y="338"/>
                  </a:lnTo>
                  <a:lnTo>
                    <a:pt x="276" y="162"/>
                  </a:lnTo>
                  <a:lnTo>
                    <a:pt x="276" y="162"/>
                  </a:lnTo>
                  <a:lnTo>
                    <a:pt x="278" y="158"/>
                  </a:lnTo>
                  <a:lnTo>
                    <a:pt x="278" y="152"/>
                  </a:lnTo>
                  <a:lnTo>
                    <a:pt x="276" y="148"/>
                  </a:lnTo>
                  <a:lnTo>
                    <a:pt x="272" y="144"/>
                  </a:lnTo>
                  <a:lnTo>
                    <a:pt x="272" y="144"/>
                  </a:lnTo>
                  <a:close/>
                </a:path>
              </a:pathLst>
            </a:custGeom>
            <a:solidFill>
              <a:schemeClr val="accent2">
                <a:lumMod val="60000"/>
                <a:lumOff val="40000"/>
              </a:schemeClr>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48" name="Rectangle 47"/>
            <p:cNvSpPr/>
            <p:nvPr/>
          </p:nvSpPr>
          <p:spPr bwMode="auto">
            <a:xfrm>
              <a:off x="5151258" y="4090848"/>
              <a:ext cx="3410851" cy="2767395"/>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horz" wrap="square" lIns="91427" tIns="48461" rIns="0" bIns="190031" numCol="1" rtlCol="0" anchor="t" anchorCtr="0" compatLnSpc="1">
              <a:prstTxWarp prst="textNoShape">
                <a:avLst/>
              </a:prstTxWarp>
            </a:bodyPr>
            <a:lstStyle/>
            <a:p>
              <a:pPr defTabSz="932162">
                <a:lnSpc>
                  <a:spcPts val="2856"/>
                </a:lnSpc>
              </a:pPr>
              <a:r>
                <a:rPr lang="en-US" sz="1600" spc="102" dirty="0">
                  <a:solidFill>
                    <a:srgbClr val="FBFBFB"/>
                  </a:solidFill>
                  <a:cs typeface="Segoe UI Light" panose="020B0502040204020203" pitchFamily="34" charset="0"/>
                </a:rPr>
                <a:t>eDiscovery &amp; legal hold</a:t>
              </a:r>
            </a:p>
            <a:p>
              <a:pPr defTabSz="932162">
                <a:lnSpc>
                  <a:spcPts val="2856"/>
                </a:lnSpc>
              </a:pPr>
              <a:r>
                <a:rPr lang="en-US" sz="1600" spc="102" dirty="0">
                  <a:solidFill>
                    <a:srgbClr val="FBFBFB"/>
                  </a:solidFill>
                  <a:cs typeface="Segoe UI Light" panose="020B0502040204020203" pitchFamily="34" charset="0"/>
                </a:rPr>
                <a:t>Data Loss Prevention</a:t>
              </a:r>
            </a:p>
            <a:p>
              <a:pPr defTabSz="932162">
                <a:lnSpc>
                  <a:spcPts val="2856"/>
                </a:lnSpc>
              </a:pPr>
              <a:r>
                <a:rPr lang="en-US" sz="1600" spc="102" dirty="0">
                  <a:solidFill>
                    <a:srgbClr val="FBFBFB"/>
                  </a:solidFill>
                  <a:cs typeface="Segoe UI Light" panose="020B0502040204020203" pitchFamily="34" charset="0"/>
                </a:rPr>
                <a:t>Soft-delete &amp; restore</a:t>
              </a:r>
            </a:p>
            <a:p>
              <a:pPr defTabSz="932162">
                <a:lnSpc>
                  <a:spcPts val="2856"/>
                </a:lnSpc>
              </a:pPr>
              <a:r>
                <a:rPr lang="en-US" sz="1600" dirty="0">
                  <a:solidFill>
                    <a:srgbClr val="FFFFFF"/>
                  </a:solidFill>
                </a:rPr>
                <a:t>GAL activity monitoring</a:t>
              </a:r>
              <a:endParaRPr lang="en-US" sz="1600" spc="102" dirty="0">
                <a:solidFill>
                  <a:srgbClr val="FBFBFB"/>
                </a:solidFill>
                <a:cs typeface="Segoe UI Light" panose="020B0502040204020203" pitchFamily="34" charset="0"/>
              </a:endParaRPr>
            </a:p>
            <a:p>
              <a:pPr defTabSz="932162">
                <a:lnSpc>
                  <a:spcPts val="2856"/>
                </a:lnSpc>
              </a:pPr>
              <a:r>
                <a:rPr lang="en-US" sz="1600" spc="102" dirty="0">
                  <a:solidFill>
                    <a:srgbClr val="FBFBFB"/>
                  </a:solidFill>
                  <a:cs typeface="Segoe UI Light" panose="020B0502040204020203" pitchFamily="34" charset="0"/>
                </a:rPr>
                <a:t>Expire inactive groups</a:t>
              </a:r>
            </a:p>
            <a:p>
              <a:pPr defTabSz="932162">
                <a:lnSpc>
                  <a:spcPts val="2856"/>
                </a:lnSpc>
              </a:pPr>
              <a:r>
                <a:rPr lang="en-US" sz="1600" spc="102" dirty="0">
                  <a:solidFill>
                    <a:srgbClr val="FBFBFB"/>
                  </a:solidFill>
                  <a:cs typeface="Segoe UI Light" panose="020B0502040204020203" pitchFamily="34" charset="0"/>
                </a:rPr>
                <a:t>Azure Active Directory Connect</a:t>
              </a:r>
            </a:p>
            <a:p>
              <a:pPr defTabSz="932162">
                <a:lnSpc>
                  <a:spcPts val="2856"/>
                </a:lnSpc>
              </a:pPr>
              <a:r>
                <a:rPr lang="en-US" sz="1600" spc="102" dirty="0">
                  <a:solidFill>
                    <a:srgbClr val="FBFBFB"/>
                  </a:solidFill>
                  <a:cs typeface="Segoe UI Light" panose="020B0502040204020203" pitchFamily="34" charset="0"/>
                </a:rPr>
                <a:t>Additional AAD improvements</a:t>
              </a:r>
            </a:p>
          </p:txBody>
        </p:sp>
      </p:grpSp>
      <p:grpSp>
        <p:nvGrpSpPr>
          <p:cNvPr id="9" name="Group 8"/>
          <p:cNvGrpSpPr/>
          <p:nvPr/>
        </p:nvGrpSpPr>
        <p:grpSpPr>
          <a:xfrm>
            <a:off x="8968884" y="3316603"/>
            <a:ext cx="3359902" cy="3649145"/>
            <a:chOff x="8908157" y="3345557"/>
            <a:chExt cx="3359902" cy="3649145"/>
          </a:xfrm>
        </p:grpSpPr>
        <p:grpSp>
          <p:nvGrpSpPr>
            <p:cNvPr id="8" name="Group 7"/>
            <p:cNvGrpSpPr/>
            <p:nvPr/>
          </p:nvGrpSpPr>
          <p:grpSpPr>
            <a:xfrm>
              <a:off x="8908157" y="3345557"/>
              <a:ext cx="3359902" cy="3649145"/>
              <a:chOff x="8908157" y="3340795"/>
              <a:chExt cx="3359902" cy="3649145"/>
            </a:xfrm>
          </p:grpSpPr>
          <p:sp>
            <p:nvSpPr>
              <p:cNvPr id="24" name="Rectangle 23"/>
              <p:cNvSpPr/>
              <p:nvPr/>
            </p:nvSpPr>
            <p:spPr bwMode="auto">
              <a:xfrm>
                <a:off x="8908157" y="3340795"/>
                <a:ext cx="3359902" cy="3649145"/>
              </a:xfrm>
              <a:prstGeom prst="rect">
                <a:avLst/>
              </a:prstGeom>
              <a:solidFill>
                <a:schemeClr val="bg2">
                  <a:lumMod val="75000"/>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8" tIns="118816" rIns="182768" bIns="118816" numCol="1" spcCol="0" rtlCol="0" fromWordArt="0" anchor="t" anchorCtr="0" forceAA="0" compatLnSpc="1">
                <a:prstTxWarp prst="textNoShape">
                  <a:avLst/>
                </a:prstTxWarp>
                <a:noAutofit/>
              </a:bodyPr>
              <a:lstStyle/>
              <a:p>
                <a:pPr defTabSz="932026">
                  <a:lnSpc>
                    <a:spcPct val="90000"/>
                  </a:lnSpc>
                  <a:spcBef>
                    <a:spcPts val="1197"/>
                  </a:spcBef>
                </a:pPr>
                <a:endParaRPr lang="en-US" sz="2040" dirty="0">
                  <a:solidFill>
                    <a:srgbClr val="FFFFFF"/>
                  </a:solidFill>
                </a:endParaRPr>
              </a:p>
            </p:txBody>
          </p:sp>
          <p:sp>
            <p:nvSpPr>
              <p:cNvPr id="26" name="Title 10"/>
              <p:cNvSpPr txBox="1">
                <a:spLocks/>
              </p:cNvSpPr>
              <p:nvPr/>
            </p:nvSpPr>
            <p:spPr>
              <a:xfrm>
                <a:off x="9588765" y="3562605"/>
                <a:ext cx="2626425" cy="567609"/>
              </a:xfrm>
              <a:prstGeom prst="rect">
                <a:avLst/>
              </a:prstGeom>
            </p:spPr>
            <p:txBody>
              <a:bodyPr lIns="91427"/>
              <a:lstStyle>
                <a:lvl1pPr algn="l" defTabSz="914228" rtl="0" eaLnBrk="1" latinLnBrk="0" hangingPunct="1">
                  <a:spcBef>
                    <a:spcPct val="0"/>
                  </a:spcBef>
                  <a:buNone/>
                  <a:defRPr sz="7200" kern="1200">
                    <a:solidFill>
                      <a:srgbClr val="00A9CB"/>
                    </a:solidFill>
                    <a:latin typeface="+mj-lt"/>
                    <a:ea typeface="+mj-ea"/>
                    <a:cs typeface="+mj-cs"/>
                  </a:defRPr>
                </a:lvl1pPr>
              </a:lstStyle>
              <a:p>
                <a:pPr marL="0" lvl="1" defTabSz="932563"/>
                <a:r>
                  <a:rPr lang="en-US" sz="2400" dirty="0" smtClean="0">
                    <a:gradFill>
                      <a:gsLst>
                        <a:gs pos="1250">
                          <a:srgbClr val="FFFFFF"/>
                        </a:gs>
                        <a:gs pos="100000">
                          <a:srgbClr val="FFFFFF"/>
                        </a:gs>
                      </a:gsLst>
                      <a:lin ang="5400000" scaled="0"/>
                    </a:gradFill>
                  </a:rPr>
                  <a:t>EXTENSIBILITY</a:t>
                </a:r>
                <a:endParaRPr lang="en-US" sz="2400" dirty="0">
                  <a:gradFill>
                    <a:gsLst>
                      <a:gs pos="1250">
                        <a:srgbClr val="FFFFFF"/>
                      </a:gs>
                      <a:gs pos="100000">
                        <a:srgbClr val="FFFFFF"/>
                      </a:gs>
                    </a:gsLst>
                    <a:lin ang="5400000" scaled="0"/>
                  </a:gradFill>
                </a:endParaRPr>
              </a:p>
            </p:txBody>
          </p:sp>
          <p:sp>
            <p:nvSpPr>
              <p:cNvPr id="27" name="Freeform 9"/>
              <p:cNvSpPr>
                <a:spLocks noEditPoints="1"/>
              </p:cNvSpPr>
              <p:nvPr/>
            </p:nvSpPr>
            <p:spPr bwMode="auto">
              <a:xfrm>
                <a:off x="9082862" y="3483138"/>
                <a:ext cx="448978" cy="467836"/>
              </a:xfrm>
              <a:custGeom>
                <a:avLst/>
                <a:gdLst>
                  <a:gd name="T0" fmla="*/ 286 w 364"/>
                  <a:gd name="T1" fmla="*/ 134 h 394"/>
                  <a:gd name="T2" fmla="*/ 332 w 364"/>
                  <a:gd name="T3" fmla="*/ 134 h 394"/>
                  <a:gd name="T4" fmla="*/ 338 w 364"/>
                  <a:gd name="T5" fmla="*/ 144 h 394"/>
                  <a:gd name="T6" fmla="*/ 338 w 364"/>
                  <a:gd name="T7" fmla="*/ 362 h 394"/>
                  <a:gd name="T8" fmla="*/ 328 w 364"/>
                  <a:gd name="T9" fmla="*/ 368 h 394"/>
                  <a:gd name="T10" fmla="*/ 32 w 364"/>
                  <a:gd name="T11" fmla="*/ 368 h 394"/>
                  <a:gd name="T12" fmla="*/ 26 w 364"/>
                  <a:gd name="T13" fmla="*/ 358 h 394"/>
                  <a:gd name="T14" fmla="*/ 26 w 364"/>
                  <a:gd name="T15" fmla="*/ 140 h 394"/>
                  <a:gd name="T16" fmla="*/ 36 w 364"/>
                  <a:gd name="T17" fmla="*/ 134 h 394"/>
                  <a:gd name="T18" fmla="*/ 36 w 364"/>
                  <a:gd name="T19" fmla="*/ 108 h 394"/>
                  <a:gd name="T20" fmla="*/ 22 w 364"/>
                  <a:gd name="T21" fmla="*/ 110 h 394"/>
                  <a:gd name="T22" fmla="*/ 6 w 364"/>
                  <a:gd name="T23" fmla="*/ 124 h 394"/>
                  <a:gd name="T24" fmla="*/ 0 w 364"/>
                  <a:gd name="T25" fmla="*/ 144 h 394"/>
                  <a:gd name="T26" fmla="*/ 0 w 364"/>
                  <a:gd name="T27" fmla="*/ 366 h 394"/>
                  <a:gd name="T28" fmla="*/ 10 w 364"/>
                  <a:gd name="T29" fmla="*/ 384 h 394"/>
                  <a:gd name="T30" fmla="*/ 28 w 364"/>
                  <a:gd name="T31" fmla="*/ 394 h 394"/>
                  <a:gd name="T32" fmla="*/ 328 w 364"/>
                  <a:gd name="T33" fmla="*/ 394 h 394"/>
                  <a:gd name="T34" fmla="*/ 348 w 364"/>
                  <a:gd name="T35" fmla="*/ 388 h 394"/>
                  <a:gd name="T36" fmla="*/ 362 w 364"/>
                  <a:gd name="T37" fmla="*/ 372 h 394"/>
                  <a:gd name="T38" fmla="*/ 364 w 364"/>
                  <a:gd name="T39" fmla="*/ 144 h 394"/>
                  <a:gd name="T40" fmla="*/ 362 w 364"/>
                  <a:gd name="T41" fmla="*/ 130 h 394"/>
                  <a:gd name="T42" fmla="*/ 348 w 364"/>
                  <a:gd name="T43" fmla="*/ 114 h 394"/>
                  <a:gd name="T44" fmla="*/ 328 w 364"/>
                  <a:gd name="T45" fmla="*/ 108 h 394"/>
                  <a:gd name="T46" fmla="*/ 108 w 364"/>
                  <a:gd name="T47" fmla="*/ 230 h 394"/>
                  <a:gd name="T48" fmla="*/ 134 w 364"/>
                  <a:gd name="T49" fmla="*/ 212 h 394"/>
                  <a:gd name="T50" fmla="*/ 134 w 364"/>
                  <a:gd name="T51" fmla="*/ 194 h 394"/>
                  <a:gd name="T52" fmla="*/ 120 w 364"/>
                  <a:gd name="T53" fmla="*/ 178 h 394"/>
                  <a:gd name="T54" fmla="*/ 122 w 364"/>
                  <a:gd name="T55" fmla="*/ 72 h 394"/>
                  <a:gd name="T56" fmla="*/ 140 w 364"/>
                  <a:gd name="T57" fmla="*/ 44 h 394"/>
                  <a:gd name="T58" fmla="*/ 172 w 364"/>
                  <a:gd name="T59" fmla="*/ 28 h 394"/>
                  <a:gd name="T60" fmla="*/ 196 w 364"/>
                  <a:gd name="T61" fmla="*/ 28 h 394"/>
                  <a:gd name="T62" fmla="*/ 226 w 364"/>
                  <a:gd name="T63" fmla="*/ 44 h 394"/>
                  <a:gd name="T64" fmla="*/ 242 w 364"/>
                  <a:gd name="T65" fmla="*/ 72 h 394"/>
                  <a:gd name="T66" fmla="*/ 242 w 364"/>
                  <a:gd name="T67" fmla="*/ 176 h 394"/>
                  <a:gd name="T68" fmla="*/ 228 w 364"/>
                  <a:gd name="T69" fmla="*/ 194 h 394"/>
                  <a:gd name="T70" fmla="*/ 228 w 364"/>
                  <a:gd name="T71" fmla="*/ 212 h 394"/>
                  <a:gd name="T72" fmla="*/ 254 w 364"/>
                  <a:gd name="T73" fmla="*/ 230 h 394"/>
                  <a:gd name="T74" fmla="*/ 274 w 364"/>
                  <a:gd name="T75" fmla="*/ 220 h 394"/>
                  <a:gd name="T76" fmla="*/ 282 w 364"/>
                  <a:gd name="T77" fmla="*/ 202 h 394"/>
                  <a:gd name="T78" fmla="*/ 274 w 364"/>
                  <a:gd name="T79" fmla="*/ 182 h 394"/>
                  <a:gd name="T80" fmla="*/ 268 w 364"/>
                  <a:gd name="T81" fmla="*/ 84 h 394"/>
                  <a:gd name="T82" fmla="*/ 254 w 364"/>
                  <a:gd name="T83" fmla="*/ 38 h 394"/>
                  <a:gd name="T84" fmla="*/ 216 w 364"/>
                  <a:gd name="T85" fmla="*/ 8 h 394"/>
                  <a:gd name="T86" fmla="*/ 184 w 364"/>
                  <a:gd name="T87" fmla="*/ 0 h 394"/>
                  <a:gd name="T88" fmla="*/ 136 w 364"/>
                  <a:gd name="T89" fmla="*/ 14 h 394"/>
                  <a:gd name="T90" fmla="*/ 102 w 364"/>
                  <a:gd name="T91" fmla="*/ 52 h 394"/>
                  <a:gd name="T92" fmla="*/ 94 w 364"/>
                  <a:gd name="T93" fmla="*/ 178 h 394"/>
                  <a:gd name="T94" fmla="*/ 84 w 364"/>
                  <a:gd name="T95" fmla="*/ 188 h 394"/>
                  <a:gd name="T96" fmla="*/ 80 w 364"/>
                  <a:gd name="T97" fmla="*/ 202 h 394"/>
                  <a:gd name="T98" fmla="*/ 98 w 364"/>
                  <a:gd name="T99" fmla="*/ 226 h 394"/>
                  <a:gd name="T100" fmla="*/ 138 w 364"/>
                  <a:gd name="T101" fmla="*/ 134 h 394"/>
                  <a:gd name="T102" fmla="*/ 138 w 364"/>
                  <a:gd name="T103" fmla="*/ 108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4" h="394">
                    <a:moveTo>
                      <a:pt x="328" y="108"/>
                    </a:moveTo>
                    <a:lnTo>
                      <a:pt x="286" y="108"/>
                    </a:lnTo>
                    <a:lnTo>
                      <a:pt x="286" y="134"/>
                    </a:lnTo>
                    <a:lnTo>
                      <a:pt x="328" y="134"/>
                    </a:lnTo>
                    <a:lnTo>
                      <a:pt x="328" y="134"/>
                    </a:lnTo>
                    <a:lnTo>
                      <a:pt x="332" y="134"/>
                    </a:lnTo>
                    <a:lnTo>
                      <a:pt x="334" y="138"/>
                    </a:lnTo>
                    <a:lnTo>
                      <a:pt x="338" y="140"/>
                    </a:lnTo>
                    <a:lnTo>
                      <a:pt x="338" y="144"/>
                    </a:lnTo>
                    <a:lnTo>
                      <a:pt x="338" y="358"/>
                    </a:lnTo>
                    <a:lnTo>
                      <a:pt x="338" y="358"/>
                    </a:lnTo>
                    <a:lnTo>
                      <a:pt x="338" y="362"/>
                    </a:lnTo>
                    <a:lnTo>
                      <a:pt x="334" y="366"/>
                    </a:lnTo>
                    <a:lnTo>
                      <a:pt x="332" y="368"/>
                    </a:lnTo>
                    <a:lnTo>
                      <a:pt x="328" y="368"/>
                    </a:lnTo>
                    <a:lnTo>
                      <a:pt x="36" y="368"/>
                    </a:lnTo>
                    <a:lnTo>
                      <a:pt x="36" y="368"/>
                    </a:lnTo>
                    <a:lnTo>
                      <a:pt x="32" y="368"/>
                    </a:lnTo>
                    <a:lnTo>
                      <a:pt x="28" y="366"/>
                    </a:lnTo>
                    <a:lnTo>
                      <a:pt x="26" y="362"/>
                    </a:lnTo>
                    <a:lnTo>
                      <a:pt x="26" y="358"/>
                    </a:lnTo>
                    <a:lnTo>
                      <a:pt x="26" y="144"/>
                    </a:lnTo>
                    <a:lnTo>
                      <a:pt x="26" y="144"/>
                    </a:lnTo>
                    <a:lnTo>
                      <a:pt x="26" y="140"/>
                    </a:lnTo>
                    <a:lnTo>
                      <a:pt x="28" y="138"/>
                    </a:lnTo>
                    <a:lnTo>
                      <a:pt x="32" y="134"/>
                    </a:lnTo>
                    <a:lnTo>
                      <a:pt x="36" y="134"/>
                    </a:lnTo>
                    <a:lnTo>
                      <a:pt x="78" y="134"/>
                    </a:lnTo>
                    <a:lnTo>
                      <a:pt x="78" y="108"/>
                    </a:lnTo>
                    <a:lnTo>
                      <a:pt x="36" y="108"/>
                    </a:lnTo>
                    <a:lnTo>
                      <a:pt x="36" y="108"/>
                    </a:lnTo>
                    <a:lnTo>
                      <a:pt x="28" y="108"/>
                    </a:lnTo>
                    <a:lnTo>
                      <a:pt x="22" y="110"/>
                    </a:lnTo>
                    <a:lnTo>
                      <a:pt x="16" y="114"/>
                    </a:lnTo>
                    <a:lnTo>
                      <a:pt x="10" y="118"/>
                    </a:lnTo>
                    <a:lnTo>
                      <a:pt x="6" y="124"/>
                    </a:lnTo>
                    <a:lnTo>
                      <a:pt x="2" y="130"/>
                    </a:lnTo>
                    <a:lnTo>
                      <a:pt x="0" y="138"/>
                    </a:lnTo>
                    <a:lnTo>
                      <a:pt x="0" y="144"/>
                    </a:lnTo>
                    <a:lnTo>
                      <a:pt x="0" y="358"/>
                    </a:lnTo>
                    <a:lnTo>
                      <a:pt x="0" y="358"/>
                    </a:lnTo>
                    <a:lnTo>
                      <a:pt x="0" y="366"/>
                    </a:lnTo>
                    <a:lnTo>
                      <a:pt x="2" y="372"/>
                    </a:lnTo>
                    <a:lnTo>
                      <a:pt x="6" y="378"/>
                    </a:lnTo>
                    <a:lnTo>
                      <a:pt x="10" y="384"/>
                    </a:lnTo>
                    <a:lnTo>
                      <a:pt x="16" y="388"/>
                    </a:lnTo>
                    <a:lnTo>
                      <a:pt x="22" y="392"/>
                    </a:lnTo>
                    <a:lnTo>
                      <a:pt x="28" y="394"/>
                    </a:lnTo>
                    <a:lnTo>
                      <a:pt x="36" y="394"/>
                    </a:lnTo>
                    <a:lnTo>
                      <a:pt x="328" y="394"/>
                    </a:lnTo>
                    <a:lnTo>
                      <a:pt x="328" y="394"/>
                    </a:lnTo>
                    <a:lnTo>
                      <a:pt x="334" y="394"/>
                    </a:lnTo>
                    <a:lnTo>
                      <a:pt x="342" y="392"/>
                    </a:lnTo>
                    <a:lnTo>
                      <a:pt x="348" y="388"/>
                    </a:lnTo>
                    <a:lnTo>
                      <a:pt x="354" y="384"/>
                    </a:lnTo>
                    <a:lnTo>
                      <a:pt x="358" y="378"/>
                    </a:lnTo>
                    <a:lnTo>
                      <a:pt x="362" y="372"/>
                    </a:lnTo>
                    <a:lnTo>
                      <a:pt x="364" y="366"/>
                    </a:lnTo>
                    <a:lnTo>
                      <a:pt x="364" y="358"/>
                    </a:lnTo>
                    <a:lnTo>
                      <a:pt x="364" y="144"/>
                    </a:lnTo>
                    <a:lnTo>
                      <a:pt x="364" y="144"/>
                    </a:lnTo>
                    <a:lnTo>
                      <a:pt x="364" y="138"/>
                    </a:lnTo>
                    <a:lnTo>
                      <a:pt x="362" y="130"/>
                    </a:lnTo>
                    <a:lnTo>
                      <a:pt x="358" y="124"/>
                    </a:lnTo>
                    <a:lnTo>
                      <a:pt x="354" y="118"/>
                    </a:lnTo>
                    <a:lnTo>
                      <a:pt x="348" y="114"/>
                    </a:lnTo>
                    <a:lnTo>
                      <a:pt x="342" y="110"/>
                    </a:lnTo>
                    <a:lnTo>
                      <a:pt x="334" y="108"/>
                    </a:lnTo>
                    <a:lnTo>
                      <a:pt x="328" y="108"/>
                    </a:lnTo>
                    <a:lnTo>
                      <a:pt x="328" y="108"/>
                    </a:lnTo>
                    <a:close/>
                    <a:moveTo>
                      <a:pt x="108" y="230"/>
                    </a:moveTo>
                    <a:lnTo>
                      <a:pt x="108" y="230"/>
                    </a:lnTo>
                    <a:lnTo>
                      <a:pt x="118" y="226"/>
                    </a:lnTo>
                    <a:lnTo>
                      <a:pt x="128" y="220"/>
                    </a:lnTo>
                    <a:lnTo>
                      <a:pt x="134" y="212"/>
                    </a:lnTo>
                    <a:lnTo>
                      <a:pt x="136" y="202"/>
                    </a:lnTo>
                    <a:lnTo>
                      <a:pt x="136" y="202"/>
                    </a:lnTo>
                    <a:lnTo>
                      <a:pt x="134" y="194"/>
                    </a:lnTo>
                    <a:lnTo>
                      <a:pt x="132" y="188"/>
                    </a:lnTo>
                    <a:lnTo>
                      <a:pt x="126" y="182"/>
                    </a:lnTo>
                    <a:lnTo>
                      <a:pt x="120" y="178"/>
                    </a:lnTo>
                    <a:lnTo>
                      <a:pt x="120" y="84"/>
                    </a:lnTo>
                    <a:lnTo>
                      <a:pt x="120" y="84"/>
                    </a:lnTo>
                    <a:lnTo>
                      <a:pt x="122" y="72"/>
                    </a:lnTo>
                    <a:lnTo>
                      <a:pt x="126" y="62"/>
                    </a:lnTo>
                    <a:lnTo>
                      <a:pt x="132" y="52"/>
                    </a:lnTo>
                    <a:lnTo>
                      <a:pt x="140" y="44"/>
                    </a:lnTo>
                    <a:lnTo>
                      <a:pt x="150" y="36"/>
                    </a:lnTo>
                    <a:lnTo>
                      <a:pt x="162" y="32"/>
                    </a:lnTo>
                    <a:lnTo>
                      <a:pt x="172" y="28"/>
                    </a:lnTo>
                    <a:lnTo>
                      <a:pt x="184" y="26"/>
                    </a:lnTo>
                    <a:lnTo>
                      <a:pt x="184" y="26"/>
                    </a:lnTo>
                    <a:lnTo>
                      <a:pt x="196" y="28"/>
                    </a:lnTo>
                    <a:lnTo>
                      <a:pt x="206" y="32"/>
                    </a:lnTo>
                    <a:lnTo>
                      <a:pt x="216" y="36"/>
                    </a:lnTo>
                    <a:lnTo>
                      <a:pt x="226" y="44"/>
                    </a:lnTo>
                    <a:lnTo>
                      <a:pt x="232" y="52"/>
                    </a:lnTo>
                    <a:lnTo>
                      <a:pt x="238" y="62"/>
                    </a:lnTo>
                    <a:lnTo>
                      <a:pt x="242" y="72"/>
                    </a:lnTo>
                    <a:lnTo>
                      <a:pt x="242" y="84"/>
                    </a:lnTo>
                    <a:lnTo>
                      <a:pt x="242" y="176"/>
                    </a:lnTo>
                    <a:lnTo>
                      <a:pt x="242" y="176"/>
                    </a:lnTo>
                    <a:lnTo>
                      <a:pt x="236" y="180"/>
                    </a:lnTo>
                    <a:lnTo>
                      <a:pt x="230" y="186"/>
                    </a:lnTo>
                    <a:lnTo>
                      <a:pt x="228" y="194"/>
                    </a:lnTo>
                    <a:lnTo>
                      <a:pt x="226" y="202"/>
                    </a:lnTo>
                    <a:lnTo>
                      <a:pt x="226" y="202"/>
                    </a:lnTo>
                    <a:lnTo>
                      <a:pt x="228" y="212"/>
                    </a:lnTo>
                    <a:lnTo>
                      <a:pt x="234" y="220"/>
                    </a:lnTo>
                    <a:lnTo>
                      <a:pt x="244" y="226"/>
                    </a:lnTo>
                    <a:lnTo>
                      <a:pt x="254" y="230"/>
                    </a:lnTo>
                    <a:lnTo>
                      <a:pt x="254" y="230"/>
                    </a:lnTo>
                    <a:lnTo>
                      <a:pt x="264" y="226"/>
                    </a:lnTo>
                    <a:lnTo>
                      <a:pt x="274" y="220"/>
                    </a:lnTo>
                    <a:lnTo>
                      <a:pt x="280" y="212"/>
                    </a:lnTo>
                    <a:lnTo>
                      <a:pt x="282" y="202"/>
                    </a:lnTo>
                    <a:lnTo>
                      <a:pt x="282" y="202"/>
                    </a:lnTo>
                    <a:lnTo>
                      <a:pt x="280" y="194"/>
                    </a:lnTo>
                    <a:lnTo>
                      <a:pt x="278" y="188"/>
                    </a:lnTo>
                    <a:lnTo>
                      <a:pt x="274" y="182"/>
                    </a:lnTo>
                    <a:lnTo>
                      <a:pt x="268" y="178"/>
                    </a:lnTo>
                    <a:lnTo>
                      <a:pt x="268" y="84"/>
                    </a:lnTo>
                    <a:lnTo>
                      <a:pt x="268" y="84"/>
                    </a:lnTo>
                    <a:lnTo>
                      <a:pt x="266" y="66"/>
                    </a:lnTo>
                    <a:lnTo>
                      <a:pt x="262" y="52"/>
                    </a:lnTo>
                    <a:lnTo>
                      <a:pt x="254" y="38"/>
                    </a:lnTo>
                    <a:lnTo>
                      <a:pt x="244" y="24"/>
                    </a:lnTo>
                    <a:lnTo>
                      <a:pt x="232" y="14"/>
                    </a:lnTo>
                    <a:lnTo>
                      <a:pt x="216" y="8"/>
                    </a:lnTo>
                    <a:lnTo>
                      <a:pt x="202" y="2"/>
                    </a:lnTo>
                    <a:lnTo>
                      <a:pt x="184" y="0"/>
                    </a:lnTo>
                    <a:lnTo>
                      <a:pt x="184" y="0"/>
                    </a:lnTo>
                    <a:lnTo>
                      <a:pt x="168" y="2"/>
                    </a:lnTo>
                    <a:lnTo>
                      <a:pt x="152" y="8"/>
                    </a:lnTo>
                    <a:lnTo>
                      <a:pt x="136" y="14"/>
                    </a:lnTo>
                    <a:lnTo>
                      <a:pt x="122" y="24"/>
                    </a:lnTo>
                    <a:lnTo>
                      <a:pt x="112" y="38"/>
                    </a:lnTo>
                    <a:lnTo>
                      <a:pt x="102" y="52"/>
                    </a:lnTo>
                    <a:lnTo>
                      <a:pt x="96" y="66"/>
                    </a:lnTo>
                    <a:lnTo>
                      <a:pt x="94" y="84"/>
                    </a:lnTo>
                    <a:lnTo>
                      <a:pt x="94" y="178"/>
                    </a:lnTo>
                    <a:lnTo>
                      <a:pt x="94" y="178"/>
                    </a:lnTo>
                    <a:lnTo>
                      <a:pt x="88" y="182"/>
                    </a:lnTo>
                    <a:lnTo>
                      <a:pt x="84" y="188"/>
                    </a:lnTo>
                    <a:lnTo>
                      <a:pt x="82" y="194"/>
                    </a:lnTo>
                    <a:lnTo>
                      <a:pt x="80" y="202"/>
                    </a:lnTo>
                    <a:lnTo>
                      <a:pt x="80" y="202"/>
                    </a:lnTo>
                    <a:lnTo>
                      <a:pt x="82" y="212"/>
                    </a:lnTo>
                    <a:lnTo>
                      <a:pt x="88" y="220"/>
                    </a:lnTo>
                    <a:lnTo>
                      <a:pt x="98" y="226"/>
                    </a:lnTo>
                    <a:lnTo>
                      <a:pt x="108" y="230"/>
                    </a:lnTo>
                    <a:lnTo>
                      <a:pt x="108" y="230"/>
                    </a:lnTo>
                    <a:close/>
                    <a:moveTo>
                      <a:pt x="138" y="134"/>
                    </a:moveTo>
                    <a:lnTo>
                      <a:pt x="224" y="134"/>
                    </a:lnTo>
                    <a:lnTo>
                      <a:pt x="224" y="108"/>
                    </a:lnTo>
                    <a:lnTo>
                      <a:pt x="138" y="108"/>
                    </a:lnTo>
                    <a:lnTo>
                      <a:pt x="138" y="134"/>
                    </a:lnTo>
                    <a:close/>
                  </a:path>
                </a:pathLst>
              </a:custGeom>
              <a:solidFill>
                <a:schemeClr val="accent2">
                  <a:lumMod val="60000"/>
                  <a:lumOff val="40000"/>
                </a:schemeClr>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grpSp>
        <p:sp>
          <p:nvSpPr>
            <p:cNvPr id="52" name="Rectangle 51"/>
            <p:cNvSpPr/>
            <p:nvPr/>
          </p:nvSpPr>
          <p:spPr bwMode="auto">
            <a:xfrm>
              <a:off x="9575259" y="4086759"/>
              <a:ext cx="2588944" cy="2767395"/>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horz" wrap="square" lIns="91427" tIns="48461" rIns="0" bIns="190031" numCol="1" rtlCol="0" anchor="t" anchorCtr="0" compatLnSpc="1">
              <a:prstTxWarp prst="textNoShape">
                <a:avLst/>
              </a:prstTxWarp>
            </a:bodyPr>
            <a:lstStyle/>
            <a:p>
              <a:pPr defTabSz="932162">
                <a:lnSpc>
                  <a:spcPts val="2856"/>
                </a:lnSpc>
              </a:pPr>
              <a:r>
                <a:rPr lang="en-US" sz="1600" spc="102" dirty="0">
                  <a:solidFill>
                    <a:srgbClr val="FBFBFB"/>
                  </a:solidFill>
                  <a:cs typeface="Segoe UI Light" panose="020B0502040204020203" pitchFamily="34" charset="0"/>
                </a:rPr>
                <a:t>Instant-on provisioning</a:t>
              </a:r>
            </a:p>
            <a:p>
              <a:pPr defTabSz="932162">
                <a:lnSpc>
                  <a:spcPts val="2856"/>
                </a:lnSpc>
              </a:pPr>
              <a:r>
                <a:rPr lang="en-US" sz="1600" spc="102" dirty="0">
                  <a:solidFill>
                    <a:srgbClr val="FBFBFB"/>
                  </a:solidFill>
                  <a:cs typeface="Segoe UI Light" panose="020B0502040204020203" pitchFamily="34" charset="0"/>
                </a:rPr>
                <a:t>Notifications</a:t>
              </a:r>
            </a:p>
            <a:p>
              <a:pPr defTabSz="932162">
                <a:lnSpc>
                  <a:spcPts val="2856"/>
                </a:lnSpc>
              </a:pPr>
              <a:r>
                <a:rPr lang="en-US" sz="1600" spc="102" dirty="0">
                  <a:solidFill>
                    <a:srgbClr val="FBFBFB"/>
                  </a:solidFill>
                  <a:cs typeface="Segoe UI Light" panose="020B0502040204020203" pitchFamily="34" charset="0"/>
                </a:rPr>
                <a:t>Get/Set Group photo</a:t>
              </a:r>
            </a:p>
            <a:p>
              <a:pPr defTabSz="932162">
                <a:lnSpc>
                  <a:spcPts val="2856"/>
                </a:lnSpc>
              </a:pPr>
              <a:r>
                <a:rPr lang="en-US" sz="1600" spc="102" dirty="0">
                  <a:solidFill>
                    <a:srgbClr val="FBFBFB"/>
                  </a:solidFill>
                  <a:cs typeface="Segoe UI Light" panose="020B0502040204020203" pitchFamily="34" charset="0"/>
                </a:rPr>
                <a:t>Full-text search</a:t>
              </a:r>
            </a:p>
            <a:p>
              <a:pPr defTabSz="932162">
                <a:lnSpc>
                  <a:spcPts val="2856"/>
                </a:lnSpc>
              </a:pPr>
              <a:r>
                <a:rPr lang="en-US" sz="1600" spc="102" dirty="0">
                  <a:solidFill>
                    <a:srgbClr val="FBFBFB"/>
                  </a:solidFill>
                  <a:cs typeface="Segoe UI Light" panose="020B0502040204020203" pitchFamily="34" charset="0"/>
                </a:rPr>
                <a:t>Batching</a:t>
              </a:r>
            </a:p>
            <a:p>
              <a:pPr defTabSz="932162">
                <a:lnSpc>
                  <a:spcPts val="2856"/>
                </a:lnSpc>
              </a:pPr>
              <a:r>
                <a:rPr lang="en-US" sz="1600" spc="102" dirty="0">
                  <a:solidFill>
                    <a:srgbClr val="FBFBFB"/>
                  </a:solidFill>
                  <a:cs typeface="Segoe UI Light" panose="020B0502040204020203" pitchFamily="34" charset="0"/>
                </a:rPr>
                <a:t>Notes</a:t>
              </a:r>
            </a:p>
          </p:txBody>
        </p:sp>
      </p:grpSp>
    </p:spTree>
    <p:extLst>
      <p:ext uri="{BB962C8B-B14F-4D97-AF65-F5344CB8AC3E}">
        <p14:creationId xmlns:p14="http://schemas.microsoft.com/office/powerpoint/2010/main" val="307005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smtClean="0"/>
              <a:t>Groups building </a:t>
            </a:r>
            <a:r>
              <a:rPr lang="en-US" sz="4400" dirty="0"/>
              <a:t>b</a:t>
            </a:r>
            <a:r>
              <a:rPr lang="en-US" sz="4400" dirty="0" smtClean="0"/>
              <a:t>locks</a:t>
            </a:r>
            <a:r>
              <a:rPr lang="en-US" dirty="0" smtClean="0"/>
              <a:t/>
            </a:r>
            <a:br>
              <a:rPr lang="en-US" dirty="0" smtClean="0"/>
            </a:br>
            <a:endParaRPr lang="en-US" sz="2400" spc="0" dirty="0">
              <a:latin typeface="+mn-lt"/>
            </a:endParaRPr>
          </a:p>
        </p:txBody>
      </p:sp>
      <p:grpSp>
        <p:nvGrpSpPr>
          <p:cNvPr id="1156" name="Group 1155"/>
          <p:cNvGrpSpPr/>
          <p:nvPr/>
        </p:nvGrpSpPr>
        <p:grpSpPr>
          <a:xfrm>
            <a:off x="421505" y="2447286"/>
            <a:ext cx="2333476" cy="1657510"/>
            <a:chOff x="685157" y="2447286"/>
            <a:chExt cx="2333476" cy="1657510"/>
          </a:xfrm>
        </p:grpSpPr>
        <p:grpSp>
          <p:nvGrpSpPr>
            <p:cNvPr id="8" name="Group 4"/>
            <p:cNvGrpSpPr>
              <a:grpSpLocks noChangeAspect="1"/>
            </p:cNvGrpSpPr>
            <p:nvPr/>
          </p:nvGrpSpPr>
          <p:grpSpPr bwMode="auto">
            <a:xfrm>
              <a:off x="945905" y="2447286"/>
              <a:ext cx="1287463" cy="870099"/>
              <a:chOff x="119" y="1504"/>
              <a:chExt cx="1092" cy="738"/>
            </a:xfrm>
          </p:grpSpPr>
          <p:sp>
            <p:nvSpPr>
              <p:cNvPr id="9" name="AutoShape 3"/>
              <p:cNvSpPr>
                <a:spLocks noChangeAspect="1" noChangeArrowheads="1" noTextEdit="1"/>
              </p:cNvSpPr>
              <p:nvPr/>
            </p:nvSpPr>
            <p:spPr bwMode="auto">
              <a:xfrm>
                <a:off x="119" y="1504"/>
                <a:ext cx="1092" cy="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 name="Freeform 5"/>
              <p:cNvSpPr>
                <a:spLocks/>
              </p:cNvSpPr>
              <p:nvPr/>
            </p:nvSpPr>
            <p:spPr bwMode="auto">
              <a:xfrm>
                <a:off x="160" y="1518"/>
                <a:ext cx="1036" cy="683"/>
              </a:xfrm>
              <a:custGeom>
                <a:avLst/>
                <a:gdLst>
                  <a:gd name="T0" fmla="*/ 1074 w 1181"/>
                  <a:gd name="T1" fmla="*/ 729 h 777"/>
                  <a:gd name="T2" fmla="*/ 1074 w 1181"/>
                  <a:gd name="T3" fmla="*/ 729 h 777"/>
                  <a:gd name="T4" fmla="*/ 1074 w 1181"/>
                  <a:gd name="T5" fmla="*/ 729 h 777"/>
                  <a:gd name="T6" fmla="*/ 952 w 1181"/>
                  <a:gd name="T7" fmla="*/ 777 h 777"/>
                  <a:gd name="T8" fmla="*/ 924 w 1181"/>
                  <a:gd name="T9" fmla="*/ 777 h 777"/>
                  <a:gd name="T10" fmla="*/ 898 w 1181"/>
                  <a:gd name="T11" fmla="*/ 777 h 777"/>
                  <a:gd name="T12" fmla="*/ 366 w 1181"/>
                  <a:gd name="T13" fmla="*/ 777 h 777"/>
                  <a:gd name="T14" fmla="*/ 356 w 1181"/>
                  <a:gd name="T15" fmla="*/ 777 h 777"/>
                  <a:gd name="T16" fmla="*/ 342 w 1181"/>
                  <a:gd name="T17" fmla="*/ 777 h 777"/>
                  <a:gd name="T18" fmla="*/ 304 w 1181"/>
                  <a:gd name="T19" fmla="*/ 777 h 777"/>
                  <a:gd name="T20" fmla="*/ 219 w 1181"/>
                  <a:gd name="T21" fmla="*/ 777 h 777"/>
                  <a:gd name="T22" fmla="*/ 0 w 1181"/>
                  <a:gd name="T23" fmla="*/ 558 h 777"/>
                  <a:gd name="T24" fmla="*/ 190 w 1181"/>
                  <a:gd name="T25" fmla="*/ 340 h 777"/>
                  <a:gd name="T26" fmla="*/ 190 w 1181"/>
                  <a:gd name="T27" fmla="*/ 326 h 777"/>
                  <a:gd name="T28" fmla="*/ 376 w 1181"/>
                  <a:gd name="T29" fmla="*/ 31 h 777"/>
                  <a:gd name="T30" fmla="*/ 377 w 1181"/>
                  <a:gd name="T31" fmla="*/ 31 h 777"/>
                  <a:gd name="T32" fmla="*/ 514 w 1181"/>
                  <a:gd name="T33" fmla="*/ 0 h 777"/>
                  <a:gd name="T34" fmla="*/ 785 w 1181"/>
                  <a:gd name="T35" fmla="*/ 145 h 777"/>
                  <a:gd name="T36" fmla="*/ 875 w 1181"/>
                  <a:gd name="T37" fmla="*/ 123 h 777"/>
                  <a:gd name="T38" fmla="*/ 979 w 1181"/>
                  <a:gd name="T39" fmla="*/ 154 h 777"/>
                  <a:gd name="T40" fmla="*/ 1063 w 1181"/>
                  <a:gd name="T41" fmla="*/ 306 h 777"/>
                  <a:gd name="T42" fmla="*/ 1181 w 1181"/>
                  <a:gd name="T43" fmla="*/ 522 h 777"/>
                  <a:gd name="T44" fmla="*/ 1074 w 1181"/>
                  <a:gd name="T45" fmla="*/ 729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1" h="777">
                    <a:moveTo>
                      <a:pt x="1074" y="729"/>
                    </a:moveTo>
                    <a:cubicBezTo>
                      <a:pt x="1074" y="729"/>
                      <a:pt x="1074" y="729"/>
                      <a:pt x="1074" y="729"/>
                    </a:cubicBezTo>
                    <a:cubicBezTo>
                      <a:pt x="1074" y="729"/>
                      <a:pt x="1074" y="729"/>
                      <a:pt x="1074" y="729"/>
                    </a:cubicBezTo>
                    <a:cubicBezTo>
                      <a:pt x="1038" y="753"/>
                      <a:pt x="998" y="772"/>
                      <a:pt x="952" y="777"/>
                    </a:cubicBezTo>
                    <a:cubicBezTo>
                      <a:pt x="943" y="777"/>
                      <a:pt x="933" y="777"/>
                      <a:pt x="924" y="777"/>
                    </a:cubicBezTo>
                    <a:cubicBezTo>
                      <a:pt x="915" y="777"/>
                      <a:pt x="907" y="777"/>
                      <a:pt x="898" y="777"/>
                    </a:cubicBezTo>
                    <a:cubicBezTo>
                      <a:pt x="779" y="777"/>
                      <a:pt x="499" y="777"/>
                      <a:pt x="366" y="777"/>
                    </a:cubicBezTo>
                    <a:cubicBezTo>
                      <a:pt x="363" y="777"/>
                      <a:pt x="359" y="777"/>
                      <a:pt x="356" y="777"/>
                    </a:cubicBezTo>
                    <a:cubicBezTo>
                      <a:pt x="342" y="777"/>
                      <a:pt x="342" y="777"/>
                      <a:pt x="342" y="777"/>
                    </a:cubicBezTo>
                    <a:cubicBezTo>
                      <a:pt x="337" y="777"/>
                      <a:pt x="316" y="777"/>
                      <a:pt x="304" y="777"/>
                    </a:cubicBezTo>
                    <a:cubicBezTo>
                      <a:pt x="219" y="777"/>
                      <a:pt x="219" y="777"/>
                      <a:pt x="219" y="777"/>
                    </a:cubicBezTo>
                    <a:cubicBezTo>
                      <a:pt x="97" y="774"/>
                      <a:pt x="0" y="677"/>
                      <a:pt x="0" y="558"/>
                    </a:cubicBezTo>
                    <a:cubicBezTo>
                      <a:pt x="0" y="447"/>
                      <a:pt x="83" y="356"/>
                      <a:pt x="190" y="340"/>
                    </a:cubicBezTo>
                    <a:cubicBezTo>
                      <a:pt x="190" y="337"/>
                      <a:pt x="190" y="330"/>
                      <a:pt x="190" y="326"/>
                    </a:cubicBezTo>
                    <a:cubicBezTo>
                      <a:pt x="190" y="195"/>
                      <a:pt x="266" y="83"/>
                      <a:pt x="376" y="31"/>
                    </a:cubicBezTo>
                    <a:cubicBezTo>
                      <a:pt x="376" y="31"/>
                      <a:pt x="376" y="31"/>
                      <a:pt x="377" y="31"/>
                    </a:cubicBezTo>
                    <a:cubicBezTo>
                      <a:pt x="420" y="12"/>
                      <a:pt x="464" y="0"/>
                      <a:pt x="514" y="0"/>
                    </a:cubicBezTo>
                    <a:cubicBezTo>
                      <a:pt x="628" y="0"/>
                      <a:pt x="727" y="59"/>
                      <a:pt x="785" y="145"/>
                    </a:cubicBezTo>
                    <a:cubicBezTo>
                      <a:pt x="811" y="132"/>
                      <a:pt x="842" y="123"/>
                      <a:pt x="875" y="123"/>
                    </a:cubicBezTo>
                    <a:cubicBezTo>
                      <a:pt x="913" y="123"/>
                      <a:pt x="949" y="135"/>
                      <a:pt x="979" y="154"/>
                    </a:cubicBezTo>
                    <a:cubicBezTo>
                      <a:pt x="1029" y="187"/>
                      <a:pt x="1062" y="242"/>
                      <a:pt x="1063" y="306"/>
                    </a:cubicBezTo>
                    <a:cubicBezTo>
                      <a:pt x="1133" y="353"/>
                      <a:pt x="1181" y="434"/>
                      <a:pt x="1181" y="522"/>
                    </a:cubicBezTo>
                    <a:cubicBezTo>
                      <a:pt x="1181" y="608"/>
                      <a:pt x="1139" y="683"/>
                      <a:pt x="1074" y="729"/>
                    </a:cubicBezTo>
                    <a:close/>
                  </a:path>
                </a:pathLst>
              </a:custGeom>
              <a:solidFill>
                <a:schemeClr val="bg2"/>
              </a:solidFill>
              <a:ln w="889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Freeform 6"/>
              <p:cNvSpPr>
                <a:spLocks/>
              </p:cNvSpPr>
              <p:nvPr/>
            </p:nvSpPr>
            <p:spPr bwMode="auto">
              <a:xfrm>
                <a:off x="488" y="1522"/>
                <a:ext cx="704" cy="635"/>
              </a:xfrm>
              <a:custGeom>
                <a:avLst/>
                <a:gdLst>
                  <a:gd name="T0" fmla="*/ 805 w 805"/>
                  <a:gd name="T1" fmla="*/ 522 h 729"/>
                  <a:gd name="T2" fmla="*/ 687 w 805"/>
                  <a:gd name="T3" fmla="*/ 306 h 729"/>
                  <a:gd name="T4" fmla="*/ 603 w 805"/>
                  <a:gd name="T5" fmla="*/ 154 h 729"/>
                  <a:gd name="T6" fmla="*/ 499 w 805"/>
                  <a:gd name="T7" fmla="*/ 123 h 729"/>
                  <a:gd name="T8" fmla="*/ 409 w 805"/>
                  <a:gd name="T9" fmla="*/ 145 h 729"/>
                  <a:gd name="T10" fmla="*/ 138 w 805"/>
                  <a:gd name="T11" fmla="*/ 0 h 729"/>
                  <a:gd name="T12" fmla="*/ 0 w 805"/>
                  <a:gd name="T13" fmla="*/ 31 h 729"/>
                  <a:gd name="T14" fmla="*/ 698 w 805"/>
                  <a:gd name="T15" fmla="*/ 729 h 729"/>
                  <a:gd name="T16" fmla="*/ 805 w 805"/>
                  <a:gd name="T17" fmla="*/ 522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5" h="729">
                    <a:moveTo>
                      <a:pt x="805" y="522"/>
                    </a:moveTo>
                    <a:cubicBezTo>
                      <a:pt x="805" y="434"/>
                      <a:pt x="757" y="353"/>
                      <a:pt x="687" y="306"/>
                    </a:cubicBezTo>
                    <a:cubicBezTo>
                      <a:pt x="686" y="242"/>
                      <a:pt x="653" y="187"/>
                      <a:pt x="603" y="154"/>
                    </a:cubicBezTo>
                    <a:cubicBezTo>
                      <a:pt x="573" y="135"/>
                      <a:pt x="537" y="123"/>
                      <a:pt x="499" y="123"/>
                    </a:cubicBezTo>
                    <a:cubicBezTo>
                      <a:pt x="466" y="123"/>
                      <a:pt x="435" y="132"/>
                      <a:pt x="409" y="145"/>
                    </a:cubicBezTo>
                    <a:cubicBezTo>
                      <a:pt x="351" y="59"/>
                      <a:pt x="252" y="0"/>
                      <a:pt x="138" y="0"/>
                    </a:cubicBezTo>
                    <a:cubicBezTo>
                      <a:pt x="88" y="0"/>
                      <a:pt x="43" y="12"/>
                      <a:pt x="0" y="31"/>
                    </a:cubicBezTo>
                    <a:cubicBezTo>
                      <a:pt x="698" y="729"/>
                      <a:pt x="698" y="729"/>
                      <a:pt x="698" y="729"/>
                    </a:cubicBezTo>
                    <a:cubicBezTo>
                      <a:pt x="763" y="683"/>
                      <a:pt x="805" y="608"/>
                      <a:pt x="805" y="52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 name="Freeform 7"/>
              <p:cNvSpPr>
                <a:spLocks/>
              </p:cNvSpPr>
              <p:nvPr/>
            </p:nvSpPr>
            <p:spPr bwMode="auto">
              <a:xfrm>
                <a:off x="167" y="1545"/>
                <a:ext cx="935" cy="651"/>
              </a:xfrm>
              <a:custGeom>
                <a:avLst/>
                <a:gdLst>
                  <a:gd name="T0" fmla="*/ 376 w 1074"/>
                  <a:gd name="T1" fmla="*/ 0 h 746"/>
                  <a:gd name="T2" fmla="*/ 190 w 1074"/>
                  <a:gd name="T3" fmla="*/ 295 h 746"/>
                  <a:gd name="T4" fmla="*/ 190 w 1074"/>
                  <a:gd name="T5" fmla="*/ 309 h 746"/>
                  <a:gd name="T6" fmla="*/ 0 w 1074"/>
                  <a:gd name="T7" fmla="*/ 527 h 746"/>
                  <a:gd name="T8" fmla="*/ 219 w 1074"/>
                  <a:gd name="T9" fmla="*/ 746 h 746"/>
                  <a:gd name="T10" fmla="*/ 304 w 1074"/>
                  <a:gd name="T11" fmla="*/ 746 h 746"/>
                  <a:gd name="T12" fmla="*/ 342 w 1074"/>
                  <a:gd name="T13" fmla="*/ 746 h 746"/>
                  <a:gd name="T14" fmla="*/ 356 w 1074"/>
                  <a:gd name="T15" fmla="*/ 746 h 746"/>
                  <a:gd name="T16" fmla="*/ 366 w 1074"/>
                  <a:gd name="T17" fmla="*/ 746 h 746"/>
                  <a:gd name="T18" fmla="*/ 898 w 1074"/>
                  <a:gd name="T19" fmla="*/ 746 h 746"/>
                  <a:gd name="T20" fmla="*/ 924 w 1074"/>
                  <a:gd name="T21" fmla="*/ 746 h 746"/>
                  <a:gd name="T22" fmla="*/ 952 w 1074"/>
                  <a:gd name="T23" fmla="*/ 746 h 746"/>
                  <a:gd name="T24" fmla="*/ 1074 w 1074"/>
                  <a:gd name="T25" fmla="*/ 698 h 746"/>
                  <a:gd name="T26" fmla="*/ 376 w 1074"/>
                  <a:gd name="T27" fmla="*/ 0 h 746"/>
                  <a:gd name="T28" fmla="*/ 376 w 1074"/>
                  <a:gd name="T29"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4" h="746">
                    <a:moveTo>
                      <a:pt x="376" y="0"/>
                    </a:moveTo>
                    <a:cubicBezTo>
                      <a:pt x="266" y="52"/>
                      <a:pt x="190" y="164"/>
                      <a:pt x="190" y="295"/>
                    </a:cubicBezTo>
                    <a:cubicBezTo>
                      <a:pt x="190" y="299"/>
                      <a:pt x="190" y="306"/>
                      <a:pt x="190" y="309"/>
                    </a:cubicBezTo>
                    <a:cubicBezTo>
                      <a:pt x="83" y="325"/>
                      <a:pt x="0" y="416"/>
                      <a:pt x="0" y="527"/>
                    </a:cubicBezTo>
                    <a:cubicBezTo>
                      <a:pt x="0" y="646"/>
                      <a:pt x="97" y="743"/>
                      <a:pt x="219" y="746"/>
                    </a:cubicBezTo>
                    <a:cubicBezTo>
                      <a:pt x="219" y="746"/>
                      <a:pt x="219" y="746"/>
                      <a:pt x="304" y="746"/>
                    </a:cubicBezTo>
                    <a:cubicBezTo>
                      <a:pt x="316" y="746"/>
                      <a:pt x="337" y="746"/>
                      <a:pt x="342" y="746"/>
                    </a:cubicBezTo>
                    <a:cubicBezTo>
                      <a:pt x="342" y="746"/>
                      <a:pt x="342" y="746"/>
                      <a:pt x="356" y="746"/>
                    </a:cubicBezTo>
                    <a:cubicBezTo>
                      <a:pt x="359" y="746"/>
                      <a:pt x="363" y="746"/>
                      <a:pt x="366" y="746"/>
                    </a:cubicBezTo>
                    <a:cubicBezTo>
                      <a:pt x="499" y="746"/>
                      <a:pt x="779" y="746"/>
                      <a:pt x="898" y="746"/>
                    </a:cubicBezTo>
                    <a:cubicBezTo>
                      <a:pt x="907" y="746"/>
                      <a:pt x="915" y="746"/>
                      <a:pt x="924" y="746"/>
                    </a:cubicBezTo>
                    <a:cubicBezTo>
                      <a:pt x="933" y="746"/>
                      <a:pt x="943" y="746"/>
                      <a:pt x="952" y="746"/>
                    </a:cubicBezTo>
                    <a:cubicBezTo>
                      <a:pt x="998" y="741"/>
                      <a:pt x="1038" y="722"/>
                      <a:pt x="1074" y="698"/>
                    </a:cubicBezTo>
                    <a:cubicBezTo>
                      <a:pt x="376" y="0"/>
                      <a:pt x="376" y="0"/>
                      <a:pt x="376" y="0"/>
                    </a:cubicBezTo>
                    <a:cubicBezTo>
                      <a:pt x="376" y="0"/>
                      <a:pt x="376" y="0"/>
                      <a:pt x="376"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93" name="TextBox 103"/>
            <p:cNvSpPr txBox="1"/>
            <p:nvPr/>
          </p:nvSpPr>
          <p:spPr>
            <a:xfrm>
              <a:off x="685157" y="3340484"/>
              <a:ext cx="1808316" cy="764312"/>
            </a:xfrm>
            <a:prstGeom prst="rect">
              <a:avLst/>
            </a:prstGeom>
            <a:noFill/>
          </p:spPr>
          <p:txBody>
            <a:bodyPr wrap="none" lIns="182880" tIns="146304" rIns="182880" bIns="146304" rtlCol="0">
              <a:spAutoFit/>
            </a:bodyPr>
            <a:lstStyle/>
            <a:p>
              <a:pPr algn="ctr">
                <a:lnSpc>
                  <a:spcPct val="90000"/>
                </a:lnSpc>
                <a:spcAft>
                  <a:spcPts val="200"/>
                </a:spcAft>
              </a:pPr>
              <a:r>
                <a:rPr lang="en-US" sz="1600" dirty="0" smtClean="0">
                  <a:gradFill>
                    <a:gsLst>
                      <a:gs pos="2917">
                        <a:srgbClr val="FFFFFF"/>
                      </a:gs>
                      <a:gs pos="30000">
                        <a:srgbClr val="FFFFFF"/>
                      </a:gs>
                    </a:gsLst>
                    <a:lin ang="5400000" scaled="0"/>
                  </a:gradFill>
                </a:rPr>
                <a:t>Azure </a:t>
              </a:r>
            </a:p>
            <a:p>
              <a:pPr algn="ctr">
                <a:lnSpc>
                  <a:spcPct val="90000"/>
                </a:lnSpc>
                <a:spcAft>
                  <a:spcPts val="200"/>
                </a:spcAft>
              </a:pPr>
              <a:r>
                <a:rPr lang="en-US" sz="1600" dirty="0" smtClean="0">
                  <a:gradFill>
                    <a:gsLst>
                      <a:gs pos="2917">
                        <a:srgbClr val="FFFFFF"/>
                      </a:gs>
                      <a:gs pos="30000">
                        <a:srgbClr val="FFFFFF"/>
                      </a:gs>
                    </a:gsLst>
                    <a:lin ang="5400000" scaled="0"/>
                  </a:gradFill>
                </a:rPr>
                <a:t>Active Directory</a:t>
              </a:r>
            </a:p>
          </p:txBody>
        </p:sp>
        <p:cxnSp>
          <p:nvCxnSpPr>
            <p:cNvPr id="120" name="Straight Arrow Connector 119"/>
            <p:cNvCxnSpPr/>
            <p:nvPr/>
          </p:nvCxnSpPr>
          <p:spPr>
            <a:xfrm>
              <a:off x="2409034" y="2968542"/>
              <a:ext cx="609599"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5" name="Group 12"/>
            <p:cNvGrpSpPr>
              <a:grpSpLocks noChangeAspect="1"/>
            </p:cNvGrpSpPr>
            <p:nvPr/>
          </p:nvGrpSpPr>
          <p:grpSpPr bwMode="auto">
            <a:xfrm>
              <a:off x="1345409" y="2627633"/>
              <a:ext cx="514350" cy="511175"/>
              <a:chOff x="655" y="1614"/>
              <a:chExt cx="324" cy="322"/>
            </a:xfrm>
          </p:grpSpPr>
          <p:sp>
            <p:nvSpPr>
              <p:cNvPr id="17" name="Freeform 13"/>
              <p:cNvSpPr>
                <a:spLocks/>
              </p:cNvSpPr>
              <p:nvPr/>
            </p:nvSpPr>
            <p:spPr bwMode="auto">
              <a:xfrm>
                <a:off x="668" y="1628"/>
                <a:ext cx="297" cy="297"/>
              </a:xfrm>
              <a:custGeom>
                <a:avLst/>
                <a:gdLst>
                  <a:gd name="T0" fmla="*/ 0 w 297"/>
                  <a:gd name="T1" fmla="*/ 175 h 297"/>
                  <a:gd name="T2" fmla="*/ 147 w 297"/>
                  <a:gd name="T3" fmla="*/ 0 h 297"/>
                  <a:gd name="T4" fmla="*/ 297 w 297"/>
                  <a:gd name="T5" fmla="*/ 175 h 297"/>
                  <a:gd name="T6" fmla="*/ 147 w 297"/>
                  <a:gd name="T7" fmla="*/ 297 h 297"/>
                  <a:gd name="T8" fmla="*/ 0 w 297"/>
                  <a:gd name="T9" fmla="*/ 175 h 297"/>
                </a:gdLst>
                <a:ahLst/>
                <a:cxnLst>
                  <a:cxn ang="0">
                    <a:pos x="T0" y="T1"/>
                  </a:cxn>
                  <a:cxn ang="0">
                    <a:pos x="T2" y="T3"/>
                  </a:cxn>
                  <a:cxn ang="0">
                    <a:pos x="T4" y="T5"/>
                  </a:cxn>
                  <a:cxn ang="0">
                    <a:pos x="T6" y="T7"/>
                  </a:cxn>
                  <a:cxn ang="0">
                    <a:pos x="T8" y="T9"/>
                  </a:cxn>
                </a:cxnLst>
                <a:rect l="0" t="0" r="r" b="b"/>
                <a:pathLst>
                  <a:path w="297" h="297">
                    <a:moveTo>
                      <a:pt x="0" y="175"/>
                    </a:moveTo>
                    <a:lnTo>
                      <a:pt x="147" y="0"/>
                    </a:lnTo>
                    <a:lnTo>
                      <a:pt x="297" y="175"/>
                    </a:lnTo>
                    <a:lnTo>
                      <a:pt x="147" y="297"/>
                    </a:lnTo>
                    <a:lnTo>
                      <a:pt x="0" y="1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14"/>
              <p:cNvSpPr>
                <a:spLocks noEditPoints="1"/>
              </p:cNvSpPr>
              <p:nvPr/>
            </p:nvSpPr>
            <p:spPr bwMode="auto">
              <a:xfrm>
                <a:off x="655" y="1614"/>
                <a:ext cx="324" cy="322"/>
              </a:xfrm>
              <a:custGeom>
                <a:avLst/>
                <a:gdLst>
                  <a:gd name="T0" fmla="*/ 212 w 428"/>
                  <a:gd name="T1" fmla="*/ 37 h 425"/>
                  <a:gd name="T2" fmla="*/ 393 w 428"/>
                  <a:gd name="T3" fmla="*/ 247 h 425"/>
                  <a:gd name="T4" fmla="*/ 212 w 428"/>
                  <a:gd name="T5" fmla="*/ 394 h 425"/>
                  <a:gd name="T6" fmla="*/ 34 w 428"/>
                  <a:gd name="T7" fmla="*/ 247 h 425"/>
                  <a:gd name="T8" fmla="*/ 212 w 428"/>
                  <a:gd name="T9" fmla="*/ 37 h 425"/>
                  <a:gd name="T10" fmla="*/ 212 w 428"/>
                  <a:gd name="T11" fmla="*/ 0 h 425"/>
                  <a:gd name="T12" fmla="*/ 194 w 428"/>
                  <a:gd name="T13" fmla="*/ 22 h 425"/>
                  <a:gd name="T14" fmla="*/ 16 w 428"/>
                  <a:gd name="T15" fmla="*/ 232 h 425"/>
                  <a:gd name="T16" fmla="*/ 0 w 428"/>
                  <a:gd name="T17" fmla="*/ 250 h 425"/>
                  <a:gd name="T18" fmla="*/ 19 w 428"/>
                  <a:gd name="T19" fmla="*/ 266 h 425"/>
                  <a:gd name="T20" fmla="*/ 197 w 428"/>
                  <a:gd name="T21" fmla="*/ 413 h 425"/>
                  <a:gd name="T22" fmla="*/ 212 w 428"/>
                  <a:gd name="T23" fmla="*/ 425 h 425"/>
                  <a:gd name="T24" fmla="*/ 227 w 428"/>
                  <a:gd name="T25" fmla="*/ 413 h 425"/>
                  <a:gd name="T26" fmla="*/ 408 w 428"/>
                  <a:gd name="T27" fmla="*/ 266 h 425"/>
                  <a:gd name="T28" fmla="*/ 428 w 428"/>
                  <a:gd name="T29" fmla="*/ 251 h 425"/>
                  <a:gd name="T30" fmla="*/ 411 w 428"/>
                  <a:gd name="T31" fmla="*/ 232 h 425"/>
                  <a:gd name="T32" fmla="*/ 230 w 428"/>
                  <a:gd name="T33" fmla="*/ 22 h 425"/>
                  <a:gd name="T34" fmla="*/ 212 w 428"/>
                  <a:gd name="T35"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8" h="425">
                    <a:moveTo>
                      <a:pt x="212" y="37"/>
                    </a:moveTo>
                    <a:cubicBezTo>
                      <a:pt x="393" y="247"/>
                      <a:pt x="393" y="247"/>
                      <a:pt x="393" y="247"/>
                    </a:cubicBezTo>
                    <a:cubicBezTo>
                      <a:pt x="393" y="247"/>
                      <a:pt x="393" y="247"/>
                      <a:pt x="212" y="394"/>
                    </a:cubicBezTo>
                    <a:cubicBezTo>
                      <a:pt x="212" y="394"/>
                      <a:pt x="212" y="394"/>
                      <a:pt x="34" y="247"/>
                    </a:cubicBezTo>
                    <a:cubicBezTo>
                      <a:pt x="34" y="247"/>
                      <a:pt x="34" y="247"/>
                      <a:pt x="212" y="37"/>
                    </a:cubicBezTo>
                    <a:moveTo>
                      <a:pt x="212" y="0"/>
                    </a:moveTo>
                    <a:cubicBezTo>
                      <a:pt x="194" y="22"/>
                      <a:pt x="194" y="22"/>
                      <a:pt x="194" y="22"/>
                    </a:cubicBezTo>
                    <a:cubicBezTo>
                      <a:pt x="16" y="232"/>
                      <a:pt x="16" y="232"/>
                      <a:pt x="16" y="232"/>
                    </a:cubicBezTo>
                    <a:cubicBezTo>
                      <a:pt x="0" y="250"/>
                      <a:pt x="0" y="250"/>
                      <a:pt x="0" y="250"/>
                    </a:cubicBezTo>
                    <a:cubicBezTo>
                      <a:pt x="19" y="266"/>
                      <a:pt x="19" y="266"/>
                      <a:pt x="19" y="266"/>
                    </a:cubicBezTo>
                    <a:cubicBezTo>
                      <a:pt x="197" y="413"/>
                      <a:pt x="197" y="413"/>
                      <a:pt x="197" y="413"/>
                    </a:cubicBezTo>
                    <a:cubicBezTo>
                      <a:pt x="212" y="425"/>
                      <a:pt x="212" y="425"/>
                      <a:pt x="212" y="425"/>
                    </a:cubicBezTo>
                    <a:cubicBezTo>
                      <a:pt x="227" y="413"/>
                      <a:pt x="227" y="413"/>
                      <a:pt x="227" y="413"/>
                    </a:cubicBezTo>
                    <a:cubicBezTo>
                      <a:pt x="408" y="266"/>
                      <a:pt x="408" y="266"/>
                      <a:pt x="408" y="266"/>
                    </a:cubicBezTo>
                    <a:cubicBezTo>
                      <a:pt x="428" y="251"/>
                      <a:pt x="428" y="251"/>
                      <a:pt x="428" y="251"/>
                    </a:cubicBezTo>
                    <a:cubicBezTo>
                      <a:pt x="411" y="232"/>
                      <a:pt x="411" y="232"/>
                      <a:pt x="411" y="232"/>
                    </a:cubicBezTo>
                    <a:cubicBezTo>
                      <a:pt x="230" y="22"/>
                      <a:pt x="230" y="22"/>
                      <a:pt x="230" y="22"/>
                    </a:cubicBezTo>
                    <a:cubicBezTo>
                      <a:pt x="212" y="0"/>
                      <a:pt x="212" y="0"/>
                      <a:pt x="2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5"/>
              <p:cNvSpPr>
                <a:spLocks/>
              </p:cNvSpPr>
              <p:nvPr/>
            </p:nvSpPr>
            <p:spPr bwMode="auto">
              <a:xfrm>
                <a:off x="763" y="1745"/>
                <a:ext cx="46" cy="83"/>
              </a:xfrm>
              <a:custGeom>
                <a:avLst/>
                <a:gdLst>
                  <a:gd name="T0" fmla="*/ 62 w 62"/>
                  <a:gd name="T1" fmla="*/ 110 h 110"/>
                  <a:gd name="T2" fmla="*/ 1 w 62"/>
                  <a:gd name="T3" fmla="*/ 76 h 110"/>
                  <a:gd name="T4" fmla="*/ 2 w 62"/>
                  <a:gd name="T5" fmla="*/ 69 h 110"/>
                  <a:gd name="T6" fmla="*/ 0 w 62"/>
                  <a:gd name="T7" fmla="*/ 57 h 110"/>
                  <a:gd name="T8" fmla="*/ 60 w 62"/>
                  <a:gd name="T9" fmla="*/ 0 h 110"/>
                  <a:gd name="T10" fmla="*/ 62 w 62"/>
                  <a:gd name="T11" fmla="*/ 0 h 110"/>
                  <a:gd name="T12" fmla="*/ 62 w 62"/>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62" h="110">
                    <a:moveTo>
                      <a:pt x="62" y="110"/>
                    </a:moveTo>
                    <a:cubicBezTo>
                      <a:pt x="62" y="110"/>
                      <a:pt x="62" y="110"/>
                      <a:pt x="1" y="76"/>
                    </a:cubicBezTo>
                    <a:cubicBezTo>
                      <a:pt x="2" y="74"/>
                      <a:pt x="2" y="71"/>
                      <a:pt x="2" y="69"/>
                    </a:cubicBezTo>
                    <a:cubicBezTo>
                      <a:pt x="2" y="65"/>
                      <a:pt x="1" y="61"/>
                      <a:pt x="0" y="57"/>
                    </a:cubicBezTo>
                    <a:cubicBezTo>
                      <a:pt x="60" y="0"/>
                      <a:pt x="60" y="0"/>
                      <a:pt x="60" y="0"/>
                    </a:cubicBezTo>
                    <a:cubicBezTo>
                      <a:pt x="61" y="0"/>
                      <a:pt x="61" y="0"/>
                      <a:pt x="62" y="0"/>
                    </a:cubicBezTo>
                    <a:cubicBezTo>
                      <a:pt x="62" y="0"/>
                      <a:pt x="62" y="0"/>
                      <a:pt x="62" y="11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16"/>
              <p:cNvSpPr>
                <a:spLocks/>
              </p:cNvSpPr>
              <p:nvPr/>
            </p:nvSpPr>
            <p:spPr bwMode="auto">
              <a:xfrm>
                <a:off x="681" y="1642"/>
                <a:ext cx="134" cy="271"/>
              </a:xfrm>
              <a:custGeom>
                <a:avLst/>
                <a:gdLst>
                  <a:gd name="T0" fmla="*/ 178 w 178"/>
                  <a:gd name="T1" fmla="*/ 0 h 357"/>
                  <a:gd name="T2" fmla="*/ 178 w 178"/>
                  <a:gd name="T3" fmla="*/ 76 h 357"/>
                  <a:gd name="T4" fmla="*/ 149 w 178"/>
                  <a:gd name="T5" fmla="*/ 107 h 357"/>
                  <a:gd name="T6" fmla="*/ 154 w 178"/>
                  <a:gd name="T7" fmla="*/ 125 h 357"/>
                  <a:gd name="T8" fmla="*/ 96 w 178"/>
                  <a:gd name="T9" fmla="*/ 180 h 357"/>
                  <a:gd name="T10" fmla="*/ 82 w 178"/>
                  <a:gd name="T11" fmla="*/ 176 h 357"/>
                  <a:gd name="T12" fmla="*/ 53 w 178"/>
                  <a:gd name="T13" fmla="*/ 205 h 357"/>
                  <a:gd name="T14" fmla="*/ 82 w 178"/>
                  <a:gd name="T15" fmla="*/ 234 h 357"/>
                  <a:gd name="T16" fmla="*/ 102 w 178"/>
                  <a:gd name="T17" fmla="*/ 225 h 357"/>
                  <a:gd name="T18" fmla="*/ 158 w 178"/>
                  <a:gd name="T19" fmla="*/ 257 h 357"/>
                  <a:gd name="T20" fmla="*/ 152 w 178"/>
                  <a:gd name="T21" fmla="*/ 274 h 357"/>
                  <a:gd name="T22" fmla="*/ 178 w 178"/>
                  <a:gd name="T23" fmla="*/ 303 h 357"/>
                  <a:gd name="T24" fmla="*/ 178 w 178"/>
                  <a:gd name="T25" fmla="*/ 357 h 357"/>
                  <a:gd name="T26" fmla="*/ 0 w 178"/>
                  <a:gd name="T27" fmla="*/ 210 h 357"/>
                  <a:gd name="T28" fmla="*/ 178 w 178"/>
                  <a:gd name="T29"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357">
                    <a:moveTo>
                      <a:pt x="178" y="0"/>
                    </a:moveTo>
                    <a:cubicBezTo>
                      <a:pt x="178" y="76"/>
                      <a:pt x="178" y="76"/>
                      <a:pt x="178" y="76"/>
                    </a:cubicBezTo>
                    <a:cubicBezTo>
                      <a:pt x="162" y="77"/>
                      <a:pt x="149" y="90"/>
                      <a:pt x="149" y="107"/>
                    </a:cubicBezTo>
                    <a:cubicBezTo>
                      <a:pt x="149" y="114"/>
                      <a:pt x="151" y="120"/>
                      <a:pt x="154" y="125"/>
                    </a:cubicBezTo>
                    <a:cubicBezTo>
                      <a:pt x="154" y="125"/>
                      <a:pt x="154" y="125"/>
                      <a:pt x="96" y="180"/>
                    </a:cubicBezTo>
                    <a:cubicBezTo>
                      <a:pt x="92" y="177"/>
                      <a:pt x="87" y="176"/>
                      <a:pt x="82" y="176"/>
                    </a:cubicBezTo>
                    <a:cubicBezTo>
                      <a:pt x="66" y="176"/>
                      <a:pt x="53" y="188"/>
                      <a:pt x="53" y="205"/>
                    </a:cubicBezTo>
                    <a:cubicBezTo>
                      <a:pt x="53" y="221"/>
                      <a:pt x="66" y="234"/>
                      <a:pt x="82" y="234"/>
                    </a:cubicBezTo>
                    <a:cubicBezTo>
                      <a:pt x="89" y="234"/>
                      <a:pt x="96" y="230"/>
                      <a:pt x="102" y="225"/>
                    </a:cubicBezTo>
                    <a:cubicBezTo>
                      <a:pt x="102" y="225"/>
                      <a:pt x="102" y="225"/>
                      <a:pt x="158" y="257"/>
                    </a:cubicBezTo>
                    <a:cubicBezTo>
                      <a:pt x="154" y="261"/>
                      <a:pt x="152" y="267"/>
                      <a:pt x="152" y="274"/>
                    </a:cubicBezTo>
                    <a:cubicBezTo>
                      <a:pt x="152" y="289"/>
                      <a:pt x="163" y="302"/>
                      <a:pt x="178" y="303"/>
                    </a:cubicBezTo>
                    <a:cubicBezTo>
                      <a:pt x="178" y="357"/>
                      <a:pt x="178" y="357"/>
                      <a:pt x="178" y="357"/>
                    </a:cubicBezTo>
                    <a:cubicBezTo>
                      <a:pt x="178" y="357"/>
                      <a:pt x="178" y="357"/>
                      <a:pt x="0" y="210"/>
                    </a:cubicBezTo>
                    <a:cubicBezTo>
                      <a:pt x="0" y="210"/>
                      <a:pt x="0" y="210"/>
                      <a:pt x="178"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7"/>
              <p:cNvSpPr>
                <a:spLocks/>
              </p:cNvSpPr>
              <p:nvPr/>
            </p:nvSpPr>
            <p:spPr bwMode="auto">
              <a:xfrm>
                <a:off x="821" y="1744"/>
                <a:ext cx="47" cy="84"/>
              </a:xfrm>
              <a:custGeom>
                <a:avLst/>
                <a:gdLst>
                  <a:gd name="T0" fmla="*/ 0 w 62"/>
                  <a:gd name="T1" fmla="*/ 112 h 112"/>
                  <a:gd name="T2" fmla="*/ 0 w 62"/>
                  <a:gd name="T3" fmla="*/ 4 h 112"/>
                  <a:gd name="T4" fmla="*/ 10 w 62"/>
                  <a:gd name="T5" fmla="*/ 0 h 112"/>
                  <a:gd name="T6" fmla="*/ 62 w 62"/>
                  <a:gd name="T7" fmla="*/ 64 h 112"/>
                  <a:gd name="T8" fmla="*/ 61 w 62"/>
                  <a:gd name="T9" fmla="*/ 71 h 112"/>
                  <a:gd name="T10" fmla="*/ 61 w 62"/>
                  <a:gd name="T11" fmla="*/ 73 h 112"/>
                  <a:gd name="T12" fmla="*/ 1 w 62"/>
                  <a:gd name="T13" fmla="*/ 112 h 112"/>
                  <a:gd name="T14" fmla="*/ 0 w 62"/>
                  <a:gd name="T15" fmla="*/ 112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112">
                    <a:moveTo>
                      <a:pt x="0" y="112"/>
                    </a:moveTo>
                    <a:cubicBezTo>
                      <a:pt x="0" y="112"/>
                      <a:pt x="0" y="112"/>
                      <a:pt x="0" y="4"/>
                    </a:cubicBezTo>
                    <a:cubicBezTo>
                      <a:pt x="3" y="3"/>
                      <a:pt x="7" y="2"/>
                      <a:pt x="10" y="0"/>
                    </a:cubicBezTo>
                    <a:cubicBezTo>
                      <a:pt x="62" y="64"/>
                      <a:pt x="62" y="64"/>
                      <a:pt x="62" y="64"/>
                    </a:cubicBezTo>
                    <a:cubicBezTo>
                      <a:pt x="62" y="67"/>
                      <a:pt x="61" y="69"/>
                      <a:pt x="61" y="71"/>
                    </a:cubicBezTo>
                    <a:cubicBezTo>
                      <a:pt x="61" y="71"/>
                      <a:pt x="61" y="72"/>
                      <a:pt x="61" y="73"/>
                    </a:cubicBezTo>
                    <a:cubicBezTo>
                      <a:pt x="61" y="73"/>
                      <a:pt x="61" y="73"/>
                      <a:pt x="1" y="112"/>
                    </a:cubicBezTo>
                    <a:cubicBezTo>
                      <a:pt x="1" y="112"/>
                      <a:pt x="0" y="112"/>
                      <a:pt x="0" y="11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18"/>
              <p:cNvSpPr>
                <a:spLocks noEditPoints="1"/>
              </p:cNvSpPr>
              <p:nvPr/>
            </p:nvSpPr>
            <p:spPr bwMode="auto">
              <a:xfrm>
                <a:off x="721" y="1700"/>
                <a:ext cx="94" cy="172"/>
              </a:xfrm>
              <a:custGeom>
                <a:avLst/>
                <a:gdLst>
                  <a:gd name="T0" fmla="*/ 115 w 125"/>
                  <a:gd name="T1" fmla="*/ 60 h 227"/>
                  <a:gd name="T2" fmla="*/ 55 w 125"/>
                  <a:gd name="T3" fmla="*/ 117 h 227"/>
                  <a:gd name="T4" fmla="*/ 57 w 125"/>
                  <a:gd name="T5" fmla="*/ 129 h 227"/>
                  <a:gd name="T6" fmla="*/ 56 w 125"/>
                  <a:gd name="T7" fmla="*/ 136 h 227"/>
                  <a:gd name="T8" fmla="*/ 117 w 125"/>
                  <a:gd name="T9" fmla="*/ 170 h 227"/>
                  <a:gd name="T10" fmla="*/ 117 w 125"/>
                  <a:gd name="T11" fmla="*/ 60 h 227"/>
                  <a:gd name="T12" fmla="*/ 115 w 125"/>
                  <a:gd name="T13" fmla="*/ 60 h 227"/>
                  <a:gd name="T14" fmla="*/ 49 w 125"/>
                  <a:gd name="T15" fmla="*/ 149 h 227"/>
                  <a:gd name="T16" fmla="*/ 29 w 125"/>
                  <a:gd name="T17" fmla="*/ 158 h 227"/>
                  <a:gd name="T18" fmla="*/ 0 w 125"/>
                  <a:gd name="T19" fmla="*/ 129 h 227"/>
                  <a:gd name="T20" fmla="*/ 29 w 125"/>
                  <a:gd name="T21" fmla="*/ 100 h 227"/>
                  <a:gd name="T22" fmla="*/ 43 w 125"/>
                  <a:gd name="T23" fmla="*/ 104 h 227"/>
                  <a:gd name="T24" fmla="*/ 101 w 125"/>
                  <a:gd name="T25" fmla="*/ 49 h 227"/>
                  <a:gd name="T26" fmla="*/ 96 w 125"/>
                  <a:gd name="T27" fmla="*/ 31 h 227"/>
                  <a:gd name="T28" fmla="*/ 125 w 125"/>
                  <a:gd name="T29" fmla="*/ 0 h 227"/>
                  <a:gd name="T30" fmla="*/ 125 w 125"/>
                  <a:gd name="T31" fmla="*/ 227 h 227"/>
                  <a:gd name="T32" fmla="*/ 99 w 125"/>
                  <a:gd name="T33" fmla="*/ 198 h 227"/>
                  <a:gd name="T34" fmla="*/ 105 w 125"/>
                  <a:gd name="T35" fmla="*/ 181 h 227"/>
                  <a:gd name="T36" fmla="*/ 49 w 125"/>
                  <a:gd name="T37" fmla="*/ 149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 h="227">
                    <a:moveTo>
                      <a:pt x="115" y="60"/>
                    </a:moveTo>
                    <a:cubicBezTo>
                      <a:pt x="55" y="117"/>
                      <a:pt x="55" y="117"/>
                      <a:pt x="55" y="117"/>
                    </a:cubicBezTo>
                    <a:cubicBezTo>
                      <a:pt x="56" y="121"/>
                      <a:pt x="57" y="125"/>
                      <a:pt x="57" y="129"/>
                    </a:cubicBezTo>
                    <a:cubicBezTo>
                      <a:pt x="57" y="131"/>
                      <a:pt x="57" y="134"/>
                      <a:pt x="56" y="136"/>
                    </a:cubicBezTo>
                    <a:cubicBezTo>
                      <a:pt x="117" y="170"/>
                      <a:pt x="117" y="170"/>
                      <a:pt x="117" y="170"/>
                    </a:cubicBezTo>
                    <a:cubicBezTo>
                      <a:pt x="117" y="60"/>
                      <a:pt x="117" y="60"/>
                      <a:pt x="117" y="60"/>
                    </a:cubicBezTo>
                    <a:cubicBezTo>
                      <a:pt x="116" y="60"/>
                      <a:pt x="116" y="60"/>
                      <a:pt x="115" y="60"/>
                    </a:cubicBezTo>
                    <a:close/>
                    <a:moveTo>
                      <a:pt x="49" y="149"/>
                    </a:moveTo>
                    <a:cubicBezTo>
                      <a:pt x="43" y="154"/>
                      <a:pt x="36" y="158"/>
                      <a:pt x="29" y="158"/>
                    </a:cubicBezTo>
                    <a:cubicBezTo>
                      <a:pt x="13" y="158"/>
                      <a:pt x="0" y="145"/>
                      <a:pt x="0" y="129"/>
                    </a:cubicBezTo>
                    <a:cubicBezTo>
                      <a:pt x="0" y="112"/>
                      <a:pt x="13" y="100"/>
                      <a:pt x="29" y="100"/>
                    </a:cubicBezTo>
                    <a:cubicBezTo>
                      <a:pt x="34" y="100"/>
                      <a:pt x="39" y="101"/>
                      <a:pt x="43" y="104"/>
                    </a:cubicBezTo>
                    <a:cubicBezTo>
                      <a:pt x="101" y="49"/>
                      <a:pt x="101" y="49"/>
                      <a:pt x="101" y="49"/>
                    </a:cubicBezTo>
                    <a:cubicBezTo>
                      <a:pt x="98" y="44"/>
                      <a:pt x="96" y="38"/>
                      <a:pt x="96" y="31"/>
                    </a:cubicBezTo>
                    <a:cubicBezTo>
                      <a:pt x="96" y="14"/>
                      <a:pt x="109" y="1"/>
                      <a:pt x="125" y="0"/>
                    </a:cubicBezTo>
                    <a:cubicBezTo>
                      <a:pt x="125" y="227"/>
                      <a:pt x="125" y="227"/>
                      <a:pt x="125" y="227"/>
                    </a:cubicBezTo>
                    <a:cubicBezTo>
                      <a:pt x="110" y="226"/>
                      <a:pt x="99" y="213"/>
                      <a:pt x="99" y="198"/>
                    </a:cubicBezTo>
                    <a:cubicBezTo>
                      <a:pt x="99" y="191"/>
                      <a:pt x="101" y="185"/>
                      <a:pt x="105" y="181"/>
                    </a:cubicBezTo>
                    <a:cubicBezTo>
                      <a:pt x="49" y="149"/>
                      <a:pt x="49" y="149"/>
                      <a:pt x="49" y="1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19"/>
              <p:cNvSpPr>
                <a:spLocks/>
              </p:cNvSpPr>
              <p:nvPr/>
            </p:nvSpPr>
            <p:spPr bwMode="auto">
              <a:xfrm>
                <a:off x="815" y="1642"/>
                <a:ext cx="137" cy="271"/>
              </a:xfrm>
              <a:custGeom>
                <a:avLst/>
                <a:gdLst>
                  <a:gd name="T0" fmla="*/ 181 w 181"/>
                  <a:gd name="T1" fmla="*/ 210 h 357"/>
                  <a:gd name="T2" fmla="*/ 0 w 181"/>
                  <a:gd name="T3" fmla="*/ 357 h 357"/>
                  <a:gd name="T4" fmla="*/ 0 w 181"/>
                  <a:gd name="T5" fmla="*/ 303 h 357"/>
                  <a:gd name="T6" fmla="*/ 2 w 181"/>
                  <a:gd name="T7" fmla="*/ 303 h 357"/>
                  <a:gd name="T8" fmla="*/ 31 w 181"/>
                  <a:gd name="T9" fmla="*/ 274 h 357"/>
                  <a:gd name="T10" fmla="*/ 26 w 181"/>
                  <a:gd name="T11" fmla="*/ 257 h 357"/>
                  <a:gd name="T12" fmla="*/ 76 w 181"/>
                  <a:gd name="T13" fmla="*/ 224 h 357"/>
                  <a:gd name="T14" fmla="*/ 97 w 181"/>
                  <a:gd name="T15" fmla="*/ 234 h 357"/>
                  <a:gd name="T16" fmla="*/ 126 w 181"/>
                  <a:gd name="T17" fmla="*/ 205 h 357"/>
                  <a:gd name="T18" fmla="*/ 97 w 181"/>
                  <a:gd name="T19" fmla="*/ 176 h 357"/>
                  <a:gd name="T20" fmla="*/ 79 w 181"/>
                  <a:gd name="T21" fmla="*/ 183 h 357"/>
                  <a:gd name="T22" fmla="*/ 30 w 181"/>
                  <a:gd name="T23" fmla="*/ 122 h 357"/>
                  <a:gd name="T24" fmla="*/ 34 w 181"/>
                  <a:gd name="T25" fmla="*/ 107 h 357"/>
                  <a:gd name="T26" fmla="*/ 2 w 181"/>
                  <a:gd name="T27" fmla="*/ 76 h 357"/>
                  <a:gd name="T28" fmla="*/ 0 w 181"/>
                  <a:gd name="T29" fmla="*/ 76 h 357"/>
                  <a:gd name="T30" fmla="*/ 0 w 181"/>
                  <a:gd name="T31" fmla="*/ 0 h 357"/>
                  <a:gd name="T32" fmla="*/ 181 w 181"/>
                  <a:gd name="T33" fmla="*/ 21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1" h="357">
                    <a:moveTo>
                      <a:pt x="181" y="210"/>
                    </a:moveTo>
                    <a:cubicBezTo>
                      <a:pt x="181" y="210"/>
                      <a:pt x="181" y="210"/>
                      <a:pt x="0" y="357"/>
                    </a:cubicBezTo>
                    <a:cubicBezTo>
                      <a:pt x="0" y="303"/>
                      <a:pt x="0" y="303"/>
                      <a:pt x="0" y="303"/>
                    </a:cubicBezTo>
                    <a:cubicBezTo>
                      <a:pt x="1" y="303"/>
                      <a:pt x="1" y="303"/>
                      <a:pt x="2" y="303"/>
                    </a:cubicBezTo>
                    <a:cubicBezTo>
                      <a:pt x="18" y="303"/>
                      <a:pt x="31" y="290"/>
                      <a:pt x="31" y="274"/>
                    </a:cubicBezTo>
                    <a:cubicBezTo>
                      <a:pt x="31" y="268"/>
                      <a:pt x="29" y="262"/>
                      <a:pt x="26" y="257"/>
                    </a:cubicBezTo>
                    <a:cubicBezTo>
                      <a:pt x="26" y="257"/>
                      <a:pt x="26" y="257"/>
                      <a:pt x="76" y="224"/>
                    </a:cubicBezTo>
                    <a:cubicBezTo>
                      <a:pt x="81" y="230"/>
                      <a:pt x="89" y="234"/>
                      <a:pt x="97" y="234"/>
                    </a:cubicBezTo>
                    <a:cubicBezTo>
                      <a:pt x="113" y="234"/>
                      <a:pt x="126" y="221"/>
                      <a:pt x="126" y="205"/>
                    </a:cubicBezTo>
                    <a:cubicBezTo>
                      <a:pt x="126" y="188"/>
                      <a:pt x="113" y="176"/>
                      <a:pt x="97" y="176"/>
                    </a:cubicBezTo>
                    <a:cubicBezTo>
                      <a:pt x="90" y="176"/>
                      <a:pt x="84" y="178"/>
                      <a:pt x="79" y="183"/>
                    </a:cubicBezTo>
                    <a:cubicBezTo>
                      <a:pt x="79" y="183"/>
                      <a:pt x="79" y="183"/>
                      <a:pt x="30" y="122"/>
                    </a:cubicBezTo>
                    <a:cubicBezTo>
                      <a:pt x="32" y="117"/>
                      <a:pt x="34" y="112"/>
                      <a:pt x="34" y="107"/>
                    </a:cubicBezTo>
                    <a:cubicBezTo>
                      <a:pt x="34" y="90"/>
                      <a:pt x="19" y="76"/>
                      <a:pt x="2" y="76"/>
                    </a:cubicBezTo>
                    <a:cubicBezTo>
                      <a:pt x="1" y="76"/>
                      <a:pt x="1" y="76"/>
                      <a:pt x="0" y="76"/>
                    </a:cubicBezTo>
                    <a:cubicBezTo>
                      <a:pt x="0" y="0"/>
                      <a:pt x="0" y="0"/>
                      <a:pt x="0" y="0"/>
                    </a:cubicBezTo>
                    <a:lnTo>
                      <a:pt x="181" y="21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20"/>
              <p:cNvSpPr>
                <a:spLocks noEditPoints="1"/>
              </p:cNvSpPr>
              <p:nvPr/>
            </p:nvSpPr>
            <p:spPr bwMode="auto">
              <a:xfrm>
                <a:off x="815" y="1700"/>
                <a:ext cx="96" cy="172"/>
              </a:xfrm>
              <a:custGeom>
                <a:avLst/>
                <a:gdLst>
                  <a:gd name="T0" fmla="*/ 7 w 126"/>
                  <a:gd name="T1" fmla="*/ 62 h 227"/>
                  <a:gd name="T2" fmla="*/ 7 w 126"/>
                  <a:gd name="T3" fmla="*/ 170 h 227"/>
                  <a:gd name="T4" fmla="*/ 8 w 126"/>
                  <a:gd name="T5" fmla="*/ 170 h 227"/>
                  <a:gd name="T6" fmla="*/ 68 w 126"/>
                  <a:gd name="T7" fmla="*/ 131 h 227"/>
                  <a:gd name="T8" fmla="*/ 68 w 126"/>
                  <a:gd name="T9" fmla="*/ 129 h 227"/>
                  <a:gd name="T10" fmla="*/ 69 w 126"/>
                  <a:gd name="T11" fmla="*/ 122 h 227"/>
                  <a:gd name="T12" fmla="*/ 17 w 126"/>
                  <a:gd name="T13" fmla="*/ 58 h 227"/>
                  <a:gd name="T14" fmla="*/ 7 w 126"/>
                  <a:gd name="T15" fmla="*/ 62 h 227"/>
                  <a:gd name="T16" fmla="*/ 31 w 126"/>
                  <a:gd name="T17" fmla="*/ 198 h 227"/>
                  <a:gd name="T18" fmla="*/ 2 w 126"/>
                  <a:gd name="T19" fmla="*/ 227 h 227"/>
                  <a:gd name="T20" fmla="*/ 0 w 126"/>
                  <a:gd name="T21" fmla="*/ 227 h 227"/>
                  <a:gd name="T22" fmla="*/ 0 w 126"/>
                  <a:gd name="T23" fmla="*/ 0 h 227"/>
                  <a:gd name="T24" fmla="*/ 2 w 126"/>
                  <a:gd name="T25" fmla="*/ 0 h 227"/>
                  <a:gd name="T26" fmla="*/ 34 w 126"/>
                  <a:gd name="T27" fmla="*/ 31 h 227"/>
                  <a:gd name="T28" fmla="*/ 30 w 126"/>
                  <a:gd name="T29" fmla="*/ 46 h 227"/>
                  <a:gd name="T30" fmla="*/ 79 w 126"/>
                  <a:gd name="T31" fmla="*/ 107 h 227"/>
                  <a:gd name="T32" fmla="*/ 97 w 126"/>
                  <a:gd name="T33" fmla="*/ 100 h 227"/>
                  <a:gd name="T34" fmla="*/ 126 w 126"/>
                  <a:gd name="T35" fmla="*/ 129 h 227"/>
                  <a:gd name="T36" fmla="*/ 97 w 126"/>
                  <a:gd name="T37" fmla="*/ 158 h 227"/>
                  <a:gd name="T38" fmla="*/ 76 w 126"/>
                  <a:gd name="T39" fmla="*/ 148 h 227"/>
                  <a:gd name="T40" fmla="*/ 26 w 126"/>
                  <a:gd name="T41" fmla="*/ 181 h 227"/>
                  <a:gd name="T42" fmla="*/ 31 w 126"/>
                  <a:gd name="T43" fmla="*/ 19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6" h="227">
                    <a:moveTo>
                      <a:pt x="7" y="62"/>
                    </a:moveTo>
                    <a:cubicBezTo>
                      <a:pt x="7" y="170"/>
                      <a:pt x="7" y="170"/>
                      <a:pt x="7" y="170"/>
                    </a:cubicBezTo>
                    <a:cubicBezTo>
                      <a:pt x="7" y="170"/>
                      <a:pt x="8" y="170"/>
                      <a:pt x="8" y="170"/>
                    </a:cubicBezTo>
                    <a:cubicBezTo>
                      <a:pt x="68" y="131"/>
                      <a:pt x="68" y="131"/>
                      <a:pt x="68" y="131"/>
                    </a:cubicBezTo>
                    <a:cubicBezTo>
                      <a:pt x="68" y="130"/>
                      <a:pt x="68" y="129"/>
                      <a:pt x="68" y="129"/>
                    </a:cubicBezTo>
                    <a:cubicBezTo>
                      <a:pt x="68" y="127"/>
                      <a:pt x="69" y="125"/>
                      <a:pt x="69" y="122"/>
                    </a:cubicBezTo>
                    <a:cubicBezTo>
                      <a:pt x="17" y="58"/>
                      <a:pt x="17" y="58"/>
                      <a:pt x="17" y="58"/>
                    </a:cubicBezTo>
                    <a:cubicBezTo>
                      <a:pt x="14" y="60"/>
                      <a:pt x="10" y="61"/>
                      <a:pt x="7" y="62"/>
                    </a:cubicBezTo>
                    <a:close/>
                    <a:moveTo>
                      <a:pt x="31" y="198"/>
                    </a:moveTo>
                    <a:cubicBezTo>
                      <a:pt x="31" y="214"/>
                      <a:pt x="18" y="227"/>
                      <a:pt x="2" y="227"/>
                    </a:cubicBezTo>
                    <a:cubicBezTo>
                      <a:pt x="1" y="227"/>
                      <a:pt x="1" y="227"/>
                      <a:pt x="0" y="227"/>
                    </a:cubicBezTo>
                    <a:cubicBezTo>
                      <a:pt x="0" y="0"/>
                      <a:pt x="0" y="0"/>
                      <a:pt x="0" y="0"/>
                    </a:cubicBezTo>
                    <a:cubicBezTo>
                      <a:pt x="1" y="0"/>
                      <a:pt x="1" y="0"/>
                      <a:pt x="2" y="0"/>
                    </a:cubicBezTo>
                    <a:cubicBezTo>
                      <a:pt x="19" y="0"/>
                      <a:pt x="34" y="14"/>
                      <a:pt x="34" y="31"/>
                    </a:cubicBezTo>
                    <a:cubicBezTo>
                      <a:pt x="34" y="36"/>
                      <a:pt x="32" y="41"/>
                      <a:pt x="30" y="46"/>
                    </a:cubicBezTo>
                    <a:cubicBezTo>
                      <a:pt x="79" y="107"/>
                      <a:pt x="79" y="107"/>
                      <a:pt x="79" y="107"/>
                    </a:cubicBezTo>
                    <a:cubicBezTo>
                      <a:pt x="84" y="102"/>
                      <a:pt x="90" y="100"/>
                      <a:pt x="97" y="100"/>
                    </a:cubicBezTo>
                    <a:cubicBezTo>
                      <a:pt x="113" y="100"/>
                      <a:pt x="126" y="112"/>
                      <a:pt x="126" y="129"/>
                    </a:cubicBezTo>
                    <a:cubicBezTo>
                      <a:pt x="126" y="145"/>
                      <a:pt x="113" y="158"/>
                      <a:pt x="97" y="158"/>
                    </a:cubicBezTo>
                    <a:cubicBezTo>
                      <a:pt x="89" y="158"/>
                      <a:pt x="81" y="154"/>
                      <a:pt x="76" y="148"/>
                    </a:cubicBezTo>
                    <a:cubicBezTo>
                      <a:pt x="26" y="181"/>
                      <a:pt x="26" y="181"/>
                      <a:pt x="26" y="181"/>
                    </a:cubicBezTo>
                    <a:cubicBezTo>
                      <a:pt x="29" y="186"/>
                      <a:pt x="31" y="192"/>
                      <a:pt x="31" y="1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1157" name="Group 1156"/>
          <p:cNvGrpSpPr/>
          <p:nvPr/>
        </p:nvGrpSpPr>
        <p:grpSpPr>
          <a:xfrm>
            <a:off x="9860062" y="2679401"/>
            <a:ext cx="1517881" cy="1178148"/>
            <a:chOff x="10123714" y="2679401"/>
            <a:chExt cx="1517881" cy="1178148"/>
          </a:xfrm>
        </p:grpSpPr>
        <p:sp>
          <p:nvSpPr>
            <p:cNvPr id="96" name="TextBox 95"/>
            <p:cNvSpPr txBox="1"/>
            <p:nvPr/>
          </p:nvSpPr>
          <p:spPr>
            <a:xfrm>
              <a:off x="10812201" y="3340484"/>
              <a:ext cx="829394" cy="517065"/>
            </a:xfrm>
            <a:prstGeom prst="rect">
              <a:avLst/>
            </a:prstGeom>
            <a:noFill/>
          </p:spPr>
          <p:txBody>
            <a:bodyPr wrap="none" lIns="182880" tIns="146304" rIns="182880" bIns="146304" rtlCol="0">
              <a:spAutoFit/>
            </a:bodyPr>
            <a:lstStyle/>
            <a:p>
              <a:pPr algn="ctr">
                <a:lnSpc>
                  <a:spcPct val="90000"/>
                </a:lnSpc>
                <a:spcAft>
                  <a:spcPts val="600"/>
                </a:spcAft>
              </a:pPr>
              <a:r>
                <a:rPr lang="en-US" sz="1600" dirty="0" smtClean="0">
                  <a:gradFill>
                    <a:gsLst>
                      <a:gs pos="2917">
                        <a:srgbClr val="FFFFFF"/>
                      </a:gs>
                      <a:gs pos="30000">
                        <a:srgbClr val="FFFFFF"/>
                      </a:gs>
                    </a:gsLst>
                    <a:lin ang="5400000" scaled="0"/>
                  </a:gradFill>
                </a:rPr>
                <a:t>Apps</a:t>
              </a:r>
            </a:p>
          </p:txBody>
        </p:sp>
        <p:cxnSp>
          <p:nvCxnSpPr>
            <p:cNvPr id="56" name="Straight Arrow Connector 55"/>
            <p:cNvCxnSpPr/>
            <p:nvPr/>
          </p:nvCxnSpPr>
          <p:spPr>
            <a:xfrm>
              <a:off x="10123714" y="2968542"/>
              <a:ext cx="609599"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53" name="Freeform 28"/>
            <p:cNvSpPr>
              <a:spLocks noEditPoints="1"/>
            </p:cNvSpPr>
            <p:nvPr/>
          </p:nvSpPr>
          <p:spPr bwMode="auto">
            <a:xfrm>
              <a:off x="10928658" y="2679401"/>
              <a:ext cx="596481" cy="596481"/>
            </a:xfrm>
            <a:custGeom>
              <a:avLst/>
              <a:gdLst>
                <a:gd name="T0" fmla="*/ 35 w 429"/>
                <a:gd name="T1" fmla="*/ 0 h 429"/>
                <a:gd name="T2" fmla="*/ 21 w 429"/>
                <a:gd name="T3" fmla="*/ 3 h 429"/>
                <a:gd name="T4" fmla="*/ 3 w 429"/>
                <a:gd name="T5" fmla="*/ 21 h 429"/>
                <a:gd name="T6" fmla="*/ 0 w 429"/>
                <a:gd name="T7" fmla="*/ 160 h 429"/>
                <a:gd name="T8" fmla="*/ 3 w 429"/>
                <a:gd name="T9" fmla="*/ 173 h 429"/>
                <a:gd name="T10" fmla="*/ 21 w 429"/>
                <a:gd name="T11" fmla="*/ 195 h 429"/>
                <a:gd name="T12" fmla="*/ 163 w 429"/>
                <a:gd name="T13" fmla="*/ 197 h 429"/>
                <a:gd name="T14" fmla="*/ 176 w 429"/>
                <a:gd name="T15" fmla="*/ 195 h 429"/>
                <a:gd name="T16" fmla="*/ 195 w 429"/>
                <a:gd name="T17" fmla="*/ 173 h 429"/>
                <a:gd name="T18" fmla="*/ 197 w 429"/>
                <a:gd name="T19" fmla="*/ 35 h 429"/>
                <a:gd name="T20" fmla="*/ 195 w 429"/>
                <a:gd name="T21" fmla="*/ 21 h 429"/>
                <a:gd name="T22" fmla="*/ 176 w 429"/>
                <a:gd name="T23" fmla="*/ 3 h 429"/>
                <a:gd name="T24" fmla="*/ 163 w 429"/>
                <a:gd name="T25" fmla="*/ 0 h 429"/>
                <a:gd name="T26" fmla="*/ 35 w 429"/>
                <a:gd name="T27" fmla="*/ 163 h 429"/>
                <a:gd name="T28" fmla="*/ 163 w 429"/>
                <a:gd name="T29" fmla="*/ 35 h 429"/>
                <a:gd name="T30" fmla="*/ 163 w 429"/>
                <a:gd name="T31" fmla="*/ 232 h 429"/>
                <a:gd name="T32" fmla="*/ 35 w 429"/>
                <a:gd name="T33" fmla="*/ 232 h 429"/>
                <a:gd name="T34" fmla="*/ 11 w 429"/>
                <a:gd name="T35" fmla="*/ 242 h 429"/>
                <a:gd name="T36" fmla="*/ 0 w 429"/>
                <a:gd name="T37" fmla="*/ 266 h 429"/>
                <a:gd name="T38" fmla="*/ 0 w 429"/>
                <a:gd name="T39" fmla="*/ 394 h 429"/>
                <a:gd name="T40" fmla="*/ 11 w 429"/>
                <a:gd name="T41" fmla="*/ 418 h 429"/>
                <a:gd name="T42" fmla="*/ 35 w 429"/>
                <a:gd name="T43" fmla="*/ 429 h 429"/>
                <a:gd name="T44" fmla="*/ 163 w 429"/>
                <a:gd name="T45" fmla="*/ 429 h 429"/>
                <a:gd name="T46" fmla="*/ 187 w 429"/>
                <a:gd name="T47" fmla="*/ 418 h 429"/>
                <a:gd name="T48" fmla="*/ 197 w 429"/>
                <a:gd name="T49" fmla="*/ 394 h 429"/>
                <a:gd name="T50" fmla="*/ 197 w 429"/>
                <a:gd name="T51" fmla="*/ 266 h 429"/>
                <a:gd name="T52" fmla="*/ 187 w 429"/>
                <a:gd name="T53" fmla="*/ 242 h 429"/>
                <a:gd name="T54" fmla="*/ 163 w 429"/>
                <a:gd name="T55" fmla="*/ 232 h 429"/>
                <a:gd name="T56" fmla="*/ 163 w 429"/>
                <a:gd name="T57" fmla="*/ 394 h 429"/>
                <a:gd name="T58" fmla="*/ 35 w 429"/>
                <a:gd name="T59" fmla="*/ 266 h 429"/>
                <a:gd name="T60" fmla="*/ 163 w 429"/>
                <a:gd name="T61" fmla="*/ 394 h 429"/>
                <a:gd name="T62" fmla="*/ 266 w 429"/>
                <a:gd name="T63" fmla="*/ 0 h 429"/>
                <a:gd name="T64" fmla="*/ 253 w 429"/>
                <a:gd name="T65" fmla="*/ 3 h 429"/>
                <a:gd name="T66" fmla="*/ 234 w 429"/>
                <a:gd name="T67" fmla="*/ 21 h 429"/>
                <a:gd name="T68" fmla="*/ 232 w 429"/>
                <a:gd name="T69" fmla="*/ 163 h 429"/>
                <a:gd name="T70" fmla="*/ 234 w 429"/>
                <a:gd name="T71" fmla="*/ 176 h 429"/>
                <a:gd name="T72" fmla="*/ 253 w 429"/>
                <a:gd name="T73" fmla="*/ 195 h 429"/>
                <a:gd name="T74" fmla="*/ 394 w 429"/>
                <a:gd name="T75" fmla="*/ 197 h 429"/>
                <a:gd name="T76" fmla="*/ 408 w 429"/>
                <a:gd name="T77" fmla="*/ 195 h 429"/>
                <a:gd name="T78" fmla="*/ 426 w 429"/>
                <a:gd name="T79" fmla="*/ 176 h 429"/>
                <a:gd name="T80" fmla="*/ 429 w 429"/>
                <a:gd name="T81" fmla="*/ 35 h 429"/>
                <a:gd name="T82" fmla="*/ 426 w 429"/>
                <a:gd name="T83" fmla="*/ 21 h 429"/>
                <a:gd name="T84" fmla="*/ 408 w 429"/>
                <a:gd name="T85" fmla="*/ 3 h 429"/>
                <a:gd name="T86" fmla="*/ 394 w 429"/>
                <a:gd name="T87" fmla="*/ 0 h 429"/>
                <a:gd name="T88" fmla="*/ 266 w 429"/>
                <a:gd name="T89" fmla="*/ 163 h 429"/>
                <a:gd name="T90" fmla="*/ 394 w 429"/>
                <a:gd name="T91" fmla="*/ 35 h 429"/>
                <a:gd name="T92" fmla="*/ 389 w 429"/>
                <a:gd name="T93" fmla="*/ 232 h 429"/>
                <a:gd name="T94" fmla="*/ 266 w 429"/>
                <a:gd name="T95" fmla="*/ 232 h 429"/>
                <a:gd name="T96" fmla="*/ 240 w 429"/>
                <a:gd name="T97" fmla="*/ 242 h 429"/>
                <a:gd name="T98" fmla="*/ 232 w 429"/>
                <a:gd name="T99" fmla="*/ 266 h 429"/>
                <a:gd name="T100" fmla="*/ 232 w 429"/>
                <a:gd name="T101" fmla="*/ 394 h 429"/>
                <a:gd name="T102" fmla="*/ 240 w 429"/>
                <a:gd name="T103" fmla="*/ 418 h 429"/>
                <a:gd name="T104" fmla="*/ 266 w 429"/>
                <a:gd name="T105" fmla="*/ 429 h 429"/>
                <a:gd name="T106" fmla="*/ 394 w 429"/>
                <a:gd name="T107" fmla="*/ 429 h 429"/>
                <a:gd name="T108" fmla="*/ 418 w 429"/>
                <a:gd name="T109" fmla="*/ 418 h 429"/>
                <a:gd name="T110" fmla="*/ 429 w 429"/>
                <a:gd name="T111" fmla="*/ 394 h 429"/>
                <a:gd name="T112" fmla="*/ 429 w 429"/>
                <a:gd name="T113" fmla="*/ 266 h 429"/>
                <a:gd name="T114" fmla="*/ 426 w 429"/>
                <a:gd name="T115" fmla="*/ 253 h 429"/>
                <a:gd name="T116" fmla="*/ 405 w 429"/>
                <a:gd name="T117" fmla="*/ 234 h 429"/>
                <a:gd name="T118" fmla="*/ 389 w 429"/>
                <a:gd name="T119" fmla="*/ 232 h 429"/>
                <a:gd name="T120" fmla="*/ 266 w 429"/>
                <a:gd name="T121" fmla="*/ 394 h 429"/>
                <a:gd name="T122" fmla="*/ 394 w 429"/>
                <a:gd name="T123" fmla="*/ 266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9" h="429">
                  <a:moveTo>
                    <a:pt x="163" y="0"/>
                  </a:moveTo>
                  <a:lnTo>
                    <a:pt x="35" y="0"/>
                  </a:lnTo>
                  <a:lnTo>
                    <a:pt x="35" y="0"/>
                  </a:lnTo>
                  <a:lnTo>
                    <a:pt x="21" y="3"/>
                  </a:lnTo>
                  <a:lnTo>
                    <a:pt x="11" y="11"/>
                  </a:lnTo>
                  <a:lnTo>
                    <a:pt x="3" y="21"/>
                  </a:lnTo>
                  <a:lnTo>
                    <a:pt x="0" y="35"/>
                  </a:lnTo>
                  <a:lnTo>
                    <a:pt x="0" y="160"/>
                  </a:lnTo>
                  <a:lnTo>
                    <a:pt x="0" y="160"/>
                  </a:lnTo>
                  <a:lnTo>
                    <a:pt x="3" y="173"/>
                  </a:lnTo>
                  <a:lnTo>
                    <a:pt x="11" y="187"/>
                  </a:lnTo>
                  <a:lnTo>
                    <a:pt x="21" y="195"/>
                  </a:lnTo>
                  <a:lnTo>
                    <a:pt x="35" y="197"/>
                  </a:lnTo>
                  <a:lnTo>
                    <a:pt x="163" y="197"/>
                  </a:lnTo>
                  <a:lnTo>
                    <a:pt x="163" y="197"/>
                  </a:lnTo>
                  <a:lnTo>
                    <a:pt x="176" y="195"/>
                  </a:lnTo>
                  <a:lnTo>
                    <a:pt x="187" y="187"/>
                  </a:lnTo>
                  <a:lnTo>
                    <a:pt x="195" y="173"/>
                  </a:lnTo>
                  <a:lnTo>
                    <a:pt x="197" y="160"/>
                  </a:lnTo>
                  <a:lnTo>
                    <a:pt x="197" y="35"/>
                  </a:lnTo>
                  <a:lnTo>
                    <a:pt x="197" y="35"/>
                  </a:lnTo>
                  <a:lnTo>
                    <a:pt x="195" y="21"/>
                  </a:lnTo>
                  <a:lnTo>
                    <a:pt x="187" y="11"/>
                  </a:lnTo>
                  <a:lnTo>
                    <a:pt x="176" y="3"/>
                  </a:lnTo>
                  <a:lnTo>
                    <a:pt x="163" y="0"/>
                  </a:lnTo>
                  <a:lnTo>
                    <a:pt x="163" y="0"/>
                  </a:lnTo>
                  <a:close/>
                  <a:moveTo>
                    <a:pt x="163" y="163"/>
                  </a:moveTo>
                  <a:lnTo>
                    <a:pt x="35" y="163"/>
                  </a:lnTo>
                  <a:lnTo>
                    <a:pt x="35" y="35"/>
                  </a:lnTo>
                  <a:lnTo>
                    <a:pt x="163" y="35"/>
                  </a:lnTo>
                  <a:lnTo>
                    <a:pt x="163" y="163"/>
                  </a:lnTo>
                  <a:close/>
                  <a:moveTo>
                    <a:pt x="163" y="232"/>
                  </a:moveTo>
                  <a:lnTo>
                    <a:pt x="35" y="232"/>
                  </a:lnTo>
                  <a:lnTo>
                    <a:pt x="35" y="232"/>
                  </a:lnTo>
                  <a:lnTo>
                    <a:pt x="21" y="234"/>
                  </a:lnTo>
                  <a:lnTo>
                    <a:pt x="11" y="242"/>
                  </a:lnTo>
                  <a:lnTo>
                    <a:pt x="3" y="253"/>
                  </a:lnTo>
                  <a:lnTo>
                    <a:pt x="0" y="266"/>
                  </a:lnTo>
                  <a:lnTo>
                    <a:pt x="0" y="394"/>
                  </a:lnTo>
                  <a:lnTo>
                    <a:pt x="0" y="394"/>
                  </a:lnTo>
                  <a:lnTo>
                    <a:pt x="3" y="408"/>
                  </a:lnTo>
                  <a:lnTo>
                    <a:pt x="11" y="418"/>
                  </a:lnTo>
                  <a:lnTo>
                    <a:pt x="21" y="426"/>
                  </a:lnTo>
                  <a:lnTo>
                    <a:pt x="35" y="429"/>
                  </a:lnTo>
                  <a:lnTo>
                    <a:pt x="163" y="429"/>
                  </a:lnTo>
                  <a:lnTo>
                    <a:pt x="163" y="429"/>
                  </a:lnTo>
                  <a:lnTo>
                    <a:pt x="176" y="426"/>
                  </a:lnTo>
                  <a:lnTo>
                    <a:pt x="187" y="418"/>
                  </a:lnTo>
                  <a:lnTo>
                    <a:pt x="195" y="408"/>
                  </a:lnTo>
                  <a:lnTo>
                    <a:pt x="197" y="394"/>
                  </a:lnTo>
                  <a:lnTo>
                    <a:pt x="197" y="266"/>
                  </a:lnTo>
                  <a:lnTo>
                    <a:pt x="197" y="266"/>
                  </a:lnTo>
                  <a:lnTo>
                    <a:pt x="195" y="253"/>
                  </a:lnTo>
                  <a:lnTo>
                    <a:pt x="187" y="242"/>
                  </a:lnTo>
                  <a:lnTo>
                    <a:pt x="176" y="234"/>
                  </a:lnTo>
                  <a:lnTo>
                    <a:pt x="163" y="232"/>
                  </a:lnTo>
                  <a:lnTo>
                    <a:pt x="163" y="232"/>
                  </a:lnTo>
                  <a:close/>
                  <a:moveTo>
                    <a:pt x="163" y="394"/>
                  </a:moveTo>
                  <a:lnTo>
                    <a:pt x="35" y="394"/>
                  </a:lnTo>
                  <a:lnTo>
                    <a:pt x="35" y="266"/>
                  </a:lnTo>
                  <a:lnTo>
                    <a:pt x="163" y="266"/>
                  </a:lnTo>
                  <a:lnTo>
                    <a:pt x="163" y="394"/>
                  </a:lnTo>
                  <a:close/>
                  <a:moveTo>
                    <a:pt x="394" y="0"/>
                  </a:moveTo>
                  <a:lnTo>
                    <a:pt x="266" y="0"/>
                  </a:lnTo>
                  <a:lnTo>
                    <a:pt x="266" y="0"/>
                  </a:lnTo>
                  <a:lnTo>
                    <a:pt x="253" y="3"/>
                  </a:lnTo>
                  <a:lnTo>
                    <a:pt x="242" y="11"/>
                  </a:lnTo>
                  <a:lnTo>
                    <a:pt x="234" y="21"/>
                  </a:lnTo>
                  <a:lnTo>
                    <a:pt x="232" y="35"/>
                  </a:lnTo>
                  <a:lnTo>
                    <a:pt x="232" y="163"/>
                  </a:lnTo>
                  <a:lnTo>
                    <a:pt x="232" y="163"/>
                  </a:lnTo>
                  <a:lnTo>
                    <a:pt x="234" y="176"/>
                  </a:lnTo>
                  <a:lnTo>
                    <a:pt x="242" y="187"/>
                  </a:lnTo>
                  <a:lnTo>
                    <a:pt x="253" y="195"/>
                  </a:lnTo>
                  <a:lnTo>
                    <a:pt x="266" y="197"/>
                  </a:lnTo>
                  <a:lnTo>
                    <a:pt x="394" y="197"/>
                  </a:lnTo>
                  <a:lnTo>
                    <a:pt x="394" y="197"/>
                  </a:lnTo>
                  <a:lnTo>
                    <a:pt x="408" y="195"/>
                  </a:lnTo>
                  <a:lnTo>
                    <a:pt x="418" y="187"/>
                  </a:lnTo>
                  <a:lnTo>
                    <a:pt x="426" y="176"/>
                  </a:lnTo>
                  <a:lnTo>
                    <a:pt x="429" y="163"/>
                  </a:lnTo>
                  <a:lnTo>
                    <a:pt x="429" y="35"/>
                  </a:lnTo>
                  <a:lnTo>
                    <a:pt x="429" y="35"/>
                  </a:lnTo>
                  <a:lnTo>
                    <a:pt x="426" y="21"/>
                  </a:lnTo>
                  <a:lnTo>
                    <a:pt x="418" y="11"/>
                  </a:lnTo>
                  <a:lnTo>
                    <a:pt x="408" y="3"/>
                  </a:lnTo>
                  <a:lnTo>
                    <a:pt x="394" y="0"/>
                  </a:lnTo>
                  <a:lnTo>
                    <a:pt x="394" y="0"/>
                  </a:lnTo>
                  <a:close/>
                  <a:moveTo>
                    <a:pt x="394" y="163"/>
                  </a:moveTo>
                  <a:lnTo>
                    <a:pt x="266" y="163"/>
                  </a:lnTo>
                  <a:lnTo>
                    <a:pt x="266" y="35"/>
                  </a:lnTo>
                  <a:lnTo>
                    <a:pt x="394" y="35"/>
                  </a:lnTo>
                  <a:lnTo>
                    <a:pt x="394" y="163"/>
                  </a:lnTo>
                  <a:close/>
                  <a:moveTo>
                    <a:pt x="389" y="232"/>
                  </a:moveTo>
                  <a:lnTo>
                    <a:pt x="266" y="232"/>
                  </a:lnTo>
                  <a:lnTo>
                    <a:pt x="266" y="232"/>
                  </a:lnTo>
                  <a:lnTo>
                    <a:pt x="253" y="234"/>
                  </a:lnTo>
                  <a:lnTo>
                    <a:pt x="240" y="242"/>
                  </a:lnTo>
                  <a:lnTo>
                    <a:pt x="234" y="253"/>
                  </a:lnTo>
                  <a:lnTo>
                    <a:pt x="232" y="266"/>
                  </a:lnTo>
                  <a:lnTo>
                    <a:pt x="232" y="394"/>
                  </a:lnTo>
                  <a:lnTo>
                    <a:pt x="232" y="394"/>
                  </a:lnTo>
                  <a:lnTo>
                    <a:pt x="234" y="408"/>
                  </a:lnTo>
                  <a:lnTo>
                    <a:pt x="240" y="418"/>
                  </a:lnTo>
                  <a:lnTo>
                    <a:pt x="253" y="426"/>
                  </a:lnTo>
                  <a:lnTo>
                    <a:pt x="266" y="429"/>
                  </a:lnTo>
                  <a:lnTo>
                    <a:pt x="394" y="429"/>
                  </a:lnTo>
                  <a:lnTo>
                    <a:pt x="394" y="429"/>
                  </a:lnTo>
                  <a:lnTo>
                    <a:pt x="408" y="426"/>
                  </a:lnTo>
                  <a:lnTo>
                    <a:pt x="418" y="418"/>
                  </a:lnTo>
                  <a:lnTo>
                    <a:pt x="426" y="408"/>
                  </a:lnTo>
                  <a:lnTo>
                    <a:pt x="429" y="394"/>
                  </a:lnTo>
                  <a:lnTo>
                    <a:pt x="429" y="266"/>
                  </a:lnTo>
                  <a:lnTo>
                    <a:pt x="429" y="266"/>
                  </a:lnTo>
                  <a:lnTo>
                    <a:pt x="426" y="261"/>
                  </a:lnTo>
                  <a:lnTo>
                    <a:pt x="426" y="253"/>
                  </a:lnTo>
                  <a:lnTo>
                    <a:pt x="416" y="242"/>
                  </a:lnTo>
                  <a:lnTo>
                    <a:pt x="405" y="234"/>
                  </a:lnTo>
                  <a:lnTo>
                    <a:pt x="389" y="232"/>
                  </a:lnTo>
                  <a:lnTo>
                    <a:pt x="389" y="232"/>
                  </a:lnTo>
                  <a:close/>
                  <a:moveTo>
                    <a:pt x="394" y="394"/>
                  </a:moveTo>
                  <a:lnTo>
                    <a:pt x="266" y="394"/>
                  </a:lnTo>
                  <a:lnTo>
                    <a:pt x="266" y="266"/>
                  </a:lnTo>
                  <a:lnTo>
                    <a:pt x="394" y="266"/>
                  </a:lnTo>
                  <a:lnTo>
                    <a:pt x="394" y="39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158" name="Group 1157"/>
          <p:cNvGrpSpPr/>
          <p:nvPr/>
        </p:nvGrpSpPr>
        <p:grpSpPr>
          <a:xfrm>
            <a:off x="2907381" y="3459879"/>
            <a:ext cx="6819960" cy="2932985"/>
            <a:chOff x="3171033" y="3459879"/>
            <a:chExt cx="6819960" cy="2932985"/>
          </a:xfrm>
        </p:grpSpPr>
        <p:grpSp>
          <p:nvGrpSpPr>
            <p:cNvPr id="7" name="Group 30"/>
            <p:cNvGrpSpPr/>
            <p:nvPr/>
          </p:nvGrpSpPr>
          <p:grpSpPr>
            <a:xfrm>
              <a:off x="6237633" y="3459879"/>
              <a:ext cx="686760" cy="2932985"/>
              <a:chOff x="5932038" y="3394474"/>
              <a:chExt cx="686760" cy="2932985"/>
            </a:xfrm>
            <a:solidFill>
              <a:schemeClr val="accent2"/>
            </a:solidFill>
          </p:grpSpPr>
          <p:sp>
            <p:nvSpPr>
              <p:cNvPr id="115" name="Rectangle 49"/>
              <p:cNvSpPr/>
              <p:nvPr/>
            </p:nvSpPr>
            <p:spPr bwMode="auto">
              <a:xfrm>
                <a:off x="5932038" y="3394474"/>
                <a:ext cx="686760" cy="2932985"/>
              </a:xfrm>
              <a:prstGeom prst="rect">
                <a:avLst/>
              </a:prstGeom>
              <a:solidFill>
                <a:srgbClr val="0078D7"/>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vert270" wrap="square" lIns="93274" tIns="640080" rIns="93274" bIns="46637" numCol="1" rtlCol="0" anchor="ctr" anchorCtr="0" compatLnSpc="1">
                <a:prstTxWarp prst="textNoShape">
                  <a:avLst/>
                </a:prstTxWarp>
              </a:bodyPr>
              <a:lstStyle/>
              <a:p>
                <a:pPr algn="r" defTabSz="932472" fontAlgn="base">
                  <a:spcBef>
                    <a:spcPct val="0"/>
                  </a:spcBef>
                  <a:spcAft>
                    <a:spcPct val="0"/>
                  </a:spcAft>
                </a:pPr>
                <a:r>
                  <a:rPr lang="en-US" sz="1600" dirty="0" smtClean="0">
                    <a:gradFill>
                      <a:gsLst>
                        <a:gs pos="0">
                          <a:srgbClr val="FFFFFF"/>
                        </a:gs>
                        <a:gs pos="100000">
                          <a:srgbClr val="FFFFFF"/>
                        </a:gs>
                      </a:gsLst>
                      <a:lin ang="5400000" scaled="0"/>
                    </a:gradFill>
                  </a:rPr>
                  <a:t>Skype</a:t>
                </a:r>
                <a:endParaRPr lang="en-US" sz="1600" dirty="0">
                  <a:gradFill>
                    <a:gsLst>
                      <a:gs pos="0">
                        <a:srgbClr val="FFFFFF"/>
                      </a:gs>
                      <a:gs pos="100000">
                        <a:srgbClr val="FFFFFF"/>
                      </a:gs>
                    </a:gsLst>
                    <a:lin ang="5400000" scaled="0"/>
                  </a:gradFill>
                </a:endParaRPr>
              </a:p>
            </p:txBody>
          </p:sp>
          <p:sp>
            <p:nvSpPr>
              <p:cNvPr id="102" name="Freeform 13"/>
              <p:cNvSpPr>
                <a:spLocks noChangeAspect="1" noEditPoints="1"/>
              </p:cNvSpPr>
              <p:nvPr/>
            </p:nvSpPr>
            <p:spPr bwMode="black">
              <a:xfrm>
                <a:off x="6072199" y="3495066"/>
                <a:ext cx="360394" cy="364582"/>
              </a:xfrm>
              <a:custGeom>
                <a:avLst/>
                <a:gdLst>
                  <a:gd name="T0" fmla="*/ 747 w 769"/>
                  <a:gd name="T1" fmla="*/ 473 h 780"/>
                  <a:gd name="T2" fmla="*/ 756 w 769"/>
                  <a:gd name="T3" fmla="*/ 394 h 780"/>
                  <a:gd name="T4" fmla="*/ 389 w 769"/>
                  <a:gd name="T5" fmla="*/ 27 h 780"/>
                  <a:gd name="T6" fmla="*/ 326 w 769"/>
                  <a:gd name="T7" fmla="*/ 33 h 780"/>
                  <a:gd name="T8" fmla="*/ 213 w 769"/>
                  <a:gd name="T9" fmla="*/ 0 h 780"/>
                  <a:gd name="T10" fmla="*/ 0 w 769"/>
                  <a:gd name="T11" fmla="*/ 213 h 780"/>
                  <a:gd name="T12" fmla="*/ 29 w 769"/>
                  <a:gd name="T13" fmla="*/ 320 h 780"/>
                  <a:gd name="T14" fmla="*/ 22 w 769"/>
                  <a:gd name="T15" fmla="*/ 394 h 780"/>
                  <a:gd name="T16" fmla="*/ 389 w 769"/>
                  <a:gd name="T17" fmla="*/ 761 h 780"/>
                  <a:gd name="T18" fmla="*/ 456 w 769"/>
                  <a:gd name="T19" fmla="*/ 755 h 780"/>
                  <a:gd name="T20" fmla="*/ 556 w 769"/>
                  <a:gd name="T21" fmla="*/ 780 h 780"/>
                  <a:gd name="T22" fmla="*/ 769 w 769"/>
                  <a:gd name="T23" fmla="*/ 567 h 780"/>
                  <a:gd name="T24" fmla="*/ 747 w 769"/>
                  <a:gd name="T25" fmla="*/ 473 h 780"/>
                  <a:gd name="T26" fmla="*/ 577 w 769"/>
                  <a:gd name="T27" fmla="*/ 570 h 780"/>
                  <a:gd name="T28" fmla="*/ 502 w 769"/>
                  <a:gd name="T29" fmla="*/ 626 h 780"/>
                  <a:gd name="T30" fmla="*/ 388 w 769"/>
                  <a:gd name="T31" fmla="*/ 646 h 780"/>
                  <a:gd name="T32" fmla="*/ 256 w 769"/>
                  <a:gd name="T33" fmla="*/ 619 h 780"/>
                  <a:gd name="T34" fmla="*/ 196 w 769"/>
                  <a:gd name="T35" fmla="*/ 565 h 780"/>
                  <a:gd name="T36" fmla="*/ 172 w 769"/>
                  <a:gd name="T37" fmla="*/ 499 h 780"/>
                  <a:gd name="T38" fmla="*/ 188 w 769"/>
                  <a:gd name="T39" fmla="*/ 464 h 780"/>
                  <a:gd name="T40" fmla="*/ 226 w 769"/>
                  <a:gd name="T41" fmla="*/ 450 h 780"/>
                  <a:gd name="T42" fmla="*/ 258 w 769"/>
                  <a:gd name="T43" fmla="*/ 461 h 780"/>
                  <a:gd name="T44" fmla="*/ 280 w 769"/>
                  <a:gd name="T45" fmla="*/ 493 h 780"/>
                  <a:gd name="T46" fmla="*/ 301 w 769"/>
                  <a:gd name="T47" fmla="*/ 530 h 780"/>
                  <a:gd name="T48" fmla="*/ 332 w 769"/>
                  <a:gd name="T49" fmla="*/ 554 h 780"/>
                  <a:gd name="T50" fmla="*/ 385 w 769"/>
                  <a:gd name="T51" fmla="*/ 563 h 780"/>
                  <a:gd name="T52" fmla="*/ 459 w 769"/>
                  <a:gd name="T53" fmla="*/ 544 h 780"/>
                  <a:gd name="T54" fmla="*/ 486 w 769"/>
                  <a:gd name="T55" fmla="*/ 498 h 780"/>
                  <a:gd name="T56" fmla="*/ 472 w 769"/>
                  <a:gd name="T57" fmla="*/ 463 h 780"/>
                  <a:gd name="T58" fmla="*/ 433 w 769"/>
                  <a:gd name="T59" fmla="*/ 442 h 780"/>
                  <a:gd name="T60" fmla="*/ 365 w 769"/>
                  <a:gd name="T61" fmla="*/ 425 h 780"/>
                  <a:gd name="T62" fmla="*/ 269 w 769"/>
                  <a:gd name="T63" fmla="*/ 396 h 780"/>
                  <a:gd name="T64" fmla="*/ 206 w 769"/>
                  <a:gd name="T65" fmla="*/ 350 h 780"/>
                  <a:gd name="T66" fmla="*/ 182 w 769"/>
                  <a:gd name="T67" fmla="*/ 277 h 780"/>
                  <a:gd name="T68" fmla="*/ 207 w 769"/>
                  <a:gd name="T69" fmla="*/ 202 h 780"/>
                  <a:gd name="T70" fmla="*/ 279 w 769"/>
                  <a:gd name="T71" fmla="*/ 153 h 780"/>
                  <a:gd name="T72" fmla="*/ 386 w 769"/>
                  <a:gd name="T73" fmla="*/ 136 h 780"/>
                  <a:gd name="T74" fmla="*/ 472 w 769"/>
                  <a:gd name="T75" fmla="*/ 147 h 780"/>
                  <a:gd name="T76" fmla="*/ 532 w 769"/>
                  <a:gd name="T77" fmla="*/ 178 h 780"/>
                  <a:gd name="T78" fmla="*/ 568 w 769"/>
                  <a:gd name="T79" fmla="*/ 218 h 780"/>
                  <a:gd name="T80" fmla="*/ 580 w 769"/>
                  <a:gd name="T81" fmla="*/ 259 h 780"/>
                  <a:gd name="T82" fmla="*/ 565 w 769"/>
                  <a:gd name="T83" fmla="*/ 295 h 780"/>
                  <a:gd name="T84" fmla="*/ 527 w 769"/>
                  <a:gd name="T85" fmla="*/ 311 h 780"/>
                  <a:gd name="T86" fmla="*/ 495 w 769"/>
                  <a:gd name="T87" fmla="*/ 301 h 780"/>
                  <a:gd name="T88" fmla="*/ 473 w 769"/>
                  <a:gd name="T89" fmla="*/ 272 h 780"/>
                  <a:gd name="T90" fmla="*/ 440 w 769"/>
                  <a:gd name="T91" fmla="*/ 231 h 780"/>
                  <a:gd name="T92" fmla="*/ 379 w 769"/>
                  <a:gd name="T93" fmla="*/ 217 h 780"/>
                  <a:gd name="T94" fmla="*/ 316 w 769"/>
                  <a:gd name="T95" fmla="*/ 232 h 780"/>
                  <a:gd name="T96" fmla="*/ 293 w 769"/>
                  <a:gd name="T97" fmla="*/ 268 h 780"/>
                  <a:gd name="T98" fmla="*/ 300 w 769"/>
                  <a:gd name="T99" fmla="*/ 289 h 780"/>
                  <a:gd name="T100" fmla="*/ 322 w 769"/>
                  <a:gd name="T101" fmla="*/ 306 h 780"/>
                  <a:gd name="T102" fmla="*/ 352 w 769"/>
                  <a:gd name="T103" fmla="*/ 317 h 780"/>
                  <a:gd name="T104" fmla="*/ 402 w 769"/>
                  <a:gd name="T105" fmla="*/ 329 h 780"/>
                  <a:gd name="T106" fmla="*/ 483 w 769"/>
                  <a:gd name="T107" fmla="*/ 351 h 780"/>
                  <a:gd name="T108" fmla="*/ 546 w 769"/>
                  <a:gd name="T109" fmla="*/ 379 h 780"/>
                  <a:gd name="T110" fmla="*/ 588 w 769"/>
                  <a:gd name="T111" fmla="*/ 423 h 780"/>
                  <a:gd name="T112" fmla="*/ 603 w 769"/>
                  <a:gd name="T113" fmla="*/ 488 h 780"/>
                  <a:gd name="T114" fmla="*/ 577 w 769"/>
                  <a:gd name="T115" fmla="*/ 57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9" h="780">
                    <a:moveTo>
                      <a:pt x="747" y="473"/>
                    </a:moveTo>
                    <a:cubicBezTo>
                      <a:pt x="753" y="448"/>
                      <a:pt x="756" y="421"/>
                      <a:pt x="756" y="394"/>
                    </a:cubicBezTo>
                    <a:cubicBezTo>
                      <a:pt x="756" y="192"/>
                      <a:pt x="591" y="27"/>
                      <a:pt x="389" y="27"/>
                    </a:cubicBezTo>
                    <a:cubicBezTo>
                      <a:pt x="367" y="27"/>
                      <a:pt x="346" y="29"/>
                      <a:pt x="326" y="33"/>
                    </a:cubicBezTo>
                    <a:cubicBezTo>
                      <a:pt x="293" y="12"/>
                      <a:pt x="254" y="0"/>
                      <a:pt x="213" y="0"/>
                    </a:cubicBezTo>
                    <a:cubicBezTo>
                      <a:pt x="95" y="0"/>
                      <a:pt x="0" y="95"/>
                      <a:pt x="0" y="213"/>
                    </a:cubicBezTo>
                    <a:cubicBezTo>
                      <a:pt x="0" y="252"/>
                      <a:pt x="11" y="289"/>
                      <a:pt x="29" y="320"/>
                    </a:cubicBezTo>
                    <a:cubicBezTo>
                      <a:pt x="24" y="344"/>
                      <a:pt x="22" y="369"/>
                      <a:pt x="22" y="394"/>
                    </a:cubicBezTo>
                    <a:cubicBezTo>
                      <a:pt x="22" y="597"/>
                      <a:pt x="186" y="761"/>
                      <a:pt x="389" y="761"/>
                    </a:cubicBezTo>
                    <a:cubicBezTo>
                      <a:pt x="412" y="761"/>
                      <a:pt x="434" y="759"/>
                      <a:pt x="456" y="755"/>
                    </a:cubicBezTo>
                    <a:cubicBezTo>
                      <a:pt x="486" y="771"/>
                      <a:pt x="520" y="780"/>
                      <a:pt x="556" y="780"/>
                    </a:cubicBezTo>
                    <a:cubicBezTo>
                      <a:pt x="674" y="780"/>
                      <a:pt x="769" y="685"/>
                      <a:pt x="769" y="567"/>
                    </a:cubicBezTo>
                    <a:cubicBezTo>
                      <a:pt x="769" y="534"/>
                      <a:pt x="761" y="501"/>
                      <a:pt x="747" y="473"/>
                    </a:cubicBezTo>
                    <a:close/>
                    <a:moveTo>
                      <a:pt x="577" y="570"/>
                    </a:moveTo>
                    <a:cubicBezTo>
                      <a:pt x="560" y="594"/>
                      <a:pt x="535" y="613"/>
                      <a:pt x="502" y="626"/>
                    </a:cubicBezTo>
                    <a:cubicBezTo>
                      <a:pt x="470" y="640"/>
                      <a:pt x="432" y="646"/>
                      <a:pt x="388" y="646"/>
                    </a:cubicBezTo>
                    <a:cubicBezTo>
                      <a:pt x="335" y="646"/>
                      <a:pt x="291" y="637"/>
                      <a:pt x="256" y="619"/>
                    </a:cubicBezTo>
                    <a:cubicBezTo>
                      <a:pt x="232" y="605"/>
                      <a:pt x="211" y="587"/>
                      <a:pt x="196" y="565"/>
                    </a:cubicBezTo>
                    <a:cubicBezTo>
                      <a:pt x="180" y="543"/>
                      <a:pt x="172" y="520"/>
                      <a:pt x="172" y="499"/>
                    </a:cubicBezTo>
                    <a:cubicBezTo>
                      <a:pt x="172" y="485"/>
                      <a:pt x="177" y="474"/>
                      <a:pt x="188" y="464"/>
                    </a:cubicBezTo>
                    <a:cubicBezTo>
                      <a:pt x="198" y="455"/>
                      <a:pt x="211" y="450"/>
                      <a:pt x="226" y="450"/>
                    </a:cubicBezTo>
                    <a:cubicBezTo>
                      <a:pt x="239" y="450"/>
                      <a:pt x="249" y="454"/>
                      <a:pt x="258" y="461"/>
                    </a:cubicBezTo>
                    <a:cubicBezTo>
                      <a:pt x="267" y="468"/>
                      <a:pt x="274" y="479"/>
                      <a:pt x="280" y="493"/>
                    </a:cubicBezTo>
                    <a:cubicBezTo>
                      <a:pt x="286" y="508"/>
                      <a:pt x="293" y="520"/>
                      <a:pt x="301" y="530"/>
                    </a:cubicBezTo>
                    <a:cubicBezTo>
                      <a:pt x="308" y="540"/>
                      <a:pt x="318" y="548"/>
                      <a:pt x="332" y="554"/>
                    </a:cubicBezTo>
                    <a:cubicBezTo>
                      <a:pt x="345" y="560"/>
                      <a:pt x="363" y="563"/>
                      <a:pt x="385" y="563"/>
                    </a:cubicBezTo>
                    <a:cubicBezTo>
                      <a:pt x="415" y="563"/>
                      <a:pt x="440" y="557"/>
                      <a:pt x="459" y="544"/>
                    </a:cubicBezTo>
                    <a:cubicBezTo>
                      <a:pt x="477" y="532"/>
                      <a:pt x="486" y="517"/>
                      <a:pt x="486" y="498"/>
                    </a:cubicBezTo>
                    <a:cubicBezTo>
                      <a:pt x="486" y="484"/>
                      <a:pt x="481" y="472"/>
                      <a:pt x="472" y="463"/>
                    </a:cubicBezTo>
                    <a:cubicBezTo>
                      <a:pt x="462" y="454"/>
                      <a:pt x="449" y="447"/>
                      <a:pt x="433" y="442"/>
                    </a:cubicBezTo>
                    <a:cubicBezTo>
                      <a:pt x="416" y="437"/>
                      <a:pt x="393" y="431"/>
                      <a:pt x="365" y="425"/>
                    </a:cubicBezTo>
                    <a:cubicBezTo>
                      <a:pt x="327" y="417"/>
                      <a:pt x="295" y="407"/>
                      <a:pt x="269" y="396"/>
                    </a:cubicBezTo>
                    <a:cubicBezTo>
                      <a:pt x="243" y="385"/>
                      <a:pt x="222" y="370"/>
                      <a:pt x="206" y="350"/>
                    </a:cubicBezTo>
                    <a:cubicBezTo>
                      <a:pt x="190" y="331"/>
                      <a:pt x="182" y="306"/>
                      <a:pt x="182" y="277"/>
                    </a:cubicBezTo>
                    <a:cubicBezTo>
                      <a:pt x="182" y="249"/>
                      <a:pt x="191" y="224"/>
                      <a:pt x="207" y="202"/>
                    </a:cubicBezTo>
                    <a:cubicBezTo>
                      <a:pt x="224" y="181"/>
                      <a:pt x="248" y="164"/>
                      <a:pt x="279" y="153"/>
                    </a:cubicBezTo>
                    <a:cubicBezTo>
                      <a:pt x="309" y="142"/>
                      <a:pt x="345" y="136"/>
                      <a:pt x="386" y="136"/>
                    </a:cubicBezTo>
                    <a:cubicBezTo>
                      <a:pt x="419" y="136"/>
                      <a:pt x="448" y="140"/>
                      <a:pt x="472" y="147"/>
                    </a:cubicBezTo>
                    <a:cubicBezTo>
                      <a:pt x="496" y="155"/>
                      <a:pt x="516" y="165"/>
                      <a:pt x="532" y="178"/>
                    </a:cubicBezTo>
                    <a:cubicBezTo>
                      <a:pt x="549" y="190"/>
                      <a:pt x="561" y="204"/>
                      <a:pt x="568" y="218"/>
                    </a:cubicBezTo>
                    <a:cubicBezTo>
                      <a:pt x="576" y="232"/>
                      <a:pt x="580" y="246"/>
                      <a:pt x="580" y="259"/>
                    </a:cubicBezTo>
                    <a:cubicBezTo>
                      <a:pt x="580" y="273"/>
                      <a:pt x="575" y="284"/>
                      <a:pt x="565" y="295"/>
                    </a:cubicBezTo>
                    <a:cubicBezTo>
                      <a:pt x="555" y="305"/>
                      <a:pt x="542" y="311"/>
                      <a:pt x="527" y="311"/>
                    </a:cubicBezTo>
                    <a:cubicBezTo>
                      <a:pt x="513" y="311"/>
                      <a:pt x="503" y="307"/>
                      <a:pt x="495" y="301"/>
                    </a:cubicBezTo>
                    <a:cubicBezTo>
                      <a:pt x="488" y="295"/>
                      <a:pt x="481" y="285"/>
                      <a:pt x="473" y="272"/>
                    </a:cubicBezTo>
                    <a:cubicBezTo>
                      <a:pt x="464" y="254"/>
                      <a:pt x="453" y="241"/>
                      <a:pt x="440" y="231"/>
                    </a:cubicBezTo>
                    <a:cubicBezTo>
                      <a:pt x="428" y="221"/>
                      <a:pt x="407" y="217"/>
                      <a:pt x="379" y="217"/>
                    </a:cubicBezTo>
                    <a:cubicBezTo>
                      <a:pt x="353" y="217"/>
                      <a:pt x="331" y="222"/>
                      <a:pt x="316" y="232"/>
                    </a:cubicBezTo>
                    <a:cubicBezTo>
                      <a:pt x="300" y="242"/>
                      <a:pt x="293" y="254"/>
                      <a:pt x="293" y="268"/>
                    </a:cubicBezTo>
                    <a:cubicBezTo>
                      <a:pt x="293" y="276"/>
                      <a:pt x="295" y="283"/>
                      <a:pt x="300" y="289"/>
                    </a:cubicBezTo>
                    <a:cubicBezTo>
                      <a:pt x="305" y="295"/>
                      <a:pt x="313" y="301"/>
                      <a:pt x="322" y="306"/>
                    </a:cubicBezTo>
                    <a:cubicBezTo>
                      <a:pt x="332" y="310"/>
                      <a:pt x="342" y="314"/>
                      <a:pt x="352" y="317"/>
                    </a:cubicBezTo>
                    <a:cubicBezTo>
                      <a:pt x="362" y="320"/>
                      <a:pt x="379" y="324"/>
                      <a:pt x="402" y="329"/>
                    </a:cubicBezTo>
                    <a:cubicBezTo>
                      <a:pt x="432" y="336"/>
                      <a:pt x="459" y="343"/>
                      <a:pt x="483" y="351"/>
                    </a:cubicBezTo>
                    <a:cubicBezTo>
                      <a:pt x="508" y="359"/>
                      <a:pt x="529" y="368"/>
                      <a:pt x="546" y="379"/>
                    </a:cubicBezTo>
                    <a:cubicBezTo>
                      <a:pt x="564" y="391"/>
                      <a:pt x="578" y="406"/>
                      <a:pt x="588" y="423"/>
                    </a:cubicBezTo>
                    <a:cubicBezTo>
                      <a:pt x="598" y="441"/>
                      <a:pt x="603" y="462"/>
                      <a:pt x="603" y="488"/>
                    </a:cubicBezTo>
                    <a:cubicBezTo>
                      <a:pt x="603" y="518"/>
                      <a:pt x="594" y="545"/>
                      <a:pt x="577" y="570"/>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111" name="Rectangle 18"/>
            <p:cNvSpPr/>
            <p:nvPr/>
          </p:nvSpPr>
          <p:spPr bwMode="auto">
            <a:xfrm>
              <a:off x="9304233" y="3459879"/>
              <a:ext cx="686760" cy="2932985"/>
            </a:xfrm>
            <a:prstGeom prst="rect">
              <a:avLst/>
            </a:prstGeom>
            <a:solidFill>
              <a:schemeClr val="accent1"/>
            </a:solidFill>
            <a:ln w="19050">
              <a:solidFill>
                <a:schemeClr val="tx1">
                  <a:lumMod val="75000"/>
                </a:schemeClr>
              </a:solidFill>
              <a:prstDash val="dash"/>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3274" tIns="46637" rIns="93274" bIns="46637" numCol="1" rtlCol="0" anchor="t" anchorCtr="0" compatLnSpc="1">
              <a:prstTxWarp prst="textNoShape">
                <a:avLst/>
              </a:prstTxWarp>
            </a:bodyPr>
            <a:lstStyle/>
            <a:p>
              <a:pPr algn="ctr" defTabSz="932472" fontAlgn="base">
                <a:spcBef>
                  <a:spcPct val="0"/>
                </a:spcBef>
                <a:spcAft>
                  <a:spcPct val="0"/>
                </a:spcAft>
              </a:pPr>
              <a:r>
                <a:rPr lang="en-US" sz="3200" dirty="0">
                  <a:gradFill>
                    <a:gsLst>
                      <a:gs pos="0">
                        <a:srgbClr val="FFFFFF"/>
                      </a:gs>
                      <a:gs pos="100000">
                        <a:srgbClr val="FFFFFF"/>
                      </a:gs>
                    </a:gsLst>
                    <a:lin ang="5400000" scaled="0"/>
                  </a:gradFill>
                </a:rPr>
                <a:t>…</a:t>
              </a:r>
              <a:endParaRPr lang="en-US" sz="2000" dirty="0">
                <a:gradFill>
                  <a:gsLst>
                    <a:gs pos="0">
                      <a:srgbClr val="FFFFFF"/>
                    </a:gs>
                    <a:gs pos="100000">
                      <a:srgbClr val="FFFFFF"/>
                    </a:gs>
                  </a:gsLst>
                  <a:lin ang="5400000" scaled="0"/>
                </a:gradFill>
              </a:endParaRPr>
            </a:p>
          </p:txBody>
        </p:sp>
        <p:sp>
          <p:nvSpPr>
            <p:cNvPr id="112" name="Rectangle 19"/>
            <p:cNvSpPr/>
            <p:nvPr/>
          </p:nvSpPr>
          <p:spPr bwMode="auto">
            <a:xfrm>
              <a:off x="3171033" y="3459879"/>
              <a:ext cx="686760" cy="2932985"/>
            </a:xfrm>
            <a:prstGeom prst="rect">
              <a:avLst/>
            </a:prstGeom>
            <a:solidFill>
              <a:schemeClr val="accent1"/>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vert270" wrap="square" lIns="93274" tIns="640080" rIns="93274" bIns="46637" numCol="1" rtlCol="0" anchor="ctr" anchorCtr="0" compatLnSpc="1">
              <a:prstTxWarp prst="textNoShape">
                <a:avLst/>
              </a:prstTxWarp>
            </a:bodyPr>
            <a:lstStyle/>
            <a:p>
              <a:pPr algn="r" defTabSz="932472" fontAlgn="base">
                <a:spcBef>
                  <a:spcPct val="0"/>
                </a:spcBef>
                <a:spcAft>
                  <a:spcPct val="0"/>
                </a:spcAft>
              </a:pPr>
              <a:r>
                <a:rPr lang="en-US" sz="1600" dirty="0">
                  <a:gradFill>
                    <a:gsLst>
                      <a:gs pos="0">
                        <a:srgbClr val="FFFFFF"/>
                      </a:gs>
                      <a:gs pos="100000">
                        <a:srgbClr val="FFFFFF"/>
                      </a:gs>
                    </a:gsLst>
                    <a:lin ang="5400000" scaled="0"/>
                  </a:gradFill>
                </a:rPr>
                <a:t>Outlook</a:t>
              </a:r>
            </a:p>
          </p:txBody>
        </p:sp>
        <p:sp>
          <p:nvSpPr>
            <p:cNvPr id="113" name="Rectangle 42"/>
            <p:cNvSpPr/>
            <p:nvPr/>
          </p:nvSpPr>
          <p:spPr bwMode="auto">
            <a:xfrm>
              <a:off x="3937683" y="3459879"/>
              <a:ext cx="686760" cy="2932985"/>
            </a:xfrm>
            <a:prstGeom prst="rect">
              <a:avLst/>
            </a:prstGeom>
            <a:solidFill>
              <a:schemeClr val="accent1"/>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vert270" wrap="square" lIns="93274" tIns="640080" rIns="93274" bIns="46637" numCol="1" rtlCol="0" anchor="ctr" anchorCtr="0" compatLnSpc="1">
              <a:prstTxWarp prst="textNoShape">
                <a:avLst/>
              </a:prstTxWarp>
            </a:bodyPr>
            <a:lstStyle/>
            <a:p>
              <a:pPr algn="r" defTabSz="932472" fontAlgn="base">
                <a:spcBef>
                  <a:spcPct val="0"/>
                </a:spcBef>
                <a:spcAft>
                  <a:spcPct val="0"/>
                </a:spcAft>
              </a:pPr>
              <a:r>
                <a:rPr lang="en-US" sz="1600" dirty="0" smtClean="0">
                  <a:gradFill>
                    <a:gsLst>
                      <a:gs pos="0">
                        <a:srgbClr val="FFFFFF"/>
                      </a:gs>
                      <a:gs pos="100000">
                        <a:srgbClr val="FFFFFF"/>
                      </a:gs>
                    </a:gsLst>
                    <a:lin ang="5400000" scaled="0"/>
                  </a:gradFill>
                </a:rPr>
                <a:t>OneDrive</a:t>
              </a:r>
              <a:endParaRPr lang="en-US" sz="1600" dirty="0">
                <a:gradFill>
                  <a:gsLst>
                    <a:gs pos="0">
                      <a:srgbClr val="FFFFFF"/>
                    </a:gs>
                    <a:gs pos="100000">
                      <a:srgbClr val="FFFFFF"/>
                    </a:gs>
                  </a:gsLst>
                  <a:lin ang="5400000" scaled="0"/>
                </a:gradFill>
              </a:endParaRPr>
            </a:p>
          </p:txBody>
        </p:sp>
        <p:sp>
          <p:nvSpPr>
            <p:cNvPr id="117" name="Rectangle 54"/>
            <p:cNvSpPr/>
            <p:nvPr/>
          </p:nvSpPr>
          <p:spPr bwMode="auto">
            <a:xfrm>
              <a:off x="5470983" y="3459879"/>
              <a:ext cx="686760" cy="2932985"/>
            </a:xfrm>
            <a:prstGeom prst="rect">
              <a:avLst/>
            </a:prstGeom>
            <a:solidFill>
              <a:schemeClr val="accent1"/>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vert270" wrap="square" lIns="93274" tIns="640080" rIns="93274" bIns="46637" numCol="1" rtlCol="0" anchor="ctr" anchorCtr="0" compatLnSpc="1">
              <a:prstTxWarp prst="textNoShape">
                <a:avLst/>
              </a:prstTxWarp>
            </a:bodyPr>
            <a:lstStyle/>
            <a:p>
              <a:pPr algn="r" defTabSz="932472" fontAlgn="base">
                <a:spcBef>
                  <a:spcPct val="0"/>
                </a:spcBef>
                <a:spcAft>
                  <a:spcPct val="0"/>
                </a:spcAft>
              </a:pPr>
              <a:r>
                <a:rPr lang="en-US" sz="1600" dirty="0" smtClean="0">
                  <a:gradFill>
                    <a:gsLst>
                      <a:gs pos="0">
                        <a:srgbClr val="FFFFFF"/>
                      </a:gs>
                      <a:gs pos="100000">
                        <a:srgbClr val="FFFFFF"/>
                      </a:gs>
                    </a:gsLst>
                    <a:lin ang="5400000" scaled="0"/>
                  </a:gradFill>
                </a:rPr>
                <a:t>Calendar</a:t>
              </a:r>
              <a:endParaRPr lang="en-US" sz="1600" dirty="0">
                <a:gradFill>
                  <a:gsLst>
                    <a:gs pos="0">
                      <a:srgbClr val="FFFFFF"/>
                    </a:gs>
                    <a:gs pos="100000">
                      <a:srgbClr val="FFFFFF"/>
                    </a:gs>
                  </a:gsLst>
                  <a:lin ang="5400000" scaled="0"/>
                </a:gradFill>
              </a:endParaRPr>
            </a:p>
          </p:txBody>
        </p:sp>
        <p:sp>
          <p:nvSpPr>
            <p:cNvPr id="119" name="Rectangle 46"/>
            <p:cNvSpPr/>
            <p:nvPr/>
          </p:nvSpPr>
          <p:spPr bwMode="auto">
            <a:xfrm>
              <a:off x="4704333" y="3459879"/>
              <a:ext cx="686760" cy="2932985"/>
            </a:xfrm>
            <a:prstGeom prst="rect">
              <a:avLst/>
            </a:prstGeom>
            <a:solidFill>
              <a:schemeClr val="accent1"/>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vert270" wrap="square" lIns="93274" tIns="640080" rIns="93274" bIns="46637" numCol="1" rtlCol="0" anchor="ctr" anchorCtr="0" compatLnSpc="1">
              <a:prstTxWarp prst="textNoShape">
                <a:avLst/>
              </a:prstTxWarp>
            </a:bodyPr>
            <a:lstStyle/>
            <a:p>
              <a:pPr algn="r" defTabSz="932472" fontAlgn="base">
                <a:spcBef>
                  <a:spcPct val="0"/>
                </a:spcBef>
                <a:spcAft>
                  <a:spcPct val="0"/>
                </a:spcAft>
              </a:pPr>
              <a:r>
                <a:rPr lang="en-US" sz="1600" smtClean="0">
                  <a:gradFill>
                    <a:gsLst>
                      <a:gs pos="0">
                        <a:srgbClr val="FFFFFF"/>
                      </a:gs>
                      <a:gs pos="100000">
                        <a:srgbClr val="FFFFFF"/>
                      </a:gs>
                    </a:gsLst>
                    <a:lin ang="5400000" scaled="0"/>
                  </a:gradFill>
                </a:rPr>
                <a:t>OneNote</a:t>
              </a:r>
              <a:endParaRPr lang="en-US" sz="1600" dirty="0">
                <a:gradFill>
                  <a:gsLst>
                    <a:gs pos="0">
                      <a:srgbClr val="FFFFFF"/>
                    </a:gs>
                    <a:gs pos="100000">
                      <a:srgbClr val="FFFFFF"/>
                    </a:gs>
                  </a:gsLst>
                  <a:lin ang="5400000" scaled="0"/>
                </a:gradFill>
              </a:endParaRPr>
            </a:p>
          </p:txBody>
        </p:sp>
        <p:sp>
          <p:nvSpPr>
            <p:cNvPr id="100" name="Freeform 22"/>
            <p:cNvSpPr>
              <a:spLocks noChangeAspect="1" noEditPoints="1"/>
            </p:cNvSpPr>
            <p:nvPr/>
          </p:nvSpPr>
          <p:spPr bwMode="black">
            <a:xfrm>
              <a:off x="4082321" y="3626642"/>
              <a:ext cx="433049" cy="270189"/>
            </a:xfrm>
            <a:custGeom>
              <a:avLst/>
              <a:gdLst>
                <a:gd name="T0" fmla="*/ 398 w 439"/>
                <a:gd name="T1" fmla="*/ 177 h 273"/>
                <a:gd name="T2" fmla="*/ 439 w 439"/>
                <a:gd name="T3" fmla="*/ 226 h 273"/>
                <a:gd name="T4" fmla="*/ 398 w 439"/>
                <a:gd name="T5" fmla="*/ 273 h 273"/>
                <a:gd name="T6" fmla="*/ 162 w 439"/>
                <a:gd name="T7" fmla="*/ 273 h 273"/>
                <a:gd name="T8" fmla="*/ 101 w 439"/>
                <a:gd name="T9" fmla="*/ 211 h 273"/>
                <a:gd name="T10" fmla="*/ 160 w 439"/>
                <a:gd name="T11" fmla="*/ 155 h 273"/>
                <a:gd name="T12" fmla="*/ 217 w 439"/>
                <a:gd name="T13" fmla="*/ 85 h 273"/>
                <a:gd name="T14" fmla="*/ 302 w 439"/>
                <a:gd name="T15" fmla="*/ 118 h 273"/>
                <a:gd name="T16" fmla="*/ 362 w 439"/>
                <a:gd name="T17" fmla="*/ 116 h 273"/>
                <a:gd name="T18" fmla="*/ 398 w 439"/>
                <a:gd name="T19" fmla="*/ 177 h 273"/>
                <a:gd name="T20" fmla="*/ 86 w 439"/>
                <a:gd name="T21" fmla="*/ 213 h 273"/>
                <a:gd name="T22" fmla="*/ 149 w 439"/>
                <a:gd name="T23" fmla="*/ 144 h 273"/>
                <a:gd name="T24" fmla="*/ 213 w 439"/>
                <a:gd name="T25" fmla="*/ 73 h 273"/>
                <a:gd name="T26" fmla="*/ 305 w 439"/>
                <a:gd name="T27" fmla="*/ 103 h 273"/>
                <a:gd name="T28" fmla="*/ 336 w 439"/>
                <a:gd name="T29" fmla="*/ 97 h 273"/>
                <a:gd name="T30" fmla="*/ 276 w 439"/>
                <a:gd name="T31" fmla="*/ 19 h 273"/>
                <a:gd name="T32" fmla="*/ 161 w 439"/>
                <a:gd name="T33" fmla="*/ 61 h 273"/>
                <a:gd name="T34" fmla="*/ 92 w 439"/>
                <a:gd name="T35" fmla="*/ 60 h 273"/>
                <a:gd name="T36" fmla="*/ 53 w 439"/>
                <a:gd name="T37" fmla="*/ 135 h 273"/>
                <a:gd name="T38" fmla="*/ 0 w 439"/>
                <a:gd name="T39" fmla="*/ 196 h 273"/>
                <a:gd name="T40" fmla="*/ 59 w 439"/>
                <a:gd name="T41" fmla="*/ 255 h 273"/>
                <a:gd name="T42" fmla="*/ 98 w 439"/>
                <a:gd name="T43" fmla="*/ 255 h 273"/>
                <a:gd name="T44" fmla="*/ 86 w 439"/>
                <a:gd name="T45" fmla="*/ 21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9" h="273">
                  <a:moveTo>
                    <a:pt x="398" y="177"/>
                  </a:moveTo>
                  <a:cubicBezTo>
                    <a:pt x="398" y="177"/>
                    <a:pt x="439" y="181"/>
                    <a:pt x="439" y="226"/>
                  </a:cubicBezTo>
                  <a:cubicBezTo>
                    <a:pt x="439" y="248"/>
                    <a:pt x="427" y="273"/>
                    <a:pt x="398" y="273"/>
                  </a:cubicBezTo>
                  <a:cubicBezTo>
                    <a:pt x="398" y="273"/>
                    <a:pt x="177" y="273"/>
                    <a:pt x="162" y="273"/>
                  </a:cubicBezTo>
                  <a:cubicBezTo>
                    <a:pt x="117" y="273"/>
                    <a:pt x="101" y="242"/>
                    <a:pt x="101" y="211"/>
                  </a:cubicBezTo>
                  <a:cubicBezTo>
                    <a:pt x="101" y="157"/>
                    <a:pt x="160" y="155"/>
                    <a:pt x="160" y="155"/>
                  </a:cubicBezTo>
                  <a:cubicBezTo>
                    <a:pt x="160" y="155"/>
                    <a:pt x="165" y="97"/>
                    <a:pt x="217" y="85"/>
                  </a:cubicBezTo>
                  <a:cubicBezTo>
                    <a:pt x="263" y="75"/>
                    <a:pt x="289" y="99"/>
                    <a:pt x="302" y="118"/>
                  </a:cubicBezTo>
                  <a:cubicBezTo>
                    <a:pt x="302" y="118"/>
                    <a:pt x="330" y="102"/>
                    <a:pt x="362" y="116"/>
                  </a:cubicBezTo>
                  <a:cubicBezTo>
                    <a:pt x="381" y="124"/>
                    <a:pt x="399" y="144"/>
                    <a:pt x="398" y="177"/>
                  </a:cubicBezTo>
                  <a:close/>
                  <a:moveTo>
                    <a:pt x="86" y="213"/>
                  </a:moveTo>
                  <a:cubicBezTo>
                    <a:pt x="86" y="153"/>
                    <a:pt x="149" y="144"/>
                    <a:pt x="149" y="144"/>
                  </a:cubicBezTo>
                  <a:cubicBezTo>
                    <a:pt x="149" y="144"/>
                    <a:pt x="157" y="87"/>
                    <a:pt x="213" y="73"/>
                  </a:cubicBezTo>
                  <a:cubicBezTo>
                    <a:pt x="258" y="62"/>
                    <a:pt x="291" y="81"/>
                    <a:pt x="305" y="103"/>
                  </a:cubicBezTo>
                  <a:cubicBezTo>
                    <a:pt x="305" y="103"/>
                    <a:pt x="315" y="97"/>
                    <a:pt x="336" y="97"/>
                  </a:cubicBezTo>
                  <a:cubicBezTo>
                    <a:pt x="334" y="78"/>
                    <a:pt x="320" y="37"/>
                    <a:pt x="276" y="19"/>
                  </a:cubicBezTo>
                  <a:cubicBezTo>
                    <a:pt x="225" y="0"/>
                    <a:pt x="181" y="24"/>
                    <a:pt x="161" y="61"/>
                  </a:cubicBezTo>
                  <a:cubicBezTo>
                    <a:pt x="161" y="61"/>
                    <a:pt x="129" y="41"/>
                    <a:pt x="92" y="60"/>
                  </a:cubicBezTo>
                  <a:cubicBezTo>
                    <a:pt x="66" y="74"/>
                    <a:pt x="50" y="105"/>
                    <a:pt x="53" y="135"/>
                  </a:cubicBezTo>
                  <a:cubicBezTo>
                    <a:pt x="53" y="135"/>
                    <a:pt x="0" y="139"/>
                    <a:pt x="0" y="196"/>
                  </a:cubicBezTo>
                  <a:cubicBezTo>
                    <a:pt x="0" y="227"/>
                    <a:pt x="28" y="255"/>
                    <a:pt x="59" y="255"/>
                  </a:cubicBezTo>
                  <a:cubicBezTo>
                    <a:pt x="98" y="255"/>
                    <a:pt x="98" y="255"/>
                    <a:pt x="98" y="255"/>
                  </a:cubicBezTo>
                  <a:cubicBezTo>
                    <a:pt x="88" y="240"/>
                    <a:pt x="86" y="225"/>
                    <a:pt x="86" y="21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6" name="Group 25"/>
            <p:cNvGrpSpPr/>
            <p:nvPr/>
          </p:nvGrpSpPr>
          <p:grpSpPr>
            <a:xfrm>
              <a:off x="8537583" y="3459879"/>
              <a:ext cx="686760" cy="2932985"/>
              <a:chOff x="7465339" y="3394474"/>
              <a:chExt cx="686760" cy="2932985"/>
            </a:xfrm>
            <a:solidFill>
              <a:schemeClr val="accent2"/>
            </a:solidFill>
          </p:grpSpPr>
          <p:sp>
            <p:nvSpPr>
              <p:cNvPr id="114" name="Rectangle 60"/>
              <p:cNvSpPr/>
              <p:nvPr/>
            </p:nvSpPr>
            <p:spPr bwMode="auto">
              <a:xfrm>
                <a:off x="7465339" y="3394474"/>
                <a:ext cx="686760" cy="2932985"/>
              </a:xfrm>
              <a:prstGeom prst="rect">
                <a:avLst/>
              </a:prstGeom>
              <a:solidFill>
                <a:schemeClr val="accent1"/>
              </a:solidFill>
              <a:ln w="19050">
                <a:solidFill>
                  <a:schemeClr val="tx1">
                    <a:lumMod val="75000"/>
                  </a:schemeClr>
                </a:solidFill>
                <a:prstDash val="dash"/>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vert270" wrap="square" lIns="93274" tIns="640080" rIns="93274" bIns="46637" numCol="1" rtlCol="0" anchor="ctr" anchorCtr="0" compatLnSpc="1">
                <a:prstTxWarp prst="textNoShape">
                  <a:avLst/>
                </a:prstTxWarp>
              </a:bodyPr>
              <a:lstStyle/>
              <a:p>
                <a:pPr algn="r" defTabSz="932472" fontAlgn="base">
                  <a:spcBef>
                    <a:spcPct val="0"/>
                  </a:spcBef>
                  <a:spcAft>
                    <a:spcPct val="0"/>
                  </a:spcAft>
                </a:pPr>
                <a:r>
                  <a:rPr lang="en-US" sz="1600" dirty="0" smtClean="0">
                    <a:gradFill>
                      <a:gsLst>
                        <a:gs pos="0">
                          <a:srgbClr val="FFFFFF"/>
                        </a:gs>
                        <a:gs pos="100000">
                          <a:srgbClr val="FFFFFF"/>
                        </a:gs>
                      </a:gsLst>
                      <a:lin ang="5400000" scaled="0"/>
                    </a:gradFill>
                  </a:rPr>
                  <a:t>Yammer</a:t>
                </a:r>
                <a:endParaRPr lang="en-US" sz="1600" dirty="0">
                  <a:gradFill>
                    <a:gsLst>
                      <a:gs pos="0">
                        <a:srgbClr val="FFFFFF"/>
                      </a:gs>
                      <a:gs pos="100000">
                        <a:srgbClr val="FFFFFF"/>
                      </a:gs>
                    </a:gsLst>
                    <a:lin ang="5400000" scaled="0"/>
                  </a:gradFill>
                </a:endParaRPr>
              </a:p>
            </p:txBody>
          </p:sp>
          <p:sp>
            <p:nvSpPr>
              <p:cNvPr id="101" name="Freeform 5"/>
              <p:cNvSpPr>
                <a:spLocks noChangeAspect="1" noEditPoints="1"/>
              </p:cNvSpPr>
              <p:nvPr/>
            </p:nvSpPr>
            <p:spPr bwMode="black">
              <a:xfrm>
                <a:off x="7658246" y="3569855"/>
                <a:ext cx="343527" cy="289793"/>
              </a:xfrm>
              <a:custGeom>
                <a:avLst/>
                <a:gdLst>
                  <a:gd name="T0" fmla="*/ 202 w 389"/>
                  <a:gd name="T1" fmla="*/ 6 h 328"/>
                  <a:gd name="T2" fmla="*/ 177 w 389"/>
                  <a:gd name="T3" fmla="*/ 18 h 328"/>
                  <a:gd name="T4" fmla="*/ 177 w 389"/>
                  <a:gd name="T5" fmla="*/ 19 h 328"/>
                  <a:gd name="T6" fmla="*/ 177 w 389"/>
                  <a:gd name="T7" fmla="*/ 20 h 328"/>
                  <a:gd name="T8" fmla="*/ 177 w 389"/>
                  <a:gd name="T9" fmla="*/ 20 h 328"/>
                  <a:gd name="T10" fmla="*/ 113 w 389"/>
                  <a:gd name="T11" fmla="*/ 188 h 328"/>
                  <a:gd name="T12" fmla="*/ 112 w 389"/>
                  <a:gd name="T13" fmla="*/ 188 h 328"/>
                  <a:gd name="T14" fmla="*/ 44 w 389"/>
                  <a:gd name="T15" fmla="*/ 17 h 328"/>
                  <a:gd name="T16" fmla="*/ 44 w 389"/>
                  <a:gd name="T17" fmla="*/ 17 h 328"/>
                  <a:gd name="T18" fmla="*/ 43 w 389"/>
                  <a:gd name="T19" fmla="*/ 14 h 328"/>
                  <a:gd name="T20" fmla="*/ 16 w 389"/>
                  <a:gd name="T21" fmla="*/ 4 h 328"/>
                  <a:gd name="T22" fmla="*/ 4 w 389"/>
                  <a:gd name="T23" fmla="*/ 30 h 328"/>
                  <a:gd name="T24" fmla="*/ 90 w 389"/>
                  <a:gd name="T25" fmla="*/ 241 h 328"/>
                  <a:gd name="T26" fmla="*/ 85 w 389"/>
                  <a:gd name="T27" fmla="*/ 252 h 328"/>
                  <a:gd name="T28" fmla="*/ 41 w 389"/>
                  <a:gd name="T29" fmla="*/ 291 h 328"/>
                  <a:gd name="T30" fmla="*/ 29 w 389"/>
                  <a:gd name="T31" fmla="*/ 291 h 328"/>
                  <a:gd name="T32" fmla="*/ 11 w 389"/>
                  <a:gd name="T33" fmla="*/ 304 h 328"/>
                  <a:gd name="T34" fmla="*/ 23 w 389"/>
                  <a:gd name="T35" fmla="*/ 326 h 328"/>
                  <a:gd name="T36" fmla="*/ 44 w 389"/>
                  <a:gd name="T37" fmla="*/ 328 h 328"/>
                  <a:gd name="T38" fmla="*/ 123 w 389"/>
                  <a:gd name="T39" fmla="*/ 260 h 328"/>
                  <a:gd name="T40" fmla="*/ 213 w 389"/>
                  <a:gd name="T41" fmla="*/ 36 h 328"/>
                  <a:gd name="T42" fmla="*/ 215 w 389"/>
                  <a:gd name="T43" fmla="*/ 32 h 328"/>
                  <a:gd name="T44" fmla="*/ 214 w 389"/>
                  <a:gd name="T45" fmla="*/ 32 h 328"/>
                  <a:gd name="T46" fmla="*/ 215 w 389"/>
                  <a:gd name="T47" fmla="*/ 31 h 328"/>
                  <a:gd name="T48" fmla="*/ 202 w 389"/>
                  <a:gd name="T49" fmla="*/ 6 h 328"/>
                  <a:gd name="T50" fmla="*/ 389 w 389"/>
                  <a:gd name="T51" fmla="*/ 169 h 328"/>
                  <a:gd name="T52" fmla="*/ 370 w 389"/>
                  <a:gd name="T53" fmla="*/ 188 h 328"/>
                  <a:gd name="T54" fmla="*/ 254 w 389"/>
                  <a:gd name="T55" fmla="*/ 170 h 328"/>
                  <a:gd name="T56" fmla="*/ 370 w 389"/>
                  <a:gd name="T57" fmla="*/ 149 h 328"/>
                  <a:gd name="T58" fmla="*/ 389 w 389"/>
                  <a:gd name="T59" fmla="*/ 169 h 328"/>
                  <a:gd name="T60" fmla="*/ 342 w 389"/>
                  <a:gd name="T61" fmla="*/ 52 h 328"/>
                  <a:gd name="T62" fmla="*/ 335 w 389"/>
                  <a:gd name="T63" fmla="*/ 78 h 328"/>
                  <a:gd name="T64" fmla="*/ 225 w 389"/>
                  <a:gd name="T65" fmla="*/ 119 h 328"/>
                  <a:gd name="T66" fmla="*/ 316 w 389"/>
                  <a:gd name="T67" fmla="*/ 44 h 328"/>
                  <a:gd name="T68" fmla="*/ 342 w 389"/>
                  <a:gd name="T69" fmla="*/ 52 h 328"/>
                  <a:gd name="T70" fmla="*/ 316 w 389"/>
                  <a:gd name="T71" fmla="*/ 296 h 328"/>
                  <a:gd name="T72" fmla="*/ 225 w 389"/>
                  <a:gd name="T73" fmla="*/ 221 h 328"/>
                  <a:gd name="T74" fmla="*/ 335 w 389"/>
                  <a:gd name="T75" fmla="*/ 262 h 328"/>
                  <a:gd name="T76" fmla="*/ 342 w 389"/>
                  <a:gd name="T77" fmla="*/ 288 h 328"/>
                  <a:gd name="T78" fmla="*/ 316 w 389"/>
                  <a:gd name="T79" fmla="*/ 29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9" h="328">
                    <a:moveTo>
                      <a:pt x="202" y="6"/>
                    </a:moveTo>
                    <a:cubicBezTo>
                      <a:pt x="192" y="3"/>
                      <a:pt x="181" y="8"/>
                      <a:pt x="177" y="18"/>
                    </a:cubicBezTo>
                    <a:cubicBezTo>
                      <a:pt x="177" y="18"/>
                      <a:pt x="177" y="19"/>
                      <a:pt x="177" y="19"/>
                    </a:cubicBezTo>
                    <a:cubicBezTo>
                      <a:pt x="177" y="20"/>
                      <a:pt x="177" y="20"/>
                      <a:pt x="177" y="20"/>
                    </a:cubicBezTo>
                    <a:cubicBezTo>
                      <a:pt x="177" y="20"/>
                      <a:pt x="177" y="20"/>
                      <a:pt x="177" y="20"/>
                    </a:cubicBezTo>
                    <a:cubicBezTo>
                      <a:pt x="170" y="38"/>
                      <a:pt x="113" y="188"/>
                      <a:pt x="113" y="188"/>
                    </a:cubicBezTo>
                    <a:cubicBezTo>
                      <a:pt x="112" y="188"/>
                      <a:pt x="112" y="188"/>
                      <a:pt x="112" y="188"/>
                    </a:cubicBezTo>
                    <a:cubicBezTo>
                      <a:pt x="44" y="17"/>
                      <a:pt x="44" y="17"/>
                      <a:pt x="44" y="17"/>
                    </a:cubicBezTo>
                    <a:cubicBezTo>
                      <a:pt x="44" y="17"/>
                      <a:pt x="44" y="17"/>
                      <a:pt x="44" y="17"/>
                    </a:cubicBezTo>
                    <a:cubicBezTo>
                      <a:pt x="43" y="14"/>
                      <a:pt x="43" y="14"/>
                      <a:pt x="43" y="14"/>
                    </a:cubicBezTo>
                    <a:cubicBezTo>
                      <a:pt x="38" y="5"/>
                      <a:pt x="27" y="0"/>
                      <a:pt x="16" y="4"/>
                    </a:cubicBezTo>
                    <a:cubicBezTo>
                      <a:pt x="6" y="8"/>
                      <a:pt x="0" y="19"/>
                      <a:pt x="4" y="30"/>
                    </a:cubicBezTo>
                    <a:cubicBezTo>
                      <a:pt x="12" y="51"/>
                      <a:pt x="90" y="241"/>
                      <a:pt x="90" y="241"/>
                    </a:cubicBezTo>
                    <a:cubicBezTo>
                      <a:pt x="85" y="252"/>
                      <a:pt x="85" y="252"/>
                      <a:pt x="85" y="252"/>
                    </a:cubicBezTo>
                    <a:cubicBezTo>
                      <a:pt x="77" y="276"/>
                      <a:pt x="67" y="291"/>
                      <a:pt x="41" y="291"/>
                    </a:cubicBezTo>
                    <a:cubicBezTo>
                      <a:pt x="39" y="291"/>
                      <a:pt x="30" y="291"/>
                      <a:pt x="29" y="291"/>
                    </a:cubicBezTo>
                    <a:cubicBezTo>
                      <a:pt x="21" y="290"/>
                      <a:pt x="13" y="296"/>
                      <a:pt x="11" y="304"/>
                    </a:cubicBezTo>
                    <a:cubicBezTo>
                      <a:pt x="8" y="314"/>
                      <a:pt x="14" y="323"/>
                      <a:pt x="23" y="326"/>
                    </a:cubicBezTo>
                    <a:cubicBezTo>
                      <a:pt x="30" y="327"/>
                      <a:pt x="37" y="328"/>
                      <a:pt x="44" y="328"/>
                    </a:cubicBezTo>
                    <a:cubicBezTo>
                      <a:pt x="91" y="328"/>
                      <a:pt x="107" y="300"/>
                      <a:pt x="123" y="260"/>
                    </a:cubicBezTo>
                    <a:cubicBezTo>
                      <a:pt x="123" y="260"/>
                      <a:pt x="209" y="45"/>
                      <a:pt x="213" y="36"/>
                    </a:cubicBezTo>
                    <a:cubicBezTo>
                      <a:pt x="214" y="34"/>
                      <a:pt x="214" y="33"/>
                      <a:pt x="215" y="32"/>
                    </a:cubicBezTo>
                    <a:cubicBezTo>
                      <a:pt x="214" y="32"/>
                      <a:pt x="214" y="32"/>
                      <a:pt x="214" y="32"/>
                    </a:cubicBezTo>
                    <a:cubicBezTo>
                      <a:pt x="215" y="31"/>
                      <a:pt x="215" y="31"/>
                      <a:pt x="215" y="31"/>
                    </a:cubicBezTo>
                    <a:cubicBezTo>
                      <a:pt x="218" y="20"/>
                      <a:pt x="212" y="9"/>
                      <a:pt x="202" y="6"/>
                    </a:cubicBezTo>
                    <a:close/>
                    <a:moveTo>
                      <a:pt x="389" y="169"/>
                    </a:moveTo>
                    <a:cubicBezTo>
                      <a:pt x="389" y="179"/>
                      <a:pt x="381" y="188"/>
                      <a:pt x="370" y="188"/>
                    </a:cubicBezTo>
                    <a:cubicBezTo>
                      <a:pt x="359" y="188"/>
                      <a:pt x="254" y="181"/>
                      <a:pt x="254" y="170"/>
                    </a:cubicBezTo>
                    <a:cubicBezTo>
                      <a:pt x="254" y="159"/>
                      <a:pt x="359" y="149"/>
                      <a:pt x="370" y="149"/>
                    </a:cubicBezTo>
                    <a:cubicBezTo>
                      <a:pt x="381" y="149"/>
                      <a:pt x="389" y="158"/>
                      <a:pt x="389" y="169"/>
                    </a:cubicBezTo>
                    <a:close/>
                    <a:moveTo>
                      <a:pt x="342" y="52"/>
                    </a:moveTo>
                    <a:cubicBezTo>
                      <a:pt x="348" y="61"/>
                      <a:pt x="344" y="73"/>
                      <a:pt x="335" y="78"/>
                    </a:cubicBezTo>
                    <a:cubicBezTo>
                      <a:pt x="326" y="83"/>
                      <a:pt x="231" y="128"/>
                      <a:pt x="225" y="119"/>
                    </a:cubicBezTo>
                    <a:cubicBezTo>
                      <a:pt x="220" y="109"/>
                      <a:pt x="307" y="49"/>
                      <a:pt x="316" y="44"/>
                    </a:cubicBezTo>
                    <a:cubicBezTo>
                      <a:pt x="325" y="39"/>
                      <a:pt x="337" y="42"/>
                      <a:pt x="342" y="52"/>
                    </a:cubicBezTo>
                    <a:close/>
                    <a:moveTo>
                      <a:pt x="316" y="296"/>
                    </a:moveTo>
                    <a:cubicBezTo>
                      <a:pt x="307" y="290"/>
                      <a:pt x="220" y="230"/>
                      <a:pt x="225" y="221"/>
                    </a:cubicBezTo>
                    <a:cubicBezTo>
                      <a:pt x="231" y="212"/>
                      <a:pt x="326" y="256"/>
                      <a:pt x="335" y="262"/>
                    </a:cubicBezTo>
                    <a:cubicBezTo>
                      <a:pt x="344" y="267"/>
                      <a:pt x="348" y="279"/>
                      <a:pt x="342" y="288"/>
                    </a:cubicBezTo>
                    <a:cubicBezTo>
                      <a:pt x="337" y="298"/>
                      <a:pt x="325" y="301"/>
                      <a:pt x="316" y="29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nvGrpSpPr>
            <p:cNvPr id="3" name="Group 1155"/>
            <p:cNvGrpSpPr/>
            <p:nvPr/>
          </p:nvGrpSpPr>
          <p:grpSpPr>
            <a:xfrm>
              <a:off x="7004283" y="3459879"/>
              <a:ext cx="686760" cy="2932985"/>
              <a:chOff x="8231989" y="3394473"/>
              <a:chExt cx="686760" cy="2932985"/>
            </a:xfrm>
            <a:solidFill>
              <a:schemeClr val="accent2"/>
            </a:solidFill>
          </p:grpSpPr>
          <p:sp>
            <p:nvSpPr>
              <p:cNvPr id="116" name="Rectangle 66"/>
              <p:cNvSpPr/>
              <p:nvPr/>
            </p:nvSpPr>
            <p:spPr bwMode="auto">
              <a:xfrm>
                <a:off x="8231989" y="3394473"/>
                <a:ext cx="686760" cy="2932985"/>
              </a:xfrm>
              <a:prstGeom prst="rect">
                <a:avLst/>
              </a:prstGeom>
              <a:solidFill>
                <a:schemeClr val="accent1"/>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vert270" wrap="square" lIns="93274" tIns="640080" rIns="93274" bIns="46637" numCol="1" rtlCol="0" anchor="ctr" anchorCtr="0" compatLnSpc="1">
                <a:prstTxWarp prst="textNoShape">
                  <a:avLst/>
                </a:prstTxWarp>
              </a:bodyPr>
              <a:lstStyle/>
              <a:p>
                <a:pPr algn="r" defTabSz="932472" fontAlgn="base">
                  <a:spcBef>
                    <a:spcPct val="0"/>
                  </a:spcBef>
                  <a:spcAft>
                    <a:spcPct val="0"/>
                  </a:spcAft>
                </a:pPr>
                <a:r>
                  <a:rPr lang="en-US" sz="1600" dirty="0">
                    <a:gradFill>
                      <a:gsLst>
                        <a:gs pos="0">
                          <a:srgbClr val="FFFFFF"/>
                        </a:gs>
                        <a:gs pos="100000">
                          <a:srgbClr val="FFFFFF"/>
                        </a:gs>
                      </a:gsLst>
                      <a:lin ang="5400000" scaled="0"/>
                    </a:gradFill>
                  </a:rPr>
                  <a:t>Dynamics CRM</a:t>
                </a:r>
              </a:p>
            </p:txBody>
          </p:sp>
          <p:sp>
            <p:nvSpPr>
              <p:cNvPr id="103" name="Freeform 144"/>
              <p:cNvSpPr>
                <a:spLocks noChangeAspect="1" noEditPoints="1"/>
              </p:cNvSpPr>
              <p:nvPr/>
            </p:nvSpPr>
            <p:spPr bwMode="black">
              <a:xfrm>
                <a:off x="8358199" y="3485352"/>
                <a:ext cx="389247" cy="365678"/>
              </a:xfrm>
              <a:custGeom>
                <a:avLst/>
                <a:gdLst>
                  <a:gd name="T0" fmla="*/ 1091 w 1412"/>
                  <a:gd name="T1" fmla="*/ 240 h 1327"/>
                  <a:gd name="T2" fmla="*/ 1091 w 1412"/>
                  <a:gd name="T3" fmla="*/ 1152 h 1327"/>
                  <a:gd name="T4" fmla="*/ 1048 w 1412"/>
                  <a:gd name="T5" fmla="*/ 1159 h 1327"/>
                  <a:gd name="T6" fmla="*/ 0 w 1412"/>
                  <a:gd name="T7" fmla="*/ 1321 h 1327"/>
                  <a:gd name="T8" fmla="*/ 695 w 1412"/>
                  <a:gd name="T9" fmla="*/ 1074 h 1327"/>
                  <a:gd name="T10" fmla="*/ 715 w 1412"/>
                  <a:gd name="T11" fmla="*/ 1072 h 1327"/>
                  <a:gd name="T12" fmla="*/ 726 w 1412"/>
                  <a:gd name="T13" fmla="*/ 1066 h 1327"/>
                  <a:gd name="T14" fmla="*/ 726 w 1412"/>
                  <a:gd name="T15" fmla="*/ 750 h 1327"/>
                  <a:gd name="T16" fmla="*/ 1061 w 1412"/>
                  <a:gd name="T17" fmla="*/ 230 h 1327"/>
                  <a:gd name="T18" fmla="*/ 1061 w 1412"/>
                  <a:gd name="T19" fmla="*/ 230 h 1327"/>
                  <a:gd name="T20" fmla="*/ 1091 w 1412"/>
                  <a:gd name="T21" fmla="*/ 240 h 1327"/>
                  <a:gd name="T22" fmla="*/ 1390 w 1412"/>
                  <a:gd name="T23" fmla="*/ 450 h 1327"/>
                  <a:gd name="T24" fmla="*/ 1390 w 1412"/>
                  <a:gd name="T25" fmla="*/ 450 h 1327"/>
                  <a:gd name="T26" fmla="*/ 1200 w 1412"/>
                  <a:gd name="T27" fmla="*/ 638 h 1327"/>
                  <a:gd name="T28" fmla="*/ 1117 w 1412"/>
                  <a:gd name="T29" fmla="*/ 714 h 1327"/>
                  <a:gd name="T30" fmla="*/ 1117 w 1412"/>
                  <a:gd name="T31" fmla="*/ 1182 h 1327"/>
                  <a:gd name="T32" fmla="*/ 1088 w 1412"/>
                  <a:gd name="T33" fmla="*/ 1190 h 1327"/>
                  <a:gd name="T34" fmla="*/ 755 w 1412"/>
                  <a:gd name="T35" fmla="*/ 1144 h 1327"/>
                  <a:gd name="T36" fmla="*/ 1 w 1412"/>
                  <a:gd name="T37" fmla="*/ 1321 h 1327"/>
                  <a:gd name="T38" fmla="*/ 11 w 1412"/>
                  <a:gd name="T39" fmla="*/ 1322 h 1327"/>
                  <a:gd name="T40" fmla="*/ 1384 w 1412"/>
                  <a:gd name="T41" fmla="*/ 1327 h 1327"/>
                  <a:gd name="T42" fmla="*/ 1384 w 1412"/>
                  <a:gd name="T43" fmla="*/ 1327 h 1327"/>
                  <a:gd name="T44" fmla="*/ 1412 w 1412"/>
                  <a:gd name="T45" fmla="*/ 1317 h 1327"/>
                  <a:gd name="T46" fmla="*/ 1412 w 1412"/>
                  <a:gd name="T47" fmla="*/ 462 h 1327"/>
                  <a:gd name="T48" fmla="*/ 1390 w 1412"/>
                  <a:gd name="T49" fmla="*/ 450 h 1327"/>
                  <a:gd name="T50" fmla="*/ 700 w 1412"/>
                  <a:gd name="T51" fmla="*/ 9 h 1327"/>
                  <a:gd name="T52" fmla="*/ 666 w 1412"/>
                  <a:gd name="T53" fmla="*/ 0 h 1327"/>
                  <a:gd name="T54" fmla="*/ 666 w 1412"/>
                  <a:gd name="T55" fmla="*/ 0 h 1327"/>
                  <a:gd name="T56" fmla="*/ 666 w 1412"/>
                  <a:gd name="T57" fmla="*/ 0 h 1327"/>
                  <a:gd name="T58" fmla="*/ 665 w 1412"/>
                  <a:gd name="T59" fmla="*/ 0 h 1327"/>
                  <a:gd name="T60" fmla="*/ 665 w 1412"/>
                  <a:gd name="T61" fmla="*/ 4 h 1327"/>
                  <a:gd name="T62" fmla="*/ 464 w 1412"/>
                  <a:gd name="T63" fmla="*/ 568 h 1327"/>
                  <a:gd name="T64" fmla="*/ 0 w 1412"/>
                  <a:gd name="T65" fmla="*/ 1215 h 1327"/>
                  <a:gd name="T66" fmla="*/ 0 w 1412"/>
                  <a:gd name="T67" fmla="*/ 1321 h 1327"/>
                  <a:gd name="T68" fmla="*/ 661 w 1412"/>
                  <a:gd name="T69" fmla="*/ 1053 h 1327"/>
                  <a:gd name="T70" fmla="*/ 676 w 1412"/>
                  <a:gd name="T71" fmla="*/ 1052 h 1327"/>
                  <a:gd name="T72" fmla="*/ 700 w 1412"/>
                  <a:gd name="T73" fmla="*/ 1044 h 1327"/>
                  <a:gd name="T74" fmla="*/ 700 w 1412"/>
                  <a:gd name="T75" fmla="*/ 9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12" h="1327">
                    <a:moveTo>
                      <a:pt x="1091" y="240"/>
                    </a:moveTo>
                    <a:cubicBezTo>
                      <a:pt x="1091" y="1152"/>
                      <a:pt x="1091" y="1152"/>
                      <a:pt x="1091" y="1152"/>
                    </a:cubicBezTo>
                    <a:cubicBezTo>
                      <a:pt x="1048" y="1159"/>
                      <a:pt x="1048" y="1159"/>
                      <a:pt x="1048" y="1159"/>
                    </a:cubicBezTo>
                    <a:cubicBezTo>
                      <a:pt x="1047" y="1159"/>
                      <a:pt x="491" y="1018"/>
                      <a:pt x="0" y="1321"/>
                    </a:cubicBezTo>
                    <a:cubicBezTo>
                      <a:pt x="0" y="1321"/>
                      <a:pt x="257" y="1103"/>
                      <a:pt x="695" y="1074"/>
                    </a:cubicBezTo>
                    <a:cubicBezTo>
                      <a:pt x="715" y="1072"/>
                      <a:pt x="715" y="1072"/>
                      <a:pt x="715" y="1072"/>
                    </a:cubicBezTo>
                    <a:cubicBezTo>
                      <a:pt x="726" y="1066"/>
                      <a:pt x="726" y="1066"/>
                      <a:pt x="726" y="1066"/>
                    </a:cubicBezTo>
                    <a:cubicBezTo>
                      <a:pt x="726" y="750"/>
                      <a:pt x="726" y="750"/>
                      <a:pt x="726" y="750"/>
                    </a:cubicBezTo>
                    <a:cubicBezTo>
                      <a:pt x="854" y="620"/>
                      <a:pt x="979" y="433"/>
                      <a:pt x="1061" y="230"/>
                    </a:cubicBezTo>
                    <a:cubicBezTo>
                      <a:pt x="1061" y="230"/>
                      <a:pt x="1061" y="230"/>
                      <a:pt x="1061" y="230"/>
                    </a:cubicBezTo>
                    <a:lnTo>
                      <a:pt x="1091" y="240"/>
                    </a:lnTo>
                    <a:close/>
                    <a:moveTo>
                      <a:pt x="1390" y="450"/>
                    </a:moveTo>
                    <a:cubicBezTo>
                      <a:pt x="1390" y="450"/>
                      <a:pt x="1390" y="450"/>
                      <a:pt x="1390" y="450"/>
                    </a:cubicBezTo>
                    <a:cubicBezTo>
                      <a:pt x="1390" y="450"/>
                      <a:pt x="1342" y="510"/>
                      <a:pt x="1200" y="638"/>
                    </a:cubicBezTo>
                    <a:cubicBezTo>
                      <a:pt x="1167" y="668"/>
                      <a:pt x="1149" y="686"/>
                      <a:pt x="1117" y="714"/>
                    </a:cubicBezTo>
                    <a:cubicBezTo>
                      <a:pt x="1117" y="1182"/>
                      <a:pt x="1117" y="1182"/>
                      <a:pt x="1117" y="1182"/>
                    </a:cubicBezTo>
                    <a:cubicBezTo>
                      <a:pt x="1088" y="1190"/>
                      <a:pt x="1088" y="1190"/>
                      <a:pt x="1088" y="1190"/>
                    </a:cubicBezTo>
                    <a:cubicBezTo>
                      <a:pt x="1088" y="1189"/>
                      <a:pt x="965" y="1150"/>
                      <a:pt x="755" y="1144"/>
                    </a:cubicBezTo>
                    <a:cubicBezTo>
                      <a:pt x="547" y="1137"/>
                      <a:pt x="237" y="1195"/>
                      <a:pt x="1" y="1321"/>
                    </a:cubicBezTo>
                    <a:cubicBezTo>
                      <a:pt x="11" y="1322"/>
                      <a:pt x="11" y="1322"/>
                      <a:pt x="11" y="1322"/>
                    </a:cubicBezTo>
                    <a:cubicBezTo>
                      <a:pt x="11" y="1322"/>
                      <a:pt x="646" y="1074"/>
                      <a:pt x="1384" y="1327"/>
                    </a:cubicBezTo>
                    <a:cubicBezTo>
                      <a:pt x="1384" y="1327"/>
                      <a:pt x="1384" y="1327"/>
                      <a:pt x="1384" y="1327"/>
                    </a:cubicBezTo>
                    <a:cubicBezTo>
                      <a:pt x="1412" y="1317"/>
                      <a:pt x="1412" y="1317"/>
                      <a:pt x="1412" y="1317"/>
                    </a:cubicBezTo>
                    <a:cubicBezTo>
                      <a:pt x="1412" y="462"/>
                      <a:pt x="1412" y="462"/>
                      <a:pt x="1412" y="462"/>
                    </a:cubicBezTo>
                    <a:lnTo>
                      <a:pt x="1390" y="450"/>
                    </a:lnTo>
                    <a:close/>
                    <a:moveTo>
                      <a:pt x="700" y="9"/>
                    </a:moveTo>
                    <a:cubicBezTo>
                      <a:pt x="666" y="0"/>
                      <a:pt x="666" y="0"/>
                      <a:pt x="666" y="0"/>
                    </a:cubicBezTo>
                    <a:cubicBezTo>
                      <a:pt x="666" y="0"/>
                      <a:pt x="666" y="0"/>
                      <a:pt x="666" y="0"/>
                    </a:cubicBezTo>
                    <a:cubicBezTo>
                      <a:pt x="666" y="0"/>
                      <a:pt x="666" y="0"/>
                      <a:pt x="666" y="0"/>
                    </a:cubicBezTo>
                    <a:cubicBezTo>
                      <a:pt x="665" y="0"/>
                      <a:pt x="665" y="0"/>
                      <a:pt x="665" y="0"/>
                    </a:cubicBezTo>
                    <a:cubicBezTo>
                      <a:pt x="665" y="4"/>
                      <a:pt x="665" y="4"/>
                      <a:pt x="665" y="4"/>
                    </a:cubicBezTo>
                    <a:cubicBezTo>
                      <a:pt x="661" y="33"/>
                      <a:pt x="625" y="255"/>
                      <a:pt x="464" y="568"/>
                    </a:cubicBezTo>
                    <a:cubicBezTo>
                      <a:pt x="368" y="753"/>
                      <a:pt x="223" y="984"/>
                      <a:pt x="0" y="1215"/>
                    </a:cubicBezTo>
                    <a:cubicBezTo>
                      <a:pt x="0" y="1321"/>
                      <a:pt x="0" y="1321"/>
                      <a:pt x="0" y="1321"/>
                    </a:cubicBezTo>
                    <a:cubicBezTo>
                      <a:pt x="0" y="1321"/>
                      <a:pt x="237" y="1097"/>
                      <a:pt x="661" y="1053"/>
                    </a:cubicBezTo>
                    <a:cubicBezTo>
                      <a:pt x="676" y="1052"/>
                      <a:pt x="676" y="1052"/>
                      <a:pt x="676" y="1052"/>
                    </a:cubicBezTo>
                    <a:cubicBezTo>
                      <a:pt x="700" y="1044"/>
                      <a:pt x="700" y="1044"/>
                      <a:pt x="700" y="1044"/>
                    </a:cubicBezTo>
                    <a:lnTo>
                      <a:pt x="700" y="9"/>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pic>
          <p:nvPicPr>
            <p:cNvPr id="104"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795" y="3573462"/>
              <a:ext cx="434899" cy="434899"/>
            </a:xfrm>
            <a:prstGeom prst="rect">
              <a:avLst/>
            </a:prstGeom>
          </p:spPr>
        </p:pic>
        <p:sp>
          <p:nvSpPr>
            <p:cNvPr id="118" name="Rectangle 72"/>
            <p:cNvSpPr/>
            <p:nvPr/>
          </p:nvSpPr>
          <p:spPr bwMode="auto">
            <a:xfrm>
              <a:off x="7770933" y="3459879"/>
              <a:ext cx="686760" cy="2932985"/>
            </a:xfrm>
            <a:prstGeom prst="rect">
              <a:avLst/>
            </a:prstGeom>
            <a:solidFill>
              <a:schemeClr val="accent1"/>
            </a:solidFill>
            <a:ln w="19050">
              <a:solidFill>
                <a:schemeClr val="tx1">
                  <a:lumMod val="75000"/>
                </a:schemeClr>
              </a:solidFill>
              <a:prstDash val="dash"/>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vert270" wrap="square" lIns="93274" tIns="640080" rIns="93274" bIns="46637" numCol="1" rtlCol="0" anchor="ctr" anchorCtr="0" compatLnSpc="1">
              <a:prstTxWarp prst="textNoShape">
                <a:avLst/>
              </a:prstTxWarp>
            </a:bodyPr>
            <a:lstStyle/>
            <a:p>
              <a:pPr algn="r" defTabSz="932472" fontAlgn="base">
                <a:spcBef>
                  <a:spcPct val="0"/>
                </a:spcBef>
                <a:spcAft>
                  <a:spcPct val="0"/>
                </a:spcAft>
              </a:pPr>
              <a:r>
                <a:rPr lang="en-US" sz="1600" dirty="0" smtClean="0">
                  <a:gradFill>
                    <a:gsLst>
                      <a:gs pos="0">
                        <a:srgbClr val="FFFFFF"/>
                      </a:gs>
                      <a:gs pos="100000">
                        <a:srgbClr val="FFFFFF"/>
                      </a:gs>
                    </a:gsLst>
                    <a:lin ang="5400000" scaled="0"/>
                  </a:gradFill>
                </a:rPr>
                <a:t>Delve</a:t>
              </a:r>
              <a:endParaRPr lang="en-US" sz="1600" dirty="0">
                <a:gradFill>
                  <a:gsLst>
                    <a:gs pos="0">
                      <a:srgbClr val="FFFFFF"/>
                    </a:gs>
                    <a:gs pos="100000">
                      <a:srgbClr val="FFFFFF"/>
                    </a:gs>
                  </a:gsLst>
                  <a:lin ang="5400000" scaled="0"/>
                </a:gradFill>
              </a:endParaRPr>
            </a:p>
          </p:txBody>
        </p:sp>
        <p:pic>
          <p:nvPicPr>
            <p:cNvPr id="106"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9186" y="3556537"/>
              <a:ext cx="430917" cy="410397"/>
            </a:xfrm>
            <a:prstGeom prst="rect">
              <a:avLst/>
            </a:prstGeom>
          </p:spPr>
        </p:pic>
        <p:pic>
          <p:nvPicPr>
            <p:cNvPr id="107" name="Picture 11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879" y="3547241"/>
              <a:ext cx="486918" cy="457200"/>
            </a:xfrm>
            <a:prstGeom prst="rect">
              <a:avLst/>
            </a:prstGeom>
          </p:spPr>
        </p:pic>
        <p:pic>
          <p:nvPicPr>
            <p:cNvPr id="67" name="Picture 7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735" y="3557050"/>
              <a:ext cx="409372" cy="409372"/>
            </a:xfrm>
            <a:prstGeom prst="rect">
              <a:avLst/>
            </a:prstGeom>
          </p:spPr>
        </p:pic>
      </p:grpSp>
      <p:sp>
        <p:nvSpPr>
          <p:cNvPr id="99" name="Rounded Rectangle 23"/>
          <p:cNvSpPr/>
          <p:nvPr/>
        </p:nvSpPr>
        <p:spPr bwMode="auto">
          <a:xfrm>
            <a:off x="2907381" y="2430462"/>
            <a:ext cx="6819960" cy="929977"/>
          </a:xfrm>
          <a:prstGeom prst="roundRect">
            <a:avLst/>
          </a:prstGeom>
          <a:solidFill>
            <a:srgbClr val="505050"/>
          </a:solidFill>
          <a:ln w="38100">
            <a:solidFill>
              <a:schemeClr val="tx1"/>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800" dirty="0">
              <a:gradFill>
                <a:gsLst>
                  <a:gs pos="0">
                    <a:srgbClr val="FFFFFF"/>
                  </a:gs>
                  <a:gs pos="100000">
                    <a:srgbClr val="FFFFFF"/>
                  </a:gs>
                </a:gsLst>
                <a:lin ang="5400000" scaled="0"/>
              </a:gradFill>
            </a:endParaRPr>
          </a:p>
        </p:txBody>
      </p:sp>
      <p:grpSp>
        <p:nvGrpSpPr>
          <p:cNvPr id="108" name="Group 1169"/>
          <p:cNvGrpSpPr/>
          <p:nvPr/>
        </p:nvGrpSpPr>
        <p:grpSpPr>
          <a:xfrm>
            <a:off x="4522850" y="2671644"/>
            <a:ext cx="3735588" cy="523220"/>
            <a:chOff x="4558694" y="2774161"/>
            <a:chExt cx="3735588" cy="523220"/>
          </a:xfrm>
        </p:grpSpPr>
        <p:pic>
          <p:nvPicPr>
            <p:cNvPr id="109" name="Picture 117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8694" y="2778333"/>
              <a:ext cx="627505" cy="514876"/>
            </a:xfrm>
            <a:prstGeom prst="rect">
              <a:avLst/>
            </a:prstGeom>
          </p:spPr>
        </p:pic>
        <p:sp>
          <p:nvSpPr>
            <p:cNvPr id="110" name="Rectangle 1171"/>
            <p:cNvSpPr/>
            <p:nvPr/>
          </p:nvSpPr>
          <p:spPr>
            <a:xfrm>
              <a:off x="5253000" y="2774161"/>
              <a:ext cx="3041282" cy="523220"/>
            </a:xfrm>
            <a:prstGeom prst="rect">
              <a:avLst/>
            </a:prstGeom>
          </p:spPr>
          <p:txBody>
            <a:bodyPr wrap="none">
              <a:spAutoFit/>
            </a:bodyPr>
            <a:lstStyle/>
            <a:p>
              <a:pPr algn="ctr" defTabSz="932472" fontAlgn="base">
                <a:spcBef>
                  <a:spcPct val="0"/>
                </a:spcBef>
                <a:spcAft>
                  <a:spcPct val="0"/>
                </a:spcAft>
              </a:pPr>
              <a:r>
                <a:rPr lang="en-US" sz="2800" dirty="0">
                  <a:gradFill>
                    <a:gsLst>
                      <a:gs pos="0">
                        <a:srgbClr val="FFFFFF"/>
                      </a:gs>
                      <a:gs pos="100000">
                        <a:srgbClr val="FFFFFF"/>
                      </a:gs>
                    </a:gsLst>
                    <a:lin ang="5400000" scaled="0"/>
                  </a:gradFill>
                </a:rPr>
                <a:t>Office 365 Groups</a:t>
              </a:r>
            </a:p>
          </p:txBody>
        </p:sp>
      </p:grpSp>
    </p:spTree>
    <p:extLst>
      <p:ext uri="{BB962C8B-B14F-4D97-AF65-F5344CB8AC3E}">
        <p14:creationId xmlns:p14="http://schemas.microsoft.com/office/powerpoint/2010/main" val="425432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1156"/>
                                        </p:tgtEl>
                                        <p:attrNameLst>
                                          <p:attrName>style.visibility</p:attrName>
                                        </p:attrNameLst>
                                      </p:cBhvr>
                                      <p:to>
                                        <p:strVal val="visible"/>
                                      </p:to>
                                    </p:set>
                                    <p:animEffect transition="in" filter="fade">
                                      <p:cBhvr>
                                        <p:cTn id="7" dur="500"/>
                                        <p:tgtEl>
                                          <p:spTgt spid="1156"/>
                                        </p:tgtEl>
                                      </p:cBhvr>
                                    </p:animEffect>
                                  </p:childTnLst>
                                </p:cTn>
                              </p:par>
                              <p:par>
                                <p:cTn id="8" presetID="42" presetClass="path" presetSubtype="0" accel="50000" decel="50000" fill="hold" nodeType="withEffect">
                                  <p:stCondLst>
                                    <p:cond delay="300"/>
                                  </p:stCondLst>
                                  <p:childTnLst>
                                    <p:animMotion origin="layout" path="M 1.28925E-6 -2.11076E-6 L 0.03536 -2.11076E-6 " pathEditMode="relative" rAng="0" ptsTypes="AA">
                                      <p:cBhvr>
                                        <p:cTn id="9" dur="750" spd="-100000" fill="hold"/>
                                        <p:tgtEl>
                                          <p:spTgt spid="1156"/>
                                        </p:tgtEl>
                                        <p:attrNameLst>
                                          <p:attrName>ppt_x</p:attrName>
                                          <p:attrName>ppt_y</p:attrName>
                                        </p:attrNameLst>
                                      </p:cBhvr>
                                      <p:rCtr x="1762" y="0"/>
                                    </p:animMotion>
                                  </p:childTnLst>
                                </p:cTn>
                              </p:par>
                              <p:par>
                                <p:cTn id="10" presetID="10" presetClass="entr" presetSubtype="0" fill="hold" nodeType="withEffect">
                                  <p:stCondLst>
                                    <p:cond delay="300"/>
                                  </p:stCondLst>
                                  <p:childTnLst>
                                    <p:set>
                                      <p:cBhvr>
                                        <p:cTn id="11" dur="1" fill="hold">
                                          <p:stCondLst>
                                            <p:cond delay="0"/>
                                          </p:stCondLst>
                                        </p:cTn>
                                        <p:tgtEl>
                                          <p:spTgt spid="1157"/>
                                        </p:tgtEl>
                                        <p:attrNameLst>
                                          <p:attrName>style.visibility</p:attrName>
                                        </p:attrNameLst>
                                      </p:cBhvr>
                                      <p:to>
                                        <p:strVal val="visible"/>
                                      </p:to>
                                    </p:set>
                                    <p:animEffect transition="in" filter="fade">
                                      <p:cBhvr>
                                        <p:cTn id="12" dur="500"/>
                                        <p:tgtEl>
                                          <p:spTgt spid="1157"/>
                                        </p:tgtEl>
                                      </p:cBhvr>
                                    </p:animEffect>
                                  </p:childTnLst>
                                </p:cTn>
                              </p:par>
                              <p:par>
                                <p:cTn id="13" presetID="42" presetClass="path" presetSubtype="0" accel="50000" decel="50000" fill="hold" nodeType="withEffect">
                                  <p:stCondLst>
                                    <p:cond delay="300"/>
                                  </p:stCondLst>
                                  <p:childTnLst>
                                    <p:animMotion origin="layout" path="M -2.22619E-6 2.7054E-6 L -0.06101 -0.00068 " pathEditMode="relative" rAng="0" ptsTypes="AA">
                                      <p:cBhvr>
                                        <p:cTn id="14" dur="750" spd="-100000" fill="hold"/>
                                        <p:tgtEl>
                                          <p:spTgt spid="1157"/>
                                        </p:tgtEl>
                                        <p:attrNameLst>
                                          <p:attrName>ppt_x</p:attrName>
                                          <p:attrName>ppt_y</p:attrName>
                                        </p:attrNameLst>
                                      </p:cBhvr>
                                      <p:rCtr x="-3051" y="-45"/>
                                    </p:animMotion>
                                  </p:childTnLst>
                                </p:cTn>
                              </p:par>
                            </p:childTnLst>
                          </p:cTn>
                        </p:par>
                        <p:par>
                          <p:cTn id="15" fill="hold">
                            <p:stCondLst>
                              <p:cond delay="1050"/>
                            </p:stCondLst>
                            <p:childTnLst>
                              <p:par>
                                <p:cTn id="16" presetID="10" presetClass="entr" presetSubtype="0" fill="hold" nodeType="afterEffect">
                                  <p:stCondLst>
                                    <p:cond delay="200"/>
                                  </p:stCondLst>
                                  <p:childTnLst>
                                    <p:set>
                                      <p:cBhvr>
                                        <p:cTn id="17" dur="1" fill="hold">
                                          <p:stCondLst>
                                            <p:cond delay="0"/>
                                          </p:stCondLst>
                                        </p:cTn>
                                        <p:tgtEl>
                                          <p:spTgt spid="1158"/>
                                        </p:tgtEl>
                                        <p:attrNameLst>
                                          <p:attrName>style.visibility</p:attrName>
                                        </p:attrNameLst>
                                      </p:cBhvr>
                                      <p:to>
                                        <p:strVal val="visible"/>
                                      </p:to>
                                    </p:set>
                                    <p:animEffect transition="in" filter="fade">
                                      <p:cBhvr>
                                        <p:cTn id="18" dur="750"/>
                                        <p:tgtEl>
                                          <p:spTgt spid="1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smtClean="0"/>
              <a:t>Office 365 Groups related content and resources</a:t>
            </a:r>
            <a:endParaRPr lang="en-US" sz="4400" dirty="0"/>
          </a:p>
        </p:txBody>
      </p:sp>
      <p:sp>
        <p:nvSpPr>
          <p:cNvPr id="5" name="Text Placeholder 4"/>
          <p:cNvSpPr>
            <a:spLocks noGrp="1"/>
          </p:cNvSpPr>
          <p:nvPr>
            <p:ph type="body" sz="quarter" idx="10"/>
          </p:nvPr>
        </p:nvSpPr>
        <p:spPr>
          <a:xfrm>
            <a:off x="274638" y="1058862"/>
            <a:ext cx="11887200" cy="3644075"/>
          </a:xfrm>
        </p:spPr>
        <p:txBody>
          <a:bodyPr/>
          <a:lstStyle/>
          <a:p>
            <a:r>
              <a:rPr lang="en-US" sz="1800" b="1" dirty="0" smtClean="0">
                <a:latin typeface="+mn-lt"/>
              </a:rPr>
              <a:t>BREAKOUT SESSIONS</a:t>
            </a:r>
            <a:endParaRPr lang="en-US" sz="2400" b="1" dirty="0" smtClean="0"/>
          </a:p>
          <a:p>
            <a:endParaRPr lang="en-US" dirty="0" smtClean="0"/>
          </a:p>
          <a:p>
            <a:endParaRPr lang="en-US" dirty="0" smtClean="0"/>
          </a:p>
          <a:p>
            <a:endParaRPr lang="en-US" dirty="0"/>
          </a:p>
          <a:p>
            <a:endParaRPr lang="en-US" dirty="0" smtClean="0"/>
          </a:p>
          <a:p>
            <a:endParaRPr lang="en-US" sz="2800" dirty="0" smtClean="0"/>
          </a:p>
        </p:txBody>
      </p:sp>
      <p:graphicFrame>
        <p:nvGraphicFramePr>
          <p:cNvPr id="2" name="Table 5"/>
          <p:cNvGraphicFramePr>
            <a:graphicFrameLocks noGrp="1"/>
          </p:cNvGraphicFramePr>
          <p:nvPr>
            <p:extLst/>
          </p:nvPr>
        </p:nvGraphicFramePr>
        <p:xfrm>
          <a:off x="427037" y="1592262"/>
          <a:ext cx="11734801" cy="3916680"/>
        </p:xfrm>
        <a:graphic>
          <a:graphicData uri="http://schemas.openxmlformats.org/drawingml/2006/table">
            <a:tbl>
              <a:tblPr firstRow="1" bandRow="1">
                <a:effectLst/>
                <a:tableStyleId>{D113A9D2-9D6B-4929-AA2D-F23B5EE8CBE7}</a:tableStyleId>
              </a:tblPr>
              <a:tblGrid>
                <a:gridCol w="7162800">
                  <a:extLst>
                    <a:ext uri="{9D8B030D-6E8A-4147-A177-3AD203B41FA5}">
                      <a16:colId xmlns:a16="http://schemas.microsoft.com/office/drawing/2014/main" xmlns="" val="3229650233"/>
                    </a:ext>
                  </a:extLst>
                </a:gridCol>
                <a:gridCol w="1371600">
                  <a:extLst>
                    <a:ext uri="{9D8B030D-6E8A-4147-A177-3AD203B41FA5}">
                      <a16:colId xmlns:a16="http://schemas.microsoft.com/office/drawing/2014/main" xmlns="" val="2667458272"/>
                    </a:ext>
                  </a:extLst>
                </a:gridCol>
                <a:gridCol w="2297725">
                  <a:extLst>
                    <a:ext uri="{9D8B030D-6E8A-4147-A177-3AD203B41FA5}">
                      <a16:colId xmlns:a16="http://schemas.microsoft.com/office/drawing/2014/main" xmlns="" val="414053768"/>
                    </a:ext>
                  </a:extLst>
                </a:gridCol>
                <a:gridCol w="902676">
                  <a:extLst>
                    <a:ext uri="{9D8B030D-6E8A-4147-A177-3AD203B41FA5}">
                      <a16:colId xmlns:a16="http://schemas.microsoft.com/office/drawing/2014/main" xmlns="" val="855293952"/>
                    </a:ext>
                  </a:extLst>
                </a:gridCol>
              </a:tblGrid>
              <a:tr h="370840">
                <a:tc>
                  <a:txBody>
                    <a:bodyPr/>
                    <a:lstStyle/>
                    <a:p>
                      <a:r>
                        <a:rPr lang="en-US" sz="1600" dirty="0" smtClean="0">
                          <a:gradFill>
                            <a:gsLst>
                              <a:gs pos="100000">
                                <a:schemeClr val="tx1"/>
                              </a:gs>
                              <a:gs pos="0">
                                <a:schemeClr val="tx1"/>
                              </a:gs>
                            </a:gsLst>
                            <a:lin ang="5400000" scaled="0"/>
                          </a:gradFill>
                        </a:rPr>
                        <a:t>Session</a:t>
                      </a:r>
                      <a:endParaRPr lang="en-US" sz="1600" dirty="0">
                        <a:gradFill>
                          <a:gsLst>
                            <a:gs pos="100000">
                              <a:schemeClr val="tx1"/>
                            </a:gs>
                            <a:gs pos="0">
                              <a:schemeClr val="tx1"/>
                            </a:gs>
                          </a:gsLst>
                          <a:lin ang="5400000" scaled="0"/>
                        </a:gradFill>
                      </a:endParaRPr>
                    </a:p>
                  </a:txBody>
                  <a:tcPr>
                    <a:lnL w="9525" cap="flat" cmpd="sng" algn="ctr">
                      <a:noFill/>
                      <a:prstDash val="solid"/>
                    </a:lnL>
                    <a:lnR>
                      <a:noFill/>
                    </a:lnR>
                    <a:lnT w="9525" cap="flat" cmpd="sng" algn="ctr">
                      <a:noFill/>
                      <a:prstDash val="soli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Code</a:t>
                      </a:r>
                      <a:endParaRPr lang="en-US" sz="1600" dirty="0">
                        <a:gradFill>
                          <a:gsLst>
                            <a:gs pos="100000">
                              <a:schemeClr val="tx1"/>
                            </a:gs>
                            <a:gs pos="0">
                              <a:schemeClr val="tx1"/>
                            </a:gs>
                          </a:gsLst>
                          <a:lin ang="5400000" scaled="0"/>
                        </a:gradFill>
                      </a:endParaRPr>
                    </a:p>
                  </a:txBody>
                  <a:tcPr>
                    <a:lnL>
                      <a:noFill/>
                    </a:lnL>
                    <a:lnR>
                      <a:noFill/>
                    </a:lnR>
                    <a:lnT w="9525" cap="flat" cmpd="sng" algn="ctr">
                      <a:noFill/>
                      <a:prstDash val="soli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Time</a:t>
                      </a:r>
                      <a:endParaRPr lang="en-US" sz="1600" dirty="0">
                        <a:gradFill>
                          <a:gsLst>
                            <a:gs pos="100000">
                              <a:schemeClr val="tx1"/>
                            </a:gs>
                            <a:gs pos="0">
                              <a:schemeClr val="tx1"/>
                            </a:gs>
                          </a:gsLst>
                          <a:lin ang="5400000" scaled="0"/>
                        </a:gradFill>
                      </a:endParaRPr>
                    </a:p>
                  </a:txBody>
                  <a:tcPr>
                    <a:lnL>
                      <a:noFill/>
                    </a:lnL>
                    <a:lnR>
                      <a:noFill/>
                    </a:lnR>
                    <a:lnT w="9525" cap="flat" cmpd="sng" algn="ctr">
                      <a:noFill/>
                      <a:prstDash val="soli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Room</a:t>
                      </a:r>
                      <a:endParaRPr lang="en-US" sz="1600" dirty="0">
                        <a:gradFill>
                          <a:gsLst>
                            <a:gs pos="100000">
                              <a:schemeClr val="tx1"/>
                            </a:gs>
                            <a:gs pos="0">
                              <a:schemeClr val="tx1"/>
                            </a:gs>
                          </a:gsLst>
                          <a:lin ang="5400000" scaled="0"/>
                        </a:gradFill>
                      </a:endParaRPr>
                    </a:p>
                  </a:txBody>
                  <a:tcPr>
                    <a:lnL>
                      <a:noFill/>
                    </a:lnL>
                    <a:lnR w="9525" cap="flat" cmpd="sng" algn="ctr">
                      <a:noFill/>
                      <a:prstDash val="solid"/>
                    </a:lnR>
                    <a:lnT w="9525" cap="flat" cmpd="sng" algn="ctr">
                      <a:noFill/>
                      <a:prstDash val="soli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extLst>
                  <a:ext uri="{0D108BD9-81ED-4DB2-BD59-A6C34878D82A}">
                    <a16:rowId xmlns:a16="http://schemas.microsoft.com/office/drawing/2014/main" xmlns="" val="2839537557"/>
                  </a:ext>
                </a:extLst>
              </a:tr>
              <a:tr h="370840">
                <a:tc>
                  <a:txBody>
                    <a:bodyPr/>
                    <a:lstStyle/>
                    <a:p>
                      <a:r>
                        <a:rPr lang="en-US" sz="1600">
                          <a:gradFill>
                            <a:gsLst>
                              <a:gs pos="100000">
                                <a:schemeClr val="tx1"/>
                              </a:gs>
                              <a:gs pos="0">
                                <a:schemeClr val="tx1"/>
                              </a:gs>
                            </a:gsLst>
                            <a:lin ang="5400000" scaled="0"/>
                          </a:gradFill>
                          <a:cs typeface="Segoe UI"/>
                        </a:rPr>
                        <a:t>The rise of dynamic teams</a:t>
                      </a:r>
                      <a:endParaRPr lang="en-US" sz="1600" dirty="0">
                        <a:gradFill>
                          <a:gsLst>
                            <a:gs pos="100000">
                              <a:schemeClr val="tx1"/>
                            </a:gs>
                            <a:gs pos="0">
                              <a:schemeClr val="tx1"/>
                            </a:gs>
                          </a:gsLst>
                          <a:lin ang="5400000" scaled="0"/>
                        </a:gradFill>
                      </a:endParaRPr>
                    </a:p>
                  </a:txBody>
                  <a:tcPr>
                    <a:lnL w="9525" cap="flat" cmpd="sng" algn="ctr">
                      <a:noFill/>
                      <a:prstDash val="solid"/>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hlinkClick r:id="rId3"/>
                        </a:rPr>
                        <a:t>BRK1106</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Mon May 4, 1:30pm</a:t>
                      </a: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S104</a:t>
                      </a:r>
                      <a:endParaRPr lang="en-US" sz="1600" dirty="0">
                        <a:gradFill>
                          <a:gsLst>
                            <a:gs pos="100000">
                              <a:schemeClr val="tx1"/>
                            </a:gs>
                            <a:gs pos="0">
                              <a:schemeClr val="tx1"/>
                            </a:gs>
                          </a:gsLst>
                          <a:lin ang="5400000" scaled="0"/>
                        </a:gradFill>
                      </a:endParaRPr>
                    </a:p>
                  </a:txBody>
                  <a:tcPr>
                    <a:lnL>
                      <a:noFill/>
                    </a:lnL>
                    <a:lnR w="9525" cap="flat" cmpd="sng" algn="ctr">
                      <a:noFill/>
                      <a:prstDash val="soli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extLst>
                  <a:ext uri="{0D108BD9-81ED-4DB2-BD59-A6C34878D82A}">
                    <a16:rowId xmlns:a16="http://schemas.microsoft.com/office/drawing/2014/main" xmlns="" val="2293995686"/>
                  </a:ext>
                </a:extLst>
              </a:tr>
              <a:tr h="370840">
                <a:tc>
                  <a:txBody>
                    <a:bodyPr/>
                    <a:lstStyle/>
                    <a:p>
                      <a:r>
                        <a:rPr lang="en-US" sz="1600" dirty="0" smtClean="0">
                          <a:gradFill>
                            <a:gsLst>
                              <a:gs pos="100000">
                                <a:schemeClr val="tx1"/>
                              </a:gs>
                              <a:gs pos="0">
                                <a:schemeClr val="tx1"/>
                              </a:gs>
                            </a:gsLst>
                            <a:lin ang="5400000" scaled="0"/>
                          </a:gradFill>
                        </a:rPr>
                        <a:t>Identity and Access Management Everywhere</a:t>
                      </a:r>
                      <a:endParaRPr lang="en-US" sz="1600" dirty="0">
                        <a:gradFill>
                          <a:gsLst>
                            <a:gs pos="100000">
                              <a:schemeClr val="tx1"/>
                            </a:gs>
                            <a:gs pos="0">
                              <a:schemeClr val="tx1"/>
                            </a:gs>
                          </a:gsLst>
                          <a:lin ang="5400000" scaled="0"/>
                        </a:gradFill>
                      </a:endParaRPr>
                    </a:p>
                  </a:txBody>
                  <a:tcPr>
                    <a:lnL w="9525" cap="flat" cmpd="sng" algn="ctr">
                      <a:noFill/>
                      <a:prstDash val="solid"/>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hlinkClick r:id="rId4"/>
                        </a:rPr>
                        <a:t>BRK3863</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pPr marL="0" marR="0" indent="0" algn="l" defTabSz="932667" rtl="0" eaLnBrk="1" fontAlgn="auto" latinLnBrk="0" hangingPunct="1">
                        <a:lnSpc>
                          <a:spcPct val="100000"/>
                        </a:lnSpc>
                        <a:spcBef>
                          <a:spcPts val="0"/>
                        </a:spcBef>
                        <a:spcAft>
                          <a:spcPts val="0"/>
                        </a:spcAft>
                        <a:buClrTx/>
                        <a:buSzTx/>
                        <a:buFontTx/>
                        <a:buNone/>
                        <a:tabLst/>
                        <a:defRPr/>
                      </a:pPr>
                      <a:r>
                        <a:rPr lang="en-US" sz="1600" dirty="0" smtClean="0">
                          <a:gradFill>
                            <a:gsLst>
                              <a:gs pos="100000">
                                <a:schemeClr val="tx1"/>
                              </a:gs>
                              <a:gs pos="0">
                                <a:schemeClr val="tx1"/>
                              </a:gs>
                            </a:gsLst>
                            <a:lin ang="5400000" scaled="0"/>
                          </a:gradFill>
                        </a:rPr>
                        <a:t>Mon May 4, 1:30pm</a:t>
                      </a: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N427</a:t>
                      </a:r>
                      <a:endParaRPr lang="en-US" sz="1600" dirty="0">
                        <a:gradFill>
                          <a:gsLst>
                            <a:gs pos="100000">
                              <a:schemeClr val="tx1"/>
                            </a:gs>
                            <a:gs pos="0">
                              <a:schemeClr val="tx1"/>
                            </a:gs>
                          </a:gsLst>
                          <a:lin ang="5400000" scaled="0"/>
                        </a:gradFill>
                      </a:endParaRPr>
                    </a:p>
                  </a:txBody>
                  <a:tcPr>
                    <a:lnL>
                      <a:noFill/>
                    </a:lnL>
                    <a:lnR w="9525" cap="flat" cmpd="sng" algn="ctr">
                      <a:noFill/>
                      <a:prstDash val="soli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extLst>
                  <a:ext uri="{0D108BD9-81ED-4DB2-BD59-A6C34878D82A}">
                    <a16:rowId xmlns:a16="http://schemas.microsoft.com/office/drawing/2014/main" xmlns="" val="1496279722"/>
                  </a:ext>
                </a:extLst>
              </a:tr>
              <a:tr h="370840">
                <a:tc>
                  <a:txBody>
                    <a:bodyPr/>
                    <a:lstStyle/>
                    <a:p>
                      <a:r>
                        <a:rPr lang="en-US" sz="1600" dirty="0" smtClean="0">
                          <a:gradFill>
                            <a:gsLst>
                              <a:gs pos="100000">
                                <a:schemeClr val="tx1"/>
                              </a:gs>
                              <a:gs pos="0">
                                <a:schemeClr val="tx1"/>
                              </a:gs>
                            </a:gsLst>
                            <a:lin ang="5400000" scaled="0"/>
                          </a:gradFill>
                        </a:rPr>
                        <a:t>Microsoft Office 365 Groups Overview and Roadmap</a:t>
                      </a:r>
                      <a:endParaRPr lang="en-US" sz="1600" dirty="0">
                        <a:gradFill>
                          <a:gsLst>
                            <a:gs pos="100000">
                              <a:schemeClr val="tx1"/>
                            </a:gs>
                            <a:gs pos="0">
                              <a:schemeClr val="tx1"/>
                            </a:gs>
                          </a:gsLst>
                          <a:lin ang="5400000" scaled="0"/>
                        </a:gradFill>
                      </a:endParaRPr>
                    </a:p>
                  </a:txBody>
                  <a:tcPr>
                    <a:lnL w="9525" cap="flat" cmpd="sng" algn="ctr">
                      <a:noFill/>
                      <a:prstDash val="solid"/>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hlinkClick r:id="rId5"/>
                        </a:rPr>
                        <a:t>BRK2114</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Tue May 5,</a:t>
                      </a:r>
                      <a:r>
                        <a:rPr lang="en-US" sz="1600" baseline="0" dirty="0" smtClean="0">
                          <a:gradFill>
                            <a:gsLst>
                              <a:gs pos="100000">
                                <a:schemeClr val="tx1"/>
                              </a:gs>
                              <a:gs pos="0">
                                <a:schemeClr val="tx1"/>
                              </a:gs>
                            </a:gsLst>
                            <a:lin ang="5400000" scaled="0"/>
                          </a:gradFill>
                        </a:rPr>
                        <a:t> </a:t>
                      </a:r>
                      <a:r>
                        <a:rPr lang="en-US" sz="1600" dirty="0" smtClean="0">
                          <a:gradFill>
                            <a:gsLst>
                              <a:gs pos="100000">
                                <a:schemeClr val="tx1"/>
                              </a:gs>
                              <a:gs pos="0">
                                <a:schemeClr val="tx1"/>
                              </a:gs>
                            </a:gsLst>
                            <a:lin ang="5400000" scaled="0"/>
                          </a:gradFill>
                        </a:rPr>
                        <a:t>9:00am</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S103 </a:t>
                      </a:r>
                      <a:endParaRPr lang="en-US" sz="1600" dirty="0">
                        <a:gradFill>
                          <a:gsLst>
                            <a:gs pos="100000">
                              <a:schemeClr val="tx1"/>
                            </a:gs>
                            <a:gs pos="0">
                              <a:schemeClr val="tx1"/>
                            </a:gs>
                          </a:gsLst>
                          <a:lin ang="5400000" scaled="0"/>
                        </a:gradFill>
                      </a:endParaRPr>
                    </a:p>
                  </a:txBody>
                  <a:tcPr>
                    <a:lnL>
                      <a:noFill/>
                    </a:lnL>
                    <a:lnR w="9525" cap="flat" cmpd="sng" algn="ctr">
                      <a:noFill/>
                      <a:prstDash val="soli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extLst>
                  <a:ext uri="{0D108BD9-81ED-4DB2-BD59-A6C34878D82A}">
                    <a16:rowId xmlns:a16="http://schemas.microsoft.com/office/drawing/2014/main" xmlns="" val="468605572"/>
                  </a:ext>
                </a:extLst>
              </a:tr>
              <a:tr h="370840">
                <a:tc>
                  <a:txBody>
                    <a:bodyPr/>
                    <a:lstStyle/>
                    <a:p>
                      <a:r>
                        <a:rPr lang="en-US" sz="1600" dirty="0" smtClean="0">
                          <a:gradFill>
                            <a:gsLst>
                              <a:gs pos="100000">
                                <a:schemeClr val="tx1"/>
                              </a:gs>
                              <a:gs pos="0">
                                <a:schemeClr val="tx1"/>
                              </a:gs>
                            </a:gsLst>
                            <a:lin ang="5400000" scaled="0"/>
                          </a:gradFill>
                        </a:rPr>
                        <a:t>Office Delve and Office Graph Vision and Roadmap</a:t>
                      </a:r>
                      <a:endParaRPr lang="en-US" sz="1600" dirty="0">
                        <a:gradFill>
                          <a:gsLst>
                            <a:gs pos="100000">
                              <a:schemeClr val="tx1"/>
                            </a:gs>
                            <a:gs pos="0">
                              <a:schemeClr val="tx1"/>
                            </a:gs>
                          </a:gsLst>
                          <a:lin ang="5400000" scaled="0"/>
                        </a:gradFill>
                      </a:endParaRPr>
                    </a:p>
                  </a:txBody>
                  <a:tcPr>
                    <a:lnL w="9525" cap="flat" cmpd="sng" algn="ctr">
                      <a:noFill/>
                      <a:prstDash val="solid"/>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hlinkClick r:id="rId6"/>
                        </a:rPr>
                        <a:t>BRK1105</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Tue May 5, 10:45am</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S102</a:t>
                      </a:r>
                      <a:endParaRPr lang="en-US" sz="1600" dirty="0">
                        <a:gradFill>
                          <a:gsLst>
                            <a:gs pos="100000">
                              <a:schemeClr val="tx1"/>
                            </a:gs>
                            <a:gs pos="0">
                              <a:schemeClr val="tx1"/>
                            </a:gs>
                          </a:gsLst>
                          <a:lin ang="5400000" scaled="0"/>
                        </a:gradFill>
                      </a:endParaRPr>
                    </a:p>
                  </a:txBody>
                  <a:tcPr>
                    <a:lnL>
                      <a:noFill/>
                    </a:lnL>
                    <a:lnR w="9525" cap="flat" cmpd="sng" algn="ctr">
                      <a:noFill/>
                      <a:prstDash val="soli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extLst>
                  <a:ext uri="{0D108BD9-81ED-4DB2-BD59-A6C34878D82A}">
                    <a16:rowId xmlns:a16="http://schemas.microsoft.com/office/drawing/2014/main" xmlns="" val="2810524365"/>
                  </a:ext>
                </a:extLst>
              </a:tr>
              <a:tr h="370840">
                <a:tc>
                  <a:txBody>
                    <a:bodyPr/>
                    <a:lstStyle/>
                    <a:p>
                      <a:r>
                        <a:rPr lang="en-US" sz="1600" dirty="0" smtClean="0">
                          <a:gradFill>
                            <a:gsLst>
                              <a:gs pos="100000">
                                <a:schemeClr val="tx1"/>
                              </a:gs>
                              <a:gs pos="0">
                                <a:schemeClr val="tx1"/>
                              </a:gs>
                            </a:gsLst>
                            <a:lin ang="5400000" scaled="0"/>
                          </a:gradFill>
                        </a:rPr>
                        <a:t>Yammer Roadmap</a:t>
                      </a:r>
                      <a:endParaRPr lang="en-US" sz="1600" dirty="0">
                        <a:gradFill>
                          <a:gsLst>
                            <a:gs pos="100000">
                              <a:schemeClr val="tx1"/>
                            </a:gs>
                            <a:gs pos="0">
                              <a:schemeClr val="tx1"/>
                            </a:gs>
                          </a:gsLst>
                          <a:lin ang="5400000" scaled="0"/>
                        </a:gradFill>
                      </a:endParaRPr>
                    </a:p>
                  </a:txBody>
                  <a:tcPr>
                    <a:lnL w="9525" cap="flat" cmpd="sng" algn="ctr">
                      <a:noFill/>
                      <a:prstDash val="solid"/>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hlinkClick r:id="rId7"/>
                        </a:rPr>
                        <a:t>BRK2103</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pPr marL="0" marR="0" indent="0" algn="l" defTabSz="932667" rtl="0" eaLnBrk="1" fontAlgn="auto" latinLnBrk="0" hangingPunct="1">
                        <a:lnSpc>
                          <a:spcPct val="100000"/>
                        </a:lnSpc>
                        <a:spcBef>
                          <a:spcPts val="0"/>
                        </a:spcBef>
                        <a:spcAft>
                          <a:spcPts val="0"/>
                        </a:spcAft>
                        <a:buClrTx/>
                        <a:buSzTx/>
                        <a:buFontTx/>
                        <a:buNone/>
                        <a:tabLst/>
                        <a:defRPr/>
                      </a:pPr>
                      <a:r>
                        <a:rPr lang="en-US" sz="1600" dirty="0" smtClean="0">
                          <a:gradFill>
                            <a:gsLst>
                              <a:gs pos="100000">
                                <a:schemeClr val="tx1"/>
                              </a:gs>
                              <a:gs pos="0">
                                <a:schemeClr val="tx1"/>
                              </a:gs>
                            </a:gsLst>
                            <a:lin ang="5400000" scaled="0"/>
                          </a:gradFill>
                        </a:rPr>
                        <a:t>Tue May 5, 1:30pm</a:t>
                      </a: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smtClean="0">
                          <a:gradFill>
                            <a:gsLst>
                              <a:gs pos="100000">
                                <a:schemeClr val="tx1"/>
                              </a:gs>
                              <a:gs pos="0">
                                <a:schemeClr val="tx1"/>
                              </a:gs>
                            </a:gsLst>
                            <a:lin ang="5400000" scaled="0"/>
                          </a:gradFill>
                        </a:rPr>
                        <a:t>S501</a:t>
                      </a:r>
                      <a:endParaRPr lang="en-US" sz="1600" dirty="0">
                        <a:gradFill>
                          <a:gsLst>
                            <a:gs pos="100000">
                              <a:schemeClr val="tx1"/>
                            </a:gs>
                            <a:gs pos="0">
                              <a:schemeClr val="tx1"/>
                            </a:gs>
                          </a:gsLst>
                          <a:lin ang="5400000" scaled="0"/>
                        </a:gradFill>
                      </a:endParaRPr>
                    </a:p>
                  </a:txBody>
                  <a:tcPr>
                    <a:lnL>
                      <a:noFill/>
                    </a:lnL>
                    <a:lnR w="9525" cap="flat" cmpd="sng" algn="ctr">
                      <a:noFill/>
                      <a:prstDash val="soli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extLst>
                  <a:ext uri="{0D108BD9-81ED-4DB2-BD59-A6C34878D82A}">
                    <a16:rowId xmlns:a16="http://schemas.microsoft.com/office/drawing/2014/main" xmlns="" val="555276818"/>
                  </a:ext>
                </a:extLst>
              </a:tr>
              <a:tr h="370840">
                <a:tc>
                  <a:txBody>
                    <a:bodyPr/>
                    <a:lstStyle/>
                    <a:p>
                      <a:r>
                        <a:rPr lang="en-US" sz="1600" dirty="0" smtClean="0">
                          <a:gradFill>
                            <a:gsLst>
                              <a:gs pos="100000">
                                <a:schemeClr val="tx1"/>
                              </a:gs>
                              <a:gs pos="0">
                                <a:schemeClr val="tx1"/>
                              </a:gs>
                            </a:gsLst>
                            <a:lin ang="5400000" scaled="0"/>
                          </a:gradFill>
                        </a:rPr>
                        <a:t>Microsoft Office 365 Groups Deep Dive </a:t>
                      </a:r>
                      <a:endParaRPr lang="en-US" sz="1600" dirty="0">
                        <a:gradFill>
                          <a:gsLst>
                            <a:gs pos="100000">
                              <a:schemeClr val="tx1"/>
                            </a:gs>
                            <a:gs pos="0">
                              <a:schemeClr val="tx1"/>
                            </a:gs>
                          </a:gsLst>
                          <a:lin ang="5400000" scaled="0"/>
                        </a:gradFill>
                      </a:endParaRPr>
                    </a:p>
                  </a:txBody>
                  <a:tcPr>
                    <a:lnL w="9525" cap="flat" cmpd="sng" algn="ctr">
                      <a:noFill/>
                      <a:prstDash val="solid"/>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hlinkClick r:id="rId8"/>
                        </a:rPr>
                        <a:t>BRK3114</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pPr marL="0" marR="0" indent="0" algn="l" defTabSz="932667" rtl="0" eaLnBrk="1" fontAlgn="auto" latinLnBrk="0" hangingPunct="1">
                        <a:lnSpc>
                          <a:spcPct val="100000"/>
                        </a:lnSpc>
                        <a:spcBef>
                          <a:spcPts val="0"/>
                        </a:spcBef>
                        <a:spcAft>
                          <a:spcPts val="0"/>
                        </a:spcAft>
                        <a:buClrTx/>
                        <a:buSzTx/>
                        <a:buFontTx/>
                        <a:buNone/>
                        <a:tabLst/>
                        <a:defRPr/>
                      </a:pPr>
                      <a:r>
                        <a:rPr lang="en-US" sz="1600" dirty="0" smtClean="0">
                          <a:gradFill>
                            <a:gsLst>
                              <a:gs pos="100000">
                                <a:schemeClr val="tx1"/>
                              </a:gs>
                              <a:gs pos="0">
                                <a:schemeClr val="tx1"/>
                              </a:gs>
                            </a:gsLst>
                            <a:lin ang="5400000" scaled="0"/>
                          </a:gradFill>
                        </a:rPr>
                        <a:t>Tue May</a:t>
                      </a:r>
                      <a:r>
                        <a:rPr lang="en-US" sz="1600" baseline="0" dirty="0" smtClean="0">
                          <a:gradFill>
                            <a:gsLst>
                              <a:gs pos="100000">
                                <a:schemeClr val="tx1"/>
                              </a:gs>
                              <a:gs pos="0">
                                <a:schemeClr val="tx1"/>
                              </a:gs>
                            </a:gsLst>
                            <a:lin ang="5400000" scaled="0"/>
                          </a:gradFill>
                        </a:rPr>
                        <a:t> 5</a:t>
                      </a:r>
                      <a:r>
                        <a:rPr lang="en-US" sz="1600" dirty="0" smtClean="0">
                          <a:gradFill>
                            <a:gsLst>
                              <a:gs pos="100000">
                                <a:schemeClr val="tx1"/>
                              </a:gs>
                              <a:gs pos="0">
                                <a:schemeClr val="tx1"/>
                              </a:gs>
                            </a:gsLst>
                            <a:lin ang="5400000" scaled="0"/>
                          </a:gradFill>
                        </a:rPr>
                        <a:t>,</a:t>
                      </a:r>
                      <a:r>
                        <a:rPr lang="en-US" sz="1600" baseline="0" dirty="0" smtClean="0">
                          <a:gradFill>
                            <a:gsLst>
                              <a:gs pos="100000">
                                <a:schemeClr val="tx1"/>
                              </a:gs>
                              <a:gs pos="0">
                                <a:schemeClr val="tx1"/>
                              </a:gs>
                            </a:gsLst>
                            <a:lin ang="5400000" scaled="0"/>
                          </a:gradFill>
                        </a:rPr>
                        <a:t> 5:00pm</a:t>
                      </a:r>
                      <a:endParaRPr lang="en-US" sz="1600" dirty="0" smtClean="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E253</a:t>
                      </a:r>
                      <a:endParaRPr lang="en-US" sz="1600" dirty="0">
                        <a:gradFill>
                          <a:gsLst>
                            <a:gs pos="100000">
                              <a:schemeClr val="tx1"/>
                            </a:gs>
                            <a:gs pos="0">
                              <a:schemeClr val="tx1"/>
                            </a:gs>
                          </a:gsLst>
                          <a:lin ang="5400000" scaled="0"/>
                        </a:gradFill>
                      </a:endParaRPr>
                    </a:p>
                  </a:txBody>
                  <a:tcPr>
                    <a:lnL>
                      <a:noFill/>
                    </a:lnL>
                    <a:lnR w="9525" cap="flat" cmpd="sng" algn="ctr">
                      <a:noFill/>
                      <a:prstDash val="soli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extLst>
                  <a:ext uri="{0D108BD9-81ED-4DB2-BD59-A6C34878D82A}">
                    <a16:rowId xmlns:a16="http://schemas.microsoft.com/office/drawing/2014/main" xmlns="" val="886353129"/>
                  </a:ext>
                </a:extLst>
              </a:tr>
              <a:tr h="370840">
                <a:tc>
                  <a:txBody>
                    <a:bodyPr/>
                    <a:lstStyle/>
                    <a:p>
                      <a:r>
                        <a:rPr lang="en-US" sz="1600" dirty="0" smtClean="0">
                          <a:gradFill>
                            <a:gsLst>
                              <a:gs pos="100000">
                                <a:schemeClr val="tx1"/>
                              </a:gs>
                              <a:gs pos="0">
                                <a:schemeClr val="tx1"/>
                              </a:gs>
                            </a:gsLst>
                            <a:lin ang="5400000" scaled="0"/>
                          </a:gradFill>
                        </a:rPr>
                        <a:t>Collaborate on Files and Information within Office 365 Groups </a:t>
                      </a:r>
                      <a:endParaRPr lang="en-US" sz="1600" dirty="0">
                        <a:gradFill>
                          <a:gsLst>
                            <a:gs pos="100000">
                              <a:schemeClr val="tx1"/>
                            </a:gs>
                            <a:gs pos="0">
                              <a:schemeClr val="tx1"/>
                            </a:gs>
                          </a:gsLst>
                          <a:lin ang="5400000" scaled="0"/>
                        </a:gradFill>
                      </a:endParaRPr>
                    </a:p>
                  </a:txBody>
                  <a:tcPr>
                    <a:lnL w="9525" cap="flat" cmpd="sng" algn="ctr">
                      <a:noFill/>
                      <a:prstDash val="solid"/>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hlinkClick r:id="rId9"/>
                        </a:rPr>
                        <a:t>BRK2113</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Wed May</a:t>
                      </a:r>
                      <a:r>
                        <a:rPr lang="en-US" sz="1600" baseline="0" dirty="0" smtClean="0">
                          <a:gradFill>
                            <a:gsLst>
                              <a:gs pos="100000">
                                <a:schemeClr val="tx1"/>
                              </a:gs>
                              <a:gs pos="0">
                                <a:schemeClr val="tx1"/>
                              </a:gs>
                            </a:gsLst>
                            <a:lin ang="5400000" scaled="0"/>
                          </a:gradFill>
                        </a:rPr>
                        <a:t> 6, 3:15pm</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S100</a:t>
                      </a:r>
                      <a:endParaRPr lang="en-US" sz="1600" dirty="0">
                        <a:gradFill>
                          <a:gsLst>
                            <a:gs pos="100000">
                              <a:schemeClr val="tx1"/>
                            </a:gs>
                            <a:gs pos="0">
                              <a:schemeClr val="tx1"/>
                            </a:gs>
                          </a:gsLst>
                          <a:lin ang="5400000" scaled="0"/>
                        </a:gradFill>
                      </a:endParaRPr>
                    </a:p>
                  </a:txBody>
                  <a:tcPr>
                    <a:lnL>
                      <a:noFill/>
                    </a:lnL>
                    <a:lnR w="9525" cap="flat" cmpd="sng" algn="ctr">
                      <a:noFill/>
                      <a:prstDash val="soli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extLst>
                  <a:ext uri="{0D108BD9-81ED-4DB2-BD59-A6C34878D82A}">
                    <a16:rowId xmlns:a16="http://schemas.microsoft.com/office/drawing/2014/main" xmlns="" val="2958707882"/>
                  </a:ext>
                </a:extLst>
              </a:tr>
              <a:tr h="370840">
                <a:tc>
                  <a:txBody>
                    <a:bodyPr/>
                    <a:lstStyle/>
                    <a:p>
                      <a:r>
                        <a:rPr lang="en-US" sz="1600" dirty="0" smtClean="0">
                          <a:gradFill>
                            <a:gsLst>
                              <a:gs pos="100000">
                                <a:schemeClr val="tx1"/>
                              </a:gs>
                              <a:gs pos="0">
                                <a:schemeClr val="tx1"/>
                              </a:gs>
                            </a:gsLst>
                            <a:lin ang="5400000" scaled="0"/>
                          </a:gradFill>
                        </a:rPr>
                        <a:t>Evolving Distribution Lists with Office 365 Groups</a:t>
                      </a:r>
                      <a:endParaRPr lang="en-US" sz="1600" dirty="0">
                        <a:gradFill>
                          <a:gsLst>
                            <a:gs pos="100000">
                              <a:schemeClr val="tx1"/>
                            </a:gs>
                            <a:gs pos="0">
                              <a:schemeClr val="tx1"/>
                            </a:gs>
                          </a:gsLst>
                          <a:lin ang="5400000" scaled="0"/>
                        </a:gradFill>
                      </a:endParaRPr>
                    </a:p>
                  </a:txBody>
                  <a:tcPr>
                    <a:lnL w="9525" cap="flat" cmpd="sng" algn="ctr">
                      <a:noFill/>
                      <a:prstDash val="solid"/>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hlinkClick r:id="rId10"/>
                        </a:rPr>
                        <a:t>BRK3103</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pPr marL="0" marR="0" indent="0" algn="l" defTabSz="932667" rtl="0" eaLnBrk="1" fontAlgn="auto" latinLnBrk="0" hangingPunct="1">
                        <a:lnSpc>
                          <a:spcPct val="100000"/>
                        </a:lnSpc>
                        <a:spcBef>
                          <a:spcPts val="0"/>
                        </a:spcBef>
                        <a:spcAft>
                          <a:spcPts val="0"/>
                        </a:spcAft>
                        <a:buClrTx/>
                        <a:buSzTx/>
                        <a:buFontTx/>
                        <a:buNone/>
                        <a:tabLst/>
                        <a:defRPr/>
                      </a:pPr>
                      <a:r>
                        <a:rPr lang="en-US" sz="1600" dirty="0" smtClean="0">
                          <a:gradFill>
                            <a:gsLst>
                              <a:gs pos="100000">
                                <a:schemeClr val="tx1"/>
                              </a:gs>
                              <a:gs pos="0">
                                <a:schemeClr val="tx1"/>
                              </a:gs>
                            </a:gsLst>
                            <a:lin ang="5400000" scaled="0"/>
                          </a:gradFill>
                        </a:rPr>
                        <a:t>Wed May</a:t>
                      </a:r>
                      <a:r>
                        <a:rPr lang="en-US" sz="1600" baseline="0" dirty="0" smtClean="0">
                          <a:gradFill>
                            <a:gsLst>
                              <a:gs pos="100000">
                                <a:schemeClr val="tx1"/>
                              </a:gs>
                              <a:gs pos="0">
                                <a:schemeClr val="tx1"/>
                              </a:gs>
                            </a:gsLst>
                            <a:lin ang="5400000" scaled="0"/>
                          </a:gradFill>
                        </a:rPr>
                        <a:t> 6, 5:00pm</a:t>
                      </a:r>
                      <a:endParaRPr lang="en-US" sz="1600" dirty="0" smtClean="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N426</a:t>
                      </a:r>
                      <a:endParaRPr lang="en-US" sz="1600" dirty="0">
                        <a:gradFill>
                          <a:gsLst>
                            <a:gs pos="100000">
                              <a:schemeClr val="tx1"/>
                            </a:gs>
                            <a:gs pos="0">
                              <a:schemeClr val="tx1"/>
                            </a:gs>
                          </a:gsLst>
                          <a:lin ang="5400000" scaled="0"/>
                        </a:gradFill>
                      </a:endParaRPr>
                    </a:p>
                  </a:txBody>
                  <a:tcPr>
                    <a:lnL>
                      <a:noFill/>
                    </a:lnL>
                    <a:lnR w="9525" cap="flat" cmpd="sng" algn="ctr">
                      <a:noFill/>
                      <a:prstDash val="soli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extLst>
                  <a:ext uri="{0D108BD9-81ED-4DB2-BD59-A6C34878D82A}">
                    <a16:rowId xmlns:a16="http://schemas.microsoft.com/office/drawing/2014/main" xmlns="" val="1532403656"/>
                  </a:ext>
                </a:extLst>
              </a:tr>
              <a:tr h="370840">
                <a:tc>
                  <a:txBody>
                    <a:bodyPr/>
                    <a:lstStyle/>
                    <a:p>
                      <a:r>
                        <a:rPr lang="en-US" sz="1600" dirty="0" smtClean="0">
                          <a:gradFill>
                            <a:gsLst>
                              <a:gs pos="100000">
                                <a:schemeClr val="tx1"/>
                              </a:gs>
                              <a:gs pos="0">
                                <a:schemeClr val="tx1"/>
                              </a:gs>
                            </a:gsLst>
                            <a:lin ang="5400000" scaled="0"/>
                          </a:gradFill>
                        </a:rPr>
                        <a:t>How to Decide When to Use SharePoint and Yammer and Office 365 Groups and Outlook and Skype</a:t>
                      </a:r>
                      <a:endParaRPr lang="en-US" sz="1600" dirty="0">
                        <a:gradFill>
                          <a:gsLst>
                            <a:gs pos="100000">
                              <a:schemeClr val="tx1"/>
                            </a:gs>
                            <a:gs pos="0">
                              <a:schemeClr val="tx1"/>
                            </a:gs>
                          </a:gsLst>
                          <a:lin ang="5400000" scaled="0"/>
                        </a:gradFill>
                      </a:endParaRPr>
                    </a:p>
                  </a:txBody>
                  <a:tcPr>
                    <a:lnL w="9525" cap="flat" cmpd="sng" algn="ctr">
                      <a:noFill/>
                      <a:prstDash val="solid"/>
                    </a:lnL>
                    <a:lnR>
                      <a:noFill/>
                    </a:lnR>
                    <a:lnT w="12700" cap="flat" cmpd="sng" algn="ctr">
                      <a:solidFill>
                        <a:schemeClr val="bg2">
                          <a:lumMod val="40000"/>
                          <a:lumOff val="60000"/>
                        </a:schemeClr>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hlinkClick r:id="rId11"/>
                        </a:rPr>
                        <a:t>BRK2102</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505050"/>
                    </a:solidFill>
                  </a:tcPr>
                </a:tc>
                <a:tc>
                  <a:txBody>
                    <a:bodyPr/>
                    <a:lstStyle/>
                    <a:p>
                      <a:pPr marL="0" marR="0" indent="0" algn="l" defTabSz="932667" rtl="0" eaLnBrk="1" fontAlgn="auto" latinLnBrk="0" hangingPunct="1">
                        <a:lnSpc>
                          <a:spcPct val="100000"/>
                        </a:lnSpc>
                        <a:spcBef>
                          <a:spcPts val="0"/>
                        </a:spcBef>
                        <a:spcAft>
                          <a:spcPts val="0"/>
                        </a:spcAft>
                        <a:buClrTx/>
                        <a:buSzTx/>
                        <a:buFontTx/>
                        <a:buNone/>
                        <a:tabLst/>
                        <a:defRPr/>
                      </a:pPr>
                      <a:r>
                        <a:rPr lang="en-US" sz="1600" dirty="0" smtClean="0">
                          <a:gradFill>
                            <a:gsLst>
                              <a:gs pos="100000">
                                <a:schemeClr val="tx1"/>
                              </a:gs>
                              <a:gs pos="0">
                                <a:schemeClr val="tx1"/>
                              </a:gs>
                            </a:gsLst>
                            <a:lin ang="5400000" scaled="0"/>
                          </a:gradFill>
                        </a:rPr>
                        <a:t>Thu May 7, 1:30pm</a:t>
                      </a:r>
                    </a:p>
                  </a:txBody>
                  <a:tcPr>
                    <a:lnL>
                      <a:noFill/>
                    </a:lnL>
                    <a:lnR>
                      <a:noFill/>
                    </a:lnR>
                    <a:lnT w="12700" cap="flat" cmpd="sng" algn="ctr">
                      <a:solidFill>
                        <a:schemeClr val="bg2">
                          <a:lumMod val="40000"/>
                          <a:lumOff val="60000"/>
                        </a:schemeClr>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S100</a:t>
                      </a:r>
                      <a:endParaRPr lang="en-US" sz="1600" dirty="0">
                        <a:gradFill>
                          <a:gsLst>
                            <a:gs pos="100000">
                              <a:schemeClr val="tx1"/>
                            </a:gs>
                            <a:gs pos="0">
                              <a:schemeClr val="tx1"/>
                            </a:gs>
                          </a:gsLst>
                          <a:lin ang="5400000" scaled="0"/>
                        </a:gradFill>
                      </a:endParaRPr>
                    </a:p>
                  </a:txBody>
                  <a:tcPr>
                    <a:lnL>
                      <a:noFill/>
                    </a:lnL>
                    <a:lnR w="9525" cap="flat" cmpd="sng" algn="ctr">
                      <a:noFill/>
                      <a:prstDash val="solid"/>
                    </a:lnR>
                    <a:lnT w="12700" cap="flat" cmpd="sng" algn="ctr">
                      <a:solidFill>
                        <a:schemeClr val="bg2">
                          <a:lumMod val="40000"/>
                          <a:lumOff val="60000"/>
                        </a:schemeClr>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505050"/>
                    </a:solidFill>
                  </a:tcPr>
                </a:tc>
                <a:extLst>
                  <a:ext uri="{0D108BD9-81ED-4DB2-BD59-A6C34878D82A}">
                    <a16:rowId xmlns:a16="http://schemas.microsoft.com/office/drawing/2014/main" xmlns="" val="1416777924"/>
                  </a:ext>
                </a:extLst>
              </a:tr>
            </a:tbl>
          </a:graphicData>
        </a:graphic>
      </p:graphicFrame>
      <p:sp>
        <p:nvSpPr>
          <p:cNvPr id="3" name="TextBox 2"/>
          <p:cNvSpPr txBox="1"/>
          <p:nvPr/>
        </p:nvSpPr>
        <p:spPr>
          <a:xfrm>
            <a:off x="274637" y="5632723"/>
            <a:ext cx="11887201" cy="1218795"/>
          </a:xfrm>
          <a:prstGeom prst="rect">
            <a:avLst/>
          </a:prstGeom>
          <a:noFill/>
        </p:spPr>
        <p:txBody>
          <a:bodyPr wrap="square" lIns="182880" tIns="146304" rIns="182880" bIns="146304" rtlCol="0">
            <a:spAutoFit/>
          </a:bodyPr>
          <a:lstStyle/>
          <a:p>
            <a:r>
              <a:rPr lang="en-US" b="1" dirty="0" smtClean="0">
                <a:gradFill>
                  <a:gsLst>
                    <a:gs pos="20354">
                      <a:srgbClr val="47D8FF"/>
                    </a:gs>
                    <a:gs pos="40000">
                      <a:srgbClr val="47D8FF"/>
                    </a:gs>
                  </a:gsLst>
                  <a:lin ang="5400000" scaled="0"/>
                </a:gradFill>
              </a:rPr>
              <a:t>KEY RESOURCES</a:t>
            </a:r>
            <a:endParaRPr lang="en-US" sz="2400" b="1" dirty="0" smtClean="0">
              <a:gradFill>
                <a:gsLst>
                  <a:gs pos="20354">
                    <a:srgbClr val="47D8FF"/>
                  </a:gs>
                  <a:gs pos="40000">
                    <a:srgbClr val="47D8FF"/>
                  </a:gs>
                </a:gsLst>
                <a:lin ang="5400000" scaled="0"/>
              </a:gradFill>
              <a:latin typeface="Segoe UI Light"/>
            </a:endParaRPr>
          </a:p>
          <a:p>
            <a:r>
              <a:rPr lang="en-US" sz="1400" dirty="0" smtClean="0">
                <a:gradFill>
                  <a:gsLst>
                    <a:gs pos="1250">
                      <a:srgbClr val="FFFFFF"/>
                    </a:gs>
                    <a:gs pos="100000">
                      <a:srgbClr val="FFFFFF"/>
                    </a:gs>
                  </a:gsLst>
                  <a:lin ang="5400000" scaled="0"/>
                </a:gradFill>
              </a:rPr>
              <a:t>Documentation</a:t>
            </a:r>
            <a:r>
              <a:rPr lang="en-US" sz="1400" dirty="0">
                <a:gradFill>
                  <a:gsLst>
                    <a:gs pos="1250">
                      <a:srgbClr val="FFFFFF"/>
                    </a:gs>
                    <a:gs pos="100000">
                      <a:srgbClr val="FFFFFF"/>
                    </a:gs>
                  </a:gsLst>
                  <a:lin ang="5400000" scaled="0"/>
                </a:gradFill>
              </a:rPr>
              <a:t>: </a:t>
            </a:r>
            <a:r>
              <a:rPr lang="en-US" sz="1400" dirty="0">
                <a:gradFill>
                  <a:gsLst>
                    <a:gs pos="1250">
                      <a:srgbClr val="FFFFFF"/>
                    </a:gs>
                    <a:gs pos="100000">
                      <a:srgbClr val="FFFFFF"/>
                    </a:gs>
                  </a:gsLst>
                  <a:lin ang="5400000" scaled="0"/>
                </a:gradFill>
                <a:hlinkClick r:id="rId12"/>
              </a:rPr>
              <a:t>http://aka.ms/O365g</a:t>
            </a:r>
            <a:r>
              <a:rPr lang="en-US" sz="1400" dirty="0">
                <a:gradFill>
                  <a:gsLst>
                    <a:gs pos="1250">
                      <a:srgbClr val="FFFFFF"/>
                    </a:gs>
                    <a:gs pos="100000">
                      <a:srgbClr val="FFFFFF"/>
                    </a:gs>
                  </a:gsLst>
                  <a:lin ang="5400000" scaled="0"/>
                </a:gradFill>
              </a:rPr>
              <a:t> | Questions: </a:t>
            </a:r>
            <a:r>
              <a:rPr lang="en-US" sz="1400" dirty="0">
                <a:gradFill>
                  <a:gsLst>
                    <a:gs pos="1250">
                      <a:srgbClr val="FFFFFF"/>
                    </a:gs>
                    <a:gs pos="100000">
                      <a:srgbClr val="FFFFFF"/>
                    </a:gs>
                  </a:gsLst>
                  <a:lin ang="5400000" scaled="0"/>
                </a:gradFill>
                <a:hlinkClick r:id="rId13"/>
              </a:rPr>
              <a:t>http://</a:t>
            </a:r>
            <a:r>
              <a:rPr lang="en-US" sz="1400">
                <a:gradFill>
                  <a:gsLst>
                    <a:gs pos="1250">
                      <a:srgbClr val="FFFFFF"/>
                    </a:gs>
                    <a:gs pos="100000">
                      <a:srgbClr val="FFFFFF"/>
                    </a:gs>
                  </a:gsLst>
                  <a:lin ang="5400000" scaled="0"/>
                </a:gradFill>
                <a:hlinkClick r:id="rId13"/>
              </a:rPr>
              <a:t>aka.ms/O365ng</a:t>
            </a:r>
            <a:r>
              <a:rPr lang="en-US" sz="1400">
                <a:gradFill>
                  <a:gsLst>
                    <a:gs pos="1250">
                      <a:srgbClr val="FFFFFF"/>
                    </a:gs>
                    <a:gs pos="100000">
                      <a:srgbClr val="FFFFFF"/>
                    </a:gs>
                  </a:gsLst>
                  <a:lin ang="5400000" scaled="0"/>
                </a:gradFill>
              </a:rPr>
              <a:t> </a:t>
            </a:r>
            <a:endParaRPr lang="en-US" sz="1400" dirty="0">
              <a:gradFill>
                <a:gsLst>
                  <a:gs pos="1250">
                    <a:srgbClr val="FFFFFF"/>
                  </a:gs>
                  <a:gs pos="100000">
                    <a:srgbClr val="FFFFFF"/>
                  </a:gs>
                </a:gsLst>
                <a:lin ang="5400000" scaled="0"/>
              </a:gradFill>
            </a:endParaRPr>
          </a:p>
          <a:p>
            <a:r>
              <a:rPr lang="en-US" sz="1400" dirty="0">
                <a:gradFill>
                  <a:gsLst>
                    <a:gs pos="1250">
                      <a:srgbClr val="FFFFFF"/>
                    </a:gs>
                    <a:gs pos="100000">
                      <a:srgbClr val="FFFFFF"/>
                    </a:gs>
                  </a:gsLst>
                  <a:lin ang="5400000" scaled="0"/>
                </a:gradFill>
              </a:rPr>
              <a:t>Roadmap: </a:t>
            </a:r>
            <a:r>
              <a:rPr lang="en-US" sz="1400" dirty="0">
                <a:gradFill>
                  <a:gsLst>
                    <a:gs pos="1250">
                      <a:srgbClr val="FFFFFF"/>
                    </a:gs>
                    <a:gs pos="100000">
                      <a:srgbClr val="FFFFFF"/>
                    </a:gs>
                  </a:gsLst>
                  <a:lin ang="5400000" scaled="0"/>
                </a:gradFill>
                <a:hlinkClick r:id="rId14"/>
              </a:rPr>
              <a:t>http://roadmap.office.com</a:t>
            </a:r>
            <a:r>
              <a:rPr lang="en-US" sz="1400" dirty="0">
                <a:gradFill>
                  <a:gsLst>
                    <a:gs pos="1250">
                      <a:srgbClr val="FFFFFF"/>
                    </a:gs>
                    <a:gs pos="100000">
                      <a:srgbClr val="FFFFFF"/>
                    </a:gs>
                  </a:gsLst>
                  <a:lin ang="5400000" scaled="0"/>
                </a:gradFill>
              </a:rPr>
              <a:t> | Feedback: </a:t>
            </a:r>
            <a:r>
              <a:rPr lang="en-US" sz="1400" dirty="0">
                <a:gradFill>
                  <a:gsLst>
                    <a:gs pos="1250">
                      <a:srgbClr val="FFFFFF"/>
                    </a:gs>
                    <a:gs pos="100000">
                      <a:srgbClr val="FFFFFF"/>
                    </a:gs>
                  </a:gsLst>
                  <a:lin ang="5400000" scaled="0"/>
                </a:gradFill>
                <a:hlinkClick r:id="rId15"/>
              </a:rPr>
              <a:t>http://aka.ms/O365uv</a:t>
            </a:r>
            <a:r>
              <a:rPr lang="en-US" sz="1400" dirty="0" smtClean="0">
                <a:gradFill>
                  <a:gsLst>
                    <a:gs pos="1250">
                      <a:srgbClr val="FFFFFF"/>
                    </a:gs>
                    <a:gs pos="100000">
                      <a:srgbClr val="FFFFFF"/>
                    </a:gs>
                  </a:gsLst>
                  <a:lin ang="5400000" scaled="0"/>
                </a:gradFill>
              </a:rPr>
              <a:t> | </a:t>
            </a:r>
            <a:r>
              <a:rPr lang="en-US" sz="1400" dirty="0">
                <a:gradFill>
                  <a:gsLst>
                    <a:gs pos="1250">
                      <a:srgbClr val="FFFFFF"/>
                    </a:gs>
                    <a:gs pos="100000">
                      <a:srgbClr val="FFFFFF"/>
                    </a:gs>
                  </a:gsLst>
                  <a:lin ang="5400000" scaled="0"/>
                </a:gradFill>
                <a:hlinkClick r:id="rId16"/>
              </a:rPr>
              <a:t>The rise of dynamic teams</a:t>
            </a:r>
            <a:endParaRPr lang="en-US" sz="1400" dirty="0">
              <a:gradFill>
                <a:gsLst>
                  <a:gs pos="1250">
                    <a:srgbClr val="FFFFFF"/>
                  </a:gs>
                  <a:gs pos="100000">
                    <a:srgbClr val="FFFFFF"/>
                  </a:gs>
                </a:gsLst>
                <a:lin ang="5400000" scaled="0"/>
              </a:gradFill>
            </a:endParaRPr>
          </a:p>
          <a:p>
            <a:r>
              <a:rPr lang="en-US" sz="1400" dirty="0">
                <a:gradFill>
                  <a:gsLst>
                    <a:gs pos="1250">
                      <a:srgbClr val="FFFFFF"/>
                    </a:gs>
                    <a:gs pos="100000">
                      <a:srgbClr val="FFFFFF"/>
                    </a:gs>
                  </a:gsLst>
                  <a:lin ang="5400000" scaled="0"/>
                </a:gradFill>
              </a:rPr>
              <a:t>Drop by the Exchange and SharePoint booths!</a:t>
            </a:r>
          </a:p>
        </p:txBody>
      </p:sp>
    </p:spTree>
    <p:extLst>
      <p:ext uri="{BB962C8B-B14F-4D97-AF65-F5344CB8AC3E}">
        <p14:creationId xmlns:p14="http://schemas.microsoft.com/office/powerpoint/2010/main" val="325886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smtClean="0"/>
              <a:t>Office 365 Group APIs related content and resources</a:t>
            </a:r>
            <a:endParaRPr lang="en-US" sz="4400" dirty="0"/>
          </a:p>
        </p:txBody>
      </p:sp>
      <p:sp>
        <p:nvSpPr>
          <p:cNvPr id="5" name="Text Placeholder 4"/>
          <p:cNvSpPr>
            <a:spLocks noGrp="1"/>
          </p:cNvSpPr>
          <p:nvPr>
            <p:ph type="body" sz="quarter" idx="10"/>
          </p:nvPr>
        </p:nvSpPr>
        <p:spPr>
          <a:xfrm>
            <a:off x="274638" y="1058862"/>
            <a:ext cx="11887200" cy="3644075"/>
          </a:xfrm>
        </p:spPr>
        <p:txBody>
          <a:bodyPr/>
          <a:lstStyle/>
          <a:p>
            <a:r>
              <a:rPr lang="en-US" sz="1800" b="1" dirty="0" smtClean="0">
                <a:latin typeface="+mn-lt"/>
              </a:rPr>
              <a:t>BREAKOUT SESSIONS</a:t>
            </a:r>
            <a:endParaRPr lang="en-US" sz="2400" b="1" dirty="0" smtClean="0"/>
          </a:p>
          <a:p>
            <a:endParaRPr lang="en-US" dirty="0" smtClean="0"/>
          </a:p>
          <a:p>
            <a:endParaRPr lang="en-US" dirty="0" smtClean="0"/>
          </a:p>
          <a:p>
            <a:endParaRPr lang="en-US" dirty="0"/>
          </a:p>
          <a:p>
            <a:endParaRPr lang="en-US" dirty="0" smtClean="0"/>
          </a:p>
          <a:p>
            <a:endParaRPr lang="en-US" sz="2800" dirty="0" smtClean="0"/>
          </a:p>
        </p:txBody>
      </p:sp>
      <p:graphicFrame>
        <p:nvGraphicFramePr>
          <p:cNvPr id="2" name="Table 5"/>
          <p:cNvGraphicFramePr>
            <a:graphicFrameLocks noGrp="1"/>
          </p:cNvGraphicFramePr>
          <p:nvPr>
            <p:extLst/>
          </p:nvPr>
        </p:nvGraphicFramePr>
        <p:xfrm>
          <a:off x="427037" y="1592262"/>
          <a:ext cx="11734801" cy="4124960"/>
        </p:xfrm>
        <a:graphic>
          <a:graphicData uri="http://schemas.openxmlformats.org/drawingml/2006/table">
            <a:tbl>
              <a:tblPr firstRow="1" bandRow="1">
                <a:effectLst/>
                <a:tableStyleId>{D113A9D2-9D6B-4929-AA2D-F23B5EE8CBE7}</a:tableStyleId>
              </a:tblPr>
              <a:tblGrid>
                <a:gridCol w="7162800">
                  <a:extLst>
                    <a:ext uri="{9D8B030D-6E8A-4147-A177-3AD203B41FA5}">
                      <a16:colId xmlns:a16="http://schemas.microsoft.com/office/drawing/2014/main" xmlns="" val="3229650233"/>
                    </a:ext>
                  </a:extLst>
                </a:gridCol>
                <a:gridCol w="1371600">
                  <a:extLst>
                    <a:ext uri="{9D8B030D-6E8A-4147-A177-3AD203B41FA5}">
                      <a16:colId xmlns:a16="http://schemas.microsoft.com/office/drawing/2014/main" xmlns="" val="2667458272"/>
                    </a:ext>
                  </a:extLst>
                </a:gridCol>
                <a:gridCol w="2297725">
                  <a:extLst>
                    <a:ext uri="{9D8B030D-6E8A-4147-A177-3AD203B41FA5}">
                      <a16:colId xmlns:a16="http://schemas.microsoft.com/office/drawing/2014/main" xmlns="" val="414053768"/>
                    </a:ext>
                  </a:extLst>
                </a:gridCol>
                <a:gridCol w="902676">
                  <a:extLst>
                    <a:ext uri="{9D8B030D-6E8A-4147-A177-3AD203B41FA5}">
                      <a16:colId xmlns:a16="http://schemas.microsoft.com/office/drawing/2014/main" xmlns="" val="855293952"/>
                    </a:ext>
                  </a:extLst>
                </a:gridCol>
              </a:tblGrid>
              <a:tr h="370840">
                <a:tc>
                  <a:txBody>
                    <a:bodyPr/>
                    <a:lstStyle/>
                    <a:p>
                      <a:r>
                        <a:rPr lang="en-US" sz="1600" dirty="0" smtClean="0">
                          <a:gradFill>
                            <a:gsLst>
                              <a:gs pos="100000">
                                <a:schemeClr val="tx1"/>
                              </a:gs>
                              <a:gs pos="0">
                                <a:schemeClr val="tx1"/>
                              </a:gs>
                            </a:gsLst>
                            <a:lin ang="5400000" scaled="0"/>
                          </a:gradFill>
                        </a:rPr>
                        <a:t>Session</a:t>
                      </a:r>
                      <a:endParaRPr lang="en-US" sz="1600" dirty="0">
                        <a:gradFill>
                          <a:gsLst>
                            <a:gs pos="100000">
                              <a:schemeClr val="tx1"/>
                            </a:gs>
                            <a:gs pos="0">
                              <a:schemeClr val="tx1"/>
                            </a:gs>
                          </a:gsLst>
                          <a:lin ang="5400000" scaled="0"/>
                        </a:gradFill>
                      </a:endParaRPr>
                    </a:p>
                  </a:txBody>
                  <a:tcPr>
                    <a:lnL w="9525" cap="flat" cmpd="sng" algn="ctr">
                      <a:noFill/>
                      <a:prstDash val="solid"/>
                    </a:lnL>
                    <a:lnR>
                      <a:noFill/>
                    </a:lnR>
                    <a:lnT w="9525" cap="flat" cmpd="sng" algn="ctr">
                      <a:noFill/>
                      <a:prstDash val="soli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Code</a:t>
                      </a:r>
                      <a:endParaRPr lang="en-US" sz="1600" dirty="0">
                        <a:gradFill>
                          <a:gsLst>
                            <a:gs pos="100000">
                              <a:schemeClr val="tx1"/>
                            </a:gs>
                            <a:gs pos="0">
                              <a:schemeClr val="tx1"/>
                            </a:gs>
                          </a:gsLst>
                          <a:lin ang="5400000" scaled="0"/>
                        </a:gradFill>
                      </a:endParaRPr>
                    </a:p>
                  </a:txBody>
                  <a:tcPr>
                    <a:lnL>
                      <a:noFill/>
                    </a:lnL>
                    <a:lnR>
                      <a:noFill/>
                    </a:lnR>
                    <a:lnT w="9525" cap="flat" cmpd="sng" algn="ctr">
                      <a:noFill/>
                      <a:prstDash val="soli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Time</a:t>
                      </a:r>
                      <a:endParaRPr lang="en-US" sz="1600" dirty="0">
                        <a:gradFill>
                          <a:gsLst>
                            <a:gs pos="100000">
                              <a:schemeClr val="tx1"/>
                            </a:gs>
                            <a:gs pos="0">
                              <a:schemeClr val="tx1"/>
                            </a:gs>
                          </a:gsLst>
                          <a:lin ang="5400000" scaled="0"/>
                        </a:gradFill>
                      </a:endParaRPr>
                    </a:p>
                  </a:txBody>
                  <a:tcPr>
                    <a:lnL>
                      <a:noFill/>
                    </a:lnL>
                    <a:lnR>
                      <a:noFill/>
                    </a:lnR>
                    <a:lnT w="9525" cap="flat" cmpd="sng" algn="ctr">
                      <a:noFill/>
                      <a:prstDash val="soli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Room</a:t>
                      </a:r>
                      <a:endParaRPr lang="en-US" sz="1600" dirty="0">
                        <a:gradFill>
                          <a:gsLst>
                            <a:gs pos="100000">
                              <a:schemeClr val="tx1"/>
                            </a:gs>
                            <a:gs pos="0">
                              <a:schemeClr val="tx1"/>
                            </a:gs>
                          </a:gsLst>
                          <a:lin ang="5400000" scaled="0"/>
                        </a:gradFill>
                      </a:endParaRPr>
                    </a:p>
                  </a:txBody>
                  <a:tcPr>
                    <a:lnL>
                      <a:noFill/>
                    </a:lnL>
                    <a:lnR w="9525" cap="flat" cmpd="sng" algn="ctr">
                      <a:noFill/>
                      <a:prstDash val="solid"/>
                    </a:lnR>
                    <a:lnT w="9525" cap="flat" cmpd="sng" algn="ctr">
                      <a:noFill/>
                      <a:prstDash val="soli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extLst>
                  <a:ext uri="{0D108BD9-81ED-4DB2-BD59-A6C34878D82A}">
                    <a16:rowId xmlns:a16="http://schemas.microsoft.com/office/drawing/2014/main" xmlns="" val="2839537557"/>
                  </a:ext>
                </a:extLst>
              </a:tr>
              <a:tr h="370840">
                <a:tc>
                  <a:txBody>
                    <a:bodyPr/>
                    <a:lstStyle/>
                    <a:p>
                      <a:r>
                        <a:rPr lang="en-US" sz="1600" dirty="0" smtClean="0">
                          <a:gradFill>
                            <a:gsLst>
                              <a:gs pos="100000">
                                <a:schemeClr val="tx1"/>
                              </a:gs>
                              <a:gs pos="0">
                                <a:schemeClr val="tx1"/>
                              </a:gs>
                            </a:gsLst>
                            <a:lin ang="5400000" scaled="0"/>
                          </a:gradFill>
                          <a:cs typeface="Segoe UI"/>
                        </a:rPr>
                        <a:t>Office Development Matters, and Here's Why...</a:t>
                      </a:r>
                      <a:endParaRPr lang="en-US" sz="1600" dirty="0">
                        <a:gradFill>
                          <a:gsLst>
                            <a:gs pos="100000">
                              <a:schemeClr val="tx1"/>
                            </a:gs>
                            <a:gs pos="0">
                              <a:schemeClr val="tx1"/>
                            </a:gs>
                          </a:gsLst>
                          <a:lin ang="5400000" scaled="0"/>
                        </a:gradFill>
                      </a:endParaRPr>
                    </a:p>
                  </a:txBody>
                  <a:tcPr>
                    <a:lnL w="9525" cap="flat" cmpd="sng" algn="ctr">
                      <a:noFill/>
                      <a:prstDash val="solid"/>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hlinkClick r:id="rId3"/>
                        </a:rPr>
                        <a:t>FND2202</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Mon May 4, 1:30pm</a:t>
                      </a: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E354B</a:t>
                      </a:r>
                      <a:endParaRPr lang="en-US" sz="1600" dirty="0">
                        <a:gradFill>
                          <a:gsLst>
                            <a:gs pos="100000">
                              <a:schemeClr val="tx1"/>
                            </a:gs>
                            <a:gs pos="0">
                              <a:schemeClr val="tx1"/>
                            </a:gs>
                          </a:gsLst>
                          <a:lin ang="5400000" scaled="0"/>
                        </a:gradFill>
                      </a:endParaRPr>
                    </a:p>
                  </a:txBody>
                  <a:tcPr>
                    <a:lnL>
                      <a:noFill/>
                    </a:lnL>
                    <a:lnR w="9525" cap="flat" cmpd="sng" algn="ctr">
                      <a:noFill/>
                      <a:prstDash val="soli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extLst>
                  <a:ext uri="{0D108BD9-81ED-4DB2-BD59-A6C34878D82A}">
                    <a16:rowId xmlns:a16="http://schemas.microsoft.com/office/drawing/2014/main" xmlns="" val="2293995686"/>
                  </a:ext>
                </a:extLst>
              </a:tr>
              <a:tr h="370840">
                <a:tc>
                  <a:txBody>
                    <a:bodyPr/>
                    <a:lstStyle/>
                    <a:p>
                      <a:r>
                        <a:rPr lang="en-US" sz="1600" dirty="0" smtClean="0">
                          <a:gradFill>
                            <a:gsLst>
                              <a:gs pos="100000">
                                <a:schemeClr val="tx1"/>
                              </a:gs>
                              <a:gs pos="0">
                                <a:schemeClr val="tx1"/>
                              </a:gs>
                            </a:gsLst>
                            <a:lin ang="5400000" scaled="0"/>
                          </a:gradFill>
                        </a:rPr>
                        <a:t>Building Solutions and Apps That Leverage OneDrive for Business</a:t>
                      </a:r>
                    </a:p>
                  </a:txBody>
                  <a:tcPr>
                    <a:lnL w="9525" cap="flat" cmpd="sng" algn="ctr">
                      <a:noFill/>
                      <a:prstDash val="solid"/>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hlinkClick r:id="rId4"/>
                        </a:rPr>
                        <a:t>BRK3122</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pPr marL="0" marR="0" indent="0" algn="l" defTabSz="932667" rtl="0" eaLnBrk="1" fontAlgn="auto" latinLnBrk="0" hangingPunct="1">
                        <a:lnSpc>
                          <a:spcPct val="100000"/>
                        </a:lnSpc>
                        <a:spcBef>
                          <a:spcPts val="0"/>
                        </a:spcBef>
                        <a:spcAft>
                          <a:spcPts val="0"/>
                        </a:spcAft>
                        <a:buClrTx/>
                        <a:buSzTx/>
                        <a:buFontTx/>
                        <a:buNone/>
                        <a:tabLst/>
                        <a:defRPr/>
                      </a:pPr>
                      <a:r>
                        <a:rPr lang="en-US" sz="1600" dirty="0" smtClean="0">
                          <a:gradFill>
                            <a:gsLst>
                              <a:gs pos="100000">
                                <a:schemeClr val="tx1"/>
                              </a:gs>
                              <a:gs pos="0">
                                <a:schemeClr val="tx1"/>
                              </a:gs>
                            </a:gsLst>
                            <a:lin ang="5400000" scaled="0"/>
                          </a:gradFill>
                        </a:rPr>
                        <a:t>Tue May 5, 9:00am</a:t>
                      </a: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E351</a:t>
                      </a:r>
                      <a:endParaRPr lang="en-US" sz="1600" dirty="0">
                        <a:gradFill>
                          <a:gsLst>
                            <a:gs pos="100000">
                              <a:schemeClr val="tx1"/>
                            </a:gs>
                            <a:gs pos="0">
                              <a:schemeClr val="tx1"/>
                            </a:gs>
                          </a:gsLst>
                          <a:lin ang="5400000" scaled="0"/>
                        </a:gradFill>
                      </a:endParaRPr>
                    </a:p>
                  </a:txBody>
                  <a:tcPr>
                    <a:lnL>
                      <a:noFill/>
                    </a:lnL>
                    <a:lnR w="9525" cap="flat" cmpd="sng" algn="ctr">
                      <a:noFill/>
                      <a:prstDash val="soli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extLst>
                  <a:ext uri="{0D108BD9-81ED-4DB2-BD59-A6C34878D82A}">
                    <a16:rowId xmlns:a16="http://schemas.microsoft.com/office/drawing/2014/main" xmlns="" val="1496279722"/>
                  </a:ext>
                </a:extLst>
              </a:tr>
              <a:tr h="370840">
                <a:tc>
                  <a:txBody>
                    <a:bodyPr/>
                    <a:lstStyle/>
                    <a:p>
                      <a:r>
                        <a:rPr lang="en-US" sz="1600" dirty="0" smtClean="0">
                          <a:gradFill>
                            <a:gsLst>
                              <a:gs pos="100000">
                                <a:schemeClr val="tx1"/>
                              </a:gs>
                              <a:gs pos="0">
                                <a:schemeClr val="tx1"/>
                              </a:gs>
                            </a:gsLst>
                            <a:lin ang="5400000" scaled="0"/>
                          </a:gradFill>
                        </a:rPr>
                        <a:t>Supercharging Your Custom Solutions with Office 365 Unified API Endpoint</a:t>
                      </a:r>
                    </a:p>
                  </a:txBody>
                  <a:tcPr>
                    <a:lnL w="9525" cap="flat" cmpd="sng" algn="ctr">
                      <a:noFill/>
                      <a:prstDash val="solid"/>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hlinkClick r:id="rId5"/>
                        </a:rPr>
                        <a:t>BRK3199</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Tue May 5,</a:t>
                      </a:r>
                      <a:r>
                        <a:rPr lang="en-US" sz="1600" baseline="0" dirty="0" smtClean="0">
                          <a:gradFill>
                            <a:gsLst>
                              <a:gs pos="100000">
                                <a:schemeClr val="tx1"/>
                              </a:gs>
                              <a:gs pos="0">
                                <a:schemeClr val="tx1"/>
                              </a:gs>
                            </a:gsLst>
                            <a:lin ang="5400000" scaled="0"/>
                          </a:gradFill>
                        </a:rPr>
                        <a:t> </a:t>
                      </a:r>
                      <a:r>
                        <a:rPr lang="en-US" sz="1600" dirty="0" smtClean="0">
                          <a:gradFill>
                            <a:gsLst>
                              <a:gs pos="100000">
                                <a:schemeClr val="tx1"/>
                              </a:gs>
                              <a:gs pos="0">
                                <a:schemeClr val="tx1"/>
                              </a:gs>
                            </a:gsLst>
                            <a:lin ang="5400000" scaled="0"/>
                          </a:gradFill>
                        </a:rPr>
                        <a:t>10:45am</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N231 </a:t>
                      </a:r>
                      <a:endParaRPr lang="en-US" sz="1600" dirty="0">
                        <a:gradFill>
                          <a:gsLst>
                            <a:gs pos="100000">
                              <a:schemeClr val="tx1"/>
                            </a:gs>
                            <a:gs pos="0">
                              <a:schemeClr val="tx1"/>
                            </a:gs>
                          </a:gsLst>
                          <a:lin ang="5400000" scaled="0"/>
                        </a:gradFill>
                      </a:endParaRPr>
                    </a:p>
                  </a:txBody>
                  <a:tcPr>
                    <a:lnL>
                      <a:noFill/>
                    </a:lnL>
                    <a:lnR w="9525" cap="flat" cmpd="sng" algn="ctr">
                      <a:noFill/>
                      <a:prstDash val="soli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extLst>
                  <a:ext uri="{0D108BD9-81ED-4DB2-BD59-A6C34878D82A}">
                    <a16:rowId xmlns:a16="http://schemas.microsoft.com/office/drawing/2014/main" xmlns="" val="468605572"/>
                  </a:ext>
                </a:extLst>
              </a:tr>
              <a:tr h="370840">
                <a:tc>
                  <a:txBody>
                    <a:bodyPr/>
                    <a:lstStyle/>
                    <a:p>
                      <a:r>
                        <a:rPr lang="en-US" sz="1600" dirty="0" smtClean="0">
                          <a:gradFill>
                            <a:gsLst>
                              <a:gs pos="100000">
                                <a:schemeClr val="tx1"/>
                              </a:gs>
                              <a:gs pos="0">
                                <a:schemeClr val="tx1"/>
                              </a:gs>
                            </a:gsLst>
                            <a:lin ang="5400000" scaled="0"/>
                          </a:gradFill>
                        </a:rPr>
                        <a:t>Light Up Mobile Apps with the Office 365 APIs</a:t>
                      </a:r>
                      <a:endParaRPr lang="en-US" sz="1600" dirty="0">
                        <a:gradFill>
                          <a:gsLst>
                            <a:gs pos="100000">
                              <a:schemeClr val="tx1"/>
                            </a:gs>
                            <a:gs pos="0">
                              <a:schemeClr val="tx1"/>
                            </a:gs>
                          </a:gsLst>
                          <a:lin ang="5400000" scaled="0"/>
                        </a:gradFill>
                      </a:endParaRPr>
                    </a:p>
                  </a:txBody>
                  <a:tcPr>
                    <a:lnL w="9525" cap="flat" cmpd="sng" algn="ctr">
                      <a:noFill/>
                      <a:prstDash val="solid"/>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hlinkClick r:id="rId6"/>
                        </a:rPr>
                        <a:t>BRK3157</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Tue May5, 5:00pm</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N229</a:t>
                      </a:r>
                      <a:endParaRPr lang="en-US" sz="1600" dirty="0">
                        <a:gradFill>
                          <a:gsLst>
                            <a:gs pos="100000">
                              <a:schemeClr val="tx1"/>
                            </a:gs>
                            <a:gs pos="0">
                              <a:schemeClr val="tx1"/>
                            </a:gs>
                          </a:gsLst>
                          <a:lin ang="5400000" scaled="0"/>
                        </a:gradFill>
                      </a:endParaRPr>
                    </a:p>
                  </a:txBody>
                  <a:tcPr>
                    <a:lnL>
                      <a:noFill/>
                    </a:lnL>
                    <a:lnR w="9525" cap="flat" cmpd="sng" algn="ctr">
                      <a:noFill/>
                      <a:prstDash val="soli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extLst>
                  <a:ext uri="{0D108BD9-81ED-4DB2-BD59-A6C34878D82A}">
                    <a16:rowId xmlns:a16="http://schemas.microsoft.com/office/drawing/2014/main" xmlns="" val="1306178890"/>
                  </a:ext>
                </a:extLst>
              </a:tr>
              <a:tr h="370840">
                <a:tc>
                  <a:txBody>
                    <a:bodyPr/>
                    <a:lstStyle/>
                    <a:p>
                      <a:r>
                        <a:rPr lang="en-US" sz="1600" dirty="0" smtClean="0">
                          <a:gradFill>
                            <a:gsLst>
                              <a:gs pos="100000">
                                <a:schemeClr val="tx1"/>
                              </a:gs>
                              <a:gs pos="0">
                                <a:schemeClr val="tx1"/>
                              </a:gs>
                            </a:gsLst>
                            <a:lin ang="5400000" scaled="0"/>
                          </a:gradFill>
                        </a:rPr>
                        <a:t>Building Solutions with Office Graph</a:t>
                      </a:r>
                      <a:endParaRPr lang="en-US" sz="1600" dirty="0">
                        <a:gradFill>
                          <a:gsLst>
                            <a:gs pos="100000">
                              <a:schemeClr val="tx1"/>
                            </a:gs>
                            <a:gs pos="0">
                              <a:schemeClr val="tx1"/>
                            </a:gs>
                          </a:gsLst>
                          <a:lin ang="5400000" scaled="0"/>
                        </a:gradFill>
                      </a:endParaRPr>
                    </a:p>
                  </a:txBody>
                  <a:tcPr>
                    <a:lnL w="9525" cap="flat" cmpd="sng" algn="ctr">
                      <a:noFill/>
                      <a:prstDash val="solid"/>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hlinkClick r:id="rId7"/>
                        </a:rPr>
                        <a:t>BRK3193</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Tue May 5, 5:00pm</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N227</a:t>
                      </a:r>
                      <a:endParaRPr lang="en-US" sz="1600" dirty="0">
                        <a:gradFill>
                          <a:gsLst>
                            <a:gs pos="100000">
                              <a:schemeClr val="tx1"/>
                            </a:gs>
                            <a:gs pos="0">
                              <a:schemeClr val="tx1"/>
                            </a:gs>
                          </a:gsLst>
                          <a:lin ang="5400000" scaled="0"/>
                        </a:gradFill>
                      </a:endParaRPr>
                    </a:p>
                  </a:txBody>
                  <a:tcPr>
                    <a:lnL>
                      <a:noFill/>
                    </a:lnL>
                    <a:lnR w="9525" cap="flat" cmpd="sng" algn="ctr">
                      <a:noFill/>
                      <a:prstDash val="soli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extLst>
                  <a:ext uri="{0D108BD9-81ED-4DB2-BD59-A6C34878D82A}">
                    <a16:rowId xmlns:a16="http://schemas.microsoft.com/office/drawing/2014/main" xmlns="" val="288196130"/>
                  </a:ext>
                </a:extLst>
              </a:tr>
              <a:tr h="370840">
                <a:tc>
                  <a:txBody>
                    <a:bodyPr/>
                    <a:lstStyle/>
                    <a:p>
                      <a:r>
                        <a:rPr lang="en-US" sz="1600" dirty="0" smtClean="0">
                          <a:gradFill>
                            <a:gsLst>
                              <a:gs pos="100000">
                                <a:schemeClr val="tx1"/>
                              </a:gs>
                              <a:gs pos="0">
                                <a:schemeClr val="tx1"/>
                              </a:gs>
                            </a:gsLst>
                            <a:lin ang="5400000" scaled="0"/>
                          </a:gradFill>
                        </a:rPr>
                        <a:t>Extending Microsoft Office 365 Visibility, Security and Compliance: Office 365 Management APIs</a:t>
                      </a:r>
                      <a:endParaRPr lang="en-US" sz="1600" dirty="0">
                        <a:gradFill>
                          <a:gsLst>
                            <a:gs pos="100000">
                              <a:schemeClr val="tx1"/>
                            </a:gs>
                            <a:gs pos="0">
                              <a:schemeClr val="tx1"/>
                            </a:gs>
                          </a:gsLst>
                          <a:lin ang="5400000" scaled="0"/>
                        </a:gradFill>
                      </a:endParaRPr>
                    </a:p>
                  </a:txBody>
                  <a:tcPr>
                    <a:lnL w="9525" cap="flat" cmpd="sng" algn="ctr">
                      <a:noFill/>
                      <a:prstDash val="solid"/>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hlinkClick r:id="rId8"/>
                        </a:rPr>
                        <a:t>BRK2180</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Wed May 6, 9:00am</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N231</a:t>
                      </a:r>
                      <a:endParaRPr lang="en-US" sz="1600" dirty="0">
                        <a:gradFill>
                          <a:gsLst>
                            <a:gs pos="100000">
                              <a:schemeClr val="tx1"/>
                            </a:gs>
                            <a:gs pos="0">
                              <a:schemeClr val="tx1"/>
                            </a:gs>
                          </a:gsLst>
                          <a:lin ang="5400000" scaled="0"/>
                        </a:gradFill>
                      </a:endParaRPr>
                    </a:p>
                  </a:txBody>
                  <a:tcPr>
                    <a:lnL>
                      <a:noFill/>
                    </a:lnL>
                    <a:lnR w="9525" cap="flat" cmpd="sng" algn="ctr">
                      <a:noFill/>
                      <a:prstDash val="soli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extLst>
                  <a:ext uri="{0D108BD9-81ED-4DB2-BD59-A6C34878D82A}">
                    <a16:rowId xmlns:a16="http://schemas.microsoft.com/office/drawing/2014/main" xmlns="" val="4129798045"/>
                  </a:ext>
                </a:extLst>
              </a:tr>
              <a:tr h="370840">
                <a:tc>
                  <a:txBody>
                    <a:bodyPr/>
                    <a:lstStyle/>
                    <a:p>
                      <a:r>
                        <a:rPr lang="en-US" sz="1600" dirty="0" smtClean="0">
                          <a:gradFill>
                            <a:gsLst>
                              <a:gs pos="100000">
                                <a:schemeClr val="tx1"/>
                              </a:gs>
                              <a:gs pos="0">
                                <a:schemeClr val="tx1"/>
                              </a:gs>
                            </a:gsLst>
                            <a:lin ang="5400000" scaled="0"/>
                          </a:gradFill>
                        </a:rPr>
                        <a:t>Build an Add-in for Outlook.com, Outlook and Office 365 That Reaches Over 400 Million Users!</a:t>
                      </a:r>
                      <a:endParaRPr lang="en-US" sz="1600" dirty="0">
                        <a:gradFill>
                          <a:gsLst>
                            <a:gs pos="100000">
                              <a:schemeClr val="tx1"/>
                            </a:gs>
                            <a:gs pos="0">
                              <a:schemeClr val="tx1"/>
                            </a:gs>
                          </a:gsLst>
                          <a:lin ang="5400000" scaled="0"/>
                        </a:gradFill>
                      </a:endParaRPr>
                    </a:p>
                  </a:txBody>
                  <a:tcPr>
                    <a:lnL w="9525" cap="flat" cmpd="sng" algn="ctr">
                      <a:noFill/>
                      <a:prstDash val="solid"/>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hlinkClick r:id="rId9"/>
                        </a:rPr>
                        <a:t>BRK3156</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Wed May 6, 1:30pm</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N228</a:t>
                      </a:r>
                      <a:endParaRPr lang="en-US" sz="1600" dirty="0">
                        <a:gradFill>
                          <a:gsLst>
                            <a:gs pos="100000">
                              <a:schemeClr val="tx1"/>
                            </a:gs>
                            <a:gs pos="0">
                              <a:schemeClr val="tx1"/>
                            </a:gs>
                          </a:gsLst>
                          <a:lin ang="5400000" scaled="0"/>
                        </a:gradFill>
                      </a:endParaRPr>
                    </a:p>
                  </a:txBody>
                  <a:tcPr>
                    <a:lnL>
                      <a:noFill/>
                    </a:lnL>
                    <a:lnR w="9525" cap="flat" cmpd="sng" algn="ctr">
                      <a:noFill/>
                      <a:prstDash val="soli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extLst>
                  <a:ext uri="{0D108BD9-81ED-4DB2-BD59-A6C34878D82A}">
                    <a16:rowId xmlns:a16="http://schemas.microsoft.com/office/drawing/2014/main" xmlns="" val="4263948963"/>
                  </a:ext>
                </a:extLst>
              </a:tr>
              <a:tr h="370840">
                <a:tc>
                  <a:txBody>
                    <a:bodyPr/>
                    <a:lstStyle/>
                    <a:p>
                      <a:r>
                        <a:rPr lang="en-US" sz="1600" dirty="0" smtClean="0">
                          <a:gradFill>
                            <a:gsLst>
                              <a:gs pos="100000">
                                <a:schemeClr val="tx1"/>
                              </a:gs>
                              <a:gs pos="0">
                                <a:schemeClr val="tx1"/>
                              </a:gs>
                            </a:gsLst>
                            <a:lin ang="5400000" scaled="0"/>
                          </a:gradFill>
                        </a:rPr>
                        <a:t>Building Tenant-Wide Apps with the New Exchange REST APIs</a:t>
                      </a:r>
                      <a:endParaRPr lang="en-US" sz="1600" dirty="0">
                        <a:gradFill>
                          <a:gsLst>
                            <a:gs pos="100000">
                              <a:schemeClr val="tx1"/>
                            </a:gs>
                            <a:gs pos="0">
                              <a:schemeClr val="tx1"/>
                            </a:gs>
                          </a:gsLst>
                          <a:lin ang="5400000" scaled="0"/>
                        </a:gradFill>
                      </a:endParaRPr>
                    </a:p>
                  </a:txBody>
                  <a:tcPr>
                    <a:lnL w="9525" cap="flat" cmpd="sng" algn="ctr">
                      <a:noFill/>
                      <a:prstDash val="solid"/>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hlinkClick r:id="rId10"/>
                        </a:rPr>
                        <a:t>BRK3145</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Wed</a:t>
                      </a:r>
                      <a:r>
                        <a:rPr lang="en-US" sz="1600" baseline="0" dirty="0" smtClean="0">
                          <a:gradFill>
                            <a:gsLst>
                              <a:gs pos="100000">
                                <a:schemeClr val="tx1"/>
                              </a:gs>
                              <a:gs pos="0">
                                <a:schemeClr val="tx1"/>
                              </a:gs>
                            </a:gsLst>
                            <a:lin ang="5400000" scaled="0"/>
                          </a:gradFill>
                        </a:rPr>
                        <a:t> </a:t>
                      </a:r>
                      <a:r>
                        <a:rPr lang="en-US" sz="1600" dirty="0" smtClean="0">
                          <a:gradFill>
                            <a:gsLst>
                              <a:gs pos="100000">
                                <a:schemeClr val="tx1"/>
                              </a:gs>
                              <a:gs pos="0">
                                <a:schemeClr val="tx1"/>
                              </a:gs>
                            </a:gsLst>
                            <a:lin ang="5400000" scaled="0"/>
                          </a:gradFill>
                        </a:rPr>
                        <a:t>May 6, 5:00pm</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rPr>
                        <a:t>S106</a:t>
                      </a:r>
                      <a:endParaRPr lang="en-US" sz="1600" dirty="0">
                        <a:gradFill>
                          <a:gsLst>
                            <a:gs pos="100000">
                              <a:schemeClr val="tx1"/>
                            </a:gs>
                            <a:gs pos="0">
                              <a:schemeClr val="tx1"/>
                            </a:gs>
                          </a:gsLst>
                          <a:lin ang="5400000" scaled="0"/>
                        </a:gradFill>
                      </a:endParaRPr>
                    </a:p>
                  </a:txBody>
                  <a:tcPr>
                    <a:lnL>
                      <a:noFill/>
                    </a:lnL>
                    <a:lnR w="9525" cap="flat" cmpd="sng" algn="ctr">
                      <a:noFill/>
                      <a:prstDash val="soli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extLst>
                  <a:ext uri="{0D108BD9-81ED-4DB2-BD59-A6C34878D82A}">
                    <a16:rowId xmlns:a16="http://schemas.microsoft.com/office/drawing/2014/main" xmlns="" val="2810524365"/>
                  </a:ext>
                </a:extLst>
              </a:tr>
              <a:tr h="370840">
                <a:tc>
                  <a:txBody>
                    <a:bodyPr/>
                    <a:lstStyle/>
                    <a:p>
                      <a:r>
                        <a:rPr lang="en-US" sz="1600" dirty="0" smtClean="0">
                          <a:gradFill>
                            <a:gsLst>
                              <a:gs pos="100000">
                                <a:schemeClr val="tx1"/>
                              </a:gs>
                              <a:gs pos="0">
                                <a:schemeClr val="tx1"/>
                              </a:gs>
                            </a:gsLst>
                            <a:lin ang="5400000" scaled="0"/>
                          </a:gradFill>
                        </a:rPr>
                        <a:t>Overview</a:t>
                      </a:r>
                      <a:r>
                        <a:rPr lang="en-US" sz="1600" baseline="0" dirty="0" smtClean="0">
                          <a:gradFill>
                            <a:gsLst>
                              <a:gs pos="100000">
                                <a:schemeClr val="tx1"/>
                              </a:gs>
                              <a:gs pos="0">
                                <a:schemeClr val="tx1"/>
                              </a:gs>
                            </a:gsLst>
                            <a:lin ang="5400000" scaled="0"/>
                          </a:gradFill>
                        </a:rPr>
                        <a:t> of Office 365 Development</a:t>
                      </a:r>
                      <a:endParaRPr lang="en-US" sz="1600" dirty="0">
                        <a:gradFill>
                          <a:gsLst>
                            <a:gs pos="100000">
                              <a:schemeClr val="tx1"/>
                            </a:gs>
                            <a:gs pos="0">
                              <a:schemeClr val="tx1"/>
                            </a:gs>
                          </a:gsLst>
                          <a:lin ang="5400000" scaled="0"/>
                        </a:gradFill>
                      </a:endParaRPr>
                    </a:p>
                  </a:txBody>
                  <a:tcPr>
                    <a:lnL w="9525" cap="flat" cmpd="sng" algn="ctr">
                      <a:noFill/>
                      <a:prstDash val="solid"/>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r>
                        <a:rPr lang="en-US" sz="1600" dirty="0" smtClean="0">
                          <a:gradFill>
                            <a:gsLst>
                              <a:gs pos="100000">
                                <a:schemeClr val="tx1"/>
                              </a:gs>
                              <a:gs pos="0">
                                <a:schemeClr val="tx1"/>
                              </a:gs>
                            </a:gsLst>
                            <a:lin ang="5400000" scaled="0"/>
                          </a:gradFill>
                          <a:hlinkClick r:id="rId11"/>
                        </a:rPr>
                        <a:t>Lab</a:t>
                      </a:r>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endParaRPr lang="en-US" sz="1600" dirty="0">
                        <a:gradFill>
                          <a:gsLst>
                            <a:gs pos="100000">
                              <a:schemeClr val="tx1"/>
                            </a:gs>
                            <a:gs pos="0">
                              <a:schemeClr val="tx1"/>
                            </a:gs>
                          </a:gsLst>
                          <a:lin ang="5400000" scaled="0"/>
                        </a:gradFill>
                      </a:endParaRPr>
                    </a:p>
                  </a:txBody>
                  <a:tcPr>
                    <a:lnL>
                      <a:noFill/>
                    </a:lnL>
                    <a:lnR>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p>
                      <a:endParaRPr lang="en-US" sz="1600" dirty="0">
                        <a:gradFill>
                          <a:gsLst>
                            <a:gs pos="100000">
                              <a:schemeClr val="tx1"/>
                            </a:gs>
                            <a:gs pos="0">
                              <a:schemeClr val="tx1"/>
                            </a:gs>
                          </a:gsLst>
                          <a:lin ang="5400000" scaled="0"/>
                        </a:gradFill>
                      </a:endParaRPr>
                    </a:p>
                  </a:txBody>
                  <a:tcPr>
                    <a:lnL>
                      <a:noFill/>
                    </a:lnL>
                    <a:lnR w="9525" cap="flat" cmpd="sng" algn="ctr">
                      <a:noFill/>
                      <a:prstDash val="soli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extLst>
                  <a:ext uri="{0D108BD9-81ED-4DB2-BD59-A6C34878D82A}">
                    <a16:rowId xmlns:a16="http://schemas.microsoft.com/office/drawing/2014/main" xmlns="" val="1530510449"/>
                  </a:ext>
                </a:extLst>
              </a:tr>
            </a:tbl>
          </a:graphicData>
        </a:graphic>
      </p:graphicFrame>
      <p:sp>
        <p:nvSpPr>
          <p:cNvPr id="3" name="TextBox 2"/>
          <p:cNvSpPr txBox="1"/>
          <p:nvPr/>
        </p:nvSpPr>
        <p:spPr>
          <a:xfrm>
            <a:off x="274637" y="5632723"/>
            <a:ext cx="11887201" cy="1218795"/>
          </a:xfrm>
          <a:prstGeom prst="rect">
            <a:avLst/>
          </a:prstGeom>
          <a:noFill/>
        </p:spPr>
        <p:txBody>
          <a:bodyPr wrap="square" lIns="182880" tIns="146304" rIns="182880" bIns="146304" rtlCol="0">
            <a:spAutoFit/>
          </a:bodyPr>
          <a:lstStyle/>
          <a:p>
            <a:r>
              <a:rPr lang="en-US" b="1" dirty="0" smtClean="0">
                <a:gradFill>
                  <a:gsLst>
                    <a:gs pos="20354">
                      <a:srgbClr val="47D8FF"/>
                    </a:gs>
                    <a:gs pos="40000">
                      <a:srgbClr val="47D8FF"/>
                    </a:gs>
                  </a:gsLst>
                  <a:lin ang="5400000" scaled="0"/>
                </a:gradFill>
              </a:rPr>
              <a:t>KEY RESOURCES</a:t>
            </a:r>
            <a:endParaRPr lang="en-US" sz="2400" b="1" dirty="0" smtClean="0">
              <a:gradFill>
                <a:gsLst>
                  <a:gs pos="20354">
                    <a:srgbClr val="47D8FF"/>
                  </a:gs>
                  <a:gs pos="40000">
                    <a:srgbClr val="47D8FF"/>
                  </a:gs>
                </a:gsLst>
                <a:lin ang="5400000" scaled="0"/>
              </a:gradFill>
              <a:latin typeface="Segoe UI Light"/>
            </a:endParaRPr>
          </a:p>
          <a:p>
            <a:r>
              <a:rPr lang="en-US" sz="1400" dirty="0" smtClean="0">
                <a:gradFill>
                  <a:gsLst>
                    <a:gs pos="1250">
                      <a:srgbClr val="FFFFFF"/>
                    </a:gs>
                    <a:gs pos="100000">
                      <a:srgbClr val="FFFFFF"/>
                    </a:gs>
                  </a:gsLst>
                  <a:lin ang="5400000" scaled="0"/>
                </a:gradFill>
              </a:rPr>
              <a:t>Documentation</a:t>
            </a:r>
            <a:r>
              <a:rPr lang="en-US" sz="1400" dirty="0">
                <a:gradFill>
                  <a:gsLst>
                    <a:gs pos="1250">
                      <a:srgbClr val="FFFFFF"/>
                    </a:gs>
                    <a:gs pos="100000">
                      <a:srgbClr val="FFFFFF"/>
                    </a:gs>
                  </a:gsLst>
                  <a:lin ang="5400000" scaled="0"/>
                </a:gradFill>
              </a:rPr>
              <a:t>: </a:t>
            </a:r>
            <a:r>
              <a:rPr lang="en-US" sz="1400" dirty="0" smtClean="0">
                <a:gradFill>
                  <a:gsLst>
                    <a:gs pos="1250">
                      <a:srgbClr val="FFFFFF"/>
                    </a:gs>
                    <a:gs pos="100000">
                      <a:srgbClr val="FFFFFF"/>
                    </a:gs>
                  </a:gsLst>
                  <a:lin ang="5400000" scaled="0"/>
                </a:gradFill>
                <a:hlinkClick r:id="rId12"/>
              </a:rPr>
              <a:t>Office </a:t>
            </a:r>
            <a:r>
              <a:rPr lang="en-US" sz="1400" dirty="0">
                <a:gradFill>
                  <a:gsLst>
                    <a:gs pos="1250">
                      <a:srgbClr val="FFFFFF"/>
                    </a:gs>
                    <a:gs pos="100000">
                      <a:srgbClr val="FFFFFF"/>
                    </a:gs>
                  </a:gsLst>
                  <a:lin ang="5400000" scaled="0"/>
                </a:gradFill>
                <a:hlinkClick r:id="rId12"/>
              </a:rPr>
              <a:t>365 unified API (</a:t>
            </a:r>
            <a:r>
              <a:rPr lang="en-US" sz="1400" dirty="0" smtClean="0">
                <a:gradFill>
                  <a:gsLst>
                    <a:gs pos="1250">
                      <a:srgbClr val="FFFFFF"/>
                    </a:gs>
                    <a:gs pos="100000">
                      <a:srgbClr val="FFFFFF"/>
                    </a:gs>
                  </a:gsLst>
                  <a:lin ang="5400000" scaled="0"/>
                </a:gradFill>
                <a:hlinkClick r:id="rId12"/>
              </a:rPr>
              <a:t>PREVIEW)</a:t>
            </a:r>
            <a:endParaRPr lang="en-US" sz="1400" dirty="0" smtClean="0">
              <a:solidFill>
                <a:srgbClr val="FFFFFF"/>
              </a:solidFill>
              <a:latin typeface="Segoe UI Light"/>
            </a:endParaRPr>
          </a:p>
          <a:p>
            <a:r>
              <a:rPr lang="en-US" sz="1400" dirty="0" smtClean="0">
                <a:gradFill>
                  <a:gsLst>
                    <a:gs pos="1250">
                      <a:srgbClr val="FFFFFF"/>
                    </a:gs>
                    <a:gs pos="100000">
                      <a:srgbClr val="FFFFFF"/>
                    </a:gs>
                  </a:gsLst>
                  <a:lin ang="5400000" scaled="0"/>
                </a:gradFill>
              </a:rPr>
              <a:t>Additional Resources: </a:t>
            </a:r>
            <a:r>
              <a:rPr lang="en-US" sz="1400" dirty="0" smtClean="0">
                <a:gradFill>
                  <a:gsLst>
                    <a:gs pos="1250">
                      <a:srgbClr val="FFFFFF"/>
                    </a:gs>
                    <a:gs pos="100000">
                      <a:srgbClr val="FFFFFF"/>
                    </a:gs>
                  </a:gsLst>
                  <a:lin ang="5400000" scaled="0"/>
                </a:gradFill>
                <a:hlinkClick r:id="rId13"/>
              </a:rPr>
              <a:t>http://dev.office.com</a:t>
            </a:r>
            <a:r>
              <a:rPr lang="en-US" sz="1400" dirty="0" smtClean="0">
                <a:gradFill>
                  <a:gsLst>
                    <a:gs pos="1250">
                      <a:srgbClr val="FFFFFF"/>
                    </a:gs>
                    <a:gs pos="100000">
                      <a:srgbClr val="FFFFFF"/>
                    </a:gs>
                  </a:gsLst>
                  <a:lin ang="5400000" scaled="0"/>
                </a:gradFill>
              </a:rPr>
              <a:t> | </a:t>
            </a:r>
            <a:r>
              <a:rPr lang="en-US" sz="1400" dirty="0" smtClean="0">
                <a:gradFill>
                  <a:gsLst>
                    <a:gs pos="1250">
                      <a:srgbClr val="FFFFFF"/>
                    </a:gs>
                    <a:gs pos="100000">
                      <a:srgbClr val="FFFFFF"/>
                    </a:gs>
                  </a:gsLst>
                  <a:lin ang="5400000" scaled="0"/>
                </a:gradFill>
                <a:hlinkClick r:id="rId14"/>
              </a:rPr>
              <a:t>http://dev.outlook.com</a:t>
            </a:r>
            <a:r>
              <a:rPr lang="en-US" sz="1400" dirty="0" smtClean="0">
                <a:gradFill>
                  <a:gsLst>
                    <a:gs pos="1250">
                      <a:srgbClr val="FFFFFF"/>
                    </a:gs>
                    <a:gs pos="100000">
                      <a:srgbClr val="FFFFFF"/>
                    </a:gs>
                  </a:gsLst>
                  <a:lin ang="5400000" scaled="0"/>
                </a:gradFill>
              </a:rPr>
              <a:t> </a:t>
            </a:r>
          </a:p>
          <a:p>
            <a:r>
              <a:rPr lang="en-US" sz="1400" dirty="0" smtClean="0">
                <a:gradFill>
                  <a:gsLst>
                    <a:gs pos="1250">
                      <a:srgbClr val="FFFFFF"/>
                    </a:gs>
                    <a:gs pos="100000">
                      <a:srgbClr val="FFFFFF"/>
                    </a:gs>
                  </a:gsLst>
                  <a:lin ang="5400000" scaled="0"/>
                </a:gradFill>
              </a:rPr>
              <a:t>Questions</a:t>
            </a:r>
            <a:r>
              <a:rPr lang="en-US" sz="1400" dirty="0">
                <a:gradFill>
                  <a:gsLst>
                    <a:gs pos="1250">
                      <a:srgbClr val="FFFFFF"/>
                    </a:gs>
                    <a:gs pos="100000">
                      <a:srgbClr val="FFFFFF"/>
                    </a:gs>
                  </a:gsLst>
                  <a:lin ang="5400000" scaled="0"/>
                </a:gradFill>
              </a:rPr>
              <a:t>: </a:t>
            </a:r>
            <a:r>
              <a:rPr lang="en-US" sz="1400" dirty="0" smtClean="0">
                <a:gradFill>
                  <a:gsLst>
                    <a:gs pos="1250">
                      <a:srgbClr val="FFFFFF"/>
                    </a:gs>
                    <a:gs pos="100000">
                      <a:srgbClr val="FFFFFF"/>
                    </a:gs>
                  </a:gsLst>
                  <a:lin ang="5400000" scaled="0"/>
                </a:gradFill>
                <a:hlinkClick r:id="rId15"/>
              </a:rPr>
              <a:t>Stack Overflow for API questions</a:t>
            </a:r>
            <a:endParaRPr lang="en-US" sz="1400"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197331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Next steps</a:t>
            </a:r>
            <a:endParaRPr lang="en-US" dirty="0"/>
          </a:p>
        </p:txBody>
      </p:sp>
      <p:sp>
        <p:nvSpPr>
          <p:cNvPr id="12" name="Text Placeholder 4"/>
          <p:cNvSpPr txBox="1">
            <a:spLocks/>
          </p:cNvSpPr>
          <p:nvPr/>
        </p:nvSpPr>
        <p:spPr>
          <a:xfrm>
            <a:off x="1693038" y="2135601"/>
            <a:ext cx="8640000" cy="1205702"/>
          </a:xfrm>
          <a:prstGeom prst="rect">
            <a:avLst/>
          </a:prstGeom>
          <a:solidFill>
            <a:srgbClr val="3C3C3C"/>
          </a:solidFill>
          <a:ln w="38100">
            <a:solidFill>
              <a:srgbClr val="3C3C3C"/>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46630" rIns="46630" bIns="46630" numCol="1" spcCol="0" rtlCol="0" fromWordArt="0" anchor="ctr" anchorCtr="0" forceAA="0" compatLnSpc="1">
            <a:prstTxWarp prst="textNoShape">
              <a:avLst/>
            </a:prstTxWarp>
            <a:noAutofit/>
          </a:bodyPr>
          <a:lstStyle>
            <a:defPPr>
              <a:defRPr lang="en-US"/>
            </a:defPPr>
            <a:lvl1pPr>
              <a:defRPr>
                <a:solidFill>
                  <a:schemeClr val="lt1"/>
                </a:solidFill>
              </a:defRPr>
            </a:lvl1pPr>
            <a:lvl2pPr lvl="1">
              <a:defRPr sz="2400">
                <a:solidFill>
                  <a:srgbClr val="FFFFFF"/>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600" spc="20" dirty="0" smtClean="0">
                <a:gradFill>
                  <a:gsLst>
                    <a:gs pos="100000">
                      <a:srgbClr val="FFFFFF"/>
                    </a:gs>
                    <a:gs pos="0">
                      <a:srgbClr val="FFFFFF"/>
                    </a:gs>
                  </a:gsLst>
                  <a:lin ang="5400000" scaled="0"/>
                </a:gradFill>
                <a:latin typeface="Segoe UI Light"/>
                <a:cs typeface="Segoe UI Semibold" panose="020B0702040204020203" pitchFamily="34" charset="0"/>
              </a:rPr>
              <a:t>Sign-up for Office 365</a:t>
            </a:r>
            <a:endParaRPr lang="en-US" sz="3600" spc="20" dirty="0">
              <a:gradFill>
                <a:gsLst>
                  <a:gs pos="100000">
                    <a:srgbClr val="FFFFFF"/>
                  </a:gs>
                  <a:gs pos="0">
                    <a:srgbClr val="FFFFFF"/>
                  </a:gs>
                </a:gsLst>
                <a:lin ang="5400000" scaled="0"/>
              </a:gradFill>
              <a:latin typeface="Segoe UI Light"/>
              <a:cs typeface="Segoe UI Semibold" panose="020B0702040204020203" pitchFamily="34" charset="0"/>
            </a:endParaRPr>
          </a:p>
        </p:txBody>
      </p:sp>
      <p:sp>
        <p:nvSpPr>
          <p:cNvPr id="13" name="Text Placeholder 4"/>
          <p:cNvSpPr txBox="1">
            <a:spLocks/>
          </p:cNvSpPr>
          <p:nvPr/>
        </p:nvSpPr>
        <p:spPr>
          <a:xfrm>
            <a:off x="1693038" y="3531174"/>
            <a:ext cx="8640000" cy="1193802"/>
          </a:xfrm>
          <a:prstGeom prst="rect">
            <a:avLst/>
          </a:prstGeom>
          <a:solidFill>
            <a:srgbClr val="3C3C3C"/>
          </a:solidFill>
          <a:ln w="38100">
            <a:solidFill>
              <a:srgbClr val="3C3C3C"/>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46630" rIns="46630" bIns="46630" numCol="1" spcCol="0" rtlCol="0" fromWordArt="0" anchor="ctr" anchorCtr="0" forceAA="0" compatLnSpc="1">
            <a:prstTxWarp prst="textNoShape">
              <a:avLst/>
            </a:prstTxWarp>
            <a:noAutofit/>
          </a:bodyPr>
          <a:lstStyle>
            <a:defPPr>
              <a:defRPr lang="en-US"/>
            </a:defPPr>
            <a:lvl1pPr>
              <a:defRPr sz="2400">
                <a:solidFill>
                  <a:schemeClr val="lt1"/>
                </a:solidFill>
              </a:defRPr>
            </a:lvl1pPr>
            <a:lvl2pPr lvl="1">
              <a:defRPr sz="2400">
                <a:solidFill>
                  <a:srgbClr val="FFFFFF"/>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600" spc="20" dirty="0" smtClean="0">
                <a:gradFill>
                  <a:gsLst>
                    <a:gs pos="100000">
                      <a:srgbClr val="FFFFFF"/>
                    </a:gs>
                    <a:gs pos="0">
                      <a:srgbClr val="FFFFFF"/>
                    </a:gs>
                  </a:gsLst>
                  <a:lin ang="5400000" scaled="0"/>
                </a:gradFill>
                <a:latin typeface="Segoe UI Light"/>
                <a:cs typeface="Segoe UI Semibold" panose="020B0702040204020203" pitchFamily="34" charset="0"/>
              </a:rPr>
              <a:t>Use Office 365 groups</a:t>
            </a:r>
            <a:endParaRPr lang="en-US" sz="3600" spc="20" dirty="0">
              <a:gradFill>
                <a:gsLst>
                  <a:gs pos="100000">
                    <a:srgbClr val="FFFFFF"/>
                  </a:gs>
                  <a:gs pos="0">
                    <a:srgbClr val="FFFFFF"/>
                  </a:gs>
                </a:gsLst>
                <a:lin ang="5400000" scaled="0"/>
              </a:gradFill>
              <a:latin typeface="Segoe UI Light"/>
              <a:cs typeface="Segoe UI Semibold" panose="020B0702040204020203" pitchFamily="34" charset="0"/>
            </a:endParaRPr>
          </a:p>
        </p:txBody>
      </p:sp>
      <p:sp>
        <p:nvSpPr>
          <p:cNvPr id="14" name="Text Placeholder 4"/>
          <p:cNvSpPr txBox="1">
            <a:spLocks/>
          </p:cNvSpPr>
          <p:nvPr/>
        </p:nvSpPr>
        <p:spPr>
          <a:xfrm>
            <a:off x="1693038" y="4914847"/>
            <a:ext cx="8640000" cy="1193802"/>
          </a:xfrm>
          <a:prstGeom prst="rect">
            <a:avLst/>
          </a:prstGeom>
          <a:solidFill>
            <a:srgbClr val="3C3C3C"/>
          </a:solidFill>
          <a:ln w="38100">
            <a:solidFill>
              <a:srgbClr val="3C3C3C"/>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46630" rIns="46630" bIns="46630" numCol="1" spcCol="0" rtlCol="0" fromWordArt="0" anchor="ctr" anchorCtr="0" forceAA="0" compatLnSpc="1">
            <a:prstTxWarp prst="textNoShape">
              <a:avLst/>
            </a:prstTxWarp>
            <a:noAutofit/>
          </a:bodyPr>
          <a:lstStyle>
            <a:defPPr>
              <a:defRPr lang="en-US"/>
            </a:defPPr>
            <a:lvl1pPr>
              <a:defRPr sz="2400">
                <a:solidFill>
                  <a:schemeClr val="lt1"/>
                </a:solidFill>
              </a:defRPr>
            </a:lvl1pPr>
            <a:lvl2pPr lvl="1">
              <a:defRPr sz="2400">
                <a:solidFill>
                  <a:srgbClr val="FFFFFF"/>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600" spc="20" dirty="0" smtClean="0">
                <a:gradFill>
                  <a:gsLst>
                    <a:gs pos="100000">
                      <a:srgbClr val="FFFFFF"/>
                    </a:gs>
                    <a:gs pos="0">
                      <a:srgbClr val="FFFFFF"/>
                    </a:gs>
                  </a:gsLst>
                  <a:lin ang="5400000" scaled="0"/>
                </a:gradFill>
                <a:latin typeface="Segoe UI Light"/>
                <a:cs typeface="Segoe UI Semibold" panose="020B0702040204020203" pitchFamily="34" charset="0"/>
              </a:rPr>
              <a:t>Give us feedback</a:t>
            </a:r>
            <a:endParaRPr lang="en-US" sz="3600" spc="20" dirty="0">
              <a:gradFill>
                <a:gsLst>
                  <a:gs pos="100000">
                    <a:srgbClr val="FFFFFF"/>
                  </a:gs>
                  <a:gs pos="0">
                    <a:srgbClr val="FFFFFF"/>
                  </a:gs>
                </a:gsLst>
                <a:lin ang="5400000" scaled="0"/>
              </a:gradFill>
              <a:latin typeface="Segoe UI Light"/>
              <a:cs typeface="Segoe UI Semibold" panose="020B0702040204020203" pitchFamily="34" charset="0"/>
            </a:endParaRPr>
          </a:p>
        </p:txBody>
      </p:sp>
      <p:grpSp>
        <p:nvGrpSpPr>
          <p:cNvPr id="5" name="Group 4"/>
          <p:cNvGrpSpPr/>
          <p:nvPr/>
        </p:nvGrpSpPr>
        <p:grpSpPr>
          <a:xfrm>
            <a:off x="464942" y="4914847"/>
            <a:ext cx="1193802" cy="1193802"/>
            <a:chOff x="520698" y="4850718"/>
            <a:chExt cx="1193802" cy="1193802"/>
          </a:xfrm>
        </p:grpSpPr>
        <p:sp>
          <p:nvSpPr>
            <p:cNvPr id="19" name="Rectangle 18"/>
            <p:cNvSpPr>
              <a:spLocks noChangeAspect="1"/>
            </p:cNvSpPr>
            <p:nvPr/>
          </p:nvSpPr>
          <p:spPr bwMode="auto">
            <a:xfrm>
              <a:off x="520698" y="4850718"/>
              <a:ext cx="1193802" cy="1193802"/>
            </a:xfrm>
            <a:prstGeom prst="rect">
              <a:avLst/>
            </a:prstGeom>
            <a:solidFill>
              <a:schemeClr val="bg2"/>
            </a:solidFill>
            <a:ln w="38100">
              <a:solidFill>
                <a:schemeClr val="accent3">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4" name="Freeform 5"/>
            <p:cNvSpPr>
              <a:spLocks/>
            </p:cNvSpPr>
            <p:nvPr/>
          </p:nvSpPr>
          <p:spPr bwMode="auto">
            <a:xfrm>
              <a:off x="858575" y="5149850"/>
              <a:ext cx="518048" cy="583924"/>
            </a:xfrm>
            <a:custGeom>
              <a:avLst/>
              <a:gdLst>
                <a:gd name="T0" fmla="*/ 142 w 346"/>
                <a:gd name="T1" fmla="*/ 32 h 390"/>
                <a:gd name="T2" fmla="*/ 76 w 346"/>
                <a:gd name="T3" fmla="*/ 56 h 390"/>
                <a:gd name="T4" fmla="*/ 90 w 346"/>
                <a:gd name="T5" fmla="*/ 12 h 390"/>
                <a:gd name="T6" fmla="*/ 80 w 346"/>
                <a:gd name="T7" fmla="*/ 0 h 390"/>
                <a:gd name="T8" fmla="*/ 70 w 346"/>
                <a:gd name="T9" fmla="*/ 0 h 390"/>
                <a:gd name="T10" fmla="*/ 40 w 346"/>
                <a:gd name="T11" fmla="*/ 78 h 390"/>
                <a:gd name="T12" fmla="*/ 40 w 346"/>
                <a:gd name="T13" fmla="*/ 88 h 390"/>
                <a:gd name="T14" fmla="*/ 48 w 346"/>
                <a:gd name="T15" fmla="*/ 94 h 390"/>
                <a:gd name="T16" fmla="*/ 120 w 346"/>
                <a:gd name="T17" fmla="*/ 120 h 390"/>
                <a:gd name="T18" fmla="*/ 128 w 346"/>
                <a:gd name="T19" fmla="*/ 118 h 390"/>
                <a:gd name="T20" fmla="*/ 132 w 346"/>
                <a:gd name="T21" fmla="*/ 112 h 390"/>
                <a:gd name="T22" fmla="*/ 130 w 346"/>
                <a:gd name="T23" fmla="*/ 98 h 390"/>
                <a:gd name="T24" fmla="*/ 84 w 346"/>
                <a:gd name="T25" fmla="*/ 80 h 390"/>
                <a:gd name="T26" fmla="*/ 106 w 346"/>
                <a:gd name="T27" fmla="*/ 70 h 390"/>
                <a:gd name="T28" fmla="*/ 166 w 346"/>
                <a:gd name="T29" fmla="*/ 56 h 390"/>
                <a:gd name="T30" fmla="*/ 198 w 346"/>
                <a:gd name="T31" fmla="*/ 60 h 390"/>
                <a:gd name="T32" fmla="*/ 240 w 346"/>
                <a:gd name="T33" fmla="*/ 74 h 390"/>
                <a:gd name="T34" fmla="*/ 274 w 346"/>
                <a:gd name="T35" fmla="*/ 102 h 390"/>
                <a:gd name="T36" fmla="*/ 300 w 346"/>
                <a:gd name="T37" fmla="*/ 136 h 390"/>
                <a:gd name="T38" fmla="*/ 316 w 346"/>
                <a:gd name="T39" fmla="*/ 178 h 390"/>
                <a:gd name="T40" fmla="*/ 320 w 346"/>
                <a:gd name="T41" fmla="*/ 210 h 390"/>
                <a:gd name="T42" fmla="*/ 312 w 346"/>
                <a:gd name="T43" fmla="*/ 256 h 390"/>
                <a:gd name="T44" fmla="*/ 294 w 346"/>
                <a:gd name="T45" fmla="*/ 296 h 390"/>
                <a:gd name="T46" fmla="*/ 264 w 346"/>
                <a:gd name="T47" fmla="*/ 328 h 390"/>
                <a:gd name="T48" fmla="*/ 226 w 346"/>
                <a:gd name="T49" fmla="*/ 350 h 390"/>
                <a:gd name="T50" fmla="*/ 182 w 346"/>
                <a:gd name="T51" fmla="*/ 362 h 390"/>
                <a:gd name="T52" fmla="*/ 144 w 346"/>
                <a:gd name="T53" fmla="*/ 362 h 390"/>
                <a:gd name="T54" fmla="*/ 82 w 346"/>
                <a:gd name="T55" fmla="*/ 336 h 390"/>
                <a:gd name="T56" fmla="*/ 36 w 346"/>
                <a:gd name="T57" fmla="*/ 288 h 390"/>
                <a:gd name="T58" fmla="*/ 22 w 346"/>
                <a:gd name="T59" fmla="*/ 262 h 390"/>
                <a:gd name="T60" fmla="*/ 8 w 346"/>
                <a:gd name="T61" fmla="*/ 258 h 390"/>
                <a:gd name="T62" fmla="*/ 2 w 346"/>
                <a:gd name="T63" fmla="*/ 266 h 390"/>
                <a:gd name="T64" fmla="*/ 0 w 346"/>
                <a:gd name="T65" fmla="*/ 276 h 390"/>
                <a:gd name="T66" fmla="*/ 46 w 346"/>
                <a:gd name="T67" fmla="*/ 342 h 390"/>
                <a:gd name="T68" fmla="*/ 114 w 346"/>
                <a:gd name="T69" fmla="*/ 382 h 390"/>
                <a:gd name="T70" fmla="*/ 166 w 346"/>
                <a:gd name="T71" fmla="*/ 390 h 390"/>
                <a:gd name="T72" fmla="*/ 220 w 346"/>
                <a:gd name="T73" fmla="*/ 382 h 390"/>
                <a:gd name="T74" fmla="*/ 266 w 346"/>
                <a:gd name="T75" fmla="*/ 358 h 390"/>
                <a:gd name="T76" fmla="*/ 304 w 346"/>
                <a:gd name="T77" fmla="*/ 324 h 390"/>
                <a:gd name="T78" fmla="*/ 332 w 346"/>
                <a:gd name="T79" fmla="*/ 280 h 390"/>
                <a:gd name="T80" fmla="*/ 344 w 346"/>
                <a:gd name="T81" fmla="*/ 228 h 390"/>
                <a:gd name="T82" fmla="*/ 344 w 346"/>
                <a:gd name="T83" fmla="*/ 192 h 390"/>
                <a:gd name="T84" fmla="*/ 332 w 346"/>
                <a:gd name="T85" fmla="*/ 140 h 390"/>
                <a:gd name="T86" fmla="*/ 304 w 346"/>
                <a:gd name="T87" fmla="*/ 96 h 390"/>
                <a:gd name="T88" fmla="*/ 266 w 346"/>
                <a:gd name="T89" fmla="*/ 60 h 390"/>
                <a:gd name="T90" fmla="*/ 220 w 346"/>
                <a:gd name="T91" fmla="*/ 38 h 390"/>
                <a:gd name="T92" fmla="*/ 166 w 346"/>
                <a:gd name="T93" fmla="*/ 3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6" h="390">
                  <a:moveTo>
                    <a:pt x="166" y="30"/>
                  </a:moveTo>
                  <a:lnTo>
                    <a:pt x="166" y="30"/>
                  </a:lnTo>
                  <a:lnTo>
                    <a:pt x="142" y="32"/>
                  </a:lnTo>
                  <a:lnTo>
                    <a:pt x="120" y="36"/>
                  </a:lnTo>
                  <a:lnTo>
                    <a:pt x="96" y="44"/>
                  </a:lnTo>
                  <a:lnTo>
                    <a:pt x="76" y="56"/>
                  </a:lnTo>
                  <a:lnTo>
                    <a:pt x="88" y="18"/>
                  </a:lnTo>
                  <a:lnTo>
                    <a:pt x="88" y="18"/>
                  </a:lnTo>
                  <a:lnTo>
                    <a:pt x="90" y="12"/>
                  </a:lnTo>
                  <a:lnTo>
                    <a:pt x="88" y="8"/>
                  </a:lnTo>
                  <a:lnTo>
                    <a:pt x="86" y="4"/>
                  </a:lnTo>
                  <a:lnTo>
                    <a:pt x="80" y="0"/>
                  </a:lnTo>
                  <a:lnTo>
                    <a:pt x="80" y="0"/>
                  </a:lnTo>
                  <a:lnTo>
                    <a:pt x="76" y="0"/>
                  </a:lnTo>
                  <a:lnTo>
                    <a:pt x="70" y="0"/>
                  </a:lnTo>
                  <a:lnTo>
                    <a:pt x="66" y="4"/>
                  </a:lnTo>
                  <a:lnTo>
                    <a:pt x="64" y="8"/>
                  </a:lnTo>
                  <a:lnTo>
                    <a:pt x="40" y="78"/>
                  </a:lnTo>
                  <a:lnTo>
                    <a:pt x="40" y="78"/>
                  </a:lnTo>
                  <a:lnTo>
                    <a:pt x="38" y="82"/>
                  </a:lnTo>
                  <a:lnTo>
                    <a:pt x="40" y="88"/>
                  </a:lnTo>
                  <a:lnTo>
                    <a:pt x="40" y="88"/>
                  </a:lnTo>
                  <a:lnTo>
                    <a:pt x="42" y="92"/>
                  </a:lnTo>
                  <a:lnTo>
                    <a:pt x="48" y="94"/>
                  </a:lnTo>
                  <a:lnTo>
                    <a:pt x="116" y="120"/>
                  </a:lnTo>
                  <a:lnTo>
                    <a:pt x="116" y="120"/>
                  </a:lnTo>
                  <a:lnTo>
                    <a:pt x="120" y="120"/>
                  </a:lnTo>
                  <a:lnTo>
                    <a:pt x="120" y="120"/>
                  </a:lnTo>
                  <a:lnTo>
                    <a:pt x="124" y="120"/>
                  </a:lnTo>
                  <a:lnTo>
                    <a:pt x="128" y="118"/>
                  </a:lnTo>
                  <a:lnTo>
                    <a:pt x="130" y="114"/>
                  </a:lnTo>
                  <a:lnTo>
                    <a:pt x="132" y="112"/>
                  </a:lnTo>
                  <a:lnTo>
                    <a:pt x="132" y="112"/>
                  </a:lnTo>
                  <a:lnTo>
                    <a:pt x="134" y="106"/>
                  </a:lnTo>
                  <a:lnTo>
                    <a:pt x="132" y="102"/>
                  </a:lnTo>
                  <a:lnTo>
                    <a:pt x="130" y="98"/>
                  </a:lnTo>
                  <a:lnTo>
                    <a:pt x="124" y="94"/>
                  </a:lnTo>
                  <a:lnTo>
                    <a:pt x="84" y="80"/>
                  </a:lnTo>
                  <a:lnTo>
                    <a:pt x="84" y="80"/>
                  </a:lnTo>
                  <a:lnTo>
                    <a:pt x="86" y="80"/>
                  </a:lnTo>
                  <a:lnTo>
                    <a:pt x="86" y="80"/>
                  </a:lnTo>
                  <a:lnTo>
                    <a:pt x="106" y="70"/>
                  </a:lnTo>
                  <a:lnTo>
                    <a:pt x="124" y="62"/>
                  </a:lnTo>
                  <a:lnTo>
                    <a:pt x="146" y="58"/>
                  </a:lnTo>
                  <a:lnTo>
                    <a:pt x="166" y="56"/>
                  </a:lnTo>
                  <a:lnTo>
                    <a:pt x="166" y="56"/>
                  </a:lnTo>
                  <a:lnTo>
                    <a:pt x="182" y="56"/>
                  </a:lnTo>
                  <a:lnTo>
                    <a:pt x="198" y="60"/>
                  </a:lnTo>
                  <a:lnTo>
                    <a:pt x="212" y="64"/>
                  </a:lnTo>
                  <a:lnTo>
                    <a:pt x="226" y="68"/>
                  </a:lnTo>
                  <a:lnTo>
                    <a:pt x="240" y="74"/>
                  </a:lnTo>
                  <a:lnTo>
                    <a:pt x="252" y="82"/>
                  </a:lnTo>
                  <a:lnTo>
                    <a:pt x="264" y="92"/>
                  </a:lnTo>
                  <a:lnTo>
                    <a:pt x="274" y="102"/>
                  </a:lnTo>
                  <a:lnTo>
                    <a:pt x="284" y="112"/>
                  </a:lnTo>
                  <a:lnTo>
                    <a:pt x="294" y="124"/>
                  </a:lnTo>
                  <a:lnTo>
                    <a:pt x="300" y="136"/>
                  </a:lnTo>
                  <a:lnTo>
                    <a:pt x="308" y="150"/>
                  </a:lnTo>
                  <a:lnTo>
                    <a:pt x="312" y="164"/>
                  </a:lnTo>
                  <a:lnTo>
                    <a:pt x="316" y="178"/>
                  </a:lnTo>
                  <a:lnTo>
                    <a:pt x="318" y="194"/>
                  </a:lnTo>
                  <a:lnTo>
                    <a:pt x="320" y="210"/>
                  </a:lnTo>
                  <a:lnTo>
                    <a:pt x="320" y="210"/>
                  </a:lnTo>
                  <a:lnTo>
                    <a:pt x="318" y="226"/>
                  </a:lnTo>
                  <a:lnTo>
                    <a:pt x="316" y="240"/>
                  </a:lnTo>
                  <a:lnTo>
                    <a:pt x="312" y="256"/>
                  </a:lnTo>
                  <a:lnTo>
                    <a:pt x="308" y="270"/>
                  </a:lnTo>
                  <a:lnTo>
                    <a:pt x="300" y="282"/>
                  </a:lnTo>
                  <a:lnTo>
                    <a:pt x="294" y="296"/>
                  </a:lnTo>
                  <a:lnTo>
                    <a:pt x="284" y="308"/>
                  </a:lnTo>
                  <a:lnTo>
                    <a:pt x="274" y="318"/>
                  </a:lnTo>
                  <a:lnTo>
                    <a:pt x="264" y="328"/>
                  </a:lnTo>
                  <a:lnTo>
                    <a:pt x="252" y="336"/>
                  </a:lnTo>
                  <a:lnTo>
                    <a:pt x="240" y="344"/>
                  </a:lnTo>
                  <a:lnTo>
                    <a:pt x="226" y="350"/>
                  </a:lnTo>
                  <a:lnTo>
                    <a:pt x="212" y="356"/>
                  </a:lnTo>
                  <a:lnTo>
                    <a:pt x="198" y="360"/>
                  </a:lnTo>
                  <a:lnTo>
                    <a:pt x="182" y="362"/>
                  </a:lnTo>
                  <a:lnTo>
                    <a:pt x="166" y="362"/>
                  </a:lnTo>
                  <a:lnTo>
                    <a:pt x="166" y="362"/>
                  </a:lnTo>
                  <a:lnTo>
                    <a:pt x="144" y="362"/>
                  </a:lnTo>
                  <a:lnTo>
                    <a:pt x="122" y="356"/>
                  </a:lnTo>
                  <a:lnTo>
                    <a:pt x="100" y="348"/>
                  </a:lnTo>
                  <a:lnTo>
                    <a:pt x="82" y="336"/>
                  </a:lnTo>
                  <a:lnTo>
                    <a:pt x="64" y="322"/>
                  </a:lnTo>
                  <a:lnTo>
                    <a:pt x="48" y="306"/>
                  </a:lnTo>
                  <a:lnTo>
                    <a:pt x="36" y="288"/>
                  </a:lnTo>
                  <a:lnTo>
                    <a:pt x="26" y="266"/>
                  </a:lnTo>
                  <a:lnTo>
                    <a:pt x="26" y="266"/>
                  </a:lnTo>
                  <a:lnTo>
                    <a:pt x="22" y="262"/>
                  </a:lnTo>
                  <a:lnTo>
                    <a:pt x="18" y="260"/>
                  </a:lnTo>
                  <a:lnTo>
                    <a:pt x="14" y="258"/>
                  </a:lnTo>
                  <a:lnTo>
                    <a:pt x="8" y="258"/>
                  </a:lnTo>
                  <a:lnTo>
                    <a:pt x="8" y="258"/>
                  </a:lnTo>
                  <a:lnTo>
                    <a:pt x="4" y="262"/>
                  </a:lnTo>
                  <a:lnTo>
                    <a:pt x="2" y="266"/>
                  </a:lnTo>
                  <a:lnTo>
                    <a:pt x="0" y="270"/>
                  </a:lnTo>
                  <a:lnTo>
                    <a:pt x="0" y="276"/>
                  </a:lnTo>
                  <a:lnTo>
                    <a:pt x="0" y="276"/>
                  </a:lnTo>
                  <a:lnTo>
                    <a:pt x="12" y="300"/>
                  </a:lnTo>
                  <a:lnTo>
                    <a:pt x="28" y="322"/>
                  </a:lnTo>
                  <a:lnTo>
                    <a:pt x="46" y="342"/>
                  </a:lnTo>
                  <a:lnTo>
                    <a:pt x="66" y="358"/>
                  </a:lnTo>
                  <a:lnTo>
                    <a:pt x="90" y="372"/>
                  </a:lnTo>
                  <a:lnTo>
                    <a:pt x="114" y="382"/>
                  </a:lnTo>
                  <a:lnTo>
                    <a:pt x="140" y="388"/>
                  </a:lnTo>
                  <a:lnTo>
                    <a:pt x="166" y="390"/>
                  </a:lnTo>
                  <a:lnTo>
                    <a:pt x="166" y="390"/>
                  </a:lnTo>
                  <a:lnTo>
                    <a:pt x="186" y="388"/>
                  </a:lnTo>
                  <a:lnTo>
                    <a:pt x="202" y="386"/>
                  </a:lnTo>
                  <a:lnTo>
                    <a:pt x="220" y="382"/>
                  </a:lnTo>
                  <a:lnTo>
                    <a:pt x="236" y="374"/>
                  </a:lnTo>
                  <a:lnTo>
                    <a:pt x="252" y="368"/>
                  </a:lnTo>
                  <a:lnTo>
                    <a:pt x="266" y="358"/>
                  </a:lnTo>
                  <a:lnTo>
                    <a:pt x="280" y="348"/>
                  </a:lnTo>
                  <a:lnTo>
                    <a:pt x="294" y="336"/>
                  </a:lnTo>
                  <a:lnTo>
                    <a:pt x="304" y="324"/>
                  </a:lnTo>
                  <a:lnTo>
                    <a:pt x="314" y="310"/>
                  </a:lnTo>
                  <a:lnTo>
                    <a:pt x="324" y="296"/>
                  </a:lnTo>
                  <a:lnTo>
                    <a:pt x="332" y="280"/>
                  </a:lnTo>
                  <a:lnTo>
                    <a:pt x="338" y="262"/>
                  </a:lnTo>
                  <a:lnTo>
                    <a:pt x="342" y="246"/>
                  </a:lnTo>
                  <a:lnTo>
                    <a:pt x="344" y="228"/>
                  </a:lnTo>
                  <a:lnTo>
                    <a:pt x="346" y="210"/>
                  </a:lnTo>
                  <a:lnTo>
                    <a:pt x="346" y="210"/>
                  </a:lnTo>
                  <a:lnTo>
                    <a:pt x="344" y="192"/>
                  </a:lnTo>
                  <a:lnTo>
                    <a:pt x="342" y="174"/>
                  </a:lnTo>
                  <a:lnTo>
                    <a:pt x="338" y="156"/>
                  </a:lnTo>
                  <a:lnTo>
                    <a:pt x="332" y="140"/>
                  </a:lnTo>
                  <a:lnTo>
                    <a:pt x="324" y="124"/>
                  </a:lnTo>
                  <a:lnTo>
                    <a:pt x="314" y="110"/>
                  </a:lnTo>
                  <a:lnTo>
                    <a:pt x="304" y="96"/>
                  </a:lnTo>
                  <a:lnTo>
                    <a:pt x="294" y="82"/>
                  </a:lnTo>
                  <a:lnTo>
                    <a:pt x="280" y="70"/>
                  </a:lnTo>
                  <a:lnTo>
                    <a:pt x="266" y="60"/>
                  </a:lnTo>
                  <a:lnTo>
                    <a:pt x="252" y="52"/>
                  </a:lnTo>
                  <a:lnTo>
                    <a:pt x="236" y="44"/>
                  </a:lnTo>
                  <a:lnTo>
                    <a:pt x="220" y="38"/>
                  </a:lnTo>
                  <a:lnTo>
                    <a:pt x="202" y="34"/>
                  </a:lnTo>
                  <a:lnTo>
                    <a:pt x="186" y="30"/>
                  </a:lnTo>
                  <a:lnTo>
                    <a:pt x="166" y="30"/>
                  </a:lnTo>
                  <a:lnTo>
                    <a:pt x="166" y="30"/>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 name="Group 1"/>
          <p:cNvGrpSpPr/>
          <p:nvPr/>
        </p:nvGrpSpPr>
        <p:grpSpPr>
          <a:xfrm>
            <a:off x="464942" y="2135601"/>
            <a:ext cx="1193802" cy="1193802"/>
            <a:chOff x="520698" y="2063634"/>
            <a:chExt cx="1193802" cy="1193802"/>
          </a:xfrm>
        </p:grpSpPr>
        <p:sp>
          <p:nvSpPr>
            <p:cNvPr id="17" name="Rectangle 16"/>
            <p:cNvSpPr>
              <a:spLocks noChangeAspect="1"/>
            </p:cNvSpPr>
            <p:nvPr/>
          </p:nvSpPr>
          <p:spPr bwMode="auto">
            <a:xfrm>
              <a:off x="520698" y="2063634"/>
              <a:ext cx="1193802" cy="1193802"/>
            </a:xfrm>
            <a:prstGeom prst="rect">
              <a:avLst/>
            </a:prstGeom>
            <a:noFill/>
            <a:ln w="381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8" name="Freeform 9"/>
            <p:cNvSpPr>
              <a:spLocks noEditPoints="1"/>
            </p:cNvSpPr>
            <p:nvPr/>
          </p:nvSpPr>
          <p:spPr bwMode="auto">
            <a:xfrm>
              <a:off x="898002" y="2348058"/>
              <a:ext cx="494234" cy="649288"/>
            </a:xfrm>
            <a:custGeom>
              <a:avLst/>
              <a:gdLst>
                <a:gd name="T0" fmla="*/ 256 w 306"/>
                <a:gd name="T1" fmla="*/ 154 h 402"/>
                <a:gd name="T2" fmla="*/ 220 w 306"/>
                <a:gd name="T3" fmla="*/ 160 h 402"/>
                <a:gd name="T4" fmla="*/ 160 w 306"/>
                <a:gd name="T5" fmla="*/ 118 h 402"/>
                <a:gd name="T6" fmla="*/ 280 w 306"/>
                <a:gd name="T7" fmla="*/ 14 h 402"/>
                <a:gd name="T8" fmla="*/ 262 w 306"/>
                <a:gd name="T9" fmla="*/ 4 h 402"/>
                <a:gd name="T10" fmla="*/ 236 w 306"/>
                <a:gd name="T11" fmla="*/ 2 h 402"/>
                <a:gd name="T12" fmla="*/ 204 w 306"/>
                <a:gd name="T13" fmla="*/ 18 h 402"/>
                <a:gd name="T14" fmla="*/ 290 w 306"/>
                <a:gd name="T15" fmla="*/ 106 h 402"/>
                <a:gd name="T16" fmla="*/ 300 w 306"/>
                <a:gd name="T17" fmla="*/ 86 h 402"/>
                <a:gd name="T18" fmla="*/ 306 w 306"/>
                <a:gd name="T19" fmla="*/ 50 h 402"/>
                <a:gd name="T20" fmla="*/ 296 w 306"/>
                <a:gd name="T21" fmla="*/ 26 h 402"/>
                <a:gd name="T22" fmla="*/ 280 w 306"/>
                <a:gd name="T23" fmla="*/ 12 h 402"/>
                <a:gd name="T24" fmla="*/ 228 w 306"/>
                <a:gd name="T25" fmla="*/ 30 h 402"/>
                <a:gd name="T26" fmla="*/ 256 w 306"/>
                <a:gd name="T27" fmla="*/ 28 h 402"/>
                <a:gd name="T28" fmla="*/ 274 w 306"/>
                <a:gd name="T29" fmla="*/ 42 h 402"/>
                <a:gd name="T30" fmla="*/ 280 w 306"/>
                <a:gd name="T31" fmla="*/ 68 h 402"/>
                <a:gd name="T32" fmla="*/ 178 w 306"/>
                <a:gd name="T33" fmla="*/ 48 h 402"/>
                <a:gd name="T34" fmla="*/ 144 w 306"/>
                <a:gd name="T35" fmla="*/ 32 h 402"/>
                <a:gd name="T36" fmla="*/ 120 w 306"/>
                <a:gd name="T37" fmla="*/ 36 h 402"/>
                <a:gd name="T38" fmla="*/ 88 w 306"/>
                <a:gd name="T39" fmla="*/ 64 h 402"/>
                <a:gd name="T40" fmla="*/ 72 w 306"/>
                <a:gd name="T41" fmla="*/ 92 h 402"/>
                <a:gd name="T42" fmla="*/ 64 w 306"/>
                <a:gd name="T43" fmla="*/ 120 h 402"/>
                <a:gd name="T44" fmla="*/ 58 w 306"/>
                <a:gd name="T45" fmla="*/ 144 h 402"/>
                <a:gd name="T46" fmla="*/ 46 w 306"/>
                <a:gd name="T47" fmla="*/ 162 h 402"/>
                <a:gd name="T48" fmla="*/ 38 w 306"/>
                <a:gd name="T49" fmla="*/ 164 h 402"/>
                <a:gd name="T50" fmla="*/ 32 w 306"/>
                <a:gd name="T51" fmla="*/ 162 h 402"/>
                <a:gd name="T52" fmla="*/ 22 w 306"/>
                <a:gd name="T53" fmla="*/ 158 h 402"/>
                <a:gd name="T54" fmla="*/ 14 w 306"/>
                <a:gd name="T55" fmla="*/ 164 h 402"/>
                <a:gd name="T56" fmla="*/ 14 w 306"/>
                <a:gd name="T57" fmla="*/ 178 h 402"/>
                <a:gd name="T58" fmla="*/ 24 w 306"/>
                <a:gd name="T59" fmla="*/ 186 h 402"/>
                <a:gd name="T60" fmla="*/ 50 w 306"/>
                <a:gd name="T61" fmla="*/ 188 h 402"/>
                <a:gd name="T62" fmla="*/ 68 w 306"/>
                <a:gd name="T63" fmla="*/ 176 h 402"/>
                <a:gd name="T64" fmla="*/ 80 w 306"/>
                <a:gd name="T65" fmla="*/ 158 h 402"/>
                <a:gd name="T66" fmla="*/ 90 w 306"/>
                <a:gd name="T67" fmla="*/ 126 h 402"/>
                <a:gd name="T68" fmla="*/ 96 w 306"/>
                <a:gd name="T69" fmla="*/ 102 h 402"/>
                <a:gd name="T70" fmla="*/ 110 w 306"/>
                <a:gd name="T71" fmla="*/ 76 h 402"/>
                <a:gd name="T72" fmla="*/ 134 w 306"/>
                <a:gd name="T73" fmla="*/ 58 h 402"/>
                <a:gd name="T74" fmla="*/ 148 w 306"/>
                <a:gd name="T75" fmla="*/ 60 h 402"/>
                <a:gd name="T76" fmla="*/ 266 w 306"/>
                <a:gd name="T77" fmla="*/ 142 h 402"/>
                <a:gd name="T78" fmla="*/ 178 w 306"/>
                <a:gd name="T79" fmla="*/ 48 h 402"/>
                <a:gd name="T80" fmla="*/ 2 w 306"/>
                <a:gd name="T81" fmla="*/ 382 h 402"/>
                <a:gd name="T82" fmla="*/ 2 w 306"/>
                <a:gd name="T83" fmla="*/ 396 h 402"/>
                <a:gd name="T84" fmla="*/ 10 w 306"/>
                <a:gd name="T85" fmla="*/ 402 h 402"/>
                <a:gd name="T86" fmla="*/ 24 w 306"/>
                <a:gd name="T87" fmla="*/ 396 h 402"/>
                <a:gd name="T88" fmla="*/ 52 w 306"/>
                <a:gd name="T89" fmla="*/ 380 h 402"/>
                <a:gd name="T90" fmla="*/ 90 w 306"/>
                <a:gd name="T91" fmla="*/ 372 h 402"/>
                <a:gd name="T92" fmla="*/ 12 w 306"/>
                <a:gd name="T93" fmla="*/ 282 h 402"/>
                <a:gd name="T94" fmla="*/ 4 w 306"/>
                <a:gd name="T95" fmla="*/ 310 h 402"/>
                <a:gd name="T96" fmla="*/ 8 w 306"/>
                <a:gd name="T97" fmla="*/ 35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6" h="402">
                  <a:moveTo>
                    <a:pt x="22" y="268"/>
                  </a:moveTo>
                  <a:lnTo>
                    <a:pt x="124" y="340"/>
                  </a:lnTo>
                  <a:lnTo>
                    <a:pt x="256" y="154"/>
                  </a:lnTo>
                  <a:lnTo>
                    <a:pt x="154" y="80"/>
                  </a:lnTo>
                  <a:lnTo>
                    <a:pt x="22" y="268"/>
                  </a:lnTo>
                  <a:close/>
                  <a:moveTo>
                    <a:pt x="220" y="160"/>
                  </a:moveTo>
                  <a:lnTo>
                    <a:pt x="118" y="304"/>
                  </a:lnTo>
                  <a:lnTo>
                    <a:pt x="60" y="262"/>
                  </a:lnTo>
                  <a:lnTo>
                    <a:pt x="160" y="118"/>
                  </a:lnTo>
                  <a:lnTo>
                    <a:pt x="220" y="160"/>
                  </a:lnTo>
                  <a:close/>
                  <a:moveTo>
                    <a:pt x="280" y="12"/>
                  </a:moveTo>
                  <a:lnTo>
                    <a:pt x="280" y="14"/>
                  </a:lnTo>
                  <a:lnTo>
                    <a:pt x="280" y="14"/>
                  </a:lnTo>
                  <a:lnTo>
                    <a:pt x="270" y="8"/>
                  </a:lnTo>
                  <a:lnTo>
                    <a:pt x="262" y="4"/>
                  </a:lnTo>
                  <a:lnTo>
                    <a:pt x="252" y="2"/>
                  </a:lnTo>
                  <a:lnTo>
                    <a:pt x="244" y="0"/>
                  </a:lnTo>
                  <a:lnTo>
                    <a:pt x="236" y="2"/>
                  </a:lnTo>
                  <a:lnTo>
                    <a:pt x="228" y="4"/>
                  </a:lnTo>
                  <a:lnTo>
                    <a:pt x="214" y="10"/>
                  </a:lnTo>
                  <a:lnTo>
                    <a:pt x="204" y="18"/>
                  </a:lnTo>
                  <a:lnTo>
                    <a:pt x="196" y="26"/>
                  </a:lnTo>
                  <a:lnTo>
                    <a:pt x="188" y="34"/>
                  </a:lnTo>
                  <a:lnTo>
                    <a:pt x="290" y="106"/>
                  </a:lnTo>
                  <a:lnTo>
                    <a:pt x="290" y="106"/>
                  </a:lnTo>
                  <a:lnTo>
                    <a:pt x="296" y="98"/>
                  </a:lnTo>
                  <a:lnTo>
                    <a:pt x="300" y="86"/>
                  </a:lnTo>
                  <a:lnTo>
                    <a:pt x="304" y="74"/>
                  </a:lnTo>
                  <a:lnTo>
                    <a:pt x="306" y="58"/>
                  </a:lnTo>
                  <a:lnTo>
                    <a:pt x="306" y="50"/>
                  </a:lnTo>
                  <a:lnTo>
                    <a:pt x="304" y="42"/>
                  </a:lnTo>
                  <a:lnTo>
                    <a:pt x="300" y="34"/>
                  </a:lnTo>
                  <a:lnTo>
                    <a:pt x="296" y="26"/>
                  </a:lnTo>
                  <a:lnTo>
                    <a:pt x="288" y="20"/>
                  </a:lnTo>
                  <a:lnTo>
                    <a:pt x="280" y="12"/>
                  </a:lnTo>
                  <a:lnTo>
                    <a:pt x="280" y="12"/>
                  </a:lnTo>
                  <a:close/>
                  <a:moveTo>
                    <a:pt x="280" y="68"/>
                  </a:moveTo>
                  <a:lnTo>
                    <a:pt x="228" y="30"/>
                  </a:lnTo>
                  <a:lnTo>
                    <a:pt x="228" y="30"/>
                  </a:lnTo>
                  <a:lnTo>
                    <a:pt x="236" y="28"/>
                  </a:lnTo>
                  <a:lnTo>
                    <a:pt x="246" y="26"/>
                  </a:lnTo>
                  <a:lnTo>
                    <a:pt x="256" y="28"/>
                  </a:lnTo>
                  <a:lnTo>
                    <a:pt x="266" y="34"/>
                  </a:lnTo>
                  <a:lnTo>
                    <a:pt x="266" y="34"/>
                  </a:lnTo>
                  <a:lnTo>
                    <a:pt x="274" y="42"/>
                  </a:lnTo>
                  <a:lnTo>
                    <a:pt x="278" y="50"/>
                  </a:lnTo>
                  <a:lnTo>
                    <a:pt x="280" y="58"/>
                  </a:lnTo>
                  <a:lnTo>
                    <a:pt x="280" y="68"/>
                  </a:lnTo>
                  <a:lnTo>
                    <a:pt x="280" y="68"/>
                  </a:lnTo>
                  <a:close/>
                  <a:moveTo>
                    <a:pt x="178" y="48"/>
                  </a:moveTo>
                  <a:lnTo>
                    <a:pt x="178" y="48"/>
                  </a:lnTo>
                  <a:lnTo>
                    <a:pt x="168" y="40"/>
                  </a:lnTo>
                  <a:lnTo>
                    <a:pt x="156" y="36"/>
                  </a:lnTo>
                  <a:lnTo>
                    <a:pt x="144" y="32"/>
                  </a:lnTo>
                  <a:lnTo>
                    <a:pt x="128" y="32"/>
                  </a:lnTo>
                  <a:lnTo>
                    <a:pt x="128" y="32"/>
                  </a:lnTo>
                  <a:lnTo>
                    <a:pt x="120" y="36"/>
                  </a:lnTo>
                  <a:lnTo>
                    <a:pt x="110" y="40"/>
                  </a:lnTo>
                  <a:lnTo>
                    <a:pt x="96" y="52"/>
                  </a:lnTo>
                  <a:lnTo>
                    <a:pt x="88" y="64"/>
                  </a:lnTo>
                  <a:lnTo>
                    <a:pt x="82" y="72"/>
                  </a:lnTo>
                  <a:lnTo>
                    <a:pt x="82" y="72"/>
                  </a:lnTo>
                  <a:lnTo>
                    <a:pt x="72" y="92"/>
                  </a:lnTo>
                  <a:lnTo>
                    <a:pt x="66" y="112"/>
                  </a:lnTo>
                  <a:lnTo>
                    <a:pt x="66" y="112"/>
                  </a:lnTo>
                  <a:lnTo>
                    <a:pt x="64" y="120"/>
                  </a:lnTo>
                  <a:lnTo>
                    <a:pt x="64" y="120"/>
                  </a:lnTo>
                  <a:lnTo>
                    <a:pt x="62" y="134"/>
                  </a:lnTo>
                  <a:lnTo>
                    <a:pt x="58" y="144"/>
                  </a:lnTo>
                  <a:lnTo>
                    <a:pt x="58" y="144"/>
                  </a:lnTo>
                  <a:lnTo>
                    <a:pt x="50" y="156"/>
                  </a:lnTo>
                  <a:lnTo>
                    <a:pt x="46" y="162"/>
                  </a:lnTo>
                  <a:lnTo>
                    <a:pt x="40" y="164"/>
                  </a:lnTo>
                  <a:lnTo>
                    <a:pt x="40" y="164"/>
                  </a:lnTo>
                  <a:lnTo>
                    <a:pt x="38" y="164"/>
                  </a:lnTo>
                  <a:lnTo>
                    <a:pt x="38" y="164"/>
                  </a:lnTo>
                  <a:lnTo>
                    <a:pt x="32" y="162"/>
                  </a:lnTo>
                  <a:lnTo>
                    <a:pt x="32" y="162"/>
                  </a:lnTo>
                  <a:lnTo>
                    <a:pt x="32" y="162"/>
                  </a:lnTo>
                  <a:lnTo>
                    <a:pt x="28" y="160"/>
                  </a:lnTo>
                  <a:lnTo>
                    <a:pt x="22" y="158"/>
                  </a:lnTo>
                  <a:lnTo>
                    <a:pt x="18" y="160"/>
                  </a:lnTo>
                  <a:lnTo>
                    <a:pt x="14" y="164"/>
                  </a:lnTo>
                  <a:lnTo>
                    <a:pt x="14" y="164"/>
                  </a:lnTo>
                  <a:lnTo>
                    <a:pt x="12" y="168"/>
                  </a:lnTo>
                  <a:lnTo>
                    <a:pt x="12" y="174"/>
                  </a:lnTo>
                  <a:lnTo>
                    <a:pt x="14" y="178"/>
                  </a:lnTo>
                  <a:lnTo>
                    <a:pt x="18" y="182"/>
                  </a:lnTo>
                  <a:lnTo>
                    <a:pt x="18" y="182"/>
                  </a:lnTo>
                  <a:lnTo>
                    <a:pt x="24" y="186"/>
                  </a:lnTo>
                  <a:lnTo>
                    <a:pt x="30" y="190"/>
                  </a:lnTo>
                  <a:lnTo>
                    <a:pt x="40" y="190"/>
                  </a:lnTo>
                  <a:lnTo>
                    <a:pt x="50" y="188"/>
                  </a:lnTo>
                  <a:lnTo>
                    <a:pt x="50" y="188"/>
                  </a:lnTo>
                  <a:lnTo>
                    <a:pt x="60" y="182"/>
                  </a:lnTo>
                  <a:lnTo>
                    <a:pt x="68" y="176"/>
                  </a:lnTo>
                  <a:lnTo>
                    <a:pt x="74" y="166"/>
                  </a:lnTo>
                  <a:lnTo>
                    <a:pt x="80" y="158"/>
                  </a:lnTo>
                  <a:lnTo>
                    <a:pt x="80" y="158"/>
                  </a:lnTo>
                  <a:lnTo>
                    <a:pt x="86" y="142"/>
                  </a:lnTo>
                  <a:lnTo>
                    <a:pt x="90" y="126"/>
                  </a:lnTo>
                  <a:lnTo>
                    <a:pt x="90" y="126"/>
                  </a:lnTo>
                  <a:lnTo>
                    <a:pt x="92" y="118"/>
                  </a:lnTo>
                  <a:lnTo>
                    <a:pt x="92" y="118"/>
                  </a:lnTo>
                  <a:lnTo>
                    <a:pt x="96" y="102"/>
                  </a:lnTo>
                  <a:lnTo>
                    <a:pt x="104" y="84"/>
                  </a:lnTo>
                  <a:lnTo>
                    <a:pt x="104" y="84"/>
                  </a:lnTo>
                  <a:lnTo>
                    <a:pt x="110" y="76"/>
                  </a:lnTo>
                  <a:lnTo>
                    <a:pt x="118" y="68"/>
                  </a:lnTo>
                  <a:lnTo>
                    <a:pt x="126" y="62"/>
                  </a:lnTo>
                  <a:lnTo>
                    <a:pt x="134" y="58"/>
                  </a:lnTo>
                  <a:lnTo>
                    <a:pt x="134" y="58"/>
                  </a:lnTo>
                  <a:lnTo>
                    <a:pt x="140" y="58"/>
                  </a:lnTo>
                  <a:lnTo>
                    <a:pt x="148" y="60"/>
                  </a:lnTo>
                  <a:lnTo>
                    <a:pt x="156" y="64"/>
                  </a:lnTo>
                  <a:lnTo>
                    <a:pt x="164" y="70"/>
                  </a:lnTo>
                  <a:lnTo>
                    <a:pt x="266" y="142"/>
                  </a:lnTo>
                  <a:lnTo>
                    <a:pt x="280" y="120"/>
                  </a:lnTo>
                  <a:lnTo>
                    <a:pt x="178" y="48"/>
                  </a:lnTo>
                  <a:lnTo>
                    <a:pt x="178" y="48"/>
                  </a:lnTo>
                  <a:close/>
                  <a:moveTo>
                    <a:pt x="16" y="362"/>
                  </a:moveTo>
                  <a:lnTo>
                    <a:pt x="2" y="382"/>
                  </a:lnTo>
                  <a:lnTo>
                    <a:pt x="2" y="382"/>
                  </a:lnTo>
                  <a:lnTo>
                    <a:pt x="0" y="386"/>
                  </a:lnTo>
                  <a:lnTo>
                    <a:pt x="0" y="390"/>
                  </a:lnTo>
                  <a:lnTo>
                    <a:pt x="2" y="396"/>
                  </a:lnTo>
                  <a:lnTo>
                    <a:pt x="6" y="400"/>
                  </a:lnTo>
                  <a:lnTo>
                    <a:pt x="6" y="400"/>
                  </a:lnTo>
                  <a:lnTo>
                    <a:pt x="10" y="402"/>
                  </a:lnTo>
                  <a:lnTo>
                    <a:pt x="16" y="402"/>
                  </a:lnTo>
                  <a:lnTo>
                    <a:pt x="20" y="400"/>
                  </a:lnTo>
                  <a:lnTo>
                    <a:pt x="24" y="396"/>
                  </a:lnTo>
                  <a:lnTo>
                    <a:pt x="38" y="378"/>
                  </a:lnTo>
                  <a:lnTo>
                    <a:pt x="38" y="378"/>
                  </a:lnTo>
                  <a:lnTo>
                    <a:pt x="52" y="380"/>
                  </a:lnTo>
                  <a:lnTo>
                    <a:pt x="66" y="380"/>
                  </a:lnTo>
                  <a:lnTo>
                    <a:pt x="78" y="376"/>
                  </a:lnTo>
                  <a:lnTo>
                    <a:pt x="90" y="372"/>
                  </a:lnTo>
                  <a:lnTo>
                    <a:pt x="108" y="360"/>
                  </a:lnTo>
                  <a:lnTo>
                    <a:pt x="116" y="354"/>
                  </a:lnTo>
                  <a:lnTo>
                    <a:pt x="12" y="282"/>
                  </a:lnTo>
                  <a:lnTo>
                    <a:pt x="12" y="282"/>
                  </a:lnTo>
                  <a:lnTo>
                    <a:pt x="10" y="290"/>
                  </a:lnTo>
                  <a:lnTo>
                    <a:pt x="4" y="310"/>
                  </a:lnTo>
                  <a:lnTo>
                    <a:pt x="4" y="324"/>
                  </a:lnTo>
                  <a:lnTo>
                    <a:pt x="4" y="336"/>
                  </a:lnTo>
                  <a:lnTo>
                    <a:pt x="8" y="350"/>
                  </a:lnTo>
                  <a:lnTo>
                    <a:pt x="16" y="362"/>
                  </a:lnTo>
                  <a:lnTo>
                    <a:pt x="16" y="36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 name="Group 2"/>
          <p:cNvGrpSpPr/>
          <p:nvPr/>
        </p:nvGrpSpPr>
        <p:grpSpPr>
          <a:xfrm>
            <a:off x="464942" y="3525224"/>
            <a:ext cx="1193802" cy="1193802"/>
            <a:chOff x="520698" y="3457176"/>
            <a:chExt cx="1193802" cy="1193802"/>
          </a:xfrm>
        </p:grpSpPr>
        <p:sp>
          <p:nvSpPr>
            <p:cNvPr id="18" name="Rectangle 17"/>
            <p:cNvSpPr>
              <a:spLocks noChangeAspect="1"/>
            </p:cNvSpPr>
            <p:nvPr/>
          </p:nvSpPr>
          <p:spPr bwMode="auto">
            <a:xfrm>
              <a:off x="520698" y="3457176"/>
              <a:ext cx="1193802" cy="1193802"/>
            </a:xfrm>
            <a:prstGeom prst="rect">
              <a:avLst/>
            </a:prstGeom>
            <a:noFill/>
            <a:ln w="38100">
              <a:solidFill>
                <a:schemeClr val="accent2">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32" name="Freeform 13"/>
            <p:cNvSpPr>
              <a:spLocks noEditPoints="1"/>
            </p:cNvSpPr>
            <p:nvPr/>
          </p:nvSpPr>
          <p:spPr bwMode="auto">
            <a:xfrm>
              <a:off x="842963" y="3751263"/>
              <a:ext cx="606425" cy="606425"/>
            </a:xfrm>
            <a:custGeom>
              <a:avLst/>
              <a:gdLst>
                <a:gd name="T0" fmla="*/ 26 w 382"/>
                <a:gd name="T1" fmla="*/ 52 h 382"/>
                <a:gd name="T2" fmla="*/ 2 w 382"/>
                <a:gd name="T3" fmla="*/ 68 h 382"/>
                <a:gd name="T4" fmla="*/ 0 w 382"/>
                <a:gd name="T5" fmla="*/ 356 h 382"/>
                <a:gd name="T6" fmla="*/ 16 w 382"/>
                <a:gd name="T7" fmla="*/ 380 h 382"/>
                <a:gd name="T8" fmla="*/ 304 w 382"/>
                <a:gd name="T9" fmla="*/ 382 h 382"/>
                <a:gd name="T10" fmla="*/ 328 w 382"/>
                <a:gd name="T11" fmla="*/ 366 h 382"/>
                <a:gd name="T12" fmla="*/ 330 w 382"/>
                <a:gd name="T13" fmla="*/ 78 h 382"/>
                <a:gd name="T14" fmla="*/ 312 w 382"/>
                <a:gd name="T15" fmla="*/ 54 h 382"/>
                <a:gd name="T16" fmla="*/ 304 w 382"/>
                <a:gd name="T17" fmla="*/ 356 h 382"/>
                <a:gd name="T18" fmla="*/ 304 w 382"/>
                <a:gd name="T19" fmla="*/ 78 h 382"/>
                <a:gd name="T20" fmla="*/ 90 w 382"/>
                <a:gd name="T21" fmla="*/ 0 h 382"/>
                <a:gd name="T22" fmla="*/ 80 w 382"/>
                <a:gd name="T23" fmla="*/ 4 h 382"/>
                <a:gd name="T24" fmla="*/ 76 w 382"/>
                <a:gd name="T25" fmla="*/ 14 h 382"/>
                <a:gd name="T26" fmla="*/ 84 w 382"/>
                <a:gd name="T27" fmla="*/ 24 h 382"/>
                <a:gd name="T28" fmla="*/ 344 w 382"/>
                <a:gd name="T29" fmla="*/ 26 h 382"/>
                <a:gd name="T30" fmla="*/ 356 w 382"/>
                <a:gd name="T31" fmla="*/ 34 h 382"/>
                <a:gd name="T32" fmla="*/ 356 w 382"/>
                <a:gd name="T33" fmla="*/ 322 h 382"/>
                <a:gd name="T34" fmla="*/ 364 w 382"/>
                <a:gd name="T35" fmla="*/ 334 h 382"/>
                <a:gd name="T36" fmla="*/ 374 w 382"/>
                <a:gd name="T37" fmla="*/ 334 h 382"/>
                <a:gd name="T38" fmla="*/ 382 w 382"/>
                <a:gd name="T39" fmla="*/ 322 h 382"/>
                <a:gd name="T40" fmla="*/ 382 w 382"/>
                <a:gd name="T41" fmla="*/ 32 h 382"/>
                <a:gd name="T42" fmla="*/ 370 w 382"/>
                <a:gd name="T43" fmla="*/ 12 h 382"/>
                <a:gd name="T44" fmla="*/ 350 w 382"/>
                <a:gd name="T45" fmla="*/ 2 h 382"/>
                <a:gd name="T46" fmla="*/ 58 w 382"/>
                <a:gd name="T47" fmla="*/ 332 h 382"/>
                <a:gd name="T48" fmla="*/ 68 w 382"/>
                <a:gd name="T49" fmla="*/ 328 h 382"/>
                <a:gd name="T50" fmla="*/ 168 w 382"/>
                <a:gd name="T51" fmla="*/ 312 h 382"/>
                <a:gd name="T52" fmla="*/ 182 w 382"/>
                <a:gd name="T53" fmla="*/ 314 h 382"/>
                <a:gd name="T54" fmla="*/ 278 w 382"/>
                <a:gd name="T55" fmla="*/ 192 h 382"/>
                <a:gd name="T56" fmla="*/ 280 w 382"/>
                <a:gd name="T57" fmla="*/ 178 h 382"/>
                <a:gd name="T58" fmla="*/ 272 w 382"/>
                <a:gd name="T59" fmla="*/ 172 h 382"/>
                <a:gd name="T60" fmla="*/ 258 w 382"/>
                <a:gd name="T61" fmla="*/ 176 h 382"/>
                <a:gd name="T62" fmla="*/ 120 w 382"/>
                <a:gd name="T63" fmla="*/ 244 h 382"/>
                <a:gd name="T64" fmla="*/ 106 w 382"/>
                <a:gd name="T65" fmla="*/ 244 h 382"/>
                <a:gd name="T66" fmla="*/ 48 w 382"/>
                <a:gd name="T67" fmla="*/ 310 h 382"/>
                <a:gd name="T68" fmla="*/ 46 w 382"/>
                <a:gd name="T69" fmla="*/ 324 h 382"/>
                <a:gd name="T70" fmla="*/ 54 w 382"/>
                <a:gd name="T71" fmla="*/ 332 h 382"/>
                <a:gd name="T72" fmla="*/ 108 w 382"/>
                <a:gd name="T73" fmla="*/ 180 h 382"/>
                <a:gd name="T74" fmla="*/ 126 w 382"/>
                <a:gd name="T75" fmla="*/ 172 h 382"/>
                <a:gd name="T76" fmla="*/ 134 w 382"/>
                <a:gd name="T77" fmla="*/ 154 h 382"/>
                <a:gd name="T78" fmla="*/ 118 w 382"/>
                <a:gd name="T79" fmla="*/ 130 h 382"/>
                <a:gd name="T80" fmla="*/ 98 w 382"/>
                <a:gd name="T81" fmla="*/ 130 h 382"/>
                <a:gd name="T82" fmla="*/ 82 w 382"/>
                <a:gd name="T83" fmla="*/ 154 h 382"/>
                <a:gd name="T84" fmla="*/ 88 w 382"/>
                <a:gd name="T85" fmla="*/ 172 h 382"/>
                <a:gd name="T86" fmla="*/ 108 w 382"/>
                <a:gd name="T87" fmla="*/ 18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2" h="382">
                  <a:moveTo>
                    <a:pt x="302" y="52"/>
                  </a:moveTo>
                  <a:lnTo>
                    <a:pt x="26" y="52"/>
                  </a:lnTo>
                  <a:lnTo>
                    <a:pt x="26" y="52"/>
                  </a:lnTo>
                  <a:lnTo>
                    <a:pt x="16" y="54"/>
                  </a:lnTo>
                  <a:lnTo>
                    <a:pt x="8" y="60"/>
                  </a:lnTo>
                  <a:lnTo>
                    <a:pt x="2" y="68"/>
                  </a:lnTo>
                  <a:lnTo>
                    <a:pt x="0" y="78"/>
                  </a:lnTo>
                  <a:lnTo>
                    <a:pt x="0" y="356"/>
                  </a:lnTo>
                  <a:lnTo>
                    <a:pt x="0" y="356"/>
                  </a:lnTo>
                  <a:lnTo>
                    <a:pt x="2" y="366"/>
                  </a:lnTo>
                  <a:lnTo>
                    <a:pt x="8" y="374"/>
                  </a:lnTo>
                  <a:lnTo>
                    <a:pt x="16" y="380"/>
                  </a:lnTo>
                  <a:lnTo>
                    <a:pt x="26" y="382"/>
                  </a:lnTo>
                  <a:lnTo>
                    <a:pt x="304" y="382"/>
                  </a:lnTo>
                  <a:lnTo>
                    <a:pt x="304" y="382"/>
                  </a:lnTo>
                  <a:lnTo>
                    <a:pt x="314" y="380"/>
                  </a:lnTo>
                  <a:lnTo>
                    <a:pt x="322" y="374"/>
                  </a:lnTo>
                  <a:lnTo>
                    <a:pt x="328" y="366"/>
                  </a:lnTo>
                  <a:lnTo>
                    <a:pt x="330" y="356"/>
                  </a:lnTo>
                  <a:lnTo>
                    <a:pt x="330" y="78"/>
                  </a:lnTo>
                  <a:lnTo>
                    <a:pt x="330" y="78"/>
                  </a:lnTo>
                  <a:lnTo>
                    <a:pt x="328" y="68"/>
                  </a:lnTo>
                  <a:lnTo>
                    <a:pt x="322" y="60"/>
                  </a:lnTo>
                  <a:lnTo>
                    <a:pt x="312" y="54"/>
                  </a:lnTo>
                  <a:lnTo>
                    <a:pt x="302" y="52"/>
                  </a:lnTo>
                  <a:lnTo>
                    <a:pt x="302" y="52"/>
                  </a:lnTo>
                  <a:close/>
                  <a:moveTo>
                    <a:pt x="304" y="356"/>
                  </a:moveTo>
                  <a:lnTo>
                    <a:pt x="26" y="356"/>
                  </a:lnTo>
                  <a:lnTo>
                    <a:pt x="26" y="78"/>
                  </a:lnTo>
                  <a:lnTo>
                    <a:pt x="304" y="78"/>
                  </a:lnTo>
                  <a:lnTo>
                    <a:pt x="304" y="356"/>
                  </a:lnTo>
                  <a:close/>
                  <a:moveTo>
                    <a:pt x="342" y="0"/>
                  </a:moveTo>
                  <a:lnTo>
                    <a:pt x="90" y="0"/>
                  </a:lnTo>
                  <a:lnTo>
                    <a:pt x="90" y="0"/>
                  </a:lnTo>
                  <a:lnTo>
                    <a:pt x="84" y="2"/>
                  </a:lnTo>
                  <a:lnTo>
                    <a:pt x="80" y="4"/>
                  </a:lnTo>
                  <a:lnTo>
                    <a:pt x="78" y="8"/>
                  </a:lnTo>
                  <a:lnTo>
                    <a:pt x="76" y="14"/>
                  </a:lnTo>
                  <a:lnTo>
                    <a:pt x="76" y="14"/>
                  </a:lnTo>
                  <a:lnTo>
                    <a:pt x="78" y="18"/>
                  </a:lnTo>
                  <a:lnTo>
                    <a:pt x="80" y="22"/>
                  </a:lnTo>
                  <a:lnTo>
                    <a:pt x="84" y="24"/>
                  </a:lnTo>
                  <a:lnTo>
                    <a:pt x="90" y="26"/>
                  </a:lnTo>
                  <a:lnTo>
                    <a:pt x="344" y="26"/>
                  </a:lnTo>
                  <a:lnTo>
                    <a:pt x="344" y="26"/>
                  </a:lnTo>
                  <a:lnTo>
                    <a:pt x="348" y="26"/>
                  </a:lnTo>
                  <a:lnTo>
                    <a:pt x="354" y="30"/>
                  </a:lnTo>
                  <a:lnTo>
                    <a:pt x="356" y="34"/>
                  </a:lnTo>
                  <a:lnTo>
                    <a:pt x="356" y="38"/>
                  </a:lnTo>
                  <a:lnTo>
                    <a:pt x="356" y="322"/>
                  </a:lnTo>
                  <a:lnTo>
                    <a:pt x="356" y="322"/>
                  </a:lnTo>
                  <a:lnTo>
                    <a:pt x="358" y="328"/>
                  </a:lnTo>
                  <a:lnTo>
                    <a:pt x="360" y="332"/>
                  </a:lnTo>
                  <a:lnTo>
                    <a:pt x="364" y="334"/>
                  </a:lnTo>
                  <a:lnTo>
                    <a:pt x="368" y="336"/>
                  </a:lnTo>
                  <a:lnTo>
                    <a:pt x="368" y="336"/>
                  </a:lnTo>
                  <a:lnTo>
                    <a:pt x="374" y="334"/>
                  </a:lnTo>
                  <a:lnTo>
                    <a:pt x="378" y="332"/>
                  </a:lnTo>
                  <a:lnTo>
                    <a:pt x="380" y="328"/>
                  </a:lnTo>
                  <a:lnTo>
                    <a:pt x="382" y="322"/>
                  </a:lnTo>
                  <a:lnTo>
                    <a:pt x="382" y="40"/>
                  </a:lnTo>
                  <a:lnTo>
                    <a:pt x="382" y="40"/>
                  </a:lnTo>
                  <a:lnTo>
                    <a:pt x="382" y="32"/>
                  </a:lnTo>
                  <a:lnTo>
                    <a:pt x="378" y="24"/>
                  </a:lnTo>
                  <a:lnTo>
                    <a:pt x="376" y="18"/>
                  </a:lnTo>
                  <a:lnTo>
                    <a:pt x="370" y="12"/>
                  </a:lnTo>
                  <a:lnTo>
                    <a:pt x="364" y="8"/>
                  </a:lnTo>
                  <a:lnTo>
                    <a:pt x="358" y="4"/>
                  </a:lnTo>
                  <a:lnTo>
                    <a:pt x="350" y="2"/>
                  </a:lnTo>
                  <a:lnTo>
                    <a:pt x="342" y="0"/>
                  </a:lnTo>
                  <a:lnTo>
                    <a:pt x="342" y="0"/>
                  </a:lnTo>
                  <a:close/>
                  <a:moveTo>
                    <a:pt x="58" y="332"/>
                  </a:moveTo>
                  <a:lnTo>
                    <a:pt x="58" y="332"/>
                  </a:lnTo>
                  <a:lnTo>
                    <a:pt x="64" y="330"/>
                  </a:lnTo>
                  <a:lnTo>
                    <a:pt x="68" y="328"/>
                  </a:lnTo>
                  <a:lnTo>
                    <a:pt x="114" y="274"/>
                  </a:lnTo>
                  <a:lnTo>
                    <a:pt x="168" y="312"/>
                  </a:lnTo>
                  <a:lnTo>
                    <a:pt x="168" y="312"/>
                  </a:lnTo>
                  <a:lnTo>
                    <a:pt x="172" y="314"/>
                  </a:lnTo>
                  <a:lnTo>
                    <a:pt x="176" y="316"/>
                  </a:lnTo>
                  <a:lnTo>
                    <a:pt x="182" y="314"/>
                  </a:lnTo>
                  <a:lnTo>
                    <a:pt x="186" y="310"/>
                  </a:lnTo>
                  <a:lnTo>
                    <a:pt x="278" y="192"/>
                  </a:lnTo>
                  <a:lnTo>
                    <a:pt x="278" y="192"/>
                  </a:lnTo>
                  <a:lnTo>
                    <a:pt x="280" y="188"/>
                  </a:lnTo>
                  <a:lnTo>
                    <a:pt x="282" y="184"/>
                  </a:lnTo>
                  <a:lnTo>
                    <a:pt x="280" y="178"/>
                  </a:lnTo>
                  <a:lnTo>
                    <a:pt x="276" y="174"/>
                  </a:lnTo>
                  <a:lnTo>
                    <a:pt x="276" y="174"/>
                  </a:lnTo>
                  <a:lnTo>
                    <a:pt x="272" y="172"/>
                  </a:lnTo>
                  <a:lnTo>
                    <a:pt x="266" y="172"/>
                  </a:lnTo>
                  <a:lnTo>
                    <a:pt x="262" y="174"/>
                  </a:lnTo>
                  <a:lnTo>
                    <a:pt x="258" y="176"/>
                  </a:lnTo>
                  <a:lnTo>
                    <a:pt x="172" y="284"/>
                  </a:lnTo>
                  <a:lnTo>
                    <a:pt x="120" y="244"/>
                  </a:lnTo>
                  <a:lnTo>
                    <a:pt x="120" y="244"/>
                  </a:lnTo>
                  <a:lnTo>
                    <a:pt x="116" y="242"/>
                  </a:lnTo>
                  <a:lnTo>
                    <a:pt x="110" y="242"/>
                  </a:lnTo>
                  <a:lnTo>
                    <a:pt x="106" y="244"/>
                  </a:lnTo>
                  <a:lnTo>
                    <a:pt x="102" y="246"/>
                  </a:lnTo>
                  <a:lnTo>
                    <a:pt x="48" y="310"/>
                  </a:lnTo>
                  <a:lnTo>
                    <a:pt x="48" y="310"/>
                  </a:lnTo>
                  <a:lnTo>
                    <a:pt x="46" y="314"/>
                  </a:lnTo>
                  <a:lnTo>
                    <a:pt x="44" y="320"/>
                  </a:lnTo>
                  <a:lnTo>
                    <a:pt x="46" y="324"/>
                  </a:lnTo>
                  <a:lnTo>
                    <a:pt x="50" y="328"/>
                  </a:lnTo>
                  <a:lnTo>
                    <a:pt x="50" y="328"/>
                  </a:lnTo>
                  <a:lnTo>
                    <a:pt x="54" y="332"/>
                  </a:lnTo>
                  <a:lnTo>
                    <a:pt x="58" y="332"/>
                  </a:lnTo>
                  <a:lnTo>
                    <a:pt x="58" y="332"/>
                  </a:lnTo>
                  <a:close/>
                  <a:moveTo>
                    <a:pt x="108" y="180"/>
                  </a:moveTo>
                  <a:lnTo>
                    <a:pt x="108" y="180"/>
                  </a:lnTo>
                  <a:lnTo>
                    <a:pt x="118" y="178"/>
                  </a:lnTo>
                  <a:lnTo>
                    <a:pt x="126" y="172"/>
                  </a:lnTo>
                  <a:lnTo>
                    <a:pt x="132" y="164"/>
                  </a:lnTo>
                  <a:lnTo>
                    <a:pt x="134" y="154"/>
                  </a:lnTo>
                  <a:lnTo>
                    <a:pt x="134" y="154"/>
                  </a:lnTo>
                  <a:lnTo>
                    <a:pt x="132" y="144"/>
                  </a:lnTo>
                  <a:lnTo>
                    <a:pt x="126" y="136"/>
                  </a:lnTo>
                  <a:lnTo>
                    <a:pt x="118" y="130"/>
                  </a:lnTo>
                  <a:lnTo>
                    <a:pt x="108" y="128"/>
                  </a:lnTo>
                  <a:lnTo>
                    <a:pt x="108" y="128"/>
                  </a:lnTo>
                  <a:lnTo>
                    <a:pt x="98" y="130"/>
                  </a:lnTo>
                  <a:lnTo>
                    <a:pt x="88" y="136"/>
                  </a:lnTo>
                  <a:lnTo>
                    <a:pt x="84" y="144"/>
                  </a:lnTo>
                  <a:lnTo>
                    <a:pt x="82" y="154"/>
                  </a:lnTo>
                  <a:lnTo>
                    <a:pt x="82" y="154"/>
                  </a:lnTo>
                  <a:lnTo>
                    <a:pt x="84" y="164"/>
                  </a:lnTo>
                  <a:lnTo>
                    <a:pt x="88" y="172"/>
                  </a:lnTo>
                  <a:lnTo>
                    <a:pt x="98" y="178"/>
                  </a:lnTo>
                  <a:lnTo>
                    <a:pt x="108" y="180"/>
                  </a:lnTo>
                  <a:lnTo>
                    <a:pt x="108" y="180"/>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pic>
        <p:nvPicPr>
          <p:cNvPr id="15" name="Picture 14"/>
          <p:cNvPicPr>
            <a:picLocks noChangeAspect="1"/>
          </p:cNvPicPr>
          <p:nvPr/>
        </p:nvPicPr>
        <p:blipFill>
          <a:blip r:embed="rId3"/>
          <a:stretch>
            <a:fillRect/>
          </a:stretch>
        </p:blipFill>
        <p:spPr>
          <a:xfrm>
            <a:off x="7727614" y="418909"/>
            <a:ext cx="2605424" cy="670305"/>
          </a:xfrm>
          <a:prstGeom prst="rect">
            <a:avLst/>
          </a:prstGeom>
        </p:spPr>
      </p:pic>
    </p:spTree>
    <p:extLst>
      <p:ext uri="{BB962C8B-B14F-4D97-AF65-F5344CB8AC3E}">
        <p14:creationId xmlns:p14="http://schemas.microsoft.com/office/powerpoint/2010/main" val="225849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0-#ppt_w/2"/>
                                          </p:val>
                                        </p:tav>
                                        <p:tav tm="100000">
                                          <p:val>
                                            <p:strVal val="#ppt_x"/>
                                          </p:val>
                                        </p:tav>
                                      </p:tavLst>
                                    </p:anim>
                                    <p:anim calcmode="lin" valueType="num">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75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Connector 47"/>
          <p:cNvCxnSpPr/>
          <p:nvPr/>
        </p:nvCxnSpPr>
        <p:spPr>
          <a:xfrm flipH="1" flipV="1">
            <a:off x="2498808" y="2931211"/>
            <a:ext cx="6290452" cy="1259217"/>
          </a:xfrm>
          <a:prstGeom prst="line">
            <a:avLst/>
          </a:prstGeom>
          <a:ln w="38100">
            <a:solidFill>
              <a:schemeClr val="accent1">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052736" y="1376517"/>
            <a:ext cx="404503" cy="2613310"/>
          </a:xfrm>
          <a:prstGeom prst="line">
            <a:avLst/>
          </a:prstGeom>
          <a:ln w="38100">
            <a:solidFill>
              <a:schemeClr val="accent1">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498808" y="1151799"/>
            <a:ext cx="5427602" cy="1462522"/>
          </a:xfrm>
          <a:prstGeom prst="line">
            <a:avLst/>
          </a:prstGeom>
          <a:ln w="38100">
            <a:solidFill>
              <a:schemeClr val="accent1">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Freeform 13"/>
          <p:cNvSpPr>
            <a:spLocks/>
          </p:cNvSpPr>
          <p:nvPr/>
        </p:nvSpPr>
        <p:spPr bwMode="auto">
          <a:xfrm>
            <a:off x="8980045" y="4114912"/>
            <a:ext cx="852030" cy="455438"/>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1">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defRPr/>
            </a:pPr>
            <a:endParaRPr lang="en-US" sz="1836">
              <a:solidFill>
                <a:srgbClr val="EB3C00"/>
              </a:solidFill>
            </a:endParaRPr>
          </a:p>
        </p:txBody>
      </p:sp>
      <p:sp>
        <p:nvSpPr>
          <p:cNvPr id="43" name="Freeform 13"/>
          <p:cNvSpPr>
            <a:spLocks/>
          </p:cNvSpPr>
          <p:nvPr/>
        </p:nvSpPr>
        <p:spPr bwMode="auto">
          <a:xfrm flipH="1">
            <a:off x="8072274" y="641941"/>
            <a:ext cx="1202830" cy="642952"/>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1">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defRPr/>
            </a:pPr>
            <a:endParaRPr lang="en-US" sz="1836">
              <a:solidFill>
                <a:srgbClr val="EB3C00"/>
              </a:solidFill>
            </a:endParaRPr>
          </a:p>
        </p:txBody>
      </p:sp>
      <p:sp>
        <p:nvSpPr>
          <p:cNvPr id="39" name="Freeform 13"/>
          <p:cNvSpPr>
            <a:spLocks/>
          </p:cNvSpPr>
          <p:nvPr/>
        </p:nvSpPr>
        <p:spPr bwMode="auto">
          <a:xfrm>
            <a:off x="675862" y="2226819"/>
            <a:ext cx="1726371" cy="922801"/>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1">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defRPr/>
            </a:pPr>
            <a:endParaRPr lang="en-US" sz="1836">
              <a:solidFill>
                <a:srgbClr val="EB3C00"/>
              </a:solidFill>
            </a:endParaRPr>
          </a:p>
        </p:txBody>
      </p:sp>
      <p:pic>
        <p:nvPicPr>
          <p:cNvPr id="15" name="Picture 14"/>
          <p:cNvPicPr>
            <a:picLocks noChangeAspect="1"/>
          </p:cNvPicPr>
          <p:nvPr/>
        </p:nvPicPr>
        <p:blipFill>
          <a:blip r:embed="rId2"/>
          <a:stretch>
            <a:fillRect/>
          </a:stretch>
        </p:blipFill>
        <p:spPr>
          <a:xfrm>
            <a:off x="9595347" y="659843"/>
            <a:ext cx="1365835" cy="1476578"/>
          </a:xfrm>
          <a:prstGeom prst="rect">
            <a:avLst/>
          </a:prstGeom>
        </p:spPr>
      </p:pic>
      <p:pic>
        <p:nvPicPr>
          <p:cNvPr id="16" name="Picture 15"/>
          <p:cNvPicPr>
            <a:picLocks noChangeAspect="1"/>
          </p:cNvPicPr>
          <p:nvPr/>
        </p:nvPicPr>
        <p:blipFill>
          <a:blip r:embed="rId3"/>
          <a:stretch>
            <a:fillRect/>
          </a:stretch>
        </p:blipFill>
        <p:spPr>
          <a:xfrm>
            <a:off x="467809" y="1151798"/>
            <a:ext cx="876569" cy="900260"/>
          </a:xfrm>
          <a:prstGeom prst="rect">
            <a:avLst/>
          </a:prstGeom>
        </p:spPr>
      </p:pic>
      <p:pic>
        <p:nvPicPr>
          <p:cNvPr id="17" name="Picture 16"/>
          <p:cNvPicPr>
            <a:picLocks noChangeAspect="1"/>
          </p:cNvPicPr>
          <p:nvPr/>
        </p:nvPicPr>
        <p:blipFill>
          <a:blip r:embed="rId4"/>
          <a:stretch>
            <a:fillRect/>
          </a:stretch>
        </p:blipFill>
        <p:spPr>
          <a:xfrm>
            <a:off x="478131" y="3313846"/>
            <a:ext cx="1565514" cy="1628981"/>
          </a:xfrm>
          <a:prstGeom prst="rect">
            <a:avLst/>
          </a:prstGeom>
        </p:spPr>
      </p:pic>
      <p:pic>
        <p:nvPicPr>
          <p:cNvPr id="18" name="Picture 17"/>
          <p:cNvPicPr>
            <a:picLocks noChangeAspect="1"/>
          </p:cNvPicPr>
          <p:nvPr/>
        </p:nvPicPr>
        <p:blipFill>
          <a:blip r:embed="rId5"/>
          <a:stretch>
            <a:fillRect/>
          </a:stretch>
        </p:blipFill>
        <p:spPr>
          <a:xfrm>
            <a:off x="2353326" y="482564"/>
            <a:ext cx="1394517" cy="1492722"/>
          </a:xfrm>
          <a:prstGeom prst="rect">
            <a:avLst/>
          </a:prstGeom>
        </p:spPr>
      </p:pic>
      <p:pic>
        <p:nvPicPr>
          <p:cNvPr id="19" name="Picture 18"/>
          <p:cNvPicPr>
            <a:picLocks noChangeAspect="1"/>
          </p:cNvPicPr>
          <p:nvPr/>
        </p:nvPicPr>
        <p:blipFill>
          <a:blip r:embed="rId6"/>
          <a:stretch>
            <a:fillRect/>
          </a:stretch>
        </p:blipFill>
        <p:spPr>
          <a:xfrm>
            <a:off x="10474803" y="3248892"/>
            <a:ext cx="1552355" cy="1661676"/>
          </a:xfrm>
          <a:prstGeom prst="rect">
            <a:avLst/>
          </a:prstGeom>
        </p:spPr>
      </p:pic>
      <p:sp>
        <p:nvSpPr>
          <p:cNvPr id="32" name="Freeform 13"/>
          <p:cNvSpPr>
            <a:spLocks/>
          </p:cNvSpPr>
          <p:nvPr/>
        </p:nvSpPr>
        <p:spPr bwMode="auto">
          <a:xfrm>
            <a:off x="3299479" y="1030394"/>
            <a:ext cx="5837519" cy="3120341"/>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defRPr/>
            </a:pPr>
            <a:endParaRPr lang="en-US" sz="1836">
              <a:solidFill>
                <a:srgbClr val="EB3C00"/>
              </a:solidFill>
            </a:endParaRPr>
          </a:p>
        </p:txBody>
      </p:sp>
      <p:sp>
        <p:nvSpPr>
          <p:cNvPr id="35" name="TextBox 34"/>
          <p:cNvSpPr txBox="1"/>
          <p:nvPr/>
        </p:nvSpPr>
        <p:spPr>
          <a:xfrm>
            <a:off x="3161371" y="4248526"/>
            <a:ext cx="6113733" cy="612897"/>
          </a:xfrm>
          <a:prstGeom prst="rect">
            <a:avLst/>
          </a:prstGeom>
          <a:noFill/>
        </p:spPr>
        <p:txBody>
          <a:bodyPr wrap="square" rtlCol="0">
            <a:spAutoFit/>
          </a:bodyPr>
          <a:lstStyle/>
          <a:p>
            <a:pPr algn="ctr" defTabSz="932597">
              <a:lnSpc>
                <a:spcPct val="90000"/>
              </a:lnSpc>
              <a:defRPr/>
            </a:pPr>
            <a:r>
              <a:rPr lang="en-US" sz="3672" dirty="0">
                <a:gradFill>
                  <a:gsLst>
                    <a:gs pos="4724">
                      <a:srgbClr val="0070C0">
                        <a:lumMod val="20000"/>
                        <a:lumOff val="80000"/>
                      </a:srgbClr>
                    </a:gs>
                    <a:gs pos="36000">
                      <a:srgbClr val="0070C0">
                        <a:lumMod val="20000"/>
                        <a:lumOff val="80000"/>
                      </a:srgbClr>
                    </a:gs>
                  </a:gsLst>
                  <a:lin ang="5400000" scaled="0"/>
                </a:gradFill>
              </a:rPr>
              <a:t>Join the conversation!</a:t>
            </a:r>
          </a:p>
        </p:txBody>
      </p:sp>
      <p:sp>
        <p:nvSpPr>
          <p:cNvPr id="36" name="TextBox 35"/>
          <p:cNvSpPr txBox="1"/>
          <p:nvPr/>
        </p:nvSpPr>
        <p:spPr>
          <a:xfrm>
            <a:off x="2047428" y="4856078"/>
            <a:ext cx="8341619" cy="1246851"/>
          </a:xfrm>
          <a:prstGeom prst="rect">
            <a:avLst/>
          </a:prstGeom>
          <a:noFill/>
        </p:spPr>
        <p:txBody>
          <a:bodyPr wrap="square" rtlCol="0">
            <a:spAutoFit/>
          </a:bodyPr>
          <a:lstStyle>
            <a:defPPr>
              <a:defRPr lang="en-US"/>
            </a:defPPr>
            <a:lvl1pPr algn="ctr">
              <a:defRPr sz="3600">
                <a:gradFill>
                  <a:gsLst>
                    <a:gs pos="4724">
                      <a:schemeClr val="accent1">
                        <a:lumMod val="20000"/>
                        <a:lumOff val="80000"/>
                      </a:schemeClr>
                    </a:gs>
                    <a:gs pos="36000">
                      <a:schemeClr val="accent1">
                        <a:lumMod val="20000"/>
                        <a:lumOff val="80000"/>
                      </a:schemeClr>
                    </a:gs>
                  </a:gsLst>
                  <a:lin ang="5400000" scaled="0"/>
                </a:gradFill>
              </a:defRPr>
            </a:lvl1pPr>
          </a:lstStyle>
          <a:p>
            <a:pPr defTabSz="932597">
              <a:lnSpc>
                <a:spcPct val="90000"/>
              </a:lnSpc>
              <a:defRPr/>
            </a:pPr>
            <a:r>
              <a:rPr lang="en-US" sz="4080" dirty="0">
                <a:gradFill>
                  <a:gsLst>
                    <a:gs pos="4724">
                      <a:srgbClr val="FFFFFF"/>
                    </a:gs>
                    <a:gs pos="36000">
                      <a:srgbClr val="FFFFFF"/>
                    </a:gs>
                  </a:gsLst>
                  <a:lin ang="5400000" scaled="0"/>
                </a:gradFill>
                <a:latin typeface="Segoe Pro Light" panose="020B0302040504020203" pitchFamily="34" charset="0"/>
              </a:rPr>
              <a:t>Share</a:t>
            </a:r>
            <a:r>
              <a:rPr lang="en-US" sz="4080" b="1" dirty="0">
                <a:gradFill>
                  <a:gsLst>
                    <a:gs pos="4724">
                      <a:srgbClr val="FFFFFF"/>
                    </a:gs>
                    <a:gs pos="36000">
                      <a:srgbClr val="FFFFFF"/>
                    </a:gs>
                  </a:gsLst>
                  <a:lin ang="5400000" scaled="0"/>
                </a:gradFill>
                <a:latin typeface="Segoe Pro SemiLight" panose="020B0402040204020203" pitchFamily="34" charset="0"/>
              </a:rPr>
              <a:t> tips and best practices </a:t>
            </a:r>
            <a:br>
              <a:rPr lang="en-US" sz="4080" b="1" dirty="0">
                <a:gradFill>
                  <a:gsLst>
                    <a:gs pos="4724">
                      <a:srgbClr val="FFFFFF"/>
                    </a:gs>
                    <a:gs pos="36000">
                      <a:srgbClr val="FFFFFF"/>
                    </a:gs>
                  </a:gsLst>
                  <a:lin ang="5400000" scaled="0"/>
                </a:gradFill>
                <a:latin typeface="Segoe Pro SemiLight" panose="020B0402040204020203" pitchFamily="34" charset="0"/>
              </a:rPr>
            </a:br>
            <a:r>
              <a:rPr lang="en-US" sz="4080" dirty="0">
                <a:gradFill>
                  <a:gsLst>
                    <a:gs pos="4724">
                      <a:srgbClr val="FFFFFF"/>
                    </a:gs>
                    <a:gs pos="36000">
                      <a:srgbClr val="FFFFFF"/>
                    </a:gs>
                  </a:gsLst>
                  <a:lin ang="5400000" scaled="0"/>
                </a:gradFill>
                <a:latin typeface="Segoe Pro Light" panose="020B0302040504020203" pitchFamily="34" charset="0"/>
              </a:rPr>
              <a:t>with other </a:t>
            </a:r>
            <a:r>
              <a:rPr lang="en-US" sz="4080" b="1" dirty="0">
                <a:gradFill>
                  <a:gsLst>
                    <a:gs pos="4724">
                      <a:srgbClr val="FFFFFF"/>
                    </a:gs>
                    <a:gs pos="36000">
                      <a:srgbClr val="FFFFFF"/>
                    </a:gs>
                  </a:gsLst>
                  <a:lin ang="5400000" scaled="0"/>
                </a:gradFill>
                <a:latin typeface="Segoe Pro SemiLight" panose="020B0402040204020203" pitchFamily="34" charset="0"/>
              </a:rPr>
              <a:t>Office 365 </a:t>
            </a:r>
            <a:r>
              <a:rPr lang="en-US" sz="4080" dirty="0">
                <a:gradFill>
                  <a:gsLst>
                    <a:gs pos="4724">
                      <a:srgbClr val="FFFFFF"/>
                    </a:gs>
                    <a:gs pos="36000">
                      <a:srgbClr val="FFFFFF"/>
                    </a:gs>
                  </a:gsLst>
                  <a:lin ang="5400000" scaled="0"/>
                </a:gradFill>
                <a:latin typeface="Segoe Pro Light" panose="020B0302040504020203" pitchFamily="34" charset="0"/>
              </a:rPr>
              <a:t>experts</a:t>
            </a:r>
          </a:p>
        </p:txBody>
      </p:sp>
      <p:sp>
        <p:nvSpPr>
          <p:cNvPr id="37" name="TextBox 36"/>
          <p:cNvSpPr txBox="1"/>
          <p:nvPr/>
        </p:nvSpPr>
        <p:spPr>
          <a:xfrm>
            <a:off x="8506224" y="6338982"/>
            <a:ext cx="3678335" cy="374846"/>
          </a:xfrm>
          <a:prstGeom prst="rect">
            <a:avLst/>
          </a:prstGeom>
          <a:noFill/>
        </p:spPr>
        <p:txBody>
          <a:bodyPr wrap="square" rtlCol="0">
            <a:spAutoFit/>
          </a:bodyPr>
          <a:lstStyle>
            <a:defPPr>
              <a:defRPr lang="en-US"/>
            </a:defPPr>
            <a:lvl1pPr algn="ctr">
              <a:defRPr sz="3600">
                <a:gradFill>
                  <a:gsLst>
                    <a:gs pos="4724">
                      <a:schemeClr val="accent1">
                        <a:lumMod val="20000"/>
                        <a:lumOff val="80000"/>
                      </a:schemeClr>
                    </a:gs>
                    <a:gs pos="36000">
                      <a:schemeClr val="accent1">
                        <a:lumMod val="20000"/>
                        <a:lumOff val="80000"/>
                      </a:schemeClr>
                    </a:gs>
                  </a:gsLst>
                  <a:lin ang="5400000" scaled="0"/>
                </a:gradFill>
              </a:defRPr>
            </a:lvl1pPr>
          </a:lstStyle>
          <a:p>
            <a:pPr algn="l" defTabSz="932597">
              <a:lnSpc>
                <a:spcPct val="90000"/>
              </a:lnSpc>
              <a:defRPr/>
            </a:pPr>
            <a:r>
              <a:rPr lang="en-US" sz="2040" dirty="0">
                <a:gradFill>
                  <a:gsLst>
                    <a:gs pos="4724">
                      <a:srgbClr val="0070C0">
                        <a:lumMod val="20000"/>
                        <a:lumOff val="80000"/>
                      </a:srgbClr>
                    </a:gs>
                    <a:gs pos="36000">
                      <a:srgbClr val="0070C0">
                        <a:lumMod val="20000"/>
                        <a:lumOff val="80000"/>
                      </a:srgbClr>
                    </a:gs>
                  </a:gsLst>
                  <a:lin ang="5400000" scaled="0"/>
                </a:gradFill>
                <a:latin typeface="Segoe Pro SemiLight" panose="020B0402040204020203" pitchFamily="34" charset="0"/>
              </a:rPr>
              <a:t>http://aka.ms/office365network</a:t>
            </a:r>
          </a:p>
        </p:txBody>
      </p:sp>
      <p:cxnSp>
        <p:nvCxnSpPr>
          <p:cNvPr id="3" name="Straight Connector 2"/>
          <p:cNvCxnSpPr/>
          <p:nvPr/>
        </p:nvCxnSpPr>
        <p:spPr>
          <a:xfrm>
            <a:off x="3778930" y="1440354"/>
            <a:ext cx="776167" cy="534932"/>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460716" y="1440354"/>
            <a:ext cx="790848" cy="16157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692538" y="2093069"/>
            <a:ext cx="213554" cy="1220777"/>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194323" y="3522977"/>
            <a:ext cx="1038461" cy="660133"/>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978037" y="1889371"/>
            <a:ext cx="776270" cy="32537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8946276" y="3746380"/>
            <a:ext cx="1370162" cy="333146"/>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10851067" y="1901807"/>
            <a:ext cx="399913" cy="1193042"/>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5512" y="3005772"/>
            <a:ext cx="4763653" cy="616147"/>
          </a:xfrm>
          <a:prstGeom prst="rect">
            <a:avLst/>
          </a:prstGeom>
        </p:spPr>
      </p:pic>
    </p:spTree>
    <p:extLst>
      <p:ext uri="{BB962C8B-B14F-4D97-AF65-F5344CB8AC3E}">
        <p14:creationId xmlns:p14="http://schemas.microsoft.com/office/powerpoint/2010/main" val="20449336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81" t="4495" r="4428" b="4311"/>
          <a:stretch/>
        </p:blipFill>
        <p:spPr bwMode="auto">
          <a:xfrm>
            <a:off x="6864125" y="1555974"/>
            <a:ext cx="3813811" cy="381381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5"/>
          <p:cNvSpPr txBox="1">
            <a:spLocks/>
          </p:cNvSpPr>
          <p:nvPr/>
        </p:nvSpPr>
        <p:spPr>
          <a:xfrm>
            <a:off x="5380179" y="5515801"/>
            <a:ext cx="7238858" cy="1306512"/>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buClr>
                <a:srgbClr val="000000"/>
              </a:buClr>
              <a:defRPr/>
            </a:pPr>
            <a:r>
              <a:rPr lang="en-US" sz="2700" dirty="0" smtClean="0">
                <a:gradFill>
                  <a:gsLst>
                    <a:gs pos="0">
                      <a:srgbClr val="FFFFFF"/>
                    </a:gs>
                    <a:gs pos="100000">
                      <a:srgbClr val="FFFFFF"/>
                    </a:gs>
                  </a:gsLst>
                  <a:lin ang="5400000" scaled="1"/>
                </a:gradFill>
              </a:rPr>
              <a:t>Visit</a:t>
            </a:r>
            <a:r>
              <a:rPr lang="en-US" sz="2700" dirty="0" smtClean="0">
                <a:gradFill>
                  <a:gsLst>
                    <a:gs pos="0">
                      <a:srgbClr val="47D8FF"/>
                    </a:gs>
                    <a:gs pos="100000">
                      <a:srgbClr val="47D8FF"/>
                    </a:gs>
                  </a:gsLst>
                  <a:lin ang="5400000" scaled="1"/>
                </a:gradFill>
              </a:rPr>
              <a:t> </a:t>
            </a:r>
            <a:r>
              <a:rPr lang="en-US" sz="2700" dirty="0" err="1" smtClean="0">
                <a:gradFill>
                  <a:gsLst>
                    <a:gs pos="0">
                      <a:srgbClr val="47D8FF"/>
                    </a:gs>
                    <a:gs pos="100000">
                      <a:srgbClr val="47D8FF"/>
                    </a:gs>
                  </a:gsLst>
                  <a:lin ang="5400000" scaled="1"/>
                </a:gradFill>
              </a:rPr>
              <a:t>Myignite</a:t>
            </a:r>
            <a:r>
              <a:rPr lang="en-US" sz="2700" dirty="0" smtClean="0">
                <a:gradFill>
                  <a:gsLst>
                    <a:gs pos="0">
                      <a:srgbClr val="47D8FF"/>
                    </a:gs>
                    <a:gs pos="100000">
                      <a:srgbClr val="47D8FF"/>
                    </a:gs>
                  </a:gsLst>
                  <a:lin ang="5400000" scaled="1"/>
                </a:gradFill>
              </a:rPr>
              <a:t> </a:t>
            </a:r>
            <a:r>
              <a:rPr lang="en-US" sz="2700" dirty="0" smtClean="0">
                <a:gradFill>
                  <a:gsLst>
                    <a:gs pos="0">
                      <a:srgbClr val="FFFFFF"/>
                    </a:gs>
                    <a:gs pos="100000">
                      <a:srgbClr val="FFFFFF"/>
                    </a:gs>
                  </a:gsLst>
                  <a:lin ang="5400000" scaled="1"/>
                </a:gradFill>
              </a:rPr>
              <a:t>at</a:t>
            </a:r>
            <a:r>
              <a:rPr lang="en-US" sz="2700" dirty="0" smtClean="0">
                <a:gradFill>
                  <a:gsLst>
                    <a:gs pos="0">
                      <a:srgbClr val="47D8FF"/>
                    </a:gs>
                    <a:gs pos="100000">
                      <a:srgbClr val="47D8FF"/>
                    </a:gs>
                  </a:gsLst>
                  <a:lin ang="5400000" scaled="1"/>
                </a:gradFill>
              </a:rPr>
              <a:t> </a:t>
            </a:r>
            <a:r>
              <a:rPr lang="en-US" sz="2700" dirty="0" smtClean="0">
                <a:gradFill>
                  <a:gsLst>
                    <a:gs pos="20354">
                      <a:srgbClr val="505050"/>
                    </a:gs>
                    <a:gs pos="40000">
                      <a:srgbClr val="505050"/>
                    </a:gs>
                  </a:gsLst>
                  <a:lin ang="5400000" scaled="0"/>
                </a:gradFill>
                <a:hlinkClick r:id="rId4"/>
              </a:rPr>
              <a:t>http://myignite.microsoft.com</a:t>
            </a:r>
            <a:r>
              <a:rPr lang="en-US" sz="2700" dirty="0" smtClean="0">
                <a:gradFill>
                  <a:gsLst>
                    <a:gs pos="20354">
                      <a:srgbClr val="505050"/>
                    </a:gs>
                    <a:gs pos="40000">
                      <a:srgbClr val="505050"/>
                    </a:gs>
                  </a:gsLst>
                  <a:lin ang="5400000" scaled="0"/>
                </a:gradFill>
              </a:rPr>
              <a:t> </a:t>
            </a:r>
            <a:r>
              <a:rPr lang="en-US" sz="2700" dirty="0" smtClean="0">
                <a:gradFill>
                  <a:gsLst>
                    <a:gs pos="0">
                      <a:srgbClr val="47D8FF"/>
                    </a:gs>
                    <a:gs pos="100000">
                      <a:srgbClr val="47D8FF"/>
                    </a:gs>
                  </a:gsLst>
                  <a:lin ang="5400000" scaled="1"/>
                </a:gradFill>
              </a:rPr>
              <a:t> </a:t>
            </a:r>
            <a:br>
              <a:rPr lang="en-US" sz="2700" dirty="0" smtClean="0">
                <a:gradFill>
                  <a:gsLst>
                    <a:gs pos="0">
                      <a:srgbClr val="47D8FF"/>
                    </a:gs>
                    <a:gs pos="100000">
                      <a:srgbClr val="47D8FF"/>
                    </a:gs>
                  </a:gsLst>
                  <a:lin ang="5400000" scaled="1"/>
                </a:gradFill>
              </a:rPr>
            </a:br>
            <a:r>
              <a:rPr lang="en-US" sz="2700" dirty="0">
                <a:gradFill>
                  <a:gsLst>
                    <a:gs pos="0">
                      <a:srgbClr val="FFFFFF"/>
                    </a:gs>
                    <a:gs pos="100000">
                      <a:srgbClr val="FFFFFF"/>
                    </a:gs>
                  </a:gsLst>
                  <a:lin ang="5400000" scaled="1"/>
                </a:gradFill>
              </a:rPr>
              <a:t>or download and use the </a:t>
            </a:r>
            <a:r>
              <a:rPr lang="en-US" sz="2700" dirty="0">
                <a:gradFill>
                  <a:gsLst>
                    <a:gs pos="0">
                      <a:srgbClr val="47D8FF"/>
                    </a:gs>
                    <a:gs pos="100000">
                      <a:srgbClr val="47D8FF"/>
                    </a:gs>
                  </a:gsLst>
                  <a:lin ang="5400000" scaled="1"/>
                </a:gradFill>
              </a:rPr>
              <a:t>Ignite </a:t>
            </a:r>
            <a:r>
              <a:rPr lang="en-US" sz="2700" dirty="0" smtClean="0">
                <a:gradFill>
                  <a:gsLst>
                    <a:gs pos="0">
                      <a:srgbClr val="47D8FF"/>
                    </a:gs>
                    <a:gs pos="100000">
                      <a:srgbClr val="47D8FF"/>
                    </a:gs>
                  </a:gsLst>
                  <a:lin ang="5400000" scaled="1"/>
                </a:gradFill>
              </a:rPr>
              <a:t>Mobile </a:t>
            </a:r>
            <a:r>
              <a:rPr lang="en-US" sz="2700" dirty="0">
                <a:gradFill>
                  <a:gsLst>
                    <a:gs pos="0">
                      <a:srgbClr val="47D8FF"/>
                    </a:gs>
                    <a:gs pos="100000">
                      <a:srgbClr val="47D8FF"/>
                    </a:gs>
                  </a:gsLst>
                  <a:lin ang="5400000" scaled="1"/>
                </a:gradFill>
              </a:rPr>
              <a:t>App</a:t>
            </a:r>
            <a:r>
              <a:rPr lang="en-US" sz="2700" dirty="0">
                <a:gradFill>
                  <a:gsLst>
                    <a:gs pos="0">
                      <a:srgbClr val="FFFFFF"/>
                    </a:gs>
                    <a:gs pos="100000">
                      <a:srgbClr val="FFFFFF"/>
                    </a:gs>
                  </a:gsLst>
                  <a:lin ang="5400000" scaled="1"/>
                </a:gradFill>
              </a:rPr>
              <a:t> </a:t>
            </a:r>
            <a:r>
              <a:rPr lang="en-US" sz="2700" dirty="0" smtClean="0">
                <a:gradFill>
                  <a:gsLst>
                    <a:gs pos="0">
                      <a:srgbClr val="FFFFFF"/>
                    </a:gs>
                    <a:gs pos="100000">
                      <a:srgbClr val="FFFFFF"/>
                    </a:gs>
                  </a:gsLst>
                  <a:lin ang="5400000" scaled="1"/>
                </a:gradFill>
              </a:rPr>
              <a:t/>
            </a:r>
            <a:br>
              <a:rPr lang="en-US" sz="2700" dirty="0" smtClean="0">
                <a:gradFill>
                  <a:gsLst>
                    <a:gs pos="0">
                      <a:srgbClr val="FFFFFF"/>
                    </a:gs>
                    <a:gs pos="100000">
                      <a:srgbClr val="FFFFFF"/>
                    </a:gs>
                  </a:gsLst>
                  <a:lin ang="5400000" scaled="1"/>
                </a:gradFill>
              </a:rPr>
            </a:br>
            <a:r>
              <a:rPr lang="en-US" sz="2700" dirty="0" smtClean="0">
                <a:gradFill>
                  <a:gsLst>
                    <a:gs pos="0">
                      <a:srgbClr val="FFFFFF"/>
                    </a:gs>
                    <a:gs pos="100000">
                      <a:srgbClr val="FFFFFF"/>
                    </a:gs>
                  </a:gsLst>
                  <a:lin ang="5400000" scaled="1"/>
                </a:gradFill>
              </a:rPr>
              <a:t>with </a:t>
            </a:r>
            <a:r>
              <a:rPr lang="en-US" sz="2700" dirty="0">
                <a:gradFill>
                  <a:gsLst>
                    <a:gs pos="0">
                      <a:srgbClr val="FFFFFF"/>
                    </a:gs>
                    <a:gs pos="100000">
                      <a:srgbClr val="FFFFFF"/>
                    </a:gs>
                  </a:gsLst>
                  <a:lin ang="5400000" scaled="1"/>
                </a:gradFill>
              </a:rPr>
              <a:t>the QR code above.</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defRPr/>
            </a:pPr>
            <a:r>
              <a:rPr sz="4000">
                <a:gradFill>
                  <a:gsLst>
                    <a:gs pos="1250">
                      <a:srgbClr val="FFFFFF"/>
                    </a:gs>
                    <a:gs pos="100000">
                      <a:srgbClr val="FFFFFF"/>
                    </a:gs>
                  </a:gsLst>
                  <a:lin ang="5400000" scaled="0"/>
                </a:gradFill>
              </a:rPr>
              <a:t>Please evaluate this session</a:t>
            </a:r>
          </a:p>
          <a:p>
            <a:pPr>
              <a:lnSpc>
                <a:spcPct val="80000"/>
              </a:lnSpc>
              <a:defRPr/>
            </a:pPr>
            <a:r>
              <a:rPr sz="3200">
                <a:gradFill>
                  <a:gsLst>
                    <a:gs pos="1250">
                      <a:srgbClr val="FF8C00"/>
                    </a:gs>
                    <a:gs pos="100000">
                      <a:srgbClr val="FF8C00"/>
                    </a:gs>
                  </a:gsLst>
                  <a:lin ang="5400000" scaled="0"/>
                </a:gradFill>
              </a:rPr>
              <a:t>Your feedback is important to us!</a:t>
            </a:r>
            <a:endParaRPr sz="3600">
              <a:gradFill>
                <a:gsLst>
                  <a:gs pos="1250">
                    <a:srgbClr val="FF8C00"/>
                  </a:gs>
                  <a:gs pos="100000">
                    <a:srgbClr val="FF8C00"/>
                  </a:gs>
                </a:gsLst>
                <a:lin ang="5400000" scaled="0"/>
              </a:gra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a:ext>
            </a:extLst>
          </a:blip>
          <a:srcRect l="14729" r="3549"/>
          <a:stretch/>
        </p:blipFill>
        <p:spPr>
          <a:xfrm>
            <a:off x="0" y="-1"/>
            <a:ext cx="5227637" cy="6994525"/>
          </a:xfrm>
          <a:prstGeom prst="rect">
            <a:avLst/>
          </a:prstGeom>
        </p:spPr>
      </p:pic>
    </p:spTree>
    <p:extLst>
      <p:ext uri="{BB962C8B-B14F-4D97-AF65-F5344CB8AC3E}">
        <p14:creationId xmlns:p14="http://schemas.microsoft.com/office/powerpoint/2010/main" val="75758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42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31.media.tumblr.com/tumblr_m9zy64seI71qztq6to1_1280.jpg"/>
          <p:cNvPicPr>
            <a:picLocks noChangeAspect="1" noChangeArrowheads="1"/>
          </p:cNvPicPr>
          <p:nvPr/>
        </p:nvPicPr>
        <p:blipFill rotWithShape="1">
          <a:blip r:embed="rId3">
            <a:extLst>
              <a:ext uri="{28A0092B-C50C-407E-A947-70E740481C1C}">
                <a14:useLocalDpi xmlns:a14="http://schemas.microsoft.com/office/drawing/2010/main" val="0"/>
              </a:ext>
            </a:extLst>
          </a:blip>
          <a:srcRect l="1600"/>
          <a:stretch/>
        </p:blipFill>
        <p:spPr bwMode="auto">
          <a:xfrm>
            <a:off x="881" y="-11425"/>
            <a:ext cx="12537424" cy="703211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a:xfrm>
            <a:off x="2864440" y="3260337"/>
            <a:ext cx="6707600" cy="473851"/>
          </a:xfrm>
          <a:prstGeom prst="rect">
            <a:avLst/>
          </a:prstGeom>
        </p:spPr>
        <p:txBody>
          <a:bodyPr lIns="93244" tIns="46620" rIns="93244" bIns="46620" anchor="b"/>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defTabSz="932597">
              <a:lnSpc>
                <a:spcPts val="4692"/>
              </a:lnSpc>
              <a:defRPr/>
            </a:pPr>
            <a:r>
              <a:rPr lang="en-US" sz="2856" i="0" kern="900" spc="306" dirty="0">
                <a:solidFill>
                  <a:srgbClr val="FBFBFB"/>
                </a:solidFill>
              </a:rPr>
              <a:t>THE WORLD HAS CHANGED</a:t>
            </a:r>
          </a:p>
        </p:txBody>
      </p:sp>
    </p:spTree>
    <p:extLst>
      <p:ext uri="{BB962C8B-B14F-4D97-AF65-F5344CB8AC3E}">
        <p14:creationId xmlns:p14="http://schemas.microsoft.com/office/powerpoint/2010/main" val="107357820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nnette.DUARTE\Desktop\Yammer\169938237_AF.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624" b="21476"/>
          <a:stretch/>
        </p:blipFill>
        <p:spPr bwMode="auto">
          <a:xfrm>
            <a:off x="0" y="0"/>
            <a:ext cx="12437706" cy="6994526"/>
          </a:xfrm>
          <a:prstGeom prst="rect">
            <a:avLst/>
          </a:prstGeom>
          <a:noFill/>
          <a:extLst>
            <a:ext uri="{909E8E84-426E-40dd-AFC4-6F175D3DCCD1}">
              <a14:hiddenFill xmlns="" xmlns:a14="http://schemas.microsoft.com/office/drawing/2010/main">
                <a:solidFill>
                  <a:srgbClr val="FFFFFF"/>
                </a:solidFill>
              </a14:hiddenFill>
            </a:ext>
          </a:extLst>
        </p:spPr>
      </p:pic>
      <p:sp>
        <p:nvSpPr>
          <p:cNvPr id="53" name="Rectangle 52"/>
          <p:cNvSpPr/>
          <p:nvPr/>
        </p:nvSpPr>
        <p:spPr>
          <a:xfrm>
            <a:off x="286869" y="545949"/>
            <a:ext cx="12452556" cy="6994525"/>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3244" tIns="46620" rIns="93244" bIns="46620" rtlCol="0" anchor="ctr"/>
          <a:lstStyle/>
          <a:p>
            <a:pPr algn="ctr" defTabSz="932421"/>
            <a:endParaRPr lang="en-US" sz="1836" dirty="0">
              <a:solidFill>
                <a:srgbClr val="000000"/>
              </a:solidFill>
            </a:endParaRPr>
          </a:p>
        </p:txBody>
      </p:sp>
      <p:sp>
        <p:nvSpPr>
          <p:cNvPr id="44" name="Rectangle 43"/>
          <p:cNvSpPr/>
          <p:nvPr/>
        </p:nvSpPr>
        <p:spPr>
          <a:xfrm>
            <a:off x="0" y="488950"/>
            <a:ext cx="4727984" cy="1209352"/>
          </a:xfrm>
          <a:prstGeom prst="rect">
            <a:avLst/>
          </a:prstGeom>
          <a:solidFill>
            <a:srgbClr val="007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7"/>
            <a:endParaRPr lang="en-US" sz="1836">
              <a:solidFill>
                <a:srgbClr val="E4DED8"/>
              </a:solidFill>
            </a:endParaRPr>
          </a:p>
        </p:txBody>
      </p:sp>
      <p:sp>
        <p:nvSpPr>
          <p:cNvPr id="47" name="Title 1"/>
          <p:cNvSpPr txBox="1">
            <a:spLocks/>
          </p:cNvSpPr>
          <p:nvPr/>
        </p:nvSpPr>
        <p:spPr>
          <a:xfrm>
            <a:off x="-1" y="545949"/>
            <a:ext cx="4727983" cy="1095353"/>
          </a:xfrm>
          <a:prstGeom prst="rect">
            <a:avLst/>
          </a:prstGeom>
          <a:effectLst/>
        </p:spPr>
        <p:txBody>
          <a:bodyPr lIns="91411" tIns="45704" rIns="91411" bIns="45704"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defTabSz="896386">
              <a:lnSpc>
                <a:spcPts val="3500"/>
              </a:lnSpc>
            </a:pPr>
            <a:r>
              <a:rPr lang="en-US" i="0" kern="900" spc="294" dirty="0">
                <a:gradFill>
                  <a:gsLst>
                    <a:gs pos="20398">
                      <a:srgbClr val="FFFFFF"/>
                    </a:gs>
                    <a:gs pos="68000">
                      <a:srgbClr val="FFFFFF"/>
                    </a:gs>
                  </a:gsLst>
                  <a:lin ang="5400000" scaled="1"/>
                </a:gradFill>
              </a:rPr>
              <a:t>THE RISE OF </a:t>
            </a:r>
            <a:r>
              <a:rPr lang="en-US" i="0" kern="900" spc="294" dirty="0" smtClean="0">
                <a:gradFill>
                  <a:gsLst>
                    <a:gs pos="20398">
                      <a:srgbClr val="FFFFFF"/>
                    </a:gs>
                    <a:gs pos="68000">
                      <a:srgbClr val="FFFFFF"/>
                    </a:gs>
                  </a:gsLst>
                  <a:lin ang="5400000" scaled="1"/>
                </a:gradFill>
              </a:rPr>
              <a:t/>
            </a:r>
            <a:br>
              <a:rPr lang="en-US" i="0" kern="900" spc="294" dirty="0" smtClean="0">
                <a:gradFill>
                  <a:gsLst>
                    <a:gs pos="20398">
                      <a:srgbClr val="FFFFFF"/>
                    </a:gs>
                    <a:gs pos="68000">
                      <a:srgbClr val="FFFFFF"/>
                    </a:gs>
                  </a:gsLst>
                  <a:lin ang="5400000" scaled="1"/>
                </a:gradFill>
              </a:rPr>
            </a:br>
            <a:r>
              <a:rPr lang="en-US" i="0" kern="900" spc="294" dirty="0" smtClean="0">
                <a:gradFill>
                  <a:gsLst>
                    <a:gs pos="20398">
                      <a:srgbClr val="FFFFFF"/>
                    </a:gs>
                    <a:gs pos="68000">
                      <a:srgbClr val="FFFFFF"/>
                    </a:gs>
                  </a:gsLst>
                  <a:lin ang="5400000" scaled="1"/>
                </a:gradFill>
              </a:rPr>
              <a:t>DYNAMIC </a:t>
            </a:r>
            <a:r>
              <a:rPr lang="en-US" i="0" kern="900" spc="294" dirty="0">
                <a:gradFill>
                  <a:gsLst>
                    <a:gs pos="20398">
                      <a:srgbClr val="FFFFFF"/>
                    </a:gs>
                    <a:gs pos="68000">
                      <a:srgbClr val="FFFFFF"/>
                    </a:gs>
                  </a:gsLst>
                  <a:lin ang="5400000" scaled="1"/>
                </a:gradFill>
              </a:rPr>
              <a:t>TEAMS</a:t>
            </a:r>
          </a:p>
        </p:txBody>
      </p:sp>
      <p:sp>
        <p:nvSpPr>
          <p:cNvPr id="49" name="Text Placeholder 1"/>
          <p:cNvSpPr txBox="1">
            <a:spLocks/>
          </p:cNvSpPr>
          <p:nvPr/>
        </p:nvSpPr>
        <p:spPr>
          <a:xfrm>
            <a:off x="2198291" y="2718598"/>
            <a:ext cx="8039893" cy="1557329"/>
          </a:xfrm>
          <a:prstGeom prst="rect">
            <a:avLst/>
          </a:prstGeom>
          <a:ln w="25400">
            <a:noFill/>
          </a:ln>
        </p:spPr>
        <p:txBody>
          <a:bodyPr vert="horz" wrap="square" lIns="91424" tIns="45710" rIns="91424" bIns="45710" rtlCol="0">
            <a:spAutoFit/>
          </a:bodyPr>
          <a:lstStyle>
            <a:lvl1pPr marL="0" indent="0" algn="l" defTabSz="914228" rtl="0" eaLnBrk="1" latinLnBrk="0" hangingPunct="1">
              <a:spcBef>
                <a:spcPct val="20000"/>
              </a:spcBef>
              <a:buFontTx/>
              <a:buNone/>
              <a:defRPr sz="3200" kern="1200">
                <a:solidFill>
                  <a:schemeClr val="tx1"/>
                </a:solidFill>
                <a:latin typeface="+mn-lt"/>
                <a:ea typeface="+mn-ea"/>
                <a:cs typeface="+mn-cs"/>
              </a:defRPr>
            </a:lvl1pPr>
            <a:lvl2pPr marL="457114" indent="0" algn="l" defTabSz="914228" rtl="0" eaLnBrk="1" latinLnBrk="0" hangingPunct="1">
              <a:spcBef>
                <a:spcPct val="20000"/>
              </a:spcBef>
              <a:buFontTx/>
              <a:buNone/>
              <a:defRPr sz="8000" b="1" i="1" u="none" kern="1200" spc="0" baseline="0">
                <a:solidFill>
                  <a:schemeClr val="accent1"/>
                </a:solidFill>
                <a:latin typeface="+mj-lt"/>
                <a:ea typeface="+mn-ea"/>
                <a:cs typeface="+mn-cs"/>
              </a:defRPr>
            </a:lvl2pPr>
            <a:lvl3pPr marL="914228" indent="0" algn="l" defTabSz="914228" rtl="0" eaLnBrk="1" latinLnBrk="0" hangingPunct="1">
              <a:spcBef>
                <a:spcPct val="20000"/>
              </a:spcBef>
              <a:buFontTx/>
              <a:buNone/>
              <a:defRPr sz="2400" b="1" i="0" u="sng" kern="1200">
                <a:solidFill>
                  <a:schemeClr val="accent2"/>
                </a:solidFill>
                <a:latin typeface="+mn-lt"/>
                <a:ea typeface="+mn-ea"/>
                <a:cs typeface="+mn-cs"/>
              </a:defRPr>
            </a:lvl3pPr>
            <a:lvl4pPr marL="1371342" indent="0" algn="l" defTabSz="914228" rtl="0" eaLnBrk="1" latinLnBrk="0" hangingPunct="1">
              <a:spcBef>
                <a:spcPct val="20000"/>
              </a:spcBef>
              <a:buFontTx/>
              <a:buNone/>
              <a:defRPr sz="1100" b="0" i="0" kern="1200" spc="300">
                <a:solidFill>
                  <a:schemeClr val="accent3"/>
                </a:solidFill>
                <a:latin typeface="+mn-lt"/>
                <a:ea typeface="+mn-ea"/>
                <a:cs typeface="+mn-cs"/>
              </a:defRPr>
            </a:lvl4pPr>
            <a:lvl5pPr marL="1828457" indent="0" algn="l" defTabSz="914228" rtl="0" eaLnBrk="1" latinLnBrk="0" hangingPunct="1">
              <a:spcBef>
                <a:spcPct val="20000"/>
              </a:spcBef>
              <a:buFontTx/>
              <a:buNone/>
              <a:defRPr kumimoji="0" lang="en-US" sz="1400" b="0" i="1" u="none" strike="noStrike" kern="1200" cap="none" spc="0" normalizeH="0" baseline="0" dirty="0" smtClean="0">
                <a:ln>
                  <a:noFill/>
                </a:ln>
                <a:solidFill>
                  <a:srgbClr val="857E79"/>
                </a:solidFill>
                <a:effectLst/>
                <a:uLnTx/>
                <a:uFillTx/>
                <a:latin typeface="+mn-lt"/>
                <a:ea typeface="+mn-ea"/>
                <a:cs typeface="+mn-cs"/>
              </a:defRPr>
            </a:lvl5pPr>
            <a:lvl6pPr marL="2514127"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41"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56"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70"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Clr>
                <a:srgbClr val="EAEAEA"/>
              </a:buClr>
            </a:pPr>
            <a:r>
              <a:rPr lang="en-US" sz="2800" b="1" spc="120" dirty="0" smtClean="0">
                <a:gradFill>
                  <a:gsLst>
                    <a:gs pos="20398">
                      <a:srgbClr val="FFFFFF"/>
                    </a:gs>
                    <a:gs pos="68000">
                      <a:srgbClr val="FFFFFF"/>
                    </a:gs>
                  </a:gsLst>
                  <a:lin ang="5400000" scaled="1"/>
                </a:gradFill>
                <a:latin typeface="Segoe UI Semibold" panose="020B0702040204020203" pitchFamily="34" charset="0"/>
                <a:ea typeface="Segoe UI Black" panose="020B0A02040204020203" pitchFamily="34" charset="0"/>
                <a:cs typeface="Segoe UI Semibold" panose="020B0702040204020203" pitchFamily="34" charset="0"/>
              </a:rPr>
              <a:t>MODERN COLLABORATION</a:t>
            </a:r>
          </a:p>
          <a:p>
            <a:pPr algn="ctr">
              <a:buClr>
                <a:srgbClr val="EAEAEA"/>
              </a:buClr>
            </a:pPr>
            <a:r>
              <a:rPr lang="en-US" sz="2800" b="1" spc="120" dirty="0" smtClean="0">
                <a:gradFill>
                  <a:gsLst>
                    <a:gs pos="20398">
                      <a:srgbClr val="FFFFFF"/>
                    </a:gs>
                    <a:gs pos="68000">
                      <a:srgbClr val="FFFFFF"/>
                    </a:gs>
                  </a:gsLst>
                  <a:lin ang="5400000" scaled="1"/>
                </a:gradFill>
                <a:latin typeface="Segoe UI Semibold" panose="020B0702040204020203" pitchFamily="34" charset="0"/>
                <a:ea typeface="Segoe UI Black" panose="020B0A02040204020203" pitchFamily="34" charset="0"/>
                <a:cs typeface="Segoe UI Semibold" panose="020B0702040204020203" pitchFamily="34" charset="0"/>
              </a:rPr>
              <a:t>INTELLIGENT FABRIC</a:t>
            </a:r>
          </a:p>
          <a:p>
            <a:pPr algn="ctr">
              <a:buClr>
                <a:srgbClr val="EAEAEA"/>
              </a:buClr>
            </a:pPr>
            <a:r>
              <a:rPr lang="en-US" sz="2800" b="1" spc="120" dirty="0" smtClean="0">
                <a:gradFill>
                  <a:gsLst>
                    <a:gs pos="20398">
                      <a:srgbClr val="FFFFFF"/>
                    </a:gs>
                    <a:gs pos="68000">
                      <a:srgbClr val="FFFFFF"/>
                    </a:gs>
                  </a:gsLst>
                  <a:lin ang="5400000" scaled="1"/>
                </a:gradFill>
                <a:latin typeface="Segoe UI Semibold" panose="020B0702040204020203" pitchFamily="34" charset="0"/>
                <a:ea typeface="Segoe UI Black" panose="020B0A02040204020203" pitchFamily="34" charset="0"/>
                <a:cs typeface="Segoe UI Semibold" panose="020B0702040204020203" pitchFamily="34" charset="0"/>
              </a:rPr>
              <a:t>PERSONALIZED INSIGHT</a:t>
            </a:r>
          </a:p>
        </p:txBody>
      </p:sp>
    </p:spTree>
    <p:extLst>
      <p:ext uri="{BB962C8B-B14F-4D97-AF65-F5344CB8AC3E}">
        <p14:creationId xmlns:p14="http://schemas.microsoft.com/office/powerpoint/2010/main" val="148371491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9929" b="5778"/>
          <a:stretch/>
        </p:blipFill>
        <p:spPr>
          <a:xfrm>
            <a:off x="-1" y="1"/>
            <a:ext cx="12449103" cy="6994524"/>
          </a:xfrm>
          <a:prstGeom prst="rect">
            <a:avLst/>
          </a:prstGeom>
        </p:spPr>
      </p:pic>
      <p:sp>
        <p:nvSpPr>
          <p:cNvPr id="7" name="Rectangle 6"/>
          <p:cNvSpPr/>
          <p:nvPr/>
        </p:nvSpPr>
        <p:spPr>
          <a:xfrm>
            <a:off x="0" y="0"/>
            <a:ext cx="12436475" cy="1209951"/>
          </a:xfrm>
          <a:prstGeom prst="rect">
            <a:avLst/>
          </a:prstGeom>
          <a:solidFill>
            <a:schemeClr val="bg1">
              <a:lumMod val="85000"/>
              <a:lumOff val="15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36">
              <a:solidFill>
                <a:srgbClr val="E4DED8"/>
              </a:solidFill>
            </a:endParaRPr>
          </a:p>
        </p:txBody>
      </p:sp>
      <p:sp>
        <p:nvSpPr>
          <p:cNvPr id="5" name="Title 4"/>
          <p:cNvSpPr>
            <a:spLocks noGrp="1"/>
          </p:cNvSpPr>
          <p:nvPr>
            <p:ph type="title"/>
          </p:nvPr>
        </p:nvSpPr>
        <p:spPr>
          <a:xfrm>
            <a:off x="274639" y="295275"/>
            <a:ext cx="11889564" cy="917575"/>
          </a:xfrm>
        </p:spPr>
        <p:txBody>
          <a:bodyPr/>
          <a:lstStyle/>
          <a:p>
            <a:r>
              <a:rPr lang="en-US" sz="4400" dirty="0" smtClean="0">
                <a:gradFill>
                  <a:gsLst>
                    <a:gs pos="100000">
                      <a:schemeClr val="tx1"/>
                    </a:gs>
                    <a:gs pos="0">
                      <a:schemeClr val="tx1"/>
                    </a:gs>
                  </a:gsLst>
                  <a:lin ang="5400000" scaled="0"/>
                </a:gradFill>
              </a:rPr>
              <a:t>Introducing Office 365 Groups</a:t>
            </a:r>
            <a:endParaRPr lang="en-US" sz="4400" dirty="0">
              <a:gradFill>
                <a:gsLst>
                  <a:gs pos="100000">
                    <a:schemeClr val="tx1"/>
                  </a:gs>
                  <a:gs pos="0">
                    <a:schemeClr val="tx1"/>
                  </a:gs>
                </a:gsLst>
                <a:lin ang="5400000" scaled="0"/>
              </a:gradFill>
            </a:endParaRPr>
          </a:p>
        </p:txBody>
      </p:sp>
      <p:sp>
        <p:nvSpPr>
          <p:cNvPr id="8" name="TextBox 7"/>
          <p:cNvSpPr txBox="1"/>
          <p:nvPr/>
        </p:nvSpPr>
        <p:spPr>
          <a:xfrm>
            <a:off x="1175663" y="5352306"/>
            <a:ext cx="10798849" cy="149775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93234" rIns="46616" bIns="93234"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000" b="0" i="0" u="none" strike="noStrike" kern="0" cap="none" spc="0" normalizeH="0" baseline="0">
                <a:ln>
                  <a:noFill/>
                </a:ln>
                <a:solidFill>
                  <a:srgbClr val="33302E"/>
                </a:solidFill>
                <a:effectLst/>
                <a:uLnTx/>
                <a:uFillTx/>
                <a:latin typeface="Segoe UI"/>
                <a:ea typeface="Segoe UI" pitchFamily="34" charset="0"/>
                <a:cs typeface="Segoe UI" pitchFamily="34" charset="0"/>
              </a:defRPr>
            </a:lvl1pPr>
          </a:lstStyle>
          <a:p>
            <a:pPr algn="l"/>
            <a:r>
              <a:rPr lang="en-US" sz="2400" spc="-50" dirty="0">
                <a:gradFill>
                  <a:gsLst>
                    <a:gs pos="0">
                      <a:srgbClr val="FFFFFF"/>
                    </a:gs>
                    <a:gs pos="100000">
                      <a:srgbClr val="FFFFFF"/>
                    </a:gs>
                  </a:gsLst>
                  <a:lin ang="5400000" scaled="0"/>
                </a:gradFill>
                <a:cs typeface="Segoe UI Light" panose="020B0502040204020203" pitchFamily="34" charset="0"/>
              </a:rPr>
              <a:t>Brings together people, information, and apps across Office 365, </a:t>
            </a:r>
            <a:r>
              <a:rPr lang="en-US" sz="2400" spc="-50" dirty="0" smtClean="0">
                <a:gradFill>
                  <a:gsLst>
                    <a:gs pos="0">
                      <a:srgbClr val="FFFFFF"/>
                    </a:gs>
                    <a:gs pos="100000">
                      <a:srgbClr val="FFFFFF"/>
                    </a:gs>
                  </a:gsLst>
                  <a:lin ang="5400000" scaled="0"/>
                </a:gradFill>
                <a:cs typeface="Segoe UI Light" panose="020B0502040204020203" pitchFamily="34" charset="0"/>
              </a:rPr>
              <a:t/>
            </a:r>
            <a:br>
              <a:rPr lang="en-US" sz="2400" spc="-50" dirty="0" smtClean="0">
                <a:gradFill>
                  <a:gsLst>
                    <a:gs pos="0">
                      <a:srgbClr val="FFFFFF"/>
                    </a:gs>
                    <a:gs pos="100000">
                      <a:srgbClr val="FFFFFF"/>
                    </a:gs>
                  </a:gsLst>
                  <a:lin ang="5400000" scaled="0"/>
                </a:gradFill>
                <a:cs typeface="Segoe UI Light" panose="020B0502040204020203" pitchFamily="34" charset="0"/>
              </a:rPr>
            </a:br>
            <a:r>
              <a:rPr lang="en-US" sz="2400" spc="-50" dirty="0" smtClean="0">
                <a:gradFill>
                  <a:gsLst>
                    <a:gs pos="0">
                      <a:srgbClr val="FFFFFF"/>
                    </a:gs>
                    <a:gs pos="100000">
                      <a:srgbClr val="FFFFFF"/>
                    </a:gs>
                  </a:gsLst>
                  <a:lin ang="5400000" scaled="0"/>
                </a:gradFill>
                <a:cs typeface="Segoe UI Light" panose="020B0502040204020203" pitchFamily="34" charset="0"/>
              </a:rPr>
              <a:t>to </a:t>
            </a:r>
            <a:r>
              <a:rPr lang="en-US" sz="2400" spc="-50" dirty="0">
                <a:gradFill>
                  <a:gsLst>
                    <a:gs pos="0">
                      <a:srgbClr val="FFFFFF"/>
                    </a:gs>
                    <a:gs pos="100000">
                      <a:srgbClr val="FFFFFF"/>
                    </a:gs>
                  </a:gsLst>
                  <a:lin ang="5400000" scaled="0"/>
                </a:gradFill>
                <a:cs typeface="Segoe UI Light" panose="020B0502040204020203" pitchFamily="34" charset="0"/>
              </a:rPr>
              <a:t>enable </a:t>
            </a:r>
            <a:r>
              <a:rPr lang="en-US" sz="2400" spc="-50" dirty="0" smtClean="0">
                <a:gradFill>
                  <a:gsLst>
                    <a:gs pos="0">
                      <a:srgbClr val="FFFFFF"/>
                    </a:gs>
                    <a:gs pos="100000">
                      <a:srgbClr val="FFFFFF"/>
                    </a:gs>
                  </a:gsLst>
                  <a:lin ang="5400000" scaled="0"/>
                </a:gradFill>
                <a:cs typeface="Segoe UI Light" panose="020B0502040204020203" pitchFamily="34" charset="0"/>
              </a:rPr>
              <a:t>better </a:t>
            </a:r>
            <a:r>
              <a:rPr lang="en-US" sz="2400" spc="-50" dirty="0">
                <a:gradFill>
                  <a:gsLst>
                    <a:gs pos="0">
                      <a:srgbClr val="FFFFFF"/>
                    </a:gs>
                    <a:gs pos="100000">
                      <a:srgbClr val="FFFFFF"/>
                    </a:gs>
                  </a:gsLst>
                  <a:lin ang="5400000" scaled="0"/>
                </a:gradFill>
                <a:cs typeface="Segoe UI Light" panose="020B0502040204020203" pitchFamily="34" charset="0"/>
              </a:rPr>
              <a:t>communication and collaboration.</a:t>
            </a:r>
          </a:p>
        </p:txBody>
      </p:sp>
      <p:pic>
        <p:nvPicPr>
          <p:cNvPr id="13" name="Picture 11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81" y="5843746"/>
            <a:ext cx="627505" cy="514876"/>
          </a:xfrm>
          <a:prstGeom prst="rect">
            <a:avLst/>
          </a:prstGeom>
        </p:spPr>
      </p:pic>
    </p:spTree>
    <p:extLst>
      <p:ext uri="{BB962C8B-B14F-4D97-AF65-F5344CB8AC3E}">
        <p14:creationId xmlns:p14="http://schemas.microsoft.com/office/powerpoint/2010/main" val="3799377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decel="100000" fill="hold" nodeType="clickEffect">
                                  <p:stCondLst>
                                    <p:cond delay="0"/>
                                  </p:stCondLst>
                                  <p:childTnLst>
                                    <p:animMotion origin="layout" path="M -5.94843E-7 0 L -5.94843E-7 -0.21788 " pathEditMode="relative" rAng="0" ptsTypes="AA">
                                      <p:cBhvr>
                                        <p:cTn id="6" dur="1000" fill="hold"/>
                                        <p:tgtEl>
                                          <p:spTgt spid="2"/>
                                        </p:tgtEl>
                                        <p:attrNameLst>
                                          <p:attrName>ppt_x</p:attrName>
                                          <p:attrName>ppt_y</p:attrName>
                                        </p:attrNameLst>
                                      </p:cBhvr>
                                      <p:rCtr x="0" y="-10894"/>
                                    </p:animMotion>
                                  </p:childTnLst>
                                </p:cTn>
                              </p:par>
                              <p:par>
                                <p:cTn id="7" presetID="2" presetClass="entr" presetSubtype="4" decel="10000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ppt_x"/>
                                          </p:val>
                                        </p:tav>
                                        <p:tav tm="100000">
                                          <p:val>
                                            <p:strVal val="#ppt_x"/>
                                          </p:val>
                                        </p:tav>
                                      </p:tavLst>
                                    </p:anim>
                                    <p:anim calcmode="lin" valueType="num">
                                      <p:cBhvr additive="base">
                                        <p:cTn id="10" dur="1000" fill="hold"/>
                                        <p:tgtEl>
                                          <p:spTgt spid="8"/>
                                        </p:tgtEl>
                                        <p:attrNameLst>
                                          <p:attrName>ppt_y</p:attrName>
                                        </p:attrNameLst>
                                      </p:cBhvr>
                                      <p:tavLst>
                                        <p:tav tm="0">
                                          <p:val>
                                            <p:strVal val="1+#ppt_h/2"/>
                                          </p:val>
                                        </p:tav>
                                        <p:tav tm="100000">
                                          <p:val>
                                            <p:strVal val="#ppt_y"/>
                                          </p:val>
                                        </p:tav>
                                      </p:tavLst>
                                    </p:anim>
                                  </p:childTnLst>
                                </p:cTn>
                              </p:par>
                              <p:par>
                                <p:cTn id="11" presetID="2" presetClass="entr" presetSubtype="4" decel="10000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ppt_x"/>
                                          </p:val>
                                        </p:tav>
                                        <p:tav tm="100000">
                                          <p:val>
                                            <p:strVal val="#ppt_x"/>
                                          </p:val>
                                        </p:tav>
                                      </p:tavLst>
                                    </p:anim>
                                    <p:anim calcmode="lin" valueType="num">
                                      <p:cBhvr additive="base">
                                        <p:cTn id="14"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smtClean="0"/>
              <a:t>Groups building </a:t>
            </a:r>
            <a:r>
              <a:rPr lang="en-US" sz="4400" dirty="0"/>
              <a:t>b</a:t>
            </a:r>
            <a:r>
              <a:rPr lang="en-US" sz="4400" dirty="0" smtClean="0"/>
              <a:t>locks</a:t>
            </a:r>
            <a:r>
              <a:rPr lang="en-US" dirty="0" smtClean="0"/>
              <a:t/>
            </a:r>
            <a:br>
              <a:rPr lang="en-US" dirty="0" smtClean="0"/>
            </a:br>
            <a:endParaRPr lang="en-US" sz="2400" spc="0" dirty="0">
              <a:latin typeface="+mn-lt"/>
            </a:endParaRPr>
          </a:p>
        </p:txBody>
      </p:sp>
      <p:grpSp>
        <p:nvGrpSpPr>
          <p:cNvPr id="1156" name="Group 1155"/>
          <p:cNvGrpSpPr/>
          <p:nvPr/>
        </p:nvGrpSpPr>
        <p:grpSpPr>
          <a:xfrm>
            <a:off x="421505" y="2447286"/>
            <a:ext cx="2333476" cy="1657510"/>
            <a:chOff x="685157" y="2447286"/>
            <a:chExt cx="2333476" cy="1657510"/>
          </a:xfrm>
        </p:grpSpPr>
        <p:grpSp>
          <p:nvGrpSpPr>
            <p:cNvPr id="8" name="Group 4"/>
            <p:cNvGrpSpPr>
              <a:grpSpLocks noChangeAspect="1"/>
            </p:cNvGrpSpPr>
            <p:nvPr/>
          </p:nvGrpSpPr>
          <p:grpSpPr bwMode="auto">
            <a:xfrm>
              <a:off x="945905" y="2447286"/>
              <a:ext cx="1287463" cy="870099"/>
              <a:chOff x="119" y="1504"/>
              <a:chExt cx="1092" cy="738"/>
            </a:xfrm>
          </p:grpSpPr>
          <p:sp>
            <p:nvSpPr>
              <p:cNvPr id="9" name="AutoShape 3"/>
              <p:cNvSpPr>
                <a:spLocks noChangeAspect="1" noChangeArrowheads="1" noTextEdit="1"/>
              </p:cNvSpPr>
              <p:nvPr/>
            </p:nvSpPr>
            <p:spPr bwMode="auto">
              <a:xfrm>
                <a:off x="119" y="1504"/>
                <a:ext cx="1092" cy="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 name="Freeform 5"/>
              <p:cNvSpPr>
                <a:spLocks/>
              </p:cNvSpPr>
              <p:nvPr/>
            </p:nvSpPr>
            <p:spPr bwMode="auto">
              <a:xfrm>
                <a:off x="160" y="1518"/>
                <a:ext cx="1036" cy="683"/>
              </a:xfrm>
              <a:custGeom>
                <a:avLst/>
                <a:gdLst>
                  <a:gd name="T0" fmla="*/ 1074 w 1181"/>
                  <a:gd name="T1" fmla="*/ 729 h 777"/>
                  <a:gd name="T2" fmla="*/ 1074 w 1181"/>
                  <a:gd name="T3" fmla="*/ 729 h 777"/>
                  <a:gd name="T4" fmla="*/ 1074 w 1181"/>
                  <a:gd name="T5" fmla="*/ 729 h 777"/>
                  <a:gd name="T6" fmla="*/ 952 w 1181"/>
                  <a:gd name="T7" fmla="*/ 777 h 777"/>
                  <a:gd name="T8" fmla="*/ 924 w 1181"/>
                  <a:gd name="T9" fmla="*/ 777 h 777"/>
                  <a:gd name="T10" fmla="*/ 898 w 1181"/>
                  <a:gd name="T11" fmla="*/ 777 h 777"/>
                  <a:gd name="T12" fmla="*/ 366 w 1181"/>
                  <a:gd name="T13" fmla="*/ 777 h 777"/>
                  <a:gd name="T14" fmla="*/ 356 w 1181"/>
                  <a:gd name="T15" fmla="*/ 777 h 777"/>
                  <a:gd name="T16" fmla="*/ 342 w 1181"/>
                  <a:gd name="T17" fmla="*/ 777 h 777"/>
                  <a:gd name="T18" fmla="*/ 304 w 1181"/>
                  <a:gd name="T19" fmla="*/ 777 h 777"/>
                  <a:gd name="T20" fmla="*/ 219 w 1181"/>
                  <a:gd name="T21" fmla="*/ 777 h 777"/>
                  <a:gd name="T22" fmla="*/ 0 w 1181"/>
                  <a:gd name="T23" fmla="*/ 558 h 777"/>
                  <a:gd name="T24" fmla="*/ 190 w 1181"/>
                  <a:gd name="T25" fmla="*/ 340 h 777"/>
                  <a:gd name="T26" fmla="*/ 190 w 1181"/>
                  <a:gd name="T27" fmla="*/ 326 h 777"/>
                  <a:gd name="T28" fmla="*/ 376 w 1181"/>
                  <a:gd name="T29" fmla="*/ 31 h 777"/>
                  <a:gd name="T30" fmla="*/ 377 w 1181"/>
                  <a:gd name="T31" fmla="*/ 31 h 777"/>
                  <a:gd name="T32" fmla="*/ 514 w 1181"/>
                  <a:gd name="T33" fmla="*/ 0 h 777"/>
                  <a:gd name="T34" fmla="*/ 785 w 1181"/>
                  <a:gd name="T35" fmla="*/ 145 h 777"/>
                  <a:gd name="T36" fmla="*/ 875 w 1181"/>
                  <a:gd name="T37" fmla="*/ 123 h 777"/>
                  <a:gd name="T38" fmla="*/ 979 w 1181"/>
                  <a:gd name="T39" fmla="*/ 154 h 777"/>
                  <a:gd name="T40" fmla="*/ 1063 w 1181"/>
                  <a:gd name="T41" fmla="*/ 306 h 777"/>
                  <a:gd name="T42" fmla="*/ 1181 w 1181"/>
                  <a:gd name="T43" fmla="*/ 522 h 777"/>
                  <a:gd name="T44" fmla="*/ 1074 w 1181"/>
                  <a:gd name="T45" fmla="*/ 729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1" h="777">
                    <a:moveTo>
                      <a:pt x="1074" y="729"/>
                    </a:moveTo>
                    <a:cubicBezTo>
                      <a:pt x="1074" y="729"/>
                      <a:pt x="1074" y="729"/>
                      <a:pt x="1074" y="729"/>
                    </a:cubicBezTo>
                    <a:cubicBezTo>
                      <a:pt x="1074" y="729"/>
                      <a:pt x="1074" y="729"/>
                      <a:pt x="1074" y="729"/>
                    </a:cubicBezTo>
                    <a:cubicBezTo>
                      <a:pt x="1038" y="753"/>
                      <a:pt x="998" y="772"/>
                      <a:pt x="952" y="777"/>
                    </a:cubicBezTo>
                    <a:cubicBezTo>
                      <a:pt x="943" y="777"/>
                      <a:pt x="933" y="777"/>
                      <a:pt x="924" y="777"/>
                    </a:cubicBezTo>
                    <a:cubicBezTo>
                      <a:pt x="915" y="777"/>
                      <a:pt x="907" y="777"/>
                      <a:pt x="898" y="777"/>
                    </a:cubicBezTo>
                    <a:cubicBezTo>
                      <a:pt x="779" y="777"/>
                      <a:pt x="499" y="777"/>
                      <a:pt x="366" y="777"/>
                    </a:cubicBezTo>
                    <a:cubicBezTo>
                      <a:pt x="363" y="777"/>
                      <a:pt x="359" y="777"/>
                      <a:pt x="356" y="777"/>
                    </a:cubicBezTo>
                    <a:cubicBezTo>
                      <a:pt x="342" y="777"/>
                      <a:pt x="342" y="777"/>
                      <a:pt x="342" y="777"/>
                    </a:cubicBezTo>
                    <a:cubicBezTo>
                      <a:pt x="337" y="777"/>
                      <a:pt x="316" y="777"/>
                      <a:pt x="304" y="777"/>
                    </a:cubicBezTo>
                    <a:cubicBezTo>
                      <a:pt x="219" y="777"/>
                      <a:pt x="219" y="777"/>
                      <a:pt x="219" y="777"/>
                    </a:cubicBezTo>
                    <a:cubicBezTo>
                      <a:pt x="97" y="774"/>
                      <a:pt x="0" y="677"/>
                      <a:pt x="0" y="558"/>
                    </a:cubicBezTo>
                    <a:cubicBezTo>
                      <a:pt x="0" y="447"/>
                      <a:pt x="83" y="356"/>
                      <a:pt x="190" y="340"/>
                    </a:cubicBezTo>
                    <a:cubicBezTo>
                      <a:pt x="190" y="337"/>
                      <a:pt x="190" y="330"/>
                      <a:pt x="190" y="326"/>
                    </a:cubicBezTo>
                    <a:cubicBezTo>
                      <a:pt x="190" y="195"/>
                      <a:pt x="266" y="83"/>
                      <a:pt x="376" y="31"/>
                    </a:cubicBezTo>
                    <a:cubicBezTo>
                      <a:pt x="376" y="31"/>
                      <a:pt x="376" y="31"/>
                      <a:pt x="377" y="31"/>
                    </a:cubicBezTo>
                    <a:cubicBezTo>
                      <a:pt x="420" y="12"/>
                      <a:pt x="464" y="0"/>
                      <a:pt x="514" y="0"/>
                    </a:cubicBezTo>
                    <a:cubicBezTo>
                      <a:pt x="628" y="0"/>
                      <a:pt x="727" y="59"/>
                      <a:pt x="785" y="145"/>
                    </a:cubicBezTo>
                    <a:cubicBezTo>
                      <a:pt x="811" y="132"/>
                      <a:pt x="842" y="123"/>
                      <a:pt x="875" y="123"/>
                    </a:cubicBezTo>
                    <a:cubicBezTo>
                      <a:pt x="913" y="123"/>
                      <a:pt x="949" y="135"/>
                      <a:pt x="979" y="154"/>
                    </a:cubicBezTo>
                    <a:cubicBezTo>
                      <a:pt x="1029" y="187"/>
                      <a:pt x="1062" y="242"/>
                      <a:pt x="1063" y="306"/>
                    </a:cubicBezTo>
                    <a:cubicBezTo>
                      <a:pt x="1133" y="353"/>
                      <a:pt x="1181" y="434"/>
                      <a:pt x="1181" y="522"/>
                    </a:cubicBezTo>
                    <a:cubicBezTo>
                      <a:pt x="1181" y="608"/>
                      <a:pt x="1139" y="683"/>
                      <a:pt x="1074" y="729"/>
                    </a:cubicBezTo>
                    <a:close/>
                  </a:path>
                </a:pathLst>
              </a:custGeom>
              <a:solidFill>
                <a:schemeClr val="bg2"/>
              </a:solidFill>
              <a:ln w="889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Freeform 6"/>
              <p:cNvSpPr>
                <a:spLocks/>
              </p:cNvSpPr>
              <p:nvPr/>
            </p:nvSpPr>
            <p:spPr bwMode="auto">
              <a:xfrm>
                <a:off x="488" y="1522"/>
                <a:ext cx="704" cy="635"/>
              </a:xfrm>
              <a:custGeom>
                <a:avLst/>
                <a:gdLst>
                  <a:gd name="T0" fmla="*/ 805 w 805"/>
                  <a:gd name="T1" fmla="*/ 522 h 729"/>
                  <a:gd name="T2" fmla="*/ 687 w 805"/>
                  <a:gd name="T3" fmla="*/ 306 h 729"/>
                  <a:gd name="T4" fmla="*/ 603 w 805"/>
                  <a:gd name="T5" fmla="*/ 154 h 729"/>
                  <a:gd name="T6" fmla="*/ 499 w 805"/>
                  <a:gd name="T7" fmla="*/ 123 h 729"/>
                  <a:gd name="T8" fmla="*/ 409 w 805"/>
                  <a:gd name="T9" fmla="*/ 145 h 729"/>
                  <a:gd name="T10" fmla="*/ 138 w 805"/>
                  <a:gd name="T11" fmla="*/ 0 h 729"/>
                  <a:gd name="T12" fmla="*/ 0 w 805"/>
                  <a:gd name="T13" fmla="*/ 31 h 729"/>
                  <a:gd name="T14" fmla="*/ 698 w 805"/>
                  <a:gd name="T15" fmla="*/ 729 h 729"/>
                  <a:gd name="T16" fmla="*/ 805 w 805"/>
                  <a:gd name="T17" fmla="*/ 522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5" h="729">
                    <a:moveTo>
                      <a:pt x="805" y="522"/>
                    </a:moveTo>
                    <a:cubicBezTo>
                      <a:pt x="805" y="434"/>
                      <a:pt x="757" y="353"/>
                      <a:pt x="687" y="306"/>
                    </a:cubicBezTo>
                    <a:cubicBezTo>
                      <a:pt x="686" y="242"/>
                      <a:pt x="653" y="187"/>
                      <a:pt x="603" y="154"/>
                    </a:cubicBezTo>
                    <a:cubicBezTo>
                      <a:pt x="573" y="135"/>
                      <a:pt x="537" y="123"/>
                      <a:pt x="499" y="123"/>
                    </a:cubicBezTo>
                    <a:cubicBezTo>
                      <a:pt x="466" y="123"/>
                      <a:pt x="435" y="132"/>
                      <a:pt x="409" y="145"/>
                    </a:cubicBezTo>
                    <a:cubicBezTo>
                      <a:pt x="351" y="59"/>
                      <a:pt x="252" y="0"/>
                      <a:pt x="138" y="0"/>
                    </a:cubicBezTo>
                    <a:cubicBezTo>
                      <a:pt x="88" y="0"/>
                      <a:pt x="43" y="12"/>
                      <a:pt x="0" y="31"/>
                    </a:cubicBezTo>
                    <a:cubicBezTo>
                      <a:pt x="698" y="729"/>
                      <a:pt x="698" y="729"/>
                      <a:pt x="698" y="729"/>
                    </a:cubicBezTo>
                    <a:cubicBezTo>
                      <a:pt x="763" y="683"/>
                      <a:pt x="805" y="608"/>
                      <a:pt x="805" y="52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 name="Freeform 7"/>
              <p:cNvSpPr>
                <a:spLocks/>
              </p:cNvSpPr>
              <p:nvPr/>
            </p:nvSpPr>
            <p:spPr bwMode="auto">
              <a:xfrm>
                <a:off x="167" y="1545"/>
                <a:ext cx="935" cy="651"/>
              </a:xfrm>
              <a:custGeom>
                <a:avLst/>
                <a:gdLst>
                  <a:gd name="T0" fmla="*/ 376 w 1074"/>
                  <a:gd name="T1" fmla="*/ 0 h 746"/>
                  <a:gd name="T2" fmla="*/ 190 w 1074"/>
                  <a:gd name="T3" fmla="*/ 295 h 746"/>
                  <a:gd name="T4" fmla="*/ 190 w 1074"/>
                  <a:gd name="T5" fmla="*/ 309 h 746"/>
                  <a:gd name="T6" fmla="*/ 0 w 1074"/>
                  <a:gd name="T7" fmla="*/ 527 h 746"/>
                  <a:gd name="T8" fmla="*/ 219 w 1074"/>
                  <a:gd name="T9" fmla="*/ 746 h 746"/>
                  <a:gd name="T10" fmla="*/ 304 w 1074"/>
                  <a:gd name="T11" fmla="*/ 746 h 746"/>
                  <a:gd name="T12" fmla="*/ 342 w 1074"/>
                  <a:gd name="T13" fmla="*/ 746 h 746"/>
                  <a:gd name="T14" fmla="*/ 356 w 1074"/>
                  <a:gd name="T15" fmla="*/ 746 h 746"/>
                  <a:gd name="T16" fmla="*/ 366 w 1074"/>
                  <a:gd name="T17" fmla="*/ 746 h 746"/>
                  <a:gd name="T18" fmla="*/ 898 w 1074"/>
                  <a:gd name="T19" fmla="*/ 746 h 746"/>
                  <a:gd name="T20" fmla="*/ 924 w 1074"/>
                  <a:gd name="T21" fmla="*/ 746 h 746"/>
                  <a:gd name="T22" fmla="*/ 952 w 1074"/>
                  <a:gd name="T23" fmla="*/ 746 h 746"/>
                  <a:gd name="T24" fmla="*/ 1074 w 1074"/>
                  <a:gd name="T25" fmla="*/ 698 h 746"/>
                  <a:gd name="T26" fmla="*/ 376 w 1074"/>
                  <a:gd name="T27" fmla="*/ 0 h 746"/>
                  <a:gd name="T28" fmla="*/ 376 w 1074"/>
                  <a:gd name="T29"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4" h="746">
                    <a:moveTo>
                      <a:pt x="376" y="0"/>
                    </a:moveTo>
                    <a:cubicBezTo>
                      <a:pt x="266" y="52"/>
                      <a:pt x="190" y="164"/>
                      <a:pt x="190" y="295"/>
                    </a:cubicBezTo>
                    <a:cubicBezTo>
                      <a:pt x="190" y="299"/>
                      <a:pt x="190" y="306"/>
                      <a:pt x="190" y="309"/>
                    </a:cubicBezTo>
                    <a:cubicBezTo>
                      <a:pt x="83" y="325"/>
                      <a:pt x="0" y="416"/>
                      <a:pt x="0" y="527"/>
                    </a:cubicBezTo>
                    <a:cubicBezTo>
                      <a:pt x="0" y="646"/>
                      <a:pt x="97" y="743"/>
                      <a:pt x="219" y="746"/>
                    </a:cubicBezTo>
                    <a:cubicBezTo>
                      <a:pt x="219" y="746"/>
                      <a:pt x="219" y="746"/>
                      <a:pt x="304" y="746"/>
                    </a:cubicBezTo>
                    <a:cubicBezTo>
                      <a:pt x="316" y="746"/>
                      <a:pt x="337" y="746"/>
                      <a:pt x="342" y="746"/>
                    </a:cubicBezTo>
                    <a:cubicBezTo>
                      <a:pt x="342" y="746"/>
                      <a:pt x="342" y="746"/>
                      <a:pt x="356" y="746"/>
                    </a:cubicBezTo>
                    <a:cubicBezTo>
                      <a:pt x="359" y="746"/>
                      <a:pt x="363" y="746"/>
                      <a:pt x="366" y="746"/>
                    </a:cubicBezTo>
                    <a:cubicBezTo>
                      <a:pt x="499" y="746"/>
                      <a:pt x="779" y="746"/>
                      <a:pt x="898" y="746"/>
                    </a:cubicBezTo>
                    <a:cubicBezTo>
                      <a:pt x="907" y="746"/>
                      <a:pt x="915" y="746"/>
                      <a:pt x="924" y="746"/>
                    </a:cubicBezTo>
                    <a:cubicBezTo>
                      <a:pt x="933" y="746"/>
                      <a:pt x="943" y="746"/>
                      <a:pt x="952" y="746"/>
                    </a:cubicBezTo>
                    <a:cubicBezTo>
                      <a:pt x="998" y="741"/>
                      <a:pt x="1038" y="722"/>
                      <a:pt x="1074" y="698"/>
                    </a:cubicBezTo>
                    <a:cubicBezTo>
                      <a:pt x="376" y="0"/>
                      <a:pt x="376" y="0"/>
                      <a:pt x="376" y="0"/>
                    </a:cubicBezTo>
                    <a:cubicBezTo>
                      <a:pt x="376" y="0"/>
                      <a:pt x="376" y="0"/>
                      <a:pt x="376"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93" name="TextBox 103"/>
            <p:cNvSpPr txBox="1"/>
            <p:nvPr/>
          </p:nvSpPr>
          <p:spPr>
            <a:xfrm>
              <a:off x="685157" y="3340484"/>
              <a:ext cx="1808316" cy="764312"/>
            </a:xfrm>
            <a:prstGeom prst="rect">
              <a:avLst/>
            </a:prstGeom>
            <a:noFill/>
          </p:spPr>
          <p:txBody>
            <a:bodyPr wrap="none" lIns="182880" tIns="146304" rIns="182880" bIns="146304" rtlCol="0">
              <a:spAutoFit/>
            </a:bodyPr>
            <a:lstStyle/>
            <a:p>
              <a:pPr algn="ctr">
                <a:lnSpc>
                  <a:spcPct val="90000"/>
                </a:lnSpc>
                <a:spcAft>
                  <a:spcPts val="200"/>
                </a:spcAft>
              </a:pPr>
              <a:r>
                <a:rPr lang="en-US" sz="1600" dirty="0" smtClean="0">
                  <a:gradFill>
                    <a:gsLst>
                      <a:gs pos="2917">
                        <a:srgbClr val="FFFFFF"/>
                      </a:gs>
                      <a:gs pos="30000">
                        <a:srgbClr val="FFFFFF"/>
                      </a:gs>
                    </a:gsLst>
                    <a:lin ang="5400000" scaled="0"/>
                  </a:gradFill>
                </a:rPr>
                <a:t>Azure </a:t>
              </a:r>
            </a:p>
            <a:p>
              <a:pPr algn="ctr">
                <a:lnSpc>
                  <a:spcPct val="90000"/>
                </a:lnSpc>
                <a:spcAft>
                  <a:spcPts val="200"/>
                </a:spcAft>
              </a:pPr>
              <a:r>
                <a:rPr lang="en-US" sz="1600" dirty="0" smtClean="0">
                  <a:gradFill>
                    <a:gsLst>
                      <a:gs pos="2917">
                        <a:srgbClr val="FFFFFF"/>
                      </a:gs>
                      <a:gs pos="30000">
                        <a:srgbClr val="FFFFFF"/>
                      </a:gs>
                    </a:gsLst>
                    <a:lin ang="5400000" scaled="0"/>
                  </a:gradFill>
                </a:rPr>
                <a:t>Active Directory</a:t>
              </a:r>
            </a:p>
          </p:txBody>
        </p:sp>
        <p:cxnSp>
          <p:nvCxnSpPr>
            <p:cNvPr id="120" name="Straight Arrow Connector 119"/>
            <p:cNvCxnSpPr/>
            <p:nvPr/>
          </p:nvCxnSpPr>
          <p:spPr>
            <a:xfrm>
              <a:off x="2409034" y="2968542"/>
              <a:ext cx="609599"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5" name="Group 12"/>
            <p:cNvGrpSpPr>
              <a:grpSpLocks noChangeAspect="1"/>
            </p:cNvGrpSpPr>
            <p:nvPr/>
          </p:nvGrpSpPr>
          <p:grpSpPr bwMode="auto">
            <a:xfrm>
              <a:off x="1345409" y="2627633"/>
              <a:ext cx="514350" cy="511175"/>
              <a:chOff x="655" y="1614"/>
              <a:chExt cx="324" cy="322"/>
            </a:xfrm>
          </p:grpSpPr>
          <p:sp>
            <p:nvSpPr>
              <p:cNvPr id="17" name="Freeform 13"/>
              <p:cNvSpPr>
                <a:spLocks/>
              </p:cNvSpPr>
              <p:nvPr/>
            </p:nvSpPr>
            <p:spPr bwMode="auto">
              <a:xfrm>
                <a:off x="668" y="1628"/>
                <a:ext cx="297" cy="297"/>
              </a:xfrm>
              <a:custGeom>
                <a:avLst/>
                <a:gdLst>
                  <a:gd name="T0" fmla="*/ 0 w 297"/>
                  <a:gd name="T1" fmla="*/ 175 h 297"/>
                  <a:gd name="T2" fmla="*/ 147 w 297"/>
                  <a:gd name="T3" fmla="*/ 0 h 297"/>
                  <a:gd name="T4" fmla="*/ 297 w 297"/>
                  <a:gd name="T5" fmla="*/ 175 h 297"/>
                  <a:gd name="T6" fmla="*/ 147 w 297"/>
                  <a:gd name="T7" fmla="*/ 297 h 297"/>
                  <a:gd name="T8" fmla="*/ 0 w 297"/>
                  <a:gd name="T9" fmla="*/ 175 h 297"/>
                </a:gdLst>
                <a:ahLst/>
                <a:cxnLst>
                  <a:cxn ang="0">
                    <a:pos x="T0" y="T1"/>
                  </a:cxn>
                  <a:cxn ang="0">
                    <a:pos x="T2" y="T3"/>
                  </a:cxn>
                  <a:cxn ang="0">
                    <a:pos x="T4" y="T5"/>
                  </a:cxn>
                  <a:cxn ang="0">
                    <a:pos x="T6" y="T7"/>
                  </a:cxn>
                  <a:cxn ang="0">
                    <a:pos x="T8" y="T9"/>
                  </a:cxn>
                </a:cxnLst>
                <a:rect l="0" t="0" r="r" b="b"/>
                <a:pathLst>
                  <a:path w="297" h="297">
                    <a:moveTo>
                      <a:pt x="0" y="175"/>
                    </a:moveTo>
                    <a:lnTo>
                      <a:pt x="147" y="0"/>
                    </a:lnTo>
                    <a:lnTo>
                      <a:pt x="297" y="175"/>
                    </a:lnTo>
                    <a:lnTo>
                      <a:pt x="147" y="297"/>
                    </a:lnTo>
                    <a:lnTo>
                      <a:pt x="0" y="1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14"/>
              <p:cNvSpPr>
                <a:spLocks noEditPoints="1"/>
              </p:cNvSpPr>
              <p:nvPr/>
            </p:nvSpPr>
            <p:spPr bwMode="auto">
              <a:xfrm>
                <a:off x="655" y="1614"/>
                <a:ext cx="324" cy="322"/>
              </a:xfrm>
              <a:custGeom>
                <a:avLst/>
                <a:gdLst>
                  <a:gd name="T0" fmla="*/ 212 w 428"/>
                  <a:gd name="T1" fmla="*/ 37 h 425"/>
                  <a:gd name="T2" fmla="*/ 393 w 428"/>
                  <a:gd name="T3" fmla="*/ 247 h 425"/>
                  <a:gd name="T4" fmla="*/ 212 w 428"/>
                  <a:gd name="T5" fmla="*/ 394 h 425"/>
                  <a:gd name="T6" fmla="*/ 34 w 428"/>
                  <a:gd name="T7" fmla="*/ 247 h 425"/>
                  <a:gd name="T8" fmla="*/ 212 w 428"/>
                  <a:gd name="T9" fmla="*/ 37 h 425"/>
                  <a:gd name="T10" fmla="*/ 212 w 428"/>
                  <a:gd name="T11" fmla="*/ 0 h 425"/>
                  <a:gd name="T12" fmla="*/ 194 w 428"/>
                  <a:gd name="T13" fmla="*/ 22 h 425"/>
                  <a:gd name="T14" fmla="*/ 16 w 428"/>
                  <a:gd name="T15" fmla="*/ 232 h 425"/>
                  <a:gd name="T16" fmla="*/ 0 w 428"/>
                  <a:gd name="T17" fmla="*/ 250 h 425"/>
                  <a:gd name="T18" fmla="*/ 19 w 428"/>
                  <a:gd name="T19" fmla="*/ 266 h 425"/>
                  <a:gd name="T20" fmla="*/ 197 w 428"/>
                  <a:gd name="T21" fmla="*/ 413 h 425"/>
                  <a:gd name="T22" fmla="*/ 212 w 428"/>
                  <a:gd name="T23" fmla="*/ 425 h 425"/>
                  <a:gd name="T24" fmla="*/ 227 w 428"/>
                  <a:gd name="T25" fmla="*/ 413 h 425"/>
                  <a:gd name="T26" fmla="*/ 408 w 428"/>
                  <a:gd name="T27" fmla="*/ 266 h 425"/>
                  <a:gd name="T28" fmla="*/ 428 w 428"/>
                  <a:gd name="T29" fmla="*/ 251 h 425"/>
                  <a:gd name="T30" fmla="*/ 411 w 428"/>
                  <a:gd name="T31" fmla="*/ 232 h 425"/>
                  <a:gd name="T32" fmla="*/ 230 w 428"/>
                  <a:gd name="T33" fmla="*/ 22 h 425"/>
                  <a:gd name="T34" fmla="*/ 212 w 428"/>
                  <a:gd name="T35"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8" h="425">
                    <a:moveTo>
                      <a:pt x="212" y="37"/>
                    </a:moveTo>
                    <a:cubicBezTo>
                      <a:pt x="393" y="247"/>
                      <a:pt x="393" y="247"/>
                      <a:pt x="393" y="247"/>
                    </a:cubicBezTo>
                    <a:cubicBezTo>
                      <a:pt x="393" y="247"/>
                      <a:pt x="393" y="247"/>
                      <a:pt x="212" y="394"/>
                    </a:cubicBezTo>
                    <a:cubicBezTo>
                      <a:pt x="212" y="394"/>
                      <a:pt x="212" y="394"/>
                      <a:pt x="34" y="247"/>
                    </a:cubicBezTo>
                    <a:cubicBezTo>
                      <a:pt x="34" y="247"/>
                      <a:pt x="34" y="247"/>
                      <a:pt x="212" y="37"/>
                    </a:cubicBezTo>
                    <a:moveTo>
                      <a:pt x="212" y="0"/>
                    </a:moveTo>
                    <a:cubicBezTo>
                      <a:pt x="194" y="22"/>
                      <a:pt x="194" y="22"/>
                      <a:pt x="194" y="22"/>
                    </a:cubicBezTo>
                    <a:cubicBezTo>
                      <a:pt x="16" y="232"/>
                      <a:pt x="16" y="232"/>
                      <a:pt x="16" y="232"/>
                    </a:cubicBezTo>
                    <a:cubicBezTo>
                      <a:pt x="0" y="250"/>
                      <a:pt x="0" y="250"/>
                      <a:pt x="0" y="250"/>
                    </a:cubicBezTo>
                    <a:cubicBezTo>
                      <a:pt x="19" y="266"/>
                      <a:pt x="19" y="266"/>
                      <a:pt x="19" y="266"/>
                    </a:cubicBezTo>
                    <a:cubicBezTo>
                      <a:pt x="197" y="413"/>
                      <a:pt x="197" y="413"/>
                      <a:pt x="197" y="413"/>
                    </a:cubicBezTo>
                    <a:cubicBezTo>
                      <a:pt x="212" y="425"/>
                      <a:pt x="212" y="425"/>
                      <a:pt x="212" y="425"/>
                    </a:cubicBezTo>
                    <a:cubicBezTo>
                      <a:pt x="227" y="413"/>
                      <a:pt x="227" y="413"/>
                      <a:pt x="227" y="413"/>
                    </a:cubicBezTo>
                    <a:cubicBezTo>
                      <a:pt x="408" y="266"/>
                      <a:pt x="408" y="266"/>
                      <a:pt x="408" y="266"/>
                    </a:cubicBezTo>
                    <a:cubicBezTo>
                      <a:pt x="428" y="251"/>
                      <a:pt x="428" y="251"/>
                      <a:pt x="428" y="251"/>
                    </a:cubicBezTo>
                    <a:cubicBezTo>
                      <a:pt x="411" y="232"/>
                      <a:pt x="411" y="232"/>
                      <a:pt x="411" y="232"/>
                    </a:cubicBezTo>
                    <a:cubicBezTo>
                      <a:pt x="230" y="22"/>
                      <a:pt x="230" y="22"/>
                      <a:pt x="230" y="22"/>
                    </a:cubicBezTo>
                    <a:cubicBezTo>
                      <a:pt x="212" y="0"/>
                      <a:pt x="212" y="0"/>
                      <a:pt x="2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5"/>
              <p:cNvSpPr>
                <a:spLocks/>
              </p:cNvSpPr>
              <p:nvPr/>
            </p:nvSpPr>
            <p:spPr bwMode="auto">
              <a:xfrm>
                <a:off x="763" y="1745"/>
                <a:ext cx="46" cy="83"/>
              </a:xfrm>
              <a:custGeom>
                <a:avLst/>
                <a:gdLst>
                  <a:gd name="T0" fmla="*/ 62 w 62"/>
                  <a:gd name="T1" fmla="*/ 110 h 110"/>
                  <a:gd name="T2" fmla="*/ 1 w 62"/>
                  <a:gd name="T3" fmla="*/ 76 h 110"/>
                  <a:gd name="T4" fmla="*/ 2 w 62"/>
                  <a:gd name="T5" fmla="*/ 69 h 110"/>
                  <a:gd name="T6" fmla="*/ 0 w 62"/>
                  <a:gd name="T7" fmla="*/ 57 h 110"/>
                  <a:gd name="T8" fmla="*/ 60 w 62"/>
                  <a:gd name="T9" fmla="*/ 0 h 110"/>
                  <a:gd name="T10" fmla="*/ 62 w 62"/>
                  <a:gd name="T11" fmla="*/ 0 h 110"/>
                  <a:gd name="T12" fmla="*/ 62 w 62"/>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62" h="110">
                    <a:moveTo>
                      <a:pt x="62" y="110"/>
                    </a:moveTo>
                    <a:cubicBezTo>
                      <a:pt x="62" y="110"/>
                      <a:pt x="62" y="110"/>
                      <a:pt x="1" y="76"/>
                    </a:cubicBezTo>
                    <a:cubicBezTo>
                      <a:pt x="2" y="74"/>
                      <a:pt x="2" y="71"/>
                      <a:pt x="2" y="69"/>
                    </a:cubicBezTo>
                    <a:cubicBezTo>
                      <a:pt x="2" y="65"/>
                      <a:pt x="1" y="61"/>
                      <a:pt x="0" y="57"/>
                    </a:cubicBezTo>
                    <a:cubicBezTo>
                      <a:pt x="60" y="0"/>
                      <a:pt x="60" y="0"/>
                      <a:pt x="60" y="0"/>
                    </a:cubicBezTo>
                    <a:cubicBezTo>
                      <a:pt x="61" y="0"/>
                      <a:pt x="61" y="0"/>
                      <a:pt x="62" y="0"/>
                    </a:cubicBezTo>
                    <a:cubicBezTo>
                      <a:pt x="62" y="0"/>
                      <a:pt x="62" y="0"/>
                      <a:pt x="62" y="11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16"/>
              <p:cNvSpPr>
                <a:spLocks/>
              </p:cNvSpPr>
              <p:nvPr/>
            </p:nvSpPr>
            <p:spPr bwMode="auto">
              <a:xfrm>
                <a:off x="681" y="1642"/>
                <a:ext cx="134" cy="271"/>
              </a:xfrm>
              <a:custGeom>
                <a:avLst/>
                <a:gdLst>
                  <a:gd name="T0" fmla="*/ 178 w 178"/>
                  <a:gd name="T1" fmla="*/ 0 h 357"/>
                  <a:gd name="T2" fmla="*/ 178 w 178"/>
                  <a:gd name="T3" fmla="*/ 76 h 357"/>
                  <a:gd name="T4" fmla="*/ 149 w 178"/>
                  <a:gd name="T5" fmla="*/ 107 h 357"/>
                  <a:gd name="T6" fmla="*/ 154 w 178"/>
                  <a:gd name="T7" fmla="*/ 125 h 357"/>
                  <a:gd name="T8" fmla="*/ 96 w 178"/>
                  <a:gd name="T9" fmla="*/ 180 h 357"/>
                  <a:gd name="T10" fmla="*/ 82 w 178"/>
                  <a:gd name="T11" fmla="*/ 176 h 357"/>
                  <a:gd name="T12" fmla="*/ 53 w 178"/>
                  <a:gd name="T13" fmla="*/ 205 h 357"/>
                  <a:gd name="T14" fmla="*/ 82 w 178"/>
                  <a:gd name="T15" fmla="*/ 234 h 357"/>
                  <a:gd name="T16" fmla="*/ 102 w 178"/>
                  <a:gd name="T17" fmla="*/ 225 h 357"/>
                  <a:gd name="T18" fmla="*/ 158 w 178"/>
                  <a:gd name="T19" fmla="*/ 257 h 357"/>
                  <a:gd name="T20" fmla="*/ 152 w 178"/>
                  <a:gd name="T21" fmla="*/ 274 h 357"/>
                  <a:gd name="T22" fmla="*/ 178 w 178"/>
                  <a:gd name="T23" fmla="*/ 303 h 357"/>
                  <a:gd name="T24" fmla="*/ 178 w 178"/>
                  <a:gd name="T25" fmla="*/ 357 h 357"/>
                  <a:gd name="T26" fmla="*/ 0 w 178"/>
                  <a:gd name="T27" fmla="*/ 210 h 357"/>
                  <a:gd name="T28" fmla="*/ 178 w 178"/>
                  <a:gd name="T29"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357">
                    <a:moveTo>
                      <a:pt x="178" y="0"/>
                    </a:moveTo>
                    <a:cubicBezTo>
                      <a:pt x="178" y="76"/>
                      <a:pt x="178" y="76"/>
                      <a:pt x="178" y="76"/>
                    </a:cubicBezTo>
                    <a:cubicBezTo>
                      <a:pt x="162" y="77"/>
                      <a:pt x="149" y="90"/>
                      <a:pt x="149" y="107"/>
                    </a:cubicBezTo>
                    <a:cubicBezTo>
                      <a:pt x="149" y="114"/>
                      <a:pt x="151" y="120"/>
                      <a:pt x="154" y="125"/>
                    </a:cubicBezTo>
                    <a:cubicBezTo>
                      <a:pt x="154" y="125"/>
                      <a:pt x="154" y="125"/>
                      <a:pt x="96" y="180"/>
                    </a:cubicBezTo>
                    <a:cubicBezTo>
                      <a:pt x="92" y="177"/>
                      <a:pt x="87" y="176"/>
                      <a:pt x="82" y="176"/>
                    </a:cubicBezTo>
                    <a:cubicBezTo>
                      <a:pt x="66" y="176"/>
                      <a:pt x="53" y="188"/>
                      <a:pt x="53" y="205"/>
                    </a:cubicBezTo>
                    <a:cubicBezTo>
                      <a:pt x="53" y="221"/>
                      <a:pt x="66" y="234"/>
                      <a:pt x="82" y="234"/>
                    </a:cubicBezTo>
                    <a:cubicBezTo>
                      <a:pt x="89" y="234"/>
                      <a:pt x="96" y="230"/>
                      <a:pt x="102" y="225"/>
                    </a:cubicBezTo>
                    <a:cubicBezTo>
                      <a:pt x="102" y="225"/>
                      <a:pt x="102" y="225"/>
                      <a:pt x="158" y="257"/>
                    </a:cubicBezTo>
                    <a:cubicBezTo>
                      <a:pt x="154" y="261"/>
                      <a:pt x="152" y="267"/>
                      <a:pt x="152" y="274"/>
                    </a:cubicBezTo>
                    <a:cubicBezTo>
                      <a:pt x="152" y="289"/>
                      <a:pt x="163" y="302"/>
                      <a:pt x="178" y="303"/>
                    </a:cubicBezTo>
                    <a:cubicBezTo>
                      <a:pt x="178" y="357"/>
                      <a:pt x="178" y="357"/>
                      <a:pt x="178" y="357"/>
                    </a:cubicBezTo>
                    <a:cubicBezTo>
                      <a:pt x="178" y="357"/>
                      <a:pt x="178" y="357"/>
                      <a:pt x="0" y="210"/>
                    </a:cubicBezTo>
                    <a:cubicBezTo>
                      <a:pt x="0" y="210"/>
                      <a:pt x="0" y="210"/>
                      <a:pt x="178"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7"/>
              <p:cNvSpPr>
                <a:spLocks/>
              </p:cNvSpPr>
              <p:nvPr/>
            </p:nvSpPr>
            <p:spPr bwMode="auto">
              <a:xfrm>
                <a:off x="821" y="1744"/>
                <a:ext cx="47" cy="84"/>
              </a:xfrm>
              <a:custGeom>
                <a:avLst/>
                <a:gdLst>
                  <a:gd name="T0" fmla="*/ 0 w 62"/>
                  <a:gd name="T1" fmla="*/ 112 h 112"/>
                  <a:gd name="T2" fmla="*/ 0 w 62"/>
                  <a:gd name="T3" fmla="*/ 4 h 112"/>
                  <a:gd name="T4" fmla="*/ 10 w 62"/>
                  <a:gd name="T5" fmla="*/ 0 h 112"/>
                  <a:gd name="T6" fmla="*/ 62 w 62"/>
                  <a:gd name="T7" fmla="*/ 64 h 112"/>
                  <a:gd name="T8" fmla="*/ 61 w 62"/>
                  <a:gd name="T9" fmla="*/ 71 h 112"/>
                  <a:gd name="T10" fmla="*/ 61 w 62"/>
                  <a:gd name="T11" fmla="*/ 73 h 112"/>
                  <a:gd name="T12" fmla="*/ 1 w 62"/>
                  <a:gd name="T13" fmla="*/ 112 h 112"/>
                  <a:gd name="T14" fmla="*/ 0 w 62"/>
                  <a:gd name="T15" fmla="*/ 112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112">
                    <a:moveTo>
                      <a:pt x="0" y="112"/>
                    </a:moveTo>
                    <a:cubicBezTo>
                      <a:pt x="0" y="112"/>
                      <a:pt x="0" y="112"/>
                      <a:pt x="0" y="4"/>
                    </a:cubicBezTo>
                    <a:cubicBezTo>
                      <a:pt x="3" y="3"/>
                      <a:pt x="7" y="2"/>
                      <a:pt x="10" y="0"/>
                    </a:cubicBezTo>
                    <a:cubicBezTo>
                      <a:pt x="62" y="64"/>
                      <a:pt x="62" y="64"/>
                      <a:pt x="62" y="64"/>
                    </a:cubicBezTo>
                    <a:cubicBezTo>
                      <a:pt x="62" y="67"/>
                      <a:pt x="61" y="69"/>
                      <a:pt x="61" y="71"/>
                    </a:cubicBezTo>
                    <a:cubicBezTo>
                      <a:pt x="61" y="71"/>
                      <a:pt x="61" y="72"/>
                      <a:pt x="61" y="73"/>
                    </a:cubicBezTo>
                    <a:cubicBezTo>
                      <a:pt x="61" y="73"/>
                      <a:pt x="61" y="73"/>
                      <a:pt x="1" y="112"/>
                    </a:cubicBezTo>
                    <a:cubicBezTo>
                      <a:pt x="1" y="112"/>
                      <a:pt x="0" y="112"/>
                      <a:pt x="0" y="11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18"/>
              <p:cNvSpPr>
                <a:spLocks noEditPoints="1"/>
              </p:cNvSpPr>
              <p:nvPr/>
            </p:nvSpPr>
            <p:spPr bwMode="auto">
              <a:xfrm>
                <a:off x="721" y="1700"/>
                <a:ext cx="94" cy="172"/>
              </a:xfrm>
              <a:custGeom>
                <a:avLst/>
                <a:gdLst>
                  <a:gd name="T0" fmla="*/ 115 w 125"/>
                  <a:gd name="T1" fmla="*/ 60 h 227"/>
                  <a:gd name="T2" fmla="*/ 55 w 125"/>
                  <a:gd name="T3" fmla="*/ 117 h 227"/>
                  <a:gd name="T4" fmla="*/ 57 w 125"/>
                  <a:gd name="T5" fmla="*/ 129 h 227"/>
                  <a:gd name="T6" fmla="*/ 56 w 125"/>
                  <a:gd name="T7" fmla="*/ 136 h 227"/>
                  <a:gd name="T8" fmla="*/ 117 w 125"/>
                  <a:gd name="T9" fmla="*/ 170 h 227"/>
                  <a:gd name="T10" fmla="*/ 117 w 125"/>
                  <a:gd name="T11" fmla="*/ 60 h 227"/>
                  <a:gd name="T12" fmla="*/ 115 w 125"/>
                  <a:gd name="T13" fmla="*/ 60 h 227"/>
                  <a:gd name="T14" fmla="*/ 49 w 125"/>
                  <a:gd name="T15" fmla="*/ 149 h 227"/>
                  <a:gd name="T16" fmla="*/ 29 w 125"/>
                  <a:gd name="T17" fmla="*/ 158 h 227"/>
                  <a:gd name="T18" fmla="*/ 0 w 125"/>
                  <a:gd name="T19" fmla="*/ 129 h 227"/>
                  <a:gd name="T20" fmla="*/ 29 w 125"/>
                  <a:gd name="T21" fmla="*/ 100 h 227"/>
                  <a:gd name="T22" fmla="*/ 43 w 125"/>
                  <a:gd name="T23" fmla="*/ 104 h 227"/>
                  <a:gd name="T24" fmla="*/ 101 w 125"/>
                  <a:gd name="T25" fmla="*/ 49 h 227"/>
                  <a:gd name="T26" fmla="*/ 96 w 125"/>
                  <a:gd name="T27" fmla="*/ 31 h 227"/>
                  <a:gd name="T28" fmla="*/ 125 w 125"/>
                  <a:gd name="T29" fmla="*/ 0 h 227"/>
                  <a:gd name="T30" fmla="*/ 125 w 125"/>
                  <a:gd name="T31" fmla="*/ 227 h 227"/>
                  <a:gd name="T32" fmla="*/ 99 w 125"/>
                  <a:gd name="T33" fmla="*/ 198 h 227"/>
                  <a:gd name="T34" fmla="*/ 105 w 125"/>
                  <a:gd name="T35" fmla="*/ 181 h 227"/>
                  <a:gd name="T36" fmla="*/ 49 w 125"/>
                  <a:gd name="T37" fmla="*/ 149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 h="227">
                    <a:moveTo>
                      <a:pt x="115" y="60"/>
                    </a:moveTo>
                    <a:cubicBezTo>
                      <a:pt x="55" y="117"/>
                      <a:pt x="55" y="117"/>
                      <a:pt x="55" y="117"/>
                    </a:cubicBezTo>
                    <a:cubicBezTo>
                      <a:pt x="56" y="121"/>
                      <a:pt x="57" y="125"/>
                      <a:pt x="57" y="129"/>
                    </a:cubicBezTo>
                    <a:cubicBezTo>
                      <a:pt x="57" y="131"/>
                      <a:pt x="57" y="134"/>
                      <a:pt x="56" y="136"/>
                    </a:cubicBezTo>
                    <a:cubicBezTo>
                      <a:pt x="117" y="170"/>
                      <a:pt x="117" y="170"/>
                      <a:pt x="117" y="170"/>
                    </a:cubicBezTo>
                    <a:cubicBezTo>
                      <a:pt x="117" y="60"/>
                      <a:pt x="117" y="60"/>
                      <a:pt x="117" y="60"/>
                    </a:cubicBezTo>
                    <a:cubicBezTo>
                      <a:pt x="116" y="60"/>
                      <a:pt x="116" y="60"/>
                      <a:pt x="115" y="60"/>
                    </a:cubicBezTo>
                    <a:close/>
                    <a:moveTo>
                      <a:pt x="49" y="149"/>
                    </a:moveTo>
                    <a:cubicBezTo>
                      <a:pt x="43" y="154"/>
                      <a:pt x="36" y="158"/>
                      <a:pt x="29" y="158"/>
                    </a:cubicBezTo>
                    <a:cubicBezTo>
                      <a:pt x="13" y="158"/>
                      <a:pt x="0" y="145"/>
                      <a:pt x="0" y="129"/>
                    </a:cubicBezTo>
                    <a:cubicBezTo>
                      <a:pt x="0" y="112"/>
                      <a:pt x="13" y="100"/>
                      <a:pt x="29" y="100"/>
                    </a:cubicBezTo>
                    <a:cubicBezTo>
                      <a:pt x="34" y="100"/>
                      <a:pt x="39" y="101"/>
                      <a:pt x="43" y="104"/>
                    </a:cubicBezTo>
                    <a:cubicBezTo>
                      <a:pt x="101" y="49"/>
                      <a:pt x="101" y="49"/>
                      <a:pt x="101" y="49"/>
                    </a:cubicBezTo>
                    <a:cubicBezTo>
                      <a:pt x="98" y="44"/>
                      <a:pt x="96" y="38"/>
                      <a:pt x="96" y="31"/>
                    </a:cubicBezTo>
                    <a:cubicBezTo>
                      <a:pt x="96" y="14"/>
                      <a:pt x="109" y="1"/>
                      <a:pt x="125" y="0"/>
                    </a:cubicBezTo>
                    <a:cubicBezTo>
                      <a:pt x="125" y="227"/>
                      <a:pt x="125" y="227"/>
                      <a:pt x="125" y="227"/>
                    </a:cubicBezTo>
                    <a:cubicBezTo>
                      <a:pt x="110" y="226"/>
                      <a:pt x="99" y="213"/>
                      <a:pt x="99" y="198"/>
                    </a:cubicBezTo>
                    <a:cubicBezTo>
                      <a:pt x="99" y="191"/>
                      <a:pt x="101" y="185"/>
                      <a:pt x="105" y="181"/>
                    </a:cubicBezTo>
                    <a:cubicBezTo>
                      <a:pt x="49" y="149"/>
                      <a:pt x="49" y="149"/>
                      <a:pt x="49" y="1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19"/>
              <p:cNvSpPr>
                <a:spLocks/>
              </p:cNvSpPr>
              <p:nvPr/>
            </p:nvSpPr>
            <p:spPr bwMode="auto">
              <a:xfrm>
                <a:off x="815" y="1642"/>
                <a:ext cx="137" cy="271"/>
              </a:xfrm>
              <a:custGeom>
                <a:avLst/>
                <a:gdLst>
                  <a:gd name="T0" fmla="*/ 181 w 181"/>
                  <a:gd name="T1" fmla="*/ 210 h 357"/>
                  <a:gd name="T2" fmla="*/ 0 w 181"/>
                  <a:gd name="T3" fmla="*/ 357 h 357"/>
                  <a:gd name="T4" fmla="*/ 0 w 181"/>
                  <a:gd name="T5" fmla="*/ 303 h 357"/>
                  <a:gd name="T6" fmla="*/ 2 w 181"/>
                  <a:gd name="T7" fmla="*/ 303 h 357"/>
                  <a:gd name="T8" fmla="*/ 31 w 181"/>
                  <a:gd name="T9" fmla="*/ 274 h 357"/>
                  <a:gd name="T10" fmla="*/ 26 w 181"/>
                  <a:gd name="T11" fmla="*/ 257 h 357"/>
                  <a:gd name="T12" fmla="*/ 76 w 181"/>
                  <a:gd name="T13" fmla="*/ 224 h 357"/>
                  <a:gd name="T14" fmla="*/ 97 w 181"/>
                  <a:gd name="T15" fmla="*/ 234 h 357"/>
                  <a:gd name="T16" fmla="*/ 126 w 181"/>
                  <a:gd name="T17" fmla="*/ 205 h 357"/>
                  <a:gd name="T18" fmla="*/ 97 w 181"/>
                  <a:gd name="T19" fmla="*/ 176 h 357"/>
                  <a:gd name="T20" fmla="*/ 79 w 181"/>
                  <a:gd name="T21" fmla="*/ 183 h 357"/>
                  <a:gd name="T22" fmla="*/ 30 w 181"/>
                  <a:gd name="T23" fmla="*/ 122 h 357"/>
                  <a:gd name="T24" fmla="*/ 34 w 181"/>
                  <a:gd name="T25" fmla="*/ 107 h 357"/>
                  <a:gd name="T26" fmla="*/ 2 w 181"/>
                  <a:gd name="T27" fmla="*/ 76 h 357"/>
                  <a:gd name="T28" fmla="*/ 0 w 181"/>
                  <a:gd name="T29" fmla="*/ 76 h 357"/>
                  <a:gd name="T30" fmla="*/ 0 w 181"/>
                  <a:gd name="T31" fmla="*/ 0 h 357"/>
                  <a:gd name="T32" fmla="*/ 181 w 181"/>
                  <a:gd name="T33" fmla="*/ 21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1" h="357">
                    <a:moveTo>
                      <a:pt x="181" y="210"/>
                    </a:moveTo>
                    <a:cubicBezTo>
                      <a:pt x="181" y="210"/>
                      <a:pt x="181" y="210"/>
                      <a:pt x="0" y="357"/>
                    </a:cubicBezTo>
                    <a:cubicBezTo>
                      <a:pt x="0" y="303"/>
                      <a:pt x="0" y="303"/>
                      <a:pt x="0" y="303"/>
                    </a:cubicBezTo>
                    <a:cubicBezTo>
                      <a:pt x="1" y="303"/>
                      <a:pt x="1" y="303"/>
                      <a:pt x="2" y="303"/>
                    </a:cubicBezTo>
                    <a:cubicBezTo>
                      <a:pt x="18" y="303"/>
                      <a:pt x="31" y="290"/>
                      <a:pt x="31" y="274"/>
                    </a:cubicBezTo>
                    <a:cubicBezTo>
                      <a:pt x="31" y="268"/>
                      <a:pt x="29" y="262"/>
                      <a:pt x="26" y="257"/>
                    </a:cubicBezTo>
                    <a:cubicBezTo>
                      <a:pt x="26" y="257"/>
                      <a:pt x="26" y="257"/>
                      <a:pt x="76" y="224"/>
                    </a:cubicBezTo>
                    <a:cubicBezTo>
                      <a:pt x="81" y="230"/>
                      <a:pt x="89" y="234"/>
                      <a:pt x="97" y="234"/>
                    </a:cubicBezTo>
                    <a:cubicBezTo>
                      <a:pt x="113" y="234"/>
                      <a:pt x="126" y="221"/>
                      <a:pt x="126" y="205"/>
                    </a:cubicBezTo>
                    <a:cubicBezTo>
                      <a:pt x="126" y="188"/>
                      <a:pt x="113" y="176"/>
                      <a:pt x="97" y="176"/>
                    </a:cubicBezTo>
                    <a:cubicBezTo>
                      <a:pt x="90" y="176"/>
                      <a:pt x="84" y="178"/>
                      <a:pt x="79" y="183"/>
                    </a:cubicBezTo>
                    <a:cubicBezTo>
                      <a:pt x="79" y="183"/>
                      <a:pt x="79" y="183"/>
                      <a:pt x="30" y="122"/>
                    </a:cubicBezTo>
                    <a:cubicBezTo>
                      <a:pt x="32" y="117"/>
                      <a:pt x="34" y="112"/>
                      <a:pt x="34" y="107"/>
                    </a:cubicBezTo>
                    <a:cubicBezTo>
                      <a:pt x="34" y="90"/>
                      <a:pt x="19" y="76"/>
                      <a:pt x="2" y="76"/>
                    </a:cubicBezTo>
                    <a:cubicBezTo>
                      <a:pt x="1" y="76"/>
                      <a:pt x="1" y="76"/>
                      <a:pt x="0" y="76"/>
                    </a:cubicBezTo>
                    <a:cubicBezTo>
                      <a:pt x="0" y="0"/>
                      <a:pt x="0" y="0"/>
                      <a:pt x="0" y="0"/>
                    </a:cubicBezTo>
                    <a:lnTo>
                      <a:pt x="181" y="21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20"/>
              <p:cNvSpPr>
                <a:spLocks noEditPoints="1"/>
              </p:cNvSpPr>
              <p:nvPr/>
            </p:nvSpPr>
            <p:spPr bwMode="auto">
              <a:xfrm>
                <a:off x="815" y="1700"/>
                <a:ext cx="96" cy="172"/>
              </a:xfrm>
              <a:custGeom>
                <a:avLst/>
                <a:gdLst>
                  <a:gd name="T0" fmla="*/ 7 w 126"/>
                  <a:gd name="T1" fmla="*/ 62 h 227"/>
                  <a:gd name="T2" fmla="*/ 7 w 126"/>
                  <a:gd name="T3" fmla="*/ 170 h 227"/>
                  <a:gd name="T4" fmla="*/ 8 w 126"/>
                  <a:gd name="T5" fmla="*/ 170 h 227"/>
                  <a:gd name="T6" fmla="*/ 68 w 126"/>
                  <a:gd name="T7" fmla="*/ 131 h 227"/>
                  <a:gd name="T8" fmla="*/ 68 w 126"/>
                  <a:gd name="T9" fmla="*/ 129 h 227"/>
                  <a:gd name="T10" fmla="*/ 69 w 126"/>
                  <a:gd name="T11" fmla="*/ 122 h 227"/>
                  <a:gd name="T12" fmla="*/ 17 w 126"/>
                  <a:gd name="T13" fmla="*/ 58 h 227"/>
                  <a:gd name="T14" fmla="*/ 7 w 126"/>
                  <a:gd name="T15" fmla="*/ 62 h 227"/>
                  <a:gd name="T16" fmla="*/ 31 w 126"/>
                  <a:gd name="T17" fmla="*/ 198 h 227"/>
                  <a:gd name="T18" fmla="*/ 2 w 126"/>
                  <a:gd name="T19" fmla="*/ 227 h 227"/>
                  <a:gd name="T20" fmla="*/ 0 w 126"/>
                  <a:gd name="T21" fmla="*/ 227 h 227"/>
                  <a:gd name="T22" fmla="*/ 0 w 126"/>
                  <a:gd name="T23" fmla="*/ 0 h 227"/>
                  <a:gd name="T24" fmla="*/ 2 w 126"/>
                  <a:gd name="T25" fmla="*/ 0 h 227"/>
                  <a:gd name="T26" fmla="*/ 34 w 126"/>
                  <a:gd name="T27" fmla="*/ 31 h 227"/>
                  <a:gd name="T28" fmla="*/ 30 w 126"/>
                  <a:gd name="T29" fmla="*/ 46 h 227"/>
                  <a:gd name="T30" fmla="*/ 79 w 126"/>
                  <a:gd name="T31" fmla="*/ 107 h 227"/>
                  <a:gd name="T32" fmla="*/ 97 w 126"/>
                  <a:gd name="T33" fmla="*/ 100 h 227"/>
                  <a:gd name="T34" fmla="*/ 126 w 126"/>
                  <a:gd name="T35" fmla="*/ 129 h 227"/>
                  <a:gd name="T36" fmla="*/ 97 w 126"/>
                  <a:gd name="T37" fmla="*/ 158 h 227"/>
                  <a:gd name="T38" fmla="*/ 76 w 126"/>
                  <a:gd name="T39" fmla="*/ 148 h 227"/>
                  <a:gd name="T40" fmla="*/ 26 w 126"/>
                  <a:gd name="T41" fmla="*/ 181 h 227"/>
                  <a:gd name="T42" fmla="*/ 31 w 126"/>
                  <a:gd name="T43" fmla="*/ 19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6" h="227">
                    <a:moveTo>
                      <a:pt x="7" y="62"/>
                    </a:moveTo>
                    <a:cubicBezTo>
                      <a:pt x="7" y="170"/>
                      <a:pt x="7" y="170"/>
                      <a:pt x="7" y="170"/>
                    </a:cubicBezTo>
                    <a:cubicBezTo>
                      <a:pt x="7" y="170"/>
                      <a:pt x="8" y="170"/>
                      <a:pt x="8" y="170"/>
                    </a:cubicBezTo>
                    <a:cubicBezTo>
                      <a:pt x="68" y="131"/>
                      <a:pt x="68" y="131"/>
                      <a:pt x="68" y="131"/>
                    </a:cubicBezTo>
                    <a:cubicBezTo>
                      <a:pt x="68" y="130"/>
                      <a:pt x="68" y="129"/>
                      <a:pt x="68" y="129"/>
                    </a:cubicBezTo>
                    <a:cubicBezTo>
                      <a:pt x="68" y="127"/>
                      <a:pt x="69" y="125"/>
                      <a:pt x="69" y="122"/>
                    </a:cubicBezTo>
                    <a:cubicBezTo>
                      <a:pt x="17" y="58"/>
                      <a:pt x="17" y="58"/>
                      <a:pt x="17" y="58"/>
                    </a:cubicBezTo>
                    <a:cubicBezTo>
                      <a:pt x="14" y="60"/>
                      <a:pt x="10" y="61"/>
                      <a:pt x="7" y="62"/>
                    </a:cubicBezTo>
                    <a:close/>
                    <a:moveTo>
                      <a:pt x="31" y="198"/>
                    </a:moveTo>
                    <a:cubicBezTo>
                      <a:pt x="31" y="214"/>
                      <a:pt x="18" y="227"/>
                      <a:pt x="2" y="227"/>
                    </a:cubicBezTo>
                    <a:cubicBezTo>
                      <a:pt x="1" y="227"/>
                      <a:pt x="1" y="227"/>
                      <a:pt x="0" y="227"/>
                    </a:cubicBezTo>
                    <a:cubicBezTo>
                      <a:pt x="0" y="0"/>
                      <a:pt x="0" y="0"/>
                      <a:pt x="0" y="0"/>
                    </a:cubicBezTo>
                    <a:cubicBezTo>
                      <a:pt x="1" y="0"/>
                      <a:pt x="1" y="0"/>
                      <a:pt x="2" y="0"/>
                    </a:cubicBezTo>
                    <a:cubicBezTo>
                      <a:pt x="19" y="0"/>
                      <a:pt x="34" y="14"/>
                      <a:pt x="34" y="31"/>
                    </a:cubicBezTo>
                    <a:cubicBezTo>
                      <a:pt x="34" y="36"/>
                      <a:pt x="32" y="41"/>
                      <a:pt x="30" y="46"/>
                    </a:cubicBezTo>
                    <a:cubicBezTo>
                      <a:pt x="79" y="107"/>
                      <a:pt x="79" y="107"/>
                      <a:pt x="79" y="107"/>
                    </a:cubicBezTo>
                    <a:cubicBezTo>
                      <a:pt x="84" y="102"/>
                      <a:pt x="90" y="100"/>
                      <a:pt x="97" y="100"/>
                    </a:cubicBezTo>
                    <a:cubicBezTo>
                      <a:pt x="113" y="100"/>
                      <a:pt x="126" y="112"/>
                      <a:pt x="126" y="129"/>
                    </a:cubicBezTo>
                    <a:cubicBezTo>
                      <a:pt x="126" y="145"/>
                      <a:pt x="113" y="158"/>
                      <a:pt x="97" y="158"/>
                    </a:cubicBezTo>
                    <a:cubicBezTo>
                      <a:pt x="89" y="158"/>
                      <a:pt x="81" y="154"/>
                      <a:pt x="76" y="148"/>
                    </a:cubicBezTo>
                    <a:cubicBezTo>
                      <a:pt x="26" y="181"/>
                      <a:pt x="26" y="181"/>
                      <a:pt x="26" y="181"/>
                    </a:cubicBezTo>
                    <a:cubicBezTo>
                      <a:pt x="29" y="186"/>
                      <a:pt x="31" y="192"/>
                      <a:pt x="31" y="1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1157" name="Group 1156"/>
          <p:cNvGrpSpPr/>
          <p:nvPr/>
        </p:nvGrpSpPr>
        <p:grpSpPr>
          <a:xfrm>
            <a:off x="9860062" y="2679401"/>
            <a:ext cx="1517881" cy="1178148"/>
            <a:chOff x="10123714" y="2679401"/>
            <a:chExt cx="1517881" cy="1178148"/>
          </a:xfrm>
        </p:grpSpPr>
        <p:sp>
          <p:nvSpPr>
            <p:cNvPr id="96" name="TextBox 95"/>
            <p:cNvSpPr txBox="1"/>
            <p:nvPr/>
          </p:nvSpPr>
          <p:spPr>
            <a:xfrm>
              <a:off x="10812201" y="3340484"/>
              <a:ext cx="829394" cy="517065"/>
            </a:xfrm>
            <a:prstGeom prst="rect">
              <a:avLst/>
            </a:prstGeom>
            <a:noFill/>
          </p:spPr>
          <p:txBody>
            <a:bodyPr wrap="none" lIns="182880" tIns="146304" rIns="182880" bIns="146304" rtlCol="0">
              <a:spAutoFit/>
            </a:bodyPr>
            <a:lstStyle/>
            <a:p>
              <a:pPr algn="ctr">
                <a:lnSpc>
                  <a:spcPct val="90000"/>
                </a:lnSpc>
                <a:spcAft>
                  <a:spcPts val="600"/>
                </a:spcAft>
              </a:pPr>
              <a:r>
                <a:rPr lang="en-US" sz="1600" dirty="0" smtClean="0">
                  <a:gradFill>
                    <a:gsLst>
                      <a:gs pos="2917">
                        <a:srgbClr val="FFFFFF"/>
                      </a:gs>
                      <a:gs pos="30000">
                        <a:srgbClr val="FFFFFF"/>
                      </a:gs>
                    </a:gsLst>
                    <a:lin ang="5400000" scaled="0"/>
                  </a:gradFill>
                </a:rPr>
                <a:t>Apps</a:t>
              </a:r>
            </a:p>
          </p:txBody>
        </p:sp>
        <p:cxnSp>
          <p:nvCxnSpPr>
            <p:cNvPr id="56" name="Straight Arrow Connector 55"/>
            <p:cNvCxnSpPr/>
            <p:nvPr/>
          </p:nvCxnSpPr>
          <p:spPr>
            <a:xfrm>
              <a:off x="10123714" y="2968542"/>
              <a:ext cx="609599"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53" name="Freeform 28"/>
            <p:cNvSpPr>
              <a:spLocks noEditPoints="1"/>
            </p:cNvSpPr>
            <p:nvPr/>
          </p:nvSpPr>
          <p:spPr bwMode="auto">
            <a:xfrm>
              <a:off x="10928658" y="2679401"/>
              <a:ext cx="596481" cy="596481"/>
            </a:xfrm>
            <a:custGeom>
              <a:avLst/>
              <a:gdLst>
                <a:gd name="T0" fmla="*/ 35 w 429"/>
                <a:gd name="T1" fmla="*/ 0 h 429"/>
                <a:gd name="T2" fmla="*/ 21 w 429"/>
                <a:gd name="T3" fmla="*/ 3 h 429"/>
                <a:gd name="T4" fmla="*/ 3 w 429"/>
                <a:gd name="T5" fmla="*/ 21 h 429"/>
                <a:gd name="T6" fmla="*/ 0 w 429"/>
                <a:gd name="T7" fmla="*/ 160 h 429"/>
                <a:gd name="T8" fmla="*/ 3 w 429"/>
                <a:gd name="T9" fmla="*/ 173 h 429"/>
                <a:gd name="T10" fmla="*/ 21 w 429"/>
                <a:gd name="T11" fmla="*/ 195 h 429"/>
                <a:gd name="T12" fmla="*/ 163 w 429"/>
                <a:gd name="T13" fmla="*/ 197 h 429"/>
                <a:gd name="T14" fmla="*/ 176 w 429"/>
                <a:gd name="T15" fmla="*/ 195 h 429"/>
                <a:gd name="T16" fmla="*/ 195 w 429"/>
                <a:gd name="T17" fmla="*/ 173 h 429"/>
                <a:gd name="T18" fmla="*/ 197 w 429"/>
                <a:gd name="T19" fmla="*/ 35 h 429"/>
                <a:gd name="T20" fmla="*/ 195 w 429"/>
                <a:gd name="T21" fmla="*/ 21 h 429"/>
                <a:gd name="T22" fmla="*/ 176 w 429"/>
                <a:gd name="T23" fmla="*/ 3 h 429"/>
                <a:gd name="T24" fmla="*/ 163 w 429"/>
                <a:gd name="T25" fmla="*/ 0 h 429"/>
                <a:gd name="T26" fmla="*/ 35 w 429"/>
                <a:gd name="T27" fmla="*/ 163 h 429"/>
                <a:gd name="T28" fmla="*/ 163 w 429"/>
                <a:gd name="T29" fmla="*/ 35 h 429"/>
                <a:gd name="T30" fmla="*/ 163 w 429"/>
                <a:gd name="T31" fmla="*/ 232 h 429"/>
                <a:gd name="T32" fmla="*/ 35 w 429"/>
                <a:gd name="T33" fmla="*/ 232 h 429"/>
                <a:gd name="T34" fmla="*/ 11 w 429"/>
                <a:gd name="T35" fmla="*/ 242 h 429"/>
                <a:gd name="T36" fmla="*/ 0 w 429"/>
                <a:gd name="T37" fmla="*/ 266 h 429"/>
                <a:gd name="T38" fmla="*/ 0 w 429"/>
                <a:gd name="T39" fmla="*/ 394 h 429"/>
                <a:gd name="T40" fmla="*/ 11 w 429"/>
                <a:gd name="T41" fmla="*/ 418 h 429"/>
                <a:gd name="T42" fmla="*/ 35 w 429"/>
                <a:gd name="T43" fmla="*/ 429 h 429"/>
                <a:gd name="T44" fmla="*/ 163 w 429"/>
                <a:gd name="T45" fmla="*/ 429 h 429"/>
                <a:gd name="T46" fmla="*/ 187 w 429"/>
                <a:gd name="T47" fmla="*/ 418 h 429"/>
                <a:gd name="T48" fmla="*/ 197 w 429"/>
                <a:gd name="T49" fmla="*/ 394 h 429"/>
                <a:gd name="T50" fmla="*/ 197 w 429"/>
                <a:gd name="T51" fmla="*/ 266 h 429"/>
                <a:gd name="T52" fmla="*/ 187 w 429"/>
                <a:gd name="T53" fmla="*/ 242 h 429"/>
                <a:gd name="T54" fmla="*/ 163 w 429"/>
                <a:gd name="T55" fmla="*/ 232 h 429"/>
                <a:gd name="T56" fmla="*/ 163 w 429"/>
                <a:gd name="T57" fmla="*/ 394 h 429"/>
                <a:gd name="T58" fmla="*/ 35 w 429"/>
                <a:gd name="T59" fmla="*/ 266 h 429"/>
                <a:gd name="T60" fmla="*/ 163 w 429"/>
                <a:gd name="T61" fmla="*/ 394 h 429"/>
                <a:gd name="T62" fmla="*/ 266 w 429"/>
                <a:gd name="T63" fmla="*/ 0 h 429"/>
                <a:gd name="T64" fmla="*/ 253 w 429"/>
                <a:gd name="T65" fmla="*/ 3 h 429"/>
                <a:gd name="T66" fmla="*/ 234 w 429"/>
                <a:gd name="T67" fmla="*/ 21 h 429"/>
                <a:gd name="T68" fmla="*/ 232 w 429"/>
                <a:gd name="T69" fmla="*/ 163 h 429"/>
                <a:gd name="T70" fmla="*/ 234 w 429"/>
                <a:gd name="T71" fmla="*/ 176 h 429"/>
                <a:gd name="T72" fmla="*/ 253 w 429"/>
                <a:gd name="T73" fmla="*/ 195 h 429"/>
                <a:gd name="T74" fmla="*/ 394 w 429"/>
                <a:gd name="T75" fmla="*/ 197 h 429"/>
                <a:gd name="T76" fmla="*/ 408 w 429"/>
                <a:gd name="T77" fmla="*/ 195 h 429"/>
                <a:gd name="T78" fmla="*/ 426 w 429"/>
                <a:gd name="T79" fmla="*/ 176 h 429"/>
                <a:gd name="T80" fmla="*/ 429 w 429"/>
                <a:gd name="T81" fmla="*/ 35 h 429"/>
                <a:gd name="T82" fmla="*/ 426 w 429"/>
                <a:gd name="T83" fmla="*/ 21 h 429"/>
                <a:gd name="T84" fmla="*/ 408 w 429"/>
                <a:gd name="T85" fmla="*/ 3 h 429"/>
                <a:gd name="T86" fmla="*/ 394 w 429"/>
                <a:gd name="T87" fmla="*/ 0 h 429"/>
                <a:gd name="T88" fmla="*/ 266 w 429"/>
                <a:gd name="T89" fmla="*/ 163 h 429"/>
                <a:gd name="T90" fmla="*/ 394 w 429"/>
                <a:gd name="T91" fmla="*/ 35 h 429"/>
                <a:gd name="T92" fmla="*/ 389 w 429"/>
                <a:gd name="T93" fmla="*/ 232 h 429"/>
                <a:gd name="T94" fmla="*/ 266 w 429"/>
                <a:gd name="T95" fmla="*/ 232 h 429"/>
                <a:gd name="T96" fmla="*/ 240 w 429"/>
                <a:gd name="T97" fmla="*/ 242 h 429"/>
                <a:gd name="T98" fmla="*/ 232 w 429"/>
                <a:gd name="T99" fmla="*/ 266 h 429"/>
                <a:gd name="T100" fmla="*/ 232 w 429"/>
                <a:gd name="T101" fmla="*/ 394 h 429"/>
                <a:gd name="T102" fmla="*/ 240 w 429"/>
                <a:gd name="T103" fmla="*/ 418 h 429"/>
                <a:gd name="T104" fmla="*/ 266 w 429"/>
                <a:gd name="T105" fmla="*/ 429 h 429"/>
                <a:gd name="T106" fmla="*/ 394 w 429"/>
                <a:gd name="T107" fmla="*/ 429 h 429"/>
                <a:gd name="T108" fmla="*/ 418 w 429"/>
                <a:gd name="T109" fmla="*/ 418 h 429"/>
                <a:gd name="T110" fmla="*/ 429 w 429"/>
                <a:gd name="T111" fmla="*/ 394 h 429"/>
                <a:gd name="T112" fmla="*/ 429 w 429"/>
                <a:gd name="T113" fmla="*/ 266 h 429"/>
                <a:gd name="T114" fmla="*/ 426 w 429"/>
                <a:gd name="T115" fmla="*/ 253 h 429"/>
                <a:gd name="T116" fmla="*/ 405 w 429"/>
                <a:gd name="T117" fmla="*/ 234 h 429"/>
                <a:gd name="T118" fmla="*/ 389 w 429"/>
                <a:gd name="T119" fmla="*/ 232 h 429"/>
                <a:gd name="T120" fmla="*/ 266 w 429"/>
                <a:gd name="T121" fmla="*/ 394 h 429"/>
                <a:gd name="T122" fmla="*/ 394 w 429"/>
                <a:gd name="T123" fmla="*/ 266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9" h="429">
                  <a:moveTo>
                    <a:pt x="163" y="0"/>
                  </a:moveTo>
                  <a:lnTo>
                    <a:pt x="35" y="0"/>
                  </a:lnTo>
                  <a:lnTo>
                    <a:pt x="35" y="0"/>
                  </a:lnTo>
                  <a:lnTo>
                    <a:pt x="21" y="3"/>
                  </a:lnTo>
                  <a:lnTo>
                    <a:pt x="11" y="11"/>
                  </a:lnTo>
                  <a:lnTo>
                    <a:pt x="3" y="21"/>
                  </a:lnTo>
                  <a:lnTo>
                    <a:pt x="0" y="35"/>
                  </a:lnTo>
                  <a:lnTo>
                    <a:pt x="0" y="160"/>
                  </a:lnTo>
                  <a:lnTo>
                    <a:pt x="0" y="160"/>
                  </a:lnTo>
                  <a:lnTo>
                    <a:pt x="3" y="173"/>
                  </a:lnTo>
                  <a:lnTo>
                    <a:pt x="11" y="187"/>
                  </a:lnTo>
                  <a:lnTo>
                    <a:pt x="21" y="195"/>
                  </a:lnTo>
                  <a:lnTo>
                    <a:pt x="35" y="197"/>
                  </a:lnTo>
                  <a:lnTo>
                    <a:pt x="163" y="197"/>
                  </a:lnTo>
                  <a:lnTo>
                    <a:pt x="163" y="197"/>
                  </a:lnTo>
                  <a:lnTo>
                    <a:pt x="176" y="195"/>
                  </a:lnTo>
                  <a:lnTo>
                    <a:pt x="187" y="187"/>
                  </a:lnTo>
                  <a:lnTo>
                    <a:pt x="195" y="173"/>
                  </a:lnTo>
                  <a:lnTo>
                    <a:pt x="197" y="160"/>
                  </a:lnTo>
                  <a:lnTo>
                    <a:pt x="197" y="35"/>
                  </a:lnTo>
                  <a:lnTo>
                    <a:pt x="197" y="35"/>
                  </a:lnTo>
                  <a:lnTo>
                    <a:pt x="195" y="21"/>
                  </a:lnTo>
                  <a:lnTo>
                    <a:pt x="187" y="11"/>
                  </a:lnTo>
                  <a:lnTo>
                    <a:pt x="176" y="3"/>
                  </a:lnTo>
                  <a:lnTo>
                    <a:pt x="163" y="0"/>
                  </a:lnTo>
                  <a:lnTo>
                    <a:pt x="163" y="0"/>
                  </a:lnTo>
                  <a:close/>
                  <a:moveTo>
                    <a:pt x="163" y="163"/>
                  </a:moveTo>
                  <a:lnTo>
                    <a:pt x="35" y="163"/>
                  </a:lnTo>
                  <a:lnTo>
                    <a:pt x="35" y="35"/>
                  </a:lnTo>
                  <a:lnTo>
                    <a:pt x="163" y="35"/>
                  </a:lnTo>
                  <a:lnTo>
                    <a:pt x="163" y="163"/>
                  </a:lnTo>
                  <a:close/>
                  <a:moveTo>
                    <a:pt x="163" y="232"/>
                  </a:moveTo>
                  <a:lnTo>
                    <a:pt x="35" y="232"/>
                  </a:lnTo>
                  <a:lnTo>
                    <a:pt x="35" y="232"/>
                  </a:lnTo>
                  <a:lnTo>
                    <a:pt x="21" y="234"/>
                  </a:lnTo>
                  <a:lnTo>
                    <a:pt x="11" y="242"/>
                  </a:lnTo>
                  <a:lnTo>
                    <a:pt x="3" y="253"/>
                  </a:lnTo>
                  <a:lnTo>
                    <a:pt x="0" y="266"/>
                  </a:lnTo>
                  <a:lnTo>
                    <a:pt x="0" y="394"/>
                  </a:lnTo>
                  <a:lnTo>
                    <a:pt x="0" y="394"/>
                  </a:lnTo>
                  <a:lnTo>
                    <a:pt x="3" y="408"/>
                  </a:lnTo>
                  <a:lnTo>
                    <a:pt x="11" y="418"/>
                  </a:lnTo>
                  <a:lnTo>
                    <a:pt x="21" y="426"/>
                  </a:lnTo>
                  <a:lnTo>
                    <a:pt x="35" y="429"/>
                  </a:lnTo>
                  <a:lnTo>
                    <a:pt x="163" y="429"/>
                  </a:lnTo>
                  <a:lnTo>
                    <a:pt x="163" y="429"/>
                  </a:lnTo>
                  <a:lnTo>
                    <a:pt x="176" y="426"/>
                  </a:lnTo>
                  <a:lnTo>
                    <a:pt x="187" y="418"/>
                  </a:lnTo>
                  <a:lnTo>
                    <a:pt x="195" y="408"/>
                  </a:lnTo>
                  <a:lnTo>
                    <a:pt x="197" y="394"/>
                  </a:lnTo>
                  <a:lnTo>
                    <a:pt x="197" y="266"/>
                  </a:lnTo>
                  <a:lnTo>
                    <a:pt x="197" y="266"/>
                  </a:lnTo>
                  <a:lnTo>
                    <a:pt x="195" y="253"/>
                  </a:lnTo>
                  <a:lnTo>
                    <a:pt x="187" y="242"/>
                  </a:lnTo>
                  <a:lnTo>
                    <a:pt x="176" y="234"/>
                  </a:lnTo>
                  <a:lnTo>
                    <a:pt x="163" y="232"/>
                  </a:lnTo>
                  <a:lnTo>
                    <a:pt x="163" y="232"/>
                  </a:lnTo>
                  <a:close/>
                  <a:moveTo>
                    <a:pt x="163" y="394"/>
                  </a:moveTo>
                  <a:lnTo>
                    <a:pt x="35" y="394"/>
                  </a:lnTo>
                  <a:lnTo>
                    <a:pt x="35" y="266"/>
                  </a:lnTo>
                  <a:lnTo>
                    <a:pt x="163" y="266"/>
                  </a:lnTo>
                  <a:lnTo>
                    <a:pt x="163" y="394"/>
                  </a:lnTo>
                  <a:close/>
                  <a:moveTo>
                    <a:pt x="394" y="0"/>
                  </a:moveTo>
                  <a:lnTo>
                    <a:pt x="266" y="0"/>
                  </a:lnTo>
                  <a:lnTo>
                    <a:pt x="266" y="0"/>
                  </a:lnTo>
                  <a:lnTo>
                    <a:pt x="253" y="3"/>
                  </a:lnTo>
                  <a:lnTo>
                    <a:pt x="242" y="11"/>
                  </a:lnTo>
                  <a:lnTo>
                    <a:pt x="234" y="21"/>
                  </a:lnTo>
                  <a:lnTo>
                    <a:pt x="232" y="35"/>
                  </a:lnTo>
                  <a:lnTo>
                    <a:pt x="232" y="163"/>
                  </a:lnTo>
                  <a:lnTo>
                    <a:pt x="232" y="163"/>
                  </a:lnTo>
                  <a:lnTo>
                    <a:pt x="234" y="176"/>
                  </a:lnTo>
                  <a:lnTo>
                    <a:pt x="242" y="187"/>
                  </a:lnTo>
                  <a:lnTo>
                    <a:pt x="253" y="195"/>
                  </a:lnTo>
                  <a:lnTo>
                    <a:pt x="266" y="197"/>
                  </a:lnTo>
                  <a:lnTo>
                    <a:pt x="394" y="197"/>
                  </a:lnTo>
                  <a:lnTo>
                    <a:pt x="394" y="197"/>
                  </a:lnTo>
                  <a:lnTo>
                    <a:pt x="408" y="195"/>
                  </a:lnTo>
                  <a:lnTo>
                    <a:pt x="418" y="187"/>
                  </a:lnTo>
                  <a:lnTo>
                    <a:pt x="426" y="176"/>
                  </a:lnTo>
                  <a:lnTo>
                    <a:pt x="429" y="163"/>
                  </a:lnTo>
                  <a:lnTo>
                    <a:pt x="429" y="35"/>
                  </a:lnTo>
                  <a:lnTo>
                    <a:pt x="429" y="35"/>
                  </a:lnTo>
                  <a:lnTo>
                    <a:pt x="426" y="21"/>
                  </a:lnTo>
                  <a:lnTo>
                    <a:pt x="418" y="11"/>
                  </a:lnTo>
                  <a:lnTo>
                    <a:pt x="408" y="3"/>
                  </a:lnTo>
                  <a:lnTo>
                    <a:pt x="394" y="0"/>
                  </a:lnTo>
                  <a:lnTo>
                    <a:pt x="394" y="0"/>
                  </a:lnTo>
                  <a:close/>
                  <a:moveTo>
                    <a:pt x="394" y="163"/>
                  </a:moveTo>
                  <a:lnTo>
                    <a:pt x="266" y="163"/>
                  </a:lnTo>
                  <a:lnTo>
                    <a:pt x="266" y="35"/>
                  </a:lnTo>
                  <a:lnTo>
                    <a:pt x="394" y="35"/>
                  </a:lnTo>
                  <a:lnTo>
                    <a:pt x="394" y="163"/>
                  </a:lnTo>
                  <a:close/>
                  <a:moveTo>
                    <a:pt x="389" y="232"/>
                  </a:moveTo>
                  <a:lnTo>
                    <a:pt x="266" y="232"/>
                  </a:lnTo>
                  <a:lnTo>
                    <a:pt x="266" y="232"/>
                  </a:lnTo>
                  <a:lnTo>
                    <a:pt x="253" y="234"/>
                  </a:lnTo>
                  <a:lnTo>
                    <a:pt x="240" y="242"/>
                  </a:lnTo>
                  <a:lnTo>
                    <a:pt x="234" y="253"/>
                  </a:lnTo>
                  <a:lnTo>
                    <a:pt x="232" y="266"/>
                  </a:lnTo>
                  <a:lnTo>
                    <a:pt x="232" y="394"/>
                  </a:lnTo>
                  <a:lnTo>
                    <a:pt x="232" y="394"/>
                  </a:lnTo>
                  <a:lnTo>
                    <a:pt x="234" y="408"/>
                  </a:lnTo>
                  <a:lnTo>
                    <a:pt x="240" y="418"/>
                  </a:lnTo>
                  <a:lnTo>
                    <a:pt x="253" y="426"/>
                  </a:lnTo>
                  <a:lnTo>
                    <a:pt x="266" y="429"/>
                  </a:lnTo>
                  <a:lnTo>
                    <a:pt x="394" y="429"/>
                  </a:lnTo>
                  <a:lnTo>
                    <a:pt x="394" y="429"/>
                  </a:lnTo>
                  <a:lnTo>
                    <a:pt x="408" y="426"/>
                  </a:lnTo>
                  <a:lnTo>
                    <a:pt x="418" y="418"/>
                  </a:lnTo>
                  <a:lnTo>
                    <a:pt x="426" y="408"/>
                  </a:lnTo>
                  <a:lnTo>
                    <a:pt x="429" y="394"/>
                  </a:lnTo>
                  <a:lnTo>
                    <a:pt x="429" y="266"/>
                  </a:lnTo>
                  <a:lnTo>
                    <a:pt x="429" y="266"/>
                  </a:lnTo>
                  <a:lnTo>
                    <a:pt x="426" y="261"/>
                  </a:lnTo>
                  <a:lnTo>
                    <a:pt x="426" y="253"/>
                  </a:lnTo>
                  <a:lnTo>
                    <a:pt x="416" y="242"/>
                  </a:lnTo>
                  <a:lnTo>
                    <a:pt x="405" y="234"/>
                  </a:lnTo>
                  <a:lnTo>
                    <a:pt x="389" y="232"/>
                  </a:lnTo>
                  <a:lnTo>
                    <a:pt x="389" y="232"/>
                  </a:lnTo>
                  <a:close/>
                  <a:moveTo>
                    <a:pt x="394" y="394"/>
                  </a:moveTo>
                  <a:lnTo>
                    <a:pt x="266" y="394"/>
                  </a:lnTo>
                  <a:lnTo>
                    <a:pt x="266" y="266"/>
                  </a:lnTo>
                  <a:lnTo>
                    <a:pt x="394" y="266"/>
                  </a:lnTo>
                  <a:lnTo>
                    <a:pt x="394" y="39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158" name="Group 1157"/>
          <p:cNvGrpSpPr/>
          <p:nvPr/>
        </p:nvGrpSpPr>
        <p:grpSpPr>
          <a:xfrm>
            <a:off x="2907381" y="3459879"/>
            <a:ext cx="6819960" cy="2932985"/>
            <a:chOff x="3171033" y="3459879"/>
            <a:chExt cx="6819960" cy="2932985"/>
          </a:xfrm>
        </p:grpSpPr>
        <p:grpSp>
          <p:nvGrpSpPr>
            <p:cNvPr id="7" name="Group 30"/>
            <p:cNvGrpSpPr/>
            <p:nvPr/>
          </p:nvGrpSpPr>
          <p:grpSpPr>
            <a:xfrm>
              <a:off x="6237633" y="3459879"/>
              <a:ext cx="686760" cy="2932985"/>
              <a:chOff x="5932038" y="3394474"/>
              <a:chExt cx="686760" cy="2932985"/>
            </a:xfrm>
            <a:solidFill>
              <a:schemeClr val="accent2"/>
            </a:solidFill>
          </p:grpSpPr>
          <p:sp>
            <p:nvSpPr>
              <p:cNvPr id="115" name="Rectangle 49"/>
              <p:cNvSpPr/>
              <p:nvPr/>
            </p:nvSpPr>
            <p:spPr bwMode="auto">
              <a:xfrm>
                <a:off x="5932038" y="3394474"/>
                <a:ext cx="686760" cy="2932985"/>
              </a:xfrm>
              <a:prstGeom prst="rect">
                <a:avLst/>
              </a:prstGeom>
              <a:solidFill>
                <a:srgbClr val="0078D7"/>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vert270" wrap="square" lIns="93274" tIns="640080" rIns="93274" bIns="46637" numCol="1" rtlCol="0" anchor="ctr" anchorCtr="0" compatLnSpc="1">
                <a:prstTxWarp prst="textNoShape">
                  <a:avLst/>
                </a:prstTxWarp>
              </a:bodyPr>
              <a:lstStyle/>
              <a:p>
                <a:pPr algn="r" defTabSz="932472" fontAlgn="base">
                  <a:spcBef>
                    <a:spcPct val="0"/>
                  </a:spcBef>
                  <a:spcAft>
                    <a:spcPct val="0"/>
                  </a:spcAft>
                </a:pPr>
                <a:r>
                  <a:rPr lang="en-US" sz="1600" dirty="0" smtClean="0">
                    <a:gradFill>
                      <a:gsLst>
                        <a:gs pos="0">
                          <a:srgbClr val="FFFFFF"/>
                        </a:gs>
                        <a:gs pos="100000">
                          <a:srgbClr val="FFFFFF"/>
                        </a:gs>
                      </a:gsLst>
                      <a:lin ang="5400000" scaled="0"/>
                    </a:gradFill>
                  </a:rPr>
                  <a:t>Skype</a:t>
                </a:r>
                <a:endParaRPr lang="en-US" sz="1600" dirty="0">
                  <a:gradFill>
                    <a:gsLst>
                      <a:gs pos="0">
                        <a:srgbClr val="FFFFFF"/>
                      </a:gs>
                      <a:gs pos="100000">
                        <a:srgbClr val="FFFFFF"/>
                      </a:gs>
                    </a:gsLst>
                    <a:lin ang="5400000" scaled="0"/>
                  </a:gradFill>
                </a:endParaRPr>
              </a:p>
            </p:txBody>
          </p:sp>
          <p:sp>
            <p:nvSpPr>
              <p:cNvPr id="102" name="Freeform 13"/>
              <p:cNvSpPr>
                <a:spLocks noChangeAspect="1" noEditPoints="1"/>
              </p:cNvSpPr>
              <p:nvPr/>
            </p:nvSpPr>
            <p:spPr bwMode="black">
              <a:xfrm>
                <a:off x="6072199" y="3495066"/>
                <a:ext cx="360394" cy="364582"/>
              </a:xfrm>
              <a:custGeom>
                <a:avLst/>
                <a:gdLst>
                  <a:gd name="T0" fmla="*/ 747 w 769"/>
                  <a:gd name="T1" fmla="*/ 473 h 780"/>
                  <a:gd name="T2" fmla="*/ 756 w 769"/>
                  <a:gd name="T3" fmla="*/ 394 h 780"/>
                  <a:gd name="T4" fmla="*/ 389 w 769"/>
                  <a:gd name="T5" fmla="*/ 27 h 780"/>
                  <a:gd name="T6" fmla="*/ 326 w 769"/>
                  <a:gd name="T7" fmla="*/ 33 h 780"/>
                  <a:gd name="T8" fmla="*/ 213 w 769"/>
                  <a:gd name="T9" fmla="*/ 0 h 780"/>
                  <a:gd name="T10" fmla="*/ 0 w 769"/>
                  <a:gd name="T11" fmla="*/ 213 h 780"/>
                  <a:gd name="T12" fmla="*/ 29 w 769"/>
                  <a:gd name="T13" fmla="*/ 320 h 780"/>
                  <a:gd name="T14" fmla="*/ 22 w 769"/>
                  <a:gd name="T15" fmla="*/ 394 h 780"/>
                  <a:gd name="T16" fmla="*/ 389 w 769"/>
                  <a:gd name="T17" fmla="*/ 761 h 780"/>
                  <a:gd name="T18" fmla="*/ 456 w 769"/>
                  <a:gd name="T19" fmla="*/ 755 h 780"/>
                  <a:gd name="T20" fmla="*/ 556 w 769"/>
                  <a:gd name="T21" fmla="*/ 780 h 780"/>
                  <a:gd name="T22" fmla="*/ 769 w 769"/>
                  <a:gd name="T23" fmla="*/ 567 h 780"/>
                  <a:gd name="T24" fmla="*/ 747 w 769"/>
                  <a:gd name="T25" fmla="*/ 473 h 780"/>
                  <a:gd name="T26" fmla="*/ 577 w 769"/>
                  <a:gd name="T27" fmla="*/ 570 h 780"/>
                  <a:gd name="T28" fmla="*/ 502 w 769"/>
                  <a:gd name="T29" fmla="*/ 626 h 780"/>
                  <a:gd name="T30" fmla="*/ 388 w 769"/>
                  <a:gd name="T31" fmla="*/ 646 h 780"/>
                  <a:gd name="T32" fmla="*/ 256 w 769"/>
                  <a:gd name="T33" fmla="*/ 619 h 780"/>
                  <a:gd name="T34" fmla="*/ 196 w 769"/>
                  <a:gd name="T35" fmla="*/ 565 h 780"/>
                  <a:gd name="T36" fmla="*/ 172 w 769"/>
                  <a:gd name="T37" fmla="*/ 499 h 780"/>
                  <a:gd name="T38" fmla="*/ 188 w 769"/>
                  <a:gd name="T39" fmla="*/ 464 h 780"/>
                  <a:gd name="T40" fmla="*/ 226 w 769"/>
                  <a:gd name="T41" fmla="*/ 450 h 780"/>
                  <a:gd name="T42" fmla="*/ 258 w 769"/>
                  <a:gd name="T43" fmla="*/ 461 h 780"/>
                  <a:gd name="T44" fmla="*/ 280 w 769"/>
                  <a:gd name="T45" fmla="*/ 493 h 780"/>
                  <a:gd name="T46" fmla="*/ 301 w 769"/>
                  <a:gd name="T47" fmla="*/ 530 h 780"/>
                  <a:gd name="T48" fmla="*/ 332 w 769"/>
                  <a:gd name="T49" fmla="*/ 554 h 780"/>
                  <a:gd name="T50" fmla="*/ 385 w 769"/>
                  <a:gd name="T51" fmla="*/ 563 h 780"/>
                  <a:gd name="T52" fmla="*/ 459 w 769"/>
                  <a:gd name="T53" fmla="*/ 544 h 780"/>
                  <a:gd name="T54" fmla="*/ 486 w 769"/>
                  <a:gd name="T55" fmla="*/ 498 h 780"/>
                  <a:gd name="T56" fmla="*/ 472 w 769"/>
                  <a:gd name="T57" fmla="*/ 463 h 780"/>
                  <a:gd name="T58" fmla="*/ 433 w 769"/>
                  <a:gd name="T59" fmla="*/ 442 h 780"/>
                  <a:gd name="T60" fmla="*/ 365 w 769"/>
                  <a:gd name="T61" fmla="*/ 425 h 780"/>
                  <a:gd name="T62" fmla="*/ 269 w 769"/>
                  <a:gd name="T63" fmla="*/ 396 h 780"/>
                  <a:gd name="T64" fmla="*/ 206 w 769"/>
                  <a:gd name="T65" fmla="*/ 350 h 780"/>
                  <a:gd name="T66" fmla="*/ 182 w 769"/>
                  <a:gd name="T67" fmla="*/ 277 h 780"/>
                  <a:gd name="T68" fmla="*/ 207 w 769"/>
                  <a:gd name="T69" fmla="*/ 202 h 780"/>
                  <a:gd name="T70" fmla="*/ 279 w 769"/>
                  <a:gd name="T71" fmla="*/ 153 h 780"/>
                  <a:gd name="T72" fmla="*/ 386 w 769"/>
                  <a:gd name="T73" fmla="*/ 136 h 780"/>
                  <a:gd name="T74" fmla="*/ 472 w 769"/>
                  <a:gd name="T75" fmla="*/ 147 h 780"/>
                  <a:gd name="T76" fmla="*/ 532 w 769"/>
                  <a:gd name="T77" fmla="*/ 178 h 780"/>
                  <a:gd name="T78" fmla="*/ 568 w 769"/>
                  <a:gd name="T79" fmla="*/ 218 h 780"/>
                  <a:gd name="T80" fmla="*/ 580 w 769"/>
                  <a:gd name="T81" fmla="*/ 259 h 780"/>
                  <a:gd name="T82" fmla="*/ 565 w 769"/>
                  <a:gd name="T83" fmla="*/ 295 h 780"/>
                  <a:gd name="T84" fmla="*/ 527 w 769"/>
                  <a:gd name="T85" fmla="*/ 311 h 780"/>
                  <a:gd name="T86" fmla="*/ 495 w 769"/>
                  <a:gd name="T87" fmla="*/ 301 h 780"/>
                  <a:gd name="T88" fmla="*/ 473 w 769"/>
                  <a:gd name="T89" fmla="*/ 272 h 780"/>
                  <a:gd name="T90" fmla="*/ 440 w 769"/>
                  <a:gd name="T91" fmla="*/ 231 h 780"/>
                  <a:gd name="T92" fmla="*/ 379 w 769"/>
                  <a:gd name="T93" fmla="*/ 217 h 780"/>
                  <a:gd name="T94" fmla="*/ 316 w 769"/>
                  <a:gd name="T95" fmla="*/ 232 h 780"/>
                  <a:gd name="T96" fmla="*/ 293 w 769"/>
                  <a:gd name="T97" fmla="*/ 268 h 780"/>
                  <a:gd name="T98" fmla="*/ 300 w 769"/>
                  <a:gd name="T99" fmla="*/ 289 h 780"/>
                  <a:gd name="T100" fmla="*/ 322 w 769"/>
                  <a:gd name="T101" fmla="*/ 306 h 780"/>
                  <a:gd name="T102" fmla="*/ 352 w 769"/>
                  <a:gd name="T103" fmla="*/ 317 h 780"/>
                  <a:gd name="T104" fmla="*/ 402 w 769"/>
                  <a:gd name="T105" fmla="*/ 329 h 780"/>
                  <a:gd name="T106" fmla="*/ 483 w 769"/>
                  <a:gd name="T107" fmla="*/ 351 h 780"/>
                  <a:gd name="T108" fmla="*/ 546 w 769"/>
                  <a:gd name="T109" fmla="*/ 379 h 780"/>
                  <a:gd name="T110" fmla="*/ 588 w 769"/>
                  <a:gd name="T111" fmla="*/ 423 h 780"/>
                  <a:gd name="T112" fmla="*/ 603 w 769"/>
                  <a:gd name="T113" fmla="*/ 488 h 780"/>
                  <a:gd name="T114" fmla="*/ 577 w 769"/>
                  <a:gd name="T115" fmla="*/ 57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9" h="780">
                    <a:moveTo>
                      <a:pt x="747" y="473"/>
                    </a:moveTo>
                    <a:cubicBezTo>
                      <a:pt x="753" y="448"/>
                      <a:pt x="756" y="421"/>
                      <a:pt x="756" y="394"/>
                    </a:cubicBezTo>
                    <a:cubicBezTo>
                      <a:pt x="756" y="192"/>
                      <a:pt x="591" y="27"/>
                      <a:pt x="389" y="27"/>
                    </a:cubicBezTo>
                    <a:cubicBezTo>
                      <a:pt x="367" y="27"/>
                      <a:pt x="346" y="29"/>
                      <a:pt x="326" y="33"/>
                    </a:cubicBezTo>
                    <a:cubicBezTo>
                      <a:pt x="293" y="12"/>
                      <a:pt x="254" y="0"/>
                      <a:pt x="213" y="0"/>
                    </a:cubicBezTo>
                    <a:cubicBezTo>
                      <a:pt x="95" y="0"/>
                      <a:pt x="0" y="95"/>
                      <a:pt x="0" y="213"/>
                    </a:cubicBezTo>
                    <a:cubicBezTo>
                      <a:pt x="0" y="252"/>
                      <a:pt x="11" y="289"/>
                      <a:pt x="29" y="320"/>
                    </a:cubicBezTo>
                    <a:cubicBezTo>
                      <a:pt x="24" y="344"/>
                      <a:pt x="22" y="369"/>
                      <a:pt x="22" y="394"/>
                    </a:cubicBezTo>
                    <a:cubicBezTo>
                      <a:pt x="22" y="597"/>
                      <a:pt x="186" y="761"/>
                      <a:pt x="389" y="761"/>
                    </a:cubicBezTo>
                    <a:cubicBezTo>
                      <a:pt x="412" y="761"/>
                      <a:pt x="434" y="759"/>
                      <a:pt x="456" y="755"/>
                    </a:cubicBezTo>
                    <a:cubicBezTo>
                      <a:pt x="486" y="771"/>
                      <a:pt x="520" y="780"/>
                      <a:pt x="556" y="780"/>
                    </a:cubicBezTo>
                    <a:cubicBezTo>
                      <a:pt x="674" y="780"/>
                      <a:pt x="769" y="685"/>
                      <a:pt x="769" y="567"/>
                    </a:cubicBezTo>
                    <a:cubicBezTo>
                      <a:pt x="769" y="534"/>
                      <a:pt x="761" y="501"/>
                      <a:pt x="747" y="473"/>
                    </a:cubicBezTo>
                    <a:close/>
                    <a:moveTo>
                      <a:pt x="577" y="570"/>
                    </a:moveTo>
                    <a:cubicBezTo>
                      <a:pt x="560" y="594"/>
                      <a:pt x="535" y="613"/>
                      <a:pt x="502" y="626"/>
                    </a:cubicBezTo>
                    <a:cubicBezTo>
                      <a:pt x="470" y="640"/>
                      <a:pt x="432" y="646"/>
                      <a:pt x="388" y="646"/>
                    </a:cubicBezTo>
                    <a:cubicBezTo>
                      <a:pt x="335" y="646"/>
                      <a:pt x="291" y="637"/>
                      <a:pt x="256" y="619"/>
                    </a:cubicBezTo>
                    <a:cubicBezTo>
                      <a:pt x="232" y="605"/>
                      <a:pt x="211" y="587"/>
                      <a:pt x="196" y="565"/>
                    </a:cubicBezTo>
                    <a:cubicBezTo>
                      <a:pt x="180" y="543"/>
                      <a:pt x="172" y="520"/>
                      <a:pt x="172" y="499"/>
                    </a:cubicBezTo>
                    <a:cubicBezTo>
                      <a:pt x="172" y="485"/>
                      <a:pt x="177" y="474"/>
                      <a:pt x="188" y="464"/>
                    </a:cubicBezTo>
                    <a:cubicBezTo>
                      <a:pt x="198" y="455"/>
                      <a:pt x="211" y="450"/>
                      <a:pt x="226" y="450"/>
                    </a:cubicBezTo>
                    <a:cubicBezTo>
                      <a:pt x="239" y="450"/>
                      <a:pt x="249" y="454"/>
                      <a:pt x="258" y="461"/>
                    </a:cubicBezTo>
                    <a:cubicBezTo>
                      <a:pt x="267" y="468"/>
                      <a:pt x="274" y="479"/>
                      <a:pt x="280" y="493"/>
                    </a:cubicBezTo>
                    <a:cubicBezTo>
                      <a:pt x="286" y="508"/>
                      <a:pt x="293" y="520"/>
                      <a:pt x="301" y="530"/>
                    </a:cubicBezTo>
                    <a:cubicBezTo>
                      <a:pt x="308" y="540"/>
                      <a:pt x="318" y="548"/>
                      <a:pt x="332" y="554"/>
                    </a:cubicBezTo>
                    <a:cubicBezTo>
                      <a:pt x="345" y="560"/>
                      <a:pt x="363" y="563"/>
                      <a:pt x="385" y="563"/>
                    </a:cubicBezTo>
                    <a:cubicBezTo>
                      <a:pt x="415" y="563"/>
                      <a:pt x="440" y="557"/>
                      <a:pt x="459" y="544"/>
                    </a:cubicBezTo>
                    <a:cubicBezTo>
                      <a:pt x="477" y="532"/>
                      <a:pt x="486" y="517"/>
                      <a:pt x="486" y="498"/>
                    </a:cubicBezTo>
                    <a:cubicBezTo>
                      <a:pt x="486" y="484"/>
                      <a:pt x="481" y="472"/>
                      <a:pt x="472" y="463"/>
                    </a:cubicBezTo>
                    <a:cubicBezTo>
                      <a:pt x="462" y="454"/>
                      <a:pt x="449" y="447"/>
                      <a:pt x="433" y="442"/>
                    </a:cubicBezTo>
                    <a:cubicBezTo>
                      <a:pt x="416" y="437"/>
                      <a:pt x="393" y="431"/>
                      <a:pt x="365" y="425"/>
                    </a:cubicBezTo>
                    <a:cubicBezTo>
                      <a:pt x="327" y="417"/>
                      <a:pt x="295" y="407"/>
                      <a:pt x="269" y="396"/>
                    </a:cubicBezTo>
                    <a:cubicBezTo>
                      <a:pt x="243" y="385"/>
                      <a:pt x="222" y="370"/>
                      <a:pt x="206" y="350"/>
                    </a:cubicBezTo>
                    <a:cubicBezTo>
                      <a:pt x="190" y="331"/>
                      <a:pt x="182" y="306"/>
                      <a:pt x="182" y="277"/>
                    </a:cubicBezTo>
                    <a:cubicBezTo>
                      <a:pt x="182" y="249"/>
                      <a:pt x="191" y="224"/>
                      <a:pt x="207" y="202"/>
                    </a:cubicBezTo>
                    <a:cubicBezTo>
                      <a:pt x="224" y="181"/>
                      <a:pt x="248" y="164"/>
                      <a:pt x="279" y="153"/>
                    </a:cubicBezTo>
                    <a:cubicBezTo>
                      <a:pt x="309" y="142"/>
                      <a:pt x="345" y="136"/>
                      <a:pt x="386" y="136"/>
                    </a:cubicBezTo>
                    <a:cubicBezTo>
                      <a:pt x="419" y="136"/>
                      <a:pt x="448" y="140"/>
                      <a:pt x="472" y="147"/>
                    </a:cubicBezTo>
                    <a:cubicBezTo>
                      <a:pt x="496" y="155"/>
                      <a:pt x="516" y="165"/>
                      <a:pt x="532" y="178"/>
                    </a:cubicBezTo>
                    <a:cubicBezTo>
                      <a:pt x="549" y="190"/>
                      <a:pt x="561" y="204"/>
                      <a:pt x="568" y="218"/>
                    </a:cubicBezTo>
                    <a:cubicBezTo>
                      <a:pt x="576" y="232"/>
                      <a:pt x="580" y="246"/>
                      <a:pt x="580" y="259"/>
                    </a:cubicBezTo>
                    <a:cubicBezTo>
                      <a:pt x="580" y="273"/>
                      <a:pt x="575" y="284"/>
                      <a:pt x="565" y="295"/>
                    </a:cubicBezTo>
                    <a:cubicBezTo>
                      <a:pt x="555" y="305"/>
                      <a:pt x="542" y="311"/>
                      <a:pt x="527" y="311"/>
                    </a:cubicBezTo>
                    <a:cubicBezTo>
                      <a:pt x="513" y="311"/>
                      <a:pt x="503" y="307"/>
                      <a:pt x="495" y="301"/>
                    </a:cubicBezTo>
                    <a:cubicBezTo>
                      <a:pt x="488" y="295"/>
                      <a:pt x="481" y="285"/>
                      <a:pt x="473" y="272"/>
                    </a:cubicBezTo>
                    <a:cubicBezTo>
                      <a:pt x="464" y="254"/>
                      <a:pt x="453" y="241"/>
                      <a:pt x="440" y="231"/>
                    </a:cubicBezTo>
                    <a:cubicBezTo>
                      <a:pt x="428" y="221"/>
                      <a:pt x="407" y="217"/>
                      <a:pt x="379" y="217"/>
                    </a:cubicBezTo>
                    <a:cubicBezTo>
                      <a:pt x="353" y="217"/>
                      <a:pt x="331" y="222"/>
                      <a:pt x="316" y="232"/>
                    </a:cubicBezTo>
                    <a:cubicBezTo>
                      <a:pt x="300" y="242"/>
                      <a:pt x="293" y="254"/>
                      <a:pt x="293" y="268"/>
                    </a:cubicBezTo>
                    <a:cubicBezTo>
                      <a:pt x="293" y="276"/>
                      <a:pt x="295" y="283"/>
                      <a:pt x="300" y="289"/>
                    </a:cubicBezTo>
                    <a:cubicBezTo>
                      <a:pt x="305" y="295"/>
                      <a:pt x="313" y="301"/>
                      <a:pt x="322" y="306"/>
                    </a:cubicBezTo>
                    <a:cubicBezTo>
                      <a:pt x="332" y="310"/>
                      <a:pt x="342" y="314"/>
                      <a:pt x="352" y="317"/>
                    </a:cubicBezTo>
                    <a:cubicBezTo>
                      <a:pt x="362" y="320"/>
                      <a:pt x="379" y="324"/>
                      <a:pt x="402" y="329"/>
                    </a:cubicBezTo>
                    <a:cubicBezTo>
                      <a:pt x="432" y="336"/>
                      <a:pt x="459" y="343"/>
                      <a:pt x="483" y="351"/>
                    </a:cubicBezTo>
                    <a:cubicBezTo>
                      <a:pt x="508" y="359"/>
                      <a:pt x="529" y="368"/>
                      <a:pt x="546" y="379"/>
                    </a:cubicBezTo>
                    <a:cubicBezTo>
                      <a:pt x="564" y="391"/>
                      <a:pt x="578" y="406"/>
                      <a:pt x="588" y="423"/>
                    </a:cubicBezTo>
                    <a:cubicBezTo>
                      <a:pt x="598" y="441"/>
                      <a:pt x="603" y="462"/>
                      <a:pt x="603" y="488"/>
                    </a:cubicBezTo>
                    <a:cubicBezTo>
                      <a:pt x="603" y="518"/>
                      <a:pt x="594" y="545"/>
                      <a:pt x="577" y="570"/>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111" name="Rectangle 18"/>
            <p:cNvSpPr/>
            <p:nvPr/>
          </p:nvSpPr>
          <p:spPr bwMode="auto">
            <a:xfrm>
              <a:off x="9304233" y="3459879"/>
              <a:ext cx="686760" cy="2932985"/>
            </a:xfrm>
            <a:prstGeom prst="rect">
              <a:avLst/>
            </a:prstGeom>
            <a:solidFill>
              <a:schemeClr val="accent1"/>
            </a:solidFill>
            <a:ln w="19050">
              <a:solidFill>
                <a:schemeClr val="tx1">
                  <a:lumMod val="75000"/>
                </a:schemeClr>
              </a:solidFill>
              <a:prstDash val="dash"/>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3274" tIns="46637" rIns="93274" bIns="46637" numCol="1" rtlCol="0" anchor="t" anchorCtr="0" compatLnSpc="1">
              <a:prstTxWarp prst="textNoShape">
                <a:avLst/>
              </a:prstTxWarp>
            </a:bodyPr>
            <a:lstStyle/>
            <a:p>
              <a:pPr algn="ctr" defTabSz="932472" fontAlgn="base">
                <a:spcBef>
                  <a:spcPct val="0"/>
                </a:spcBef>
                <a:spcAft>
                  <a:spcPct val="0"/>
                </a:spcAft>
              </a:pPr>
              <a:r>
                <a:rPr lang="en-US" sz="3200" dirty="0">
                  <a:gradFill>
                    <a:gsLst>
                      <a:gs pos="0">
                        <a:srgbClr val="FFFFFF"/>
                      </a:gs>
                      <a:gs pos="100000">
                        <a:srgbClr val="FFFFFF"/>
                      </a:gs>
                    </a:gsLst>
                    <a:lin ang="5400000" scaled="0"/>
                  </a:gradFill>
                </a:rPr>
                <a:t>…</a:t>
              </a:r>
              <a:endParaRPr lang="en-US" sz="2000" dirty="0">
                <a:gradFill>
                  <a:gsLst>
                    <a:gs pos="0">
                      <a:srgbClr val="FFFFFF"/>
                    </a:gs>
                    <a:gs pos="100000">
                      <a:srgbClr val="FFFFFF"/>
                    </a:gs>
                  </a:gsLst>
                  <a:lin ang="5400000" scaled="0"/>
                </a:gradFill>
              </a:endParaRPr>
            </a:p>
          </p:txBody>
        </p:sp>
        <p:sp>
          <p:nvSpPr>
            <p:cNvPr id="112" name="Rectangle 19"/>
            <p:cNvSpPr/>
            <p:nvPr/>
          </p:nvSpPr>
          <p:spPr bwMode="auto">
            <a:xfrm>
              <a:off x="3171033" y="3459879"/>
              <a:ext cx="686760" cy="2932985"/>
            </a:xfrm>
            <a:prstGeom prst="rect">
              <a:avLst/>
            </a:prstGeom>
            <a:solidFill>
              <a:schemeClr val="accent1"/>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vert270" wrap="square" lIns="93274" tIns="640080" rIns="93274" bIns="46637" numCol="1" rtlCol="0" anchor="ctr" anchorCtr="0" compatLnSpc="1">
              <a:prstTxWarp prst="textNoShape">
                <a:avLst/>
              </a:prstTxWarp>
            </a:bodyPr>
            <a:lstStyle/>
            <a:p>
              <a:pPr algn="r" defTabSz="932472" fontAlgn="base">
                <a:spcBef>
                  <a:spcPct val="0"/>
                </a:spcBef>
                <a:spcAft>
                  <a:spcPct val="0"/>
                </a:spcAft>
              </a:pPr>
              <a:r>
                <a:rPr lang="en-US" sz="1600" dirty="0">
                  <a:gradFill>
                    <a:gsLst>
                      <a:gs pos="0">
                        <a:srgbClr val="FFFFFF"/>
                      </a:gs>
                      <a:gs pos="100000">
                        <a:srgbClr val="FFFFFF"/>
                      </a:gs>
                    </a:gsLst>
                    <a:lin ang="5400000" scaled="0"/>
                  </a:gradFill>
                </a:rPr>
                <a:t>Outlook</a:t>
              </a:r>
            </a:p>
          </p:txBody>
        </p:sp>
        <p:sp>
          <p:nvSpPr>
            <p:cNvPr id="113" name="Rectangle 42"/>
            <p:cNvSpPr/>
            <p:nvPr/>
          </p:nvSpPr>
          <p:spPr bwMode="auto">
            <a:xfrm>
              <a:off x="3937683" y="3459879"/>
              <a:ext cx="686760" cy="2932985"/>
            </a:xfrm>
            <a:prstGeom prst="rect">
              <a:avLst/>
            </a:prstGeom>
            <a:solidFill>
              <a:schemeClr val="accent1"/>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vert270" wrap="square" lIns="93274" tIns="640080" rIns="93274" bIns="46637" numCol="1" rtlCol="0" anchor="ctr" anchorCtr="0" compatLnSpc="1">
              <a:prstTxWarp prst="textNoShape">
                <a:avLst/>
              </a:prstTxWarp>
            </a:bodyPr>
            <a:lstStyle/>
            <a:p>
              <a:pPr algn="r" defTabSz="932472" fontAlgn="base">
                <a:spcBef>
                  <a:spcPct val="0"/>
                </a:spcBef>
                <a:spcAft>
                  <a:spcPct val="0"/>
                </a:spcAft>
              </a:pPr>
              <a:r>
                <a:rPr lang="en-US" sz="1600" dirty="0" smtClean="0">
                  <a:gradFill>
                    <a:gsLst>
                      <a:gs pos="0">
                        <a:srgbClr val="FFFFFF"/>
                      </a:gs>
                      <a:gs pos="100000">
                        <a:srgbClr val="FFFFFF"/>
                      </a:gs>
                    </a:gsLst>
                    <a:lin ang="5400000" scaled="0"/>
                  </a:gradFill>
                </a:rPr>
                <a:t>OneDrive</a:t>
              </a:r>
              <a:endParaRPr lang="en-US" sz="1600" dirty="0">
                <a:gradFill>
                  <a:gsLst>
                    <a:gs pos="0">
                      <a:srgbClr val="FFFFFF"/>
                    </a:gs>
                    <a:gs pos="100000">
                      <a:srgbClr val="FFFFFF"/>
                    </a:gs>
                  </a:gsLst>
                  <a:lin ang="5400000" scaled="0"/>
                </a:gradFill>
              </a:endParaRPr>
            </a:p>
          </p:txBody>
        </p:sp>
        <p:sp>
          <p:nvSpPr>
            <p:cNvPr id="117" name="Rectangle 54"/>
            <p:cNvSpPr/>
            <p:nvPr/>
          </p:nvSpPr>
          <p:spPr bwMode="auto">
            <a:xfrm>
              <a:off x="5470983" y="3459879"/>
              <a:ext cx="686760" cy="2932985"/>
            </a:xfrm>
            <a:prstGeom prst="rect">
              <a:avLst/>
            </a:prstGeom>
            <a:solidFill>
              <a:schemeClr val="accent1"/>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vert270" wrap="square" lIns="93274" tIns="640080" rIns="93274" bIns="46637" numCol="1" rtlCol="0" anchor="ctr" anchorCtr="0" compatLnSpc="1">
              <a:prstTxWarp prst="textNoShape">
                <a:avLst/>
              </a:prstTxWarp>
            </a:bodyPr>
            <a:lstStyle/>
            <a:p>
              <a:pPr algn="r" defTabSz="932472" fontAlgn="base">
                <a:spcBef>
                  <a:spcPct val="0"/>
                </a:spcBef>
                <a:spcAft>
                  <a:spcPct val="0"/>
                </a:spcAft>
              </a:pPr>
              <a:r>
                <a:rPr lang="en-US" sz="1600" dirty="0" smtClean="0">
                  <a:gradFill>
                    <a:gsLst>
                      <a:gs pos="0">
                        <a:srgbClr val="FFFFFF"/>
                      </a:gs>
                      <a:gs pos="100000">
                        <a:srgbClr val="FFFFFF"/>
                      </a:gs>
                    </a:gsLst>
                    <a:lin ang="5400000" scaled="0"/>
                  </a:gradFill>
                </a:rPr>
                <a:t>Calendar</a:t>
              </a:r>
              <a:endParaRPr lang="en-US" sz="1600" dirty="0">
                <a:gradFill>
                  <a:gsLst>
                    <a:gs pos="0">
                      <a:srgbClr val="FFFFFF"/>
                    </a:gs>
                    <a:gs pos="100000">
                      <a:srgbClr val="FFFFFF"/>
                    </a:gs>
                  </a:gsLst>
                  <a:lin ang="5400000" scaled="0"/>
                </a:gradFill>
              </a:endParaRPr>
            </a:p>
          </p:txBody>
        </p:sp>
        <p:sp>
          <p:nvSpPr>
            <p:cNvPr id="119" name="Rectangle 46"/>
            <p:cNvSpPr/>
            <p:nvPr/>
          </p:nvSpPr>
          <p:spPr bwMode="auto">
            <a:xfrm>
              <a:off x="4704333" y="3459879"/>
              <a:ext cx="686760" cy="2932985"/>
            </a:xfrm>
            <a:prstGeom prst="rect">
              <a:avLst/>
            </a:prstGeom>
            <a:solidFill>
              <a:schemeClr val="accent1"/>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vert270" wrap="square" lIns="93274" tIns="640080" rIns="93274" bIns="46637" numCol="1" rtlCol="0" anchor="ctr" anchorCtr="0" compatLnSpc="1">
              <a:prstTxWarp prst="textNoShape">
                <a:avLst/>
              </a:prstTxWarp>
            </a:bodyPr>
            <a:lstStyle/>
            <a:p>
              <a:pPr algn="r" defTabSz="932472" fontAlgn="base">
                <a:spcBef>
                  <a:spcPct val="0"/>
                </a:spcBef>
                <a:spcAft>
                  <a:spcPct val="0"/>
                </a:spcAft>
              </a:pPr>
              <a:r>
                <a:rPr lang="en-US" sz="1600" smtClean="0">
                  <a:gradFill>
                    <a:gsLst>
                      <a:gs pos="0">
                        <a:srgbClr val="FFFFFF"/>
                      </a:gs>
                      <a:gs pos="100000">
                        <a:srgbClr val="FFFFFF"/>
                      </a:gs>
                    </a:gsLst>
                    <a:lin ang="5400000" scaled="0"/>
                  </a:gradFill>
                </a:rPr>
                <a:t>OneNote</a:t>
              </a:r>
              <a:endParaRPr lang="en-US" sz="1600" dirty="0">
                <a:gradFill>
                  <a:gsLst>
                    <a:gs pos="0">
                      <a:srgbClr val="FFFFFF"/>
                    </a:gs>
                    <a:gs pos="100000">
                      <a:srgbClr val="FFFFFF"/>
                    </a:gs>
                  </a:gsLst>
                  <a:lin ang="5400000" scaled="0"/>
                </a:gradFill>
              </a:endParaRPr>
            </a:p>
          </p:txBody>
        </p:sp>
        <p:sp>
          <p:nvSpPr>
            <p:cNvPr id="100" name="Freeform 22"/>
            <p:cNvSpPr>
              <a:spLocks noChangeAspect="1" noEditPoints="1"/>
            </p:cNvSpPr>
            <p:nvPr/>
          </p:nvSpPr>
          <p:spPr bwMode="black">
            <a:xfrm>
              <a:off x="4082321" y="3626642"/>
              <a:ext cx="433049" cy="270189"/>
            </a:xfrm>
            <a:custGeom>
              <a:avLst/>
              <a:gdLst>
                <a:gd name="T0" fmla="*/ 398 w 439"/>
                <a:gd name="T1" fmla="*/ 177 h 273"/>
                <a:gd name="T2" fmla="*/ 439 w 439"/>
                <a:gd name="T3" fmla="*/ 226 h 273"/>
                <a:gd name="T4" fmla="*/ 398 w 439"/>
                <a:gd name="T5" fmla="*/ 273 h 273"/>
                <a:gd name="T6" fmla="*/ 162 w 439"/>
                <a:gd name="T7" fmla="*/ 273 h 273"/>
                <a:gd name="T8" fmla="*/ 101 w 439"/>
                <a:gd name="T9" fmla="*/ 211 h 273"/>
                <a:gd name="T10" fmla="*/ 160 w 439"/>
                <a:gd name="T11" fmla="*/ 155 h 273"/>
                <a:gd name="T12" fmla="*/ 217 w 439"/>
                <a:gd name="T13" fmla="*/ 85 h 273"/>
                <a:gd name="T14" fmla="*/ 302 w 439"/>
                <a:gd name="T15" fmla="*/ 118 h 273"/>
                <a:gd name="T16" fmla="*/ 362 w 439"/>
                <a:gd name="T17" fmla="*/ 116 h 273"/>
                <a:gd name="T18" fmla="*/ 398 w 439"/>
                <a:gd name="T19" fmla="*/ 177 h 273"/>
                <a:gd name="T20" fmla="*/ 86 w 439"/>
                <a:gd name="T21" fmla="*/ 213 h 273"/>
                <a:gd name="T22" fmla="*/ 149 w 439"/>
                <a:gd name="T23" fmla="*/ 144 h 273"/>
                <a:gd name="T24" fmla="*/ 213 w 439"/>
                <a:gd name="T25" fmla="*/ 73 h 273"/>
                <a:gd name="T26" fmla="*/ 305 w 439"/>
                <a:gd name="T27" fmla="*/ 103 h 273"/>
                <a:gd name="T28" fmla="*/ 336 w 439"/>
                <a:gd name="T29" fmla="*/ 97 h 273"/>
                <a:gd name="T30" fmla="*/ 276 w 439"/>
                <a:gd name="T31" fmla="*/ 19 h 273"/>
                <a:gd name="T32" fmla="*/ 161 w 439"/>
                <a:gd name="T33" fmla="*/ 61 h 273"/>
                <a:gd name="T34" fmla="*/ 92 w 439"/>
                <a:gd name="T35" fmla="*/ 60 h 273"/>
                <a:gd name="T36" fmla="*/ 53 w 439"/>
                <a:gd name="T37" fmla="*/ 135 h 273"/>
                <a:gd name="T38" fmla="*/ 0 w 439"/>
                <a:gd name="T39" fmla="*/ 196 h 273"/>
                <a:gd name="T40" fmla="*/ 59 w 439"/>
                <a:gd name="T41" fmla="*/ 255 h 273"/>
                <a:gd name="T42" fmla="*/ 98 w 439"/>
                <a:gd name="T43" fmla="*/ 255 h 273"/>
                <a:gd name="T44" fmla="*/ 86 w 439"/>
                <a:gd name="T45" fmla="*/ 21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9" h="273">
                  <a:moveTo>
                    <a:pt x="398" y="177"/>
                  </a:moveTo>
                  <a:cubicBezTo>
                    <a:pt x="398" y="177"/>
                    <a:pt x="439" y="181"/>
                    <a:pt x="439" y="226"/>
                  </a:cubicBezTo>
                  <a:cubicBezTo>
                    <a:pt x="439" y="248"/>
                    <a:pt x="427" y="273"/>
                    <a:pt x="398" y="273"/>
                  </a:cubicBezTo>
                  <a:cubicBezTo>
                    <a:pt x="398" y="273"/>
                    <a:pt x="177" y="273"/>
                    <a:pt x="162" y="273"/>
                  </a:cubicBezTo>
                  <a:cubicBezTo>
                    <a:pt x="117" y="273"/>
                    <a:pt x="101" y="242"/>
                    <a:pt x="101" y="211"/>
                  </a:cubicBezTo>
                  <a:cubicBezTo>
                    <a:pt x="101" y="157"/>
                    <a:pt x="160" y="155"/>
                    <a:pt x="160" y="155"/>
                  </a:cubicBezTo>
                  <a:cubicBezTo>
                    <a:pt x="160" y="155"/>
                    <a:pt x="165" y="97"/>
                    <a:pt x="217" y="85"/>
                  </a:cubicBezTo>
                  <a:cubicBezTo>
                    <a:pt x="263" y="75"/>
                    <a:pt x="289" y="99"/>
                    <a:pt x="302" y="118"/>
                  </a:cubicBezTo>
                  <a:cubicBezTo>
                    <a:pt x="302" y="118"/>
                    <a:pt x="330" y="102"/>
                    <a:pt x="362" y="116"/>
                  </a:cubicBezTo>
                  <a:cubicBezTo>
                    <a:pt x="381" y="124"/>
                    <a:pt x="399" y="144"/>
                    <a:pt x="398" y="177"/>
                  </a:cubicBezTo>
                  <a:close/>
                  <a:moveTo>
                    <a:pt x="86" y="213"/>
                  </a:moveTo>
                  <a:cubicBezTo>
                    <a:pt x="86" y="153"/>
                    <a:pt x="149" y="144"/>
                    <a:pt x="149" y="144"/>
                  </a:cubicBezTo>
                  <a:cubicBezTo>
                    <a:pt x="149" y="144"/>
                    <a:pt x="157" y="87"/>
                    <a:pt x="213" y="73"/>
                  </a:cubicBezTo>
                  <a:cubicBezTo>
                    <a:pt x="258" y="62"/>
                    <a:pt x="291" y="81"/>
                    <a:pt x="305" y="103"/>
                  </a:cubicBezTo>
                  <a:cubicBezTo>
                    <a:pt x="305" y="103"/>
                    <a:pt x="315" y="97"/>
                    <a:pt x="336" y="97"/>
                  </a:cubicBezTo>
                  <a:cubicBezTo>
                    <a:pt x="334" y="78"/>
                    <a:pt x="320" y="37"/>
                    <a:pt x="276" y="19"/>
                  </a:cubicBezTo>
                  <a:cubicBezTo>
                    <a:pt x="225" y="0"/>
                    <a:pt x="181" y="24"/>
                    <a:pt x="161" y="61"/>
                  </a:cubicBezTo>
                  <a:cubicBezTo>
                    <a:pt x="161" y="61"/>
                    <a:pt x="129" y="41"/>
                    <a:pt x="92" y="60"/>
                  </a:cubicBezTo>
                  <a:cubicBezTo>
                    <a:pt x="66" y="74"/>
                    <a:pt x="50" y="105"/>
                    <a:pt x="53" y="135"/>
                  </a:cubicBezTo>
                  <a:cubicBezTo>
                    <a:pt x="53" y="135"/>
                    <a:pt x="0" y="139"/>
                    <a:pt x="0" y="196"/>
                  </a:cubicBezTo>
                  <a:cubicBezTo>
                    <a:pt x="0" y="227"/>
                    <a:pt x="28" y="255"/>
                    <a:pt x="59" y="255"/>
                  </a:cubicBezTo>
                  <a:cubicBezTo>
                    <a:pt x="98" y="255"/>
                    <a:pt x="98" y="255"/>
                    <a:pt x="98" y="255"/>
                  </a:cubicBezTo>
                  <a:cubicBezTo>
                    <a:pt x="88" y="240"/>
                    <a:pt x="86" y="225"/>
                    <a:pt x="86" y="21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6" name="Group 25"/>
            <p:cNvGrpSpPr/>
            <p:nvPr/>
          </p:nvGrpSpPr>
          <p:grpSpPr>
            <a:xfrm>
              <a:off x="8537583" y="3459879"/>
              <a:ext cx="686760" cy="2932985"/>
              <a:chOff x="7465339" y="3394474"/>
              <a:chExt cx="686760" cy="2932985"/>
            </a:xfrm>
            <a:solidFill>
              <a:schemeClr val="accent2"/>
            </a:solidFill>
          </p:grpSpPr>
          <p:sp>
            <p:nvSpPr>
              <p:cNvPr id="114" name="Rectangle 60"/>
              <p:cNvSpPr/>
              <p:nvPr/>
            </p:nvSpPr>
            <p:spPr bwMode="auto">
              <a:xfrm>
                <a:off x="7465339" y="3394474"/>
                <a:ext cx="686760" cy="2932985"/>
              </a:xfrm>
              <a:prstGeom prst="rect">
                <a:avLst/>
              </a:prstGeom>
              <a:solidFill>
                <a:schemeClr val="accent1"/>
              </a:solidFill>
              <a:ln w="19050">
                <a:solidFill>
                  <a:schemeClr val="tx1">
                    <a:lumMod val="75000"/>
                  </a:schemeClr>
                </a:solidFill>
                <a:prstDash val="dash"/>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vert270" wrap="square" lIns="93274" tIns="640080" rIns="93274" bIns="46637" numCol="1" rtlCol="0" anchor="ctr" anchorCtr="0" compatLnSpc="1">
                <a:prstTxWarp prst="textNoShape">
                  <a:avLst/>
                </a:prstTxWarp>
              </a:bodyPr>
              <a:lstStyle/>
              <a:p>
                <a:pPr algn="r" defTabSz="932472" fontAlgn="base">
                  <a:spcBef>
                    <a:spcPct val="0"/>
                  </a:spcBef>
                  <a:spcAft>
                    <a:spcPct val="0"/>
                  </a:spcAft>
                </a:pPr>
                <a:r>
                  <a:rPr lang="en-US" sz="1600" dirty="0" smtClean="0">
                    <a:gradFill>
                      <a:gsLst>
                        <a:gs pos="0">
                          <a:srgbClr val="FFFFFF"/>
                        </a:gs>
                        <a:gs pos="100000">
                          <a:srgbClr val="FFFFFF"/>
                        </a:gs>
                      </a:gsLst>
                      <a:lin ang="5400000" scaled="0"/>
                    </a:gradFill>
                  </a:rPr>
                  <a:t>Yammer</a:t>
                </a:r>
                <a:endParaRPr lang="en-US" sz="1600" dirty="0">
                  <a:gradFill>
                    <a:gsLst>
                      <a:gs pos="0">
                        <a:srgbClr val="FFFFFF"/>
                      </a:gs>
                      <a:gs pos="100000">
                        <a:srgbClr val="FFFFFF"/>
                      </a:gs>
                    </a:gsLst>
                    <a:lin ang="5400000" scaled="0"/>
                  </a:gradFill>
                </a:endParaRPr>
              </a:p>
            </p:txBody>
          </p:sp>
          <p:sp>
            <p:nvSpPr>
              <p:cNvPr id="101" name="Freeform 5"/>
              <p:cNvSpPr>
                <a:spLocks noChangeAspect="1" noEditPoints="1"/>
              </p:cNvSpPr>
              <p:nvPr/>
            </p:nvSpPr>
            <p:spPr bwMode="black">
              <a:xfrm>
                <a:off x="7658246" y="3569855"/>
                <a:ext cx="343527" cy="289793"/>
              </a:xfrm>
              <a:custGeom>
                <a:avLst/>
                <a:gdLst>
                  <a:gd name="T0" fmla="*/ 202 w 389"/>
                  <a:gd name="T1" fmla="*/ 6 h 328"/>
                  <a:gd name="T2" fmla="*/ 177 w 389"/>
                  <a:gd name="T3" fmla="*/ 18 h 328"/>
                  <a:gd name="T4" fmla="*/ 177 w 389"/>
                  <a:gd name="T5" fmla="*/ 19 h 328"/>
                  <a:gd name="T6" fmla="*/ 177 w 389"/>
                  <a:gd name="T7" fmla="*/ 20 h 328"/>
                  <a:gd name="T8" fmla="*/ 177 w 389"/>
                  <a:gd name="T9" fmla="*/ 20 h 328"/>
                  <a:gd name="T10" fmla="*/ 113 w 389"/>
                  <a:gd name="T11" fmla="*/ 188 h 328"/>
                  <a:gd name="T12" fmla="*/ 112 w 389"/>
                  <a:gd name="T13" fmla="*/ 188 h 328"/>
                  <a:gd name="T14" fmla="*/ 44 w 389"/>
                  <a:gd name="T15" fmla="*/ 17 h 328"/>
                  <a:gd name="T16" fmla="*/ 44 w 389"/>
                  <a:gd name="T17" fmla="*/ 17 h 328"/>
                  <a:gd name="T18" fmla="*/ 43 w 389"/>
                  <a:gd name="T19" fmla="*/ 14 h 328"/>
                  <a:gd name="T20" fmla="*/ 16 w 389"/>
                  <a:gd name="T21" fmla="*/ 4 h 328"/>
                  <a:gd name="T22" fmla="*/ 4 w 389"/>
                  <a:gd name="T23" fmla="*/ 30 h 328"/>
                  <a:gd name="T24" fmla="*/ 90 w 389"/>
                  <a:gd name="T25" fmla="*/ 241 h 328"/>
                  <a:gd name="T26" fmla="*/ 85 w 389"/>
                  <a:gd name="T27" fmla="*/ 252 h 328"/>
                  <a:gd name="T28" fmla="*/ 41 w 389"/>
                  <a:gd name="T29" fmla="*/ 291 h 328"/>
                  <a:gd name="T30" fmla="*/ 29 w 389"/>
                  <a:gd name="T31" fmla="*/ 291 h 328"/>
                  <a:gd name="T32" fmla="*/ 11 w 389"/>
                  <a:gd name="T33" fmla="*/ 304 h 328"/>
                  <a:gd name="T34" fmla="*/ 23 w 389"/>
                  <a:gd name="T35" fmla="*/ 326 h 328"/>
                  <a:gd name="T36" fmla="*/ 44 w 389"/>
                  <a:gd name="T37" fmla="*/ 328 h 328"/>
                  <a:gd name="T38" fmla="*/ 123 w 389"/>
                  <a:gd name="T39" fmla="*/ 260 h 328"/>
                  <a:gd name="T40" fmla="*/ 213 w 389"/>
                  <a:gd name="T41" fmla="*/ 36 h 328"/>
                  <a:gd name="T42" fmla="*/ 215 w 389"/>
                  <a:gd name="T43" fmla="*/ 32 h 328"/>
                  <a:gd name="T44" fmla="*/ 214 w 389"/>
                  <a:gd name="T45" fmla="*/ 32 h 328"/>
                  <a:gd name="T46" fmla="*/ 215 w 389"/>
                  <a:gd name="T47" fmla="*/ 31 h 328"/>
                  <a:gd name="T48" fmla="*/ 202 w 389"/>
                  <a:gd name="T49" fmla="*/ 6 h 328"/>
                  <a:gd name="T50" fmla="*/ 389 w 389"/>
                  <a:gd name="T51" fmla="*/ 169 h 328"/>
                  <a:gd name="T52" fmla="*/ 370 w 389"/>
                  <a:gd name="T53" fmla="*/ 188 h 328"/>
                  <a:gd name="T54" fmla="*/ 254 w 389"/>
                  <a:gd name="T55" fmla="*/ 170 h 328"/>
                  <a:gd name="T56" fmla="*/ 370 w 389"/>
                  <a:gd name="T57" fmla="*/ 149 h 328"/>
                  <a:gd name="T58" fmla="*/ 389 w 389"/>
                  <a:gd name="T59" fmla="*/ 169 h 328"/>
                  <a:gd name="T60" fmla="*/ 342 w 389"/>
                  <a:gd name="T61" fmla="*/ 52 h 328"/>
                  <a:gd name="T62" fmla="*/ 335 w 389"/>
                  <a:gd name="T63" fmla="*/ 78 h 328"/>
                  <a:gd name="T64" fmla="*/ 225 w 389"/>
                  <a:gd name="T65" fmla="*/ 119 h 328"/>
                  <a:gd name="T66" fmla="*/ 316 w 389"/>
                  <a:gd name="T67" fmla="*/ 44 h 328"/>
                  <a:gd name="T68" fmla="*/ 342 w 389"/>
                  <a:gd name="T69" fmla="*/ 52 h 328"/>
                  <a:gd name="T70" fmla="*/ 316 w 389"/>
                  <a:gd name="T71" fmla="*/ 296 h 328"/>
                  <a:gd name="T72" fmla="*/ 225 w 389"/>
                  <a:gd name="T73" fmla="*/ 221 h 328"/>
                  <a:gd name="T74" fmla="*/ 335 w 389"/>
                  <a:gd name="T75" fmla="*/ 262 h 328"/>
                  <a:gd name="T76" fmla="*/ 342 w 389"/>
                  <a:gd name="T77" fmla="*/ 288 h 328"/>
                  <a:gd name="T78" fmla="*/ 316 w 389"/>
                  <a:gd name="T79" fmla="*/ 29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9" h="328">
                    <a:moveTo>
                      <a:pt x="202" y="6"/>
                    </a:moveTo>
                    <a:cubicBezTo>
                      <a:pt x="192" y="3"/>
                      <a:pt x="181" y="8"/>
                      <a:pt x="177" y="18"/>
                    </a:cubicBezTo>
                    <a:cubicBezTo>
                      <a:pt x="177" y="18"/>
                      <a:pt x="177" y="19"/>
                      <a:pt x="177" y="19"/>
                    </a:cubicBezTo>
                    <a:cubicBezTo>
                      <a:pt x="177" y="20"/>
                      <a:pt x="177" y="20"/>
                      <a:pt x="177" y="20"/>
                    </a:cubicBezTo>
                    <a:cubicBezTo>
                      <a:pt x="177" y="20"/>
                      <a:pt x="177" y="20"/>
                      <a:pt x="177" y="20"/>
                    </a:cubicBezTo>
                    <a:cubicBezTo>
                      <a:pt x="170" y="38"/>
                      <a:pt x="113" y="188"/>
                      <a:pt x="113" y="188"/>
                    </a:cubicBezTo>
                    <a:cubicBezTo>
                      <a:pt x="112" y="188"/>
                      <a:pt x="112" y="188"/>
                      <a:pt x="112" y="188"/>
                    </a:cubicBezTo>
                    <a:cubicBezTo>
                      <a:pt x="44" y="17"/>
                      <a:pt x="44" y="17"/>
                      <a:pt x="44" y="17"/>
                    </a:cubicBezTo>
                    <a:cubicBezTo>
                      <a:pt x="44" y="17"/>
                      <a:pt x="44" y="17"/>
                      <a:pt x="44" y="17"/>
                    </a:cubicBezTo>
                    <a:cubicBezTo>
                      <a:pt x="43" y="14"/>
                      <a:pt x="43" y="14"/>
                      <a:pt x="43" y="14"/>
                    </a:cubicBezTo>
                    <a:cubicBezTo>
                      <a:pt x="38" y="5"/>
                      <a:pt x="27" y="0"/>
                      <a:pt x="16" y="4"/>
                    </a:cubicBezTo>
                    <a:cubicBezTo>
                      <a:pt x="6" y="8"/>
                      <a:pt x="0" y="19"/>
                      <a:pt x="4" y="30"/>
                    </a:cubicBezTo>
                    <a:cubicBezTo>
                      <a:pt x="12" y="51"/>
                      <a:pt x="90" y="241"/>
                      <a:pt x="90" y="241"/>
                    </a:cubicBezTo>
                    <a:cubicBezTo>
                      <a:pt x="85" y="252"/>
                      <a:pt x="85" y="252"/>
                      <a:pt x="85" y="252"/>
                    </a:cubicBezTo>
                    <a:cubicBezTo>
                      <a:pt x="77" y="276"/>
                      <a:pt x="67" y="291"/>
                      <a:pt x="41" y="291"/>
                    </a:cubicBezTo>
                    <a:cubicBezTo>
                      <a:pt x="39" y="291"/>
                      <a:pt x="30" y="291"/>
                      <a:pt x="29" y="291"/>
                    </a:cubicBezTo>
                    <a:cubicBezTo>
                      <a:pt x="21" y="290"/>
                      <a:pt x="13" y="296"/>
                      <a:pt x="11" y="304"/>
                    </a:cubicBezTo>
                    <a:cubicBezTo>
                      <a:pt x="8" y="314"/>
                      <a:pt x="14" y="323"/>
                      <a:pt x="23" y="326"/>
                    </a:cubicBezTo>
                    <a:cubicBezTo>
                      <a:pt x="30" y="327"/>
                      <a:pt x="37" y="328"/>
                      <a:pt x="44" y="328"/>
                    </a:cubicBezTo>
                    <a:cubicBezTo>
                      <a:pt x="91" y="328"/>
                      <a:pt x="107" y="300"/>
                      <a:pt x="123" y="260"/>
                    </a:cubicBezTo>
                    <a:cubicBezTo>
                      <a:pt x="123" y="260"/>
                      <a:pt x="209" y="45"/>
                      <a:pt x="213" y="36"/>
                    </a:cubicBezTo>
                    <a:cubicBezTo>
                      <a:pt x="214" y="34"/>
                      <a:pt x="214" y="33"/>
                      <a:pt x="215" y="32"/>
                    </a:cubicBezTo>
                    <a:cubicBezTo>
                      <a:pt x="214" y="32"/>
                      <a:pt x="214" y="32"/>
                      <a:pt x="214" y="32"/>
                    </a:cubicBezTo>
                    <a:cubicBezTo>
                      <a:pt x="215" y="31"/>
                      <a:pt x="215" y="31"/>
                      <a:pt x="215" y="31"/>
                    </a:cubicBezTo>
                    <a:cubicBezTo>
                      <a:pt x="218" y="20"/>
                      <a:pt x="212" y="9"/>
                      <a:pt x="202" y="6"/>
                    </a:cubicBezTo>
                    <a:close/>
                    <a:moveTo>
                      <a:pt x="389" y="169"/>
                    </a:moveTo>
                    <a:cubicBezTo>
                      <a:pt x="389" y="179"/>
                      <a:pt x="381" y="188"/>
                      <a:pt x="370" y="188"/>
                    </a:cubicBezTo>
                    <a:cubicBezTo>
                      <a:pt x="359" y="188"/>
                      <a:pt x="254" y="181"/>
                      <a:pt x="254" y="170"/>
                    </a:cubicBezTo>
                    <a:cubicBezTo>
                      <a:pt x="254" y="159"/>
                      <a:pt x="359" y="149"/>
                      <a:pt x="370" y="149"/>
                    </a:cubicBezTo>
                    <a:cubicBezTo>
                      <a:pt x="381" y="149"/>
                      <a:pt x="389" y="158"/>
                      <a:pt x="389" y="169"/>
                    </a:cubicBezTo>
                    <a:close/>
                    <a:moveTo>
                      <a:pt x="342" y="52"/>
                    </a:moveTo>
                    <a:cubicBezTo>
                      <a:pt x="348" y="61"/>
                      <a:pt x="344" y="73"/>
                      <a:pt x="335" y="78"/>
                    </a:cubicBezTo>
                    <a:cubicBezTo>
                      <a:pt x="326" y="83"/>
                      <a:pt x="231" y="128"/>
                      <a:pt x="225" y="119"/>
                    </a:cubicBezTo>
                    <a:cubicBezTo>
                      <a:pt x="220" y="109"/>
                      <a:pt x="307" y="49"/>
                      <a:pt x="316" y="44"/>
                    </a:cubicBezTo>
                    <a:cubicBezTo>
                      <a:pt x="325" y="39"/>
                      <a:pt x="337" y="42"/>
                      <a:pt x="342" y="52"/>
                    </a:cubicBezTo>
                    <a:close/>
                    <a:moveTo>
                      <a:pt x="316" y="296"/>
                    </a:moveTo>
                    <a:cubicBezTo>
                      <a:pt x="307" y="290"/>
                      <a:pt x="220" y="230"/>
                      <a:pt x="225" y="221"/>
                    </a:cubicBezTo>
                    <a:cubicBezTo>
                      <a:pt x="231" y="212"/>
                      <a:pt x="326" y="256"/>
                      <a:pt x="335" y="262"/>
                    </a:cubicBezTo>
                    <a:cubicBezTo>
                      <a:pt x="344" y="267"/>
                      <a:pt x="348" y="279"/>
                      <a:pt x="342" y="288"/>
                    </a:cubicBezTo>
                    <a:cubicBezTo>
                      <a:pt x="337" y="298"/>
                      <a:pt x="325" y="301"/>
                      <a:pt x="316" y="29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nvGrpSpPr>
            <p:cNvPr id="3" name="Group 1155"/>
            <p:cNvGrpSpPr/>
            <p:nvPr/>
          </p:nvGrpSpPr>
          <p:grpSpPr>
            <a:xfrm>
              <a:off x="7004283" y="3459879"/>
              <a:ext cx="686760" cy="2932985"/>
              <a:chOff x="8231989" y="3394473"/>
              <a:chExt cx="686760" cy="2932985"/>
            </a:xfrm>
            <a:solidFill>
              <a:schemeClr val="accent2"/>
            </a:solidFill>
          </p:grpSpPr>
          <p:sp>
            <p:nvSpPr>
              <p:cNvPr id="116" name="Rectangle 66"/>
              <p:cNvSpPr/>
              <p:nvPr/>
            </p:nvSpPr>
            <p:spPr bwMode="auto">
              <a:xfrm>
                <a:off x="8231989" y="3394473"/>
                <a:ext cx="686760" cy="2932985"/>
              </a:xfrm>
              <a:prstGeom prst="rect">
                <a:avLst/>
              </a:prstGeom>
              <a:solidFill>
                <a:schemeClr val="accent1"/>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vert270" wrap="square" lIns="93274" tIns="640080" rIns="93274" bIns="46637" numCol="1" rtlCol="0" anchor="ctr" anchorCtr="0" compatLnSpc="1">
                <a:prstTxWarp prst="textNoShape">
                  <a:avLst/>
                </a:prstTxWarp>
              </a:bodyPr>
              <a:lstStyle/>
              <a:p>
                <a:pPr algn="r" defTabSz="932472" fontAlgn="base">
                  <a:spcBef>
                    <a:spcPct val="0"/>
                  </a:spcBef>
                  <a:spcAft>
                    <a:spcPct val="0"/>
                  </a:spcAft>
                </a:pPr>
                <a:r>
                  <a:rPr lang="en-US" sz="1600" dirty="0">
                    <a:gradFill>
                      <a:gsLst>
                        <a:gs pos="0">
                          <a:srgbClr val="FFFFFF"/>
                        </a:gs>
                        <a:gs pos="100000">
                          <a:srgbClr val="FFFFFF"/>
                        </a:gs>
                      </a:gsLst>
                      <a:lin ang="5400000" scaled="0"/>
                    </a:gradFill>
                  </a:rPr>
                  <a:t>Dynamics CRM</a:t>
                </a:r>
              </a:p>
            </p:txBody>
          </p:sp>
          <p:sp>
            <p:nvSpPr>
              <p:cNvPr id="103" name="Freeform 144"/>
              <p:cNvSpPr>
                <a:spLocks noChangeAspect="1" noEditPoints="1"/>
              </p:cNvSpPr>
              <p:nvPr/>
            </p:nvSpPr>
            <p:spPr bwMode="black">
              <a:xfrm>
                <a:off x="8358199" y="3485352"/>
                <a:ext cx="389247" cy="365678"/>
              </a:xfrm>
              <a:custGeom>
                <a:avLst/>
                <a:gdLst>
                  <a:gd name="T0" fmla="*/ 1091 w 1412"/>
                  <a:gd name="T1" fmla="*/ 240 h 1327"/>
                  <a:gd name="T2" fmla="*/ 1091 w 1412"/>
                  <a:gd name="T3" fmla="*/ 1152 h 1327"/>
                  <a:gd name="T4" fmla="*/ 1048 w 1412"/>
                  <a:gd name="T5" fmla="*/ 1159 h 1327"/>
                  <a:gd name="T6" fmla="*/ 0 w 1412"/>
                  <a:gd name="T7" fmla="*/ 1321 h 1327"/>
                  <a:gd name="T8" fmla="*/ 695 w 1412"/>
                  <a:gd name="T9" fmla="*/ 1074 h 1327"/>
                  <a:gd name="T10" fmla="*/ 715 w 1412"/>
                  <a:gd name="T11" fmla="*/ 1072 h 1327"/>
                  <a:gd name="T12" fmla="*/ 726 w 1412"/>
                  <a:gd name="T13" fmla="*/ 1066 h 1327"/>
                  <a:gd name="T14" fmla="*/ 726 w 1412"/>
                  <a:gd name="T15" fmla="*/ 750 h 1327"/>
                  <a:gd name="T16" fmla="*/ 1061 w 1412"/>
                  <a:gd name="T17" fmla="*/ 230 h 1327"/>
                  <a:gd name="T18" fmla="*/ 1061 w 1412"/>
                  <a:gd name="T19" fmla="*/ 230 h 1327"/>
                  <a:gd name="T20" fmla="*/ 1091 w 1412"/>
                  <a:gd name="T21" fmla="*/ 240 h 1327"/>
                  <a:gd name="T22" fmla="*/ 1390 w 1412"/>
                  <a:gd name="T23" fmla="*/ 450 h 1327"/>
                  <a:gd name="T24" fmla="*/ 1390 w 1412"/>
                  <a:gd name="T25" fmla="*/ 450 h 1327"/>
                  <a:gd name="T26" fmla="*/ 1200 w 1412"/>
                  <a:gd name="T27" fmla="*/ 638 h 1327"/>
                  <a:gd name="T28" fmla="*/ 1117 w 1412"/>
                  <a:gd name="T29" fmla="*/ 714 h 1327"/>
                  <a:gd name="T30" fmla="*/ 1117 w 1412"/>
                  <a:gd name="T31" fmla="*/ 1182 h 1327"/>
                  <a:gd name="T32" fmla="*/ 1088 w 1412"/>
                  <a:gd name="T33" fmla="*/ 1190 h 1327"/>
                  <a:gd name="T34" fmla="*/ 755 w 1412"/>
                  <a:gd name="T35" fmla="*/ 1144 h 1327"/>
                  <a:gd name="T36" fmla="*/ 1 w 1412"/>
                  <a:gd name="T37" fmla="*/ 1321 h 1327"/>
                  <a:gd name="T38" fmla="*/ 11 w 1412"/>
                  <a:gd name="T39" fmla="*/ 1322 h 1327"/>
                  <a:gd name="T40" fmla="*/ 1384 w 1412"/>
                  <a:gd name="T41" fmla="*/ 1327 h 1327"/>
                  <a:gd name="T42" fmla="*/ 1384 w 1412"/>
                  <a:gd name="T43" fmla="*/ 1327 h 1327"/>
                  <a:gd name="T44" fmla="*/ 1412 w 1412"/>
                  <a:gd name="T45" fmla="*/ 1317 h 1327"/>
                  <a:gd name="T46" fmla="*/ 1412 w 1412"/>
                  <a:gd name="T47" fmla="*/ 462 h 1327"/>
                  <a:gd name="T48" fmla="*/ 1390 w 1412"/>
                  <a:gd name="T49" fmla="*/ 450 h 1327"/>
                  <a:gd name="T50" fmla="*/ 700 w 1412"/>
                  <a:gd name="T51" fmla="*/ 9 h 1327"/>
                  <a:gd name="T52" fmla="*/ 666 w 1412"/>
                  <a:gd name="T53" fmla="*/ 0 h 1327"/>
                  <a:gd name="T54" fmla="*/ 666 w 1412"/>
                  <a:gd name="T55" fmla="*/ 0 h 1327"/>
                  <a:gd name="T56" fmla="*/ 666 w 1412"/>
                  <a:gd name="T57" fmla="*/ 0 h 1327"/>
                  <a:gd name="T58" fmla="*/ 665 w 1412"/>
                  <a:gd name="T59" fmla="*/ 0 h 1327"/>
                  <a:gd name="T60" fmla="*/ 665 w 1412"/>
                  <a:gd name="T61" fmla="*/ 4 h 1327"/>
                  <a:gd name="T62" fmla="*/ 464 w 1412"/>
                  <a:gd name="T63" fmla="*/ 568 h 1327"/>
                  <a:gd name="T64" fmla="*/ 0 w 1412"/>
                  <a:gd name="T65" fmla="*/ 1215 h 1327"/>
                  <a:gd name="T66" fmla="*/ 0 w 1412"/>
                  <a:gd name="T67" fmla="*/ 1321 h 1327"/>
                  <a:gd name="T68" fmla="*/ 661 w 1412"/>
                  <a:gd name="T69" fmla="*/ 1053 h 1327"/>
                  <a:gd name="T70" fmla="*/ 676 w 1412"/>
                  <a:gd name="T71" fmla="*/ 1052 h 1327"/>
                  <a:gd name="T72" fmla="*/ 700 w 1412"/>
                  <a:gd name="T73" fmla="*/ 1044 h 1327"/>
                  <a:gd name="T74" fmla="*/ 700 w 1412"/>
                  <a:gd name="T75" fmla="*/ 9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12" h="1327">
                    <a:moveTo>
                      <a:pt x="1091" y="240"/>
                    </a:moveTo>
                    <a:cubicBezTo>
                      <a:pt x="1091" y="1152"/>
                      <a:pt x="1091" y="1152"/>
                      <a:pt x="1091" y="1152"/>
                    </a:cubicBezTo>
                    <a:cubicBezTo>
                      <a:pt x="1048" y="1159"/>
                      <a:pt x="1048" y="1159"/>
                      <a:pt x="1048" y="1159"/>
                    </a:cubicBezTo>
                    <a:cubicBezTo>
                      <a:pt x="1047" y="1159"/>
                      <a:pt x="491" y="1018"/>
                      <a:pt x="0" y="1321"/>
                    </a:cubicBezTo>
                    <a:cubicBezTo>
                      <a:pt x="0" y="1321"/>
                      <a:pt x="257" y="1103"/>
                      <a:pt x="695" y="1074"/>
                    </a:cubicBezTo>
                    <a:cubicBezTo>
                      <a:pt x="715" y="1072"/>
                      <a:pt x="715" y="1072"/>
                      <a:pt x="715" y="1072"/>
                    </a:cubicBezTo>
                    <a:cubicBezTo>
                      <a:pt x="726" y="1066"/>
                      <a:pt x="726" y="1066"/>
                      <a:pt x="726" y="1066"/>
                    </a:cubicBezTo>
                    <a:cubicBezTo>
                      <a:pt x="726" y="750"/>
                      <a:pt x="726" y="750"/>
                      <a:pt x="726" y="750"/>
                    </a:cubicBezTo>
                    <a:cubicBezTo>
                      <a:pt x="854" y="620"/>
                      <a:pt x="979" y="433"/>
                      <a:pt x="1061" y="230"/>
                    </a:cubicBezTo>
                    <a:cubicBezTo>
                      <a:pt x="1061" y="230"/>
                      <a:pt x="1061" y="230"/>
                      <a:pt x="1061" y="230"/>
                    </a:cubicBezTo>
                    <a:lnTo>
                      <a:pt x="1091" y="240"/>
                    </a:lnTo>
                    <a:close/>
                    <a:moveTo>
                      <a:pt x="1390" y="450"/>
                    </a:moveTo>
                    <a:cubicBezTo>
                      <a:pt x="1390" y="450"/>
                      <a:pt x="1390" y="450"/>
                      <a:pt x="1390" y="450"/>
                    </a:cubicBezTo>
                    <a:cubicBezTo>
                      <a:pt x="1390" y="450"/>
                      <a:pt x="1342" y="510"/>
                      <a:pt x="1200" y="638"/>
                    </a:cubicBezTo>
                    <a:cubicBezTo>
                      <a:pt x="1167" y="668"/>
                      <a:pt x="1149" y="686"/>
                      <a:pt x="1117" y="714"/>
                    </a:cubicBezTo>
                    <a:cubicBezTo>
                      <a:pt x="1117" y="1182"/>
                      <a:pt x="1117" y="1182"/>
                      <a:pt x="1117" y="1182"/>
                    </a:cubicBezTo>
                    <a:cubicBezTo>
                      <a:pt x="1088" y="1190"/>
                      <a:pt x="1088" y="1190"/>
                      <a:pt x="1088" y="1190"/>
                    </a:cubicBezTo>
                    <a:cubicBezTo>
                      <a:pt x="1088" y="1189"/>
                      <a:pt x="965" y="1150"/>
                      <a:pt x="755" y="1144"/>
                    </a:cubicBezTo>
                    <a:cubicBezTo>
                      <a:pt x="547" y="1137"/>
                      <a:pt x="237" y="1195"/>
                      <a:pt x="1" y="1321"/>
                    </a:cubicBezTo>
                    <a:cubicBezTo>
                      <a:pt x="11" y="1322"/>
                      <a:pt x="11" y="1322"/>
                      <a:pt x="11" y="1322"/>
                    </a:cubicBezTo>
                    <a:cubicBezTo>
                      <a:pt x="11" y="1322"/>
                      <a:pt x="646" y="1074"/>
                      <a:pt x="1384" y="1327"/>
                    </a:cubicBezTo>
                    <a:cubicBezTo>
                      <a:pt x="1384" y="1327"/>
                      <a:pt x="1384" y="1327"/>
                      <a:pt x="1384" y="1327"/>
                    </a:cubicBezTo>
                    <a:cubicBezTo>
                      <a:pt x="1412" y="1317"/>
                      <a:pt x="1412" y="1317"/>
                      <a:pt x="1412" y="1317"/>
                    </a:cubicBezTo>
                    <a:cubicBezTo>
                      <a:pt x="1412" y="462"/>
                      <a:pt x="1412" y="462"/>
                      <a:pt x="1412" y="462"/>
                    </a:cubicBezTo>
                    <a:lnTo>
                      <a:pt x="1390" y="450"/>
                    </a:lnTo>
                    <a:close/>
                    <a:moveTo>
                      <a:pt x="700" y="9"/>
                    </a:moveTo>
                    <a:cubicBezTo>
                      <a:pt x="666" y="0"/>
                      <a:pt x="666" y="0"/>
                      <a:pt x="666" y="0"/>
                    </a:cubicBezTo>
                    <a:cubicBezTo>
                      <a:pt x="666" y="0"/>
                      <a:pt x="666" y="0"/>
                      <a:pt x="666" y="0"/>
                    </a:cubicBezTo>
                    <a:cubicBezTo>
                      <a:pt x="666" y="0"/>
                      <a:pt x="666" y="0"/>
                      <a:pt x="666" y="0"/>
                    </a:cubicBezTo>
                    <a:cubicBezTo>
                      <a:pt x="665" y="0"/>
                      <a:pt x="665" y="0"/>
                      <a:pt x="665" y="0"/>
                    </a:cubicBezTo>
                    <a:cubicBezTo>
                      <a:pt x="665" y="4"/>
                      <a:pt x="665" y="4"/>
                      <a:pt x="665" y="4"/>
                    </a:cubicBezTo>
                    <a:cubicBezTo>
                      <a:pt x="661" y="33"/>
                      <a:pt x="625" y="255"/>
                      <a:pt x="464" y="568"/>
                    </a:cubicBezTo>
                    <a:cubicBezTo>
                      <a:pt x="368" y="753"/>
                      <a:pt x="223" y="984"/>
                      <a:pt x="0" y="1215"/>
                    </a:cubicBezTo>
                    <a:cubicBezTo>
                      <a:pt x="0" y="1321"/>
                      <a:pt x="0" y="1321"/>
                      <a:pt x="0" y="1321"/>
                    </a:cubicBezTo>
                    <a:cubicBezTo>
                      <a:pt x="0" y="1321"/>
                      <a:pt x="237" y="1097"/>
                      <a:pt x="661" y="1053"/>
                    </a:cubicBezTo>
                    <a:cubicBezTo>
                      <a:pt x="676" y="1052"/>
                      <a:pt x="676" y="1052"/>
                      <a:pt x="676" y="1052"/>
                    </a:cubicBezTo>
                    <a:cubicBezTo>
                      <a:pt x="700" y="1044"/>
                      <a:pt x="700" y="1044"/>
                      <a:pt x="700" y="1044"/>
                    </a:cubicBezTo>
                    <a:lnTo>
                      <a:pt x="700" y="9"/>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pic>
          <p:nvPicPr>
            <p:cNvPr id="104"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795" y="3573462"/>
              <a:ext cx="434899" cy="434899"/>
            </a:xfrm>
            <a:prstGeom prst="rect">
              <a:avLst/>
            </a:prstGeom>
          </p:spPr>
        </p:pic>
        <p:sp>
          <p:nvSpPr>
            <p:cNvPr id="118" name="Rectangle 72"/>
            <p:cNvSpPr/>
            <p:nvPr/>
          </p:nvSpPr>
          <p:spPr bwMode="auto">
            <a:xfrm>
              <a:off x="7770933" y="3459879"/>
              <a:ext cx="686760" cy="2932985"/>
            </a:xfrm>
            <a:prstGeom prst="rect">
              <a:avLst/>
            </a:prstGeom>
            <a:solidFill>
              <a:schemeClr val="accent1"/>
            </a:solidFill>
            <a:ln w="19050">
              <a:solidFill>
                <a:schemeClr val="tx1">
                  <a:lumMod val="75000"/>
                </a:schemeClr>
              </a:solidFill>
              <a:prstDash val="dash"/>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vert270" wrap="square" lIns="93274" tIns="640080" rIns="93274" bIns="46637" numCol="1" rtlCol="0" anchor="ctr" anchorCtr="0" compatLnSpc="1">
              <a:prstTxWarp prst="textNoShape">
                <a:avLst/>
              </a:prstTxWarp>
            </a:bodyPr>
            <a:lstStyle/>
            <a:p>
              <a:pPr algn="r" defTabSz="932472" fontAlgn="base">
                <a:spcBef>
                  <a:spcPct val="0"/>
                </a:spcBef>
                <a:spcAft>
                  <a:spcPct val="0"/>
                </a:spcAft>
              </a:pPr>
              <a:r>
                <a:rPr lang="en-US" sz="1600" dirty="0" smtClean="0">
                  <a:gradFill>
                    <a:gsLst>
                      <a:gs pos="0">
                        <a:srgbClr val="FFFFFF"/>
                      </a:gs>
                      <a:gs pos="100000">
                        <a:srgbClr val="FFFFFF"/>
                      </a:gs>
                    </a:gsLst>
                    <a:lin ang="5400000" scaled="0"/>
                  </a:gradFill>
                </a:rPr>
                <a:t>Delve</a:t>
              </a:r>
              <a:endParaRPr lang="en-US" sz="1600" dirty="0">
                <a:gradFill>
                  <a:gsLst>
                    <a:gs pos="0">
                      <a:srgbClr val="FFFFFF"/>
                    </a:gs>
                    <a:gs pos="100000">
                      <a:srgbClr val="FFFFFF"/>
                    </a:gs>
                  </a:gsLst>
                  <a:lin ang="5400000" scaled="0"/>
                </a:gradFill>
              </a:endParaRPr>
            </a:p>
          </p:txBody>
        </p:sp>
        <p:pic>
          <p:nvPicPr>
            <p:cNvPr id="106"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9186" y="3556537"/>
              <a:ext cx="430917" cy="410397"/>
            </a:xfrm>
            <a:prstGeom prst="rect">
              <a:avLst/>
            </a:prstGeom>
          </p:spPr>
        </p:pic>
        <p:pic>
          <p:nvPicPr>
            <p:cNvPr id="107" name="Picture 11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879" y="3547241"/>
              <a:ext cx="486918" cy="457200"/>
            </a:xfrm>
            <a:prstGeom prst="rect">
              <a:avLst/>
            </a:prstGeom>
          </p:spPr>
        </p:pic>
        <p:pic>
          <p:nvPicPr>
            <p:cNvPr id="67" name="Picture 7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735" y="3557050"/>
              <a:ext cx="409372" cy="409372"/>
            </a:xfrm>
            <a:prstGeom prst="rect">
              <a:avLst/>
            </a:prstGeom>
          </p:spPr>
        </p:pic>
      </p:grpSp>
      <p:sp>
        <p:nvSpPr>
          <p:cNvPr id="99" name="Rounded Rectangle 23"/>
          <p:cNvSpPr/>
          <p:nvPr/>
        </p:nvSpPr>
        <p:spPr bwMode="auto">
          <a:xfrm>
            <a:off x="2907381" y="2430462"/>
            <a:ext cx="6819960" cy="929977"/>
          </a:xfrm>
          <a:prstGeom prst="roundRect">
            <a:avLst/>
          </a:prstGeom>
          <a:solidFill>
            <a:srgbClr val="505050"/>
          </a:solidFill>
          <a:ln w="38100">
            <a:solidFill>
              <a:schemeClr val="tx1"/>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800" dirty="0">
              <a:gradFill>
                <a:gsLst>
                  <a:gs pos="0">
                    <a:srgbClr val="FFFFFF"/>
                  </a:gs>
                  <a:gs pos="100000">
                    <a:srgbClr val="FFFFFF"/>
                  </a:gs>
                </a:gsLst>
                <a:lin ang="5400000" scaled="0"/>
              </a:gradFill>
            </a:endParaRPr>
          </a:p>
        </p:txBody>
      </p:sp>
      <p:grpSp>
        <p:nvGrpSpPr>
          <p:cNvPr id="108" name="Group 1169"/>
          <p:cNvGrpSpPr/>
          <p:nvPr/>
        </p:nvGrpSpPr>
        <p:grpSpPr>
          <a:xfrm>
            <a:off x="4522850" y="2671644"/>
            <a:ext cx="3735588" cy="523220"/>
            <a:chOff x="4558694" y="2774161"/>
            <a:chExt cx="3735588" cy="523220"/>
          </a:xfrm>
        </p:grpSpPr>
        <p:pic>
          <p:nvPicPr>
            <p:cNvPr id="109" name="Picture 117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8694" y="2778333"/>
              <a:ext cx="627505" cy="514876"/>
            </a:xfrm>
            <a:prstGeom prst="rect">
              <a:avLst/>
            </a:prstGeom>
          </p:spPr>
        </p:pic>
        <p:sp>
          <p:nvSpPr>
            <p:cNvPr id="110" name="Rectangle 1171"/>
            <p:cNvSpPr/>
            <p:nvPr/>
          </p:nvSpPr>
          <p:spPr>
            <a:xfrm>
              <a:off x="5253000" y="2774161"/>
              <a:ext cx="3041282" cy="523220"/>
            </a:xfrm>
            <a:prstGeom prst="rect">
              <a:avLst/>
            </a:prstGeom>
          </p:spPr>
          <p:txBody>
            <a:bodyPr wrap="none">
              <a:spAutoFit/>
            </a:bodyPr>
            <a:lstStyle/>
            <a:p>
              <a:pPr algn="ctr" defTabSz="932472" fontAlgn="base">
                <a:spcBef>
                  <a:spcPct val="0"/>
                </a:spcBef>
                <a:spcAft>
                  <a:spcPct val="0"/>
                </a:spcAft>
              </a:pPr>
              <a:r>
                <a:rPr lang="en-US" sz="2800" dirty="0">
                  <a:gradFill>
                    <a:gsLst>
                      <a:gs pos="0">
                        <a:srgbClr val="FFFFFF"/>
                      </a:gs>
                      <a:gs pos="100000">
                        <a:srgbClr val="FFFFFF"/>
                      </a:gs>
                    </a:gsLst>
                    <a:lin ang="5400000" scaled="0"/>
                  </a:gradFill>
                </a:rPr>
                <a:t>Office 365 Groups</a:t>
              </a:r>
            </a:p>
          </p:txBody>
        </p:sp>
      </p:grpSp>
    </p:spTree>
    <p:extLst>
      <p:ext uri="{BB962C8B-B14F-4D97-AF65-F5344CB8AC3E}">
        <p14:creationId xmlns:p14="http://schemas.microsoft.com/office/powerpoint/2010/main" val="391197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1156"/>
                                        </p:tgtEl>
                                        <p:attrNameLst>
                                          <p:attrName>style.visibility</p:attrName>
                                        </p:attrNameLst>
                                      </p:cBhvr>
                                      <p:to>
                                        <p:strVal val="visible"/>
                                      </p:to>
                                    </p:set>
                                    <p:animEffect transition="in" filter="fade">
                                      <p:cBhvr>
                                        <p:cTn id="7" dur="500"/>
                                        <p:tgtEl>
                                          <p:spTgt spid="1156"/>
                                        </p:tgtEl>
                                      </p:cBhvr>
                                    </p:animEffect>
                                  </p:childTnLst>
                                </p:cTn>
                              </p:par>
                              <p:par>
                                <p:cTn id="8" presetID="42" presetClass="path" presetSubtype="0" accel="50000" decel="50000" fill="hold" nodeType="withEffect">
                                  <p:stCondLst>
                                    <p:cond delay="300"/>
                                  </p:stCondLst>
                                  <p:childTnLst>
                                    <p:animMotion origin="layout" path="M 1.28925E-6 -2.11076E-6 L 0.03536 -2.11076E-6 " pathEditMode="relative" rAng="0" ptsTypes="AA">
                                      <p:cBhvr>
                                        <p:cTn id="9" dur="750" spd="-100000" fill="hold"/>
                                        <p:tgtEl>
                                          <p:spTgt spid="1156"/>
                                        </p:tgtEl>
                                        <p:attrNameLst>
                                          <p:attrName>ppt_x</p:attrName>
                                          <p:attrName>ppt_y</p:attrName>
                                        </p:attrNameLst>
                                      </p:cBhvr>
                                      <p:rCtr x="1762" y="0"/>
                                    </p:animMotion>
                                  </p:childTnLst>
                                </p:cTn>
                              </p:par>
                              <p:par>
                                <p:cTn id="10" presetID="10" presetClass="entr" presetSubtype="0" fill="hold" nodeType="withEffect">
                                  <p:stCondLst>
                                    <p:cond delay="300"/>
                                  </p:stCondLst>
                                  <p:childTnLst>
                                    <p:set>
                                      <p:cBhvr>
                                        <p:cTn id="11" dur="1" fill="hold">
                                          <p:stCondLst>
                                            <p:cond delay="0"/>
                                          </p:stCondLst>
                                        </p:cTn>
                                        <p:tgtEl>
                                          <p:spTgt spid="1157"/>
                                        </p:tgtEl>
                                        <p:attrNameLst>
                                          <p:attrName>style.visibility</p:attrName>
                                        </p:attrNameLst>
                                      </p:cBhvr>
                                      <p:to>
                                        <p:strVal val="visible"/>
                                      </p:to>
                                    </p:set>
                                    <p:animEffect transition="in" filter="fade">
                                      <p:cBhvr>
                                        <p:cTn id="12" dur="500"/>
                                        <p:tgtEl>
                                          <p:spTgt spid="1157"/>
                                        </p:tgtEl>
                                      </p:cBhvr>
                                    </p:animEffect>
                                  </p:childTnLst>
                                </p:cTn>
                              </p:par>
                              <p:par>
                                <p:cTn id="13" presetID="42" presetClass="path" presetSubtype="0" accel="50000" decel="50000" fill="hold" nodeType="withEffect">
                                  <p:stCondLst>
                                    <p:cond delay="300"/>
                                  </p:stCondLst>
                                  <p:childTnLst>
                                    <p:animMotion origin="layout" path="M -2.22619E-6 2.7054E-6 L -0.06101 -0.00068 " pathEditMode="relative" rAng="0" ptsTypes="AA">
                                      <p:cBhvr>
                                        <p:cTn id="14" dur="750" spd="-100000" fill="hold"/>
                                        <p:tgtEl>
                                          <p:spTgt spid="1157"/>
                                        </p:tgtEl>
                                        <p:attrNameLst>
                                          <p:attrName>ppt_x</p:attrName>
                                          <p:attrName>ppt_y</p:attrName>
                                        </p:attrNameLst>
                                      </p:cBhvr>
                                      <p:rCtr x="-3051" y="-45"/>
                                    </p:animMotion>
                                  </p:childTnLst>
                                </p:cTn>
                              </p:par>
                            </p:childTnLst>
                          </p:cTn>
                        </p:par>
                        <p:par>
                          <p:cTn id="15" fill="hold">
                            <p:stCondLst>
                              <p:cond delay="1050"/>
                            </p:stCondLst>
                            <p:childTnLst>
                              <p:par>
                                <p:cTn id="16" presetID="10" presetClass="entr" presetSubtype="0" fill="hold" nodeType="afterEffect">
                                  <p:stCondLst>
                                    <p:cond delay="200"/>
                                  </p:stCondLst>
                                  <p:childTnLst>
                                    <p:set>
                                      <p:cBhvr>
                                        <p:cTn id="17" dur="1" fill="hold">
                                          <p:stCondLst>
                                            <p:cond delay="0"/>
                                          </p:stCondLst>
                                        </p:cTn>
                                        <p:tgtEl>
                                          <p:spTgt spid="1158"/>
                                        </p:tgtEl>
                                        <p:attrNameLst>
                                          <p:attrName>style.visibility</p:attrName>
                                        </p:attrNameLst>
                                      </p:cBhvr>
                                      <p:to>
                                        <p:strVal val="visible"/>
                                      </p:to>
                                    </p:set>
                                    <p:animEffect transition="in" filter="fade">
                                      <p:cBhvr>
                                        <p:cTn id="18" dur="750"/>
                                        <p:tgtEl>
                                          <p:spTgt spid="1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400" dirty="0">
                <a:solidFill>
                  <a:schemeClr val="tx1"/>
                </a:solidFill>
              </a:rPr>
              <a:t>Office 365 Experiences available to all of </a:t>
            </a:r>
            <a:r>
              <a:rPr lang="en-US" sz="4400" dirty="0" smtClean="0">
                <a:solidFill>
                  <a:schemeClr val="tx1"/>
                </a:solidFill>
              </a:rPr>
              <a:t>you!</a:t>
            </a:r>
            <a:endParaRPr lang="en-US" sz="4400" dirty="0">
              <a:solidFill>
                <a:schemeClr val="tx1"/>
              </a:solidFill>
            </a:endParaRPr>
          </a:p>
        </p:txBody>
      </p:sp>
      <p:grpSp>
        <p:nvGrpSpPr>
          <p:cNvPr id="175" name="Group 16"/>
          <p:cNvGrpSpPr/>
          <p:nvPr/>
        </p:nvGrpSpPr>
        <p:grpSpPr>
          <a:xfrm>
            <a:off x="264536" y="4607262"/>
            <a:ext cx="3527621" cy="2253272"/>
            <a:chOff x="3271201" y="702413"/>
            <a:chExt cx="8793799" cy="5617048"/>
          </a:xfrm>
        </p:grpSpPr>
        <p:sp>
          <p:nvSpPr>
            <p:cNvPr id="176" name="Freeform 41"/>
            <p:cNvSpPr>
              <a:spLocks noChangeAspect="1"/>
            </p:cNvSpPr>
            <p:nvPr/>
          </p:nvSpPr>
          <p:spPr>
            <a:xfrm>
              <a:off x="3271201" y="702413"/>
              <a:ext cx="8793799" cy="5617048"/>
            </a:xfrm>
            <a:custGeom>
              <a:avLst/>
              <a:gdLst>
                <a:gd name="connsiteX0" fmla="*/ 683507 w 10470378"/>
                <a:gd name="connsiteY0" fmla="*/ 783663 h 6687966"/>
                <a:gd name="connsiteX1" fmla="*/ 683507 w 10470378"/>
                <a:gd name="connsiteY1" fmla="*/ 5904303 h 6687966"/>
                <a:gd name="connsiteX2" fmla="*/ 9786871 w 10470378"/>
                <a:gd name="connsiteY2" fmla="*/ 5904303 h 6687966"/>
                <a:gd name="connsiteX3" fmla="*/ 9786871 w 10470378"/>
                <a:gd name="connsiteY3" fmla="*/ 783663 h 6687966"/>
                <a:gd name="connsiteX4" fmla="*/ 228599 w 10470378"/>
                <a:gd name="connsiteY4" fmla="*/ 0 h 6687966"/>
                <a:gd name="connsiteX5" fmla="*/ 10241778 w 10470378"/>
                <a:gd name="connsiteY5" fmla="*/ 0 h 6687966"/>
                <a:gd name="connsiteX6" fmla="*/ 10470378 w 10470378"/>
                <a:gd name="connsiteY6" fmla="*/ 228600 h 6687966"/>
                <a:gd name="connsiteX7" fmla="*/ 10470378 w 10470378"/>
                <a:gd name="connsiteY7" fmla="*/ 6459366 h 6687966"/>
                <a:gd name="connsiteX8" fmla="*/ 10241778 w 10470378"/>
                <a:gd name="connsiteY8" fmla="*/ 6687966 h 6687966"/>
                <a:gd name="connsiteX9" fmla="*/ 0 w 10470378"/>
                <a:gd name="connsiteY9" fmla="*/ 6687966 h 6687966"/>
                <a:gd name="connsiteX10" fmla="*/ 0 w 10470378"/>
                <a:gd name="connsiteY10" fmla="*/ 6687965 h 6687966"/>
                <a:gd name="connsiteX11" fmla="*/ 228599 w 10470378"/>
                <a:gd name="connsiteY11" fmla="*/ 6687965 h 6687966"/>
                <a:gd name="connsiteX12" fmla="*/ 17964 w 10470378"/>
                <a:gd name="connsiteY12" fmla="*/ 6548347 h 6687966"/>
                <a:gd name="connsiteX13" fmla="*/ 0 w 10470378"/>
                <a:gd name="connsiteY13" fmla="*/ 6459367 h 6687966"/>
                <a:gd name="connsiteX14" fmla="*/ 0 w 10470378"/>
                <a:gd name="connsiteY14" fmla="*/ 228599 h 6687966"/>
                <a:gd name="connsiteX15" fmla="*/ 17964 w 10470378"/>
                <a:gd name="connsiteY15" fmla="*/ 139619 h 6687966"/>
                <a:gd name="connsiteX16" fmla="*/ 182529 w 10470378"/>
                <a:gd name="connsiteY16" fmla="*/ 4645 h 6687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70378" h="6687966">
                  <a:moveTo>
                    <a:pt x="683507" y="783663"/>
                  </a:moveTo>
                  <a:lnTo>
                    <a:pt x="683507" y="5904303"/>
                  </a:lnTo>
                  <a:lnTo>
                    <a:pt x="9786871" y="5904303"/>
                  </a:lnTo>
                  <a:lnTo>
                    <a:pt x="9786871" y="783663"/>
                  </a:lnTo>
                  <a:close/>
                  <a:moveTo>
                    <a:pt x="228599" y="0"/>
                  </a:moveTo>
                  <a:lnTo>
                    <a:pt x="10241778" y="0"/>
                  </a:lnTo>
                  <a:cubicBezTo>
                    <a:pt x="10368030" y="0"/>
                    <a:pt x="10470378" y="102348"/>
                    <a:pt x="10470378" y="228600"/>
                  </a:cubicBezTo>
                  <a:lnTo>
                    <a:pt x="10470378" y="6459366"/>
                  </a:lnTo>
                  <a:cubicBezTo>
                    <a:pt x="10470378" y="6585618"/>
                    <a:pt x="10368030" y="6687966"/>
                    <a:pt x="10241778" y="6687966"/>
                  </a:cubicBezTo>
                  <a:lnTo>
                    <a:pt x="0" y="6687966"/>
                  </a:lnTo>
                  <a:lnTo>
                    <a:pt x="0" y="6687965"/>
                  </a:lnTo>
                  <a:lnTo>
                    <a:pt x="228599" y="6687965"/>
                  </a:lnTo>
                  <a:cubicBezTo>
                    <a:pt x="133910" y="6687965"/>
                    <a:pt x="52667" y="6630394"/>
                    <a:pt x="17964" y="6548347"/>
                  </a:cubicBezTo>
                  <a:lnTo>
                    <a:pt x="0" y="6459367"/>
                  </a:lnTo>
                  <a:lnTo>
                    <a:pt x="0" y="228599"/>
                  </a:lnTo>
                  <a:lnTo>
                    <a:pt x="17964" y="139619"/>
                  </a:lnTo>
                  <a:cubicBezTo>
                    <a:pt x="46884" y="71246"/>
                    <a:pt x="108122" y="19871"/>
                    <a:pt x="182529" y="4645"/>
                  </a:cubicBezTo>
                  <a:close/>
                </a:path>
              </a:pathLst>
            </a:custGeom>
            <a:solidFill>
              <a:sysClr val="windowText" lastClr="000000">
                <a:lumMod val="95000"/>
                <a:lumOff val="5000"/>
              </a:sysClr>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grpSp>
          <p:nvGrpSpPr>
            <p:cNvPr id="177" name="Group 42"/>
            <p:cNvGrpSpPr/>
            <p:nvPr/>
          </p:nvGrpSpPr>
          <p:grpSpPr>
            <a:xfrm>
              <a:off x="7612802" y="932711"/>
              <a:ext cx="288687" cy="110598"/>
              <a:chOff x="5675669" y="327104"/>
              <a:chExt cx="343727" cy="131684"/>
            </a:xfrm>
            <a:solidFill>
              <a:sysClr val="windowText" lastClr="000000">
                <a:lumMod val="65000"/>
                <a:lumOff val="35000"/>
              </a:sysClr>
            </a:solidFill>
          </p:grpSpPr>
          <p:sp>
            <p:nvSpPr>
              <p:cNvPr id="183" name="Oval 48"/>
              <p:cNvSpPr/>
              <p:nvPr/>
            </p:nvSpPr>
            <p:spPr>
              <a:xfrm>
                <a:off x="5675669" y="327104"/>
                <a:ext cx="131684" cy="131684"/>
              </a:xfrm>
              <a:prstGeom prst="ellipse">
                <a:avLst/>
              </a:prstGeom>
              <a:grp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sp>
            <p:nvSpPr>
              <p:cNvPr id="184" name="Oval 49"/>
              <p:cNvSpPr/>
              <p:nvPr/>
            </p:nvSpPr>
            <p:spPr>
              <a:xfrm>
                <a:off x="5973677" y="370087"/>
                <a:ext cx="45719" cy="45719"/>
              </a:xfrm>
              <a:prstGeom prst="ellipse">
                <a:avLst/>
              </a:prstGeom>
              <a:grp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grpSp>
        <p:grpSp>
          <p:nvGrpSpPr>
            <p:cNvPr id="178" name="Group 43"/>
            <p:cNvGrpSpPr/>
            <p:nvPr/>
          </p:nvGrpSpPr>
          <p:grpSpPr>
            <a:xfrm>
              <a:off x="7551103" y="5837854"/>
              <a:ext cx="233995" cy="234663"/>
              <a:chOff x="8212007" y="5789129"/>
              <a:chExt cx="449392" cy="450674"/>
            </a:xfrm>
            <a:solidFill>
              <a:srgbClr val="E7E6E6"/>
            </a:solidFill>
          </p:grpSpPr>
          <p:sp>
            <p:nvSpPr>
              <p:cNvPr id="179" name="Freeform 44"/>
              <p:cNvSpPr/>
              <p:nvPr/>
            </p:nvSpPr>
            <p:spPr>
              <a:xfrm>
                <a:off x="8418957" y="5789129"/>
                <a:ext cx="242442" cy="211621"/>
              </a:xfrm>
              <a:custGeom>
                <a:avLst/>
                <a:gdLst>
                  <a:gd name="connsiteX0" fmla="*/ 242442 w 242442"/>
                  <a:gd name="connsiteY0" fmla="*/ 0 h 211621"/>
                  <a:gd name="connsiteX1" fmla="*/ 242442 w 242442"/>
                  <a:gd name="connsiteY1" fmla="*/ 211621 h 211621"/>
                  <a:gd name="connsiteX2" fmla="*/ 0 w 242442"/>
                  <a:gd name="connsiteY2" fmla="*/ 211621 h 211621"/>
                  <a:gd name="connsiteX3" fmla="*/ 0 w 242442"/>
                  <a:gd name="connsiteY3" fmla="*/ 33441 h 211621"/>
                  <a:gd name="connsiteX4" fmla="*/ 242442 w 242442"/>
                  <a:gd name="connsiteY4" fmla="*/ 0 h 21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42" h="211621">
                    <a:moveTo>
                      <a:pt x="242442" y="0"/>
                    </a:moveTo>
                    <a:lnTo>
                      <a:pt x="242442" y="211621"/>
                    </a:lnTo>
                    <a:lnTo>
                      <a:pt x="0" y="211621"/>
                    </a:lnTo>
                    <a:lnTo>
                      <a:pt x="0" y="33441"/>
                    </a:lnTo>
                    <a:lnTo>
                      <a:pt x="242442" y="0"/>
                    </a:lnTo>
                    <a:close/>
                  </a:path>
                </a:pathLst>
              </a:custGeom>
              <a:solidFill>
                <a:srgbClr val="7F7E81"/>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sp>
            <p:nvSpPr>
              <p:cNvPr id="180" name="Freeform 45"/>
              <p:cNvSpPr/>
              <p:nvPr/>
            </p:nvSpPr>
            <p:spPr>
              <a:xfrm>
                <a:off x="8214067" y="5826353"/>
                <a:ext cx="177458" cy="174396"/>
              </a:xfrm>
              <a:custGeom>
                <a:avLst/>
                <a:gdLst>
                  <a:gd name="connsiteX0" fmla="*/ 177458 w 177458"/>
                  <a:gd name="connsiteY0" fmla="*/ 0 h 174396"/>
                  <a:gd name="connsiteX1" fmla="*/ 177458 w 177458"/>
                  <a:gd name="connsiteY1" fmla="*/ 174396 h 174396"/>
                  <a:gd name="connsiteX2" fmla="*/ 0 w 177458"/>
                  <a:gd name="connsiteY2" fmla="*/ 174396 h 174396"/>
                  <a:gd name="connsiteX3" fmla="*/ 1780 w 177458"/>
                  <a:gd name="connsiteY3" fmla="*/ 24231 h 174396"/>
                  <a:gd name="connsiteX4" fmla="*/ 177458 w 177458"/>
                  <a:gd name="connsiteY4" fmla="*/ 0 h 174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58" h="174396">
                    <a:moveTo>
                      <a:pt x="177458" y="0"/>
                    </a:moveTo>
                    <a:lnTo>
                      <a:pt x="177458" y="174396"/>
                    </a:lnTo>
                    <a:lnTo>
                      <a:pt x="0" y="174396"/>
                    </a:lnTo>
                    <a:lnTo>
                      <a:pt x="1780" y="24231"/>
                    </a:lnTo>
                    <a:lnTo>
                      <a:pt x="177458" y="0"/>
                    </a:lnTo>
                    <a:close/>
                  </a:path>
                </a:pathLst>
              </a:custGeom>
              <a:solidFill>
                <a:srgbClr val="7F7E81"/>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sp>
            <p:nvSpPr>
              <p:cNvPr id="181" name="Freeform 46"/>
              <p:cNvSpPr/>
              <p:nvPr/>
            </p:nvSpPr>
            <p:spPr>
              <a:xfrm>
                <a:off x="8212007" y="6028182"/>
                <a:ext cx="179519" cy="172409"/>
              </a:xfrm>
              <a:custGeom>
                <a:avLst/>
                <a:gdLst>
                  <a:gd name="connsiteX0" fmla="*/ 1735 w 179519"/>
                  <a:gd name="connsiteY0" fmla="*/ 0 h 172409"/>
                  <a:gd name="connsiteX1" fmla="*/ 179519 w 179519"/>
                  <a:gd name="connsiteY1" fmla="*/ 0 h 172409"/>
                  <a:gd name="connsiteX2" fmla="*/ 179519 w 179519"/>
                  <a:gd name="connsiteY2" fmla="*/ 172409 h 172409"/>
                  <a:gd name="connsiteX3" fmla="*/ 0 w 179519"/>
                  <a:gd name="connsiteY3" fmla="*/ 146325 h 172409"/>
                  <a:gd name="connsiteX4" fmla="*/ 1735 w 179519"/>
                  <a:gd name="connsiteY4" fmla="*/ 0 h 172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19" h="172409">
                    <a:moveTo>
                      <a:pt x="1735" y="0"/>
                    </a:moveTo>
                    <a:lnTo>
                      <a:pt x="179519" y="0"/>
                    </a:lnTo>
                    <a:lnTo>
                      <a:pt x="179519" y="172409"/>
                    </a:lnTo>
                    <a:lnTo>
                      <a:pt x="0" y="146325"/>
                    </a:lnTo>
                    <a:lnTo>
                      <a:pt x="1735" y="0"/>
                    </a:lnTo>
                    <a:close/>
                  </a:path>
                </a:pathLst>
              </a:custGeom>
              <a:solidFill>
                <a:srgbClr val="7F7E81"/>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sp>
            <p:nvSpPr>
              <p:cNvPr id="182" name="Freeform 47"/>
              <p:cNvSpPr/>
              <p:nvPr/>
            </p:nvSpPr>
            <p:spPr>
              <a:xfrm>
                <a:off x="8418957" y="6028182"/>
                <a:ext cx="242442" cy="211621"/>
              </a:xfrm>
              <a:custGeom>
                <a:avLst/>
                <a:gdLst>
                  <a:gd name="connsiteX0" fmla="*/ 0 w 242442"/>
                  <a:gd name="connsiteY0" fmla="*/ 0 h 211621"/>
                  <a:gd name="connsiteX1" fmla="*/ 242442 w 242442"/>
                  <a:gd name="connsiteY1" fmla="*/ 0 h 211621"/>
                  <a:gd name="connsiteX2" fmla="*/ 242442 w 242442"/>
                  <a:gd name="connsiteY2" fmla="*/ 211621 h 211621"/>
                  <a:gd name="connsiteX3" fmla="*/ 0 w 242442"/>
                  <a:gd name="connsiteY3" fmla="*/ 176395 h 211621"/>
                  <a:gd name="connsiteX4" fmla="*/ 0 w 242442"/>
                  <a:gd name="connsiteY4" fmla="*/ 0 h 21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42" h="211621">
                    <a:moveTo>
                      <a:pt x="0" y="0"/>
                    </a:moveTo>
                    <a:lnTo>
                      <a:pt x="242442" y="0"/>
                    </a:lnTo>
                    <a:lnTo>
                      <a:pt x="242442" y="211621"/>
                    </a:lnTo>
                    <a:lnTo>
                      <a:pt x="0" y="176395"/>
                    </a:lnTo>
                    <a:lnTo>
                      <a:pt x="0" y="0"/>
                    </a:lnTo>
                    <a:close/>
                  </a:path>
                </a:pathLst>
              </a:custGeom>
              <a:solidFill>
                <a:srgbClr val="7F7E81"/>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grpSp>
      </p:grpSp>
      <p:grpSp>
        <p:nvGrpSpPr>
          <p:cNvPr id="185" name="Group 16"/>
          <p:cNvGrpSpPr/>
          <p:nvPr/>
        </p:nvGrpSpPr>
        <p:grpSpPr>
          <a:xfrm>
            <a:off x="4144798" y="1877436"/>
            <a:ext cx="3527621" cy="2253272"/>
            <a:chOff x="3271201" y="702413"/>
            <a:chExt cx="8793799" cy="5617048"/>
          </a:xfrm>
        </p:grpSpPr>
        <p:sp>
          <p:nvSpPr>
            <p:cNvPr id="186" name="Freeform 41"/>
            <p:cNvSpPr>
              <a:spLocks noChangeAspect="1"/>
            </p:cNvSpPr>
            <p:nvPr/>
          </p:nvSpPr>
          <p:spPr>
            <a:xfrm>
              <a:off x="3271201" y="702413"/>
              <a:ext cx="8793799" cy="5617048"/>
            </a:xfrm>
            <a:custGeom>
              <a:avLst/>
              <a:gdLst>
                <a:gd name="connsiteX0" fmla="*/ 683507 w 10470378"/>
                <a:gd name="connsiteY0" fmla="*/ 783663 h 6687966"/>
                <a:gd name="connsiteX1" fmla="*/ 683507 w 10470378"/>
                <a:gd name="connsiteY1" fmla="*/ 5904303 h 6687966"/>
                <a:gd name="connsiteX2" fmla="*/ 9786871 w 10470378"/>
                <a:gd name="connsiteY2" fmla="*/ 5904303 h 6687966"/>
                <a:gd name="connsiteX3" fmla="*/ 9786871 w 10470378"/>
                <a:gd name="connsiteY3" fmla="*/ 783663 h 6687966"/>
                <a:gd name="connsiteX4" fmla="*/ 228599 w 10470378"/>
                <a:gd name="connsiteY4" fmla="*/ 0 h 6687966"/>
                <a:gd name="connsiteX5" fmla="*/ 10241778 w 10470378"/>
                <a:gd name="connsiteY5" fmla="*/ 0 h 6687966"/>
                <a:gd name="connsiteX6" fmla="*/ 10470378 w 10470378"/>
                <a:gd name="connsiteY6" fmla="*/ 228600 h 6687966"/>
                <a:gd name="connsiteX7" fmla="*/ 10470378 w 10470378"/>
                <a:gd name="connsiteY7" fmla="*/ 6459366 h 6687966"/>
                <a:gd name="connsiteX8" fmla="*/ 10241778 w 10470378"/>
                <a:gd name="connsiteY8" fmla="*/ 6687966 h 6687966"/>
                <a:gd name="connsiteX9" fmla="*/ 0 w 10470378"/>
                <a:gd name="connsiteY9" fmla="*/ 6687966 h 6687966"/>
                <a:gd name="connsiteX10" fmla="*/ 0 w 10470378"/>
                <a:gd name="connsiteY10" fmla="*/ 6687965 h 6687966"/>
                <a:gd name="connsiteX11" fmla="*/ 228599 w 10470378"/>
                <a:gd name="connsiteY11" fmla="*/ 6687965 h 6687966"/>
                <a:gd name="connsiteX12" fmla="*/ 17964 w 10470378"/>
                <a:gd name="connsiteY12" fmla="*/ 6548347 h 6687966"/>
                <a:gd name="connsiteX13" fmla="*/ 0 w 10470378"/>
                <a:gd name="connsiteY13" fmla="*/ 6459367 h 6687966"/>
                <a:gd name="connsiteX14" fmla="*/ 0 w 10470378"/>
                <a:gd name="connsiteY14" fmla="*/ 228599 h 6687966"/>
                <a:gd name="connsiteX15" fmla="*/ 17964 w 10470378"/>
                <a:gd name="connsiteY15" fmla="*/ 139619 h 6687966"/>
                <a:gd name="connsiteX16" fmla="*/ 182529 w 10470378"/>
                <a:gd name="connsiteY16" fmla="*/ 4645 h 6687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70378" h="6687966">
                  <a:moveTo>
                    <a:pt x="683507" y="783663"/>
                  </a:moveTo>
                  <a:lnTo>
                    <a:pt x="683507" y="5904303"/>
                  </a:lnTo>
                  <a:lnTo>
                    <a:pt x="9786871" y="5904303"/>
                  </a:lnTo>
                  <a:lnTo>
                    <a:pt x="9786871" y="783663"/>
                  </a:lnTo>
                  <a:close/>
                  <a:moveTo>
                    <a:pt x="228599" y="0"/>
                  </a:moveTo>
                  <a:lnTo>
                    <a:pt x="10241778" y="0"/>
                  </a:lnTo>
                  <a:cubicBezTo>
                    <a:pt x="10368030" y="0"/>
                    <a:pt x="10470378" y="102348"/>
                    <a:pt x="10470378" y="228600"/>
                  </a:cubicBezTo>
                  <a:lnTo>
                    <a:pt x="10470378" y="6459366"/>
                  </a:lnTo>
                  <a:cubicBezTo>
                    <a:pt x="10470378" y="6585618"/>
                    <a:pt x="10368030" y="6687966"/>
                    <a:pt x="10241778" y="6687966"/>
                  </a:cubicBezTo>
                  <a:lnTo>
                    <a:pt x="0" y="6687966"/>
                  </a:lnTo>
                  <a:lnTo>
                    <a:pt x="0" y="6687965"/>
                  </a:lnTo>
                  <a:lnTo>
                    <a:pt x="228599" y="6687965"/>
                  </a:lnTo>
                  <a:cubicBezTo>
                    <a:pt x="133910" y="6687965"/>
                    <a:pt x="52667" y="6630394"/>
                    <a:pt x="17964" y="6548347"/>
                  </a:cubicBezTo>
                  <a:lnTo>
                    <a:pt x="0" y="6459367"/>
                  </a:lnTo>
                  <a:lnTo>
                    <a:pt x="0" y="228599"/>
                  </a:lnTo>
                  <a:lnTo>
                    <a:pt x="17964" y="139619"/>
                  </a:lnTo>
                  <a:cubicBezTo>
                    <a:pt x="46884" y="71246"/>
                    <a:pt x="108122" y="19871"/>
                    <a:pt x="182529" y="4645"/>
                  </a:cubicBezTo>
                  <a:close/>
                </a:path>
              </a:pathLst>
            </a:custGeom>
            <a:solidFill>
              <a:sysClr val="windowText" lastClr="000000">
                <a:lumMod val="95000"/>
                <a:lumOff val="5000"/>
              </a:sysClr>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grpSp>
          <p:nvGrpSpPr>
            <p:cNvPr id="187" name="Group 42"/>
            <p:cNvGrpSpPr/>
            <p:nvPr/>
          </p:nvGrpSpPr>
          <p:grpSpPr>
            <a:xfrm>
              <a:off x="7612802" y="932711"/>
              <a:ext cx="288687" cy="110598"/>
              <a:chOff x="5675669" y="327104"/>
              <a:chExt cx="343727" cy="131684"/>
            </a:xfrm>
            <a:solidFill>
              <a:sysClr val="windowText" lastClr="000000">
                <a:lumMod val="65000"/>
                <a:lumOff val="35000"/>
              </a:sysClr>
            </a:solidFill>
          </p:grpSpPr>
          <p:sp>
            <p:nvSpPr>
              <p:cNvPr id="193" name="Oval 48"/>
              <p:cNvSpPr/>
              <p:nvPr/>
            </p:nvSpPr>
            <p:spPr>
              <a:xfrm>
                <a:off x="5675669" y="327104"/>
                <a:ext cx="131684" cy="131684"/>
              </a:xfrm>
              <a:prstGeom prst="ellipse">
                <a:avLst/>
              </a:prstGeom>
              <a:grp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sp>
            <p:nvSpPr>
              <p:cNvPr id="194" name="Oval 49"/>
              <p:cNvSpPr/>
              <p:nvPr/>
            </p:nvSpPr>
            <p:spPr>
              <a:xfrm>
                <a:off x="5973677" y="370087"/>
                <a:ext cx="45719" cy="45719"/>
              </a:xfrm>
              <a:prstGeom prst="ellipse">
                <a:avLst/>
              </a:prstGeom>
              <a:grp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grpSp>
        <p:grpSp>
          <p:nvGrpSpPr>
            <p:cNvPr id="188" name="Group 43"/>
            <p:cNvGrpSpPr/>
            <p:nvPr/>
          </p:nvGrpSpPr>
          <p:grpSpPr>
            <a:xfrm>
              <a:off x="7551103" y="5837854"/>
              <a:ext cx="233995" cy="234663"/>
              <a:chOff x="8212007" y="5789129"/>
              <a:chExt cx="449392" cy="450674"/>
            </a:xfrm>
            <a:solidFill>
              <a:srgbClr val="E7E6E6"/>
            </a:solidFill>
          </p:grpSpPr>
          <p:sp>
            <p:nvSpPr>
              <p:cNvPr id="189" name="Freeform 44"/>
              <p:cNvSpPr/>
              <p:nvPr/>
            </p:nvSpPr>
            <p:spPr>
              <a:xfrm>
                <a:off x="8418957" y="5789129"/>
                <a:ext cx="242442" cy="211621"/>
              </a:xfrm>
              <a:custGeom>
                <a:avLst/>
                <a:gdLst>
                  <a:gd name="connsiteX0" fmla="*/ 242442 w 242442"/>
                  <a:gd name="connsiteY0" fmla="*/ 0 h 211621"/>
                  <a:gd name="connsiteX1" fmla="*/ 242442 w 242442"/>
                  <a:gd name="connsiteY1" fmla="*/ 211621 h 211621"/>
                  <a:gd name="connsiteX2" fmla="*/ 0 w 242442"/>
                  <a:gd name="connsiteY2" fmla="*/ 211621 h 211621"/>
                  <a:gd name="connsiteX3" fmla="*/ 0 w 242442"/>
                  <a:gd name="connsiteY3" fmla="*/ 33441 h 211621"/>
                  <a:gd name="connsiteX4" fmla="*/ 242442 w 242442"/>
                  <a:gd name="connsiteY4" fmla="*/ 0 h 21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42" h="211621">
                    <a:moveTo>
                      <a:pt x="242442" y="0"/>
                    </a:moveTo>
                    <a:lnTo>
                      <a:pt x="242442" y="211621"/>
                    </a:lnTo>
                    <a:lnTo>
                      <a:pt x="0" y="211621"/>
                    </a:lnTo>
                    <a:lnTo>
                      <a:pt x="0" y="33441"/>
                    </a:lnTo>
                    <a:lnTo>
                      <a:pt x="242442" y="0"/>
                    </a:lnTo>
                    <a:close/>
                  </a:path>
                </a:pathLst>
              </a:custGeom>
              <a:solidFill>
                <a:srgbClr val="7F7E81"/>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sp>
            <p:nvSpPr>
              <p:cNvPr id="190" name="Freeform 45"/>
              <p:cNvSpPr/>
              <p:nvPr/>
            </p:nvSpPr>
            <p:spPr>
              <a:xfrm>
                <a:off x="8214067" y="5826353"/>
                <a:ext cx="177458" cy="174396"/>
              </a:xfrm>
              <a:custGeom>
                <a:avLst/>
                <a:gdLst>
                  <a:gd name="connsiteX0" fmla="*/ 177458 w 177458"/>
                  <a:gd name="connsiteY0" fmla="*/ 0 h 174396"/>
                  <a:gd name="connsiteX1" fmla="*/ 177458 w 177458"/>
                  <a:gd name="connsiteY1" fmla="*/ 174396 h 174396"/>
                  <a:gd name="connsiteX2" fmla="*/ 0 w 177458"/>
                  <a:gd name="connsiteY2" fmla="*/ 174396 h 174396"/>
                  <a:gd name="connsiteX3" fmla="*/ 1780 w 177458"/>
                  <a:gd name="connsiteY3" fmla="*/ 24231 h 174396"/>
                  <a:gd name="connsiteX4" fmla="*/ 177458 w 177458"/>
                  <a:gd name="connsiteY4" fmla="*/ 0 h 174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58" h="174396">
                    <a:moveTo>
                      <a:pt x="177458" y="0"/>
                    </a:moveTo>
                    <a:lnTo>
                      <a:pt x="177458" y="174396"/>
                    </a:lnTo>
                    <a:lnTo>
                      <a:pt x="0" y="174396"/>
                    </a:lnTo>
                    <a:lnTo>
                      <a:pt x="1780" y="24231"/>
                    </a:lnTo>
                    <a:lnTo>
                      <a:pt x="177458" y="0"/>
                    </a:lnTo>
                    <a:close/>
                  </a:path>
                </a:pathLst>
              </a:custGeom>
              <a:solidFill>
                <a:srgbClr val="7F7E81"/>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sp>
            <p:nvSpPr>
              <p:cNvPr id="191" name="Freeform 46"/>
              <p:cNvSpPr/>
              <p:nvPr/>
            </p:nvSpPr>
            <p:spPr>
              <a:xfrm>
                <a:off x="8212007" y="6028182"/>
                <a:ext cx="179519" cy="172409"/>
              </a:xfrm>
              <a:custGeom>
                <a:avLst/>
                <a:gdLst>
                  <a:gd name="connsiteX0" fmla="*/ 1735 w 179519"/>
                  <a:gd name="connsiteY0" fmla="*/ 0 h 172409"/>
                  <a:gd name="connsiteX1" fmla="*/ 179519 w 179519"/>
                  <a:gd name="connsiteY1" fmla="*/ 0 h 172409"/>
                  <a:gd name="connsiteX2" fmla="*/ 179519 w 179519"/>
                  <a:gd name="connsiteY2" fmla="*/ 172409 h 172409"/>
                  <a:gd name="connsiteX3" fmla="*/ 0 w 179519"/>
                  <a:gd name="connsiteY3" fmla="*/ 146325 h 172409"/>
                  <a:gd name="connsiteX4" fmla="*/ 1735 w 179519"/>
                  <a:gd name="connsiteY4" fmla="*/ 0 h 172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19" h="172409">
                    <a:moveTo>
                      <a:pt x="1735" y="0"/>
                    </a:moveTo>
                    <a:lnTo>
                      <a:pt x="179519" y="0"/>
                    </a:lnTo>
                    <a:lnTo>
                      <a:pt x="179519" y="172409"/>
                    </a:lnTo>
                    <a:lnTo>
                      <a:pt x="0" y="146325"/>
                    </a:lnTo>
                    <a:lnTo>
                      <a:pt x="1735" y="0"/>
                    </a:lnTo>
                    <a:close/>
                  </a:path>
                </a:pathLst>
              </a:custGeom>
              <a:solidFill>
                <a:srgbClr val="7F7E81"/>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sp>
            <p:nvSpPr>
              <p:cNvPr id="192" name="Freeform 47"/>
              <p:cNvSpPr/>
              <p:nvPr/>
            </p:nvSpPr>
            <p:spPr>
              <a:xfrm>
                <a:off x="8418957" y="6028182"/>
                <a:ext cx="242442" cy="211621"/>
              </a:xfrm>
              <a:custGeom>
                <a:avLst/>
                <a:gdLst>
                  <a:gd name="connsiteX0" fmla="*/ 0 w 242442"/>
                  <a:gd name="connsiteY0" fmla="*/ 0 h 211621"/>
                  <a:gd name="connsiteX1" fmla="*/ 242442 w 242442"/>
                  <a:gd name="connsiteY1" fmla="*/ 0 h 211621"/>
                  <a:gd name="connsiteX2" fmla="*/ 242442 w 242442"/>
                  <a:gd name="connsiteY2" fmla="*/ 211621 h 211621"/>
                  <a:gd name="connsiteX3" fmla="*/ 0 w 242442"/>
                  <a:gd name="connsiteY3" fmla="*/ 176395 h 211621"/>
                  <a:gd name="connsiteX4" fmla="*/ 0 w 242442"/>
                  <a:gd name="connsiteY4" fmla="*/ 0 h 21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42" h="211621">
                    <a:moveTo>
                      <a:pt x="0" y="0"/>
                    </a:moveTo>
                    <a:lnTo>
                      <a:pt x="242442" y="0"/>
                    </a:lnTo>
                    <a:lnTo>
                      <a:pt x="242442" y="211621"/>
                    </a:lnTo>
                    <a:lnTo>
                      <a:pt x="0" y="176395"/>
                    </a:lnTo>
                    <a:lnTo>
                      <a:pt x="0" y="0"/>
                    </a:lnTo>
                    <a:close/>
                  </a:path>
                </a:pathLst>
              </a:custGeom>
              <a:solidFill>
                <a:srgbClr val="7F7E81"/>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grpSp>
      </p:grpSp>
      <p:grpSp>
        <p:nvGrpSpPr>
          <p:cNvPr id="195" name="Group 16"/>
          <p:cNvGrpSpPr/>
          <p:nvPr/>
        </p:nvGrpSpPr>
        <p:grpSpPr>
          <a:xfrm>
            <a:off x="4210897" y="4607262"/>
            <a:ext cx="3527621" cy="2253272"/>
            <a:chOff x="3271201" y="702413"/>
            <a:chExt cx="8793799" cy="5617048"/>
          </a:xfrm>
        </p:grpSpPr>
        <p:sp>
          <p:nvSpPr>
            <p:cNvPr id="196" name="Freeform 41"/>
            <p:cNvSpPr>
              <a:spLocks noChangeAspect="1"/>
            </p:cNvSpPr>
            <p:nvPr/>
          </p:nvSpPr>
          <p:spPr>
            <a:xfrm>
              <a:off x="3271201" y="702413"/>
              <a:ext cx="8793799" cy="5617048"/>
            </a:xfrm>
            <a:custGeom>
              <a:avLst/>
              <a:gdLst>
                <a:gd name="connsiteX0" fmla="*/ 683507 w 10470378"/>
                <a:gd name="connsiteY0" fmla="*/ 783663 h 6687966"/>
                <a:gd name="connsiteX1" fmla="*/ 683507 w 10470378"/>
                <a:gd name="connsiteY1" fmla="*/ 5904303 h 6687966"/>
                <a:gd name="connsiteX2" fmla="*/ 9786871 w 10470378"/>
                <a:gd name="connsiteY2" fmla="*/ 5904303 h 6687966"/>
                <a:gd name="connsiteX3" fmla="*/ 9786871 w 10470378"/>
                <a:gd name="connsiteY3" fmla="*/ 783663 h 6687966"/>
                <a:gd name="connsiteX4" fmla="*/ 228599 w 10470378"/>
                <a:gd name="connsiteY4" fmla="*/ 0 h 6687966"/>
                <a:gd name="connsiteX5" fmla="*/ 10241778 w 10470378"/>
                <a:gd name="connsiteY5" fmla="*/ 0 h 6687966"/>
                <a:gd name="connsiteX6" fmla="*/ 10470378 w 10470378"/>
                <a:gd name="connsiteY6" fmla="*/ 228600 h 6687966"/>
                <a:gd name="connsiteX7" fmla="*/ 10470378 w 10470378"/>
                <a:gd name="connsiteY7" fmla="*/ 6459366 h 6687966"/>
                <a:gd name="connsiteX8" fmla="*/ 10241778 w 10470378"/>
                <a:gd name="connsiteY8" fmla="*/ 6687966 h 6687966"/>
                <a:gd name="connsiteX9" fmla="*/ 0 w 10470378"/>
                <a:gd name="connsiteY9" fmla="*/ 6687966 h 6687966"/>
                <a:gd name="connsiteX10" fmla="*/ 0 w 10470378"/>
                <a:gd name="connsiteY10" fmla="*/ 6687965 h 6687966"/>
                <a:gd name="connsiteX11" fmla="*/ 228599 w 10470378"/>
                <a:gd name="connsiteY11" fmla="*/ 6687965 h 6687966"/>
                <a:gd name="connsiteX12" fmla="*/ 17964 w 10470378"/>
                <a:gd name="connsiteY12" fmla="*/ 6548347 h 6687966"/>
                <a:gd name="connsiteX13" fmla="*/ 0 w 10470378"/>
                <a:gd name="connsiteY13" fmla="*/ 6459367 h 6687966"/>
                <a:gd name="connsiteX14" fmla="*/ 0 w 10470378"/>
                <a:gd name="connsiteY14" fmla="*/ 228599 h 6687966"/>
                <a:gd name="connsiteX15" fmla="*/ 17964 w 10470378"/>
                <a:gd name="connsiteY15" fmla="*/ 139619 h 6687966"/>
                <a:gd name="connsiteX16" fmla="*/ 182529 w 10470378"/>
                <a:gd name="connsiteY16" fmla="*/ 4645 h 6687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70378" h="6687966">
                  <a:moveTo>
                    <a:pt x="683507" y="783663"/>
                  </a:moveTo>
                  <a:lnTo>
                    <a:pt x="683507" y="5904303"/>
                  </a:lnTo>
                  <a:lnTo>
                    <a:pt x="9786871" y="5904303"/>
                  </a:lnTo>
                  <a:lnTo>
                    <a:pt x="9786871" y="783663"/>
                  </a:lnTo>
                  <a:close/>
                  <a:moveTo>
                    <a:pt x="228599" y="0"/>
                  </a:moveTo>
                  <a:lnTo>
                    <a:pt x="10241778" y="0"/>
                  </a:lnTo>
                  <a:cubicBezTo>
                    <a:pt x="10368030" y="0"/>
                    <a:pt x="10470378" y="102348"/>
                    <a:pt x="10470378" y="228600"/>
                  </a:cubicBezTo>
                  <a:lnTo>
                    <a:pt x="10470378" y="6459366"/>
                  </a:lnTo>
                  <a:cubicBezTo>
                    <a:pt x="10470378" y="6585618"/>
                    <a:pt x="10368030" y="6687966"/>
                    <a:pt x="10241778" y="6687966"/>
                  </a:cubicBezTo>
                  <a:lnTo>
                    <a:pt x="0" y="6687966"/>
                  </a:lnTo>
                  <a:lnTo>
                    <a:pt x="0" y="6687965"/>
                  </a:lnTo>
                  <a:lnTo>
                    <a:pt x="228599" y="6687965"/>
                  </a:lnTo>
                  <a:cubicBezTo>
                    <a:pt x="133910" y="6687965"/>
                    <a:pt x="52667" y="6630394"/>
                    <a:pt x="17964" y="6548347"/>
                  </a:cubicBezTo>
                  <a:lnTo>
                    <a:pt x="0" y="6459367"/>
                  </a:lnTo>
                  <a:lnTo>
                    <a:pt x="0" y="228599"/>
                  </a:lnTo>
                  <a:lnTo>
                    <a:pt x="17964" y="139619"/>
                  </a:lnTo>
                  <a:cubicBezTo>
                    <a:pt x="46884" y="71246"/>
                    <a:pt x="108122" y="19871"/>
                    <a:pt x="182529" y="4645"/>
                  </a:cubicBezTo>
                  <a:close/>
                </a:path>
              </a:pathLst>
            </a:custGeom>
            <a:solidFill>
              <a:sysClr val="windowText" lastClr="000000">
                <a:lumMod val="95000"/>
                <a:lumOff val="5000"/>
              </a:sysClr>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grpSp>
          <p:nvGrpSpPr>
            <p:cNvPr id="197" name="Group 42"/>
            <p:cNvGrpSpPr/>
            <p:nvPr/>
          </p:nvGrpSpPr>
          <p:grpSpPr>
            <a:xfrm>
              <a:off x="7612802" y="932711"/>
              <a:ext cx="288687" cy="110598"/>
              <a:chOff x="5675669" y="327104"/>
              <a:chExt cx="343727" cy="131684"/>
            </a:xfrm>
            <a:solidFill>
              <a:sysClr val="windowText" lastClr="000000">
                <a:lumMod val="65000"/>
                <a:lumOff val="35000"/>
              </a:sysClr>
            </a:solidFill>
          </p:grpSpPr>
          <p:sp>
            <p:nvSpPr>
              <p:cNvPr id="203" name="Oval 48"/>
              <p:cNvSpPr/>
              <p:nvPr/>
            </p:nvSpPr>
            <p:spPr>
              <a:xfrm>
                <a:off x="5675669" y="327104"/>
                <a:ext cx="131684" cy="131684"/>
              </a:xfrm>
              <a:prstGeom prst="ellipse">
                <a:avLst/>
              </a:prstGeom>
              <a:grp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sp>
            <p:nvSpPr>
              <p:cNvPr id="204" name="Oval 49"/>
              <p:cNvSpPr/>
              <p:nvPr/>
            </p:nvSpPr>
            <p:spPr>
              <a:xfrm>
                <a:off x="5973677" y="370087"/>
                <a:ext cx="45719" cy="45719"/>
              </a:xfrm>
              <a:prstGeom prst="ellipse">
                <a:avLst/>
              </a:prstGeom>
              <a:grp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grpSp>
        <p:grpSp>
          <p:nvGrpSpPr>
            <p:cNvPr id="198" name="Group 43"/>
            <p:cNvGrpSpPr/>
            <p:nvPr/>
          </p:nvGrpSpPr>
          <p:grpSpPr>
            <a:xfrm>
              <a:off x="7551103" y="5837854"/>
              <a:ext cx="233995" cy="234663"/>
              <a:chOff x="8212007" y="5789129"/>
              <a:chExt cx="449392" cy="450674"/>
            </a:xfrm>
            <a:solidFill>
              <a:srgbClr val="E7E6E6"/>
            </a:solidFill>
          </p:grpSpPr>
          <p:sp>
            <p:nvSpPr>
              <p:cNvPr id="199" name="Freeform 44"/>
              <p:cNvSpPr/>
              <p:nvPr/>
            </p:nvSpPr>
            <p:spPr>
              <a:xfrm>
                <a:off x="8418957" y="5789129"/>
                <a:ext cx="242442" cy="211621"/>
              </a:xfrm>
              <a:custGeom>
                <a:avLst/>
                <a:gdLst>
                  <a:gd name="connsiteX0" fmla="*/ 242442 w 242442"/>
                  <a:gd name="connsiteY0" fmla="*/ 0 h 211621"/>
                  <a:gd name="connsiteX1" fmla="*/ 242442 w 242442"/>
                  <a:gd name="connsiteY1" fmla="*/ 211621 h 211621"/>
                  <a:gd name="connsiteX2" fmla="*/ 0 w 242442"/>
                  <a:gd name="connsiteY2" fmla="*/ 211621 h 211621"/>
                  <a:gd name="connsiteX3" fmla="*/ 0 w 242442"/>
                  <a:gd name="connsiteY3" fmla="*/ 33441 h 211621"/>
                  <a:gd name="connsiteX4" fmla="*/ 242442 w 242442"/>
                  <a:gd name="connsiteY4" fmla="*/ 0 h 21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42" h="211621">
                    <a:moveTo>
                      <a:pt x="242442" y="0"/>
                    </a:moveTo>
                    <a:lnTo>
                      <a:pt x="242442" y="211621"/>
                    </a:lnTo>
                    <a:lnTo>
                      <a:pt x="0" y="211621"/>
                    </a:lnTo>
                    <a:lnTo>
                      <a:pt x="0" y="33441"/>
                    </a:lnTo>
                    <a:lnTo>
                      <a:pt x="242442" y="0"/>
                    </a:lnTo>
                    <a:close/>
                  </a:path>
                </a:pathLst>
              </a:custGeom>
              <a:solidFill>
                <a:srgbClr val="7F7E81"/>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sp>
            <p:nvSpPr>
              <p:cNvPr id="200" name="Freeform 45"/>
              <p:cNvSpPr/>
              <p:nvPr/>
            </p:nvSpPr>
            <p:spPr>
              <a:xfrm>
                <a:off x="8214067" y="5826353"/>
                <a:ext cx="177458" cy="174396"/>
              </a:xfrm>
              <a:custGeom>
                <a:avLst/>
                <a:gdLst>
                  <a:gd name="connsiteX0" fmla="*/ 177458 w 177458"/>
                  <a:gd name="connsiteY0" fmla="*/ 0 h 174396"/>
                  <a:gd name="connsiteX1" fmla="*/ 177458 w 177458"/>
                  <a:gd name="connsiteY1" fmla="*/ 174396 h 174396"/>
                  <a:gd name="connsiteX2" fmla="*/ 0 w 177458"/>
                  <a:gd name="connsiteY2" fmla="*/ 174396 h 174396"/>
                  <a:gd name="connsiteX3" fmla="*/ 1780 w 177458"/>
                  <a:gd name="connsiteY3" fmla="*/ 24231 h 174396"/>
                  <a:gd name="connsiteX4" fmla="*/ 177458 w 177458"/>
                  <a:gd name="connsiteY4" fmla="*/ 0 h 174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58" h="174396">
                    <a:moveTo>
                      <a:pt x="177458" y="0"/>
                    </a:moveTo>
                    <a:lnTo>
                      <a:pt x="177458" y="174396"/>
                    </a:lnTo>
                    <a:lnTo>
                      <a:pt x="0" y="174396"/>
                    </a:lnTo>
                    <a:lnTo>
                      <a:pt x="1780" y="24231"/>
                    </a:lnTo>
                    <a:lnTo>
                      <a:pt x="177458" y="0"/>
                    </a:lnTo>
                    <a:close/>
                  </a:path>
                </a:pathLst>
              </a:custGeom>
              <a:solidFill>
                <a:srgbClr val="7F7E81"/>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sp>
            <p:nvSpPr>
              <p:cNvPr id="201" name="Freeform 46"/>
              <p:cNvSpPr/>
              <p:nvPr/>
            </p:nvSpPr>
            <p:spPr>
              <a:xfrm>
                <a:off x="8212007" y="6028182"/>
                <a:ext cx="179519" cy="172409"/>
              </a:xfrm>
              <a:custGeom>
                <a:avLst/>
                <a:gdLst>
                  <a:gd name="connsiteX0" fmla="*/ 1735 w 179519"/>
                  <a:gd name="connsiteY0" fmla="*/ 0 h 172409"/>
                  <a:gd name="connsiteX1" fmla="*/ 179519 w 179519"/>
                  <a:gd name="connsiteY1" fmla="*/ 0 h 172409"/>
                  <a:gd name="connsiteX2" fmla="*/ 179519 w 179519"/>
                  <a:gd name="connsiteY2" fmla="*/ 172409 h 172409"/>
                  <a:gd name="connsiteX3" fmla="*/ 0 w 179519"/>
                  <a:gd name="connsiteY3" fmla="*/ 146325 h 172409"/>
                  <a:gd name="connsiteX4" fmla="*/ 1735 w 179519"/>
                  <a:gd name="connsiteY4" fmla="*/ 0 h 172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19" h="172409">
                    <a:moveTo>
                      <a:pt x="1735" y="0"/>
                    </a:moveTo>
                    <a:lnTo>
                      <a:pt x="179519" y="0"/>
                    </a:lnTo>
                    <a:lnTo>
                      <a:pt x="179519" y="172409"/>
                    </a:lnTo>
                    <a:lnTo>
                      <a:pt x="0" y="146325"/>
                    </a:lnTo>
                    <a:lnTo>
                      <a:pt x="1735" y="0"/>
                    </a:lnTo>
                    <a:close/>
                  </a:path>
                </a:pathLst>
              </a:custGeom>
              <a:solidFill>
                <a:srgbClr val="7F7E81"/>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sp>
            <p:nvSpPr>
              <p:cNvPr id="202" name="Freeform 47"/>
              <p:cNvSpPr/>
              <p:nvPr/>
            </p:nvSpPr>
            <p:spPr>
              <a:xfrm>
                <a:off x="8418957" y="6028182"/>
                <a:ext cx="242442" cy="211621"/>
              </a:xfrm>
              <a:custGeom>
                <a:avLst/>
                <a:gdLst>
                  <a:gd name="connsiteX0" fmla="*/ 0 w 242442"/>
                  <a:gd name="connsiteY0" fmla="*/ 0 h 211621"/>
                  <a:gd name="connsiteX1" fmla="*/ 242442 w 242442"/>
                  <a:gd name="connsiteY1" fmla="*/ 0 h 211621"/>
                  <a:gd name="connsiteX2" fmla="*/ 242442 w 242442"/>
                  <a:gd name="connsiteY2" fmla="*/ 211621 h 211621"/>
                  <a:gd name="connsiteX3" fmla="*/ 0 w 242442"/>
                  <a:gd name="connsiteY3" fmla="*/ 176395 h 211621"/>
                  <a:gd name="connsiteX4" fmla="*/ 0 w 242442"/>
                  <a:gd name="connsiteY4" fmla="*/ 0 h 21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42" h="211621">
                    <a:moveTo>
                      <a:pt x="0" y="0"/>
                    </a:moveTo>
                    <a:lnTo>
                      <a:pt x="242442" y="0"/>
                    </a:lnTo>
                    <a:lnTo>
                      <a:pt x="242442" y="211621"/>
                    </a:lnTo>
                    <a:lnTo>
                      <a:pt x="0" y="176395"/>
                    </a:lnTo>
                    <a:lnTo>
                      <a:pt x="0" y="0"/>
                    </a:lnTo>
                    <a:close/>
                  </a:path>
                </a:pathLst>
              </a:custGeom>
              <a:solidFill>
                <a:srgbClr val="7F7E81"/>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grpSp>
      </p:grpSp>
      <p:sp>
        <p:nvSpPr>
          <p:cNvPr id="205" name="TextBox 204"/>
          <p:cNvSpPr txBox="1"/>
          <p:nvPr/>
        </p:nvSpPr>
        <p:spPr>
          <a:xfrm>
            <a:off x="719706" y="1596838"/>
            <a:ext cx="2505804" cy="276999"/>
          </a:xfrm>
          <a:prstGeom prst="rect">
            <a:avLst/>
          </a:prstGeom>
          <a:noFill/>
        </p:spPr>
        <p:txBody>
          <a:bodyPr wrap="square" rtlCol="0">
            <a:spAutoFit/>
          </a:bodyPr>
          <a:lstStyle/>
          <a:p>
            <a:pPr algn="ctr" defTabSz="914400"/>
            <a:r>
              <a:rPr lang="en-US" sz="1200" b="1" dirty="0">
                <a:solidFill>
                  <a:srgbClr val="FFFFFF"/>
                </a:solidFill>
                <a:cs typeface="Segoe UI" panose="020B0502040204020203" pitchFamily="34" charset="0"/>
              </a:rPr>
              <a:t>OUTLOOK</a:t>
            </a:r>
            <a:r>
              <a:rPr lang="en-US" sz="1200" b="1">
                <a:solidFill>
                  <a:srgbClr val="FFFFFF"/>
                </a:solidFill>
                <a:cs typeface="Segoe UI" panose="020B0502040204020203" pitchFamily="34" charset="0"/>
              </a:rPr>
              <a:t> CONVERSATIONS</a:t>
            </a:r>
            <a:endParaRPr lang="en-US" sz="1000" b="1" dirty="0">
              <a:solidFill>
                <a:srgbClr val="FFFFFF"/>
              </a:solidFill>
              <a:cs typeface="Segoe UI" panose="020B0502040204020203" pitchFamily="34" charset="0"/>
            </a:endParaRPr>
          </a:p>
        </p:txBody>
      </p:sp>
      <p:sp>
        <p:nvSpPr>
          <p:cNvPr id="206" name="TextBox 205"/>
          <p:cNvSpPr txBox="1"/>
          <p:nvPr/>
        </p:nvSpPr>
        <p:spPr>
          <a:xfrm>
            <a:off x="4641198" y="1594011"/>
            <a:ext cx="2505804" cy="276999"/>
          </a:xfrm>
          <a:prstGeom prst="rect">
            <a:avLst/>
          </a:prstGeom>
          <a:noFill/>
        </p:spPr>
        <p:txBody>
          <a:bodyPr wrap="square" rtlCol="0">
            <a:spAutoFit/>
          </a:bodyPr>
          <a:lstStyle>
            <a:defPPr>
              <a:defRPr lang="en-US"/>
            </a:defPPr>
            <a:lvl1pPr algn="ctr" defTabSz="914400">
              <a:defRPr sz="1200" b="1">
                <a:latin typeface="Segoe UI" panose="020B0502040204020203" pitchFamily="34" charset="0"/>
                <a:cs typeface="Segoe UI" panose="020B0502040204020203" pitchFamily="34" charset="0"/>
              </a:defRPr>
            </a:lvl1pPr>
          </a:lstStyle>
          <a:p>
            <a:r>
              <a:rPr lang="en-US" dirty="0">
                <a:solidFill>
                  <a:srgbClr val="FFFFFF"/>
                </a:solidFill>
              </a:rPr>
              <a:t>FILES</a:t>
            </a:r>
          </a:p>
        </p:txBody>
      </p:sp>
      <p:sp>
        <p:nvSpPr>
          <p:cNvPr id="207" name="TextBox 206"/>
          <p:cNvSpPr txBox="1"/>
          <p:nvPr/>
        </p:nvSpPr>
        <p:spPr>
          <a:xfrm>
            <a:off x="631569" y="4326919"/>
            <a:ext cx="2505804" cy="276999"/>
          </a:xfrm>
          <a:prstGeom prst="rect">
            <a:avLst/>
          </a:prstGeom>
          <a:noFill/>
        </p:spPr>
        <p:txBody>
          <a:bodyPr wrap="square" rtlCol="0">
            <a:spAutoFit/>
          </a:bodyPr>
          <a:lstStyle>
            <a:defPPr>
              <a:defRPr lang="en-US"/>
            </a:defPPr>
            <a:lvl1pPr algn="ctr" defTabSz="914400">
              <a:defRPr sz="1200" b="1">
                <a:latin typeface="Segoe UI" panose="020B0502040204020203" pitchFamily="34" charset="0"/>
                <a:cs typeface="Segoe UI" panose="020B0502040204020203" pitchFamily="34" charset="0"/>
              </a:defRPr>
            </a:lvl1pPr>
          </a:lstStyle>
          <a:p>
            <a:r>
              <a:rPr lang="en-US" dirty="0">
                <a:solidFill>
                  <a:srgbClr val="FFFFFF"/>
                </a:solidFill>
              </a:rPr>
              <a:t>CALENDAR</a:t>
            </a:r>
          </a:p>
        </p:txBody>
      </p:sp>
      <p:sp>
        <p:nvSpPr>
          <p:cNvPr id="208" name="TextBox 207"/>
          <p:cNvSpPr txBox="1"/>
          <p:nvPr/>
        </p:nvSpPr>
        <p:spPr>
          <a:xfrm>
            <a:off x="4579071" y="4324620"/>
            <a:ext cx="2505804" cy="276999"/>
          </a:xfrm>
          <a:prstGeom prst="rect">
            <a:avLst/>
          </a:prstGeom>
          <a:noFill/>
        </p:spPr>
        <p:txBody>
          <a:bodyPr wrap="square" rtlCol="0">
            <a:spAutoFit/>
          </a:bodyPr>
          <a:lstStyle>
            <a:defPPr>
              <a:defRPr lang="en-US"/>
            </a:defPPr>
            <a:lvl1pPr algn="ctr" defTabSz="914400">
              <a:defRPr sz="1200" b="1">
                <a:latin typeface="Segoe UI" panose="020B0502040204020203" pitchFamily="34" charset="0"/>
                <a:cs typeface="Segoe UI" panose="020B0502040204020203" pitchFamily="34" charset="0"/>
              </a:defRPr>
            </a:lvl1pPr>
          </a:lstStyle>
          <a:p>
            <a:r>
              <a:rPr lang="en-US" dirty="0">
                <a:solidFill>
                  <a:srgbClr val="FFFFFF"/>
                </a:solidFill>
              </a:rPr>
              <a:t>PEOPLE</a:t>
            </a:r>
          </a:p>
        </p:txBody>
      </p:sp>
      <p:grpSp>
        <p:nvGrpSpPr>
          <p:cNvPr id="2" name="Group 1"/>
          <p:cNvGrpSpPr/>
          <p:nvPr/>
        </p:nvGrpSpPr>
        <p:grpSpPr>
          <a:xfrm>
            <a:off x="198437" y="1877436"/>
            <a:ext cx="3527621" cy="2253272"/>
            <a:chOff x="198437" y="1877436"/>
            <a:chExt cx="3527621" cy="2253272"/>
          </a:xfrm>
        </p:grpSpPr>
        <p:grpSp>
          <p:nvGrpSpPr>
            <p:cNvPr id="165" name="Group 16"/>
            <p:cNvGrpSpPr/>
            <p:nvPr/>
          </p:nvGrpSpPr>
          <p:grpSpPr>
            <a:xfrm>
              <a:off x="198437" y="1877436"/>
              <a:ext cx="3527621" cy="2253272"/>
              <a:chOff x="3271201" y="702413"/>
              <a:chExt cx="8793799" cy="5617048"/>
            </a:xfrm>
          </p:grpSpPr>
          <p:sp>
            <p:nvSpPr>
              <p:cNvPr id="166" name="Freeform 41"/>
              <p:cNvSpPr>
                <a:spLocks noChangeAspect="1"/>
              </p:cNvSpPr>
              <p:nvPr/>
            </p:nvSpPr>
            <p:spPr>
              <a:xfrm>
                <a:off x="3271201" y="702413"/>
                <a:ext cx="8793799" cy="5617048"/>
              </a:xfrm>
              <a:custGeom>
                <a:avLst/>
                <a:gdLst>
                  <a:gd name="connsiteX0" fmla="*/ 683507 w 10470378"/>
                  <a:gd name="connsiteY0" fmla="*/ 783663 h 6687966"/>
                  <a:gd name="connsiteX1" fmla="*/ 683507 w 10470378"/>
                  <a:gd name="connsiteY1" fmla="*/ 5904303 h 6687966"/>
                  <a:gd name="connsiteX2" fmla="*/ 9786871 w 10470378"/>
                  <a:gd name="connsiteY2" fmla="*/ 5904303 h 6687966"/>
                  <a:gd name="connsiteX3" fmla="*/ 9786871 w 10470378"/>
                  <a:gd name="connsiteY3" fmla="*/ 783663 h 6687966"/>
                  <a:gd name="connsiteX4" fmla="*/ 228599 w 10470378"/>
                  <a:gd name="connsiteY4" fmla="*/ 0 h 6687966"/>
                  <a:gd name="connsiteX5" fmla="*/ 10241778 w 10470378"/>
                  <a:gd name="connsiteY5" fmla="*/ 0 h 6687966"/>
                  <a:gd name="connsiteX6" fmla="*/ 10470378 w 10470378"/>
                  <a:gd name="connsiteY6" fmla="*/ 228600 h 6687966"/>
                  <a:gd name="connsiteX7" fmla="*/ 10470378 w 10470378"/>
                  <a:gd name="connsiteY7" fmla="*/ 6459366 h 6687966"/>
                  <a:gd name="connsiteX8" fmla="*/ 10241778 w 10470378"/>
                  <a:gd name="connsiteY8" fmla="*/ 6687966 h 6687966"/>
                  <a:gd name="connsiteX9" fmla="*/ 0 w 10470378"/>
                  <a:gd name="connsiteY9" fmla="*/ 6687966 h 6687966"/>
                  <a:gd name="connsiteX10" fmla="*/ 0 w 10470378"/>
                  <a:gd name="connsiteY10" fmla="*/ 6687965 h 6687966"/>
                  <a:gd name="connsiteX11" fmla="*/ 228599 w 10470378"/>
                  <a:gd name="connsiteY11" fmla="*/ 6687965 h 6687966"/>
                  <a:gd name="connsiteX12" fmla="*/ 17964 w 10470378"/>
                  <a:gd name="connsiteY12" fmla="*/ 6548347 h 6687966"/>
                  <a:gd name="connsiteX13" fmla="*/ 0 w 10470378"/>
                  <a:gd name="connsiteY13" fmla="*/ 6459367 h 6687966"/>
                  <a:gd name="connsiteX14" fmla="*/ 0 w 10470378"/>
                  <a:gd name="connsiteY14" fmla="*/ 228599 h 6687966"/>
                  <a:gd name="connsiteX15" fmla="*/ 17964 w 10470378"/>
                  <a:gd name="connsiteY15" fmla="*/ 139619 h 6687966"/>
                  <a:gd name="connsiteX16" fmla="*/ 182529 w 10470378"/>
                  <a:gd name="connsiteY16" fmla="*/ 4645 h 6687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70378" h="6687966">
                    <a:moveTo>
                      <a:pt x="683507" y="783663"/>
                    </a:moveTo>
                    <a:lnTo>
                      <a:pt x="683507" y="5904303"/>
                    </a:lnTo>
                    <a:lnTo>
                      <a:pt x="9786871" y="5904303"/>
                    </a:lnTo>
                    <a:lnTo>
                      <a:pt x="9786871" y="783663"/>
                    </a:lnTo>
                    <a:close/>
                    <a:moveTo>
                      <a:pt x="228599" y="0"/>
                    </a:moveTo>
                    <a:lnTo>
                      <a:pt x="10241778" y="0"/>
                    </a:lnTo>
                    <a:cubicBezTo>
                      <a:pt x="10368030" y="0"/>
                      <a:pt x="10470378" y="102348"/>
                      <a:pt x="10470378" y="228600"/>
                    </a:cubicBezTo>
                    <a:lnTo>
                      <a:pt x="10470378" y="6459366"/>
                    </a:lnTo>
                    <a:cubicBezTo>
                      <a:pt x="10470378" y="6585618"/>
                      <a:pt x="10368030" y="6687966"/>
                      <a:pt x="10241778" y="6687966"/>
                    </a:cubicBezTo>
                    <a:lnTo>
                      <a:pt x="0" y="6687966"/>
                    </a:lnTo>
                    <a:lnTo>
                      <a:pt x="0" y="6687965"/>
                    </a:lnTo>
                    <a:lnTo>
                      <a:pt x="228599" y="6687965"/>
                    </a:lnTo>
                    <a:cubicBezTo>
                      <a:pt x="133910" y="6687965"/>
                      <a:pt x="52667" y="6630394"/>
                      <a:pt x="17964" y="6548347"/>
                    </a:cubicBezTo>
                    <a:lnTo>
                      <a:pt x="0" y="6459367"/>
                    </a:lnTo>
                    <a:lnTo>
                      <a:pt x="0" y="228599"/>
                    </a:lnTo>
                    <a:lnTo>
                      <a:pt x="17964" y="139619"/>
                    </a:lnTo>
                    <a:cubicBezTo>
                      <a:pt x="46884" y="71246"/>
                      <a:pt x="108122" y="19871"/>
                      <a:pt x="182529" y="4645"/>
                    </a:cubicBezTo>
                    <a:close/>
                  </a:path>
                </a:pathLst>
              </a:custGeom>
              <a:solidFill>
                <a:sysClr val="windowText" lastClr="000000">
                  <a:lumMod val="95000"/>
                  <a:lumOff val="5000"/>
                </a:sysClr>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grpSp>
            <p:nvGrpSpPr>
              <p:cNvPr id="167" name="Group 42"/>
              <p:cNvGrpSpPr/>
              <p:nvPr/>
            </p:nvGrpSpPr>
            <p:grpSpPr>
              <a:xfrm>
                <a:off x="7612802" y="932711"/>
                <a:ext cx="288687" cy="110598"/>
                <a:chOff x="5675669" y="327104"/>
                <a:chExt cx="343727" cy="131684"/>
              </a:xfrm>
              <a:solidFill>
                <a:sysClr val="windowText" lastClr="000000">
                  <a:lumMod val="65000"/>
                  <a:lumOff val="35000"/>
                </a:sysClr>
              </a:solidFill>
            </p:grpSpPr>
            <p:sp>
              <p:nvSpPr>
                <p:cNvPr id="173" name="Oval 48"/>
                <p:cNvSpPr/>
                <p:nvPr/>
              </p:nvSpPr>
              <p:spPr>
                <a:xfrm>
                  <a:off x="5675669" y="327104"/>
                  <a:ext cx="131684" cy="131684"/>
                </a:xfrm>
                <a:prstGeom prst="ellipse">
                  <a:avLst/>
                </a:prstGeom>
                <a:grp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sp>
              <p:nvSpPr>
                <p:cNvPr id="174" name="Oval 49"/>
                <p:cNvSpPr/>
                <p:nvPr/>
              </p:nvSpPr>
              <p:spPr>
                <a:xfrm>
                  <a:off x="5973677" y="370087"/>
                  <a:ext cx="45719" cy="45719"/>
                </a:xfrm>
                <a:prstGeom prst="ellipse">
                  <a:avLst/>
                </a:prstGeom>
                <a:grp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grpSp>
          <p:grpSp>
            <p:nvGrpSpPr>
              <p:cNvPr id="168" name="Group 43"/>
              <p:cNvGrpSpPr/>
              <p:nvPr/>
            </p:nvGrpSpPr>
            <p:grpSpPr>
              <a:xfrm>
                <a:off x="7551103" y="5837854"/>
                <a:ext cx="233995" cy="234663"/>
                <a:chOff x="8212007" y="5789129"/>
                <a:chExt cx="449392" cy="450674"/>
              </a:xfrm>
              <a:solidFill>
                <a:srgbClr val="E7E6E6"/>
              </a:solidFill>
            </p:grpSpPr>
            <p:sp>
              <p:nvSpPr>
                <p:cNvPr id="169" name="Freeform 44"/>
                <p:cNvSpPr/>
                <p:nvPr/>
              </p:nvSpPr>
              <p:spPr>
                <a:xfrm>
                  <a:off x="8418957" y="5789129"/>
                  <a:ext cx="242442" cy="211621"/>
                </a:xfrm>
                <a:custGeom>
                  <a:avLst/>
                  <a:gdLst>
                    <a:gd name="connsiteX0" fmla="*/ 242442 w 242442"/>
                    <a:gd name="connsiteY0" fmla="*/ 0 h 211621"/>
                    <a:gd name="connsiteX1" fmla="*/ 242442 w 242442"/>
                    <a:gd name="connsiteY1" fmla="*/ 211621 h 211621"/>
                    <a:gd name="connsiteX2" fmla="*/ 0 w 242442"/>
                    <a:gd name="connsiteY2" fmla="*/ 211621 h 211621"/>
                    <a:gd name="connsiteX3" fmla="*/ 0 w 242442"/>
                    <a:gd name="connsiteY3" fmla="*/ 33441 h 211621"/>
                    <a:gd name="connsiteX4" fmla="*/ 242442 w 242442"/>
                    <a:gd name="connsiteY4" fmla="*/ 0 h 21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42" h="211621">
                      <a:moveTo>
                        <a:pt x="242442" y="0"/>
                      </a:moveTo>
                      <a:lnTo>
                        <a:pt x="242442" y="211621"/>
                      </a:lnTo>
                      <a:lnTo>
                        <a:pt x="0" y="211621"/>
                      </a:lnTo>
                      <a:lnTo>
                        <a:pt x="0" y="33441"/>
                      </a:lnTo>
                      <a:lnTo>
                        <a:pt x="242442" y="0"/>
                      </a:lnTo>
                      <a:close/>
                    </a:path>
                  </a:pathLst>
                </a:custGeom>
                <a:solidFill>
                  <a:srgbClr val="7F7E81"/>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sp>
              <p:nvSpPr>
                <p:cNvPr id="170" name="Freeform 45"/>
                <p:cNvSpPr/>
                <p:nvPr/>
              </p:nvSpPr>
              <p:spPr>
                <a:xfrm>
                  <a:off x="8214067" y="5826353"/>
                  <a:ext cx="177458" cy="174396"/>
                </a:xfrm>
                <a:custGeom>
                  <a:avLst/>
                  <a:gdLst>
                    <a:gd name="connsiteX0" fmla="*/ 177458 w 177458"/>
                    <a:gd name="connsiteY0" fmla="*/ 0 h 174396"/>
                    <a:gd name="connsiteX1" fmla="*/ 177458 w 177458"/>
                    <a:gd name="connsiteY1" fmla="*/ 174396 h 174396"/>
                    <a:gd name="connsiteX2" fmla="*/ 0 w 177458"/>
                    <a:gd name="connsiteY2" fmla="*/ 174396 h 174396"/>
                    <a:gd name="connsiteX3" fmla="*/ 1780 w 177458"/>
                    <a:gd name="connsiteY3" fmla="*/ 24231 h 174396"/>
                    <a:gd name="connsiteX4" fmla="*/ 177458 w 177458"/>
                    <a:gd name="connsiteY4" fmla="*/ 0 h 174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58" h="174396">
                      <a:moveTo>
                        <a:pt x="177458" y="0"/>
                      </a:moveTo>
                      <a:lnTo>
                        <a:pt x="177458" y="174396"/>
                      </a:lnTo>
                      <a:lnTo>
                        <a:pt x="0" y="174396"/>
                      </a:lnTo>
                      <a:lnTo>
                        <a:pt x="1780" y="24231"/>
                      </a:lnTo>
                      <a:lnTo>
                        <a:pt x="177458" y="0"/>
                      </a:lnTo>
                      <a:close/>
                    </a:path>
                  </a:pathLst>
                </a:custGeom>
                <a:solidFill>
                  <a:srgbClr val="7F7E81"/>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sp>
              <p:nvSpPr>
                <p:cNvPr id="171" name="Freeform 46"/>
                <p:cNvSpPr/>
                <p:nvPr/>
              </p:nvSpPr>
              <p:spPr>
                <a:xfrm>
                  <a:off x="8212007" y="6028182"/>
                  <a:ext cx="179519" cy="172409"/>
                </a:xfrm>
                <a:custGeom>
                  <a:avLst/>
                  <a:gdLst>
                    <a:gd name="connsiteX0" fmla="*/ 1735 w 179519"/>
                    <a:gd name="connsiteY0" fmla="*/ 0 h 172409"/>
                    <a:gd name="connsiteX1" fmla="*/ 179519 w 179519"/>
                    <a:gd name="connsiteY1" fmla="*/ 0 h 172409"/>
                    <a:gd name="connsiteX2" fmla="*/ 179519 w 179519"/>
                    <a:gd name="connsiteY2" fmla="*/ 172409 h 172409"/>
                    <a:gd name="connsiteX3" fmla="*/ 0 w 179519"/>
                    <a:gd name="connsiteY3" fmla="*/ 146325 h 172409"/>
                    <a:gd name="connsiteX4" fmla="*/ 1735 w 179519"/>
                    <a:gd name="connsiteY4" fmla="*/ 0 h 172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19" h="172409">
                      <a:moveTo>
                        <a:pt x="1735" y="0"/>
                      </a:moveTo>
                      <a:lnTo>
                        <a:pt x="179519" y="0"/>
                      </a:lnTo>
                      <a:lnTo>
                        <a:pt x="179519" y="172409"/>
                      </a:lnTo>
                      <a:lnTo>
                        <a:pt x="0" y="146325"/>
                      </a:lnTo>
                      <a:lnTo>
                        <a:pt x="1735" y="0"/>
                      </a:lnTo>
                      <a:close/>
                    </a:path>
                  </a:pathLst>
                </a:custGeom>
                <a:solidFill>
                  <a:srgbClr val="7F7E81"/>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sp>
              <p:nvSpPr>
                <p:cNvPr id="172" name="Freeform 47"/>
                <p:cNvSpPr/>
                <p:nvPr/>
              </p:nvSpPr>
              <p:spPr>
                <a:xfrm>
                  <a:off x="8418957" y="6028182"/>
                  <a:ext cx="242442" cy="211621"/>
                </a:xfrm>
                <a:custGeom>
                  <a:avLst/>
                  <a:gdLst>
                    <a:gd name="connsiteX0" fmla="*/ 0 w 242442"/>
                    <a:gd name="connsiteY0" fmla="*/ 0 h 211621"/>
                    <a:gd name="connsiteX1" fmla="*/ 242442 w 242442"/>
                    <a:gd name="connsiteY1" fmla="*/ 0 h 211621"/>
                    <a:gd name="connsiteX2" fmla="*/ 242442 w 242442"/>
                    <a:gd name="connsiteY2" fmla="*/ 211621 h 211621"/>
                    <a:gd name="connsiteX3" fmla="*/ 0 w 242442"/>
                    <a:gd name="connsiteY3" fmla="*/ 176395 h 211621"/>
                    <a:gd name="connsiteX4" fmla="*/ 0 w 242442"/>
                    <a:gd name="connsiteY4" fmla="*/ 0 h 21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42" h="211621">
                      <a:moveTo>
                        <a:pt x="0" y="0"/>
                      </a:moveTo>
                      <a:lnTo>
                        <a:pt x="242442" y="0"/>
                      </a:lnTo>
                      <a:lnTo>
                        <a:pt x="242442" y="211621"/>
                      </a:lnTo>
                      <a:lnTo>
                        <a:pt x="0" y="176395"/>
                      </a:lnTo>
                      <a:lnTo>
                        <a:pt x="0" y="0"/>
                      </a:lnTo>
                      <a:close/>
                    </a:path>
                  </a:pathLst>
                </a:custGeom>
                <a:solidFill>
                  <a:srgbClr val="7F7E81"/>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grpSp>
        </p:grpSp>
        <p:pic>
          <p:nvPicPr>
            <p:cNvPr id="210" name="Picture 20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024" y="2007480"/>
              <a:ext cx="3133608" cy="1887678"/>
            </a:xfrm>
            <a:prstGeom prst="rect">
              <a:avLst/>
            </a:prstGeom>
          </p:spPr>
        </p:pic>
      </p:grpSp>
      <p:pic>
        <p:nvPicPr>
          <p:cNvPr id="211" name="Picture 210"/>
          <p:cNvPicPr>
            <a:picLocks noChangeAspect="1"/>
          </p:cNvPicPr>
          <p:nvPr/>
        </p:nvPicPr>
        <p:blipFill>
          <a:blip r:embed="rId4"/>
          <a:stretch>
            <a:fillRect/>
          </a:stretch>
        </p:blipFill>
        <p:spPr>
          <a:xfrm>
            <a:off x="4329332" y="2080022"/>
            <a:ext cx="3154284" cy="1846324"/>
          </a:xfrm>
          <a:prstGeom prst="rect">
            <a:avLst/>
          </a:prstGeom>
        </p:spPr>
      </p:pic>
      <p:pic>
        <p:nvPicPr>
          <p:cNvPr id="212" name="Picture 2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203" y="4787058"/>
            <a:ext cx="3232419" cy="1841138"/>
          </a:xfrm>
          <a:prstGeom prst="rect">
            <a:avLst/>
          </a:prstGeom>
        </p:spPr>
      </p:pic>
      <p:pic>
        <p:nvPicPr>
          <p:cNvPr id="213" name="Picture 2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9439" y="4827618"/>
            <a:ext cx="3210397" cy="1782399"/>
          </a:xfrm>
          <a:prstGeom prst="rect">
            <a:avLst/>
          </a:prstGeom>
        </p:spPr>
      </p:pic>
      <p:grpSp>
        <p:nvGrpSpPr>
          <p:cNvPr id="214" name="Group 16"/>
          <p:cNvGrpSpPr/>
          <p:nvPr/>
        </p:nvGrpSpPr>
        <p:grpSpPr>
          <a:xfrm>
            <a:off x="7987847" y="1871010"/>
            <a:ext cx="3527621" cy="2253272"/>
            <a:chOff x="3271201" y="702413"/>
            <a:chExt cx="8793799" cy="5617048"/>
          </a:xfrm>
        </p:grpSpPr>
        <p:sp>
          <p:nvSpPr>
            <p:cNvPr id="215" name="Freeform 41"/>
            <p:cNvSpPr>
              <a:spLocks noChangeAspect="1"/>
            </p:cNvSpPr>
            <p:nvPr/>
          </p:nvSpPr>
          <p:spPr>
            <a:xfrm>
              <a:off x="3271201" y="702413"/>
              <a:ext cx="8793799" cy="5617048"/>
            </a:xfrm>
            <a:custGeom>
              <a:avLst/>
              <a:gdLst>
                <a:gd name="connsiteX0" fmla="*/ 683507 w 10470378"/>
                <a:gd name="connsiteY0" fmla="*/ 783663 h 6687966"/>
                <a:gd name="connsiteX1" fmla="*/ 683507 w 10470378"/>
                <a:gd name="connsiteY1" fmla="*/ 5904303 h 6687966"/>
                <a:gd name="connsiteX2" fmla="*/ 9786871 w 10470378"/>
                <a:gd name="connsiteY2" fmla="*/ 5904303 h 6687966"/>
                <a:gd name="connsiteX3" fmla="*/ 9786871 w 10470378"/>
                <a:gd name="connsiteY3" fmla="*/ 783663 h 6687966"/>
                <a:gd name="connsiteX4" fmla="*/ 228599 w 10470378"/>
                <a:gd name="connsiteY4" fmla="*/ 0 h 6687966"/>
                <a:gd name="connsiteX5" fmla="*/ 10241778 w 10470378"/>
                <a:gd name="connsiteY5" fmla="*/ 0 h 6687966"/>
                <a:gd name="connsiteX6" fmla="*/ 10470378 w 10470378"/>
                <a:gd name="connsiteY6" fmla="*/ 228600 h 6687966"/>
                <a:gd name="connsiteX7" fmla="*/ 10470378 w 10470378"/>
                <a:gd name="connsiteY7" fmla="*/ 6459366 h 6687966"/>
                <a:gd name="connsiteX8" fmla="*/ 10241778 w 10470378"/>
                <a:gd name="connsiteY8" fmla="*/ 6687966 h 6687966"/>
                <a:gd name="connsiteX9" fmla="*/ 0 w 10470378"/>
                <a:gd name="connsiteY9" fmla="*/ 6687966 h 6687966"/>
                <a:gd name="connsiteX10" fmla="*/ 0 w 10470378"/>
                <a:gd name="connsiteY10" fmla="*/ 6687965 h 6687966"/>
                <a:gd name="connsiteX11" fmla="*/ 228599 w 10470378"/>
                <a:gd name="connsiteY11" fmla="*/ 6687965 h 6687966"/>
                <a:gd name="connsiteX12" fmla="*/ 17964 w 10470378"/>
                <a:gd name="connsiteY12" fmla="*/ 6548347 h 6687966"/>
                <a:gd name="connsiteX13" fmla="*/ 0 w 10470378"/>
                <a:gd name="connsiteY13" fmla="*/ 6459367 h 6687966"/>
                <a:gd name="connsiteX14" fmla="*/ 0 w 10470378"/>
                <a:gd name="connsiteY14" fmla="*/ 228599 h 6687966"/>
                <a:gd name="connsiteX15" fmla="*/ 17964 w 10470378"/>
                <a:gd name="connsiteY15" fmla="*/ 139619 h 6687966"/>
                <a:gd name="connsiteX16" fmla="*/ 182529 w 10470378"/>
                <a:gd name="connsiteY16" fmla="*/ 4645 h 6687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70378" h="6687966">
                  <a:moveTo>
                    <a:pt x="683507" y="783663"/>
                  </a:moveTo>
                  <a:lnTo>
                    <a:pt x="683507" y="5904303"/>
                  </a:lnTo>
                  <a:lnTo>
                    <a:pt x="9786871" y="5904303"/>
                  </a:lnTo>
                  <a:lnTo>
                    <a:pt x="9786871" y="783663"/>
                  </a:lnTo>
                  <a:close/>
                  <a:moveTo>
                    <a:pt x="228599" y="0"/>
                  </a:moveTo>
                  <a:lnTo>
                    <a:pt x="10241778" y="0"/>
                  </a:lnTo>
                  <a:cubicBezTo>
                    <a:pt x="10368030" y="0"/>
                    <a:pt x="10470378" y="102348"/>
                    <a:pt x="10470378" y="228600"/>
                  </a:cubicBezTo>
                  <a:lnTo>
                    <a:pt x="10470378" y="6459366"/>
                  </a:lnTo>
                  <a:cubicBezTo>
                    <a:pt x="10470378" y="6585618"/>
                    <a:pt x="10368030" y="6687966"/>
                    <a:pt x="10241778" y="6687966"/>
                  </a:cubicBezTo>
                  <a:lnTo>
                    <a:pt x="0" y="6687966"/>
                  </a:lnTo>
                  <a:lnTo>
                    <a:pt x="0" y="6687965"/>
                  </a:lnTo>
                  <a:lnTo>
                    <a:pt x="228599" y="6687965"/>
                  </a:lnTo>
                  <a:cubicBezTo>
                    <a:pt x="133910" y="6687965"/>
                    <a:pt x="52667" y="6630394"/>
                    <a:pt x="17964" y="6548347"/>
                  </a:cubicBezTo>
                  <a:lnTo>
                    <a:pt x="0" y="6459367"/>
                  </a:lnTo>
                  <a:lnTo>
                    <a:pt x="0" y="228599"/>
                  </a:lnTo>
                  <a:lnTo>
                    <a:pt x="17964" y="139619"/>
                  </a:lnTo>
                  <a:cubicBezTo>
                    <a:pt x="46884" y="71246"/>
                    <a:pt x="108122" y="19871"/>
                    <a:pt x="182529" y="4645"/>
                  </a:cubicBezTo>
                  <a:close/>
                </a:path>
              </a:pathLst>
            </a:custGeom>
            <a:solidFill>
              <a:sysClr val="windowText" lastClr="000000">
                <a:lumMod val="95000"/>
                <a:lumOff val="5000"/>
              </a:sysClr>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grpSp>
          <p:nvGrpSpPr>
            <p:cNvPr id="216" name="Group 42"/>
            <p:cNvGrpSpPr/>
            <p:nvPr/>
          </p:nvGrpSpPr>
          <p:grpSpPr>
            <a:xfrm>
              <a:off x="7612802" y="932711"/>
              <a:ext cx="288687" cy="110598"/>
              <a:chOff x="5675669" y="327104"/>
              <a:chExt cx="343727" cy="131684"/>
            </a:xfrm>
            <a:solidFill>
              <a:sysClr val="windowText" lastClr="000000">
                <a:lumMod val="65000"/>
                <a:lumOff val="35000"/>
              </a:sysClr>
            </a:solidFill>
          </p:grpSpPr>
          <p:sp>
            <p:nvSpPr>
              <p:cNvPr id="222" name="Oval 48"/>
              <p:cNvSpPr/>
              <p:nvPr/>
            </p:nvSpPr>
            <p:spPr>
              <a:xfrm>
                <a:off x="5675669" y="327104"/>
                <a:ext cx="131684" cy="131684"/>
              </a:xfrm>
              <a:prstGeom prst="ellipse">
                <a:avLst/>
              </a:prstGeom>
              <a:grp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sp>
            <p:nvSpPr>
              <p:cNvPr id="223" name="Oval 49"/>
              <p:cNvSpPr/>
              <p:nvPr/>
            </p:nvSpPr>
            <p:spPr>
              <a:xfrm>
                <a:off x="5973677" y="370087"/>
                <a:ext cx="45719" cy="45719"/>
              </a:xfrm>
              <a:prstGeom prst="ellipse">
                <a:avLst/>
              </a:prstGeom>
              <a:grp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grpSp>
        <p:grpSp>
          <p:nvGrpSpPr>
            <p:cNvPr id="217" name="Group 43"/>
            <p:cNvGrpSpPr/>
            <p:nvPr/>
          </p:nvGrpSpPr>
          <p:grpSpPr>
            <a:xfrm>
              <a:off x="7551103" y="5837854"/>
              <a:ext cx="233995" cy="234663"/>
              <a:chOff x="8212007" y="5789129"/>
              <a:chExt cx="449392" cy="450674"/>
            </a:xfrm>
            <a:solidFill>
              <a:srgbClr val="E7E6E6"/>
            </a:solidFill>
          </p:grpSpPr>
          <p:sp>
            <p:nvSpPr>
              <p:cNvPr id="218" name="Freeform 44"/>
              <p:cNvSpPr/>
              <p:nvPr/>
            </p:nvSpPr>
            <p:spPr>
              <a:xfrm>
                <a:off x="8418957" y="5789129"/>
                <a:ext cx="242442" cy="211621"/>
              </a:xfrm>
              <a:custGeom>
                <a:avLst/>
                <a:gdLst>
                  <a:gd name="connsiteX0" fmla="*/ 242442 w 242442"/>
                  <a:gd name="connsiteY0" fmla="*/ 0 h 211621"/>
                  <a:gd name="connsiteX1" fmla="*/ 242442 w 242442"/>
                  <a:gd name="connsiteY1" fmla="*/ 211621 h 211621"/>
                  <a:gd name="connsiteX2" fmla="*/ 0 w 242442"/>
                  <a:gd name="connsiteY2" fmla="*/ 211621 h 211621"/>
                  <a:gd name="connsiteX3" fmla="*/ 0 w 242442"/>
                  <a:gd name="connsiteY3" fmla="*/ 33441 h 211621"/>
                  <a:gd name="connsiteX4" fmla="*/ 242442 w 242442"/>
                  <a:gd name="connsiteY4" fmla="*/ 0 h 21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42" h="211621">
                    <a:moveTo>
                      <a:pt x="242442" y="0"/>
                    </a:moveTo>
                    <a:lnTo>
                      <a:pt x="242442" y="211621"/>
                    </a:lnTo>
                    <a:lnTo>
                      <a:pt x="0" y="211621"/>
                    </a:lnTo>
                    <a:lnTo>
                      <a:pt x="0" y="33441"/>
                    </a:lnTo>
                    <a:lnTo>
                      <a:pt x="242442" y="0"/>
                    </a:lnTo>
                    <a:close/>
                  </a:path>
                </a:pathLst>
              </a:custGeom>
              <a:solidFill>
                <a:srgbClr val="7F7E81"/>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sp>
            <p:nvSpPr>
              <p:cNvPr id="219" name="Freeform 45"/>
              <p:cNvSpPr/>
              <p:nvPr/>
            </p:nvSpPr>
            <p:spPr>
              <a:xfrm>
                <a:off x="8214067" y="5826353"/>
                <a:ext cx="177458" cy="174396"/>
              </a:xfrm>
              <a:custGeom>
                <a:avLst/>
                <a:gdLst>
                  <a:gd name="connsiteX0" fmla="*/ 177458 w 177458"/>
                  <a:gd name="connsiteY0" fmla="*/ 0 h 174396"/>
                  <a:gd name="connsiteX1" fmla="*/ 177458 w 177458"/>
                  <a:gd name="connsiteY1" fmla="*/ 174396 h 174396"/>
                  <a:gd name="connsiteX2" fmla="*/ 0 w 177458"/>
                  <a:gd name="connsiteY2" fmla="*/ 174396 h 174396"/>
                  <a:gd name="connsiteX3" fmla="*/ 1780 w 177458"/>
                  <a:gd name="connsiteY3" fmla="*/ 24231 h 174396"/>
                  <a:gd name="connsiteX4" fmla="*/ 177458 w 177458"/>
                  <a:gd name="connsiteY4" fmla="*/ 0 h 174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58" h="174396">
                    <a:moveTo>
                      <a:pt x="177458" y="0"/>
                    </a:moveTo>
                    <a:lnTo>
                      <a:pt x="177458" y="174396"/>
                    </a:lnTo>
                    <a:lnTo>
                      <a:pt x="0" y="174396"/>
                    </a:lnTo>
                    <a:lnTo>
                      <a:pt x="1780" y="24231"/>
                    </a:lnTo>
                    <a:lnTo>
                      <a:pt x="177458" y="0"/>
                    </a:lnTo>
                    <a:close/>
                  </a:path>
                </a:pathLst>
              </a:custGeom>
              <a:solidFill>
                <a:srgbClr val="7F7E81"/>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sp>
            <p:nvSpPr>
              <p:cNvPr id="220" name="Freeform 46"/>
              <p:cNvSpPr/>
              <p:nvPr/>
            </p:nvSpPr>
            <p:spPr>
              <a:xfrm>
                <a:off x="8212007" y="6028182"/>
                <a:ext cx="179519" cy="172409"/>
              </a:xfrm>
              <a:custGeom>
                <a:avLst/>
                <a:gdLst>
                  <a:gd name="connsiteX0" fmla="*/ 1735 w 179519"/>
                  <a:gd name="connsiteY0" fmla="*/ 0 h 172409"/>
                  <a:gd name="connsiteX1" fmla="*/ 179519 w 179519"/>
                  <a:gd name="connsiteY1" fmla="*/ 0 h 172409"/>
                  <a:gd name="connsiteX2" fmla="*/ 179519 w 179519"/>
                  <a:gd name="connsiteY2" fmla="*/ 172409 h 172409"/>
                  <a:gd name="connsiteX3" fmla="*/ 0 w 179519"/>
                  <a:gd name="connsiteY3" fmla="*/ 146325 h 172409"/>
                  <a:gd name="connsiteX4" fmla="*/ 1735 w 179519"/>
                  <a:gd name="connsiteY4" fmla="*/ 0 h 172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19" h="172409">
                    <a:moveTo>
                      <a:pt x="1735" y="0"/>
                    </a:moveTo>
                    <a:lnTo>
                      <a:pt x="179519" y="0"/>
                    </a:lnTo>
                    <a:lnTo>
                      <a:pt x="179519" y="172409"/>
                    </a:lnTo>
                    <a:lnTo>
                      <a:pt x="0" y="146325"/>
                    </a:lnTo>
                    <a:lnTo>
                      <a:pt x="1735" y="0"/>
                    </a:lnTo>
                    <a:close/>
                  </a:path>
                </a:pathLst>
              </a:custGeom>
              <a:solidFill>
                <a:srgbClr val="7F7E81"/>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sp>
            <p:nvSpPr>
              <p:cNvPr id="221" name="Freeform 47"/>
              <p:cNvSpPr/>
              <p:nvPr/>
            </p:nvSpPr>
            <p:spPr>
              <a:xfrm>
                <a:off x="8418957" y="6028182"/>
                <a:ext cx="242442" cy="211621"/>
              </a:xfrm>
              <a:custGeom>
                <a:avLst/>
                <a:gdLst>
                  <a:gd name="connsiteX0" fmla="*/ 0 w 242442"/>
                  <a:gd name="connsiteY0" fmla="*/ 0 h 211621"/>
                  <a:gd name="connsiteX1" fmla="*/ 242442 w 242442"/>
                  <a:gd name="connsiteY1" fmla="*/ 0 h 211621"/>
                  <a:gd name="connsiteX2" fmla="*/ 242442 w 242442"/>
                  <a:gd name="connsiteY2" fmla="*/ 211621 h 211621"/>
                  <a:gd name="connsiteX3" fmla="*/ 0 w 242442"/>
                  <a:gd name="connsiteY3" fmla="*/ 176395 h 211621"/>
                  <a:gd name="connsiteX4" fmla="*/ 0 w 242442"/>
                  <a:gd name="connsiteY4" fmla="*/ 0 h 21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42" h="211621">
                    <a:moveTo>
                      <a:pt x="0" y="0"/>
                    </a:moveTo>
                    <a:lnTo>
                      <a:pt x="242442" y="0"/>
                    </a:lnTo>
                    <a:lnTo>
                      <a:pt x="242442" y="211621"/>
                    </a:lnTo>
                    <a:lnTo>
                      <a:pt x="0" y="176395"/>
                    </a:lnTo>
                    <a:lnTo>
                      <a:pt x="0" y="0"/>
                    </a:lnTo>
                    <a:close/>
                  </a:path>
                </a:pathLst>
              </a:custGeom>
              <a:solidFill>
                <a:srgbClr val="7F7E81"/>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grpSp>
      </p:grpSp>
      <p:pic>
        <p:nvPicPr>
          <p:cNvPr id="224" name="Picture 2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2360" y="1977877"/>
            <a:ext cx="3111874" cy="1895890"/>
          </a:xfrm>
          <a:prstGeom prst="rect">
            <a:avLst/>
          </a:prstGeom>
        </p:spPr>
      </p:pic>
      <p:grpSp>
        <p:nvGrpSpPr>
          <p:cNvPr id="225" name="Group 16"/>
          <p:cNvGrpSpPr/>
          <p:nvPr/>
        </p:nvGrpSpPr>
        <p:grpSpPr>
          <a:xfrm>
            <a:off x="7987847" y="4584930"/>
            <a:ext cx="3527621" cy="2253272"/>
            <a:chOff x="3271201" y="702413"/>
            <a:chExt cx="8793799" cy="5617048"/>
          </a:xfrm>
        </p:grpSpPr>
        <p:sp>
          <p:nvSpPr>
            <p:cNvPr id="226" name="Freeform 41"/>
            <p:cNvSpPr>
              <a:spLocks noChangeAspect="1"/>
            </p:cNvSpPr>
            <p:nvPr/>
          </p:nvSpPr>
          <p:spPr>
            <a:xfrm>
              <a:off x="3271201" y="702413"/>
              <a:ext cx="8793799" cy="5617048"/>
            </a:xfrm>
            <a:custGeom>
              <a:avLst/>
              <a:gdLst>
                <a:gd name="connsiteX0" fmla="*/ 683507 w 10470378"/>
                <a:gd name="connsiteY0" fmla="*/ 783663 h 6687966"/>
                <a:gd name="connsiteX1" fmla="*/ 683507 w 10470378"/>
                <a:gd name="connsiteY1" fmla="*/ 5904303 h 6687966"/>
                <a:gd name="connsiteX2" fmla="*/ 9786871 w 10470378"/>
                <a:gd name="connsiteY2" fmla="*/ 5904303 h 6687966"/>
                <a:gd name="connsiteX3" fmla="*/ 9786871 w 10470378"/>
                <a:gd name="connsiteY3" fmla="*/ 783663 h 6687966"/>
                <a:gd name="connsiteX4" fmla="*/ 228599 w 10470378"/>
                <a:gd name="connsiteY4" fmla="*/ 0 h 6687966"/>
                <a:gd name="connsiteX5" fmla="*/ 10241778 w 10470378"/>
                <a:gd name="connsiteY5" fmla="*/ 0 h 6687966"/>
                <a:gd name="connsiteX6" fmla="*/ 10470378 w 10470378"/>
                <a:gd name="connsiteY6" fmla="*/ 228600 h 6687966"/>
                <a:gd name="connsiteX7" fmla="*/ 10470378 w 10470378"/>
                <a:gd name="connsiteY7" fmla="*/ 6459366 h 6687966"/>
                <a:gd name="connsiteX8" fmla="*/ 10241778 w 10470378"/>
                <a:gd name="connsiteY8" fmla="*/ 6687966 h 6687966"/>
                <a:gd name="connsiteX9" fmla="*/ 0 w 10470378"/>
                <a:gd name="connsiteY9" fmla="*/ 6687966 h 6687966"/>
                <a:gd name="connsiteX10" fmla="*/ 0 w 10470378"/>
                <a:gd name="connsiteY10" fmla="*/ 6687965 h 6687966"/>
                <a:gd name="connsiteX11" fmla="*/ 228599 w 10470378"/>
                <a:gd name="connsiteY11" fmla="*/ 6687965 h 6687966"/>
                <a:gd name="connsiteX12" fmla="*/ 17964 w 10470378"/>
                <a:gd name="connsiteY12" fmla="*/ 6548347 h 6687966"/>
                <a:gd name="connsiteX13" fmla="*/ 0 w 10470378"/>
                <a:gd name="connsiteY13" fmla="*/ 6459367 h 6687966"/>
                <a:gd name="connsiteX14" fmla="*/ 0 w 10470378"/>
                <a:gd name="connsiteY14" fmla="*/ 228599 h 6687966"/>
                <a:gd name="connsiteX15" fmla="*/ 17964 w 10470378"/>
                <a:gd name="connsiteY15" fmla="*/ 139619 h 6687966"/>
                <a:gd name="connsiteX16" fmla="*/ 182529 w 10470378"/>
                <a:gd name="connsiteY16" fmla="*/ 4645 h 6687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70378" h="6687966">
                  <a:moveTo>
                    <a:pt x="683507" y="783663"/>
                  </a:moveTo>
                  <a:lnTo>
                    <a:pt x="683507" y="5904303"/>
                  </a:lnTo>
                  <a:lnTo>
                    <a:pt x="9786871" y="5904303"/>
                  </a:lnTo>
                  <a:lnTo>
                    <a:pt x="9786871" y="783663"/>
                  </a:lnTo>
                  <a:close/>
                  <a:moveTo>
                    <a:pt x="228599" y="0"/>
                  </a:moveTo>
                  <a:lnTo>
                    <a:pt x="10241778" y="0"/>
                  </a:lnTo>
                  <a:cubicBezTo>
                    <a:pt x="10368030" y="0"/>
                    <a:pt x="10470378" y="102348"/>
                    <a:pt x="10470378" y="228600"/>
                  </a:cubicBezTo>
                  <a:lnTo>
                    <a:pt x="10470378" y="6459366"/>
                  </a:lnTo>
                  <a:cubicBezTo>
                    <a:pt x="10470378" y="6585618"/>
                    <a:pt x="10368030" y="6687966"/>
                    <a:pt x="10241778" y="6687966"/>
                  </a:cubicBezTo>
                  <a:lnTo>
                    <a:pt x="0" y="6687966"/>
                  </a:lnTo>
                  <a:lnTo>
                    <a:pt x="0" y="6687965"/>
                  </a:lnTo>
                  <a:lnTo>
                    <a:pt x="228599" y="6687965"/>
                  </a:lnTo>
                  <a:cubicBezTo>
                    <a:pt x="133910" y="6687965"/>
                    <a:pt x="52667" y="6630394"/>
                    <a:pt x="17964" y="6548347"/>
                  </a:cubicBezTo>
                  <a:lnTo>
                    <a:pt x="0" y="6459367"/>
                  </a:lnTo>
                  <a:lnTo>
                    <a:pt x="0" y="228599"/>
                  </a:lnTo>
                  <a:lnTo>
                    <a:pt x="17964" y="139619"/>
                  </a:lnTo>
                  <a:cubicBezTo>
                    <a:pt x="46884" y="71246"/>
                    <a:pt x="108122" y="19871"/>
                    <a:pt x="182529" y="4645"/>
                  </a:cubicBezTo>
                  <a:close/>
                </a:path>
              </a:pathLst>
            </a:custGeom>
            <a:solidFill>
              <a:sysClr val="windowText" lastClr="000000">
                <a:lumMod val="95000"/>
                <a:lumOff val="5000"/>
              </a:sysClr>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grpSp>
          <p:nvGrpSpPr>
            <p:cNvPr id="227" name="Group 42"/>
            <p:cNvGrpSpPr/>
            <p:nvPr/>
          </p:nvGrpSpPr>
          <p:grpSpPr>
            <a:xfrm>
              <a:off x="7612802" y="932711"/>
              <a:ext cx="288687" cy="110598"/>
              <a:chOff x="5675669" y="327104"/>
              <a:chExt cx="343727" cy="131684"/>
            </a:xfrm>
            <a:solidFill>
              <a:sysClr val="windowText" lastClr="000000">
                <a:lumMod val="65000"/>
                <a:lumOff val="35000"/>
              </a:sysClr>
            </a:solidFill>
          </p:grpSpPr>
          <p:sp>
            <p:nvSpPr>
              <p:cNvPr id="233" name="Oval 48"/>
              <p:cNvSpPr/>
              <p:nvPr/>
            </p:nvSpPr>
            <p:spPr>
              <a:xfrm>
                <a:off x="5675669" y="327104"/>
                <a:ext cx="131684" cy="131684"/>
              </a:xfrm>
              <a:prstGeom prst="ellipse">
                <a:avLst/>
              </a:prstGeom>
              <a:grp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sp>
            <p:nvSpPr>
              <p:cNvPr id="234" name="Oval 49"/>
              <p:cNvSpPr/>
              <p:nvPr/>
            </p:nvSpPr>
            <p:spPr>
              <a:xfrm>
                <a:off x="5973677" y="370087"/>
                <a:ext cx="45719" cy="45719"/>
              </a:xfrm>
              <a:prstGeom prst="ellipse">
                <a:avLst/>
              </a:prstGeom>
              <a:grp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grpSp>
        <p:grpSp>
          <p:nvGrpSpPr>
            <p:cNvPr id="228" name="Group 43"/>
            <p:cNvGrpSpPr/>
            <p:nvPr/>
          </p:nvGrpSpPr>
          <p:grpSpPr>
            <a:xfrm>
              <a:off x="7551103" y="5837854"/>
              <a:ext cx="233995" cy="234663"/>
              <a:chOff x="8212007" y="5789129"/>
              <a:chExt cx="449392" cy="450674"/>
            </a:xfrm>
            <a:solidFill>
              <a:srgbClr val="E7E6E6"/>
            </a:solidFill>
          </p:grpSpPr>
          <p:sp>
            <p:nvSpPr>
              <p:cNvPr id="229" name="Freeform 44"/>
              <p:cNvSpPr/>
              <p:nvPr/>
            </p:nvSpPr>
            <p:spPr>
              <a:xfrm>
                <a:off x="8418957" y="5789129"/>
                <a:ext cx="242442" cy="211621"/>
              </a:xfrm>
              <a:custGeom>
                <a:avLst/>
                <a:gdLst>
                  <a:gd name="connsiteX0" fmla="*/ 242442 w 242442"/>
                  <a:gd name="connsiteY0" fmla="*/ 0 h 211621"/>
                  <a:gd name="connsiteX1" fmla="*/ 242442 w 242442"/>
                  <a:gd name="connsiteY1" fmla="*/ 211621 h 211621"/>
                  <a:gd name="connsiteX2" fmla="*/ 0 w 242442"/>
                  <a:gd name="connsiteY2" fmla="*/ 211621 h 211621"/>
                  <a:gd name="connsiteX3" fmla="*/ 0 w 242442"/>
                  <a:gd name="connsiteY3" fmla="*/ 33441 h 211621"/>
                  <a:gd name="connsiteX4" fmla="*/ 242442 w 242442"/>
                  <a:gd name="connsiteY4" fmla="*/ 0 h 21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42" h="211621">
                    <a:moveTo>
                      <a:pt x="242442" y="0"/>
                    </a:moveTo>
                    <a:lnTo>
                      <a:pt x="242442" y="211621"/>
                    </a:lnTo>
                    <a:lnTo>
                      <a:pt x="0" y="211621"/>
                    </a:lnTo>
                    <a:lnTo>
                      <a:pt x="0" y="33441"/>
                    </a:lnTo>
                    <a:lnTo>
                      <a:pt x="242442" y="0"/>
                    </a:lnTo>
                    <a:close/>
                  </a:path>
                </a:pathLst>
              </a:custGeom>
              <a:solidFill>
                <a:srgbClr val="7F7E81"/>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sp>
            <p:nvSpPr>
              <p:cNvPr id="230" name="Freeform 45"/>
              <p:cNvSpPr/>
              <p:nvPr/>
            </p:nvSpPr>
            <p:spPr>
              <a:xfrm>
                <a:off x="8214067" y="5826353"/>
                <a:ext cx="177458" cy="174396"/>
              </a:xfrm>
              <a:custGeom>
                <a:avLst/>
                <a:gdLst>
                  <a:gd name="connsiteX0" fmla="*/ 177458 w 177458"/>
                  <a:gd name="connsiteY0" fmla="*/ 0 h 174396"/>
                  <a:gd name="connsiteX1" fmla="*/ 177458 w 177458"/>
                  <a:gd name="connsiteY1" fmla="*/ 174396 h 174396"/>
                  <a:gd name="connsiteX2" fmla="*/ 0 w 177458"/>
                  <a:gd name="connsiteY2" fmla="*/ 174396 h 174396"/>
                  <a:gd name="connsiteX3" fmla="*/ 1780 w 177458"/>
                  <a:gd name="connsiteY3" fmla="*/ 24231 h 174396"/>
                  <a:gd name="connsiteX4" fmla="*/ 177458 w 177458"/>
                  <a:gd name="connsiteY4" fmla="*/ 0 h 174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58" h="174396">
                    <a:moveTo>
                      <a:pt x="177458" y="0"/>
                    </a:moveTo>
                    <a:lnTo>
                      <a:pt x="177458" y="174396"/>
                    </a:lnTo>
                    <a:lnTo>
                      <a:pt x="0" y="174396"/>
                    </a:lnTo>
                    <a:lnTo>
                      <a:pt x="1780" y="24231"/>
                    </a:lnTo>
                    <a:lnTo>
                      <a:pt x="177458" y="0"/>
                    </a:lnTo>
                    <a:close/>
                  </a:path>
                </a:pathLst>
              </a:custGeom>
              <a:solidFill>
                <a:srgbClr val="7F7E81"/>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sp>
            <p:nvSpPr>
              <p:cNvPr id="231" name="Freeform 46"/>
              <p:cNvSpPr/>
              <p:nvPr/>
            </p:nvSpPr>
            <p:spPr>
              <a:xfrm>
                <a:off x="8212007" y="6028182"/>
                <a:ext cx="179519" cy="172409"/>
              </a:xfrm>
              <a:custGeom>
                <a:avLst/>
                <a:gdLst>
                  <a:gd name="connsiteX0" fmla="*/ 1735 w 179519"/>
                  <a:gd name="connsiteY0" fmla="*/ 0 h 172409"/>
                  <a:gd name="connsiteX1" fmla="*/ 179519 w 179519"/>
                  <a:gd name="connsiteY1" fmla="*/ 0 h 172409"/>
                  <a:gd name="connsiteX2" fmla="*/ 179519 w 179519"/>
                  <a:gd name="connsiteY2" fmla="*/ 172409 h 172409"/>
                  <a:gd name="connsiteX3" fmla="*/ 0 w 179519"/>
                  <a:gd name="connsiteY3" fmla="*/ 146325 h 172409"/>
                  <a:gd name="connsiteX4" fmla="*/ 1735 w 179519"/>
                  <a:gd name="connsiteY4" fmla="*/ 0 h 172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19" h="172409">
                    <a:moveTo>
                      <a:pt x="1735" y="0"/>
                    </a:moveTo>
                    <a:lnTo>
                      <a:pt x="179519" y="0"/>
                    </a:lnTo>
                    <a:lnTo>
                      <a:pt x="179519" y="172409"/>
                    </a:lnTo>
                    <a:lnTo>
                      <a:pt x="0" y="146325"/>
                    </a:lnTo>
                    <a:lnTo>
                      <a:pt x="1735" y="0"/>
                    </a:lnTo>
                    <a:close/>
                  </a:path>
                </a:pathLst>
              </a:custGeom>
              <a:solidFill>
                <a:srgbClr val="7F7E81"/>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sp>
            <p:nvSpPr>
              <p:cNvPr id="232" name="Freeform 47"/>
              <p:cNvSpPr/>
              <p:nvPr/>
            </p:nvSpPr>
            <p:spPr>
              <a:xfrm>
                <a:off x="8418957" y="6028182"/>
                <a:ext cx="242442" cy="211621"/>
              </a:xfrm>
              <a:custGeom>
                <a:avLst/>
                <a:gdLst>
                  <a:gd name="connsiteX0" fmla="*/ 0 w 242442"/>
                  <a:gd name="connsiteY0" fmla="*/ 0 h 211621"/>
                  <a:gd name="connsiteX1" fmla="*/ 242442 w 242442"/>
                  <a:gd name="connsiteY1" fmla="*/ 0 h 211621"/>
                  <a:gd name="connsiteX2" fmla="*/ 242442 w 242442"/>
                  <a:gd name="connsiteY2" fmla="*/ 211621 h 211621"/>
                  <a:gd name="connsiteX3" fmla="*/ 0 w 242442"/>
                  <a:gd name="connsiteY3" fmla="*/ 176395 h 211621"/>
                  <a:gd name="connsiteX4" fmla="*/ 0 w 242442"/>
                  <a:gd name="connsiteY4" fmla="*/ 0 h 21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42" h="211621">
                    <a:moveTo>
                      <a:pt x="0" y="0"/>
                    </a:moveTo>
                    <a:lnTo>
                      <a:pt x="242442" y="0"/>
                    </a:lnTo>
                    <a:lnTo>
                      <a:pt x="242442" y="211621"/>
                    </a:lnTo>
                    <a:lnTo>
                      <a:pt x="0" y="176395"/>
                    </a:lnTo>
                    <a:lnTo>
                      <a:pt x="0" y="0"/>
                    </a:lnTo>
                    <a:close/>
                  </a:path>
                </a:pathLst>
              </a:custGeom>
              <a:solidFill>
                <a:srgbClr val="7F7E81"/>
              </a:solidFill>
              <a:ln w="12700" cap="flat" cmpd="sng" algn="ctr">
                <a:noFill/>
                <a:prstDash val="solid"/>
                <a:miter lim="800000"/>
              </a:ln>
              <a:effectLst/>
            </p:spPr>
            <p:txBody>
              <a:bodyPr rtlCol="0" anchor="ctr"/>
              <a:lstStyle/>
              <a:p>
                <a:pPr algn="ctr" defTabSz="914400">
                  <a:defRPr/>
                </a:pPr>
                <a:endParaRPr lang="en-US" kern="0" smtClean="0">
                  <a:solidFill>
                    <a:srgbClr val="FFFFFF"/>
                  </a:solidFill>
                  <a:latin typeface="Calibri"/>
                </a:endParaRPr>
              </a:p>
            </p:txBody>
          </p:sp>
        </p:grpSp>
      </p:grpSp>
      <p:sp>
        <p:nvSpPr>
          <p:cNvPr id="235" name="TextBox 234"/>
          <p:cNvSpPr txBox="1"/>
          <p:nvPr/>
        </p:nvSpPr>
        <p:spPr>
          <a:xfrm>
            <a:off x="8356021" y="4302288"/>
            <a:ext cx="2505804" cy="276999"/>
          </a:xfrm>
          <a:prstGeom prst="rect">
            <a:avLst/>
          </a:prstGeom>
          <a:noFill/>
        </p:spPr>
        <p:txBody>
          <a:bodyPr wrap="square" rtlCol="0">
            <a:spAutoFit/>
          </a:bodyPr>
          <a:lstStyle>
            <a:defPPr>
              <a:defRPr lang="en-US"/>
            </a:defPPr>
            <a:lvl1pPr algn="ctr" defTabSz="914400">
              <a:defRPr sz="1200" b="1">
                <a:latin typeface="Segoe UI" panose="020B0502040204020203" pitchFamily="34" charset="0"/>
                <a:cs typeface="Segoe UI" panose="020B0502040204020203" pitchFamily="34" charset="0"/>
              </a:defRPr>
            </a:lvl1pPr>
          </a:lstStyle>
          <a:p>
            <a:r>
              <a:rPr lang="en-US" dirty="0">
                <a:solidFill>
                  <a:srgbClr val="FFFFFF"/>
                </a:solidFill>
              </a:rPr>
              <a:t>SKYPE</a:t>
            </a:r>
          </a:p>
        </p:txBody>
      </p:sp>
      <p:pic>
        <p:nvPicPr>
          <p:cNvPr id="236" name="Picture 2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4334" y="4749344"/>
            <a:ext cx="3089900" cy="1917763"/>
          </a:xfrm>
          <a:prstGeom prst="rect">
            <a:avLst/>
          </a:prstGeom>
        </p:spPr>
      </p:pic>
      <p:sp>
        <p:nvSpPr>
          <p:cNvPr id="237" name="TextBox 236"/>
          <p:cNvSpPr txBox="1"/>
          <p:nvPr/>
        </p:nvSpPr>
        <p:spPr>
          <a:xfrm>
            <a:off x="8356021" y="1592262"/>
            <a:ext cx="2505804" cy="276999"/>
          </a:xfrm>
          <a:prstGeom prst="rect">
            <a:avLst/>
          </a:prstGeom>
          <a:noFill/>
        </p:spPr>
        <p:txBody>
          <a:bodyPr wrap="square" rtlCol="0">
            <a:spAutoFit/>
          </a:bodyPr>
          <a:lstStyle>
            <a:defPPr>
              <a:defRPr lang="en-US"/>
            </a:defPPr>
            <a:lvl1pPr algn="ctr" defTabSz="914400">
              <a:defRPr sz="1200" b="1">
                <a:latin typeface="Segoe UI" panose="020B0502040204020203" pitchFamily="34" charset="0"/>
                <a:cs typeface="Segoe UI" panose="020B0502040204020203" pitchFamily="34" charset="0"/>
              </a:defRPr>
            </a:lvl1pPr>
          </a:lstStyle>
          <a:p>
            <a:r>
              <a:rPr lang="en-US" smtClean="0">
                <a:solidFill>
                  <a:srgbClr val="FFFFFF"/>
                </a:solidFill>
              </a:rPr>
              <a:t>NOTEBOOK</a:t>
            </a:r>
            <a:endParaRPr lang="en-US" dirty="0">
              <a:solidFill>
                <a:srgbClr val="FFFFFF"/>
              </a:solidFill>
            </a:endParaRPr>
          </a:p>
        </p:txBody>
      </p:sp>
      <p:sp>
        <p:nvSpPr>
          <p:cNvPr id="238" name="TextBox 237"/>
          <p:cNvSpPr txBox="1"/>
          <p:nvPr/>
        </p:nvSpPr>
        <p:spPr>
          <a:xfrm>
            <a:off x="11578243" y="3739234"/>
            <a:ext cx="808038" cy="960263"/>
          </a:xfrm>
          <a:prstGeom prst="rect">
            <a:avLst/>
          </a:prstGeom>
          <a:noFill/>
        </p:spPr>
        <p:txBody>
          <a:bodyPr wrap="square" lIns="182880" tIns="146304" rIns="182880" bIns="146304" rtlCol="0" anchor="ctr">
            <a:spAutoFit/>
          </a:bodyPr>
          <a:lstStyle/>
          <a:p>
            <a:pPr>
              <a:lnSpc>
                <a:spcPct val="90000"/>
              </a:lnSpc>
              <a:spcAft>
                <a:spcPts val="600"/>
              </a:spcAft>
            </a:pPr>
            <a:r>
              <a:rPr lang="en-US" sz="4800" b="1" dirty="0" smtClean="0">
                <a:gradFill>
                  <a:gsLst>
                    <a:gs pos="2917">
                      <a:srgbClr val="FFFFFF"/>
                    </a:gs>
                    <a:gs pos="30000">
                      <a:srgbClr val="FFFFFF"/>
                    </a:gs>
                  </a:gsLst>
                  <a:lin ang="5400000" scaled="0"/>
                </a:gradFill>
              </a:rPr>
              <a:t>…</a:t>
            </a:r>
            <a:endParaRPr lang="en-US" sz="2400" b="1" dirty="0" smtClean="0">
              <a:gradFill>
                <a:gsLst>
                  <a:gs pos="2917">
                    <a:srgbClr val="FFFFFF"/>
                  </a:gs>
                  <a:gs pos="30000">
                    <a:srgbClr val="FFFFFF"/>
                  </a:gs>
                </a:gsLst>
                <a:lin ang="5400000" scaled="0"/>
              </a:gradFill>
            </a:endParaRPr>
          </a:p>
        </p:txBody>
      </p:sp>
    </p:spTree>
    <p:extLst>
      <p:ext uri="{BB962C8B-B14F-4D97-AF65-F5344CB8AC3E}">
        <p14:creationId xmlns:p14="http://schemas.microsoft.com/office/powerpoint/2010/main" val="173605336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2.xml><?xml version="1.0" encoding="utf-8"?>
<a:theme xmlns:a="http://schemas.openxmlformats.org/drawingml/2006/main" name="FieldDeck">
  <a:themeElements>
    <a:clrScheme name="FieldDeck">
      <a:dk1>
        <a:srgbClr val="EC5038"/>
      </a:dk1>
      <a:lt1>
        <a:srgbClr val="E4DED8"/>
      </a:lt1>
      <a:dk2>
        <a:srgbClr val="33302E"/>
      </a:dk2>
      <a:lt2>
        <a:srgbClr val="EBE7E3"/>
      </a:lt2>
      <a:accent1>
        <a:srgbClr val="FBFBFB"/>
      </a:accent1>
      <a:accent2>
        <a:srgbClr val="635D59"/>
      </a:accent2>
      <a:accent3>
        <a:srgbClr val="857E79"/>
      </a:accent3>
      <a:accent4>
        <a:srgbClr val="A09A96"/>
      </a:accent4>
      <a:accent5>
        <a:srgbClr val="EC5038"/>
      </a:accent5>
      <a:accent6>
        <a:srgbClr val="68B490"/>
      </a:accent6>
      <a:hlink>
        <a:srgbClr val="EC5038"/>
      </a:hlink>
      <a:folHlink>
        <a:srgbClr val="68B490"/>
      </a:folHlink>
    </a:clrScheme>
    <a:fontScheme name="Custom 1">
      <a:majorFont>
        <a:latin typeface="Bodoni MT"/>
        <a:ea typeface=""/>
        <a:cs typeface=""/>
      </a:majorFont>
      <a:minorFont>
        <a:latin typeface="Segoe UI"/>
        <a:ea typeface=""/>
        <a:cs typeface=""/>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chor="ctr"/>
      <a:lstStyle>
        <a:defPPr algn="ctr">
          <a:defRPr sz="8000" b="1" i="1" dirty="0" smtClean="0">
            <a:solidFill>
              <a:schemeClr val="accent1"/>
            </a:solidFill>
            <a:cs typeface="Bodoni Std Bold Italic"/>
          </a:defRPr>
        </a:defPPr>
      </a:lstStyle>
    </a:txDef>
  </a:objectDefaults>
  <a:extraClrSchemeLst/>
  <a:extLst>
    <a:ext uri="{05A4C25C-085E-4340-85A3-A5531E510DB2}">
      <thm15:themeFamily xmlns:thm15="http://schemas.microsoft.com/office/thememl/2012/main" name="FieldDeck" id="{34C0F967-BF22-4FD0-93F3-1023B65F997C}" vid="{8EDB9196-809D-4054-A724-92AD8F47F408}"/>
    </a:ext>
  </a:extLst>
</a:theme>
</file>

<file path=ppt/theme/theme3.xml><?xml version="1.0" encoding="utf-8"?>
<a:theme xmlns:a="http://schemas.openxmlformats.org/drawingml/2006/main" name="1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4.xml><?xml version="1.0" encoding="utf-8"?>
<a:theme xmlns:a="http://schemas.openxmlformats.org/drawingml/2006/main" name="Office Theme">
  <a:themeElements>
    <a:clrScheme name="Ignite Colros">
      <a:dk1>
        <a:srgbClr val="EB3C00"/>
      </a:dk1>
      <a:lt1>
        <a:srgbClr val="FFFFFF"/>
      </a:lt1>
      <a:dk2>
        <a:srgbClr val="F18B14"/>
      </a:dk2>
      <a:lt2>
        <a:srgbClr val="5D5D5D"/>
      </a:lt2>
      <a:accent1>
        <a:srgbClr val="0070C0"/>
      </a:accent1>
      <a:accent2>
        <a:srgbClr val="7030A0"/>
      </a:accent2>
      <a:accent3>
        <a:srgbClr val="00B050"/>
      </a:accent3>
      <a:accent4>
        <a:srgbClr val="FFC000"/>
      </a:accent4>
      <a:accent5>
        <a:srgbClr val="7F7F7F"/>
      </a:accent5>
      <a:accent6>
        <a:srgbClr val="FFFFFF"/>
      </a:accent6>
      <a:hlink>
        <a:srgbClr val="0563C1"/>
      </a:hlink>
      <a:folHlink>
        <a:srgbClr val="954F72"/>
      </a:folHlink>
    </a:clrScheme>
    <a:fontScheme name="Custom 5">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365-Summit-Template" id="{9902B3E6-2A0F-4B13-AA32-F6B98562624F}" vid="{E71FDA62-7214-40AF-AB30-4E36C858CB35}"/>
    </a:ext>
  </a:extLst>
</a:theme>
</file>

<file path=ppt/theme/theme5.xml><?xml version="1.0" encoding="utf-8"?>
<a:theme xmlns:a="http://schemas.openxmlformats.org/drawingml/2006/main" name="2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6.xml><?xml version="1.0" encoding="utf-8"?>
<a:theme xmlns:a="http://schemas.openxmlformats.org/drawingml/2006/main" name="3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_v02.potx" id="{DA6A3121-A306-4E81-BF43-CBCE095D8B76}" vid="{C3266B5A-74AF-44F8-8FA8-F258E4A695D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McCormick Place</TermName>
          <TermId xmlns="http://schemas.microsoft.com/office/infopath/2007/PartnerControls">f42e8eaa-659e-42d3-85a5-a4ea6b6d2ed7</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Chicago</TermName>
          <TermId xmlns="http://schemas.microsoft.com/office/infopath/2007/PartnerControls">b2ea4b94-6e68-4e03-872e-ca2dcc35a47e</TermId>
        </TermInfo>
      </Terms>
    </pfbfa50075a04958bd8757dc155d3e08>
    <Presentation_x0020_Date xmlns="12a172fe-0250-434a-85cf-03b10810c5e5">2015-05-05T00:00:00-05:00</Presentation_x0020_Date>
    <o72fbe6ee5ae4131af0832c08ec51202 xmlns="12a172fe-0250-434a-85cf-03b10810c5e5">
      <Terms xmlns="http://schemas.microsoft.com/office/infopath/2007/PartnerControls"/>
    </o72fbe6ee5ae4131af0832c08ec51202>
    <Event_x0020_Start_x0020_Date xmlns="12a172fe-0250-434a-85cf-03b10810c5e5">2015-05-04T07:00:00+00:00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Christophe Fiessinger; Sam Koppes; Venkat Ayyadevara</External_x0020_Speaker>
    <Session_x0020_Code xmlns="12a172fe-0250-434a-85cf-03b10810c5e5"> BRK3114</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2015-05-08T07:00:00+00:00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2015</TermName>
          <TermId xmlns="http://schemas.microsoft.com/office/infopath/2007/PartnerControls">9eb2896f-7457-4443-a47b-f60d2d30355c</TermId>
        </TermInfo>
      </Terms>
    </TaxKeywordTaxHTField>
    <TaxCatchAll xmlns="230e9df3-be65-4c73-a93b-d1236ebd677e">
      <Value>41</Value>
      <Value>44</Value>
      <Value>43</Value>
      <Value>42</Value>
    </TaxCatchAll>
    <eb9cf3a3af7b473faa5c9c98148a90a4 xmlns="12a172fe-0250-434a-85cf-03b10810c5e5">
      <Terms xmlns="http://schemas.microsoft.com/office/infopath/2007/PartnerControls"/>
    </eb9cf3a3af7b473faa5c9c98148a90a4>
  </documentManagement>
</p:properties>
</file>

<file path=customXml/item2.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3" ma:contentTypeDescription="Create a new document." ma:contentTypeScope="" ma:versionID="ad0318b59f0baaa5619a87a276b8590a">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26205b5b46d9ab9d881e0fa75366d1c2"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purl.org/dc/elements/1.1/"/>
    <ds:schemaRef ds:uri="http://schemas.microsoft.com/sharepoint/v3"/>
    <ds:schemaRef ds:uri="http://purl.org/dc/dcmitype/"/>
    <ds:schemaRef ds:uri="http://schemas.microsoft.com/office/2006/metadata/properties"/>
    <ds:schemaRef ds:uri="12a172fe-0250-434a-85cf-03b10810c5e5"/>
    <ds:schemaRef ds:uri="http://schemas.openxmlformats.org/package/2006/metadata/core-properties"/>
    <ds:schemaRef ds:uri="http://schemas.microsoft.com/office/2006/documentManagement/types"/>
    <ds:schemaRef ds:uri="http://schemas.microsoft.com/office/infopath/2007/PartnerControls"/>
    <ds:schemaRef ds:uri="230e9df3-be65-4c73-a93b-d1236ebd677e"/>
    <ds:schemaRef ds:uri="http://www.w3.org/XML/1998/namespace"/>
    <ds:schemaRef ds:uri="http://purl.org/dc/terms/"/>
  </ds:schemaRefs>
</ds:datastoreItem>
</file>

<file path=customXml/itemProps2.xml><?xml version="1.0" encoding="utf-8"?>
<ds:datastoreItem xmlns:ds="http://schemas.openxmlformats.org/officeDocument/2006/customXml" ds:itemID="{5D0DEFCE-63D4-4F88-8228-705C0AA705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Microsoft_Ignite_2015_Breakout_Template</Template>
  <TotalTime>377</TotalTime>
  <Words>2889</Words>
  <Application>Microsoft Office PowerPoint</Application>
  <PresentationFormat>Custom</PresentationFormat>
  <Paragraphs>697</Paragraphs>
  <Slides>48</Slides>
  <Notes>39</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48</vt:i4>
      </vt:variant>
    </vt:vector>
  </HeadingPairs>
  <TitlesOfParts>
    <vt:vector size="65" baseType="lpstr">
      <vt:lpstr>Arial</vt:lpstr>
      <vt:lpstr>Bodoni MT</vt:lpstr>
      <vt:lpstr>Calibri</vt:lpstr>
      <vt:lpstr>Consolas</vt:lpstr>
      <vt:lpstr>Segoe Pro Light</vt:lpstr>
      <vt:lpstr>Segoe Pro SemiLight</vt:lpstr>
      <vt:lpstr>Segoe UI</vt:lpstr>
      <vt:lpstr>Segoe UI Black</vt:lpstr>
      <vt:lpstr>Segoe UI Light</vt:lpstr>
      <vt:lpstr>Segoe UI Semibold</vt:lpstr>
      <vt:lpstr>Wingdings</vt:lpstr>
      <vt:lpstr>5-30610_Microsoft_Ignite_Keynote_Template</vt:lpstr>
      <vt:lpstr>FieldDeck</vt:lpstr>
      <vt:lpstr>1_5-30610_Microsoft_Ignite_Keynote_Template</vt:lpstr>
      <vt:lpstr>Office Theme</vt:lpstr>
      <vt:lpstr>2_5-30610_Microsoft_Ignite_Keynote_Template</vt:lpstr>
      <vt:lpstr>3_5-30610_Microsoft_Ignite_Keynote_Template</vt:lpstr>
      <vt:lpstr>PowerPoint Presentation</vt:lpstr>
      <vt:lpstr>Office 365 Groups Deep-dive</vt:lpstr>
      <vt:lpstr>Agenda</vt:lpstr>
      <vt:lpstr>Overview</vt:lpstr>
      <vt:lpstr>PowerPoint Presentation</vt:lpstr>
      <vt:lpstr>PowerPoint Presentation</vt:lpstr>
      <vt:lpstr>Introducing Office 365 Groups</vt:lpstr>
      <vt:lpstr>Groups building blocks </vt:lpstr>
      <vt:lpstr>Office 365 Experiences available to all of you!</vt:lpstr>
      <vt:lpstr>Demo</vt:lpstr>
      <vt:lpstr>Architecture</vt:lpstr>
      <vt:lpstr>One group system across Office 365</vt:lpstr>
      <vt:lpstr>Group creation flow  Melissa creates a group in Outlook</vt:lpstr>
      <vt:lpstr>Group creation flow  EXO creates a local group</vt:lpstr>
      <vt:lpstr>Group creation flow  EXO notifies SPO, which creates a local group</vt:lpstr>
      <vt:lpstr>Group management flow  FwdSync broadcasts changes</vt:lpstr>
      <vt:lpstr>Group mail sync for hybrid tenants Melissa creates group and invites Dan</vt:lpstr>
      <vt:lpstr>Group mail sync for hybrid tenants Dan is autosubscribed</vt:lpstr>
      <vt:lpstr>Group mail sync for hybrid tenants Dan sends email to the group</vt:lpstr>
      <vt:lpstr>Group mail sync for hybrid tenants AAD connect sync back O365 objects</vt:lpstr>
      <vt:lpstr>Group management UX</vt:lpstr>
      <vt:lpstr>Demo: Cmdlets</vt:lpstr>
      <vt:lpstr>Cmdlets</vt:lpstr>
      <vt:lpstr>Demo: Naming Policy</vt:lpstr>
      <vt:lpstr>Demo: Group creation permissions </vt:lpstr>
      <vt:lpstr>PowerPoint Presentation</vt:lpstr>
      <vt:lpstr>Policy controls</vt:lpstr>
      <vt:lpstr>Managing groups</vt:lpstr>
      <vt:lpstr>Extensibility</vt:lpstr>
      <vt:lpstr>Office 365 platform overview</vt:lpstr>
      <vt:lpstr>Office 365 unified API (preview)</vt:lpstr>
      <vt:lpstr>https://graph.microsoft.com/beta/myorganization/groups?$filter=groupType+eq+'Unified'</vt:lpstr>
      <vt:lpstr>Building your app</vt:lpstr>
      <vt:lpstr>Groups management (preview)</vt:lpstr>
      <vt:lpstr>Groups content: Conversations</vt:lpstr>
      <vt:lpstr>Groups content: Calendar </vt:lpstr>
      <vt:lpstr>Groups content: Files</vt:lpstr>
      <vt:lpstr>Common content queries</vt:lpstr>
      <vt:lpstr>Demo: Group APIs </vt:lpstr>
      <vt:lpstr>Summary</vt:lpstr>
      <vt:lpstr>Up next in 2015</vt:lpstr>
      <vt:lpstr>Groups building blocks </vt:lpstr>
      <vt:lpstr>Office 365 Groups related content and resources</vt:lpstr>
      <vt:lpstr>Office 365 Group APIs related content and resources</vt:lpstr>
      <vt:lpstr>Next steps</vt:lpstr>
      <vt:lpstr>PowerPoint Presentation</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365 Groups Deep-dive</dc:title>
  <dc:subject>Microsoft Ignite 2015</dc:subject>
  <dc:creator>Shows</dc:creator>
  <cp:keywords>Microsoft Ignite 2015</cp:keywords>
  <dc:description>Template: Mitchell Derrey, Silver Fox Productions
Formatting: 
Audience Type: Internal/External</dc:description>
  <cp:lastModifiedBy>Brittany Hart</cp:lastModifiedBy>
  <cp:revision>46</cp:revision>
  <dcterms:created xsi:type="dcterms:W3CDTF">2015-05-02T16:15:48Z</dcterms:created>
  <dcterms:modified xsi:type="dcterms:W3CDTF">2015-05-06T17:33:33Z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44;#McCormick Place|f42e8eaa-659e-42d3-85a5-a4ea6b6d2ed7</vt:lpwstr>
  </property>
  <property fmtid="{D5CDD505-2E9C-101B-9397-08002B2CF9AE}" pid="7" name="Track">
    <vt:lpwstr/>
  </property>
  <property fmtid="{D5CDD505-2E9C-101B-9397-08002B2CF9AE}" pid="8" name="Event Location">
    <vt:lpwstr>43;#Chicago|b2ea4b94-6e68-4e03-872e-ca2dcc35a47e</vt:lpwstr>
  </property>
  <property fmtid="{D5CDD505-2E9C-101B-9397-08002B2CF9AE}" pid="9" name="Campaign">
    <vt:lpwstr/>
  </property>
  <property fmtid="{D5CDD505-2E9C-101B-9397-08002B2CF9AE}" pid="10" name="IsMyDocuments">
    <vt:bool>true</vt:bool>
  </property>
  <property fmtid="{D5CDD505-2E9C-101B-9397-08002B2CF9AE}" pid="11" name="TaxKeyword">
    <vt:lpwstr>41;#Microsoft Ignite 2015|9eb2896f-7457-4443-a47b-f60d2d30355c</vt:lpwstr>
  </property>
  <property fmtid="{D5CDD505-2E9C-101B-9397-08002B2CF9AE}" pid="12" name="Audience1">
    <vt:lpwstr/>
  </property>
  <property fmtid="{D5CDD505-2E9C-101B-9397-08002B2CF9AE}" pid="13" name="Event Name">
    <vt:lpwstr>42;#Microsoft Ignite|9323c522-fe4b-4922-816b-10a1920d7afb</vt:lpwstr>
  </property>
</Properties>
</file>