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281" r:id="rId5"/>
  </p:sldMasterIdLst>
  <p:notesMasterIdLst>
    <p:notesMasterId r:id="rId43"/>
  </p:notesMasterIdLst>
  <p:handoutMasterIdLst>
    <p:handoutMasterId r:id="rId44"/>
  </p:handoutMasterIdLst>
  <p:sldIdLst>
    <p:sldId id="1368" r:id="rId6"/>
    <p:sldId id="1491" r:id="rId7"/>
    <p:sldId id="1493" r:id="rId8"/>
    <p:sldId id="1494" r:id="rId9"/>
    <p:sldId id="1495" r:id="rId10"/>
    <p:sldId id="1496" r:id="rId11"/>
    <p:sldId id="1497" r:id="rId12"/>
    <p:sldId id="1498" r:id="rId13"/>
    <p:sldId id="1499" r:id="rId14"/>
    <p:sldId id="1500" r:id="rId15"/>
    <p:sldId id="1501" r:id="rId16"/>
    <p:sldId id="1502" r:id="rId17"/>
    <p:sldId id="1503" r:id="rId18"/>
    <p:sldId id="1504" r:id="rId19"/>
    <p:sldId id="1505" r:id="rId20"/>
    <p:sldId id="1506" r:id="rId21"/>
    <p:sldId id="1507" r:id="rId22"/>
    <p:sldId id="1508" r:id="rId23"/>
    <p:sldId id="1509" r:id="rId24"/>
    <p:sldId id="1510" r:id="rId25"/>
    <p:sldId id="1511" r:id="rId26"/>
    <p:sldId id="1512" r:id="rId27"/>
    <p:sldId id="1513" r:id="rId28"/>
    <p:sldId id="1514" r:id="rId29"/>
    <p:sldId id="1515" r:id="rId30"/>
    <p:sldId id="1516" r:id="rId31"/>
    <p:sldId id="1517" r:id="rId32"/>
    <p:sldId id="1518" r:id="rId33"/>
    <p:sldId id="1519" r:id="rId34"/>
    <p:sldId id="1520" r:id="rId35"/>
    <p:sldId id="1521" r:id="rId36"/>
    <p:sldId id="1522" r:id="rId37"/>
    <p:sldId id="1523" r:id="rId38"/>
    <p:sldId id="1524" r:id="rId39"/>
    <p:sldId id="1525" r:id="rId40"/>
    <p:sldId id="1492" r:id="rId41"/>
    <p:sldId id="1326" r:id="rId4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Breakout Template" id="{A073DAE3-B461-442F-A3D3-6642BD875E45}">
          <p14:sldIdLst>
            <p14:sldId id="1368"/>
            <p14:sldId id="1491"/>
            <p14:sldId id="1493"/>
            <p14:sldId id="1494"/>
            <p14:sldId id="1495"/>
            <p14:sldId id="1496"/>
            <p14:sldId id="1497"/>
            <p14:sldId id="1498"/>
            <p14:sldId id="1499"/>
            <p14:sldId id="1500"/>
            <p14:sldId id="1501"/>
            <p14:sldId id="1502"/>
            <p14:sldId id="1503"/>
            <p14:sldId id="1504"/>
            <p14:sldId id="1505"/>
            <p14:sldId id="1506"/>
            <p14:sldId id="1507"/>
            <p14:sldId id="1508"/>
            <p14:sldId id="1509"/>
            <p14:sldId id="1510"/>
            <p14:sldId id="1511"/>
            <p14:sldId id="1512"/>
            <p14:sldId id="1513"/>
            <p14:sldId id="1514"/>
            <p14:sldId id="1515"/>
            <p14:sldId id="1516"/>
            <p14:sldId id="1517"/>
            <p14:sldId id="1518"/>
            <p14:sldId id="1519"/>
            <p14:sldId id="1520"/>
            <p14:sldId id="1521"/>
            <p14:sldId id="1522"/>
            <p14:sldId id="1523"/>
            <p14:sldId id="1524"/>
            <p14:sldId id="1525"/>
            <p14:sldId id="1492"/>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7D8FF"/>
    <a:srgbClr val="11CCFF"/>
    <a:srgbClr val="85E5FF"/>
    <a:srgbClr val="43D7FF"/>
    <a:srgbClr val="B4A0FF"/>
    <a:srgbClr val="505050"/>
    <a:srgbClr val="000000"/>
    <a:srgbClr val="00BCF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0" autoAdjust="0"/>
    <p:restoredTop sz="94187" autoAdjust="0"/>
  </p:normalViewPr>
  <p:slideViewPr>
    <p:cSldViewPr>
      <p:cViewPr varScale="1">
        <p:scale>
          <a:sx n="113" d="100"/>
          <a:sy n="113" d="100"/>
        </p:scale>
        <p:origin x="210" y="114"/>
      </p:cViewPr>
      <p:guideLst/>
    </p:cSldViewPr>
  </p:slideViewPr>
  <p:outlineViewPr>
    <p:cViewPr>
      <p:scale>
        <a:sx n="33" d="100"/>
        <a:sy n="33" d="100"/>
      </p:scale>
      <p:origin x="0" y="-342"/>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Ignite 2015</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5/5/2015 11:14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5/5/2015 11:14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smtClean="0"/>
              <a:t>Microsoft Ignite 2015</a:t>
            </a: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5/5/2015 11:14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831601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11:14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4062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11:14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2159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solidFill>
                  <a:prstClr val="black"/>
                </a:solidFill>
              </a:rPr>
              <a:pPr/>
              <a:t>5/5/2015 11:14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50209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5/5/2015 11:14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5/5/2015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64786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3EF4D2-68E2-435F-819B-A8051FCA73E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9473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36979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11:14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07083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9062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5/5/2015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214587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11:14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6018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Build 2015</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5/5/2015 11:14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670620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rtl="0" eaLnBrk="1" latinLnBrk="0" hangingPunct="1">
              <a:lnSpc>
                <a:spcPct val="90000"/>
              </a:lnSpc>
              <a:spcBef>
                <a:spcPct val="0"/>
              </a:spcBef>
              <a:buNone/>
            </a:pPr>
            <a:r>
              <a:rPr lang="en-US" sz="5000" b="0" kern="1200" cap="none" spc="-125" baseline="0" noProof="0" dirty="0" smtClean="0">
                <a:ln w="3175">
                  <a:noFill/>
                </a:ln>
                <a:gradFill>
                  <a:gsLst>
                    <a:gs pos="84066">
                      <a:srgbClr val="000000"/>
                    </a:gs>
                    <a:gs pos="57576">
                      <a:srgbClr val="000000"/>
                    </a:gs>
                  </a:gsLst>
                  <a:lin ang="5400000" scaled="0"/>
                </a:gradFill>
                <a:effectLst/>
                <a:latin typeface="+mj-lt"/>
                <a:ea typeface="+mn-ea"/>
                <a:cs typeface="Segoe UI" pitchFamily="34" charset="0"/>
              </a:rPr>
              <a:t>Spark the future.</a:t>
            </a:r>
            <a:endParaRPr lang="en-US" sz="5000" b="0" kern="1200" cap="none" spc="-125" baseline="0" dirty="0">
              <a:ln w="3175">
                <a:noFill/>
              </a:ln>
              <a:gradFill>
                <a:gsLst>
                  <a:gs pos="84066">
                    <a:srgbClr val="000000"/>
                  </a:gs>
                  <a:gs pos="57576">
                    <a:srgbClr val="000000"/>
                  </a:gs>
                </a:gsLst>
                <a:lin ang="5400000" scaled="0"/>
              </a:gradFill>
              <a:effectLst/>
              <a:latin typeface="+mj-lt"/>
              <a:ea typeface="+mn-ea"/>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rtl="0" eaLnBrk="1" latinLnBrk="0" hangingPunct="1">
              <a:lnSpc>
                <a:spcPct val="90000"/>
              </a:lnSpc>
              <a:spcBef>
                <a:spcPct val="0"/>
              </a:spcBef>
              <a:buNone/>
            </a:pP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May 4 – 8, 2015</a:t>
            </a:r>
            <a:b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br>
            <a:r>
              <a:rPr lang="en-US" sz="2250" b="0" kern="1200" cap="none" spc="0" baseline="0" noProof="0" dirty="0" smtClean="0">
                <a:ln w="3175">
                  <a:noFill/>
                </a:ln>
                <a:gradFill>
                  <a:gsLst>
                    <a:gs pos="84066">
                      <a:srgbClr val="000000"/>
                    </a:gs>
                    <a:gs pos="57576">
                      <a:srgbClr val="000000"/>
                    </a:gs>
                  </a:gsLst>
                  <a:lin ang="5400000" scaled="0"/>
                </a:gradFill>
                <a:effectLst/>
                <a:latin typeface="+mn-lt"/>
                <a:ea typeface="+mn-ea"/>
                <a:cs typeface="Segoe UI" pitchFamily="34" charset="0"/>
              </a:rPr>
              <a:t>Chicago, IL</a:t>
            </a:r>
            <a:endParaRPr lang="en-US" sz="2250" b="0" kern="1200" cap="none" spc="0" baseline="0" dirty="0">
              <a:ln w="3175">
                <a:noFill/>
              </a:ln>
              <a:gradFill>
                <a:gsLst>
                  <a:gs pos="84066">
                    <a:srgbClr val="000000"/>
                  </a:gs>
                  <a:gs pos="57576">
                    <a:srgbClr val="000000"/>
                  </a:gs>
                </a:gsLst>
                <a:lin ang="5400000" scaled="0"/>
              </a:gradFill>
              <a:effectLst/>
              <a:latin typeface="+mn-lt"/>
              <a:ea typeface="+mn-ea"/>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65596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893455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158347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86985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629115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366974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588231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3977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Drag picture to placeholder or click icon to add</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4523521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958720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024283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73824822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348722170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smtClean="0">
                <a:ln w="3175">
                  <a:noFill/>
                </a:ln>
                <a:gradFill>
                  <a:gsLst>
                    <a:gs pos="84066">
                      <a:srgbClr val="000000"/>
                    </a:gs>
                    <a:gs pos="57576">
                      <a:srgbClr val="000000"/>
                    </a:gs>
                  </a:gsLst>
                  <a:lin ang="5400000" scaled="0"/>
                </a:gradFill>
                <a:latin typeface="Segoe UI Light"/>
                <a:cs typeface="Segoe UI" pitchFamily="34" charset="0"/>
              </a:rPr>
              <a:t>Spark the future.</a:t>
            </a:r>
            <a:endParaRPr lang="en-US" sz="5000" spc="-125" dirty="0">
              <a:ln w="3175">
                <a:noFill/>
              </a:ln>
              <a:gradFill>
                <a:gsLst>
                  <a:gs pos="84066">
                    <a:srgbClr val="000000"/>
                  </a:gs>
                  <a:gs pos="57576">
                    <a:srgbClr val="000000"/>
                  </a:gs>
                </a:gsLst>
                <a:lin ang="5400000" scaled="0"/>
              </a:gradFill>
              <a:latin typeface="Segoe UI Light"/>
              <a:cs typeface="Segoe UI" pitchFamily="34" charset="0"/>
            </a:endParaRP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smtClean="0">
                <a:ln w="3175">
                  <a:noFill/>
                </a:ln>
                <a:gradFill>
                  <a:gsLst>
                    <a:gs pos="84066">
                      <a:srgbClr val="000000"/>
                    </a:gs>
                    <a:gs pos="57576">
                      <a:srgbClr val="000000"/>
                    </a:gs>
                  </a:gsLst>
                  <a:lin ang="5400000" scaled="0"/>
                </a:gradFill>
                <a:cs typeface="Segoe UI" pitchFamily="34" charset="0"/>
              </a:rPr>
              <a:t>May 4 – 8, 2015</a:t>
            </a:r>
            <a:br>
              <a:rPr lang="en-US" sz="2250" dirty="0" smtClean="0">
                <a:ln w="3175">
                  <a:noFill/>
                </a:ln>
                <a:gradFill>
                  <a:gsLst>
                    <a:gs pos="84066">
                      <a:srgbClr val="000000"/>
                    </a:gs>
                    <a:gs pos="57576">
                      <a:srgbClr val="000000"/>
                    </a:gs>
                  </a:gsLst>
                  <a:lin ang="5400000" scaled="0"/>
                </a:gradFill>
                <a:cs typeface="Segoe UI" pitchFamily="34" charset="0"/>
              </a:rPr>
            </a:br>
            <a:r>
              <a:rPr lang="en-US" sz="2250" dirty="0" smtClean="0">
                <a:ln w="3175">
                  <a:noFill/>
                </a:ln>
                <a:gradFill>
                  <a:gsLst>
                    <a:gs pos="84066">
                      <a:srgbClr val="000000"/>
                    </a:gs>
                    <a:gs pos="57576">
                      <a:srgbClr val="000000"/>
                    </a:gs>
                  </a:gsLst>
                  <a:lin ang="5400000" scaled="0"/>
                </a:gradFill>
                <a:cs typeface="Segoe UI" pitchFamily="34" charset="0"/>
              </a:rPr>
              <a:t>Chicago, IL</a:t>
            </a:r>
            <a:endParaRPr lang="en-US" sz="2250" dirty="0">
              <a:ln w="3175">
                <a:noFill/>
              </a:ln>
              <a:gradFill>
                <a:gsLst>
                  <a:gs pos="84066">
                    <a:srgbClr val="000000"/>
                  </a:gs>
                  <a:gs pos="57576">
                    <a:srgbClr val="000000"/>
                  </a:gs>
                </a:gsLst>
                <a:lin ang="5400000" scaled="0"/>
              </a:gradFill>
              <a:cs typeface="Segoe UI" pitchFamily="34" charset="0"/>
            </a:endParaRP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261699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smtClean="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4" name="Text Placeholder 3"/>
          <p:cNvSpPr>
            <a:spLocks noGrp="1"/>
          </p:cNvSpPr>
          <p:nvPr>
            <p:ph type="body" sz="quarter" idx="13" hasCustomPrompt="1"/>
          </p:nvPr>
        </p:nvSpPr>
        <p:spPr>
          <a:xfrm>
            <a:off x="322262" y="360323"/>
            <a:ext cx="2667000" cy="406265"/>
          </a:xfrm>
        </p:spPr>
        <p:txBody>
          <a:bodyPr/>
          <a:lstStyle>
            <a:lvl1pPr marL="0" indent="0">
              <a:buFontTx/>
              <a:buNone/>
              <a:defRPr sz="1600" baseline="0">
                <a:latin typeface="+mn-lt"/>
              </a:defRPr>
            </a:lvl1pPr>
            <a:lvl2pPr marL="342873" indent="0">
              <a:buFontTx/>
              <a:buNone/>
              <a:defRPr sz="1600">
                <a:latin typeface="+mn-lt"/>
              </a:defRPr>
            </a:lvl2pPr>
            <a:lvl3pPr marL="571454" indent="0">
              <a:buFontTx/>
              <a:buNone/>
              <a:defRPr sz="1600">
                <a:latin typeface="+mn-lt"/>
              </a:defRPr>
            </a:lvl3pPr>
            <a:lvl4pPr marL="800036" indent="0">
              <a:buFontTx/>
              <a:buNone/>
              <a:defRPr sz="1600">
                <a:latin typeface="+mn-lt"/>
              </a:defRPr>
            </a:lvl4pPr>
            <a:lvl5pPr marL="1028617" indent="0">
              <a:buFontTx/>
              <a:buNone/>
              <a:defRPr sz="1600">
                <a:latin typeface="+mn-lt"/>
              </a:defRPr>
            </a:lvl5pPr>
          </a:lstStyle>
          <a:p>
            <a:pPr lvl="0"/>
            <a:r>
              <a:rPr lang="en-US" dirty="0" smtClean="0"/>
              <a:t>SESSION CODE</a:t>
            </a:r>
          </a:p>
        </p:txBody>
      </p:sp>
    </p:spTree>
    <p:extLst>
      <p:ext uri="{BB962C8B-B14F-4D97-AF65-F5344CB8AC3E}">
        <p14:creationId xmlns:p14="http://schemas.microsoft.com/office/powerpoint/2010/main" val="36993639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738925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52065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515185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088347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81408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278445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497990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809298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54187341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6271688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242593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4351345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1222560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6531126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4629317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268474"/>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93734153"/>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78116240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2026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8588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4432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520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327372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a:t>
            </a:r>
            <a:r>
              <a:rPr lang="en-US" sz="700" dirty="0" smtClean="0">
                <a:gradFill>
                  <a:gsLst>
                    <a:gs pos="12389">
                      <a:srgbClr val="FFFFFF"/>
                    </a:gs>
                    <a:gs pos="54000">
                      <a:srgbClr val="FFFFFF"/>
                    </a:gs>
                  </a:gsLst>
                  <a:lin ang="5400000" scaled="0"/>
                </a:gradFill>
                <a:cs typeface="Segoe UI" pitchFamily="34" charset="0"/>
              </a:rPr>
              <a:t>2015 </a:t>
            </a:r>
            <a:r>
              <a:rPr lang="en-US" sz="700" dirty="0">
                <a:gradFill>
                  <a:gsLst>
                    <a:gs pos="12389">
                      <a:srgbClr val="FFFFFF"/>
                    </a:gs>
                    <a:gs pos="54000">
                      <a:srgbClr val="FFFFFF"/>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280855229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84909020"/>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045909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3114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image" Target="../media/image1.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theme" Target="../theme/theme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4"/>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269" r:id="rId1"/>
    <p:sldLayoutId id="2147484236"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276" r:id="rId27"/>
    <p:sldLayoutId id="2147484277" r:id="rId28"/>
    <p:sldLayoutId id="2147484279" r:id="rId29"/>
    <p:sldLayoutId id="2147484309" r:id="rId30"/>
    <p:sldLayoutId id="2147484310" r:id="rId31"/>
    <p:sldLayoutId id="2147484311" r:id="rId32"/>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1185031962"/>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 id="2147484307" r:id="rId26"/>
    <p:sldLayoutId id="2147484308" r:id="rId27"/>
  </p:sldLayoutIdLst>
  <p:transition>
    <p:fade/>
  </p:transition>
  <p:timing>
    <p:tnLst>
      <p:par>
        <p:cTn id="1" dur="indefinite" restart="never" nodeType="tmRoot"/>
      </p:par>
    </p:tnLst>
  </p:timing>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aka.ms/odb-api-release-notes" TargetMode="External"/><Relationship Id="rId2" Type="http://schemas.openxmlformats.org/officeDocument/2006/relationships/hyperlink" Target="http://onedrive.uservoice.com/forums/262982-onedrive/category/89523-developer"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https://dev.onedrive.com/"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onedrive/onedrive-api-docs"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dev.onedrive.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onedrive.uservoice.com/" TargetMode="External"/><Relationship Id="rId5" Type="http://schemas.openxmlformats.org/officeDocument/2006/relationships/hyperlink" Target="http://github.com/onedrive/onedrive-api-docs" TargetMode="External"/><Relationship Id="rId4" Type="http://schemas.openxmlformats.org/officeDocument/2006/relationships/hyperlink" Target="http://stackoverflow.com/questions/tagged/onedriv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dev.office.com/devprogram" TargetMode="Externa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hyperlink" Target="http://myignite.microsoft.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23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Pickers and savers</a:t>
            </a:r>
            <a:endParaRPr lang="en-US" dirty="0"/>
          </a:p>
        </p:txBody>
      </p:sp>
      <p:sp>
        <p:nvSpPr>
          <p:cNvPr id="6" name="Text Placeholder 5"/>
          <p:cNvSpPr>
            <a:spLocks noGrp="1"/>
          </p:cNvSpPr>
          <p:nvPr>
            <p:ph type="body" sz="quarter" idx="10"/>
          </p:nvPr>
        </p:nvSpPr>
        <p:spPr>
          <a:xfrm>
            <a:off x="274638" y="1212850"/>
            <a:ext cx="11887200" cy="4124206"/>
          </a:xfrm>
        </p:spPr>
        <p:txBody>
          <a:bodyPr/>
          <a:lstStyle/>
          <a:p>
            <a:r>
              <a:rPr lang="en-US" dirty="0"/>
              <a:t>Easiest way to work with files in OneDrive.</a:t>
            </a:r>
          </a:p>
          <a:p>
            <a:r>
              <a:rPr lang="en-US" dirty="0" smtClean="0"/>
              <a:t>Few </a:t>
            </a:r>
            <a:r>
              <a:rPr lang="en-US" dirty="0"/>
              <a:t>lines of code and you’re good to go</a:t>
            </a:r>
            <a:r>
              <a:rPr lang="en-US" dirty="0" smtClean="0"/>
              <a:t>.</a:t>
            </a:r>
          </a:p>
          <a:p>
            <a:r>
              <a:rPr lang="en-US" dirty="0" smtClean="0"/>
              <a:t>No long-term permissions required for the app.</a:t>
            </a:r>
          </a:p>
          <a:p>
            <a:endParaRPr lang="en-US" dirty="0" smtClean="0"/>
          </a:p>
          <a:p>
            <a:r>
              <a:rPr lang="en-US" dirty="0" smtClean="0"/>
              <a:t>OneDrive: JS, iOS, Android, Windows</a:t>
            </a:r>
          </a:p>
          <a:p>
            <a:r>
              <a:rPr lang="en-US" dirty="0" smtClean="0"/>
              <a:t>OneDrive for Business: Android (more coming soon)</a:t>
            </a:r>
            <a:endParaRPr lang="en-US" dirty="0"/>
          </a:p>
        </p:txBody>
      </p:sp>
    </p:spTree>
    <p:extLst>
      <p:ext uri="{BB962C8B-B14F-4D97-AF65-F5344CB8AC3E}">
        <p14:creationId xmlns:p14="http://schemas.microsoft.com/office/powerpoint/2010/main" val="11623859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Open from OneDrive - JS</a:t>
            </a:r>
            <a:endParaRPr lang="en-US" dirty="0"/>
          </a:p>
        </p:txBody>
      </p:sp>
      <p:sp>
        <p:nvSpPr>
          <p:cNvPr id="2" name="Text Placeholder 1"/>
          <p:cNvSpPr>
            <a:spLocks noGrp="1"/>
          </p:cNvSpPr>
          <p:nvPr>
            <p:ph type="body" sz="quarter" idx="10"/>
          </p:nvPr>
        </p:nvSpPr>
        <p:spPr/>
        <p:txBody>
          <a:bodyPr/>
          <a:lstStyle/>
          <a:p>
            <a:pPr marL="0" indent="0">
              <a:buNone/>
            </a:pPr>
            <a:r>
              <a:rPr lang="en-US" sz="2000" dirty="0"/>
              <a:t>&lt;script type="text/</a:t>
            </a:r>
            <a:r>
              <a:rPr lang="en-US" sz="2000" dirty="0" err="1"/>
              <a:t>javascript</a:t>
            </a:r>
            <a:r>
              <a:rPr lang="en-US" sz="2000" dirty="0"/>
              <a:t>" </a:t>
            </a:r>
            <a:r>
              <a:rPr lang="en-US" sz="2000" dirty="0" err="1"/>
              <a:t>src</a:t>
            </a:r>
            <a:r>
              <a:rPr lang="en-US" sz="2000" dirty="0"/>
              <a:t>="https://js.live.net/v5.0/OneDrive.js" id="</a:t>
            </a:r>
            <a:r>
              <a:rPr lang="en-US" sz="2000" dirty="0" err="1"/>
              <a:t>onedrive-js</a:t>
            </a:r>
            <a:r>
              <a:rPr lang="en-US" sz="2000" dirty="0"/>
              <a:t>" client-id="APP_ID"&gt;&lt;/script</a:t>
            </a:r>
            <a:r>
              <a:rPr lang="en-US" sz="2000" dirty="0" smtClean="0"/>
              <a:t>&gt;</a:t>
            </a:r>
          </a:p>
          <a:p>
            <a:pPr marL="0" indent="0">
              <a:buNone/>
            </a:pPr>
            <a:endParaRPr lang="en-US" sz="2000" dirty="0"/>
          </a:p>
          <a:p>
            <a:pPr marL="0" indent="0">
              <a:buNone/>
            </a:pPr>
            <a:r>
              <a:rPr lang="en-US" sz="2000" dirty="0" smtClean="0"/>
              <a:t>&lt;script </a:t>
            </a:r>
            <a:r>
              <a:rPr lang="en-US" sz="2000" dirty="0"/>
              <a:t>type="text/</a:t>
            </a:r>
            <a:r>
              <a:rPr lang="en-US" sz="2000" dirty="0" err="1"/>
              <a:t>javascript</a:t>
            </a:r>
            <a:r>
              <a:rPr lang="en-US" sz="2000" dirty="0"/>
              <a:t>"&gt;</a:t>
            </a:r>
          </a:p>
          <a:p>
            <a:pPr marL="0" indent="0">
              <a:buNone/>
            </a:pPr>
            <a:r>
              <a:rPr lang="en-US" sz="2000" dirty="0" smtClean="0"/>
              <a:t> </a:t>
            </a:r>
            <a:r>
              <a:rPr lang="en-US" sz="2000" dirty="0"/>
              <a:t> </a:t>
            </a:r>
            <a:r>
              <a:rPr lang="en-US" sz="2000" dirty="0" smtClean="0"/>
              <a:t> </a:t>
            </a:r>
            <a:r>
              <a:rPr lang="en-US" sz="2000" dirty="0" err="1" smtClean="0"/>
              <a:t>var</a:t>
            </a:r>
            <a:r>
              <a:rPr lang="en-US" sz="2000" dirty="0" smtClean="0"/>
              <a:t> options = </a:t>
            </a:r>
            <a:r>
              <a:rPr lang="en-US" sz="2000" dirty="0"/>
              <a:t>{</a:t>
            </a:r>
          </a:p>
          <a:p>
            <a:pPr marL="0" indent="0">
              <a:buNone/>
            </a:pPr>
            <a:r>
              <a:rPr lang="en-US" sz="2000" dirty="0"/>
              <a:t>  </a:t>
            </a:r>
            <a:r>
              <a:rPr lang="en-US" sz="2000" dirty="0" smtClean="0"/>
              <a:t>  success</a:t>
            </a:r>
            <a:r>
              <a:rPr lang="en-US" sz="2000" dirty="0"/>
              <a:t>: function(files) </a:t>
            </a:r>
            <a:r>
              <a:rPr lang="en-US" sz="2000" dirty="0" smtClean="0"/>
              <a:t>{ // </a:t>
            </a:r>
            <a:r>
              <a:rPr lang="en-US" sz="2000" dirty="0"/>
              <a:t>Handle returned file object(s</a:t>
            </a:r>
            <a:r>
              <a:rPr lang="en-US" sz="2000" dirty="0" smtClean="0"/>
              <a:t>) },</a:t>
            </a:r>
            <a:endParaRPr lang="en-US" sz="2000" dirty="0"/>
          </a:p>
          <a:p>
            <a:pPr marL="0" indent="0">
              <a:buNone/>
            </a:pPr>
            <a:r>
              <a:rPr lang="en-US" sz="2000" dirty="0" smtClean="0"/>
              <a:t>    cancel</a:t>
            </a:r>
            <a:r>
              <a:rPr lang="en-US" sz="2000" dirty="0"/>
              <a:t>: function() </a:t>
            </a:r>
            <a:r>
              <a:rPr lang="en-US" sz="2000" dirty="0" smtClean="0"/>
              <a:t>{ // Handle </a:t>
            </a:r>
            <a:r>
              <a:rPr lang="en-US" sz="2000" dirty="0"/>
              <a:t>when the user cancels </a:t>
            </a:r>
            <a:r>
              <a:rPr lang="en-US" sz="2000" dirty="0" smtClean="0"/>
              <a:t>},</a:t>
            </a:r>
            <a:endParaRPr lang="en-US" sz="2000" dirty="0"/>
          </a:p>
          <a:p>
            <a:pPr marL="0" indent="0">
              <a:buNone/>
            </a:pPr>
            <a:r>
              <a:rPr lang="en-US" sz="2000" dirty="0" smtClean="0"/>
              <a:t>    </a:t>
            </a:r>
            <a:r>
              <a:rPr lang="en-US" sz="2000" dirty="0" err="1" smtClean="0"/>
              <a:t>linkType</a:t>
            </a:r>
            <a:r>
              <a:rPr lang="en-US" sz="2000" dirty="0"/>
              <a:t>: </a:t>
            </a:r>
            <a:r>
              <a:rPr lang="en-US" sz="2000" dirty="0" smtClean="0"/>
              <a:t>“</a:t>
            </a:r>
            <a:r>
              <a:rPr lang="en-US" sz="2000" dirty="0" err="1" smtClean="0"/>
              <a:t>downloadLink</a:t>
            </a:r>
            <a:r>
              <a:rPr lang="en-US" sz="2000" dirty="0" smtClean="0"/>
              <a:t>",</a:t>
            </a:r>
            <a:endParaRPr lang="en-US" sz="2000" dirty="0"/>
          </a:p>
          <a:p>
            <a:pPr marL="0" indent="0">
              <a:buNone/>
            </a:pPr>
            <a:r>
              <a:rPr lang="en-US" sz="2000" dirty="0" smtClean="0"/>
              <a:t>   }</a:t>
            </a:r>
          </a:p>
          <a:p>
            <a:pPr marL="0" indent="0">
              <a:buNone/>
            </a:pPr>
            <a:r>
              <a:rPr lang="en-US" sz="2000" b="1" dirty="0" smtClean="0"/>
              <a:t>   </a:t>
            </a:r>
            <a:r>
              <a:rPr lang="en-US" sz="2000" b="1" dirty="0" err="1" smtClean="0"/>
              <a:t>OneDrive.open</a:t>
            </a:r>
            <a:r>
              <a:rPr lang="en-US" sz="2000" b="1" dirty="0" smtClean="0"/>
              <a:t>(options);</a:t>
            </a:r>
          </a:p>
          <a:p>
            <a:pPr marL="0" indent="0">
              <a:buNone/>
            </a:pPr>
            <a:r>
              <a:rPr lang="en-US" sz="2000" dirty="0" smtClean="0"/>
              <a:t>}</a:t>
            </a:r>
            <a:endParaRPr lang="en-US" sz="2000" dirty="0"/>
          </a:p>
          <a:p>
            <a:pPr marL="0" indent="0">
              <a:buNone/>
            </a:pPr>
            <a:r>
              <a:rPr lang="en-US" sz="2000" dirty="0"/>
              <a:t>&lt;/script</a:t>
            </a:r>
            <a:r>
              <a:rPr lang="en-US" sz="2000" dirty="0" smtClean="0"/>
              <a:t>&gt;</a:t>
            </a:r>
            <a:endParaRPr lang="en-US" sz="2000" dirty="0"/>
          </a:p>
        </p:txBody>
      </p:sp>
    </p:spTree>
    <p:extLst>
      <p:ext uri="{BB962C8B-B14F-4D97-AF65-F5344CB8AC3E}">
        <p14:creationId xmlns:p14="http://schemas.microsoft.com/office/powerpoint/2010/main" val="19358398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Opening files with OneDrive Picker - JS</a:t>
            </a:r>
            <a:endParaRPr lang="en-US" dirty="0"/>
          </a:p>
        </p:txBody>
      </p:sp>
    </p:spTree>
    <p:extLst>
      <p:ext uri="{BB962C8B-B14F-4D97-AF65-F5344CB8AC3E}">
        <p14:creationId xmlns:p14="http://schemas.microsoft.com/office/powerpoint/2010/main" val="87265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Pickers and savers</a:t>
            </a:r>
            <a:endParaRPr lang="en-US" dirty="0"/>
          </a:p>
        </p:txBody>
      </p:sp>
      <p:sp>
        <p:nvSpPr>
          <p:cNvPr id="4" name="Text Placeholder 3"/>
          <p:cNvSpPr>
            <a:spLocks noGrp="1"/>
          </p:cNvSpPr>
          <p:nvPr>
            <p:ph type="body" sz="quarter" idx="10"/>
          </p:nvPr>
        </p:nvSpPr>
        <p:spPr>
          <a:xfrm>
            <a:off x="274638" y="1212850"/>
            <a:ext cx="11887200" cy="2092881"/>
          </a:xfrm>
        </p:spPr>
        <p:txBody>
          <a:bodyPr/>
          <a:lstStyle/>
          <a:p>
            <a:r>
              <a:rPr lang="en-US" dirty="0" smtClean="0"/>
              <a:t>Great for lightweight, quick integrations</a:t>
            </a:r>
          </a:p>
          <a:p>
            <a:r>
              <a:rPr lang="en-US" dirty="0" smtClean="0"/>
              <a:t>Available for OneDrive Personal now.</a:t>
            </a:r>
          </a:p>
          <a:p>
            <a:r>
              <a:rPr lang="en-US" dirty="0" smtClean="0"/>
              <a:t>Coming Q3 for OneDrive for Business.</a:t>
            </a:r>
            <a:endParaRPr lang="en-US" dirty="0"/>
          </a:p>
        </p:txBody>
      </p:sp>
    </p:spTree>
    <p:extLst>
      <p:ext uri="{BB962C8B-B14F-4D97-AF65-F5344CB8AC3E}">
        <p14:creationId xmlns:p14="http://schemas.microsoft.com/office/powerpoint/2010/main" val="26176159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OneDrive API</a:t>
            </a:r>
            <a:endParaRPr lang="en-US" dirty="0"/>
          </a:p>
        </p:txBody>
      </p:sp>
      <p:sp>
        <p:nvSpPr>
          <p:cNvPr id="5" name="Text Placeholder 4"/>
          <p:cNvSpPr>
            <a:spLocks noGrp="1"/>
          </p:cNvSpPr>
          <p:nvPr>
            <p:ph type="body" sz="quarter" idx="10"/>
          </p:nvPr>
        </p:nvSpPr>
        <p:spPr>
          <a:xfrm>
            <a:off x="274638" y="1212850"/>
            <a:ext cx="11887200" cy="4321183"/>
          </a:xfrm>
        </p:spPr>
        <p:txBody>
          <a:bodyPr/>
          <a:lstStyle/>
          <a:p>
            <a:r>
              <a:rPr lang="en-US" sz="3200" dirty="0"/>
              <a:t>Clean, intuitive REST API for </a:t>
            </a:r>
            <a:r>
              <a:rPr lang="en-US" sz="3200" dirty="0" smtClean="0"/>
              <a:t>OneDrive and OneDrive for Business</a:t>
            </a:r>
          </a:p>
          <a:p>
            <a:r>
              <a:rPr lang="en-US" sz="3200" dirty="0" smtClean="0"/>
              <a:t>Launched in Feb 2015 for OneDrive and last week as a preview for OneDrive for Business.</a:t>
            </a:r>
          </a:p>
          <a:p>
            <a:r>
              <a:rPr lang="en-US" sz="3200" dirty="0" smtClean="0"/>
              <a:t>GA towards the end of the year for OneDrive for Business.</a:t>
            </a:r>
          </a:p>
          <a:p>
            <a:endParaRPr lang="en-US" sz="3200" dirty="0" smtClean="0"/>
          </a:p>
          <a:p>
            <a:r>
              <a:rPr lang="en-US" sz="3200" dirty="0" smtClean="0"/>
              <a:t>Evolution of Office 365 Files API v1.0, aligned across platforms.</a:t>
            </a:r>
          </a:p>
          <a:p>
            <a:r>
              <a:rPr lang="en-US" sz="3200" dirty="0" smtClean="0"/>
              <a:t>Deep in functionality – this API will back our new experiences</a:t>
            </a:r>
          </a:p>
          <a:p>
            <a:r>
              <a:rPr lang="en-US" sz="3200" dirty="0" smtClean="0"/>
              <a:t>OData v4.0 compatible</a:t>
            </a:r>
          </a:p>
        </p:txBody>
      </p:sp>
    </p:spTree>
    <p:extLst>
      <p:ext uri="{BB962C8B-B14F-4D97-AF65-F5344CB8AC3E}">
        <p14:creationId xmlns:p14="http://schemas.microsoft.com/office/powerpoint/2010/main" val="350813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OneDrive API for OneDrive for Business</a:t>
            </a:r>
            <a:endParaRPr lang="en-US" dirty="0"/>
          </a:p>
        </p:txBody>
      </p:sp>
      <p:sp>
        <p:nvSpPr>
          <p:cNvPr id="3" name="Text Placeholder 2"/>
          <p:cNvSpPr>
            <a:spLocks noGrp="1"/>
          </p:cNvSpPr>
          <p:nvPr>
            <p:ph type="body" sz="quarter" idx="10"/>
          </p:nvPr>
        </p:nvSpPr>
        <p:spPr>
          <a:xfrm>
            <a:off x="274638" y="1212850"/>
            <a:ext cx="11887200" cy="5909310"/>
          </a:xfrm>
        </p:spPr>
        <p:txBody>
          <a:bodyPr/>
          <a:lstStyle/>
          <a:p>
            <a:r>
              <a:rPr lang="en-US" dirty="0" smtClean="0"/>
              <a:t>Early preview available now in production</a:t>
            </a:r>
          </a:p>
          <a:p>
            <a:r>
              <a:rPr lang="en-US" dirty="0" smtClean="0"/>
              <a:t>Extension of Files API (v2).</a:t>
            </a:r>
          </a:p>
          <a:p>
            <a:endParaRPr lang="en-US" dirty="0"/>
          </a:p>
          <a:p>
            <a:r>
              <a:rPr lang="en-US" dirty="0" smtClean="0"/>
              <a:t>Reduced feature set compared to OneDrive Personal.</a:t>
            </a:r>
          </a:p>
          <a:p>
            <a:r>
              <a:rPr lang="en-US" dirty="0" smtClean="0"/>
              <a:t>Full alignment by current OneDrive Personal functionality by end of year.</a:t>
            </a:r>
          </a:p>
          <a:p>
            <a:endParaRPr lang="en-US" dirty="0"/>
          </a:p>
          <a:p>
            <a:r>
              <a:rPr lang="en-US" dirty="0" smtClean="0"/>
              <a:t>OneDrive for Business API support is a few months behind OneDrive Personal.</a:t>
            </a:r>
            <a:endParaRPr lang="en-US" dirty="0"/>
          </a:p>
        </p:txBody>
      </p:sp>
    </p:spTree>
    <p:extLst>
      <p:ext uri="{BB962C8B-B14F-4D97-AF65-F5344CB8AC3E}">
        <p14:creationId xmlns:p14="http://schemas.microsoft.com/office/powerpoint/2010/main" val="3001634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1"/>
            <a:ext cx="11887200" cy="3508653"/>
          </a:xfrm>
        </p:spPr>
        <p:txBody>
          <a:bodyPr/>
          <a:lstStyle/>
          <a:p>
            <a:r>
              <a:rPr lang="en-US" dirty="0" smtClean="0"/>
              <a:t>Instead of using types, we use “facets”</a:t>
            </a:r>
          </a:p>
          <a:p>
            <a:pPr lvl="1"/>
            <a:r>
              <a:rPr lang="en-US" dirty="0" smtClean="0"/>
              <a:t>“folder” – Item represents a folder</a:t>
            </a:r>
          </a:p>
          <a:p>
            <a:pPr lvl="1"/>
            <a:r>
              <a:rPr lang="en-US" dirty="0" smtClean="0"/>
              <a:t>“photo” – Item has photo properties and should be treated as a photo</a:t>
            </a:r>
          </a:p>
          <a:p>
            <a:pPr lvl="1"/>
            <a:r>
              <a:rPr lang="en-US" dirty="0" smtClean="0"/>
              <a:t>“file” – Item has file properties and should be treated like a file</a:t>
            </a:r>
          </a:p>
          <a:p>
            <a:pPr lvl="1"/>
            <a:r>
              <a:rPr lang="en-US" dirty="0" smtClean="0"/>
              <a:t>“document” – Item has document properties and should be treated like a doc.</a:t>
            </a:r>
          </a:p>
          <a:p>
            <a:pPr lvl="1"/>
            <a:r>
              <a:rPr lang="en-US" dirty="0" smtClean="0"/>
              <a:t>“</a:t>
            </a:r>
            <a:r>
              <a:rPr lang="en-US" dirty="0" err="1" smtClean="0"/>
              <a:t>onenote</a:t>
            </a:r>
            <a:r>
              <a:rPr lang="en-US" dirty="0" smtClean="0"/>
              <a:t>” – Item represents a OneNote notebook which is both a folder an a file, depending on your point of view (coming soon).</a:t>
            </a:r>
          </a:p>
          <a:p>
            <a:pPr lvl="1"/>
            <a:r>
              <a:rPr lang="en-US" dirty="0" smtClean="0"/>
              <a:t>“deleted” – Item was deleted and should be removed from view.</a:t>
            </a:r>
            <a:endParaRPr lang="en-US" dirty="0"/>
          </a:p>
        </p:txBody>
      </p:sp>
      <p:sp>
        <p:nvSpPr>
          <p:cNvPr id="2" name="Title 1"/>
          <p:cNvSpPr>
            <a:spLocks noGrp="1"/>
          </p:cNvSpPr>
          <p:nvPr>
            <p:ph type="title"/>
          </p:nvPr>
        </p:nvSpPr>
        <p:spPr/>
        <p:txBody>
          <a:bodyPr/>
          <a:lstStyle/>
          <a:p>
            <a:r>
              <a:rPr lang="en-US" dirty="0" smtClean="0"/>
              <a:t>Property based item types</a:t>
            </a:r>
            <a:endParaRPr lang="en-US" dirty="0"/>
          </a:p>
        </p:txBody>
      </p:sp>
    </p:spTree>
    <p:extLst>
      <p:ext uri="{BB962C8B-B14F-4D97-AF65-F5344CB8AC3E}">
        <p14:creationId xmlns:p14="http://schemas.microsoft.com/office/powerpoint/2010/main" val="38622802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Navigating items</a:t>
            </a:r>
            <a:endParaRPr lang="en-US" dirty="0"/>
          </a:p>
        </p:txBody>
      </p:sp>
      <p:sp>
        <p:nvSpPr>
          <p:cNvPr id="4" name="Text Placeholder 3"/>
          <p:cNvSpPr>
            <a:spLocks noGrp="1"/>
          </p:cNvSpPr>
          <p:nvPr>
            <p:ph type="body" sz="quarter" idx="10"/>
          </p:nvPr>
        </p:nvSpPr>
        <p:spPr>
          <a:xfrm>
            <a:off x="274638" y="1212850"/>
            <a:ext cx="11887200" cy="5423023"/>
          </a:xfrm>
        </p:spPr>
        <p:txBody>
          <a:bodyPr/>
          <a:lstStyle/>
          <a:p>
            <a:r>
              <a:rPr lang="en-US" sz="3600" dirty="0"/>
              <a:t>Use the colon to denote a path within the drive.</a:t>
            </a:r>
          </a:p>
          <a:p>
            <a:pPr lvl="1"/>
            <a:r>
              <a:rPr lang="en-US" sz="2800" dirty="0"/>
              <a:t>/drive/root:/Contoso/</a:t>
            </a:r>
            <a:r>
              <a:rPr lang="en-US" sz="2800" dirty="0" err="1"/>
              <a:t>ProjectA</a:t>
            </a:r>
            <a:r>
              <a:rPr lang="en-US" sz="2800" dirty="0"/>
              <a:t>:/children</a:t>
            </a:r>
          </a:p>
          <a:p>
            <a:pPr lvl="1"/>
            <a:r>
              <a:rPr lang="en-US" sz="2800" dirty="0"/>
              <a:t>/drive/items/F0A1291828!101/children</a:t>
            </a:r>
          </a:p>
          <a:p>
            <a:endParaRPr lang="en-US" sz="3600" dirty="0" smtClean="0"/>
          </a:p>
          <a:p>
            <a:r>
              <a:rPr lang="en-US" sz="3600" dirty="0" smtClean="0"/>
              <a:t>Combine </a:t>
            </a:r>
            <a:r>
              <a:rPr lang="en-US" sz="3600" dirty="0"/>
              <a:t>ID and Path</a:t>
            </a:r>
          </a:p>
          <a:p>
            <a:pPr lvl="1"/>
            <a:r>
              <a:rPr lang="en-US" sz="2800" dirty="0"/>
              <a:t>/drive/items/F0A..19:/</a:t>
            </a:r>
            <a:r>
              <a:rPr lang="en-US" sz="2800" dirty="0" smtClean="0"/>
              <a:t>document1.docx</a:t>
            </a:r>
          </a:p>
          <a:p>
            <a:pPr lvl="1"/>
            <a:endParaRPr lang="en-US" dirty="0"/>
          </a:p>
          <a:p>
            <a:r>
              <a:rPr lang="en-US" sz="3600" dirty="0"/>
              <a:t>Address entities on items</a:t>
            </a:r>
          </a:p>
          <a:p>
            <a:pPr lvl="1"/>
            <a:r>
              <a:rPr lang="en-US" sz="2800" dirty="0"/>
              <a:t>/drive/items/F0A..19/thumbnails/0/large</a:t>
            </a:r>
          </a:p>
          <a:p>
            <a:endParaRPr lang="en-US" dirty="0"/>
          </a:p>
        </p:txBody>
      </p:sp>
    </p:spTree>
    <p:extLst>
      <p:ext uri="{BB962C8B-B14F-4D97-AF65-F5344CB8AC3E}">
        <p14:creationId xmlns:p14="http://schemas.microsoft.com/office/powerpoint/2010/main" val="8519075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PUT to /content </a:t>
            </a:r>
            <a:r>
              <a:rPr lang="en-US" sz="3200" dirty="0"/>
              <a:t>(small files)</a:t>
            </a:r>
          </a:p>
          <a:p>
            <a:r>
              <a:rPr lang="en-US" dirty="0"/>
              <a:t>POST to /children </a:t>
            </a:r>
            <a:r>
              <a:rPr lang="en-US" sz="3200" dirty="0"/>
              <a:t>(small files + metadata)</a:t>
            </a:r>
            <a:endParaRPr lang="en-US" dirty="0"/>
          </a:p>
          <a:p>
            <a:r>
              <a:rPr lang="en-US" dirty="0"/>
              <a:t>POST to /</a:t>
            </a:r>
            <a:r>
              <a:rPr lang="en-US" dirty="0" err="1"/>
              <a:t>upload.createSession</a:t>
            </a:r>
            <a:endParaRPr lang="en-US" dirty="0"/>
          </a:p>
          <a:p>
            <a:pPr lvl="1"/>
            <a:r>
              <a:rPr lang="en-US" dirty="0"/>
              <a:t>Handle large files</a:t>
            </a:r>
          </a:p>
          <a:p>
            <a:pPr lvl="1"/>
            <a:r>
              <a:rPr lang="en-US" dirty="0"/>
              <a:t>Provide the details of the file you are uploading.</a:t>
            </a:r>
          </a:p>
          <a:p>
            <a:pPr lvl="1"/>
            <a:r>
              <a:rPr lang="en-US" dirty="0"/>
              <a:t>PUT fragments until complete</a:t>
            </a:r>
          </a:p>
          <a:p>
            <a:pPr lvl="1"/>
            <a:r>
              <a:rPr lang="en-US" dirty="0"/>
              <a:t>Create and upload requests with sequential fragments of the file until the whole file is uploaded.</a:t>
            </a:r>
          </a:p>
          <a:p>
            <a:pPr lvl="1"/>
            <a:r>
              <a:rPr lang="en-US" dirty="0"/>
              <a:t>When the last fragment is received, the file is added to the user’s OneDrive.</a:t>
            </a:r>
            <a:endParaRPr lang="en-US" dirty="0" smtClean="0"/>
          </a:p>
          <a:p>
            <a:endParaRPr lang="en-US" dirty="0"/>
          </a:p>
        </p:txBody>
      </p:sp>
      <p:sp>
        <p:nvSpPr>
          <p:cNvPr id="3" name="Title 2"/>
          <p:cNvSpPr>
            <a:spLocks noGrp="1"/>
          </p:cNvSpPr>
          <p:nvPr>
            <p:ph type="title"/>
          </p:nvPr>
        </p:nvSpPr>
        <p:spPr/>
        <p:txBody>
          <a:bodyPr/>
          <a:lstStyle/>
          <a:p>
            <a:r>
              <a:rPr lang="en-US" dirty="0" smtClean="0"/>
              <a:t>Uploading files – three ways</a:t>
            </a:r>
            <a:endParaRPr lang="en-US" dirty="0"/>
          </a:p>
        </p:txBody>
      </p:sp>
    </p:spTree>
    <p:extLst>
      <p:ext uri="{BB962C8B-B14F-4D97-AF65-F5344CB8AC3E}">
        <p14:creationId xmlns:p14="http://schemas.microsoft.com/office/powerpoint/2010/main" val="57701818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Find out what changed without polling every folder.</a:t>
            </a:r>
          </a:p>
          <a:p>
            <a:r>
              <a:rPr lang="en-US" dirty="0" smtClean="0"/>
              <a:t>Use it anywhere, </a:t>
            </a:r>
            <a:r>
              <a:rPr lang="en-US" dirty="0"/>
              <a:t>not just the root.</a:t>
            </a:r>
          </a:p>
          <a:p>
            <a:r>
              <a:rPr lang="en-US" dirty="0"/>
              <a:t>Based on a sync token, returns items changed since token was generated.</a:t>
            </a:r>
          </a:p>
          <a:p>
            <a:r>
              <a:rPr lang="en-US" dirty="0"/>
              <a:t>Deleted items are returned with ‘deleted’ property.</a:t>
            </a:r>
          </a:p>
          <a:p>
            <a:r>
              <a:rPr lang="en-US" dirty="0"/>
              <a:t>Moving an item out of the hierarchy will make you </a:t>
            </a:r>
            <a:r>
              <a:rPr lang="en-US" dirty="0" err="1"/>
              <a:t>resync</a:t>
            </a:r>
            <a:r>
              <a:rPr lang="en-US" dirty="0" smtClean="0"/>
              <a:t>.</a:t>
            </a:r>
          </a:p>
          <a:p>
            <a:endParaRPr lang="en-US" dirty="0"/>
          </a:p>
          <a:p>
            <a:endParaRPr lang="en-US" dirty="0"/>
          </a:p>
        </p:txBody>
      </p:sp>
      <p:sp>
        <p:nvSpPr>
          <p:cNvPr id="3" name="Title 2"/>
          <p:cNvSpPr>
            <a:spLocks noGrp="1"/>
          </p:cNvSpPr>
          <p:nvPr>
            <p:ph type="title"/>
          </p:nvPr>
        </p:nvSpPr>
        <p:spPr/>
        <p:txBody>
          <a:bodyPr/>
          <a:lstStyle/>
          <a:p>
            <a:r>
              <a:rPr lang="en-US" dirty="0" smtClean="0"/>
              <a:t>/</a:t>
            </a:r>
            <a:r>
              <a:rPr lang="en-US" dirty="0" err="1" smtClean="0"/>
              <a:t>view.changes</a:t>
            </a:r>
            <a:r>
              <a:rPr lang="en-US" dirty="0"/>
              <a:t> </a:t>
            </a:r>
            <a:r>
              <a:rPr lang="en-US" dirty="0" smtClean="0"/>
              <a:t>– find the changes</a:t>
            </a:r>
            <a:endParaRPr lang="en-US" dirty="0"/>
          </a:p>
        </p:txBody>
      </p:sp>
    </p:spTree>
    <p:extLst>
      <p:ext uri="{BB962C8B-B14F-4D97-AF65-F5344CB8AC3E}">
        <p14:creationId xmlns:p14="http://schemas.microsoft.com/office/powerpoint/2010/main" val="109433754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Solutions and Apps for  OneDrive for Business</a:t>
            </a:r>
            <a:endParaRPr lang="en-US" dirty="0"/>
          </a:p>
        </p:txBody>
      </p:sp>
      <p:sp>
        <p:nvSpPr>
          <p:cNvPr id="5" name="Text Placeholder 4"/>
          <p:cNvSpPr>
            <a:spLocks noGrp="1"/>
          </p:cNvSpPr>
          <p:nvPr>
            <p:ph type="body" sz="quarter" idx="12"/>
          </p:nvPr>
        </p:nvSpPr>
        <p:spPr/>
        <p:txBody>
          <a:bodyPr/>
          <a:lstStyle/>
          <a:p>
            <a:r>
              <a:rPr lang="en-US" dirty="0"/>
              <a:t>Ryan Gregg, Principal Program Manager</a:t>
            </a:r>
          </a:p>
        </p:txBody>
      </p:sp>
      <p:sp>
        <p:nvSpPr>
          <p:cNvPr id="7" name="Text Placeholder 6"/>
          <p:cNvSpPr>
            <a:spLocks noGrp="1"/>
          </p:cNvSpPr>
          <p:nvPr>
            <p:ph type="body" sz="quarter" idx="13"/>
          </p:nvPr>
        </p:nvSpPr>
        <p:spPr/>
        <p:txBody>
          <a:bodyPr/>
          <a:lstStyle/>
          <a:p>
            <a:r>
              <a:rPr lang="en-US" dirty="0"/>
              <a:t>BRK3122</a:t>
            </a:r>
          </a:p>
        </p:txBody>
      </p:sp>
    </p:spTree>
    <p:extLst>
      <p:ext uri="{BB962C8B-B14F-4D97-AF65-F5344CB8AC3E}">
        <p14:creationId xmlns:p14="http://schemas.microsoft.com/office/powerpoint/2010/main" val="547357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11887200" cy="5232202"/>
          </a:xfrm>
        </p:spPr>
        <p:txBody>
          <a:bodyPr/>
          <a:lstStyle/>
          <a:p>
            <a:r>
              <a:rPr lang="en-US" dirty="0"/>
              <a:t>Keep your app files in a known location.</a:t>
            </a:r>
          </a:p>
          <a:p>
            <a:r>
              <a:rPr lang="en-US" dirty="0"/>
              <a:t>No need to create folders.</a:t>
            </a:r>
          </a:p>
          <a:p>
            <a:r>
              <a:rPr lang="en-US" dirty="0"/>
              <a:t>Restricted access to only your folder makes your app more trustworthy</a:t>
            </a:r>
            <a:r>
              <a:rPr lang="en-US" dirty="0" smtClean="0"/>
              <a:t>.</a:t>
            </a:r>
          </a:p>
          <a:p>
            <a:r>
              <a:rPr lang="en-US" dirty="0" smtClean="0"/>
              <a:t>User can move folder around and your app can still find it.</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App folder</a:t>
            </a:r>
            <a:endParaRPr lang="en-US" dirty="0"/>
          </a:p>
        </p:txBody>
      </p:sp>
    </p:spTree>
    <p:extLst>
      <p:ext uri="{BB962C8B-B14F-4D97-AF65-F5344CB8AC3E}">
        <p14:creationId xmlns:p14="http://schemas.microsoft.com/office/powerpoint/2010/main" val="21759661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Cross-origin Resource Sharing</a:t>
            </a:r>
          </a:p>
        </p:txBody>
      </p:sp>
      <p:sp>
        <p:nvSpPr>
          <p:cNvPr id="5" name="Text Placeholder 4"/>
          <p:cNvSpPr>
            <a:spLocks noGrp="1"/>
          </p:cNvSpPr>
          <p:nvPr>
            <p:ph type="body" sz="quarter" idx="10"/>
          </p:nvPr>
        </p:nvSpPr>
        <p:spPr>
          <a:xfrm>
            <a:off x="274638" y="1212850"/>
            <a:ext cx="11887200" cy="5109091"/>
          </a:xfrm>
        </p:spPr>
        <p:txBody>
          <a:bodyPr/>
          <a:lstStyle/>
          <a:p>
            <a:r>
              <a:rPr lang="en-US" dirty="0" smtClean="0"/>
              <a:t>CORS </a:t>
            </a:r>
            <a:r>
              <a:rPr lang="en-US" dirty="0"/>
              <a:t>enables script to call OneDrive API from any </a:t>
            </a:r>
            <a:r>
              <a:rPr lang="en-US" dirty="0" smtClean="0"/>
              <a:t>domain.</a:t>
            </a:r>
            <a:endParaRPr lang="en-US" dirty="0"/>
          </a:p>
          <a:p>
            <a:r>
              <a:rPr lang="en-US" dirty="0"/>
              <a:t>Full API is </a:t>
            </a:r>
            <a:r>
              <a:rPr lang="en-US" dirty="0" smtClean="0"/>
              <a:t>available: </a:t>
            </a:r>
            <a:r>
              <a:rPr lang="en-US" dirty="0"/>
              <a:t>download, upload, and manage files</a:t>
            </a:r>
            <a:r>
              <a:rPr lang="en-US" dirty="0" smtClean="0"/>
              <a:t>.</a:t>
            </a:r>
          </a:p>
          <a:p>
            <a:endParaRPr lang="en-US" dirty="0"/>
          </a:p>
          <a:p>
            <a:r>
              <a:rPr lang="en-US" dirty="0" smtClean="0"/>
              <a:t>Watch out for trusted zones in IE, which can cause problems with CORS.</a:t>
            </a:r>
            <a:endParaRPr lang="en-US" dirty="0"/>
          </a:p>
          <a:p>
            <a:endParaRPr lang="en-US" dirty="0"/>
          </a:p>
        </p:txBody>
      </p:sp>
    </p:spTree>
    <p:extLst>
      <p:ext uri="{BB962C8B-B14F-4D97-AF65-F5344CB8AC3E}">
        <p14:creationId xmlns:p14="http://schemas.microsoft.com/office/powerpoint/2010/main" val="21079935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6155531"/>
          </a:xfrm>
        </p:spPr>
        <p:txBody>
          <a:bodyPr/>
          <a:lstStyle/>
          <a:p>
            <a:r>
              <a:rPr lang="en-US" dirty="0" smtClean="0"/>
              <a:t>No permissions – Use picker/saver</a:t>
            </a:r>
          </a:p>
          <a:p>
            <a:r>
              <a:rPr lang="en-US" dirty="0" err="1" smtClean="0"/>
              <a:t>onedrive.readonly</a:t>
            </a:r>
            <a:r>
              <a:rPr lang="en-US" dirty="0" smtClean="0"/>
              <a:t> / </a:t>
            </a:r>
            <a:r>
              <a:rPr lang="en-US" dirty="0" err="1" smtClean="0"/>
              <a:t>myfiles.read</a:t>
            </a:r>
            <a:endParaRPr lang="en-US" dirty="0" smtClean="0"/>
          </a:p>
          <a:p>
            <a:pPr lvl="1"/>
            <a:r>
              <a:rPr lang="en-US" dirty="0" smtClean="0"/>
              <a:t>Read-only access to everything in the user’s OneDrive.</a:t>
            </a:r>
          </a:p>
          <a:p>
            <a:r>
              <a:rPr lang="en-US" dirty="0" err="1" smtClean="0"/>
              <a:t>onedrive.readwrite</a:t>
            </a:r>
            <a:r>
              <a:rPr lang="en-US" dirty="0" smtClean="0"/>
              <a:t> / </a:t>
            </a:r>
            <a:r>
              <a:rPr lang="en-US" dirty="0" err="1" smtClean="0"/>
              <a:t>myfiles.readwrite</a:t>
            </a:r>
            <a:endParaRPr lang="en-US" dirty="0" smtClean="0"/>
          </a:p>
          <a:p>
            <a:pPr lvl="1"/>
            <a:r>
              <a:rPr lang="en-US" dirty="0" smtClean="0"/>
              <a:t>Read-write access to everything in the user’s OneDrive.</a:t>
            </a:r>
          </a:p>
          <a:p>
            <a:r>
              <a:rPr lang="en-US" dirty="0" err="1" smtClean="0"/>
              <a:t>onedrive.appfolder</a:t>
            </a:r>
            <a:r>
              <a:rPr lang="en-US" dirty="0" smtClean="0"/>
              <a:t> / </a:t>
            </a:r>
            <a:r>
              <a:rPr lang="en-US" dirty="0" err="1" smtClean="0"/>
              <a:t>myfiles.appfolder</a:t>
            </a:r>
            <a:endParaRPr lang="en-US" dirty="0" smtClean="0"/>
          </a:p>
          <a:p>
            <a:pPr lvl="1"/>
            <a:r>
              <a:rPr lang="en-US" dirty="0" smtClean="0"/>
              <a:t>Read-write access to your app folder in the user’s OneDrive.</a:t>
            </a:r>
          </a:p>
          <a:p>
            <a:pPr lvl="1"/>
            <a:r>
              <a:rPr lang="en-US" dirty="0" smtClean="0"/>
              <a:t>Not yet available in OneDrive for Business.</a:t>
            </a:r>
          </a:p>
          <a:p>
            <a:pPr lvl="1"/>
            <a:endParaRPr lang="en-US" dirty="0"/>
          </a:p>
          <a:p>
            <a:r>
              <a:rPr lang="en-US" dirty="0" smtClean="0"/>
              <a:t>Always use the least-restrictive permissions possible.</a:t>
            </a:r>
          </a:p>
          <a:p>
            <a:endParaRPr lang="en-US" dirty="0"/>
          </a:p>
        </p:txBody>
      </p:sp>
      <p:sp>
        <p:nvSpPr>
          <p:cNvPr id="3" name="Title 2"/>
          <p:cNvSpPr>
            <a:spLocks noGrp="1"/>
          </p:cNvSpPr>
          <p:nvPr>
            <p:ph type="title"/>
          </p:nvPr>
        </p:nvSpPr>
        <p:spPr/>
        <p:txBody>
          <a:bodyPr/>
          <a:lstStyle/>
          <a:p>
            <a:r>
              <a:rPr lang="en-US" dirty="0" smtClean="0"/>
              <a:t>App permission scopes</a:t>
            </a:r>
            <a:endParaRPr lang="en-US" dirty="0"/>
          </a:p>
        </p:txBody>
      </p:sp>
    </p:spTree>
    <p:extLst>
      <p:ext uri="{BB962C8B-B14F-4D97-AF65-F5344CB8AC3E}">
        <p14:creationId xmlns:p14="http://schemas.microsoft.com/office/powerpoint/2010/main" val="392353881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OneDrive API demo</a:t>
            </a:r>
            <a:endParaRPr lang="en-US" dirty="0"/>
          </a:p>
        </p:txBody>
      </p:sp>
    </p:spTree>
    <p:extLst>
      <p:ext uri="{BB962C8B-B14F-4D97-AF65-F5344CB8AC3E}">
        <p14:creationId xmlns:p14="http://schemas.microsoft.com/office/powerpoint/2010/main" val="1980068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OneDrive API for OneDrive for Business</a:t>
            </a:r>
            <a:endParaRPr lang="en-US" dirty="0"/>
          </a:p>
        </p:txBody>
      </p:sp>
      <p:sp>
        <p:nvSpPr>
          <p:cNvPr id="5" name="Text Placeholder 4"/>
          <p:cNvSpPr>
            <a:spLocks noGrp="1"/>
          </p:cNvSpPr>
          <p:nvPr>
            <p:ph type="body" sz="quarter" idx="10"/>
          </p:nvPr>
        </p:nvSpPr>
        <p:spPr>
          <a:xfrm>
            <a:off x="274640" y="1212849"/>
            <a:ext cx="5486399" cy="7023461"/>
          </a:xfrm>
        </p:spPr>
        <p:txBody>
          <a:bodyPr/>
          <a:lstStyle/>
          <a:p>
            <a:pPr marL="0" indent="0">
              <a:buNone/>
            </a:pPr>
            <a:r>
              <a:rPr lang="en-US" dirty="0" smtClean="0">
                <a:solidFill>
                  <a:schemeClr val="accent4"/>
                </a:solidFill>
              </a:rPr>
              <a:t>OneDrive for Business</a:t>
            </a:r>
          </a:p>
          <a:p>
            <a:r>
              <a:rPr lang="en-US" dirty="0" smtClean="0"/>
              <a:t>Preview now available in production</a:t>
            </a:r>
          </a:p>
          <a:p>
            <a:r>
              <a:rPr lang="en-US" dirty="0" err="1" smtClean="0"/>
              <a:t>OAuth</a:t>
            </a:r>
            <a:r>
              <a:rPr lang="en-US" dirty="0" smtClean="0"/>
              <a:t> with Azure AD</a:t>
            </a:r>
            <a:br>
              <a:rPr lang="en-US" dirty="0" smtClean="0"/>
            </a:br>
            <a:endParaRPr lang="en-US" dirty="0" smtClean="0"/>
          </a:p>
          <a:p>
            <a:r>
              <a:rPr lang="en-US" dirty="0" smtClean="0"/>
              <a:t>Discovery API to find end point</a:t>
            </a:r>
          </a:p>
          <a:p>
            <a:r>
              <a:rPr lang="en-US" dirty="0" smtClean="0"/>
              <a:t>Upload, download, basic file ops</a:t>
            </a:r>
          </a:p>
          <a:p>
            <a:r>
              <a:rPr lang="en-US" dirty="0" smtClean="0"/>
              <a:t>Works with default document libraries</a:t>
            </a:r>
          </a:p>
          <a:p>
            <a:endParaRPr lang="en-US" dirty="0"/>
          </a:p>
          <a:p>
            <a:endParaRPr lang="en-US" dirty="0"/>
          </a:p>
        </p:txBody>
      </p:sp>
      <p:sp>
        <p:nvSpPr>
          <p:cNvPr id="7" name="Text Placeholder 6"/>
          <p:cNvSpPr>
            <a:spLocks noGrp="1"/>
          </p:cNvSpPr>
          <p:nvPr>
            <p:ph type="body" sz="quarter" idx="11"/>
          </p:nvPr>
        </p:nvSpPr>
        <p:spPr>
          <a:xfrm>
            <a:off x="6675440" y="1212849"/>
            <a:ext cx="5486399" cy="4345805"/>
          </a:xfrm>
        </p:spPr>
        <p:txBody>
          <a:bodyPr/>
          <a:lstStyle/>
          <a:p>
            <a:pPr marL="0" indent="0">
              <a:buNone/>
            </a:pPr>
            <a:r>
              <a:rPr lang="en-US" dirty="0" smtClean="0">
                <a:solidFill>
                  <a:schemeClr val="accent4"/>
                </a:solidFill>
              </a:rPr>
              <a:t>OneDrive Personal</a:t>
            </a:r>
          </a:p>
          <a:p>
            <a:r>
              <a:rPr lang="en-US" dirty="0" smtClean="0"/>
              <a:t>Available in production</a:t>
            </a:r>
            <a:br>
              <a:rPr lang="en-US" dirty="0" smtClean="0"/>
            </a:br>
            <a:endParaRPr lang="en-US" dirty="0" smtClean="0"/>
          </a:p>
          <a:p>
            <a:r>
              <a:rPr lang="en-US" dirty="0" err="1" smtClean="0"/>
              <a:t>OAuth</a:t>
            </a:r>
            <a:r>
              <a:rPr lang="en-US" dirty="0" smtClean="0"/>
              <a:t> with Microsoft account</a:t>
            </a:r>
          </a:p>
          <a:p>
            <a:r>
              <a:rPr lang="en-US" dirty="0" smtClean="0"/>
              <a:t>Single end point (api.onedrive.com)</a:t>
            </a:r>
          </a:p>
          <a:p>
            <a:r>
              <a:rPr lang="en-US" dirty="0" smtClean="0"/>
              <a:t>Full API available today.</a:t>
            </a:r>
            <a:endParaRPr lang="en-US" dirty="0"/>
          </a:p>
        </p:txBody>
      </p:sp>
    </p:spTree>
    <p:extLst>
      <p:ext uri="{BB962C8B-B14F-4D97-AF65-F5344CB8AC3E}">
        <p14:creationId xmlns:p14="http://schemas.microsoft.com/office/powerpoint/2010/main" val="30526991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different authentication</a:t>
            </a:r>
            <a:endParaRPr lang="en-US" dirty="0"/>
          </a:p>
        </p:txBody>
      </p:sp>
      <p:sp>
        <p:nvSpPr>
          <p:cNvPr id="3" name="Text Placeholder 2"/>
          <p:cNvSpPr>
            <a:spLocks noGrp="1"/>
          </p:cNvSpPr>
          <p:nvPr>
            <p:ph type="body" sz="quarter" idx="10"/>
          </p:nvPr>
        </p:nvSpPr>
        <p:spPr>
          <a:xfrm>
            <a:off x="274640" y="1212849"/>
            <a:ext cx="5486399" cy="5386090"/>
          </a:xfrm>
        </p:spPr>
        <p:txBody>
          <a:bodyPr/>
          <a:lstStyle/>
          <a:p>
            <a:pPr marL="0" indent="0">
              <a:buNone/>
            </a:pPr>
            <a:r>
              <a:rPr lang="en-US" dirty="0" smtClean="0">
                <a:solidFill>
                  <a:schemeClr val="accent4"/>
                </a:solidFill>
              </a:rPr>
              <a:t>OneDrive for Business</a:t>
            </a:r>
          </a:p>
          <a:p>
            <a:r>
              <a:rPr lang="en-US" dirty="0" smtClean="0"/>
              <a:t>Register your app as part of your Office 365 enabled tenant through Azure.</a:t>
            </a:r>
          </a:p>
          <a:p>
            <a:r>
              <a:rPr lang="en-US" dirty="0" smtClean="0"/>
              <a:t>Use ADAL SDK to easily get </a:t>
            </a:r>
            <a:r>
              <a:rPr lang="en-US" dirty="0" err="1" smtClean="0"/>
              <a:t>auth</a:t>
            </a:r>
            <a:r>
              <a:rPr lang="en-US" dirty="0" smtClean="0"/>
              <a:t> tokens in your app.</a:t>
            </a:r>
          </a:p>
          <a:p>
            <a:r>
              <a:rPr lang="en-US" dirty="0" smtClean="0"/>
              <a:t>Office Discovery API to find API end point.</a:t>
            </a:r>
          </a:p>
          <a:p>
            <a:endParaRPr lang="en-US" dirty="0" smtClean="0"/>
          </a:p>
          <a:p>
            <a:endParaRPr lang="en-US" dirty="0"/>
          </a:p>
        </p:txBody>
      </p:sp>
      <p:sp>
        <p:nvSpPr>
          <p:cNvPr id="4" name="Text Placeholder 3"/>
          <p:cNvSpPr>
            <a:spLocks noGrp="1"/>
          </p:cNvSpPr>
          <p:nvPr>
            <p:ph type="body" sz="quarter" idx="11"/>
          </p:nvPr>
        </p:nvSpPr>
        <p:spPr>
          <a:xfrm>
            <a:off x="6675440" y="1212849"/>
            <a:ext cx="5486399" cy="5816977"/>
          </a:xfrm>
        </p:spPr>
        <p:txBody>
          <a:bodyPr/>
          <a:lstStyle/>
          <a:p>
            <a:pPr marL="0" indent="0">
              <a:buNone/>
            </a:pPr>
            <a:r>
              <a:rPr lang="en-US" dirty="0" smtClean="0">
                <a:solidFill>
                  <a:schemeClr val="accent4"/>
                </a:solidFill>
              </a:rPr>
              <a:t>OneDrive Personal</a:t>
            </a:r>
          </a:p>
          <a:p>
            <a:r>
              <a:rPr lang="en-US" dirty="0" smtClean="0"/>
              <a:t>Register your app with Microsoft account.</a:t>
            </a:r>
          </a:p>
          <a:p>
            <a:r>
              <a:rPr lang="en-US" dirty="0" smtClean="0"/>
              <a:t>Use Windows API or </a:t>
            </a:r>
            <a:r>
              <a:rPr lang="en-US" dirty="0" err="1" smtClean="0"/>
              <a:t>OAuth</a:t>
            </a:r>
            <a:r>
              <a:rPr lang="en-US" dirty="0" smtClean="0"/>
              <a:t> SDK to get </a:t>
            </a:r>
            <a:r>
              <a:rPr lang="en-US" dirty="0" err="1" smtClean="0"/>
              <a:t>auth</a:t>
            </a:r>
            <a:r>
              <a:rPr lang="en-US" dirty="0" smtClean="0"/>
              <a:t> tokens.</a:t>
            </a:r>
          </a:p>
          <a:p>
            <a:r>
              <a:rPr lang="en-US" dirty="0" smtClean="0"/>
              <a:t>Always api.onedrive.com</a:t>
            </a:r>
          </a:p>
          <a:p>
            <a:endParaRPr lang="en-US" dirty="0"/>
          </a:p>
          <a:p>
            <a:pPr marL="0" indent="0">
              <a:buNone/>
            </a:pPr>
            <a:r>
              <a:rPr lang="en-US" sz="2800" dirty="0"/>
              <a:t>Prompt to sign in to separate services or use Office Discovery API to have a more seamless flow</a:t>
            </a:r>
          </a:p>
          <a:p>
            <a:pPr marL="0" indent="0">
              <a:buNone/>
            </a:pPr>
            <a:endParaRPr lang="en-US" dirty="0"/>
          </a:p>
        </p:txBody>
      </p:sp>
    </p:spTree>
    <p:extLst>
      <p:ext uri="{BB962C8B-B14F-4D97-AF65-F5344CB8AC3E}">
        <p14:creationId xmlns:p14="http://schemas.microsoft.com/office/powerpoint/2010/main" val="18017905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 Roll app</a:t>
            </a:r>
            <a:endParaRPr lang="en-US" dirty="0"/>
          </a:p>
        </p:txBody>
      </p:sp>
    </p:spTree>
    <p:extLst>
      <p:ext uri="{BB962C8B-B14F-4D97-AF65-F5344CB8AC3E}">
        <p14:creationId xmlns:p14="http://schemas.microsoft.com/office/powerpoint/2010/main" val="361989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7103483"/>
          </a:xfrm>
        </p:spPr>
        <p:txBody>
          <a:bodyPr/>
          <a:lstStyle/>
          <a:p>
            <a:r>
              <a:rPr lang="en-US" dirty="0" smtClean="0"/>
              <a:t>Sharing links</a:t>
            </a:r>
          </a:p>
          <a:p>
            <a:r>
              <a:rPr lang="en-US" dirty="0" smtClean="0"/>
              <a:t>Sync / </a:t>
            </a:r>
            <a:r>
              <a:rPr lang="en-US" dirty="0" err="1" smtClean="0"/>
              <a:t>view.changes</a:t>
            </a:r>
            <a:endParaRPr lang="en-US" dirty="0"/>
          </a:p>
          <a:p>
            <a:r>
              <a:rPr lang="en-US" dirty="0"/>
              <a:t>Thumbnails</a:t>
            </a:r>
          </a:p>
          <a:p>
            <a:r>
              <a:rPr lang="en-US" dirty="0" smtClean="0"/>
              <a:t>Upload large files</a:t>
            </a:r>
          </a:p>
          <a:p>
            <a:r>
              <a:rPr lang="en-US" dirty="0" smtClean="0"/>
              <a:t>Search</a:t>
            </a:r>
          </a:p>
          <a:p>
            <a:endParaRPr lang="en-US" dirty="0"/>
          </a:p>
          <a:p>
            <a:r>
              <a:rPr lang="en-US" dirty="0" smtClean="0"/>
              <a:t>Listening </a:t>
            </a:r>
            <a:r>
              <a:rPr lang="en-US" dirty="0"/>
              <a:t>to your feedback via </a:t>
            </a:r>
            <a:r>
              <a:rPr lang="en-US" dirty="0" err="1" smtClean="0">
                <a:hlinkClick r:id="rId2"/>
              </a:rPr>
              <a:t>UserVoice</a:t>
            </a:r>
            <a:endParaRPr lang="en-US" dirty="0" smtClean="0"/>
          </a:p>
          <a:p>
            <a:r>
              <a:rPr lang="en-US" sz="3200" dirty="0" smtClean="0"/>
              <a:t>Keeping </a:t>
            </a:r>
            <a:r>
              <a:rPr lang="en-US" sz="3200" dirty="0"/>
              <a:t>our API release notes up to date:</a:t>
            </a:r>
          </a:p>
          <a:p>
            <a:r>
              <a:rPr lang="en-US" sz="2400" dirty="0">
                <a:hlinkClick r:id="rId3"/>
              </a:rPr>
              <a:t>aka.ms/</a:t>
            </a:r>
            <a:r>
              <a:rPr lang="en-US" sz="2400" dirty="0" err="1">
                <a:hlinkClick r:id="rId3"/>
              </a:rPr>
              <a:t>odb</a:t>
            </a:r>
            <a:r>
              <a:rPr lang="en-US" sz="2400" dirty="0">
                <a:hlinkClick r:id="rId3"/>
              </a:rPr>
              <a:t>-</a:t>
            </a:r>
            <a:r>
              <a:rPr lang="en-US" sz="2400" dirty="0" err="1">
                <a:hlinkClick r:id="rId3"/>
              </a:rPr>
              <a:t>api</a:t>
            </a:r>
            <a:r>
              <a:rPr lang="en-US" sz="2400" dirty="0">
                <a:hlinkClick r:id="rId3"/>
              </a:rPr>
              <a:t>-release-notes</a:t>
            </a:r>
            <a:endParaRPr lang="en-US" sz="2400" dirty="0"/>
          </a:p>
          <a:p>
            <a:endParaRPr lang="en-US" dirty="0"/>
          </a:p>
          <a:p>
            <a:endParaRPr lang="en-US" dirty="0" smtClean="0"/>
          </a:p>
        </p:txBody>
      </p:sp>
      <p:sp>
        <p:nvSpPr>
          <p:cNvPr id="3" name="Title 2"/>
          <p:cNvSpPr>
            <a:spLocks noGrp="1"/>
          </p:cNvSpPr>
          <p:nvPr>
            <p:ph type="title"/>
          </p:nvPr>
        </p:nvSpPr>
        <p:spPr/>
        <p:txBody>
          <a:bodyPr/>
          <a:lstStyle/>
          <a:p>
            <a:r>
              <a:rPr lang="en-US" dirty="0" smtClean="0"/>
              <a:t>OneDrive for Business – Coming soon</a:t>
            </a:r>
            <a:endParaRPr lang="en-US" dirty="0"/>
          </a:p>
        </p:txBody>
      </p:sp>
    </p:spTree>
    <p:extLst>
      <p:ext uri="{BB962C8B-B14F-4D97-AF65-F5344CB8AC3E}">
        <p14:creationId xmlns:p14="http://schemas.microsoft.com/office/powerpoint/2010/main" val="222475089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5663089"/>
          </a:xfrm>
        </p:spPr>
        <p:txBody>
          <a:bodyPr/>
          <a:lstStyle/>
          <a:p>
            <a:r>
              <a:rPr lang="en-US" dirty="0" smtClean="0"/>
              <a:t>We have a lot of traffic polling OneDrive for changes.</a:t>
            </a:r>
          </a:p>
          <a:p>
            <a:r>
              <a:rPr lang="en-US" dirty="0" smtClean="0"/>
              <a:t>Sync changes has reduced this to 1 call per user vs. 1 call / user / folder.</a:t>
            </a:r>
          </a:p>
          <a:p>
            <a:r>
              <a:rPr lang="en-US" dirty="0" smtClean="0"/>
              <a:t>Webhooks enable apps to be efficient about their call patterns.</a:t>
            </a:r>
          </a:p>
          <a:p>
            <a:r>
              <a:rPr lang="en-US" dirty="0" smtClean="0"/>
              <a:t>Poke/pull model ensures you don’t miss a change.</a:t>
            </a:r>
          </a:p>
          <a:p>
            <a:r>
              <a:rPr lang="en-US" dirty="0" smtClean="0"/>
              <a:t>Coming in May for OneDrive, later for OneDrive for Business.</a:t>
            </a:r>
            <a:endParaRPr lang="en-US" dirty="0"/>
          </a:p>
        </p:txBody>
      </p:sp>
      <p:sp>
        <p:nvSpPr>
          <p:cNvPr id="3" name="Title 2"/>
          <p:cNvSpPr>
            <a:spLocks noGrp="1"/>
          </p:cNvSpPr>
          <p:nvPr>
            <p:ph type="title"/>
          </p:nvPr>
        </p:nvSpPr>
        <p:spPr/>
        <p:txBody>
          <a:bodyPr/>
          <a:lstStyle/>
          <a:p>
            <a:r>
              <a:rPr lang="en-US" dirty="0" smtClean="0"/>
              <a:t>Early look: </a:t>
            </a:r>
            <a:r>
              <a:rPr lang="en-US" dirty="0" err="1" smtClean="0"/>
              <a:t>Webhooks</a:t>
            </a:r>
            <a:r>
              <a:rPr lang="en-US" dirty="0" smtClean="0"/>
              <a:t> for OneDrive</a:t>
            </a:r>
            <a:endParaRPr lang="en-US" dirty="0"/>
          </a:p>
        </p:txBody>
      </p:sp>
    </p:spTree>
    <p:extLst>
      <p:ext uri="{BB962C8B-B14F-4D97-AF65-F5344CB8AC3E}">
        <p14:creationId xmlns:p14="http://schemas.microsoft.com/office/powerpoint/2010/main" val="147738409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5763907" y="1668462"/>
            <a:ext cx="76200" cy="5105400"/>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3" name="Title 2"/>
          <p:cNvSpPr>
            <a:spLocks noGrp="1"/>
          </p:cNvSpPr>
          <p:nvPr>
            <p:ph type="title"/>
          </p:nvPr>
        </p:nvSpPr>
        <p:spPr/>
        <p:txBody>
          <a:bodyPr/>
          <a:lstStyle/>
          <a:p>
            <a:r>
              <a:rPr lang="en-US" dirty="0" smtClean="0"/>
              <a:t>Webhooks – how it works</a:t>
            </a:r>
            <a:endParaRPr lang="en-US" dirty="0"/>
          </a:p>
        </p:txBody>
      </p:sp>
      <p:sp>
        <p:nvSpPr>
          <p:cNvPr id="2" name="Rectangle 1"/>
          <p:cNvSpPr/>
          <p:nvPr/>
        </p:nvSpPr>
        <p:spPr bwMode="auto">
          <a:xfrm>
            <a:off x="808037" y="1668462"/>
            <a:ext cx="76200" cy="510540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4" name="TextBox 3"/>
          <p:cNvSpPr txBox="1"/>
          <p:nvPr/>
        </p:nvSpPr>
        <p:spPr>
          <a:xfrm>
            <a:off x="195567" y="1106772"/>
            <a:ext cx="1301141" cy="409290"/>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rgbClr val="FFFFFF"/>
                    </a:gs>
                    <a:gs pos="30000">
                      <a:srgbClr val="FFFFFF"/>
                    </a:gs>
                  </a:gsLst>
                  <a:lin ang="5400000" scaled="0"/>
                </a:gradFill>
              </a:rPr>
              <a:t>Your App</a:t>
            </a:r>
          </a:p>
        </p:txBody>
      </p:sp>
      <p:sp>
        <p:nvSpPr>
          <p:cNvPr id="6" name="TextBox 5"/>
          <p:cNvSpPr txBox="1"/>
          <p:nvPr/>
        </p:nvSpPr>
        <p:spPr>
          <a:xfrm>
            <a:off x="9723437" y="1123697"/>
            <a:ext cx="1447800"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rgbClr val="FFFFFF"/>
                    </a:gs>
                    <a:gs pos="30000">
                      <a:srgbClr val="FFFFFF"/>
                    </a:gs>
                  </a:gsLst>
                  <a:lin ang="5400000" scaled="0"/>
                </a:gradFill>
              </a:rPr>
              <a:t>OneDrive</a:t>
            </a:r>
          </a:p>
        </p:txBody>
      </p:sp>
      <p:sp>
        <p:nvSpPr>
          <p:cNvPr id="10" name="Rectangle 9"/>
          <p:cNvSpPr/>
          <p:nvPr/>
        </p:nvSpPr>
        <p:spPr bwMode="auto">
          <a:xfrm>
            <a:off x="10409237" y="1668462"/>
            <a:ext cx="76200" cy="510540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13" name="Straight Arrow Connector 12"/>
          <p:cNvCxnSpPr/>
          <p:nvPr/>
        </p:nvCxnSpPr>
        <p:spPr>
          <a:xfrm>
            <a:off x="960437" y="2201862"/>
            <a:ext cx="937260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46137" y="1744662"/>
            <a:ext cx="2871876"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1. Register for </a:t>
            </a:r>
            <a:r>
              <a:rPr lang="en-US" dirty="0" err="1" smtClean="0">
                <a:gradFill>
                  <a:gsLst>
                    <a:gs pos="2917">
                      <a:srgbClr val="FFFFFF"/>
                    </a:gs>
                    <a:gs pos="30000">
                      <a:srgbClr val="FFFFFF"/>
                    </a:gs>
                  </a:gsLst>
                  <a:lin ang="5400000" scaled="0"/>
                </a:gradFill>
              </a:rPr>
              <a:t>webhooks</a:t>
            </a:r>
            <a:endParaRPr lang="en-US" dirty="0" smtClean="0">
              <a:gradFill>
                <a:gsLst>
                  <a:gs pos="2917">
                    <a:srgbClr val="FFFFFF"/>
                  </a:gs>
                  <a:gs pos="30000">
                    <a:srgbClr val="FFFFFF"/>
                  </a:gs>
                </a:gsLst>
                <a:lin ang="5400000" scaled="0"/>
              </a:gradFill>
            </a:endParaRPr>
          </a:p>
        </p:txBody>
      </p:sp>
      <p:cxnSp>
        <p:nvCxnSpPr>
          <p:cNvPr id="16" name="Straight Arrow Connector 15"/>
          <p:cNvCxnSpPr/>
          <p:nvPr/>
        </p:nvCxnSpPr>
        <p:spPr>
          <a:xfrm>
            <a:off x="5913437" y="2963862"/>
            <a:ext cx="441960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086380" y="1106772"/>
            <a:ext cx="1431255" cy="54476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rgbClr val="FFFFFF"/>
                    </a:gs>
                    <a:gs pos="30000">
                      <a:srgbClr val="FFFFFF"/>
                    </a:gs>
                  </a:gsLst>
                  <a:lin ang="5400000" scaled="0"/>
                </a:gradFill>
              </a:rPr>
              <a:t>User</a:t>
            </a:r>
          </a:p>
        </p:txBody>
      </p:sp>
      <p:sp>
        <p:nvSpPr>
          <p:cNvPr id="20" name="TextBox 19"/>
          <p:cNvSpPr txBox="1"/>
          <p:nvPr/>
        </p:nvSpPr>
        <p:spPr>
          <a:xfrm>
            <a:off x="5758523" y="2473239"/>
            <a:ext cx="2753190"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2. User makes a change</a:t>
            </a:r>
          </a:p>
        </p:txBody>
      </p:sp>
      <p:cxnSp>
        <p:nvCxnSpPr>
          <p:cNvPr id="21" name="Straight Arrow Connector 20"/>
          <p:cNvCxnSpPr/>
          <p:nvPr/>
        </p:nvCxnSpPr>
        <p:spPr>
          <a:xfrm>
            <a:off x="960437" y="4030662"/>
            <a:ext cx="93726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65837" y="3573462"/>
            <a:ext cx="4191000" cy="544765"/>
          </a:xfrm>
          <a:prstGeom prst="rect">
            <a:avLst/>
          </a:prstGeom>
          <a:noFill/>
        </p:spPr>
        <p:txBody>
          <a:bodyPr wrap="square" lIns="182880" tIns="146304" rIns="182880" bIns="146304" rtlCol="0">
            <a:spAutoFit/>
          </a:bodyPr>
          <a:lstStyle/>
          <a:p>
            <a:pPr algn="r">
              <a:lnSpc>
                <a:spcPct val="90000"/>
              </a:lnSpc>
              <a:spcAft>
                <a:spcPts val="600"/>
              </a:spcAft>
            </a:pPr>
            <a:r>
              <a:rPr lang="en-US" dirty="0" smtClean="0">
                <a:gradFill>
                  <a:gsLst>
                    <a:gs pos="2917">
                      <a:srgbClr val="FFFFFF"/>
                    </a:gs>
                    <a:gs pos="30000">
                      <a:srgbClr val="FFFFFF"/>
                    </a:gs>
                  </a:gsLst>
                  <a:lin ang="5400000" scaled="0"/>
                </a:gradFill>
              </a:rPr>
              <a:t>3. POST notification to your app</a:t>
            </a:r>
          </a:p>
        </p:txBody>
      </p:sp>
      <p:grpSp>
        <p:nvGrpSpPr>
          <p:cNvPr id="28" name="Group 27"/>
          <p:cNvGrpSpPr/>
          <p:nvPr/>
        </p:nvGrpSpPr>
        <p:grpSpPr>
          <a:xfrm>
            <a:off x="846137" y="4487862"/>
            <a:ext cx="9486900" cy="544765"/>
            <a:chOff x="846137" y="4183062"/>
            <a:chExt cx="9486900" cy="544765"/>
          </a:xfrm>
        </p:grpSpPr>
        <p:cxnSp>
          <p:nvCxnSpPr>
            <p:cNvPr id="23" name="Straight Arrow Connector 22"/>
            <p:cNvCxnSpPr/>
            <p:nvPr/>
          </p:nvCxnSpPr>
          <p:spPr>
            <a:xfrm>
              <a:off x="960437" y="4640262"/>
              <a:ext cx="937260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6137" y="4183062"/>
              <a:ext cx="4832092"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4. App calls back to OneDrive /</a:t>
              </a:r>
              <a:r>
                <a:rPr lang="en-US" dirty="0" err="1" smtClean="0">
                  <a:gradFill>
                    <a:gsLst>
                      <a:gs pos="2917">
                        <a:srgbClr val="FFFFFF"/>
                      </a:gs>
                      <a:gs pos="30000">
                        <a:srgbClr val="FFFFFF"/>
                      </a:gs>
                    </a:gsLst>
                    <a:lin ang="5400000" scaled="0"/>
                  </a:gradFill>
                </a:rPr>
                <a:t>view.changes</a:t>
              </a:r>
              <a:endParaRPr lang="en-US" dirty="0" smtClean="0">
                <a:gradFill>
                  <a:gsLst>
                    <a:gs pos="2917">
                      <a:srgbClr val="FFFFFF"/>
                    </a:gs>
                    <a:gs pos="30000">
                      <a:srgbClr val="FFFFFF"/>
                    </a:gs>
                  </a:gsLst>
                  <a:lin ang="5400000" scaled="0"/>
                </a:gradFill>
              </a:endParaRPr>
            </a:p>
          </p:txBody>
        </p:sp>
      </p:grpSp>
      <p:grpSp>
        <p:nvGrpSpPr>
          <p:cNvPr id="27" name="Group 26"/>
          <p:cNvGrpSpPr/>
          <p:nvPr/>
        </p:nvGrpSpPr>
        <p:grpSpPr>
          <a:xfrm>
            <a:off x="960437" y="4933697"/>
            <a:ext cx="9372600" cy="544765"/>
            <a:chOff x="960437" y="4628897"/>
            <a:chExt cx="9372600" cy="544765"/>
          </a:xfrm>
        </p:grpSpPr>
        <p:cxnSp>
          <p:nvCxnSpPr>
            <p:cNvPr id="25" name="Straight Arrow Connector 24"/>
            <p:cNvCxnSpPr/>
            <p:nvPr/>
          </p:nvCxnSpPr>
          <p:spPr>
            <a:xfrm>
              <a:off x="960437" y="5086097"/>
              <a:ext cx="9372600" cy="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65837" y="4628897"/>
              <a:ext cx="4191000" cy="544765"/>
            </a:xfrm>
            <a:prstGeom prst="rect">
              <a:avLst/>
            </a:prstGeom>
            <a:noFill/>
          </p:spPr>
          <p:txBody>
            <a:bodyPr wrap="square" lIns="182880" tIns="146304" rIns="182880" bIns="146304" rtlCol="0">
              <a:spAutoFit/>
            </a:bodyPr>
            <a:lstStyle/>
            <a:p>
              <a:pPr algn="r">
                <a:lnSpc>
                  <a:spcPct val="90000"/>
                </a:lnSpc>
                <a:spcAft>
                  <a:spcPts val="600"/>
                </a:spcAft>
              </a:pPr>
              <a:r>
                <a:rPr lang="en-US" dirty="0" smtClean="0">
                  <a:gradFill>
                    <a:gsLst>
                      <a:gs pos="2917">
                        <a:srgbClr val="FFFFFF"/>
                      </a:gs>
                      <a:gs pos="30000">
                        <a:srgbClr val="FFFFFF"/>
                      </a:gs>
                    </a:gsLst>
                    <a:lin ang="5400000" scaled="0"/>
                  </a:gradFill>
                </a:rPr>
                <a:t>4b. Receive changes since last request</a:t>
              </a:r>
            </a:p>
          </p:txBody>
        </p:sp>
      </p:grpSp>
    </p:spTree>
    <p:extLst>
      <p:ext uri="{BB962C8B-B14F-4D97-AF65-F5344CB8AC3E}">
        <p14:creationId xmlns:p14="http://schemas.microsoft.com/office/powerpoint/2010/main" val="10864441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br>
              <a:rPr lang="en-US" dirty="0" smtClean="0"/>
            </a:br>
            <a:endParaRPr lang="en-US" dirty="0"/>
          </a:p>
        </p:txBody>
      </p:sp>
      <p:sp>
        <p:nvSpPr>
          <p:cNvPr id="2" name="Text Placeholder 1"/>
          <p:cNvSpPr>
            <a:spLocks noGrp="1"/>
          </p:cNvSpPr>
          <p:nvPr>
            <p:ph type="body" sz="quarter" idx="10"/>
          </p:nvPr>
        </p:nvSpPr>
        <p:spPr/>
        <p:txBody>
          <a:bodyPr/>
          <a:lstStyle/>
          <a:p>
            <a:r>
              <a:rPr lang="en-US" dirty="0" smtClean="0"/>
              <a:t>What is OneDrive?</a:t>
            </a:r>
          </a:p>
          <a:p>
            <a:r>
              <a:rPr lang="en-US" dirty="0" smtClean="0"/>
              <a:t>Developer Platform Overview</a:t>
            </a:r>
          </a:p>
          <a:p>
            <a:r>
              <a:rPr lang="en-US" dirty="0" smtClean="0"/>
              <a:t>Pickers and Savers</a:t>
            </a:r>
          </a:p>
          <a:p>
            <a:r>
              <a:rPr lang="en-US" dirty="0" smtClean="0"/>
              <a:t>OneDrive API</a:t>
            </a:r>
          </a:p>
          <a:p>
            <a:r>
              <a:rPr lang="en-US" dirty="0" smtClean="0"/>
              <a:t>Webhooks</a:t>
            </a:r>
          </a:p>
          <a:p>
            <a:endParaRPr lang="en-US" dirty="0"/>
          </a:p>
          <a:p>
            <a:r>
              <a:rPr lang="en-US" sz="2800" dirty="0" smtClean="0"/>
              <a:t>Demos along the way</a:t>
            </a:r>
          </a:p>
        </p:txBody>
      </p:sp>
    </p:spTree>
    <p:extLst>
      <p:ext uri="{BB962C8B-B14F-4D97-AF65-F5344CB8AC3E}">
        <p14:creationId xmlns:p14="http://schemas.microsoft.com/office/powerpoint/2010/main" val="184808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a:t>
            </a:r>
            <a:r>
              <a:rPr lang="en-US" dirty="0" err="1" smtClean="0"/>
              <a:t>webhooks</a:t>
            </a:r>
            <a:r>
              <a:rPr lang="en-US" dirty="0" smtClean="0"/>
              <a:t> preview</a:t>
            </a:r>
            <a:endParaRPr lang="en-US" dirty="0"/>
          </a:p>
        </p:txBody>
      </p:sp>
    </p:spTree>
    <p:extLst>
      <p:ext uri="{BB962C8B-B14F-4D97-AF65-F5344CB8AC3E}">
        <p14:creationId xmlns:p14="http://schemas.microsoft.com/office/powerpoint/2010/main" val="25821569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11887200" cy="2769989"/>
          </a:xfrm>
        </p:spPr>
        <p:txBody>
          <a:bodyPr/>
          <a:lstStyle/>
          <a:p>
            <a:r>
              <a:rPr lang="en-US" dirty="0" smtClean="0"/>
              <a:t>Available soon for OneDrive.</a:t>
            </a:r>
          </a:p>
          <a:p>
            <a:r>
              <a:rPr lang="en-US" dirty="0" smtClean="0"/>
              <a:t>Coming later this year for OneDrive for Business.</a:t>
            </a:r>
          </a:p>
          <a:p>
            <a:endParaRPr lang="en-US" dirty="0"/>
          </a:p>
          <a:p>
            <a:r>
              <a:rPr lang="en-US" dirty="0" smtClean="0"/>
              <a:t>Watch </a:t>
            </a:r>
            <a:r>
              <a:rPr lang="en-US" dirty="0" err="1" smtClean="0">
                <a:hlinkClick r:id="rId2"/>
              </a:rPr>
              <a:t>dev.onedrive.com</a:t>
            </a:r>
            <a:r>
              <a:rPr lang="en-US" dirty="0" smtClean="0"/>
              <a:t> for more details.</a:t>
            </a:r>
            <a:endParaRPr lang="en-US" dirty="0"/>
          </a:p>
        </p:txBody>
      </p:sp>
      <p:sp>
        <p:nvSpPr>
          <p:cNvPr id="5" name="Title 4"/>
          <p:cNvSpPr>
            <a:spLocks noGrp="1"/>
          </p:cNvSpPr>
          <p:nvPr>
            <p:ph type="title"/>
          </p:nvPr>
        </p:nvSpPr>
        <p:spPr/>
        <p:txBody>
          <a:bodyPr/>
          <a:lstStyle/>
          <a:p>
            <a:r>
              <a:rPr lang="en-US" dirty="0" smtClean="0"/>
              <a:t>Webhooks</a:t>
            </a:r>
            <a:endParaRPr lang="en-US" dirty="0"/>
          </a:p>
        </p:txBody>
      </p:sp>
    </p:spTree>
    <p:extLst>
      <p:ext uri="{BB962C8B-B14F-4D97-AF65-F5344CB8AC3E}">
        <p14:creationId xmlns:p14="http://schemas.microsoft.com/office/powerpoint/2010/main" val="218795064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We want to have the best docs.</a:t>
            </a:r>
          </a:p>
          <a:p>
            <a:r>
              <a:rPr lang="en-US" dirty="0" smtClean="0"/>
              <a:t>We test our documentation with every change to ensure it’s valid.</a:t>
            </a:r>
          </a:p>
          <a:p>
            <a:pPr lvl="1"/>
            <a:r>
              <a:rPr lang="en-US" dirty="0" smtClean="0"/>
              <a:t>We can’t check in new API features w/o passing either.</a:t>
            </a:r>
          </a:p>
          <a:p>
            <a:r>
              <a:rPr lang="en-US" dirty="0" smtClean="0"/>
              <a:t>Our docs are open source on </a:t>
            </a:r>
            <a:r>
              <a:rPr lang="en-US" dirty="0" smtClean="0">
                <a:hlinkClick r:id="rId3"/>
              </a:rPr>
              <a:t>GitHub</a:t>
            </a:r>
            <a:endParaRPr lang="en-US" dirty="0"/>
          </a:p>
          <a:p>
            <a:r>
              <a:rPr lang="en-US" dirty="0"/>
              <a:t>W</a:t>
            </a:r>
            <a:r>
              <a:rPr lang="en-US" dirty="0" smtClean="0"/>
              <a:t>e accept pull requests.</a:t>
            </a:r>
          </a:p>
          <a:p>
            <a:r>
              <a:rPr lang="en-US" dirty="0" smtClean="0"/>
              <a:t>If they aren’t great, let us know (or fix them!)</a:t>
            </a:r>
          </a:p>
          <a:p>
            <a:pPr marL="0" indent="0">
              <a:buNone/>
            </a:pPr>
            <a:endParaRPr lang="en-US" dirty="0"/>
          </a:p>
        </p:txBody>
      </p:sp>
      <p:sp>
        <p:nvSpPr>
          <p:cNvPr id="3" name="Title 2"/>
          <p:cNvSpPr>
            <a:spLocks noGrp="1"/>
          </p:cNvSpPr>
          <p:nvPr>
            <p:ph type="title"/>
          </p:nvPr>
        </p:nvSpPr>
        <p:spPr/>
        <p:txBody>
          <a:bodyPr/>
          <a:lstStyle/>
          <a:p>
            <a:r>
              <a:rPr lang="en-US" dirty="0" smtClean="0"/>
              <a:t>Documentation: We want to be the best</a:t>
            </a:r>
            <a:endParaRPr lang="en-US" dirty="0"/>
          </a:p>
        </p:txBody>
      </p:sp>
      <p:sp>
        <p:nvSpPr>
          <p:cNvPr id="5" name="Text Placeholder 4"/>
          <p:cNvSpPr>
            <a:spLocks noGrp="1"/>
          </p:cNvSpPr>
          <p:nvPr>
            <p:ph type="body" sz="quarter" idx="11"/>
          </p:nvPr>
        </p:nvSpPr>
        <p:spPr/>
        <p:txBody>
          <a:bodyPr/>
          <a:lstStyle/>
          <a:p>
            <a:endParaRPr lang="en-US" dirty="0"/>
          </a:p>
        </p:txBody>
      </p:sp>
      <p:sp>
        <p:nvSpPr>
          <p:cNvPr id="7" name="Rounded Rectangle 6"/>
          <p:cNvSpPr/>
          <p:nvPr/>
        </p:nvSpPr>
        <p:spPr bwMode="auto">
          <a:xfrm>
            <a:off x="435548" y="2506662"/>
            <a:ext cx="2438400" cy="457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b" anchorCtr="0"/>
          <a:lstStyle/>
          <a:p>
            <a:pPr algn="ctr" defTabSz="932406"/>
            <a:r>
              <a:rPr lang="en-US" sz="2400" dirty="0" smtClean="0">
                <a:gradFill>
                  <a:gsLst>
                    <a:gs pos="0">
                      <a:srgbClr val="FFFFFF"/>
                    </a:gs>
                    <a:gs pos="100000">
                      <a:srgbClr val="FFFFFF"/>
                    </a:gs>
                  </a:gsLst>
                  <a:lin ang="5400000" scaled="0"/>
                </a:gradFill>
                <a:ea typeface="Segoe UI" pitchFamily="34" charset="0"/>
                <a:cs typeface="Segoe UI" pitchFamily="34" charset="0"/>
              </a:rPr>
              <a:t>Build Passing</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1400096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96240"/>
          </a:xfrm>
        </p:spPr>
        <p:txBody>
          <a:bodyPr/>
          <a:lstStyle/>
          <a:p>
            <a:r>
              <a:rPr lang="en-US" dirty="0" smtClean="0"/>
              <a:t>Build great app experiences by connecting to where the content is – and it’s in the cloud. We’re doing everything to make OneDrive and Office 365 be that place.</a:t>
            </a:r>
          </a:p>
          <a:p>
            <a:r>
              <a:rPr lang="en-US" dirty="0" smtClean="0"/>
              <a:t>Connecting to OneDrive is easy and super fast.</a:t>
            </a:r>
          </a:p>
          <a:p>
            <a:r>
              <a:rPr lang="en-US" dirty="0" smtClean="0"/>
              <a:t>We’re on a journey to keep making this better, come along with us and provide feedback!</a:t>
            </a:r>
          </a:p>
          <a:p>
            <a:endParaRPr lang="en-US" dirty="0"/>
          </a:p>
        </p:txBody>
      </p:sp>
      <p:sp>
        <p:nvSpPr>
          <p:cNvPr id="3" name="Title 2"/>
          <p:cNvSpPr>
            <a:spLocks noGrp="1"/>
          </p:cNvSpPr>
          <p:nvPr>
            <p:ph type="title"/>
          </p:nvPr>
        </p:nvSpPr>
        <p:spPr/>
        <p:txBody>
          <a:bodyPr/>
          <a:lstStyle/>
          <a:p>
            <a:r>
              <a:rPr lang="en-US" dirty="0" smtClean="0"/>
              <a:t>Takeaway</a:t>
            </a:r>
            <a:endParaRPr lang="en-US" dirty="0"/>
          </a:p>
        </p:txBody>
      </p:sp>
    </p:spTree>
    <p:extLst>
      <p:ext uri="{BB962C8B-B14F-4D97-AF65-F5344CB8AC3E}">
        <p14:creationId xmlns:p14="http://schemas.microsoft.com/office/powerpoint/2010/main" val="103739625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6340197"/>
          </a:xfrm>
        </p:spPr>
        <p:txBody>
          <a:bodyPr/>
          <a:lstStyle/>
          <a:p>
            <a:r>
              <a:rPr lang="en-US" dirty="0" smtClean="0"/>
              <a:t>OneDrive powers cloud experiences from Microsoft, use it to power yours as well.</a:t>
            </a:r>
          </a:p>
          <a:p>
            <a:r>
              <a:rPr lang="en-US" dirty="0" smtClean="0"/>
              <a:t>Starting building great cloud apps with OneDrive API today on both flavors of OneDrive.</a:t>
            </a:r>
          </a:p>
          <a:p>
            <a:endParaRPr lang="en-US" dirty="0"/>
          </a:p>
          <a:p>
            <a:r>
              <a:rPr lang="en-US" dirty="0"/>
              <a:t>Find more information at </a:t>
            </a:r>
            <a:r>
              <a:rPr lang="en-US" dirty="0">
                <a:hlinkClick r:id="rId3"/>
              </a:rPr>
              <a:t>dev.onedrive.com</a:t>
            </a:r>
            <a:r>
              <a:rPr lang="en-US" dirty="0" smtClean="0"/>
              <a:t>.</a:t>
            </a:r>
          </a:p>
          <a:p>
            <a:r>
              <a:rPr lang="en-US" dirty="0" smtClean="0"/>
              <a:t>We love feedback - we monitor </a:t>
            </a:r>
            <a:r>
              <a:rPr lang="en-US" dirty="0" smtClean="0">
                <a:hlinkClick r:id="rId4"/>
              </a:rPr>
              <a:t>Stack Overflow</a:t>
            </a:r>
            <a:r>
              <a:rPr lang="en-US" dirty="0" smtClean="0"/>
              <a:t>, </a:t>
            </a:r>
            <a:r>
              <a:rPr lang="en-US" dirty="0" smtClean="0">
                <a:hlinkClick r:id="rId5"/>
              </a:rPr>
              <a:t>GitHub</a:t>
            </a:r>
            <a:r>
              <a:rPr lang="en-US" dirty="0" smtClean="0"/>
              <a:t>, and </a:t>
            </a:r>
            <a:r>
              <a:rPr lang="en-US" dirty="0" smtClean="0">
                <a:hlinkClick r:id="rId6"/>
              </a:rPr>
              <a:t>UserVoice</a:t>
            </a:r>
            <a:r>
              <a:rPr lang="en-US" dirty="0" smtClean="0"/>
              <a:t> for feedback and to prioritize future work. Join our community!</a:t>
            </a:r>
          </a:p>
          <a:p>
            <a:endParaRPr lang="en-US" dirty="0"/>
          </a:p>
        </p:txBody>
      </p:sp>
      <p:sp>
        <p:nvSpPr>
          <p:cNvPr id="2" name="Title 1"/>
          <p:cNvSpPr>
            <a:spLocks noGrp="1"/>
          </p:cNvSpPr>
          <p:nvPr>
            <p:ph type="title"/>
          </p:nvPr>
        </p:nvSpPr>
        <p:spPr/>
        <p:txBody>
          <a:bodyPr/>
          <a:lstStyle/>
          <a:p>
            <a:r>
              <a:rPr lang="en-US" dirty="0" smtClean="0"/>
              <a:t>Call to Action</a:t>
            </a:r>
            <a:endParaRPr lang="en-US" dirty="0"/>
          </a:p>
        </p:txBody>
      </p:sp>
    </p:spTree>
    <p:extLst>
      <p:ext uri="{BB962C8B-B14F-4D97-AF65-F5344CB8AC3E}">
        <p14:creationId xmlns:p14="http://schemas.microsoft.com/office/powerpoint/2010/main" val="211127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882" y="5231556"/>
            <a:ext cx="12434711" cy="640233"/>
          </a:xfrm>
          <a:prstGeom prst="rect">
            <a:avLst/>
          </a:prstGeom>
        </p:spPr>
        <p:txBody>
          <a:bodyPr/>
          <a:lstStyle/>
          <a:p>
            <a:pPr marL="0" indent="0" algn="ctr">
              <a:buNone/>
            </a:pPr>
            <a:r>
              <a:rPr lang="en-US" sz="3199" dirty="0">
                <a:hlinkClick r:id="rId2"/>
              </a:rPr>
              <a:t>http://dev.office.com/devprogram</a:t>
            </a:r>
            <a:r>
              <a:rPr lang="en-US" sz="3199" dirty="0"/>
              <a:t> </a:t>
            </a:r>
          </a:p>
        </p:txBody>
      </p:sp>
      <p:sp>
        <p:nvSpPr>
          <p:cNvPr id="6" name="Title 5"/>
          <p:cNvSpPr>
            <a:spLocks noGrp="1"/>
          </p:cNvSpPr>
          <p:nvPr>
            <p:ph type="title"/>
          </p:nvPr>
        </p:nvSpPr>
        <p:spPr/>
        <p:txBody>
          <a:bodyPr/>
          <a:lstStyle/>
          <a:p>
            <a:r>
              <a:rPr lang="en-US" dirty="0" smtClean="0"/>
              <a:t>Developer Program Launch</a:t>
            </a:r>
            <a:endParaRPr lang="en-US" dirty="0"/>
          </a:p>
        </p:txBody>
      </p:sp>
      <p:grpSp>
        <p:nvGrpSpPr>
          <p:cNvPr id="83" name="Group 82"/>
          <p:cNvGrpSpPr/>
          <p:nvPr/>
        </p:nvGrpSpPr>
        <p:grpSpPr>
          <a:xfrm>
            <a:off x="4662709" y="3198857"/>
            <a:ext cx="3114234" cy="3817395"/>
            <a:chOff x="4662488" y="3198813"/>
            <a:chExt cx="3114676" cy="3817937"/>
          </a:xfrm>
        </p:grpSpPr>
        <p:sp>
          <p:nvSpPr>
            <p:cNvPr id="84" name="AutoShape 3"/>
            <p:cNvSpPr>
              <a:spLocks noChangeAspect="1" noChangeArrowheads="1" noTextEdit="1"/>
            </p:cNvSpPr>
            <p:nvPr/>
          </p:nvSpPr>
          <p:spPr bwMode="auto">
            <a:xfrm>
              <a:off x="4732338" y="3198813"/>
              <a:ext cx="2974975" cy="37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89" name="Freeform 5"/>
            <p:cNvSpPr>
              <a:spLocks/>
            </p:cNvSpPr>
            <p:nvPr/>
          </p:nvSpPr>
          <p:spPr bwMode="auto">
            <a:xfrm>
              <a:off x="6946901" y="5176838"/>
              <a:ext cx="830263" cy="1839912"/>
            </a:xfrm>
            <a:custGeom>
              <a:avLst/>
              <a:gdLst>
                <a:gd name="T0" fmla="*/ 12 w 72"/>
                <a:gd name="T1" fmla="*/ 0 h 160"/>
                <a:gd name="T2" fmla="*/ 0 w 72"/>
                <a:gd name="T3" fmla="*/ 76 h 160"/>
                <a:gd name="T4" fmla="*/ 57 w 72"/>
                <a:gd name="T5" fmla="*/ 151 h 160"/>
                <a:gd name="T6" fmla="*/ 67 w 72"/>
                <a:gd name="T7" fmla="*/ 151 h 160"/>
                <a:gd name="T8" fmla="*/ 12 w 72"/>
                <a:gd name="T9" fmla="*/ 0 h 160"/>
              </a:gdLst>
              <a:ahLst/>
              <a:cxnLst>
                <a:cxn ang="0">
                  <a:pos x="T0" y="T1"/>
                </a:cxn>
                <a:cxn ang="0">
                  <a:pos x="T2" y="T3"/>
                </a:cxn>
                <a:cxn ang="0">
                  <a:pos x="T4" y="T5"/>
                </a:cxn>
                <a:cxn ang="0">
                  <a:pos x="T6" y="T7"/>
                </a:cxn>
                <a:cxn ang="0">
                  <a:pos x="T8" y="T9"/>
                </a:cxn>
              </a:cxnLst>
              <a:rect l="0" t="0" r="r" b="b"/>
              <a:pathLst>
                <a:path w="72" h="160">
                  <a:moveTo>
                    <a:pt x="12" y="0"/>
                  </a:moveTo>
                  <a:cubicBezTo>
                    <a:pt x="11" y="24"/>
                    <a:pt x="8" y="49"/>
                    <a:pt x="0" y="76"/>
                  </a:cubicBezTo>
                  <a:cubicBezTo>
                    <a:pt x="45" y="82"/>
                    <a:pt x="56" y="147"/>
                    <a:pt x="57" y="151"/>
                  </a:cubicBezTo>
                  <a:cubicBezTo>
                    <a:pt x="58" y="160"/>
                    <a:pt x="67" y="157"/>
                    <a:pt x="67" y="151"/>
                  </a:cubicBezTo>
                  <a:cubicBezTo>
                    <a:pt x="72" y="50"/>
                    <a:pt x="21" y="7"/>
                    <a:pt x="12"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6" name="Freeform 6"/>
            <p:cNvSpPr>
              <a:spLocks/>
            </p:cNvSpPr>
            <p:nvPr/>
          </p:nvSpPr>
          <p:spPr bwMode="auto">
            <a:xfrm>
              <a:off x="4662488" y="5187950"/>
              <a:ext cx="819150" cy="1828800"/>
            </a:xfrm>
            <a:custGeom>
              <a:avLst/>
              <a:gdLst>
                <a:gd name="T0" fmla="*/ 59 w 71"/>
                <a:gd name="T1" fmla="*/ 0 h 159"/>
                <a:gd name="T2" fmla="*/ 5 w 71"/>
                <a:gd name="T3" fmla="*/ 150 h 159"/>
                <a:gd name="T4" fmla="*/ 15 w 71"/>
                <a:gd name="T5" fmla="*/ 150 h 159"/>
                <a:gd name="T6" fmla="*/ 71 w 71"/>
                <a:gd name="T7" fmla="*/ 75 h 159"/>
                <a:gd name="T8" fmla="*/ 59 w 71"/>
                <a:gd name="T9" fmla="*/ 0 h 159"/>
              </a:gdLst>
              <a:ahLst/>
              <a:cxnLst>
                <a:cxn ang="0">
                  <a:pos x="T0" y="T1"/>
                </a:cxn>
                <a:cxn ang="0">
                  <a:pos x="T2" y="T3"/>
                </a:cxn>
                <a:cxn ang="0">
                  <a:pos x="T4" y="T5"/>
                </a:cxn>
                <a:cxn ang="0">
                  <a:pos x="T6" y="T7"/>
                </a:cxn>
                <a:cxn ang="0">
                  <a:pos x="T8" y="T9"/>
                </a:cxn>
              </a:cxnLst>
              <a:rect l="0" t="0" r="r" b="b"/>
              <a:pathLst>
                <a:path w="71" h="159">
                  <a:moveTo>
                    <a:pt x="59" y="0"/>
                  </a:moveTo>
                  <a:cubicBezTo>
                    <a:pt x="48" y="9"/>
                    <a:pt x="0" y="52"/>
                    <a:pt x="5" y="150"/>
                  </a:cubicBezTo>
                  <a:cubicBezTo>
                    <a:pt x="5" y="156"/>
                    <a:pt x="14" y="159"/>
                    <a:pt x="15" y="150"/>
                  </a:cubicBezTo>
                  <a:cubicBezTo>
                    <a:pt x="16" y="146"/>
                    <a:pt x="27" y="82"/>
                    <a:pt x="71" y="75"/>
                  </a:cubicBezTo>
                  <a:cubicBezTo>
                    <a:pt x="63" y="49"/>
                    <a:pt x="60" y="23"/>
                    <a:pt x="59" y="0"/>
                  </a:cubicBezTo>
                  <a:close/>
                </a:path>
              </a:pathLst>
            </a:custGeom>
            <a:solidFill>
              <a:srgbClr val="BAD80A"/>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7" name="Freeform 7"/>
            <p:cNvSpPr>
              <a:spLocks/>
            </p:cNvSpPr>
            <p:nvPr/>
          </p:nvSpPr>
          <p:spPr bwMode="auto">
            <a:xfrm>
              <a:off x="6105526" y="5119688"/>
              <a:ext cx="230188" cy="1851025"/>
            </a:xfrm>
            <a:custGeom>
              <a:avLst/>
              <a:gdLst>
                <a:gd name="T0" fmla="*/ 10 w 20"/>
                <a:gd name="T1" fmla="*/ 0 h 161"/>
                <a:gd name="T2" fmla="*/ 10 w 20"/>
                <a:gd name="T3" fmla="*/ 0 h 161"/>
                <a:gd name="T4" fmla="*/ 10 w 20"/>
                <a:gd name="T5" fmla="*/ 0 h 161"/>
                <a:gd name="T6" fmla="*/ 10 w 20"/>
                <a:gd name="T7" fmla="*/ 0 h 161"/>
                <a:gd name="T8" fmla="*/ 10 w 20"/>
                <a:gd name="T9" fmla="*/ 0 h 161"/>
                <a:gd name="T10" fmla="*/ 0 w 20"/>
                <a:gd name="T11" fmla="*/ 11 h 161"/>
                <a:gd name="T12" fmla="*/ 0 w 20"/>
                <a:gd name="T13" fmla="*/ 149 h 161"/>
                <a:gd name="T14" fmla="*/ 10 w 20"/>
                <a:gd name="T15" fmla="*/ 161 h 161"/>
                <a:gd name="T16" fmla="*/ 10 w 20"/>
                <a:gd name="T17" fmla="*/ 161 h 161"/>
                <a:gd name="T18" fmla="*/ 10 w 20"/>
                <a:gd name="T19" fmla="*/ 161 h 161"/>
                <a:gd name="T20" fmla="*/ 10 w 20"/>
                <a:gd name="T21" fmla="*/ 161 h 161"/>
                <a:gd name="T22" fmla="*/ 10 w 20"/>
                <a:gd name="T23" fmla="*/ 161 h 161"/>
                <a:gd name="T24" fmla="*/ 20 w 20"/>
                <a:gd name="T25" fmla="*/ 149 h 161"/>
                <a:gd name="T26" fmla="*/ 20 w 20"/>
                <a:gd name="T27" fmla="*/ 11 h 161"/>
                <a:gd name="T28" fmla="*/ 10 w 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61">
                  <a:moveTo>
                    <a:pt x="10" y="0"/>
                  </a:moveTo>
                  <a:cubicBezTo>
                    <a:pt x="10" y="0"/>
                    <a:pt x="10" y="0"/>
                    <a:pt x="10" y="0"/>
                  </a:cubicBezTo>
                  <a:cubicBezTo>
                    <a:pt x="10" y="0"/>
                    <a:pt x="10" y="0"/>
                    <a:pt x="10" y="0"/>
                  </a:cubicBezTo>
                  <a:cubicBezTo>
                    <a:pt x="10" y="0"/>
                    <a:pt x="10" y="0"/>
                    <a:pt x="10" y="0"/>
                  </a:cubicBezTo>
                  <a:cubicBezTo>
                    <a:pt x="10" y="0"/>
                    <a:pt x="10" y="0"/>
                    <a:pt x="10" y="0"/>
                  </a:cubicBezTo>
                  <a:cubicBezTo>
                    <a:pt x="0" y="0"/>
                    <a:pt x="0" y="11"/>
                    <a:pt x="0" y="11"/>
                  </a:cubicBezTo>
                  <a:cubicBezTo>
                    <a:pt x="0" y="11"/>
                    <a:pt x="0" y="144"/>
                    <a:pt x="0" y="149"/>
                  </a:cubicBezTo>
                  <a:cubicBezTo>
                    <a:pt x="0" y="154"/>
                    <a:pt x="0" y="161"/>
                    <a:pt x="10" y="161"/>
                  </a:cubicBezTo>
                  <a:cubicBezTo>
                    <a:pt x="10" y="161"/>
                    <a:pt x="10" y="161"/>
                    <a:pt x="10" y="161"/>
                  </a:cubicBezTo>
                  <a:cubicBezTo>
                    <a:pt x="10" y="161"/>
                    <a:pt x="10" y="161"/>
                    <a:pt x="10" y="161"/>
                  </a:cubicBezTo>
                  <a:cubicBezTo>
                    <a:pt x="10" y="161"/>
                    <a:pt x="10" y="161"/>
                    <a:pt x="10" y="161"/>
                  </a:cubicBezTo>
                  <a:cubicBezTo>
                    <a:pt x="10" y="161"/>
                    <a:pt x="10" y="161"/>
                    <a:pt x="10" y="161"/>
                  </a:cubicBezTo>
                  <a:cubicBezTo>
                    <a:pt x="20" y="161"/>
                    <a:pt x="20" y="154"/>
                    <a:pt x="20" y="149"/>
                  </a:cubicBezTo>
                  <a:cubicBezTo>
                    <a:pt x="20" y="144"/>
                    <a:pt x="20" y="11"/>
                    <a:pt x="20" y="11"/>
                  </a:cubicBezTo>
                  <a:cubicBezTo>
                    <a:pt x="20" y="11"/>
                    <a:pt x="20" y="0"/>
                    <a:pt x="1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8" name="Freeform 8"/>
            <p:cNvSpPr>
              <a:spLocks/>
            </p:cNvSpPr>
            <p:nvPr/>
          </p:nvSpPr>
          <p:spPr bwMode="auto">
            <a:xfrm>
              <a:off x="5851526" y="3198813"/>
              <a:ext cx="738188" cy="425450"/>
            </a:xfrm>
            <a:custGeom>
              <a:avLst/>
              <a:gdLst>
                <a:gd name="T0" fmla="*/ 64 w 64"/>
                <a:gd name="T1" fmla="*/ 37 h 37"/>
                <a:gd name="T2" fmla="*/ 32 w 64"/>
                <a:gd name="T3" fmla="*/ 0 h 37"/>
                <a:gd name="T4" fmla="*/ 32 w 64"/>
                <a:gd name="T5" fmla="*/ 0 h 37"/>
                <a:gd name="T6" fmla="*/ 0 w 64"/>
                <a:gd name="T7" fmla="*/ 37 h 37"/>
                <a:gd name="T8" fmla="*/ 64 w 64"/>
                <a:gd name="T9" fmla="*/ 37 h 37"/>
              </a:gdLst>
              <a:ahLst/>
              <a:cxnLst>
                <a:cxn ang="0">
                  <a:pos x="T0" y="T1"/>
                </a:cxn>
                <a:cxn ang="0">
                  <a:pos x="T2" y="T3"/>
                </a:cxn>
                <a:cxn ang="0">
                  <a:pos x="T4" y="T5"/>
                </a:cxn>
                <a:cxn ang="0">
                  <a:pos x="T6" y="T7"/>
                </a:cxn>
                <a:cxn ang="0">
                  <a:pos x="T8" y="T9"/>
                </a:cxn>
              </a:cxnLst>
              <a:rect l="0" t="0" r="r" b="b"/>
              <a:pathLst>
                <a:path w="64" h="37">
                  <a:moveTo>
                    <a:pt x="64" y="37"/>
                  </a:moveTo>
                  <a:cubicBezTo>
                    <a:pt x="51" y="14"/>
                    <a:pt x="38" y="0"/>
                    <a:pt x="32" y="0"/>
                  </a:cubicBezTo>
                  <a:cubicBezTo>
                    <a:pt x="32" y="0"/>
                    <a:pt x="32" y="0"/>
                    <a:pt x="32" y="0"/>
                  </a:cubicBezTo>
                  <a:cubicBezTo>
                    <a:pt x="26" y="0"/>
                    <a:pt x="13" y="14"/>
                    <a:pt x="0" y="37"/>
                  </a:cubicBezTo>
                  <a:lnTo>
                    <a:pt x="64" y="37"/>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99" name="Freeform 9"/>
            <p:cNvSpPr>
              <a:spLocks noEditPoints="1"/>
            </p:cNvSpPr>
            <p:nvPr/>
          </p:nvSpPr>
          <p:spPr bwMode="auto">
            <a:xfrm>
              <a:off x="5262563" y="3727450"/>
              <a:ext cx="1914525" cy="2484437"/>
            </a:xfrm>
            <a:custGeom>
              <a:avLst/>
              <a:gdLst>
                <a:gd name="T0" fmla="*/ 120 w 166"/>
                <a:gd name="T1" fmla="*/ 0 h 216"/>
                <a:gd name="T2" fmla="*/ 46 w 166"/>
                <a:gd name="T3" fmla="*/ 0 h 216"/>
                <a:gd name="T4" fmla="*/ 32 w 166"/>
                <a:gd name="T5" fmla="*/ 216 h 216"/>
                <a:gd name="T6" fmla="*/ 65 w 166"/>
                <a:gd name="T7" fmla="*/ 216 h 216"/>
                <a:gd name="T8" fmla="*/ 65 w 166"/>
                <a:gd name="T9" fmla="*/ 132 h 216"/>
                <a:gd name="T10" fmla="*/ 70 w 166"/>
                <a:gd name="T11" fmla="*/ 118 h 216"/>
                <a:gd name="T12" fmla="*/ 83 w 166"/>
                <a:gd name="T13" fmla="*/ 113 h 216"/>
                <a:gd name="T14" fmla="*/ 96 w 166"/>
                <a:gd name="T15" fmla="*/ 118 h 216"/>
                <a:gd name="T16" fmla="*/ 101 w 166"/>
                <a:gd name="T17" fmla="*/ 132 h 216"/>
                <a:gd name="T18" fmla="*/ 101 w 166"/>
                <a:gd name="T19" fmla="*/ 216 h 216"/>
                <a:gd name="T20" fmla="*/ 134 w 166"/>
                <a:gd name="T21" fmla="*/ 216 h 216"/>
                <a:gd name="T22" fmla="*/ 120 w 166"/>
                <a:gd name="T23" fmla="*/ 0 h 216"/>
                <a:gd name="T24" fmla="*/ 83 w 166"/>
                <a:gd name="T25" fmla="*/ 75 h 216"/>
                <a:gd name="T26" fmla="*/ 57 w 166"/>
                <a:gd name="T27" fmla="*/ 49 h 216"/>
                <a:gd name="T28" fmla="*/ 83 w 166"/>
                <a:gd name="T29" fmla="*/ 23 h 216"/>
                <a:gd name="T30" fmla="*/ 109 w 166"/>
                <a:gd name="T31" fmla="*/ 49 h 216"/>
                <a:gd name="T32" fmla="*/ 83 w 166"/>
                <a:gd name="T33" fmla="*/ 7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216">
                  <a:moveTo>
                    <a:pt x="120" y="0"/>
                  </a:moveTo>
                  <a:cubicBezTo>
                    <a:pt x="46" y="0"/>
                    <a:pt x="46" y="0"/>
                    <a:pt x="46" y="0"/>
                  </a:cubicBezTo>
                  <a:cubicBezTo>
                    <a:pt x="21" y="47"/>
                    <a:pt x="0" y="126"/>
                    <a:pt x="32" y="216"/>
                  </a:cubicBezTo>
                  <a:cubicBezTo>
                    <a:pt x="32" y="216"/>
                    <a:pt x="50" y="216"/>
                    <a:pt x="65" y="216"/>
                  </a:cubicBezTo>
                  <a:cubicBezTo>
                    <a:pt x="65" y="132"/>
                    <a:pt x="65" y="132"/>
                    <a:pt x="65" y="132"/>
                  </a:cubicBezTo>
                  <a:cubicBezTo>
                    <a:pt x="65" y="130"/>
                    <a:pt x="65" y="123"/>
                    <a:pt x="70" y="118"/>
                  </a:cubicBezTo>
                  <a:cubicBezTo>
                    <a:pt x="72" y="116"/>
                    <a:pt x="77" y="113"/>
                    <a:pt x="83" y="113"/>
                  </a:cubicBezTo>
                  <a:cubicBezTo>
                    <a:pt x="90" y="113"/>
                    <a:pt x="94" y="116"/>
                    <a:pt x="96" y="118"/>
                  </a:cubicBezTo>
                  <a:cubicBezTo>
                    <a:pt x="101" y="123"/>
                    <a:pt x="101" y="130"/>
                    <a:pt x="101" y="132"/>
                  </a:cubicBezTo>
                  <a:cubicBezTo>
                    <a:pt x="101" y="216"/>
                    <a:pt x="101" y="216"/>
                    <a:pt x="101" y="216"/>
                  </a:cubicBezTo>
                  <a:cubicBezTo>
                    <a:pt x="116" y="216"/>
                    <a:pt x="134" y="216"/>
                    <a:pt x="134" y="216"/>
                  </a:cubicBezTo>
                  <a:cubicBezTo>
                    <a:pt x="166" y="126"/>
                    <a:pt x="145" y="47"/>
                    <a:pt x="120" y="0"/>
                  </a:cubicBezTo>
                  <a:close/>
                  <a:moveTo>
                    <a:pt x="83" y="75"/>
                  </a:moveTo>
                  <a:cubicBezTo>
                    <a:pt x="69" y="75"/>
                    <a:pt x="57" y="63"/>
                    <a:pt x="57" y="49"/>
                  </a:cubicBezTo>
                  <a:cubicBezTo>
                    <a:pt x="57" y="35"/>
                    <a:pt x="69" y="23"/>
                    <a:pt x="83" y="23"/>
                  </a:cubicBezTo>
                  <a:cubicBezTo>
                    <a:pt x="97" y="23"/>
                    <a:pt x="109" y="35"/>
                    <a:pt x="109" y="49"/>
                  </a:cubicBezTo>
                  <a:cubicBezTo>
                    <a:pt x="109" y="63"/>
                    <a:pt x="97" y="75"/>
                    <a:pt x="83" y="75"/>
                  </a:cubicBezTo>
                  <a:close/>
                </a:path>
              </a:pathLst>
            </a:custGeom>
            <a:solidFill>
              <a:srgbClr val="0078D7"/>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100" name="Freeform 10"/>
            <p:cNvSpPr>
              <a:spLocks/>
            </p:cNvSpPr>
            <p:nvPr/>
          </p:nvSpPr>
          <p:spPr bwMode="auto">
            <a:xfrm>
              <a:off x="5619751" y="6292850"/>
              <a:ext cx="392113" cy="92075"/>
            </a:xfrm>
            <a:custGeom>
              <a:avLst/>
              <a:gdLst>
                <a:gd name="T0" fmla="*/ 34 w 34"/>
                <a:gd name="T1" fmla="*/ 0 h 8"/>
                <a:gd name="T2" fmla="*/ 5 w 34"/>
                <a:gd name="T3" fmla="*/ 0 h 8"/>
                <a:gd name="T4" fmla="*/ 0 w 34"/>
                <a:gd name="T5" fmla="*/ 4 h 8"/>
                <a:gd name="T6" fmla="*/ 5 w 34"/>
                <a:gd name="T7" fmla="*/ 8 h 8"/>
                <a:gd name="T8" fmla="*/ 34 w 34"/>
                <a:gd name="T9" fmla="*/ 8 h 8"/>
                <a:gd name="T10" fmla="*/ 34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4" y="0"/>
                  </a:moveTo>
                  <a:cubicBezTo>
                    <a:pt x="5" y="0"/>
                    <a:pt x="5" y="0"/>
                    <a:pt x="5" y="0"/>
                  </a:cubicBezTo>
                  <a:cubicBezTo>
                    <a:pt x="2" y="0"/>
                    <a:pt x="0" y="2"/>
                    <a:pt x="0" y="4"/>
                  </a:cubicBezTo>
                  <a:cubicBezTo>
                    <a:pt x="0" y="6"/>
                    <a:pt x="2" y="8"/>
                    <a:pt x="5" y="8"/>
                  </a:cubicBezTo>
                  <a:cubicBezTo>
                    <a:pt x="34" y="8"/>
                    <a:pt x="34" y="8"/>
                    <a:pt x="34" y="8"/>
                  </a:cubicBezTo>
                  <a:lnTo>
                    <a:pt x="34" y="0"/>
                  </a:ln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sp>
          <p:nvSpPr>
            <p:cNvPr id="101" name="Freeform 11"/>
            <p:cNvSpPr>
              <a:spLocks/>
            </p:cNvSpPr>
            <p:nvPr/>
          </p:nvSpPr>
          <p:spPr bwMode="auto">
            <a:xfrm>
              <a:off x="6427788" y="6292850"/>
              <a:ext cx="392113" cy="92075"/>
            </a:xfrm>
            <a:custGeom>
              <a:avLst/>
              <a:gdLst>
                <a:gd name="T0" fmla="*/ 30 w 34"/>
                <a:gd name="T1" fmla="*/ 0 h 8"/>
                <a:gd name="T2" fmla="*/ 0 w 34"/>
                <a:gd name="T3" fmla="*/ 0 h 8"/>
                <a:gd name="T4" fmla="*/ 0 w 34"/>
                <a:gd name="T5" fmla="*/ 8 h 8"/>
                <a:gd name="T6" fmla="*/ 30 w 34"/>
                <a:gd name="T7" fmla="*/ 8 h 8"/>
                <a:gd name="T8" fmla="*/ 34 w 34"/>
                <a:gd name="T9" fmla="*/ 4 h 8"/>
                <a:gd name="T10" fmla="*/ 30 w 34"/>
                <a:gd name="T11" fmla="*/ 0 h 8"/>
              </a:gdLst>
              <a:ahLst/>
              <a:cxnLst>
                <a:cxn ang="0">
                  <a:pos x="T0" y="T1"/>
                </a:cxn>
                <a:cxn ang="0">
                  <a:pos x="T2" y="T3"/>
                </a:cxn>
                <a:cxn ang="0">
                  <a:pos x="T4" y="T5"/>
                </a:cxn>
                <a:cxn ang="0">
                  <a:pos x="T6" y="T7"/>
                </a:cxn>
                <a:cxn ang="0">
                  <a:pos x="T8" y="T9"/>
                </a:cxn>
                <a:cxn ang="0">
                  <a:pos x="T10" y="T11"/>
                </a:cxn>
              </a:cxnLst>
              <a:rect l="0" t="0" r="r" b="b"/>
              <a:pathLst>
                <a:path w="34" h="8">
                  <a:moveTo>
                    <a:pt x="30" y="0"/>
                  </a:moveTo>
                  <a:cubicBezTo>
                    <a:pt x="0" y="0"/>
                    <a:pt x="0" y="0"/>
                    <a:pt x="0" y="0"/>
                  </a:cubicBezTo>
                  <a:cubicBezTo>
                    <a:pt x="0" y="8"/>
                    <a:pt x="0" y="8"/>
                    <a:pt x="0" y="8"/>
                  </a:cubicBezTo>
                  <a:cubicBezTo>
                    <a:pt x="30" y="8"/>
                    <a:pt x="30" y="8"/>
                    <a:pt x="30" y="8"/>
                  </a:cubicBezTo>
                  <a:cubicBezTo>
                    <a:pt x="32" y="8"/>
                    <a:pt x="34" y="6"/>
                    <a:pt x="34" y="4"/>
                  </a:cubicBezTo>
                  <a:cubicBezTo>
                    <a:pt x="34" y="2"/>
                    <a:pt x="32" y="0"/>
                    <a:pt x="30" y="0"/>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563"/>
              <a:endParaRPr lang="en-US">
                <a:noFill/>
              </a:endParaRPr>
            </a:p>
          </p:txBody>
        </p:sp>
      </p:grpSp>
      <p:grpSp>
        <p:nvGrpSpPr>
          <p:cNvPr id="294" name="Group 293"/>
          <p:cNvGrpSpPr/>
          <p:nvPr/>
        </p:nvGrpSpPr>
        <p:grpSpPr>
          <a:xfrm>
            <a:off x="467184" y="2305432"/>
            <a:ext cx="2335911" cy="1951946"/>
            <a:chOff x="457200" y="2260433"/>
            <a:chExt cx="2290317" cy="1913846"/>
          </a:xfrm>
        </p:grpSpPr>
        <p:sp>
          <p:nvSpPr>
            <p:cNvPr id="67" name="Rectangle 66"/>
            <p:cNvSpPr/>
            <p:nvPr/>
          </p:nvSpPr>
          <p:spPr>
            <a:xfrm>
              <a:off x="457200" y="3466393"/>
              <a:ext cx="2290317" cy="707886"/>
            </a:xfrm>
            <a:prstGeom prst="rect">
              <a:avLst/>
            </a:prstGeom>
          </p:spPr>
          <p:txBody>
            <a:bodyPr wrap="square">
              <a:spAutoFit/>
            </a:bodyPr>
            <a:lstStyle/>
            <a:p>
              <a:pPr algn="ctr" defTabSz="932563"/>
              <a:r>
                <a:rPr lang="en-US" sz="2000" dirty="0">
                  <a:solidFill>
                    <a:srgbClr val="FFFFFF"/>
                  </a:solidFill>
                </a:rPr>
                <a:t>E-mail </a:t>
              </a:r>
              <a:br>
                <a:rPr lang="en-US" sz="2000" dirty="0">
                  <a:solidFill>
                    <a:srgbClr val="FFFFFF"/>
                  </a:solidFill>
                </a:rPr>
              </a:br>
              <a:r>
                <a:rPr lang="en-US" sz="2000" dirty="0">
                  <a:solidFill>
                    <a:srgbClr val="FFFFFF"/>
                  </a:solidFill>
                </a:rPr>
                <a:t>Newsletters</a:t>
              </a:r>
            </a:p>
          </p:txBody>
        </p:sp>
        <p:grpSp>
          <p:nvGrpSpPr>
            <p:cNvPr id="293" name="Group 292"/>
            <p:cNvGrpSpPr/>
            <p:nvPr/>
          </p:nvGrpSpPr>
          <p:grpSpPr>
            <a:xfrm>
              <a:off x="746844" y="2260433"/>
              <a:ext cx="1711028" cy="991002"/>
              <a:chOff x="860785" y="2260433"/>
              <a:chExt cx="1711028" cy="991002"/>
            </a:xfrm>
          </p:grpSpPr>
          <p:grpSp>
            <p:nvGrpSpPr>
              <p:cNvPr id="63" name="Group 62"/>
              <p:cNvGrpSpPr/>
              <p:nvPr/>
            </p:nvGrpSpPr>
            <p:grpSpPr>
              <a:xfrm>
                <a:off x="860785" y="2260433"/>
                <a:ext cx="1711028" cy="991002"/>
                <a:chOff x="506413" y="1770063"/>
                <a:chExt cx="2105025" cy="1219200"/>
              </a:xfrm>
            </p:grpSpPr>
            <p:sp>
              <p:nvSpPr>
                <p:cNvPr id="59" name="Rectangle 20"/>
                <p:cNvSpPr>
                  <a:spLocks noChangeArrowheads="1"/>
                </p:cNvSpPr>
                <p:nvPr/>
              </p:nvSpPr>
              <p:spPr bwMode="auto">
                <a:xfrm>
                  <a:off x="758825" y="1770063"/>
                  <a:ext cx="1624012" cy="112077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sp>
              <p:nvSpPr>
                <p:cNvPr id="60" name="Oval 21"/>
                <p:cNvSpPr>
                  <a:spLocks noChangeArrowheads="1"/>
                </p:cNvSpPr>
                <p:nvPr/>
              </p:nvSpPr>
              <p:spPr bwMode="auto">
                <a:xfrm>
                  <a:off x="1552575" y="1793876"/>
                  <a:ext cx="36512" cy="365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sp>
              <p:nvSpPr>
                <p:cNvPr id="61" name="Rectangle 22"/>
                <p:cNvSpPr>
                  <a:spLocks noChangeArrowheads="1"/>
                </p:cNvSpPr>
                <p:nvPr/>
              </p:nvSpPr>
              <p:spPr bwMode="auto">
                <a:xfrm>
                  <a:off x="819150" y="1855788"/>
                  <a:ext cx="1514475" cy="987425"/>
                </a:xfrm>
                <a:prstGeom prst="rect">
                  <a:avLst/>
                </a:prstGeom>
                <a:solidFill>
                  <a:srgbClr val="5C2D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sp>
              <p:nvSpPr>
                <p:cNvPr id="62" name="Freeform 23"/>
                <p:cNvSpPr>
                  <a:spLocks/>
                </p:cNvSpPr>
                <p:nvPr/>
              </p:nvSpPr>
              <p:spPr bwMode="auto">
                <a:xfrm>
                  <a:off x="506413" y="2903538"/>
                  <a:ext cx="2105025" cy="85725"/>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a:solidFill>
                      <a:srgbClr val="404040"/>
                    </a:solidFill>
                  </a:endParaRPr>
                </a:p>
              </p:txBody>
            </p:sp>
          </p:grpSp>
          <p:sp>
            <p:nvSpPr>
              <p:cNvPr id="2" name="Rectangle 1"/>
              <p:cNvSpPr/>
              <p:nvPr/>
            </p:nvSpPr>
            <p:spPr bwMode="auto">
              <a:xfrm>
                <a:off x="1416844" y="2379232"/>
                <a:ext cx="8465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 name="Straight Connector 4"/>
              <p:cNvCxnSpPr/>
              <p:nvPr/>
            </p:nvCxnSpPr>
            <p:spPr>
              <a:xfrm>
                <a:off x="1416844" y="253061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416844" y="260803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416844" y="2685462"/>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416844" y="2762886"/>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bwMode="auto">
              <a:xfrm>
                <a:off x="1142807" y="2375321"/>
                <a:ext cx="234036" cy="73958"/>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1142807" y="2469924"/>
                <a:ext cx="234036" cy="614564"/>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108" name="Straight Connector 107"/>
              <p:cNvCxnSpPr/>
              <p:nvPr/>
            </p:nvCxnSpPr>
            <p:spPr>
              <a:xfrm>
                <a:off x="1416844" y="2840310"/>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416844" y="2917734"/>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416844" y="2995158"/>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416844" y="3072583"/>
                <a:ext cx="846536" cy="0"/>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297" name="Group 296"/>
          <p:cNvGrpSpPr/>
          <p:nvPr/>
        </p:nvGrpSpPr>
        <p:grpSpPr>
          <a:xfrm>
            <a:off x="3348204" y="2328270"/>
            <a:ext cx="1642550" cy="2243012"/>
            <a:chOff x="3320378" y="2282825"/>
            <a:chExt cx="1610489" cy="2199231"/>
          </a:xfrm>
        </p:grpSpPr>
        <p:sp>
          <p:nvSpPr>
            <p:cNvPr id="1041" name="Rectangle 1040"/>
            <p:cNvSpPr/>
            <p:nvPr/>
          </p:nvSpPr>
          <p:spPr>
            <a:xfrm>
              <a:off x="3320378" y="3466393"/>
              <a:ext cx="1610489" cy="1015663"/>
            </a:xfrm>
            <a:prstGeom prst="rect">
              <a:avLst/>
            </a:prstGeom>
          </p:spPr>
          <p:txBody>
            <a:bodyPr wrap="square">
              <a:spAutoFit/>
            </a:bodyPr>
            <a:lstStyle/>
            <a:p>
              <a:pPr algn="ctr" defTabSz="932563"/>
              <a:r>
                <a:rPr lang="en-US" sz="2000" dirty="0">
                  <a:solidFill>
                    <a:srgbClr val="FFFFFF"/>
                  </a:solidFill>
                </a:rPr>
                <a:t>Free Developer Subscription</a:t>
              </a:r>
            </a:p>
          </p:txBody>
        </p:sp>
        <p:grpSp>
          <p:nvGrpSpPr>
            <p:cNvPr id="1130" name="Group 1129"/>
            <p:cNvGrpSpPr/>
            <p:nvPr/>
          </p:nvGrpSpPr>
          <p:grpSpPr>
            <a:xfrm>
              <a:off x="3376613" y="2282825"/>
              <a:ext cx="1422401" cy="1065213"/>
              <a:chOff x="3376613" y="2282825"/>
              <a:chExt cx="1422401" cy="1065213"/>
            </a:xfrm>
          </p:grpSpPr>
          <p:sp>
            <p:nvSpPr>
              <p:cNvPr id="24" name="Freeform 7"/>
              <p:cNvSpPr>
                <a:spLocks/>
              </p:cNvSpPr>
              <p:nvPr/>
            </p:nvSpPr>
            <p:spPr bwMode="auto">
              <a:xfrm>
                <a:off x="3376613" y="2741613"/>
                <a:ext cx="419100" cy="555625"/>
              </a:xfrm>
              <a:custGeom>
                <a:avLst/>
                <a:gdLst>
                  <a:gd name="T0" fmla="*/ 0 w 139"/>
                  <a:gd name="T1" fmla="*/ 184 h 184"/>
                  <a:gd name="T2" fmla="*/ 34 w 139"/>
                  <a:gd name="T3" fmla="*/ 116 h 184"/>
                  <a:gd name="T4" fmla="*/ 30 w 139"/>
                  <a:gd name="T5" fmla="*/ 90 h 184"/>
                  <a:gd name="T6" fmla="*/ 30 w 139"/>
                  <a:gd name="T7" fmla="*/ 58 h 184"/>
                  <a:gd name="T8" fmla="*/ 81 w 139"/>
                  <a:gd name="T9" fmla="*/ 0 h 184"/>
                  <a:gd name="T10" fmla="*/ 139 w 139"/>
                  <a:gd name="T11" fmla="*/ 58 h 184"/>
                  <a:gd name="T12" fmla="*/ 139 w 139"/>
                  <a:gd name="T13" fmla="*/ 90 h 184"/>
                  <a:gd name="T14" fmla="*/ 106 w 139"/>
                  <a:gd name="T15" fmla="*/ 142 h 184"/>
                  <a:gd name="T16" fmla="*/ 94 w 139"/>
                  <a:gd name="T17" fmla="*/ 184 h 184"/>
                  <a:gd name="T18" fmla="*/ 0 w 139"/>
                  <a:gd name="T19"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84">
                    <a:moveTo>
                      <a:pt x="0" y="184"/>
                    </a:moveTo>
                    <a:cubicBezTo>
                      <a:pt x="34" y="116"/>
                      <a:pt x="34" y="116"/>
                      <a:pt x="34" y="116"/>
                    </a:cubicBezTo>
                    <a:cubicBezTo>
                      <a:pt x="31" y="108"/>
                      <a:pt x="30" y="99"/>
                      <a:pt x="30" y="90"/>
                    </a:cubicBezTo>
                    <a:cubicBezTo>
                      <a:pt x="30" y="58"/>
                      <a:pt x="30" y="58"/>
                      <a:pt x="30" y="58"/>
                    </a:cubicBezTo>
                    <a:cubicBezTo>
                      <a:pt x="30" y="26"/>
                      <a:pt x="48" y="0"/>
                      <a:pt x="81" y="0"/>
                    </a:cubicBezTo>
                    <a:cubicBezTo>
                      <a:pt x="113" y="0"/>
                      <a:pt x="139" y="26"/>
                      <a:pt x="139" y="58"/>
                    </a:cubicBezTo>
                    <a:cubicBezTo>
                      <a:pt x="139" y="90"/>
                      <a:pt x="139" y="90"/>
                      <a:pt x="139" y="90"/>
                    </a:cubicBezTo>
                    <a:cubicBezTo>
                      <a:pt x="139" y="113"/>
                      <a:pt x="126" y="133"/>
                      <a:pt x="106" y="142"/>
                    </a:cubicBezTo>
                    <a:cubicBezTo>
                      <a:pt x="94" y="184"/>
                      <a:pt x="94" y="184"/>
                      <a:pt x="94" y="184"/>
                    </a:cubicBezTo>
                    <a:lnTo>
                      <a:pt x="0" y="184"/>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5" name="Freeform 8"/>
              <p:cNvSpPr>
                <a:spLocks/>
              </p:cNvSpPr>
              <p:nvPr/>
            </p:nvSpPr>
            <p:spPr bwMode="auto">
              <a:xfrm>
                <a:off x="3533776" y="2282825"/>
                <a:ext cx="1238250" cy="773113"/>
              </a:xfrm>
              <a:custGeom>
                <a:avLst/>
                <a:gdLst>
                  <a:gd name="T0" fmla="*/ 411 w 411"/>
                  <a:gd name="T1" fmla="*/ 250 h 256"/>
                  <a:gd name="T2" fmla="*/ 406 w 411"/>
                  <a:gd name="T3" fmla="*/ 256 h 256"/>
                  <a:gd name="T4" fmla="*/ 6 w 411"/>
                  <a:gd name="T5" fmla="*/ 256 h 256"/>
                  <a:gd name="T6" fmla="*/ 0 w 411"/>
                  <a:gd name="T7" fmla="*/ 250 h 256"/>
                  <a:gd name="T8" fmla="*/ 0 w 411"/>
                  <a:gd name="T9" fmla="*/ 6 h 256"/>
                  <a:gd name="T10" fmla="*/ 6 w 411"/>
                  <a:gd name="T11" fmla="*/ 0 h 256"/>
                  <a:gd name="T12" fmla="*/ 406 w 411"/>
                  <a:gd name="T13" fmla="*/ 0 h 256"/>
                  <a:gd name="T14" fmla="*/ 411 w 411"/>
                  <a:gd name="T15" fmla="*/ 6 h 256"/>
                  <a:gd name="T16" fmla="*/ 411 w 411"/>
                  <a:gd name="T17" fmla="*/ 25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256">
                    <a:moveTo>
                      <a:pt x="411" y="250"/>
                    </a:moveTo>
                    <a:cubicBezTo>
                      <a:pt x="411" y="253"/>
                      <a:pt x="409" y="256"/>
                      <a:pt x="406" y="256"/>
                    </a:cubicBezTo>
                    <a:cubicBezTo>
                      <a:pt x="6" y="256"/>
                      <a:pt x="6" y="256"/>
                      <a:pt x="6" y="256"/>
                    </a:cubicBezTo>
                    <a:cubicBezTo>
                      <a:pt x="3" y="256"/>
                      <a:pt x="0" y="253"/>
                      <a:pt x="0" y="250"/>
                    </a:cubicBezTo>
                    <a:cubicBezTo>
                      <a:pt x="0" y="6"/>
                      <a:pt x="0" y="6"/>
                      <a:pt x="0" y="6"/>
                    </a:cubicBezTo>
                    <a:cubicBezTo>
                      <a:pt x="0" y="3"/>
                      <a:pt x="3" y="0"/>
                      <a:pt x="6" y="0"/>
                    </a:cubicBezTo>
                    <a:cubicBezTo>
                      <a:pt x="406" y="0"/>
                      <a:pt x="406" y="0"/>
                      <a:pt x="406" y="0"/>
                    </a:cubicBezTo>
                    <a:cubicBezTo>
                      <a:pt x="409" y="0"/>
                      <a:pt x="411" y="3"/>
                      <a:pt x="411" y="6"/>
                    </a:cubicBezTo>
                    <a:lnTo>
                      <a:pt x="411"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26" name="Freeform 9"/>
              <p:cNvSpPr>
                <a:spLocks/>
              </p:cNvSpPr>
              <p:nvPr/>
            </p:nvSpPr>
            <p:spPr bwMode="auto">
              <a:xfrm>
                <a:off x="3630613" y="2376488"/>
                <a:ext cx="1047750" cy="579438"/>
              </a:xfrm>
              <a:custGeom>
                <a:avLst/>
                <a:gdLst>
                  <a:gd name="T0" fmla="*/ 348 w 348"/>
                  <a:gd name="T1" fmla="*/ 187 h 192"/>
                  <a:gd name="T2" fmla="*/ 343 w 348"/>
                  <a:gd name="T3" fmla="*/ 192 h 192"/>
                  <a:gd name="T4" fmla="*/ 5 w 348"/>
                  <a:gd name="T5" fmla="*/ 192 h 192"/>
                  <a:gd name="T6" fmla="*/ 0 w 348"/>
                  <a:gd name="T7" fmla="*/ 187 h 192"/>
                  <a:gd name="T8" fmla="*/ 0 w 348"/>
                  <a:gd name="T9" fmla="*/ 5 h 192"/>
                  <a:gd name="T10" fmla="*/ 5 w 348"/>
                  <a:gd name="T11" fmla="*/ 0 h 192"/>
                  <a:gd name="T12" fmla="*/ 343 w 348"/>
                  <a:gd name="T13" fmla="*/ 0 h 192"/>
                  <a:gd name="T14" fmla="*/ 348 w 348"/>
                  <a:gd name="T15" fmla="*/ 5 h 192"/>
                  <a:gd name="T16" fmla="*/ 348 w 348"/>
                  <a:gd name="T17" fmla="*/ 1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192">
                    <a:moveTo>
                      <a:pt x="348" y="187"/>
                    </a:moveTo>
                    <a:cubicBezTo>
                      <a:pt x="348" y="190"/>
                      <a:pt x="345" y="192"/>
                      <a:pt x="343" y="192"/>
                    </a:cubicBezTo>
                    <a:cubicBezTo>
                      <a:pt x="5" y="192"/>
                      <a:pt x="5" y="192"/>
                      <a:pt x="5" y="192"/>
                    </a:cubicBezTo>
                    <a:cubicBezTo>
                      <a:pt x="2" y="192"/>
                      <a:pt x="0" y="190"/>
                      <a:pt x="0" y="187"/>
                    </a:cubicBezTo>
                    <a:cubicBezTo>
                      <a:pt x="0" y="5"/>
                      <a:pt x="0" y="5"/>
                      <a:pt x="0" y="5"/>
                    </a:cubicBezTo>
                    <a:cubicBezTo>
                      <a:pt x="0" y="2"/>
                      <a:pt x="2" y="0"/>
                      <a:pt x="5" y="0"/>
                    </a:cubicBezTo>
                    <a:cubicBezTo>
                      <a:pt x="343" y="0"/>
                      <a:pt x="343" y="0"/>
                      <a:pt x="343" y="0"/>
                    </a:cubicBezTo>
                    <a:cubicBezTo>
                      <a:pt x="345" y="0"/>
                      <a:pt x="348" y="2"/>
                      <a:pt x="348" y="5"/>
                    </a:cubicBezTo>
                    <a:lnTo>
                      <a:pt x="348" y="187"/>
                    </a:lnTo>
                    <a:close/>
                  </a:path>
                </a:pathLst>
              </a:custGeom>
              <a:solidFill>
                <a:srgbClr val="BAD8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98" name="Freeform 161"/>
              <p:cNvSpPr>
                <a:spLocks/>
              </p:cNvSpPr>
              <p:nvPr/>
            </p:nvSpPr>
            <p:spPr bwMode="auto">
              <a:xfrm>
                <a:off x="3467101" y="2659063"/>
                <a:ext cx="144463" cy="157163"/>
              </a:xfrm>
              <a:custGeom>
                <a:avLst/>
                <a:gdLst>
                  <a:gd name="T0" fmla="*/ 43 w 48"/>
                  <a:gd name="T1" fmla="*/ 9 h 52"/>
                  <a:gd name="T2" fmla="*/ 43 w 48"/>
                  <a:gd name="T3" fmla="*/ 26 h 52"/>
                  <a:gd name="T4" fmla="*/ 22 w 48"/>
                  <a:gd name="T5" fmla="*/ 47 h 52"/>
                  <a:gd name="T6" fmla="*/ 5 w 48"/>
                  <a:gd name="T7" fmla="*/ 47 h 52"/>
                  <a:gd name="T8" fmla="*/ 5 w 48"/>
                  <a:gd name="T9" fmla="*/ 30 h 52"/>
                  <a:gd name="T10" fmla="*/ 35 w 48"/>
                  <a:gd name="T11" fmla="*/ 0 h 52"/>
                  <a:gd name="T12" fmla="*/ 43 w 48"/>
                  <a:gd name="T13" fmla="*/ 9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43" y="9"/>
                    </a:moveTo>
                    <a:cubicBezTo>
                      <a:pt x="48" y="14"/>
                      <a:pt x="48" y="21"/>
                      <a:pt x="43" y="26"/>
                    </a:cubicBezTo>
                    <a:cubicBezTo>
                      <a:pt x="22" y="47"/>
                      <a:pt x="22" y="47"/>
                      <a:pt x="22" y="47"/>
                    </a:cubicBezTo>
                    <a:cubicBezTo>
                      <a:pt x="17" y="52"/>
                      <a:pt x="9" y="52"/>
                      <a:pt x="5" y="47"/>
                    </a:cubicBezTo>
                    <a:cubicBezTo>
                      <a:pt x="0" y="43"/>
                      <a:pt x="0" y="35"/>
                      <a:pt x="5" y="30"/>
                    </a:cubicBezTo>
                    <a:cubicBezTo>
                      <a:pt x="35" y="0"/>
                      <a:pt x="35" y="0"/>
                      <a:pt x="35" y="0"/>
                    </a:cubicBezTo>
                    <a:lnTo>
                      <a:pt x="43" y="9"/>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099" name="Freeform 162"/>
              <p:cNvSpPr>
                <a:spLocks/>
              </p:cNvSpPr>
              <p:nvPr/>
            </p:nvSpPr>
            <p:spPr bwMode="auto">
              <a:xfrm>
                <a:off x="3467101" y="2732088"/>
                <a:ext cx="87313" cy="220663"/>
              </a:xfrm>
              <a:custGeom>
                <a:avLst/>
                <a:gdLst>
                  <a:gd name="T0" fmla="*/ 0 w 29"/>
                  <a:gd name="T1" fmla="*/ 55 h 73"/>
                  <a:gd name="T2" fmla="*/ 15 w 29"/>
                  <a:gd name="T3" fmla="*/ 70 h 73"/>
                  <a:gd name="T4" fmla="*/ 15 w 29"/>
                  <a:gd name="T5" fmla="*/ 70 h 73"/>
                  <a:gd name="T6" fmla="*/ 29 w 29"/>
                  <a:gd name="T7" fmla="*/ 65 h 73"/>
                  <a:gd name="T8" fmla="*/ 29 w 29"/>
                  <a:gd name="T9" fmla="*/ 8 h 73"/>
                  <a:gd name="T10" fmla="*/ 15 w 29"/>
                  <a:gd name="T11" fmla="*/ 3 h 73"/>
                  <a:gd name="T12" fmla="*/ 15 w 29"/>
                  <a:gd name="T13" fmla="*/ 3 h 73"/>
                  <a:gd name="T14" fmla="*/ 0 w 29"/>
                  <a:gd name="T15" fmla="*/ 18 h 73"/>
                  <a:gd name="T16" fmla="*/ 0 w 29"/>
                  <a:gd name="T17"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73">
                    <a:moveTo>
                      <a:pt x="0" y="55"/>
                    </a:moveTo>
                    <a:cubicBezTo>
                      <a:pt x="0" y="63"/>
                      <a:pt x="6" y="70"/>
                      <a:pt x="15" y="70"/>
                    </a:cubicBezTo>
                    <a:cubicBezTo>
                      <a:pt x="15" y="70"/>
                      <a:pt x="15" y="70"/>
                      <a:pt x="15" y="70"/>
                    </a:cubicBezTo>
                    <a:cubicBezTo>
                      <a:pt x="23" y="70"/>
                      <a:pt x="29" y="73"/>
                      <a:pt x="29" y="65"/>
                    </a:cubicBezTo>
                    <a:cubicBezTo>
                      <a:pt x="29" y="8"/>
                      <a:pt x="29" y="8"/>
                      <a:pt x="29" y="8"/>
                    </a:cubicBezTo>
                    <a:cubicBezTo>
                      <a:pt x="29" y="0"/>
                      <a:pt x="23" y="3"/>
                      <a:pt x="15" y="3"/>
                    </a:cubicBezTo>
                    <a:cubicBezTo>
                      <a:pt x="15" y="3"/>
                      <a:pt x="15" y="3"/>
                      <a:pt x="15" y="3"/>
                    </a:cubicBezTo>
                    <a:cubicBezTo>
                      <a:pt x="6" y="3"/>
                      <a:pt x="0" y="9"/>
                      <a:pt x="0" y="18"/>
                    </a:cubicBezTo>
                    <a:lnTo>
                      <a:pt x="0" y="55"/>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0" name="Freeform 163"/>
              <p:cNvSpPr>
                <a:spLocks/>
              </p:cNvSpPr>
              <p:nvPr/>
            </p:nvSpPr>
            <p:spPr bwMode="auto">
              <a:xfrm>
                <a:off x="3540126" y="2659063"/>
                <a:ext cx="41275" cy="36513"/>
              </a:xfrm>
              <a:custGeom>
                <a:avLst/>
                <a:gdLst>
                  <a:gd name="T0" fmla="*/ 11 w 14"/>
                  <a:gd name="T1" fmla="*/ 0 h 12"/>
                  <a:gd name="T2" fmla="*/ 14 w 14"/>
                  <a:gd name="T3" fmla="*/ 3 h 12"/>
                  <a:gd name="T4" fmla="*/ 9 w 14"/>
                  <a:gd name="T5" fmla="*/ 8 h 12"/>
                  <a:gd name="T6" fmla="*/ 0 w 14"/>
                  <a:gd name="T7" fmla="*/ 11 h 12"/>
                  <a:gd name="T8" fmla="*/ 11 w 14"/>
                  <a:gd name="T9" fmla="*/ 0 h 12"/>
                </a:gdLst>
                <a:ahLst/>
                <a:cxnLst>
                  <a:cxn ang="0">
                    <a:pos x="T0" y="T1"/>
                  </a:cxn>
                  <a:cxn ang="0">
                    <a:pos x="T2" y="T3"/>
                  </a:cxn>
                  <a:cxn ang="0">
                    <a:pos x="T4" y="T5"/>
                  </a:cxn>
                  <a:cxn ang="0">
                    <a:pos x="T6" y="T7"/>
                  </a:cxn>
                  <a:cxn ang="0">
                    <a:pos x="T8" y="T9"/>
                  </a:cxn>
                </a:cxnLst>
                <a:rect l="0" t="0" r="r" b="b"/>
                <a:pathLst>
                  <a:path w="14" h="12">
                    <a:moveTo>
                      <a:pt x="11" y="0"/>
                    </a:moveTo>
                    <a:cubicBezTo>
                      <a:pt x="14" y="3"/>
                      <a:pt x="14" y="3"/>
                      <a:pt x="14" y="3"/>
                    </a:cubicBezTo>
                    <a:cubicBezTo>
                      <a:pt x="9" y="8"/>
                      <a:pt x="9" y="8"/>
                      <a:pt x="9" y="8"/>
                    </a:cubicBezTo>
                    <a:cubicBezTo>
                      <a:pt x="7" y="11"/>
                      <a:pt x="3" y="12"/>
                      <a:pt x="0" y="11"/>
                    </a:cubicBezTo>
                    <a:lnTo>
                      <a:pt x="11" y="0"/>
                    </a:lnTo>
                    <a:close/>
                  </a:path>
                </a:pathLst>
              </a:custGeom>
              <a:solidFill>
                <a:srgbClr val="EFD9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1" name="Freeform 164"/>
              <p:cNvSpPr>
                <a:spLocks/>
              </p:cNvSpPr>
              <p:nvPr/>
            </p:nvSpPr>
            <p:spPr bwMode="auto">
              <a:xfrm>
                <a:off x="3524251" y="2882900"/>
                <a:ext cx="144463" cy="381000"/>
              </a:xfrm>
              <a:custGeom>
                <a:avLst/>
                <a:gdLst>
                  <a:gd name="T0" fmla="*/ 0 w 48"/>
                  <a:gd name="T1" fmla="*/ 0 h 126"/>
                  <a:gd name="T2" fmla="*/ 48 w 48"/>
                  <a:gd name="T3" fmla="*/ 63 h 126"/>
                  <a:gd name="T4" fmla="*/ 0 w 48"/>
                  <a:gd name="T5" fmla="*/ 126 h 126"/>
                  <a:gd name="T6" fmla="*/ 0 w 48"/>
                  <a:gd name="T7" fmla="*/ 0 h 126"/>
                </a:gdLst>
                <a:ahLst/>
                <a:cxnLst>
                  <a:cxn ang="0">
                    <a:pos x="T0" y="T1"/>
                  </a:cxn>
                  <a:cxn ang="0">
                    <a:pos x="T2" y="T3"/>
                  </a:cxn>
                  <a:cxn ang="0">
                    <a:pos x="T4" y="T5"/>
                  </a:cxn>
                  <a:cxn ang="0">
                    <a:pos x="T6" y="T7"/>
                  </a:cxn>
                </a:cxnLst>
                <a:rect l="0" t="0" r="r" b="b"/>
                <a:pathLst>
                  <a:path w="48" h="126">
                    <a:moveTo>
                      <a:pt x="0" y="0"/>
                    </a:moveTo>
                    <a:cubicBezTo>
                      <a:pt x="28" y="8"/>
                      <a:pt x="48" y="33"/>
                      <a:pt x="48" y="63"/>
                    </a:cubicBezTo>
                    <a:cubicBezTo>
                      <a:pt x="48" y="93"/>
                      <a:pt x="28" y="119"/>
                      <a:pt x="0" y="126"/>
                    </a:cubicBezTo>
                    <a:lnTo>
                      <a:pt x="0"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2" name="Freeform 165"/>
              <p:cNvSpPr>
                <a:spLocks/>
              </p:cNvSpPr>
              <p:nvPr/>
            </p:nvSpPr>
            <p:spPr bwMode="auto">
              <a:xfrm>
                <a:off x="3668713" y="3055938"/>
                <a:ext cx="120650" cy="77788"/>
              </a:xfrm>
              <a:custGeom>
                <a:avLst/>
                <a:gdLst>
                  <a:gd name="T0" fmla="*/ 26 w 40"/>
                  <a:gd name="T1" fmla="*/ 26 h 26"/>
                  <a:gd name="T2" fmla="*/ 0 w 40"/>
                  <a:gd name="T3" fmla="*/ 0 h 26"/>
                  <a:gd name="T4" fmla="*/ 40 w 40"/>
                  <a:gd name="T5" fmla="*/ 0 h 26"/>
                  <a:gd name="T6" fmla="*/ 26 w 40"/>
                  <a:gd name="T7" fmla="*/ 26 h 26"/>
                </a:gdLst>
                <a:ahLst/>
                <a:cxnLst>
                  <a:cxn ang="0">
                    <a:pos x="T0" y="T1"/>
                  </a:cxn>
                  <a:cxn ang="0">
                    <a:pos x="T2" y="T3"/>
                  </a:cxn>
                  <a:cxn ang="0">
                    <a:pos x="T4" y="T5"/>
                  </a:cxn>
                  <a:cxn ang="0">
                    <a:pos x="T6" y="T7"/>
                  </a:cxn>
                </a:cxnLst>
                <a:rect l="0" t="0" r="r" b="b"/>
                <a:pathLst>
                  <a:path w="40" h="26">
                    <a:moveTo>
                      <a:pt x="26" y="26"/>
                    </a:moveTo>
                    <a:cubicBezTo>
                      <a:pt x="0" y="0"/>
                      <a:pt x="0" y="0"/>
                      <a:pt x="0" y="0"/>
                    </a:cubicBezTo>
                    <a:cubicBezTo>
                      <a:pt x="40" y="0"/>
                      <a:pt x="40" y="0"/>
                      <a:pt x="40" y="0"/>
                    </a:cubicBezTo>
                    <a:cubicBezTo>
                      <a:pt x="38" y="10"/>
                      <a:pt x="33" y="19"/>
                      <a:pt x="26" y="2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6" name="TextBox 1125"/>
              <p:cNvSpPr txBox="1"/>
              <p:nvPr/>
            </p:nvSpPr>
            <p:spPr>
              <a:xfrm>
                <a:off x="3534023" y="2405361"/>
                <a:ext cx="1223320" cy="489365"/>
              </a:xfrm>
              <a:prstGeom prst="rect">
                <a:avLst/>
              </a:prstGeom>
              <a:noFill/>
            </p:spPr>
            <p:txBody>
              <a:bodyPr wrap="square" lIns="0" tIns="149217" rIns="0" bIns="149217" rtlCol="0" anchor="ctr" anchorCtr="0">
                <a:spAutoFit/>
              </a:bodyPr>
              <a:lstStyle/>
              <a:p>
                <a:pPr algn="ctr">
                  <a:lnSpc>
                    <a:spcPct val="90000"/>
                  </a:lnSpc>
                  <a:spcAft>
                    <a:spcPts val="612"/>
                  </a:spcAft>
                </a:pPr>
                <a:r>
                  <a:rPr lang="en-US" sz="1428" dirty="0">
                    <a:gradFill>
                      <a:gsLst>
                        <a:gs pos="83000">
                          <a:srgbClr val="FFFFFF"/>
                        </a:gs>
                        <a:gs pos="100000">
                          <a:srgbClr val="FFFFFF"/>
                        </a:gs>
                      </a:gsLst>
                      <a:lin ang="5400000" scaled="1"/>
                    </a:gradFill>
                  </a:rPr>
                  <a:t>1 YEAR FREE</a:t>
                </a:r>
              </a:p>
            </p:txBody>
          </p:sp>
          <p:cxnSp>
            <p:nvCxnSpPr>
              <p:cNvPr id="295" name="Straight Connector 294"/>
              <p:cNvCxnSpPr/>
              <p:nvPr/>
            </p:nvCxnSpPr>
            <p:spPr>
              <a:xfrm>
                <a:off x="3722415" y="2444926"/>
                <a:ext cx="846536"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a:off x="3660384" y="2786063"/>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3660384" y="2838450"/>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3660384" y="2890045"/>
                <a:ext cx="970598" cy="0"/>
              </a:xfrm>
              <a:prstGeom prst="line">
                <a:avLst/>
              </a:prstGeom>
              <a:ln w="15875">
                <a:solidFill>
                  <a:srgbClr val="D6F42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29" name="Group 1128"/>
              <p:cNvGrpSpPr/>
              <p:nvPr/>
            </p:nvGrpSpPr>
            <p:grpSpPr>
              <a:xfrm>
                <a:off x="3987801" y="2778125"/>
                <a:ext cx="811213" cy="569913"/>
                <a:chOff x="3987801" y="2778125"/>
                <a:chExt cx="811213" cy="569913"/>
              </a:xfrm>
            </p:grpSpPr>
            <p:sp>
              <p:nvSpPr>
                <p:cNvPr id="1103" name="Freeform 166"/>
                <p:cNvSpPr>
                  <a:spLocks/>
                </p:cNvSpPr>
                <p:nvPr/>
              </p:nvSpPr>
              <p:spPr bwMode="auto">
                <a:xfrm>
                  <a:off x="3987801" y="2778125"/>
                  <a:ext cx="236538" cy="231775"/>
                </a:xfrm>
                <a:custGeom>
                  <a:avLst/>
                  <a:gdLst>
                    <a:gd name="T0" fmla="*/ 78 w 78"/>
                    <a:gd name="T1" fmla="*/ 60 h 77"/>
                    <a:gd name="T2" fmla="*/ 23 w 78"/>
                    <a:gd name="T3" fmla="*/ 5 h 77"/>
                    <a:gd name="T4" fmla="*/ 5 w 78"/>
                    <a:gd name="T5" fmla="*/ 5 h 77"/>
                    <a:gd name="T6" fmla="*/ 5 w 78"/>
                    <a:gd name="T7" fmla="*/ 22 h 77"/>
                    <a:gd name="T8" fmla="*/ 60 w 78"/>
                    <a:gd name="T9" fmla="*/ 77 h 77"/>
                    <a:gd name="T10" fmla="*/ 78 w 78"/>
                    <a:gd name="T11" fmla="*/ 60 h 77"/>
                  </a:gdLst>
                  <a:ahLst/>
                  <a:cxnLst>
                    <a:cxn ang="0">
                      <a:pos x="T0" y="T1"/>
                    </a:cxn>
                    <a:cxn ang="0">
                      <a:pos x="T2" y="T3"/>
                    </a:cxn>
                    <a:cxn ang="0">
                      <a:pos x="T4" y="T5"/>
                    </a:cxn>
                    <a:cxn ang="0">
                      <a:pos x="T6" y="T7"/>
                    </a:cxn>
                    <a:cxn ang="0">
                      <a:pos x="T8" y="T9"/>
                    </a:cxn>
                    <a:cxn ang="0">
                      <a:pos x="T10" y="T11"/>
                    </a:cxn>
                  </a:cxnLst>
                  <a:rect l="0" t="0" r="r" b="b"/>
                  <a:pathLst>
                    <a:path w="78" h="77">
                      <a:moveTo>
                        <a:pt x="78" y="60"/>
                      </a:moveTo>
                      <a:cubicBezTo>
                        <a:pt x="23" y="5"/>
                        <a:pt x="23" y="5"/>
                        <a:pt x="23" y="5"/>
                      </a:cubicBezTo>
                      <a:cubicBezTo>
                        <a:pt x="18" y="0"/>
                        <a:pt x="10" y="0"/>
                        <a:pt x="5" y="5"/>
                      </a:cubicBezTo>
                      <a:cubicBezTo>
                        <a:pt x="0" y="10"/>
                        <a:pt x="0" y="17"/>
                        <a:pt x="5" y="22"/>
                      </a:cubicBezTo>
                      <a:cubicBezTo>
                        <a:pt x="60" y="77"/>
                        <a:pt x="60" y="77"/>
                        <a:pt x="60" y="77"/>
                      </a:cubicBezTo>
                      <a:lnTo>
                        <a:pt x="78" y="6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4" name="Freeform 167"/>
                <p:cNvSpPr>
                  <a:spLocks/>
                </p:cNvSpPr>
                <p:nvPr/>
              </p:nvSpPr>
              <p:spPr bwMode="auto">
                <a:xfrm>
                  <a:off x="4000501" y="2786063"/>
                  <a:ext cx="66675" cy="69850"/>
                </a:xfrm>
                <a:custGeom>
                  <a:avLst/>
                  <a:gdLst>
                    <a:gd name="T0" fmla="*/ 6 w 22"/>
                    <a:gd name="T1" fmla="*/ 6 h 23"/>
                    <a:gd name="T2" fmla="*/ 0 w 22"/>
                    <a:gd name="T3" fmla="*/ 13 h 23"/>
                    <a:gd name="T4" fmla="*/ 6 w 22"/>
                    <a:gd name="T5" fmla="*/ 19 h 23"/>
                    <a:gd name="T6" fmla="*/ 19 w 22"/>
                    <a:gd name="T7" fmla="*/ 19 h 23"/>
                    <a:gd name="T8" fmla="*/ 19 w 22"/>
                    <a:gd name="T9" fmla="*/ 7 h 23"/>
                    <a:gd name="T10" fmla="*/ 13 w 22"/>
                    <a:gd name="T11" fmla="*/ 0 h 23"/>
                    <a:gd name="T12" fmla="*/ 6 w 22"/>
                    <a:gd name="T13" fmla="*/ 6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6" y="6"/>
                      </a:moveTo>
                      <a:cubicBezTo>
                        <a:pt x="3" y="8"/>
                        <a:pt x="1" y="11"/>
                        <a:pt x="0" y="13"/>
                      </a:cubicBezTo>
                      <a:cubicBezTo>
                        <a:pt x="6" y="19"/>
                        <a:pt x="6" y="19"/>
                        <a:pt x="6" y="19"/>
                      </a:cubicBezTo>
                      <a:cubicBezTo>
                        <a:pt x="10" y="23"/>
                        <a:pt x="15" y="23"/>
                        <a:pt x="19" y="19"/>
                      </a:cubicBezTo>
                      <a:cubicBezTo>
                        <a:pt x="22" y="16"/>
                        <a:pt x="22" y="10"/>
                        <a:pt x="19" y="7"/>
                      </a:cubicBezTo>
                      <a:cubicBezTo>
                        <a:pt x="13" y="0"/>
                        <a:pt x="13" y="0"/>
                        <a:pt x="13" y="0"/>
                      </a:cubicBezTo>
                      <a:cubicBezTo>
                        <a:pt x="10" y="2"/>
                        <a:pt x="8" y="4"/>
                        <a:pt x="6" y="6"/>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5" name="Freeform 168"/>
                <p:cNvSpPr>
                  <a:spLocks/>
                </p:cNvSpPr>
                <p:nvPr/>
              </p:nvSpPr>
              <p:spPr bwMode="auto">
                <a:xfrm>
                  <a:off x="4033838" y="2822575"/>
                  <a:ext cx="33338" cy="30163"/>
                </a:xfrm>
                <a:custGeom>
                  <a:avLst/>
                  <a:gdLst>
                    <a:gd name="T0" fmla="*/ 3 w 11"/>
                    <a:gd name="T1" fmla="*/ 3 h 10"/>
                    <a:gd name="T2" fmla="*/ 1 w 11"/>
                    <a:gd name="T3" fmla="*/ 10 h 10"/>
                    <a:gd name="T4" fmla="*/ 8 w 11"/>
                    <a:gd name="T5" fmla="*/ 7 h 10"/>
                    <a:gd name="T6" fmla="*/ 10 w 11"/>
                    <a:gd name="T7" fmla="*/ 0 h 10"/>
                    <a:gd name="T8" fmla="*/ 3 w 11"/>
                    <a:gd name="T9" fmla="*/ 3 h 10"/>
                  </a:gdLst>
                  <a:ahLst/>
                  <a:cxnLst>
                    <a:cxn ang="0">
                      <a:pos x="T0" y="T1"/>
                    </a:cxn>
                    <a:cxn ang="0">
                      <a:pos x="T2" y="T3"/>
                    </a:cxn>
                    <a:cxn ang="0">
                      <a:pos x="T4" y="T5"/>
                    </a:cxn>
                    <a:cxn ang="0">
                      <a:pos x="T6" y="T7"/>
                    </a:cxn>
                    <a:cxn ang="0">
                      <a:pos x="T8" y="T9"/>
                    </a:cxn>
                  </a:cxnLst>
                  <a:rect l="0" t="0" r="r" b="b"/>
                  <a:pathLst>
                    <a:path w="11" h="10">
                      <a:moveTo>
                        <a:pt x="3" y="3"/>
                      </a:moveTo>
                      <a:cubicBezTo>
                        <a:pt x="1" y="5"/>
                        <a:pt x="0" y="7"/>
                        <a:pt x="1" y="10"/>
                      </a:cubicBezTo>
                      <a:cubicBezTo>
                        <a:pt x="3" y="10"/>
                        <a:pt x="6" y="9"/>
                        <a:pt x="8" y="7"/>
                      </a:cubicBezTo>
                      <a:cubicBezTo>
                        <a:pt x="10" y="5"/>
                        <a:pt x="11" y="3"/>
                        <a:pt x="10" y="0"/>
                      </a:cubicBezTo>
                      <a:cubicBezTo>
                        <a:pt x="8" y="0"/>
                        <a:pt x="5" y="1"/>
                        <a:pt x="3" y="3"/>
                      </a:cubicBezTo>
                      <a:close/>
                    </a:path>
                  </a:pathLst>
                </a:custGeom>
                <a:solidFill>
                  <a:srgbClr val="E0A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6" name="Freeform 169"/>
                <p:cNvSpPr>
                  <a:spLocks/>
                </p:cNvSpPr>
                <p:nvPr/>
              </p:nvSpPr>
              <p:spPr bwMode="auto">
                <a:xfrm>
                  <a:off x="4064001" y="2852738"/>
                  <a:ext cx="30163" cy="30163"/>
                </a:xfrm>
                <a:custGeom>
                  <a:avLst/>
                  <a:gdLst>
                    <a:gd name="T0" fmla="*/ 10 w 10"/>
                    <a:gd name="T1" fmla="*/ 0 h 10"/>
                    <a:gd name="T2" fmla="*/ 3 w 10"/>
                    <a:gd name="T3" fmla="*/ 3 h 10"/>
                    <a:gd name="T4" fmla="*/ 0 w 10"/>
                    <a:gd name="T5" fmla="*/ 10 h 10"/>
                  </a:gdLst>
                  <a:ahLst/>
                  <a:cxnLst>
                    <a:cxn ang="0">
                      <a:pos x="T0" y="T1"/>
                    </a:cxn>
                    <a:cxn ang="0">
                      <a:pos x="T2" y="T3"/>
                    </a:cxn>
                    <a:cxn ang="0">
                      <a:pos x="T4" y="T5"/>
                    </a:cxn>
                  </a:cxnLst>
                  <a:rect l="0" t="0" r="r" b="b"/>
                  <a:pathLst>
                    <a:path w="10" h="10">
                      <a:moveTo>
                        <a:pt x="10" y="0"/>
                      </a:moveTo>
                      <a:cubicBezTo>
                        <a:pt x="8" y="0"/>
                        <a:pt x="5" y="1"/>
                        <a:pt x="3" y="3"/>
                      </a:cubicBezTo>
                      <a:cubicBezTo>
                        <a:pt x="1" y="5"/>
                        <a:pt x="0" y="7"/>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7" name="Freeform 170"/>
                <p:cNvSpPr>
                  <a:spLocks/>
                </p:cNvSpPr>
                <p:nvPr/>
              </p:nvSpPr>
              <p:spPr bwMode="auto">
                <a:xfrm>
                  <a:off x="4076701" y="2865438"/>
                  <a:ext cx="28575"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8" name="Freeform 171"/>
                <p:cNvSpPr>
                  <a:spLocks/>
                </p:cNvSpPr>
                <p:nvPr/>
              </p:nvSpPr>
              <p:spPr bwMode="auto">
                <a:xfrm>
                  <a:off x="4076701" y="2862263"/>
                  <a:ext cx="14288" cy="14288"/>
                </a:xfrm>
                <a:custGeom>
                  <a:avLst/>
                  <a:gdLst>
                    <a:gd name="T0" fmla="*/ 5 w 5"/>
                    <a:gd name="T1" fmla="*/ 0 h 5"/>
                    <a:gd name="T2" fmla="*/ 1 w 5"/>
                    <a:gd name="T3" fmla="*/ 2 h 5"/>
                    <a:gd name="T4" fmla="*/ 0 w 5"/>
                    <a:gd name="T5" fmla="*/ 5 h 5"/>
                  </a:gdLst>
                  <a:ahLst/>
                  <a:cxnLst>
                    <a:cxn ang="0">
                      <a:pos x="T0" y="T1"/>
                    </a:cxn>
                    <a:cxn ang="0">
                      <a:pos x="T2" y="T3"/>
                    </a:cxn>
                    <a:cxn ang="0">
                      <a:pos x="T4" y="T5"/>
                    </a:cxn>
                  </a:cxnLst>
                  <a:rect l="0" t="0" r="r" b="b"/>
                  <a:pathLst>
                    <a:path w="5" h="5">
                      <a:moveTo>
                        <a:pt x="5" y="0"/>
                      </a:moveTo>
                      <a:cubicBezTo>
                        <a:pt x="3" y="0"/>
                        <a:pt x="2" y="1"/>
                        <a:pt x="1" y="2"/>
                      </a:cubicBezTo>
                      <a:cubicBezTo>
                        <a:pt x="0" y="3"/>
                        <a:pt x="0"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09" name="Freeform 172"/>
                <p:cNvSpPr>
                  <a:spLocks/>
                </p:cNvSpPr>
                <p:nvPr/>
              </p:nvSpPr>
              <p:spPr bwMode="auto">
                <a:xfrm>
                  <a:off x="4081463" y="2868613"/>
                  <a:ext cx="15875" cy="17463"/>
                </a:xfrm>
                <a:custGeom>
                  <a:avLst/>
                  <a:gdLst>
                    <a:gd name="T0" fmla="*/ 0 w 5"/>
                    <a:gd name="T1" fmla="*/ 6 h 6"/>
                    <a:gd name="T2" fmla="*/ 3 w 5"/>
                    <a:gd name="T3" fmla="*/ 4 h 6"/>
                    <a:gd name="T4" fmla="*/ 5 w 5"/>
                    <a:gd name="T5" fmla="*/ 0 h 6"/>
                  </a:gdLst>
                  <a:ahLst/>
                  <a:cxnLst>
                    <a:cxn ang="0">
                      <a:pos x="T0" y="T1"/>
                    </a:cxn>
                    <a:cxn ang="0">
                      <a:pos x="T2" y="T3"/>
                    </a:cxn>
                    <a:cxn ang="0">
                      <a:pos x="T4" y="T5"/>
                    </a:cxn>
                  </a:cxnLst>
                  <a:rect l="0" t="0" r="r" b="b"/>
                  <a:pathLst>
                    <a:path w="5" h="6">
                      <a:moveTo>
                        <a:pt x="0" y="6"/>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0" name="Freeform 173"/>
                <p:cNvSpPr>
                  <a:spLocks/>
                </p:cNvSpPr>
                <p:nvPr/>
              </p:nvSpPr>
              <p:spPr bwMode="auto">
                <a:xfrm>
                  <a:off x="4130676" y="2916238"/>
                  <a:ext cx="30163" cy="30163"/>
                </a:xfrm>
                <a:custGeom>
                  <a:avLst/>
                  <a:gdLst>
                    <a:gd name="T0" fmla="*/ 10 w 10"/>
                    <a:gd name="T1" fmla="*/ 0 h 10"/>
                    <a:gd name="T2" fmla="*/ 3 w 10"/>
                    <a:gd name="T3" fmla="*/ 4 h 10"/>
                    <a:gd name="T4" fmla="*/ 0 w 10"/>
                    <a:gd name="T5" fmla="*/ 10 h 10"/>
                  </a:gdLst>
                  <a:ahLst/>
                  <a:cxnLst>
                    <a:cxn ang="0">
                      <a:pos x="T0" y="T1"/>
                    </a:cxn>
                    <a:cxn ang="0">
                      <a:pos x="T2" y="T3"/>
                    </a:cxn>
                    <a:cxn ang="0">
                      <a:pos x="T4" y="T5"/>
                    </a:cxn>
                  </a:cxnLst>
                  <a:rect l="0" t="0" r="r" b="b"/>
                  <a:pathLst>
                    <a:path w="10" h="10">
                      <a:moveTo>
                        <a:pt x="10" y="0"/>
                      </a:moveTo>
                      <a:cubicBezTo>
                        <a:pt x="7" y="1"/>
                        <a:pt x="5" y="2"/>
                        <a:pt x="3" y="4"/>
                      </a:cubicBezTo>
                      <a:cubicBezTo>
                        <a:pt x="1" y="6"/>
                        <a:pt x="0" y="8"/>
                        <a:pt x="0" y="1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1" name="Freeform 174"/>
                <p:cNvSpPr>
                  <a:spLocks/>
                </p:cNvSpPr>
                <p:nvPr/>
              </p:nvSpPr>
              <p:spPr bwMode="auto">
                <a:xfrm>
                  <a:off x="4141788" y="2932113"/>
                  <a:ext cx="30163" cy="30163"/>
                </a:xfrm>
                <a:custGeom>
                  <a:avLst/>
                  <a:gdLst>
                    <a:gd name="T0" fmla="*/ 0 w 10"/>
                    <a:gd name="T1" fmla="*/ 10 h 10"/>
                    <a:gd name="T2" fmla="*/ 7 w 10"/>
                    <a:gd name="T3" fmla="*/ 7 h 10"/>
                    <a:gd name="T4" fmla="*/ 10 w 10"/>
                    <a:gd name="T5" fmla="*/ 0 h 10"/>
                  </a:gdLst>
                  <a:ahLst/>
                  <a:cxnLst>
                    <a:cxn ang="0">
                      <a:pos x="T0" y="T1"/>
                    </a:cxn>
                    <a:cxn ang="0">
                      <a:pos x="T2" y="T3"/>
                    </a:cxn>
                    <a:cxn ang="0">
                      <a:pos x="T4" y="T5"/>
                    </a:cxn>
                  </a:cxnLst>
                  <a:rect l="0" t="0" r="r" b="b"/>
                  <a:pathLst>
                    <a:path w="10" h="10">
                      <a:moveTo>
                        <a:pt x="0" y="10"/>
                      </a:moveTo>
                      <a:cubicBezTo>
                        <a:pt x="3" y="10"/>
                        <a:pt x="5" y="9"/>
                        <a:pt x="7" y="7"/>
                      </a:cubicBezTo>
                      <a:cubicBezTo>
                        <a:pt x="9" y="5"/>
                        <a:pt x="10" y="2"/>
                        <a:pt x="10"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2" name="Freeform 175"/>
                <p:cNvSpPr>
                  <a:spLocks/>
                </p:cNvSpPr>
                <p:nvPr/>
              </p:nvSpPr>
              <p:spPr bwMode="auto">
                <a:xfrm>
                  <a:off x="4138613" y="2928938"/>
                  <a:ext cx="19050" cy="14288"/>
                </a:xfrm>
                <a:custGeom>
                  <a:avLst/>
                  <a:gdLst>
                    <a:gd name="T0" fmla="*/ 6 w 6"/>
                    <a:gd name="T1" fmla="*/ 0 h 5"/>
                    <a:gd name="T2" fmla="*/ 2 w 6"/>
                    <a:gd name="T3" fmla="*/ 2 h 5"/>
                    <a:gd name="T4" fmla="*/ 0 w 6"/>
                    <a:gd name="T5" fmla="*/ 5 h 5"/>
                  </a:gdLst>
                  <a:ahLst/>
                  <a:cxnLst>
                    <a:cxn ang="0">
                      <a:pos x="T0" y="T1"/>
                    </a:cxn>
                    <a:cxn ang="0">
                      <a:pos x="T2" y="T3"/>
                    </a:cxn>
                    <a:cxn ang="0">
                      <a:pos x="T4" y="T5"/>
                    </a:cxn>
                  </a:cxnLst>
                  <a:rect l="0" t="0" r="r" b="b"/>
                  <a:pathLst>
                    <a:path w="6" h="5">
                      <a:moveTo>
                        <a:pt x="6" y="0"/>
                      </a:moveTo>
                      <a:cubicBezTo>
                        <a:pt x="4" y="0"/>
                        <a:pt x="3" y="1"/>
                        <a:pt x="2" y="2"/>
                      </a:cubicBezTo>
                      <a:cubicBezTo>
                        <a:pt x="1" y="3"/>
                        <a:pt x="1" y="4"/>
                        <a:pt x="0" y="5"/>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3" name="Freeform 176"/>
                <p:cNvSpPr>
                  <a:spLocks/>
                </p:cNvSpPr>
                <p:nvPr/>
              </p:nvSpPr>
              <p:spPr bwMode="auto">
                <a:xfrm>
                  <a:off x="4148138" y="2933700"/>
                  <a:ext cx="15875" cy="15875"/>
                </a:xfrm>
                <a:custGeom>
                  <a:avLst/>
                  <a:gdLst>
                    <a:gd name="T0" fmla="*/ 0 w 5"/>
                    <a:gd name="T1" fmla="*/ 5 h 5"/>
                    <a:gd name="T2" fmla="*/ 3 w 5"/>
                    <a:gd name="T3" fmla="*/ 4 h 5"/>
                    <a:gd name="T4" fmla="*/ 5 w 5"/>
                    <a:gd name="T5" fmla="*/ 0 h 5"/>
                  </a:gdLst>
                  <a:ahLst/>
                  <a:cxnLst>
                    <a:cxn ang="0">
                      <a:pos x="T0" y="T1"/>
                    </a:cxn>
                    <a:cxn ang="0">
                      <a:pos x="T2" y="T3"/>
                    </a:cxn>
                    <a:cxn ang="0">
                      <a:pos x="T4" y="T5"/>
                    </a:cxn>
                  </a:cxnLst>
                  <a:rect l="0" t="0" r="r" b="b"/>
                  <a:pathLst>
                    <a:path w="5" h="5">
                      <a:moveTo>
                        <a:pt x="0" y="5"/>
                      </a:moveTo>
                      <a:cubicBezTo>
                        <a:pt x="1" y="5"/>
                        <a:pt x="2" y="5"/>
                        <a:pt x="3" y="4"/>
                      </a:cubicBezTo>
                      <a:cubicBezTo>
                        <a:pt x="4" y="3"/>
                        <a:pt x="5" y="2"/>
                        <a:pt x="5" y="0"/>
                      </a:cubicBezTo>
                    </a:path>
                  </a:pathLst>
                </a:custGeom>
                <a:noFill/>
                <a:ln w="3175" cap="rnd">
                  <a:solidFill>
                    <a:srgbClr val="CC86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4" name="Freeform 177"/>
                <p:cNvSpPr>
                  <a:spLocks/>
                </p:cNvSpPr>
                <p:nvPr/>
              </p:nvSpPr>
              <p:spPr bwMode="auto">
                <a:xfrm>
                  <a:off x="4187826" y="2801938"/>
                  <a:ext cx="231775" cy="157163"/>
                </a:xfrm>
                <a:custGeom>
                  <a:avLst/>
                  <a:gdLst>
                    <a:gd name="T0" fmla="*/ 77 w 77"/>
                    <a:gd name="T1" fmla="*/ 12 h 52"/>
                    <a:gd name="T2" fmla="*/ 70 w 77"/>
                    <a:gd name="T3" fmla="*/ 5 h 52"/>
                    <a:gd name="T4" fmla="*/ 53 w 77"/>
                    <a:gd name="T5" fmla="*/ 5 h 52"/>
                    <a:gd name="T6" fmla="*/ 44 w 77"/>
                    <a:gd name="T7" fmla="*/ 14 h 52"/>
                    <a:gd name="T8" fmla="*/ 27 w 77"/>
                    <a:gd name="T9" fmla="*/ 15 h 52"/>
                    <a:gd name="T10" fmla="*/ 18 w 77"/>
                    <a:gd name="T11" fmla="*/ 25 h 52"/>
                    <a:gd name="T12" fmla="*/ 5 w 77"/>
                    <a:gd name="T13" fmla="*/ 28 h 52"/>
                    <a:gd name="T14" fmla="*/ 5 w 77"/>
                    <a:gd name="T15" fmla="*/ 45 h 52"/>
                    <a:gd name="T16" fmla="*/ 12 w 77"/>
                    <a:gd name="T17" fmla="*/ 52 h 52"/>
                    <a:gd name="T18" fmla="*/ 26 w 77"/>
                    <a:gd name="T19" fmla="*/ 38 h 52"/>
                    <a:gd name="T20" fmla="*/ 27 w 77"/>
                    <a:gd name="T21" fmla="*/ 39 h 52"/>
                    <a:gd name="T22" fmla="*/ 31 w 77"/>
                    <a:gd name="T23" fmla="*/ 36 h 52"/>
                    <a:gd name="T24" fmla="*/ 34 w 77"/>
                    <a:gd name="T25" fmla="*/ 39 h 52"/>
                    <a:gd name="T26" fmla="*/ 48 w 77"/>
                    <a:gd name="T27" fmla="*/ 25 h 52"/>
                    <a:gd name="T28" fmla="*/ 58 w 77"/>
                    <a:gd name="T29" fmla="*/ 35 h 52"/>
                    <a:gd name="T30" fmla="*/ 70 w 77"/>
                    <a:gd name="T31" fmla="*/ 22 h 52"/>
                    <a:gd name="T32" fmla="*/ 68 w 77"/>
                    <a:gd name="T33" fmla="*/ 21 h 52"/>
                    <a:gd name="T34" fmla="*/ 77 w 77"/>
                    <a:gd name="T35"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52">
                      <a:moveTo>
                        <a:pt x="77" y="12"/>
                      </a:moveTo>
                      <a:cubicBezTo>
                        <a:pt x="70" y="5"/>
                        <a:pt x="70" y="5"/>
                        <a:pt x="70" y="5"/>
                      </a:cubicBezTo>
                      <a:cubicBezTo>
                        <a:pt x="65" y="0"/>
                        <a:pt x="57" y="0"/>
                        <a:pt x="53" y="5"/>
                      </a:cubicBezTo>
                      <a:cubicBezTo>
                        <a:pt x="44" y="14"/>
                        <a:pt x="44" y="14"/>
                        <a:pt x="44" y="14"/>
                      </a:cubicBezTo>
                      <a:cubicBezTo>
                        <a:pt x="39" y="10"/>
                        <a:pt x="32" y="10"/>
                        <a:pt x="27" y="15"/>
                      </a:cubicBezTo>
                      <a:cubicBezTo>
                        <a:pt x="18" y="25"/>
                        <a:pt x="18" y="25"/>
                        <a:pt x="18" y="25"/>
                      </a:cubicBezTo>
                      <a:cubicBezTo>
                        <a:pt x="13" y="23"/>
                        <a:pt x="8" y="24"/>
                        <a:pt x="5" y="28"/>
                      </a:cubicBezTo>
                      <a:cubicBezTo>
                        <a:pt x="0" y="32"/>
                        <a:pt x="0" y="40"/>
                        <a:pt x="5" y="45"/>
                      </a:cubicBezTo>
                      <a:cubicBezTo>
                        <a:pt x="12" y="52"/>
                        <a:pt x="12" y="52"/>
                        <a:pt x="12" y="52"/>
                      </a:cubicBezTo>
                      <a:cubicBezTo>
                        <a:pt x="26" y="38"/>
                        <a:pt x="26" y="38"/>
                        <a:pt x="26" y="38"/>
                      </a:cubicBezTo>
                      <a:cubicBezTo>
                        <a:pt x="27" y="39"/>
                        <a:pt x="27" y="39"/>
                        <a:pt x="27" y="39"/>
                      </a:cubicBezTo>
                      <a:cubicBezTo>
                        <a:pt x="31" y="36"/>
                        <a:pt x="31" y="36"/>
                        <a:pt x="31" y="36"/>
                      </a:cubicBezTo>
                      <a:cubicBezTo>
                        <a:pt x="34" y="39"/>
                        <a:pt x="34" y="39"/>
                        <a:pt x="34" y="39"/>
                      </a:cubicBezTo>
                      <a:cubicBezTo>
                        <a:pt x="48" y="25"/>
                        <a:pt x="48" y="25"/>
                        <a:pt x="48" y="25"/>
                      </a:cubicBezTo>
                      <a:cubicBezTo>
                        <a:pt x="58" y="35"/>
                        <a:pt x="58" y="35"/>
                        <a:pt x="58" y="35"/>
                      </a:cubicBezTo>
                      <a:cubicBezTo>
                        <a:pt x="70" y="22"/>
                        <a:pt x="70" y="22"/>
                        <a:pt x="70" y="22"/>
                      </a:cubicBezTo>
                      <a:cubicBezTo>
                        <a:pt x="68" y="21"/>
                        <a:pt x="68" y="21"/>
                        <a:pt x="68" y="21"/>
                      </a:cubicBezTo>
                      <a:lnTo>
                        <a:pt x="77" y="12"/>
                      </a:ln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5" name="Freeform 178"/>
                <p:cNvSpPr>
                  <a:spLocks/>
                </p:cNvSpPr>
                <p:nvPr/>
              </p:nvSpPr>
              <p:spPr bwMode="auto">
                <a:xfrm>
                  <a:off x="4160838" y="2838450"/>
                  <a:ext cx="406400" cy="401638"/>
                </a:xfrm>
                <a:custGeom>
                  <a:avLst/>
                  <a:gdLst>
                    <a:gd name="T0" fmla="*/ 150 w 256"/>
                    <a:gd name="T1" fmla="*/ 253 h 253"/>
                    <a:gd name="T2" fmla="*/ 256 w 256"/>
                    <a:gd name="T3" fmla="*/ 184 h 253"/>
                    <a:gd name="T4" fmla="*/ 163 w 256"/>
                    <a:gd name="T5" fmla="*/ 0 h 253"/>
                    <a:gd name="T6" fmla="*/ 127 w 256"/>
                    <a:gd name="T7" fmla="*/ 30 h 253"/>
                    <a:gd name="T8" fmla="*/ 83 w 256"/>
                    <a:gd name="T9" fmla="*/ 53 h 253"/>
                    <a:gd name="T10" fmla="*/ 36 w 256"/>
                    <a:gd name="T11" fmla="*/ 72 h 253"/>
                    <a:gd name="T12" fmla="*/ 0 w 256"/>
                    <a:gd name="T13" fmla="*/ 102 h 253"/>
                    <a:gd name="T14" fmla="*/ 150 w 256"/>
                    <a:gd name="T15" fmla="*/ 253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53">
                      <a:moveTo>
                        <a:pt x="150" y="253"/>
                      </a:moveTo>
                      <a:lnTo>
                        <a:pt x="256" y="184"/>
                      </a:lnTo>
                      <a:lnTo>
                        <a:pt x="163" y="0"/>
                      </a:lnTo>
                      <a:lnTo>
                        <a:pt x="127" y="30"/>
                      </a:lnTo>
                      <a:lnTo>
                        <a:pt x="83" y="53"/>
                      </a:lnTo>
                      <a:lnTo>
                        <a:pt x="36" y="72"/>
                      </a:lnTo>
                      <a:lnTo>
                        <a:pt x="0" y="102"/>
                      </a:lnTo>
                      <a:lnTo>
                        <a:pt x="150" y="25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6" name="Freeform 179"/>
                <p:cNvSpPr>
                  <a:spLocks/>
                </p:cNvSpPr>
                <p:nvPr/>
              </p:nvSpPr>
              <p:spPr bwMode="auto">
                <a:xfrm>
                  <a:off x="4208463" y="2889250"/>
                  <a:ext cx="87313" cy="87313"/>
                </a:xfrm>
                <a:custGeom>
                  <a:avLst/>
                  <a:gdLst>
                    <a:gd name="T0" fmla="*/ 29 w 29"/>
                    <a:gd name="T1" fmla="*/ 12 h 29"/>
                    <a:gd name="T2" fmla="*/ 22 w 29"/>
                    <a:gd name="T3" fmla="*/ 5 h 29"/>
                    <a:gd name="T4" fmla="*/ 5 w 29"/>
                    <a:gd name="T5" fmla="*/ 5 h 29"/>
                    <a:gd name="T6" fmla="*/ 5 w 29"/>
                    <a:gd name="T7" fmla="*/ 23 h 29"/>
                    <a:gd name="T8" fmla="*/ 11 w 29"/>
                    <a:gd name="T9" fmla="*/ 29 h 29"/>
                    <a:gd name="T10" fmla="*/ 29 w 29"/>
                    <a:gd name="T11" fmla="*/ 12 h 29"/>
                  </a:gdLst>
                  <a:ahLst/>
                  <a:cxnLst>
                    <a:cxn ang="0">
                      <a:pos x="T0" y="T1"/>
                    </a:cxn>
                    <a:cxn ang="0">
                      <a:pos x="T2" y="T3"/>
                    </a:cxn>
                    <a:cxn ang="0">
                      <a:pos x="T4" y="T5"/>
                    </a:cxn>
                    <a:cxn ang="0">
                      <a:pos x="T6" y="T7"/>
                    </a:cxn>
                    <a:cxn ang="0">
                      <a:pos x="T8" y="T9"/>
                    </a:cxn>
                    <a:cxn ang="0">
                      <a:pos x="T10" y="T11"/>
                    </a:cxn>
                  </a:cxnLst>
                  <a:rect l="0" t="0" r="r" b="b"/>
                  <a:pathLst>
                    <a:path w="29" h="29">
                      <a:moveTo>
                        <a:pt x="29" y="12"/>
                      </a:moveTo>
                      <a:cubicBezTo>
                        <a:pt x="22" y="5"/>
                        <a:pt x="22" y="5"/>
                        <a:pt x="22" y="5"/>
                      </a:cubicBezTo>
                      <a:cubicBezTo>
                        <a:pt x="17" y="0"/>
                        <a:pt x="9" y="0"/>
                        <a:pt x="5" y="5"/>
                      </a:cubicBezTo>
                      <a:cubicBezTo>
                        <a:pt x="0" y="10"/>
                        <a:pt x="0" y="18"/>
                        <a:pt x="5" y="23"/>
                      </a:cubicBezTo>
                      <a:cubicBezTo>
                        <a:pt x="11" y="29"/>
                        <a:pt x="11" y="29"/>
                        <a:pt x="11" y="29"/>
                      </a:cubicBezTo>
                      <a:lnTo>
                        <a:pt x="29" y="1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7" name="Freeform 180"/>
                <p:cNvSpPr>
                  <a:spLocks/>
                </p:cNvSpPr>
                <p:nvPr/>
              </p:nvSpPr>
              <p:spPr bwMode="auto">
                <a:xfrm>
                  <a:off x="4275138" y="2852738"/>
                  <a:ext cx="87313" cy="87313"/>
                </a:xfrm>
                <a:custGeom>
                  <a:avLst/>
                  <a:gdLst>
                    <a:gd name="T0" fmla="*/ 29 w 29"/>
                    <a:gd name="T1" fmla="*/ 11 h 29"/>
                    <a:gd name="T2" fmla="*/ 22 w 29"/>
                    <a:gd name="T3" fmla="*/ 4 h 29"/>
                    <a:gd name="T4" fmla="*/ 5 w 29"/>
                    <a:gd name="T5" fmla="*/ 4 h 29"/>
                    <a:gd name="T6" fmla="*/ 5 w 29"/>
                    <a:gd name="T7" fmla="*/ 22 h 29"/>
                    <a:gd name="T8" fmla="*/ 12 w 29"/>
                    <a:gd name="T9" fmla="*/ 29 h 29"/>
                    <a:gd name="T10" fmla="*/ 29 w 29"/>
                    <a:gd name="T11" fmla="*/ 11 h 29"/>
                  </a:gdLst>
                  <a:ahLst/>
                  <a:cxnLst>
                    <a:cxn ang="0">
                      <a:pos x="T0" y="T1"/>
                    </a:cxn>
                    <a:cxn ang="0">
                      <a:pos x="T2" y="T3"/>
                    </a:cxn>
                    <a:cxn ang="0">
                      <a:pos x="T4" y="T5"/>
                    </a:cxn>
                    <a:cxn ang="0">
                      <a:pos x="T6" y="T7"/>
                    </a:cxn>
                    <a:cxn ang="0">
                      <a:pos x="T8" y="T9"/>
                    </a:cxn>
                    <a:cxn ang="0">
                      <a:pos x="T10" y="T11"/>
                    </a:cxn>
                  </a:cxnLst>
                  <a:rect l="0" t="0" r="r" b="b"/>
                  <a:pathLst>
                    <a:path w="29" h="29">
                      <a:moveTo>
                        <a:pt x="29" y="11"/>
                      </a:moveTo>
                      <a:cubicBezTo>
                        <a:pt x="22" y="4"/>
                        <a:pt x="22" y="4"/>
                        <a:pt x="22" y="4"/>
                      </a:cubicBezTo>
                      <a:cubicBezTo>
                        <a:pt x="18" y="0"/>
                        <a:pt x="10" y="0"/>
                        <a:pt x="5" y="4"/>
                      </a:cubicBezTo>
                      <a:cubicBezTo>
                        <a:pt x="0" y="9"/>
                        <a:pt x="0" y="17"/>
                        <a:pt x="5" y="22"/>
                      </a:cubicBezTo>
                      <a:cubicBezTo>
                        <a:pt x="12" y="29"/>
                        <a:pt x="12" y="29"/>
                        <a:pt x="12" y="29"/>
                      </a:cubicBezTo>
                      <a:lnTo>
                        <a:pt x="29" y="11"/>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19" name="Freeform 182"/>
                <p:cNvSpPr>
                  <a:spLocks/>
                </p:cNvSpPr>
                <p:nvPr/>
              </p:nvSpPr>
              <p:spPr bwMode="auto">
                <a:xfrm>
                  <a:off x="4165601" y="3027363"/>
                  <a:ext cx="266700" cy="190500"/>
                </a:xfrm>
                <a:custGeom>
                  <a:avLst/>
                  <a:gdLst>
                    <a:gd name="T0" fmla="*/ 88 w 88"/>
                    <a:gd name="T1" fmla="*/ 63 h 63"/>
                    <a:gd name="T2" fmla="*/ 23 w 88"/>
                    <a:gd name="T3" fmla="*/ 40 h 63"/>
                    <a:gd name="T4" fmla="*/ 30 w 88"/>
                    <a:gd name="T5" fmla="*/ 0 h 63"/>
                    <a:gd name="T6" fmla="*/ 88 w 88"/>
                    <a:gd name="T7" fmla="*/ 63 h 63"/>
                  </a:gdLst>
                  <a:ahLst/>
                  <a:cxnLst>
                    <a:cxn ang="0">
                      <a:pos x="T0" y="T1"/>
                    </a:cxn>
                    <a:cxn ang="0">
                      <a:pos x="T2" y="T3"/>
                    </a:cxn>
                    <a:cxn ang="0">
                      <a:pos x="T4" y="T5"/>
                    </a:cxn>
                    <a:cxn ang="0">
                      <a:pos x="T6" y="T7"/>
                    </a:cxn>
                  </a:cxnLst>
                  <a:rect l="0" t="0" r="r" b="b"/>
                  <a:pathLst>
                    <a:path w="88" h="63">
                      <a:moveTo>
                        <a:pt x="88" y="63"/>
                      </a:moveTo>
                      <a:cubicBezTo>
                        <a:pt x="88" y="63"/>
                        <a:pt x="42" y="60"/>
                        <a:pt x="23" y="40"/>
                      </a:cubicBezTo>
                      <a:cubicBezTo>
                        <a:pt x="0" y="15"/>
                        <a:pt x="30" y="0"/>
                        <a:pt x="30" y="0"/>
                      </a:cubicBezTo>
                      <a:lnTo>
                        <a:pt x="88" y="63"/>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0" name="Freeform 183"/>
                <p:cNvSpPr>
                  <a:spLocks/>
                </p:cNvSpPr>
                <p:nvPr/>
              </p:nvSpPr>
              <p:spPr bwMode="auto">
                <a:xfrm>
                  <a:off x="4148138" y="3009900"/>
                  <a:ext cx="147638" cy="153988"/>
                </a:xfrm>
                <a:custGeom>
                  <a:avLst/>
                  <a:gdLst>
                    <a:gd name="T0" fmla="*/ 45 w 49"/>
                    <a:gd name="T1" fmla="*/ 32 h 51"/>
                    <a:gd name="T2" fmla="*/ 44 w 49"/>
                    <a:gd name="T3" fmla="*/ 47 h 51"/>
                    <a:gd name="T4" fmla="*/ 44 w 49"/>
                    <a:gd name="T5" fmla="*/ 47 h 51"/>
                    <a:gd name="T6" fmla="*/ 29 w 49"/>
                    <a:gd name="T7" fmla="*/ 46 h 51"/>
                    <a:gd name="T8" fmla="*/ 4 w 49"/>
                    <a:gd name="T9" fmla="*/ 19 h 51"/>
                    <a:gd name="T10" fmla="*/ 5 w 49"/>
                    <a:gd name="T11" fmla="*/ 4 h 51"/>
                    <a:gd name="T12" fmla="*/ 5 w 49"/>
                    <a:gd name="T13" fmla="*/ 4 h 51"/>
                    <a:gd name="T14" fmla="*/ 20 w 49"/>
                    <a:gd name="T15" fmla="*/ 5 h 51"/>
                    <a:gd name="T16" fmla="*/ 45 w 49"/>
                    <a:gd name="T17"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1">
                      <a:moveTo>
                        <a:pt x="45" y="32"/>
                      </a:moveTo>
                      <a:cubicBezTo>
                        <a:pt x="49" y="36"/>
                        <a:pt x="49" y="43"/>
                        <a:pt x="44" y="47"/>
                      </a:cubicBezTo>
                      <a:cubicBezTo>
                        <a:pt x="44" y="47"/>
                        <a:pt x="44" y="47"/>
                        <a:pt x="44" y="47"/>
                      </a:cubicBezTo>
                      <a:cubicBezTo>
                        <a:pt x="40" y="51"/>
                        <a:pt x="33" y="50"/>
                        <a:pt x="29" y="46"/>
                      </a:cubicBezTo>
                      <a:cubicBezTo>
                        <a:pt x="4" y="19"/>
                        <a:pt x="4" y="19"/>
                        <a:pt x="4" y="19"/>
                      </a:cubicBezTo>
                      <a:cubicBezTo>
                        <a:pt x="0" y="15"/>
                        <a:pt x="1" y="8"/>
                        <a:pt x="5" y="4"/>
                      </a:cubicBezTo>
                      <a:cubicBezTo>
                        <a:pt x="5" y="4"/>
                        <a:pt x="5" y="4"/>
                        <a:pt x="5" y="4"/>
                      </a:cubicBezTo>
                      <a:cubicBezTo>
                        <a:pt x="9" y="0"/>
                        <a:pt x="16" y="1"/>
                        <a:pt x="20" y="5"/>
                      </a:cubicBezTo>
                      <a:lnTo>
                        <a:pt x="45" y="32"/>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1" name="Freeform 184"/>
                <p:cNvSpPr>
                  <a:spLocks/>
                </p:cNvSpPr>
                <p:nvPr/>
              </p:nvSpPr>
              <p:spPr bwMode="auto">
                <a:xfrm>
                  <a:off x="4160838" y="3000375"/>
                  <a:ext cx="84138" cy="96838"/>
                </a:xfrm>
                <a:custGeom>
                  <a:avLst/>
                  <a:gdLst>
                    <a:gd name="T0" fmla="*/ 10 w 28"/>
                    <a:gd name="T1" fmla="*/ 27 h 32"/>
                    <a:gd name="T2" fmla="*/ 9 w 28"/>
                    <a:gd name="T3" fmla="*/ 9 h 32"/>
                    <a:gd name="T4" fmla="*/ 28 w 28"/>
                    <a:gd name="T5" fmla="*/ 18 h 32"/>
                    <a:gd name="T6" fmla="*/ 21 w 28"/>
                    <a:gd name="T7" fmla="*/ 32 h 32"/>
                    <a:gd name="T8" fmla="*/ 10 w 28"/>
                    <a:gd name="T9" fmla="*/ 27 h 32"/>
                  </a:gdLst>
                  <a:ahLst/>
                  <a:cxnLst>
                    <a:cxn ang="0">
                      <a:pos x="T0" y="T1"/>
                    </a:cxn>
                    <a:cxn ang="0">
                      <a:pos x="T2" y="T3"/>
                    </a:cxn>
                    <a:cxn ang="0">
                      <a:pos x="T4" y="T5"/>
                    </a:cxn>
                    <a:cxn ang="0">
                      <a:pos x="T6" y="T7"/>
                    </a:cxn>
                    <a:cxn ang="0">
                      <a:pos x="T8" y="T9"/>
                    </a:cxn>
                  </a:cxnLst>
                  <a:rect l="0" t="0" r="r" b="b"/>
                  <a:pathLst>
                    <a:path w="28" h="32">
                      <a:moveTo>
                        <a:pt x="10" y="27"/>
                      </a:moveTo>
                      <a:cubicBezTo>
                        <a:pt x="10" y="27"/>
                        <a:pt x="18" y="18"/>
                        <a:pt x="9" y="9"/>
                      </a:cubicBezTo>
                      <a:cubicBezTo>
                        <a:pt x="0" y="0"/>
                        <a:pt x="28" y="18"/>
                        <a:pt x="28" y="18"/>
                      </a:cubicBezTo>
                      <a:cubicBezTo>
                        <a:pt x="21" y="32"/>
                        <a:pt x="21" y="32"/>
                        <a:pt x="21" y="32"/>
                      </a:cubicBezTo>
                      <a:lnTo>
                        <a:pt x="10" y="27"/>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2" name="Freeform 185"/>
                <p:cNvSpPr>
                  <a:spLocks/>
                </p:cNvSpPr>
                <p:nvPr/>
              </p:nvSpPr>
              <p:spPr bwMode="auto">
                <a:xfrm>
                  <a:off x="4067176" y="2973388"/>
                  <a:ext cx="157163" cy="109538"/>
                </a:xfrm>
                <a:custGeom>
                  <a:avLst/>
                  <a:gdLst>
                    <a:gd name="T0" fmla="*/ 5 w 52"/>
                    <a:gd name="T1" fmla="*/ 7 h 36"/>
                    <a:gd name="T2" fmla="*/ 0 w 52"/>
                    <a:gd name="T3" fmla="*/ 16 h 36"/>
                    <a:gd name="T4" fmla="*/ 9 w 52"/>
                    <a:gd name="T5" fmla="*/ 21 h 36"/>
                    <a:gd name="T6" fmla="*/ 36 w 52"/>
                    <a:gd name="T7" fmla="*/ 34 h 36"/>
                    <a:gd name="T8" fmla="*/ 50 w 52"/>
                    <a:gd name="T9" fmla="*/ 29 h 36"/>
                    <a:gd name="T10" fmla="*/ 45 w 52"/>
                    <a:gd name="T11" fmla="*/ 16 h 36"/>
                    <a:gd name="T12" fmla="*/ 18 w 52"/>
                    <a:gd name="T13" fmla="*/ 3 h 36"/>
                    <a:gd name="T14" fmla="*/ 5 w 52"/>
                    <a:gd name="T15" fmla="*/ 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6">
                      <a:moveTo>
                        <a:pt x="5" y="7"/>
                      </a:moveTo>
                      <a:cubicBezTo>
                        <a:pt x="0" y="16"/>
                        <a:pt x="0" y="16"/>
                        <a:pt x="0" y="16"/>
                      </a:cubicBezTo>
                      <a:cubicBezTo>
                        <a:pt x="9" y="21"/>
                        <a:pt x="9" y="21"/>
                        <a:pt x="9" y="21"/>
                      </a:cubicBezTo>
                      <a:cubicBezTo>
                        <a:pt x="36" y="34"/>
                        <a:pt x="36" y="34"/>
                        <a:pt x="36" y="34"/>
                      </a:cubicBezTo>
                      <a:cubicBezTo>
                        <a:pt x="41" y="36"/>
                        <a:pt x="47" y="34"/>
                        <a:pt x="50" y="29"/>
                      </a:cubicBezTo>
                      <a:cubicBezTo>
                        <a:pt x="52" y="25"/>
                        <a:pt x="50" y="19"/>
                        <a:pt x="45" y="16"/>
                      </a:cubicBezTo>
                      <a:cubicBezTo>
                        <a:pt x="18" y="3"/>
                        <a:pt x="18" y="3"/>
                        <a:pt x="18" y="3"/>
                      </a:cubicBezTo>
                      <a:cubicBezTo>
                        <a:pt x="13" y="0"/>
                        <a:pt x="7" y="2"/>
                        <a:pt x="5" y="7"/>
                      </a:cubicBez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3" name="Freeform 186"/>
                <p:cNvSpPr>
                  <a:spLocks/>
                </p:cNvSpPr>
                <p:nvPr/>
              </p:nvSpPr>
              <p:spPr bwMode="auto">
                <a:xfrm>
                  <a:off x="4067176" y="3006725"/>
                  <a:ext cx="57150" cy="42863"/>
                </a:xfrm>
                <a:custGeom>
                  <a:avLst/>
                  <a:gdLst>
                    <a:gd name="T0" fmla="*/ 12 w 19"/>
                    <a:gd name="T1" fmla="*/ 5 h 14"/>
                    <a:gd name="T2" fmla="*/ 3 w 19"/>
                    <a:gd name="T3" fmla="*/ 0 h 14"/>
                    <a:gd name="T4" fmla="*/ 0 w 19"/>
                    <a:gd name="T5" fmla="*/ 5 h 14"/>
                    <a:gd name="T6" fmla="*/ 9 w 19"/>
                    <a:gd name="T7" fmla="*/ 10 h 14"/>
                    <a:gd name="T8" fmla="*/ 19 w 19"/>
                    <a:gd name="T9" fmla="*/ 14 h 14"/>
                    <a:gd name="T10" fmla="*/ 12 w 19"/>
                    <a:gd name="T11" fmla="*/ 5 h 14"/>
                  </a:gdLst>
                  <a:ahLst/>
                  <a:cxnLst>
                    <a:cxn ang="0">
                      <a:pos x="T0" y="T1"/>
                    </a:cxn>
                    <a:cxn ang="0">
                      <a:pos x="T2" y="T3"/>
                    </a:cxn>
                    <a:cxn ang="0">
                      <a:pos x="T4" y="T5"/>
                    </a:cxn>
                    <a:cxn ang="0">
                      <a:pos x="T6" y="T7"/>
                    </a:cxn>
                    <a:cxn ang="0">
                      <a:pos x="T8" y="T9"/>
                    </a:cxn>
                    <a:cxn ang="0">
                      <a:pos x="T10" y="T11"/>
                    </a:cxn>
                  </a:cxnLst>
                  <a:rect l="0" t="0" r="r" b="b"/>
                  <a:pathLst>
                    <a:path w="19" h="14">
                      <a:moveTo>
                        <a:pt x="12" y="5"/>
                      </a:moveTo>
                      <a:cubicBezTo>
                        <a:pt x="3" y="0"/>
                        <a:pt x="3" y="0"/>
                        <a:pt x="3" y="0"/>
                      </a:cubicBezTo>
                      <a:cubicBezTo>
                        <a:pt x="0" y="5"/>
                        <a:pt x="0" y="5"/>
                        <a:pt x="0" y="5"/>
                      </a:cubicBezTo>
                      <a:cubicBezTo>
                        <a:pt x="9" y="10"/>
                        <a:pt x="9" y="10"/>
                        <a:pt x="9" y="10"/>
                      </a:cubicBezTo>
                      <a:cubicBezTo>
                        <a:pt x="19" y="14"/>
                        <a:pt x="19" y="14"/>
                        <a:pt x="19" y="14"/>
                      </a:cubicBezTo>
                      <a:cubicBezTo>
                        <a:pt x="18" y="10"/>
                        <a:pt x="16" y="7"/>
                        <a:pt x="12" y="5"/>
                      </a:cubicBezTo>
                      <a:close/>
                    </a:path>
                  </a:pathLst>
                </a:custGeom>
                <a:solidFill>
                  <a:srgbClr val="F2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4" name="Freeform 187"/>
                <p:cNvSpPr>
                  <a:spLocks/>
                </p:cNvSpPr>
                <p:nvPr/>
              </p:nvSpPr>
              <p:spPr bwMode="auto">
                <a:xfrm>
                  <a:off x="4121151" y="2982913"/>
                  <a:ext cx="84138" cy="66675"/>
                </a:xfrm>
                <a:custGeom>
                  <a:avLst/>
                  <a:gdLst>
                    <a:gd name="T0" fmla="*/ 13 w 28"/>
                    <a:gd name="T1" fmla="*/ 6 h 22"/>
                    <a:gd name="T2" fmla="*/ 28 w 28"/>
                    <a:gd name="T3" fmla="*/ 22 h 22"/>
                    <a:gd name="T4" fmla="*/ 0 w 28"/>
                    <a:gd name="T5" fmla="*/ 0 h 22"/>
                    <a:gd name="T6" fmla="*/ 13 w 28"/>
                    <a:gd name="T7" fmla="*/ 6 h 22"/>
                  </a:gdLst>
                  <a:ahLst/>
                  <a:cxnLst>
                    <a:cxn ang="0">
                      <a:pos x="T0" y="T1"/>
                    </a:cxn>
                    <a:cxn ang="0">
                      <a:pos x="T2" y="T3"/>
                    </a:cxn>
                    <a:cxn ang="0">
                      <a:pos x="T4" y="T5"/>
                    </a:cxn>
                    <a:cxn ang="0">
                      <a:pos x="T6" y="T7"/>
                    </a:cxn>
                  </a:cxnLst>
                  <a:rect l="0" t="0" r="r" b="b"/>
                  <a:pathLst>
                    <a:path w="28" h="22">
                      <a:moveTo>
                        <a:pt x="13" y="6"/>
                      </a:moveTo>
                      <a:cubicBezTo>
                        <a:pt x="28" y="22"/>
                        <a:pt x="28" y="22"/>
                        <a:pt x="28" y="22"/>
                      </a:cubicBezTo>
                      <a:cubicBezTo>
                        <a:pt x="28" y="22"/>
                        <a:pt x="3" y="22"/>
                        <a:pt x="0" y="0"/>
                      </a:cubicBezTo>
                      <a:cubicBezTo>
                        <a:pt x="8" y="4"/>
                        <a:pt x="13" y="6"/>
                        <a:pt x="13" y="6"/>
                      </a:cubicBezTo>
                      <a:close/>
                    </a:path>
                  </a:pathLst>
                </a:custGeom>
                <a:solidFill>
                  <a:srgbClr val="CC86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25" name="Freeform 188"/>
                <p:cNvSpPr>
                  <a:spLocks/>
                </p:cNvSpPr>
                <p:nvPr/>
              </p:nvSpPr>
              <p:spPr bwMode="auto">
                <a:xfrm>
                  <a:off x="4343401" y="3043238"/>
                  <a:ext cx="455613" cy="304800"/>
                </a:xfrm>
                <a:custGeom>
                  <a:avLst/>
                  <a:gdLst>
                    <a:gd name="T0" fmla="*/ 109 w 287"/>
                    <a:gd name="T1" fmla="*/ 0 h 192"/>
                    <a:gd name="T2" fmla="*/ 287 w 287"/>
                    <a:gd name="T3" fmla="*/ 139 h 192"/>
                    <a:gd name="T4" fmla="*/ 95 w 287"/>
                    <a:gd name="T5" fmla="*/ 192 h 192"/>
                    <a:gd name="T6" fmla="*/ 0 w 287"/>
                    <a:gd name="T7" fmla="*/ 89 h 192"/>
                    <a:gd name="T8" fmla="*/ 109 w 287"/>
                    <a:gd name="T9" fmla="*/ 0 h 192"/>
                  </a:gdLst>
                  <a:ahLst/>
                  <a:cxnLst>
                    <a:cxn ang="0">
                      <a:pos x="T0" y="T1"/>
                    </a:cxn>
                    <a:cxn ang="0">
                      <a:pos x="T2" y="T3"/>
                    </a:cxn>
                    <a:cxn ang="0">
                      <a:pos x="T4" y="T5"/>
                    </a:cxn>
                    <a:cxn ang="0">
                      <a:pos x="T6" y="T7"/>
                    </a:cxn>
                    <a:cxn ang="0">
                      <a:pos x="T8" y="T9"/>
                    </a:cxn>
                  </a:cxnLst>
                  <a:rect l="0" t="0" r="r" b="b"/>
                  <a:pathLst>
                    <a:path w="287" h="192">
                      <a:moveTo>
                        <a:pt x="109" y="0"/>
                      </a:moveTo>
                      <a:lnTo>
                        <a:pt x="287" y="139"/>
                      </a:lnTo>
                      <a:lnTo>
                        <a:pt x="95" y="192"/>
                      </a:lnTo>
                      <a:lnTo>
                        <a:pt x="0" y="89"/>
                      </a:lnTo>
                      <a:lnTo>
                        <a:pt x="109" y="0"/>
                      </a:lnTo>
                      <a:close/>
                    </a:path>
                  </a:pathLst>
                </a:custGeom>
                <a:solidFill>
                  <a:srgbClr val="E5B5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grpSp>
      <p:grpSp>
        <p:nvGrpSpPr>
          <p:cNvPr id="302" name="Group 301"/>
          <p:cNvGrpSpPr/>
          <p:nvPr/>
        </p:nvGrpSpPr>
        <p:grpSpPr>
          <a:xfrm>
            <a:off x="5535862" y="2257592"/>
            <a:ext cx="1642550" cy="1999785"/>
            <a:chOff x="5503728" y="2213527"/>
            <a:chExt cx="1610489" cy="1960752"/>
          </a:xfrm>
        </p:grpSpPr>
        <p:sp>
          <p:nvSpPr>
            <p:cNvPr id="134" name="Rectangle 133"/>
            <p:cNvSpPr/>
            <p:nvPr/>
          </p:nvSpPr>
          <p:spPr>
            <a:xfrm>
              <a:off x="5503728" y="3466393"/>
              <a:ext cx="1610489" cy="707886"/>
            </a:xfrm>
            <a:prstGeom prst="rect">
              <a:avLst/>
            </a:prstGeom>
          </p:spPr>
          <p:txBody>
            <a:bodyPr wrap="square">
              <a:spAutoFit/>
            </a:bodyPr>
            <a:lstStyle/>
            <a:p>
              <a:pPr algn="ctr" defTabSz="932563"/>
              <a:r>
                <a:rPr lang="en-US" sz="2000" dirty="0">
                  <a:solidFill>
                    <a:srgbClr val="FFFFFF"/>
                  </a:solidFill>
                </a:rPr>
                <a:t>Free </a:t>
              </a:r>
              <a:br>
                <a:rPr lang="en-US" sz="2000" dirty="0">
                  <a:solidFill>
                    <a:srgbClr val="FFFFFF"/>
                  </a:solidFill>
                </a:rPr>
              </a:br>
              <a:r>
                <a:rPr lang="en-US" sz="2000" dirty="0">
                  <a:solidFill>
                    <a:srgbClr val="FFFFFF"/>
                  </a:solidFill>
                </a:rPr>
                <a:t>Training</a:t>
              </a:r>
            </a:p>
          </p:txBody>
        </p:sp>
        <p:pic>
          <p:nvPicPr>
            <p:cNvPr id="303" name="Picture 302"/>
            <p:cNvPicPr>
              <a:picLocks noChangeAspect="1"/>
            </p:cNvPicPr>
            <p:nvPr/>
          </p:nvPicPr>
          <p:blipFill>
            <a:blip r:embed="rId3"/>
            <a:stretch>
              <a:fillRect/>
            </a:stretch>
          </p:blipFill>
          <p:spPr>
            <a:xfrm flipH="1">
              <a:off x="5899272" y="2213527"/>
              <a:ext cx="819400" cy="1205398"/>
            </a:xfrm>
            <a:prstGeom prst="rect">
              <a:avLst/>
            </a:prstGeom>
          </p:spPr>
        </p:pic>
      </p:grpSp>
      <p:grpSp>
        <p:nvGrpSpPr>
          <p:cNvPr id="298" name="Group 297"/>
          <p:cNvGrpSpPr/>
          <p:nvPr/>
        </p:nvGrpSpPr>
        <p:grpSpPr>
          <a:xfrm>
            <a:off x="7723520" y="2257436"/>
            <a:ext cx="1779745" cy="1999942"/>
            <a:chOff x="7453007" y="2213374"/>
            <a:chExt cx="1745006" cy="1960905"/>
          </a:xfrm>
        </p:grpSpPr>
        <p:sp>
          <p:nvSpPr>
            <p:cNvPr id="142" name="Rectangle 141"/>
            <p:cNvSpPr/>
            <p:nvPr/>
          </p:nvSpPr>
          <p:spPr>
            <a:xfrm>
              <a:off x="7520266" y="3466393"/>
              <a:ext cx="1610489" cy="707886"/>
            </a:xfrm>
            <a:prstGeom prst="rect">
              <a:avLst/>
            </a:prstGeom>
          </p:spPr>
          <p:txBody>
            <a:bodyPr wrap="square">
              <a:spAutoFit/>
            </a:bodyPr>
            <a:lstStyle/>
            <a:p>
              <a:pPr algn="ctr" defTabSz="932563"/>
              <a:r>
                <a:rPr lang="en-US" sz="2000" dirty="0">
                  <a:solidFill>
                    <a:srgbClr val="FFFFFF"/>
                  </a:solidFill>
                </a:rPr>
                <a:t>Free </a:t>
              </a:r>
              <a:br>
                <a:rPr lang="en-US" sz="2000" dirty="0">
                  <a:solidFill>
                    <a:srgbClr val="FFFFFF"/>
                  </a:solidFill>
                </a:rPr>
              </a:br>
              <a:r>
                <a:rPr lang="en-US" sz="2000" dirty="0">
                  <a:solidFill>
                    <a:srgbClr val="FFFFFF"/>
                  </a:solidFill>
                </a:rPr>
                <a:t>Tools</a:t>
              </a:r>
            </a:p>
          </p:txBody>
        </p:sp>
        <p:grpSp>
          <p:nvGrpSpPr>
            <p:cNvPr id="1140" name="Group 1139"/>
            <p:cNvGrpSpPr/>
            <p:nvPr/>
          </p:nvGrpSpPr>
          <p:grpSpPr>
            <a:xfrm>
              <a:off x="7453007" y="2213374"/>
              <a:ext cx="1745006" cy="1177578"/>
              <a:chOff x="7353454" y="2213374"/>
              <a:chExt cx="1745006" cy="1177578"/>
            </a:xfrm>
          </p:grpSpPr>
          <p:grpSp>
            <p:nvGrpSpPr>
              <p:cNvPr id="1139" name="Group 1138"/>
              <p:cNvGrpSpPr/>
              <p:nvPr/>
            </p:nvGrpSpPr>
            <p:grpSpPr>
              <a:xfrm>
                <a:off x="7353454" y="2213374"/>
                <a:ext cx="1517514" cy="1152575"/>
                <a:chOff x="7377113" y="1308100"/>
                <a:chExt cx="1277937" cy="847725"/>
              </a:xfrm>
            </p:grpSpPr>
            <p:sp>
              <p:nvSpPr>
                <p:cNvPr id="1132" name="AutoShape 190"/>
                <p:cNvSpPr>
                  <a:spLocks noChangeAspect="1" noChangeArrowheads="1" noTextEdit="1"/>
                </p:cNvSpPr>
                <p:nvPr/>
              </p:nvSpPr>
              <p:spPr bwMode="auto">
                <a:xfrm>
                  <a:off x="7377113" y="1308100"/>
                  <a:ext cx="12779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3" name="Rectangle 192"/>
                <p:cNvSpPr>
                  <a:spLocks noChangeArrowheads="1"/>
                </p:cNvSpPr>
                <p:nvPr/>
              </p:nvSpPr>
              <p:spPr bwMode="auto">
                <a:xfrm>
                  <a:off x="7844201" y="1393963"/>
                  <a:ext cx="564787" cy="761862"/>
                </a:xfrm>
                <a:prstGeom prst="rect">
                  <a:avLst/>
                </a:prstGeom>
                <a:solidFill>
                  <a:srgbClr val="D83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4" name="Rectangle 193"/>
                <p:cNvSpPr>
                  <a:spLocks noChangeArrowheads="1"/>
                </p:cNvSpPr>
                <p:nvPr/>
              </p:nvSpPr>
              <p:spPr bwMode="auto">
                <a:xfrm>
                  <a:off x="7586663" y="1393963"/>
                  <a:ext cx="271895" cy="761862"/>
                </a:xfrm>
                <a:prstGeom prst="rect">
                  <a:avLst/>
                </a:prstGeom>
                <a:solidFill>
                  <a:srgbClr val="A32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5" name="Freeform 194"/>
                <p:cNvSpPr>
                  <a:spLocks/>
                </p:cNvSpPr>
                <p:nvPr/>
              </p:nvSpPr>
              <p:spPr bwMode="auto">
                <a:xfrm>
                  <a:off x="7466520" y="1394833"/>
                  <a:ext cx="392039" cy="216395"/>
                </a:xfrm>
                <a:custGeom>
                  <a:avLst/>
                  <a:gdLst>
                    <a:gd name="T0" fmla="*/ 215 w 348"/>
                    <a:gd name="T1" fmla="*/ 133 h 133"/>
                    <a:gd name="T2" fmla="*/ 0 w 348"/>
                    <a:gd name="T3" fmla="*/ 133 h 133"/>
                    <a:gd name="T4" fmla="*/ 130 w 348"/>
                    <a:gd name="T5" fmla="*/ 0 h 133"/>
                    <a:gd name="T6" fmla="*/ 348 w 348"/>
                    <a:gd name="T7" fmla="*/ 0 h 133"/>
                    <a:gd name="T8" fmla="*/ 215 w 348"/>
                    <a:gd name="T9" fmla="*/ 133 h 133"/>
                    <a:gd name="connsiteX0" fmla="*/ 4375 w 8197"/>
                    <a:gd name="connsiteY0" fmla="*/ 10000 h 10000"/>
                    <a:gd name="connsiteX1" fmla="*/ 0 w 8197"/>
                    <a:gd name="connsiteY1" fmla="*/ 10000 h 10000"/>
                    <a:gd name="connsiteX2" fmla="*/ 1933 w 8197"/>
                    <a:gd name="connsiteY2" fmla="*/ 0 h 10000"/>
                    <a:gd name="connsiteX3" fmla="*/ 8197 w 8197"/>
                    <a:gd name="connsiteY3" fmla="*/ 0 h 10000"/>
                    <a:gd name="connsiteX4" fmla="*/ 4375 w 8197"/>
                    <a:gd name="connsiteY4" fmla="*/ 10000 h 10000"/>
                    <a:gd name="connsiteX0" fmla="*/ 7639 w 10000"/>
                    <a:gd name="connsiteY0" fmla="*/ 10249 h 10249"/>
                    <a:gd name="connsiteX1" fmla="*/ 0 w 10000"/>
                    <a:gd name="connsiteY1" fmla="*/ 10000 h 10249"/>
                    <a:gd name="connsiteX2" fmla="*/ 2358 w 10000"/>
                    <a:gd name="connsiteY2" fmla="*/ 0 h 10249"/>
                    <a:gd name="connsiteX3" fmla="*/ 10000 w 10000"/>
                    <a:gd name="connsiteY3" fmla="*/ 0 h 10249"/>
                    <a:gd name="connsiteX4" fmla="*/ 7639 w 10000"/>
                    <a:gd name="connsiteY4" fmla="*/ 10249 h 1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49">
                      <a:moveTo>
                        <a:pt x="7639" y="10249"/>
                      </a:moveTo>
                      <a:lnTo>
                        <a:pt x="0" y="10000"/>
                      </a:lnTo>
                      <a:lnTo>
                        <a:pt x="2358" y="0"/>
                      </a:lnTo>
                      <a:lnTo>
                        <a:pt x="10000" y="0"/>
                      </a:lnTo>
                      <a:lnTo>
                        <a:pt x="7639" y="10249"/>
                      </a:lnTo>
                      <a:close/>
                    </a:path>
                  </a:pathLst>
                </a:custGeom>
                <a:solidFill>
                  <a:srgbClr val="D83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36" name="Freeform 195"/>
                <p:cNvSpPr>
                  <a:spLocks/>
                </p:cNvSpPr>
                <p:nvPr/>
              </p:nvSpPr>
              <p:spPr bwMode="auto">
                <a:xfrm>
                  <a:off x="7864148" y="1394833"/>
                  <a:ext cx="673941" cy="209443"/>
                </a:xfrm>
                <a:custGeom>
                  <a:avLst/>
                  <a:gdLst>
                    <a:gd name="T0" fmla="*/ 457 w 457"/>
                    <a:gd name="T1" fmla="*/ 133 h 133"/>
                    <a:gd name="T2" fmla="*/ 157 w 457"/>
                    <a:gd name="T3" fmla="*/ 133 h 133"/>
                    <a:gd name="T4" fmla="*/ 0 w 457"/>
                    <a:gd name="T5" fmla="*/ 0 h 133"/>
                    <a:gd name="T6" fmla="*/ 300 w 457"/>
                    <a:gd name="T7" fmla="*/ 0 h 133"/>
                    <a:gd name="T8" fmla="*/ 457 w 457"/>
                    <a:gd name="T9" fmla="*/ 133 h 133"/>
                    <a:gd name="connsiteX0" fmla="*/ 10000 w 10000"/>
                    <a:gd name="connsiteY0" fmla="*/ 10000 h 10000"/>
                    <a:gd name="connsiteX1" fmla="*/ 3435 w 10000"/>
                    <a:gd name="connsiteY1" fmla="*/ 10000 h 10000"/>
                    <a:gd name="connsiteX2" fmla="*/ 0 w 10000"/>
                    <a:gd name="connsiteY2" fmla="*/ 0 h 10000"/>
                    <a:gd name="connsiteX3" fmla="*/ 8660 w 10000"/>
                    <a:gd name="connsiteY3" fmla="*/ 0 h 10000"/>
                    <a:gd name="connsiteX4" fmla="*/ 10000 w 10000"/>
                    <a:gd name="connsiteY4" fmla="*/ 10000 h 10000"/>
                    <a:gd name="connsiteX0" fmla="*/ 10667 w 10667"/>
                    <a:gd name="connsiteY0" fmla="*/ 10000 h 10000"/>
                    <a:gd name="connsiteX1" fmla="*/ 3435 w 10667"/>
                    <a:gd name="connsiteY1" fmla="*/ 10000 h 10000"/>
                    <a:gd name="connsiteX2" fmla="*/ 0 w 10667"/>
                    <a:gd name="connsiteY2" fmla="*/ 0 h 10000"/>
                    <a:gd name="connsiteX3" fmla="*/ 8660 w 10667"/>
                    <a:gd name="connsiteY3" fmla="*/ 0 h 10000"/>
                    <a:gd name="connsiteX4" fmla="*/ 10667 w 10667"/>
                    <a:gd name="connsiteY4" fmla="*/ 10000 h 10000"/>
                    <a:gd name="connsiteX0" fmla="*/ 10667 w 10667"/>
                    <a:gd name="connsiteY0" fmla="*/ 10000 h 10084"/>
                    <a:gd name="connsiteX1" fmla="*/ 1467 w 10667"/>
                    <a:gd name="connsiteY1" fmla="*/ 10084 h 10084"/>
                    <a:gd name="connsiteX2" fmla="*/ 0 w 10667"/>
                    <a:gd name="connsiteY2" fmla="*/ 0 h 10084"/>
                    <a:gd name="connsiteX3" fmla="*/ 8660 w 10667"/>
                    <a:gd name="connsiteY3" fmla="*/ 0 h 10084"/>
                    <a:gd name="connsiteX4" fmla="*/ 10667 w 10667"/>
                    <a:gd name="connsiteY4" fmla="*/ 10000 h 1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7" h="10084">
                      <a:moveTo>
                        <a:pt x="10667" y="10000"/>
                      </a:moveTo>
                      <a:lnTo>
                        <a:pt x="1467" y="10084"/>
                      </a:lnTo>
                      <a:lnTo>
                        <a:pt x="0" y="0"/>
                      </a:lnTo>
                      <a:lnTo>
                        <a:pt x="8660" y="0"/>
                      </a:lnTo>
                      <a:lnTo>
                        <a:pt x="10667" y="10000"/>
                      </a:lnTo>
                      <a:close/>
                    </a:path>
                  </a:pathLst>
                </a:custGeom>
                <a:solidFill>
                  <a:srgbClr val="FE4A0A"/>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pic>
            <p:nvPicPr>
              <p:cNvPr id="304" name="Picture 303"/>
              <p:cNvPicPr>
                <a:picLocks noChangeAspect="1"/>
              </p:cNvPicPr>
              <p:nvPr/>
            </p:nvPicPr>
            <p:blipFill>
              <a:blip r:embed="rId4"/>
              <a:stretch>
                <a:fillRect/>
              </a:stretch>
            </p:blipFill>
            <p:spPr>
              <a:xfrm>
                <a:off x="8203393" y="2481212"/>
                <a:ext cx="895067" cy="909740"/>
              </a:xfrm>
              <a:prstGeom prst="rect">
                <a:avLst/>
              </a:prstGeom>
            </p:spPr>
          </p:pic>
        </p:grpSp>
      </p:grpSp>
      <p:grpSp>
        <p:nvGrpSpPr>
          <p:cNvPr id="301" name="Group 300"/>
          <p:cNvGrpSpPr/>
          <p:nvPr/>
        </p:nvGrpSpPr>
        <p:grpSpPr>
          <a:xfrm>
            <a:off x="10048374" y="2260267"/>
            <a:ext cx="1642550" cy="1837074"/>
            <a:chOff x="9851377" y="2216150"/>
            <a:chExt cx="1610489" cy="1801216"/>
          </a:xfrm>
        </p:grpSpPr>
        <p:sp>
          <p:nvSpPr>
            <p:cNvPr id="177" name="Rectangle 176"/>
            <p:cNvSpPr/>
            <p:nvPr/>
          </p:nvSpPr>
          <p:spPr>
            <a:xfrm>
              <a:off x="9851377" y="3617256"/>
              <a:ext cx="1610489" cy="400110"/>
            </a:xfrm>
            <a:prstGeom prst="rect">
              <a:avLst/>
            </a:prstGeom>
          </p:spPr>
          <p:txBody>
            <a:bodyPr wrap="square">
              <a:spAutoFit/>
            </a:bodyPr>
            <a:lstStyle/>
            <a:p>
              <a:pPr algn="ctr" defTabSz="932563"/>
              <a:r>
                <a:rPr lang="en-US" sz="2000" dirty="0">
                  <a:solidFill>
                    <a:srgbClr val="FFFFFF"/>
                  </a:solidFill>
                </a:rPr>
                <a:t>Webinars</a:t>
              </a:r>
            </a:p>
          </p:txBody>
        </p:sp>
        <p:grpSp>
          <p:nvGrpSpPr>
            <p:cNvPr id="292" name="Group 291"/>
            <p:cNvGrpSpPr/>
            <p:nvPr/>
          </p:nvGrpSpPr>
          <p:grpSpPr>
            <a:xfrm>
              <a:off x="10039877" y="2216150"/>
              <a:ext cx="1233488" cy="1268413"/>
              <a:chOff x="9902825" y="2216150"/>
              <a:chExt cx="1233488" cy="1268413"/>
            </a:xfrm>
          </p:grpSpPr>
          <p:sp>
            <p:nvSpPr>
              <p:cNvPr id="1142" name="AutoShape 199"/>
              <p:cNvSpPr>
                <a:spLocks noChangeAspect="1" noChangeArrowheads="1" noTextEdit="1"/>
              </p:cNvSpPr>
              <p:nvPr/>
            </p:nvSpPr>
            <p:spPr bwMode="auto">
              <a:xfrm>
                <a:off x="9902825" y="2216150"/>
                <a:ext cx="12287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3" name="Freeform 201"/>
              <p:cNvSpPr>
                <a:spLocks/>
              </p:cNvSpPr>
              <p:nvPr/>
            </p:nvSpPr>
            <p:spPr bwMode="auto">
              <a:xfrm>
                <a:off x="9907588" y="2216150"/>
                <a:ext cx="1228725" cy="1231900"/>
              </a:xfrm>
              <a:custGeom>
                <a:avLst/>
                <a:gdLst>
                  <a:gd name="T0" fmla="*/ 178 w 306"/>
                  <a:gd name="T1" fmla="*/ 305 h 307"/>
                  <a:gd name="T2" fmla="*/ 173 w 306"/>
                  <a:gd name="T3" fmla="*/ 305 h 307"/>
                  <a:gd name="T4" fmla="*/ 1 w 306"/>
                  <a:gd name="T5" fmla="*/ 133 h 307"/>
                  <a:gd name="T6" fmla="*/ 1 w 306"/>
                  <a:gd name="T7" fmla="*/ 128 h 307"/>
                  <a:gd name="T8" fmla="*/ 128 w 306"/>
                  <a:gd name="T9" fmla="*/ 2 h 307"/>
                  <a:gd name="T10" fmla="*/ 133 w 306"/>
                  <a:gd name="T11" fmla="*/ 2 h 307"/>
                  <a:gd name="T12" fmla="*/ 305 w 306"/>
                  <a:gd name="T13" fmla="*/ 174 h 307"/>
                  <a:gd name="T14" fmla="*/ 305 w 306"/>
                  <a:gd name="T15" fmla="*/ 179 h 307"/>
                  <a:gd name="T16" fmla="*/ 178 w 306"/>
                  <a:gd name="T17" fmla="*/ 305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307">
                    <a:moveTo>
                      <a:pt x="178" y="305"/>
                    </a:moveTo>
                    <a:cubicBezTo>
                      <a:pt x="177" y="307"/>
                      <a:pt x="175" y="307"/>
                      <a:pt x="173" y="305"/>
                    </a:cubicBezTo>
                    <a:cubicBezTo>
                      <a:pt x="1" y="133"/>
                      <a:pt x="1" y="133"/>
                      <a:pt x="1" y="133"/>
                    </a:cubicBezTo>
                    <a:cubicBezTo>
                      <a:pt x="0" y="132"/>
                      <a:pt x="0" y="130"/>
                      <a:pt x="1" y="128"/>
                    </a:cubicBezTo>
                    <a:cubicBezTo>
                      <a:pt x="128" y="2"/>
                      <a:pt x="128" y="2"/>
                      <a:pt x="128" y="2"/>
                    </a:cubicBezTo>
                    <a:cubicBezTo>
                      <a:pt x="129" y="0"/>
                      <a:pt x="131" y="0"/>
                      <a:pt x="133" y="2"/>
                    </a:cubicBezTo>
                    <a:cubicBezTo>
                      <a:pt x="305" y="174"/>
                      <a:pt x="305" y="174"/>
                      <a:pt x="305" y="174"/>
                    </a:cubicBezTo>
                    <a:cubicBezTo>
                      <a:pt x="306" y="175"/>
                      <a:pt x="306" y="177"/>
                      <a:pt x="305" y="179"/>
                    </a:cubicBezTo>
                    <a:lnTo>
                      <a:pt x="178" y="3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4" name="Freeform 202"/>
              <p:cNvSpPr>
                <a:spLocks/>
              </p:cNvSpPr>
              <p:nvPr/>
            </p:nvSpPr>
            <p:spPr bwMode="auto">
              <a:xfrm>
                <a:off x="10015538" y="2324100"/>
                <a:ext cx="1016000" cy="1011238"/>
              </a:xfrm>
              <a:custGeom>
                <a:avLst/>
                <a:gdLst>
                  <a:gd name="T0" fmla="*/ 151 w 253"/>
                  <a:gd name="T1" fmla="*/ 251 h 252"/>
                  <a:gd name="T2" fmla="*/ 147 w 253"/>
                  <a:gd name="T3" fmla="*/ 251 h 252"/>
                  <a:gd name="T4" fmla="*/ 2 w 253"/>
                  <a:gd name="T5" fmla="*/ 105 h 252"/>
                  <a:gd name="T6" fmla="*/ 2 w 253"/>
                  <a:gd name="T7" fmla="*/ 101 h 252"/>
                  <a:gd name="T8" fmla="*/ 102 w 253"/>
                  <a:gd name="T9" fmla="*/ 1 h 252"/>
                  <a:gd name="T10" fmla="*/ 106 w 253"/>
                  <a:gd name="T11" fmla="*/ 1 h 252"/>
                  <a:gd name="T12" fmla="*/ 251 w 253"/>
                  <a:gd name="T13" fmla="*/ 147 h 252"/>
                  <a:gd name="T14" fmla="*/ 251 w 253"/>
                  <a:gd name="T15" fmla="*/ 151 h 252"/>
                  <a:gd name="T16" fmla="*/ 151 w 253"/>
                  <a:gd name="T17" fmla="*/ 25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2">
                    <a:moveTo>
                      <a:pt x="151" y="251"/>
                    </a:moveTo>
                    <a:cubicBezTo>
                      <a:pt x="150" y="252"/>
                      <a:pt x="148" y="252"/>
                      <a:pt x="147" y="251"/>
                    </a:cubicBezTo>
                    <a:cubicBezTo>
                      <a:pt x="2" y="105"/>
                      <a:pt x="2" y="105"/>
                      <a:pt x="2" y="105"/>
                    </a:cubicBezTo>
                    <a:cubicBezTo>
                      <a:pt x="0" y="104"/>
                      <a:pt x="0" y="102"/>
                      <a:pt x="2" y="101"/>
                    </a:cubicBezTo>
                    <a:cubicBezTo>
                      <a:pt x="102" y="1"/>
                      <a:pt x="102" y="1"/>
                      <a:pt x="102" y="1"/>
                    </a:cubicBezTo>
                    <a:cubicBezTo>
                      <a:pt x="103" y="0"/>
                      <a:pt x="105" y="0"/>
                      <a:pt x="106" y="1"/>
                    </a:cubicBezTo>
                    <a:cubicBezTo>
                      <a:pt x="251" y="147"/>
                      <a:pt x="251" y="147"/>
                      <a:pt x="251" y="147"/>
                    </a:cubicBezTo>
                    <a:cubicBezTo>
                      <a:pt x="253" y="148"/>
                      <a:pt x="253" y="150"/>
                      <a:pt x="251" y="151"/>
                    </a:cubicBezTo>
                    <a:lnTo>
                      <a:pt x="151" y="251"/>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5" name="Freeform 203"/>
              <p:cNvSpPr>
                <a:spLocks/>
              </p:cNvSpPr>
              <p:nvPr/>
            </p:nvSpPr>
            <p:spPr bwMode="auto">
              <a:xfrm>
                <a:off x="10753725" y="2584450"/>
                <a:ext cx="17463" cy="17463"/>
              </a:xfrm>
              <a:custGeom>
                <a:avLst/>
                <a:gdLst>
                  <a:gd name="T0" fmla="*/ 3 w 4"/>
                  <a:gd name="T1" fmla="*/ 3 h 4"/>
                  <a:gd name="T2" fmla="*/ 0 w 4"/>
                  <a:gd name="T3" fmla="*/ 3 h 4"/>
                  <a:gd name="T4" fmla="*/ 1 w 4"/>
                  <a:gd name="T5" fmla="*/ 0 h 4"/>
                  <a:gd name="T6" fmla="*/ 3 w 4"/>
                  <a:gd name="T7" fmla="*/ 0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4"/>
                      <a:pt x="1" y="4"/>
                      <a:pt x="0" y="3"/>
                    </a:cubicBezTo>
                    <a:cubicBezTo>
                      <a:pt x="0" y="2"/>
                      <a:pt x="0" y="1"/>
                      <a:pt x="1" y="0"/>
                    </a:cubicBezTo>
                    <a:cubicBezTo>
                      <a:pt x="1" y="0"/>
                      <a:pt x="2" y="0"/>
                      <a:pt x="3" y="0"/>
                    </a:cubicBezTo>
                    <a:cubicBezTo>
                      <a:pt x="4" y="1"/>
                      <a:pt x="4" y="2"/>
                      <a:pt x="3" y="3"/>
                    </a:cubicBezTo>
                    <a:close/>
                  </a:path>
                </a:pathLst>
              </a:custGeom>
              <a:solidFill>
                <a:srgbClr val="DFDF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cxnSp>
            <p:nvCxnSpPr>
              <p:cNvPr id="328" name="Straight Connector 327"/>
              <p:cNvCxnSpPr/>
              <p:nvPr/>
            </p:nvCxnSpPr>
            <p:spPr>
              <a:xfrm>
                <a:off x="10104571" y="273526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10146823" y="2694304"/>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10272121" y="2596276"/>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10314121" y="2554265"/>
                <a:ext cx="507866" cy="516731"/>
              </a:xfrm>
              <a:prstGeom prst="line">
                <a:avLst/>
              </a:prstGeom>
              <a:ln w="15875">
                <a:solidFill>
                  <a:srgbClr val="0078D7"/>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10802938" y="2917825"/>
                <a:ext cx="39688" cy="566738"/>
                <a:chOff x="10802938" y="2917825"/>
                <a:chExt cx="39688" cy="566738"/>
              </a:xfrm>
            </p:grpSpPr>
            <p:sp>
              <p:nvSpPr>
                <p:cNvPr id="1146" name="Rectangle 204"/>
                <p:cNvSpPr>
                  <a:spLocks noChangeArrowheads="1"/>
                </p:cNvSpPr>
                <p:nvPr/>
              </p:nvSpPr>
              <p:spPr bwMode="auto">
                <a:xfrm>
                  <a:off x="10802938" y="3379788"/>
                  <a:ext cx="39688" cy="92075"/>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8" name="Freeform 206"/>
                <p:cNvSpPr>
                  <a:spLocks/>
                </p:cNvSpPr>
                <p:nvPr/>
              </p:nvSpPr>
              <p:spPr bwMode="auto">
                <a:xfrm>
                  <a:off x="10802938" y="3471863"/>
                  <a:ext cx="39688" cy="12700"/>
                </a:xfrm>
                <a:custGeom>
                  <a:avLst/>
                  <a:gdLst>
                    <a:gd name="T0" fmla="*/ 10 w 10"/>
                    <a:gd name="T1" fmla="*/ 1 h 3"/>
                    <a:gd name="T2" fmla="*/ 10 w 10"/>
                    <a:gd name="T3" fmla="*/ 0 h 3"/>
                    <a:gd name="T4" fmla="*/ 0 w 10"/>
                    <a:gd name="T5" fmla="*/ 0 h 3"/>
                    <a:gd name="T6" fmla="*/ 0 w 10"/>
                    <a:gd name="T7" fmla="*/ 1 h 3"/>
                    <a:gd name="T8" fmla="*/ 2 w 10"/>
                    <a:gd name="T9" fmla="*/ 3 h 3"/>
                    <a:gd name="T10" fmla="*/ 8 w 10"/>
                    <a:gd name="T11" fmla="*/ 3 h 3"/>
                    <a:gd name="T12" fmla="*/ 10 w 10"/>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10" y="1"/>
                      </a:moveTo>
                      <a:cubicBezTo>
                        <a:pt x="10" y="0"/>
                        <a:pt x="10" y="0"/>
                        <a:pt x="10" y="0"/>
                      </a:cubicBezTo>
                      <a:cubicBezTo>
                        <a:pt x="0" y="0"/>
                        <a:pt x="0" y="0"/>
                        <a:pt x="0" y="0"/>
                      </a:cubicBezTo>
                      <a:cubicBezTo>
                        <a:pt x="0" y="1"/>
                        <a:pt x="0" y="1"/>
                        <a:pt x="0" y="1"/>
                      </a:cubicBezTo>
                      <a:cubicBezTo>
                        <a:pt x="0" y="2"/>
                        <a:pt x="1" y="3"/>
                        <a:pt x="2" y="3"/>
                      </a:cubicBezTo>
                      <a:cubicBezTo>
                        <a:pt x="8" y="3"/>
                        <a:pt x="8" y="3"/>
                        <a:pt x="8" y="3"/>
                      </a:cubicBezTo>
                      <a:cubicBezTo>
                        <a:pt x="9" y="3"/>
                        <a:pt x="10" y="2"/>
                        <a:pt x="10" y="1"/>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9" name="Freeform 207"/>
                <p:cNvSpPr>
                  <a:spLocks/>
                </p:cNvSpPr>
                <p:nvPr/>
              </p:nvSpPr>
              <p:spPr bwMode="auto">
                <a:xfrm>
                  <a:off x="10814050" y="2917825"/>
                  <a:ext cx="15875" cy="23813"/>
                </a:xfrm>
                <a:custGeom>
                  <a:avLst/>
                  <a:gdLst>
                    <a:gd name="T0" fmla="*/ 0 w 4"/>
                    <a:gd name="T1" fmla="*/ 2 h 6"/>
                    <a:gd name="T2" fmla="*/ 0 w 4"/>
                    <a:gd name="T3" fmla="*/ 6 h 6"/>
                    <a:gd name="T4" fmla="*/ 4 w 4"/>
                    <a:gd name="T5" fmla="*/ 6 h 6"/>
                    <a:gd name="T6" fmla="*/ 4 w 4"/>
                    <a:gd name="T7" fmla="*/ 2 h 6"/>
                    <a:gd name="T8" fmla="*/ 2 w 4"/>
                    <a:gd name="T9" fmla="*/ 0 h 6"/>
                    <a:gd name="T10" fmla="*/ 2 w 4"/>
                    <a:gd name="T11" fmla="*/ 0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cubicBezTo>
                        <a:pt x="0" y="6"/>
                        <a:pt x="0" y="6"/>
                        <a:pt x="0" y="6"/>
                      </a:cubicBezTo>
                      <a:cubicBezTo>
                        <a:pt x="4" y="6"/>
                        <a:pt x="4" y="6"/>
                        <a:pt x="4" y="6"/>
                      </a:cubicBezTo>
                      <a:cubicBezTo>
                        <a:pt x="4" y="2"/>
                        <a:pt x="4" y="2"/>
                        <a:pt x="4" y="2"/>
                      </a:cubicBezTo>
                      <a:cubicBezTo>
                        <a:pt x="4" y="1"/>
                        <a:pt x="3" y="0"/>
                        <a:pt x="2" y="0"/>
                      </a:cubicBezTo>
                      <a:cubicBezTo>
                        <a:pt x="2" y="0"/>
                        <a:pt x="2" y="0"/>
                        <a:pt x="2" y="0"/>
                      </a:cubicBezTo>
                      <a:cubicBezTo>
                        <a:pt x="1" y="0"/>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50" name="Freeform 208"/>
                <p:cNvSpPr>
                  <a:spLocks/>
                </p:cNvSpPr>
                <p:nvPr/>
              </p:nvSpPr>
              <p:spPr bwMode="auto">
                <a:xfrm>
                  <a:off x="10802938" y="2941638"/>
                  <a:ext cx="39688" cy="84138"/>
                </a:xfrm>
                <a:custGeom>
                  <a:avLst/>
                  <a:gdLst>
                    <a:gd name="T0" fmla="*/ 10 w 10"/>
                    <a:gd name="T1" fmla="*/ 10 h 21"/>
                    <a:gd name="T2" fmla="*/ 7 w 10"/>
                    <a:gd name="T3" fmla="*/ 0 h 21"/>
                    <a:gd name="T4" fmla="*/ 3 w 10"/>
                    <a:gd name="T5" fmla="*/ 0 h 21"/>
                    <a:gd name="T6" fmla="*/ 0 w 10"/>
                    <a:gd name="T7" fmla="*/ 10 h 21"/>
                    <a:gd name="T8" fmla="*/ 0 w 10"/>
                    <a:gd name="T9" fmla="*/ 21 h 21"/>
                    <a:gd name="T10" fmla="*/ 4 w 10"/>
                    <a:gd name="T11" fmla="*/ 21 h 21"/>
                    <a:gd name="T12" fmla="*/ 5 w 10"/>
                    <a:gd name="T13" fmla="*/ 21 h 21"/>
                    <a:gd name="T14" fmla="*/ 10 w 10"/>
                    <a:gd name="T15" fmla="*/ 21 h 21"/>
                    <a:gd name="T16" fmla="*/ 10 w 10"/>
                    <a:gd name="T1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1">
                      <a:moveTo>
                        <a:pt x="10" y="10"/>
                      </a:moveTo>
                      <a:cubicBezTo>
                        <a:pt x="10" y="7"/>
                        <a:pt x="9" y="1"/>
                        <a:pt x="7" y="0"/>
                      </a:cubicBezTo>
                      <a:cubicBezTo>
                        <a:pt x="3" y="0"/>
                        <a:pt x="3" y="0"/>
                        <a:pt x="3" y="0"/>
                      </a:cubicBezTo>
                      <a:cubicBezTo>
                        <a:pt x="1" y="1"/>
                        <a:pt x="0" y="7"/>
                        <a:pt x="0" y="10"/>
                      </a:cubicBezTo>
                      <a:cubicBezTo>
                        <a:pt x="0" y="21"/>
                        <a:pt x="0" y="21"/>
                        <a:pt x="0" y="21"/>
                      </a:cubicBezTo>
                      <a:cubicBezTo>
                        <a:pt x="4" y="21"/>
                        <a:pt x="4" y="21"/>
                        <a:pt x="4" y="21"/>
                      </a:cubicBezTo>
                      <a:cubicBezTo>
                        <a:pt x="5" y="21"/>
                        <a:pt x="5" y="21"/>
                        <a:pt x="5" y="21"/>
                      </a:cubicBezTo>
                      <a:cubicBezTo>
                        <a:pt x="10" y="21"/>
                        <a:pt x="10" y="21"/>
                        <a:pt x="10" y="21"/>
                      </a:cubicBezTo>
                      <a:lnTo>
                        <a:pt x="10" y="1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51" name="Freeform 209"/>
                <p:cNvSpPr>
                  <a:spLocks/>
                </p:cNvSpPr>
                <p:nvPr/>
              </p:nvSpPr>
              <p:spPr bwMode="auto">
                <a:xfrm>
                  <a:off x="10814050" y="3424238"/>
                  <a:ext cx="15875" cy="47625"/>
                </a:xfrm>
                <a:custGeom>
                  <a:avLst/>
                  <a:gdLst>
                    <a:gd name="T0" fmla="*/ 1 w 4"/>
                    <a:gd name="T1" fmla="*/ 12 h 12"/>
                    <a:gd name="T2" fmla="*/ 0 w 4"/>
                    <a:gd name="T3" fmla="*/ 11 h 12"/>
                    <a:gd name="T4" fmla="*/ 0 w 4"/>
                    <a:gd name="T5" fmla="*/ 1 h 12"/>
                    <a:gd name="T6" fmla="*/ 1 w 4"/>
                    <a:gd name="T7" fmla="*/ 0 h 12"/>
                    <a:gd name="T8" fmla="*/ 2 w 4"/>
                    <a:gd name="T9" fmla="*/ 0 h 12"/>
                    <a:gd name="T10" fmla="*/ 4 w 4"/>
                    <a:gd name="T11" fmla="*/ 1 h 12"/>
                    <a:gd name="T12" fmla="*/ 4 w 4"/>
                    <a:gd name="T13" fmla="*/ 11 h 12"/>
                    <a:gd name="T14" fmla="*/ 2 w 4"/>
                    <a:gd name="T15" fmla="*/ 12 h 12"/>
                    <a:gd name="T16" fmla="*/ 1 w 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1" y="12"/>
                      </a:moveTo>
                      <a:cubicBezTo>
                        <a:pt x="0" y="12"/>
                        <a:pt x="0" y="12"/>
                        <a:pt x="0" y="11"/>
                      </a:cubicBezTo>
                      <a:cubicBezTo>
                        <a:pt x="0" y="1"/>
                        <a:pt x="0" y="1"/>
                        <a:pt x="0" y="1"/>
                      </a:cubicBezTo>
                      <a:cubicBezTo>
                        <a:pt x="0" y="0"/>
                        <a:pt x="0" y="0"/>
                        <a:pt x="1" y="0"/>
                      </a:cubicBezTo>
                      <a:cubicBezTo>
                        <a:pt x="2" y="0"/>
                        <a:pt x="2" y="0"/>
                        <a:pt x="2" y="0"/>
                      </a:cubicBezTo>
                      <a:cubicBezTo>
                        <a:pt x="3" y="0"/>
                        <a:pt x="4" y="0"/>
                        <a:pt x="4" y="1"/>
                      </a:cubicBezTo>
                      <a:cubicBezTo>
                        <a:pt x="4" y="11"/>
                        <a:pt x="4" y="11"/>
                        <a:pt x="4" y="11"/>
                      </a:cubicBezTo>
                      <a:cubicBezTo>
                        <a:pt x="4" y="12"/>
                        <a:pt x="3" y="12"/>
                        <a:pt x="2" y="12"/>
                      </a:cubicBezTo>
                      <a:lnTo>
                        <a:pt x="1" y="1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1147" name="Rectangle 205"/>
                <p:cNvSpPr>
                  <a:spLocks noChangeArrowheads="1"/>
                </p:cNvSpPr>
                <p:nvPr/>
              </p:nvSpPr>
              <p:spPr bwMode="auto">
                <a:xfrm>
                  <a:off x="10802938" y="3025775"/>
                  <a:ext cx="39688" cy="354013"/>
                </a:xfrm>
                <a:prstGeom prst="rect">
                  <a:avLst/>
                </a:prstGeom>
                <a:solidFill>
                  <a:srgbClr val="505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grpSp>
    </p:spTree>
    <p:extLst>
      <p:ext uri="{BB962C8B-B14F-4D97-AF65-F5344CB8AC3E}">
        <p14:creationId xmlns:p14="http://schemas.microsoft.com/office/powerpoint/2010/main" val="1828872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25" fill="hold">
                                          <p:stCondLst>
                                            <p:cond delay="0"/>
                                          </p:stCondLst>
                                        </p:cTn>
                                        <p:tgtEl>
                                          <p:spTgt spid="83"/>
                                        </p:tgtEl>
                                        <p:attrNameLst>
                                          <p:attrName>r</p:attrName>
                                        </p:attrNameLst>
                                      </p:cBhvr>
                                    </p:animRot>
                                    <p:animRot by="-240000">
                                      <p:cBhvr>
                                        <p:cTn id="7" dur="250" fill="hold">
                                          <p:stCondLst>
                                            <p:cond delay="250"/>
                                          </p:stCondLst>
                                        </p:cTn>
                                        <p:tgtEl>
                                          <p:spTgt spid="83"/>
                                        </p:tgtEl>
                                        <p:attrNameLst>
                                          <p:attrName>r</p:attrName>
                                        </p:attrNameLst>
                                      </p:cBhvr>
                                    </p:animRot>
                                    <p:animRot by="240000">
                                      <p:cBhvr>
                                        <p:cTn id="8" dur="250" fill="hold">
                                          <p:stCondLst>
                                            <p:cond delay="500"/>
                                          </p:stCondLst>
                                        </p:cTn>
                                        <p:tgtEl>
                                          <p:spTgt spid="83"/>
                                        </p:tgtEl>
                                        <p:attrNameLst>
                                          <p:attrName>r</p:attrName>
                                        </p:attrNameLst>
                                      </p:cBhvr>
                                    </p:animRot>
                                    <p:animRot by="-240000">
                                      <p:cBhvr>
                                        <p:cTn id="9" dur="250" fill="hold">
                                          <p:stCondLst>
                                            <p:cond delay="750"/>
                                          </p:stCondLst>
                                        </p:cTn>
                                        <p:tgtEl>
                                          <p:spTgt spid="83"/>
                                        </p:tgtEl>
                                        <p:attrNameLst>
                                          <p:attrName>r</p:attrName>
                                        </p:attrNameLst>
                                      </p:cBhvr>
                                    </p:animRot>
                                    <p:animRot by="120000">
                                      <p:cBhvr>
                                        <p:cTn id="10" dur="250" fill="hold">
                                          <p:stCondLst>
                                            <p:cond delay="1000"/>
                                          </p:stCondLst>
                                        </p:cTn>
                                        <p:tgtEl>
                                          <p:spTgt spid="83"/>
                                        </p:tgtEl>
                                        <p:attrNameLst>
                                          <p:attrName>r</p:attrName>
                                        </p:attrNameLst>
                                      </p:cBhvr>
                                    </p:animRot>
                                  </p:childTnLst>
                                </p:cTn>
                              </p:par>
                            </p:childTnLst>
                          </p:cTn>
                        </p:par>
                        <p:par>
                          <p:cTn id="11" fill="hold">
                            <p:stCondLst>
                              <p:cond delay="1250"/>
                            </p:stCondLst>
                            <p:childTnLst>
                              <p:par>
                                <p:cTn id="12" presetID="64" presetClass="path" presetSubtype="0" decel="100000" fill="hold" nodeType="afterEffect">
                                  <p:stCondLst>
                                    <p:cond delay="0"/>
                                  </p:stCondLst>
                                  <p:childTnLst>
                                    <p:animMotion origin="layout" path="M -2.08333E-7 -2.59259E-6 L -2.08333E-7 -1.0169 " pathEditMode="relative" rAng="0" ptsTypes="AA">
                                      <p:cBhvr>
                                        <p:cTn id="13" dur="2000" fill="hold"/>
                                        <p:tgtEl>
                                          <p:spTgt spid="83"/>
                                        </p:tgtEl>
                                        <p:attrNameLst>
                                          <p:attrName>ppt_x</p:attrName>
                                          <p:attrName>ppt_y</p:attrName>
                                        </p:attrNameLst>
                                      </p:cBhvr>
                                      <p:rCtr x="0" y="-50856"/>
                                    </p:animMotion>
                                  </p:childTnLst>
                                </p:cTn>
                              </p:par>
                            </p:childTnLst>
                          </p:cTn>
                        </p:par>
                        <p:par>
                          <p:cTn id="14" fill="hold">
                            <p:stCondLst>
                              <p:cond delay="3250"/>
                            </p:stCondLst>
                            <p:childTnLst>
                              <p:par>
                                <p:cTn id="15" presetID="10" presetClass="entr" presetSubtype="0" fill="hold" nodeType="afterEffect">
                                  <p:stCondLst>
                                    <p:cond delay="0"/>
                                  </p:stCondLst>
                                  <p:childTnLst>
                                    <p:set>
                                      <p:cBhvr>
                                        <p:cTn id="16" dur="1" fill="hold">
                                          <p:stCondLst>
                                            <p:cond delay="0"/>
                                          </p:stCondLst>
                                        </p:cTn>
                                        <p:tgtEl>
                                          <p:spTgt spid="294"/>
                                        </p:tgtEl>
                                        <p:attrNameLst>
                                          <p:attrName>style.visibility</p:attrName>
                                        </p:attrNameLst>
                                      </p:cBhvr>
                                      <p:to>
                                        <p:strVal val="visible"/>
                                      </p:to>
                                    </p:set>
                                    <p:animEffect transition="in" filter="fade">
                                      <p:cBhvr>
                                        <p:cTn id="17" dur="1000"/>
                                        <p:tgtEl>
                                          <p:spTgt spid="294"/>
                                        </p:tgtEl>
                                      </p:cBhvr>
                                    </p:animEffect>
                                  </p:childTnLst>
                                </p:cTn>
                              </p:par>
                              <p:par>
                                <p:cTn id="18" presetID="42" presetClass="path" presetSubtype="0" accel="50000" decel="50000" fill="hold" nodeType="withEffect">
                                  <p:stCondLst>
                                    <p:cond delay="0"/>
                                  </p:stCondLst>
                                  <p:childTnLst>
                                    <p:animMotion origin="layout" path="M -2.27981E-6 -0.08375 L -2.27981E-6 -2.00182E-6 " pathEditMode="relative" rAng="0" ptsTypes="AA">
                                      <p:cBhvr>
                                        <p:cTn id="19" dur="1000" fill="hold"/>
                                        <p:tgtEl>
                                          <p:spTgt spid="294"/>
                                        </p:tgtEl>
                                        <p:attrNameLst>
                                          <p:attrName>ppt_x</p:attrName>
                                          <p:attrName>ppt_y</p:attrName>
                                        </p:attrNameLst>
                                      </p:cBhvr>
                                      <p:rCtr x="0" y="4176"/>
                                    </p:animMotion>
                                  </p:childTnLst>
                                </p:cTn>
                              </p:par>
                            </p:childTnLst>
                          </p:cTn>
                        </p:par>
                        <p:par>
                          <p:cTn id="20" fill="hold">
                            <p:stCondLst>
                              <p:cond delay="4250"/>
                            </p:stCondLst>
                            <p:childTnLst>
                              <p:par>
                                <p:cTn id="21" presetID="10" presetClass="entr" presetSubtype="0" fill="hold" nodeType="afterEffect">
                                  <p:stCondLst>
                                    <p:cond delay="0"/>
                                  </p:stCondLst>
                                  <p:childTnLst>
                                    <p:set>
                                      <p:cBhvr>
                                        <p:cTn id="22" dur="1" fill="hold">
                                          <p:stCondLst>
                                            <p:cond delay="0"/>
                                          </p:stCondLst>
                                        </p:cTn>
                                        <p:tgtEl>
                                          <p:spTgt spid="297"/>
                                        </p:tgtEl>
                                        <p:attrNameLst>
                                          <p:attrName>style.visibility</p:attrName>
                                        </p:attrNameLst>
                                      </p:cBhvr>
                                      <p:to>
                                        <p:strVal val="visible"/>
                                      </p:to>
                                    </p:set>
                                    <p:animEffect transition="in" filter="fade">
                                      <p:cBhvr>
                                        <p:cTn id="23" dur="1000"/>
                                        <p:tgtEl>
                                          <p:spTgt spid="297"/>
                                        </p:tgtEl>
                                      </p:cBhvr>
                                    </p:animEffect>
                                  </p:childTnLst>
                                </p:cTn>
                              </p:par>
                              <p:par>
                                <p:cTn id="24" presetID="42" presetClass="path" presetSubtype="0" accel="50000" decel="50000" fill="hold" nodeType="withEffect">
                                  <p:stCondLst>
                                    <p:cond delay="0"/>
                                  </p:stCondLst>
                                  <p:childTnLst>
                                    <p:animMotion origin="layout" path="M 3.75E-6 -0.0838 L 3.75E-6 1.85185E-6 " pathEditMode="relative" rAng="0" ptsTypes="AA">
                                      <p:cBhvr>
                                        <p:cTn id="25" dur="1000" fill="hold"/>
                                        <p:tgtEl>
                                          <p:spTgt spid="297"/>
                                        </p:tgtEl>
                                        <p:attrNameLst>
                                          <p:attrName>ppt_x</p:attrName>
                                          <p:attrName>ppt_y</p:attrName>
                                        </p:attrNameLst>
                                      </p:cBhvr>
                                      <p:rCtr x="0" y="4190"/>
                                    </p:animMotion>
                                  </p:childTnLst>
                                </p:cTn>
                              </p:par>
                            </p:childTnLst>
                          </p:cTn>
                        </p:par>
                        <p:par>
                          <p:cTn id="26" fill="hold">
                            <p:stCondLst>
                              <p:cond delay="5250"/>
                            </p:stCondLst>
                            <p:childTnLst>
                              <p:par>
                                <p:cTn id="27" presetID="10" presetClass="entr" presetSubtype="0" fill="hold" nodeType="afterEffect">
                                  <p:stCondLst>
                                    <p:cond delay="0"/>
                                  </p:stCondLst>
                                  <p:childTnLst>
                                    <p:set>
                                      <p:cBhvr>
                                        <p:cTn id="28" dur="1" fill="hold">
                                          <p:stCondLst>
                                            <p:cond delay="0"/>
                                          </p:stCondLst>
                                        </p:cTn>
                                        <p:tgtEl>
                                          <p:spTgt spid="302"/>
                                        </p:tgtEl>
                                        <p:attrNameLst>
                                          <p:attrName>style.visibility</p:attrName>
                                        </p:attrNameLst>
                                      </p:cBhvr>
                                      <p:to>
                                        <p:strVal val="visible"/>
                                      </p:to>
                                    </p:set>
                                    <p:animEffect transition="in" filter="fade">
                                      <p:cBhvr>
                                        <p:cTn id="29" dur="1000"/>
                                        <p:tgtEl>
                                          <p:spTgt spid="302"/>
                                        </p:tgtEl>
                                      </p:cBhvr>
                                    </p:animEffect>
                                  </p:childTnLst>
                                </p:cTn>
                              </p:par>
                              <p:par>
                                <p:cTn id="30" presetID="42" presetClass="path" presetSubtype="0" accel="50000" decel="50000" fill="hold" nodeType="withEffect">
                                  <p:stCondLst>
                                    <p:cond delay="0"/>
                                  </p:stCondLst>
                                  <p:childTnLst>
                                    <p:animMotion origin="layout" path="M -2.27981E-6 -0.08375 L -2.27981E-6 -2.00182E-6 " pathEditMode="relative" rAng="0" ptsTypes="AA">
                                      <p:cBhvr>
                                        <p:cTn id="31" dur="1000" fill="hold"/>
                                        <p:tgtEl>
                                          <p:spTgt spid="302"/>
                                        </p:tgtEl>
                                        <p:attrNameLst>
                                          <p:attrName>ppt_x</p:attrName>
                                          <p:attrName>ppt_y</p:attrName>
                                        </p:attrNameLst>
                                      </p:cBhvr>
                                      <p:rCtr x="0" y="4176"/>
                                    </p:animMotion>
                                  </p:childTnLst>
                                </p:cTn>
                              </p:par>
                            </p:childTnLst>
                          </p:cTn>
                        </p:par>
                        <p:par>
                          <p:cTn id="32" fill="hold">
                            <p:stCondLst>
                              <p:cond delay="6250"/>
                            </p:stCondLst>
                            <p:childTnLst>
                              <p:par>
                                <p:cTn id="33" presetID="10" presetClass="entr" presetSubtype="0" fill="hold" nodeType="afterEffect">
                                  <p:stCondLst>
                                    <p:cond delay="0"/>
                                  </p:stCondLst>
                                  <p:childTnLst>
                                    <p:set>
                                      <p:cBhvr>
                                        <p:cTn id="34" dur="1" fill="hold">
                                          <p:stCondLst>
                                            <p:cond delay="0"/>
                                          </p:stCondLst>
                                        </p:cTn>
                                        <p:tgtEl>
                                          <p:spTgt spid="298"/>
                                        </p:tgtEl>
                                        <p:attrNameLst>
                                          <p:attrName>style.visibility</p:attrName>
                                        </p:attrNameLst>
                                      </p:cBhvr>
                                      <p:to>
                                        <p:strVal val="visible"/>
                                      </p:to>
                                    </p:set>
                                    <p:animEffect transition="in" filter="fade">
                                      <p:cBhvr>
                                        <p:cTn id="35" dur="1000"/>
                                        <p:tgtEl>
                                          <p:spTgt spid="298"/>
                                        </p:tgtEl>
                                      </p:cBhvr>
                                    </p:animEffect>
                                  </p:childTnLst>
                                </p:cTn>
                              </p:par>
                              <p:par>
                                <p:cTn id="36" presetID="42" presetClass="path" presetSubtype="0" accel="50000" decel="50000" fill="hold" nodeType="withEffect">
                                  <p:stCondLst>
                                    <p:cond delay="0"/>
                                  </p:stCondLst>
                                  <p:childTnLst>
                                    <p:animMotion origin="layout" path="M -2.27981E-6 -0.08375 L -2.27981E-6 -2.00182E-6 " pathEditMode="relative" rAng="0" ptsTypes="AA">
                                      <p:cBhvr>
                                        <p:cTn id="37" dur="1000" fill="hold"/>
                                        <p:tgtEl>
                                          <p:spTgt spid="298"/>
                                        </p:tgtEl>
                                        <p:attrNameLst>
                                          <p:attrName>ppt_x</p:attrName>
                                          <p:attrName>ppt_y</p:attrName>
                                        </p:attrNameLst>
                                      </p:cBhvr>
                                      <p:rCtr x="0" y="4176"/>
                                    </p:animMotion>
                                  </p:childTnLst>
                                </p:cTn>
                              </p:par>
                            </p:childTnLst>
                          </p:cTn>
                        </p:par>
                        <p:par>
                          <p:cTn id="38" fill="hold">
                            <p:stCondLst>
                              <p:cond delay="7250"/>
                            </p:stCondLst>
                            <p:childTnLst>
                              <p:par>
                                <p:cTn id="39" presetID="10" presetClass="entr" presetSubtype="0" fill="hold" nodeType="afterEffect">
                                  <p:stCondLst>
                                    <p:cond delay="0"/>
                                  </p:stCondLst>
                                  <p:childTnLst>
                                    <p:set>
                                      <p:cBhvr>
                                        <p:cTn id="40" dur="1" fill="hold">
                                          <p:stCondLst>
                                            <p:cond delay="0"/>
                                          </p:stCondLst>
                                        </p:cTn>
                                        <p:tgtEl>
                                          <p:spTgt spid="301"/>
                                        </p:tgtEl>
                                        <p:attrNameLst>
                                          <p:attrName>style.visibility</p:attrName>
                                        </p:attrNameLst>
                                      </p:cBhvr>
                                      <p:to>
                                        <p:strVal val="visible"/>
                                      </p:to>
                                    </p:set>
                                    <p:animEffect transition="in" filter="fade">
                                      <p:cBhvr>
                                        <p:cTn id="41" dur="1000"/>
                                        <p:tgtEl>
                                          <p:spTgt spid="301"/>
                                        </p:tgtEl>
                                      </p:cBhvr>
                                    </p:animEffect>
                                  </p:childTnLst>
                                </p:cTn>
                              </p:par>
                              <p:par>
                                <p:cTn id="42" presetID="42" presetClass="path" presetSubtype="0" accel="50000" decel="50000" fill="hold" nodeType="withEffect">
                                  <p:stCondLst>
                                    <p:cond delay="0"/>
                                  </p:stCondLst>
                                  <p:childTnLst>
                                    <p:animMotion origin="layout" path="M -2.27981E-6 -0.08375 L -2.27981E-6 -2.00182E-6 " pathEditMode="relative" rAng="0" ptsTypes="AA">
                                      <p:cBhvr>
                                        <p:cTn id="43" dur="1000" fill="hold"/>
                                        <p:tgtEl>
                                          <p:spTgt spid="301"/>
                                        </p:tgtEl>
                                        <p:attrNameLst>
                                          <p:attrName>ppt_x</p:attrName>
                                          <p:attrName>ppt_y</p:attrName>
                                        </p:attrNameLst>
                                      </p:cBhvr>
                                      <p:rCtr x="0" y="4176"/>
                                    </p:animMotion>
                                  </p:childTnLst>
                                </p:cTn>
                              </p:par>
                            </p:childTnLst>
                          </p:cTn>
                        </p:par>
                        <p:par>
                          <p:cTn id="44" fill="hold">
                            <p:stCondLst>
                              <p:cond delay="8250"/>
                            </p:stCondLst>
                            <p:childTnLst>
                              <p:par>
                                <p:cTn id="45" presetID="10" presetClass="entr" presetSubtype="0" fill="hold" grpId="0" nodeType="after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1000"/>
                                        <p:tgtEl>
                                          <p:spTgt spid="7">
                                            <p:txEl>
                                              <p:pRg st="0" end="0"/>
                                            </p:txEl>
                                          </p:spTgt>
                                        </p:tgtEl>
                                      </p:cBhvr>
                                    </p:animEffect>
                                  </p:childTnLst>
                                </p:cTn>
                              </p:par>
                              <p:par>
                                <p:cTn id="48" presetID="42" presetClass="path" presetSubtype="0" accel="50000" decel="50000" fill="hold" grpId="1" nodeType="withEffect">
                                  <p:stCondLst>
                                    <p:cond delay="0"/>
                                  </p:stCondLst>
                                  <p:childTnLst>
                                    <p:animMotion origin="layout" path="M -2.27981E-6 -0.08375 L -2.27981E-6 -2.00182E-6 " pathEditMode="relative" rAng="0" ptsTypes="AA">
                                      <p:cBhvr>
                                        <p:cTn id="49" dur="1000" fill="hold"/>
                                        <p:tgtEl>
                                          <p:spTgt spid="7">
                                            <p:txEl>
                                              <p:pRg st="0" end="0"/>
                                            </p:txEl>
                                          </p:spTgt>
                                        </p:tgtEl>
                                        <p:attrNameLst>
                                          <p:attrName>ppt_x</p:attrName>
                                          <p:attrName>ppt_y</p:attrName>
                                        </p:attrNameLst>
                                      </p:cBhvr>
                                      <p:rCtr x="0" y="4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1" t="4495" r="4428" b="4311"/>
          <a:stretch/>
        </p:blipFill>
        <p:spPr bwMode="auto">
          <a:xfrm>
            <a:off x="6864125" y="1555974"/>
            <a:ext cx="3813811" cy="381381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5380179" y="5515801"/>
            <a:ext cx="7238858" cy="1306512"/>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buClr>
                <a:srgbClr val="000000"/>
              </a:buClr>
            </a:pPr>
            <a:r>
              <a:rPr lang="en-US" sz="2700" dirty="0" smtClean="0">
                <a:gradFill>
                  <a:gsLst>
                    <a:gs pos="0">
                      <a:srgbClr val="FFFFFF"/>
                    </a:gs>
                    <a:gs pos="100000">
                      <a:srgbClr val="FFFFFF"/>
                    </a:gs>
                  </a:gsLst>
                  <a:lin ang="5400000" scaled="1"/>
                </a:gradFill>
              </a:rPr>
              <a:t>Visit</a:t>
            </a:r>
            <a:r>
              <a:rPr lang="en-US" sz="2700" dirty="0" smtClean="0">
                <a:gradFill>
                  <a:gsLst>
                    <a:gs pos="0">
                      <a:srgbClr val="47D8FF"/>
                    </a:gs>
                    <a:gs pos="100000">
                      <a:srgbClr val="47D8FF"/>
                    </a:gs>
                  </a:gsLst>
                  <a:lin ang="5400000" scaled="1"/>
                </a:gradFill>
              </a:rPr>
              <a:t> </a:t>
            </a:r>
            <a:r>
              <a:rPr lang="en-US" sz="2700" dirty="0" err="1" smtClean="0">
                <a:gradFill>
                  <a:gsLst>
                    <a:gs pos="0">
                      <a:srgbClr val="47D8FF"/>
                    </a:gs>
                    <a:gs pos="100000">
                      <a:srgbClr val="47D8FF"/>
                    </a:gs>
                  </a:gsLst>
                  <a:lin ang="5400000" scaled="1"/>
                </a:gradFill>
              </a:rPr>
              <a:t>Myignite</a:t>
            </a:r>
            <a:r>
              <a:rPr lang="en-US" sz="2700" dirty="0" smtClean="0">
                <a:gradFill>
                  <a:gsLst>
                    <a:gs pos="0">
                      <a:srgbClr val="47D8FF"/>
                    </a:gs>
                    <a:gs pos="100000">
                      <a:srgbClr val="47D8FF"/>
                    </a:gs>
                  </a:gsLst>
                  <a:lin ang="5400000" scaled="1"/>
                </a:gradFill>
              </a:rPr>
              <a:t> </a:t>
            </a:r>
            <a:r>
              <a:rPr lang="en-US" sz="2700" dirty="0" smtClean="0">
                <a:gradFill>
                  <a:gsLst>
                    <a:gs pos="0">
                      <a:srgbClr val="FFFFFF"/>
                    </a:gs>
                    <a:gs pos="100000">
                      <a:srgbClr val="FFFFFF"/>
                    </a:gs>
                  </a:gsLst>
                  <a:lin ang="5400000" scaled="1"/>
                </a:gradFill>
              </a:rPr>
              <a:t>at</a:t>
            </a:r>
            <a:r>
              <a:rPr lang="en-US" sz="2700" dirty="0" smtClean="0">
                <a:gradFill>
                  <a:gsLst>
                    <a:gs pos="0">
                      <a:srgbClr val="47D8FF"/>
                    </a:gs>
                    <a:gs pos="100000">
                      <a:srgbClr val="47D8FF"/>
                    </a:gs>
                  </a:gsLst>
                  <a:lin ang="5400000" scaled="1"/>
                </a:gradFill>
              </a:rPr>
              <a:t> </a:t>
            </a:r>
            <a:r>
              <a:rPr lang="en-US" sz="2700" dirty="0" smtClean="0">
                <a:gradFill>
                  <a:gsLst>
                    <a:gs pos="20354">
                      <a:srgbClr val="505050"/>
                    </a:gs>
                    <a:gs pos="40000">
                      <a:srgbClr val="505050"/>
                    </a:gs>
                  </a:gsLst>
                  <a:lin ang="5400000" scaled="0"/>
                </a:gradFill>
                <a:hlinkClick r:id="rId4"/>
              </a:rPr>
              <a:t>http://myignite.microsoft.com</a:t>
            </a:r>
            <a:r>
              <a:rPr lang="en-US" sz="2700" dirty="0" smtClean="0">
                <a:gradFill>
                  <a:gsLst>
                    <a:gs pos="20354">
                      <a:srgbClr val="505050"/>
                    </a:gs>
                    <a:gs pos="40000">
                      <a:srgbClr val="505050"/>
                    </a:gs>
                  </a:gsLst>
                  <a:lin ang="5400000" scaled="0"/>
                </a:gradFill>
              </a:rPr>
              <a:t> </a:t>
            </a:r>
            <a:r>
              <a:rPr lang="en-US" sz="2700" dirty="0" smtClean="0">
                <a:gradFill>
                  <a:gsLst>
                    <a:gs pos="0">
                      <a:srgbClr val="47D8FF"/>
                    </a:gs>
                    <a:gs pos="100000">
                      <a:srgbClr val="47D8FF"/>
                    </a:gs>
                  </a:gsLst>
                  <a:lin ang="5400000" scaled="1"/>
                </a:gradFill>
              </a:rPr>
              <a:t> </a:t>
            </a:r>
            <a:br>
              <a:rPr lang="en-US" sz="2700" dirty="0" smtClean="0">
                <a:gradFill>
                  <a:gsLst>
                    <a:gs pos="0">
                      <a:srgbClr val="47D8FF"/>
                    </a:gs>
                    <a:gs pos="100000">
                      <a:srgbClr val="47D8FF"/>
                    </a:gs>
                  </a:gsLst>
                  <a:lin ang="5400000" scaled="1"/>
                </a:gradFill>
              </a:rPr>
            </a:br>
            <a:r>
              <a:rPr lang="en-US" sz="2700" dirty="0">
                <a:gradFill>
                  <a:gsLst>
                    <a:gs pos="0">
                      <a:srgbClr val="FFFFFF"/>
                    </a:gs>
                    <a:gs pos="100000">
                      <a:srgbClr val="FFFFFF"/>
                    </a:gs>
                  </a:gsLst>
                  <a:lin ang="5400000" scaled="1"/>
                </a:gradFill>
              </a:rPr>
              <a:t>or download and use the </a:t>
            </a:r>
            <a:r>
              <a:rPr lang="en-US" sz="2700" dirty="0">
                <a:gradFill>
                  <a:gsLst>
                    <a:gs pos="0">
                      <a:srgbClr val="47D8FF"/>
                    </a:gs>
                    <a:gs pos="100000">
                      <a:srgbClr val="47D8FF"/>
                    </a:gs>
                  </a:gsLst>
                  <a:lin ang="5400000" scaled="1"/>
                </a:gradFill>
              </a:rPr>
              <a:t>Ignite </a:t>
            </a:r>
            <a:r>
              <a:rPr lang="en-US" sz="2700" dirty="0" smtClean="0">
                <a:gradFill>
                  <a:gsLst>
                    <a:gs pos="0">
                      <a:srgbClr val="47D8FF"/>
                    </a:gs>
                    <a:gs pos="100000">
                      <a:srgbClr val="47D8FF"/>
                    </a:gs>
                  </a:gsLst>
                  <a:lin ang="5400000" scaled="1"/>
                </a:gradFill>
              </a:rPr>
              <a:t>Mobile </a:t>
            </a:r>
            <a:r>
              <a:rPr lang="en-US" sz="2700" dirty="0">
                <a:gradFill>
                  <a:gsLst>
                    <a:gs pos="0">
                      <a:srgbClr val="47D8FF"/>
                    </a:gs>
                    <a:gs pos="100000">
                      <a:srgbClr val="47D8FF"/>
                    </a:gs>
                  </a:gsLst>
                  <a:lin ang="5400000" scaled="1"/>
                </a:gradFill>
              </a:rPr>
              <a:t>App</a:t>
            </a:r>
            <a:r>
              <a:rPr lang="en-US" sz="2700" dirty="0">
                <a:gradFill>
                  <a:gsLst>
                    <a:gs pos="0">
                      <a:srgbClr val="FFFFFF"/>
                    </a:gs>
                    <a:gs pos="100000">
                      <a:srgbClr val="FFFFFF"/>
                    </a:gs>
                  </a:gsLst>
                  <a:lin ang="5400000" scaled="1"/>
                </a:gradFill>
              </a:rPr>
              <a:t> </a:t>
            </a:r>
            <a:r>
              <a:rPr lang="en-US" sz="2700" dirty="0" smtClean="0">
                <a:gradFill>
                  <a:gsLst>
                    <a:gs pos="0">
                      <a:srgbClr val="FFFFFF"/>
                    </a:gs>
                    <a:gs pos="100000">
                      <a:srgbClr val="FFFFFF"/>
                    </a:gs>
                  </a:gsLst>
                  <a:lin ang="5400000" scaled="1"/>
                </a:gradFill>
              </a:rPr>
              <a:t/>
            </a:r>
            <a:br>
              <a:rPr lang="en-US" sz="2700" dirty="0" smtClean="0">
                <a:gradFill>
                  <a:gsLst>
                    <a:gs pos="0">
                      <a:srgbClr val="FFFFFF"/>
                    </a:gs>
                    <a:gs pos="100000">
                      <a:srgbClr val="FFFFFF"/>
                    </a:gs>
                  </a:gsLst>
                  <a:lin ang="5400000" scaled="1"/>
                </a:gradFill>
              </a:rPr>
            </a:br>
            <a:r>
              <a:rPr lang="en-US" sz="2700" dirty="0" smtClean="0">
                <a:gradFill>
                  <a:gsLst>
                    <a:gs pos="0">
                      <a:srgbClr val="FFFFFF"/>
                    </a:gs>
                    <a:gs pos="100000">
                      <a:srgbClr val="FFFFFF"/>
                    </a:gs>
                  </a:gsLst>
                  <a:lin ang="5400000" scaled="1"/>
                </a:gradFill>
              </a:rPr>
              <a:t>with </a:t>
            </a:r>
            <a:r>
              <a:rPr lang="en-US" sz="2700" dirty="0">
                <a:gradFill>
                  <a:gsLst>
                    <a:gs pos="0">
                      <a:srgbClr val="FFFFFF"/>
                    </a:gs>
                    <a:gs pos="100000">
                      <a:srgbClr val="FFFFFF"/>
                    </a:gs>
                  </a:gsLst>
                  <a:lin ang="5400000" scaled="1"/>
                </a:gradFill>
              </a:rPr>
              <a:t>the QR code above.</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a:gradFill>
                  <a:gsLst>
                    <a:gs pos="1250">
                      <a:srgbClr val="FFFFFF"/>
                    </a:gs>
                    <a:gs pos="100000">
                      <a:srgbClr val="FFFFFF"/>
                    </a:gs>
                  </a:gsLst>
                  <a:lin ang="5400000" scaled="0"/>
                </a:gradFill>
              </a:rPr>
              <a:t>Please evaluate this session</a:t>
            </a:r>
          </a:p>
          <a:p>
            <a:pPr>
              <a:lnSpc>
                <a:spcPct val="80000"/>
              </a:lnSpc>
            </a:pPr>
            <a:r>
              <a:rPr sz="3200">
                <a:gradFill>
                  <a:gsLst>
                    <a:gs pos="1250">
                      <a:srgbClr val="FF8C00"/>
                    </a:gs>
                    <a:gs pos="100000">
                      <a:srgbClr val="FF8C00"/>
                    </a:gs>
                  </a:gsLst>
                  <a:lin ang="5400000" scaled="0"/>
                </a:gradFill>
              </a:rPr>
              <a:t>Your feedback is important to us!</a:t>
            </a:r>
            <a:endParaRPr sz="3600">
              <a:gradFill>
                <a:gsLst>
                  <a:gs pos="1250">
                    <a:srgbClr val="FF8C00"/>
                  </a:gs>
                  <a:gs pos="100000">
                    <a:srgbClr val="FF8C00"/>
                  </a:gs>
                </a:gsLst>
                <a:lin ang="5400000" scaled="0"/>
              </a:gradFill>
            </a:endParaRPr>
          </a:p>
        </p:txBody>
      </p:sp>
      <p:pic>
        <p:nvPicPr>
          <p:cNvPr id="14" name="Picture 13"/>
          <p:cNvPicPr>
            <a:picLocks noChangeAspect="1"/>
          </p:cNvPicPr>
          <p:nvPr/>
        </p:nvPicPr>
        <p:blipFill rotWithShape="1">
          <a:blip r:embed="rId5">
            <a:extLst>
              <a:ext uri="{28A0092B-C50C-407E-A947-70E740481C1C}">
                <a14:useLocalDpi xmlns:a14="http://schemas.microsoft.com/office/drawing/2010/main"/>
              </a:ext>
            </a:extLst>
          </a:blip>
          <a:srcRect l="14729" r="3549"/>
          <a:stretch/>
        </p:blipFill>
        <p:spPr>
          <a:xfrm>
            <a:off x="0" y="-1"/>
            <a:ext cx="5227637" cy="6994525"/>
          </a:xfrm>
          <a:prstGeom prst="rect">
            <a:avLst/>
          </a:prstGeom>
        </p:spPr>
      </p:pic>
    </p:spTree>
    <p:extLst>
      <p:ext uri="{BB962C8B-B14F-4D97-AF65-F5344CB8AC3E}">
        <p14:creationId xmlns:p14="http://schemas.microsoft.com/office/powerpoint/2010/main" val="137573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6687971" y="2173258"/>
            <a:ext cx="5371795" cy="1048809"/>
          </a:xfrm>
          <a:prstGeom prst="rect">
            <a:avLst/>
          </a:prstGeom>
          <a:solidFill>
            <a:schemeClr val="bg2">
              <a:lumMod val="85000"/>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210" name="Data"/>
          <p:cNvSpPr/>
          <p:nvPr/>
        </p:nvSpPr>
        <p:spPr bwMode="auto">
          <a:xfrm>
            <a:off x="6482574" y="1248329"/>
            <a:ext cx="5744837" cy="74145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9217" rIns="182780" bIns="146225" numCol="1" spcCol="0" rtlCol="0" fromWordArt="0" anchor="ctr" anchorCtr="0" forceAA="0" compatLnSpc="1">
            <a:prstTxWarp prst="textNoShape">
              <a:avLst/>
            </a:prstTxWarp>
            <a:noAutofit/>
          </a:bodyPr>
          <a:lstStyle/>
          <a:p>
            <a:pPr algn="ctr" defTabSz="931834" fontAlgn="base">
              <a:lnSpc>
                <a:spcPct val="90000"/>
              </a:lnSpc>
              <a:spcBef>
                <a:spcPct val="0"/>
              </a:spcBef>
              <a:spcAft>
                <a:spcPct val="0"/>
              </a:spcAft>
            </a:pPr>
            <a:r>
              <a:rPr lang="en-US" sz="5507" b="1" spc="-20" dirty="0">
                <a:solidFill>
                  <a:srgbClr val="000000"/>
                </a:solidFill>
                <a:latin typeface="Segoe UI Light" panose="020B0502040204020203" pitchFamily="34" charset="0"/>
                <a:cs typeface="Segoe UI Light" panose="020B0502040204020203" pitchFamily="34" charset="0"/>
              </a:rPr>
              <a:t>DATA</a:t>
            </a:r>
          </a:p>
        </p:txBody>
      </p:sp>
      <p:sp>
        <p:nvSpPr>
          <p:cNvPr id="1277" name="USER"/>
          <p:cNvSpPr/>
          <p:nvPr/>
        </p:nvSpPr>
        <p:spPr bwMode="auto">
          <a:xfrm>
            <a:off x="467184" y="1248329"/>
            <a:ext cx="5745502" cy="74145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9217" rIns="182780" bIns="146225" numCol="1" spcCol="0" rtlCol="0" fromWordArt="0" anchor="ctr" anchorCtr="0" forceAA="0" compatLnSpc="1">
            <a:prstTxWarp prst="textNoShape">
              <a:avLst/>
            </a:prstTxWarp>
            <a:noAutofit/>
          </a:bodyPr>
          <a:lstStyle/>
          <a:p>
            <a:pPr algn="ctr" defTabSz="931834" fontAlgn="base">
              <a:lnSpc>
                <a:spcPct val="90000"/>
              </a:lnSpc>
              <a:spcBef>
                <a:spcPct val="0"/>
              </a:spcBef>
              <a:spcAft>
                <a:spcPct val="0"/>
              </a:spcAft>
            </a:pPr>
            <a:r>
              <a:rPr lang="en-US" sz="5507" b="1" spc="-20" dirty="0">
                <a:solidFill>
                  <a:srgbClr val="000000"/>
                </a:solidFill>
                <a:latin typeface="Segoe UI Light" panose="020B0502040204020203" pitchFamily="34" charset="0"/>
                <a:cs typeface="Segoe UI Light" panose="020B0502040204020203" pitchFamily="34" charset="0"/>
              </a:rPr>
              <a:t>USERS</a:t>
            </a:r>
          </a:p>
        </p:txBody>
      </p:sp>
      <p:grpSp>
        <p:nvGrpSpPr>
          <p:cNvPr id="1284" name="Group 1283"/>
          <p:cNvGrpSpPr/>
          <p:nvPr/>
        </p:nvGrpSpPr>
        <p:grpSpPr>
          <a:xfrm>
            <a:off x="551813" y="2908313"/>
            <a:ext cx="5367095" cy="2818886"/>
            <a:chOff x="540178" y="2851546"/>
            <a:chExt cx="5262336" cy="2763865"/>
          </a:xfrm>
        </p:grpSpPr>
        <p:sp>
          <p:nvSpPr>
            <p:cNvPr id="478" name="AutoShape 3"/>
            <p:cNvSpPr>
              <a:spLocks noChangeAspect="1" noChangeArrowheads="1" noTextEdit="1"/>
            </p:cNvSpPr>
            <p:nvPr/>
          </p:nvSpPr>
          <p:spPr bwMode="auto">
            <a:xfrm>
              <a:off x="855747" y="3586644"/>
              <a:ext cx="2539411" cy="20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19" name="Rounded Rectangle 618"/>
            <p:cNvSpPr/>
            <p:nvPr/>
          </p:nvSpPr>
          <p:spPr bwMode="auto">
            <a:xfrm rot="5400000">
              <a:off x="4210932" y="4023829"/>
              <a:ext cx="1889570" cy="1293594"/>
            </a:xfrm>
            <a:prstGeom prst="roundRect">
              <a:avLst>
                <a:gd name="adj" fmla="val 5986"/>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20" name="Rounded Rectangle 619"/>
            <p:cNvSpPr/>
            <p:nvPr/>
          </p:nvSpPr>
          <p:spPr bwMode="auto">
            <a:xfrm rot="5400000">
              <a:off x="4342251" y="4075857"/>
              <a:ext cx="1626931" cy="1133942"/>
            </a:xfrm>
            <a:prstGeom prst="roundRect">
              <a:avLst>
                <a:gd name="adj" fmla="val 3643"/>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21" name="Oval 620"/>
            <p:cNvSpPr/>
            <p:nvPr/>
          </p:nvSpPr>
          <p:spPr bwMode="auto">
            <a:xfrm rot="5400000">
              <a:off x="5117455" y="5486583"/>
              <a:ext cx="76525" cy="76525"/>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a:xfrm>
              <a:off x="4649298" y="4092508"/>
              <a:ext cx="1025503" cy="1287474"/>
            </a:xfrm>
            <a:prstGeom prst="rect">
              <a:avLst/>
            </a:prstGeom>
            <a:noFill/>
            <a:ln w="22225">
              <a:solidFill>
                <a:srgbClr val="A32B01"/>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08" name="Rectangle 607"/>
            <p:cNvSpPr/>
            <p:nvPr/>
          </p:nvSpPr>
          <p:spPr>
            <a:xfrm>
              <a:off x="4649298" y="3911598"/>
              <a:ext cx="1025503" cy="199389"/>
            </a:xfrm>
            <a:prstGeom prst="rect">
              <a:avLst/>
            </a:prstGeom>
            <a:noFill/>
            <a:ln w="22225">
              <a:solidFill>
                <a:srgbClr val="A32B01"/>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cxnSp>
          <p:nvCxnSpPr>
            <p:cNvPr id="612" name="Straight Connector 611"/>
            <p:cNvCxnSpPr/>
            <p:nvPr/>
          </p:nvCxnSpPr>
          <p:spPr>
            <a:xfrm>
              <a:off x="4731651" y="4390496"/>
              <a:ext cx="462328"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4731651" y="4494102"/>
              <a:ext cx="462328"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4731651" y="4597709"/>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4731651" y="4701315"/>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4731651" y="4908528"/>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4731651" y="4804922"/>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4731651" y="5012137"/>
              <a:ext cx="873640" cy="0"/>
            </a:xfrm>
            <a:prstGeom prst="line">
              <a:avLst/>
            </a:prstGeom>
            <a:ln w="28575">
              <a:solidFill>
                <a:srgbClr val="A32B0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1" name="Freeform 12"/>
            <p:cNvSpPr>
              <a:spLocks noEditPoints="1"/>
            </p:cNvSpPr>
            <p:nvPr/>
          </p:nvSpPr>
          <p:spPr bwMode="auto">
            <a:xfrm>
              <a:off x="5297283" y="4189760"/>
              <a:ext cx="333312" cy="325365"/>
            </a:xfrm>
            <a:custGeom>
              <a:avLst/>
              <a:gdLst>
                <a:gd name="T0" fmla="*/ 731 w 1609"/>
                <a:gd name="T1" fmla="*/ 843 h 1572"/>
                <a:gd name="T2" fmla="*/ 1444 w 1609"/>
                <a:gd name="T3" fmla="*/ 843 h 1572"/>
                <a:gd name="T4" fmla="*/ 731 w 1609"/>
                <a:gd name="T5" fmla="*/ 1572 h 1572"/>
                <a:gd name="T6" fmla="*/ 0 w 1609"/>
                <a:gd name="T7" fmla="*/ 843 h 1572"/>
                <a:gd name="T8" fmla="*/ 731 w 1609"/>
                <a:gd name="T9" fmla="*/ 132 h 1572"/>
                <a:gd name="T10" fmla="*/ 731 w 1609"/>
                <a:gd name="T11" fmla="*/ 843 h 1572"/>
                <a:gd name="T12" fmla="*/ 731 w 1609"/>
                <a:gd name="T13" fmla="*/ 843 h 1572"/>
                <a:gd name="T14" fmla="*/ 898 w 1609"/>
                <a:gd name="T15" fmla="*/ 734 h 1572"/>
                <a:gd name="T16" fmla="*/ 1609 w 1609"/>
                <a:gd name="T17" fmla="*/ 734 h 1572"/>
                <a:gd name="T18" fmla="*/ 898 w 1609"/>
                <a:gd name="T19" fmla="*/ 0 h 1572"/>
                <a:gd name="T20" fmla="*/ 898 w 1609"/>
                <a:gd name="T21" fmla="*/ 734 h 1572"/>
                <a:gd name="T22" fmla="*/ 898 w 1609"/>
                <a:gd name="T23" fmla="*/ 734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9" h="1572">
                  <a:moveTo>
                    <a:pt x="731" y="843"/>
                  </a:moveTo>
                  <a:cubicBezTo>
                    <a:pt x="1444" y="843"/>
                    <a:pt x="1444" y="843"/>
                    <a:pt x="1444" y="843"/>
                  </a:cubicBezTo>
                  <a:cubicBezTo>
                    <a:pt x="1444" y="1244"/>
                    <a:pt x="1115" y="1572"/>
                    <a:pt x="731" y="1572"/>
                  </a:cubicBezTo>
                  <a:cubicBezTo>
                    <a:pt x="329" y="1572"/>
                    <a:pt x="0" y="1244"/>
                    <a:pt x="0" y="843"/>
                  </a:cubicBezTo>
                  <a:cubicBezTo>
                    <a:pt x="0" y="460"/>
                    <a:pt x="329" y="132"/>
                    <a:pt x="731" y="132"/>
                  </a:cubicBezTo>
                  <a:cubicBezTo>
                    <a:pt x="731" y="843"/>
                    <a:pt x="731" y="843"/>
                    <a:pt x="731" y="843"/>
                  </a:cubicBezTo>
                  <a:cubicBezTo>
                    <a:pt x="731" y="843"/>
                    <a:pt x="731" y="843"/>
                    <a:pt x="731" y="843"/>
                  </a:cubicBezTo>
                  <a:close/>
                  <a:moveTo>
                    <a:pt x="898" y="734"/>
                  </a:moveTo>
                  <a:cubicBezTo>
                    <a:pt x="1609" y="734"/>
                    <a:pt x="1609" y="734"/>
                    <a:pt x="1609" y="734"/>
                  </a:cubicBezTo>
                  <a:cubicBezTo>
                    <a:pt x="1609" y="331"/>
                    <a:pt x="1281" y="0"/>
                    <a:pt x="898" y="0"/>
                  </a:cubicBezTo>
                  <a:cubicBezTo>
                    <a:pt x="898" y="734"/>
                    <a:pt x="898" y="734"/>
                    <a:pt x="898" y="734"/>
                  </a:cubicBezTo>
                  <a:cubicBezTo>
                    <a:pt x="898" y="734"/>
                    <a:pt x="898" y="734"/>
                    <a:pt x="898" y="734"/>
                  </a:cubicBezTo>
                  <a:close/>
                </a:path>
              </a:pathLst>
            </a:custGeom>
            <a:solidFill>
              <a:srgbClr val="A32B0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3" name="Freeform 5"/>
            <p:cNvSpPr>
              <a:spLocks/>
            </p:cNvSpPr>
            <p:nvPr/>
          </p:nvSpPr>
          <p:spPr bwMode="auto">
            <a:xfrm>
              <a:off x="1787391" y="5363155"/>
              <a:ext cx="1714098" cy="195853"/>
            </a:xfrm>
            <a:custGeom>
              <a:avLst/>
              <a:gdLst>
                <a:gd name="T0" fmla="*/ 999 w 1094"/>
                <a:gd name="T1" fmla="*/ 0 h 125"/>
                <a:gd name="T2" fmla="*/ 76 w 1094"/>
                <a:gd name="T3" fmla="*/ 0 h 125"/>
                <a:gd name="T4" fmla="*/ 0 w 1094"/>
                <a:gd name="T5" fmla="*/ 125 h 125"/>
                <a:gd name="T6" fmla="*/ 1094 w 1094"/>
                <a:gd name="T7" fmla="*/ 125 h 125"/>
                <a:gd name="T8" fmla="*/ 999 w 1094"/>
                <a:gd name="T9" fmla="*/ 0 h 125"/>
              </a:gdLst>
              <a:ahLst/>
              <a:cxnLst>
                <a:cxn ang="0">
                  <a:pos x="T0" y="T1"/>
                </a:cxn>
                <a:cxn ang="0">
                  <a:pos x="T2" y="T3"/>
                </a:cxn>
                <a:cxn ang="0">
                  <a:pos x="T4" y="T5"/>
                </a:cxn>
                <a:cxn ang="0">
                  <a:pos x="T6" y="T7"/>
                </a:cxn>
                <a:cxn ang="0">
                  <a:pos x="T8" y="T9"/>
                </a:cxn>
              </a:cxnLst>
              <a:rect l="0" t="0" r="r" b="b"/>
              <a:pathLst>
                <a:path w="1094" h="125">
                  <a:moveTo>
                    <a:pt x="999" y="0"/>
                  </a:moveTo>
                  <a:lnTo>
                    <a:pt x="76" y="0"/>
                  </a:lnTo>
                  <a:lnTo>
                    <a:pt x="0" y="125"/>
                  </a:lnTo>
                  <a:lnTo>
                    <a:pt x="1094" y="125"/>
                  </a:lnTo>
                  <a:lnTo>
                    <a:pt x="999"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4" name="Rectangle 6"/>
            <p:cNvSpPr>
              <a:spLocks noChangeArrowheads="1"/>
            </p:cNvSpPr>
            <p:nvPr/>
          </p:nvSpPr>
          <p:spPr bwMode="auto">
            <a:xfrm>
              <a:off x="1787391" y="5559005"/>
              <a:ext cx="1714098" cy="56406"/>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5" name="Freeform 7"/>
            <p:cNvSpPr>
              <a:spLocks/>
            </p:cNvSpPr>
            <p:nvPr/>
          </p:nvSpPr>
          <p:spPr bwMode="auto">
            <a:xfrm>
              <a:off x="919374" y="2851546"/>
              <a:ext cx="3462665" cy="2065065"/>
            </a:xfrm>
            <a:custGeom>
              <a:avLst/>
              <a:gdLst>
                <a:gd name="T0" fmla="*/ 1042 w 1042"/>
                <a:gd name="T1" fmla="*/ 587 h 621"/>
                <a:gd name="T2" fmla="*/ 1008 w 1042"/>
                <a:gd name="T3" fmla="*/ 621 h 621"/>
                <a:gd name="T4" fmla="*/ 34 w 1042"/>
                <a:gd name="T5" fmla="*/ 621 h 621"/>
                <a:gd name="T6" fmla="*/ 0 w 1042"/>
                <a:gd name="T7" fmla="*/ 587 h 621"/>
                <a:gd name="T8" fmla="*/ 0 w 1042"/>
                <a:gd name="T9" fmla="*/ 34 h 621"/>
                <a:gd name="T10" fmla="*/ 34 w 1042"/>
                <a:gd name="T11" fmla="*/ 0 h 621"/>
                <a:gd name="T12" fmla="*/ 1008 w 1042"/>
                <a:gd name="T13" fmla="*/ 0 h 621"/>
                <a:gd name="T14" fmla="*/ 1042 w 1042"/>
                <a:gd name="T15" fmla="*/ 34 h 621"/>
                <a:gd name="T16" fmla="*/ 1042 w 1042"/>
                <a:gd name="T17" fmla="*/ 58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2" h="621">
                  <a:moveTo>
                    <a:pt x="1042" y="587"/>
                  </a:moveTo>
                  <a:cubicBezTo>
                    <a:pt x="1042" y="606"/>
                    <a:pt x="1027" y="621"/>
                    <a:pt x="1008" y="621"/>
                  </a:cubicBezTo>
                  <a:cubicBezTo>
                    <a:pt x="34" y="621"/>
                    <a:pt x="34" y="621"/>
                    <a:pt x="34" y="621"/>
                  </a:cubicBezTo>
                  <a:cubicBezTo>
                    <a:pt x="15" y="621"/>
                    <a:pt x="0" y="606"/>
                    <a:pt x="0" y="587"/>
                  </a:cubicBezTo>
                  <a:cubicBezTo>
                    <a:pt x="0" y="34"/>
                    <a:pt x="0" y="34"/>
                    <a:pt x="0" y="34"/>
                  </a:cubicBezTo>
                  <a:cubicBezTo>
                    <a:pt x="0" y="15"/>
                    <a:pt x="15" y="0"/>
                    <a:pt x="34" y="0"/>
                  </a:cubicBezTo>
                  <a:cubicBezTo>
                    <a:pt x="1008" y="0"/>
                    <a:pt x="1008" y="0"/>
                    <a:pt x="1008" y="0"/>
                  </a:cubicBezTo>
                  <a:cubicBezTo>
                    <a:pt x="1027" y="0"/>
                    <a:pt x="1042" y="15"/>
                    <a:pt x="1042" y="34"/>
                  </a:cubicBezTo>
                  <a:lnTo>
                    <a:pt x="1042" y="58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6" name="Freeform 8"/>
            <p:cNvSpPr>
              <a:spLocks/>
            </p:cNvSpPr>
            <p:nvPr/>
          </p:nvSpPr>
          <p:spPr bwMode="auto">
            <a:xfrm>
              <a:off x="2415685" y="4910344"/>
              <a:ext cx="444976" cy="542119"/>
            </a:xfrm>
            <a:custGeom>
              <a:avLst/>
              <a:gdLst>
                <a:gd name="T0" fmla="*/ 94 w 134"/>
                <a:gd name="T1" fmla="*/ 0 h 163"/>
                <a:gd name="T2" fmla="*/ 99 w 134"/>
                <a:gd name="T3" fmla="*/ 17 h 163"/>
                <a:gd name="T4" fmla="*/ 67 w 134"/>
                <a:gd name="T5" fmla="*/ 49 h 163"/>
                <a:gd name="T6" fmla="*/ 35 w 134"/>
                <a:gd name="T7" fmla="*/ 17 h 163"/>
                <a:gd name="T8" fmla="*/ 40 w 134"/>
                <a:gd name="T9" fmla="*/ 0 h 163"/>
                <a:gd name="T10" fmla="*/ 0 w 134"/>
                <a:gd name="T11" fmla="*/ 0 h 163"/>
                <a:gd name="T12" fmla="*/ 0 w 134"/>
                <a:gd name="T13" fmla="*/ 163 h 163"/>
                <a:gd name="T14" fmla="*/ 134 w 134"/>
                <a:gd name="T15" fmla="*/ 163 h 163"/>
                <a:gd name="T16" fmla="*/ 134 w 134"/>
                <a:gd name="T17" fmla="*/ 0 h 163"/>
                <a:gd name="T18" fmla="*/ 94 w 134"/>
                <a:gd name="T1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63">
                  <a:moveTo>
                    <a:pt x="94" y="0"/>
                  </a:moveTo>
                  <a:cubicBezTo>
                    <a:pt x="97" y="5"/>
                    <a:pt x="99" y="11"/>
                    <a:pt x="99" y="17"/>
                  </a:cubicBezTo>
                  <a:cubicBezTo>
                    <a:pt x="99" y="35"/>
                    <a:pt x="84" y="49"/>
                    <a:pt x="67" y="49"/>
                  </a:cubicBezTo>
                  <a:cubicBezTo>
                    <a:pt x="49" y="49"/>
                    <a:pt x="35" y="35"/>
                    <a:pt x="35" y="17"/>
                  </a:cubicBezTo>
                  <a:cubicBezTo>
                    <a:pt x="35" y="11"/>
                    <a:pt x="37" y="5"/>
                    <a:pt x="40" y="0"/>
                  </a:cubicBezTo>
                  <a:cubicBezTo>
                    <a:pt x="0" y="0"/>
                    <a:pt x="0" y="0"/>
                    <a:pt x="0" y="0"/>
                  </a:cubicBezTo>
                  <a:cubicBezTo>
                    <a:pt x="0" y="163"/>
                    <a:pt x="0" y="163"/>
                    <a:pt x="0" y="163"/>
                  </a:cubicBezTo>
                  <a:cubicBezTo>
                    <a:pt x="134" y="163"/>
                    <a:pt x="134" y="163"/>
                    <a:pt x="134" y="163"/>
                  </a:cubicBezTo>
                  <a:cubicBezTo>
                    <a:pt x="134" y="0"/>
                    <a:pt x="134" y="0"/>
                    <a:pt x="134" y="0"/>
                  </a:cubicBezTo>
                  <a:lnTo>
                    <a:pt x="9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7" name="Freeform 9"/>
            <p:cNvSpPr>
              <a:spLocks/>
            </p:cNvSpPr>
            <p:nvPr/>
          </p:nvSpPr>
          <p:spPr bwMode="auto">
            <a:xfrm>
              <a:off x="1016516" y="2945555"/>
              <a:ext cx="3255845" cy="1798705"/>
            </a:xfrm>
            <a:custGeom>
              <a:avLst/>
              <a:gdLst>
                <a:gd name="T0" fmla="*/ 980 w 980"/>
                <a:gd name="T1" fmla="*/ 527 h 541"/>
                <a:gd name="T2" fmla="*/ 966 w 980"/>
                <a:gd name="T3" fmla="*/ 541 h 541"/>
                <a:gd name="T4" fmla="*/ 14 w 980"/>
                <a:gd name="T5" fmla="*/ 541 h 541"/>
                <a:gd name="T6" fmla="*/ 0 w 980"/>
                <a:gd name="T7" fmla="*/ 527 h 541"/>
                <a:gd name="T8" fmla="*/ 0 w 980"/>
                <a:gd name="T9" fmla="*/ 14 h 541"/>
                <a:gd name="T10" fmla="*/ 14 w 980"/>
                <a:gd name="T11" fmla="*/ 0 h 541"/>
                <a:gd name="T12" fmla="*/ 966 w 980"/>
                <a:gd name="T13" fmla="*/ 0 h 541"/>
                <a:gd name="T14" fmla="*/ 980 w 980"/>
                <a:gd name="T15" fmla="*/ 14 h 541"/>
                <a:gd name="T16" fmla="*/ 980 w 980"/>
                <a:gd name="T17" fmla="*/ 52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0" h="541">
                  <a:moveTo>
                    <a:pt x="980" y="527"/>
                  </a:moveTo>
                  <a:cubicBezTo>
                    <a:pt x="980" y="535"/>
                    <a:pt x="974" y="541"/>
                    <a:pt x="966" y="541"/>
                  </a:cubicBezTo>
                  <a:cubicBezTo>
                    <a:pt x="14" y="541"/>
                    <a:pt x="14" y="541"/>
                    <a:pt x="14" y="541"/>
                  </a:cubicBezTo>
                  <a:cubicBezTo>
                    <a:pt x="6" y="541"/>
                    <a:pt x="0" y="535"/>
                    <a:pt x="0" y="527"/>
                  </a:cubicBezTo>
                  <a:cubicBezTo>
                    <a:pt x="0" y="14"/>
                    <a:pt x="0" y="14"/>
                    <a:pt x="0" y="14"/>
                  </a:cubicBezTo>
                  <a:cubicBezTo>
                    <a:pt x="0" y="6"/>
                    <a:pt x="6" y="0"/>
                    <a:pt x="14" y="0"/>
                  </a:cubicBezTo>
                  <a:cubicBezTo>
                    <a:pt x="966" y="0"/>
                    <a:pt x="966" y="0"/>
                    <a:pt x="966" y="0"/>
                  </a:cubicBezTo>
                  <a:cubicBezTo>
                    <a:pt x="974" y="0"/>
                    <a:pt x="980" y="6"/>
                    <a:pt x="980" y="14"/>
                  </a:cubicBezTo>
                  <a:lnTo>
                    <a:pt x="980" y="527"/>
                  </a:lnTo>
                  <a:close/>
                </a:path>
              </a:pathLst>
            </a:custGeom>
            <a:solidFill>
              <a:srgbClr val="E8E8E8"/>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8" name="Rectangle 14"/>
            <p:cNvSpPr>
              <a:spLocks noChangeArrowheads="1"/>
            </p:cNvSpPr>
            <p:nvPr/>
          </p:nvSpPr>
          <p:spPr bwMode="auto">
            <a:xfrm>
              <a:off x="1108374" y="3051647"/>
              <a:ext cx="3064658" cy="1586528"/>
            </a:xfrm>
            <a:prstGeom prst="rect">
              <a:avLst/>
            </a:prstGeom>
            <a:solidFill>
              <a:srgbClr val="217346"/>
            </a:solidFill>
            <a:ln>
              <a:noFill/>
            </a:ln>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69" name="Freeform 5"/>
            <p:cNvSpPr>
              <a:spLocks noChangeAspect="1" noEditPoints="1"/>
            </p:cNvSpPr>
            <p:nvPr/>
          </p:nvSpPr>
          <p:spPr bwMode="black">
            <a:xfrm>
              <a:off x="1267533" y="3182438"/>
              <a:ext cx="1321583" cy="1325610"/>
            </a:xfrm>
            <a:custGeom>
              <a:avLst/>
              <a:gdLst>
                <a:gd name="T0" fmla="*/ 367 w 414"/>
                <a:gd name="T1" fmla="*/ 274 h 415"/>
                <a:gd name="T2" fmla="*/ 301 w 414"/>
                <a:gd name="T3" fmla="*/ 189 h 415"/>
                <a:gd name="T4" fmla="*/ 367 w 414"/>
                <a:gd name="T5" fmla="*/ 189 h 415"/>
                <a:gd name="T6" fmla="*/ 301 w 414"/>
                <a:gd name="T7" fmla="*/ 326 h 415"/>
                <a:gd name="T8" fmla="*/ 301 w 414"/>
                <a:gd name="T9" fmla="*/ 293 h 415"/>
                <a:gd name="T10" fmla="*/ 367 w 414"/>
                <a:gd name="T11" fmla="*/ 170 h 415"/>
                <a:gd name="T12" fmla="*/ 301 w 414"/>
                <a:gd name="T13" fmla="*/ 85 h 415"/>
                <a:gd name="T14" fmla="*/ 367 w 414"/>
                <a:gd name="T15" fmla="*/ 85 h 415"/>
                <a:gd name="T16" fmla="*/ 367 w 414"/>
                <a:gd name="T17" fmla="*/ 326 h 415"/>
                <a:gd name="T18" fmla="*/ 301 w 414"/>
                <a:gd name="T19" fmla="*/ 326 h 415"/>
                <a:gd name="T20" fmla="*/ 367 w 414"/>
                <a:gd name="T21" fmla="*/ 241 h 415"/>
                <a:gd name="T22" fmla="*/ 301 w 414"/>
                <a:gd name="T23" fmla="*/ 222 h 415"/>
                <a:gd name="T24" fmla="*/ 301 w 414"/>
                <a:gd name="T25" fmla="*/ 189 h 415"/>
                <a:gd name="T26" fmla="*/ 367 w 414"/>
                <a:gd name="T27" fmla="*/ 170 h 415"/>
                <a:gd name="T28" fmla="*/ 301 w 414"/>
                <a:gd name="T29" fmla="*/ 170 h 415"/>
                <a:gd name="T30" fmla="*/ 367 w 414"/>
                <a:gd name="T31" fmla="*/ 118 h 415"/>
                <a:gd name="T32" fmla="*/ 400 w 414"/>
                <a:gd name="T33" fmla="*/ 42 h 415"/>
                <a:gd name="T34" fmla="*/ 0 w 414"/>
                <a:gd name="T35" fmla="*/ 42 h 415"/>
                <a:gd name="T36" fmla="*/ 245 w 414"/>
                <a:gd name="T37" fmla="*/ 368 h 415"/>
                <a:gd name="T38" fmla="*/ 414 w 414"/>
                <a:gd name="T39" fmla="*/ 56 h 415"/>
                <a:gd name="T40" fmla="*/ 118 w 414"/>
                <a:gd name="T41" fmla="*/ 232 h 415"/>
                <a:gd name="T42" fmla="*/ 117 w 414"/>
                <a:gd name="T43" fmla="*/ 225 h 415"/>
                <a:gd name="T44" fmla="*/ 114 w 414"/>
                <a:gd name="T45" fmla="*/ 224 h 415"/>
                <a:gd name="T46" fmla="*/ 112 w 414"/>
                <a:gd name="T47" fmla="*/ 232 h 415"/>
                <a:gd name="T48" fmla="*/ 98 w 414"/>
                <a:gd name="T49" fmla="*/ 206 h 415"/>
                <a:gd name="T50" fmla="*/ 113 w 414"/>
                <a:gd name="T51" fmla="*/ 176 h 415"/>
                <a:gd name="T52" fmla="*/ 116 w 414"/>
                <a:gd name="T53" fmla="*/ 185 h 415"/>
                <a:gd name="T54" fmla="*/ 118 w 414"/>
                <a:gd name="T55" fmla="*/ 186 h 415"/>
                <a:gd name="T56" fmla="*/ 120 w 414"/>
                <a:gd name="T57" fmla="*/ 176 h 415"/>
                <a:gd name="T58" fmla="*/ 134 w 414"/>
                <a:gd name="T59" fmla="*/ 205 h 415"/>
                <a:gd name="T60" fmla="*/ 400 w 414"/>
                <a:gd name="T61" fmla="*/ 354 h 415"/>
                <a:gd name="T62" fmla="*/ 282 w 414"/>
                <a:gd name="T63" fmla="*/ 326 h 415"/>
                <a:gd name="T64" fmla="*/ 245 w 414"/>
                <a:gd name="T65" fmla="*/ 274 h 415"/>
                <a:gd name="T66" fmla="*/ 245 w 414"/>
                <a:gd name="T67" fmla="*/ 241 h 415"/>
                <a:gd name="T68" fmla="*/ 282 w 414"/>
                <a:gd name="T69" fmla="*/ 189 h 415"/>
                <a:gd name="T70" fmla="*/ 282 w 414"/>
                <a:gd name="T71" fmla="*/ 170 h 415"/>
                <a:gd name="T72" fmla="*/ 245 w 414"/>
                <a:gd name="T73" fmla="*/ 118 h 415"/>
                <a:gd name="T74" fmla="*/ 245 w 414"/>
                <a:gd name="T75" fmla="*/ 85 h 415"/>
                <a:gd name="T76" fmla="*/ 400 w 414"/>
                <a:gd name="T77" fmla="*/ 354 h 415"/>
                <a:gd name="T78" fmla="*/ 301 w 414"/>
                <a:gd name="T79" fmla="*/ 326 h 415"/>
                <a:gd name="T80" fmla="*/ 367 w 414"/>
                <a:gd name="T81" fmla="*/ 241 h 415"/>
                <a:gd name="T82" fmla="*/ 367 w 414"/>
                <a:gd name="T83" fmla="*/ 274 h 415"/>
                <a:gd name="T84" fmla="*/ 301 w 414"/>
                <a:gd name="T85" fmla="*/ 189 h 415"/>
                <a:gd name="T86" fmla="*/ 367 w 414"/>
                <a:gd name="T87" fmla="*/ 189 h 415"/>
                <a:gd name="T88" fmla="*/ 301 w 414"/>
                <a:gd name="T89" fmla="*/ 170 h 415"/>
                <a:gd name="T90" fmla="*/ 367 w 414"/>
                <a:gd name="T91" fmla="*/ 85 h 415"/>
                <a:gd name="T92" fmla="*/ 367 w 414"/>
                <a:gd name="T93" fmla="*/ 11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4" h="415">
                  <a:moveTo>
                    <a:pt x="301" y="241"/>
                  </a:moveTo>
                  <a:cubicBezTo>
                    <a:pt x="301" y="274"/>
                    <a:pt x="301" y="274"/>
                    <a:pt x="301" y="274"/>
                  </a:cubicBezTo>
                  <a:cubicBezTo>
                    <a:pt x="367" y="274"/>
                    <a:pt x="367" y="274"/>
                    <a:pt x="367" y="274"/>
                  </a:cubicBezTo>
                  <a:cubicBezTo>
                    <a:pt x="367" y="241"/>
                    <a:pt x="367" y="241"/>
                    <a:pt x="367" y="241"/>
                  </a:cubicBezTo>
                  <a:lnTo>
                    <a:pt x="301" y="241"/>
                  </a:lnTo>
                  <a:close/>
                  <a:moveTo>
                    <a:pt x="301" y="189"/>
                  </a:moveTo>
                  <a:cubicBezTo>
                    <a:pt x="301" y="222"/>
                    <a:pt x="301" y="222"/>
                    <a:pt x="301" y="222"/>
                  </a:cubicBezTo>
                  <a:cubicBezTo>
                    <a:pt x="367" y="222"/>
                    <a:pt x="367" y="222"/>
                    <a:pt x="367" y="222"/>
                  </a:cubicBezTo>
                  <a:cubicBezTo>
                    <a:pt x="367" y="189"/>
                    <a:pt x="367" y="189"/>
                    <a:pt x="367" y="189"/>
                  </a:cubicBezTo>
                  <a:lnTo>
                    <a:pt x="301" y="189"/>
                  </a:lnTo>
                  <a:close/>
                  <a:moveTo>
                    <a:pt x="301" y="293"/>
                  </a:moveTo>
                  <a:cubicBezTo>
                    <a:pt x="301" y="326"/>
                    <a:pt x="301" y="326"/>
                    <a:pt x="301" y="326"/>
                  </a:cubicBezTo>
                  <a:cubicBezTo>
                    <a:pt x="367" y="326"/>
                    <a:pt x="367" y="326"/>
                    <a:pt x="367" y="326"/>
                  </a:cubicBezTo>
                  <a:cubicBezTo>
                    <a:pt x="367" y="293"/>
                    <a:pt x="367" y="293"/>
                    <a:pt x="367" y="293"/>
                  </a:cubicBezTo>
                  <a:lnTo>
                    <a:pt x="301" y="293"/>
                  </a:lnTo>
                  <a:close/>
                  <a:moveTo>
                    <a:pt x="301" y="137"/>
                  </a:moveTo>
                  <a:cubicBezTo>
                    <a:pt x="301" y="170"/>
                    <a:pt x="301" y="170"/>
                    <a:pt x="301" y="170"/>
                  </a:cubicBezTo>
                  <a:cubicBezTo>
                    <a:pt x="367" y="170"/>
                    <a:pt x="367" y="170"/>
                    <a:pt x="367" y="170"/>
                  </a:cubicBezTo>
                  <a:cubicBezTo>
                    <a:pt x="367" y="137"/>
                    <a:pt x="367" y="137"/>
                    <a:pt x="367" y="137"/>
                  </a:cubicBezTo>
                  <a:lnTo>
                    <a:pt x="301" y="137"/>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301" y="326"/>
                  </a:moveTo>
                  <a:cubicBezTo>
                    <a:pt x="367" y="326"/>
                    <a:pt x="367" y="326"/>
                    <a:pt x="367" y="326"/>
                  </a:cubicBezTo>
                  <a:cubicBezTo>
                    <a:pt x="367" y="293"/>
                    <a:pt x="367" y="293"/>
                    <a:pt x="367" y="293"/>
                  </a:cubicBezTo>
                  <a:cubicBezTo>
                    <a:pt x="301" y="293"/>
                    <a:pt x="301" y="293"/>
                    <a:pt x="301" y="293"/>
                  </a:cubicBezTo>
                  <a:lnTo>
                    <a:pt x="301" y="326"/>
                  </a:lnTo>
                  <a:close/>
                  <a:moveTo>
                    <a:pt x="301" y="274"/>
                  </a:moveTo>
                  <a:cubicBezTo>
                    <a:pt x="367" y="274"/>
                    <a:pt x="367" y="274"/>
                    <a:pt x="367" y="274"/>
                  </a:cubicBezTo>
                  <a:cubicBezTo>
                    <a:pt x="367" y="241"/>
                    <a:pt x="367" y="241"/>
                    <a:pt x="367" y="241"/>
                  </a:cubicBezTo>
                  <a:cubicBezTo>
                    <a:pt x="301" y="241"/>
                    <a:pt x="301" y="241"/>
                    <a:pt x="301" y="241"/>
                  </a:cubicBezTo>
                  <a:lnTo>
                    <a:pt x="301" y="274"/>
                  </a:lnTo>
                  <a:close/>
                  <a:moveTo>
                    <a:pt x="301" y="222"/>
                  </a:moveTo>
                  <a:cubicBezTo>
                    <a:pt x="367" y="222"/>
                    <a:pt x="367" y="222"/>
                    <a:pt x="367" y="222"/>
                  </a:cubicBezTo>
                  <a:cubicBezTo>
                    <a:pt x="367" y="189"/>
                    <a:pt x="367" y="189"/>
                    <a:pt x="367" y="189"/>
                  </a:cubicBezTo>
                  <a:cubicBezTo>
                    <a:pt x="301" y="189"/>
                    <a:pt x="301" y="189"/>
                    <a:pt x="301" y="189"/>
                  </a:cubicBezTo>
                  <a:lnTo>
                    <a:pt x="301" y="222"/>
                  </a:lnTo>
                  <a:close/>
                  <a:moveTo>
                    <a:pt x="301" y="170"/>
                  </a:moveTo>
                  <a:cubicBezTo>
                    <a:pt x="367" y="170"/>
                    <a:pt x="367" y="170"/>
                    <a:pt x="367" y="170"/>
                  </a:cubicBezTo>
                  <a:cubicBezTo>
                    <a:pt x="367" y="137"/>
                    <a:pt x="367" y="137"/>
                    <a:pt x="367" y="137"/>
                  </a:cubicBezTo>
                  <a:cubicBezTo>
                    <a:pt x="301" y="137"/>
                    <a:pt x="301" y="137"/>
                    <a:pt x="301" y="137"/>
                  </a:cubicBezTo>
                  <a:lnTo>
                    <a:pt x="301" y="170"/>
                  </a:lnTo>
                  <a:close/>
                  <a:moveTo>
                    <a:pt x="301" y="85"/>
                  </a:moveTo>
                  <a:cubicBezTo>
                    <a:pt x="301" y="118"/>
                    <a:pt x="301" y="118"/>
                    <a:pt x="301" y="118"/>
                  </a:cubicBezTo>
                  <a:cubicBezTo>
                    <a:pt x="367" y="118"/>
                    <a:pt x="367" y="118"/>
                    <a:pt x="367" y="118"/>
                  </a:cubicBezTo>
                  <a:cubicBezTo>
                    <a:pt x="367" y="85"/>
                    <a:pt x="367" y="85"/>
                    <a:pt x="367" y="85"/>
                  </a:cubicBezTo>
                  <a:lnTo>
                    <a:pt x="301" y="85"/>
                  </a:lnTo>
                  <a:close/>
                  <a:moveTo>
                    <a:pt x="400" y="42"/>
                  </a:moveTo>
                  <a:cubicBezTo>
                    <a:pt x="245" y="42"/>
                    <a:pt x="245" y="42"/>
                    <a:pt x="245" y="42"/>
                  </a:cubicBezTo>
                  <a:cubicBezTo>
                    <a:pt x="245" y="0"/>
                    <a:pt x="245" y="0"/>
                    <a:pt x="245" y="0"/>
                  </a:cubicBezTo>
                  <a:cubicBezTo>
                    <a:pt x="0" y="42"/>
                    <a:pt x="0" y="42"/>
                    <a:pt x="0" y="42"/>
                  </a:cubicBezTo>
                  <a:cubicBezTo>
                    <a:pt x="0" y="373"/>
                    <a:pt x="0" y="373"/>
                    <a:pt x="0" y="373"/>
                  </a:cubicBezTo>
                  <a:cubicBezTo>
                    <a:pt x="245" y="415"/>
                    <a:pt x="245" y="415"/>
                    <a:pt x="245" y="415"/>
                  </a:cubicBezTo>
                  <a:cubicBezTo>
                    <a:pt x="245" y="368"/>
                    <a:pt x="245" y="368"/>
                    <a:pt x="245" y="368"/>
                  </a:cubicBezTo>
                  <a:cubicBezTo>
                    <a:pt x="401" y="368"/>
                    <a:pt x="401" y="368"/>
                    <a:pt x="401" y="368"/>
                  </a:cubicBezTo>
                  <a:cubicBezTo>
                    <a:pt x="410" y="368"/>
                    <a:pt x="414" y="362"/>
                    <a:pt x="414" y="354"/>
                  </a:cubicBezTo>
                  <a:cubicBezTo>
                    <a:pt x="414" y="56"/>
                    <a:pt x="414" y="56"/>
                    <a:pt x="414" y="56"/>
                  </a:cubicBezTo>
                  <a:cubicBezTo>
                    <a:pt x="414" y="49"/>
                    <a:pt x="408" y="42"/>
                    <a:pt x="400" y="42"/>
                  </a:cubicBezTo>
                  <a:close/>
                  <a:moveTo>
                    <a:pt x="139" y="282"/>
                  </a:moveTo>
                  <a:cubicBezTo>
                    <a:pt x="118" y="232"/>
                    <a:pt x="118" y="232"/>
                    <a:pt x="118" y="232"/>
                  </a:cubicBezTo>
                  <a:cubicBezTo>
                    <a:pt x="118" y="231"/>
                    <a:pt x="118" y="231"/>
                    <a:pt x="118" y="230"/>
                  </a:cubicBezTo>
                  <a:cubicBezTo>
                    <a:pt x="117" y="230"/>
                    <a:pt x="117" y="229"/>
                    <a:pt x="117" y="229"/>
                  </a:cubicBezTo>
                  <a:cubicBezTo>
                    <a:pt x="117" y="228"/>
                    <a:pt x="117" y="226"/>
                    <a:pt x="117" y="225"/>
                  </a:cubicBezTo>
                  <a:cubicBezTo>
                    <a:pt x="116" y="224"/>
                    <a:pt x="116" y="223"/>
                    <a:pt x="116" y="222"/>
                  </a:cubicBezTo>
                  <a:cubicBezTo>
                    <a:pt x="116" y="222"/>
                    <a:pt x="116" y="222"/>
                    <a:pt x="116" y="222"/>
                  </a:cubicBezTo>
                  <a:cubicBezTo>
                    <a:pt x="116" y="223"/>
                    <a:pt x="114" y="223"/>
                    <a:pt x="114" y="224"/>
                  </a:cubicBezTo>
                  <a:cubicBezTo>
                    <a:pt x="114" y="224"/>
                    <a:pt x="114" y="225"/>
                    <a:pt x="114" y="226"/>
                  </a:cubicBezTo>
                  <a:cubicBezTo>
                    <a:pt x="114" y="228"/>
                    <a:pt x="113" y="228"/>
                    <a:pt x="113" y="229"/>
                  </a:cubicBezTo>
                  <a:cubicBezTo>
                    <a:pt x="113" y="230"/>
                    <a:pt x="113" y="231"/>
                    <a:pt x="112" y="232"/>
                  </a:cubicBezTo>
                  <a:cubicBezTo>
                    <a:pt x="92" y="280"/>
                    <a:pt x="92" y="280"/>
                    <a:pt x="92" y="280"/>
                  </a:cubicBezTo>
                  <a:cubicBezTo>
                    <a:pt x="61" y="277"/>
                    <a:pt x="61" y="277"/>
                    <a:pt x="61" y="277"/>
                  </a:cubicBezTo>
                  <a:cubicBezTo>
                    <a:pt x="98" y="206"/>
                    <a:pt x="98" y="206"/>
                    <a:pt x="98" y="206"/>
                  </a:cubicBezTo>
                  <a:cubicBezTo>
                    <a:pt x="65" y="134"/>
                    <a:pt x="65" y="134"/>
                    <a:pt x="65" y="134"/>
                  </a:cubicBezTo>
                  <a:cubicBezTo>
                    <a:pt x="95" y="132"/>
                    <a:pt x="95" y="132"/>
                    <a:pt x="95" y="132"/>
                  </a:cubicBezTo>
                  <a:cubicBezTo>
                    <a:pt x="113" y="176"/>
                    <a:pt x="113" y="176"/>
                    <a:pt x="113" y="176"/>
                  </a:cubicBezTo>
                  <a:cubicBezTo>
                    <a:pt x="113" y="177"/>
                    <a:pt x="113" y="178"/>
                    <a:pt x="114" y="179"/>
                  </a:cubicBezTo>
                  <a:cubicBezTo>
                    <a:pt x="114" y="179"/>
                    <a:pt x="114" y="180"/>
                    <a:pt x="114" y="182"/>
                  </a:cubicBezTo>
                  <a:cubicBezTo>
                    <a:pt x="116" y="183"/>
                    <a:pt x="116" y="184"/>
                    <a:pt x="116" y="185"/>
                  </a:cubicBezTo>
                  <a:cubicBezTo>
                    <a:pt x="116" y="186"/>
                    <a:pt x="116" y="187"/>
                    <a:pt x="117" y="189"/>
                  </a:cubicBezTo>
                  <a:cubicBezTo>
                    <a:pt x="117" y="189"/>
                    <a:pt x="117" y="189"/>
                    <a:pt x="117" y="189"/>
                  </a:cubicBezTo>
                  <a:cubicBezTo>
                    <a:pt x="117" y="187"/>
                    <a:pt x="117" y="187"/>
                    <a:pt x="118" y="186"/>
                  </a:cubicBezTo>
                  <a:cubicBezTo>
                    <a:pt x="118" y="185"/>
                    <a:pt x="118" y="184"/>
                    <a:pt x="118" y="183"/>
                  </a:cubicBezTo>
                  <a:cubicBezTo>
                    <a:pt x="118" y="182"/>
                    <a:pt x="119" y="180"/>
                    <a:pt x="119" y="179"/>
                  </a:cubicBezTo>
                  <a:cubicBezTo>
                    <a:pt x="119" y="178"/>
                    <a:pt x="120" y="177"/>
                    <a:pt x="120" y="176"/>
                  </a:cubicBezTo>
                  <a:cubicBezTo>
                    <a:pt x="140" y="130"/>
                    <a:pt x="140" y="130"/>
                    <a:pt x="140" y="130"/>
                  </a:cubicBezTo>
                  <a:cubicBezTo>
                    <a:pt x="172" y="127"/>
                    <a:pt x="172" y="127"/>
                    <a:pt x="172" y="127"/>
                  </a:cubicBezTo>
                  <a:cubicBezTo>
                    <a:pt x="134" y="205"/>
                    <a:pt x="134" y="205"/>
                    <a:pt x="134" y="205"/>
                  </a:cubicBezTo>
                  <a:cubicBezTo>
                    <a:pt x="173" y="284"/>
                    <a:pt x="173" y="284"/>
                    <a:pt x="173" y="284"/>
                  </a:cubicBezTo>
                  <a:lnTo>
                    <a:pt x="139" y="282"/>
                  </a:lnTo>
                  <a:close/>
                  <a:moveTo>
                    <a:pt x="400" y="354"/>
                  </a:moveTo>
                  <a:cubicBezTo>
                    <a:pt x="245" y="354"/>
                    <a:pt x="245" y="354"/>
                    <a:pt x="245" y="354"/>
                  </a:cubicBezTo>
                  <a:cubicBezTo>
                    <a:pt x="245" y="326"/>
                    <a:pt x="245" y="326"/>
                    <a:pt x="245" y="326"/>
                  </a:cubicBezTo>
                  <a:cubicBezTo>
                    <a:pt x="282" y="326"/>
                    <a:pt x="282" y="326"/>
                    <a:pt x="282" y="326"/>
                  </a:cubicBezTo>
                  <a:cubicBezTo>
                    <a:pt x="282" y="293"/>
                    <a:pt x="282" y="293"/>
                    <a:pt x="282" y="293"/>
                  </a:cubicBezTo>
                  <a:cubicBezTo>
                    <a:pt x="245" y="293"/>
                    <a:pt x="245" y="293"/>
                    <a:pt x="245" y="293"/>
                  </a:cubicBezTo>
                  <a:cubicBezTo>
                    <a:pt x="245" y="274"/>
                    <a:pt x="245" y="274"/>
                    <a:pt x="245" y="274"/>
                  </a:cubicBezTo>
                  <a:cubicBezTo>
                    <a:pt x="282" y="274"/>
                    <a:pt x="282" y="274"/>
                    <a:pt x="282" y="274"/>
                  </a:cubicBezTo>
                  <a:cubicBezTo>
                    <a:pt x="282" y="241"/>
                    <a:pt x="282" y="241"/>
                    <a:pt x="282" y="241"/>
                  </a:cubicBezTo>
                  <a:cubicBezTo>
                    <a:pt x="245" y="241"/>
                    <a:pt x="245" y="241"/>
                    <a:pt x="245" y="241"/>
                  </a:cubicBezTo>
                  <a:cubicBezTo>
                    <a:pt x="245" y="222"/>
                    <a:pt x="245" y="222"/>
                    <a:pt x="245" y="222"/>
                  </a:cubicBezTo>
                  <a:cubicBezTo>
                    <a:pt x="282" y="222"/>
                    <a:pt x="282" y="222"/>
                    <a:pt x="282" y="222"/>
                  </a:cubicBezTo>
                  <a:cubicBezTo>
                    <a:pt x="282" y="189"/>
                    <a:pt x="282" y="189"/>
                    <a:pt x="282" y="189"/>
                  </a:cubicBezTo>
                  <a:cubicBezTo>
                    <a:pt x="245" y="189"/>
                    <a:pt x="245" y="189"/>
                    <a:pt x="245" y="189"/>
                  </a:cubicBezTo>
                  <a:cubicBezTo>
                    <a:pt x="245" y="170"/>
                    <a:pt x="245" y="170"/>
                    <a:pt x="245" y="170"/>
                  </a:cubicBezTo>
                  <a:cubicBezTo>
                    <a:pt x="282" y="170"/>
                    <a:pt x="282" y="170"/>
                    <a:pt x="282" y="170"/>
                  </a:cubicBezTo>
                  <a:cubicBezTo>
                    <a:pt x="282" y="137"/>
                    <a:pt x="282" y="137"/>
                    <a:pt x="282" y="137"/>
                  </a:cubicBezTo>
                  <a:cubicBezTo>
                    <a:pt x="245" y="137"/>
                    <a:pt x="245" y="137"/>
                    <a:pt x="245" y="137"/>
                  </a:cubicBezTo>
                  <a:cubicBezTo>
                    <a:pt x="245" y="118"/>
                    <a:pt x="245" y="118"/>
                    <a:pt x="245" y="118"/>
                  </a:cubicBezTo>
                  <a:cubicBezTo>
                    <a:pt x="282" y="118"/>
                    <a:pt x="282" y="118"/>
                    <a:pt x="282" y="118"/>
                  </a:cubicBezTo>
                  <a:cubicBezTo>
                    <a:pt x="282" y="85"/>
                    <a:pt x="282" y="85"/>
                    <a:pt x="282" y="85"/>
                  </a:cubicBezTo>
                  <a:cubicBezTo>
                    <a:pt x="245" y="85"/>
                    <a:pt x="245" y="85"/>
                    <a:pt x="245" y="85"/>
                  </a:cubicBezTo>
                  <a:cubicBezTo>
                    <a:pt x="245" y="56"/>
                    <a:pt x="245" y="56"/>
                    <a:pt x="245" y="56"/>
                  </a:cubicBezTo>
                  <a:cubicBezTo>
                    <a:pt x="400" y="56"/>
                    <a:pt x="400" y="56"/>
                    <a:pt x="400" y="56"/>
                  </a:cubicBezTo>
                  <a:lnTo>
                    <a:pt x="400" y="354"/>
                  </a:lnTo>
                  <a:close/>
                  <a:moveTo>
                    <a:pt x="367" y="293"/>
                  </a:moveTo>
                  <a:cubicBezTo>
                    <a:pt x="301" y="293"/>
                    <a:pt x="301" y="293"/>
                    <a:pt x="301" y="293"/>
                  </a:cubicBezTo>
                  <a:cubicBezTo>
                    <a:pt x="301" y="326"/>
                    <a:pt x="301" y="326"/>
                    <a:pt x="301" y="326"/>
                  </a:cubicBezTo>
                  <a:cubicBezTo>
                    <a:pt x="367" y="326"/>
                    <a:pt x="367" y="326"/>
                    <a:pt x="367" y="326"/>
                  </a:cubicBezTo>
                  <a:lnTo>
                    <a:pt x="367" y="293"/>
                  </a:lnTo>
                  <a:close/>
                  <a:moveTo>
                    <a:pt x="367" y="241"/>
                  </a:moveTo>
                  <a:cubicBezTo>
                    <a:pt x="301" y="241"/>
                    <a:pt x="301" y="241"/>
                    <a:pt x="301" y="241"/>
                  </a:cubicBezTo>
                  <a:cubicBezTo>
                    <a:pt x="301" y="274"/>
                    <a:pt x="301" y="274"/>
                    <a:pt x="301" y="274"/>
                  </a:cubicBezTo>
                  <a:cubicBezTo>
                    <a:pt x="367" y="274"/>
                    <a:pt x="367" y="274"/>
                    <a:pt x="367" y="274"/>
                  </a:cubicBezTo>
                  <a:lnTo>
                    <a:pt x="367" y="241"/>
                  </a:lnTo>
                  <a:close/>
                  <a:moveTo>
                    <a:pt x="367" y="189"/>
                  </a:moveTo>
                  <a:cubicBezTo>
                    <a:pt x="301" y="189"/>
                    <a:pt x="301" y="189"/>
                    <a:pt x="301" y="189"/>
                  </a:cubicBezTo>
                  <a:cubicBezTo>
                    <a:pt x="301" y="222"/>
                    <a:pt x="301" y="222"/>
                    <a:pt x="301" y="222"/>
                  </a:cubicBezTo>
                  <a:cubicBezTo>
                    <a:pt x="367" y="222"/>
                    <a:pt x="367" y="222"/>
                    <a:pt x="367" y="222"/>
                  </a:cubicBezTo>
                  <a:lnTo>
                    <a:pt x="367" y="189"/>
                  </a:lnTo>
                  <a:close/>
                  <a:moveTo>
                    <a:pt x="367" y="137"/>
                  </a:moveTo>
                  <a:cubicBezTo>
                    <a:pt x="301" y="137"/>
                    <a:pt x="301" y="137"/>
                    <a:pt x="301" y="137"/>
                  </a:cubicBezTo>
                  <a:cubicBezTo>
                    <a:pt x="301" y="170"/>
                    <a:pt x="301" y="170"/>
                    <a:pt x="301" y="170"/>
                  </a:cubicBezTo>
                  <a:cubicBezTo>
                    <a:pt x="367" y="170"/>
                    <a:pt x="367" y="170"/>
                    <a:pt x="367" y="170"/>
                  </a:cubicBezTo>
                  <a:lnTo>
                    <a:pt x="367" y="137"/>
                  </a:lnTo>
                  <a:close/>
                  <a:moveTo>
                    <a:pt x="367" y="85"/>
                  </a:moveTo>
                  <a:cubicBezTo>
                    <a:pt x="301" y="85"/>
                    <a:pt x="301" y="85"/>
                    <a:pt x="301" y="85"/>
                  </a:cubicBezTo>
                  <a:cubicBezTo>
                    <a:pt x="301" y="118"/>
                    <a:pt x="301" y="118"/>
                    <a:pt x="301" y="118"/>
                  </a:cubicBezTo>
                  <a:cubicBezTo>
                    <a:pt x="367" y="118"/>
                    <a:pt x="367" y="118"/>
                    <a:pt x="367" y="118"/>
                  </a:cubicBezTo>
                  <a:lnTo>
                    <a:pt x="367" y="85"/>
                  </a:lnTo>
                  <a:close/>
                </a:path>
              </a:pathLst>
            </a:custGeom>
            <a:solidFill>
              <a:srgbClr val="164E2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endParaRPr>
            </a:p>
          </p:txBody>
        </p:sp>
        <p:sp>
          <p:nvSpPr>
            <p:cNvPr id="571" name="Rectangle 570"/>
            <p:cNvSpPr/>
            <p:nvPr/>
          </p:nvSpPr>
          <p:spPr>
            <a:xfrm>
              <a:off x="2677674" y="3437617"/>
              <a:ext cx="1376999" cy="948535"/>
            </a:xfrm>
            <a:prstGeom prst="rect">
              <a:avLst/>
            </a:prstGeom>
            <a:solidFill>
              <a:srgbClr val="217346"/>
            </a:solidFill>
            <a:ln w="22225">
              <a:solidFill>
                <a:srgbClr val="164E2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572" name="Rectangle 571"/>
            <p:cNvSpPr/>
            <p:nvPr/>
          </p:nvSpPr>
          <p:spPr>
            <a:xfrm>
              <a:off x="2677674" y="3304333"/>
              <a:ext cx="1376999" cy="146898"/>
            </a:xfrm>
            <a:prstGeom prst="rect">
              <a:avLst/>
            </a:prstGeom>
            <a:solidFill>
              <a:srgbClr val="217346"/>
            </a:solidFill>
            <a:ln w="22225">
              <a:solidFill>
                <a:srgbClr val="164E2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grpSp>
          <p:nvGrpSpPr>
            <p:cNvPr id="573" name="Group 572"/>
            <p:cNvGrpSpPr/>
            <p:nvPr/>
          </p:nvGrpSpPr>
          <p:grpSpPr>
            <a:xfrm>
              <a:off x="2786888" y="3533161"/>
              <a:ext cx="1165218" cy="775768"/>
              <a:chOff x="1536522" y="2097832"/>
              <a:chExt cx="830830" cy="553142"/>
            </a:xfrm>
          </p:grpSpPr>
          <p:sp>
            <p:nvSpPr>
              <p:cNvPr id="576" name="Rectangle 575"/>
              <p:cNvSpPr/>
              <p:nvPr/>
            </p:nvSpPr>
            <p:spPr bwMode="auto">
              <a:xfrm>
                <a:off x="2244476"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2244476"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8" name="Rectangle 577"/>
              <p:cNvSpPr/>
              <p:nvPr/>
            </p:nvSpPr>
            <p:spPr bwMode="auto">
              <a:xfrm>
                <a:off x="2244476"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9" name="Rectangle 578"/>
              <p:cNvSpPr/>
              <p:nvPr/>
            </p:nvSpPr>
            <p:spPr bwMode="auto">
              <a:xfrm>
                <a:off x="2244476"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0" name="Rectangle 579"/>
              <p:cNvSpPr/>
              <p:nvPr/>
            </p:nvSpPr>
            <p:spPr bwMode="auto">
              <a:xfrm>
                <a:off x="2244476"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1" name="Rectangle 580"/>
              <p:cNvSpPr/>
              <p:nvPr/>
            </p:nvSpPr>
            <p:spPr bwMode="auto">
              <a:xfrm>
                <a:off x="2244476"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2" name="Rectangle 581"/>
              <p:cNvSpPr/>
              <p:nvPr/>
            </p:nvSpPr>
            <p:spPr bwMode="auto">
              <a:xfrm>
                <a:off x="1890498"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3" name="Rectangle 582"/>
              <p:cNvSpPr/>
              <p:nvPr/>
            </p:nvSpPr>
            <p:spPr bwMode="auto">
              <a:xfrm>
                <a:off x="1890498"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4" name="Rectangle 583"/>
              <p:cNvSpPr/>
              <p:nvPr/>
            </p:nvSpPr>
            <p:spPr bwMode="auto">
              <a:xfrm>
                <a:off x="1890498"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5" name="Rectangle 584"/>
              <p:cNvSpPr/>
              <p:nvPr/>
            </p:nvSpPr>
            <p:spPr bwMode="auto">
              <a:xfrm>
                <a:off x="1890498" y="2389711"/>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6" name="Rectangle 585"/>
              <p:cNvSpPr/>
              <p:nvPr/>
            </p:nvSpPr>
            <p:spPr bwMode="auto">
              <a:xfrm>
                <a:off x="1890498" y="2487004"/>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1890498"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2067486" y="2097832"/>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89" name="Rectangle 588"/>
              <p:cNvSpPr/>
              <p:nvPr/>
            </p:nvSpPr>
            <p:spPr bwMode="auto">
              <a:xfrm>
                <a:off x="2067486" y="2195125"/>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0" name="Rectangle 589"/>
              <p:cNvSpPr/>
              <p:nvPr/>
            </p:nvSpPr>
            <p:spPr bwMode="auto">
              <a:xfrm>
                <a:off x="2067486"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1" name="Rectangle 590"/>
              <p:cNvSpPr/>
              <p:nvPr/>
            </p:nvSpPr>
            <p:spPr bwMode="auto">
              <a:xfrm>
                <a:off x="2067486" y="2389711"/>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2" name="Rectangle 591"/>
              <p:cNvSpPr/>
              <p:nvPr/>
            </p:nvSpPr>
            <p:spPr bwMode="auto">
              <a:xfrm>
                <a:off x="2067486" y="2487004"/>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2067486"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1713510" y="2097832"/>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1713510" y="2195125"/>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1713510"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1713510"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1713510"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1713510"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1536522" y="2097832"/>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1" name="Rectangle 600"/>
              <p:cNvSpPr/>
              <p:nvPr/>
            </p:nvSpPr>
            <p:spPr bwMode="auto">
              <a:xfrm>
                <a:off x="1536522" y="2195125"/>
                <a:ext cx="122876" cy="66675"/>
              </a:xfrm>
              <a:prstGeom prst="rect">
                <a:avLst/>
              </a:prstGeom>
              <a:solidFill>
                <a:srgbClr val="2173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1536522" y="2292418"/>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1536522" y="2389711"/>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1536522" y="2487004"/>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1536522" y="2584299"/>
                <a:ext cx="122876" cy="66675"/>
              </a:xfrm>
              <a:prstGeom prst="rect">
                <a:avLst/>
              </a:prstGeom>
              <a:solidFill>
                <a:srgbClr val="164E2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sp>
          <p:nvSpPr>
            <p:cNvPr id="547" name="AutoShape 3"/>
            <p:cNvSpPr>
              <a:spLocks noChangeAspect="1" noChangeArrowheads="1" noTextEdit="1"/>
            </p:cNvSpPr>
            <p:nvPr/>
          </p:nvSpPr>
          <p:spPr bwMode="auto">
            <a:xfrm>
              <a:off x="2667063" y="4056991"/>
              <a:ext cx="2750769" cy="1558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8" name="Rectangle 5"/>
            <p:cNvSpPr>
              <a:spLocks noChangeArrowheads="1"/>
            </p:cNvSpPr>
            <p:nvPr/>
          </p:nvSpPr>
          <p:spPr bwMode="auto">
            <a:xfrm>
              <a:off x="3010125" y="4040256"/>
              <a:ext cx="2098115" cy="144964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9" name="Oval 6"/>
            <p:cNvSpPr>
              <a:spLocks noChangeArrowheads="1"/>
            </p:cNvSpPr>
            <p:nvPr/>
          </p:nvSpPr>
          <p:spPr bwMode="auto">
            <a:xfrm>
              <a:off x="4035126" y="4071634"/>
              <a:ext cx="46020" cy="48113"/>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0" name="Rectangle 7"/>
            <p:cNvSpPr>
              <a:spLocks noChangeArrowheads="1"/>
            </p:cNvSpPr>
            <p:nvPr/>
          </p:nvSpPr>
          <p:spPr bwMode="auto">
            <a:xfrm>
              <a:off x="3087523" y="4151124"/>
              <a:ext cx="1957961" cy="1273930"/>
            </a:xfrm>
            <a:prstGeom prst="rect">
              <a:avLst/>
            </a:prstGeom>
            <a:solidFill>
              <a:schemeClr val="tx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1" name="Freeform 8"/>
            <p:cNvSpPr>
              <a:spLocks/>
            </p:cNvSpPr>
            <p:nvPr/>
          </p:nvSpPr>
          <p:spPr bwMode="auto">
            <a:xfrm>
              <a:off x="2683798" y="5504543"/>
              <a:ext cx="2719391" cy="110868"/>
            </a:xfrm>
            <a:custGeom>
              <a:avLst/>
              <a:gdLst>
                <a:gd name="T0" fmla="*/ 0 w 175"/>
                <a:gd name="T1" fmla="*/ 0 h 7"/>
                <a:gd name="T2" fmla="*/ 0 w 175"/>
                <a:gd name="T3" fmla="*/ 1 h 7"/>
                <a:gd name="T4" fmla="*/ 7 w 175"/>
                <a:gd name="T5" fmla="*/ 7 h 7"/>
                <a:gd name="T6" fmla="*/ 168 w 175"/>
                <a:gd name="T7" fmla="*/ 7 h 7"/>
                <a:gd name="T8" fmla="*/ 175 w 175"/>
                <a:gd name="T9" fmla="*/ 1 h 7"/>
                <a:gd name="T10" fmla="*/ 175 w 175"/>
                <a:gd name="T11" fmla="*/ 0 h 7"/>
                <a:gd name="T12" fmla="*/ 0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0" y="0"/>
                  </a:moveTo>
                  <a:cubicBezTo>
                    <a:pt x="0" y="1"/>
                    <a:pt x="0" y="1"/>
                    <a:pt x="0" y="1"/>
                  </a:cubicBezTo>
                  <a:cubicBezTo>
                    <a:pt x="0" y="4"/>
                    <a:pt x="3" y="7"/>
                    <a:pt x="7" y="7"/>
                  </a:cubicBezTo>
                  <a:cubicBezTo>
                    <a:pt x="168" y="7"/>
                    <a:pt x="168" y="7"/>
                    <a:pt x="168" y="7"/>
                  </a:cubicBezTo>
                  <a:cubicBezTo>
                    <a:pt x="172" y="7"/>
                    <a:pt x="175" y="4"/>
                    <a:pt x="175" y="1"/>
                  </a:cubicBezTo>
                  <a:cubicBezTo>
                    <a:pt x="175" y="0"/>
                    <a:pt x="175" y="0"/>
                    <a:pt x="175" y="0"/>
                  </a:cubicBezTo>
                  <a:lnTo>
                    <a:pt x="0" y="0"/>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52" name="Rectangle 551"/>
            <p:cNvSpPr/>
            <p:nvPr/>
          </p:nvSpPr>
          <p:spPr>
            <a:xfrm>
              <a:off x="3182309" y="4257010"/>
              <a:ext cx="1768390" cy="1062160"/>
            </a:xfrm>
            <a:prstGeom prst="rect">
              <a:avLst/>
            </a:prstGeom>
            <a:solidFill>
              <a:srgbClr val="2B579A"/>
            </a:solidFill>
            <a:ln w="22225">
              <a:solidFill>
                <a:srgbClr val="1B375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553" name="Rectangle 552"/>
            <p:cNvSpPr/>
            <p:nvPr/>
          </p:nvSpPr>
          <p:spPr>
            <a:xfrm>
              <a:off x="3753998" y="4257010"/>
              <a:ext cx="1196701" cy="1062160"/>
            </a:xfrm>
            <a:prstGeom prst="rect">
              <a:avLst/>
            </a:prstGeom>
            <a:solidFill>
              <a:srgbClr val="2B579A"/>
            </a:solidFill>
            <a:ln w="22225">
              <a:solidFill>
                <a:srgbClr val="1B375F"/>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cxnSp>
          <p:nvCxnSpPr>
            <p:cNvPr id="560" name="Straight Connector 559"/>
            <p:cNvCxnSpPr/>
            <p:nvPr/>
          </p:nvCxnSpPr>
          <p:spPr>
            <a:xfrm>
              <a:off x="3942100" y="4776050"/>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61" name="Straight Connector 560"/>
            <p:cNvCxnSpPr/>
            <p:nvPr/>
          </p:nvCxnSpPr>
          <p:spPr>
            <a:xfrm>
              <a:off x="3942100" y="4955339"/>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62" name="Straight Connector 561"/>
            <p:cNvCxnSpPr/>
            <p:nvPr/>
          </p:nvCxnSpPr>
          <p:spPr>
            <a:xfrm>
              <a:off x="3942100" y="5134631"/>
              <a:ext cx="852417"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5" name="Straight Connector 554"/>
            <p:cNvCxnSpPr/>
            <p:nvPr/>
          </p:nvCxnSpPr>
          <p:spPr>
            <a:xfrm>
              <a:off x="3328334" y="4776049"/>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6" name="Straight Connector 555"/>
            <p:cNvCxnSpPr/>
            <p:nvPr/>
          </p:nvCxnSpPr>
          <p:spPr>
            <a:xfrm>
              <a:off x="3328334" y="4955339"/>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cxnSp>
          <p:nvCxnSpPr>
            <p:cNvPr id="557" name="Straight Connector 556"/>
            <p:cNvCxnSpPr/>
            <p:nvPr/>
          </p:nvCxnSpPr>
          <p:spPr>
            <a:xfrm>
              <a:off x="3328334" y="5134631"/>
              <a:ext cx="312105" cy="0"/>
            </a:xfrm>
            <a:prstGeom prst="line">
              <a:avLst/>
            </a:prstGeom>
            <a:noFill/>
            <a:ln w="22225">
              <a:solidFill>
                <a:srgbClr val="1B375F"/>
              </a:solidFill>
            </a:ln>
            <a:effectLst/>
          </p:spPr>
          <p:style>
            <a:lnRef idx="1">
              <a:schemeClr val="dk1"/>
            </a:lnRef>
            <a:fillRef idx="2">
              <a:schemeClr val="dk1"/>
            </a:fillRef>
            <a:effectRef idx="1">
              <a:schemeClr val="dk1"/>
            </a:effectRef>
            <a:fontRef idx="minor">
              <a:schemeClr val="dk1"/>
            </a:fontRef>
          </p:style>
        </p:cxnSp>
        <p:sp>
          <p:nvSpPr>
            <p:cNvPr id="558" name="Freeform 9"/>
            <p:cNvSpPr>
              <a:spLocks noChangeAspect="1" noEditPoints="1"/>
            </p:cNvSpPr>
            <p:nvPr/>
          </p:nvSpPr>
          <p:spPr bwMode="black">
            <a:xfrm>
              <a:off x="3294014" y="4321096"/>
              <a:ext cx="380746" cy="380746"/>
            </a:xfrm>
            <a:custGeom>
              <a:avLst/>
              <a:gdLst>
                <a:gd name="T0" fmla="*/ 246 w 415"/>
                <a:gd name="T1" fmla="*/ 99 h 415"/>
                <a:gd name="T2" fmla="*/ 0 w 415"/>
                <a:gd name="T3" fmla="*/ 42 h 415"/>
                <a:gd name="T4" fmla="*/ 246 w 415"/>
                <a:gd name="T5" fmla="*/ 415 h 415"/>
                <a:gd name="T6" fmla="*/ 402 w 415"/>
                <a:gd name="T7" fmla="*/ 321 h 415"/>
                <a:gd name="T8" fmla="*/ 415 w 415"/>
                <a:gd name="T9" fmla="*/ 113 h 415"/>
                <a:gd name="T10" fmla="*/ 179 w 415"/>
                <a:gd name="T11" fmla="*/ 222 h 415"/>
                <a:gd name="T12" fmla="*/ 169 w 415"/>
                <a:gd name="T13" fmla="*/ 251 h 415"/>
                <a:gd name="T14" fmla="*/ 151 w 415"/>
                <a:gd name="T15" fmla="*/ 272 h 415"/>
                <a:gd name="T16" fmla="*/ 128 w 415"/>
                <a:gd name="T17" fmla="*/ 282 h 415"/>
                <a:gd name="T18" fmla="*/ 102 w 415"/>
                <a:gd name="T19" fmla="*/ 281 h 415"/>
                <a:gd name="T20" fmla="*/ 82 w 415"/>
                <a:gd name="T21" fmla="*/ 269 h 415"/>
                <a:gd name="T22" fmla="*/ 66 w 415"/>
                <a:gd name="T23" fmla="*/ 249 h 415"/>
                <a:gd name="T24" fmla="*/ 58 w 415"/>
                <a:gd name="T25" fmla="*/ 223 h 415"/>
                <a:gd name="T26" fmla="*/ 58 w 415"/>
                <a:gd name="T27" fmla="*/ 191 h 415"/>
                <a:gd name="T28" fmla="*/ 65 w 415"/>
                <a:gd name="T29" fmla="*/ 164 h 415"/>
                <a:gd name="T30" fmla="*/ 82 w 415"/>
                <a:gd name="T31" fmla="*/ 141 h 415"/>
                <a:gd name="T32" fmla="*/ 103 w 415"/>
                <a:gd name="T33" fmla="*/ 130 h 415"/>
                <a:gd name="T34" fmla="*/ 130 w 415"/>
                <a:gd name="T35" fmla="*/ 127 h 415"/>
                <a:gd name="T36" fmla="*/ 153 w 415"/>
                <a:gd name="T37" fmla="*/ 137 h 415"/>
                <a:gd name="T38" fmla="*/ 169 w 415"/>
                <a:gd name="T39" fmla="*/ 158 h 415"/>
                <a:gd name="T40" fmla="*/ 179 w 415"/>
                <a:gd name="T41" fmla="*/ 186 h 415"/>
                <a:gd name="T42" fmla="*/ 179 w 415"/>
                <a:gd name="T43" fmla="*/ 222 h 415"/>
                <a:gd name="T44" fmla="*/ 246 w 415"/>
                <a:gd name="T45" fmla="*/ 307 h 415"/>
                <a:gd name="T46" fmla="*/ 292 w 415"/>
                <a:gd name="T47" fmla="*/ 228 h 415"/>
                <a:gd name="T48" fmla="*/ 401 w 415"/>
                <a:gd name="T49" fmla="*/ 140 h 415"/>
                <a:gd name="T50" fmla="*/ 401 w 415"/>
                <a:gd name="T51" fmla="*/ 121 h 415"/>
                <a:gd name="T52" fmla="*/ 298 w 415"/>
                <a:gd name="T53" fmla="*/ 216 h 415"/>
                <a:gd name="T54" fmla="*/ 246 w 415"/>
                <a:gd name="T55" fmla="*/ 113 h 415"/>
                <a:gd name="T56" fmla="*/ 401 w 415"/>
                <a:gd name="T57" fmla="*/ 121 h 415"/>
                <a:gd name="T58" fmla="*/ 143 w 415"/>
                <a:gd name="T59" fmla="*/ 176 h 415"/>
                <a:gd name="T60" fmla="*/ 134 w 415"/>
                <a:gd name="T61" fmla="*/ 163 h 415"/>
                <a:gd name="T62" fmla="*/ 123 w 415"/>
                <a:gd name="T63" fmla="*/ 157 h 415"/>
                <a:gd name="T64" fmla="*/ 109 w 415"/>
                <a:gd name="T65" fmla="*/ 158 h 415"/>
                <a:gd name="T66" fmla="*/ 97 w 415"/>
                <a:gd name="T67" fmla="*/ 165 h 415"/>
                <a:gd name="T68" fmla="*/ 89 w 415"/>
                <a:gd name="T69" fmla="*/ 178 h 415"/>
                <a:gd name="T70" fmla="*/ 85 w 415"/>
                <a:gd name="T71" fmla="*/ 196 h 415"/>
                <a:gd name="T72" fmla="*/ 85 w 415"/>
                <a:gd name="T73" fmla="*/ 216 h 415"/>
                <a:gd name="T74" fmla="*/ 90 w 415"/>
                <a:gd name="T75" fmla="*/ 233 h 415"/>
                <a:gd name="T76" fmla="*/ 98 w 415"/>
                <a:gd name="T77" fmla="*/ 246 h 415"/>
                <a:gd name="T78" fmla="*/ 109 w 415"/>
                <a:gd name="T79" fmla="*/ 252 h 415"/>
                <a:gd name="T80" fmla="*/ 122 w 415"/>
                <a:gd name="T81" fmla="*/ 254 h 415"/>
                <a:gd name="T82" fmla="*/ 134 w 415"/>
                <a:gd name="T83" fmla="*/ 248 h 415"/>
                <a:gd name="T84" fmla="*/ 142 w 415"/>
                <a:gd name="T85" fmla="*/ 236 h 415"/>
                <a:gd name="T86" fmla="*/ 147 w 415"/>
                <a:gd name="T87" fmla="*/ 217 h 415"/>
                <a:gd name="T88" fmla="*/ 147 w 415"/>
                <a:gd name="T89" fmla="*/ 19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5" h="415">
                  <a:moveTo>
                    <a:pt x="401" y="99"/>
                  </a:moveTo>
                  <a:cubicBezTo>
                    <a:pt x="246" y="99"/>
                    <a:pt x="246" y="99"/>
                    <a:pt x="246" y="99"/>
                  </a:cubicBezTo>
                  <a:cubicBezTo>
                    <a:pt x="246" y="0"/>
                    <a:pt x="246" y="0"/>
                    <a:pt x="246" y="0"/>
                  </a:cubicBezTo>
                  <a:cubicBezTo>
                    <a:pt x="0" y="42"/>
                    <a:pt x="0" y="42"/>
                    <a:pt x="0" y="42"/>
                  </a:cubicBezTo>
                  <a:cubicBezTo>
                    <a:pt x="0" y="373"/>
                    <a:pt x="0" y="373"/>
                    <a:pt x="0" y="373"/>
                  </a:cubicBezTo>
                  <a:cubicBezTo>
                    <a:pt x="246" y="415"/>
                    <a:pt x="246" y="415"/>
                    <a:pt x="246" y="415"/>
                  </a:cubicBezTo>
                  <a:cubicBezTo>
                    <a:pt x="246" y="321"/>
                    <a:pt x="246" y="321"/>
                    <a:pt x="246" y="321"/>
                  </a:cubicBezTo>
                  <a:cubicBezTo>
                    <a:pt x="402" y="321"/>
                    <a:pt x="402" y="321"/>
                    <a:pt x="402" y="321"/>
                  </a:cubicBezTo>
                  <a:cubicBezTo>
                    <a:pt x="409" y="321"/>
                    <a:pt x="415" y="314"/>
                    <a:pt x="415" y="307"/>
                  </a:cubicBezTo>
                  <a:cubicBezTo>
                    <a:pt x="415" y="113"/>
                    <a:pt x="415" y="113"/>
                    <a:pt x="415" y="113"/>
                  </a:cubicBezTo>
                  <a:cubicBezTo>
                    <a:pt x="415" y="105"/>
                    <a:pt x="409" y="99"/>
                    <a:pt x="401" y="99"/>
                  </a:cubicBezTo>
                  <a:close/>
                  <a:moveTo>
                    <a:pt x="179" y="222"/>
                  </a:moveTo>
                  <a:cubicBezTo>
                    <a:pt x="177" y="228"/>
                    <a:pt x="176" y="232"/>
                    <a:pt x="175" y="237"/>
                  </a:cubicBezTo>
                  <a:cubicBezTo>
                    <a:pt x="174" y="243"/>
                    <a:pt x="172" y="248"/>
                    <a:pt x="169" y="251"/>
                  </a:cubicBezTo>
                  <a:cubicBezTo>
                    <a:pt x="167" y="256"/>
                    <a:pt x="164" y="259"/>
                    <a:pt x="161" y="263"/>
                  </a:cubicBezTo>
                  <a:cubicBezTo>
                    <a:pt x="157" y="266"/>
                    <a:pt x="155" y="270"/>
                    <a:pt x="151" y="272"/>
                  </a:cubicBezTo>
                  <a:cubicBezTo>
                    <a:pt x="148" y="275"/>
                    <a:pt x="144" y="277"/>
                    <a:pt x="140" y="278"/>
                  </a:cubicBezTo>
                  <a:cubicBezTo>
                    <a:pt x="136" y="281"/>
                    <a:pt x="133" y="282"/>
                    <a:pt x="128" y="282"/>
                  </a:cubicBezTo>
                  <a:cubicBezTo>
                    <a:pt x="124" y="283"/>
                    <a:pt x="120" y="283"/>
                    <a:pt x="115" y="283"/>
                  </a:cubicBezTo>
                  <a:cubicBezTo>
                    <a:pt x="110" y="283"/>
                    <a:pt x="107" y="282"/>
                    <a:pt x="102" y="281"/>
                  </a:cubicBezTo>
                  <a:cubicBezTo>
                    <a:pt x="98" y="279"/>
                    <a:pt x="95" y="278"/>
                    <a:pt x="91" y="276"/>
                  </a:cubicBezTo>
                  <a:cubicBezTo>
                    <a:pt x="88" y="275"/>
                    <a:pt x="84" y="272"/>
                    <a:pt x="82" y="269"/>
                  </a:cubicBezTo>
                  <a:cubicBezTo>
                    <a:pt x="78" y="266"/>
                    <a:pt x="76" y="264"/>
                    <a:pt x="72" y="261"/>
                  </a:cubicBezTo>
                  <a:cubicBezTo>
                    <a:pt x="70" y="257"/>
                    <a:pt x="68" y="252"/>
                    <a:pt x="66" y="249"/>
                  </a:cubicBezTo>
                  <a:cubicBezTo>
                    <a:pt x="64" y="245"/>
                    <a:pt x="62" y="241"/>
                    <a:pt x="61" y="236"/>
                  </a:cubicBezTo>
                  <a:cubicBezTo>
                    <a:pt x="59" y="232"/>
                    <a:pt x="58" y="228"/>
                    <a:pt x="58" y="223"/>
                  </a:cubicBezTo>
                  <a:cubicBezTo>
                    <a:pt x="57" y="217"/>
                    <a:pt x="57" y="212"/>
                    <a:pt x="57" y="207"/>
                  </a:cubicBezTo>
                  <a:cubicBezTo>
                    <a:pt x="57" y="202"/>
                    <a:pt x="57" y="196"/>
                    <a:pt x="58" y="191"/>
                  </a:cubicBezTo>
                  <a:cubicBezTo>
                    <a:pt x="58" y="186"/>
                    <a:pt x="59" y="180"/>
                    <a:pt x="61" y="177"/>
                  </a:cubicBezTo>
                  <a:cubicBezTo>
                    <a:pt x="62" y="172"/>
                    <a:pt x="64" y="167"/>
                    <a:pt x="65" y="164"/>
                  </a:cubicBezTo>
                  <a:cubicBezTo>
                    <a:pt x="68" y="159"/>
                    <a:pt x="70" y="156"/>
                    <a:pt x="72" y="152"/>
                  </a:cubicBezTo>
                  <a:cubicBezTo>
                    <a:pt x="75" y="148"/>
                    <a:pt x="78" y="145"/>
                    <a:pt x="82" y="141"/>
                  </a:cubicBezTo>
                  <a:cubicBezTo>
                    <a:pt x="84" y="139"/>
                    <a:pt x="88" y="137"/>
                    <a:pt x="91" y="134"/>
                  </a:cubicBezTo>
                  <a:cubicBezTo>
                    <a:pt x="95" y="132"/>
                    <a:pt x="99" y="131"/>
                    <a:pt x="103" y="130"/>
                  </a:cubicBezTo>
                  <a:cubicBezTo>
                    <a:pt x="108" y="128"/>
                    <a:pt x="112" y="127"/>
                    <a:pt x="117" y="127"/>
                  </a:cubicBezTo>
                  <a:cubicBezTo>
                    <a:pt x="121" y="127"/>
                    <a:pt x="125" y="127"/>
                    <a:pt x="130" y="127"/>
                  </a:cubicBezTo>
                  <a:cubicBezTo>
                    <a:pt x="134" y="128"/>
                    <a:pt x="137" y="130"/>
                    <a:pt x="142" y="131"/>
                  </a:cubicBezTo>
                  <a:cubicBezTo>
                    <a:pt x="146" y="133"/>
                    <a:pt x="149" y="134"/>
                    <a:pt x="153" y="137"/>
                  </a:cubicBezTo>
                  <a:cubicBezTo>
                    <a:pt x="155" y="140"/>
                    <a:pt x="159" y="143"/>
                    <a:pt x="162" y="146"/>
                  </a:cubicBezTo>
                  <a:cubicBezTo>
                    <a:pt x="164" y="150"/>
                    <a:pt x="167" y="153"/>
                    <a:pt x="169" y="158"/>
                  </a:cubicBezTo>
                  <a:cubicBezTo>
                    <a:pt x="172" y="161"/>
                    <a:pt x="174" y="166"/>
                    <a:pt x="175" y="171"/>
                  </a:cubicBezTo>
                  <a:cubicBezTo>
                    <a:pt x="176" y="176"/>
                    <a:pt x="177" y="182"/>
                    <a:pt x="179" y="186"/>
                  </a:cubicBezTo>
                  <a:cubicBezTo>
                    <a:pt x="180" y="192"/>
                    <a:pt x="180" y="198"/>
                    <a:pt x="180" y="204"/>
                  </a:cubicBezTo>
                  <a:cubicBezTo>
                    <a:pt x="180" y="210"/>
                    <a:pt x="180" y="216"/>
                    <a:pt x="179" y="222"/>
                  </a:cubicBezTo>
                  <a:close/>
                  <a:moveTo>
                    <a:pt x="401" y="307"/>
                  </a:moveTo>
                  <a:cubicBezTo>
                    <a:pt x="246" y="307"/>
                    <a:pt x="246" y="307"/>
                    <a:pt x="246" y="307"/>
                  </a:cubicBezTo>
                  <a:cubicBezTo>
                    <a:pt x="246" y="185"/>
                    <a:pt x="246" y="185"/>
                    <a:pt x="246" y="185"/>
                  </a:cubicBezTo>
                  <a:cubicBezTo>
                    <a:pt x="292" y="228"/>
                    <a:pt x="292" y="228"/>
                    <a:pt x="292" y="228"/>
                  </a:cubicBezTo>
                  <a:cubicBezTo>
                    <a:pt x="297" y="232"/>
                    <a:pt x="303" y="232"/>
                    <a:pt x="306" y="228"/>
                  </a:cubicBezTo>
                  <a:cubicBezTo>
                    <a:pt x="401" y="140"/>
                    <a:pt x="401" y="140"/>
                    <a:pt x="401" y="140"/>
                  </a:cubicBezTo>
                  <a:lnTo>
                    <a:pt x="401" y="307"/>
                  </a:lnTo>
                  <a:close/>
                  <a:moveTo>
                    <a:pt x="401" y="121"/>
                  </a:moveTo>
                  <a:cubicBezTo>
                    <a:pt x="300" y="216"/>
                    <a:pt x="300" y="216"/>
                    <a:pt x="300" y="216"/>
                  </a:cubicBezTo>
                  <a:cubicBezTo>
                    <a:pt x="300" y="217"/>
                    <a:pt x="299" y="217"/>
                    <a:pt x="298" y="216"/>
                  </a:cubicBezTo>
                  <a:cubicBezTo>
                    <a:pt x="246" y="167"/>
                    <a:pt x="246" y="167"/>
                    <a:pt x="246" y="167"/>
                  </a:cubicBezTo>
                  <a:cubicBezTo>
                    <a:pt x="246" y="113"/>
                    <a:pt x="246" y="113"/>
                    <a:pt x="246" y="113"/>
                  </a:cubicBezTo>
                  <a:cubicBezTo>
                    <a:pt x="401" y="113"/>
                    <a:pt x="401" y="113"/>
                    <a:pt x="401" y="113"/>
                  </a:cubicBezTo>
                  <a:lnTo>
                    <a:pt x="401" y="121"/>
                  </a:lnTo>
                  <a:close/>
                  <a:moveTo>
                    <a:pt x="146" y="184"/>
                  </a:moveTo>
                  <a:cubicBezTo>
                    <a:pt x="144" y="182"/>
                    <a:pt x="144" y="178"/>
                    <a:pt x="143" y="176"/>
                  </a:cubicBezTo>
                  <a:cubicBezTo>
                    <a:pt x="142" y="173"/>
                    <a:pt x="141" y="171"/>
                    <a:pt x="138" y="169"/>
                  </a:cubicBezTo>
                  <a:cubicBezTo>
                    <a:pt x="137" y="166"/>
                    <a:pt x="136" y="165"/>
                    <a:pt x="134" y="163"/>
                  </a:cubicBezTo>
                  <a:cubicBezTo>
                    <a:pt x="133" y="161"/>
                    <a:pt x="131" y="160"/>
                    <a:pt x="129" y="159"/>
                  </a:cubicBezTo>
                  <a:cubicBezTo>
                    <a:pt x="127" y="158"/>
                    <a:pt x="125" y="158"/>
                    <a:pt x="123" y="157"/>
                  </a:cubicBezTo>
                  <a:cubicBezTo>
                    <a:pt x="121" y="157"/>
                    <a:pt x="118" y="157"/>
                    <a:pt x="116" y="157"/>
                  </a:cubicBezTo>
                  <a:cubicBezTo>
                    <a:pt x="114" y="157"/>
                    <a:pt x="111" y="157"/>
                    <a:pt x="109" y="158"/>
                  </a:cubicBezTo>
                  <a:cubicBezTo>
                    <a:pt x="107" y="158"/>
                    <a:pt x="104" y="159"/>
                    <a:pt x="103" y="160"/>
                  </a:cubicBezTo>
                  <a:cubicBezTo>
                    <a:pt x="101" y="161"/>
                    <a:pt x="98" y="163"/>
                    <a:pt x="97" y="165"/>
                  </a:cubicBezTo>
                  <a:cubicBezTo>
                    <a:pt x="96" y="166"/>
                    <a:pt x="94" y="169"/>
                    <a:pt x="92" y="171"/>
                  </a:cubicBezTo>
                  <a:cubicBezTo>
                    <a:pt x="91" y="173"/>
                    <a:pt x="90" y="176"/>
                    <a:pt x="89" y="178"/>
                  </a:cubicBezTo>
                  <a:cubicBezTo>
                    <a:pt x="88" y="180"/>
                    <a:pt x="88" y="184"/>
                    <a:pt x="86" y="186"/>
                  </a:cubicBezTo>
                  <a:cubicBezTo>
                    <a:pt x="86" y="189"/>
                    <a:pt x="85" y="192"/>
                    <a:pt x="85" y="196"/>
                  </a:cubicBezTo>
                  <a:cubicBezTo>
                    <a:pt x="85" y="198"/>
                    <a:pt x="84" y="202"/>
                    <a:pt x="84" y="205"/>
                  </a:cubicBezTo>
                  <a:cubicBezTo>
                    <a:pt x="84" y="209"/>
                    <a:pt x="85" y="212"/>
                    <a:pt x="85" y="216"/>
                  </a:cubicBezTo>
                  <a:cubicBezTo>
                    <a:pt x="85" y="219"/>
                    <a:pt x="86" y="223"/>
                    <a:pt x="86" y="225"/>
                  </a:cubicBezTo>
                  <a:cubicBezTo>
                    <a:pt x="88" y="229"/>
                    <a:pt x="89" y="231"/>
                    <a:pt x="90" y="233"/>
                  </a:cubicBezTo>
                  <a:cubicBezTo>
                    <a:pt x="91" y="236"/>
                    <a:pt x="92" y="238"/>
                    <a:pt x="94" y="241"/>
                  </a:cubicBezTo>
                  <a:cubicBezTo>
                    <a:pt x="95" y="243"/>
                    <a:pt x="96" y="244"/>
                    <a:pt x="98" y="246"/>
                  </a:cubicBezTo>
                  <a:cubicBezTo>
                    <a:pt x="99" y="248"/>
                    <a:pt x="102" y="249"/>
                    <a:pt x="103" y="250"/>
                  </a:cubicBezTo>
                  <a:cubicBezTo>
                    <a:pt x="105" y="251"/>
                    <a:pt x="107" y="252"/>
                    <a:pt x="109" y="252"/>
                  </a:cubicBezTo>
                  <a:cubicBezTo>
                    <a:pt x="111" y="254"/>
                    <a:pt x="114" y="254"/>
                    <a:pt x="115" y="254"/>
                  </a:cubicBezTo>
                  <a:cubicBezTo>
                    <a:pt x="117" y="254"/>
                    <a:pt x="120" y="254"/>
                    <a:pt x="122" y="254"/>
                  </a:cubicBezTo>
                  <a:cubicBezTo>
                    <a:pt x="124" y="252"/>
                    <a:pt x="127" y="252"/>
                    <a:pt x="128" y="251"/>
                  </a:cubicBezTo>
                  <a:cubicBezTo>
                    <a:pt x="130" y="250"/>
                    <a:pt x="131" y="249"/>
                    <a:pt x="134" y="248"/>
                  </a:cubicBezTo>
                  <a:cubicBezTo>
                    <a:pt x="135" y="246"/>
                    <a:pt x="137" y="244"/>
                    <a:pt x="138" y="243"/>
                  </a:cubicBezTo>
                  <a:cubicBezTo>
                    <a:pt x="140" y="241"/>
                    <a:pt x="141" y="238"/>
                    <a:pt x="142" y="236"/>
                  </a:cubicBezTo>
                  <a:cubicBezTo>
                    <a:pt x="143" y="232"/>
                    <a:pt x="144" y="230"/>
                    <a:pt x="146" y="226"/>
                  </a:cubicBezTo>
                  <a:cubicBezTo>
                    <a:pt x="147" y="224"/>
                    <a:pt x="147" y="220"/>
                    <a:pt x="147" y="217"/>
                  </a:cubicBezTo>
                  <a:cubicBezTo>
                    <a:pt x="148" y="213"/>
                    <a:pt x="148" y="210"/>
                    <a:pt x="148" y="206"/>
                  </a:cubicBezTo>
                  <a:cubicBezTo>
                    <a:pt x="148" y="202"/>
                    <a:pt x="148" y="198"/>
                    <a:pt x="147" y="195"/>
                  </a:cubicBezTo>
                  <a:cubicBezTo>
                    <a:pt x="147" y="191"/>
                    <a:pt x="147" y="187"/>
                    <a:pt x="146" y="184"/>
                  </a:cubicBezTo>
                  <a:close/>
                </a:path>
              </a:pathLst>
            </a:custGeom>
            <a:solidFill>
              <a:srgbClr val="1B375F"/>
            </a:solidFill>
            <a:ln>
              <a:noFill/>
            </a:ln>
          </p:spPr>
          <p:txBody>
            <a:bodyPr vert="horz" wrap="square" lIns="93260" tIns="46630" rIns="93260" bIns="46630" numCol="1" anchor="t" anchorCtr="0" compatLnSpc="1">
              <a:prstTxWarp prst="textNoShape">
                <a:avLst/>
              </a:prstTxWarp>
            </a:bodyPr>
            <a:lstStyle/>
            <a:p>
              <a:pPr defTabSz="951304">
                <a:defRPr/>
              </a:pPr>
              <a:endParaRPr lang="en-US" sz="1836" kern="0">
                <a:solidFill>
                  <a:srgbClr val="505050"/>
                </a:solidFill>
              </a:endParaRPr>
            </a:p>
          </p:txBody>
        </p:sp>
        <p:sp>
          <p:nvSpPr>
            <p:cNvPr id="530" name="Freeform 10"/>
            <p:cNvSpPr>
              <a:spLocks noChangeAspect="1" noEditPoints="1"/>
            </p:cNvSpPr>
            <p:nvPr/>
          </p:nvSpPr>
          <p:spPr bwMode="auto">
            <a:xfrm>
              <a:off x="1581499" y="4519042"/>
              <a:ext cx="610333" cy="1096369"/>
            </a:xfrm>
            <a:prstGeom prst="roundRect">
              <a:avLst>
                <a:gd name="adj" fmla="val 3431"/>
              </a:avLst>
            </a:prstGeom>
            <a:solidFill>
              <a:srgbClr val="333333"/>
            </a:solidFill>
            <a:ln>
              <a:noFill/>
            </a:ln>
            <a:extLst/>
          </p:spPr>
          <p:txBody>
            <a:bodyPr vert="horz" wrap="square" lIns="91390" tIns="45695" rIns="91390" bIns="45695" numCol="1" anchor="t" anchorCtr="0" compatLnSpc="1">
              <a:prstTxWarp prst="textNoShape">
                <a:avLst/>
              </a:prstTxWarp>
            </a:bodyPr>
            <a:lstStyle/>
            <a:p>
              <a:pPr defTabSz="932104"/>
              <a:endParaRPr lang="en-US" sz="1799">
                <a:solidFill>
                  <a:srgbClr val="FFFFFF"/>
                </a:solidFill>
              </a:endParaRPr>
            </a:p>
          </p:txBody>
        </p:sp>
        <p:sp>
          <p:nvSpPr>
            <p:cNvPr id="531" name="Rectangle 530"/>
            <p:cNvSpPr/>
            <p:nvPr/>
          </p:nvSpPr>
          <p:spPr bwMode="auto">
            <a:xfrm>
              <a:off x="1610385" y="4626798"/>
              <a:ext cx="552561" cy="85305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32" name="Round Same Side Corner Rectangle 531"/>
            <p:cNvSpPr/>
            <p:nvPr/>
          </p:nvSpPr>
          <p:spPr bwMode="auto">
            <a:xfrm flipV="1">
              <a:off x="1840210" y="4535287"/>
              <a:ext cx="96570" cy="16095"/>
            </a:xfrm>
            <a:prstGeom prst="round2SameRect">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33" name="Oval 532"/>
            <p:cNvSpPr/>
            <p:nvPr/>
          </p:nvSpPr>
          <p:spPr bwMode="auto">
            <a:xfrm>
              <a:off x="2077612" y="4550265"/>
              <a:ext cx="16095" cy="16095"/>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43" name="Freeform 13"/>
            <p:cNvSpPr>
              <a:spLocks/>
            </p:cNvSpPr>
            <p:nvPr/>
          </p:nvSpPr>
          <p:spPr bwMode="auto">
            <a:xfrm>
              <a:off x="1885813" y="5520649"/>
              <a:ext cx="28567" cy="25260"/>
            </a:xfrm>
            <a:custGeom>
              <a:avLst/>
              <a:gdLst>
                <a:gd name="T0" fmla="*/ 0 w 1140"/>
                <a:gd name="T1" fmla="*/ 1008 h 1008"/>
                <a:gd name="T2" fmla="*/ 1140 w 1140"/>
                <a:gd name="T3" fmla="*/ 1008 h 1008"/>
                <a:gd name="T4" fmla="*/ 1140 w 1140"/>
                <a:gd name="T5" fmla="*/ 0 h 1008"/>
                <a:gd name="T6" fmla="*/ 0 w 1140"/>
                <a:gd name="T7" fmla="*/ 159 h 1008"/>
                <a:gd name="T8" fmla="*/ 0 w 1140"/>
                <a:gd name="T9" fmla="*/ 1008 h 1008"/>
              </a:gdLst>
              <a:ahLst/>
              <a:cxnLst>
                <a:cxn ang="0">
                  <a:pos x="T0" y="T1"/>
                </a:cxn>
                <a:cxn ang="0">
                  <a:pos x="T2" y="T3"/>
                </a:cxn>
                <a:cxn ang="0">
                  <a:pos x="T4" y="T5"/>
                </a:cxn>
                <a:cxn ang="0">
                  <a:pos x="T6" y="T7"/>
                </a:cxn>
                <a:cxn ang="0">
                  <a:pos x="T8" y="T9"/>
                </a:cxn>
              </a:cxnLst>
              <a:rect l="0" t="0" r="r" b="b"/>
              <a:pathLst>
                <a:path w="1140" h="1008">
                  <a:moveTo>
                    <a:pt x="0" y="1008"/>
                  </a:moveTo>
                  <a:lnTo>
                    <a:pt x="1140" y="1008"/>
                  </a:lnTo>
                  <a:lnTo>
                    <a:pt x="1140" y="0"/>
                  </a:lnTo>
                  <a:lnTo>
                    <a:pt x="0" y="159"/>
                  </a:lnTo>
                  <a:lnTo>
                    <a:pt x="0" y="1008"/>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4" name="Freeform 14"/>
            <p:cNvSpPr>
              <a:spLocks/>
            </p:cNvSpPr>
            <p:nvPr/>
          </p:nvSpPr>
          <p:spPr bwMode="auto">
            <a:xfrm>
              <a:off x="1858950" y="5524758"/>
              <a:ext cx="21877" cy="21150"/>
            </a:xfrm>
            <a:custGeom>
              <a:avLst/>
              <a:gdLst>
                <a:gd name="T0" fmla="*/ 873 w 873"/>
                <a:gd name="T1" fmla="*/ 844 h 844"/>
                <a:gd name="T2" fmla="*/ 873 w 873"/>
                <a:gd name="T3" fmla="*/ 0 h 844"/>
                <a:gd name="T4" fmla="*/ 0 w 873"/>
                <a:gd name="T5" fmla="*/ 123 h 844"/>
                <a:gd name="T6" fmla="*/ 0 w 873"/>
                <a:gd name="T7" fmla="*/ 844 h 844"/>
                <a:gd name="T8" fmla="*/ 873 w 873"/>
                <a:gd name="T9" fmla="*/ 844 h 844"/>
              </a:gdLst>
              <a:ahLst/>
              <a:cxnLst>
                <a:cxn ang="0">
                  <a:pos x="T0" y="T1"/>
                </a:cxn>
                <a:cxn ang="0">
                  <a:pos x="T2" y="T3"/>
                </a:cxn>
                <a:cxn ang="0">
                  <a:pos x="T4" y="T5"/>
                </a:cxn>
                <a:cxn ang="0">
                  <a:pos x="T6" y="T7"/>
                </a:cxn>
                <a:cxn ang="0">
                  <a:pos x="T8" y="T9"/>
                </a:cxn>
              </a:cxnLst>
              <a:rect l="0" t="0" r="r" b="b"/>
              <a:pathLst>
                <a:path w="873" h="844">
                  <a:moveTo>
                    <a:pt x="873" y="844"/>
                  </a:moveTo>
                  <a:lnTo>
                    <a:pt x="873" y="0"/>
                  </a:lnTo>
                  <a:lnTo>
                    <a:pt x="0" y="123"/>
                  </a:lnTo>
                  <a:lnTo>
                    <a:pt x="0" y="844"/>
                  </a:lnTo>
                  <a:lnTo>
                    <a:pt x="873" y="844"/>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5" name="Freeform 15"/>
            <p:cNvSpPr>
              <a:spLocks/>
            </p:cNvSpPr>
            <p:nvPr/>
          </p:nvSpPr>
          <p:spPr bwMode="auto">
            <a:xfrm>
              <a:off x="1858950" y="5550895"/>
              <a:ext cx="21877" cy="21100"/>
            </a:xfrm>
            <a:custGeom>
              <a:avLst/>
              <a:gdLst>
                <a:gd name="T0" fmla="*/ 873 w 873"/>
                <a:gd name="T1" fmla="*/ 0 h 842"/>
                <a:gd name="T2" fmla="*/ 0 w 873"/>
                <a:gd name="T3" fmla="*/ 0 h 842"/>
                <a:gd name="T4" fmla="*/ 0 w 873"/>
                <a:gd name="T5" fmla="*/ 721 h 842"/>
                <a:gd name="T6" fmla="*/ 873 w 873"/>
                <a:gd name="T7" fmla="*/ 842 h 842"/>
                <a:gd name="T8" fmla="*/ 873 w 873"/>
                <a:gd name="T9" fmla="*/ 0 h 842"/>
              </a:gdLst>
              <a:ahLst/>
              <a:cxnLst>
                <a:cxn ang="0">
                  <a:pos x="T0" y="T1"/>
                </a:cxn>
                <a:cxn ang="0">
                  <a:pos x="T2" y="T3"/>
                </a:cxn>
                <a:cxn ang="0">
                  <a:pos x="T4" y="T5"/>
                </a:cxn>
                <a:cxn ang="0">
                  <a:pos x="T6" y="T7"/>
                </a:cxn>
                <a:cxn ang="0">
                  <a:pos x="T8" y="T9"/>
                </a:cxn>
              </a:cxnLst>
              <a:rect l="0" t="0" r="r" b="b"/>
              <a:pathLst>
                <a:path w="873" h="842">
                  <a:moveTo>
                    <a:pt x="873" y="0"/>
                  </a:moveTo>
                  <a:lnTo>
                    <a:pt x="0" y="0"/>
                  </a:lnTo>
                  <a:lnTo>
                    <a:pt x="0" y="721"/>
                  </a:lnTo>
                  <a:lnTo>
                    <a:pt x="873" y="842"/>
                  </a:lnTo>
                  <a:lnTo>
                    <a:pt x="873" y="0"/>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46" name="Freeform 16"/>
            <p:cNvSpPr>
              <a:spLocks/>
            </p:cNvSpPr>
            <p:nvPr/>
          </p:nvSpPr>
          <p:spPr bwMode="auto">
            <a:xfrm>
              <a:off x="1885813" y="5550895"/>
              <a:ext cx="28567" cy="25184"/>
            </a:xfrm>
            <a:custGeom>
              <a:avLst/>
              <a:gdLst>
                <a:gd name="T0" fmla="*/ 0 w 1140"/>
                <a:gd name="T1" fmla="*/ 0 h 1005"/>
                <a:gd name="T2" fmla="*/ 0 w 1140"/>
                <a:gd name="T3" fmla="*/ 847 h 1005"/>
                <a:gd name="T4" fmla="*/ 1140 w 1140"/>
                <a:gd name="T5" fmla="*/ 1005 h 1005"/>
                <a:gd name="T6" fmla="*/ 1140 w 1140"/>
                <a:gd name="T7" fmla="*/ 0 h 1005"/>
                <a:gd name="T8" fmla="*/ 0 w 1140"/>
                <a:gd name="T9" fmla="*/ 0 h 1005"/>
              </a:gdLst>
              <a:ahLst/>
              <a:cxnLst>
                <a:cxn ang="0">
                  <a:pos x="T0" y="T1"/>
                </a:cxn>
                <a:cxn ang="0">
                  <a:pos x="T2" y="T3"/>
                </a:cxn>
                <a:cxn ang="0">
                  <a:pos x="T4" y="T5"/>
                </a:cxn>
                <a:cxn ang="0">
                  <a:pos x="T6" y="T7"/>
                </a:cxn>
                <a:cxn ang="0">
                  <a:pos x="T8" y="T9"/>
                </a:cxn>
              </a:cxnLst>
              <a:rect l="0" t="0" r="r" b="b"/>
              <a:pathLst>
                <a:path w="1140" h="1005">
                  <a:moveTo>
                    <a:pt x="0" y="0"/>
                  </a:moveTo>
                  <a:lnTo>
                    <a:pt x="0" y="847"/>
                  </a:lnTo>
                  <a:lnTo>
                    <a:pt x="1140" y="1005"/>
                  </a:lnTo>
                  <a:lnTo>
                    <a:pt x="1140" y="0"/>
                  </a:lnTo>
                  <a:lnTo>
                    <a:pt x="0" y="0"/>
                  </a:lnTo>
                  <a:close/>
                </a:path>
              </a:pathLst>
            </a:custGeom>
            <a:solidFill>
              <a:srgbClr val="4E4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5" name="Freeform 20"/>
            <p:cNvSpPr>
              <a:spLocks noEditPoints="1"/>
            </p:cNvSpPr>
            <p:nvPr/>
          </p:nvSpPr>
          <p:spPr bwMode="auto">
            <a:xfrm>
              <a:off x="2085660" y="5524861"/>
              <a:ext cx="45619" cy="47133"/>
            </a:xfrm>
            <a:custGeom>
              <a:avLst/>
              <a:gdLst>
                <a:gd name="T0" fmla="*/ 41 w 1845"/>
                <a:gd name="T1" fmla="*/ 1632 h 1907"/>
                <a:gd name="T2" fmla="*/ 552 w 1845"/>
                <a:gd name="T3" fmla="*/ 1102 h 1907"/>
                <a:gd name="T4" fmla="*/ 430 w 1845"/>
                <a:gd name="T5" fmla="*/ 709 h 1907"/>
                <a:gd name="T6" fmla="*/ 1135 w 1845"/>
                <a:gd name="T7" fmla="*/ 0 h 1907"/>
                <a:gd name="T8" fmla="*/ 1845 w 1845"/>
                <a:gd name="T9" fmla="*/ 709 h 1907"/>
                <a:gd name="T10" fmla="*/ 1135 w 1845"/>
                <a:gd name="T11" fmla="*/ 1413 h 1907"/>
                <a:gd name="T12" fmla="*/ 796 w 1845"/>
                <a:gd name="T13" fmla="*/ 1326 h 1907"/>
                <a:gd name="T14" fmla="*/ 281 w 1845"/>
                <a:gd name="T15" fmla="*/ 1862 h 1907"/>
                <a:gd name="T16" fmla="*/ 124 w 1845"/>
                <a:gd name="T17" fmla="*/ 1865 h 1907"/>
                <a:gd name="T18" fmla="*/ 45 w 1845"/>
                <a:gd name="T19" fmla="*/ 1789 h 1907"/>
                <a:gd name="T20" fmla="*/ 41 w 1845"/>
                <a:gd name="T21" fmla="*/ 1632 h 1907"/>
                <a:gd name="T22" fmla="*/ 1135 w 1845"/>
                <a:gd name="T23" fmla="*/ 1195 h 1907"/>
                <a:gd name="T24" fmla="*/ 1625 w 1845"/>
                <a:gd name="T25" fmla="*/ 709 h 1907"/>
                <a:gd name="T26" fmla="*/ 1135 w 1845"/>
                <a:gd name="T27" fmla="*/ 222 h 1907"/>
                <a:gd name="T28" fmla="*/ 648 w 1845"/>
                <a:gd name="T29" fmla="*/ 709 h 1907"/>
                <a:gd name="T30" fmla="*/ 1135 w 1845"/>
                <a:gd name="T31" fmla="*/ 1195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5" h="1907">
                  <a:moveTo>
                    <a:pt x="41" y="1632"/>
                  </a:moveTo>
                  <a:cubicBezTo>
                    <a:pt x="552" y="1102"/>
                    <a:pt x="552" y="1102"/>
                    <a:pt x="552" y="1102"/>
                  </a:cubicBezTo>
                  <a:cubicBezTo>
                    <a:pt x="475" y="989"/>
                    <a:pt x="430" y="853"/>
                    <a:pt x="430" y="709"/>
                  </a:cubicBezTo>
                  <a:cubicBezTo>
                    <a:pt x="430" y="319"/>
                    <a:pt x="745" y="0"/>
                    <a:pt x="1135" y="0"/>
                  </a:cubicBezTo>
                  <a:cubicBezTo>
                    <a:pt x="1528" y="0"/>
                    <a:pt x="1845" y="319"/>
                    <a:pt x="1845" y="709"/>
                  </a:cubicBezTo>
                  <a:cubicBezTo>
                    <a:pt x="1845" y="1097"/>
                    <a:pt x="1528" y="1413"/>
                    <a:pt x="1135" y="1413"/>
                  </a:cubicBezTo>
                  <a:cubicBezTo>
                    <a:pt x="1013" y="1413"/>
                    <a:pt x="897" y="1381"/>
                    <a:pt x="796" y="1326"/>
                  </a:cubicBezTo>
                  <a:cubicBezTo>
                    <a:pt x="281" y="1862"/>
                    <a:pt x="281" y="1862"/>
                    <a:pt x="281" y="1862"/>
                  </a:cubicBezTo>
                  <a:cubicBezTo>
                    <a:pt x="239" y="1907"/>
                    <a:pt x="170" y="1907"/>
                    <a:pt x="124" y="1865"/>
                  </a:cubicBezTo>
                  <a:cubicBezTo>
                    <a:pt x="45" y="1789"/>
                    <a:pt x="45" y="1789"/>
                    <a:pt x="45" y="1789"/>
                  </a:cubicBezTo>
                  <a:cubicBezTo>
                    <a:pt x="2" y="1748"/>
                    <a:pt x="0" y="1677"/>
                    <a:pt x="41" y="1632"/>
                  </a:cubicBezTo>
                  <a:close/>
                  <a:moveTo>
                    <a:pt x="1135" y="1195"/>
                  </a:moveTo>
                  <a:cubicBezTo>
                    <a:pt x="1406" y="1195"/>
                    <a:pt x="1625" y="976"/>
                    <a:pt x="1625" y="709"/>
                  </a:cubicBezTo>
                  <a:cubicBezTo>
                    <a:pt x="1625" y="438"/>
                    <a:pt x="1406" y="222"/>
                    <a:pt x="1135" y="222"/>
                  </a:cubicBezTo>
                  <a:cubicBezTo>
                    <a:pt x="867" y="222"/>
                    <a:pt x="648" y="438"/>
                    <a:pt x="648" y="709"/>
                  </a:cubicBezTo>
                  <a:cubicBezTo>
                    <a:pt x="648" y="976"/>
                    <a:pt x="867" y="1195"/>
                    <a:pt x="1135" y="1195"/>
                  </a:cubicBezTo>
                  <a:close/>
                </a:path>
              </a:pathLst>
            </a:custGeom>
            <a:solidFill>
              <a:srgbClr val="4E4E4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6" name="Freeform 24"/>
            <p:cNvSpPr>
              <a:spLocks/>
            </p:cNvSpPr>
            <p:nvPr/>
          </p:nvSpPr>
          <p:spPr bwMode="auto">
            <a:xfrm flipH="1">
              <a:off x="1646393" y="5524758"/>
              <a:ext cx="54539" cy="45619"/>
            </a:xfrm>
            <a:custGeom>
              <a:avLst/>
              <a:gdLst>
                <a:gd name="T0" fmla="*/ 2378 w 4084"/>
                <a:gd name="T1" fmla="*/ 0 h 3416"/>
                <a:gd name="T2" fmla="*/ 4084 w 4084"/>
                <a:gd name="T3" fmla="*/ 1709 h 3416"/>
                <a:gd name="T4" fmla="*/ 2378 w 4084"/>
                <a:gd name="T5" fmla="*/ 3416 h 3416"/>
                <a:gd name="T6" fmla="*/ 1259 w 4084"/>
                <a:gd name="T7" fmla="*/ 3416 h 3416"/>
                <a:gd name="T8" fmla="*/ 2553 w 4084"/>
                <a:gd name="T9" fmla="*/ 2116 h 3416"/>
                <a:gd name="T10" fmla="*/ 0 w 4084"/>
                <a:gd name="T11" fmla="*/ 2116 h 3416"/>
                <a:gd name="T12" fmla="*/ 0 w 4084"/>
                <a:gd name="T13" fmla="*/ 1290 h 3416"/>
                <a:gd name="T14" fmla="*/ 2541 w 4084"/>
                <a:gd name="T15" fmla="*/ 1290 h 3416"/>
                <a:gd name="T16" fmla="*/ 1245 w 4084"/>
                <a:gd name="T17" fmla="*/ 0 h 3416"/>
                <a:gd name="T18" fmla="*/ 2378 w 4084"/>
                <a:gd name="T19" fmla="*/ 0 h 3416"/>
                <a:gd name="T20" fmla="*/ 2378 w 4084"/>
                <a:gd name="T21" fmla="*/ 0 h 3416"/>
                <a:gd name="T22" fmla="*/ 2378 w 4084"/>
                <a:gd name="T23" fmla="*/ 0 h 3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84" h="3416">
                  <a:moveTo>
                    <a:pt x="2378" y="0"/>
                  </a:moveTo>
                  <a:lnTo>
                    <a:pt x="4084" y="1709"/>
                  </a:lnTo>
                  <a:lnTo>
                    <a:pt x="2378" y="3416"/>
                  </a:lnTo>
                  <a:lnTo>
                    <a:pt x="1259" y="3416"/>
                  </a:lnTo>
                  <a:lnTo>
                    <a:pt x="2553" y="2116"/>
                  </a:lnTo>
                  <a:lnTo>
                    <a:pt x="0" y="2116"/>
                  </a:lnTo>
                  <a:lnTo>
                    <a:pt x="0" y="1290"/>
                  </a:lnTo>
                  <a:lnTo>
                    <a:pt x="2541" y="1290"/>
                  </a:lnTo>
                  <a:lnTo>
                    <a:pt x="1245" y="0"/>
                  </a:lnTo>
                  <a:lnTo>
                    <a:pt x="2378" y="0"/>
                  </a:lnTo>
                  <a:lnTo>
                    <a:pt x="2378" y="0"/>
                  </a:lnTo>
                  <a:lnTo>
                    <a:pt x="2378" y="0"/>
                  </a:lnTo>
                  <a:close/>
                </a:path>
              </a:pathLst>
            </a:custGeom>
            <a:solidFill>
              <a:srgbClr val="4E4E4E"/>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539" name="Rectangle 538"/>
            <p:cNvSpPr/>
            <p:nvPr/>
          </p:nvSpPr>
          <p:spPr bwMode="auto">
            <a:xfrm flipH="1">
              <a:off x="2026087" y="5029441"/>
              <a:ext cx="136859"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0" name="Rectangle 539"/>
            <p:cNvSpPr/>
            <p:nvPr/>
          </p:nvSpPr>
          <p:spPr bwMode="auto">
            <a:xfrm flipH="1">
              <a:off x="1709024" y="5029441"/>
              <a:ext cx="310896"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1" name="Rectangle 540"/>
            <p:cNvSpPr/>
            <p:nvPr/>
          </p:nvSpPr>
          <p:spPr bwMode="auto">
            <a:xfrm flipH="1">
              <a:off x="2026087" y="5173631"/>
              <a:ext cx="136859"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42" name="Rectangle 541"/>
            <p:cNvSpPr/>
            <p:nvPr/>
          </p:nvSpPr>
          <p:spPr bwMode="auto">
            <a:xfrm flipH="1">
              <a:off x="1709024" y="5173631"/>
              <a:ext cx="310896" cy="136859"/>
            </a:xfrm>
            <a:prstGeom prst="rect">
              <a:avLst/>
            </a:prstGeom>
            <a:solidFill>
              <a:srgbClr val="32145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25" name="Straight Connector 524"/>
            <p:cNvCxnSpPr/>
            <p:nvPr/>
          </p:nvCxnSpPr>
          <p:spPr>
            <a:xfrm>
              <a:off x="1930793" y="4670178"/>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a:off x="1930793" y="4741390"/>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1930793" y="4805707"/>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1930790" y="4870024"/>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1930793" y="4934341"/>
              <a:ext cx="184419" cy="0"/>
            </a:xfrm>
            <a:prstGeom prst="line">
              <a:avLst/>
            </a:prstGeom>
            <a:ln>
              <a:solidFill>
                <a:srgbClr val="32145A"/>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8" name="Freeform 10"/>
            <p:cNvSpPr>
              <a:spLocks noChangeAspect="1" noEditPoints="1"/>
            </p:cNvSpPr>
            <p:nvPr/>
          </p:nvSpPr>
          <p:spPr bwMode="auto">
            <a:xfrm>
              <a:off x="540178" y="4549544"/>
              <a:ext cx="593354" cy="1065867"/>
            </a:xfrm>
            <a:prstGeom prst="roundRect">
              <a:avLst>
                <a:gd name="adj" fmla="val 7324"/>
              </a:avLst>
            </a:prstGeom>
            <a:solidFill>
              <a:srgbClr val="333333"/>
            </a:solidFill>
            <a:ln>
              <a:noFill/>
            </a:ln>
            <a:extLst/>
          </p:spPr>
          <p:txBody>
            <a:bodyPr vert="horz" wrap="square" lIns="91390" tIns="45695" rIns="91390" bIns="45695" numCol="1" anchor="t" anchorCtr="0" compatLnSpc="1">
              <a:prstTxWarp prst="textNoShape">
                <a:avLst/>
              </a:prstTxWarp>
            </a:bodyPr>
            <a:lstStyle/>
            <a:p>
              <a:pPr defTabSz="932104"/>
              <a:endParaRPr lang="en-US" sz="1799">
                <a:solidFill>
                  <a:srgbClr val="FFFFFF"/>
                </a:solidFill>
              </a:endParaRPr>
            </a:p>
          </p:txBody>
        </p:sp>
        <p:sp>
          <p:nvSpPr>
            <p:cNvPr id="519" name="Rounded Rectangle 518"/>
            <p:cNvSpPr/>
            <p:nvPr/>
          </p:nvSpPr>
          <p:spPr bwMode="auto">
            <a:xfrm>
              <a:off x="568261" y="4677551"/>
              <a:ext cx="537189" cy="801081"/>
            </a:xfrm>
            <a:prstGeom prst="roundRect">
              <a:avLst>
                <a:gd name="adj" fmla="val 118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20" name="Group 519"/>
            <p:cNvGrpSpPr/>
            <p:nvPr/>
          </p:nvGrpSpPr>
          <p:grpSpPr>
            <a:xfrm>
              <a:off x="751181" y="4641194"/>
              <a:ext cx="134394" cy="15647"/>
              <a:chOff x="5596078" y="2180378"/>
              <a:chExt cx="138544" cy="16130"/>
            </a:xfrm>
            <a:solidFill>
              <a:schemeClr val="tx1">
                <a:lumMod val="50000"/>
              </a:schemeClr>
            </a:solidFill>
          </p:grpSpPr>
          <p:sp>
            <p:nvSpPr>
              <p:cNvPr id="523" name="Rounded Rectangle 522"/>
              <p:cNvSpPr/>
              <p:nvPr/>
            </p:nvSpPr>
            <p:spPr bwMode="auto">
              <a:xfrm>
                <a:off x="5637840" y="2180378"/>
                <a:ext cx="96782" cy="16130"/>
              </a:xfrm>
              <a:prstGeom prst="roundRect">
                <a:avLst>
                  <a:gd name="adj" fmla="val 50000"/>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24" name="Oval 523"/>
              <p:cNvSpPr/>
              <p:nvPr/>
            </p:nvSpPr>
            <p:spPr bwMode="auto">
              <a:xfrm>
                <a:off x="5596078" y="2180378"/>
                <a:ext cx="16130" cy="1613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521" name="Oval 520"/>
            <p:cNvSpPr/>
            <p:nvPr/>
          </p:nvSpPr>
          <p:spPr bwMode="auto">
            <a:xfrm>
              <a:off x="823550" y="4593872"/>
              <a:ext cx="26610" cy="26610"/>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22" name="Oval 521"/>
            <p:cNvSpPr/>
            <p:nvPr/>
          </p:nvSpPr>
          <p:spPr bwMode="auto">
            <a:xfrm>
              <a:off x="796940" y="5508692"/>
              <a:ext cx="79831" cy="79831"/>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598225" y="4704721"/>
              <a:ext cx="476049" cy="77299"/>
            </a:xfrm>
            <a:prstGeom prst="rect">
              <a:avLst/>
            </a:prstGeom>
            <a:solidFill>
              <a:srgbClr val="005A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602651" y="4841407"/>
              <a:ext cx="467196" cy="599127"/>
            </a:xfrm>
            <a:prstGeom prst="rect">
              <a:avLst/>
            </a:prstGeom>
            <a:noFill/>
            <a:ln w="12700">
              <a:solidFill>
                <a:srgbClr val="005A9E"/>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510" name="Straight Connector 509"/>
            <p:cNvCxnSpPr/>
            <p:nvPr/>
          </p:nvCxnSpPr>
          <p:spPr>
            <a:xfrm>
              <a:off x="644407" y="4907348"/>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a:off x="644407" y="4971823"/>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a:off x="644407" y="5030056"/>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a:off x="644404" y="5088289"/>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a:off x="644407" y="5262987"/>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6" name="Straight Connector 515"/>
            <p:cNvCxnSpPr/>
            <p:nvPr/>
          </p:nvCxnSpPr>
          <p:spPr>
            <a:xfrm>
              <a:off x="644407" y="5146522"/>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644405" y="5204755"/>
              <a:ext cx="245893" cy="0"/>
            </a:xfrm>
            <a:prstGeom prst="line">
              <a:avLst/>
            </a:prstGeom>
            <a:ln>
              <a:solidFill>
                <a:srgbClr val="005A9E"/>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98" name="Group 497"/>
            <p:cNvGrpSpPr/>
            <p:nvPr/>
          </p:nvGrpSpPr>
          <p:grpSpPr>
            <a:xfrm>
              <a:off x="1022496" y="4379028"/>
              <a:ext cx="651017" cy="1236383"/>
              <a:chOff x="5651685" y="-476444"/>
              <a:chExt cx="1669255" cy="2809977"/>
            </a:xfrm>
          </p:grpSpPr>
          <p:sp>
            <p:nvSpPr>
              <p:cNvPr id="500" name="Rectangle 499"/>
              <p:cNvSpPr/>
              <p:nvPr/>
            </p:nvSpPr>
            <p:spPr bwMode="auto">
              <a:xfrm>
                <a:off x="6203006" y="-476444"/>
                <a:ext cx="566612" cy="171451"/>
              </a:xfrm>
              <a:prstGeom prst="rect">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1" name="Freeform 500"/>
              <p:cNvSpPr/>
              <p:nvPr/>
            </p:nvSpPr>
            <p:spPr bwMode="auto">
              <a:xfrm>
                <a:off x="5651685" y="-476444"/>
                <a:ext cx="1669255" cy="2809977"/>
              </a:xfrm>
              <a:custGeom>
                <a:avLst/>
                <a:gdLst>
                  <a:gd name="connsiteX0" fmla="*/ 239948 w 1715629"/>
                  <a:gd name="connsiteY0" fmla="*/ 0 h 2809977"/>
                  <a:gd name="connsiteX1" fmla="*/ 622279 w 1715629"/>
                  <a:gd name="connsiteY1" fmla="*/ 0 h 2809977"/>
                  <a:gd name="connsiteX2" fmla="*/ 626704 w 1715629"/>
                  <a:gd name="connsiteY2" fmla="*/ 21916 h 2809977"/>
                  <a:gd name="connsiteX3" fmla="*/ 705692 w 1715629"/>
                  <a:gd name="connsiteY3" fmla="*/ 74273 h 2809977"/>
                  <a:gd name="connsiteX4" fmla="*/ 1009937 w 1715629"/>
                  <a:gd name="connsiteY4" fmla="*/ 74273 h 2809977"/>
                  <a:gd name="connsiteX5" fmla="*/ 1088926 w 1715629"/>
                  <a:gd name="connsiteY5" fmla="*/ 21916 h 2809977"/>
                  <a:gd name="connsiteX6" fmla="*/ 1093350 w 1715629"/>
                  <a:gd name="connsiteY6" fmla="*/ 0 h 2809977"/>
                  <a:gd name="connsiteX7" fmla="*/ 1475681 w 1715629"/>
                  <a:gd name="connsiteY7" fmla="*/ 0 h 2809977"/>
                  <a:gd name="connsiteX8" fmla="*/ 1715629 w 1715629"/>
                  <a:gd name="connsiteY8" fmla="*/ 239948 h 2809977"/>
                  <a:gd name="connsiteX9" fmla="*/ 1715629 w 1715629"/>
                  <a:gd name="connsiteY9" fmla="*/ 2570029 h 2809977"/>
                  <a:gd name="connsiteX10" fmla="*/ 1475681 w 1715629"/>
                  <a:gd name="connsiteY10" fmla="*/ 2809977 h 2809977"/>
                  <a:gd name="connsiteX11" fmla="*/ 239948 w 1715629"/>
                  <a:gd name="connsiteY11" fmla="*/ 2809977 h 2809977"/>
                  <a:gd name="connsiteX12" fmla="*/ 0 w 1715629"/>
                  <a:gd name="connsiteY12" fmla="*/ 2570029 h 2809977"/>
                  <a:gd name="connsiteX13" fmla="*/ 0 w 1715629"/>
                  <a:gd name="connsiteY13" fmla="*/ 239948 h 2809977"/>
                  <a:gd name="connsiteX14" fmla="*/ 239948 w 1715629"/>
                  <a:gd name="connsiteY14" fmla="*/ 0 h 28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5629" h="2809977">
                    <a:moveTo>
                      <a:pt x="239948" y="0"/>
                    </a:moveTo>
                    <a:lnTo>
                      <a:pt x="622279" y="0"/>
                    </a:lnTo>
                    <a:lnTo>
                      <a:pt x="626704" y="21916"/>
                    </a:lnTo>
                    <a:cubicBezTo>
                      <a:pt x="639718" y="52684"/>
                      <a:pt x="670184" y="74273"/>
                      <a:pt x="705692" y="74273"/>
                    </a:cubicBezTo>
                    <a:lnTo>
                      <a:pt x="1009937" y="74273"/>
                    </a:lnTo>
                    <a:cubicBezTo>
                      <a:pt x="1045446" y="74273"/>
                      <a:pt x="1075912" y="52684"/>
                      <a:pt x="1088926" y="21916"/>
                    </a:cubicBezTo>
                    <a:lnTo>
                      <a:pt x="1093350" y="0"/>
                    </a:lnTo>
                    <a:lnTo>
                      <a:pt x="1475681" y="0"/>
                    </a:lnTo>
                    <a:cubicBezTo>
                      <a:pt x="1608201" y="0"/>
                      <a:pt x="1715629" y="107428"/>
                      <a:pt x="1715629" y="239948"/>
                    </a:cubicBezTo>
                    <a:lnTo>
                      <a:pt x="1715629" y="2570029"/>
                    </a:lnTo>
                    <a:cubicBezTo>
                      <a:pt x="1715629" y="2702549"/>
                      <a:pt x="1608201" y="2809977"/>
                      <a:pt x="1475681" y="2809977"/>
                    </a:cubicBezTo>
                    <a:lnTo>
                      <a:pt x="239948" y="2809977"/>
                    </a:lnTo>
                    <a:cubicBezTo>
                      <a:pt x="107428" y="2809977"/>
                      <a:pt x="0" y="2702549"/>
                      <a:pt x="0" y="2570029"/>
                    </a:cubicBezTo>
                    <a:lnTo>
                      <a:pt x="0" y="239948"/>
                    </a:lnTo>
                    <a:cubicBezTo>
                      <a:pt x="0" y="107428"/>
                      <a:pt x="107428" y="0"/>
                      <a:pt x="239948" y="0"/>
                    </a:cubicBezTo>
                    <a:close/>
                  </a:path>
                </a:pathLst>
              </a:cu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502" name="Group 501"/>
              <p:cNvGrpSpPr/>
              <p:nvPr/>
            </p:nvGrpSpPr>
            <p:grpSpPr>
              <a:xfrm>
                <a:off x="6124436" y="2123612"/>
                <a:ext cx="723752" cy="98117"/>
                <a:chOff x="6147223" y="2123612"/>
                <a:chExt cx="723752" cy="98117"/>
              </a:xfrm>
            </p:grpSpPr>
            <p:sp>
              <p:nvSpPr>
                <p:cNvPr id="503" name="Rounded Rectangle 502"/>
                <p:cNvSpPr/>
                <p:nvPr/>
              </p:nvSpPr>
              <p:spPr bwMode="auto">
                <a:xfrm>
                  <a:off x="6366215" y="2123612"/>
                  <a:ext cx="285769" cy="98117"/>
                </a:xfrm>
                <a:prstGeom prst="roundRect">
                  <a:avLst>
                    <a:gd name="adj" fmla="val 50000"/>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4" name="Oval 503"/>
                <p:cNvSpPr/>
                <p:nvPr/>
              </p:nvSpPr>
              <p:spPr bwMode="auto">
                <a:xfrm>
                  <a:off x="6147223" y="2137745"/>
                  <a:ext cx="69850" cy="69850"/>
                </a:xfrm>
                <a:prstGeom prst="ellipse">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505" name="Oval 504"/>
                <p:cNvSpPr/>
                <p:nvPr/>
              </p:nvSpPr>
              <p:spPr bwMode="auto">
                <a:xfrm>
                  <a:off x="6801125" y="2137745"/>
                  <a:ext cx="69850" cy="69850"/>
                </a:xfrm>
                <a:prstGeom prst="ellipse">
                  <a:avLst/>
                </a:prstGeom>
                <a:solidFill>
                  <a:schemeClr val="tx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80" tIns="146225" rIns="182780" bIns="146225" numCol="1" spcCol="0" rtlCol="0" fromWordArt="0" anchor="t" anchorCtr="0" forceAA="0" compatLnSpc="1">
                  <a:prstTxWarp prst="textNoShape">
                    <a:avLst/>
                  </a:prstTxWarp>
                  <a:noAutofit/>
                </a:bodyPr>
                <a:lstStyle/>
                <a:p>
                  <a:pPr algn="ctr" defTabSz="931834"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499" name="Rounded Rectangle 498"/>
            <p:cNvSpPr/>
            <p:nvPr/>
          </p:nvSpPr>
          <p:spPr bwMode="auto">
            <a:xfrm>
              <a:off x="1063534" y="4483208"/>
              <a:ext cx="566284" cy="959409"/>
            </a:xfrm>
            <a:prstGeom prst="roundRect">
              <a:avLst>
                <a:gd name="adj" fmla="val 6832"/>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54" tIns="146204" rIns="182754" bIns="146204" numCol="1" spcCol="0" rtlCol="0" fromWordArt="0" anchor="t" anchorCtr="0" forceAA="0" compatLnSpc="1">
              <a:prstTxWarp prst="textNoShape">
                <a:avLst/>
              </a:prstTxWarp>
              <a:noAutofit/>
            </a:bodyPr>
            <a:lstStyle/>
            <a:p>
              <a:pPr algn="ctr" defTabSz="931656" fontAlgn="base">
                <a:lnSpc>
                  <a:spcPct val="90000"/>
                </a:lnSpc>
                <a:spcBef>
                  <a:spcPct val="0"/>
                </a:spcBef>
                <a:spcAft>
                  <a:spcPct val="0"/>
                </a:spcAft>
              </a:pPr>
              <a:endParaRPr lang="en-US" sz="2399" dirty="0" err="1">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1109980" y="4540246"/>
              <a:ext cx="476049" cy="91833"/>
            </a:xfrm>
            <a:prstGeom prst="rect">
              <a:avLst/>
            </a:prstGeom>
            <a:solidFill>
              <a:srgbClr val="95AC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1114406" y="4702633"/>
              <a:ext cx="467196" cy="711776"/>
            </a:xfrm>
            <a:prstGeom prst="rect">
              <a:avLst/>
            </a:prstGeom>
            <a:noFill/>
            <a:ln w="12700">
              <a:solidFill>
                <a:srgbClr val="95AC08"/>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cxnSp>
          <p:nvCxnSpPr>
            <p:cNvPr id="492" name="Straight Connector 491"/>
            <p:cNvCxnSpPr/>
            <p:nvPr/>
          </p:nvCxnSpPr>
          <p:spPr>
            <a:xfrm>
              <a:off x="1156162" y="4788387"/>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1156162" y="4873973"/>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4" name="Straight Connector 493"/>
            <p:cNvCxnSpPr/>
            <p:nvPr/>
          </p:nvCxnSpPr>
          <p:spPr>
            <a:xfrm>
              <a:off x="1156162" y="4959511"/>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1156162" y="5358752"/>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1156162" y="5203478"/>
              <a:ext cx="383687" cy="0"/>
            </a:xfrm>
            <a:prstGeom prst="line">
              <a:avLst/>
            </a:prstGeom>
            <a:ln>
              <a:solidFill>
                <a:srgbClr val="95AC08"/>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10" name="Rectangle 609"/>
          <p:cNvSpPr/>
          <p:nvPr/>
        </p:nvSpPr>
        <p:spPr>
          <a:xfrm>
            <a:off x="5210813" y="5165402"/>
            <a:ext cx="505663" cy="235510"/>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lIns="95075" tIns="47538" rIns="95075" bIns="47538" rtlCol="0" anchor="ctr"/>
          <a:lstStyle/>
          <a:p>
            <a:pPr algn="ctr" defTabSz="951024"/>
            <a:endParaRPr lang="en-US" sz="1872">
              <a:solidFill>
                <a:srgbClr val="000000"/>
              </a:solidFill>
            </a:endParaRPr>
          </a:p>
        </p:txBody>
      </p:sp>
      <p:sp>
        <p:nvSpPr>
          <p:cNvPr id="574" name="Rectangle 573"/>
          <p:cNvSpPr/>
          <p:nvPr/>
        </p:nvSpPr>
        <p:spPr bwMode="auto">
          <a:xfrm>
            <a:off x="2839416" y="3597453"/>
            <a:ext cx="435529" cy="24545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3336730" y="3873462"/>
            <a:ext cx="435529" cy="24545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59" name="Rectangle 558"/>
          <p:cNvSpPr/>
          <p:nvPr/>
        </p:nvSpPr>
        <p:spPr>
          <a:xfrm>
            <a:off x="4021459" y="4435469"/>
            <a:ext cx="869386" cy="210987"/>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lIns="95075" tIns="47538" rIns="95075" bIns="47538" rtlCol="0" anchor="ctr"/>
          <a:lstStyle/>
          <a:p>
            <a:pPr algn="ctr" defTabSz="951024"/>
            <a:endParaRPr lang="en-US" sz="1872">
              <a:solidFill>
                <a:srgbClr val="000000"/>
              </a:solidFill>
            </a:endParaRPr>
          </a:p>
        </p:txBody>
      </p:sp>
      <p:sp>
        <p:nvSpPr>
          <p:cNvPr id="537" name="Rectangle 536"/>
          <p:cNvSpPr/>
          <p:nvPr/>
        </p:nvSpPr>
        <p:spPr bwMode="auto">
          <a:xfrm flipH="1">
            <a:off x="1706072" y="4718905"/>
            <a:ext cx="216420" cy="279167"/>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946782" y="5005040"/>
            <a:ext cx="94169" cy="49602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497" name="Rectangle 496"/>
          <p:cNvSpPr/>
          <p:nvPr/>
        </p:nvSpPr>
        <p:spPr bwMode="auto">
          <a:xfrm>
            <a:off x="1180060" y="5102074"/>
            <a:ext cx="219788" cy="161158"/>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7046804"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2" name="Freeform 18"/>
          <p:cNvSpPr>
            <a:spLocks noChangeAspect="1" noEditPoints="1"/>
          </p:cNvSpPr>
          <p:nvPr/>
        </p:nvSpPr>
        <p:spPr bwMode="auto">
          <a:xfrm>
            <a:off x="7197462" y="2481677"/>
            <a:ext cx="568816" cy="419909"/>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545" tIns="45671" rIns="0" bIns="45671" numCol="1" spcCol="0" rtlCol="0" fromWordArt="0" anchor="ctr" anchorCtr="0" forceAA="0" compatLnSpc="1">
            <a:prstTxWarp prst="textNoShape">
              <a:avLst/>
            </a:prstTxWarp>
            <a:noAutofit/>
          </a:bodyPr>
          <a:lstStyle/>
          <a:p>
            <a:pPr defTabSz="931469">
              <a:lnSpc>
                <a:spcPct val="90000"/>
              </a:lnSpc>
              <a:spcAft>
                <a:spcPts val="600"/>
              </a:spcAft>
            </a:pPr>
            <a:endParaRPr lang="en-US" sz="1396" b="1" dirty="0">
              <a:gradFill>
                <a:gsLst>
                  <a:gs pos="50427">
                    <a:srgbClr val="FFFFFF"/>
                  </a:gs>
                  <a:gs pos="30000">
                    <a:srgbClr val="FFFFFF"/>
                  </a:gs>
                </a:gsLst>
                <a:lin ang="5400000" scaled="0"/>
              </a:gradFill>
            </a:endParaRPr>
          </a:p>
        </p:txBody>
      </p:sp>
      <p:sp>
        <p:nvSpPr>
          <p:cNvPr id="333" name="Oval 332"/>
          <p:cNvSpPr/>
          <p:nvPr/>
        </p:nvSpPr>
        <p:spPr bwMode="auto">
          <a:xfrm>
            <a:off x="8298735"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4" name="Freeform 17"/>
          <p:cNvSpPr>
            <a:spLocks noEditPoints="1"/>
          </p:cNvSpPr>
          <p:nvPr/>
        </p:nvSpPr>
        <p:spPr bwMode="auto">
          <a:xfrm>
            <a:off x="8494142" y="2387066"/>
            <a:ext cx="479316" cy="609131"/>
          </a:xfrm>
          <a:custGeom>
            <a:avLst/>
            <a:gdLst>
              <a:gd name="T0" fmla="*/ 718 w 3648"/>
              <a:gd name="T1" fmla="*/ 1195 h 4636"/>
              <a:gd name="T2" fmla="*/ 2791 w 3648"/>
              <a:gd name="T3" fmla="*/ 1195 h 4636"/>
              <a:gd name="T4" fmla="*/ 2791 w 3648"/>
              <a:gd name="T5" fmla="*/ 1358 h 4636"/>
              <a:gd name="T6" fmla="*/ 718 w 3648"/>
              <a:gd name="T7" fmla="*/ 1358 h 4636"/>
              <a:gd name="T8" fmla="*/ 718 w 3648"/>
              <a:gd name="T9" fmla="*/ 1195 h 4636"/>
              <a:gd name="T10" fmla="*/ 718 w 3648"/>
              <a:gd name="T11" fmla="*/ 1195 h 4636"/>
              <a:gd name="T12" fmla="*/ 718 w 3648"/>
              <a:gd name="T13" fmla="*/ 1195 h 4636"/>
              <a:gd name="T14" fmla="*/ 718 w 3648"/>
              <a:gd name="T15" fmla="*/ 1885 h 4636"/>
              <a:gd name="T16" fmla="*/ 2791 w 3648"/>
              <a:gd name="T17" fmla="*/ 1885 h 4636"/>
              <a:gd name="T18" fmla="*/ 2791 w 3648"/>
              <a:gd name="T19" fmla="*/ 1748 h 4636"/>
              <a:gd name="T20" fmla="*/ 718 w 3648"/>
              <a:gd name="T21" fmla="*/ 1748 h 4636"/>
              <a:gd name="T22" fmla="*/ 718 w 3648"/>
              <a:gd name="T23" fmla="*/ 1885 h 4636"/>
              <a:gd name="T24" fmla="*/ 718 w 3648"/>
              <a:gd name="T25" fmla="*/ 1885 h 4636"/>
              <a:gd name="T26" fmla="*/ 718 w 3648"/>
              <a:gd name="T27" fmla="*/ 1885 h 4636"/>
              <a:gd name="T28" fmla="*/ 718 w 3648"/>
              <a:gd name="T29" fmla="*/ 2439 h 4636"/>
              <a:gd name="T30" fmla="*/ 2791 w 3648"/>
              <a:gd name="T31" fmla="*/ 2439 h 4636"/>
              <a:gd name="T32" fmla="*/ 2791 w 3648"/>
              <a:gd name="T33" fmla="*/ 2276 h 4636"/>
              <a:gd name="T34" fmla="*/ 718 w 3648"/>
              <a:gd name="T35" fmla="*/ 2276 h 4636"/>
              <a:gd name="T36" fmla="*/ 718 w 3648"/>
              <a:gd name="T37" fmla="*/ 2439 h 4636"/>
              <a:gd name="T38" fmla="*/ 718 w 3648"/>
              <a:gd name="T39" fmla="*/ 2439 h 4636"/>
              <a:gd name="T40" fmla="*/ 718 w 3648"/>
              <a:gd name="T41" fmla="*/ 2439 h 4636"/>
              <a:gd name="T42" fmla="*/ 718 w 3648"/>
              <a:gd name="T43" fmla="*/ 2966 h 4636"/>
              <a:gd name="T44" fmla="*/ 2791 w 3648"/>
              <a:gd name="T45" fmla="*/ 2966 h 4636"/>
              <a:gd name="T46" fmla="*/ 2791 w 3648"/>
              <a:gd name="T47" fmla="*/ 2803 h 4636"/>
              <a:gd name="T48" fmla="*/ 718 w 3648"/>
              <a:gd name="T49" fmla="*/ 2803 h 4636"/>
              <a:gd name="T50" fmla="*/ 718 w 3648"/>
              <a:gd name="T51" fmla="*/ 2966 h 4636"/>
              <a:gd name="T52" fmla="*/ 718 w 3648"/>
              <a:gd name="T53" fmla="*/ 2966 h 4636"/>
              <a:gd name="T54" fmla="*/ 718 w 3648"/>
              <a:gd name="T55" fmla="*/ 2966 h 4636"/>
              <a:gd name="T56" fmla="*/ 3648 w 3648"/>
              <a:gd name="T57" fmla="*/ 1131 h 4636"/>
              <a:gd name="T58" fmla="*/ 3648 w 3648"/>
              <a:gd name="T59" fmla="*/ 4636 h 4636"/>
              <a:gd name="T60" fmla="*/ 0 w 3648"/>
              <a:gd name="T61" fmla="*/ 4636 h 4636"/>
              <a:gd name="T62" fmla="*/ 0 w 3648"/>
              <a:gd name="T63" fmla="*/ 14 h 4636"/>
              <a:gd name="T64" fmla="*/ 2718 w 3648"/>
              <a:gd name="T65" fmla="*/ 14 h 4636"/>
              <a:gd name="T66" fmla="*/ 2718 w 3648"/>
              <a:gd name="T67" fmla="*/ 0 h 4636"/>
              <a:gd name="T68" fmla="*/ 3648 w 3648"/>
              <a:gd name="T69" fmla="*/ 1131 h 4636"/>
              <a:gd name="T70" fmla="*/ 3648 w 3648"/>
              <a:gd name="T71" fmla="*/ 1131 h 4636"/>
              <a:gd name="T72" fmla="*/ 3648 w 3648"/>
              <a:gd name="T73" fmla="*/ 1131 h 4636"/>
              <a:gd name="T74" fmla="*/ 3409 w 3648"/>
              <a:gd name="T75" fmla="*/ 994 h 4636"/>
              <a:gd name="T76" fmla="*/ 2692 w 3648"/>
              <a:gd name="T77" fmla="*/ 994 h 4636"/>
              <a:gd name="T78" fmla="*/ 2718 w 3648"/>
              <a:gd name="T79" fmla="*/ 265 h 4636"/>
              <a:gd name="T80" fmla="*/ 251 w 3648"/>
              <a:gd name="T81" fmla="*/ 265 h 4636"/>
              <a:gd name="T82" fmla="*/ 251 w 3648"/>
              <a:gd name="T83" fmla="*/ 4386 h 4636"/>
              <a:gd name="T84" fmla="*/ 3409 w 3648"/>
              <a:gd name="T85" fmla="*/ 4386 h 4636"/>
              <a:gd name="T86" fmla="*/ 3409 w 3648"/>
              <a:gd name="T87" fmla="*/ 994 h 4636"/>
              <a:gd name="T88" fmla="*/ 3409 w 3648"/>
              <a:gd name="T89" fmla="*/ 994 h 4636"/>
              <a:gd name="T90" fmla="*/ 3409 w 3648"/>
              <a:gd name="T91" fmla="*/ 994 h 4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8" h="4636">
                <a:moveTo>
                  <a:pt x="718" y="1195"/>
                </a:moveTo>
                <a:lnTo>
                  <a:pt x="2791" y="1195"/>
                </a:lnTo>
                <a:lnTo>
                  <a:pt x="2791" y="1358"/>
                </a:lnTo>
                <a:lnTo>
                  <a:pt x="718" y="1358"/>
                </a:lnTo>
                <a:lnTo>
                  <a:pt x="718" y="1195"/>
                </a:lnTo>
                <a:lnTo>
                  <a:pt x="718" y="1195"/>
                </a:lnTo>
                <a:lnTo>
                  <a:pt x="718" y="1195"/>
                </a:lnTo>
                <a:close/>
                <a:moveTo>
                  <a:pt x="718" y="1885"/>
                </a:moveTo>
                <a:lnTo>
                  <a:pt x="2791" y="1885"/>
                </a:lnTo>
                <a:lnTo>
                  <a:pt x="2791" y="1748"/>
                </a:lnTo>
                <a:lnTo>
                  <a:pt x="718" y="1748"/>
                </a:lnTo>
                <a:lnTo>
                  <a:pt x="718" y="1885"/>
                </a:lnTo>
                <a:lnTo>
                  <a:pt x="718" y="1885"/>
                </a:lnTo>
                <a:lnTo>
                  <a:pt x="718" y="1885"/>
                </a:lnTo>
                <a:close/>
                <a:moveTo>
                  <a:pt x="718" y="2439"/>
                </a:moveTo>
                <a:lnTo>
                  <a:pt x="2791" y="2439"/>
                </a:lnTo>
                <a:lnTo>
                  <a:pt x="2791" y="2276"/>
                </a:lnTo>
                <a:lnTo>
                  <a:pt x="718" y="2276"/>
                </a:lnTo>
                <a:lnTo>
                  <a:pt x="718" y="2439"/>
                </a:lnTo>
                <a:lnTo>
                  <a:pt x="718" y="2439"/>
                </a:lnTo>
                <a:lnTo>
                  <a:pt x="718" y="2439"/>
                </a:lnTo>
                <a:close/>
                <a:moveTo>
                  <a:pt x="718" y="2966"/>
                </a:moveTo>
                <a:lnTo>
                  <a:pt x="2791" y="2966"/>
                </a:lnTo>
                <a:lnTo>
                  <a:pt x="2791" y="2803"/>
                </a:lnTo>
                <a:lnTo>
                  <a:pt x="718" y="2803"/>
                </a:lnTo>
                <a:lnTo>
                  <a:pt x="718" y="2966"/>
                </a:lnTo>
                <a:lnTo>
                  <a:pt x="718" y="2966"/>
                </a:lnTo>
                <a:lnTo>
                  <a:pt x="718" y="2966"/>
                </a:lnTo>
                <a:close/>
                <a:moveTo>
                  <a:pt x="3648" y="1131"/>
                </a:moveTo>
                <a:lnTo>
                  <a:pt x="3648" y="4636"/>
                </a:lnTo>
                <a:lnTo>
                  <a:pt x="0" y="4636"/>
                </a:lnTo>
                <a:lnTo>
                  <a:pt x="0" y="14"/>
                </a:lnTo>
                <a:lnTo>
                  <a:pt x="2718" y="14"/>
                </a:lnTo>
                <a:lnTo>
                  <a:pt x="2718" y="0"/>
                </a:lnTo>
                <a:lnTo>
                  <a:pt x="3648" y="1131"/>
                </a:lnTo>
                <a:lnTo>
                  <a:pt x="3648" y="1131"/>
                </a:lnTo>
                <a:lnTo>
                  <a:pt x="3648" y="1131"/>
                </a:lnTo>
                <a:close/>
                <a:moveTo>
                  <a:pt x="3409" y="994"/>
                </a:moveTo>
                <a:lnTo>
                  <a:pt x="2692" y="994"/>
                </a:lnTo>
                <a:lnTo>
                  <a:pt x="2718" y="265"/>
                </a:lnTo>
                <a:lnTo>
                  <a:pt x="251" y="265"/>
                </a:lnTo>
                <a:lnTo>
                  <a:pt x="251" y="4386"/>
                </a:lnTo>
                <a:lnTo>
                  <a:pt x="3409" y="4386"/>
                </a:lnTo>
                <a:lnTo>
                  <a:pt x="3409" y="994"/>
                </a:lnTo>
                <a:lnTo>
                  <a:pt x="3409" y="994"/>
                </a:lnTo>
                <a:lnTo>
                  <a:pt x="3409" y="994"/>
                </a:ln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37" name="Oval 336"/>
          <p:cNvSpPr/>
          <p:nvPr/>
        </p:nvSpPr>
        <p:spPr bwMode="auto">
          <a:xfrm>
            <a:off x="9550666"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8" name="Freeform 337"/>
          <p:cNvSpPr>
            <a:spLocks noEditPoints="1"/>
          </p:cNvSpPr>
          <p:nvPr/>
        </p:nvSpPr>
        <p:spPr bwMode="auto">
          <a:xfrm>
            <a:off x="9684839" y="2433609"/>
            <a:ext cx="601787" cy="516041"/>
          </a:xfrm>
          <a:custGeom>
            <a:avLst/>
            <a:gdLst>
              <a:gd name="T0" fmla="*/ 1173 w 1958"/>
              <a:gd name="T1" fmla="*/ 413 h 1678"/>
              <a:gd name="T2" fmla="*/ 1292 w 1958"/>
              <a:gd name="T3" fmla="*/ 532 h 1678"/>
              <a:gd name="T4" fmla="*/ 1292 w 1958"/>
              <a:gd name="T5" fmla="*/ 1063 h 1678"/>
              <a:gd name="T6" fmla="*/ 1173 w 1958"/>
              <a:gd name="T7" fmla="*/ 1182 h 1678"/>
              <a:gd name="T8" fmla="*/ 1173 w 1958"/>
              <a:gd name="T9" fmla="*/ 1182 h 1678"/>
              <a:gd name="T10" fmla="*/ 1173 w 1958"/>
              <a:gd name="T11" fmla="*/ 1559 h 1678"/>
              <a:gd name="T12" fmla="*/ 1061 w 1958"/>
              <a:gd name="T13" fmla="*/ 1678 h 1678"/>
              <a:gd name="T14" fmla="*/ 893 w 1958"/>
              <a:gd name="T15" fmla="*/ 1678 h 1678"/>
              <a:gd name="T16" fmla="*/ 781 w 1958"/>
              <a:gd name="T17" fmla="*/ 1559 h 1678"/>
              <a:gd name="T18" fmla="*/ 781 w 1958"/>
              <a:gd name="T19" fmla="*/ 1182 h 1678"/>
              <a:gd name="T20" fmla="*/ 781 w 1958"/>
              <a:gd name="T21" fmla="*/ 1182 h 1678"/>
              <a:gd name="T22" fmla="*/ 662 w 1958"/>
              <a:gd name="T23" fmla="*/ 1063 h 1678"/>
              <a:gd name="T24" fmla="*/ 662 w 1958"/>
              <a:gd name="T25" fmla="*/ 532 h 1678"/>
              <a:gd name="T26" fmla="*/ 781 w 1958"/>
              <a:gd name="T27" fmla="*/ 413 h 1678"/>
              <a:gd name="T28" fmla="*/ 1173 w 1958"/>
              <a:gd name="T29" fmla="*/ 413 h 1678"/>
              <a:gd name="T30" fmla="*/ 789 w 1958"/>
              <a:gd name="T31" fmla="*/ 188 h 1678"/>
              <a:gd name="T32" fmla="*/ 977 w 1958"/>
              <a:gd name="T33" fmla="*/ 376 h 1678"/>
              <a:gd name="T34" fmla="*/ 1164 w 1958"/>
              <a:gd name="T35" fmla="*/ 188 h 1678"/>
              <a:gd name="T36" fmla="*/ 977 w 1958"/>
              <a:gd name="T37" fmla="*/ 0 h 1678"/>
              <a:gd name="T38" fmla="*/ 789 w 1958"/>
              <a:gd name="T39" fmla="*/ 188 h 1678"/>
              <a:gd name="T40" fmla="*/ 1861 w 1958"/>
              <a:gd name="T41" fmla="*/ 461 h 1678"/>
              <a:gd name="T42" fmla="*/ 1527 w 1958"/>
              <a:gd name="T43" fmla="*/ 461 h 1678"/>
              <a:gd name="T44" fmla="*/ 1429 w 1958"/>
              <a:gd name="T45" fmla="*/ 559 h 1678"/>
              <a:gd name="T46" fmla="*/ 1429 w 1958"/>
              <a:gd name="T47" fmla="*/ 1015 h 1678"/>
              <a:gd name="T48" fmla="*/ 1527 w 1958"/>
              <a:gd name="T49" fmla="*/ 1113 h 1678"/>
              <a:gd name="T50" fmla="*/ 1527 w 1958"/>
              <a:gd name="T51" fmla="*/ 1113 h 1678"/>
              <a:gd name="T52" fmla="*/ 1527 w 1958"/>
              <a:gd name="T53" fmla="*/ 1442 h 1678"/>
              <a:gd name="T54" fmla="*/ 1617 w 1958"/>
              <a:gd name="T55" fmla="*/ 1541 h 1678"/>
              <a:gd name="T56" fmla="*/ 1763 w 1958"/>
              <a:gd name="T57" fmla="*/ 1541 h 1678"/>
              <a:gd name="T58" fmla="*/ 1861 w 1958"/>
              <a:gd name="T59" fmla="*/ 1442 h 1678"/>
              <a:gd name="T60" fmla="*/ 1861 w 1958"/>
              <a:gd name="T61" fmla="*/ 1113 h 1678"/>
              <a:gd name="T62" fmla="*/ 1861 w 1958"/>
              <a:gd name="T63" fmla="*/ 1113 h 1678"/>
              <a:gd name="T64" fmla="*/ 1958 w 1958"/>
              <a:gd name="T65" fmla="*/ 1015 h 1678"/>
              <a:gd name="T66" fmla="*/ 1958 w 1958"/>
              <a:gd name="T67" fmla="*/ 559 h 1678"/>
              <a:gd name="T68" fmla="*/ 1861 w 1958"/>
              <a:gd name="T69" fmla="*/ 461 h 1678"/>
              <a:gd name="T70" fmla="*/ 1530 w 1958"/>
              <a:gd name="T71" fmla="*/ 265 h 1678"/>
              <a:gd name="T72" fmla="*/ 1691 w 1958"/>
              <a:gd name="T73" fmla="*/ 424 h 1678"/>
              <a:gd name="T74" fmla="*/ 1853 w 1958"/>
              <a:gd name="T75" fmla="*/ 265 h 1678"/>
              <a:gd name="T76" fmla="*/ 1691 w 1958"/>
              <a:gd name="T77" fmla="*/ 106 h 1678"/>
              <a:gd name="T78" fmla="*/ 1530 w 1958"/>
              <a:gd name="T79" fmla="*/ 265 h 1678"/>
              <a:gd name="T80" fmla="*/ 432 w 1958"/>
              <a:gd name="T81" fmla="*/ 461 h 1678"/>
              <a:gd name="T82" fmla="*/ 98 w 1958"/>
              <a:gd name="T83" fmla="*/ 461 h 1678"/>
              <a:gd name="T84" fmla="*/ 0 w 1958"/>
              <a:gd name="T85" fmla="*/ 559 h 1678"/>
              <a:gd name="T86" fmla="*/ 0 w 1958"/>
              <a:gd name="T87" fmla="*/ 1015 h 1678"/>
              <a:gd name="T88" fmla="*/ 98 w 1958"/>
              <a:gd name="T89" fmla="*/ 1113 h 1678"/>
              <a:gd name="T90" fmla="*/ 98 w 1958"/>
              <a:gd name="T91" fmla="*/ 1113 h 1678"/>
              <a:gd name="T92" fmla="*/ 98 w 1958"/>
              <a:gd name="T93" fmla="*/ 1442 h 1678"/>
              <a:gd name="T94" fmla="*/ 195 w 1958"/>
              <a:gd name="T95" fmla="*/ 1541 h 1678"/>
              <a:gd name="T96" fmla="*/ 341 w 1958"/>
              <a:gd name="T97" fmla="*/ 1541 h 1678"/>
              <a:gd name="T98" fmla="*/ 432 w 1958"/>
              <a:gd name="T99" fmla="*/ 1442 h 1678"/>
              <a:gd name="T100" fmla="*/ 432 w 1958"/>
              <a:gd name="T101" fmla="*/ 1113 h 1678"/>
              <a:gd name="T102" fmla="*/ 432 w 1958"/>
              <a:gd name="T103" fmla="*/ 1113 h 1678"/>
              <a:gd name="T104" fmla="*/ 529 w 1958"/>
              <a:gd name="T105" fmla="*/ 1015 h 1678"/>
              <a:gd name="T106" fmla="*/ 529 w 1958"/>
              <a:gd name="T107" fmla="*/ 559 h 1678"/>
              <a:gd name="T108" fmla="*/ 432 w 1958"/>
              <a:gd name="T109" fmla="*/ 461 h 1678"/>
              <a:gd name="T110" fmla="*/ 101 w 1958"/>
              <a:gd name="T111" fmla="*/ 265 h 1678"/>
              <a:gd name="T112" fmla="*/ 262 w 1958"/>
              <a:gd name="T113" fmla="*/ 424 h 1678"/>
              <a:gd name="T114" fmla="*/ 423 w 1958"/>
              <a:gd name="T115" fmla="*/ 265 h 1678"/>
              <a:gd name="T116" fmla="*/ 262 w 1958"/>
              <a:gd name="T117" fmla="*/ 106 h 1678"/>
              <a:gd name="T118" fmla="*/ 101 w 1958"/>
              <a:gd name="T119" fmla="*/ 265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8" h="1678">
                <a:moveTo>
                  <a:pt x="1173" y="413"/>
                </a:moveTo>
                <a:cubicBezTo>
                  <a:pt x="1236" y="413"/>
                  <a:pt x="1292" y="469"/>
                  <a:pt x="1292" y="532"/>
                </a:cubicBezTo>
                <a:cubicBezTo>
                  <a:pt x="1292" y="532"/>
                  <a:pt x="1292" y="532"/>
                  <a:pt x="1292" y="1063"/>
                </a:cubicBezTo>
                <a:cubicBezTo>
                  <a:pt x="1292" y="1126"/>
                  <a:pt x="1236" y="1182"/>
                  <a:pt x="1173" y="1182"/>
                </a:cubicBezTo>
                <a:cubicBezTo>
                  <a:pt x="1173" y="1182"/>
                  <a:pt x="1173" y="1182"/>
                  <a:pt x="1173" y="1182"/>
                </a:cubicBezTo>
                <a:cubicBezTo>
                  <a:pt x="1173" y="1182"/>
                  <a:pt x="1173" y="1182"/>
                  <a:pt x="1173" y="1559"/>
                </a:cubicBezTo>
                <a:cubicBezTo>
                  <a:pt x="1173" y="1622"/>
                  <a:pt x="1124" y="1678"/>
                  <a:pt x="1061" y="1678"/>
                </a:cubicBezTo>
                <a:cubicBezTo>
                  <a:pt x="1061" y="1678"/>
                  <a:pt x="1061" y="1678"/>
                  <a:pt x="893" y="1678"/>
                </a:cubicBezTo>
                <a:cubicBezTo>
                  <a:pt x="830" y="1678"/>
                  <a:pt x="781" y="1622"/>
                  <a:pt x="781" y="1559"/>
                </a:cubicBezTo>
                <a:cubicBezTo>
                  <a:pt x="781" y="1559"/>
                  <a:pt x="781" y="1559"/>
                  <a:pt x="781" y="1182"/>
                </a:cubicBezTo>
                <a:cubicBezTo>
                  <a:pt x="781" y="1182"/>
                  <a:pt x="781" y="1182"/>
                  <a:pt x="781" y="1182"/>
                </a:cubicBezTo>
                <a:cubicBezTo>
                  <a:pt x="718" y="1182"/>
                  <a:pt x="662" y="1126"/>
                  <a:pt x="662" y="1063"/>
                </a:cubicBezTo>
                <a:cubicBezTo>
                  <a:pt x="662" y="1063"/>
                  <a:pt x="662" y="1063"/>
                  <a:pt x="662" y="532"/>
                </a:cubicBezTo>
                <a:cubicBezTo>
                  <a:pt x="662" y="469"/>
                  <a:pt x="718" y="413"/>
                  <a:pt x="781" y="413"/>
                </a:cubicBezTo>
                <a:cubicBezTo>
                  <a:pt x="781" y="413"/>
                  <a:pt x="781" y="413"/>
                  <a:pt x="1173" y="413"/>
                </a:cubicBezTo>
                <a:close/>
                <a:moveTo>
                  <a:pt x="789" y="188"/>
                </a:moveTo>
                <a:cubicBezTo>
                  <a:pt x="789" y="292"/>
                  <a:pt x="873" y="376"/>
                  <a:pt x="977" y="376"/>
                </a:cubicBezTo>
                <a:cubicBezTo>
                  <a:pt x="1080" y="376"/>
                  <a:pt x="1164" y="292"/>
                  <a:pt x="1164" y="188"/>
                </a:cubicBezTo>
                <a:cubicBezTo>
                  <a:pt x="1164" y="84"/>
                  <a:pt x="1080" y="0"/>
                  <a:pt x="977" y="0"/>
                </a:cubicBezTo>
                <a:cubicBezTo>
                  <a:pt x="873" y="0"/>
                  <a:pt x="789" y="84"/>
                  <a:pt x="789" y="188"/>
                </a:cubicBezTo>
                <a:close/>
                <a:moveTo>
                  <a:pt x="1861" y="461"/>
                </a:moveTo>
                <a:cubicBezTo>
                  <a:pt x="1527" y="461"/>
                  <a:pt x="1527" y="461"/>
                  <a:pt x="1527" y="461"/>
                </a:cubicBezTo>
                <a:cubicBezTo>
                  <a:pt x="1471" y="461"/>
                  <a:pt x="1429" y="503"/>
                  <a:pt x="1429" y="559"/>
                </a:cubicBezTo>
                <a:cubicBezTo>
                  <a:pt x="1429" y="1015"/>
                  <a:pt x="1429" y="1015"/>
                  <a:pt x="1429" y="1015"/>
                </a:cubicBezTo>
                <a:cubicBezTo>
                  <a:pt x="1429" y="1071"/>
                  <a:pt x="1471" y="1113"/>
                  <a:pt x="1527" y="1113"/>
                </a:cubicBezTo>
                <a:cubicBezTo>
                  <a:pt x="1527" y="1113"/>
                  <a:pt x="1527" y="1113"/>
                  <a:pt x="1527" y="1113"/>
                </a:cubicBezTo>
                <a:cubicBezTo>
                  <a:pt x="1527" y="1442"/>
                  <a:pt x="1527" y="1442"/>
                  <a:pt x="1527" y="1442"/>
                </a:cubicBezTo>
                <a:cubicBezTo>
                  <a:pt x="1527" y="1499"/>
                  <a:pt x="1568" y="1541"/>
                  <a:pt x="1617" y="1541"/>
                </a:cubicBezTo>
                <a:cubicBezTo>
                  <a:pt x="1763" y="1541"/>
                  <a:pt x="1763" y="1541"/>
                  <a:pt x="1763" y="1541"/>
                </a:cubicBezTo>
                <a:cubicBezTo>
                  <a:pt x="1819" y="1541"/>
                  <a:pt x="1861" y="1499"/>
                  <a:pt x="1861" y="1442"/>
                </a:cubicBezTo>
                <a:cubicBezTo>
                  <a:pt x="1861" y="1113"/>
                  <a:pt x="1861" y="1113"/>
                  <a:pt x="1861" y="1113"/>
                </a:cubicBezTo>
                <a:cubicBezTo>
                  <a:pt x="1861" y="1113"/>
                  <a:pt x="1861" y="1113"/>
                  <a:pt x="1861" y="1113"/>
                </a:cubicBezTo>
                <a:cubicBezTo>
                  <a:pt x="1917" y="1113"/>
                  <a:pt x="1958" y="1071"/>
                  <a:pt x="1958" y="1015"/>
                </a:cubicBezTo>
                <a:cubicBezTo>
                  <a:pt x="1958" y="559"/>
                  <a:pt x="1958" y="559"/>
                  <a:pt x="1958" y="559"/>
                </a:cubicBezTo>
                <a:cubicBezTo>
                  <a:pt x="1958" y="503"/>
                  <a:pt x="1917" y="461"/>
                  <a:pt x="1861" y="461"/>
                </a:cubicBezTo>
                <a:close/>
                <a:moveTo>
                  <a:pt x="1530" y="265"/>
                </a:moveTo>
                <a:cubicBezTo>
                  <a:pt x="1530" y="353"/>
                  <a:pt x="1602" y="424"/>
                  <a:pt x="1691" y="424"/>
                </a:cubicBezTo>
                <a:cubicBezTo>
                  <a:pt x="1780" y="424"/>
                  <a:pt x="1853" y="353"/>
                  <a:pt x="1853" y="265"/>
                </a:cubicBezTo>
                <a:cubicBezTo>
                  <a:pt x="1853" y="177"/>
                  <a:pt x="1780" y="106"/>
                  <a:pt x="1691" y="106"/>
                </a:cubicBezTo>
                <a:cubicBezTo>
                  <a:pt x="1602" y="106"/>
                  <a:pt x="1530" y="177"/>
                  <a:pt x="1530" y="265"/>
                </a:cubicBezTo>
                <a:close/>
                <a:moveTo>
                  <a:pt x="432" y="461"/>
                </a:moveTo>
                <a:cubicBezTo>
                  <a:pt x="98" y="461"/>
                  <a:pt x="98" y="461"/>
                  <a:pt x="98" y="461"/>
                </a:cubicBezTo>
                <a:cubicBezTo>
                  <a:pt x="42" y="461"/>
                  <a:pt x="0" y="503"/>
                  <a:pt x="0" y="559"/>
                </a:cubicBezTo>
                <a:cubicBezTo>
                  <a:pt x="0" y="1015"/>
                  <a:pt x="0" y="1015"/>
                  <a:pt x="0" y="1015"/>
                </a:cubicBezTo>
                <a:cubicBezTo>
                  <a:pt x="0" y="1071"/>
                  <a:pt x="42" y="1113"/>
                  <a:pt x="98" y="1113"/>
                </a:cubicBezTo>
                <a:cubicBezTo>
                  <a:pt x="98" y="1113"/>
                  <a:pt x="98" y="1113"/>
                  <a:pt x="98" y="1113"/>
                </a:cubicBezTo>
                <a:cubicBezTo>
                  <a:pt x="98" y="1442"/>
                  <a:pt x="98" y="1442"/>
                  <a:pt x="98" y="1442"/>
                </a:cubicBezTo>
                <a:cubicBezTo>
                  <a:pt x="98" y="1499"/>
                  <a:pt x="139" y="1541"/>
                  <a:pt x="195" y="1541"/>
                </a:cubicBezTo>
                <a:cubicBezTo>
                  <a:pt x="341" y="1541"/>
                  <a:pt x="341" y="1541"/>
                  <a:pt x="341" y="1541"/>
                </a:cubicBezTo>
                <a:cubicBezTo>
                  <a:pt x="390" y="1541"/>
                  <a:pt x="432" y="1499"/>
                  <a:pt x="432" y="1442"/>
                </a:cubicBezTo>
                <a:cubicBezTo>
                  <a:pt x="432" y="1113"/>
                  <a:pt x="432" y="1113"/>
                  <a:pt x="432" y="1113"/>
                </a:cubicBezTo>
                <a:cubicBezTo>
                  <a:pt x="432" y="1113"/>
                  <a:pt x="432" y="1113"/>
                  <a:pt x="432" y="1113"/>
                </a:cubicBezTo>
                <a:cubicBezTo>
                  <a:pt x="488" y="1113"/>
                  <a:pt x="529" y="1071"/>
                  <a:pt x="529" y="1015"/>
                </a:cubicBezTo>
                <a:cubicBezTo>
                  <a:pt x="529" y="559"/>
                  <a:pt x="529" y="559"/>
                  <a:pt x="529" y="559"/>
                </a:cubicBezTo>
                <a:cubicBezTo>
                  <a:pt x="529" y="503"/>
                  <a:pt x="488" y="461"/>
                  <a:pt x="432" y="461"/>
                </a:cubicBezTo>
                <a:close/>
                <a:moveTo>
                  <a:pt x="101" y="265"/>
                </a:moveTo>
                <a:cubicBezTo>
                  <a:pt x="101" y="353"/>
                  <a:pt x="173" y="424"/>
                  <a:pt x="262" y="424"/>
                </a:cubicBezTo>
                <a:cubicBezTo>
                  <a:pt x="351" y="424"/>
                  <a:pt x="423" y="353"/>
                  <a:pt x="423" y="265"/>
                </a:cubicBezTo>
                <a:cubicBezTo>
                  <a:pt x="423" y="177"/>
                  <a:pt x="351" y="106"/>
                  <a:pt x="262" y="106"/>
                </a:cubicBezTo>
                <a:cubicBezTo>
                  <a:pt x="173" y="106"/>
                  <a:pt x="101" y="177"/>
                  <a:pt x="101" y="265"/>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340" name="Oval 339"/>
          <p:cNvSpPr/>
          <p:nvPr/>
        </p:nvSpPr>
        <p:spPr bwMode="auto">
          <a:xfrm>
            <a:off x="10802596" y="2256565"/>
            <a:ext cx="870130" cy="870130"/>
          </a:xfrm>
          <a:prstGeom prst="ellipse">
            <a:avLst/>
          </a:prstGeom>
          <a:solidFill>
            <a:schemeClr val="bg2">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Group 10"/>
          <p:cNvGrpSpPr/>
          <p:nvPr/>
        </p:nvGrpSpPr>
        <p:grpSpPr>
          <a:xfrm>
            <a:off x="10954204" y="2444519"/>
            <a:ext cx="566917" cy="494224"/>
            <a:chOff x="10450695" y="2384201"/>
            <a:chExt cx="683568" cy="595918"/>
          </a:xfrm>
        </p:grpSpPr>
        <p:sp>
          <p:nvSpPr>
            <p:cNvPr id="10" name="Rectangle 9"/>
            <p:cNvSpPr/>
            <p:nvPr/>
          </p:nvSpPr>
          <p:spPr bwMode="auto">
            <a:xfrm>
              <a:off x="10450695" y="2384201"/>
              <a:ext cx="595918" cy="595918"/>
            </a:xfrm>
            <a:prstGeom prst="rect">
              <a:avLst/>
            </a:prstGeom>
            <a:noFill/>
            <a:ln w="31750">
              <a:solidFill>
                <a:schemeClr val="bg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9" name="Freeform 5"/>
            <p:cNvSpPr>
              <a:spLocks/>
            </p:cNvSpPr>
            <p:nvPr/>
          </p:nvSpPr>
          <p:spPr bwMode="auto">
            <a:xfrm>
              <a:off x="10496281" y="2446461"/>
              <a:ext cx="637982" cy="488956"/>
            </a:xfrm>
            <a:custGeom>
              <a:avLst/>
              <a:gdLst>
                <a:gd name="T0" fmla="*/ 2264 w 2306"/>
                <a:gd name="T1" fmla="*/ 244 h 1766"/>
                <a:gd name="T2" fmla="*/ 2062 w 2306"/>
                <a:gd name="T3" fmla="*/ 41 h 1766"/>
                <a:gd name="T4" fmla="*/ 1961 w 2306"/>
                <a:gd name="T5" fmla="*/ 0 h 1766"/>
                <a:gd name="T6" fmla="*/ 1859 w 2306"/>
                <a:gd name="T7" fmla="*/ 41 h 1766"/>
                <a:gd name="T8" fmla="*/ 884 w 2306"/>
                <a:gd name="T9" fmla="*/ 1018 h 1766"/>
                <a:gd name="T10" fmla="*/ 447 w 2306"/>
                <a:gd name="T11" fmla="*/ 580 h 1766"/>
                <a:gd name="T12" fmla="*/ 345 w 2306"/>
                <a:gd name="T13" fmla="*/ 538 h 1766"/>
                <a:gd name="T14" fmla="*/ 244 w 2306"/>
                <a:gd name="T15" fmla="*/ 580 h 1766"/>
                <a:gd name="T16" fmla="*/ 42 w 2306"/>
                <a:gd name="T17" fmla="*/ 782 h 1766"/>
                <a:gd name="T18" fmla="*/ 0 w 2306"/>
                <a:gd name="T19" fmla="*/ 883 h 1766"/>
                <a:gd name="T20" fmla="*/ 42 w 2306"/>
                <a:gd name="T21" fmla="*/ 984 h 1766"/>
                <a:gd name="T22" fmla="*/ 580 w 2306"/>
                <a:gd name="T23" fmla="*/ 1522 h 1766"/>
                <a:gd name="T24" fmla="*/ 783 w 2306"/>
                <a:gd name="T25" fmla="*/ 1725 h 1766"/>
                <a:gd name="T26" fmla="*/ 884 w 2306"/>
                <a:gd name="T27" fmla="*/ 1766 h 1766"/>
                <a:gd name="T28" fmla="*/ 985 w 2306"/>
                <a:gd name="T29" fmla="*/ 1725 h 1766"/>
                <a:gd name="T30" fmla="*/ 1187 w 2306"/>
                <a:gd name="T31" fmla="*/ 1522 h 1766"/>
                <a:gd name="T32" fmla="*/ 2264 w 2306"/>
                <a:gd name="T33" fmla="*/ 446 h 1766"/>
                <a:gd name="T34" fmla="*/ 2306 w 2306"/>
                <a:gd name="T35" fmla="*/ 345 h 1766"/>
                <a:gd name="T36" fmla="*/ 2264 w 2306"/>
                <a:gd name="T37" fmla="*/ 244 h 1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06" h="1766">
                  <a:moveTo>
                    <a:pt x="2264" y="244"/>
                  </a:moveTo>
                  <a:cubicBezTo>
                    <a:pt x="2062" y="41"/>
                    <a:pt x="2062" y="41"/>
                    <a:pt x="2062" y="41"/>
                  </a:cubicBezTo>
                  <a:cubicBezTo>
                    <a:pt x="2034" y="14"/>
                    <a:pt x="2000" y="0"/>
                    <a:pt x="1961" y="0"/>
                  </a:cubicBezTo>
                  <a:cubicBezTo>
                    <a:pt x="1921" y="0"/>
                    <a:pt x="1887" y="14"/>
                    <a:pt x="1859" y="41"/>
                  </a:cubicBezTo>
                  <a:cubicBezTo>
                    <a:pt x="884" y="1018"/>
                    <a:pt x="884" y="1018"/>
                    <a:pt x="884" y="1018"/>
                  </a:cubicBezTo>
                  <a:cubicBezTo>
                    <a:pt x="447" y="580"/>
                    <a:pt x="447" y="580"/>
                    <a:pt x="447" y="580"/>
                  </a:cubicBezTo>
                  <a:cubicBezTo>
                    <a:pt x="419" y="552"/>
                    <a:pt x="385" y="538"/>
                    <a:pt x="345" y="538"/>
                  </a:cubicBezTo>
                  <a:cubicBezTo>
                    <a:pt x="306" y="538"/>
                    <a:pt x="272" y="552"/>
                    <a:pt x="244" y="580"/>
                  </a:cubicBezTo>
                  <a:cubicBezTo>
                    <a:pt x="42" y="782"/>
                    <a:pt x="42" y="782"/>
                    <a:pt x="42" y="782"/>
                  </a:cubicBezTo>
                  <a:cubicBezTo>
                    <a:pt x="14" y="810"/>
                    <a:pt x="0" y="843"/>
                    <a:pt x="0" y="883"/>
                  </a:cubicBezTo>
                  <a:cubicBezTo>
                    <a:pt x="0" y="923"/>
                    <a:pt x="14" y="956"/>
                    <a:pt x="42" y="984"/>
                  </a:cubicBezTo>
                  <a:cubicBezTo>
                    <a:pt x="580" y="1522"/>
                    <a:pt x="580" y="1522"/>
                    <a:pt x="580" y="1522"/>
                  </a:cubicBezTo>
                  <a:cubicBezTo>
                    <a:pt x="783" y="1725"/>
                    <a:pt x="783" y="1725"/>
                    <a:pt x="783" y="1725"/>
                  </a:cubicBezTo>
                  <a:cubicBezTo>
                    <a:pt x="810" y="1752"/>
                    <a:pt x="844" y="1766"/>
                    <a:pt x="884" y="1766"/>
                  </a:cubicBezTo>
                  <a:cubicBezTo>
                    <a:pt x="923" y="1766"/>
                    <a:pt x="957" y="1752"/>
                    <a:pt x="985" y="1725"/>
                  </a:cubicBezTo>
                  <a:cubicBezTo>
                    <a:pt x="1187" y="1522"/>
                    <a:pt x="1187" y="1522"/>
                    <a:pt x="1187" y="1522"/>
                  </a:cubicBezTo>
                  <a:cubicBezTo>
                    <a:pt x="2264" y="446"/>
                    <a:pt x="2264" y="446"/>
                    <a:pt x="2264" y="446"/>
                  </a:cubicBezTo>
                  <a:cubicBezTo>
                    <a:pt x="2292" y="418"/>
                    <a:pt x="2306" y="384"/>
                    <a:pt x="2306" y="345"/>
                  </a:cubicBezTo>
                  <a:cubicBezTo>
                    <a:pt x="2306" y="305"/>
                    <a:pt x="2292" y="271"/>
                    <a:pt x="2264" y="2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79" name="Group 678"/>
          <p:cNvGrpSpPr/>
          <p:nvPr/>
        </p:nvGrpSpPr>
        <p:grpSpPr>
          <a:xfrm>
            <a:off x="10490380" y="4644000"/>
            <a:ext cx="1371145" cy="1083199"/>
            <a:chOff x="9972097" y="4402078"/>
            <a:chExt cx="1344382" cy="1062056"/>
          </a:xfrm>
        </p:grpSpPr>
        <p:grpSp>
          <p:nvGrpSpPr>
            <p:cNvPr id="678" name="Group 677"/>
            <p:cNvGrpSpPr/>
            <p:nvPr/>
          </p:nvGrpSpPr>
          <p:grpSpPr>
            <a:xfrm>
              <a:off x="9973234" y="4402078"/>
              <a:ext cx="1342109" cy="1062056"/>
              <a:chOff x="10031532" y="4402078"/>
              <a:chExt cx="1342109" cy="1062056"/>
            </a:xfrm>
          </p:grpSpPr>
          <p:sp>
            <p:nvSpPr>
              <p:cNvPr id="677" name="Rectangle 676"/>
              <p:cNvSpPr/>
              <p:nvPr/>
            </p:nvSpPr>
            <p:spPr bwMode="auto">
              <a:xfrm>
                <a:off x="10031532" y="4402078"/>
                <a:ext cx="757785" cy="1054200"/>
              </a:xfrm>
              <a:prstGeom prst="rect">
                <a:avLst/>
              </a:prstGeom>
              <a:solidFill>
                <a:srgbClr val="9FB80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a:xfrm>
                <a:off x="10042902" y="4411102"/>
                <a:ext cx="1321875" cy="1053032"/>
              </a:xfrm>
              <a:custGeom>
                <a:avLst/>
                <a:gdLst>
                  <a:gd name="connsiteX0" fmla="*/ 0 w 1339601"/>
                  <a:gd name="connsiteY0" fmla="*/ 0 h 922774"/>
                  <a:gd name="connsiteX1" fmla="*/ 1339601 w 1339601"/>
                  <a:gd name="connsiteY1" fmla="*/ 0 h 922774"/>
                  <a:gd name="connsiteX2" fmla="*/ 1339601 w 1339601"/>
                  <a:gd name="connsiteY2" fmla="*/ 922774 h 922774"/>
                  <a:gd name="connsiteX3" fmla="*/ 0 w 1339601"/>
                  <a:gd name="connsiteY3" fmla="*/ 922774 h 922774"/>
                  <a:gd name="connsiteX4" fmla="*/ 0 w 1339601"/>
                  <a:gd name="connsiteY4" fmla="*/ 0 h 922774"/>
                  <a:gd name="connsiteX0" fmla="*/ 542925 w 1339601"/>
                  <a:gd name="connsiteY0" fmla="*/ 0 h 922774"/>
                  <a:gd name="connsiteX1" fmla="*/ 1339601 w 1339601"/>
                  <a:gd name="connsiteY1" fmla="*/ 0 h 922774"/>
                  <a:gd name="connsiteX2" fmla="*/ 1339601 w 1339601"/>
                  <a:gd name="connsiteY2" fmla="*/ 922774 h 922774"/>
                  <a:gd name="connsiteX3" fmla="*/ 0 w 1339601"/>
                  <a:gd name="connsiteY3" fmla="*/ 922774 h 922774"/>
                  <a:gd name="connsiteX4" fmla="*/ 542925 w 1339601"/>
                  <a:gd name="connsiteY4" fmla="*/ 0 h 92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01" h="922774">
                    <a:moveTo>
                      <a:pt x="542925" y="0"/>
                    </a:moveTo>
                    <a:lnTo>
                      <a:pt x="1339601" y="0"/>
                    </a:lnTo>
                    <a:lnTo>
                      <a:pt x="1339601" y="922774"/>
                    </a:lnTo>
                    <a:lnTo>
                      <a:pt x="0" y="922774"/>
                    </a:lnTo>
                    <a:lnTo>
                      <a:pt x="542925" y="0"/>
                    </a:lnTo>
                    <a:close/>
                  </a:path>
                </a:pathLst>
              </a:custGeom>
              <a:solidFill>
                <a:srgbClr val="BBDA0A"/>
              </a:solidFill>
              <a:ln w="38100">
                <a:no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39" name="Rectangle 638"/>
              <p:cNvSpPr/>
              <p:nvPr/>
            </p:nvSpPr>
            <p:spPr>
              <a:xfrm>
                <a:off x="10034040" y="4403840"/>
                <a:ext cx="1339601" cy="142908"/>
              </a:xfrm>
              <a:prstGeom prst="rect">
                <a:avLst/>
              </a:prstGeom>
              <a:noFill/>
              <a:ln w="38100">
                <a:solidFill>
                  <a:srgbClr val="333333"/>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sp>
            <p:nvSpPr>
              <p:cNvPr id="638" name="Rectangle 637"/>
              <p:cNvSpPr/>
              <p:nvPr/>
            </p:nvSpPr>
            <p:spPr>
              <a:xfrm>
                <a:off x="10034040" y="4533504"/>
                <a:ext cx="1339601" cy="922774"/>
              </a:xfrm>
              <a:prstGeom prst="rect">
                <a:avLst/>
              </a:prstGeom>
              <a:noFill/>
              <a:ln w="38100">
                <a:solidFill>
                  <a:srgbClr val="333333"/>
                </a:solidFill>
              </a:ln>
              <a:effectLst/>
            </p:spPr>
            <p:style>
              <a:lnRef idx="1">
                <a:schemeClr val="dk1"/>
              </a:lnRef>
              <a:fillRef idx="2">
                <a:schemeClr val="dk1"/>
              </a:fillRef>
              <a:effectRef idx="1">
                <a:schemeClr val="dk1"/>
              </a:effectRef>
              <a:fontRef idx="minor">
                <a:schemeClr val="dk1"/>
              </a:fontRef>
            </p:style>
            <p:txBody>
              <a:bodyPr lIns="95075" tIns="47538" rIns="95075" bIns="47538" rtlCol="0" anchor="ctr"/>
              <a:lstStyle/>
              <a:p>
                <a:pPr algn="ctr" defTabSz="951024"/>
                <a:endParaRPr lang="en-US" sz="1872">
                  <a:solidFill>
                    <a:srgbClr val="000000"/>
                  </a:solidFill>
                </a:endParaRPr>
              </a:p>
            </p:txBody>
          </p:sp>
        </p:grpSp>
        <p:sp>
          <p:nvSpPr>
            <p:cNvPr id="673" name="TextBox 672"/>
            <p:cNvSpPr txBox="1"/>
            <p:nvPr/>
          </p:nvSpPr>
          <p:spPr>
            <a:xfrm>
              <a:off x="9972097" y="4577624"/>
              <a:ext cx="1344382" cy="859622"/>
            </a:xfrm>
            <a:prstGeom prst="rect">
              <a:avLst/>
            </a:prstGeom>
            <a:noFill/>
          </p:spPr>
          <p:txBody>
            <a:bodyPr wrap="square" lIns="186521" tIns="149217" rIns="186521" bIns="149217" rtlCol="0" anchor="ctr" anchorCtr="0">
              <a:noAutofit/>
            </a:bodyPr>
            <a:lstStyle/>
            <a:p>
              <a:pPr algn="ctr">
                <a:lnSpc>
                  <a:spcPct val="90000"/>
                </a:lnSpc>
                <a:spcAft>
                  <a:spcPts val="612"/>
                </a:spcAft>
              </a:pPr>
              <a:r>
                <a:rPr lang="en-US" sz="3060" dirty="0">
                  <a:gradFill>
                    <a:gsLst>
                      <a:gs pos="2917">
                        <a:srgbClr val="404040"/>
                      </a:gs>
                      <a:gs pos="30000">
                        <a:srgbClr val="404040"/>
                      </a:gs>
                    </a:gsLst>
                    <a:lin ang="5400000" scaled="0"/>
                  </a:gradFill>
                  <a:latin typeface="Segoe UI Light"/>
                </a:rPr>
                <a:t>HTML</a:t>
              </a:r>
            </a:p>
          </p:txBody>
        </p:sp>
      </p:grpSp>
      <p:grpSp>
        <p:nvGrpSpPr>
          <p:cNvPr id="675" name="Group 674"/>
          <p:cNvGrpSpPr/>
          <p:nvPr/>
        </p:nvGrpSpPr>
        <p:grpSpPr>
          <a:xfrm>
            <a:off x="7095010" y="4387026"/>
            <a:ext cx="917478" cy="1340173"/>
            <a:chOff x="6803259" y="4273052"/>
            <a:chExt cx="899570" cy="1314014"/>
          </a:xfrm>
        </p:grpSpPr>
        <p:sp>
          <p:nvSpPr>
            <p:cNvPr id="328" name="Rounded Rectangle 327"/>
            <p:cNvSpPr/>
            <p:nvPr/>
          </p:nvSpPr>
          <p:spPr bwMode="auto">
            <a:xfrm rot="5400000">
              <a:off x="6596037" y="4480274"/>
              <a:ext cx="1314014" cy="899570"/>
            </a:xfrm>
            <a:prstGeom prst="roundRect">
              <a:avLst>
                <a:gd name="adj" fmla="val 5986"/>
              </a:avLst>
            </a:prstGeom>
            <a:solidFill>
              <a:srgbClr val="33333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29" name="Rounded Rectangle 328"/>
            <p:cNvSpPr/>
            <p:nvPr/>
          </p:nvSpPr>
          <p:spPr bwMode="auto">
            <a:xfrm rot="5400000">
              <a:off x="6687357" y="4516455"/>
              <a:ext cx="1131374" cy="788547"/>
            </a:xfrm>
            <a:prstGeom prst="roundRect">
              <a:avLst>
                <a:gd name="adj" fmla="val 3643"/>
              </a:avLst>
            </a:prstGeom>
            <a:solidFill>
              <a:srgbClr val="B4009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330" name="Oval 329"/>
            <p:cNvSpPr/>
            <p:nvPr/>
          </p:nvSpPr>
          <p:spPr bwMode="auto">
            <a:xfrm rot="5400000">
              <a:off x="7226436" y="5497479"/>
              <a:ext cx="53216" cy="53216"/>
            </a:xfrm>
            <a:prstGeom prst="ellipse">
              <a:avLst/>
            </a:prstGeom>
            <a:solidFill>
              <a:schemeClr val="tx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640" name="Rounded Rectangle 639"/>
            <p:cNvSpPr/>
            <p:nvPr/>
          </p:nvSpPr>
          <p:spPr bwMode="auto">
            <a:xfrm rot="5400000">
              <a:off x="6687357" y="4516455"/>
              <a:ext cx="1131374" cy="788547"/>
            </a:xfrm>
            <a:custGeom>
              <a:avLst/>
              <a:gdLst>
                <a:gd name="connsiteX0" fmla="*/ 0 w 1131374"/>
                <a:gd name="connsiteY0" fmla="*/ 28727 h 788547"/>
                <a:gd name="connsiteX1" fmla="*/ 28727 w 1131374"/>
                <a:gd name="connsiteY1" fmla="*/ 0 h 788547"/>
                <a:gd name="connsiteX2" fmla="*/ 1102647 w 1131374"/>
                <a:gd name="connsiteY2" fmla="*/ 0 h 788547"/>
                <a:gd name="connsiteX3" fmla="*/ 1131374 w 1131374"/>
                <a:gd name="connsiteY3" fmla="*/ 28727 h 788547"/>
                <a:gd name="connsiteX4" fmla="*/ 1131374 w 1131374"/>
                <a:gd name="connsiteY4" fmla="*/ 759820 h 788547"/>
                <a:gd name="connsiteX5" fmla="*/ 1102647 w 1131374"/>
                <a:gd name="connsiteY5" fmla="*/ 788547 h 788547"/>
                <a:gd name="connsiteX6" fmla="*/ 28727 w 1131374"/>
                <a:gd name="connsiteY6" fmla="*/ 788547 h 788547"/>
                <a:gd name="connsiteX7" fmla="*/ 0 w 1131374"/>
                <a:gd name="connsiteY7" fmla="*/ 759820 h 788547"/>
                <a:gd name="connsiteX8" fmla="*/ 0 w 1131374"/>
                <a:gd name="connsiteY8" fmla="*/ 28727 h 788547"/>
                <a:gd name="connsiteX0" fmla="*/ 61126 w 1192500"/>
                <a:gd name="connsiteY0" fmla="*/ 28727 h 788547"/>
                <a:gd name="connsiteX1" fmla="*/ 89853 w 1192500"/>
                <a:gd name="connsiteY1" fmla="*/ 0 h 788547"/>
                <a:gd name="connsiteX2" fmla="*/ 1163773 w 1192500"/>
                <a:gd name="connsiteY2" fmla="*/ 0 h 788547"/>
                <a:gd name="connsiteX3" fmla="*/ 1192500 w 1192500"/>
                <a:gd name="connsiteY3" fmla="*/ 28727 h 788547"/>
                <a:gd name="connsiteX4" fmla="*/ 1192500 w 1192500"/>
                <a:gd name="connsiteY4" fmla="*/ 759820 h 788547"/>
                <a:gd name="connsiteX5" fmla="*/ 1163773 w 1192500"/>
                <a:gd name="connsiteY5" fmla="*/ 788547 h 788547"/>
                <a:gd name="connsiteX6" fmla="*/ 89853 w 1192500"/>
                <a:gd name="connsiteY6" fmla="*/ 788547 h 788547"/>
                <a:gd name="connsiteX7" fmla="*/ 61126 w 1192500"/>
                <a:gd name="connsiteY7" fmla="*/ 28727 h 788547"/>
                <a:gd name="connsiteX0" fmla="*/ 0 w 1131374"/>
                <a:gd name="connsiteY0" fmla="*/ 28727 h 788547"/>
                <a:gd name="connsiteX1" fmla="*/ 28727 w 1131374"/>
                <a:gd name="connsiteY1" fmla="*/ 0 h 788547"/>
                <a:gd name="connsiteX2" fmla="*/ 1102647 w 1131374"/>
                <a:gd name="connsiteY2" fmla="*/ 0 h 788547"/>
                <a:gd name="connsiteX3" fmla="*/ 1131374 w 1131374"/>
                <a:gd name="connsiteY3" fmla="*/ 28727 h 788547"/>
                <a:gd name="connsiteX4" fmla="*/ 1131374 w 1131374"/>
                <a:gd name="connsiteY4" fmla="*/ 759820 h 788547"/>
                <a:gd name="connsiteX5" fmla="*/ 1102647 w 1131374"/>
                <a:gd name="connsiteY5" fmla="*/ 788547 h 788547"/>
                <a:gd name="connsiteX6" fmla="*/ 0 w 1131374"/>
                <a:gd name="connsiteY6" fmla="*/ 28727 h 78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374" h="788547">
                  <a:moveTo>
                    <a:pt x="0" y="28727"/>
                  </a:moveTo>
                  <a:cubicBezTo>
                    <a:pt x="0" y="12862"/>
                    <a:pt x="12862" y="0"/>
                    <a:pt x="28727" y="0"/>
                  </a:cubicBezTo>
                  <a:lnTo>
                    <a:pt x="1102647" y="0"/>
                  </a:lnTo>
                  <a:cubicBezTo>
                    <a:pt x="1118512" y="0"/>
                    <a:pt x="1131374" y="12862"/>
                    <a:pt x="1131374" y="28727"/>
                  </a:cubicBezTo>
                  <a:lnTo>
                    <a:pt x="1131374" y="759820"/>
                  </a:lnTo>
                  <a:cubicBezTo>
                    <a:pt x="1131374" y="775685"/>
                    <a:pt x="1118512" y="788547"/>
                    <a:pt x="1102647" y="788547"/>
                  </a:cubicBezTo>
                  <a:lnTo>
                    <a:pt x="0" y="28727"/>
                  </a:lnTo>
                  <a:close/>
                </a:path>
              </a:pathLst>
            </a:custGeom>
            <a:solidFill>
              <a:srgbClr val="7E006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grpSp>
      <p:sp>
        <p:nvSpPr>
          <p:cNvPr id="652" name="AutoShape 165"/>
          <p:cNvSpPr>
            <a:spLocks noChangeAspect="1" noChangeArrowheads="1" noTextEdit="1"/>
          </p:cNvSpPr>
          <p:nvPr/>
        </p:nvSpPr>
        <p:spPr bwMode="auto">
          <a:xfrm>
            <a:off x="8603177" y="3136203"/>
            <a:ext cx="1078323" cy="83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nvGrpSpPr>
          <p:cNvPr id="668" name="Group 667"/>
          <p:cNvGrpSpPr/>
          <p:nvPr/>
        </p:nvGrpSpPr>
        <p:grpSpPr>
          <a:xfrm>
            <a:off x="8604272" y="3182400"/>
            <a:ext cx="892648" cy="723194"/>
            <a:chOff x="8283062" y="3056784"/>
            <a:chExt cx="875225" cy="709078"/>
          </a:xfrm>
        </p:grpSpPr>
        <p:sp>
          <p:nvSpPr>
            <p:cNvPr id="653" name="Freeform 167"/>
            <p:cNvSpPr>
              <a:spLocks/>
            </p:cNvSpPr>
            <p:nvPr/>
          </p:nvSpPr>
          <p:spPr bwMode="auto">
            <a:xfrm>
              <a:off x="8408194" y="3421856"/>
              <a:ext cx="750093" cy="344006"/>
            </a:xfrm>
            <a:custGeom>
              <a:avLst/>
              <a:gdLst>
                <a:gd name="T0" fmla="*/ 243 w 243"/>
                <a:gd name="T1" fmla="*/ 122 h 122"/>
                <a:gd name="T2" fmla="*/ 195 w 243"/>
                <a:gd name="T3" fmla="*/ 66 h 122"/>
                <a:gd name="T4" fmla="*/ 103 w 243"/>
                <a:gd name="T5" fmla="*/ 58 h 122"/>
                <a:gd name="T6" fmla="*/ 10 w 243"/>
                <a:gd name="T7" fmla="*/ 33 h 122"/>
                <a:gd name="T8" fmla="*/ 2 w 243"/>
                <a:gd name="T9" fmla="*/ 0 h 122"/>
              </a:gdLst>
              <a:ahLst/>
              <a:cxnLst>
                <a:cxn ang="0">
                  <a:pos x="T0" y="T1"/>
                </a:cxn>
                <a:cxn ang="0">
                  <a:pos x="T2" y="T3"/>
                </a:cxn>
                <a:cxn ang="0">
                  <a:pos x="T4" y="T5"/>
                </a:cxn>
                <a:cxn ang="0">
                  <a:pos x="T6" y="T7"/>
                </a:cxn>
                <a:cxn ang="0">
                  <a:pos x="T8" y="T9"/>
                </a:cxn>
              </a:cxnLst>
              <a:rect l="0" t="0" r="r" b="b"/>
              <a:pathLst>
                <a:path w="243" h="122">
                  <a:moveTo>
                    <a:pt x="243" y="122"/>
                  </a:moveTo>
                  <a:cubicBezTo>
                    <a:pt x="238" y="101"/>
                    <a:pt x="224" y="79"/>
                    <a:pt x="195" y="66"/>
                  </a:cubicBezTo>
                  <a:cubicBezTo>
                    <a:pt x="167" y="54"/>
                    <a:pt x="135" y="55"/>
                    <a:pt x="103" y="58"/>
                  </a:cubicBezTo>
                  <a:cubicBezTo>
                    <a:pt x="65" y="62"/>
                    <a:pt x="27" y="56"/>
                    <a:pt x="10" y="33"/>
                  </a:cubicBezTo>
                  <a:cubicBezTo>
                    <a:pt x="3" y="23"/>
                    <a:pt x="0" y="11"/>
                    <a:pt x="2" y="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54" name="Freeform 168"/>
            <p:cNvSpPr>
              <a:spLocks/>
            </p:cNvSpPr>
            <p:nvPr/>
          </p:nvSpPr>
          <p:spPr bwMode="auto">
            <a:xfrm>
              <a:off x="8283062"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69" name="Group 668"/>
          <p:cNvGrpSpPr/>
          <p:nvPr/>
        </p:nvGrpSpPr>
        <p:grpSpPr>
          <a:xfrm>
            <a:off x="9496918" y="3182400"/>
            <a:ext cx="618341" cy="730195"/>
            <a:chOff x="9158285" y="3056784"/>
            <a:chExt cx="606272" cy="715942"/>
          </a:xfrm>
        </p:grpSpPr>
        <p:sp>
          <p:nvSpPr>
            <p:cNvPr id="655" name="Freeform 168"/>
            <p:cNvSpPr>
              <a:spLocks/>
            </p:cNvSpPr>
            <p:nvPr/>
          </p:nvSpPr>
          <p:spPr bwMode="auto">
            <a:xfrm>
              <a:off x="9510557"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58" name="Freeform 167"/>
            <p:cNvSpPr>
              <a:spLocks/>
            </p:cNvSpPr>
            <p:nvPr/>
          </p:nvSpPr>
          <p:spPr bwMode="auto">
            <a:xfrm flipH="1">
              <a:off x="9158285" y="3428720"/>
              <a:ext cx="489298" cy="344006"/>
            </a:xfrm>
            <a:custGeom>
              <a:avLst/>
              <a:gdLst>
                <a:gd name="T0" fmla="*/ 243 w 243"/>
                <a:gd name="T1" fmla="*/ 122 h 122"/>
                <a:gd name="T2" fmla="*/ 195 w 243"/>
                <a:gd name="T3" fmla="*/ 66 h 122"/>
                <a:gd name="T4" fmla="*/ 103 w 243"/>
                <a:gd name="T5" fmla="*/ 58 h 122"/>
                <a:gd name="T6" fmla="*/ 10 w 243"/>
                <a:gd name="T7" fmla="*/ 33 h 122"/>
                <a:gd name="T8" fmla="*/ 2 w 243"/>
                <a:gd name="T9" fmla="*/ 0 h 122"/>
              </a:gdLst>
              <a:ahLst/>
              <a:cxnLst>
                <a:cxn ang="0">
                  <a:pos x="T0" y="T1"/>
                </a:cxn>
                <a:cxn ang="0">
                  <a:pos x="T2" y="T3"/>
                </a:cxn>
                <a:cxn ang="0">
                  <a:pos x="T4" y="T5"/>
                </a:cxn>
                <a:cxn ang="0">
                  <a:pos x="T6" y="T7"/>
                </a:cxn>
                <a:cxn ang="0">
                  <a:pos x="T8" y="T9"/>
                </a:cxn>
              </a:cxnLst>
              <a:rect l="0" t="0" r="r" b="b"/>
              <a:pathLst>
                <a:path w="243" h="122">
                  <a:moveTo>
                    <a:pt x="243" y="122"/>
                  </a:moveTo>
                  <a:cubicBezTo>
                    <a:pt x="238" y="101"/>
                    <a:pt x="224" y="79"/>
                    <a:pt x="195" y="66"/>
                  </a:cubicBezTo>
                  <a:cubicBezTo>
                    <a:pt x="167" y="54"/>
                    <a:pt x="135" y="55"/>
                    <a:pt x="103" y="58"/>
                  </a:cubicBezTo>
                  <a:cubicBezTo>
                    <a:pt x="65" y="62"/>
                    <a:pt x="27" y="56"/>
                    <a:pt x="10" y="33"/>
                  </a:cubicBezTo>
                  <a:cubicBezTo>
                    <a:pt x="3" y="23"/>
                    <a:pt x="0" y="11"/>
                    <a:pt x="2" y="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80" name="Group 679"/>
          <p:cNvGrpSpPr/>
          <p:nvPr/>
        </p:nvGrpSpPr>
        <p:grpSpPr>
          <a:xfrm>
            <a:off x="8463300" y="3838496"/>
            <a:ext cx="1357954" cy="1888703"/>
            <a:chOff x="8144842" y="4004140"/>
            <a:chExt cx="1331448" cy="1851838"/>
          </a:xfrm>
        </p:grpSpPr>
        <p:pic>
          <p:nvPicPr>
            <p:cNvPr id="636" name="Picture 635"/>
            <p:cNvPicPr>
              <a:picLocks noChangeAspect="1"/>
            </p:cNvPicPr>
            <p:nvPr/>
          </p:nvPicPr>
          <p:blipFill>
            <a:blip r:embed="rId3"/>
            <a:stretch>
              <a:fillRect/>
            </a:stretch>
          </p:blipFill>
          <p:spPr>
            <a:xfrm>
              <a:off x="8843731" y="4004140"/>
              <a:ext cx="632559" cy="1851838"/>
            </a:xfrm>
            <a:prstGeom prst="rect">
              <a:avLst/>
            </a:prstGeom>
          </p:spPr>
        </p:pic>
        <p:pic>
          <p:nvPicPr>
            <p:cNvPr id="637" name="Picture 636"/>
            <p:cNvPicPr>
              <a:picLocks noChangeAspect="1"/>
            </p:cNvPicPr>
            <p:nvPr/>
          </p:nvPicPr>
          <p:blipFill>
            <a:blip r:embed="rId4"/>
            <a:stretch>
              <a:fillRect/>
            </a:stretch>
          </p:blipFill>
          <p:spPr>
            <a:xfrm>
              <a:off x="8144842" y="4762867"/>
              <a:ext cx="1080760" cy="1093111"/>
            </a:xfrm>
            <a:prstGeom prst="rect">
              <a:avLst/>
            </a:prstGeom>
          </p:spPr>
        </p:pic>
      </p:grpSp>
      <p:grpSp>
        <p:nvGrpSpPr>
          <p:cNvPr id="670" name="Group 669"/>
          <p:cNvGrpSpPr/>
          <p:nvPr/>
        </p:nvGrpSpPr>
        <p:grpSpPr>
          <a:xfrm>
            <a:off x="11006130" y="3182400"/>
            <a:ext cx="463063" cy="1473360"/>
            <a:chOff x="10638038" y="3056784"/>
            <a:chExt cx="454025" cy="1444602"/>
          </a:xfrm>
        </p:grpSpPr>
        <p:sp>
          <p:nvSpPr>
            <p:cNvPr id="660" name="Freeform 168"/>
            <p:cNvSpPr>
              <a:spLocks/>
            </p:cNvSpPr>
            <p:nvPr/>
          </p:nvSpPr>
          <p:spPr bwMode="auto">
            <a:xfrm>
              <a:off x="10738051"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64" name="Freeform 172"/>
            <p:cNvSpPr>
              <a:spLocks/>
            </p:cNvSpPr>
            <p:nvPr/>
          </p:nvSpPr>
          <p:spPr bwMode="auto">
            <a:xfrm>
              <a:off x="10638038" y="3417123"/>
              <a:ext cx="454025" cy="1084263"/>
            </a:xfrm>
            <a:custGeom>
              <a:avLst/>
              <a:gdLst>
                <a:gd name="T0" fmla="*/ 126 w 249"/>
                <a:gd name="T1" fmla="*/ 0 h 430"/>
                <a:gd name="T2" fmla="*/ 157 w 249"/>
                <a:gd name="T3" fmla="*/ 104 h 430"/>
                <a:gd name="T4" fmla="*/ 221 w 249"/>
                <a:gd name="T5" fmla="*/ 149 h 430"/>
                <a:gd name="T6" fmla="*/ 243 w 249"/>
                <a:gd name="T7" fmla="*/ 223 h 430"/>
                <a:gd name="T8" fmla="*/ 153 w 249"/>
                <a:gd name="T9" fmla="*/ 286 h 430"/>
                <a:gd name="T10" fmla="*/ 86 w 249"/>
                <a:gd name="T11" fmla="*/ 298 h 430"/>
                <a:gd name="T12" fmla="*/ 5 w 249"/>
                <a:gd name="T13" fmla="*/ 321 h 430"/>
                <a:gd name="T14" fmla="*/ 65 w 249"/>
                <a:gd name="T15" fmla="*/ 361 h 430"/>
                <a:gd name="T16" fmla="*/ 110 w 249"/>
                <a:gd name="T17"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30">
                  <a:moveTo>
                    <a:pt x="126" y="0"/>
                  </a:moveTo>
                  <a:cubicBezTo>
                    <a:pt x="123" y="36"/>
                    <a:pt x="123" y="82"/>
                    <a:pt x="157" y="104"/>
                  </a:cubicBezTo>
                  <a:cubicBezTo>
                    <a:pt x="179" y="119"/>
                    <a:pt x="203" y="128"/>
                    <a:pt x="221" y="149"/>
                  </a:cubicBezTo>
                  <a:cubicBezTo>
                    <a:pt x="238" y="169"/>
                    <a:pt x="249" y="196"/>
                    <a:pt x="243" y="223"/>
                  </a:cubicBezTo>
                  <a:cubicBezTo>
                    <a:pt x="234" y="265"/>
                    <a:pt x="190" y="277"/>
                    <a:pt x="153" y="286"/>
                  </a:cubicBezTo>
                  <a:cubicBezTo>
                    <a:pt x="131" y="292"/>
                    <a:pt x="109" y="296"/>
                    <a:pt x="86" y="298"/>
                  </a:cubicBezTo>
                  <a:cubicBezTo>
                    <a:pt x="66" y="301"/>
                    <a:pt x="11" y="293"/>
                    <a:pt x="5" y="321"/>
                  </a:cubicBezTo>
                  <a:cubicBezTo>
                    <a:pt x="0" y="350"/>
                    <a:pt x="48" y="353"/>
                    <a:pt x="65" y="361"/>
                  </a:cubicBezTo>
                  <a:cubicBezTo>
                    <a:pt x="92" y="375"/>
                    <a:pt x="107" y="400"/>
                    <a:pt x="110" y="43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grpSp>
        <p:nvGrpSpPr>
          <p:cNvPr id="671" name="Group 670"/>
          <p:cNvGrpSpPr/>
          <p:nvPr/>
        </p:nvGrpSpPr>
        <p:grpSpPr>
          <a:xfrm>
            <a:off x="7286845" y="3182400"/>
            <a:ext cx="390204" cy="1849771"/>
            <a:chOff x="6991350" y="3056784"/>
            <a:chExt cx="382588" cy="1813666"/>
          </a:xfrm>
        </p:grpSpPr>
        <p:grpSp>
          <p:nvGrpSpPr>
            <p:cNvPr id="667" name="Group 666"/>
            <p:cNvGrpSpPr/>
            <p:nvPr/>
          </p:nvGrpSpPr>
          <p:grpSpPr>
            <a:xfrm>
              <a:off x="6991350" y="3092450"/>
              <a:ext cx="382588" cy="1778000"/>
              <a:chOff x="6991350" y="3092450"/>
              <a:chExt cx="382588" cy="1778000"/>
            </a:xfrm>
          </p:grpSpPr>
          <p:sp>
            <p:nvSpPr>
              <p:cNvPr id="646" name="AutoShape 160"/>
              <p:cNvSpPr>
                <a:spLocks noChangeAspect="1" noChangeArrowheads="1" noTextEdit="1"/>
              </p:cNvSpPr>
              <p:nvPr/>
            </p:nvSpPr>
            <p:spPr bwMode="auto">
              <a:xfrm>
                <a:off x="6991350" y="3092450"/>
                <a:ext cx="38258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sp>
            <p:nvSpPr>
              <p:cNvPr id="647" name="Freeform 162"/>
              <p:cNvSpPr>
                <a:spLocks/>
              </p:cNvSpPr>
              <p:nvPr/>
            </p:nvSpPr>
            <p:spPr bwMode="auto">
              <a:xfrm>
                <a:off x="7058192" y="3428720"/>
                <a:ext cx="315592" cy="856674"/>
              </a:xfrm>
              <a:custGeom>
                <a:avLst/>
                <a:gdLst>
                  <a:gd name="T0" fmla="*/ 29 w 73"/>
                  <a:gd name="T1" fmla="*/ 0 h 320"/>
                  <a:gd name="T2" fmla="*/ 26 w 73"/>
                  <a:gd name="T3" fmla="*/ 52 h 320"/>
                  <a:gd name="T4" fmla="*/ 12 w 73"/>
                  <a:gd name="T5" fmla="*/ 64 h 320"/>
                  <a:gd name="T6" fmla="*/ 1 w 73"/>
                  <a:gd name="T7" fmla="*/ 86 h 320"/>
                  <a:gd name="T8" fmla="*/ 42 w 73"/>
                  <a:gd name="T9" fmla="*/ 130 h 320"/>
                  <a:gd name="T10" fmla="*/ 70 w 73"/>
                  <a:gd name="T11" fmla="*/ 183 h 320"/>
                  <a:gd name="T12" fmla="*/ 49 w 73"/>
                  <a:gd name="T13" fmla="*/ 251 h 320"/>
                  <a:gd name="T14" fmla="*/ 53 w 73"/>
                  <a:gd name="T15" fmla="*/ 320 h 3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320">
                    <a:moveTo>
                      <a:pt x="29" y="0"/>
                    </a:moveTo>
                    <a:cubicBezTo>
                      <a:pt x="29" y="17"/>
                      <a:pt x="33" y="35"/>
                      <a:pt x="26" y="52"/>
                    </a:cubicBezTo>
                    <a:cubicBezTo>
                      <a:pt x="24" y="58"/>
                      <a:pt x="18" y="61"/>
                      <a:pt x="12" y="64"/>
                    </a:cubicBezTo>
                    <a:cubicBezTo>
                      <a:pt x="5" y="69"/>
                      <a:pt x="1" y="78"/>
                      <a:pt x="1" y="86"/>
                    </a:cubicBezTo>
                    <a:cubicBezTo>
                      <a:pt x="0" y="111"/>
                      <a:pt x="26" y="116"/>
                      <a:pt x="42" y="130"/>
                    </a:cubicBezTo>
                    <a:cubicBezTo>
                      <a:pt x="58" y="144"/>
                      <a:pt x="68" y="163"/>
                      <a:pt x="70" y="183"/>
                    </a:cubicBezTo>
                    <a:cubicBezTo>
                      <a:pt x="73" y="209"/>
                      <a:pt x="58" y="228"/>
                      <a:pt x="49" y="251"/>
                    </a:cubicBezTo>
                    <a:cubicBezTo>
                      <a:pt x="40" y="273"/>
                      <a:pt x="42" y="299"/>
                      <a:pt x="53" y="320"/>
                    </a:cubicBezTo>
                  </a:path>
                </a:pathLst>
              </a:custGeom>
              <a:noFill/>
              <a:ln w="3810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666" name="Freeform 168"/>
            <p:cNvSpPr>
              <a:spLocks/>
            </p:cNvSpPr>
            <p:nvPr/>
          </p:nvSpPr>
          <p:spPr bwMode="auto">
            <a:xfrm>
              <a:off x="7055567" y="3056784"/>
              <a:ext cx="254000" cy="398462"/>
            </a:xfrm>
            <a:custGeom>
              <a:avLst/>
              <a:gdLst>
                <a:gd name="T0" fmla="*/ 20 w 67"/>
                <a:gd name="T1" fmla="*/ 0 h 105"/>
                <a:gd name="T2" fmla="*/ 20 w 67"/>
                <a:gd name="T3" fmla="*/ 16 h 105"/>
                <a:gd name="T4" fmla="*/ 47 w 67"/>
                <a:gd name="T5" fmla="*/ 16 h 105"/>
                <a:gd name="T6" fmla="*/ 47 w 67"/>
                <a:gd name="T7" fmla="*/ 0 h 105"/>
                <a:gd name="T8" fmla="*/ 53 w 67"/>
                <a:gd name="T9" fmla="*/ 0 h 105"/>
                <a:gd name="T10" fmla="*/ 53 w 67"/>
                <a:gd name="T11" fmla="*/ 16 h 105"/>
                <a:gd name="T12" fmla="*/ 67 w 67"/>
                <a:gd name="T13" fmla="*/ 16 h 105"/>
                <a:gd name="T14" fmla="*/ 67 w 67"/>
                <a:gd name="T15" fmla="*/ 56 h 105"/>
                <a:gd name="T16" fmla="*/ 44 w 67"/>
                <a:gd name="T17" fmla="*/ 84 h 105"/>
                <a:gd name="T18" fmla="*/ 44 w 67"/>
                <a:gd name="T19" fmla="*/ 105 h 105"/>
                <a:gd name="T20" fmla="*/ 24 w 67"/>
                <a:gd name="T21" fmla="*/ 105 h 105"/>
                <a:gd name="T22" fmla="*/ 24 w 67"/>
                <a:gd name="T23" fmla="*/ 84 h 105"/>
                <a:gd name="T24" fmla="*/ 0 w 67"/>
                <a:gd name="T25" fmla="*/ 56 h 105"/>
                <a:gd name="T26" fmla="*/ 0 w 67"/>
                <a:gd name="T27" fmla="*/ 16 h 105"/>
                <a:gd name="T28" fmla="*/ 14 w 67"/>
                <a:gd name="T29" fmla="*/ 16 h 105"/>
                <a:gd name="T30" fmla="*/ 14 w 67"/>
                <a:gd name="T31" fmla="*/ 0 h 105"/>
                <a:gd name="T32" fmla="*/ 20 w 67"/>
                <a:gd name="T3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105">
                  <a:moveTo>
                    <a:pt x="20" y="0"/>
                  </a:moveTo>
                  <a:cubicBezTo>
                    <a:pt x="20" y="16"/>
                    <a:pt x="20" y="16"/>
                    <a:pt x="20" y="16"/>
                  </a:cubicBezTo>
                  <a:cubicBezTo>
                    <a:pt x="20" y="16"/>
                    <a:pt x="20" y="16"/>
                    <a:pt x="47" y="16"/>
                  </a:cubicBezTo>
                  <a:cubicBezTo>
                    <a:pt x="47" y="0"/>
                    <a:pt x="47" y="0"/>
                    <a:pt x="47" y="0"/>
                  </a:cubicBezTo>
                  <a:cubicBezTo>
                    <a:pt x="53" y="0"/>
                    <a:pt x="53" y="0"/>
                    <a:pt x="53" y="0"/>
                  </a:cubicBezTo>
                  <a:cubicBezTo>
                    <a:pt x="53" y="4"/>
                    <a:pt x="53" y="9"/>
                    <a:pt x="53" y="16"/>
                  </a:cubicBezTo>
                  <a:cubicBezTo>
                    <a:pt x="53" y="16"/>
                    <a:pt x="53" y="16"/>
                    <a:pt x="67" y="16"/>
                  </a:cubicBezTo>
                  <a:cubicBezTo>
                    <a:pt x="67" y="16"/>
                    <a:pt x="67" y="16"/>
                    <a:pt x="67" y="56"/>
                  </a:cubicBezTo>
                  <a:cubicBezTo>
                    <a:pt x="67" y="65"/>
                    <a:pt x="57" y="79"/>
                    <a:pt x="44" y="84"/>
                  </a:cubicBezTo>
                  <a:cubicBezTo>
                    <a:pt x="44" y="84"/>
                    <a:pt x="44" y="84"/>
                    <a:pt x="44" y="105"/>
                  </a:cubicBezTo>
                  <a:cubicBezTo>
                    <a:pt x="24" y="105"/>
                    <a:pt x="24" y="105"/>
                    <a:pt x="24" y="105"/>
                  </a:cubicBezTo>
                  <a:cubicBezTo>
                    <a:pt x="24" y="105"/>
                    <a:pt x="24" y="105"/>
                    <a:pt x="24" y="84"/>
                  </a:cubicBezTo>
                  <a:cubicBezTo>
                    <a:pt x="10" y="79"/>
                    <a:pt x="0" y="65"/>
                    <a:pt x="0" y="56"/>
                  </a:cubicBezTo>
                  <a:cubicBezTo>
                    <a:pt x="0" y="56"/>
                    <a:pt x="0" y="56"/>
                    <a:pt x="0" y="16"/>
                  </a:cubicBezTo>
                  <a:cubicBezTo>
                    <a:pt x="0" y="16"/>
                    <a:pt x="0" y="16"/>
                    <a:pt x="14" y="16"/>
                  </a:cubicBezTo>
                  <a:cubicBezTo>
                    <a:pt x="14" y="16"/>
                    <a:pt x="14" y="16"/>
                    <a:pt x="14" y="0"/>
                  </a:cubicBezTo>
                  <a:lnTo>
                    <a:pt x="20" y="0"/>
                  </a:lnTo>
                  <a:close/>
                </a:path>
              </a:pathLst>
            </a:custGeom>
            <a:solidFill>
              <a:srgbClr val="333333"/>
            </a:solidFill>
            <a:ln>
              <a:noFill/>
            </a:ln>
          </p:spPr>
          <p:txBody>
            <a:bodyPr vert="horz" wrap="square" lIns="93260" tIns="46630" rIns="93260" bIns="46630" numCol="1" anchor="t" anchorCtr="0" compatLnSpc="1">
              <a:prstTxWarp prst="textNoShape">
                <a:avLst/>
              </a:prstTxWarp>
            </a:bodyPr>
            <a:lstStyle/>
            <a:p>
              <a:endParaRPr lang="en-US" sz="1836">
                <a:solidFill>
                  <a:srgbClr val="404040"/>
                </a:solidFill>
              </a:endParaRPr>
            </a:p>
          </p:txBody>
        </p:sp>
      </p:grpSp>
      <p:sp>
        <p:nvSpPr>
          <p:cNvPr id="1281" name="Rectangle 1280"/>
          <p:cNvSpPr/>
          <p:nvPr/>
        </p:nvSpPr>
        <p:spPr bwMode="auto">
          <a:xfrm>
            <a:off x="2687674" y="-1360046"/>
            <a:ext cx="770623" cy="824914"/>
          </a:xfrm>
          <a:prstGeom prst="rect">
            <a:avLst/>
          </a:prstGeom>
          <a:solidFill>
            <a:srgbClr val="5C2D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3260" tIns="93260" rIns="34977" bIns="34977" rtlCol="0" anchor="b" anchorCtr="0"/>
          <a:lstStyle/>
          <a:p>
            <a:pPr algn="ctr" defTabSz="950961"/>
            <a:endParaRPr lang="en-US" sz="816" dirty="0">
              <a:gradFill>
                <a:gsLst>
                  <a:gs pos="0">
                    <a:srgbClr val="FFFFFF"/>
                  </a:gs>
                  <a:gs pos="100000">
                    <a:srgbClr val="FFFFFF"/>
                  </a:gs>
                </a:gsLst>
                <a:lin ang="5400000" scaled="0"/>
              </a:gradFill>
              <a:ea typeface="Segoe UI" pitchFamily="34" charset="0"/>
              <a:cs typeface="Segoe UI" pitchFamily="34" charset="0"/>
            </a:endParaRPr>
          </a:p>
        </p:txBody>
      </p:sp>
      <p:sp>
        <p:nvSpPr>
          <p:cNvPr id="174" name="Title 1"/>
          <p:cNvSpPr>
            <a:spLocks noGrp="1"/>
          </p:cNvSpPr>
          <p:nvPr>
            <p:ph type="title"/>
          </p:nvPr>
        </p:nvSpPr>
        <p:spPr>
          <a:xfrm>
            <a:off x="275481" y="295274"/>
            <a:ext cx="11887878" cy="917575"/>
          </a:xfrm>
        </p:spPr>
        <p:txBody>
          <a:bodyPr/>
          <a:lstStyle/>
          <a:p>
            <a:r>
              <a:rPr lang="en-US" dirty="0" smtClean="0"/>
              <a:t>Developer vision</a:t>
            </a:r>
            <a:endParaRPr lang="en-US" dirty="0"/>
          </a:p>
        </p:txBody>
      </p:sp>
    </p:spTree>
    <p:extLst>
      <p:ext uri="{BB962C8B-B14F-4D97-AF65-F5344CB8AC3E}">
        <p14:creationId xmlns:p14="http://schemas.microsoft.com/office/powerpoint/2010/main" val="3155501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277"/>
                                        </p:tgtEl>
                                        <p:attrNameLst>
                                          <p:attrName>style.visibility</p:attrName>
                                        </p:attrNameLst>
                                      </p:cBhvr>
                                      <p:to>
                                        <p:strVal val="visible"/>
                                      </p:to>
                                    </p:set>
                                    <p:anim calcmode="lin" valueType="num">
                                      <p:cBhvr additive="base">
                                        <p:cTn id="7" dur="640" fill="hold"/>
                                        <p:tgtEl>
                                          <p:spTgt spid="1277"/>
                                        </p:tgtEl>
                                        <p:attrNameLst>
                                          <p:attrName>ppt_x</p:attrName>
                                        </p:attrNameLst>
                                      </p:cBhvr>
                                      <p:tavLst>
                                        <p:tav tm="0">
                                          <p:val>
                                            <p:strVal val="0-#ppt_w/2"/>
                                          </p:val>
                                        </p:tav>
                                        <p:tav tm="100000">
                                          <p:val>
                                            <p:strVal val="#ppt_x"/>
                                          </p:val>
                                        </p:tav>
                                      </p:tavLst>
                                    </p:anim>
                                    <p:anim calcmode="lin" valueType="num">
                                      <p:cBhvr additive="base">
                                        <p:cTn id="8" dur="640" fill="hold"/>
                                        <p:tgtEl>
                                          <p:spTgt spid="1277"/>
                                        </p:tgtEl>
                                        <p:attrNameLst>
                                          <p:attrName>ppt_y</p:attrName>
                                        </p:attrNameLst>
                                      </p:cBhvr>
                                      <p:tavLst>
                                        <p:tav tm="0">
                                          <p:val>
                                            <p:strVal val="#ppt_y"/>
                                          </p:val>
                                        </p:tav>
                                        <p:tav tm="100000">
                                          <p:val>
                                            <p:strVal val="#ppt_y"/>
                                          </p:val>
                                        </p:tav>
                                      </p:tavLst>
                                    </p:anim>
                                  </p:childTnLst>
                                </p:cTn>
                              </p:par>
                            </p:childTnLst>
                          </p:cTn>
                        </p:par>
                        <p:par>
                          <p:cTn id="9" fill="hold">
                            <p:stCondLst>
                              <p:cond delay="640"/>
                            </p:stCondLst>
                            <p:childTnLst>
                              <p:par>
                                <p:cTn id="10" presetID="2" presetClass="entr" presetSubtype="2" decel="100000" fill="hold" grpId="0" nodeType="afterEffect">
                                  <p:stCondLst>
                                    <p:cond delay="0"/>
                                  </p:stCondLst>
                                  <p:childTnLst>
                                    <p:set>
                                      <p:cBhvr>
                                        <p:cTn id="11" dur="1" fill="hold">
                                          <p:stCondLst>
                                            <p:cond delay="0"/>
                                          </p:stCondLst>
                                        </p:cTn>
                                        <p:tgtEl>
                                          <p:spTgt spid="1210"/>
                                        </p:tgtEl>
                                        <p:attrNameLst>
                                          <p:attrName>style.visibility</p:attrName>
                                        </p:attrNameLst>
                                      </p:cBhvr>
                                      <p:to>
                                        <p:strVal val="visible"/>
                                      </p:to>
                                    </p:set>
                                    <p:anim calcmode="lin" valueType="num">
                                      <p:cBhvr additive="base">
                                        <p:cTn id="12" dur="640" fill="hold"/>
                                        <p:tgtEl>
                                          <p:spTgt spid="1210"/>
                                        </p:tgtEl>
                                        <p:attrNameLst>
                                          <p:attrName>ppt_x</p:attrName>
                                        </p:attrNameLst>
                                      </p:cBhvr>
                                      <p:tavLst>
                                        <p:tav tm="0">
                                          <p:val>
                                            <p:strVal val="1+#ppt_w/2"/>
                                          </p:val>
                                        </p:tav>
                                        <p:tav tm="100000">
                                          <p:val>
                                            <p:strVal val="#ppt_x"/>
                                          </p:val>
                                        </p:tav>
                                      </p:tavLst>
                                    </p:anim>
                                    <p:anim calcmode="lin" valueType="num">
                                      <p:cBhvr additive="base">
                                        <p:cTn id="13" dur="640" fill="hold"/>
                                        <p:tgtEl>
                                          <p:spTgt spid="12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10"/>
                                        </p:tgtEl>
                                        <p:attrNameLst>
                                          <p:attrName>style.visibility</p:attrName>
                                        </p:attrNameLst>
                                      </p:cBhvr>
                                      <p:to>
                                        <p:strVal val="visible"/>
                                      </p:to>
                                    </p:set>
                                    <p:animEffect transition="in" filter="fade">
                                      <p:cBhvr>
                                        <p:cTn id="18" dur="500"/>
                                        <p:tgtEl>
                                          <p:spTgt spid="610"/>
                                        </p:tgtEl>
                                      </p:cBhvr>
                                    </p:animEffect>
                                    <p:anim calcmode="lin" valueType="num">
                                      <p:cBhvr>
                                        <p:cTn id="19" dur="500" fill="hold"/>
                                        <p:tgtEl>
                                          <p:spTgt spid="610"/>
                                        </p:tgtEl>
                                        <p:attrNameLst>
                                          <p:attrName>ppt_x</p:attrName>
                                        </p:attrNameLst>
                                      </p:cBhvr>
                                      <p:tavLst>
                                        <p:tav tm="0">
                                          <p:val>
                                            <p:strVal val="#ppt_x"/>
                                          </p:val>
                                        </p:tav>
                                        <p:tav tm="100000">
                                          <p:val>
                                            <p:strVal val="#ppt_x"/>
                                          </p:val>
                                        </p:tav>
                                      </p:tavLst>
                                    </p:anim>
                                    <p:anim calcmode="lin" valueType="num">
                                      <p:cBhvr>
                                        <p:cTn id="20" dur="500" fill="hold"/>
                                        <p:tgtEl>
                                          <p:spTgt spid="610"/>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574"/>
                                        </p:tgtEl>
                                        <p:attrNameLst>
                                          <p:attrName>style.visibility</p:attrName>
                                        </p:attrNameLst>
                                      </p:cBhvr>
                                      <p:to>
                                        <p:strVal val="visible"/>
                                      </p:to>
                                    </p:set>
                                    <p:animEffect transition="in" filter="fade">
                                      <p:cBhvr>
                                        <p:cTn id="24" dur="500"/>
                                        <p:tgtEl>
                                          <p:spTgt spid="574"/>
                                        </p:tgtEl>
                                      </p:cBhvr>
                                    </p:animEffect>
                                    <p:anim calcmode="lin" valueType="num">
                                      <p:cBhvr>
                                        <p:cTn id="25" dur="500" fill="hold"/>
                                        <p:tgtEl>
                                          <p:spTgt spid="574"/>
                                        </p:tgtEl>
                                        <p:attrNameLst>
                                          <p:attrName>ppt_x</p:attrName>
                                        </p:attrNameLst>
                                      </p:cBhvr>
                                      <p:tavLst>
                                        <p:tav tm="0">
                                          <p:val>
                                            <p:strVal val="#ppt_x"/>
                                          </p:val>
                                        </p:tav>
                                        <p:tav tm="100000">
                                          <p:val>
                                            <p:strVal val="#ppt_x"/>
                                          </p:val>
                                        </p:tav>
                                      </p:tavLst>
                                    </p:anim>
                                    <p:anim calcmode="lin" valueType="num">
                                      <p:cBhvr>
                                        <p:cTn id="26" dur="500" fill="hold"/>
                                        <p:tgtEl>
                                          <p:spTgt spid="57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575"/>
                                        </p:tgtEl>
                                        <p:attrNameLst>
                                          <p:attrName>style.visibility</p:attrName>
                                        </p:attrNameLst>
                                      </p:cBhvr>
                                      <p:to>
                                        <p:strVal val="visible"/>
                                      </p:to>
                                    </p:set>
                                    <p:animEffect transition="in" filter="fade">
                                      <p:cBhvr>
                                        <p:cTn id="30" dur="500"/>
                                        <p:tgtEl>
                                          <p:spTgt spid="575"/>
                                        </p:tgtEl>
                                      </p:cBhvr>
                                    </p:animEffect>
                                    <p:anim calcmode="lin" valueType="num">
                                      <p:cBhvr>
                                        <p:cTn id="31" dur="500" fill="hold"/>
                                        <p:tgtEl>
                                          <p:spTgt spid="575"/>
                                        </p:tgtEl>
                                        <p:attrNameLst>
                                          <p:attrName>ppt_x</p:attrName>
                                        </p:attrNameLst>
                                      </p:cBhvr>
                                      <p:tavLst>
                                        <p:tav tm="0">
                                          <p:val>
                                            <p:strVal val="#ppt_x"/>
                                          </p:val>
                                        </p:tav>
                                        <p:tav tm="100000">
                                          <p:val>
                                            <p:strVal val="#ppt_x"/>
                                          </p:val>
                                        </p:tav>
                                      </p:tavLst>
                                    </p:anim>
                                    <p:anim calcmode="lin" valueType="num">
                                      <p:cBhvr>
                                        <p:cTn id="32" dur="500" fill="hold"/>
                                        <p:tgtEl>
                                          <p:spTgt spid="575"/>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59"/>
                                        </p:tgtEl>
                                        <p:attrNameLst>
                                          <p:attrName>style.visibility</p:attrName>
                                        </p:attrNameLst>
                                      </p:cBhvr>
                                      <p:to>
                                        <p:strVal val="visible"/>
                                      </p:to>
                                    </p:set>
                                    <p:animEffect transition="in" filter="fade">
                                      <p:cBhvr>
                                        <p:cTn id="36" dur="500"/>
                                        <p:tgtEl>
                                          <p:spTgt spid="559"/>
                                        </p:tgtEl>
                                      </p:cBhvr>
                                    </p:animEffect>
                                    <p:anim calcmode="lin" valueType="num">
                                      <p:cBhvr>
                                        <p:cTn id="37" dur="500" fill="hold"/>
                                        <p:tgtEl>
                                          <p:spTgt spid="559"/>
                                        </p:tgtEl>
                                        <p:attrNameLst>
                                          <p:attrName>ppt_x</p:attrName>
                                        </p:attrNameLst>
                                      </p:cBhvr>
                                      <p:tavLst>
                                        <p:tav tm="0">
                                          <p:val>
                                            <p:strVal val="#ppt_x"/>
                                          </p:val>
                                        </p:tav>
                                        <p:tav tm="100000">
                                          <p:val>
                                            <p:strVal val="#ppt_x"/>
                                          </p:val>
                                        </p:tav>
                                      </p:tavLst>
                                    </p:anim>
                                    <p:anim calcmode="lin" valueType="num">
                                      <p:cBhvr>
                                        <p:cTn id="38" dur="500" fill="hold"/>
                                        <p:tgtEl>
                                          <p:spTgt spid="559"/>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42" presetClass="entr" presetSubtype="0" fill="hold" grpId="0" nodeType="afterEffect">
                                  <p:stCondLst>
                                    <p:cond delay="0"/>
                                  </p:stCondLst>
                                  <p:childTnLst>
                                    <p:set>
                                      <p:cBhvr>
                                        <p:cTn id="41" dur="1" fill="hold">
                                          <p:stCondLst>
                                            <p:cond delay="0"/>
                                          </p:stCondLst>
                                        </p:cTn>
                                        <p:tgtEl>
                                          <p:spTgt spid="537"/>
                                        </p:tgtEl>
                                        <p:attrNameLst>
                                          <p:attrName>style.visibility</p:attrName>
                                        </p:attrNameLst>
                                      </p:cBhvr>
                                      <p:to>
                                        <p:strVal val="visible"/>
                                      </p:to>
                                    </p:set>
                                    <p:animEffect transition="in" filter="fade">
                                      <p:cBhvr>
                                        <p:cTn id="42" dur="500"/>
                                        <p:tgtEl>
                                          <p:spTgt spid="537"/>
                                        </p:tgtEl>
                                      </p:cBhvr>
                                    </p:animEffect>
                                    <p:anim calcmode="lin" valueType="num">
                                      <p:cBhvr>
                                        <p:cTn id="43" dur="500" fill="hold"/>
                                        <p:tgtEl>
                                          <p:spTgt spid="537"/>
                                        </p:tgtEl>
                                        <p:attrNameLst>
                                          <p:attrName>ppt_x</p:attrName>
                                        </p:attrNameLst>
                                      </p:cBhvr>
                                      <p:tavLst>
                                        <p:tav tm="0">
                                          <p:val>
                                            <p:strVal val="#ppt_x"/>
                                          </p:val>
                                        </p:tav>
                                        <p:tav tm="100000">
                                          <p:val>
                                            <p:strVal val="#ppt_x"/>
                                          </p:val>
                                        </p:tav>
                                      </p:tavLst>
                                    </p:anim>
                                    <p:anim calcmode="lin" valueType="num">
                                      <p:cBhvr>
                                        <p:cTn id="44" dur="500" fill="hold"/>
                                        <p:tgtEl>
                                          <p:spTgt spid="537"/>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515"/>
                                        </p:tgtEl>
                                        <p:attrNameLst>
                                          <p:attrName>style.visibility</p:attrName>
                                        </p:attrNameLst>
                                      </p:cBhvr>
                                      <p:to>
                                        <p:strVal val="visible"/>
                                      </p:to>
                                    </p:set>
                                    <p:animEffect transition="in" filter="fade">
                                      <p:cBhvr>
                                        <p:cTn id="48" dur="500"/>
                                        <p:tgtEl>
                                          <p:spTgt spid="515"/>
                                        </p:tgtEl>
                                      </p:cBhvr>
                                    </p:animEffect>
                                    <p:anim calcmode="lin" valueType="num">
                                      <p:cBhvr>
                                        <p:cTn id="49" dur="500" fill="hold"/>
                                        <p:tgtEl>
                                          <p:spTgt spid="515"/>
                                        </p:tgtEl>
                                        <p:attrNameLst>
                                          <p:attrName>ppt_x</p:attrName>
                                        </p:attrNameLst>
                                      </p:cBhvr>
                                      <p:tavLst>
                                        <p:tav tm="0">
                                          <p:val>
                                            <p:strVal val="#ppt_x"/>
                                          </p:val>
                                        </p:tav>
                                        <p:tav tm="100000">
                                          <p:val>
                                            <p:strVal val="#ppt_x"/>
                                          </p:val>
                                        </p:tav>
                                      </p:tavLst>
                                    </p:anim>
                                    <p:anim calcmode="lin" valueType="num">
                                      <p:cBhvr>
                                        <p:cTn id="50" dur="500" fill="hold"/>
                                        <p:tgtEl>
                                          <p:spTgt spid="51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497"/>
                                        </p:tgtEl>
                                        <p:attrNameLst>
                                          <p:attrName>style.visibility</p:attrName>
                                        </p:attrNameLst>
                                      </p:cBhvr>
                                      <p:to>
                                        <p:strVal val="visible"/>
                                      </p:to>
                                    </p:set>
                                    <p:animEffect transition="in" filter="fade">
                                      <p:cBhvr>
                                        <p:cTn id="54" dur="500"/>
                                        <p:tgtEl>
                                          <p:spTgt spid="497"/>
                                        </p:tgtEl>
                                      </p:cBhvr>
                                    </p:animEffect>
                                    <p:anim calcmode="lin" valueType="num">
                                      <p:cBhvr>
                                        <p:cTn id="55" dur="500" fill="hold"/>
                                        <p:tgtEl>
                                          <p:spTgt spid="497"/>
                                        </p:tgtEl>
                                        <p:attrNameLst>
                                          <p:attrName>ppt_x</p:attrName>
                                        </p:attrNameLst>
                                      </p:cBhvr>
                                      <p:tavLst>
                                        <p:tav tm="0">
                                          <p:val>
                                            <p:strVal val="#ppt_x"/>
                                          </p:val>
                                        </p:tav>
                                        <p:tav tm="100000">
                                          <p:val>
                                            <p:strVal val="#ppt_x"/>
                                          </p:val>
                                        </p:tav>
                                      </p:tavLst>
                                    </p:anim>
                                    <p:anim calcmode="lin" valueType="num">
                                      <p:cBhvr>
                                        <p:cTn id="56" dur="500" fill="hold"/>
                                        <p:tgtEl>
                                          <p:spTgt spid="49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671"/>
                                        </p:tgtEl>
                                        <p:attrNameLst>
                                          <p:attrName>style.visibility</p:attrName>
                                        </p:attrNameLst>
                                      </p:cBhvr>
                                      <p:to>
                                        <p:strVal val="visible"/>
                                      </p:to>
                                    </p:set>
                                    <p:animEffect transition="in" filter="wipe(down)">
                                      <p:cBhvr>
                                        <p:cTn id="61" dur="1000"/>
                                        <p:tgtEl>
                                          <p:spTgt spid="671"/>
                                        </p:tgtEl>
                                      </p:cBhvr>
                                    </p:animEffect>
                                  </p:childTnLst>
                                </p:cTn>
                              </p:par>
                            </p:childTnLst>
                          </p:cTn>
                        </p:par>
                        <p:par>
                          <p:cTn id="62" fill="hold">
                            <p:stCondLst>
                              <p:cond delay="1000"/>
                            </p:stCondLst>
                            <p:childTnLst>
                              <p:par>
                                <p:cTn id="63" presetID="19" presetClass="emph" presetSubtype="0" fill="hold" grpId="0" nodeType="afterEffect">
                                  <p:stCondLst>
                                    <p:cond delay="0"/>
                                  </p:stCondLst>
                                  <p:childTnLst>
                                    <p:animClr clrSpc="rgb" dir="cw">
                                      <p:cBhvr override="childStyle">
                                        <p:cTn id="64" dur="500" fill="hold"/>
                                        <p:tgtEl>
                                          <p:spTgt spid="24"/>
                                        </p:tgtEl>
                                        <p:attrNameLst>
                                          <p:attrName>style.color</p:attrName>
                                        </p:attrNameLst>
                                      </p:cBhvr>
                                      <p:to>
                                        <a:srgbClr val="0078D7"/>
                                      </p:to>
                                    </p:animClr>
                                    <p:animClr clrSpc="rgb" dir="cw">
                                      <p:cBhvr>
                                        <p:cTn id="65" dur="500" fill="hold"/>
                                        <p:tgtEl>
                                          <p:spTgt spid="24"/>
                                        </p:tgtEl>
                                        <p:attrNameLst>
                                          <p:attrName>fillcolor</p:attrName>
                                        </p:attrNameLst>
                                      </p:cBhvr>
                                      <p:to>
                                        <a:srgbClr val="0078D7"/>
                                      </p:to>
                                    </p:animClr>
                                    <p:set>
                                      <p:cBhvr>
                                        <p:cTn id="66" dur="500" fill="hold"/>
                                        <p:tgtEl>
                                          <p:spTgt spid="24"/>
                                        </p:tgtEl>
                                        <p:attrNameLst>
                                          <p:attrName>fill.type</p:attrName>
                                        </p:attrNameLst>
                                      </p:cBhvr>
                                      <p:to>
                                        <p:strVal val="solid"/>
                                      </p:to>
                                    </p:set>
                                    <p:set>
                                      <p:cBhvr>
                                        <p:cTn id="67" dur="500" fill="hold"/>
                                        <p:tgtEl>
                                          <p:spTgt spid="24"/>
                                        </p:tgtEl>
                                        <p:attrNameLst>
                                          <p:attrName>fill.on</p:attrName>
                                        </p:attrNameLst>
                                      </p:cBhvr>
                                      <p:to>
                                        <p:strVal val="true"/>
                                      </p:to>
                                    </p:set>
                                  </p:childTnLst>
                                </p:cTn>
                              </p:par>
                            </p:childTnLst>
                          </p:cTn>
                        </p:par>
                        <p:par>
                          <p:cTn id="68" fill="hold">
                            <p:stCondLst>
                              <p:cond delay="1500"/>
                            </p:stCondLst>
                            <p:childTnLst>
                              <p:par>
                                <p:cTn id="69" presetID="22" presetClass="entr" presetSubtype="4" fill="hold" nodeType="afterEffect">
                                  <p:stCondLst>
                                    <p:cond delay="0"/>
                                  </p:stCondLst>
                                  <p:childTnLst>
                                    <p:set>
                                      <p:cBhvr>
                                        <p:cTn id="70" dur="1" fill="hold">
                                          <p:stCondLst>
                                            <p:cond delay="0"/>
                                          </p:stCondLst>
                                        </p:cTn>
                                        <p:tgtEl>
                                          <p:spTgt spid="668"/>
                                        </p:tgtEl>
                                        <p:attrNameLst>
                                          <p:attrName>style.visibility</p:attrName>
                                        </p:attrNameLst>
                                      </p:cBhvr>
                                      <p:to>
                                        <p:strVal val="visible"/>
                                      </p:to>
                                    </p:set>
                                    <p:animEffect transition="in" filter="wipe(down)">
                                      <p:cBhvr>
                                        <p:cTn id="71" dur="600"/>
                                        <p:tgtEl>
                                          <p:spTgt spid="668"/>
                                        </p:tgtEl>
                                      </p:cBhvr>
                                    </p:animEffect>
                                  </p:childTnLst>
                                </p:cTn>
                              </p:par>
                            </p:childTnLst>
                          </p:cTn>
                        </p:par>
                        <p:par>
                          <p:cTn id="72" fill="hold">
                            <p:stCondLst>
                              <p:cond delay="2100"/>
                            </p:stCondLst>
                            <p:childTnLst>
                              <p:par>
                                <p:cTn id="73" presetID="19" presetClass="emph" presetSubtype="0" fill="hold" grpId="0" nodeType="afterEffect">
                                  <p:stCondLst>
                                    <p:cond delay="0"/>
                                  </p:stCondLst>
                                  <p:childTnLst>
                                    <p:animClr clrSpc="rgb" dir="cw">
                                      <p:cBhvr override="childStyle">
                                        <p:cTn id="74" dur="500" fill="hold"/>
                                        <p:tgtEl>
                                          <p:spTgt spid="333"/>
                                        </p:tgtEl>
                                        <p:attrNameLst>
                                          <p:attrName>style.color</p:attrName>
                                        </p:attrNameLst>
                                      </p:cBhvr>
                                      <p:to>
                                        <a:srgbClr val="FF8C00"/>
                                      </p:to>
                                    </p:animClr>
                                    <p:animClr clrSpc="rgb" dir="cw">
                                      <p:cBhvr>
                                        <p:cTn id="75" dur="500" fill="hold"/>
                                        <p:tgtEl>
                                          <p:spTgt spid="333"/>
                                        </p:tgtEl>
                                        <p:attrNameLst>
                                          <p:attrName>fillcolor</p:attrName>
                                        </p:attrNameLst>
                                      </p:cBhvr>
                                      <p:to>
                                        <a:srgbClr val="FF8C00"/>
                                      </p:to>
                                    </p:animClr>
                                    <p:set>
                                      <p:cBhvr>
                                        <p:cTn id="76" dur="500" fill="hold"/>
                                        <p:tgtEl>
                                          <p:spTgt spid="333"/>
                                        </p:tgtEl>
                                        <p:attrNameLst>
                                          <p:attrName>fill.type</p:attrName>
                                        </p:attrNameLst>
                                      </p:cBhvr>
                                      <p:to>
                                        <p:strVal val="solid"/>
                                      </p:to>
                                    </p:set>
                                    <p:set>
                                      <p:cBhvr>
                                        <p:cTn id="77" dur="500" fill="hold"/>
                                        <p:tgtEl>
                                          <p:spTgt spid="333"/>
                                        </p:tgtEl>
                                        <p:attrNameLst>
                                          <p:attrName>fill.on</p:attrName>
                                        </p:attrNameLst>
                                      </p:cBhvr>
                                      <p:to>
                                        <p:strVal val="true"/>
                                      </p:to>
                                    </p:set>
                                  </p:childTnLst>
                                </p:cTn>
                              </p:par>
                            </p:childTnLst>
                          </p:cTn>
                        </p:par>
                        <p:par>
                          <p:cTn id="78" fill="hold">
                            <p:stCondLst>
                              <p:cond delay="2600"/>
                            </p:stCondLst>
                            <p:childTnLst>
                              <p:par>
                                <p:cTn id="79" presetID="22" presetClass="entr" presetSubtype="4" fill="hold" nodeType="afterEffect">
                                  <p:stCondLst>
                                    <p:cond delay="0"/>
                                  </p:stCondLst>
                                  <p:childTnLst>
                                    <p:set>
                                      <p:cBhvr>
                                        <p:cTn id="80" dur="1" fill="hold">
                                          <p:stCondLst>
                                            <p:cond delay="0"/>
                                          </p:stCondLst>
                                        </p:cTn>
                                        <p:tgtEl>
                                          <p:spTgt spid="669"/>
                                        </p:tgtEl>
                                        <p:attrNameLst>
                                          <p:attrName>style.visibility</p:attrName>
                                        </p:attrNameLst>
                                      </p:cBhvr>
                                      <p:to>
                                        <p:strVal val="visible"/>
                                      </p:to>
                                    </p:set>
                                    <p:animEffect transition="in" filter="wipe(down)">
                                      <p:cBhvr>
                                        <p:cTn id="81" dur="600"/>
                                        <p:tgtEl>
                                          <p:spTgt spid="669"/>
                                        </p:tgtEl>
                                      </p:cBhvr>
                                    </p:animEffect>
                                  </p:childTnLst>
                                </p:cTn>
                              </p:par>
                            </p:childTnLst>
                          </p:cTn>
                        </p:par>
                        <p:par>
                          <p:cTn id="82" fill="hold">
                            <p:stCondLst>
                              <p:cond delay="3200"/>
                            </p:stCondLst>
                            <p:childTnLst>
                              <p:par>
                                <p:cTn id="83" presetID="19" presetClass="emph" presetSubtype="0" fill="hold" grpId="0" nodeType="afterEffect">
                                  <p:stCondLst>
                                    <p:cond delay="0"/>
                                  </p:stCondLst>
                                  <p:childTnLst>
                                    <p:animClr clrSpc="rgb" dir="cw">
                                      <p:cBhvr override="childStyle">
                                        <p:cTn id="84" dur="500" fill="hold"/>
                                        <p:tgtEl>
                                          <p:spTgt spid="337"/>
                                        </p:tgtEl>
                                        <p:attrNameLst>
                                          <p:attrName>style.color</p:attrName>
                                        </p:attrNameLst>
                                      </p:cBhvr>
                                      <p:to>
                                        <a:srgbClr val="5C2D91"/>
                                      </p:to>
                                    </p:animClr>
                                    <p:animClr clrSpc="rgb" dir="cw">
                                      <p:cBhvr>
                                        <p:cTn id="85" dur="500" fill="hold"/>
                                        <p:tgtEl>
                                          <p:spTgt spid="337"/>
                                        </p:tgtEl>
                                        <p:attrNameLst>
                                          <p:attrName>fillcolor</p:attrName>
                                        </p:attrNameLst>
                                      </p:cBhvr>
                                      <p:to>
                                        <a:srgbClr val="5C2D91"/>
                                      </p:to>
                                    </p:animClr>
                                    <p:set>
                                      <p:cBhvr>
                                        <p:cTn id="86" dur="500" fill="hold"/>
                                        <p:tgtEl>
                                          <p:spTgt spid="337"/>
                                        </p:tgtEl>
                                        <p:attrNameLst>
                                          <p:attrName>fill.type</p:attrName>
                                        </p:attrNameLst>
                                      </p:cBhvr>
                                      <p:to>
                                        <p:strVal val="solid"/>
                                      </p:to>
                                    </p:set>
                                    <p:set>
                                      <p:cBhvr>
                                        <p:cTn id="87" dur="500" fill="hold"/>
                                        <p:tgtEl>
                                          <p:spTgt spid="337"/>
                                        </p:tgtEl>
                                        <p:attrNameLst>
                                          <p:attrName>fill.on</p:attrName>
                                        </p:attrNameLst>
                                      </p:cBhvr>
                                      <p:to>
                                        <p:strVal val="true"/>
                                      </p:to>
                                    </p:set>
                                  </p:childTnLst>
                                </p:cTn>
                              </p:par>
                            </p:childTnLst>
                          </p:cTn>
                        </p:par>
                        <p:par>
                          <p:cTn id="88" fill="hold">
                            <p:stCondLst>
                              <p:cond delay="3700"/>
                            </p:stCondLst>
                            <p:childTnLst>
                              <p:par>
                                <p:cTn id="89" presetID="22" presetClass="entr" presetSubtype="4" fill="hold" nodeType="afterEffect">
                                  <p:stCondLst>
                                    <p:cond delay="0"/>
                                  </p:stCondLst>
                                  <p:childTnLst>
                                    <p:set>
                                      <p:cBhvr>
                                        <p:cTn id="90" dur="1" fill="hold">
                                          <p:stCondLst>
                                            <p:cond delay="0"/>
                                          </p:stCondLst>
                                        </p:cTn>
                                        <p:tgtEl>
                                          <p:spTgt spid="670"/>
                                        </p:tgtEl>
                                        <p:attrNameLst>
                                          <p:attrName>style.visibility</p:attrName>
                                        </p:attrNameLst>
                                      </p:cBhvr>
                                      <p:to>
                                        <p:strVal val="visible"/>
                                      </p:to>
                                    </p:set>
                                    <p:animEffect transition="in" filter="wipe(down)">
                                      <p:cBhvr>
                                        <p:cTn id="91" dur="1000"/>
                                        <p:tgtEl>
                                          <p:spTgt spid="670"/>
                                        </p:tgtEl>
                                      </p:cBhvr>
                                    </p:animEffect>
                                  </p:childTnLst>
                                </p:cTn>
                              </p:par>
                            </p:childTnLst>
                          </p:cTn>
                        </p:par>
                        <p:par>
                          <p:cTn id="92" fill="hold">
                            <p:stCondLst>
                              <p:cond delay="4700"/>
                            </p:stCondLst>
                            <p:childTnLst>
                              <p:par>
                                <p:cTn id="93" presetID="19" presetClass="emph" presetSubtype="0" fill="hold" grpId="0" nodeType="afterEffect">
                                  <p:stCondLst>
                                    <p:cond delay="0"/>
                                  </p:stCondLst>
                                  <p:childTnLst>
                                    <p:animClr clrSpc="rgb" dir="cw">
                                      <p:cBhvr override="childStyle">
                                        <p:cTn id="94" dur="500" fill="hold"/>
                                        <p:tgtEl>
                                          <p:spTgt spid="340"/>
                                        </p:tgtEl>
                                        <p:attrNameLst>
                                          <p:attrName>style.color</p:attrName>
                                        </p:attrNameLst>
                                      </p:cBhvr>
                                      <p:to>
                                        <a:srgbClr val="D83B01"/>
                                      </p:to>
                                    </p:animClr>
                                    <p:animClr clrSpc="rgb" dir="cw">
                                      <p:cBhvr>
                                        <p:cTn id="95" dur="500" fill="hold"/>
                                        <p:tgtEl>
                                          <p:spTgt spid="340"/>
                                        </p:tgtEl>
                                        <p:attrNameLst>
                                          <p:attrName>fillcolor</p:attrName>
                                        </p:attrNameLst>
                                      </p:cBhvr>
                                      <p:to>
                                        <a:srgbClr val="D83B01"/>
                                      </p:to>
                                    </p:animClr>
                                    <p:set>
                                      <p:cBhvr>
                                        <p:cTn id="96" dur="500" fill="hold"/>
                                        <p:tgtEl>
                                          <p:spTgt spid="340"/>
                                        </p:tgtEl>
                                        <p:attrNameLst>
                                          <p:attrName>fill.type</p:attrName>
                                        </p:attrNameLst>
                                      </p:cBhvr>
                                      <p:to>
                                        <p:strVal val="solid"/>
                                      </p:to>
                                    </p:set>
                                    <p:set>
                                      <p:cBhvr>
                                        <p:cTn id="97" dur="500" fill="hold"/>
                                        <p:tgtEl>
                                          <p:spTgt spid="340"/>
                                        </p:tgtEl>
                                        <p:attrNameLst>
                                          <p:attrName>fill.on</p:attrName>
                                        </p:attrNameLst>
                                      </p:cBhvr>
                                      <p:to>
                                        <p:strVal val="true"/>
                                      </p:to>
                                    </p:set>
                                  </p:childTnLst>
                                </p:cTn>
                              </p:par>
                            </p:childTnLst>
                          </p:cTn>
                        </p:par>
                        <p:par>
                          <p:cTn id="98" fill="hold">
                            <p:stCondLst>
                              <p:cond delay="5200"/>
                            </p:stCondLst>
                            <p:childTnLst>
                              <p:par>
                                <p:cTn id="99" presetID="24" presetClass="emph" presetSubtype="0" fill="hold" grpId="0" nodeType="afterEffect">
                                  <p:stCondLst>
                                    <p:cond delay="0"/>
                                  </p:stCondLst>
                                  <p:childTnLst>
                                    <p:animClr clrSpc="hsl" dir="cw">
                                      <p:cBhvr override="childStyle">
                                        <p:cTn id="100" dur="500" fill="hold"/>
                                        <p:tgtEl>
                                          <p:spTgt spid="29"/>
                                        </p:tgtEl>
                                        <p:attrNameLst>
                                          <p:attrName>style.color</p:attrName>
                                        </p:attrNameLst>
                                      </p:cBhvr>
                                      <p:by>
                                        <p:hsl h="0" s="-12549" l="-25098"/>
                                      </p:by>
                                    </p:animClr>
                                    <p:animClr clrSpc="hsl" dir="cw">
                                      <p:cBhvr>
                                        <p:cTn id="101" dur="500" fill="hold"/>
                                        <p:tgtEl>
                                          <p:spTgt spid="29"/>
                                        </p:tgtEl>
                                        <p:attrNameLst>
                                          <p:attrName>fillcolor</p:attrName>
                                        </p:attrNameLst>
                                      </p:cBhvr>
                                      <p:by>
                                        <p:hsl h="0" s="-12549" l="-25098"/>
                                      </p:by>
                                    </p:animClr>
                                    <p:animClr clrSpc="hsl" dir="cw">
                                      <p:cBhvr>
                                        <p:cTn id="102" dur="500" fill="hold"/>
                                        <p:tgtEl>
                                          <p:spTgt spid="29"/>
                                        </p:tgtEl>
                                        <p:attrNameLst>
                                          <p:attrName>stroke.color</p:attrName>
                                        </p:attrNameLst>
                                      </p:cBhvr>
                                      <p:by>
                                        <p:hsl h="0" s="-12549" l="-25098"/>
                                      </p:by>
                                    </p:animClr>
                                    <p:set>
                                      <p:cBhvr>
                                        <p:cTn id="103"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10" grpId="0" animBg="1"/>
      <p:bldP spid="1277" grpId="0" animBg="1"/>
      <p:bldP spid="610" grpId="0" animBg="1"/>
      <p:bldP spid="574" grpId="0" animBg="1"/>
      <p:bldP spid="575" grpId="0" animBg="1"/>
      <p:bldP spid="559" grpId="0" animBg="1"/>
      <p:bldP spid="537" grpId="0" animBg="1"/>
      <p:bldP spid="515" grpId="0" animBg="1"/>
      <p:bldP spid="497" grpId="0" animBg="1"/>
      <p:bldP spid="24" grpId="0" animBg="1"/>
      <p:bldP spid="333" grpId="0" animBg="1"/>
      <p:bldP spid="337" grpId="0" animBg="1"/>
      <p:bldP spid="3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OneDrive?</a:t>
            </a:r>
            <a:endParaRPr lang="en-US" dirty="0"/>
          </a:p>
        </p:txBody>
      </p:sp>
      <p:sp>
        <p:nvSpPr>
          <p:cNvPr id="4" name="Content Placeholder 3"/>
          <p:cNvSpPr>
            <a:spLocks noGrp="1"/>
          </p:cNvSpPr>
          <p:nvPr>
            <p:ph type="body" sz="quarter" idx="10"/>
          </p:nvPr>
        </p:nvSpPr>
        <p:spPr>
          <a:xfrm>
            <a:off x="274640" y="1212849"/>
            <a:ext cx="5486399" cy="5583067"/>
          </a:xfrm>
        </p:spPr>
        <p:txBody>
          <a:bodyPr/>
          <a:lstStyle/>
          <a:p>
            <a:r>
              <a:rPr lang="en-US" sz="2400" dirty="0"/>
              <a:t>One place for everything in your life / work</a:t>
            </a:r>
          </a:p>
          <a:p>
            <a:r>
              <a:rPr lang="en-US" sz="2400" dirty="0" smtClean="0"/>
              <a:t>Securely </a:t>
            </a:r>
            <a:r>
              <a:rPr lang="en-US" sz="2400" dirty="0"/>
              <a:t>store your files and folders and access them from anywhere</a:t>
            </a:r>
            <a:r>
              <a:rPr lang="en-US" sz="2400" dirty="0" smtClean="0"/>
              <a:t>.</a:t>
            </a:r>
          </a:p>
          <a:p>
            <a:r>
              <a:rPr lang="en-US" sz="2400" dirty="0" smtClean="0"/>
              <a:t>OneDrive for Business has full Office 365 compliance.</a:t>
            </a:r>
            <a:endParaRPr lang="en-US" sz="2400" dirty="0"/>
          </a:p>
          <a:p>
            <a:r>
              <a:rPr lang="en-US" sz="2400" dirty="0"/>
              <a:t>Synchronize files across all your devices.</a:t>
            </a:r>
          </a:p>
          <a:p>
            <a:r>
              <a:rPr lang="en-US" sz="2400" dirty="0"/>
              <a:t>Powerful search capabilities let you quickly and easily find your files.</a:t>
            </a:r>
          </a:p>
          <a:p>
            <a:r>
              <a:rPr lang="en-US" sz="2400" dirty="0"/>
              <a:t>Deeply integrated with </a:t>
            </a:r>
            <a:r>
              <a:rPr lang="en-US" sz="2400" dirty="0" smtClean="0"/>
              <a:t>Office.</a:t>
            </a:r>
          </a:p>
          <a:p>
            <a:r>
              <a:rPr lang="en-US" sz="2400" dirty="0" smtClean="0"/>
              <a:t>Collaborate with others on any device.	</a:t>
            </a:r>
          </a:p>
          <a:p>
            <a:r>
              <a:rPr lang="en-US" sz="2400" dirty="0" smtClean="0"/>
              <a:t>Available </a:t>
            </a:r>
            <a:r>
              <a:rPr lang="en-US" sz="2400" dirty="0"/>
              <a:t>for personal or </a:t>
            </a:r>
            <a:r>
              <a:rPr lang="en-US" sz="2400" dirty="0" smtClean="0"/>
              <a:t>business.</a:t>
            </a:r>
            <a:endParaRPr lang="en-US" sz="2400" dirty="0"/>
          </a:p>
        </p:txBody>
      </p:sp>
      <p:sp>
        <p:nvSpPr>
          <p:cNvPr id="2" name="Text Placeholder 1"/>
          <p:cNvSpPr>
            <a:spLocks noGrp="1"/>
          </p:cNvSpPr>
          <p:nvPr>
            <p:ph type="body" sz="quarter" idx="11"/>
          </p:nvPr>
        </p:nvSpPr>
        <p:spPr/>
        <p:txBody>
          <a:bodyPr/>
          <a:lstStyle/>
          <a:p>
            <a:endParaRPr lang="en-US" dirty="0"/>
          </a:p>
        </p:txBody>
      </p:sp>
      <p:pic>
        <p:nvPicPr>
          <p:cNvPr id="6" name="Picture Placeholder 5"/>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101" b="101"/>
          <a:stretch>
            <a:fillRect/>
          </a:stretch>
        </p:blipFill>
        <p:spPr>
          <a:xfrm>
            <a:off x="7513637" y="1592262"/>
            <a:ext cx="3931920" cy="3922776"/>
          </a:xfrm>
          <a:prstGeom prst="rect">
            <a:avLst/>
          </a:prstGeom>
          <a:noFill/>
          <a:ln>
            <a:noFill/>
          </a:ln>
        </p:spPr>
      </p:pic>
    </p:spTree>
    <p:extLst>
      <p:ext uri="{BB962C8B-B14F-4D97-AF65-F5344CB8AC3E}">
        <p14:creationId xmlns:p14="http://schemas.microsoft.com/office/powerpoint/2010/main" val="355008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1"/>
            <a:ext cx="11887200" cy="5010602"/>
          </a:xfrm>
        </p:spPr>
        <p:txBody>
          <a:bodyPr/>
          <a:lstStyle/>
          <a:p>
            <a:r>
              <a:rPr lang="en-US" dirty="0" smtClean="0"/>
              <a:t>OneDrive for Business</a:t>
            </a:r>
          </a:p>
          <a:p>
            <a:pPr lvl="1"/>
            <a:r>
              <a:rPr lang="en-US" dirty="0" smtClean="0"/>
              <a:t>Secure enterprise-grade storage for business documents and files.</a:t>
            </a:r>
          </a:p>
          <a:p>
            <a:pPr lvl="1"/>
            <a:r>
              <a:rPr lang="en-US" dirty="0" smtClean="0"/>
              <a:t>Office 365 compliance built-in.</a:t>
            </a:r>
          </a:p>
          <a:p>
            <a:pPr lvl="1"/>
            <a:r>
              <a:rPr lang="en-US" dirty="0" smtClean="0"/>
              <a:t>Best for business / enterprise owned content.</a:t>
            </a:r>
            <a:endParaRPr lang="en-US" dirty="0"/>
          </a:p>
          <a:p>
            <a:r>
              <a:rPr lang="en-US" dirty="0"/>
              <a:t>OneDrive</a:t>
            </a:r>
          </a:p>
          <a:p>
            <a:pPr lvl="1"/>
            <a:r>
              <a:rPr lang="en-US" dirty="0"/>
              <a:t>Accessible cloud storage for personal documents, photos, and files that can be accessed from anywhere.</a:t>
            </a:r>
          </a:p>
          <a:p>
            <a:pPr lvl="1"/>
            <a:r>
              <a:rPr lang="en-US" dirty="0"/>
              <a:t>Best for user owned content.</a:t>
            </a:r>
          </a:p>
          <a:p>
            <a:r>
              <a:rPr lang="en-US" dirty="0" smtClean="0"/>
              <a:t>Building solutions that work with both is recommended for many apps.</a:t>
            </a:r>
            <a:endParaRPr lang="en-US" dirty="0"/>
          </a:p>
        </p:txBody>
      </p:sp>
      <p:sp>
        <p:nvSpPr>
          <p:cNvPr id="3" name="Title 2"/>
          <p:cNvSpPr>
            <a:spLocks noGrp="1"/>
          </p:cNvSpPr>
          <p:nvPr>
            <p:ph type="title"/>
          </p:nvPr>
        </p:nvSpPr>
        <p:spPr/>
        <p:txBody>
          <a:bodyPr/>
          <a:lstStyle/>
          <a:p>
            <a:r>
              <a:rPr lang="en-US" dirty="0" smtClean="0"/>
              <a:t>Which to use?</a:t>
            </a:r>
            <a:endParaRPr lang="en-US" dirty="0"/>
          </a:p>
        </p:txBody>
      </p:sp>
    </p:spTree>
    <p:extLst>
      <p:ext uri="{BB962C8B-B14F-4D97-AF65-F5344CB8AC3E}">
        <p14:creationId xmlns:p14="http://schemas.microsoft.com/office/powerpoint/2010/main" val="29681072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use OneDrive as a platform?</a:t>
            </a:r>
            <a:endParaRPr lang="en-US" dirty="0"/>
          </a:p>
        </p:txBody>
      </p:sp>
      <p:sp>
        <p:nvSpPr>
          <p:cNvPr id="2" name="Text Placeholder 1"/>
          <p:cNvSpPr>
            <a:spLocks noGrp="1"/>
          </p:cNvSpPr>
          <p:nvPr>
            <p:ph type="body" sz="quarter" idx="10"/>
          </p:nvPr>
        </p:nvSpPr>
        <p:spPr>
          <a:xfrm>
            <a:off x="274638" y="1212850"/>
            <a:ext cx="11887200" cy="5109091"/>
          </a:xfrm>
        </p:spPr>
        <p:txBody>
          <a:bodyPr/>
          <a:lstStyle/>
          <a:p>
            <a:r>
              <a:rPr lang="en-US" sz="3200" dirty="0" smtClean="0"/>
              <a:t>Connecting your app to where the files are enables new scenarios for your app.</a:t>
            </a:r>
          </a:p>
          <a:p>
            <a:r>
              <a:rPr lang="en-US" sz="3200" dirty="0" smtClean="0"/>
              <a:t>OneDrive has a huge range of people storing files in our cloud.</a:t>
            </a:r>
          </a:p>
          <a:p>
            <a:r>
              <a:rPr lang="en-US" sz="3200" dirty="0" smtClean="0"/>
              <a:t>We are the backend for Microsoft apps and enable great scenarios: Office for iPad, cloud attachments in Outlook.</a:t>
            </a:r>
          </a:p>
          <a:p>
            <a:endParaRPr lang="en-US" sz="3200" dirty="0" smtClean="0"/>
          </a:p>
          <a:p>
            <a:r>
              <a:rPr lang="en-US" sz="3200" dirty="0" smtClean="0"/>
              <a:t>OneDrive can provide value to your app when you store user files and documents there.</a:t>
            </a:r>
          </a:p>
          <a:p>
            <a:r>
              <a:rPr lang="en-US" sz="3200" dirty="0" smtClean="0"/>
              <a:t>Use OneDrive as a backend to build your own killer cloud experiences.</a:t>
            </a:r>
          </a:p>
        </p:txBody>
      </p:sp>
    </p:spTree>
    <p:extLst>
      <p:ext uri="{BB962C8B-B14F-4D97-AF65-F5344CB8AC3E}">
        <p14:creationId xmlns:p14="http://schemas.microsoft.com/office/powerpoint/2010/main" val="84693852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platform</a:t>
            </a:r>
            <a:endParaRPr lang="en-US" dirty="0"/>
          </a:p>
        </p:txBody>
      </p:sp>
      <p:sp>
        <p:nvSpPr>
          <p:cNvPr id="4" name="Rectangle 3"/>
          <p:cNvSpPr/>
          <p:nvPr/>
        </p:nvSpPr>
        <p:spPr bwMode="auto">
          <a:xfrm>
            <a:off x="503237" y="5554662"/>
            <a:ext cx="5257800" cy="91440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OneDrive</a:t>
            </a:r>
            <a:endParaRPr lang="en-US" sz="2000" dirty="0">
              <a:gradFill>
                <a:gsLst>
                  <a:gs pos="16814">
                    <a:srgbClr val="FFFFFF"/>
                  </a:gs>
                  <a:gs pos="46000">
                    <a:srgbClr val="FFFFFF"/>
                  </a:gs>
                </a:gsLst>
                <a:lin ang="5400000" scaled="0"/>
              </a:gradFill>
            </a:endParaRPr>
          </a:p>
        </p:txBody>
      </p:sp>
      <p:sp>
        <p:nvSpPr>
          <p:cNvPr id="5" name="Rectangle 4"/>
          <p:cNvSpPr/>
          <p:nvPr/>
        </p:nvSpPr>
        <p:spPr bwMode="auto">
          <a:xfrm>
            <a:off x="6370637" y="5554662"/>
            <a:ext cx="5465860" cy="91440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OneDrive for Business / SharePoint</a:t>
            </a: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503237" y="4487862"/>
            <a:ext cx="8610600" cy="914400"/>
          </a:xfrm>
          <a:prstGeom prst="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OneDrive API</a:t>
            </a: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9266236" y="4487862"/>
            <a:ext cx="2590897" cy="91440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smtClean="0">
                <a:gradFill>
                  <a:gsLst>
                    <a:gs pos="16814">
                      <a:srgbClr val="FFFFFF"/>
                    </a:gs>
                    <a:gs pos="46000">
                      <a:srgbClr val="FFFFFF"/>
                    </a:gs>
                  </a:gsLst>
                  <a:lin ang="5400000" scaled="0"/>
                </a:gradFill>
              </a:rPr>
              <a:t>CSOM REST API</a:t>
            </a:r>
            <a:endParaRPr lang="en-US" sz="2000" dirty="0">
              <a:gradFill>
                <a:gsLst>
                  <a:gs pos="16814">
                    <a:srgbClr val="FFFFFF"/>
                  </a:gs>
                  <a:gs pos="46000">
                    <a:srgbClr val="FFFFFF"/>
                  </a:gs>
                </a:gsLst>
                <a:lin ang="5400000" scaled="0"/>
              </a:gradFill>
            </a:endParaRPr>
          </a:p>
        </p:txBody>
      </p:sp>
      <p:sp>
        <p:nvSpPr>
          <p:cNvPr id="8" name="Rectangle 7"/>
          <p:cNvSpPr/>
          <p:nvPr/>
        </p:nvSpPr>
        <p:spPr bwMode="auto">
          <a:xfrm>
            <a:off x="2332037" y="3421062"/>
            <a:ext cx="3276600" cy="914400"/>
          </a:xfrm>
          <a:prstGeom prst="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Pickers/Savers</a:t>
            </a:r>
            <a:endParaRPr lang="en-US" sz="2000" dirty="0">
              <a:gradFill>
                <a:gsLst>
                  <a:gs pos="16814">
                    <a:srgbClr val="FFFFFF"/>
                  </a:gs>
                  <a:gs pos="46000">
                    <a:srgbClr val="FFFFFF"/>
                  </a:gs>
                </a:gsLst>
                <a:lin ang="5400000" scaled="0"/>
              </a:gradFill>
            </a:endParaRPr>
          </a:p>
        </p:txBody>
      </p:sp>
      <p:sp>
        <p:nvSpPr>
          <p:cNvPr id="9" name="Rectangle 8"/>
          <p:cNvSpPr/>
          <p:nvPr/>
        </p:nvSpPr>
        <p:spPr bwMode="auto">
          <a:xfrm>
            <a:off x="5826967" y="3421062"/>
            <a:ext cx="3276600" cy="914400"/>
          </a:xfrm>
          <a:prstGeom prst="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OneDrive SDKs</a:t>
            </a:r>
          </a:p>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(coming soon)</a:t>
            </a:r>
            <a:endParaRPr lang="en-US" sz="2000" dirty="0">
              <a:gradFill>
                <a:gsLst>
                  <a:gs pos="16814">
                    <a:srgbClr val="FFFFFF"/>
                  </a:gs>
                  <a:gs pos="46000">
                    <a:srgbClr val="FFFFFF"/>
                  </a:gs>
                </a:gsLst>
                <a:lin ang="5400000" scaled="0"/>
              </a:gradFill>
            </a:endParaRPr>
          </a:p>
        </p:txBody>
      </p:sp>
      <p:sp>
        <p:nvSpPr>
          <p:cNvPr id="10" name="Rectangle 9"/>
          <p:cNvSpPr/>
          <p:nvPr/>
        </p:nvSpPr>
        <p:spPr bwMode="auto">
          <a:xfrm>
            <a:off x="503237" y="1439862"/>
            <a:ext cx="11430000" cy="685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Your Application</a:t>
            </a:r>
            <a:endParaRPr lang="en-US" sz="2000" dirty="0">
              <a:gradFill>
                <a:gsLst>
                  <a:gs pos="16814">
                    <a:srgbClr val="FFFFFF"/>
                  </a:gs>
                  <a:gs pos="46000">
                    <a:srgbClr val="FFFFFF"/>
                  </a:gs>
                </a:gsLst>
                <a:lin ang="5400000" scaled="0"/>
              </a:gradFill>
            </a:endParaRPr>
          </a:p>
        </p:txBody>
      </p:sp>
      <p:cxnSp>
        <p:nvCxnSpPr>
          <p:cNvPr id="14" name="Straight Arrow Connector 13"/>
          <p:cNvCxnSpPr/>
          <p:nvPr/>
        </p:nvCxnSpPr>
        <p:spPr>
          <a:xfrm>
            <a:off x="1341437" y="2354262"/>
            <a:ext cx="0" cy="190500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22737" y="2278062"/>
            <a:ext cx="0" cy="102870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465267" y="2278062"/>
            <a:ext cx="0" cy="102870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0637837" y="2278062"/>
            <a:ext cx="0" cy="102870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9286479" y="3421062"/>
            <a:ext cx="2590897" cy="914400"/>
          </a:xfrm>
          <a:prstGeom prst="rect">
            <a:avLst/>
          </a:prstGeom>
          <a:no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r>
              <a:rPr lang="en-US" sz="2000" dirty="0" smtClean="0">
                <a:gradFill>
                  <a:gsLst>
                    <a:gs pos="16814">
                      <a:srgbClr val="FFFFFF"/>
                    </a:gs>
                    <a:gs pos="46000">
                      <a:srgbClr val="FFFFFF"/>
                    </a:gs>
                  </a:gsLst>
                  <a:lin ang="5400000" scaled="0"/>
                </a:gradFill>
              </a:rPr>
              <a:t>CSOM SDK</a:t>
            </a:r>
            <a:endParaRPr lang="en-US" sz="2000" dirty="0">
              <a:gradFill>
                <a:gsLst>
                  <a:gs pos="16814">
                    <a:srgbClr val="FFFFFF"/>
                  </a:gs>
                  <a:gs pos="46000">
                    <a:srgbClr val="FFFFFF"/>
                  </a:gs>
                </a:gsLst>
                <a:lin ang="5400000" scaled="0"/>
              </a:gradFill>
            </a:endParaRPr>
          </a:p>
        </p:txBody>
      </p:sp>
    </p:spTree>
    <p:extLst>
      <p:ext uri="{BB962C8B-B14F-4D97-AF65-F5344CB8AC3E}">
        <p14:creationId xmlns:p14="http://schemas.microsoft.com/office/powerpoint/2010/main" val="28214777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274638" y="1212851"/>
            <a:ext cx="11887200" cy="5367623"/>
          </a:xfrm>
        </p:spPr>
        <p:txBody>
          <a:bodyPr/>
          <a:lstStyle/>
          <a:p>
            <a:r>
              <a:rPr lang="en-US" sz="3200" dirty="0"/>
              <a:t>Pickers and savers for quick </a:t>
            </a:r>
            <a:r>
              <a:rPr lang="en-US" sz="3200" dirty="0" smtClean="0"/>
              <a:t>integrations</a:t>
            </a:r>
            <a:endParaRPr lang="en-US" sz="3200" dirty="0"/>
          </a:p>
          <a:p>
            <a:pPr lvl="1"/>
            <a:r>
              <a:rPr lang="en-US" dirty="0"/>
              <a:t>Quickly open files from OneDrive and save files back.</a:t>
            </a:r>
          </a:p>
          <a:p>
            <a:pPr lvl="1"/>
            <a:r>
              <a:rPr lang="en-US" dirty="0"/>
              <a:t>Supported for JavaScript, iOS, Android, and Windows Universal apps</a:t>
            </a:r>
            <a:r>
              <a:rPr lang="en-US" dirty="0" smtClean="0"/>
              <a:t>.</a:t>
            </a:r>
          </a:p>
          <a:p>
            <a:pPr lvl="1"/>
            <a:r>
              <a:rPr lang="en-US" dirty="0" smtClean="0"/>
              <a:t>OneDrive for Business support coming soon.</a:t>
            </a:r>
          </a:p>
          <a:p>
            <a:pPr lvl="1"/>
            <a:endParaRPr lang="en-US" dirty="0"/>
          </a:p>
          <a:p>
            <a:r>
              <a:rPr lang="en-US" sz="3200" dirty="0" smtClean="0"/>
              <a:t>OneDrive </a:t>
            </a:r>
            <a:r>
              <a:rPr lang="en-US" sz="3200" dirty="0"/>
              <a:t>API for deeper / robust integrations.</a:t>
            </a:r>
          </a:p>
          <a:p>
            <a:pPr lvl="1"/>
            <a:r>
              <a:rPr lang="en-US" dirty="0"/>
              <a:t>Rich web API that enables all integrations with OneDrive.</a:t>
            </a:r>
          </a:p>
          <a:p>
            <a:pPr lvl="1"/>
            <a:r>
              <a:rPr lang="en-US" dirty="0"/>
              <a:t>First party applications </a:t>
            </a:r>
            <a:r>
              <a:rPr lang="en-US" dirty="0" smtClean="0"/>
              <a:t>build </a:t>
            </a:r>
            <a:r>
              <a:rPr lang="en-US" dirty="0"/>
              <a:t>on this</a:t>
            </a:r>
            <a:r>
              <a:rPr lang="en-US" dirty="0" smtClean="0"/>
              <a:t>.</a:t>
            </a:r>
          </a:p>
          <a:p>
            <a:pPr lvl="1"/>
            <a:r>
              <a:rPr lang="en-US" dirty="0" smtClean="0"/>
              <a:t>Evolution of the Office 365 Files API</a:t>
            </a:r>
          </a:p>
          <a:p>
            <a:pPr lvl="1"/>
            <a:endParaRPr lang="en-US" dirty="0" smtClean="0"/>
          </a:p>
          <a:p>
            <a:r>
              <a:rPr lang="en-US" sz="3200" dirty="0" smtClean="0"/>
              <a:t>Client Side Object Model</a:t>
            </a:r>
          </a:p>
          <a:p>
            <a:pPr lvl="1"/>
            <a:r>
              <a:rPr lang="en-US" dirty="0" smtClean="0"/>
              <a:t>Complex but full featured API for SharePoint development.</a:t>
            </a:r>
            <a:endParaRPr lang="en-US" dirty="0"/>
          </a:p>
        </p:txBody>
      </p:sp>
      <p:sp>
        <p:nvSpPr>
          <p:cNvPr id="3" name="Title 2"/>
          <p:cNvSpPr>
            <a:spLocks noGrp="1"/>
          </p:cNvSpPr>
          <p:nvPr>
            <p:ph type="title"/>
          </p:nvPr>
        </p:nvSpPr>
        <p:spPr/>
        <p:txBody>
          <a:bodyPr/>
          <a:lstStyle/>
          <a:p>
            <a:r>
              <a:rPr lang="en-US" dirty="0" smtClean="0"/>
              <a:t>Developer choices</a:t>
            </a:r>
            <a:endParaRPr lang="en-US" dirty="0"/>
          </a:p>
        </p:txBody>
      </p:sp>
    </p:spTree>
    <p:extLst>
      <p:ext uri="{BB962C8B-B14F-4D97-AF65-F5344CB8AC3E}">
        <p14:creationId xmlns:p14="http://schemas.microsoft.com/office/powerpoint/2010/main" val="292944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2.xml><?xml version="1.0" encoding="utf-8"?>
<a:theme xmlns:a="http://schemas.openxmlformats.org/drawingml/2006/main" name="1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McCormick Place</TermName>
          <TermId xmlns="http://schemas.microsoft.com/office/infopath/2007/PartnerControls">f42e8eaa-659e-42d3-85a5-a4ea6b6d2ed7</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k62f7d35b80b40fb8c27985e50b34fcd>
    <LikesCount xmlns="http://schemas.microsoft.com/sharepoint/v3" xsi:nil="true"/>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Chicago</TermName>
          <TermId xmlns="http://schemas.microsoft.com/office/infopath/2007/PartnerControls">b2ea4b94-6e68-4e03-872e-ca2dcc35a47e</TermId>
        </TermInfo>
      </Terms>
    </pfbfa50075a04958bd8757dc155d3e08>
    <Presentation_x0020_Date xmlns="12a172fe-0250-434a-85cf-03b10810c5e5">2015-05-05T00:00:00-05:00</Presentation_x0020_Date>
    <o72fbe6ee5ae4131af0832c08ec51202 xmlns="12a172fe-0250-434a-85cf-03b10810c5e5">
      <Terms xmlns="http://schemas.microsoft.com/office/infopath/2007/PartnerControls"/>
    </o72fbe6ee5ae4131af0832c08ec51202>
    <Event_x0020_Start_x0020_Date xmlns="12a172fe-0250-434a-85cf-03b10810c5e5">2015-05-04T07:00:00+00:00</Event_x0020_Start_x0020_Date>
    <MS_x0020_Content_x0020_Owner xmlns="12a172fe-0250-434a-85cf-03b10810c5e5">
      <UserInfo>
        <DisplayName/>
        <AccountId xsi:nil="true"/>
        <AccountType/>
      </UserInfo>
    </MS_x0020_Content_x0020_Owner>
    <MS_x0020_Speaker xmlns="12a172fe-0250-434a-85cf-03b10810c5e5">
      <UserInfo>
        <DisplayName/>
        <AccountId xsi:nil="true"/>
        <AccountType/>
      </UserInfo>
    </MS_x0020_Speaker>
    <External_x0020_Speaker xmlns="12a172fe-0250-434a-85cf-03b10810c5e5">Ryan Gregg</External_x0020_Speaker>
    <Session_x0020_Code xmlns="12a172fe-0250-434a-85cf-03b10810c5e5">BRK3122</Session_x0020_Code>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vent_x0020_End_x0020_Date xmlns="12a172fe-0250-434a-85cf-03b10810c5e5">2015-05-08T07:00:00+00:00</Event_x0020_End_x0020_Date>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2015</TermName>
          <TermId xmlns="http://schemas.microsoft.com/office/infopath/2007/PartnerControls">9eb2896f-7457-4443-a47b-f60d2d30355c</TermId>
        </TermInfo>
      </Terms>
    </TaxKeywordTaxHTField>
    <TaxCatchAll xmlns="230e9df3-be65-4c73-a93b-d1236ebd677e">
      <Value>41</Value>
      <Value>44</Value>
      <Value>43</Value>
      <Value>42</Value>
    </TaxCatchAll>
    <eb9cf3a3af7b473faa5c9c98148a90a4 xmlns="12a172fe-0250-434a-85cf-03b10810c5e5">
      <Terms xmlns="http://schemas.microsoft.com/office/infopath/2007/PartnerControls"/>
    </eb9cf3a3af7b473faa5c9c98148a90a4>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3" ma:contentTypeDescription="Create a new document." ma:contentTypeScope="" ma:versionID="ad0318b59f0baaa5619a87a276b8590a">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26205b5b46d9ab9d881e0fa75366d1c2"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12a172fe-0250-434a-85cf-03b10810c5e5"/>
    <ds:schemaRef ds:uri="http://schemas.microsoft.com/sharepoint/v3"/>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http://schemas.openxmlformats.org/package/2006/metadata/core-properties"/>
    <ds:schemaRef ds:uri="230e9df3-be65-4c73-a93b-d1236ebd677e"/>
    <ds:schemaRef ds:uri="http://www.w3.org/XML/1998/namespace"/>
  </ds:schemaRefs>
</ds:datastoreItem>
</file>

<file path=customXml/itemProps2.xml><?xml version="1.0" encoding="utf-8"?>
<ds:datastoreItem xmlns:ds="http://schemas.openxmlformats.org/officeDocument/2006/customXml" ds:itemID="{5D0DEFCE-63D4-4F88-8228-705C0AA705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Microsoft_Ignite_2015_Breakout_Template</Template>
  <TotalTime>248</TotalTime>
  <Words>2309</Words>
  <Application>Microsoft Office PowerPoint</Application>
  <PresentationFormat>Custom</PresentationFormat>
  <Paragraphs>289</Paragraphs>
  <Slides>37</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Consolas</vt:lpstr>
      <vt:lpstr>Segoe UI</vt:lpstr>
      <vt:lpstr>Segoe UI Light</vt:lpstr>
      <vt:lpstr>Wingdings</vt:lpstr>
      <vt:lpstr>5-30610_Microsoft_Ignite_Keynote_Template</vt:lpstr>
      <vt:lpstr>1_5-30610_Microsoft_Ignite_Keynote_Template</vt:lpstr>
      <vt:lpstr>PowerPoint Presentation</vt:lpstr>
      <vt:lpstr>Building Solutions and Apps for  OneDrive for Business</vt:lpstr>
      <vt:lpstr>Agenda </vt:lpstr>
      <vt:lpstr>Developer vision</vt:lpstr>
      <vt:lpstr>What is OneDrive?</vt:lpstr>
      <vt:lpstr>Which to use?</vt:lpstr>
      <vt:lpstr>Why use OneDrive as a platform?</vt:lpstr>
      <vt:lpstr>Developer platform</vt:lpstr>
      <vt:lpstr>Developer choices</vt:lpstr>
      <vt:lpstr>Pickers and savers</vt:lpstr>
      <vt:lpstr>Open from OneDrive - JS</vt:lpstr>
      <vt:lpstr>Demo: Opening files with OneDrive Picker - JS</vt:lpstr>
      <vt:lpstr>Pickers and savers</vt:lpstr>
      <vt:lpstr>OneDrive API</vt:lpstr>
      <vt:lpstr>OneDrive API for OneDrive for Business</vt:lpstr>
      <vt:lpstr>Property based item types</vt:lpstr>
      <vt:lpstr>Navigating items</vt:lpstr>
      <vt:lpstr>Uploading files – three ways</vt:lpstr>
      <vt:lpstr>/view.changes – find the changes</vt:lpstr>
      <vt:lpstr>App folder</vt:lpstr>
      <vt:lpstr>Cross-origin Resource Sharing</vt:lpstr>
      <vt:lpstr>App permission scopes</vt:lpstr>
      <vt:lpstr>OneDrive API demo</vt:lpstr>
      <vt:lpstr>OneDrive API for OneDrive for Business</vt:lpstr>
      <vt:lpstr>Handling different authentication</vt:lpstr>
      <vt:lpstr>Cloud Roll app</vt:lpstr>
      <vt:lpstr>OneDrive for Business – Coming soon</vt:lpstr>
      <vt:lpstr>Early look: Webhooks for OneDrive</vt:lpstr>
      <vt:lpstr>Webhooks – how it works</vt:lpstr>
      <vt:lpstr>Demo: webhooks preview</vt:lpstr>
      <vt:lpstr>Webhooks</vt:lpstr>
      <vt:lpstr>Documentation: We want to be the best</vt:lpstr>
      <vt:lpstr>Takeaway</vt:lpstr>
      <vt:lpstr>Call to Action</vt:lpstr>
      <vt:lpstr>Developer Program Launch</vt:lpstr>
      <vt:lpstr>PowerPoint Presentation</vt:lpstr>
      <vt:lpstr>PowerPoint Presentation</vt:lpstr>
    </vt:vector>
  </TitlesOfParts>
  <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Solutions and Apps for  OneDrive for Business</dc:title>
  <dc:subject>Microsoft Ignite 2015</dc:subject>
  <dc:creator>Ryan Gregg</dc:creator>
  <cp:keywords>Microsoft Ignite 2015</cp:keywords>
  <dc:description>Template: Mitchell Derrey, Silver Fox Productions
Formatting: 
Audience Type: Internal/External</dc:description>
  <cp:lastModifiedBy>Kaylee McAvoy</cp:lastModifiedBy>
  <cp:revision>50</cp:revision>
  <dcterms:created xsi:type="dcterms:W3CDTF">2015-05-02T00:30:29Z</dcterms:created>
  <dcterms:modified xsi:type="dcterms:W3CDTF">2015-05-05T16:15:09Z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44;#McCormick Place|f42e8eaa-659e-42d3-85a5-a4ea6b6d2ed7</vt:lpwstr>
  </property>
  <property fmtid="{D5CDD505-2E9C-101B-9397-08002B2CF9AE}" pid="7" name="Track">
    <vt:lpwstr/>
  </property>
  <property fmtid="{D5CDD505-2E9C-101B-9397-08002B2CF9AE}" pid="8" name="Event Location">
    <vt:lpwstr>43;#Chicago|b2ea4b94-6e68-4e03-872e-ca2dcc35a47e</vt:lpwstr>
  </property>
  <property fmtid="{D5CDD505-2E9C-101B-9397-08002B2CF9AE}" pid="9" name="Campaign">
    <vt:lpwstr/>
  </property>
  <property fmtid="{D5CDD505-2E9C-101B-9397-08002B2CF9AE}" pid="10" name="IsMyDocuments">
    <vt:bool>true</vt:bool>
  </property>
  <property fmtid="{D5CDD505-2E9C-101B-9397-08002B2CF9AE}" pid="11" name="TaxKeyword">
    <vt:lpwstr>41;#Microsoft Ignite 2015|9eb2896f-7457-4443-a47b-f60d2d30355c</vt:lpwstr>
  </property>
  <property fmtid="{D5CDD505-2E9C-101B-9397-08002B2CF9AE}" pid="12" name="Audience1">
    <vt:lpwstr/>
  </property>
  <property fmtid="{D5CDD505-2E9C-101B-9397-08002B2CF9AE}" pid="13" name="Event Name">
    <vt:lpwstr>42;#Microsoft Ignite|9323c522-fe4b-4922-816b-10a1920d7afb</vt:lpwstr>
  </property>
</Properties>
</file>