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7" r:id="rId5"/>
    <p:sldMasterId id="2147484304" r:id="rId6"/>
    <p:sldMasterId id="2147484332" r:id="rId7"/>
  </p:sldMasterIdLst>
  <p:notesMasterIdLst>
    <p:notesMasterId r:id="rId42"/>
  </p:notesMasterIdLst>
  <p:handoutMasterIdLst>
    <p:handoutMasterId r:id="rId43"/>
  </p:handoutMasterIdLst>
  <p:sldIdLst>
    <p:sldId id="1368" r:id="rId8"/>
    <p:sldId id="1492" r:id="rId9"/>
    <p:sldId id="1365" r:id="rId10"/>
    <p:sldId id="1460" r:id="rId11"/>
    <p:sldId id="1461" r:id="rId12"/>
    <p:sldId id="1462" r:id="rId13"/>
    <p:sldId id="1372" r:id="rId14"/>
    <p:sldId id="1463" r:id="rId15"/>
    <p:sldId id="1464" r:id="rId16"/>
    <p:sldId id="1465" r:id="rId17"/>
    <p:sldId id="1466" r:id="rId18"/>
    <p:sldId id="1467" r:id="rId19"/>
    <p:sldId id="1468" r:id="rId20"/>
    <p:sldId id="1469" r:id="rId21"/>
    <p:sldId id="1470" r:id="rId22"/>
    <p:sldId id="1471" r:id="rId23"/>
    <p:sldId id="1472" r:id="rId24"/>
    <p:sldId id="1364" r:id="rId25"/>
    <p:sldId id="1366" r:id="rId26"/>
    <p:sldId id="1490" r:id="rId27"/>
    <p:sldId id="1473" r:id="rId28"/>
    <p:sldId id="1474" r:id="rId29"/>
    <p:sldId id="1475" r:id="rId30"/>
    <p:sldId id="1476" r:id="rId31"/>
    <p:sldId id="1477" r:id="rId32"/>
    <p:sldId id="1478" r:id="rId33"/>
    <p:sldId id="1479" r:id="rId34"/>
    <p:sldId id="1481" r:id="rId35"/>
    <p:sldId id="1487" r:id="rId36"/>
    <p:sldId id="1488" r:id="rId37"/>
    <p:sldId id="1489" r:id="rId38"/>
    <p:sldId id="1486" r:id="rId39"/>
    <p:sldId id="1491" r:id="rId40"/>
    <p:sldId id="1326" r:id="rId41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492"/>
            <p14:sldId id="1365"/>
            <p14:sldId id="1460"/>
            <p14:sldId id="1461"/>
            <p14:sldId id="1462"/>
            <p14:sldId id="1372"/>
            <p14:sldId id="1463"/>
            <p14:sldId id="1464"/>
            <p14:sldId id="1465"/>
            <p14:sldId id="1466"/>
            <p14:sldId id="1467"/>
            <p14:sldId id="1468"/>
            <p14:sldId id="1469"/>
            <p14:sldId id="1470"/>
            <p14:sldId id="1471"/>
            <p14:sldId id="1472"/>
            <p14:sldId id="1364"/>
            <p14:sldId id="1366"/>
            <p14:sldId id="1490"/>
            <p14:sldId id="1473"/>
            <p14:sldId id="1474"/>
            <p14:sldId id="1475"/>
            <p14:sldId id="1476"/>
            <p14:sldId id="1477"/>
            <p14:sldId id="1478"/>
            <p14:sldId id="1479"/>
            <p14:sldId id="1481"/>
            <p14:sldId id="1487"/>
            <p14:sldId id="1488"/>
            <p14:sldId id="1489"/>
            <p14:sldId id="1486"/>
            <p14:sldId id="1491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8FF"/>
    <a:srgbClr val="FFFFFF"/>
    <a:srgbClr val="11CCFF"/>
    <a:srgbClr val="85E5FF"/>
    <a:srgbClr val="43D7FF"/>
    <a:srgbClr val="B4A0FF"/>
    <a:srgbClr val="505050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2" autoAdjust="0"/>
    <p:restoredTop sz="92820" autoAdjust="0"/>
  </p:normalViewPr>
  <p:slideViewPr>
    <p:cSldViewPr>
      <p:cViewPr varScale="1">
        <p:scale>
          <a:sx n="112" d="100"/>
          <a:sy n="112" d="100"/>
        </p:scale>
        <p:origin x="78" y="96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5/6/2015 5:36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58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9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90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02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5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4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54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50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1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D10C09F-FCA1-48C8-B40D-42E1045D109E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90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39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08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79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97E2C-CE41-4239-8549-0AF48F84BA1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5/6/2015 5:36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26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97E2C-CE41-4239-8549-0AF48F84BA1E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5/6/2015 5:36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186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251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5/6/2015 5:36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233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5/6/2015 5:36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3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7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0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3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5/6/2015 5:36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3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43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78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050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25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19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6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03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16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8579" y="2151537"/>
            <a:ext cx="10445796" cy="1017048"/>
          </a:xfrm>
        </p:spPr>
        <p:txBody>
          <a:bodyPr anchor="b" anchorCtr="0"/>
          <a:lstStyle>
            <a:lvl1pPr>
              <a:defRPr sz="7343" spc="-153" baseline="0">
                <a:gradFill>
                  <a:gsLst>
                    <a:gs pos="125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579" y="3494024"/>
            <a:ext cx="10445796" cy="50852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724" y="4971003"/>
            <a:ext cx="4450767" cy="20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661" y="2875736"/>
            <a:ext cx="11375536" cy="1243058"/>
          </a:xfrm>
        </p:spPr>
        <p:txBody>
          <a:bodyPr anchor="b" anchorCtr="0"/>
          <a:lstStyle>
            <a:lvl1pPr>
              <a:defRPr sz="8975" spc="-306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295694" y="6018120"/>
            <a:ext cx="1519093" cy="7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59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911" y="4429867"/>
            <a:ext cx="10445795" cy="470856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en-US" sz="3672" kern="1200" spc="-71" baseline="0" dirty="0">
                <a:gradFill>
                  <a:gsLst>
                    <a:gs pos="2083">
                      <a:schemeClr val="bg2"/>
                    </a:gs>
                    <a:gs pos="99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6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2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8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5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3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30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325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910" y="2794218"/>
            <a:ext cx="10453896" cy="1406089"/>
          </a:xfrm>
        </p:spPr>
        <p:txBody>
          <a:bodyPr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lang="en-US" sz="9791" b="0" kern="1200" cap="none" spc="-408" baseline="0" dirty="0" smtClean="0">
                <a:ln w="3175">
                  <a:noFill/>
                </a:ln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92911" y="1476622"/>
            <a:ext cx="10445796" cy="932293"/>
          </a:xfrm>
        </p:spPr>
        <p:txBody>
          <a:bodyPr wrap="square" anchor="b">
            <a:noAutofit/>
          </a:bodyPr>
          <a:lstStyle>
            <a:lvl1pPr marL="0" indent="0">
              <a:buNone/>
              <a:defRPr sz="6731" spc="-153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52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1" y="1476621"/>
            <a:ext cx="11375536" cy="20152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48"/>
              </a:spcBef>
              <a:buNone/>
              <a:defRPr sz="408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6387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66298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707543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280" y="6526955"/>
            <a:ext cx="572078" cy="2238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32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3255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3255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2471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1" y="1476621"/>
            <a:ext cx="11375536" cy="20152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48"/>
              </a:spcBef>
              <a:buNone/>
              <a:defRPr sz="408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6387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66298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707543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280" y="6526955"/>
            <a:ext cx="572078" cy="2238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32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3255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3255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51414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1281" y="1476624"/>
            <a:ext cx="5504573" cy="2511229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sz="408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40"/>
            </a:lvl2pPr>
            <a:lvl3pPr marL="238007" indent="0">
              <a:buNone/>
              <a:defRPr sz="2040"/>
            </a:lvl3pPr>
            <a:lvl4pPr marL="466298" indent="0">
              <a:buNone/>
              <a:defRPr sz="2040"/>
            </a:lvl4pPr>
            <a:lvl5pPr marL="707543" indent="0">
              <a:buNone/>
              <a:defRPr sz="204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5482" y="1476624"/>
            <a:ext cx="5504573" cy="2511229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lang="en-US" sz="4080" kern="1200" spc="-71" baseline="0" dirty="0" smtClean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238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800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9536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70106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531280" y="6526955"/>
            <a:ext cx="572078" cy="2238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32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3255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3255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4330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718" y="0"/>
            <a:ext cx="6108094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44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279" y="1476623"/>
            <a:ext cx="5338712" cy="1695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8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21622" indent="0">
              <a:buNone/>
              <a:defRPr sz="2754" b="1"/>
            </a:lvl2pPr>
            <a:lvl3pPr marL="1243245" indent="0">
              <a:buNone/>
              <a:defRPr sz="2448" b="1"/>
            </a:lvl3pPr>
            <a:lvl4pPr marL="1864867" indent="0">
              <a:buNone/>
              <a:defRPr sz="2142" b="1"/>
            </a:lvl4pPr>
            <a:lvl5pPr marL="2486489" indent="0">
              <a:buNone/>
              <a:defRPr sz="2142" b="1"/>
            </a:lvl5pPr>
            <a:lvl6pPr marL="3108112" indent="0">
              <a:buNone/>
              <a:defRPr sz="2142" b="1"/>
            </a:lvl6pPr>
            <a:lvl7pPr marL="3729734" indent="0">
              <a:buNone/>
              <a:defRPr sz="2142" b="1"/>
            </a:lvl7pPr>
            <a:lvl8pPr marL="4351355" indent="0">
              <a:buNone/>
              <a:defRPr sz="2142" b="1"/>
            </a:lvl8pPr>
            <a:lvl9pPr marL="4972978" indent="0">
              <a:buNone/>
              <a:defRPr sz="2142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3879" y="1715388"/>
            <a:ext cx="5596178" cy="3390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24"/>
              </a:spcBef>
              <a:buNone/>
              <a:defRPr lang="en-US" sz="204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32433" indent="-388514">
              <a:defRPr lang="en-US" sz="214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32433" indent="-233108">
              <a:defRPr lang="en-US" sz="193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43245" indent="-233108">
              <a:defRPr lang="en-US" sz="163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76353" indent="-233108">
              <a:defRPr lang="en-US" sz="1632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104" y="6141008"/>
            <a:ext cx="1799094" cy="8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3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718" y="0"/>
            <a:ext cx="6108094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44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279" y="1476623"/>
            <a:ext cx="5338712" cy="1695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8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21622" indent="0">
              <a:buNone/>
              <a:defRPr sz="2754" b="1"/>
            </a:lvl2pPr>
            <a:lvl3pPr marL="1243245" indent="0">
              <a:buNone/>
              <a:defRPr sz="2448" b="1"/>
            </a:lvl3pPr>
            <a:lvl4pPr marL="1864867" indent="0">
              <a:buNone/>
              <a:defRPr sz="2142" b="1"/>
            </a:lvl4pPr>
            <a:lvl5pPr marL="2486489" indent="0">
              <a:buNone/>
              <a:defRPr sz="2142" b="1"/>
            </a:lvl5pPr>
            <a:lvl6pPr marL="3108112" indent="0">
              <a:buNone/>
              <a:defRPr sz="2142" b="1"/>
            </a:lvl6pPr>
            <a:lvl7pPr marL="3729734" indent="0">
              <a:buNone/>
              <a:defRPr sz="2142" b="1"/>
            </a:lvl7pPr>
            <a:lvl8pPr marL="4351355" indent="0">
              <a:buNone/>
              <a:defRPr sz="2142" b="1"/>
            </a:lvl8pPr>
            <a:lvl9pPr marL="4972978" indent="0">
              <a:buNone/>
              <a:defRPr sz="2142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3879" y="1715388"/>
            <a:ext cx="5596178" cy="3390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24"/>
              </a:spcBef>
              <a:buNone/>
              <a:defRPr lang="en-US" sz="204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32433" indent="-388514">
              <a:defRPr lang="en-US" sz="214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32433" indent="-233108">
              <a:defRPr lang="en-US" sz="193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43245" indent="-233108">
              <a:defRPr lang="en-US" sz="163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76353" indent="-233108">
              <a:defRPr lang="en-US" sz="1632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160" y="6221788"/>
            <a:ext cx="2208564" cy="7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Header on Left &amp; Text on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9718" y="0"/>
            <a:ext cx="6108094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44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279" y="1476623"/>
            <a:ext cx="5338712" cy="1695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8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21622" indent="0">
              <a:buNone/>
              <a:defRPr sz="2754" b="1"/>
            </a:lvl2pPr>
            <a:lvl3pPr marL="1243245" indent="0">
              <a:buNone/>
              <a:defRPr sz="2448" b="1"/>
            </a:lvl3pPr>
            <a:lvl4pPr marL="1864867" indent="0">
              <a:buNone/>
              <a:defRPr sz="2142" b="1"/>
            </a:lvl4pPr>
            <a:lvl5pPr marL="2486489" indent="0">
              <a:buNone/>
              <a:defRPr sz="2142" b="1"/>
            </a:lvl5pPr>
            <a:lvl6pPr marL="3108112" indent="0">
              <a:buNone/>
              <a:defRPr sz="2142" b="1"/>
            </a:lvl6pPr>
            <a:lvl7pPr marL="3729734" indent="0">
              <a:buNone/>
              <a:defRPr sz="2142" b="1"/>
            </a:lvl7pPr>
            <a:lvl8pPr marL="4351355" indent="0">
              <a:buNone/>
              <a:defRPr sz="2142" b="1"/>
            </a:lvl8pPr>
            <a:lvl9pPr marL="4972978" indent="0">
              <a:buNone/>
              <a:defRPr sz="2142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3879" y="1715388"/>
            <a:ext cx="5596178" cy="3390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24"/>
              </a:spcBef>
              <a:buNone/>
              <a:defRPr lang="en-US" sz="204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32433" indent="-388514">
              <a:defRPr lang="en-US" sz="214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32433" indent="-233108">
              <a:defRPr lang="en-US" sz="193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43245" indent="-233108">
              <a:defRPr lang="en-US" sz="163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76353" indent="-233108">
              <a:defRPr lang="en-US" sz="1632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47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634619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44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279" y="1476623"/>
            <a:ext cx="5543930" cy="120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8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21622" indent="0">
              <a:buNone/>
              <a:defRPr sz="2754" b="1"/>
            </a:lvl2pPr>
            <a:lvl3pPr marL="1243245" indent="0">
              <a:buNone/>
              <a:defRPr sz="2448" b="1"/>
            </a:lvl3pPr>
            <a:lvl4pPr marL="1864867" indent="0">
              <a:buNone/>
              <a:defRPr sz="2142" b="1"/>
            </a:lvl4pPr>
            <a:lvl5pPr marL="2486489" indent="0">
              <a:buNone/>
              <a:defRPr sz="2142" b="1"/>
            </a:lvl5pPr>
            <a:lvl6pPr marL="3108112" indent="0">
              <a:buNone/>
              <a:defRPr sz="2142" b="1"/>
            </a:lvl6pPr>
            <a:lvl7pPr marL="3729734" indent="0">
              <a:buNone/>
              <a:defRPr sz="2142" b="1"/>
            </a:lvl7pPr>
            <a:lvl8pPr marL="4351355" indent="0">
              <a:buNone/>
              <a:defRPr sz="2142" b="1"/>
            </a:lvl8pPr>
            <a:lvl9pPr marL="4972978" indent="0">
              <a:buNone/>
              <a:defRPr sz="2142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31279" y="2789431"/>
            <a:ext cx="5554778" cy="621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24"/>
              </a:spcBef>
              <a:buFont typeface="Arial" pitchFamily="34" charset="0"/>
              <a:buNone/>
              <a:defRPr lang="en-US" sz="204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32433" indent="-388514">
              <a:defRPr lang="en-US" sz="214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32433" indent="-233108">
              <a:defRPr lang="en-US" sz="193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43245" indent="-233108">
              <a:defRPr lang="en-US" sz="163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76353" indent="-233108">
              <a:defRPr lang="en-US" sz="1632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93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 text w/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0"/>
            <a:ext cx="6346198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44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279" y="1476623"/>
            <a:ext cx="5543930" cy="120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8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21622" indent="0">
              <a:buNone/>
              <a:defRPr sz="2754" b="1"/>
            </a:lvl2pPr>
            <a:lvl3pPr marL="1243245" indent="0">
              <a:buNone/>
              <a:defRPr sz="2448" b="1"/>
            </a:lvl3pPr>
            <a:lvl4pPr marL="1864867" indent="0">
              <a:buNone/>
              <a:defRPr sz="2142" b="1"/>
            </a:lvl4pPr>
            <a:lvl5pPr marL="2486489" indent="0">
              <a:buNone/>
              <a:defRPr sz="2142" b="1"/>
            </a:lvl5pPr>
            <a:lvl6pPr marL="3108112" indent="0">
              <a:buNone/>
              <a:defRPr sz="2142" b="1"/>
            </a:lvl6pPr>
            <a:lvl7pPr marL="3729734" indent="0">
              <a:buNone/>
              <a:defRPr sz="2142" b="1"/>
            </a:lvl7pPr>
            <a:lvl8pPr marL="4351355" indent="0">
              <a:buNone/>
              <a:defRPr sz="2142" b="1"/>
            </a:lvl8pPr>
            <a:lvl9pPr marL="4972978" indent="0">
              <a:buNone/>
              <a:defRPr sz="2142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31279" y="2789431"/>
            <a:ext cx="5554778" cy="621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24"/>
              </a:spcBef>
              <a:buFont typeface="Arial" pitchFamily="34" charset="0"/>
              <a:buNone/>
              <a:defRPr lang="en-US" sz="204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32433" indent="-388514">
              <a:defRPr lang="en-US" sz="214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32433" indent="-233108">
              <a:defRPr lang="en-US" sz="193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43245" indent="-233108">
              <a:defRPr lang="en-US" sz="163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76353" indent="-233108">
              <a:defRPr lang="en-US" sz="1632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104" y="6141008"/>
            <a:ext cx="1799094" cy="8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text w/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6088658" y="0"/>
            <a:ext cx="6347817" cy="699452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44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44428" y="1476623"/>
            <a:ext cx="5543930" cy="1201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80" b="0" cap="none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 marL="621622" indent="0">
              <a:buNone/>
              <a:defRPr sz="2754" b="1"/>
            </a:lvl2pPr>
            <a:lvl3pPr marL="1243245" indent="0">
              <a:buNone/>
              <a:defRPr sz="2448" b="1"/>
            </a:lvl3pPr>
            <a:lvl4pPr marL="1864867" indent="0">
              <a:buNone/>
              <a:defRPr sz="2142" b="1"/>
            </a:lvl4pPr>
            <a:lvl5pPr marL="2486489" indent="0">
              <a:buNone/>
              <a:defRPr sz="2142" b="1"/>
            </a:lvl5pPr>
            <a:lvl6pPr marL="3108112" indent="0">
              <a:buNone/>
              <a:defRPr sz="2142" b="1"/>
            </a:lvl6pPr>
            <a:lvl7pPr marL="3729734" indent="0">
              <a:buNone/>
              <a:defRPr sz="2142" b="1"/>
            </a:lvl7pPr>
            <a:lvl8pPr marL="4351355" indent="0">
              <a:buNone/>
              <a:defRPr sz="2142" b="1"/>
            </a:lvl8pPr>
            <a:lvl9pPr marL="4972978" indent="0">
              <a:buNone/>
              <a:defRPr sz="2142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6344429" y="2789431"/>
            <a:ext cx="5554778" cy="621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24"/>
              </a:spcBef>
              <a:buFont typeface="Arial" pitchFamily="34" charset="0"/>
              <a:buNone/>
              <a:defRPr lang="en-US" sz="2040" kern="1200" spc="0" dirty="0" smtClean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32433" indent="-388514">
              <a:defRPr lang="en-US" sz="214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32433" indent="-233108">
              <a:defRPr lang="en-US" sz="193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43245" indent="-233108">
              <a:defRPr lang="en-US" sz="163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76353" indent="-233108">
              <a:defRPr lang="en-US" sz="1632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101615" cy="6994525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1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1" y="874315"/>
            <a:ext cx="12436475" cy="52264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44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531280" y="1385090"/>
            <a:ext cx="11378776" cy="2920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6527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527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280" y="6526955"/>
            <a:ext cx="572078" cy="2238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32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3255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3255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531280" y="4429868"/>
            <a:ext cx="11378776" cy="4801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672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  <a:lvl2pPr>
              <a:defRPr sz="6527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47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31280" y="6526955"/>
            <a:ext cx="572078" cy="223825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32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32559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32559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7104" y="6141008"/>
            <a:ext cx="1799094" cy="83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93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1" y="349728"/>
            <a:ext cx="11375536" cy="762786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90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9715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1" y="349728"/>
            <a:ext cx="11375536" cy="762786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29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9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361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78952"/>
            <a:ext cx="12436475" cy="5815573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36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8850" y="1476623"/>
            <a:ext cx="11378776" cy="2027818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3264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1pPr>
            <a:lvl2pPr marL="346486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2pPr>
            <a:lvl3pPr marL="584492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3pPr>
            <a:lvl4pPr marL="814403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4pPr>
            <a:lvl5pPr marL="1050791" indent="0">
              <a:lnSpc>
                <a:spcPct val="95000"/>
              </a:lnSpc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itchFamily="49" charset="0"/>
                <a:cs typeface="Consolas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45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531280" y="233153"/>
            <a:ext cx="11378776" cy="678031"/>
          </a:xfrm>
        </p:spPr>
        <p:txBody>
          <a:bodyPr/>
          <a:lstStyle>
            <a:lvl1pPr>
              <a:defRPr sz="4896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529661" y="1476621"/>
            <a:ext cx="11375536" cy="2084319"/>
          </a:xfrm>
          <a:prstGeom prst="rect">
            <a:avLst/>
          </a:prstGeom>
        </p:spPr>
        <p:txBody>
          <a:bodyPr/>
          <a:lstStyle>
            <a:lvl1pPr marL="349724" indent="-349724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41160" indent="-291436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32597" indent="-291436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165746" indent="-23314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98895" indent="-233149">
              <a:buClr>
                <a:srgbClr val="FFFFFF"/>
              </a:buClr>
              <a:buSzPct val="90000"/>
              <a:buFont typeface="Arial" pitchFamily="34" charset="0"/>
              <a:buChar char="•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363077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672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887243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" y="3975035"/>
            <a:ext cx="12436475" cy="301949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77680" tIns="38840" rIns="77680" bIns="38840" anchor="ctr"/>
          <a:lstStyle/>
          <a:p>
            <a:pPr marL="0" marR="0" lvl="0" indent="0" algn="ctr" defTabSz="7765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3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858" y="445106"/>
            <a:ext cx="11629838" cy="494398"/>
          </a:xfrm>
        </p:spPr>
        <p:txBody>
          <a:bodyPr/>
          <a:lstStyle>
            <a:lvl1pPr algn="l" defTabSz="9322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69" b="0" kern="1200" cap="none" spc="0" baseline="0" dirty="0">
                <a:ln w="3175">
                  <a:noFill/>
                </a:ln>
                <a:solidFill>
                  <a:schemeClr val="tx2">
                    <a:alpha val="99000"/>
                  </a:schemeClr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0855" y="1222429"/>
            <a:ext cx="11629837" cy="20278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88397" indent="-388397">
              <a:buFont typeface="Arial" pitchFamily="34" charset="0"/>
              <a:buChar char="•"/>
              <a:defRPr lang="en-US" dirty="0" smtClean="0"/>
            </a:lvl1pPr>
            <a:lvl2pPr marL="674302" indent="-280509">
              <a:defRPr lang="en-US" baseline="0" dirty="0" smtClean="0"/>
            </a:lvl2pPr>
            <a:lvl3pPr>
              <a:defRPr lang="en-US" baseline="0" dirty="0" smtClean="0"/>
            </a:lvl3pPr>
            <a:lvl4pPr>
              <a:defRPr lang="en-US" baseline="0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630219" y="6651294"/>
            <a:ext cx="3311465" cy="214437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Copyright© </a:t>
            </a:r>
            <a:r>
              <a:rPr kumimoji="0" lang="en-US" sz="918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2012 </a:t>
            </a:r>
            <a:r>
              <a:rPr kumimoji="0" lang="en-US" sz="918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Microsoft Corporation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640062" y="6651294"/>
            <a:ext cx="1174035" cy="144069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/>
          <a:p>
            <a:pPr marL="0" marR="0" lvl="0" indent="0" algn="l" defTabSz="9325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18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NDA Disclosure Only</a:t>
            </a:r>
          </a:p>
        </p:txBody>
      </p:sp>
    </p:spTree>
    <p:extLst>
      <p:ext uri="{BB962C8B-B14F-4D97-AF65-F5344CB8AC3E}">
        <p14:creationId xmlns:p14="http://schemas.microsoft.com/office/powerpoint/2010/main" val="1548742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Orange"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50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-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544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54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9325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399" b="0" kern="1200" cap="none" spc="-150" baseline="0" dirty="0">
                <a:ln w="3175">
                  <a:noFill/>
                </a:ln>
                <a:solidFill>
                  <a:schemeClr val="bg2"/>
                </a:soli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97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615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16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7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24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8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68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04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70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1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97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8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03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46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75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9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14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80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47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2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09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314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223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600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21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43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79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1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5000" spc="-125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latin typeface="Segoe UI Light"/>
                <a:cs typeface="Segoe UI" pitchFamily="34" charset="0"/>
              </a:rPr>
              <a:t>Spark the future.</a:t>
            </a:r>
            <a:endParaRPr lang="en-US" sz="5000" spc="-125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latin typeface="Segoe UI Light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>
              <a:lnSpc>
                <a:spcPct val="90000"/>
              </a:lnSpc>
              <a:spcBef>
                <a:spcPct val="0"/>
              </a:spcBef>
            </a:pP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May 4 – 8, 2015</a:t>
            </a:r>
            <a:b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</a:br>
            <a:r>
              <a:rPr lang="en-US" sz="225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cs typeface="Segoe UI" pitchFamily="34" charset="0"/>
              </a:rPr>
              <a:t>Chicago, IL</a:t>
            </a:r>
            <a:endParaRPr lang="en-US" sz="225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3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2" y="360323"/>
            <a:ext cx="2667000" cy="406265"/>
          </a:xfrm>
        </p:spPr>
        <p:txBody>
          <a:bodyPr/>
          <a:lstStyle>
            <a:lvl1pPr marL="0" indent="0">
              <a:buFontTx/>
              <a:buNone/>
              <a:defRPr sz="1600" baseline="0">
                <a:latin typeface="+mn-lt"/>
              </a:defRPr>
            </a:lvl1pPr>
            <a:lvl2pPr marL="342873" indent="0">
              <a:buFontTx/>
              <a:buNone/>
              <a:defRPr sz="1600">
                <a:latin typeface="+mn-lt"/>
              </a:defRPr>
            </a:lvl2pPr>
            <a:lvl3pPr marL="571454" indent="0">
              <a:buFontTx/>
              <a:buNone/>
              <a:defRPr sz="1600">
                <a:latin typeface="+mn-lt"/>
              </a:defRPr>
            </a:lvl3pPr>
            <a:lvl4pPr marL="800036" indent="0">
              <a:buFontTx/>
              <a:buNone/>
              <a:defRPr sz="1600">
                <a:latin typeface="+mn-lt"/>
              </a:defRPr>
            </a:lvl4pPr>
            <a:lvl5pPr marL="1028617" indent="0">
              <a:buFontTx/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427599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54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77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40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79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00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36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51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57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74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85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96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23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60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68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65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661" y="233152"/>
            <a:ext cx="11375536" cy="76278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1280" y="1476623"/>
            <a:ext cx="11378776" cy="2096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7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  <p:sldLayoutId id="2147484300" r:id="rId23"/>
    <p:sldLayoutId id="2147484301" r:id="rId24"/>
    <p:sldLayoutId id="2147484302" r:id="rId25"/>
    <p:sldLayoutId id="2147484303" r:id="rId2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32559" rtl="0" eaLnBrk="1" latinLnBrk="0" hangingPunct="1">
        <a:lnSpc>
          <a:spcPct val="90000"/>
        </a:lnSpc>
        <a:spcBef>
          <a:spcPct val="0"/>
        </a:spcBef>
        <a:buNone/>
        <a:defRPr lang="en-US" sz="5507" b="0" kern="1200" cap="none" spc="-102" baseline="0" dirty="0" smtClean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346486" marR="0" indent="-346486" algn="l" defTabSz="93255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80000"/>
        <a:buFont typeface="Arial" pitchFamily="34" charset="0"/>
        <a:buChar char="•"/>
        <a:tabLst/>
        <a:defRPr sz="3672" kern="1200" spc="-71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492" marR="0" indent="-238007" algn="l" defTabSz="93255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448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14403" marR="0" indent="-229911" algn="l" defTabSz="93255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814403" algn="l"/>
        </a:tabLst>
        <a:defRPr sz="2448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50791" marR="0" indent="-236387" algn="l" defTabSz="93255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/>
        <a:defRPr sz="204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80702" marR="0" indent="-229911" algn="l" defTabSz="932559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itchFamily="2" charset="2"/>
        <a:buChar char=""/>
        <a:tabLst>
          <a:tab pos="1280702" algn="l"/>
        </a:tabLst>
        <a:defRPr sz="2040" kern="1200" spc="0" baseline="0">
          <a:gradFill>
            <a:gsLst>
              <a:gs pos="1250">
                <a:schemeClr val="bg2"/>
              </a:gs>
              <a:gs pos="100000">
                <a:schemeClr val="bg2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538" indent="-233140" algn="l" defTabSz="932559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030817" indent="-233140" algn="l" defTabSz="932559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497097" indent="-233140" algn="l" defTabSz="932559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3963377" indent="-233140" algn="l" defTabSz="932559" rtl="0" eaLnBrk="1" latinLnBrk="0" hangingPunct="1">
        <a:spcBef>
          <a:spcPct val="20000"/>
        </a:spcBef>
        <a:buFont typeface="Arial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5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80" algn="l" defTabSz="93255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59" algn="l" defTabSz="93255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39" algn="l" defTabSz="93255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19" algn="l" defTabSz="93255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399" algn="l" defTabSz="93255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677" algn="l" defTabSz="93255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3957" algn="l" defTabSz="93255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237" algn="l" defTabSz="932559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23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  <p:sldLayoutId id="2147484321" r:id="rId17"/>
    <p:sldLayoutId id="2147484322" r:id="rId18"/>
    <p:sldLayoutId id="2147484323" r:id="rId19"/>
    <p:sldLayoutId id="2147484324" r:id="rId20"/>
    <p:sldLayoutId id="2147484325" r:id="rId21"/>
    <p:sldLayoutId id="2147484326" r:id="rId22"/>
    <p:sldLayoutId id="2147484327" r:id="rId23"/>
    <p:sldLayoutId id="2147484328" r:id="rId24"/>
    <p:sldLayoutId id="2147484329" r:id="rId25"/>
    <p:sldLayoutId id="2147484330" r:id="rId26"/>
    <p:sldLayoutId id="2147484331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85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  <p:sldLayoutId id="2147484349" r:id="rId17"/>
    <p:sldLayoutId id="2147484350" r:id="rId18"/>
    <p:sldLayoutId id="2147484351" r:id="rId19"/>
    <p:sldLayoutId id="2147484352" r:id="rId20"/>
    <p:sldLayoutId id="2147484353" r:id="rId21"/>
    <p:sldLayoutId id="2147484354" r:id="rId22"/>
    <p:sldLayoutId id="2147484355" r:id="rId23"/>
    <p:sldLayoutId id="2147484356" r:id="rId24"/>
    <p:sldLayoutId id="2147484357" r:id="rId25"/>
    <p:sldLayoutId id="2147484358" r:id="rId26"/>
    <p:sldLayoutId id="2147484359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2.png"/><Relationship Id="rId4" Type="http://schemas.openxmlformats.org/officeDocument/2006/relationships/hyperlink" Target="http://myignite.microsoft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4982867"/>
            <a:ext cx="12436475" cy="201165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Phases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580" y="1821923"/>
            <a:ext cx="5120584" cy="1757404"/>
          </a:xfrm>
        </p:spPr>
        <p:txBody>
          <a:bodyPr/>
          <a:lstStyle/>
          <a:p>
            <a:r>
              <a:rPr lang="en-US" dirty="0" smtClean="0"/>
              <a:t>Update Download</a:t>
            </a:r>
            <a:endParaRPr lang="en-US" dirty="0"/>
          </a:p>
          <a:p>
            <a:pPr lvl="1"/>
            <a:r>
              <a:rPr lang="en-US" sz="1800" dirty="0" smtClean="0"/>
              <a:t>Binary Delta compression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51" y="5079967"/>
            <a:ext cx="10002592" cy="1914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6858310" y="1821923"/>
            <a:ext cx="4754828" cy="236680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Update Apply</a:t>
            </a:r>
          </a:p>
          <a:p>
            <a:pPr lvl="1"/>
            <a:r>
              <a:rPr lang="en-US" sz="1800" dirty="0" smtClean="0"/>
              <a:t>Requires applications to be closed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Will apply on reboot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User interaction is possible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68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4594530"/>
            <a:ext cx="12436475" cy="239999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Updates at Install Time</a:t>
            </a:r>
            <a:br>
              <a:rPr lang="en-US" dirty="0" smtClean="0"/>
            </a:br>
            <a:r>
              <a:rPr lang="en-US" sz="4000" dirty="0" smtClean="0">
                <a:solidFill>
                  <a:srgbClr val="47D8FF"/>
                </a:solidFill>
              </a:rPr>
              <a:t>Using the Office Deployment Tool</a:t>
            </a:r>
            <a:endParaRPr lang="en-US" sz="4000" dirty="0">
              <a:solidFill>
                <a:srgbClr val="47D8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580" y="2125677"/>
            <a:ext cx="9692535" cy="2366802"/>
          </a:xfrm>
        </p:spPr>
        <p:txBody>
          <a:bodyPr/>
          <a:lstStyle/>
          <a:p>
            <a:pPr lvl="1"/>
            <a:r>
              <a:rPr lang="en-US" sz="1800" dirty="0" smtClean="0"/>
              <a:t>Default configuration – Update check is performed daily using the Microsoft CDN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Use &lt;Update&gt; element to configure updates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Options include: Update location, version, and deadline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6820" y="4825031"/>
            <a:ext cx="10973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597"/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&lt;Configuration&gt;</a:t>
            </a:r>
          </a:p>
          <a:p>
            <a:pPr defTabSz="346486"/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&lt;Add </a:t>
            </a:r>
            <a:r>
              <a:rPr lang="en-US" sz="1200" dirty="0" err="1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SourcePath</a:t>
            </a:r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="\\server\share" </a:t>
            </a:r>
            <a:r>
              <a:rPr lang="en-US" sz="1200" dirty="0" err="1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OfficeClientEdition</a:t>
            </a:r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="32"&gt; </a:t>
            </a:r>
          </a:p>
          <a:p>
            <a:pPr defTabSz="351343"/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&lt;Product ID="O365ProPlusRetail"&gt; </a:t>
            </a:r>
          </a:p>
          <a:p>
            <a:pPr defTabSz="351343"/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&lt;Language ID="</a:t>
            </a:r>
            <a:r>
              <a:rPr lang="en-US" sz="1200" dirty="0" err="1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</a:t>
            </a:r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-us" /&gt; </a:t>
            </a:r>
          </a:p>
          <a:p>
            <a:pPr defTabSz="254198">
              <a:tabLst>
                <a:tab pos="759354" algn="l"/>
              </a:tabLst>
            </a:pPr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&lt;/Product&gt; </a:t>
            </a:r>
          </a:p>
          <a:p>
            <a:pPr defTabSz="346486"/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&lt;/Add&gt;</a:t>
            </a:r>
          </a:p>
          <a:p>
            <a:pPr defTabSz="346486"/>
            <a:endParaRPr lang="en-US" sz="1200" dirty="0">
              <a:solidFill>
                <a:srgbClr val="FFFF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346486"/>
            <a:r>
              <a:rPr lang="en-US" sz="1200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b="1" dirty="0">
                <a:solidFill>
                  <a:srgbClr val="FFFF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2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Updates Enabled="TRUE" </a:t>
            </a:r>
            <a:r>
              <a:rPr lang="en-US" sz="1200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UpdatePath</a:t>
            </a:r>
            <a:r>
              <a:rPr lang="en-US" sz="12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="\\Server\share\" </a:t>
            </a:r>
            <a:r>
              <a:rPr lang="en-US" sz="1200" b="1" dirty="0" err="1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TargetVersion</a:t>
            </a:r>
            <a:r>
              <a:rPr lang="en-US" sz="12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="15.1.2.3" Deadline</a:t>
            </a:r>
            <a:r>
              <a:rPr lang="en-US" sz="1200" b="1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=“06/16/2015 </a:t>
            </a:r>
            <a:r>
              <a:rPr lang="en-US" sz="12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18:30"/&gt;</a:t>
            </a:r>
          </a:p>
          <a:p>
            <a:pPr defTabSz="346486"/>
            <a:endParaRPr lang="en-US" sz="1200" dirty="0">
              <a:solidFill>
                <a:srgbClr val="FFFF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32597"/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&lt;/Configuration&gt;</a:t>
            </a:r>
          </a:p>
        </p:txBody>
      </p:sp>
    </p:spTree>
    <p:extLst>
      <p:ext uri="{BB962C8B-B14F-4D97-AF65-F5344CB8AC3E}">
        <p14:creationId xmlns:p14="http://schemas.microsoft.com/office/powerpoint/2010/main" val="20374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Configuring Updates via </a:t>
            </a:r>
            <a:br>
              <a:rPr lang="en-US" sz="3600" dirty="0" smtClean="0"/>
            </a:br>
            <a:r>
              <a:rPr lang="en-US" sz="3600" dirty="0" smtClean="0"/>
              <a:t>Group Policy</a:t>
            </a:r>
            <a:br>
              <a:rPr lang="en-US" sz="3600" dirty="0" smtClean="0"/>
            </a:br>
            <a:endParaRPr lang="en-US" sz="2800" dirty="0">
              <a:solidFill>
                <a:srgbClr val="47D8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580" y="2125677"/>
            <a:ext cx="9692535" cy="2366802"/>
          </a:xfrm>
        </p:spPr>
        <p:txBody>
          <a:bodyPr/>
          <a:lstStyle/>
          <a:p>
            <a:pPr lvl="1"/>
            <a:r>
              <a:rPr lang="en-US" sz="1800" dirty="0" smtClean="0"/>
              <a:t>Computer Configuration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Administrative Templates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	Microsoft Office 2013</a:t>
            </a:r>
          </a:p>
          <a:p>
            <a:pPr lvl="1"/>
            <a:r>
              <a:rPr lang="en-US" sz="1800" dirty="0"/>
              <a:t>	</a:t>
            </a:r>
            <a:r>
              <a:rPr lang="en-US" sz="1800" dirty="0" smtClean="0"/>
              <a:t>		Updates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2371" y="3771579"/>
            <a:ext cx="4812231" cy="27431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   Enable Automatic Updates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2371" y="4074596"/>
            <a:ext cx="4812231" cy="27431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   Hide option to enable or disable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12371" y="4377613"/>
            <a:ext cx="4812231" cy="27431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   Update Version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12371" y="4680630"/>
            <a:ext cx="4812231" cy="27431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   Update Deadline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2371" y="4983647"/>
            <a:ext cx="4812231" cy="27431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   Update Path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-12371" y="5286664"/>
            <a:ext cx="4812231" cy="27431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   Disable Update notifications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219421" y="0"/>
            <a:ext cx="6218238" cy="6994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3" name="Picture 2" descr="C:\Users\cusawin\AppData\Local\Temp\SNAGHTML1eda69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92" y="1756836"/>
            <a:ext cx="5930586" cy="399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83" y="-1084"/>
            <a:ext cx="4205396" cy="6994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5"/>
            <a:ext cx="3840501" cy="917575"/>
          </a:xfrm>
        </p:spPr>
        <p:txBody>
          <a:bodyPr/>
          <a:lstStyle/>
          <a:p>
            <a:r>
              <a:rPr lang="en-US" sz="3600" dirty="0" smtClean="0"/>
              <a:t>How Automatic Updates Work</a:t>
            </a:r>
            <a:endParaRPr lang="en-US" sz="2800" dirty="0">
              <a:solidFill>
                <a:srgbClr val="47D8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314144" y="194602"/>
            <a:ext cx="1454350" cy="950922"/>
          </a:xfrm>
          <a:prstGeom prst="rect">
            <a:avLst/>
          </a:prstGeom>
          <a:solidFill>
            <a:srgbClr val="2DC8A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Scheduled Task triggered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349769" y="3088714"/>
            <a:ext cx="1454350" cy="950922"/>
          </a:xfrm>
          <a:prstGeom prst="rect">
            <a:avLst/>
          </a:prstGeom>
          <a:solidFill>
            <a:srgbClr val="2661D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 nothing</a:t>
            </a:r>
          </a:p>
        </p:txBody>
      </p:sp>
      <p:cxnSp>
        <p:nvCxnSpPr>
          <p:cNvPr id="16" name="Straight Arrow Connector 20"/>
          <p:cNvCxnSpPr>
            <a:stCxn id="22" idx="2"/>
            <a:endCxn id="15" idx="1"/>
          </p:cNvCxnSpPr>
          <p:nvPr/>
        </p:nvCxnSpPr>
        <p:spPr>
          <a:xfrm rot="16200000" flipH="1">
            <a:off x="7533270" y="1747672"/>
            <a:ext cx="1013920" cy="2619081"/>
          </a:xfrm>
          <a:prstGeom prst="bentConnector2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 flipH="1">
            <a:off x="5041064" y="1866225"/>
            <a:ext cx="254" cy="13152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849955" y="2452584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75223" y="1931988"/>
            <a:ext cx="221307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595525" y="1591946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sp>
        <p:nvSpPr>
          <p:cNvPr id="22" name="Flowchart: Decision 21"/>
          <p:cNvSpPr/>
          <p:nvPr/>
        </p:nvSpPr>
        <p:spPr bwMode="auto">
          <a:xfrm>
            <a:off x="5996528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Ready to apply?</a:t>
            </a:r>
          </a:p>
        </p:txBody>
      </p:sp>
      <p:sp>
        <p:nvSpPr>
          <p:cNvPr id="23" name="Flowchart: Decision 22"/>
          <p:cNvSpPr/>
          <p:nvPr/>
        </p:nvSpPr>
        <p:spPr bwMode="auto">
          <a:xfrm>
            <a:off x="4306906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New build available?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90515" y="648344"/>
            <a:ext cx="2480833" cy="326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2080" b="1" kern="0" spc="-72" dirty="0">
                <a:solidFill>
                  <a:srgbClr val="EB3C00"/>
                </a:solidFill>
                <a:latin typeface="Segoe UI"/>
              </a:rPr>
              <a:t>Most Common Path</a:t>
            </a:r>
          </a:p>
        </p:txBody>
      </p:sp>
      <p:cxnSp>
        <p:nvCxnSpPr>
          <p:cNvPr id="25" name="Straight Arrow Connector 24"/>
          <p:cNvCxnSpPr>
            <a:stCxn id="14" idx="2"/>
            <a:endCxn id="23" idx="0"/>
          </p:cNvCxnSpPr>
          <p:nvPr/>
        </p:nvCxnSpPr>
        <p:spPr>
          <a:xfrm flipH="1">
            <a:off x="5041064" y="1145523"/>
            <a:ext cx="254" cy="16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2831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83" y="-1084"/>
            <a:ext cx="4205396" cy="6994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5"/>
            <a:ext cx="3840501" cy="917575"/>
          </a:xfrm>
        </p:spPr>
        <p:txBody>
          <a:bodyPr/>
          <a:lstStyle/>
          <a:p>
            <a:r>
              <a:rPr lang="en-US" sz="3600" dirty="0" smtClean="0"/>
              <a:t>How Automatic Updates Work</a:t>
            </a:r>
            <a:endParaRPr lang="en-US" sz="2800" dirty="0">
              <a:solidFill>
                <a:srgbClr val="47D8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90515" y="648344"/>
            <a:ext cx="3646799" cy="326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2080" b="1" kern="0" spc="-72" dirty="0">
                <a:solidFill>
                  <a:srgbClr val="EB3C00"/>
                </a:solidFill>
                <a:latin typeface="Segoe UI"/>
              </a:rPr>
              <a:t>Apply Update (Scenario 1 of 3)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314144" y="194602"/>
            <a:ext cx="1454350" cy="950922"/>
          </a:xfrm>
          <a:prstGeom prst="rect">
            <a:avLst/>
          </a:prstGeom>
          <a:solidFill>
            <a:srgbClr val="2DC8A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Scheduled Task triggered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392721" y="3174231"/>
            <a:ext cx="1194913" cy="777795"/>
          </a:xfrm>
          <a:prstGeom prst="rect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Download delta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7675227" y="4553922"/>
            <a:ext cx="1454350" cy="950922"/>
          </a:xfrm>
          <a:prstGeom prst="rect">
            <a:avLst/>
          </a:prstGeom>
          <a:solidFill>
            <a:srgbClr val="2661D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Update Office</a:t>
            </a:r>
          </a:p>
        </p:txBody>
      </p:sp>
      <p:cxnSp>
        <p:nvCxnSpPr>
          <p:cNvPr id="30" name="Straight Arrow Connector 29"/>
          <p:cNvCxnSpPr>
            <a:stCxn id="38" idx="2"/>
            <a:endCxn id="29" idx="0"/>
          </p:cNvCxnSpPr>
          <p:nvPr/>
        </p:nvCxnSpPr>
        <p:spPr>
          <a:xfrm>
            <a:off x="8395100" y="2550254"/>
            <a:ext cx="7300" cy="200366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>
          <a:xfrm flipH="1">
            <a:off x="5041064" y="1866225"/>
            <a:ext cx="254" cy="13152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671423" y="2454427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59939" y="158617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47284" y="2454233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775223" y="1931988"/>
            <a:ext cx="221307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595525" y="1591946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cxnSp>
        <p:nvCxnSpPr>
          <p:cNvPr id="37" name="Elbow Connector 36"/>
          <p:cNvCxnSpPr>
            <a:stCxn id="40" idx="2"/>
            <a:endCxn id="28" idx="1"/>
          </p:cNvCxnSpPr>
          <p:nvPr/>
        </p:nvCxnSpPr>
        <p:spPr>
          <a:xfrm rot="16200000" flipH="1">
            <a:off x="4710457" y="2880862"/>
            <a:ext cx="1012873" cy="351657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38" name="Flowchart: Decision 37"/>
          <p:cNvSpPr/>
          <p:nvPr/>
        </p:nvSpPr>
        <p:spPr bwMode="auto">
          <a:xfrm>
            <a:off x="7660943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Office processes running?</a:t>
            </a:r>
          </a:p>
        </p:txBody>
      </p:sp>
      <p:sp>
        <p:nvSpPr>
          <p:cNvPr id="39" name="Flowchart: Decision 38"/>
          <p:cNvSpPr/>
          <p:nvPr/>
        </p:nvSpPr>
        <p:spPr bwMode="auto">
          <a:xfrm>
            <a:off x="5996528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Ready to apply?</a:t>
            </a:r>
          </a:p>
        </p:txBody>
      </p:sp>
      <p:sp>
        <p:nvSpPr>
          <p:cNvPr id="40" name="Flowchart: Decision 39"/>
          <p:cNvSpPr/>
          <p:nvPr/>
        </p:nvSpPr>
        <p:spPr bwMode="auto">
          <a:xfrm>
            <a:off x="4306906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New build available?</a:t>
            </a:r>
          </a:p>
        </p:txBody>
      </p:sp>
      <p:cxnSp>
        <p:nvCxnSpPr>
          <p:cNvPr id="41" name="Elbow Connector 94"/>
          <p:cNvCxnSpPr>
            <a:stCxn id="39" idx="3"/>
            <a:endCxn id="38" idx="1"/>
          </p:cNvCxnSpPr>
          <p:nvPr/>
        </p:nvCxnSpPr>
        <p:spPr>
          <a:xfrm>
            <a:off x="7464845" y="1931989"/>
            <a:ext cx="19609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2" name="Elbow Connector 50"/>
          <p:cNvCxnSpPr>
            <a:stCxn id="28" idx="0"/>
            <a:endCxn id="39" idx="1"/>
          </p:cNvCxnSpPr>
          <p:nvPr/>
        </p:nvCxnSpPr>
        <p:spPr>
          <a:xfrm flipV="1">
            <a:off x="5990177" y="1931989"/>
            <a:ext cx="6352" cy="12422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3" name="Straight Arrow Connector 42"/>
          <p:cNvCxnSpPr>
            <a:stCxn id="27" idx="2"/>
            <a:endCxn id="40" idx="0"/>
          </p:cNvCxnSpPr>
          <p:nvPr/>
        </p:nvCxnSpPr>
        <p:spPr>
          <a:xfrm flipH="1">
            <a:off x="5041064" y="1145523"/>
            <a:ext cx="254" cy="16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203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83" y="-1084"/>
            <a:ext cx="4205396" cy="6994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5"/>
            <a:ext cx="3840501" cy="917575"/>
          </a:xfrm>
        </p:spPr>
        <p:txBody>
          <a:bodyPr/>
          <a:lstStyle/>
          <a:p>
            <a:r>
              <a:rPr lang="en-US" sz="3600" dirty="0" smtClean="0"/>
              <a:t>How Automatic Updates Work</a:t>
            </a:r>
            <a:endParaRPr lang="en-US" sz="2800" dirty="0">
              <a:solidFill>
                <a:srgbClr val="47D8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90516" y="648344"/>
            <a:ext cx="3646800" cy="326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2080" b="1" kern="0" spc="-72" dirty="0">
                <a:solidFill>
                  <a:srgbClr val="EB3C00"/>
                </a:solidFill>
                <a:latin typeface="Segoe UI"/>
              </a:rPr>
              <a:t>Apply Update (Scenario 2 of 3)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314144" y="194602"/>
            <a:ext cx="1454350" cy="950922"/>
          </a:xfrm>
          <a:prstGeom prst="rect">
            <a:avLst/>
          </a:prstGeom>
          <a:solidFill>
            <a:srgbClr val="2DC8A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Scheduled Task triggered</a:t>
            </a:r>
          </a:p>
        </p:txBody>
      </p:sp>
      <p:sp>
        <p:nvSpPr>
          <p:cNvPr id="24" name="Flowchart: Decision 23"/>
          <p:cNvSpPr/>
          <p:nvPr/>
        </p:nvSpPr>
        <p:spPr bwMode="auto">
          <a:xfrm>
            <a:off x="9336533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3 or 6 days have passed?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392721" y="3174231"/>
            <a:ext cx="1194913" cy="777795"/>
          </a:xfrm>
          <a:prstGeom prst="rect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Download delta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9349769" y="3088714"/>
            <a:ext cx="1454350" cy="950922"/>
          </a:xfrm>
          <a:prstGeom prst="rect">
            <a:avLst/>
          </a:prstGeom>
          <a:solidFill>
            <a:srgbClr val="2661D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 nothing</a:t>
            </a:r>
          </a:p>
        </p:txBody>
      </p:sp>
      <p:cxnSp>
        <p:nvCxnSpPr>
          <p:cNvPr id="45" name="Straight Arrow Connector 44"/>
          <p:cNvCxnSpPr>
            <a:stCxn id="55" idx="3"/>
            <a:endCxn id="24" idx="1"/>
          </p:cNvCxnSpPr>
          <p:nvPr/>
        </p:nvCxnSpPr>
        <p:spPr>
          <a:xfrm>
            <a:off x="9129260" y="1931989"/>
            <a:ext cx="207275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6" name="Straight Arrow Connector 45"/>
          <p:cNvCxnSpPr>
            <a:stCxn id="24" idx="2"/>
            <a:endCxn id="44" idx="0"/>
          </p:cNvCxnSpPr>
          <p:nvPr/>
        </p:nvCxnSpPr>
        <p:spPr>
          <a:xfrm>
            <a:off x="10070691" y="2550255"/>
            <a:ext cx="6252" cy="53845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>
          <a:xfrm flipH="1">
            <a:off x="5041064" y="1866225"/>
            <a:ext cx="254" cy="13152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671423" y="2454427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59939" y="158617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91333" y="158617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26677" y="2452584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775223" y="1931988"/>
            <a:ext cx="221307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595525" y="1591946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cxnSp>
        <p:nvCxnSpPr>
          <p:cNvPr id="54" name="Elbow Connector 53"/>
          <p:cNvCxnSpPr>
            <a:stCxn id="57" idx="2"/>
            <a:endCxn id="25" idx="1"/>
          </p:cNvCxnSpPr>
          <p:nvPr/>
        </p:nvCxnSpPr>
        <p:spPr>
          <a:xfrm rot="16200000" flipH="1">
            <a:off x="4710457" y="2880862"/>
            <a:ext cx="1012873" cy="351657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55" name="Flowchart: Decision 54"/>
          <p:cNvSpPr/>
          <p:nvPr/>
        </p:nvSpPr>
        <p:spPr bwMode="auto">
          <a:xfrm>
            <a:off x="7660943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Office processes running?</a:t>
            </a:r>
          </a:p>
        </p:txBody>
      </p:sp>
      <p:sp>
        <p:nvSpPr>
          <p:cNvPr id="56" name="Flowchart: Decision 55"/>
          <p:cNvSpPr/>
          <p:nvPr/>
        </p:nvSpPr>
        <p:spPr bwMode="auto">
          <a:xfrm>
            <a:off x="5996528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Ready to apply?</a:t>
            </a:r>
          </a:p>
        </p:txBody>
      </p:sp>
      <p:sp>
        <p:nvSpPr>
          <p:cNvPr id="57" name="Flowchart: Decision 56"/>
          <p:cNvSpPr/>
          <p:nvPr/>
        </p:nvSpPr>
        <p:spPr bwMode="auto">
          <a:xfrm>
            <a:off x="4306906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New build available?</a:t>
            </a:r>
          </a:p>
        </p:txBody>
      </p:sp>
      <p:cxnSp>
        <p:nvCxnSpPr>
          <p:cNvPr id="58" name="Elbow Connector 94"/>
          <p:cNvCxnSpPr>
            <a:stCxn id="56" idx="3"/>
            <a:endCxn id="55" idx="1"/>
          </p:cNvCxnSpPr>
          <p:nvPr/>
        </p:nvCxnSpPr>
        <p:spPr>
          <a:xfrm>
            <a:off x="7464845" y="1931989"/>
            <a:ext cx="19609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9" name="Elbow Connector 50"/>
          <p:cNvCxnSpPr>
            <a:stCxn id="25" idx="0"/>
            <a:endCxn id="56" idx="1"/>
          </p:cNvCxnSpPr>
          <p:nvPr/>
        </p:nvCxnSpPr>
        <p:spPr>
          <a:xfrm flipV="1">
            <a:off x="5990177" y="1931989"/>
            <a:ext cx="6352" cy="12422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60" name="Straight Arrow Connector 59"/>
          <p:cNvCxnSpPr>
            <a:stCxn id="23" idx="2"/>
            <a:endCxn id="57" idx="0"/>
          </p:cNvCxnSpPr>
          <p:nvPr/>
        </p:nvCxnSpPr>
        <p:spPr>
          <a:xfrm flipH="1">
            <a:off x="5041064" y="1145523"/>
            <a:ext cx="254" cy="16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347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83" y="-1084"/>
            <a:ext cx="4205396" cy="6994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5"/>
            <a:ext cx="3840501" cy="917575"/>
          </a:xfrm>
        </p:spPr>
        <p:txBody>
          <a:bodyPr/>
          <a:lstStyle/>
          <a:p>
            <a:r>
              <a:rPr lang="en-US" sz="3600" dirty="0" smtClean="0"/>
              <a:t>How Automatic Updates Work</a:t>
            </a:r>
            <a:endParaRPr lang="en-US" sz="2800" dirty="0">
              <a:solidFill>
                <a:srgbClr val="47D8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85094" y="649773"/>
            <a:ext cx="3944061" cy="3264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2080" b="1" kern="0" spc="-72" dirty="0">
                <a:solidFill>
                  <a:srgbClr val="EB3C00"/>
                </a:solidFill>
                <a:latin typeface="Segoe UI"/>
              </a:rPr>
              <a:t>Apply Update (Scenario 3 of 3)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314144" y="194602"/>
            <a:ext cx="1454350" cy="950922"/>
          </a:xfrm>
          <a:prstGeom prst="rect">
            <a:avLst/>
          </a:prstGeom>
          <a:solidFill>
            <a:srgbClr val="2DC8A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Scheduled Task triggered</a:t>
            </a:r>
          </a:p>
        </p:txBody>
      </p:sp>
      <p:sp>
        <p:nvSpPr>
          <p:cNvPr id="28" name="Flowchart: Decision 27"/>
          <p:cNvSpPr/>
          <p:nvPr/>
        </p:nvSpPr>
        <p:spPr bwMode="auto">
          <a:xfrm>
            <a:off x="9336533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3 or 6 days have passed?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962490" y="1456528"/>
            <a:ext cx="1454350" cy="950922"/>
          </a:xfrm>
          <a:prstGeom prst="rect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Prompt user via Toast or Business Bar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5392721" y="3174231"/>
            <a:ext cx="1194913" cy="777795"/>
          </a:xfrm>
          <a:prstGeom prst="rect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Download delta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675227" y="4553922"/>
            <a:ext cx="1454350" cy="950922"/>
          </a:xfrm>
          <a:prstGeom prst="rect">
            <a:avLst/>
          </a:prstGeom>
          <a:solidFill>
            <a:srgbClr val="2661D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Update Office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675227" y="6040354"/>
            <a:ext cx="1454350" cy="950922"/>
          </a:xfrm>
          <a:prstGeom prst="rect">
            <a:avLst/>
          </a:prstGeom>
          <a:solidFill>
            <a:srgbClr val="2DC8A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Open Office apps</a:t>
            </a:r>
          </a:p>
        </p:txBody>
      </p:sp>
      <p:cxnSp>
        <p:nvCxnSpPr>
          <p:cNvPr id="33" name="Straight Arrow Connector 32"/>
          <p:cNvCxnSpPr>
            <a:stCxn id="66" idx="3"/>
            <a:endCxn id="28" idx="1"/>
          </p:cNvCxnSpPr>
          <p:nvPr/>
        </p:nvCxnSpPr>
        <p:spPr>
          <a:xfrm>
            <a:off x="9129260" y="1931989"/>
            <a:ext cx="207275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>
          <a:xfrm flipV="1">
            <a:off x="10790217" y="1931989"/>
            <a:ext cx="222957" cy="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5" name="Straight Arrow Connector 34"/>
          <p:cNvCxnSpPr>
            <a:stCxn id="29" idx="2"/>
            <a:endCxn id="68" idx="0"/>
          </p:cNvCxnSpPr>
          <p:nvPr/>
        </p:nvCxnSpPr>
        <p:spPr>
          <a:xfrm flipH="1">
            <a:off x="11686630" y="2407449"/>
            <a:ext cx="3035" cy="50749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 flipH="1">
            <a:off x="5041064" y="1866225"/>
            <a:ext cx="254" cy="13152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37" name="Straight Arrow Connector 36"/>
          <p:cNvCxnSpPr>
            <a:stCxn id="69" idx="1"/>
            <a:endCxn id="31" idx="3"/>
          </p:cNvCxnSpPr>
          <p:nvPr/>
        </p:nvCxnSpPr>
        <p:spPr>
          <a:xfrm flipH="1" flipV="1">
            <a:off x="9129577" y="5029381"/>
            <a:ext cx="178740" cy="2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ysDot"/>
            <a:headEnd type="none"/>
            <a:tailEnd type="triangle"/>
          </a:ln>
          <a:effectLst/>
        </p:spPr>
      </p:cxnSp>
      <p:cxnSp>
        <p:nvCxnSpPr>
          <p:cNvPr id="38" name="Straight Arrow Connector 37"/>
          <p:cNvCxnSpPr>
            <a:stCxn id="31" idx="2"/>
            <a:endCxn id="32" idx="0"/>
          </p:cNvCxnSpPr>
          <p:nvPr/>
        </p:nvCxnSpPr>
        <p:spPr>
          <a:xfrm>
            <a:off x="8402400" y="5504842"/>
            <a:ext cx="0" cy="53551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ysDot"/>
            <a:headEnd type="none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671423" y="2454427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59939" y="158617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991333" y="158617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2069" y="158617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838055" y="420953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188882" y="4700541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775223" y="1931988"/>
            <a:ext cx="221307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595525" y="1591946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cxnSp>
        <p:nvCxnSpPr>
          <p:cNvPr id="64" name="Elbow Connector 63"/>
          <p:cNvCxnSpPr>
            <a:stCxn id="68" idx="2"/>
            <a:endCxn id="69" idx="3"/>
          </p:cNvCxnSpPr>
          <p:nvPr/>
        </p:nvCxnSpPr>
        <p:spPr>
          <a:xfrm rot="5400000">
            <a:off x="10858114" y="4200867"/>
            <a:ext cx="818077" cy="838955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65" name="Elbow Connector 64"/>
          <p:cNvCxnSpPr>
            <a:stCxn id="70" idx="2"/>
            <a:endCxn id="30" idx="1"/>
          </p:cNvCxnSpPr>
          <p:nvPr/>
        </p:nvCxnSpPr>
        <p:spPr>
          <a:xfrm rot="16200000" flipH="1">
            <a:off x="4710457" y="2880862"/>
            <a:ext cx="1012873" cy="351657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66" name="Flowchart: Decision 65"/>
          <p:cNvSpPr/>
          <p:nvPr/>
        </p:nvSpPr>
        <p:spPr bwMode="auto">
          <a:xfrm>
            <a:off x="7660943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Office processes running?</a:t>
            </a:r>
          </a:p>
        </p:txBody>
      </p:sp>
      <p:sp>
        <p:nvSpPr>
          <p:cNvPr id="67" name="Flowchart: Decision 66"/>
          <p:cNvSpPr/>
          <p:nvPr/>
        </p:nvSpPr>
        <p:spPr bwMode="auto">
          <a:xfrm>
            <a:off x="5996528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Ready to apply?</a:t>
            </a:r>
          </a:p>
        </p:txBody>
      </p:sp>
      <p:sp>
        <p:nvSpPr>
          <p:cNvPr id="68" name="Flowchart: Decision 67"/>
          <p:cNvSpPr/>
          <p:nvPr/>
        </p:nvSpPr>
        <p:spPr bwMode="auto">
          <a:xfrm>
            <a:off x="10916951" y="2914947"/>
            <a:ext cx="1539358" cy="1296359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User selects apply?</a:t>
            </a:r>
          </a:p>
        </p:txBody>
      </p:sp>
      <p:sp>
        <p:nvSpPr>
          <p:cNvPr id="69" name="Flowchart: Decision 68"/>
          <p:cNvSpPr/>
          <p:nvPr/>
        </p:nvSpPr>
        <p:spPr bwMode="auto">
          <a:xfrm>
            <a:off x="9308316" y="4381204"/>
            <a:ext cx="1539358" cy="1296359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Select “Close programs?”</a:t>
            </a:r>
          </a:p>
        </p:txBody>
      </p:sp>
      <p:sp>
        <p:nvSpPr>
          <p:cNvPr id="70" name="Flowchart: Decision 69"/>
          <p:cNvSpPr/>
          <p:nvPr/>
        </p:nvSpPr>
        <p:spPr bwMode="auto">
          <a:xfrm>
            <a:off x="4306906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New build available?</a:t>
            </a:r>
          </a:p>
        </p:txBody>
      </p:sp>
      <p:cxnSp>
        <p:nvCxnSpPr>
          <p:cNvPr id="71" name="Elbow Connector 94"/>
          <p:cNvCxnSpPr>
            <a:stCxn id="67" idx="3"/>
            <a:endCxn id="66" idx="1"/>
          </p:cNvCxnSpPr>
          <p:nvPr/>
        </p:nvCxnSpPr>
        <p:spPr>
          <a:xfrm>
            <a:off x="7464845" y="1931989"/>
            <a:ext cx="19609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72" name="Elbow Connector 50"/>
          <p:cNvCxnSpPr>
            <a:stCxn id="30" idx="0"/>
            <a:endCxn id="67" idx="1"/>
          </p:cNvCxnSpPr>
          <p:nvPr/>
        </p:nvCxnSpPr>
        <p:spPr>
          <a:xfrm flipV="1">
            <a:off x="5990177" y="1931989"/>
            <a:ext cx="6352" cy="12422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73" name="Straight Arrow Connector 72"/>
          <p:cNvCxnSpPr>
            <a:stCxn id="27" idx="2"/>
            <a:endCxn id="70" idx="0"/>
          </p:cNvCxnSpPr>
          <p:nvPr/>
        </p:nvCxnSpPr>
        <p:spPr>
          <a:xfrm flipH="1">
            <a:off x="5041064" y="1145523"/>
            <a:ext cx="254" cy="16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" y="5580885"/>
            <a:ext cx="4206194" cy="14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183" y="-1084"/>
            <a:ext cx="4205396" cy="69945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74639" y="295275"/>
            <a:ext cx="3840501" cy="917575"/>
          </a:xfrm>
        </p:spPr>
        <p:txBody>
          <a:bodyPr/>
          <a:lstStyle/>
          <a:p>
            <a:r>
              <a:rPr lang="en-US" sz="3600" dirty="0" smtClean="0"/>
              <a:t>How Automatic Updates Work</a:t>
            </a:r>
            <a:endParaRPr lang="en-US" sz="2800" dirty="0">
              <a:solidFill>
                <a:srgbClr val="47D8FF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314144" y="194602"/>
            <a:ext cx="1454350" cy="950922"/>
          </a:xfrm>
          <a:prstGeom prst="rect">
            <a:avLst/>
          </a:prstGeom>
          <a:solidFill>
            <a:srgbClr val="2DC8A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Scheduled Task triggered</a:t>
            </a:r>
          </a:p>
        </p:txBody>
      </p:sp>
      <p:sp>
        <p:nvSpPr>
          <p:cNvPr id="45" name="Flowchart: Decision 44"/>
          <p:cNvSpPr/>
          <p:nvPr/>
        </p:nvSpPr>
        <p:spPr bwMode="auto">
          <a:xfrm>
            <a:off x="9336533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3 or 6 days have passed?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10982764" y="1456528"/>
            <a:ext cx="1454350" cy="950922"/>
          </a:xfrm>
          <a:prstGeom prst="rect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Prompt user via Toast or Business Bar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92721" y="3174231"/>
            <a:ext cx="1194913" cy="777795"/>
          </a:xfrm>
          <a:prstGeom prst="rect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Download delta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675227" y="4553922"/>
            <a:ext cx="1454350" cy="950922"/>
          </a:xfrm>
          <a:prstGeom prst="rect">
            <a:avLst/>
          </a:prstGeom>
          <a:solidFill>
            <a:srgbClr val="2661D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Update Office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349769" y="3088714"/>
            <a:ext cx="1454350" cy="950922"/>
          </a:xfrm>
          <a:prstGeom prst="rect">
            <a:avLst/>
          </a:prstGeom>
          <a:solidFill>
            <a:srgbClr val="2661D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b="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 nothing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7675227" y="6040354"/>
            <a:ext cx="1454350" cy="950922"/>
          </a:xfrm>
          <a:prstGeom prst="rect">
            <a:avLst/>
          </a:prstGeom>
          <a:solidFill>
            <a:srgbClr val="2DC8A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Open Office apps</a:t>
            </a:r>
          </a:p>
        </p:txBody>
      </p:sp>
      <p:cxnSp>
        <p:nvCxnSpPr>
          <p:cNvPr id="51" name="Straight Arrow Connector 20"/>
          <p:cNvCxnSpPr>
            <a:stCxn id="92" idx="2"/>
            <a:endCxn id="49" idx="1"/>
          </p:cNvCxnSpPr>
          <p:nvPr/>
        </p:nvCxnSpPr>
        <p:spPr>
          <a:xfrm rot="16200000" flipH="1">
            <a:off x="7533270" y="1747672"/>
            <a:ext cx="1013920" cy="2619081"/>
          </a:xfrm>
          <a:prstGeom prst="bentConnector2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2" name="Straight Arrow Connector 51"/>
          <p:cNvCxnSpPr>
            <a:stCxn id="91" idx="3"/>
            <a:endCxn id="45" idx="1"/>
          </p:cNvCxnSpPr>
          <p:nvPr/>
        </p:nvCxnSpPr>
        <p:spPr>
          <a:xfrm>
            <a:off x="9129260" y="1931989"/>
            <a:ext cx="207275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V="1">
            <a:off x="10759807" y="1931989"/>
            <a:ext cx="222957" cy="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4" name="Straight Arrow Connector 53"/>
          <p:cNvCxnSpPr>
            <a:stCxn id="93" idx="1"/>
          </p:cNvCxnSpPr>
          <p:nvPr/>
        </p:nvCxnSpPr>
        <p:spPr>
          <a:xfrm flipH="1">
            <a:off x="10773709" y="3563127"/>
            <a:ext cx="163517" cy="104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5" name="Straight Arrow Connector 54"/>
          <p:cNvCxnSpPr>
            <a:stCxn id="91" idx="2"/>
            <a:endCxn id="48" idx="0"/>
          </p:cNvCxnSpPr>
          <p:nvPr/>
        </p:nvCxnSpPr>
        <p:spPr>
          <a:xfrm>
            <a:off x="8395100" y="2550254"/>
            <a:ext cx="7300" cy="2003667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6" name="Straight Arrow Connector 55"/>
          <p:cNvCxnSpPr>
            <a:stCxn id="45" idx="2"/>
            <a:endCxn id="49" idx="0"/>
          </p:cNvCxnSpPr>
          <p:nvPr/>
        </p:nvCxnSpPr>
        <p:spPr>
          <a:xfrm>
            <a:off x="10070691" y="2550255"/>
            <a:ext cx="6252" cy="53845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flipH="1">
            <a:off x="11706903" y="2407451"/>
            <a:ext cx="3033" cy="50749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 flipH="1">
            <a:off x="5041064" y="1866225"/>
            <a:ext cx="254" cy="131528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59" name="Straight Arrow Connector 58"/>
          <p:cNvCxnSpPr>
            <a:stCxn id="94" idx="0"/>
            <a:endCxn id="49" idx="2"/>
          </p:cNvCxnSpPr>
          <p:nvPr/>
        </p:nvCxnSpPr>
        <p:spPr>
          <a:xfrm flipH="1" flipV="1">
            <a:off x="10076945" y="4039635"/>
            <a:ext cx="1052" cy="34157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60" name="Straight Arrow Connector 59"/>
          <p:cNvCxnSpPr>
            <a:stCxn id="94" idx="1"/>
            <a:endCxn id="48" idx="3"/>
          </p:cNvCxnSpPr>
          <p:nvPr/>
        </p:nvCxnSpPr>
        <p:spPr>
          <a:xfrm flipH="1" flipV="1">
            <a:off x="9129577" y="5029381"/>
            <a:ext cx="178740" cy="2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ysDot"/>
            <a:headEnd type="none"/>
            <a:tailEnd type="triangle"/>
          </a:ln>
          <a:effectLst/>
        </p:spPr>
      </p:cxnSp>
      <p:cxnSp>
        <p:nvCxnSpPr>
          <p:cNvPr id="75" name="Straight Arrow Connector 74"/>
          <p:cNvCxnSpPr>
            <a:stCxn id="48" idx="2"/>
            <a:endCxn id="50" idx="0"/>
          </p:cNvCxnSpPr>
          <p:nvPr/>
        </p:nvCxnSpPr>
        <p:spPr>
          <a:xfrm>
            <a:off x="8402400" y="5504842"/>
            <a:ext cx="0" cy="53551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ysDot"/>
            <a:headEnd type="none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4671423" y="2454427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259939" y="158617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991333" y="158617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631658" y="158617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849955" y="2452584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47284" y="2454233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726677" y="2452584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963725" y="3185072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209420" y="420953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807645" y="4209535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188882" y="4700541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Yes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5775223" y="1931988"/>
            <a:ext cx="221307" cy="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5595525" y="1591946"/>
            <a:ext cx="284099" cy="195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51117">
              <a:defRPr/>
            </a:pPr>
            <a:r>
              <a:rPr lang="en-US" sz="1248" kern="0" spc="-72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No</a:t>
            </a:r>
          </a:p>
        </p:txBody>
      </p:sp>
      <p:cxnSp>
        <p:nvCxnSpPr>
          <p:cNvPr id="89" name="Elbow Connector 88"/>
          <p:cNvCxnSpPr>
            <a:stCxn id="93" idx="2"/>
          </p:cNvCxnSpPr>
          <p:nvPr/>
        </p:nvCxnSpPr>
        <p:spPr>
          <a:xfrm rot="5400000">
            <a:off x="10853048" y="4175524"/>
            <a:ext cx="818077" cy="889641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90" name="Elbow Connector 89"/>
          <p:cNvCxnSpPr>
            <a:stCxn id="95" idx="2"/>
            <a:endCxn id="47" idx="1"/>
          </p:cNvCxnSpPr>
          <p:nvPr/>
        </p:nvCxnSpPr>
        <p:spPr>
          <a:xfrm rot="16200000" flipH="1">
            <a:off x="4710457" y="2880862"/>
            <a:ext cx="1012873" cy="351657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91" name="Flowchart: Decision 90"/>
          <p:cNvSpPr/>
          <p:nvPr/>
        </p:nvSpPr>
        <p:spPr bwMode="auto">
          <a:xfrm>
            <a:off x="7660943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Office processes running?</a:t>
            </a:r>
          </a:p>
        </p:txBody>
      </p:sp>
      <p:sp>
        <p:nvSpPr>
          <p:cNvPr id="92" name="Flowchart: Decision 91"/>
          <p:cNvSpPr/>
          <p:nvPr/>
        </p:nvSpPr>
        <p:spPr bwMode="auto">
          <a:xfrm>
            <a:off x="5996528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Ready to apply?</a:t>
            </a:r>
          </a:p>
        </p:txBody>
      </p:sp>
      <p:sp>
        <p:nvSpPr>
          <p:cNvPr id="93" name="Flowchart: Decision 92"/>
          <p:cNvSpPr/>
          <p:nvPr/>
        </p:nvSpPr>
        <p:spPr bwMode="auto">
          <a:xfrm>
            <a:off x="10937224" y="2914947"/>
            <a:ext cx="1539358" cy="1296359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48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User selects apply?</a:t>
            </a:r>
          </a:p>
        </p:txBody>
      </p:sp>
      <p:sp>
        <p:nvSpPr>
          <p:cNvPr id="94" name="Flowchart: Decision 93"/>
          <p:cNvSpPr/>
          <p:nvPr/>
        </p:nvSpPr>
        <p:spPr bwMode="auto">
          <a:xfrm>
            <a:off x="9308316" y="4381204"/>
            <a:ext cx="1539358" cy="1296359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4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Select “Close programs?”</a:t>
            </a:r>
          </a:p>
        </p:txBody>
      </p:sp>
      <p:sp>
        <p:nvSpPr>
          <p:cNvPr id="95" name="Flowchart: Decision 94"/>
          <p:cNvSpPr/>
          <p:nvPr/>
        </p:nvSpPr>
        <p:spPr bwMode="auto">
          <a:xfrm>
            <a:off x="4306906" y="1313723"/>
            <a:ext cx="1468316" cy="1236532"/>
          </a:xfrm>
          <a:prstGeom prst="flowChartDecision">
            <a:avLst/>
          </a:prstGeom>
          <a:solidFill>
            <a:srgbClr val="EB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7546" tIns="47546" rIns="47546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5055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4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New build available?</a:t>
            </a:r>
          </a:p>
        </p:txBody>
      </p:sp>
      <p:cxnSp>
        <p:nvCxnSpPr>
          <p:cNvPr id="96" name="Elbow Connector 94"/>
          <p:cNvCxnSpPr>
            <a:stCxn id="92" idx="3"/>
            <a:endCxn id="91" idx="1"/>
          </p:cNvCxnSpPr>
          <p:nvPr/>
        </p:nvCxnSpPr>
        <p:spPr>
          <a:xfrm>
            <a:off x="7464845" y="1931989"/>
            <a:ext cx="19609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97" name="Elbow Connector 50"/>
          <p:cNvCxnSpPr>
            <a:stCxn id="47" idx="0"/>
            <a:endCxn id="92" idx="1"/>
          </p:cNvCxnSpPr>
          <p:nvPr/>
        </p:nvCxnSpPr>
        <p:spPr>
          <a:xfrm flipV="1">
            <a:off x="5990177" y="1931989"/>
            <a:ext cx="6352" cy="12422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98" name="Straight Arrow Connector 97"/>
          <p:cNvCxnSpPr>
            <a:stCxn id="44" idx="2"/>
            <a:endCxn id="95" idx="0"/>
          </p:cNvCxnSpPr>
          <p:nvPr/>
        </p:nvCxnSpPr>
        <p:spPr>
          <a:xfrm flipH="1">
            <a:off x="5041064" y="1145523"/>
            <a:ext cx="254" cy="16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814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9" y="2136776"/>
            <a:ext cx="10056812" cy="2178802"/>
          </a:xfrm>
        </p:spPr>
        <p:txBody>
          <a:bodyPr/>
          <a:lstStyle/>
          <a:p>
            <a:r>
              <a:rPr lang="en-US" dirty="0" smtClean="0"/>
              <a:t>Updating Office 365 </a:t>
            </a:r>
            <a:r>
              <a:rPr lang="en-US" dirty="0" err="1" smtClean="0"/>
              <a:t>ProPlus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Curtis Sawin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Office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41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365 </a:t>
            </a:r>
            <a:r>
              <a:rPr lang="en-US" dirty="0" err="1"/>
              <a:t>ProPlus</a:t>
            </a:r>
            <a:r>
              <a:rPr lang="en-US" dirty="0"/>
              <a:t>: Updates, Updates, Updates!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Curtis </a:t>
            </a:r>
            <a:r>
              <a:rPr lang="en-US" dirty="0" err="1"/>
              <a:t>Sawin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BRK3133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1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38" y="295275"/>
            <a:ext cx="11247061" cy="917575"/>
          </a:xfrm>
        </p:spPr>
        <p:txBody>
          <a:bodyPr/>
          <a:lstStyle/>
          <a:p>
            <a:r>
              <a:rPr lang="en-US" dirty="0" smtClean="0"/>
              <a:t>Update Considerations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smtClean="0">
                <a:solidFill>
                  <a:srgbClr val="47D8FF"/>
                </a:solidFill>
              </a:rPr>
              <a:t>Where and When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3157111" y="1851360"/>
            <a:ext cx="8535793" cy="45719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3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0458" y="1851360"/>
            <a:ext cx="2516653" cy="4571950"/>
          </a:xfrm>
          <a:prstGeom prst="rect">
            <a:avLst/>
          </a:prstGeom>
          <a:solidFill>
            <a:srgbClr val="EB3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 noEditPoints="1"/>
          </p:cNvSpPr>
          <p:nvPr/>
        </p:nvSpPr>
        <p:spPr bwMode="auto">
          <a:xfrm>
            <a:off x="1323729" y="3245720"/>
            <a:ext cx="1252525" cy="1195298"/>
          </a:xfrm>
          <a:custGeom>
            <a:avLst/>
            <a:gdLst>
              <a:gd name="T0" fmla="*/ 12 w 142"/>
              <a:gd name="T1" fmla="*/ 103 h 137"/>
              <a:gd name="T2" fmla="*/ 130 w 142"/>
              <a:gd name="T3" fmla="*/ 103 h 137"/>
              <a:gd name="T4" fmla="*/ 130 w 142"/>
              <a:gd name="T5" fmla="*/ 12 h 137"/>
              <a:gd name="T6" fmla="*/ 12 w 142"/>
              <a:gd name="T7" fmla="*/ 12 h 137"/>
              <a:gd name="T8" fmla="*/ 12 w 142"/>
              <a:gd name="T9" fmla="*/ 103 h 137"/>
              <a:gd name="T10" fmla="*/ 0 w 142"/>
              <a:gd name="T11" fmla="*/ 107 h 137"/>
              <a:gd name="T12" fmla="*/ 0 w 142"/>
              <a:gd name="T13" fmla="*/ 8 h 137"/>
              <a:gd name="T14" fmla="*/ 8 w 142"/>
              <a:gd name="T15" fmla="*/ 0 h 137"/>
              <a:gd name="T16" fmla="*/ 134 w 142"/>
              <a:gd name="T17" fmla="*/ 0 h 137"/>
              <a:gd name="T18" fmla="*/ 142 w 142"/>
              <a:gd name="T19" fmla="*/ 8 h 137"/>
              <a:gd name="T20" fmla="*/ 142 w 142"/>
              <a:gd name="T21" fmla="*/ 107 h 137"/>
              <a:gd name="T22" fmla="*/ 134 w 142"/>
              <a:gd name="T23" fmla="*/ 115 h 137"/>
              <a:gd name="T24" fmla="*/ 86 w 142"/>
              <a:gd name="T25" fmla="*/ 115 h 137"/>
              <a:gd name="T26" fmla="*/ 86 w 142"/>
              <a:gd name="T27" fmla="*/ 128 h 137"/>
              <a:gd name="T28" fmla="*/ 120 w 142"/>
              <a:gd name="T29" fmla="*/ 137 h 137"/>
              <a:gd name="T30" fmla="*/ 23 w 142"/>
              <a:gd name="T31" fmla="*/ 137 h 137"/>
              <a:gd name="T32" fmla="*/ 57 w 142"/>
              <a:gd name="T33" fmla="*/ 128 h 137"/>
              <a:gd name="T34" fmla="*/ 57 w 142"/>
              <a:gd name="T35" fmla="*/ 115 h 137"/>
              <a:gd name="T36" fmla="*/ 8 w 142"/>
              <a:gd name="T37" fmla="*/ 115 h 137"/>
              <a:gd name="T38" fmla="*/ 0 w 142"/>
              <a:gd name="T39" fmla="*/ 10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2" h="137">
                <a:moveTo>
                  <a:pt x="12" y="103"/>
                </a:moveTo>
                <a:cubicBezTo>
                  <a:pt x="130" y="103"/>
                  <a:pt x="130" y="103"/>
                  <a:pt x="130" y="103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2" y="12"/>
                  <a:pt x="12" y="12"/>
                  <a:pt x="12" y="12"/>
                </a:cubicBezTo>
                <a:lnTo>
                  <a:pt x="12" y="103"/>
                </a:lnTo>
                <a:close/>
                <a:moveTo>
                  <a:pt x="0" y="107"/>
                </a:move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9" y="0"/>
                  <a:pt x="142" y="4"/>
                  <a:pt x="142" y="8"/>
                </a:cubicBezTo>
                <a:cubicBezTo>
                  <a:pt x="142" y="107"/>
                  <a:pt x="142" y="107"/>
                  <a:pt x="142" y="107"/>
                </a:cubicBezTo>
                <a:cubicBezTo>
                  <a:pt x="142" y="112"/>
                  <a:pt x="139" y="115"/>
                  <a:pt x="134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8"/>
                  <a:pt x="86" y="128"/>
                  <a:pt x="86" y="128"/>
                </a:cubicBezTo>
                <a:cubicBezTo>
                  <a:pt x="106" y="129"/>
                  <a:pt x="120" y="133"/>
                  <a:pt x="120" y="137"/>
                </a:cubicBezTo>
                <a:cubicBezTo>
                  <a:pt x="23" y="137"/>
                  <a:pt x="23" y="137"/>
                  <a:pt x="23" y="137"/>
                </a:cubicBezTo>
                <a:cubicBezTo>
                  <a:pt x="23" y="133"/>
                  <a:pt x="37" y="129"/>
                  <a:pt x="57" y="128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8" y="115"/>
                  <a:pt x="8" y="115"/>
                  <a:pt x="8" y="115"/>
                </a:cubicBezTo>
                <a:cubicBezTo>
                  <a:pt x="4" y="115"/>
                  <a:pt x="0" y="112"/>
                  <a:pt x="0" y="1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215" tIns="45609" rIns="91215" bIns="4560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0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16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51" b="9486"/>
          <a:stretch/>
        </p:blipFill>
        <p:spPr>
          <a:xfrm>
            <a:off x="1634614" y="3401943"/>
            <a:ext cx="581307" cy="671332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686724" y="4670681"/>
            <a:ext cx="242412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B3C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05195" y="1969622"/>
            <a:ext cx="6996648" cy="420730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Internal or Cloud source?</a:t>
            </a:r>
            <a:endParaRPr lang="en-US" sz="2800" b="1" dirty="0">
              <a:solidFill>
                <a:srgbClr val="FFC000"/>
              </a:solidFill>
            </a:endParaRPr>
          </a:p>
          <a:p>
            <a:pPr marL="342873" lvl="1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Outsource your update infrastructure</a:t>
            </a:r>
          </a:p>
          <a:p>
            <a:pPr marL="342873" lvl="1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languages can lead to lots of content</a:t>
            </a:r>
          </a:p>
          <a:p>
            <a:pPr marL="342873" lvl="1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Binary delta replication reduces bandwidth needs</a:t>
            </a:r>
          </a:p>
          <a:p>
            <a:pPr marL="342873" lvl="1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infrastructure can impact decision</a:t>
            </a:r>
          </a:p>
          <a:p>
            <a:pPr marL="342873" lvl="1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Automatic Updates or controlled updates?</a:t>
            </a:r>
            <a:endParaRPr lang="en-US" sz="2800" b="1" dirty="0">
              <a:solidFill>
                <a:srgbClr val="FFC000"/>
              </a:solidFill>
            </a:endParaRPr>
          </a:p>
          <a:p>
            <a:pPr marL="342873" lvl="1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 management – can it be justified?</a:t>
            </a:r>
            <a:endParaRPr lang="en-US" sz="4400" spc="-102" dirty="0">
              <a:ln w="3175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charset="0"/>
            </a:endParaRPr>
          </a:p>
          <a:p>
            <a:pPr marL="342873" lvl="1" indent="0">
              <a:buNone/>
            </a:pPr>
            <a:endParaRPr lang="en-US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Hybrid approaches provide flexibility/control</a:t>
            </a:r>
            <a:endParaRPr lang="en-US" sz="2800" b="1" dirty="0">
              <a:solidFill>
                <a:srgbClr val="FFC000"/>
              </a:solidFill>
            </a:endParaRPr>
          </a:p>
          <a:p>
            <a:pPr marL="342873" lvl="1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 Policy provides granular control</a:t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automatically have “some” people get automatic updates</a:t>
            </a:r>
          </a:p>
        </p:txBody>
      </p:sp>
    </p:spTree>
    <p:extLst>
      <p:ext uri="{BB962C8B-B14F-4D97-AF65-F5344CB8AC3E}">
        <p14:creationId xmlns:p14="http://schemas.microsoft.com/office/powerpoint/2010/main" val="2428533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Office Updates</a:t>
            </a:r>
            <a:br>
              <a:rPr lang="en-US" dirty="0" smtClean="0"/>
            </a:br>
            <a:r>
              <a:rPr lang="en-US" sz="4000" dirty="0" smtClean="0">
                <a:solidFill>
                  <a:srgbClr val="47D8FF"/>
                </a:solidFill>
              </a:rPr>
              <a:t>Common Questions</a:t>
            </a:r>
            <a:endParaRPr lang="en-US" sz="4000" dirty="0">
              <a:solidFill>
                <a:srgbClr val="47D8FF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3263" y="2213385"/>
            <a:ext cx="2926433" cy="23774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“How can I test/approve updates?”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31935" y="2213385"/>
            <a:ext cx="2926433" cy="23774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“How can I automate update management?”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280607" y="2213385"/>
            <a:ext cx="2926433" cy="23774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“How can I </a:t>
            </a:r>
            <a:r>
              <a:rPr lang="en-US" sz="2000" dirty="0" err="1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backout</a:t>
            </a: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, if necessary?”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329279" y="2213385"/>
            <a:ext cx="2926433" cy="23774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“How can I determine if it worked?”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745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Updates</a:t>
            </a:r>
            <a:br>
              <a:rPr lang="en-US" dirty="0" smtClean="0"/>
            </a:br>
            <a:r>
              <a:rPr lang="en-US" sz="4000" dirty="0" smtClean="0">
                <a:solidFill>
                  <a:srgbClr val="47D8FF"/>
                </a:solidFill>
              </a:rPr>
              <a:t>A sample plan</a:t>
            </a:r>
            <a:endParaRPr lang="en-US" sz="4000" dirty="0">
              <a:solidFill>
                <a:srgbClr val="47D8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580" y="1851360"/>
            <a:ext cx="11429875" cy="5472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657945" y="2399995"/>
            <a:ext cx="8229510" cy="2560292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809271" lvl="1" indent="-342900" defTabSz="93239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Process is automated</a:t>
            </a:r>
          </a:p>
          <a:p>
            <a:pPr marL="809271" lvl="1" indent="-342900" defTabSz="93239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Builds are validated for 2 weeks</a:t>
            </a:r>
          </a:p>
          <a:p>
            <a:pPr marL="809271" lvl="1" indent="-342900" defTabSz="93239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Backout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is enabled</a:t>
            </a:r>
          </a:p>
          <a:p>
            <a:pPr marL="809271" lvl="1" indent="-342900" defTabSz="93239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Opt-out is enabled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579" y="2399994"/>
            <a:ext cx="3200365" cy="256029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Goals</a:t>
            </a: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89"/>
          <p:cNvSpPr>
            <a:spLocks noEditPoints="1"/>
          </p:cNvSpPr>
          <p:nvPr/>
        </p:nvSpPr>
        <p:spPr bwMode="black">
          <a:xfrm>
            <a:off x="1342433" y="5739209"/>
            <a:ext cx="823305" cy="529983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1736" tIns="30869" rIns="61736" bIns="30869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199">
              <a:solidFill>
                <a:srgbClr val="EB3C00"/>
              </a:solidFill>
              <a:latin typeface="Segoe UI Ligh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82155" y="5566122"/>
            <a:ext cx="2739979" cy="1275793"/>
            <a:chOff x="9109939" y="4503091"/>
            <a:chExt cx="3326150" cy="1548726"/>
          </a:xfrm>
          <a:solidFill>
            <a:schemeClr val="tx1"/>
          </a:solidFill>
        </p:grpSpPr>
        <p:sp>
          <p:nvSpPr>
            <p:cNvPr id="16" name="Freeform 89"/>
            <p:cNvSpPr>
              <a:spLocks noEditPoints="1"/>
            </p:cNvSpPr>
            <p:nvPr/>
          </p:nvSpPr>
          <p:spPr bwMode="black">
            <a:xfrm>
              <a:off x="9144285" y="4503093"/>
              <a:ext cx="1040175" cy="669587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1736" tIns="30869" rIns="61736" bIns="30869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199">
                <a:solidFill>
                  <a:srgbClr val="EB3C00"/>
                </a:solidFill>
                <a:latin typeface="Segoe UI Light"/>
              </a:endParaRPr>
            </a:p>
          </p:txBody>
        </p:sp>
        <p:sp>
          <p:nvSpPr>
            <p:cNvPr id="18" name="Freeform 89"/>
            <p:cNvSpPr>
              <a:spLocks noEditPoints="1"/>
            </p:cNvSpPr>
            <p:nvPr/>
          </p:nvSpPr>
          <p:spPr bwMode="black">
            <a:xfrm>
              <a:off x="9109939" y="5382230"/>
              <a:ext cx="1040175" cy="669587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1736" tIns="30869" rIns="61736" bIns="30869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199">
                <a:solidFill>
                  <a:srgbClr val="EB3C00"/>
                </a:solidFill>
                <a:latin typeface="Segoe UI Light"/>
              </a:endParaRPr>
            </a:p>
          </p:txBody>
        </p:sp>
        <p:sp>
          <p:nvSpPr>
            <p:cNvPr id="19" name="Freeform 89"/>
            <p:cNvSpPr>
              <a:spLocks noEditPoints="1"/>
            </p:cNvSpPr>
            <p:nvPr/>
          </p:nvSpPr>
          <p:spPr bwMode="black">
            <a:xfrm>
              <a:off x="11395914" y="4503092"/>
              <a:ext cx="1040175" cy="669587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1736" tIns="30869" rIns="61736" bIns="30869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199">
                <a:solidFill>
                  <a:srgbClr val="EB3C00"/>
                </a:solidFill>
                <a:latin typeface="Segoe UI Light"/>
              </a:endParaRPr>
            </a:p>
          </p:txBody>
        </p:sp>
        <p:sp>
          <p:nvSpPr>
            <p:cNvPr id="20" name="Freeform 89"/>
            <p:cNvSpPr>
              <a:spLocks noEditPoints="1"/>
            </p:cNvSpPr>
            <p:nvPr/>
          </p:nvSpPr>
          <p:spPr bwMode="black">
            <a:xfrm>
              <a:off x="10253451" y="4503091"/>
              <a:ext cx="1040175" cy="669587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1736" tIns="30869" rIns="61736" bIns="30869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199">
                <a:solidFill>
                  <a:srgbClr val="EB3C00"/>
                </a:solidFill>
                <a:latin typeface="Segoe UI Light"/>
              </a:endParaRPr>
            </a:p>
          </p:txBody>
        </p:sp>
        <p:sp>
          <p:nvSpPr>
            <p:cNvPr id="21" name="Freeform 89"/>
            <p:cNvSpPr>
              <a:spLocks noEditPoints="1"/>
            </p:cNvSpPr>
            <p:nvPr/>
          </p:nvSpPr>
          <p:spPr bwMode="black">
            <a:xfrm>
              <a:off x="10253451" y="5382229"/>
              <a:ext cx="1040175" cy="669587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1736" tIns="30869" rIns="61736" bIns="30869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199">
                <a:solidFill>
                  <a:srgbClr val="EB3C00"/>
                </a:solidFill>
                <a:latin typeface="Segoe UI Light"/>
              </a:endParaRPr>
            </a:p>
          </p:txBody>
        </p:sp>
        <p:sp>
          <p:nvSpPr>
            <p:cNvPr id="22" name="Freeform 89"/>
            <p:cNvSpPr>
              <a:spLocks noEditPoints="1"/>
            </p:cNvSpPr>
            <p:nvPr/>
          </p:nvSpPr>
          <p:spPr bwMode="black">
            <a:xfrm>
              <a:off x="11395913" y="5382228"/>
              <a:ext cx="1040175" cy="669587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1736" tIns="30869" rIns="61736" bIns="30869" numCol="1" anchor="t" anchorCtr="0" compatLnSpc="1">
              <a:prstTxWarp prst="textNoShape">
                <a:avLst/>
              </a:prstTxWarp>
            </a:bodyPr>
            <a:lstStyle/>
            <a:p>
              <a:pPr defTabSz="932597"/>
              <a:endParaRPr lang="en-US" sz="1199">
                <a:solidFill>
                  <a:srgbClr val="EB3C00"/>
                </a:solidFill>
                <a:latin typeface="Segoe UI Light"/>
              </a:endParaRPr>
            </a:p>
          </p:txBody>
        </p:sp>
      </p:grpSp>
      <p:sp>
        <p:nvSpPr>
          <p:cNvPr id="23" name="Freeform 89"/>
          <p:cNvSpPr>
            <a:spLocks noEditPoints="1"/>
          </p:cNvSpPr>
          <p:nvPr/>
        </p:nvSpPr>
        <p:spPr bwMode="black">
          <a:xfrm>
            <a:off x="2588056" y="5739209"/>
            <a:ext cx="823305" cy="529983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1736" tIns="30869" rIns="61736" bIns="30869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199">
              <a:solidFill>
                <a:srgbClr val="EB3C00"/>
              </a:solidFill>
              <a:latin typeface="Segoe UI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91730" y="4781452"/>
            <a:ext cx="973101" cy="1150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2597"/>
            <a:r>
              <a:rPr lang="en-US" sz="6731" dirty="0">
                <a:solidFill>
                  <a:srgbClr val="47D8FF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</a:t>
            </a:r>
            <a:endParaRPr lang="en-US" sz="6731" dirty="0">
              <a:solidFill>
                <a:srgbClr val="47D8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2433" y="5069718"/>
            <a:ext cx="1892151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/>
            <a:r>
              <a:rPr lang="en-US" sz="1836" dirty="0">
                <a:solidFill>
                  <a:srgbClr val="47D8FF"/>
                </a:solidFill>
                <a:latin typeface="Segoe UI Light"/>
              </a:rPr>
              <a:t>Validation Group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91986" y="5069718"/>
            <a:ext cx="2940104" cy="38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/>
            <a:r>
              <a:rPr lang="en-US" sz="1836" dirty="0">
                <a:solidFill>
                  <a:srgbClr val="47D8FF"/>
                </a:solidFill>
                <a:latin typeface="Segoe UI Light"/>
              </a:rPr>
              <a:t>Production Group</a:t>
            </a:r>
          </a:p>
        </p:txBody>
      </p:sp>
      <p:sp>
        <p:nvSpPr>
          <p:cNvPr id="27" name="Circular Arrow 26"/>
          <p:cNvSpPr/>
          <p:nvPr/>
        </p:nvSpPr>
        <p:spPr>
          <a:xfrm rot="20469929">
            <a:off x="4618917" y="5073528"/>
            <a:ext cx="555401" cy="545904"/>
          </a:xfrm>
          <a:prstGeom prst="circularArrow">
            <a:avLst>
              <a:gd name="adj1" fmla="val 12500"/>
              <a:gd name="adj2" fmla="val 909191"/>
              <a:gd name="adj3" fmla="val 20457681"/>
              <a:gd name="adj4" fmla="val 10800000"/>
              <a:gd name="adj5" fmla="val 13295"/>
            </a:avLst>
          </a:prstGeom>
          <a:solidFill>
            <a:srgbClr val="47D8FF"/>
          </a:solidFill>
          <a:ln>
            <a:solidFill>
              <a:srgbClr val="47D8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EB3C00"/>
              </a:solidFill>
              <a:latin typeface="Segoe UI Light"/>
            </a:endParaRPr>
          </a:p>
        </p:txBody>
      </p:sp>
      <p:sp>
        <p:nvSpPr>
          <p:cNvPr id="28" name="Circular Arrow 27"/>
          <p:cNvSpPr/>
          <p:nvPr/>
        </p:nvSpPr>
        <p:spPr>
          <a:xfrm rot="20354076" flipH="1" flipV="1">
            <a:off x="4631859" y="5106484"/>
            <a:ext cx="555401" cy="545904"/>
          </a:xfrm>
          <a:prstGeom prst="circularArrow">
            <a:avLst>
              <a:gd name="adj1" fmla="val 12500"/>
              <a:gd name="adj2" fmla="val 909191"/>
              <a:gd name="adj3" fmla="val 20457681"/>
              <a:gd name="adj4" fmla="val 10800000"/>
              <a:gd name="adj5" fmla="val 13295"/>
            </a:avLst>
          </a:prstGeom>
          <a:solidFill>
            <a:srgbClr val="47D8FF"/>
          </a:solidFill>
          <a:ln>
            <a:solidFill>
              <a:srgbClr val="47D8FF"/>
            </a:solidFill>
            <a:prstDash val="soli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EB3C00"/>
              </a:solidFill>
              <a:latin typeface="Segoe UI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9599" y="4941228"/>
            <a:ext cx="548258" cy="73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/>
            <a:r>
              <a:rPr lang="en-US" sz="4080" dirty="0">
                <a:solidFill>
                  <a:srgbClr val="47D8FF"/>
                </a:solidFill>
                <a:latin typeface="Segoe UI Light"/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77799" y="6334093"/>
            <a:ext cx="2572319" cy="31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597"/>
            <a:r>
              <a:rPr lang="en-US" sz="1428" dirty="0">
                <a:solidFill>
                  <a:srgbClr val="47D8FF"/>
                </a:solidFill>
                <a:latin typeface="Segoe UI Light"/>
              </a:rPr>
              <a:t>Automation      +         Time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4414748" y="5781432"/>
            <a:ext cx="2724308" cy="422587"/>
          </a:xfrm>
          <a:prstGeom prst="rightArrow">
            <a:avLst/>
          </a:prstGeom>
          <a:solidFill>
            <a:srgbClr val="47D8FF"/>
          </a:solidFill>
          <a:ln>
            <a:solidFill>
              <a:srgbClr val="47D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  <a:latin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6316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Updates</a:t>
            </a:r>
            <a:br>
              <a:rPr lang="en-US" dirty="0" smtClean="0"/>
            </a:br>
            <a:r>
              <a:rPr lang="en-US" sz="4000" dirty="0" smtClean="0">
                <a:solidFill>
                  <a:srgbClr val="47D8FF"/>
                </a:solidFill>
              </a:rPr>
              <a:t>A sample plan</a:t>
            </a:r>
            <a:endParaRPr lang="en-US" sz="4000" dirty="0">
              <a:solidFill>
                <a:srgbClr val="47D8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580" y="1851360"/>
            <a:ext cx="11429875" cy="5472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115139" y="2399995"/>
            <a:ext cx="7772315" cy="405496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Determine who will validate new builds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Determine internal source(s) to contain Office builds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Use Group Policy &amp; global group filtering to configure update source (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eg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“\\server1\Source1”) for testing group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(Optional) Configure to download from cloud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57579" y="2399995"/>
            <a:ext cx="3657559" cy="40549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57579" y="2398594"/>
            <a:ext cx="4076093" cy="81974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1. Identify “pilot” group/update source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2" name="Picture 2" descr="C:\Users\cusawin\AppData\Local\Temp\SNAGHTML1eda69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13" y="2025795"/>
            <a:ext cx="7089020" cy="47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cusawin\AppData\Local\Temp\SNAGHTML457efd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20" y="2045109"/>
            <a:ext cx="5025565" cy="462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 bwMode="auto">
          <a:xfrm>
            <a:off x="5507578" y="3884542"/>
            <a:ext cx="1824699" cy="549281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23" tIns="46623" rIns="46623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11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854666" y="3905061"/>
            <a:ext cx="1563682" cy="338342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23" tIns="46623" rIns="46623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11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Updates</a:t>
            </a:r>
            <a:br>
              <a:rPr lang="en-US" dirty="0" smtClean="0"/>
            </a:br>
            <a:r>
              <a:rPr lang="en-US" sz="4000" dirty="0" smtClean="0">
                <a:solidFill>
                  <a:srgbClr val="47D8FF"/>
                </a:solidFill>
              </a:rPr>
              <a:t>A sample plan</a:t>
            </a:r>
            <a:endParaRPr lang="en-US" sz="4000" dirty="0">
              <a:solidFill>
                <a:srgbClr val="47D8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580" y="1851360"/>
            <a:ext cx="11429875" cy="5472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115139" y="2399995"/>
            <a:ext cx="7772315" cy="405496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Use Group Policy to configure update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source(s)</a:t>
            </a:r>
            <a:b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and/or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Define update source at install time using the </a:t>
            </a: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UpdatePath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element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57579" y="2399995"/>
            <a:ext cx="3657559" cy="40549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7580" y="3197154"/>
            <a:ext cx="3840438" cy="81974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2. Identify production update source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Updates</a:t>
            </a:r>
            <a:br>
              <a:rPr lang="en-US" dirty="0" smtClean="0"/>
            </a:br>
            <a:r>
              <a:rPr lang="en-US" sz="4000" dirty="0" smtClean="0">
                <a:solidFill>
                  <a:srgbClr val="47D8FF"/>
                </a:solidFill>
              </a:rPr>
              <a:t>A sample plan</a:t>
            </a:r>
            <a:endParaRPr lang="en-US" sz="4000" dirty="0">
              <a:solidFill>
                <a:srgbClr val="47D8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580" y="1851360"/>
            <a:ext cx="11429875" cy="5472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115139" y="2399995"/>
            <a:ext cx="7772315" cy="405496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Run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setup.exe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/download </a:t>
            </a:r>
            <a:r>
              <a:rPr lang="en-US" sz="20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UpdateSource1.xml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”</a:t>
            </a:r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SourcePath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set to Pilot update location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Create a scheduled task to automate download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Run task 2nd Friday of each month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57579" y="2399995"/>
            <a:ext cx="3657559" cy="40549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580" y="4016901"/>
            <a:ext cx="3657558" cy="81974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3. Populate pilot update source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 descr="C:\Users\cusawin\AppData\Local\Temp\SNAGHTML4620d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31" y="2366050"/>
            <a:ext cx="5901376" cy="44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572335" y="2914469"/>
            <a:ext cx="6890716" cy="3024393"/>
            <a:chOff x="6673516" y="5869150"/>
            <a:chExt cx="6110283" cy="2504829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673516" y="5869150"/>
              <a:ext cx="6031831" cy="2504829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46623" tIns="46623" rIns="46623" bIns="4662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11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44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Text Placeholder 2"/>
            <p:cNvSpPr txBox="1">
              <a:spLocks/>
            </p:cNvSpPr>
            <p:nvPr/>
          </p:nvSpPr>
          <p:spPr>
            <a:xfrm>
              <a:off x="6756429" y="6011356"/>
              <a:ext cx="6027370" cy="1956003"/>
            </a:xfrm>
            <a:prstGeom prst="rect">
              <a:avLst/>
            </a:prstGeom>
          </p:spPr>
          <p:txBody>
            <a:bodyPr/>
            <a:lstStyle>
              <a:lvl1pPr marL="339725" marR="0" indent="-339725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itchFamily="34" charset="0"/>
                <a:buChar char="•"/>
                <a:tabLst/>
                <a:defRPr sz="3600" kern="1200" spc="-70" baseline="0">
                  <a:gradFill>
                    <a:gsLst>
                      <a:gs pos="1250">
                        <a:schemeClr val="bg2"/>
                      </a:gs>
                      <a:gs pos="100000">
                        <a:schemeClr val="bg2"/>
                      </a:gs>
                    </a:gsLst>
                    <a:lin ang="5400000" scaled="0"/>
                  </a:gradFill>
                  <a:latin typeface="+mj-lt"/>
                  <a:ea typeface="+mn-ea"/>
                  <a:cs typeface="+mn-cs"/>
                </a:defRPr>
              </a:lvl1pPr>
              <a:lvl2pPr marL="573088" marR="0" indent="-233363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"/>
                <a:tabLst/>
                <a:defRPr sz="2400" kern="1200" spc="0" baseline="0">
                  <a:gradFill>
                    <a:gsLst>
                      <a:gs pos="1250">
                        <a:schemeClr val="bg2"/>
                      </a:gs>
                      <a:gs pos="100000">
                        <a:schemeClr val="bg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2pPr>
              <a:lvl3pPr marL="798513" marR="0" indent="-225425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"/>
                <a:tabLst>
                  <a:tab pos="798513" algn="l"/>
                </a:tabLst>
                <a:defRPr sz="2400" kern="1200" spc="0" baseline="0">
                  <a:gradFill>
                    <a:gsLst>
                      <a:gs pos="1250">
                        <a:schemeClr val="bg2"/>
                      </a:gs>
                      <a:gs pos="100000">
                        <a:schemeClr val="bg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3pPr>
              <a:lvl4pPr marL="1030288" marR="0" indent="-231775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"/>
                <a:tabLst/>
                <a:defRPr sz="2000" kern="1200" spc="0" baseline="0">
                  <a:gradFill>
                    <a:gsLst>
                      <a:gs pos="1250">
                        <a:schemeClr val="bg2"/>
                      </a:gs>
                      <a:gs pos="100000">
                        <a:schemeClr val="bg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4pPr>
              <a:lvl5pPr marL="1255713" marR="0" indent="-225425" algn="l" defTabSz="914363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Char char=""/>
                <a:tabLst>
                  <a:tab pos="1255713" algn="l"/>
                </a:tabLst>
                <a:defRPr sz="2000" kern="1200" spc="0" baseline="0">
                  <a:gradFill>
                    <a:gsLst>
                      <a:gs pos="1250">
                        <a:schemeClr val="bg2"/>
                      </a:gs>
                      <a:gs pos="100000">
                        <a:schemeClr val="bg2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itchFamily="34" charset="0"/>
                <a:buNone/>
                <a:tabLst/>
                <a:defRPr/>
              </a:pPr>
              <a:endParaRPr kumimoji="0" lang="en-US" sz="1398" b="1" i="0" u="none" strike="noStrike" kern="1200" cap="none" spc="-71" normalizeH="0" baseline="0" noProof="0" dirty="0">
                <a:ln>
                  <a:noFill/>
                </a:ln>
                <a:gradFill>
                  <a:gsLst>
                    <a:gs pos="1250">
                      <a:srgbClr val="797A7D"/>
                    </a:gs>
                    <a:gs pos="10000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itchFamily="34" charset="0"/>
                <a:buNone/>
                <a:tabLst/>
                <a:defRPr/>
              </a:pPr>
              <a:r>
                <a:rPr kumimoji="0" lang="en-US" sz="1398" b="1" i="0" u="none" strike="noStrike" kern="1200" cap="none" spc="-71" normalizeH="0" baseline="0" noProof="0" dirty="0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Contents of UpdateSource1.xml:</a:t>
              </a:r>
            </a:p>
            <a:p>
              <a:pPr marL="0" marR="0" lvl="0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itchFamily="34" charset="0"/>
                <a:buNone/>
                <a:tabLst/>
                <a:defRPr/>
              </a:pPr>
              <a:endParaRPr kumimoji="0" lang="en-US" sz="1398" b="0" i="0" u="none" strike="noStrike" kern="1200" cap="none" spc="-71" normalizeH="0" baseline="0" noProof="0" dirty="0">
                <a:ln>
                  <a:noFill/>
                </a:ln>
                <a:solidFill>
                  <a:srgbClr val="797A7D">
                    <a:lumMod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  <a:p>
              <a:pPr marL="0" marR="0" lvl="0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itchFamily="34" charset="0"/>
                <a:buNone/>
                <a:tabLst/>
                <a:defRPr/>
              </a:pPr>
              <a:r>
                <a:rPr kumimoji="0" lang="en-US" sz="1398" b="0" i="0" u="none" strike="noStrike" kern="1200" cap="none" spc="-71" normalizeH="0" baseline="0" noProof="0" dirty="0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&lt;Configuration&gt;</a:t>
              </a:r>
            </a:p>
            <a:p>
              <a:pPr marL="339525" marR="0" lvl="1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1398" b="0" i="0" u="none" strike="noStrike" kern="1200" cap="none" spc="0" normalizeH="0" baseline="0" noProof="0" dirty="0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&lt;Add </a:t>
              </a:r>
              <a:r>
                <a:rPr kumimoji="0" lang="en-US" sz="1398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188F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SourcePath</a:t>
              </a:r>
              <a:r>
                <a:rPr kumimoji="0" lang="en-US" sz="1398" b="1" i="0" u="none" strike="noStrike" kern="1200" cap="none" spc="0" normalizeH="0" baseline="0" noProof="0" dirty="0">
                  <a:ln>
                    <a:noFill/>
                  </a:ln>
                  <a:solidFill>
                    <a:srgbClr val="00188F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="\\Server1\Source1" </a:t>
              </a:r>
              <a:r>
                <a:rPr kumimoji="0" lang="en-US" sz="139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OfficeClientEdition</a:t>
              </a:r>
              <a:r>
                <a:rPr kumimoji="0" lang="en-US" sz="1398" b="0" i="0" u="none" strike="noStrike" kern="1200" cap="none" spc="0" normalizeH="0" baseline="0" noProof="0" dirty="0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="32"&gt;</a:t>
              </a:r>
            </a:p>
            <a:p>
              <a:pPr marL="339525" marR="0" lvl="1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1398" b="0" i="0" u="none" strike="noStrike" kern="1200" cap="none" spc="0" normalizeH="0" baseline="0" noProof="0" dirty="0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   &lt;Product ID="O365ProPlusRetail"&gt;</a:t>
              </a:r>
            </a:p>
            <a:p>
              <a:pPr marL="339525" marR="0" lvl="1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1398" b="0" i="0" u="none" strike="noStrike" kern="1200" cap="none" spc="0" normalizeH="0" baseline="0" noProof="0" dirty="0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      &lt;Language ID="en-us" /&gt;</a:t>
              </a:r>
            </a:p>
            <a:p>
              <a:pPr marL="339525" marR="0" lvl="1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1398" b="0" i="0" u="none" strike="noStrike" kern="1200" cap="none" spc="0" normalizeH="0" baseline="0" noProof="0" dirty="0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   &lt;/Product&gt;</a:t>
              </a:r>
            </a:p>
            <a:p>
              <a:pPr marL="339525" marR="0" lvl="1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itchFamily="2" charset="2"/>
                <a:buNone/>
                <a:tabLst/>
                <a:defRPr/>
              </a:pPr>
              <a:r>
                <a:rPr kumimoji="0" lang="en-US" sz="1398" b="0" i="0" u="none" strike="noStrike" kern="1200" cap="none" spc="0" normalizeH="0" baseline="0" noProof="0" dirty="0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rPr>
                <a:t> &lt;/Add&gt; </a:t>
              </a:r>
            </a:p>
            <a:p>
              <a:pPr marL="0" marR="0" lvl="0" indent="0" algn="l" defTabSz="93238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80000"/>
                <a:buFont typeface="Arial" pitchFamily="34" charset="0"/>
                <a:buNone/>
                <a:tabLst/>
                <a:defRPr/>
              </a:pPr>
              <a:r>
                <a:rPr kumimoji="0" lang="en-US" sz="1398" b="0" i="0" u="none" strike="noStrike" kern="1200" cap="none" spc="-71" normalizeH="0" baseline="0" noProof="0" dirty="0">
                  <a:ln>
                    <a:noFill/>
                  </a:ln>
                  <a:solidFill>
                    <a:srgbClr val="797A7D">
                      <a:lumMod val="7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&lt;/Configuration&gt;</a:t>
              </a:r>
            </a:p>
          </p:txBody>
        </p:sp>
      </p:grpSp>
      <p:pic>
        <p:nvPicPr>
          <p:cNvPr id="21" name="Picture 20" descr="C:\Users\cusawin\AppData\Local\Temp\SNAGHTML4673cc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59" y="2789175"/>
            <a:ext cx="5344234" cy="40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Updates</a:t>
            </a:r>
            <a:br>
              <a:rPr lang="en-US" dirty="0" smtClean="0"/>
            </a:br>
            <a:r>
              <a:rPr lang="en-US" sz="4000" dirty="0" smtClean="0">
                <a:solidFill>
                  <a:srgbClr val="47D8FF"/>
                </a:solidFill>
              </a:rPr>
              <a:t>A sample plan</a:t>
            </a:r>
            <a:endParaRPr lang="en-US" sz="4000" dirty="0">
              <a:solidFill>
                <a:srgbClr val="47D8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580" y="1851360"/>
            <a:ext cx="11429875" cy="5472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115139" y="2399995"/>
            <a:ext cx="7772315" cy="405496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Run setup.exe /download UpdateSource2.xml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SourcePath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set to Production update location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Create a scheduled task to automate download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Run task 4th Friday of every month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C000"/>
                </a:solidFill>
              </a:rPr>
              <a:t>Disable this task to “opt-out”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of distributing to production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(Optional) Use software distribution tools to schedule deployment to many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locations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579" y="2399995"/>
            <a:ext cx="3657559" cy="40549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577" y="4818529"/>
            <a:ext cx="4026285" cy="81974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4. Populate production update source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115139" y="2399995"/>
            <a:ext cx="7772315" cy="405496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C00000"/>
                </a:solidFill>
              </a:rPr>
              <a:t>Backout</a:t>
            </a:r>
            <a:r>
              <a:rPr lang="en-US" dirty="0">
                <a:solidFill>
                  <a:srgbClr val="C00000"/>
                </a:solidFill>
              </a:rPr>
              <a:t> plan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 Use OfficeC2RClient.exe (via Software distribution) to downgrade to previous build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</a:rPr>
              <a:t>Enforcement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– Use OfficeC2rClient.exe (via Software distribution) to update to current build</a:t>
            </a:r>
          </a:p>
          <a:p>
            <a:pPr marL="809271" lvl="1" indent="-342900" defTabSz="932398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(Optional) Use Update deadline in Group Policy to enforce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Updates</a:t>
            </a:r>
            <a:br>
              <a:rPr lang="en-US" dirty="0" smtClean="0"/>
            </a:br>
            <a:r>
              <a:rPr lang="en-US" sz="4000" dirty="0" smtClean="0">
                <a:solidFill>
                  <a:srgbClr val="47D8FF"/>
                </a:solidFill>
              </a:rPr>
              <a:t>A sample plan</a:t>
            </a:r>
            <a:endParaRPr lang="en-US" sz="4000" dirty="0">
              <a:solidFill>
                <a:srgbClr val="47D8FF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57580" y="1851360"/>
            <a:ext cx="11429875" cy="5472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579" y="2399995"/>
            <a:ext cx="3657559" cy="405496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577" y="5635209"/>
            <a:ext cx="4026285" cy="819747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5. Manage outliers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30988" y="3788815"/>
            <a:ext cx="7089019" cy="761389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46623" tIns="46623" rIns="46623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44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30987" y="3788815"/>
            <a:ext cx="7203824" cy="65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2380">
              <a:defRPr/>
            </a:pPr>
            <a:r>
              <a:rPr lang="en-US" sz="183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Officec2rClient.exe /update user </a:t>
            </a:r>
            <a:r>
              <a:rPr lang="en-US" sz="1836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forceappshutdown</a:t>
            </a:r>
            <a:r>
              <a:rPr lang="en-US" sz="183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=True </a:t>
            </a:r>
            <a:r>
              <a:rPr lang="en-US" sz="1836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displaylevel</a:t>
            </a:r>
            <a:r>
              <a:rPr lang="en-US" sz="183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=False </a:t>
            </a:r>
            <a:r>
              <a:rPr lang="en-US" sz="1836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updatetoversion</a:t>
            </a:r>
            <a:r>
              <a:rPr lang="en-US" sz="1836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36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15.1.2.3</a:t>
            </a:r>
          </a:p>
        </p:txBody>
      </p:sp>
      <p:pic>
        <p:nvPicPr>
          <p:cNvPr id="20" name="Picture 19" descr="C:\Users\cusawin\AppData\Local\Temp\SNAGHTML492614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41" y="1850993"/>
            <a:ext cx="5361213" cy="493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604028" y="3661967"/>
            <a:ext cx="2333539" cy="4937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46623" tIns="46623" rIns="46623" bIns="466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11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44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 Ligh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19" grpId="1"/>
      <p:bldP spid="21" grpId="0" animBg="1"/>
      <p:bldP spid="2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1181734"/>
          </a:xfrm>
        </p:spPr>
        <p:txBody>
          <a:bodyPr/>
          <a:lstStyle/>
          <a:p>
            <a:r>
              <a:rPr lang="en-US" dirty="0" smtClean="0"/>
              <a:t>Coming Soon…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2" b="-2026"/>
          <a:stretch/>
        </p:blipFill>
        <p:spPr>
          <a:xfrm>
            <a:off x="883" y="9325"/>
            <a:ext cx="12434711" cy="74515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86418" y="429912"/>
            <a:ext cx="5884144" cy="93584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>
                <a:ln w="3175">
                  <a:noFill/>
                </a:ln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defTabSz="932559"/>
            <a:r>
              <a:rPr lang="en-US" sz="5915" spc="-102" dirty="0">
                <a:gradFill>
                  <a:gsLst>
                    <a:gs pos="1250">
                      <a:srgbClr val="EB3C00"/>
                    </a:gs>
                    <a:gs pos="100000">
                      <a:srgbClr val="EB3C00"/>
                    </a:gs>
                  </a:gsLst>
                  <a:lin ang="5400000" scaled="0"/>
                </a:gradFill>
                <a:latin typeface="Segoe UI Light"/>
              </a:rPr>
              <a:t>Introducing Office Deferred Updates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86419" y="2439507"/>
            <a:ext cx="7405723" cy="1785107"/>
          </a:xfrm>
          <a:prstGeom prst="rect">
            <a:avLst/>
          </a:prstGeom>
          <a:solidFill>
            <a:srgbClr val="E34523">
              <a:alpha val="89804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2384" tIns="186521" rIns="279781" bIns="1865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559">
              <a:lnSpc>
                <a:spcPct val="80000"/>
              </a:lnSpc>
            </a:pPr>
            <a:endParaRPr lang="en-US" sz="2040" spc="-71" dirty="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558365" y="2504383"/>
            <a:ext cx="7487233" cy="1664434"/>
          </a:xfrm>
          <a:prstGeom prst="rect">
            <a:avLst/>
          </a:prstGeom>
        </p:spPr>
        <p:txBody>
          <a:bodyPr/>
          <a:lstStyle>
            <a:lvl1pPr marL="339725" marR="0" indent="-33972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 sz="3600" kern="1200" spc="-7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3088" marR="0" indent="-233363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400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8513" marR="0" indent="-22542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798513" algn="l"/>
              </a:tabLst>
              <a:defRPr sz="2400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30288" marR="0" indent="-2317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5713" marR="0" indent="-22542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"/>
              <a:tabLst>
                <a:tab pos="1255713" algn="l"/>
              </a:tabLst>
              <a:defRPr sz="2000" kern="1200" spc="0" baseline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32559">
              <a:lnSpc>
                <a:spcPct val="150000"/>
              </a:lnSpc>
              <a:buNone/>
            </a:pPr>
            <a:r>
              <a:rPr lang="en-US" sz="2040" spc="-51" dirty="0">
                <a:solidFill>
                  <a:srgbClr val="FFFFFF"/>
                </a:solidFill>
                <a:latin typeface="Segoe UI Light"/>
              </a:rPr>
              <a:t>Feature updates consolidated and delivered 3 time/year</a:t>
            </a:r>
          </a:p>
          <a:p>
            <a:pPr marL="0" indent="0" defTabSz="932559">
              <a:lnSpc>
                <a:spcPct val="150000"/>
              </a:lnSpc>
              <a:buNone/>
            </a:pPr>
            <a:r>
              <a:rPr lang="en-US" sz="2040" spc="-51" dirty="0">
                <a:solidFill>
                  <a:srgbClr val="FFFFFF"/>
                </a:solidFill>
                <a:latin typeface="Segoe UI Light"/>
              </a:rPr>
              <a:t>Preview and validate feature updates up to 4 months prior to delivery</a:t>
            </a:r>
          </a:p>
          <a:p>
            <a:pPr marL="0" indent="0" defTabSz="932559">
              <a:lnSpc>
                <a:spcPct val="150000"/>
              </a:lnSpc>
              <a:buNone/>
            </a:pPr>
            <a:r>
              <a:rPr lang="en-US" sz="2040" spc="-51" dirty="0">
                <a:solidFill>
                  <a:srgbClr val="FFFFFF"/>
                </a:solidFill>
                <a:latin typeface="Segoe UI Light"/>
              </a:rPr>
              <a:t>Continuous Security updates delivered monthly</a:t>
            </a:r>
          </a:p>
        </p:txBody>
      </p:sp>
    </p:spTree>
    <p:extLst>
      <p:ext uri="{BB962C8B-B14F-4D97-AF65-F5344CB8AC3E}">
        <p14:creationId xmlns:p14="http://schemas.microsoft.com/office/powerpoint/2010/main" val="1838224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51038" y="2125662"/>
            <a:ext cx="6857999" cy="1831975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spAutoFit/>
          </a:bodyPr>
          <a:lstStyle>
            <a:lvl1pPr algn="l" defTabSz="932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7199" b="0" kern="1200" cap="none" spc="-100" baseline="0">
                <a:ln w="3175">
                  <a:noFill/>
                </a:ln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mtClean="0"/>
              <a:t>What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51038" y="3878262"/>
            <a:ext cx="7772399" cy="1831975"/>
          </a:xfrm>
          <a:prstGeom prst="rect">
            <a:avLst/>
          </a:prstGeo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0" kern="1200" cap="none" spc="-100" baseline="0">
                <a:ln w="3175">
                  <a:noFill/>
                </a:ln>
                <a:gradFill>
                  <a:gsLst>
                    <a:gs pos="75912">
                      <a:schemeClr val="tx1"/>
                    </a:gs>
                    <a:gs pos="34307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if…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9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7"/>
          <p:cNvSpPr>
            <a:spLocks noGrp="1"/>
          </p:cNvSpPr>
          <p:nvPr>
            <p:ph type="title" idx="4294967295"/>
          </p:nvPr>
        </p:nvSpPr>
        <p:spPr>
          <a:xfrm>
            <a:off x="455850" y="295731"/>
            <a:ext cx="11887100" cy="917444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599" dirty="0">
                <a:solidFill>
                  <a:srgbClr val="E34523"/>
                </a:solidFill>
                <a:latin typeface="Segoe UI" panose="020B0502040204020203" pitchFamily="34" charset="0"/>
              </a:rPr>
              <a:t>Current Branch</a:t>
            </a:r>
            <a:r>
              <a:rPr lang="en-US" sz="3599" dirty="0">
                <a:solidFill>
                  <a:srgbClr val="0078D7"/>
                </a:solidFill>
                <a:latin typeface="Segoe UI" panose="020B0502040204020203" pitchFamily="34" charset="0"/>
              </a:rPr>
              <a:t/>
            </a:r>
            <a:br>
              <a:rPr lang="en-US" sz="3599" dirty="0">
                <a:solidFill>
                  <a:srgbClr val="0078D7"/>
                </a:solidFill>
                <a:latin typeface="Segoe UI" panose="020B0502040204020203" pitchFamily="34" charset="0"/>
              </a:rPr>
            </a:br>
            <a:r>
              <a:rPr lang="en-US" sz="2400" spc="0" dirty="0">
                <a:solidFill>
                  <a:srgbClr val="525252"/>
                </a:solidFill>
                <a:latin typeface="Segoe UI" panose="020B0502040204020203" pitchFamily="34" charset="0"/>
              </a:rPr>
              <a:t>Customer experience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55850" y="1579992"/>
            <a:ext cx="3293334" cy="2604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167">
              <a:spcAft>
                <a:spcPts val="1199"/>
              </a:spcAft>
            </a:pP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Features are released to broad market</a:t>
            </a:r>
          </a:p>
          <a:p>
            <a:pPr defTabSz="932167">
              <a:spcAft>
                <a:spcPts val="1199"/>
              </a:spcAft>
            </a:pP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Customers are up to date with features as they are released after broad early adopter validation</a:t>
            </a:r>
          </a:p>
          <a:p>
            <a:pPr defTabSz="932167">
              <a:spcAft>
                <a:spcPts val="1199"/>
              </a:spcAft>
            </a:pP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Opportunity for enterprises to test and validate new features</a:t>
            </a:r>
          </a:p>
          <a:p>
            <a:pPr defTabSz="932167">
              <a:spcAft>
                <a:spcPts val="1199"/>
              </a:spcAft>
            </a:pP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Security updates and fixes </a:t>
            </a:r>
            <a:br>
              <a:rPr lang="en-US" sz="1399" spc="-51" dirty="0">
                <a:solidFill>
                  <a:srgbClr val="505050"/>
                </a:solidFill>
                <a:latin typeface="Segoe UI"/>
              </a:rPr>
            </a:b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are delivered regularly</a:t>
            </a:r>
          </a:p>
          <a:p>
            <a:pPr defTabSz="932167">
              <a:spcAft>
                <a:spcPts val="1199"/>
              </a:spcAft>
            </a:pPr>
            <a:endParaRPr lang="en-US" sz="1399" spc="-51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0238805" y="490966"/>
            <a:ext cx="399993" cy="457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0238805" y="577876"/>
            <a:ext cx="399993" cy="457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0238805" y="664786"/>
            <a:ext cx="399993" cy="457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0238805" y="751697"/>
            <a:ext cx="399993" cy="457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4392484" y="4407848"/>
            <a:ext cx="394803" cy="473532"/>
            <a:chOff x="3945238" y="5520702"/>
            <a:chExt cx="647440" cy="776548"/>
          </a:xfrm>
        </p:grpSpPr>
        <p:grpSp>
          <p:nvGrpSpPr>
            <p:cNvPr id="228" name="Group 227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147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48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49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50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51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52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53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54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55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56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229" name="Freeform 228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679083" y="4407848"/>
            <a:ext cx="394803" cy="473532"/>
            <a:chOff x="3945238" y="5520702"/>
            <a:chExt cx="647440" cy="776548"/>
          </a:xfrm>
        </p:grpSpPr>
        <p:grpSp>
          <p:nvGrpSpPr>
            <p:cNvPr id="232" name="Group 231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234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35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36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37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38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39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40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41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42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43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233" name="Freeform 232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311" name="Group 310"/>
          <p:cNvGrpSpPr/>
          <p:nvPr/>
        </p:nvGrpSpPr>
        <p:grpSpPr>
          <a:xfrm>
            <a:off x="3774891" y="4948962"/>
            <a:ext cx="8282889" cy="462503"/>
            <a:chOff x="3618558" y="5062333"/>
            <a:chExt cx="8121217" cy="453475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3618558" y="5170304"/>
              <a:ext cx="8121217" cy="0"/>
            </a:xfrm>
            <a:prstGeom prst="straightConnector1">
              <a:avLst/>
            </a:prstGeom>
            <a:ln w="25400">
              <a:solidFill>
                <a:srgbClr val="969696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0911365" y="5240826"/>
              <a:ext cx="769310" cy="274982"/>
            </a:xfrm>
            <a:prstGeom prst="rect">
              <a:avLst/>
            </a:prstGeom>
          </p:spPr>
          <p:txBody>
            <a:bodyPr wrap="square" lIns="91351" tIns="45677" rIns="91351" bIns="45677">
              <a:spAutoFit/>
            </a:bodyPr>
            <a:lstStyle/>
            <a:p>
              <a:pPr algn="r" defTabSz="932167"/>
              <a:r>
                <a:rPr lang="en-US" sz="1199" dirty="0">
                  <a:solidFill>
                    <a:srgbClr val="9C9C9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Time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792620" y="5062333"/>
              <a:ext cx="340829" cy="82905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00151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64506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28862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93217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57573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21928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86284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50639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14995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979350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043706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/>
            <p:cNvSpPr txBox="1"/>
            <p:nvPr/>
          </p:nvSpPr>
          <p:spPr>
            <a:xfrm>
              <a:off x="3675140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jan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4307438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feb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939735" y="5236602"/>
              <a:ext cx="269659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mar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5572034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apr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6144312" y="5236602"/>
              <a:ext cx="26173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may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6836630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jun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7468928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jul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8101226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aug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8733524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sep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9365822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oct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9998120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nov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0630420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dec</a:t>
              </a: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3749185" y="4407848"/>
            <a:ext cx="394803" cy="473532"/>
            <a:chOff x="3945238" y="5520702"/>
            <a:chExt cx="647440" cy="776548"/>
          </a:xfrm>
        </p:grpSpPr>
        <p:grpSp>
          <p:nvGrpSpPr>
            <p:cNvPr id="272" name="Group 271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274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75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76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77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78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79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80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81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82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83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273" name="Freeform 272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5035783" y="4407848"/>
            <a:ext cx="394803" cy="473532"/>
            <a:chOff x="3945238" y="5520702"/>
            <a:chExt cx="647440" cy="776548"/>
          </a:xfrm>
        </p:grpSpPr>
        <p:grpSp>
          <p:nvGrpSpPr>
            <p:cNvPr id="285" name="Group 284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287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88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89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0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1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2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3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4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5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6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286" name="Freeform 285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312" name="Group 311"/>
          <p:cNvGrpSpPr/>
          <p:nvPr/>
        </p:nvGrpSpPr>
        <p:grpSpPr>
          <a:xfrm>
            <a:off x="9538880" y="4407848"/>
            <a:ext cx="394803" cy="473532"/>
            <a:chOff x="3945238" y="5520702"/>
            <a:chExt cx="647440" cy="776548"/>
          </a:xfrm>
        </p:grpSpPr>
        <p:grpSp>
          <p:nvGrpSpPr>
            <p:cNvPr id="313" name="Group 312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315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16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17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18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19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20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21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22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23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24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314" name="Freeform 313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10825475" y="4407848"/>
            <a:ext cx="394803" cy="473532"/>
            <a:chOff x="3945238" y="5520702"/>
            <a:chExt cx="647440" cy="776548"/>
          </a:xfrm>
        </p:grpSpPr>
        <p:grpSp>
          <p:nvGrpSpPr>
            <p:cNvPr id="326" name="Group 325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328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29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30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31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32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33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34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35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36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37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327" name="Freeform 326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338" name="Group 337"/>
          <p:cNvGrpSpPr/>
          <p:nvPr/>
        </p:nvGrpSpPr>
        <p:grpSpPr>
          <a:xfrm>
            <a:off x="8895580" y="4407848"/>
            <a:ext cx="394803" cy="473532"/>
            <a:chOff x="3945238" y="5520702"/>
            <a:chExt cx="647440" cy="776548"/>
          </a:xfrm>
        </p:grpSpPr>
        <p:grpSp>
          <p:nvGrpSpPr>
            <p:cNvPr id="339" name="Group 338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341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42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43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44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45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46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47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48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49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50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340" name="Freeform 339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10182179" y="4407848"/>
            <a:ext cx="394803" cy="473532"/>
            <a:chOff x="3945238" y="5520702"/>
            <a:chExt cx="647440" cy="776548"/>
          </a:xfrm>
        </p:grpSpPr>
        <p:grpSp>
          <p:nvGrpSpPr>
            <p:cNvPr id="352" name="Group 351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354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55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56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57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58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59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60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61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62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63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353" name="Freeform 352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6965682" y="4407848"/>
            <a:ext cx="394803" cy="473532"/>
            <a:chOff x="3945238" y="5520702"/>
            <a:chExt cx="647440" cy="776548"/>
          </a:xfrm>
        </p:grpSpPr>
        <p:grpSp>
          <p:nvGrpSpPr>
            <p:cNvPr id="365" name="Group 364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367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68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69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70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71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72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73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74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75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76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366" name="Freeform 365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8252281" y="4407848"/>
            <a:ext cx="394803" cy="473532"/>
            <a:chOff x="3945238" y="5520702"/>
            <a:chExt cx="647440" cy="776548"/>
          </a:xfrm>
        </p:grpSpPr>
        <p:grpSp>
          <p:nvGrpSpPr>
            <p:cNvPr id="378" name="Group 377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380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81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82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83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84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85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86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87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88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89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379" name="Freeform 378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390" name="Group 389"/>
          <p:cNvGrpSpPr/>
          <p:nvPr/>
        </p:nvGrpSpPr>
        <p:grpSpPr>
          <a:xfrm>
            <a:off x="6322382" y="4407848"/>
            <a:ext cx="394803" cy="473532"/>
            <a:chOff x="3945238" y="5520702"/>
            <a:chExt cx="647440" cy="776548"/>
          </a:xfrm>
        </p:grpSpPr>
        <p:grpSp>
          <p:nvGrpSpPr>
            <p:cNvPr id="391" name="Group 390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393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94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95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96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97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98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99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00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01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02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392" name="Freeform 391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7608981" y="4407848"/>
            <a:ext cx="394803" cy="473532"/>
            <a:chOff x="3945238" y="5520702"/>
            <a:chExt cx="647440" cy="776548"/>
          </a:xfrm>
        </p:grpSpPr>
        <p:grpSp>
          <p:nvGrpSpPr>
            <p:cNvPr id="404" name="Group 403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</p:grpSpPr>
          <p:sp>
            <p:nvSpPr>
              <p:cNvPr id="406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07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08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09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10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11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12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13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14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15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405" name="Freeform 404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solidFill>
              <a:srgbClr val="E34523"/>
            </a:solidFill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362339" y="6669705"/>
            <a:ext cx="2408488" cy="144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167">
              <a:lnSpc>
                <a:spcPct val="90000"/>
              </a:lnSpc>
              <a:spcAft>
                <a:spcPts val="612"/>
              </a:spcAft>
            </a:pPr>
            <a:r>
              <a:rPr lang="en-US" sz="1020" dirty="0">
                <a:solidFill>
                  <a:srgbClr val="505050"/>
                </a:solidFill>
                <a:latin typeface="Segoe UI"/>
              </a:rPr>
              <a:t>Dates are for illustration purposes only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814025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CB1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4456745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CB2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099464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CB3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742183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CB4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384902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CB5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7027621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CB6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7670340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CB7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8313059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CB8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8955779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CB9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9598498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CB10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0241217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CB11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0883940" y="413065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gradFill>
                  <a:gsLst>
                    <a:gs pos="2917">
                      <a:srgbClr val="797A7D"/>
                    </a:gs>
                    <a:gs pos="95000">
                      <a:srgbClr val="797A7D"/>
                    </a:gs>
                  </a:gsLst>
                  <a:lin ang="5400000" scaled="0"/>
                </a:gradFill>
                <a:latin typeface="Segoe UI"/>
              </a:rPr>
              <a:t>CB12</a:t>
            </a:r>
          </a:p>
        </p:txBody>
      </p:sp>
    </p:spTree>
    <p:extLst>
      <p:ext uri="{BB962C8B-B14F-4D97-AF65-F5344CB8AC3E}">
        <p14:creationId xmlns:p14="http://schemas.microsoft.com/office/powerpoint/2010/main" val="220775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192"/>
          <p:cNvSpPr txBox="1"/>
          <p:nvPr/>
        </p:nvSpPr>
        <p:spPr>
          <a:xfrm>
            <a:off x="502883" y="1606650"/>
            <a:ext cx="2600481" cy="3629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167">
              <a:spcAft>
                <a:spcPts val="1199"/>
              </a:spcAft>
            </a:pP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Features are delivered 3 time/year</a:t>
            </a:r>
          </a:p>
          <a:p>
            <a:pPr defTabSz="932167">
              <a:spcAft>
                <a:spcPts val="1199"/>
              </a:spcAft>
            </a:pP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Security updates and fixes </a:t>
            </a:r>
            <a:br>
              <a:rPr lang="en-US" sz="1399" spc="-51" dirty="0">
                <a:solidFill>
                  <a:srgbClr val="505050"/>
                </a:solidFill>
                <a:latin typeface="Segoe UI"/>
              </a:rPr>
            </a:b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are delivered regularly for up to 4 months</a:t>
            </a:r>
          </a:p>
          <a:p>
            <a:pPr defTabSz="932167">
              <a:spcAft>
                <a:spcPts val="1199"/>
              </a:spcAft>
            </a:pP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Business customers on auto-update will be moved to a new branch </a:t>
            </a:r>
          </a:p>
          <a:p>
            <a:pPr defTabSz="932167">
              <a:spcAft>
                <a:spcPts val="1199"/>
              </a:spcAft>
            </a:pP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Business customers can wait to receive feature updates for an additional period of time, testing and validating in their environment before broad deployment</a:t>
            </a:r>
          </a:p>
          <a:p>
            <a:pPr defTabSz="932167">
              <a:spcAft>
                <a:spcPts val="1199"/>
              </a:spcAft>
            </a:pPr>
            <a:r>
              <a:rPr lang="en-US" sz="1399" spc="-51" dirty="0">
                <a:solidFill>
                  <a:srgbClr val="505050"/>
                </a:solidFill>
                <a:latin typeface="Segoe UI"/>
              </a:rPr>
              <a:t>Validation builds are stabilized and available for testing 4 months prior to declaring as deferred branch</a:t>
            </a:r>
          </a:p>
        </p:txBody>
      </p:sp>
      <p:sp>
        <p:nvSpPr>
          <p:cNvPr id="842" name="Rectangle 841"/>
          <p:cNvSpPr/>
          <p:nvPr/>
        </p:nvSpPr>
        <p:spPr bwMode="auto">
          <a:xfrm>
            <a:off x="3398881" y="4504010"/>
            <a:ext cx="347856" cy="2639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339" y="6669705"/>
            <a:ext cx="2408488" cy="144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167">
              <a:lnSpc>
                <a:spcPct val="90000"/>
              </a:lnSpc>
              <a:spcAft>
                <a:spcPts val="612"/>
              </a:spcAft>
            </a:pPr>
            <a:r>
              <a:rPr lang="en-US" sz="1020" dirty="0">
                <a:solidFill>
                  <a:srgbClr val="505050"/>
                </a:solidFill>
                <a:latin typeface="Segoe UI"/>
              </a:rPr>
              <a:t>Dates are for illustration purposes only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0238805" y="490966"/>
            <a:ext cx="399993" cy="457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0238805" y="577876"/>
            <a:ext cx="399993" cy="457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10238805" y="664786"/>
            <a:ext cx="399993" cy="457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0238805" y="751697"/>
            <a:ext cx="399993" cy="4571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11" name="Group 310"/>
          <p:cNvGrpSpPr/>
          <p:nvPr/>
        </p:nvGrpSpPr>
        <p:grpSpPr>
          <a:xfrm>
            <a:off x="3774891" y="4948962"/>
            <a:ext cx="8282889" cy="462503"/>
            <a:chOff x="3618558" y="5062333"/>
            <a:chExt cx="8121217" cy="453475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3618558" y="5170304"/>
              <a:ext cx="8121217" cy="0"/>
            </a:xfrm>
            <a:prstGeom prst="straightConnector1">
              <a:avLst/>
            </a:prstGeom>
            <a:ln w="25400">
              <a:solidFill>
                <a:srgbClr val="969696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>
            <a:xfrm>
              <a:off x="10911365" y="5240826"/>
              <a:ext cx="769310" cy="274982"/>
            </a:xfrm>
            <a:prstGeom prst="rect">
              <a:avLst/>
            </a:prstGeom>
          </p:spPr>
          <p:txBody>
            <a:bodyPr wrap="square" lIns="91351" tIns="45677" rIns="91351" bIns="45677">
              <a:spAutoFit/>
            </a:bodyPr>
            <a:lstStyle/>
            <a:p>
              <a:pPr algn="r" defTabSz="932167"/>
              <a:r>
                <a:rPr lang="en-US" sz="1199" dirty="0">
                  <a:solidFill>
                    <a:srgbClr val="9C9C9C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Time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792620" y="5062333"/>
              <a:ext cx="340829" cy="82905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00151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64506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28862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93217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57573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21928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86284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850639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914995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9793507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0437062" y="5094380"/>
              <a:ext cx="0" cy="141044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/>
            <p:cNvSpPr txBox="1"/>
            <p:nvPr/>
          </p:nvSpPr>
          <p:spPr>
            <a:xfrm>
              <a:off x="3675140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jan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4307438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feb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939735" y="5236602"/>
              <a:ext cx="269659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mar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5572034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apr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6144312" y="5236602"/>
              <a:ext cx="26173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may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6836630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jun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7468928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jul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8101226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aug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8733524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sep</a:t>
              </a: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9365822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oct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9998120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nov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10630420" y="5236602"/>
              <a:ext cx="201718" cy="16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071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dec</a:t>
              </a:r>
            </a:p>
          </p:txBody>
        </p:sp>
      </p:grpSp>
      <p:sp>
        <p:nvSpPr>
          <p:cNvPr id="192" name="Title 7"/>
          <p:cNvSpPr txBox="1">
            <a:spLocks/>
          </p:cNvSpPr>
          <p:nvPr/>
        </p:nvSpPr>
        <p:spPr>
          <a:xfrm>
            <a:off x="455850" y="295731"/>
            <a:ext cx="11887100" cy="91744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 defTabSz="932559">
              <a:lnSpc>
                <a:spcPct val="100000"/>
              </a:lnSpc>
              <a:defRPr/>
            </a:pPr>
            <a:r>
              <a:rPr lang="en-US" sz="3599" spc="-102">
                <a:solidFill>
                  <a:srgbClr val="E34523"/>
                </a:solidFill>
                <a:latin typeface="Segoe UI" panose="020B0502040204020203" pitchFamily="34" charset="0"/>
              </a:rPr>
              <a:t>Deferred Branch</a:t>
            </a:r>
            <a:r>
              <a:rPr lang="en-US" sz="3599" spc="-102">
                <a:solidFill>
                  <a:srgbClr val="0078D7"/>
                </a:solidFill>
                <a:latin typeface="Segoe UI" panose="020B0502040204020203" pitchFamily="34" charset="0"/>
              </a:rPr>
              <a:t/>
            </a:r>
            <a:br>
              <a:rPr lang="en-US" sz="3599" spc="-102">
                <a:solidFill>
                  <a:srgbClr val="0078D7"/>
                </a:solidFill>
                <a:latin typeface="Segoe UI" panose="020B0502040204020203" pitchFamily="34" charset="0"/>
              </a:rPr>
            </a:br>
            <a:r>
              <a:rPr lang="en-US" sz="2000" spc="0">
                <a:solidFill>
                  <a:srgbClr val="525252"/>
                </a:solidFill>
                <a:latin typeface="Segoe UI" panose="020B0502040204020203" pitchFamily="34" charset="0"/>
              </a:rPr>
              <a:t>Customer experience</a:t>
            </a:r>
            <a:endParaRPr lang="en-US" sz="2400" spc="0">
              <a:solidFill>
                <a:srgbClr val="525252"/>
              </a:solidFill>
              <a:latin typeface="Segoe UI" panose="020B0502040204020203" pitchFamily="34" charset="0"/>
            </a:endParaRPr>
          </a:p>
        </p:txBody>
      </p:sp>
      <p:grpSp>
        <p:nvGrpSpPr>
          <p:cNvPr id="194" name="Group 193"/>
          <p:cNvGrpSpPr/>
          <p:nvPr/>
        </p:nvGrpSpPr>
        <p:grpSpPr>
          <a:xfrm>
            <a:off x="4385514" y="4399214"/>
            <a:ext cx="394803" cy="473532"/>
            <a:chOff x="3945238" y="5520702"/>
            <a:chExt cx="647440" cy="776548"/>
          </a:xfrm>
          <a:solidFill>
            <a:srgbClr val="00B0F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197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98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199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00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01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02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03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04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05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06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196" name="Freeform 195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021843" y="4399214"/>
            <a:ext cx="394803" cy="473532"/>
            <a:chOff x="3945238" y="5520702"/>
            <a:chExt cx="647440" cy="776548"/>
          </a:xfrm>
          <a:solidFill>
            <a:srgbClr val="00B0F0"/>
          </a:solidFill>
        </p:grpSpPr>
        <p:grpSp>
          <p:nvGrpSpPr>
            <p:cNvPr id="208" name="Group 207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210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11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12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13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14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15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16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17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18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19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209" name="Freeform 208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5658173" y="4399214"/>
            <a:ext cx="394803" cy="473532"/>
            <a:chOff x="3945238" y="5520702"/>
            <a:chExt cx="647440" cy="776548"/>
          </a:xfrm>
          <a:solidFill>
            <a:srgbClr val="00B0F0"/>
          </a:solidFill>
        </p:grpSpPr>
        <p:grpSp>
          <p:nvGrpSpPr>
            <p:cNvPr id="221" name="Group 220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223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24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25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26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27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44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45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46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47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48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222" name="Freeform 221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6922050" y="3639889"/>
            <a:ext cx="394803" cy="473532"/>
            <a:chOff x="3945238" y="5520702"/>
            <a:chExt cx="647440" cy="776548"/>
          </a:xfrm>
          <a:solidFill>
            <a:srgbClr val="00B0F0"/>
          </a:solidFill>
        </p:grpSpPr>
        <p:grpSp>
          <p:nvGrpSpPr>
            <p:cNvPr id="250" name="Group 249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252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53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54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55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56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67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68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7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8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299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251" name="Freeform 250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7580513" y="3639889"/>
            <a:ext cx="394803" cy="473532"/>
            <a:chOff x="3945238" y="5520702"/>
            <a:chExt cx="647440" cy="776548"/>
          </a:xfrm>
          <a:solidFill>
            <a:srgbClr val="00B0F0"/>
          </a:solidFill>
        </p:grpSpPr>
        <p:grpSp>
          <p:nvGrpSpPr>
            <p:cNvPr id="301" name="Group 300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04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07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08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310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16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17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302" name="Freeform 301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8238975" y="3639889"/>
            <a:ext cx="394803" cy="473532"/>
            <a:chOff x="3945238" y="5520702"/>
            <a:chExt cx="647440" cy="776548"/>
          </a:xfrm>
          <a:solidFill>
            <a:srgbClr val="00B0F0"/>
          </a:solidFill>
        </p:grpSpPr>
        <p:grpSp>
          <p:nvGrpSpPr>
            <p:cNvPr id="419" name="Group 418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421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22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23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24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25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26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27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28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29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30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420" name="Freeform 419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9529997" y="2924253"/>
            <a:ext cx="394803" cy="473532"/>
            <a:chOff x="3945238" y="5520702"/>
            <a:chExt cx="647440" cy="776548"/>
          </a:xfrm>
          <a:solidFill>
            <a:srgbClr val="00B0F0"/>
          </a:solidFill>
        </p:grpSpPr>
        <p:grpSp>
          <p:nvGrpSpPr>
            <p:cNvPr id="432" name="Group 431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434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35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36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37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38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39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40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41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42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43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433" name="Freeform 432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444" name="Group 443"/>
          <p:cNvGrpSpPr/>
          <p:nvPr/>
        </p:nvGrpSpPr>
        <p:grpSpPr>
          <a:xfrm>
            <a:off x="10173821" y="2924253"/>
            <a:ext cx="394803" cy="473532"/>
            <a:chOff x="3945238" y="5520702"/>
            <a:chExt cx="647440" cy="776548"/>
          </a:xfrm>
          <a:solidFill>
            <a:srgbClr val="00B0F0"/>
          </a:solidFill>
        </p:grpSpPr>
        <p:grpSp>
          <p:nvGrpSpPr>
            <p:cNvPr id="445" name="Group 444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447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48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49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50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51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52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53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54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55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56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446" name="Freeform 445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10817644" y="2924253"/>
            <a:ext cx="394803" cy="473532"/>
            <a:chOff x="3945238" y="5520702"/>
            <a:chExt cx="647440" cy="776548"/>
          </a:xfrm>
          <a:solidFill>
            <a:srgbClr val="00B0F0"/>
          </a:solidFill>
        </p:grpSpPr>
        <p:grpSp>
          <p:nvGrpSpPr>
            <p:cNvPr id="458" name="Group 457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460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61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62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63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64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65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66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67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68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69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459" name="Freeform 458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483" name="Group 482"/>
          <p:cNvGrpSpPr/>
          <p:nvPr/>
        </p:nvGrpSpPr>
        <p:grpSpPr>
          <a:xfrm>
            <a:off x="6930832" y="4399214"/>
            <a:ext cx="394803" cy="473532"/>
            <a:chOff x="3945238" y="5520702"/>
            <a:chExt cx="647440" cy="776548"/>
          </a:xfrm>
          <a:solidFill>
            <a:schemeClr val="bg1">
              <a:lumMod val="65000"/>
            </a:schemeClr>
          </a:solidFill>
        </p:grpSpPr>
        <p:grpSp>
          <p:nvGrpSpPr>
            <p:cNvPr id="484" name="Group 483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486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87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88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89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90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91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92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93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94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495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485" name="Freeform 484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496" name="Group 495"/>
          <p:cNvGrpSpPr/>
          <p:nvPr/>
        </p:nvGrpSpPr>
        <p:grpSpPr>
          <a:xfrm>
            <a:off x="7567161" y="4399214"/>
            <a:ext cx="394803" cy="473532"/>
            <a:chOff x="3945238" y="5520702"/>
            <a:chExt cx="647440" cy="776548"/>
          </a:xfrm>
          <a:solidFill>
            <a:schemeClr val="bg1">
              <a:lumMod val="65000"/>
            </a:schemeClr>
          </a:solidFill>
        </p:grpSpPr>
        <p:grpSp>
          <p:nvGrpSpPr>
            <p:cNvPr id="497" name="Group 496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499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00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01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02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03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04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05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06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07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08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498" name="Freeform 497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509" name="Group 508"/>
          <p:cNvGrpSpPr/>
          <p:nvPr/>
        </p:nvGrpSpPr>
        <p:grpSpPr>
          <a:xfrm>
            <a:off x="8203490" y="4399214"/>
            <a:ext cx="394803" cy="473532"/>
            <a:chOff x="3945238" y="5520702"/>
            <a:chExt cx="647440" cy="776548"/>
          </a:xfrm>
          <a:solidFill>
            <a:schemeClr val="bg1">
              <a:lumMod val="65000"/>
            </a:schemeClr>
          </a:solidFill>
        </p:grpSpPr>
        <p:grpSp>
          <p:nvGrpSpPr>
            <p:cNvPr id="510" name="Group 509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512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13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14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15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16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17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18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19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20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21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511" name="Freeform 510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522" name="Group 521"/>
          <p:cNvGrpSpPr/>
          <p:nvPr/>
        </p:nvGrpSpPr>
        <p:grpSpPr>
          <a:xfrm>
            <a:off x="6294502" y="4399214"/>
            <a:ext cx="394803" cy="473532"/>
            <a:chOff x="3945238" y="5520702"/>
            <a:chExt cx="647440" cy="776548"/>
          </a:xfrm>
          <a:solidFill>
            <a:schemeClr val="bg1">
              <a:lumMod val="65000"/>
            </a:schemeClr>
          </a:solidFill>
        </p:grpSpPr>
        <p:grpSp>
          <p:nvGrpSpPr>
            <p:cNvPr id="523" name="Group 522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525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26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27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28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29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30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31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32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33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534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524" name="Freeform 523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601" name="Group 600"/>
          <p:cNvGrpSpPr/>
          <p:nvPr/>
        </p:nvGrpSpPr>
        <p:grpSpPr>
          <a:xfrm>
            <a:off x="9555900" y="3639889"/>
            <a:ext cx="394803" cy="473532"/>
            <a:chOff x="3945238" y="5520702"/>
            <a:chExt cx="647440" cy="776548"/>
          </a:xfrm>
          <a:solidFill>
            <a:schemeClr val="bg1">
              <a:lumMod val="65000"/>
            </a:schemeClr>
          </a:solidFill>
        </p:grpSpPr>
        <p:grpSp>
          <p:nvGrpSpPr>
            <p:cNvPr id="602" name="Group 601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604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05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06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07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08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09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10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11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12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13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603" name="Freeform 602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614" name="Group 613"/>
          <p:cNvGrpSpPr/>
          <p:nvPr/>
        </p:nvGrpSpPr>
        <p:grpSpPr>
          <a:xfrm>
            <a:off x="10214362" y="3639889"/>
            <a:ext cx="394803" cy="473532"/>
            <a:chOff x="3945238" y="5520702"/>
            <a:chExt cx="647440" cy="776548"/>
          </a:xfrm>
          <a:solidFill>
            <a:schemeClr val="bg1">
              <a:lumMod val="65000"/>
            </a:schemeClr>
          </a:solidFill>
        </p:grpSpPr>
        <p:grpSp>
          <p:nvGrpSpPr>
            <p:cNvPr id="615" name="Group 614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617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18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19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20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21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22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23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24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25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26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616" name="Freeform 615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627" name="Group 626"/>
          <p:cNvGrpSpPr/>
          <p:nvPr/>
        </p:nvGrpSpPr>
        <p:grpSpPr>
          <a:xfrm>
            <a:off x="10872823" y="3639889"/>
            <a:ext cx="394803" cy="473532"/>
            <a:chOff x="3945238" y="5520702"/>
            <a:chExt cx="647440" cy="776548"/>
          </a:xfrm>
          <a:solidFill>
            <a:schemeClr val="bg1">
              <a:lumMod val="65000"/>
            </a:schemeClr>
          </a:solidFill>
        </p:grpSpPr>
        <p:grpSp>
          <p:nvGrpSpPr>
            <p:cNvPr id="628" name="Group 627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630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31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32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33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34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35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36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37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38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39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629" name="Freeform 628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640" name="Group 639"/>
          <p:cNvGrpSpPr/>
          <p:nvPr/>
        </p:nvGrpSpPr>
        <p:grpSpPr>
          <a:xfrm>
            <a:off x="8897437" y="3639889"/>
            <a:ext cx="394803" cy="473532"/>
            <a:chOff x="3945238" y="5520702"/>
            <a:chExt cx="647440" cy="776548"/>
          </a:xfrm>
          <a:solidFill>
            <a:schemeClr val="bg1">
              <a:lumMod val="65000"/>
            </a:schemeClr>
          </a:solidFill>
        </p:grpSpPr>
        <p:grpSp>
          <p:nvGrpSpPr>
            <p:cNvPr id="641" name="Group 640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643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44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45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46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47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48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49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50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51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652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642" name="Freeform 641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49184" y="4192644"/>
            <a:ext cx="416285" cy="680102"/>
            <a:chOff x="3675140" y="4110809"/>
            <a:chExt cx="408160" cy="666827"/>
          </a:xfrm>
        </p:grpSpPr>
        <p:grpSp>
          <p:nvGrpSpPr>
            <p:cNvPr id="271" name="Group 270"/>
            <p:cNvGrpSpPr/>
            <p:nvPr/>
          </p:nvGrpSpPr>
          <p:grpSpPr>
            <a:xfrm>
              <a:off x="3675140" y="4313347"/>
              <a:ext cx="387097" cy="464289"/>
              <a:chOff x="3945238" y="5520702"/>
              <a:chExt cx="647440" cy="776548"/>
            </a:xfrm>
          </p:grpSpPr>
          <p:grpSp>
            <p:nvGrpSpPr>
              <p:cNvPr id="272" name="Group 271"/>
              <p:cNvGrpSpPr/>
              <p:nvPr/>
            </p:nvGrpSpPr>
            <p:grpSpPr>
              <a:xfrm>
                <a:off x="4110208" y="5848651"/>
                <a:ext cx="219075" cy="158750"/>
                <a:chOff x="7483476" y="1730375"/>
                <a:chExt cx="219075" cy="158750"/>
              </a:xfrm>
            </p:grpSpPr>
            <p:sp>
              <p:nvSpPr>
                <p:cNvPr id="274" name="Freeform 68"/>
                <p:cNvSpPr>
                  <a:spLocks noEditPoints="1"/>
                </p:cNvSpPr>
                <p:nvPr/>
              </p:nvSpPr>
              <p:spPr bwMode="auto">
                <a:xfrm>
                  <a:off x="7483476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275" name="Rectangle 69"/>
                <p:cNvSpPr>
                  <a:spLocks noChangeArrowheads="1"/>
                </p:cNvSpPr>
                <p:nvPr/>
              </p:nvSpPr>
              <p:spPr bwMode="auto">
                <a:xfrm>
                  <a:off x="7554913" y="1733550"/>
                  <a:ext cx="9525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276" name="Freeform 70"/>
                <p:cNvSpPr>
                  <a:spLocks noEditPoints="1"/>
                </p:cNvSpPr>
                <p:nvPr/>
              </p:nvSpPr>
              <p:spPr bwMode="auto">
                <a:xfrm>
                  <a:off x="7573963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277" name="Freeform 71"/>
                <p:cNvSpPr>
                  <a:spLocks noEditPoints="1"/>
                </p:cNvSpPr>
                <p:nvPr/>
              </p:nvSpPr>
              <p:spPr bwMode="auto">
                <a:xfrm>
                  <a:off x="7642226" y="1730375"/>
                  <a:ext cx="60325" cy="61913"/>
                </a:xfrm>
                <a:custGeom>
                  <a:avLst/>
                  <a:gdLst>
                    <a:gd name="T0" fmla="*/ 40 w 81"/>
                    <a:gd name="T1" fmla="*/ 1 h 82"/>
                    <a:gd name="T2" fmla="*/ 81 w 81"/>
                    <a:gd name="T3" fmla="*/ 41 h 82"/>
                    <a:gd name="T4" fmla="*/ 40 w 81"/>
                    <a:gd name="T5" fmla="*/ 82 h 82"/>
                    <a:gd name="T6" fmla="*/ 0 w 81"/>
                    <a:gd name="T7" fmla="*/ 42 h 82"/>
                    <a:gd name="T8" fmla="*/ 40 w 81"/>
                    <a:gd name="T9" fmla="*/ 1 h 82"/>
                    <a:gd name="T10" fmla="*/ 40 w 81"/>
                    <a:gd name="T11" fmla="*/ 69 h 82"/>
                    <a:gd name="T12" fmla="*/ 67 w 81"/>
                    <a:gd name="T13" fmla="*/ 41 h 82"/>
                    <a:gd name="T14" fmla="*/ 40 w 81"/>
                    <a:gd name="T15" fmla="*/ 13 h 82"/>
                    <a:gd name="T16" fmla="*/ 14 w 81"/>
                    <a:gd name="T17" fmla="*/ 41 h 82"/>
                    <a:gd name="T18" fmla="*/ 40 w 81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2">
                      <a:moveTo>
                        <a:pt x="40" y="1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0" y="1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1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0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278" name="Rectangle 72"/>
                <p:cNvSpPr>
                  <a:spLocks noChangeArrowheads="1"/>
                </p:cNvSpPr>
                <p:nvPr/>
              </p:nvSpPr>
              <p:spPr bwMode="auto">
                <a:xfrm>
                  <a:off x="7486651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279" name="Rectangle 73"/>
                <p:cNvSpPr>
                  <a:spLocks noChangeArrowheads="1"/>
                </p:cNvSpPr>
                <p:nvPr/>
              </p:nvSpPr>
              <p:spPr bwMode="auto">
                <a:xfrm>
                  <a:off x="7508876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280" name="Freeform 74"/>
                <p:cNvSpPr>
                  <a:spLocks noEditPoints="1"/>
                </p:cNvSpPr>
                <p:nvPr/>
              </p:nvSpPr>
              <p:spPr bwMode="auto">
                <a:xfrm>
                  <a:off x="7529513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0 w 81"/>
                    <a:gd name="T11" fmla="*/ 69 h 81"/>
                    <a:gd name="T12" fmla="*/ 67 w 81"/>
                    <a:gd name="T13" fmla="*/ 40 h 81"/>
                    <a:gd name="T14" fmla="*/ 40 w 81"/>
                    <a:gd name="T15" fmla="*/ 13 h 81"/>
                    <a:gd name="T16" fmla="*/ 14 w 81"/>
                    <a:gd name="T17" fmla="*/ 40 h 81"/>
                    <a:gd name="T18" fmla="*/ 40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0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4" y="13"/>
                        <a:pt x="14" y="25"/>
                        <a:pt x="14" y="40"/>
                      </a:cubicBezTo>
                      <a:cubicBezTo>
                        <a:pt x="14" y="57"/>
                        <a:pt x="24" y="69"/>
                        <a:pt x="40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281" name="Rectangle 75"/>
                <p:cNvSpPr>
                  <a:spLocks noChangeArrowheads="1"/>
                </p:cNvSpPr>
                <p:nvPr/>
              </p:nvSpPr>
              <p:spPr bwMode="auto">
                <a:xfrm>
                  <a:off x="7599363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282" name="Rectangle 76"/>
                <p:cNvSpPr>
                  <a:spLocks noChangeArrowheads="1"/>
                </p:cNvSpPr>
                <p:nvPr/>
              </p:nvSpPr>
              <p:spPr bwMode="auto">
                <a:xfrm>
                  <a:off x="7621588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283" name="Freeform 77"/>
                <p:cNvSpPr>
                  <a:spLocks noEditPoints="1"/>
                </p:cNvSpPr>
                <p:nvPr/>
              </p:nvSpPr>
              <p:spPr bwMode="auto">
                <a:xfrm>
                  <a:off x="7642226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1 w 81"/>
                    <a:gd name="T11" fmla="*/ 69 h 81"/>
                    <a:gd name="T12" fmla="*/ 67 w 81"/>
                    <a:gd name="T13" fmla="*/ 40 h 81"/>
                    <a:gd name="T14" fmla="*/ 41 w 81"/>
                    <a:gd name="T15" fmla="*/ 13 h 81"/>
                    <a:gd name="T16" fmla="*/ 14 w 81"/>
                    <a:gd name="T17" fmla="*/ 40 h 81"/>
                    <a:gd name="T18" fmla="*/ 41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5" y="0"/>
                        <a:pt x="81" y="16"/>
                        <a:pt x="81" y="41"/>
                      </a:cubicBezTo>
                      <a:cubicBezTo>
                        <a:pt x="81" y="65"/>
                        <a:pt x="65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0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0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273" name="Freeform 272"/>
              <p:cNvSpPr>
                <a:spLocks noChangeAspect="1"/>
              </p:cNvSpPr>
              <p:nvPr/>
            </p:nvSpPr>
            <p:spPr bwMode="black">
              <a:xfrm>
                <a:off x="3945238" y="5520702"/>
                <a:ext cx="647440" cy="776548"/>
              </a:xfrm>
              <a:custGeom>
                <a:avLst/>
                <a:gdLst>
                  <a:gd name="T0" fmla="*/ 1710 w 1710"/>
                  <a:gd name="T1" fmla="*/ 1880 h 2051"/>
                  <a:gd name="T2" fmla="*/ 1710 w 1710"/>
                  <a:gd name="T3" fmla="*/ 1880 h 2051"/>
                  <a:gd name="T4" fmla="*/ 1710 w 1710"/>
                  <a:gd name="T5" fmla="*/ 176 h 2051"/>
                  <a:gd name="T6" fmla="*/ 1101 w 1710"/>
                  <a:gd name="T7" fmla="*/ 0 h 2051"/>
                  <a:gd name="T8" fmla="*/ 3 w 1710"/>
                  <a:gd name="T9" fmla="*/ 413 h 2051"/>
                  <a:gd name="T10" fmla="*/ 0 w 1710"/>
                  <a:gd name="T11" fmla="*/ 413 h 2051"/>
                  <a:gd name="T12" fmla="*/ 0 w 1710"/>
                  <a:gd name="T13" fmla="*/ 1645 h 2051"/>
                  <a:gd name="T14" fmla="*/ 375 w 1710"/>
                  <a:gd name="T15" fmla="*/ 1498 h 2051"/>
                  <a:gd name="T16" fmla="*/ 375 w 1710"/>
                  <a:gd name="T17" fmla="*/ 496 h 2051"/>
                  <a:gd name="T18" fmla="*/ 1101 w 1710"/>
                  <a:gd name="T19" fmla="*/ 323 h 2051"/>
                  <a:gd name="T20" fmla="*/ 1101 w 1710"/>
                  <a:gd name="T21" fmla="*/ 1797 h 2051"/>
                  <a:gd name="T22" fmla="*/ 0 w 1710"/>
                  <a:gd name="T23" fmla="*/ 1645 h 2051"/>
                  <a:gd name="T24" fmla="*/ 1101 w 1710"/>
                  <a:gd name="T25" fmla="*/ 2051 h 2051"/>
                  <a:gd name="T26" fmla="*/ 1101 w 1710"/>
                  <a:gd name="T27" fmla="*/ 2051 h 2051"/>
                  <a:gd name="T28" fmla="*/ 1710 w 1710"/>
                  <a:gd name="T29" fmla="*/ 1882 h 2051"/>
                  <a:gd name="T30" fmla="*/ 1710 w 1710"/>
                  <a:gd name="T31" fmla="*/ 1880 h 2051"/>
                  <a:gd name="T32" fmla="*/ 1710 w 1710"/>
                  <a:gd name="T33" fmla="*/ 188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0" h="2051">
                    <a:moveTo>
                      <a:pt x="1710" y="1880"/>
                    </a:moveTo>
                    <a:lnTo>
                      <a:pt x="1710" y="1880"/>
                    </a:lnTo>
                    <a:lnTo>
                      <a:pt x="1710" y="176"/>
                    </a:lnTo>
                    <a:lnTo>
                      <a:pt x="1101" y="0"/>
                    </a:lnTo>
                    <a:lnTo>
                      <a:pt x="3" y="413"/>
                    </a:lnTo>
                    <a:lnTo>
                      <a:pt x="0" y="413"/>
                    </a:lnTo>
                    <a:lnTo>
                      <a:pt x="0" y="1645"/>
                    </a:lnTo>
                    <a:lnTo>
                      <a:pt x="375" y="1498"/>
                    </a:lnTo>
                    <a:lnTo>
                      <a:pt x="375" y="496"/>
                    </a:lnTo>
                    <a:lnTo>
                      <a:pt x="1101" y="323"/>
                    </a:lnTo>
                    <a:lnTo>
                      <a:pt x="1101" y="1797"/>
                    </a:lnTo>
                    <a:lnTo>
                      <a:pt x="0" y="1645"/>
                    </a:lnTo>
                    <a:lnTo>
                      <a:pt x="1101" y="2051"/>
                    </a:lnTo>
                    <a:lnTo>
                      <a:pt x="1101" y="2051"/>
                    </a:lnTo>
                    <a:lnTo>
                      <a:pt x="1710" y="1882"/>
                    </a:lnTo>
                    <a:lnTo>
                      <a:pt x="1710" y="1880"/>
                    </a:lnTo>
                    <a:lnTo>
                      <a:pt x="1710" y="1880"/>
                    </a:lnTo>
                    <a:close/>
                  </a:path>
                </a:pathLst>
              </a:custGeom>
              <a:solidFill>
                <a:srgbClr val="E34523"/>
              </a:solidFill>
              <a:ln>
                <a:noFill/>
              </a:ln>
              <a:extLst/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32597"/>
                <a:endParaRPr lang="en-US" sz="1836" dirty="0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738716" y="4110809"/>
              <a:ext cx="344584" cy="1883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224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DB1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63588" y="3427559"/>
            <a:ext cx="394803" cy="685862"/>
            <a:chOff x="6140465" y="3360657"/>
            <a:chExt cx="387097" cy="672475"/>
          </a:xfrm>
        </p:grpSpPr>
        <p:grpSp>
          <p:nvGrpSpPr>
            <p:cNvPr id="390" name="Group 389"/>
            <p:cNvGrpSpPr/>
            <p:nvPr/>
          </p:nvGrpSpPr>
          <p:grpSpPr>
            <a:xfrm>
              <a:off x="6140465" y="3568843"/>
              <a:ext cx="387097" cy="464289"/>
              <a:chOff x="3945238" y="5520702"/>
              <a:chExt cx="647440" cy="776548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4110208" y="5848651"/>
                <a:ext cx="219075" cy="158750"/>
                <a:chOff x="7483476" y="1730375"/>
                <a:chExt cx="219075" cy="158750"/>
              </a:xfrm>
            </p:grpSpPr>
            <p:sp>
              <p:nvSpPr>
                <p:cNvPr id="393" name="Freeform 68"/>
                <p:cNvSpPr>
                  <a:spLocks noEditPoints="1"/>
                </p:cNvSpPr>
                <p:nvPr/>
              </p:nvSpPr>
              <p:spPr bwMode="auto">
                <a:xfrm>
                  <a:off x="7483476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94" name="Rectangle 69"/>
                <p:cNvSpPr>
                  <a:spLocks noChangeArrowheads="1"/>
                </p:cNvSpPr>
                <p:nvPr/>
              </p:nvSpPr>
              <p:spPr bwMode="auto">
                <a:xfrm>
                  <a:off x="7554913" y="1733550"/>
                  <a:ext cx="9525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95" name="Freeform 70"/>
                <p:cNvSpPr>
                  <a:spLocks noEditPoints="1"/>
                </p:cNvSpPr>
                <p:nvPr/>
              </p:nvSpPr>
              <p:spPr bwMode="auto">
                <a:xfrm>
                  <a:off x="7573963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96" name="Freeform 71"/>
                <p:cNvSpPr>
                  <a:spLocks noEditPoints="1"/>
                </p:cNvSpPr>
                <p:nvPr/>
              </p:nvSpPr>
              <p:spPr bwMode="auto">
                <a:xfrm>
                  <a:off x="7642226" y="1730375"/>
                  <a:ext cx="60325" cy="61913"/>
                </a:xfrm>
                <a:custGeom>
                  <a:avLst/>
                  <a:gdLst>
                    <a:gd name="T0" fmla="*/ 40 w 81"/>
                    <a:gd name="T1" fmla="*/ 1 h 82"/>
                    <a:gd name="T2" fmla="*/ 81 w 81"/>
                    <a:gd name="T3" fmla="*/ 41 h 82"/>
                    <a:gd name="T4" fmla="*/ 40 w 81"/>
                    <a:gd name="T5" fmla="*/ 82 h 82"/>
                    <a:gd name="T6" fmla="*/ 0 w 81"/>
                    <a:gd name="T7" fmla="*/ 42 h 82"/>
                    <a:gd name="T8" fmla="*/ 40 w 81"/>
                    <a:gd name="T9" fmla="*/ 1 h 82"/>
                    <a:gd name="T10" fmla="*/ 40 w 81"/>
                    <a:gd name="T11" fmla="*/ 69 h 82"/>
                    <a:gd name="T12" fmla="*/ 67 w 81"/>
                    <a:gd name="T13" fmla="*/ 41 h 82"/>
                    <a:gd name="T14" fmla="*/ 40 w 81"/>
                    <a:gd name="T15" fmla="*/ 13 h 82"/>
                    <a:gd name="T16" fmla="*/ 14 w 81"/>
                    <a:gd name="T17" fmla="*/ 41 h 82"/>
                    <a:gd name="T18" fmla="*/ 40 w 81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2">
                      <a:moveTo>
                        <a:pt x="40" y="1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0" y="1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1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0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97" name="Rectangle 72"/>
                <p:cNvSpPr>
                  <a:spLocks noChangeArrowheads="1"/>
                </p:cNvSpPr>
                <p:nvPr/>
              </p:nvSpPr>
              <p:spPr bwMode="auto">
                <a:xfrm>
                  <a:off x="7486651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98" name="Rectangle 73"/>
                <p:cNvSpPr>
                  <a:spLocks noChangeArrowheads="1"/>
                </p:cNvSpPr>
                <p:nvPr/>
              </p:nvSpPr>
              <p:spPr bwMode="auto">
                <a:xfrm>
                  <a:off x="7508876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99" name="Freeform 74"/>
                <p:cNvSpPr>
                  <a:spLocks noEditPoints="1"/>
                </p:cNvSpPr>
                <p:nvPr/>
              </p:nvSpPr>
              <p:spPr bwMode="auto">
                <a:xfrm>
                  <a:off x="7529513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0 w 81"/>
                    <a:gd name="T11" fmla="*/ 69 h 81"/>
                    <a:gd name="T12" fmla="*/ 67 w 81"/>
                    <a:gd name="T13" fmla="*/ 40 h 81"/>
                    <a:gd name="T14" fmla="*/ 40 w 81"/>
                    <a:gd name="T15" fmla="*/ 13 h 81"/>
                    <a:gd name="T16" fmla="*/ 14 w 81"/>
                    <a:gd name="T17" fmla="*/ 40 h 81"/>
                    <a:gd name="T18" fmla="*/ 40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0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4" y="13"/>
                        <a:pt x="14" y="25"/>
                        <a:pt x="14" y="40"/>
                      </a:cubicBezTo>
                      <a:cubicBezTo>
                        <a:pt x="14" y="57"/>
                        <a:pt x="24" y="69"/>
                        <a:pt x="40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400" name="Rectangle 75"/>
                <p:cNvSpPr>
                  <a:spLocks noChangeArrowheads="1"/>
                </p:cNvSpPr>
                <p:nvPr/>
              </p:nvSpPr>
              <p:spPr bwMode="auto">
                <a:xfrm>
                  <a:off x="7599363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401" name="Rectangle 76"/>
                <p:cNvSpPr>
                  <a:spLocks noChangeArrowheads="1"/>
                </p:cNvSpPr>
                <p:nvPr/>
              </p:nvSpPr>
              <p:spPr bwMode="auto">
                <a:xfrm>
                  <a:off x="7621588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402" name="Freeform 77"/>
                <p:cNvSpPr>
                  <a:spLocks noEditPoints="1"/>
                </p:cNvSpPr>
                <p:nvPr/>
              </p:nvSpPr>
              <p:spPr bwMode="auto">
                <a:xfrm>
                  <a:off x="7642226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1 w 81"/>
                    <a:gd name="T11" fmla="*/ 69 h 81"/>
                    <a:gd name="T12" fmla="*/ 67 w 81"/>
                    <a:gd name="T13" fmla="*/ 40 h 81"/>
                    <a:gd name="T14" fmla="*/ 41 w 81"/>
                    <a:gd name="T15" fmla="*/ 13 h 81"/>
                    <a:gd name="T16" fmla="*/ 14 w 81"/>
                    <a:gd name="T17" fmla="*/ 40 h 81"/>
                    <a:gd name="T18" fmla="*/ 41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5" y="0"/>
                        <a:pt x="81" y="16"/>
                        <a:pt x="81" y="41"/>
                      </a:cubicBezTo>
                      <a:cubicBezTo>
                        <a:pt x="81" y="65"/>
                        <a:pt x="65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0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0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392" name="Freeform 391"/>
              <p:cNvSpPr>
                <a:spLocks noChangeAspect="1"/>
              </p:cNvSpPr>
              <p:nvPr/>
            </p:nvSpPr>
            <p:spPr bwMode="black">
              <a:xfrm>
                <a:off x="3945238" y="5520702"/>
                <a:ext cx="647440" cy="776548"/>
              </a:xfrm>
              <a:custGeom>
                <a:avLst/>
                <a:gdLst>
                  <a:gd name="T0" fmla="*/ 1710 w 1710"/>
                  <a:gd name="T1" fmla="*/ 1880 h 2051"/>
                  <a:gd name="T2" fmla="*/ 1710 w 1710"/>
                  <a:gd name="T3" fmla="*/ 1880 h 2051"/>
                  <a:gd name="T4" fmla="*/ 1710 w 1710"/>
                  <a:gd name="T5" fmla="*/ 176 h 2051"/>
                  <a:gd name="T6" fmla="*/ 1101 w 1710"/>
                  <a:gd name="T7" fmla="*/ 0 h 2051"/>
                  <a:gd name="T8" fmla="*/ 3 w 1710"/>
                  <a:gd name="T9" fmla="*/ 413 h 2051"/>
                  <a:gd name="T10" fmla="*/ 0 w 1710"/>
                  <a:gd name="T11" fmla="*/ 413 h 2051"/>
                  <a:gd name="T12" fmla="*/ 0 w 1710"/>
                  <a:gd name="T13" fmla="*/ 1645 h 2051"/>
                  <a:gd name="T14" fmla="*/ 375 w 1710"/>
                  <a:gd name="T15" fmla="*/ 1498 h 2051"/>
                  <a:gd name="T16" fmla="*/ 375 w 1710"/>
                  <a:gd name="T17" fmla="*/ 496 h 2051"/>
                  <a:gd name="T18" fmla="*/ 1101 w 1710"/>
                  <a:gd name="T19" fmla="*/ 323 h 2051"/>
                  <a:gd name="T20" fmla="*/ 1101 w 1710"/>
                  <a:gd name="T21" fmla="*/ 1797 h 2051"/>
                  <a:gd name="T22" fmla="*/ 0 w 1710"/>
                  <a:gd name="T23" fmla="*/ 1645 h 2051"/>
                  <a:gd name="T24" fmla="*/ 1101 w 1710"/>
                  <a:gd name="T25" fmla="*/ 2051 h 2051"/>
                  <a:gd name="T26" fmla="*/ 1101 w 1710"/>
                  <a:gd name="T27" fmla="*/ 2051 h 2051"/>
                  <a:gd name="T28" fmla="*/ 1710 w 1710"/>
                  <a:gd name="T29" fmla="*/ 1882 h 2051"/>
                  <a:gd name="T30" fmla="*/ 1710 w 1710"/>
                  <a:gd name="T31" fmla="*/ 1880 h 2051"/>
                  <a:gd name="T32" fmla="*/ 1710 w 1710"/>
                  <a:gd name="T33" fmla="*/ 188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0" h="2051">
                    <a:moveTo>
                      <a:pt x="1710" y="1880"/>
                    </a:moveTo>
                    <a:lnTo>
                      <a:pt x="1710" y="1880"/>
                    </a:lnTo>
                    <a:lnTo>
                      <a:pt x="1710" y="176"/>
                    </a:lnTo>
                    <a:lnTo>
                      <a:pt x="1101" y="0"/>
                    </a:lnTo>
                    <a:lnTo>
                      <a:pt x="3" y="413"/>
                    </a:lnTo>
                    <a:lnTo>
                      <a:pt x="0" y="413"/>
                    </a:lnTo>
                    <a:lnTo>
                      <a:pt x="0" y="1645"/>
                    </a:lnTo>
                    <a:lnTo>
                      <a:pt x="375" y="1498"/>
                    </a:lnTo>
                    <a:lnTo>
                      <a:pt x="375" y="496"/>
                    </a:lnTo>
                    <a:lnTo>
                      <a:pt x="1101" y="323"/>
                    </a:lnTo>
                    <a:lnTo>
                      <a:pt x="1101" y="1797"/>
                    </a:lnTo>
                    <a:lnTo>
                      <a:pt x="0" y="1645"/>
                    </a:lnTo>
                    <a:lnTo>
                      <a:pt x="1101" y="2051"/>
                    </a:lnTo>
                    <a:lnTo>
                      <a:pt x="1101" y="2051"/>
                    </a:lnTo>
                    <a:lnTo>
                      <a:pt x="1710" y="1882"/>
                    </a:lnTo>
                    <a:lnTo>
                      <a:pt x="1710" y="1880"/>
                    </a:lnTo>
                    <a:lnTo>
                      <a:pt x="1710" y="1880"/>
                    </a:lnTo>
                    <a:close/>
                  </a:path>
                </a:pathLst>
              </a:custGeom>
              <a:solidFill>
                <a:srgbClr val="E34523"/>
              </a:solidFill>
              <a:ln>
                <a:noFill/>
              </a:ln>
              <a:extLst/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32597"/>
                <a:endParaRPr lang="en-US" sz="1836" dirty="0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654" name="TextBox 653"/>
            <p:cNvSpPr txBox="1"/>
            <p:nvPr/>
          </p:nvSpPr>
          <p:spPr>
            <a:xfrm>
              <a:off x="6226099" y="3360657"/>
              <a:ext cx="301463" cy="1883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224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DB2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86173" y="2715070"/>
            <a:ext cx="394804" cy="682715"/>
            <a:chOff x="8711861" y="2662075"/>
            <a:chExt cx="387098" cy="669389"/>
          </a:xfrm>
        </p:grpSpPr>
        <p:grpSp>
          <p:nvGrpSpPr>
            <p:cNvPr id="338" name="Group 337"/>
            <p:cNvGrpSpPr/>
            <p:nvPr/>
          </p:nvGrpSpPr>
          <p:grpSpPr>
            <a:xfrm>
              <a:off x="8711861" y="2867175"/>
              <a:ext cx="387097" cy="464289"/>
              <a:chOff x="3945238" y="5520702"/>
              <a:chExt cx="647440" cy="776548"/>
            </a:xfrm>
          </p:grpSpPr>
          <p:grpSp>
            <p:nvGrpSpPr>
              <p:cNvPr id="339" name="Group 338"/>
              <p:cNvGrpSpPr/>
              <p:nvPr/>
            </p:nvGrpSpPr>
            <p:grpSpPr>
              <a:xfrm>
                <a:off x="4110208" y="5848651"/>
                <a:ext cx="219075" cy="158750"/>
                <a:chOff x="7483476" y="1730375"/>
                <a:chExt cx="219075" cy="158750"/>
              </a:xfrm>
            </p:grpSpPr>
            <p:sp>
              <p:nvSpPr>
                <p:cNvPr id="341" name="Freeform 68"/>
                <p:cNvSpPr>
                  <a:spLocks noEditPoints="1"/>
                </p:cNvSpPr>
                <p:nvPr/>
              </p:nvSpPr>
              <p:spPr bwMode="auto">
                <a:xfrm>
                  <a:off x="7483476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42" name="Rectangle 69"/>
                <p:cNvSpPr>
                  <a:spLocks noChangeArrowheads="1"/>
                </p:cNvSpPr>
                <p:nvPr/>
              </p:nvSpPr>
              <p:spPr bwMode="auto">
                <a:xfrm>
                  <a:off x="7554913" y="1733550"/>
                  <a:ext cx="9525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43" name="Freeform 70"/>
                <p:cNvSpPr>
                  <a:spLocks noEditPoints="1"/>
                </p:cNvSpPr>
                <p:nvPr/>
              </p:nvSpPr>
              <p:spPr bwMode="auto">
                <a:xfrm>
                  <a:off x="7573963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44" name="Freeform 71"/>
                <p:cNvSpPr>
                  <a:spLocks noEditPoints="1"/>
                </p:cNvSpPr>
                <p:nvPr/>
              </p:nvSpPr>
              <p:spPr bwMode="auto">
                <a:xfrm>
                  <a:off x="7642226" y="1730375"/>
                  <a:ext cx="60325" cy="61913"/>
                </a:xfrm>
                <a:custGeom>
                  <a:avLst/>
                  <a:gdLst>
                    <a:gd name="T0" fmla="*/ 40 w 81"/>
                    <a:gd name="T1" fmla="*/ 1 h 82"/>
                    <a:gd name="T2" fmla="*/ 81 w 81"/>
                    <a:gd name="T3" fmla="*/ 41 h 82"/>
                    <a:gd name="T4" fmla="*/ 40 w 81"/>
                    <a:gd name="T5" fmla="*/ 82 h 82"/>
                    <a:gd name="T6" fmla="*/ 0 w 81"/>
                    <a:gd name="T7" fmla="*/ 42 h 82"/>
                    <a:gd name="T8" fmla="*/ 40 w 81"/>
                    <a:gd name="T9" fmla="*/ 1 h 82"/>
                    <a:gd name="T10" fmla="*/ 40 w 81"/>
                    <a:gd name="T11" fmla="*/ 69 h 82"/>
                    <a:gd name="T12" fmla="*/ 67 w 81"/>
                    <a:gd name="T13" fmla="*/ 41 h 82"/>
                    <a:gd name="T14" fmla="*/ 40 w 81"/>
                    <a:gd name="T15" fmla="*/ 13 h 82"/>
                    <a:gd name="T16" fmla="*/ 14 w 81"/>
                    <a:gd name="T17" fmla="*/ 41 h 82"/>
                    <a:gd name="T18" fmla="*/ 40 w 81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2">
                      <a:moveTo>
                        <a:pt x="40" y="1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0" y="1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1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0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45" name="Rectangle 72"/>
                <p:cNvSpPr>
                  <a:spLocks noChangeArrowheads="1"/>
                </p:cNvSpPr>
                <p:nvPr/>
              </p:nvSpPr>
              <p:spPr bwMode="auto">
                <a:xfrm>
                  <a:off x="7486651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46" name="Rectangle 73"/>
                <p:cNvSpPr>
                  <a:spLocks noChangeArrowheads="1"/>
                </p:cNvSpPr>
                <p:nvPr/>
              </p:nvSpPr>
              <p:spPr bwMode="auto">
                <a:xfrm>
                  <a:off x="7508876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47" name="Freeform 74"/>
                <p:cNvSpPr>
                  <a:spLocks noEditPoints="1"/>
                </p:cNvSpPr>
                <p:nvPr/>
              </p:nvSpPr>
              <p:spPr bwMode="auto">
                <a:xfrm>
                  <a:off x="7529513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0 w 81"/>
                    <a:gd name="T11" fmla="*/ 69 h 81"/>
                    <a:gd name="T12" fmla="*/ 67 w 81"/>
                    <a:gd name="T13" fmla="*/ 40 h 81"/>
                    <a:gd name="T14" fmla="*/ 40 w 81"/>
                    <a:gd name="T15" fmla="*/ 13 h 81"/>
                    <a:gd name="T16" fmla="*/ 14 w 81"/>
                    <a:gd name="T17" fmla="*/ 40 h 81"/>
                    <a:gd name="T18" fmla="*/ 40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0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4" y="13"/>
                        <a:pt x="14" y="25"/>
                        <a:pt x="14" y="40"/>
                      </a:cubicBezTo>
                      <a:cubicBezTo>
                        <a:pt x="14" y="57"/>
                        <a:pt x="24" y="69"/>
                        <a:pt x="40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48" name="Rectangle 75"/>
                <p:cNvSpPr>
                  <a:spLocks noChangeArrowheads="1"/>
                </p:cNvSpPr>
                <p:nvPr/>
              </p:nvSpPr>
              <p:spPr bwMode="auto">
                <a:xfrm>
                  <a:off x="7599363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49" name="Rectangle 76"/>
                <p:cNvSpPr>
                  <a:spLocks noChangeArrowheads="1"/>
                </p:cNvSpPr>
                <p:nvPr/>
              </p:nvSpPr>
              <p:spPr bwMode="auto">
                <a:xfrm>
                  <a:off x="7621588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350" name="Freeform 77"/>
                <p:cNvSpPr>
                  <a:spLocks noEditPoints="1"/>
                </p:cNvSpPr>
                <p:nvPr/>
              </p:nvSpPr>
              <p:spPr bwMode="auto">
                <a:xfrm>
                  <a:off x="7642226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1 w 81"/>
                    <a:gd name="T11" fmla="*/ 69 h 81"/>
                    <a:gd name="T12" fmla="*/ 67 w 81"/>
                    <a:gd name="T13" fmla="*/ 40 h 81"/>
                    <a:gd name="T14" fmla="*/ 41 w 81"/>
                    <a:gd name="T15" fmla="*/ 13 h 81"/>
                    <a:gd name="T16" fmla="*/ 14 w 81"/>
                    <a:gd name="T17" fmla="*/ 40 h 81"/>
                    <a:gd name="T18" fmla="*/ 41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5" y="0"/>
                        <a:pt x="81" y="16"/>
                        <a:pt x="81" y="41"/>
                      </a:cubicBezTo>
                      <a:cubicBezTo>
                        <a:pt x="81" y="65"/>
                        <a:pt x="65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0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0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340" name="Freeform 339"/>
              <p:cNvSpPr>
                <a:spLocks noChangeAspect="1"/>
              </p:cNvSpPr>
              <p:nvPr/>
            </p:nvSpPr>
            <p:spPr bwMode="black">
              <a:xfrm>
                <a:off x="3945238" y="5520702"/>
                <a:ext cx="647440" cy="776548"/>
              </a:xfrm>
              <a:custGeom>
                <a:avLst/>
                <a:gdLst>
                  <a:gd name="T0" fmla="*/ 1710 w 1710"/>
                  <a:gd name="T1" fmla="*/ 1880 h 2051"/>
                  <a:gd name="T2" fmla="*/ 1710 w 1710"/>
                  <a:gd name="T3" fmla="*/ 1880 h 2051"/>
                  <a:gd name="T4" fmla="*/ 1710 w 1710"/>
                  <a:gd name="T5" fmla="*/ 176 h 2051"/>
                  <a:gd name="T6" fmla="*/ 1101 w 1710"/>
                  <a:gd name="T7" fmla="*/ 0 h 2051"/>
                  <a:gd name="T8" fmla="*/ 3 w 1710"/>
                  <a:gd name="T9" fmla="*/ 413 h 2051"/>
                  <a:gd name="T10" fmla="*/ 0 w 1710"/>
                  <a:gd name="T11" fmla="*/ 413 h 2051"/>
                  <a:gd name="T12" fmla="*/ 0 w 1710"/>
                  <a:gd name="T13" fmla="*/ 1645 h 2051"/>
                  <a:gd name="T14" fmla="*/ 375 w 1710"/>
                  <a:gd name="T15" fmla="*/ 1498 h 2051"/>
                  <a:gd name="T16" fmla="*/ 375 w 1710"/>
                  <a:gd name="T17" fmla="*/ 496 h 2051"/>
                  <a:gd name="T18" fmla="*/ 1101 w 1710"/>
                  <a:gd name="T19" fmla="*/ 323 h 2051"/>
                  <a:gd name="T20" fmla="*/ 1101 w 1710"/>
                  <a:gd name="T21" fmla="*/ 1797 h 2051"/>
                  <a:gd name="T22" fmla="*/ 0 w 1710"/>
                  <a:gd name="T23" fmla="*/ 1645 h 2051"/>
                  <a:gd name="T24" fmla="*/ 1101 w 1710"/>
                  <a:gd name="T25" fmla="*/ 2051 h 2051"/>
                  <a:gd name="T26" fmla="*/ 1101 w 1710"/>
                  <a:gd name="T27" fmla="*/ 2051 h 2051"/>
                  <a:gd name="T28" fmla="*/ 1710 w 1710"/>
                  <a:gd name="T29" fmla="*/ 1882 h 2051"/>
                  <a:gd name="T30" fmla="*/ 1710 w 1710"/>
                  <a:gd name="T31" fmla="*/ 1880 h 2051"/>
                  <a:gd name="T32" fmla="*/ 1710 w 1710"/>
                  <a:gd name="T33" fmla="*/ 188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0" h="2051">
                    <a:moveTo>
                      <a:pt x="1710" y="1880"/>
                    </a:moveTo>
                    <a:lnTo>
                      <a:pt x="1710" y="1880"/>
                    </a:lnTo>
                    <a:lnTo>
                      <a:pt x="1710" y="176"/>
                    </a:lnTo>
                    <a:lnTo>
                      <a:pt x="1101" y="0"/>
                    </a:lnTo>
                    <a:lnTo>
                      <a:pt x="3" y="413"/>
                    </a:lnTo>
                    <a:lnTo>
                      <a:pt x="0" y="413"/>
                    </a:lnTo>
                    <a:lnTo>
                      <a:pt x="0" y="1645"/>
                    </a:lnTo>
                    <a:lnTo>
                      <a:pt x="375" y="1498"/>
                    </a:lnTo>
                    <a:lnTo>
                      <a:pt x="375" y="496"/>
                    </a:lnTo>
                    <a:lnTo>
                      <a:pt x="1101" y="323"/>
                    </a:lnTo>
                    <a:lnTo>
                      <a:pt x="1101" y="1797"/>
                    </a:lnTo>
                    <a:lnTo>
                      <a:pt x="0" y="1645"/>
                    </a:lnTo>
                    <a:lnTo>
                      <a:pt x="1101" y="2051"/>
                    </a:lnTo>
                    <a:lnTo>
                      <a:pt x="1101" y="2051"/>
                    </a:lnTo>
                    <a:lnTo>
                      <a:pt x="1710" y="1882"/>
                    </a:lnTo>
                    <a:lnTo>
                      <a:pt x="1710" y="1880"/>
                    </a:lnTo>
                    <a:lnTo>
                      <a:pt x="1710" y="1880"/>
                    </a:lnTo>
                    <a:close/>
                  </a:path>
                </a:pathLst>
              </a:custGeom>
              <a:solidFill>
                <a:srgbClr val="E34523"/>
              </a:solidFill>
              <a:ln>
                <a:noFill/>
              </a:ln>
              <a:extLst/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32597"/>
                <a:endParaRPr lang="en-US" sz="1836" dirty="0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655" name="TextBox 654"/>
            <p:cNvSpPr txBox="1"/>
            <p:nvPr/>
          </p:nvSpPr>
          <p:spPr>
            <a:xfrm>
              <a:off x="8787323" y="2662075"/>
              <a:ext cx="311636" cy="1883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224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DB3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5506" y="5815400"/>
            <a:ext cx="1450909" cy="224114"/>
            <a:chOff x="5914563" y="5887539"/>
            <a:chExt cx="1422589" cy="219740"/>
          </a:xfrm>
        </p:grpSpPr>
        <p:grpSp>
          <p:nvGrpSpPr>
            <p:cNvPr id="656" name="Group 655"/>
            <p:cNvGrpSpPr/>
            <p:nvPr/>
          </p:nvGrpSpPr>
          <p:grpSpPr>
            <a:xfrm>
              <a:off x="5914563" y="5887539"/>
              <a:ext cx="175538" cy="210542"/>
              <a:chOff x="3945238" y="5520702"/>
              <a:chExt cx="647440" cy="776548"/>
            </a:xfrm>
          </p:grpSpPr>
          <p:grpSp>
            <p:nvGrpSpPr>
              <p:cNvPr id="657" name="Group 656"/>
              <p:cNvGrpSpPr/>
              <p:nvPr/>
            </p:nvGrpSpPr>
            <p:grpSpPr>
              <a:xfrm>
                <a:off x="4110208" y="5848651"/>
                <a:ext cx="219075" cy="158750"/>
                <a:chOff x="7483476" y="1730375"/>
                <a:chExt cx="219075" cy="158750"/>
              </a:xfrm>
            </p:grpSpPr>
            <p:sp>
              <p:nvSpPr>
                <p:cNvPr id="659" name="Freeform 68"/>
                <p:cNvSpPr>
                  <a:spLocks noEditPoints="1"/>
                </p:cNvSpPr>
                <p:nvPr/>
              </p:nvSpPr>
              <p:spPr bwMode="auto">
                <a:xfrm>
                  <a:off x="7483476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60" name="Rectangle 69"/>
                <p:cNvSpPr>
                  <a:spLocks noChangeArrowheads="1"/>
                </p:cNvSpPr>
                <p:nvPr/>
              </p:nvSpPr>
              <p:spPr bwMode="auto">
                <a:xfrm>
                  <a:off x="7554913" y="1733550"/>
                  <a:ext cx="9525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61" name="Freeform 70"/>
                <p:cNvSpPr>
                  <a:spLocks noEditPoints="1"/>
                </p:cNvSpPr>
                <p:nvPr/>
              </p:nvSpPr>
              <p:spPr bwMode="auto">
                <a:xfrm>
                  <a:off x="7573963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62" name="Freeform 71"/>
                <p:cNvSpPr>
                  <a:spLocks noEditPoints="1"/>
                </p:cNvSpPr>
                <p:nvPr/>
              </p:nvSpPr>
              <p:spPr bwMode="auto">
                <a:xfrm>
                  <a:off x="7642226" y="1730375"/>
                  <a:ext cx="60325" cy="61913"/>
                </a:xfrm>
                <a:custGeom>
                  <a:avLst/>
                  <a:gdLst>
                    <a:gd name="T0" fmla="*/ 40 w 81"/>
                    <a:gd name="T1" fmla="*/ 1 h 82"/>
                    <a:gd name="T2" fmla="*/ 81 w 81"/>
                    <a:gd name="T3" fmla="*/ 41 h 82"/>
                    <a:gd name="T4" fmla="*/ 40 w 81"/>
                    <a:gd name="T5" fmla="*/ 82 h 82"/>
                    <a:gd name="T6" fmla="*/ 0 w 81"/>
                    <a:gd name="T7" fmla="*/ 42 h 82"/>
                    <a:gd name="T8" fmla="*/ 40 w 81"/>
                    <a:gd name="T9" fmla="*/ 1 h 82"/>
                    <a:gd name="T10" fmla="*/ 40 w 81"/>
                    <a:gd name="T11" fmla="*/ 69 h 82"/>
                    <a:gd name="T12" fmla="*/ 67 w 81"/>
                    <a:gd name="T13" fmla="*/ 41 h 82"/>
                    <a:gd name="T14" fmla="*/ 40 w 81"/>
                    <a:gd name="T15" fmla="*/ 13 h 82"/>
                    <a:gd name="T16" fmla="*/ 14 w 81"/>
                    <a:gd name="T17" fmla="*/ 41 h 82"/>
                    <a:gd name="T18" fmla="*/ 40 w 81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2">
                      <a:moveTo>
                        <a:pt x="40" y="1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0" y="1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1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0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63" name="Rectangle 72"/>
                <p:cNvSpPr>
                  <a:spLocks noChangeArrowheads="1"/>
                </p:cNvSpPr>
                <p:nvPr/>
              </p:nvSpPr>
              <p:spPr bwMode="auto">
                <a:xfrm>
                  <a:off x="7486651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64" name="Rectangle 73"/>
                <p:cNvSpPr>
                  <a:spLocks noChangeArrowheads="1"/>
                </p:cNvSpPr>
                <p:nvPr/>
              </p:nvSpPr>
              <p:spPr bwMode="auto">
                <a:xfrm>
                  <a:off x="7508876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65" name="Freeform 74"/>
                <p:cNvSpPr>
                  <a:spLocks noEditPoints="1"/>
                </p:cNvSpPr>
                <p:nvPr/>
              </p:nvSpPr>
              <p:spPr bwMode="auto">
                <a:xfrm>
                  <a:off x="7529513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0 w 81"/>
                    <a:gd name="T11" fmla="*/ 69 h 81"/>
                    <a:gd name="T12" fmla="*/ 67 w 81"/>
                    <a:gd name="T13" fmla="*/ 40 h 81"/>
                    <a:gd name="T14" fmla="*/ 40 w 81"/>
                    <a:gd name="T15" fmla="*/ 13 h 81"/>
                    <a:gd name="T16" fmla="*/ 14 w 81"/>
                    <a:gd name="T17" fmla="*/ 40 h 81"/>
                    <a:gd name="T18" fmla="*/ 40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0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4" y="13"/>
                        <a:pt x="14" y="25"/>
                        <a:pt x="14" y="40"/>
                      </a:cubicBezTo>
                      <a:cubicBezTo>
                        <a:pt x="14" y="57"/>
                        <a:pt x="24" y="69"/>
                        <a:pt x="40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66" name="Rectangle 75"/>
                <p:cNvSpPr>
                  <a:spLocks noChangeArrowheads="1"/>
                </p:cNvSpPr>
                <p:nvPr/>
              </p:nvSpPr>
              <p:spPr bwMode="auto">
                <a:xfrm>
                  <a:off x="7599363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67" name="Rectangle 76"/>
                <p:cNvSpPr>
                  <a:spLocks noChangeArrowheads="1"/>
                </p:cNvSpPr>
                <p:nvPr/>
              </p:nvSpPr>
              <p:spPr bwMode="auto">
                <a:xfrm>
                  <a:off x="7621588" y="1830388"/>
                  <a:ext cx="11113" cy="57150"/>
                </a:xfrm>
                <a:prstGeom prst="rect">
                  <a:avLst/>
                </a:pr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68" name="Freeform 77"/>
                <p:cNvSpPr>
                  <a:spLocks noEditPoints="1"/>
                </p:cNvSpPr>
                <p:nvPr/>
              </p:nvSpPr>
              <p:spPr bwMode="auto">
                <a:xfrm>
                  <a:off x="7642226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1 w 81"/>
                    <a:gd name="T11" fmla="*/ 69 h 81"/>
                    <a:gd name="T12" fmla="*/ 67 w 81"/>
                    <a:gd name="T13" fmla="*/ 40 h 81"/>
                    <a:gd name="T14" fmla="*/ 41 w 81"/>
                    <a:gd name="T15" fmla="*/ 13 h 81"/>
                    <a:gd name="T16" fmla="*/ 14 w 81"/>
                    <a:gd name="T17" fmla="*/ 40 h 81"/>
                    <a:gd name="T18" fmla="*/ 41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5" y="0"/>
                        <a:pt x="81" y="16"/>
                        <a:pt x="81" y="41"/>
                      </a:cubicBezTo>
                      <a:cubicBezTo>
                        <a:pt x="81" y="65"/>
                        <a:pt x="65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0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0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solidFill>
                  <a:srgbClr val="6821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658" name="Freeform 657"/>
              <p:cNvSpPr>
                <a:spLocks noChangeAspect="1"/>
              </p:cNvSpPr>
              <p:nvPr/>
            </p:nvSpPr>
            <p:spPr bwMode="black">
              <a:xfrm>
                <a:off x="3945238" y="5520702"/>
                <a:ext cx="647440" cy="776548"/>
              </a:xfrm>
              <a:custGeom>
                <a:avLst/>
                <a:gdLst>
                  <a:gd name="T0" fmla="*/ 1710 w 1710"/>
                  <a:gd name="T1" fmla="*/ 1880 h 2051"/>
                  <a:gd name="T2" fmla="*/ 1710 w 1710"/>
                  <a:gd name="T3" fmla="*/ 1880 h 2051"/>
                  <a:gd name="T4" fmla="*/ 1710 w 1710"/>
                  <a:gd name="T5" fmla="*/ 176 h 2051"/>
                  <a:gd name="T6" fmla="*/ 1101 w 1710"/>
                  <a:gd name="T7" fmla="*/ 0 h 2051"/>
                  <a:gd name="T8" fmla="*/ 3 w 1710"/>
                  <a:gd name="T9" fmla="*/ 413 h 2051"/>
                  <a:gd name="T10" fmla="*/ 0 w 1710"/>
                  <a:gd name="T11" fmla="*/ 413 h 2051"/>
                  <a:gd name="T12" fmla="*/ 0 w 1710"/>
                  <a:gd name="T13" fmla="*/ 1645 h 2051"/>
                  <a:gd name="T14" fmla="*/ 375 w 1710"/>
                  <a:gd name="T15" fmla="*/ 1498 h 2051"/>
                  <a:gd name="T16" fmla="*/ 375 w 1710"/>
                  <a:gd name="T17" fmla="*/ 496 h 2051"/>
                  <a:gd name="T18" fmla="*/ 1101 w 1710"/>
                  <a:gd name="T19" fmla="*/ 323 h 2051"/>
                  <a:gd name="T20" fmla="*/ 1101 w 1710"/>
                  <a:gd name="T21" fmla="*/ 1797 h 2051"/>
                  <a:gd name="T22" fmla="*/ 0 w 1710"/>
                  <a:gd name="T23" fmla="*/ 1645 h 2051"/>
                  <a:gd name="T24" fmla="*/ 1101 w 1710"/>
                  <a:gd name="T25" fmla="*/ 2051 h 2051"/>
                  <a:gd name="T26" fmla="*/ 1101 w 1710"/>
                  <a:gd name="T27" fmla="*/ 2051 h 2051"/>
                  <a:gd name="T28" fmla="*/ 1710 w 1710"/>
                  <a:gd name="T29" fmla="*/ 1882 h 2051"/>
                  <a:gd name="T30" fmla="*/ 1710 w 1710"/>
                  <a:gd name="T31" fmla="*/ 1880 h 2051"/>
                  <a:gd name="T32" fmla="*/ 1710 w 1710"/>
                  <a:gd name="T33" fmla="*/ 188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0" h="2051">
                    <a:moveTo>
                      <a:pt x="1710" y="1880"/>
                    </a:moveTo>
                    <a:lnTo>
                      <a:pt x="1710" y="1880"/>
                    </a:lnTo>
                    <a:lnTo>
                      <a:pt x="1710" y="176"/>
                    </a:lnTo>
                    <a:lnTo>
                      <a:pt x="1101" y="0"/>
                    </a:lnTo>
                    <a:lnTo>
                      <a:pt x="3" y="413"/>
                    </a:lnTo>
                    <a:lnTo>
                      <a:pt x="0" y="413"/>
                    </a:lnTo>
                    <a:lnTo>
                      <a:pt x="0" y="1645"/>
                    </a:lnTo>
                    <a:lnTo>
                      <a:pt x="375" y="1498"/>
                    </a:lnTo>
                    <a:lnTo>
                      <a:pt x="375" y="496"/>
                    </a:lnTo>
                    <a:lnTo>
                      <a:pt x="1101" y="323"/>
                    </a:lnTo>
                    <a:lnTo>
                      <a:pt x="1101" y="1797"/>
                    </a:lnTo>
                    <a:lnTo>
                      <a:pt x="0" y="1645"/>
                    </a:lnTo>
                    <a:lnTo>
                      <a:pt x="1101" y="2051"/>
                    </a:lnTo>
                    <a:lnTo>
                      <a:pt x="1101" y="2051"/>
                    </a:lnTo>
                    <a:lnTo>
                      <a:pt x="1710" y="1882"/>
                    </a:lnTo>
                    <a:lnTo>
                      <a:pt x="1710" y="1880"/>
                    </a:lnTo>
                    <a:lnTo>
                      <a:pt x="1710" y="1880"/>
                    </a:lnTo>
                    <a:close/>
                  </a:path>
                </a:pathLst>
              </a:custGeom>
              <a:solidFill>
                <a:srgbClr val="E34523"/>
              </a:solidFill>
              <a:ln>
                <a:noFill/>
              </a:ln>
              <a:extLst/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32597"/>
                <a:endParaRPr lang="en-US" sz="1836" dirty="0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61508" y="5887539"/>
              <a:ext cx="1175644" cy="2197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/>
              <a:r>
                <a:rPr lang="en-US" sz="1428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Feature update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71638" y="5777351"/>
            <a:ext cx="1413152" cy="288203"/>
            <a:chOff x="7078823" y="6230109"/>
            <a:chExt cx="1385569" cy="282578"/>
          </a:xfrm>
        </p:grpSpPr>
        <p:grpSp>
          <p:nvGrpSpPr>
            <p:cNvPr id="695" name="Group 694"/>
            <p:cNvGrpSpPr/>
            <p:nvPr/>
          </p:nvGrpSpPr>
          <p:grpSpPr>
            <a:xfrm>
              <a:off x="7078823" y="6275113"/>
              <a:ext cx="175538" cy="210542"/>
              <a:chOff x="3945238" y="5520702"/>
              <a:chExt cx="647440" cy="776548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696" name="Group 695"/>
              <p:cNvGrpSpPr/>
              <p:nvPr/>
            </p:nvGrpSpPr>
            <p:grpSpPr>
              <a:xfrm>
                <a:off x="4110208" y="5848651"/>
                <a:ext cx="219075" cy="158750"/>
                <a:chOff x="7483476" y="1730375"/>
                <a:chExt cx="219075" cy="158750"/>
              </a:xfrm>
              <a:grpFill/>
            </p:grpSpPr>
            <p:sp>
              <p:nvSpPr>
                <p:cNvPr id="698" name="Freeform 68"/>
                <p:cNvSpPr>
                  <a:spLocks noEditPoints="1"/>
                </p:cNvSpPr>
                <p:nvPr/>
              </p:nvSpPr>
              <p:spPr bwMode="auto">
                <a:xfrm>
                  <a:off x="7483476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99" name="Rectangle 69"/>
                <p:cNvSpPr>
                  <a:spLocks noChangeArrowheads="1"/>
                </p:cNvSpPr>
                <p:nvPr/>
              </p:nvSpPr>
              <p:spPr bwMode="auto">
                <a:xfrm>
                  <a:off x="7554913" y="1733550"/>
                  <a:ext cx="9525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700" name="Freeform 70"/>
                <p:cNvSpPr>
                  <a:spLocks noEditPoints="1"/>
                </p:cNvSpPr>
                <p:nvPr/>
              </p:nvSpPr>
              <p:spPr bwMode="auto">
                <a:xfrm>
                  <a:off x="7573963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701" name="Freeform 71"/>
                <p:cNvSpPr>
                  <a:spLocks noEditPoints="1"/>
                </p:cNvSpPr>
                <p:nvPr/>
              </p:nvSpPr>
              <p:spPr bwMode="auto">
                <a:xfrm>
                  <a:off x="7642226" y="1730375"/>
                  <a:ext cx="60325" cy="61913"/>
                </a:xfrm>
                <a:custGeom>
                  <a:avLst/>
                  <a:gdLst>
                    <a:gd name="T0" fmla="*/ 40 w 81"/>
                    <a:gd name="T1" fmla="*/ 1 h 82"/>
                    <a:gd name="T2" fmla="*/ 81 w 81"/>
                    <a:gd name="T3" fmla="*/ 41 h 82"/>
                    <a:gd name="T4" fmla="*/ 40 w 81"/>
                    <a:gd name="T5" fmla="*/ 82 h 82"/>
                    <a:gd name="T6" fmla="*/ 0 w 81"/>
                    <a:gd name="T7" fmla="*/ 42 h 82"/>
                    <a:gd name="T8" fmla="*/ 40 w 81"/>
                    <a:gd name="T9" fmla="*/ 1 h 82"/>
                    <a:gd name="T10" fmla="*/ 40 w 81"/>
                    <a:gd name="T11" fmla="*/ 69 h 82"/>
                    <a:gd name="T12" fmla="*/ 67 w 81"/>
                    <a:gd name="T13" fmla="*/ 41 h 82"/>
                    <a:gd name="T14" fmla="*/ 40 w 81"/>
                    <a:gd name="T15" fmla="*/ 13 h 82"/>
                    <a:gd name="T16" fmla="*/ 14 w 81"/>
                    <a:gd name="T17" fmla="*/ 41 h 82"/>
                    <a:gd name="T18" fmla="*/ 40 w 81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2">
                      <a:moveTo>
                        <a:pt x="40" y="1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0" y="1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1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702" name="Rectangle 72"/>
                <p:cNvSpPr>
                  <a:spLocks noChangeArrowheads="1"/>
                </p:cNvSpPr>
                <p:nvPr/>
              </p:nvSpPr>
              <p:spPr bwMode="auto">
                <a:xfrm>
                  <a:off x="7486651" y="1830388"/>
                  <a:ext cx="11113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703" name="Rectangle 73"/>
                <p:cNvSpPr>
                  <a:spLocks noChangeArrowheads="1"/>
                </p:cNvSpPr>
                <p:nvPr/>
              </p:nvSpPr>
              <p:spPr bwMode="auto">
                <a:xfrm>
                  <a:off x="7508876" y="1830388"/>
                  <a:ext cx="11113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704" name="Freeform 74"/>
                <p:cNvSpPr>
                  <a:spLocks noEditPoints="1"/>
                </p:cNvSpPr>
                <p:nvPr/>
              </p:nvSpPr>
              <p:spPr bwMode="auto">
                <a:xfrm>
                  <a:off x="7529513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0 w 81"/>
                    <a:gd name="T11" fmla="*/ 69 h 81"/>
                    <a:gd name="T12" fmla="*/ 67 w 81"/>
                    <a:gd name="T13" fmla="*/ 40 h 81"/>
                    <a:gd name="T14" fmla="*/ 40 w 81"/>
                    <a:gd name="T15" fmla="*/ 13 h 81"/>
                    <a:gd name="T16" fmla="*/ 14 w 81"/>
                    <a:gd name="T17" fmla="*/ 40 h 81"/>
                    <a:gd name="T18" fmla="*/ 40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0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4" y="13"/>
                        <a:pt x="14" y="25"/>
                        <a:pt x="14" y="40"/>
                      </a:cubicBezTo>
                      <a:cubicBezTo>
                        <a:pt x="14" y="57"/>
                        <a:pt x="24" y="69"/>
                        <a:pt x="4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705" name="Rectangle 75"/>
                <p:cNvSpPr>
                  <a:spLocks noChangeArrowheads="1"/>
                </p:cNvSpPr>
                <p:nvPr/>
              </p:nvSpPr>
              <p:spPr bwMode="auto">
                <a:xfrm>
                  <a:off x="7599363" y="1830388"/>
                  <a:ext cx="11113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706" name="Rectangle 76"/>
                <p:cNvSpPr>
                  <a:spLocks noChangeArrowheads="1"/>
                </p:cNvSpPr>
                <p:nvPr/>
              </p:nvSpPr>
              <p:spPr bwMode="auto">
                <a:xfrm>
                  <a:off x="7621588" y="1830388"/>
                  <a:ext cx="11113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707" name="Freeform 77"/>
                <p:cNvSpPr>
                  <a:spLocks noEditPoints="1"/>
                </p:cNvSpPr>
                <p:nvPr/>
              </p:nvSpPr>
              <p:spPr bwMode="auto">
                <a:xfrm>
                  <a:off x="7642226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1 w 81"/>
                    <a:gd name="T11" fmla="*/ 69 h 81"/>
                    <a:gd name="T12" fmla="*/ 67 w 81"/>
                    <a:gd name="T13" fmla="*/ 40 h 81"/>
                    <a:gd name="T14" fmla="*/ 41 w 81"/>
                    <a:gd name="T15" fmla="*/ 13 h 81"/>
                    <a:gd name="T16" fmla="*/ 14 w 81"/>
                    <a:gd name="T17" fmla="*/ 40 h 81"/>
                    <a:gd name="T18" fmla="*/ 41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5" y="0"/>
                        <a:pt x="81" y="16"/>
                        <a:pt x="81" y="41"/>
                      </a:cubicBezTo>
                      <a:cubicBezTo>
                        <a:pt x="81" y="65"/>
                        <a:pt x="65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0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0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697" name="Freeform 696"/>
              <p:cNvSpPr>
                <a:spLocks noChangeAspect="1"/>
              </p:cNvSpPr>
              <p:nvPr/>
            </p:nvSpPr>
            <p:spPr bwMode="black">
              <a:xfrm>
                <a:off x="3945238" y="5520702"/>
                <a:ext cx="647440" cy="776548"/>
              </a:xfrm>
              <a:custGeom>
                <a:avLst/>
                <a:gdLst>
                  <a:gd name="T0" fmla="*/ 1710 w 1710"/>
                  <a:gd name="T1" fmla="*/ 1880 h 2051"/>
                  <a:gd name="T2" fmla="*/ 1710 w 1710"/>
                  <a:gd name="T3" fmla="*/ 1880 h 2051"/>
                  <a:gd name="T4" fmla="*/ 1710 w 1710"/>
                  <a:gd name="T5" fmla="*/ 176 h 2051"/>
                  <a:gd name="T6" fmla="*/ 1101 w 1710"/>
                  <a:gd name="T7" fmla="*/ 0 h 2051"/>
                  <a:gd name="T8" fmla="*/ 3 w 1710"/>
                  <a:gd name="T9" fmla="*/ 413 h 2051"/>
                  <a:gd name="T10" fmla="*/ 0 w 1710"/>
                  <a:gd name="T11" fmla="*/ 413 h 2051"/>
                  <a:gd name="T12" fmla="*/ 0 w 1710"/>
                  <a:gd name="T13" fmla="*/ 1645 h 2051"/>
                  <a:gd name="T14" fmla="*/ 375 w 1710"/>
                  <a:gd name="T15" fmla="*/ 1498 h 2051"/>
                  <a:gd name="T16" fmla="*/ 375 w 1710"/>
                  <a:gd name="T17" fmla="*/ 496 h 2051"/>
                  <a:gd name="T18" fmla="*/ 1101 w 1710"/>
                  <a:gd name="T19" fmla="*/ 323 h 2051"/>
                  <a:gd name="T20" fmla="*/ 1101 w 1710"/>
                  <a:gd name="T21" fmla="*/ 1797 h 2051"/>
                  <a:gd name="T22" fmla="*/ 0 w 1710"/>
                  <a:gd name="T23" fmla="*/ 1645 h 2051"/>
                  <a:gd name="T24" fmla="*/ 1101 w 1710"/>
                  <a:gd name="T25" fmla="*/ 2051 h 2051"/>
                  <a:gd name="T26" fmla="*/ 1101 w 1710"/>
                  <a:gd name="T27" fmla="*/ 2051 h 2051"/>
                  <a:gd name="T28" fmla="*/ 1710 w 1710"/>
                  <a:gd name="T29" fmla="*/ 1882 h 2051"/>
                  <a:gd name="T30" fmla="*/ 1710 w 1710"/>
                  <a:gd name="T31" fmla="*/ 1880 h 2051"/>
                  <a:gd name="T32" fmla="*/ 1710 w 1710"/>
                  <a:gd name="T33" fmla="*/ 188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0" h="2051">
                    <a:moveTo>
                      <a:pt x="1710" y="1880"/>
                    </a:moveTo>
                    <a:lnTo>
                      <a:pt x="1710" y="1880"/>
                    </a:lnTo>
                    <a:lnTo>
                      <a:pt x="1710" y="176"/>
                    </a:lnTo>
                    <a:lnTo>
                      <a:pt x="1101" y="0"/>
                    </a:lnTo>
                    <a:lnTo>
                      <a:pt x="3" y="413"/>
                    </a:lnTo>
                    <a:lnTo>
                      <a:pt x="0" y="413"/>
                    </a:lnTo>
                    <a:lnTo>
                      <a:pt x="0" y="1645"/>
                    </a:lnTo>
                    <a:lnTo>
                      <a:pt x="375" y="1498"/>
                    </a:lnTo>
                    <a:lnTo>
                      <a:pt x="375" y="496"/>
                    </a:lnTo>
                    <a:lnTo>
                      <a:pt x="1101" y="323"/>
                    </a:lnTo>
                    <a:lnTo>
                      <a:pt x="1101" y="1797"/>
                    </a:lnTo>
                    <a:lnTo>
                      <a:pt x="0" y="1645"/>
                    </a:lnTo>
                    <a:lnTo>
                      <a:pt x="1101" y="2051"/>
                    </a:lnTo>
                    <a:lnTo>
                      <a:pt x="1101" y="2051"/>
                    </a:lnTo>
                    <a:lnTo>
                      <a:pt x="1710" y="1882"/>
                    </a:lnTo>
                    <a:lnTo>
                      <a:pt x="1710" y="1880"/>
                    </a:lnTo>
                    <a:lnTo>
                      <a:pt x="1710" y="18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32597"/>
                <a:endParaRPr lang="en-US" sz="1836" dirty="0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708" name="TextBox 707"/>
            <p:cNvSpPr txBox="1"/>
            <p:nvPr/>
          </p:nvSpPr>
          <p:spPr>
            <a:xfrm>
              <a:off x="7293528" y="6230109"/>
              <a:ext cx="1170864" cy="282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>
                <a:lnSpc>
                  <a:spcPct val="150000"/>
                </a:lnSpc>
              </a:pPr>
              <a:r>
                <a:rPr lang="en-US" sz="1224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Extended support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64357" y="5777351"/>
            <a:ext cx="1663899" cy="288203"/>
            <a:chOff x="5914563" y="6160982"/>
            <a:chExt cx="1631422" cy="282578"/>
          </a:xfrm>
        </p:grpSpPr>
        <p:grpSp>
          <p:nvGrpSpPr>
            <p:cNvPr id="669" name="Group 668"/>
            <p:cNvGrpSpPr/>
            <p:nvPr/>
          </p:nvGrpSpPr>
          <p:grpSpPr>
            <a:xfrm>
              <a:off x="5914563" y="6210214"/>
              <a:ext cx="175538" cy="210542"/>
              <a:chOff x="3945238" y="5520702"/>
              <a:chExt cx="647440" cy="776548"/>
            </a:xfrm>
            <a:solidFill>
              <a:srgbClr val="00B0F0"/>
            </a:solidFill>
          </p:grpSpPr>
          <p:grpSp>
            <p:nvGrpSpPr>
              <p:cNvPr id="670" name="Group 669"/>
              <p:cNvGrpSpPr/>
              <p:nvPr/>
            </p:nvGrpSpPr>
            <p:grpSpPr>
              <a:xfrm>
                <a:off x="4110208" y="5848651"/>
                <a:ext cx="219075" cy="158750"/>
                <a:chOff x="7483476" y="1730375"/>
                <a:chExt cx="219075" cy="158750"/>
              </a:xfrm>
              <a:grpFill/>
            </p:grpSpPr>
            <p:sp>
              <p:nvSpPr>
                <p:cNvPr id="672" name="Freeform 68"/>
                <p:cNvSpPr>
                  <a:spLocks noEditPoints="1"/>
                </p:cNvSpPr>
                <p:nvPr/>
              </p:nvSpPr>
              <p:spPr bwMode="auto">
                <a:xfrm>
                  <a:off x="7483476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73" name="Rectangle 69"/>
                <p:cNvSpPr>
                  <a:spLocks noChangeArrowheads="1"/>
                </p:cNvSpPr>
                <p:nvPr/>
              </p:nvSpPr>
              <p:spPr bwMode="auto">
                <a:xfrm>
                  <a:off x="7554913" y="1733550"/>
                  <a:ext cx="9525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74" name="Freeform 70"/>
                <p:cNvSpPr>
                  <a:spLocks noEditPoints="1"/>
                </p:cNvSpPr>
                <p:nvPr/>
              </p:nvSpPr>
              <p:spPr bwMode="auto">
                <a:xfrm>
                  <a:off x="7573963" y="1730375"/>
                  <a:ext cx="61913" cy="61913"/>
                </a:xfrm>
                <a:custGeom>
                  <a:avLst/>
                  <a:gdLst>
                    <a:gd name="T0" fmla="*/ 41 w 82"/>
                    <a:gd name="T1" fmla="*/ 1 h 82"/>
                    <a:gd name="T2" fmla="*/ 82 w 82"/>
                    <a:gd name="T3" fmla="*/ 41 h 82"/>
                    <a:gd name="T4" fmla="*/ 41 w 82"/>
                    <a:gd name="T5" fmla="*/ 82 h 82"/>
                    <a:gd name="T6" fmla="*/ 0 w 82"/>
                    <a:gd name="T7" fmla="*/ 42 h 82"/>
                    <a:gd name="T8" fmla="*/ 41 w 82"/>
                    <a:gd name="T9" fmla="*/ 1 h 82"/>
                    <a:gd name="T10" fmla="*/ 41 w 82"/>
                    <a:gd name="T11" fmla="*/ 69 h 82"/>
                    <a:gd name="T12" fmla="*/ 67 w 82"/>
                    <a:gd name="T13" fmla="*/ 41 h 82"/>
                    <a:gd name="T14" fmla="*/ 41 w 82"/>
                    <a:gd name="T15" fmla="*/ 13 h 82"/>
                    <a:gd name="T16" fmla="*/ 14 w 82"/>
                    <a:gd name="T17" fmla="*/ 41 h 82"/>
                    <a:gd name="T18" fmla="*/ 41 w 82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2" h="82">
                      <a:moveTo>
                        <a:pt x="41" y="1"/>
                      </a:moveTo>
                      <a:cubicBezTo>
                        <a:pt x="65" y="0"/>
                        <a:pt x="82" y="16"/>
                        <a:pt x="82" y="41"/>
                      </a:cubicBezTo>
                      <a:cubicBezTo>
                        <a:pt x="82" y="65"/>
                        <a:pt x="65" y="81"/>
                        <a:pt x="41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1" y="1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1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75" name="Freeform 71"/>
                <p:cNvSpPr>
                  <a:spLocks noEditPoints="1"/>
                </p:cNvSpPr>
                <p:nvPr/>
              </p:nvSpPr>
              <p:spPr bwMode="auto">
                <a:xfrm>
                  <a:off x="7642226" y="1730375"/>
                  <a:ext cx="60325" cy="61913"/>
                </a:xfrm>
                <a:custGeom>
                  <a:avLst/>
                  <a:gdLst>
                    <a:gd name="T0" fmla="*/ 40 w 81"/>
                    <a:gd name="T1" fmla="*/ 1 h 82"/>
                    <a:gd name="T2" fmla="*/ 81 w 81"/>
                    <a:gd name="T3" fmla="*/ 41 h 82"/>
                    <a:gd name="T4" fmla="*/ 40 w 81"/>
                    <a:gd name="T5" fmla="*/ 82 h 82"/>
                    <a:gd name="T6" fmla="*/ 0 w 81"/>
                    <a:gd name="T7" fmla="*/ 42 h 82"/>
                    <a:gd name="T8" fmla="*/ 40 w 81"/>
                    <a:gd name="T9" fmla="*/ 1 h 82"/>
                    <a:gd name="T10" fmla="*/ 40 w 81"/>
                    <a:gd name="T11" fmla="*/ 69 h 82"/>
                    <a:gd name="T12" fmla="*/ 67 w 81"/>
                    <a:gd name="T13" fmla="*/ 41 h 82"/>
                    <a:gd name="T14" fmla="*/ 40 w 81"/>
                    <a:gd name="T15" fmla="*/ 13 h 82"/>
                    <a:gd name="T16" fmla="*/ 14 w 81"/>
                    <a:gd name="T17" fmla="*/ 41 h 82"/>
                    <a:gd name="T18" fmla="*/ 40 w 81"/>
                    <a:gd name="T19" fmla="*/ 69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2">
                      <a:moveTo>
                        <a:pt x="40" y="1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2"/>
                      </a:cubicBezTo>
                      <a:cubicBezTo>
                        <a:pt x="17" y="82"/>
                        <a:pt x="0" y="66"/>
                        <a:pt x="0" y="42"/>
                      </a:cubicBezTo>
                      <a:cubicBezTo>
                        <a:pt x="0" y="17"/>
                        <a:pt x="17" y="1"/>
                        <a:pt x="40" y="1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1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5" y="13"/>
                        <a:pt x="14" y="25"/>
                        <a:pt x="14" y="41"/>
                      </a:cubicBezTo>
                      <a:cubicBezTo>
                        <a:pt x="14" y="57"/>
                        <a:pt x="25" y="69"/>
                        <a:pt x="4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76" name="Rectangle 72"/>
                <p:cNvSpPr>
                  <a:spLocks noChangeArrowheads="1"/>
                </p:cNvSpPr>
                <p:nvPr/>
              </p:nvSpPr>
              <p:spPr bwMode="auto">
                <a:xfrm>
                  <a:off x="7486651" y="1830388"/>
                  <a:ext cx="11113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77" name="Rectangle 73"/>
                <p:cNvSpPr>
                  <a:spLocks noChangeArrowheads="1"/>
                </p:cNvSpPr>
                <p:nvPr/>
              </p:nvSpPr>
              <p:spPr bwMode="auto">
                <a:xfrm>
                  <a:off x="7508876" y="1830388"/>
                  <a:ext cx="11113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78" name="Freeform 74"/>
                <p:cNvSpPr>
                  <a:spLocks noEditPoints="1"/>
                </p:cNvSpPr>
                <p:nvPr/>
              </p:nvSpPr>
              <p:spPr bwMode="auto">
                <a:xfrm>
                  <a:off x="7529513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0 w 81"/>
                    <a:gd name="T11" fmla="*/ 69 h 81"/>
                    <a:gd name="T12" fmla="*/ 67 w 81"/>
                    <a:gd name="T13" fmla="*/ 40 h 81"/>
                    <a:gd name="T14" fmla="*/ 40 w 81"/>
                    <a:gd name="T15" fmla="*/ 13 h 81"/>
                    <a:gd name="T16" fmla="*/ 14 w 81"/>
                    <a:gd name="T17" fmla="*/ 40 h 81"/>
                    <a:gd name="T18" fmla="*/ 40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4" y="0"/>
                        <a:pt x="81" y="16"/>
                        <a:pt x="81" y="41"/>
                      </a:cubicBezTo>
                      <a:cubicBezTo>
                        <a:pt x="81" y="65"/>
                        <a:pt x="64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0" y="69"/>
                      </a:moveTo>
                      <a:cubicBezTo>
                        <a:pt x="56" y="69"/>
                        <a:pt x="67" y="57"/>
                        <a:pt x="67" y="40"/>
                      </a:cubicBezTo>
                      <a:cubicBezTo>
                        <a:pt x="67" y="25"/>
                        <a:pt x="56" y="13"/>
                        <a:pt x="40" y="13"/>
                      </a:cubicBezTo>
                      <a:cubicBezTo>
                        <a:pt x="24" y="13"/>
                        <a:pt x="14" y="25"/>
                        <a:pt x="14" y="40"/>
                      </a:cubicBezTo>
                      <a:cubicBezTo>
                        <a:pt x="14" y="57"/>
                        <a:pt x="24" y="69"/>
                        <a:pt x="40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79" name="Rectangle 75"/>
                <p:cNvSpPr>
                  <a:spLocks noChangeArrowheads="1"/>
                </p:cNvSpPr>
                <p:nvPr/>
              </p:nvSpPr>
              <p:spPr bwMode="auto">
                <a:xfrm>
                  <a:off x="7599363" y="1830388"/>
                  <a:ext cx="11113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80" name="Rectangle 76"/>
                <p:cNvSpPr>
                  <a:spLocks noChangeArrowheads="1"/>
                </p:cNvSpPr>
                <p:nvPr/>
              </p:nvSpPr>
              <p:spPr bwMode="auto">
                <a:xfrm>
                  <a:off x="7621588" y="1830388"/>
                  <a:ext cx="11113" cy="571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  <p:sp>
              <p:nvSpPr>
                <p:cNvPr id="681" name="Freeform 77"/>
                <p:cNvSpPr>
                  <a:spLocks noEditPoints="1"/>
                </p:cNvSpPr>
                <p:nvPr/>
              </p:nvSpPr>
              <p:spPr bwMode="auto">
                <a:xfrm>
                  <a:off x="7642226" y="1828800"/>
                  <a:ext cx="60325" cy="60325"/>
                </a:xfrm>
                <a:custGeom>
                  <a:avLst/>
                  <a:gdLst>
                    <a:gd name="T0" fmla="*/ 40 w 81"/>
                    <a:gd name="T1" fmla="*/ 0 h 81"/>
                    <a:gd name="T2" fmla="*/ 81 w 81"/>
                    <a:gd name="T3" fmla="*/ 41 h 81"/>
                    <a:gd name="T4" fmla="*/ 40 w 81"/>
                    <a:gd name="T5" fmla="*/ 81 h 81"/>
                    <a:gd name="T6" fmla="*/ 0 w 81"/>
                    <a:gd name="T7" fmla="*/ 41 h 81"/>
                    <a:gd name="T8" fmla="*/ 40 w 81"/>
                    <a:gd name="T9" fmla="*/ 0 h 81"/>
                    <a:gd name="T10" fmla="*/ 41 w 81"/>
                    <a:gd name="T11" fmla="*/ 69 h 81"/>
                    <a:gd name="T12" fmla="*/ 67 w 81"/>
                    <a:gd name="T13" fmla="*/ 40 h 81"/>
                    <a:gd name="T14" fmla="*/ 41 w 81"/>
                    <a:gd name="T15" fmla="*/ 13 h 81"/>
                    <a:gd name="T16" fmla="*/ 14 w 81"/>
                    <a:gd name="T17" fmla="*/ 40 h 81"/>
                    <a:gd name="T18" fmla="*/ 41 w 81"/>
                    <a:gd name="T19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1" h="81">
                      <a:moveTo>
                        <a:pt x="40" y="0"/>
                      </a:moveTo>
                      <a:cubicBezTo>
                        <a:pt x="65" y="0"/>
                        <a:pt x="81" y="16"/>
                        <a:pt x="81" y="41"/>
                      </a:cubicBezTo>
                      <a:cubicBezTo>
                        <a:pt x="81" y="65"/>
                        <a:pt x="65" y="81"/>
                        <a:pt x="40" y="81"/>
                      </a:cubicBezTo>
                      <a:cubicBezTo>
                        <a:pt x="17" y="81"/>
                        <a:pt x="0" y="65"/>
                        <a:pt x="0" y="41"/>
                      </a:cubicBezTo>
                      <a:cubicBezTo>
                        <a:pt x="0" y="16"/>
                        <a:pt x="17" y="0"/>
                        <a:pt x="40" y="0"/>
                      </a:cubicBezTo>
                      <a:close/>
                      <a:moveTo>
                        <a:pt x="41" y="69"/>
                      </a:moveTo>
                      <a:cubicBezTo>
                        <a:pt x="57" y="69"/>
                        <a:pt x="67" y="57"/>
                        <a:pt x="67" y="40"/>
                      </a:cubicBezTo>
                      <a:cubicBezTo>
                        <a:pt x="67" y="25"/>
                        <a:pt x="57" y="13"/>
                        <a:pt x="41" y="13"/>
                      </a:cubicBezTo>
                      <a:cubicBezTo>
                        <a:pt x="25" y="13"/>
                        <a:pt x="14" y="25"/>
                        <a:pt x="14" y="40"/>
                      </a:cubicBezTo>
                      <a:cubicBezTo>
                        <a:pt x="14" y="57"/>
                        <a:pt x="25" y="69"/>
                        <a:pt x="41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3260" tIns="46630" rIns="93260" bIns="4663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97"/>
                  <a:endParaRPr lang="en-US" sz="1836">
                    <a:solidFill>
                      <a:srgbClr val="000000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671" name="Freeform 670"/>
              <p:cNvSpPr>
                <a:spLocks noChangeAspect="1"/>
              </p:cNvSpPr>
              <p:nvPr/>
            </p:nvSpPr>
            <p:spPr bwMode="black">
              <a:xfrm>
                <a:off x="3945238" y="5520702"/>
                <a:ext cx="647440" cy="776548"/>
              </a:xfrm>
              <a:custGeom>
                <a:avLst/>
                <a:gdLst>
                  <a:gd name="T0" fmla="*/ 1710 w 1710"/>
                  <a:gd name="T1" fmla="*/ 1880 h 2051"/>
                  <a:gd name="T2" fmla="*/ 1710 w 1710"/>
                  <a:gd name="T3" fmla="*/ 1880 h 2051"/>
                  <a:gd name="T4" fmla="*/ 1710 w 1710"/>
                  <a:gd name="T5" fmla="*/ 176 h 2051"/>
                  <a:gd name="T6" fmla="*/ 1101 w 1710"/>
                  <a:gd name="T7" fmla="*/ 0 h 2051"/>
                  <a:gd name="T8" fmla="*/ 3 w 1710"/>
                  <a:gd name="T9" fmla="*/ 413 h 2051"/>
                  <a:gd name="T10" fmla="*/ 0 w 1710"/>
                  <a:gd name="T11" fmla="*/ 413 h 2051"/>
                  <a:gd name="T12" fmla="*/ 0 w 1710"/>
                  <a:gd name="T13" fmla="*/ 1645 h 2051"/>
                  <a:gd name="T14" fmla="*/ 375 w 1710"/>
                  <a:gd name="T15" fmla="*/ 1498 h 2051"/>
                  <a:gd name="T16" fmla="*/ 375 w 1710"/>
                  <a:gd name="T17" fmla="*/ 496 h 2051"/>
                  <a:gd name="T18" fmla="*/ 1101 w 1710"/>
                  <a:gd name="T19" fmla="*/ 323 h 2051"/>
                  <a:gd name="T20" fmla="*/ 1101 w 1710"/>
                  <a:gd name="T21" fmla="*/ 1797 h 2051"/>
                  <a:gd name="T22" fmla="*/ 0 w 1710"/>
                  <a:gd name="T23" fmla="*/ 1645 h 2051"/>
                  <a:gd name="T24" fmla="*/ 1101 w 1710"/>
                  <a:gd name="T25" fmla="*/ 2051 h 2051"/>
                  <a:gd name="T26" fmla="*/ 1101 w 1710"/>
                  <a:gd name="T27" fmla="*/ 2051 h 2051"/>
                  <a:gd name="T28" fmla="*/ 1710 w 1710"/>
                  <a:gd name="T29" fmla="*/ 1882 h 2051"/>
                  <a:gd name="T30" fmla="*/ 1710 w 1710"/>
                  <a:gd name="T31" fmla="*/ 1880 h 2051"/>
                  <a:gd name="T32" fmla="*/ 1710 w 1710"/>
                  <a:gd name="T33" fmla="*/ 1880 h 2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0" h="2051">
                    <a:moveTo>
                      <a:pt x="1710" y="1880"/>
                    </a:moveTo>
                    <a:lnTo>
                      <a:pt x="1710" y="1880"/>
                    </a:lnTo>
                    <a:lnTo>
                      <a:pt x="1710" y="176"/>
                    </a:lnTo>
                    <a:lnTo>
                      <a:pt x="1101" y="0"/>
                    </a:lnTo>
                    <a:lnTo>
                      <a:pt x="3" y="413"/>
                    </a:lnTo>
                    <a:lnTo>
                      <a:pt x="0" y="413"/>
                    </a:lnTo>
                    <a:lnTo>
                      <a:pt x="0" y="1645"/>
                    </a:lnTo>
                    <a:lnTo>
                      <a:pt x="375" y="1498"/>
                    </a:lnTo>
                    <a:lnTo>
                      <a:pt x="375" y="496"/>
                    </a:lnTo>
                    <a:lnTo>
                      <a:pt x="1101" y="323"/>
                    </a:lnTo>
                    <a:lnTo>
                      <a:pt x="1101" y="1797"/>
                    </a:lnTo>
                    <a:lnTo>
                      <a:pt x="0" y="1645"/>
                    </a:lnTo>
                    <a:lnTo>
                      <a:pt x="1101" y="2051"/>
                    </a:lnTo>
                    <a:lnTo>
                      <a:pt x="1101" y="2051"/>
                    </a:lnTo>
                    <a:lnTo>
                      <a:pt x="1710" y="1882"/>
                    </a:lnTo>
                    <a:lnTo>
                      <a:pt x="1710" y="1880"/>
                    </a:lnTo>
                    <a:lnTo>
                      <a:pt x="1710" y="188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932597"/>
                <a:endParaRPr lang="en-US" sz="1836" dirty="0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709" name="TextBox 708"/>
            <p:cNvSpPr txBox="1"/>
            <p:nvPr/>
          </p:nvSpPr>
          <p:spPr>
            <a:xfrm>
              <a:off x="6136459" y="6160982"/>
              <a:ext cx="1409526" cy="282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597">
                <a:lnSpc>
                  <a:spcPct val="150000"/>
                </a:lnSpc>
              </a:pPr>
              <a:r>
                <a:rPr lang="en-US" sz="1224" spc="-71" dirty="0">
                  <a:gradFill>
                    <a:gsLst>
                      <a:gs pos="2917">
                        <a:srgbClr val="797A7D"/>
                      </a:gs>
                      <a:gs pos="95000">
                        <a:srgbClr val="797A7D"/>
                      </a:gs>
                    </a:gsLst>
                    <a:lin ang="5400000" scaled="0"/>
                  </a:gradFill>
                  <a:latin typeface="Segoe UI"/>
                </a:rPr>
                <a:t>Security only update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V="1">
            <a:off x="5991855" y="4104865"/>
            <a:ext cx="290598" cy="266868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4137969" y="3733998"/>
            <a:ext cx="2116682" cy="2639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15" name="Group 814"/>
          <p:cNvGrpSpPr/>
          <p:nvPr/>
        </p:nvGrpSpPr>
        <p:grpSpPr>
          <a:xfrm>
            <a:off x="3743375" y="3629328"/>
            <a:ext cx="394803" cy="473532"/>
            <a:chOff x="3945238" y="5520702"/>
            <a:chExt cx="647440" cy="776548"/>
          </a:xfrm>
          <a:solidFill>
            <a:schemeClr val="bg1">
              <a:lumMod val="95000"/>
            </a:schemeClr>
          </a:solidFill>
        </p:grpSpPr>
        <p:grpSp>
          <p:nvGrpSpPr>
            <p:cNvPr id="816" name="Group 815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818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19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20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21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22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23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24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25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26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27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817" name="Freeform 816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828" name="Rectangle 827"/>
          <p:cNvSpPr/>
          <p:nvPr/>
        </p:nvSpPr>
        <p:spPr bwMode="auto">
          <a:xfrm>
            <a:off x="6756046" y="3021512"/>
            <a:ext cx="2116682" cy="26393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29" name="Group 828"/>
          <p:cNvGrpSpPr/>
          <p:nvPr/>
        </p:nvGrpSpPr>
        <p:grpSpPr>
          <a:xfrm>
            <a:off x="6361452" y="2916842"/>
            <a:ext cx="394803" cy="473532"/>
            <a:chOff x="3945238" y="5520702"/>
            <a:chExt cx="647440" cy="776548"/>
          </a:xfrm>
          <a:solidFill>
            <a:schemeClr val="bg1">
              <a:lumMod val="95000"/>
            </a:schemeClr>
          </a:solidFill>
        </p:grpSpPr>
        <p:grpSp>
          <p:nvGrpSpPr>
            <p:cNvPr id="830" name="Group 829"/>
            <p:cNvGrpSpPr/>
            <p:nvPr/>
          </p:nvGrpSpPr>
          <p:grpSpPr>
            <a:xfrm>
              <a:off x="4110208" y="5848651"/>
              <a:ext cx="219075" cy="158750"/>
              <a:chOff x="7483476" y="1730375"/>
              <a:chExt cx="219075" cy="158750"/>
            </a:xfrm>
            <a:grpFill/>
          </p:grpSpPr>
          <p:sp>
            <p:nvSpPr>
              <p:cNvPr id="832" name="Freeform 68"/>
              <p:cNvSpPr>
                <a:spLocks noEditPoints="1"/>
              </p:cNvSpPr>
              <p:nvPr/>
            </p:nvSpPr>
            <p:spPr bwMode="auto">
              <a:xfrm>
                <a:off x="7483476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33" name="Rectangle 69"/>
              <p:cNvSpPr>
                <a:spLocks noChangeArrowheads="1"/>
              </p:cNvSpPr>
              <p:nvPr/>
            </p:nvSpPr>
            <p:spPr bwMode="auto">
              <a:xfrm>
                <a:off x="7554913" y="1733550"/>
                <a:ext cx="9525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34" name="Freeform 70"/>
              <p:cNvSpPr>
                <a:spLocks noEditPoints="1"/>
              </p:cNvSpPr>
              <p:nvPr/>
            </p:nvSpPr>
            <p:spPr bwMode="auto">
              <a:xfrm>
                <a:off x="7573963" y="1730375"/>
                <a:ext cx="61913" cy="61913"/>
              </a:xfrm>
              <a:custGeom>
                <a:avLst/>
                <a:gdLst>
                  <a:gd name="T0" fmla="*/ 41 w 82"/>
                  <a:gd name="T1" fmla="*/ 1 h 82"/>
                  <a:gd name="T2" fmla="*/ 82 w 82"/>
                  <a:gd name="T3" fmla="*/ 41 h 82"/>
                  <a:gd name="T4" fmla="*/ 41 w 82"/>
                  <a:gd name="T5" fmla="*/ 82 h 82"/>
                  <a:gd name="T6" fmla="*/ 0 w 82"/>
                  <a:gd name="T7" fmla="*/ 42 h 82"/>
                  <a:gd name="T8" fmla="*/ 41 w 82"/>
                  <a:gd name="T9" fmla="*/ 1 h 82"/>
                  <a:gd name="T10" fmla="*/ 41 w 82"/>
                  <a:gd name="T11" fmla="*/ 69 h 82"/>
                  <a:gd name="T12" fmla="*/ 67 w 82"/>
                  <a:gd name="T13" fmla="*/ 41 h 82"/>
                  <a:gd name="T14" fmla="*/ 41 w 82"/>
                  <a:gd name="T15" fmla="*/ 13 h 82"/>
                  <a:gd name="T16" fmla="*/ 14 w 82"/>
                  <a:gd name="T17" fmla="*/ 41 h 82"/>
                  <a:gd name="T18" fmla="*/ 41 w 82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82">
                    <a:moveTo>
                      <a:pt x="41" y="1"/>
                    </a:moveTo>
                    <a:cubicBezTo>
                      <a:pt x="65" y="0"/>
                      <a:pt x="82" y="16"/>
                      <a:pt x="82" y="41"/>
                    </a:cubicBezTo>
                    <a:cubicBezTo>
                      <a:pt x="82" y="65"/>
                      <a:pt x="65" y="81"/>
                      <a:pt x="41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1" y="1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1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35" name="Freeform 71"/>
              <p:cNvSpPr>
                <a:spLocks noEditPoints="1"/>
              </p:cNvSpPr>
              <p:nvPr/>
            </p:nvSpPr>
            <p:spPr bwMode="auto">
              <a:xfrm>
                <a:off x="7642226" y="1730375"/>
                <a:ext cx="60325" cy="61913"/>
              </a:xfrm>
              <a:custGeom>
                <a:avLst/>
                <a:gdLst>
                  <a:gd name="T0" fmla="*/ 40 w 81"/>
                  <a:gd name="T1" fmla="*/ 1 h 82"/>
                  <a:gd name="T2" fmla="*/ 81 w 81"/>
                  <a:gd name="T3" fmla="*/ 41 h 82"/>
                  <a:gd name="T4" fmla="*/ 40 w 81"/>
                  <a:gd name="T5" fmla="*/ 82 h 82"/>
                  <a:gd name="T6" fmla="*/ 0 w 81"/>
                  <a:gd name="T7" fmla="*/ 42 h 82"/>
                  <a:gd name="T8" fmla="*/ 40 w 81"/>
                  <a:gd name="T9" fmla="*/ 1 h 82"/>
                  <a:gd name="T10" fmla="*/ 40 w 81"/>
                  <a:gd name="T11" fmla="*/ 69 h 82"/>
                  <a:gd name="T12" fmla="*/ 67 w 81"/>
                  <a:gd name="T13" fmla="*/ 41 h 82"/>
                  <a:gd name="T14" fmla="*/ 40 w 81"/>
                  <a:gd name="T15" fmla="*/ 13 h 82"/>
                  <a:gd name="T16" fmla="*/ 14 w 81"/>
                  <a:gd name="T17" fmla="*/ 41 h 82"/>
                  <a:gd name="T18" fmla="*/ 40 w 81"/>
                  <a:gd name="T19" fmla="*/ 6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2">
                    <a:moveTo>
                      <a:pt x="40" y="1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2"/>
                    </a:cubicBezTo>
                    <a:cubicBezTo>
                      <a:pt x="17" y="82"/>
                      <a:pt x="0" y="66"/>
                      <a:pt x="0" y="42"/>
                    </a:cubicBezTo>
                    <a:cubicBezTo>
                      <a:pt x="0" y="17"/>
                      <a:pt x="17" y="1"/>
                      <a:pt x="40" y="1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1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5" y="13"/>
                      <a:pt x="14" y="25"/>
                      <a:pt x="14" y="41"/>
                    </a:cubicBezTo>
                    <a:cubicBezTo>
                      <a:pt x="14" y="57"/>
                      <a:pt x="25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36" name="Rectangle 72"/>
              <p:cNvSpPr>
                <a:spLocks noChangeArrowheads="1"/>
              </p:cNvSpPr>
              <p:nvPr/>
            </p:nvSpPr>
            <p:spPr bwMode="auto">
              <a:xfrm>
                <a:off x="7486651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37" name="Rectangle 73"/>
              <p:cNvSpPr>
                <a:spLocks noChangeArrowheads="1"/>
              </p:cNvSpPr>
              <p:nvPr/>
            </p:nvSpPr>
            <p:spPr bwMode="auto">
              <a:xfrm>
                <a:off x="7508876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38" name="Freeform 74"/>
              <p:cNvSpPr>
                <a:spLocks noEditPoints="1"/>
              </p:cNvSpPr>
              <p:nvPr/>
            </p:nvSpPr>
            <p:spPr bwMode="auto">
              <a:xfrm>
                <a:off x="7529513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0 w 81"/>
                  <a:gd name="T11" fmla="*/ 69 h 81"/>
                  <a:gd name="T12" fmla="*/ 67 w 81"/>
                  <a:gd name="T13" fmla="*/ 40 h 81"/>
                  <a:gd name="T14" fmla="*/ 40 w 81"/>
                  <a:gd name="T15" fmla="*/ 13 h 81"/>
                  <a:gd name="T16" fmla="*/ 14 w 81"/>
                  <a:gd name="T17" fmla="*/ 40 h 81"/>
                  <a:gd name="T18" fmla="*/ 40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4" y="0"/>
                      <a:pt x="81" y="16"/>
                      <a:pt x="81" y="41"/>
                    </a:cubicBezTo>
                    <a:cubicBezTo>
                      <a:pt x="81" y="65"/>
                      <a:pt x="64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0" y="69"/>
                    </a:moveTo>
                    <a:cubicBezTo>
                      <a:pt x="56" y="69"/>
                      <a:pt x="67" y="57"/>
                      <a:pt x="67" y="40"/>
                    </a:cubicBezTo>
                    <a:cubicBezTo>
                      <a:pt x="67" y="25"/>
                      <a:pt x="56" y="13"/>
                      <a:pt x="40" y="13"/>
                    </a:cubicBezTo>
                    <a:cubicBezTo>
                      <a:pt x="24" y="13"/>
                      <a:pt x="14" y="25"/>
                      <a:pt x="14" y="40"/>
                    </a:cubicBezTo>
                    <a:cubicBezTo>
                      <a:pt x="14" y="57"/>
                      <a:pt x="24" y="69"/>
                      <a:pt x="4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39" name="Rectangle 75"/>
              <p:cNvSpPr>
                <a:spLocks noChangeArrowheads="1"/>
              </p:cNvSpPr>
              <p:nvPr/>
            </p:nvSpPr>
            <p:spPr bwMode="auto">
              <a:xfrm>
                <a:off x="7599363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40" name="Rectangle 76"/>
              <p:cNvSpPr>
                <a:spLocks noChangeArrowheads="1"/>
              </p:cNvSpPr>
              <p:nvPr/>
            </p:nvSpPr>
            <p:spPr bwMode="auto">
              <a:xfrm>
                <a:off x="7621588" y="1830388"/>
                <a:ext cx="11113" cy="57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  <p:sp>
            <p:nvSpPr>
              <p:cNvPr id="841" name="Freeform 77"/>
              <p:cNvSpPr>
                <a:spLocks noEditPoints="1"/>
              </p:cNvSpPr>
              <p:nvPr/>
            </p:nvSpPr>
            <p:spPr bwMode="auto">
              <a:xfrm>
                <a:off x="7642226" y="1828800"/>
                <a:ext cx="60325" cy="60325"/>
              </a:xfrm>
              <a:custGeom>
                <a:avLst/>
                <a:gdLst>
                  <a:gd name="T0" fmla="*/ 40 w 81"/>
                  <a:gd name="T1" fmla="*/ 0 h 81"/>
                  <a:gd name="T2" fmla="*/ 81 w 81"/>
                  <a:gd name="T3" fmla="*/ 41 h 81"/>
                  <a:gd name="T4" fmla="*/ 40 w 81"/>
                  <a:gd name="T5" fmla="*/ 81 h 81"/>
                  <a:gd name="T6" fmla="*/ 0 w 81"/>
                  <a:gd name="T7" fmla="*/ 41 h 81"/>
                  <a:gd name="T8" fmla="*/ 40 w 81"/>
                  <a:gd name="T9" fmla="*/ 0 h 81"/>
                  <a:gd name="T10" fmla="*/ 41 w 81"/>
                  <a:gd name="T11" fmla="*/ 69 h 81"/>
                  <a:gd name="T12" fmla="*/ 67 w 81"/>
                  <a:gd name="T13" fmla="*/ 40 h 81"/>
                  <a:gd name="T14" fmla="*/ 41 w 81"/>
                  <a:gd name="T15" fmla="*/ 13 h 81"/>
                  <a:gd name="T16" fmla="*/ 14 w 81"/>
                  <a:gd name="T17" fmla="*/ 40 h 81"/>
                  <a:gd name="T18" fmla="*/ 41 w 81"/>
                  <a:gd name="T19" fmla="*/ 6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81">
                    <a:moveTo>
                      <a:pt x="40" y="0"/>
                    </a:moveTo>
                    <a:cubicBezTo>
                      <a:pt x="65" y="0"/>
                      <a:pt x="81" y="16"/>
                      <a:pt x="81" y="41"/>
                    </a:cubicBezTo>
                    <a:cubicBezTo>
                      <a:pt x="81" y="65"/>
                      <a:pt x="65" y="81"/>
                      <a:pt x="40" y="81"/>
                    </a:cubicBezTo>
                    <a:cubicBezTo>
                      <a:pt x="17" y="81"/>
                      <a:pt x="0" y="65"/>
                      <a:pt x="0" y="41"/>
                    </a:cubicBezTo>
                    <a:cubicBezTo>
                      <a:pt x="0" y="16"/>
                      <a:pt x="17" y="0"/>
                      <a:pt x="40" y="0"/>
                    </a:cubicBezTo>
                    <a:close/>
                    <a:moveTo>
                      <a:pt x="41" y="69"/>
                    </a:moveTo>
                    <a:cubicBezTo>
                      <a:pt x="57" y="69"/>
                      <a:pt x="67" y="57"/>
                      <a:pt x="67" y="40"/>
                    </a:cubicBezTo>
                    <a:cubicBezTo>
                      <a:pt x="67" y="25"/>
                      <a:pt x="57" y="13"/>
                      <a:pt x="41" y="13"/>
                    </a:cubicBezTo>
                    <a:cubicBezTo>
                      <a:pt x="25" y="13"/>
                      <a:pt x="14" y="25"/>
                      <a:pt x="14" y="40"/>
                    </a:cubicBezTo>
                    <a:cubicBezTo>
                      <a:pt x="14" y="57"/>
                      <a:pt x="25" y="69"/>
                      <a:pt x="41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3260" tIns="46630" rIns="93260" bIns="46630" numCol="1" anchor="t" anchorCtr="0" compatLnSpc="1">
                <a:prstTxWarp prst="textNoShape">
                  <a:avLst/>
                </a:prstTxWarp>
              </a:bodyPr>
              <a:lstStyle/>
              <a:p>
                <a:pPr defTabSz="932597"/>
                <a:endParaRPr lang="en-US" sz="1836">
                  <a:solidFill>
                    <a:srgbClr val="000000"/>
                  </a:solidFill>
                  <a:latin typeface="Segoe UI"/>
                </a:endParaRPr>
              </a:p>
            </p:txBody>
          </p:sp>
        </p:grpSp>
        <p:sp>
          <p:nvSpPr>
            <p:cNvPr id="831" name="Freeform 830"/>
            <p:cNvSpPr>
              <a:spLocks noChangeAspect="1"/>
            </p:cNvSpPr>
            <p:nvPr/>
          </p:nvSpPr>
          <p:spPr bwMode="black">
            <a:xfrm>
              <a:off x="3945238" y="5520702"/>
              <a:ext cx="647440" cy="776548"/>
            </a:xfrm>
            <a:custGeom>
              <a:avLst/>
              <a:gdLst>
                <a:gd name="T0" fmla="*/ 1710 w 1710"/>
                <a:gd name="T1" fmla="*/ 1880 h 2051"/>
                <a:gd name="T2" fmla="*/ 1710 w 1710"/>
                <a:gd name="T3" fmla="*/ 1880 h 2051"/>
                <a:gd name="T4" fmla="*/ 1710 w 1710"/>
                <a:gd name="T5" fmla="*/ 176 h 2051"/>
                <a:gd name="T6" fmla="*/ 1101 w 1710"/>
                <a:gd name="T7" fmla="*/ 0 h 2051"/>
                <a:gd name="T8" fmla="*/ 3 w 1710"/>
                <a:gd name="T9" fmla="*/ 413 h 2051"/>
                <a:gd name="T10" fmla="*/ 0 w 1710"/>
                <a:gd name="T11" fmla="*/ 413 h 2051"/>
                <a:gd name="T12" fmla="*/ 0 w 1710"/>
                <a:gd name="T13" fmla="*/ 1645 h 2051"/>
                <a:gd name="T14" fmla="*/ 375 w 1710"/>
                <a:gd name="T15" fmla="*/ 1498 h 2051"/>
                <a:gd name="T16" fmla="*/ 375 w 1710"/>
                <a:gd name="T17" fmla="*/ 496 h 2051"/>
                <a:gd name="T18" fmla="*/ 1101 w 1710"/>
                <a:gd name="T19" fmla="*/ 323 h 2051"/>
                <a:gd name="T20" fmla="*/ 1101 w 1710"/>
                <a:gd name="T21" fmla="*/ 1797 h 2051"/>
                <a:gd name="T22" fmla="*/ 0 w 1710"/>
                <a:gd name="T23" fmla="*/ 1645 h 2051"/>
                <a:gd name="T24" fmla="*/ 1101 w 1710"/>
                <a:gd name="T25" fmla="*/ 2051 h 2051"/>
                <a:gd name="T26" fmla="*/ 1101 w 1710"/>
                <a:gd name="T27" fmla="*/ 2051 h 2051"/>
                <a:gd name="T28" fmla="*/ 1710 w 1710"/>
                <a:gd name="T29" fmla="*/ 1882 h 2051"/>
                <a:gd name="T30" fmla="*/ 1710 w 1710"/>
                <a:gd name="T31" fmla="*/ 1880 h 2051"/>
                <a:gd name="T32" fmla="*/ 1710 w 1710"/>
                <a:gd name="T33" fmla="*/ 1880 h 2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0" h="2051">
                  <a:moveTo>
                    <a:pt x="1710" y="1880"/>
                  </a:moveTo>
                  <a:lnTo>
                    <a:pt x="1710" y="1880"/>
                  </a:lnTo>
                  <a:lnTo>
                    <a:pt x="1710" y="176"/>
                  </a:lnTo>
                  <a:lnTo>
                    <a:pt x="1101" y="0"/>
                  </a:lnTo>
                  <a:lnTo>
                    <a:pt x="3" y="413"/>
                  </a:lnTo>
                  <a:lnTo>
                    <a:pt x="0" y="413"/>
                  </a:lnTo>
                  <a:lnTo>
                    <a:pt x="0" y="1645"/>
                  </a:lnTo>
                  <a:lnTo>
                    <a:pt x="375" y="1498"/>
                  </a:lnTo>
                  <a:lnTo>
                    <a:pt x="375" y="496"/>
                  </a:lnTo>
                  <a:lnTo>
                    <a:pt x="1101" y="323"/>
                  </a:lnTo>
                  <a:lnTo>
                    <a:pt x="1101" y="1797"/>
                  </a:lnTo>
                  <a:lnTo>
                    <a:pt x="0" y="1645"/>
                  </a:lnTo>
                  <a:lnTo>
                    <a:pt x="1101" y="2051"/>
                  </a:lnTo>
                  <a:lnTo>
                    <a:pt x="1101" y="2051"/>
                  </a:lnTo>
                  <a:lnTo>
                    <a:pt x="1710" y="1882"/>
                  </a:lnTo>
                  <a:lnTo>
                    <a:pt x="1710" y="1880"/>
                  </a:lnTo>
                  <a:lnTo>
                    <a:pt x="1710" y="188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3260" tIns="46630" rIns="93260" bIns="46630" numCol="1" anchor="t" anchorCtr="0" compatLnSpc="1">
              <a:prstTxWarp prst="textNoShape">
                <a:avLst/>
              </a:prstTxWarp>
            </a:bodyPr>
            <a:lstStyle/>
            <a:p>
              <a:pPr algn="ctr" defTabSz="932597"/>
              <a:endParaRPr lang="en-US" sz="1836" dirty="0">
                <a:solidFill>
                  <a:srgbClr val="000000"/>
                </a:solidFill>
                <a:latin typeface="Segoe UI"/>
              </a:endParaRPr>
            </a:p>
          </p:txBody>
        </p:sp>
      </p:grpSp>
      <p:sp>
        <p:nvSpPr>
          <p:cNvPr id="17" name="Oval 16"/>
          <p:cNvSpPr/>
          <p:nvPr/>
        </p:nvSpPr>
        <p:spPr bwMode="auto">
          <a:xfrm>
            <a:off x="3397929" y="4582383"/>
            <a:ext cx="109729" cy="1097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3" name="Oval 842"/>
          <p:cNvSpPr/>
          <p:nvPr/>
        </p:nvSpPr>
        <p:spPr bwMode="auto">
          <a:xfrm>
            <a:off x="3110140" y="4582383"/>
            <a:ext cx="109729" cy="1097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4" name="Oval 843"/>
          <p:cNvSpPr/>
          <p:nvPr/>
        </p:nvSpPr>
        <p:spPr bwMode="auto">
          <a:xfrm>
            <a:off x="3247801" y="4582383"/>
            <a:ext cx="109729" cy="1097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2244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45" name="Straight Arrow Connector 844"/>
          <p:cNvCxnSpPr/>
          <p:nvPr/>
        </p:nvCxnSpPr>
        <p:spPr>
          <a:xfrm flipV="1">
            <a:off x="8672539" y="3369020"/>
            <a:ext cx="290598" cy="266868"/>
          </a:xfrm>
          <a:prstGeom prst="straightConnector1">
            <a:avLst/>
          </a:prstGeom>
          <a:ln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/>
          <p:cNvSpPr txBox="1"/>
          <p:nvPr/>
        </p:nvSpPr>
        <p:spPr>
          <a:xfrm>
            <a:off x="3832599" y="3405105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solidFill>
                  <a:srgbClr val="797A7D">
                    <a:lumMod val="60000"/>
                    <a:lumOff val="40000"/>
                  </a:srgbClr>
                </a:solidFill>
                <a:latin typeface="Segoe UI"/>
              </a:rPr>
              <a:t>CB1</a:t>
            </a:r>
          </a:p>
        </p:txBody>
      </p:sp>
      <p:sp>
        <p:nvSpPr>
          <p:cNvPr id="382" name="TextBox 381"/>
          <p:cNvSpPr txBox="1"/>
          <p:nvPr/>
        </p:nvSpPr>
        <p:spPr>
          <a:xfrm>
            <a:off x="6337861" y="2679719"/>
            <a:ext cx="351444" cy="192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32597"/>
            <a:r>
              <a:rPr lang="en-US" sz="1224" spc="-71" dirty="0">
                <a:solidFill>
                  <a:srgbClr val="797A7D">
                    <a:lumMod val="60000"/>
                    <a:lumOff val="40000"/>
                  </a:srgbClr>
                </a:solidFill>
                <a:latin typeface="Segoe UI"/>
              </a:rPr>
              <a:t>CB5</a:t>
            </a:r>
          </a:p>
        </p:txBody>
      </p:sp>
    </p:spTree>
    <p:extLst>
      <p:ext uri="{BB962C8B-B14F-4D97-AF65-F5344CB8AC3E}">
        <p14:creationId xmlns:p14="http://schemas.microsoft.com/office/powerpoint/2010/main" val="19265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 animBg="1"/>
      <p:bldP spid="15" grpId="0" animBg="1"/>
      <p:bldP spid="828" grpId="0" animBg="1"/>
      <p:bldP spid="17" grpId="0" animBg="1"/>
      <p:bldP spid="843" grpId="0" animBg="1"/>
      <p:bldP spid="844" grpId="0" animBg="1"/>
      <p:bldP spid="381" grpId="0"/>
      <p:bldP spid="38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Sessions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525"/>
            <a:ext cx="11887200" cy="5786199"/>
          </a:xfrm>
        </p:spPr>
        <p:txBody>
          <a:bodyPr/>
          <a:lstStyle/>
          <a:p>
            <a:r>
              <a:rPr lang="en-US" sz="2800" dirty="0" smtClean="0"/>
              <a:t>Deploying Office 365 </a:t>
            </a:r>
            <a:r>
              <a:rPr lang="en-US" sz="2800" dirty="0" err="1" smtClean="0"/>
              <a:t>ProPlus</a:t>
            </a:r>
            <a:r>
              <a:rPr lang="en-US" sz="2800" dirty="0" smtClean="0"/>
              <a:t> Using System Center Configuration Manager</a:t>
            </a:r>
          </a:p>
          <a:p>
            <a:pPr lvl="1"/>
            <a:r>
              <a:rPr lang="en-US" dirty="0"/>
              <a:t>Tuesday, 5/5 – 9:00 AM  </a:t>
            </a:r>
          </a:p>
          <a:p>
            <a:r>
              <a:rPr lang="en-US" sz="2800" dirty="0" smtClean="0"/>
              <a:t>Customer </a:t>
            </a:r>
            <a:r>
              <a:rPr lang="en-US" sz="2800" dirty="0"/>
              <a:t>Showcase: Deploying Microsoft Office 365 </a:t>
            </a:r>
            <a:r>
              <a:rPr lang="en-US" sz="2800" dirty="0" err="1" smtClean="0"/>
              <a:t>ProPlus</a:t>
            </a:r>
            <a:endParaRPr lang="en-US" sz="2800" dirty="0" smtClean="0"/>
          </a:p>
          <a:p>
            <a:pPr lvl="1"/>
            <a:r>
              <a:rPr lang="en-US" dirty="0"/>
              <a:t>Tuesday, </a:t>
            </a:r>
            <a:r>
              <a:rPr lang="en-US" dirty="0" smtClean="0"/>
              <a:t>5/5 – 1:30 PM</a:t>
            </a:r>
          </a:p>
          <a:p>
            <a:r>
              <a:rPr lang="en-US" sz="2800" dirty="0"/>
              <a:t>Deploying and Updating Office 365 </a:t>
            </a:r>
            <a:r>
              <a:rPr lang="en-US" sz="2800" dirty="0" err="1"/>
              <a:t>ProPlus</a:t>
            </a:r>
            <a:r>
              <a:rPr lang="en-US" sz="2800" dirty="0"/>
              <a:t> using the Office Deployment Tool</a:t>
            </a:r>
          </a:p>
          <a:p>
            <a:pPr lvl="1"/>
            <a:r>
              <a:rPr lang="en-US" dirty="0"/>
              <a:t>Wednesday, 5/6 – 10:45 AM</a:t>
            </a:r>
          </a:p>
          <a:p>
            <a:r>
              <a:rPr lang="en-US" sz="2800" dirty="0"/>
              <a:t>Office 365 </a:t>
            </a:r>
            <a:r>
              <a:rPr lang="en-US" sz="2800" dirty="0" err="1"/>
              <a:t>ProPlus</a:t>
            </a:r>
            <a:r>
              <a:rPr lang="en-US" sz="2800" dirty="0"/>
              <a:t> and Office 20XX: Mixing it Up!</a:t>
            </a:r>
          </a:p>
          <a:p>
            <a:pPr lvl="1"/>
            <a:r>
              <a:rPr lang="en-US" dirty="0"/>
              <a:t>Thursday, 5/7 – 9:00 AM</a:t>
            </a:r>
          </a:p>
          <a:p>
            <a:r>
              <a:rPr lang="en-US" sz="2800" dirty="0" smtClean="0"/>
              <a:t>Using the Office Telemetry Dashboard to Manage Change</a:t>
            </a:r>
          </a:p>
          <a:p>
            <a:pPr lvl="1"/>
            <a:r>
              <a:rPr lang="en-US" dirty="0" smtClean="0"/>
              <a:t>Thursday, 5/7 </a:t>
            </a:r>
            <a:r>
              <a:rPr lang="en-US" dirty="0"/>
              <a:t>– 10:45 </a:t>
            </a:r>
            <a:r>
              <a:rPr lang="en-US" dirty="0" smtClean="0"/>
              <a:t>AM</a:t>
            </a:r>
          </a:p>
          <a:p>
            <a:r>
              <a:rPr lang="en-US" sz="2800" dirty="0" smtClean="0"/>
              <a:t>Office 365 </a:t>
            </a:r>
            <a:r>
              <a:rPr lang="en-US" sz="2800" dirty="0" err="1" smtClean="0"/>
              <a:t>ProPlus</a:t>
            </a:r>
            <a:r>
              <a:rPr lang="en-US" sz="2800" dirty="0" smtClean="0"/>
              <a:t>: Demystifying Deployments</a:t>
            </a:r>
          </a:p>
          <a:p>
            <a:pPr lvl="1"/>
            <a:r>
              <a:rPr lang="en-US" dirty="0" smtClean="0"/>
              <a:t>Thursday, 5/7 </a:t>
            </a:r>
            <a:r>
              <a:rPr lang="en-US" dirty="0"/>
              <a:t>– </a:t>
            </a:r>
            <a:r>
              <a:rPr lang="en-US" dirty="0" smtClean="0"/>
              <a:t>1:30 PM</a:t>
            </a:r>
            <a:endParaRPr lang="en-US" dirty="0"/>
          </a:p>
          <a:p>
            <a:r>
              <a:rPr lang="en-US" sz="2800" dirty="0"/>
              <a:t>Strategies to Make Your Office 365 </a:t>
            </a:r>
            <a:r>
              <a:rPr lang="en-US" sz="2800" dirty="0" err="1"/>
              <a:t>ProPlus</a:t>
            </a:r>
            <a:r>
              <a:rPr lang="en-US" sz="2800" dirty="0"/>
              <a:t> Deployment Project Successful</a:t>
            </a:r>
          </a:p>
          <a:p>
            <a:pPr lvl="1"/>
            <a:r>
              <a:rPr lang="en-US" dirty="0"/>
              <a:t>Friday, 5/8 – 10:45 </a:t>
            </a:r>
            <a:r>
              <a:rPr lang="en-US" dirty="0" smtClean="0"/>
              <a:t>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2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4508" y="3131506"/>
            <a:ext cx="4812231" cy="5486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Office </a:t>
            </a: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365 </a:t>
            </a:r>
            <a:r>
              <a:rPr lang="en-US" sz="2000" dirty="0" err="1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ProPlus</a:t>
            </a: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Servicing Overview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4863" y="3771579"/>
            <a:ext cx="4812231" cy="5486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</a:t>
            </a: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Demo</a:t>
            </a: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: Office updates in action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624244" y="4777408"/>
            <a:ext cx="4812231" cy="5486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 </a:t>
            </a: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Managing </a:t>
            </a:r>
            <a:r>
              <a:rPr lang="en-US" sz="2000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Office </a:t>
            </a: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Updates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0531" y="1582633"/>
            <a:ext cx="207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20354">
                      <a:srgbClr val="47D8FF"/>
                    </a:gs>
                    <a:gs pos="40000">
                      <a:srgbClr val="47D8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</a:rPr>
              <a:t>Trust…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9895" y="1582633"/>
            <a:ext cx="3445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20354">
                      <a:srgbClr val="47D8FF"/>
                    </a:gs>
                    <a:gs pos="40000">
                      <a:srgbClr val="47D8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</a:rPr>
              <a:t>…but Verify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itle 16"/>
          <p:cNvSpPr txBox="1">
            <a:spLocks/>
          </p:cNvSpPr>
          <p:nvPr/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>
            <a:lvl1pPr algn="l" defTabSz="932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6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02" normalizeH="0" baseline="0" noProof="0" dirty="0" smtClean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Light"/>
                <a:ea typeface="+mn-ea"/>
                <a:cs typeface="Segoe UI" pitchFamily="34" charset="0"/>
              </a:rPr>
              <a:t>Agenda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624244" y="5417481"/>
            <a:ext cx="4812231" cy="54863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   Coming soon…</a:t>
            </a: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21982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/>
      <p:bldP spid="1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125662"/>
            <a:ext cx="11887200" cy="2178802"/>
          </a:xfrm>
        </p:spPr>
        <p:txBody>
          <a:bodyPr/>
          <a:lstStyle/>
          <a:p>
            <a:r>
              <a:rPr lang="en-US" dirty="0" smtClean="0"/>
              <a:t>Office 365 </a:t>
            </a:r>
            <a:r>
              <a:rPr lang="en-US" dirty="0" err="1" smtClean="0"/>
              <a:t>ProPlus</a:t>
            </a:r>
            <a:r>
              <a:rPr lang="en-US" dirty="0" smtClean="0"/>
              <a:t> Servicing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58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2013 (MSI) Update challenges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43577" y="1212850"/>
            <a:ext cx="5820626" cy="4410438"/>
          </a:xfrm>
        </p:spPr>
        <p:txBody>
          <a:bodyPr/>
          <a:lstStyle/>
          <a:p>
            <a:r>
              <a:rPr lang="en-US" dirty="0" smtClean="0"/>
              <a:t>No slipstreamed builds</a:t>
            </a:r>
            <a:endParaRPr lang="en-US" dirty="0"/>
          </a:p>
          <a:p>
            <a:pPr lvl="1"/>
            <a:r>
              <a:rPr lang="en-US" sz="1800" dirty="0" smtClean="0"/>
              <a:t>Only Service Packs are slipstreamed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Updates happen serially</a:t>
            </a:r>
          </a:p>
          <a:p>
            <a:pPr lvl="1"/>
            <a:r>
              <a:rPr lang="en-US" sz="1800" dirty="0" smtClean="0"/>
              <a:t>MSP + MSP + MSP + MSP…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Significant bandwidth usage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MSPs may contain duplicate content</a:t>
            </a:r>
          </a:p>
          <a:p>
            <a:pPr lvl="1"/>
            <a:r>
              <a:rPr lang="en-US" sz="1800" dirty="0" smtClean="0"/>
              <a:t>Ex, all updates since Office 2013 SP1 = 1.4 GB*</a:t>
            </a:r>
            <a:endParaRPr lang="en-US" sz="18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C:\Users\cusawin\AppData\Local\Temp\SNAGHTML1bd0a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1" y="1210994"/>
            <a:ext cx="6193536" cy="569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144319" y="1942799"/>
            <a:ext cx="1417637" cy="671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49384" y="6148993"/>
            <a:ext cx="1417637" cy="671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59506" y="6451180"/>
            <a:ext cx="1815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200" dirty="0" smtClean="0"/>
              <a:t>*As of April, 2015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365 </a:t>
            </a:r>
            <a:r>
              <a:rPr lang="en-US" dirty="0" err="1" smtClean="0"/>
              <a:t>ProPlus</a:t>
            </a:r>
            <a:r>
              <a:rPr lang="en-US" dirty="0" smtClean="0"/>
              <a:t> Servicing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525"/>
            <a:ext cx="6217916" cy="4410438"/>
          </a:xfrm>
        </p:spPr>
        <p:txBody>
          <a:bodyPr/>
          <a:lstStyle/>
          <a:p>
            <a:r>
              <a:rPr lang="en-US" dirty="0"/>
              <a:t>Builds, rather than updates</a:t>
            </a:r>
          </a:p>
          <a:p>
            <a:pPr lvl="1"/>
            <a:r>
              <a:rPr lang="en-US" sz="1800" dirty="0"/>
              <a:t>Provided monthly. Contains security, non-security changes.</a:t>
            </a:r>
            <a:br>
              <a:rPr lang="en-US" sz="1800" dirty="0"/>
            </a:br>
            <a:r>
              <a:rPr lang="en-US" sz="1800" dirty="0">
                <a:solidFill>
                  <a:srgbClr val="FFC000"/>
                </a:solidFill>
              </a:rPr>
              <a:t>Cumulative</a:t>
            </a:r>
            <a:r>
              <a:rPr lang="en-US" sz="1800" dirty="0"/>
              <a:t>…At most one update away from evergreen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Background updating</a:t>
            </a:r>
          </a:p>
          <a:p>
            <a:pPr lvl="1"/>
            <a:r>
              <a:rPr lang="en-US" sz="1800" dirty="0" smtClean="0"/>
              <a:t>Deltas are </a:t>
            </a:r>
            <a:r>
              <a:rPr lang="en-US" sz="1800" dirty="0" smtClean="0">
                <a:solidFill>
                  <a:srgbClr val="FFC000"/>
                </a:solidFill>
              </a:rPr>
              <a:t>calculated</a:t>
            </a:r>
            <a:r>
              <a:rPr lang="en-US" sz="1800" dirty="0" smtClean="0"/>
              <a:t> and downloaded in background</a:t>
            </a:r>
          </a:p>
          <a:p>
            <a:pPr lvl="1"/>
            <a:r>
              <a:rPr lang="en-US" sz="1800" dirty="0" smtClean="0"/>
              <a:t>Several options to provide IT controls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Take Control of Change</a:t>
            </a:r>
          </a:p>
          <a:p>
            <a:pPr lvl="1"/>
            <a:r>
              <a:rPr lang="en-US" sz="1800" dirty="0" smtClean="0">
                <a:solidFill>
                  <a:srgbClr val="FFC000"/>
                </a:solidFill>
              </a:rPr>
              <a:t>Manage change </a:t>
            </a:r>
            <a:r>
              <a:rPr lang="en-US" sz="1800" dirty="0" smtClean="0"/>
              <a:t>via small ripples, rather than large, disruptive waves</a:t>
            </a:r>
          </a:p>
          <a:p>
            <a:pPr lvl="1"/>
            <a:r>
              <a:rPr lang="en-US" sz="1800" dirty="0" smtClean="0"/>
              <a:t>Consistency enables process </a:t>
            </a:r>
            <a:r>
              <a:rPr lang="en-US" sz="1800" dirty="0" smtClean="0">
                <a:solidFill>
                  <a:srgbClr val="FFC000"/>
                </a:solidFill>
              </a:rPr>
              <a:t>automation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055165" y="1394165"/>
            <a:ext cx="2103097" cy="210309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1755" y="2746605"/>
            <a:ext cx="2329918" cy="632410"/>
          </a:xfrm>
          <a:prstGeom prst="rect">
            <a:avLst/>
          </a:prstGeom>
        </p:spPr>
        <p:txBody>
          <a:bodyPr wrap="square" lIns="77655" tIns="38827" rIns="77655" bIns="38827">
            <a:spAutoFit/>
          </a:bodyPr>
          <a:lstStyle/>
          <a:p>
            <a:pPr lvl="0"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Monthly, cumulative builds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57" y="1535036"/>
            <a:ext cx="907511" cy="894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9271672" y="1394164"/>
            <a:ext cx="2103097" cy="210309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56458" y="3638133"/>
            <a:ext cx="2103097" cy="210309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43048" y="4990573"/>
            <a:ext cx="2329918" cy="601632"/>
          </a:xfrm>
          <a:prstGeom prst="rect">
            <a:avLst/>
          </a:prstGeom>
        </p:spPr>
        <p:txBody>
          <a:bodyPr wrap="square" lIns="77655" tIns="38827" rIns="77655" bIns="38827">
            <a:spAutoFit/>
          </a:bodyPr>
          <a:lstStyle/>
          <a:p>
            <a:pPr lvl="0"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Flexible options for management, control</a:t>
            </a:r>
            <a:endParaRPr lang="en-US" sz="17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272965" y="3638132"/>
            <a:ext cx="2103097" cy="210309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58263" y="2746605"/>
            <a:ext cx="2329918" cy="355411"/>
          </a:xfrm>
          <a:prstGeom prst="rect">
            <a:avLst/>
          </a:prstGeom>
        </p:spPr>
        <p:txBody>
          <a:bodyPr wrap="square" lIns="77655" tIns="38827" rIns="77655" bIns="38827">
            <a:spAutoFit/>
          </a:bodyPr>
          <a:lstStyle/>
          <a:p>
            <a:pPr lvl="0"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Calculated deltas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56654" y="4990573"/>
            <a:ext cx="2329918" cy="355411"/>
          </a:xfrm>
          <a:prstGeom prst="rect">
            <a:avLst/>
          </a:prstGeom>
        </p:spPr>
        <p:txBody>
          <a:bodyPr wrap="square" lIns="77655" tIns="38827" rIns="77655" bIns="38827">
            <a:spAutoFit/>
          </a:bodyPr>
          <a:lstStyle/>
          <a:p>
            <a:pPr lvl="0"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Enables agility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96" y="1735674"/>
            <a:ext cx="1217786" cy="723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013" y="3893086"/>
            <a:ext cx="1041397" cy="9675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22" y="3772469"/>
            <a:ext cx="1073734" cy="10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and Compatibility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52481" y="1212525"/>
            <a:ext cx="6217916" cy="5463034"/>
          </a:xfrm>
        </p:spPr>
        <p:txBody>
          <a:bodyPr/>
          <a:lstStyle/>
          <a:p>
            <a:r>
              <a:rPr lang="en-US" dirty="0" smtClean="0"/>
              <a:t>Object Model &amp; API</a:t>
            </a:r>
            <a:endParaRPr lang="en-US" dirty="0"/>
          </a:p>
          <a:p>
            <a:pPr lvl="1"/>
            <a:r>
              <a:rPr lang="en-US" sz="1800" dirty="0"/>
              <a:t>Virtually static since Office 2010 (http://</a:t>
            </a:r>
            <a:r>
              <a:rPr lang="en-US" sz="1800" dirty="0" smtClean="0"/>
              <a:t>aka.ms/Kj6vya)</a:t>
            </a:r>
            <a:br>
              <a:rPr lang="en-US" sz="1800" dirty="0" smtClean="0"/>
            </a:br>
            <a:r>
              <a:rPr lang="en-US" sz="1800" dirty="0" smtClean="0"/>
              <a:t>Office App Model is future direction...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C000"/>
                </a:solidFill>
              </a:rPr>
              <a:t>…no planned changes </a:t>
            </a:r>
            <a:r>
              <a:rPr lang="en-US" sz="1800" dirty="0" smtClean="0"/>
              <a:t>to object model/APIs</a:t>
            </a:r>
            <a:endParaRPr lang="en-US" sz="1800" dirty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Builds supported for 12 months</a:t>
            </a:r>
          </a:p>
          <a:p>
            <a:pPr lvl="1"/>
            <a:r>
              <a:rPr lang="en-US" sz="1800" dirty="0" smtClean="0"/>
              <a:t>Consistent with MSI/Service Pack lifecycle policy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C000"/>
                </a:solidFill>
              </a:rPr>
              <a:t>Enables validation </a:t>
            </a:r>
            <a:r>
              <a:rPr lang="en-US" sz="1800" dirty="0" smtClean="0"/>
              <a:t>of builds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Telemetry provides objective data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Facilitates a fact-based approach to manage risk</a:t>
            </a:r>
          </a:p>
          <a:p>
            <a:pPr lvl="1"/>
            <a:r>
              <a:rPr lang="en-US" sz="1800" dirty="0"/>
              <a:t>H</a:t>
            </a:r>
            <a:r>
              <a:rPr lang="en-US" sz="1800" dirty="0" smtClean="0"/>
              <a:t>elps </a:t>
            </a:r>
            <a:r>
              <a:rPr lang="en-US" sz="1800" dirty="0" smtClean="0">
                <a:solidFill>
                  <a:srgbClr val="FFC000"/>
                </a:solidFill>
              </a:rPr>
              <a:t>manage change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78078" y="1394165"/>
            <a:ext cx="2103097" cy="210309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68" y="2746605"/>
            <a:ext cx="2329918" cy="355411"/>
          </a:xfrm>
          <a:prstGeom prst="rect">
            <a:avLst/>
          </a:prstGeom>
        </p:spPr>
        <p:txBody>
          <a:bodyPr wrap="square" lIns="77655" tIns="38827" rIns="77655" bIns="38827">
            <a:spAutoFit/>
          </a:bodyPr>
          <a:lstStyle/>
          <a:p>
            <a:pPr lvl="0"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Extensibility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94585" y="1394164"/>
            <a:ext cx="2103097" cy="210309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79371" y="3638133"/>
            <a:ext cx="2103097" cy="210309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961" y="4990573"/>
            <a:ext cx="2329918" cy="340022"/>
          </a:xfrm>
          <a:prstGeom prst="rect">
            <a:avLst/>
          </a:prstGeom>
        </p:spPr>
        <p:txBody>
          <a:bodyPr wrap="square" lIns="77655" tIns="38827" rIns="77655" bIns="38827">
            <a:spAutoFit/>
          </a:bodyPr>
          <a:lstStyle/>
          <a:p>
            <a:pPr lvl="0"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sz="1700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Manage risk</a:t>
            </a:r>
            <a:endParaRPr lang="en-US" sz="17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595878" y="3638132"/>
            <a:ext cx="2103097" cy="210309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81176" y="2746605"/>
            <a:ext cx="2329918" cy="355411"/>
          </a:xfrm>
          <a:prstGeom prst="rect">
            <a:avLst/>
          </a:prstGeom>
        </p:spPr>
        <p:txBody>
          <a:bodyPr wrap="square" lIns="77655" tIns="38827" rIns="77655" bIns="38827">
            <a:spAutoFit/>
          </a:bodyPr>
          <a:lstStyle/>
          <a:p>
            <a:pPr lvl="0"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Lifecycle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9567" y="4990573"/>
            <a:ext cx="2329918" cy="355411"/>
          </a:xfrm>
          <a:prstGeom prst="rect">
            <a:avLst/>
          </a:prstGeom>
        </p:spPr>
        <p:txBody>
          <a:bodyPr wrap="square" lIns="77655" tIns="38827" rIns="77655" bIns="38827">
            <a:spAutoFit/>
          </a:bodyPr>
          <a:lstStyle/>
          <a:p>
            <a:pPr lvl="0" algn="ctr" defTabSz="932398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gradFill>
                  <a:gsLst>
                    <a:gs pos="16814">
                      <a:srgbClr val="FFFFFF"/>
                    </a:gs>
                    <a:gs pos="46000">
                      <a:srgbClr val="FFFFFF"/>
                    </a:gs>
                  </a:gsLst>
                  <a:lin ang="5400000" scaled="0"/>
                </a:gradFill>
              </a:rPr>
              <a:t>Manage change</a:t>
            </a:r>
            <a:endParaRPr lang="en-US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35" y="3772469"/>
            <a:ext cx="1073734" cy="10837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104" y="1684776"/>
            <a:ext cx="811154" cy="851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84" y="1756746"/>
            <a:ext cx="908080" cy="764192"/>
          </a:xfrm>
          <a:prstGeom prst="rect">
            <a:avLst/>
          </a:prstGeom>
        </p:spPr>
      </p:pic>
      <p:pic>
        <p:nvPicPr>
          <p:cNvPr id="23" name="Picture 5" descr="\\MAGNUM\Projects\Microsoft\Cloud Power FY12\Design\ICONS_PNG\Scale.png"/>
          <p:cNvPicPr>
            <a:picLocks noChangeAspect="1" noChangeArrowheads="1"/>
          </p:cNvPicPr>
          <p:nvPr/>
        </p:nvPicPr>
        <p:blipFill>
          <a:blip r:embed="rId6" cstate="print">
            <a:lum bright="100000"/>
          </a:blip>
          <a:srcRect/>
          <a:stretch>
            <a:fillRect/>
          </a:stretch>
        </p:blipFill>
        <p:spPr bwMode="auto">
          <a:xfrm>
            <a:off x="737317" y="3704262"/>
            <a:ext cx="1398507" cy="1398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04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2765750"/>
            <a:ext cx="12436475" cy="201165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Update Triggers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140" y="1212525"/>
            <a:ext cx="7955194" cy="5367623"/>
          </a:xfrm>
        </p:spPr>
        <p:txBody>
          <a:bodyPr/>
          <a:lstStyle/>
          <a:p>
            <a:r>
              <a:rPr lang="en-US" dirty="0" smtClean="0"/>
              <a:t>Update Scheduled Task</a:t>
            </a:r>
            <a:endParaRPr lang="en-US" dirty="0"/>
          </a:p>
          <a:p>
            <a:pPr lvl="1"/>
            <a:r>
              <a:rPr lang="en-US" sz="1800" dirty="0" smtClean="0"/>
              <a:t>Runs after user login and @ 3:00 AM (Sun, Tues, Thurs)</a:t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Can be configured to check CDN or local source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Can be disabled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User Initiated</a:t>
            </a:r>
          </a:p>
          <a:p>
            <a:pPr lvl="1"/>
            <a:r>
              <a:rPr lang="en-US" sz="1800" dirty="0" smtClean="0"/>
              <a:t>Update Now in the Account section of the Backstage view</a:t>
            </a:r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Command-line Update</a:t>
            </a:r>
          </a:p>
          <a:p>
            <a:pPr lvl="1"/>
            <a:r>
              <a:rPr lang="en-US" sz="1600" dirty="0" smtClean="0"/>
              <a:t>In “%</a:t>
            </a:r>
            <a:r>
              <a:rPr lang="en-US" sz="1600" dirty="0" err="1" smtClean="0"/>
              <a:t>programfiles</a:t>
            </a:r>
            <a:r>
              <a:rPr lang="en-US" sz="1600" dirty="0" smtClean="0"/>
              <a:t>%\Microsoft Office 15\Client[x86/x64]” </a:t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OfficeC2RClient.exe /update user [</a:t>
            </a:r>
            <a:r>
              <a:rPr lang="en-US" sz="1600" dirty="0" err="1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updatetoversion</a:t>
            </a:r>
            <a: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=“15.0.4711.1004”]</a:t>
            </a:r>
            <a:br>
              <a:rPr lang="en-US" sz="1600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600" dirty="0" smtClean="0">
              <a:solidFill>
                <a:srgbClr val="FFC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377" y="2771596"/>
            <a:ext cx="5476098" cy="19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E2C2BC75-E413-4E19-B1FE-250ACC194813}" vid="{59127C3D-F515-425E-8514-A20B1E44A517}"/>
    </a:ext>
  </a:extLst>
</a:theme>
</file>

<file path=ppt/theme/theme2.xml><?xml version="1.0" encoding="utf-8"?>
<a:theme xmlns:a="http://schemas.openxmlformats.org/drawingml/2006/main" name="3_5-30055_Office Template 2012 - 16x9 - White Background">
  <a:themeElements>
    <a:clrScheme name="Custom 8">
      <a:dk1>
        <a:srgbClr val="000000"/>
      </a:dk1>
      <a:lt1>
        <a:srgbClr val="FFFFFF"/>
      </a:lt1>
      <a:dk2>
        <a:srgbClr val="EB3C00"/>
      </a:dk2>
      <a:lt2>
        <a:srgbClr val="797A7D"/>
      </a:lt2>
      <a:accent1>
        <a:srgbClr val="EB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EB3C00"/>
      </a:hlink>
      <a:folHlink>
        <a:srgbClr val="FFB9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smtClean="0">
            <a:gradFill>
              <a:gsLst>
                <a:gs pos="2917">
                  <a:schemeClr val="bg2"/>
                </a:gs>
                <a:gs pos="95000">
                  <a:schemeClr val="bg2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4.xml><?xml version="1.0" encoding="utf-8"?>
<a:theme xmlns:a="http://schemas.openxmlformats.org/drawingml/2006/main" name="2_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_v02.potx" id="{DA6A3121-A306-4E81-BF43-CBCE095D8B76}" vid="{C3266B5A-74AF-44F8-8FA8-F258E4A695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2015-05-06T00:00:00-05:00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Curtis Sawin</External_x0020_Speaker>
    <Session_x0020_Code xmlns="12a172fe-0250-434a-85cf-03b10810c5e5">BRK3133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51bd902e-d5ac-4b35-a5c6-2aeeb48cd79f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90F116-B58F-4255-B05B-DA3808E0E5C6}">
  <ds:schemaRefs>
    <ds:schemaRef ds:uri="12a172fe-0250-434a-85cf-03b10810c5e5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16334</TotalTime>
  <Words>1927</Words>
  <Application>Microsoft Office PowerPoint</Application>
  <PresentationFormat>Custom</PresentationFormat>
  <Paragraphs>408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Consolas</vt:lpstr>
      <vt:lpstr>Segoe UI</vt:lpstr>
      <vt:lpstr>Segoe UI Light</vt:lpstr>
      <vt:lpstr>Segoe UI Semibold</vt:lpstr>
      <vt:lpstr>Wingdings</vt:lpstr>
      <vt:lpstr>5-30610_Microsoft_Ignite_Keynote_Template</vt:lpstr>
      <vt:lpstr>3_5-30055_Office Template 2012 - 16x9 - White Background</vt:lpstr>
      <vt:lpstr>1_5-30610_Microsoft_Ignite_Keynote_Template</vt:lpstr>
      <vt:lpstr>2_5-30610_Microsoft_Ignite_Keynote_Template</vt:lpstr>
      <vt:lpstr>PowerPoint Presentation</vt:lpstr>
      <vt:lpstr>Office 365 ProPlus: Updates, Updates, Updates!</vt:lpstr>
      <vt:lpstr>PowerPoint Presentation</vt:lpstr>
      <vt:lpstr>PowerPoint Presentation</vt:lpstr>
      <vt:lpstr>Office 365 ProPlus Servicing Overview</vt:lpstr>
      <vt:lpstr>Office 2013 (MSI) Update challenges</vt:lpstr>
      <vt:lpstr>Office 365 ProPlus Servicing Overview</vt:lpstr>
      <vt:lpstr>Updates and Compatibility</vt:lpstr>
      <vt:lpstr>Office Update Triggers</vt:lpstr>
      <vt:lpstr>Update Phases</vt:lpstr>
      <vt:lpstr>Configuring Updates at Install Time Using the Office Deployment Tool</vt:lpstr>
      <vt:lpstr>Configuring Updates via  Group Policy </vt:lpstr>
      <vt:lpstr>How Automatic Updates Work</vt:lpstr>
      <vt:lpstr>How Automatic Updates Work</vt:lpstr>
      <vt:lpstr>How Automatic Updates Work</vt:lpstr>
      <vt:lpstr>How Automatic Updates Work</vt:lpstr>
      <vt:lpstr>How Automatic Updates Work</vt:lpstr>
      <vt:lpstr>Updating Office 365 ProPlus</vt:lpstr>
      <vt:lpstr>Managing Office Updates</vt:lpstr>
      <vt:lpstr>Update Considerations Where and When</vt:lpstr>
      <vt:lpstr>Managing Office Updates Common Questions</vt:lpstr>
      <vt:lpstr>Managing Updates A sample plan</vt:lpstr>
      <vt:lpstr>Managing Updates A sample plan</vt:lpstr>
      <vt:lpstr>Managing Updates A sample plan</vt:lpstr>
      <vt:lpstr>Managing Updates A sample plan</vt:lpstr>
      <vt:lpstr>Managing Updates A sample plan</vt:lpstr>
      <vt:lpstr>Managing Updates A sample plan</vt:lpstr>
      <vt:lpstr>Coming Soon…</vt:lpstr>
      <vt:lpstr>PowerPoint Presentation</vt:lpstr>
      <vt:lpstr>Current Branch Customer experience</vt:lpstr>
      <vt:lpstr>PowerPoint Presentation</vt:lpstr>
      <vt:lpstr>Additional Sessions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ProPlus: Updates, Updates, Updates!</dc:title>
  <dc:subject>Microsoft Ignite 2015</dc:subject>
  <dc:creator>&lt;Speaker name here&gt;</dc:creator>
  <cp:keywords>Microsoft Ignite 2015</cp:keywords>
  <dc:description>Template: Mitchell Derrey, Silver Fox Productions
Formatting: 
Audience Type: Internal/External</dc:description>
  <cp:lastModifiedBy>Brittany Hart</cp:lastModifiedBy>
  <cp:revision>415</cp:revision>
  <dcterms:created xsi:type="dcterms:W3CDTF">2014-06-10T19:28:25Z</dcterms:created>
  <dcterms:modified xsi:type="dcterms:W3CDTF">2015-05-06T22:37:34Z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