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Lst>
  <p:notesMasterIdLst>
    <p:notesMasterId r:id="rId47"/>
  </p:notesMasterIdLst>
  <p:handoutMasterIdLst>
    <p:handoutMasterId r:id="rId48"/>
  </p:handoutMasterIdLst>
  <p:sldIdLst>
    <p:sldId id="1368" r:id="rId5"/>
    <p:sldId id="1511" r:id="rId6"/>
    <p:sldId id="1466" r:id="rId7"/>
    <p:sldId id="1460" r:id="rId8"/>
    <p:sldId id="1509" r:id="rId9"/>
    <p:sldId id="1510" r:id="rId10"/>
    <p:sldId id="1467" r:id="rId11"/>
    <p:sldId id="1468" r:id="rId12"/>
    <p:sldId id="1469" r:id="rId13"/>
    <p:sldId id="1470" r:id="rId14"/>
    <p:sldId id="1471" r:id="rId15"/>
    <p:sldId id="1472" r:id="rId16"/>
    <p:sldId id="1494" r:id="rId17"/>
    <p:sldId id="1473" r:id="rId18"/>
    <p:sldId id="1474" r:id="rId19"/>
    <p:sldId id="1475" r:id="rId20"/>
    <p:sldId id="1476" r:id="rId21"/>
    <p:sldId id="1477" r:id="rId22"/>
    <p:sldId id="1478" r:id="rId23"/>
    <p:sldId id="1498" r:id="rId24"/>
    <p:sldId id="1479" r:id="rId25"/>
    <p:sldId id="1502" r:id="rId26"/>
    <p:sldId id="1499" r:id="rId27"/>
    <p:sldId id="1503" r:id="rId28"/>
    <p:sldId id="1504" r:id="rId29"/>
    <p:sldId id="1480" r:id="rId30"/>
    <p:sldId id="1481" r:id="rId31"/>
    <p:sldId id="1482" r:id="rId32"/>
    <p:sldId id="1483" r:id="rId33"/>
    <p:sldId id="1484" r:id="rId34"/>
    <p:sldId id="1485" r:id="rId35"/>
    <p:sldId id="1486" r:id="rId36"/>
    <p:sldId id="1505" r:id="rId37"/>
    <p:sldId id="1487" r:id="rId38"/>
    <p:sldId id="1506" r:id="rId39"/>
    <p:sldId id="1488" r:id="rId40"/>
    <p:sldId id="1507" r:id="rId41"/>
    <p:sldId id="1489" r:id="rId42"/>
    <p:sldId id="1492" r:id="rId43"/>
    <p:sldId id="1508" r:id="rId44"/>
    <p:sldId id="1512" r:id="rId45"/>
    <p:sldId id="1493" r:id="rId46"/>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Ignite Breakout Template" id="{A073DAE3-B461-442F-A3D3-6642BD875E45}">
          <p14:sldIdLst>
            <p14:sldId id="1368"/>
            <p14:sldId id="1511"/>
          </p14:sldIdLst>
        </p14:section>
        <p14:section name="Content" id="{EA09AFE6-512B-408E-8B8D-A1E5B62E852A}">
          <p14:sldIdLst>
            <p14:sldId id="1466"/>
            <p14:sldId id="1460"/>
            <p14:sldId id="1509"/>
            <p14:sldId id="1510"/>
            <p14:sldId id="1467"/>
            <p14:sldId id="1468"/>
            <p14:sldId id="1469"/>
            <p14:sldId id="1470"/>
            <p14:sldId id="1471"/>
            <p14:sldId id="1472"/>
            <p14:sldId id="1494"/>
            <p14:sldId id="1473"/>
            <p14:sldId id="1474"/>
            <p14:sldId id="1475"/>
            <p14:sldId id="1476"/>
            <p14:sldId id="1477"/>
            <p14:sldId id="1478"/>
            <p14:sldId id="1498"/>
            <p14:sldId id="1479"/>
            <p14:sldId id="1502"/>
            <p14:sldId id="1499"/>
            <p14:sldId id="1503"/>
            <p14:sldId id="1504"/>
            <p14:sldId id="1480"/>
            <p14:sldId id="1481"/>
            <p14:sldId id="1482"/>
            <p14:sldId id="1483"/>
            <p14:sldId id="1484"/>
            <p14:sldId id="1485"/>
            <p14:sldId id="1486"/>
            <p14:sldId id="1505"/>
            <p14:sldId id="1487"/>
            <p14:sldId id="1506"/>
            <p14:sldId id="1488"/>
            <p14:sldId id="1507"/>
            <p14:sldId id="1489"/>
            <p14:sldId id="1492"/>
            <p14:sldId id="1508"/>
            <p14:sldId id="1512"/>
            <p14:sldId id="149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7D8FF"/>
    <a:srgbClr val="11CCFF"/>
    <a:srgbClr val="85E5FF"/>
    <a:srgbClr val="43D7FF"/>
    <a:srgbClr val="B4A0FF"/>
    <a:srgbClr val="505050"/>
    <a:srgbClr val="000000"/>
    <a:srgbClr val="00BCF2"/>
    <a:srgbClr val="5252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1567" autoAdjust="0"/>
  </p:normalViewPr>
  <p:slideViewPr>
    <p:cSldViewPr>
      <p:cViewPr varScale="1">
        <p:scale>
          <a:sx n="117" d="100"/>
          <a:sy n="117" d="100"/>
        </p:scale>
        <p:origin x="84" y="186"/>
      </p:cViewPr>
      <p:guideLst/>
    </p:cSldViewPr>
  </p:slideViewPr>
  <p:outlineViewPr>
    <p:cViewPr>
      <p:scale>
        <a:sx n="33" d="100"/>
        <a:sy n="33" d="100"/>
      </p:scale>
      <p:origin x="0" y="-342"/>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3" d="100"/>
          <a:sy n="83" d="100"/>
        </p:scale>
        <p:origin x="299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Microsoft Ignite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5/5/2015 4:35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Ignite 2015</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5/5/2015 4:35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5/5/2015 4:35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831601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Skype for Business</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5/5/2015 4:35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3126346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CFEF590E-E7EB-42CD-B157-5C2EC09DD82E}" type="datetime1">
              <a:rPr lang="en-US" smtClean="0"/>
              <a:pPr/>
              <a:t>5/5/2015</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pPr/>
              <a:t>15</a:t>
            </a:fld>
            <a:endParaRPr lang="en-US" dirty="0"/>
          </a:p>
        </p:txBody>
      </p:sp>
      <p:sp>
        <p:nvSpPr>
          <p:cNvPr id="6" name="Header Placeholder 5"/>
          <p:cNvSpPr>
            <a:spLocks noGrp="1"/>
          </p:cNvSpPr>
          <p:nvPr>
            <p:ph type="hdr" sz="quarter" idx="12"/>
          </p:nvPr>
        </p:nvSpPr>
        <p:spPr/>
        <p:txBody>
          <a:bodyPr/>
          <a:lstStyle/>
          <a:p>
            <a:r>
              <a:rPr lang="en-US" dirty="0" smtClean="0"/>
              <a:t>Microsoft Skype for Business</a:t>
            </a:r>
            <a:endParaRPr lang="en-US" dirty="0"/>
          </a:p>
        </p:txBody>
      </p:sp>
      <p:sp>
        <p:nvSpPr>
          <p:cNvPr id="7" name="Footer Placeholder 6"/>
          <p:cNvSpPr>
            <a:spLocks noGrp="1"/>
          </p:cNvSpPr>
          <p:nvPr>
            <p:ph type="ftr" sz="quarter" idx="13"/>
          </p:nvPr>
        </p:nvSpPr>
        <p:spPr/>
        <p:txBody>
          <a:bodyPr/>
          <a:lstStyle/>
          <a:p>
            <a:pPr marL="231775" defTabSz="914099" eaLnBrk="0" hangingPunct="0"/>
            <a:r>
              <a:rPr lang="en-US" sz="5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268971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9C5A489C-DEB7-452C-8B84-D2FFC6889005}" type="datetime1">
              <a:rPr lang="en-US" smtClean="0"/>
              <a:pPr/>
              <a:t>5/5/2015</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pPr/>
              <a:t>16</a:t>
            </a:fld>
            <a:endParaRPr lang="en-US" dirty="0"/>
          </a:p>
        </p:txBody>
      </p:sp>
      <p:sp>
        <p:nvSpPr>
          <p:cNvPr id="6" name="Header Placeholder 5"/>
          <p:cNvSpPr>
            <a:spLocks noGrp="1"/>
          </p:cNvSpPr>
          <p:nvPr>
            <p:ph type="hdr" sz="quarter" idx="12"/>
          </p:nvPr>
        </p:nvSpPr>
        <p:spPr/>
        <p:txBody>
          <a:bodyPr/>
          <a:lstStyle/>
          <a:p>
            <a:r>
              <a:rPr lang="en-US" dirty="0" smtClean="0"/>
              <a:t>Microsoft Skype for Business</a:t>
            </a:r>
            <a:endParaRPr lang="en-US" dirty="0"/>
          </a:p>
        </p:txBody>
      </p:sp>
      <p:sp>
        <p:nvSpPr>
          <p:cNvPr id="7" name="Footer Placeholder 6"/>
          <p:cNvSpPr>
            <a:spLocks noGrp="1"/>
          </p:cNvSpPr>
          <p:nvPr>
            <p:ph type="ftr" sz="quarter" idx="13"/>
          </p:nvPr>
        </p:nvSpPr>
        <p:spPr/>
        <p:txBody>
          <a:bodyPr/>
          <a:lstStyle/>
          <a:p>
            <a:pPr marL="231775" defTabSz="914099" eaLnBrk="0" hangingPunct="0"/>
            <a:r>
              <a:rPr lang="en-US" sz="5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650388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CFEF590E-E7EB-42CD-B157-5C2EC09DD82E}" type="datetime1">
              <a:rPr lang="en-US" smtClean="0"/>
              <a:pPr/>
              <a:t>5/5/2015</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pPr/>
              <a:t>17</a:t>
            </a:fld>
            <a:endParaRPr lang="en-US" dirty="0"/>
          </a:p>
        </p:txBody>
      </p:sp>
      <p:sp>
        <p:nvSpPr>
          <p:cNvPr id="6" name="Header Placeholder 5"/>
          <p:cNvSpPr>
            <a:spLocks noGrp="1"/>
          </p:cNvSpPr>
          <p:nvPr>
            <p:ph type="hdr" sz="quarter" idx="12"/>
          </p:nvPr>
        </p:nvSpPr>
        <p:spPr/>
        <p:txBody>
          <a:bodyPr/>
          <a:lstStyle/>
          <a:p>
            <a:r>
              <a:rPr lang="en-US" dirty="0" smtClean="0"/>
              <a:t>Microsoft Skype for Business</a:t>
            </a:r>
            <a:endParaRPr lang="en-US" dirty="0"/>
          </a:p>
        </p:txBody>
      </p:sp>
      <p:sp>
        <p:nvSpPr>
          <p:cNvPr id="7" name="Footer Placeholder 6"/>
          <p:cNvSpPr>
            <a:spLocks noGrp="1"/>
          </p:cNvSpPr>
          <p:nvPr>
            <p:ph type="ftr" sz="quarter" idx="13"/>
          </p:nvPr>
        </p:nvSpPr>
        <p:spPr/>
        <p:txBody>
          <a:bodyPr/>
          <a:lstStyle/>
          <a:p>
            <a:pPr marL="231775" defTabSz="914099" eaLnBrk="0" hangingPunct="0"/>
            <a:r>
              <a:rPr lang="en-US" sz="5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748189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Skype for Business</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5/5/2015 4:35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2349092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3AF27AFE-4DB9-4855-94AB-041E1C2B0A82}" type="datetime1">
              <a:rPr lang="en-US" smtClean="0"/>
              <a:pPr/>
              <a:t>5/5/2015</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pPr/>
              <a:t>19</a:t>
            </a:fld>
            <a:endParaRPr lang="en-US" dirty="0"/>
          </a:p>
        </p:txBody>
      </p:sp>
      <p:sp>
        <p:nvSpPr>
          <p:cNvPr id="6" name="Header Placeholder 5"/>
          <p:cNvSpPr>
            <a:spLocks noGrp="1"/>
          </p:cNvSpPr>
          <p:nvPr>
            <p:ph type="hdr" sz="quarter" idx="12"/>
          </p:nvPr>
        </p:nvSpPr>
        <p:spPr/>
        <p:txBody>
          <a:bodyPr/>
          <a:lstStyle/>
          <a:p>
            <a:r>
              <a:rPr lang="en-US" dirty="0" smtClean="0"/>
              <a:t>Microsoft Skype for Business</a:t>
            </a:r>
            <a:endParaRPr lang="en-US" dirty="0"/>
          </a:p>
        </p:txBody>
      </p:sp>
      <p:sp>
        <p:nvSpPr>
          <p:cNvPr id="7" name="Footer Placeholder 6"/>
          <p:cNvSpPr>
            <a:spLocks noGrp="1"/>
          </p:cNvSpPr>
          <p:nvPr>
            <p:ph type="ftr" sz="quarter" idx="13"/>
          </p:nvPr>
        </p:nvSpPr>
        <p:spPr/>
        <p:txBody>
          <a:bodyPr/>
          <a:lstStyle/>
          <a:p>
            <a:pPr marL="231775" defTabSz="914099" eaLnBrk="0" hangingPunct="0"/>
            <a:r>
              <a:rPr lang="en-US" sz="5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969468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FC325CF6-97E4-4AC7-8992-52D1F9ECF73C}" type="datetime1">
              <a:rPr lang="en-US" smtClean="0"/>
              <a:pPr/>
              <a:t>5/5/2015</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pPr/>
              <a:t>21</a:t>
            </a:fld>
            <a:endParaRPr lang="en-US" dirty="0"/>
          </a:p>
        </p:txBody>
      </p:sp>
      <p:sp>
        <p:nvSpPr>
          <p:cNvPr id="6" name="Header Placeholder 5"/>
          <p:cNvSpPr>
            <a:spLocks noGrp="1"/>
          </p:cNvSpPr>
          <p:nvPr>
            <p:ph type="hdr" sz="quarter" idx="12"/>
          </p:nvPr>
        </p:nvSpPr>
        <p:spPr/>
        <p:txBody>
          <a:bodyPr/>
          <a:lstStyle/>
          <a:p>
            <a:r>
              <a:rPr lang="en-US" dirty="0" smtClean="0"/>
              <a:t>Microsoft Skype for Business</a:t>
            </a:r>
            <a:endParaRPr lang="en-US" dirty="0"/>
          </a:p>
        </p:txBody>
      </p:sp>
      <p:sp>
        <p:nvSpPr>
          <p:cNvPr id="7" name="Footer Placeholder 6"/>
          <p:cNvSpPr>
            <a:spLocks noGrp="1"/>
          </p:cNvSpPr>
          <p:nvPr>
            <p:ph type="ftr" sz="quarter" idx="13"/>
          </p:nvPr>
        </p:nvSpPr>
        <p:spPr/>
        <p:txBody>
          <a:bodyPr/>
          <a:lstStyle/>
          <a:p>
            <a:pPr marL="231775" defTabSz="914099" eaLnBrk="0" hangingPunct="0"/>
            <a:r>
              <a:rPr lang="en-US" sz="5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932136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E7C339A4-2575-4629-A221-242102C8D8E1}" type="datetime1">
              <a:rPr lang="en-US" smtClean="0"/>
              <a:pPr/>
              <a:t>5/5/2015</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pPr/>
              <a:t>26</a:t>
            </a:fld>
            <a:endParaRPr lang="en-US" dirty="0"/>
          </a:p>
        </p:txBody>
      </p:sp>
      <p:sp>
        <p:nvSpPr>
          <p:cNvPr id="6" name="Header Placeholder 5"/>
          <p:cNvSpPr>
            <a:spLocks noGrp="1"/>
          </p:cNvSpPr>
          <p:nvPr>
            <p:ph type="hdr" sz="quarter" idx="12"/>
          </p:nvPr>
        </p:nvSpPr>
        <p:spPr/>
        <p:txBody>
          <a:bodyPr/>
          <a:lstStyle/>
          <a:p>
            <a:r>
              <a:rPr lang="en-US" dirty="0" smtClean="0"/>
              <a:t>Microsoft Skype for Business</a:t>
            </a:r>
            <a:endParaRPr lang="en-US" dirty="0"/>
          </a:p>
        </p:txBody>
      </p:sp>
      <p:sp>
        <p:nvSpPr>
          <p:cNvPr id="7" name="Footer Placeholder 6"/>
          <p:cNvSpPr>
            <a:spLocks noGrp="1"/>
          </p:cNvSpPr>
          <p:nvPr>
            <p:ph type="ftr" sz="quarter" idx="13"/>
          </p:nvPr>
        </p:nvSpPr>
        <p:spPr/>
        <p:txBody>
          <a:bodyPr/>
          <a:lstStyle/>
          <a:p>
            <a:pPr marL="231775" defTabSz="914099" eaLnBrk="0" hangingPunct="0"/>
            <a:r>
              <a:rPr lang="en-US" sz="5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853519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Skype for Business</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5/5/2015 4:35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27</a:t>
            </a:fld>
            <a:endParaRPr lang="en-US" dirty="0"/>
          </a:p>
        </p:txBody>
      </p:sp>
    </p:spTree>
    <p:extLst>
      <p:ext uri="{BB962C8B-B14F-4D97-AF65-F5344CB8AC3E}">
        <p14:creationId xmlns:p14="http://schemas.microsoft.com/office/powerpoint/2010/main" val="757185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CFEF590E-E7EB-42CD-B157-5C2EC09DD82E}" type="datetime1">
              <a:rPr lang="en-US" smtClean="0"/>
              <a:pPr/>
              <a:t>5/5/2015</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pPr/>
              <a:t>28</a:t>
            </a:fld>
            <a:endParaRPr lang="en-US" dirty="0"/>
          </a:p>
        </p:txBody>
      </p:sp>
      <p:sp>
        <p:nvSpPr>
          <p:cNvPr id="6" name="Header Placeholder 5"/>
          <p:cNvSpPr>
            <a:spLocks noGrp="1"/>
          </p:cNvSpPr>
          <p:nvPr>
            <p:ph type="hdr" sz="quarter" idx="12"/>
          </p:nvPr>
        </p:nvSpPr>
        <p:spPr/>
        <p:txBody>
          <a:bodyPr/>
          <a:lstStyle/>
          <a:p>
            <a:r>
              <a:rPr lang="en-US" dirty="0" smtClean="0"/>
              <a:t>Microsoft Skype for Business</a:t>
            </a:r>
            <a:endParaRPr lang="en-US" dirty="0"/>
          </a:p>
        </p:txBody>
      </p:sp>
      <p:sp>
        <p:nvSpPr>
          <p:cNvPr id="7" name="Footer Placeholder 6"/>
          <p:cNvSpPr>
            <a:spLocks noGrp="1"/>
          </p:cNvSpPr>
          <p:nvPr>
            <p:ph type="ftr" sz="quarter" idx="13"/>
          </p:nvPr>
        </p:nvSpPr>
        <p:spPr/>
        <p:txBody>
          <a:bodyPr/>
          <a:lstStyle/>
          <a:p>
            <a:pPr marL="231775" defTabSz="914099" eaLnBrk="0" hangingPunct="0"/>
            <a:r>
              <a:rPr lang="en-US" sz="5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660085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5/5/2015 4:35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3314176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78D4F9DE-AC06-4661-8B00-8A47744FC64A}" type="datetime1">
              <a:rPr lang="en-US" smtClean="0"/>
              <a:pPr/>
              <a:t>5/5/2015</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pPr/>
              <a:t>29</a:t>
            </a:fld>
            <a:endParaRPr lang="en-US" dirty="0"/>
          </a:p>
        </p:txBody>
      </p:sp>
      <p:sp>
        <p:nvSpPr>
          <p:cNvPr id="6" name="Header Placeholder 5"/>
          <p:cNvSpPr>
            <a:spLocks noGrp="1"/>
          </p:cNvSpPr>
          <p:nvPr>
            <p:ph type="hdr" sz="quarter" idx="12"/>
          </p:nvPr>
        </p:nvSpPr>
        <p:spPr/>
        <p:txBody>
          <a:bodyPr/>
          <a:lstStyle/>
          <a:p>
            <a:r>
              <a:rPr lang="en-US" dirty="0" smtClean="0"/>
              <a:t>Microsoft Skype for Business</a:t>
            </a:r>
            <a:endParaRPr lang="en-US" dirty="0"/>
          </a:p>
        </p:txBody>
      </p:sp>
      <p:sp>
        <p:nvSpPr>
          <p:cNvPr id="7" name="Footer Placeholder 6"/>
          <p:cNvSpPr>
            <a:spLocks noGrp="1"/>
          </p:cNvSpPr>
          <p:nvPr>
            <p:ph type="ftr" sz="quarter" idx="13"/>
          </p:nvPr>
        </p:nvSpPr>
        <p:spPr/>
        <p:txBody>
          <a:bodyPr/>
          <a:lstStyle/>
          <a:p>
            <a:pPr marL="231775" defTabSz="914099" eaLnBrk="0" hangingPunct="0"/>
            <a:r>
              <a:rPr lang="en-US" sz="5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566806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F380ECB5-CEBE-422A-887A-AC60EA4F71BF}" type="datetime1">
              <a:rPr lang="en-US" smtClean="0"/>
              <a:pPr/>
              <a:t>5/5/2015</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pPr/>
              <a:t>30</a:t>
            </a:fld>
            <a:endParaRPr lang="en-US" dirty="0"/>
          </a:p>
        </p:txBody>
      </p:sp>
      <p:sp>
        <p:nvSpPr>
          <p:cNvPr id="6" name="Header Placeholder 5"/>
          <p:cNvSpPr>
            <a:spLocks noGrp="1"/>
          </p:cNvSpPr>
          <p:nvPr>
            <p:ph type="hdr" sz="quarter" idx="12"/>
          </p:nvPr>
        </p:nvSpPr>
        <p:spPr/>
        <p:txBody>
          <a:bodyPr/>
          <a:lstStyle/>
          <a:p>
            <a:r>
              <a:rPr lang="en-US" dirty="0" smtClean="0"/>
              <a:t>Microsoft Skype for Business</a:t>
            </a:r>
            <a:endParaRPr lang="en-US" dirty="0"/>
          </a:p>
        </p:txBody>
      </p:sp>
      <p:sp>
        <p:nvSpPr>
          <p:cNvPr id="7" name="Footer Placeholder 6"/>
          <p:cNvSpPr>
            <a:spLocks noGrp="1"/>
          </p:cNvSpPr>
          <p:nvPr>
            <p:ph type="ftr" sz="quarter" idx="13"/>
          </p:nvPr>
        </p:nvSpPr>
        <p:spPr/>
        <p:txBody>
          <a:bodyPr/>
          <a:lstStyle/>
          <a:p>
            <a:pPr marL="231775" defTabSz="914099" eaLnBrk="0" hangingPunct="0"/>
            <a:r>
              <a:rPr lang="en-US" sz="5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459267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Skype for Business</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5/5/2015 4:35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31</a:t>
            </a:fld>
            <a:endParaRPr lang="en-US" dirty="0"/>
          </a:p>
        </p:txBody>
      </p:sp>
    </p:spTree>
    <p:extLst>
      <p:ext uri="{BB962C8B-B14F-4D97-AF65-F5344CB8AC3E}">
        <p14:creationId xmlns:p14="http://schemas.microsoft.com/office/powerpoint/2010/main" val="205650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Skype for Business</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5/5/2015 4:35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32</a:t>
            </a:fld>
            <a:endParaRPr lang="en-US" dirty="0"/>
          </a:p>
        </p:txBody>
      </p:sp>
    </p:spTree>
    <p:extLst>
      <p:ext uri="{BB962C8B-B14F-4D97-AF65-F5344CB8AC3E}">
        <p14:creationId xmlns:p14="http://schemas.microsoft.com/office/powerpoint/2010/main" val="1054485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C3F3E1-9A54-4BF8-89C0-CE2F21C4F21E}"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903581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C3F3E1-9A54-4BF8-89C0-CE2F21C4F21E}"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461799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C3F3E1-9A54-4BF8-89C0-CE2F21C4F21E}"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659828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5/5/2015 4:35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39</a:t>
            </a:fld>
            <a:endParaRPr lang="en-US" dirty="0"/>
          </a:p>
        </p:txBody>
      </p:sp>
    </p:spTree>
    <p:extLst>
      <p:ext uri="{BB962C8B-B14F-4D97-AF65-F5344CB8AC3E}">
        <p14:creationId xmlns:p14="http://schemas.microsoft.com/office/powerpoint/2010/main" val="2110129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5/5/2015 4:35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16812763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6" name="Date Placeholder 5"/>
          <p:cNvSpPr>
            <a:spLocks noGrp="1"/>
          </p:cNvSpPr>
          <p:nvPr>
            <p:ph type="dt" idx="12"/>
          </p:nvPr>
        </p:nvSpPr>
        <p:spPr/>
        <p:txBody>
          <a:bodyPr/>
          <a:lstStyle/>
          <a:p>
            <a:fld id="{0BB6559B-C68D-49B4-97AE-9BB74C417927}" type="datetime1">
              <a:rPr lang="en-US" smtClean="0">
                <a:solidFill>
                  <a:prstClr val="black"/>
                </a:solidFill>
              </a:rPr>
              <a:pPr/>
              <a:t>5/5/2015</a:t>
            </a:fld>
            <a:endParaRPr lang="en-US">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42</a:t>
            </a:fld>
            <a:endParaRPr lang="en-US" dirty="0">
              <a:solidFill>
                <a:prstClr val="black"/>
              </a:solidFill>
            </a:endParaRPr>
          </a:p>
        </p:txBody>
      </p:sp>
      <p:sp>
        <p:nvSpPr>
          <p:cNvPr id="8" name="Footer Placeholder 7"/>
          <p:cNvSpPr>
            <a:spLocks noGrp="1"/>
          </p:cNvSpPr>
          <p:nvPr>
            <p:ph type="ftr" sz="quarter" idx="4"/>
          </p:nvPr>
        </p:nvSpPr>
        <p:spPr>
          <a:xfrm>
            <a:off x="0" y="8685212"/>
            <a:ext cx="5795010" cy="366191"/>
          </a:xfrm>
          <a:prstGeom prst="rect">
            <a:avLst/>
          </a:prstGeom>
        </p:spPr>
        <p:txBody>
          <a:bodyPr vert="horz" lIns="0" tIns="45720" rIns="91440" bIns="45720" rtlCol="0" anchor="b"/>
          <a:lstStyle>
            <a:lvl1pPr algn="l">
              <a:defRPr sz="1200"/>
            </a:lvl1pPr>
          </a:lstStyle>
          <a:p>
            <a:pPr marL="231775" defTabSz="914099" eaLnBrk="0" hangingPunct="0"/>
            <a:r>
              <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a:t>
            </a:r>
            <a:r>
              <a:rPr lang="en-US" sz="5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US. </a:t>
            </a:r>
            <a:r>
              <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rPr>
              <a:t>and/or other countries.</a:t>
            </a:r>
          </a:p>
          <a:p>
            <a:pPr marL="231775" defTabSz="914099" eaLnBrk="0" hangingPunct="0"/>
            <a:r>
              <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5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part </a:t>
            </a:r>
            <a:r>
              <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rPr>
              <a:t>of Microsoft, and Microsoft cannot guarantee the accuracy of any information provided after the date of this presentation.  MICROSOFT MAKES NO WARRANTIES, EXPRESS, IMPLIED OR STATUTORY, AS TO THE INFORMATION IN THIS PRESENTATION</a:t>
            </a:r>
            <a:r>
              <a:rPr lang="en-US" sz="5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a:t>
            </a:r>
            <a:endPar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079416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5/5/2015 4:35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539162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Skype for Business</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5/5/2015 4:35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2355042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dirty="0" smtClean="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r>
              <a:rPr lang="en-US" dirty="0" smtClean="0">
                <a:solidFill>
                  <a:prstClr val="black"/>
                </a:solidFill>
              </a:rPr>
              <a:t>Skype for Business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a:t>
            </a:r>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US. </a:t>
            </a:r>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and/or other countries.</a:t>
            </a:r>
          </a:p>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8EEA610-C709-49A1-BCA8-6ED6293525C3}" type="datetime1">
              <a:rPr lang="en-US" smtClean="0">
                <a:solidFill>
                  <a:prstClr val="black"/>
                </a:solidFill>
              </a:rPr>
              <a:pPr/>
              <a:t>5/5/2015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4057933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7981B09C-E8A1-4102-AEC9-32CB8ED529F7}" type="datetime1">
              <a:rPr lang="en-US" smtClean="0"/>
              <a:pPr/>
              <a:t>5/5/2015</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pPr/>
              <a:t>9</a:t>
            </a:fld>
            <a:endParaRPr lang="en-US" dirty="0"/>
          </a:p>
        </p:txBody>
      </p:sp>
      <p:sp>
        <p:nvSpPr>
          <p:cNvPr id="6" name="Header Placeholder 5"/>
          <p:cNvSpPr>
            <a:spLocks noGrp="1"/>
          </p:cNvSpPr>
          <p:nvPr>
            <p:ph type="hdr" sz="quarter" idx="12"/>
          </p:nvPr>
        </p:nvSpPr>
        <p:spPr/>
        <p:txBody>
          <a:bodyPr/>
          <a:lstStyle/>
          <a:p>
            <a:r>
              <a:rPr lang="en-US" dirty="0" smtClean="0"/>
              <a:t>Microsoft Skype for Business</a:t>
            </a:r>
            <a:endParaRPr lang="en-US" dirty="0"/>
          </a:p>
        </p:txBody>
      </p:sp>
      <p:sp>
        <p:nvSpPr>
          <p:cNvPr id="7" name="Footer Placeholder 6"/>
          <p:cNvSpPr>
            <a:spLocks noGrp="1"/>
          </p:cNvSpPr>
          <p:nvPr>
            <p:ph type="ftr" sz="quarter" idx="13"/>
          </p:nvPr>
        </p:nvSpPr>
        <p:spPr/>
        <p:txBody>
          <a:bodyPr/>
          <a:lstStyle/>
          <a:p>
            <a:pPr marL="231775" defTabSz="914099" eaLnBrk="0" hangingPunct="0"/>
            <a:r>
              <a:rPr lang="en-US" sz="5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250937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9368912C-7C09-4360-9CD4-7E04B506746E}" type="datetime1">
              <a:rPr lang="en-US" smtClean="0"/>
              <a:pPr/>
              <a:t>5/5/2015</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pPr/>
              <a:t>10</a:t>
            </a:fld>
            <a:endParaRPr lang="en-US" dirty="0"/>
          </a:p>
        </p:txBody>
      </p:sp>
      <p:sp>
        <p:nvSpPr>
          <p:cNvPr id="6" name="Header Placeholder 5"/>
          <p:cNvSpPr>
            <a:spLocks noGrp="1"/>
          </p:cNvSpPr>
          <p:nvPr>
            <p:ph type="hdr" sz="quarter" idx="12"/>
          </p:nvPr>
        </p:nvSpPr>
        <p:spPr/>
        <p:txBody>
          <a:bodyPr/>
          <a:lstStyle/>
          <a:p>
            <a:r>
              <a:rPr lang="en-US" dirty="0" smtClean="0"/>
              <a:t>Microsoft Skype for Business</a:t>
            </a:r>
            <a:endParaRPr lang="en-US" dirty="0"/>
          </a:p>
        </p:txBody>
      </p:sp>
      <p:sp>
        <p:nvSpPr>
          <p:cNvPr id="7" name="Footer Placeholder 6"/>
          <p:cNvSpPr>
            <a:spLocks noGrp="1"/>
          </p:cNvSpPr>
          <p:nvPr>
            <p:ph type="ftr" sz="quarter" idx="13"/>
          </p:nvPr>
        </p:nvSpPr>
        <p:spPr/>
        <p:txBody>
          <a:bodyPr/>
          <a:lstStyle/>
          <a:p>
            <a:pPr marL="231775" defTabSz="914099" eaLnBrk="0" hangingPunct="0"/>
            <a:r>
              <a:rPr lang="en-US" sz="5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617967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C3F3E1-9A54-4BF8-89C0-CE2F21C4F21E}"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559232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3AF27AFE-4DB9-4855-94AB-041E1C2B0A82}" type="datetime1">
              <a:rPr lang="en-US" smtClean="0"/>
              <a:pPr/>
              <a:t>5/5/2015</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pPr/>
              <a:t>12</a:t>
            </a:fld>
            <a:endParaRPr lang="en-US" dirty="0"/>
          </a:p>
        </p:txBody>
      </p:sp>
      <p:sp>
        <p:nvSpPr>
          <p:cNvPr id="6" name="Header Placeholder 5"/>
          <p:cNvSpPr>
            <a:spLocks noGrp="1"/>
          </p:cNvSpPr>
          <p:nvPr>
            <p:ph type="hdr" sz="quarter" idx="12"/>
          </p:nvPr>
        </p:nvSpPr>
        <p:spPr/>
        <p:txBody>
          <a:bodyPr/>
          <a:lstStyle/>
          <a:p>
            <a:r>
              <a:rPr lang="en-US" dirty="0" smtClean="0"/>
              <a:t>Microsoft Skype for Business</a:t>
            </a:r>
            <a:endParaRPr lang="en-US" dirty="0"/>
          </a:p>
        </p:txBody>
      </p:sp>
      <p:sp>
        <p:nvSpPr>
          <p:cNvPr id="7" name="Footer Placeholder 6"/>
          <p:cNvSpPr>
            <a:spLocks noGrp="1"/>
          </p:cNvSpPr>
          <p:nvPr>
            <p:ph type="ftr" sz="quarter" idx="13"/>
          </p:nvPr>
        </p:nvSpPr>
        <p:spPr/>
        <p:txBody>
          <a:bodyPr/>
          <a:lstStyle/>
          <a:p>
            <a:pPr marL="231775" defTabSz="914099" eaLnBrk="0" hangingPunct="0"/>
            <a:r>
              <a:rPr lang="en-US" sz="5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1119968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rtl="0" eaLnBrk="1" latinLnBrk="0" hangingPunct="1">
              <a:lnSpc>
                <a:spcPct val="90000"/>
              </a:lnSpc>
              <a:spcBef>
                <a:spcPct val="0"/>
              </a:spcBef>
              <a:buNone/>
            </a:pPr>
            <a:r>
              <a:rPr lang="en-US" sz="5000" b="0" kern="1200" cap="none" spc="-125" baseline="0" noProof="0" dirty="0" smtClean="0">
                <a:ln w="3175">
                  <a:noFill/>
                </a:ln>
                <a:gradFill>
                  <a:gsLst>
                    <a:gs pos="84066">
                      <a:srgbClr val="000000"/>
                    </a:gs>
                    <a:gs pos="57576">
                      <a:srgbClr val="000000"/>
                    </a:gs>
                  </a:gsLst>
                  <a:lin ang="5400000" scaled="0"/>
                </a:gradFill>
                <a:effectLst/>
                <a:latin typeface="+mj-lt"/>
                <a:ea typeface="+mn-ea"/>
                <a:cs typeface="Segoe UI" pitchFamily="34" charset="0"/>
              </a:rPr>
              <a:t>Spark the future.</a:t>
            </a:r>
            <a:endParaRPr lang="en-US" sz="5000" b="0" kern="1200" cap="none" spc="-125" baseline="0" dirty="0">
              <a:ln w="3175">
                <a:noFill/>
              </a:ln>
              <a:gradFill>
                <a:gsLst>
                  <a:gs pos="84066">
                    <a:srgbClr val="000000"/>
                  </a:gs>
                  <a:gs pos="57576">
                    <a:srgbClr val="000000"/>
                  </a:gs>
                </a:gsLst>
                <a:lin ang="5400000" scaled="0"/>
              </a:gradFill>
              <a:effectLst/>
              <a:latin typeface="+mj-lt"/>
              <a:ea typeface="+mn-ea"/>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rtl="0" eaLnBrk="1" latinLnBrk="0" hangingPunct="1">
              <a:lnSpc>
                <a:spcPct val="90000"/>
              </a:lnSpc>
              <a:spcBef>
                <a:spcPct val="0"/>
              </a:spcBef>
              <a:buNone/>
            </a:pP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May 4 – 8, 2015</a:t>
            </a:r>
            <a:b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b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Chicago, IL</a:t>
            </a:r>
            <a:endParaRPr lang="en-US" sz="2250" b="0" kern="1200" cap="none" spc="0" baseline="0" dirty="0">
              <a:ln w="3175">
                <a:noFill/>
              </a:ln>
              <a:gradFill>
                <a:gsLst>
                  <a:gs pos="84066">
                    <a:srgbClr val="000000"/>
                  </a:gs>
                  <a:gs pos="57576">
                    <a:srgbClr val="000000"/>
                  </a:gs>
                </a:gsLst>
                <a:lin ang="5400000" scaled="0"/>
              </a:gradFill>
              <a:effectLst/>
              <a:latin typeface="+mn-lt"/>
              <a:ea typeface="+mn-ea"/>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26559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8982855"/>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025825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2884901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15834702"/>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6291156"/>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366974557"/>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588231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4921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1729398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43977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ection Title Photo 2">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17" y="-318"/>
            <a:ext cx="12435840" cy="6995160"/>
          </a:xfrm>
          <a:prstGeom prst="rect">
            <a:avLst/>
          </a:prstGeom>
        </p:spPr>
      </p:pic>
      <p:sp>
        <p:nvSpPr>
          <p:cNvPr id="4" name="Rectangle 3"/>
          <p:cNvSpPr/>
          <p:nvPr userDrawn="1"/>
        </p:nvSpPr>
        <p:spPr bwMode="auto">
          <a:xfrm>
            <a:off x="1" y="3954463"/>
            <a:ext cx="12436156" cy="206304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94944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800" dirty="0" smtClean="0">
              <a:gradFill>
                <a:gsLst>
                  <a:gs pos="18898">
                    <a:srgbClr val="FFFFFF"/>
                  </a:gs>
                  <a:gs pos="37000">
                    <a:srgbClr val="FFFFFF"/>
                  </a:gs>
                </a:gsLst>
                <a:lin ang="5400000" scaled="1"/>
              </a:gradFill>
              <a:ea typeface="Segoe UI" pitchFamily="34" charset="0"/>
              <a:cs typeface="Segoe UI" pitchFamily="34" charset="0"/>
            </a:endParaRPr>
          </a:p>
        </p:txBody>
      </p:sp>
      <p:sp>
        <p:nvSpPr>
          <p:cNvPr id="2" name="Title 1"/>
          <p:cNvSpPr>
            <a:spLocks noGrp="1"/>
          </p:cNvSpPr>
          <p:nvPr>
            <p:ph type="title" hasCustomPrompt="1"/>
          </p:nvPr>
        </p:nvSpPr>
        <p:spPr>
          <a:xfrm>
            <a:off x="274638" y="3954462"/>
            <a:ext cx="11887200" cy="2063043"/>
          </a:xfrm>
          <a:noFill/>
        </p:spPr>
        <p:txBody>
          <a:bodyPr tIns="91440" bIns="91440" anchor="t" anchorCtr="0">
            <a:no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0026379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72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ection Title Photo 1">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17" y="-318"/>
            <a:ext cx="12435840" cy="6995160"/>
          </a:xfrm>
          <a:prstGeom prst="rect">
            <a:avLst/>
          </a:prstGeom>
        </p:spPr>
      </p:pic>
      <p:sp>
        <p:nvSpPr>
          <p:cNvPr id="4" name="Rectangle 3"/>
          <p:cNvSpPr/>
          <p:nvPr userDrawn="1"/>
        </p:nvSpPr>
        <p:spPr bwMode="auto">
          <a:xfrm>
            <a:off x="1" y="3954463"/>
            <a:ext cx="12436156" cy="206304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94944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800" dirty="0" smtClean="0">
              <a:gradFill>
                <a:gsLst>
                  <a:gs pos="18898">
                    <a:srgbClr val="FFFFFF"/>
                  </a:gs>
                  <a:gs pos="37000">
                    <a:srgbClr val="FFFFFF"/>
                  </a:gs>
                </a:gsLst>
                <a:lin ang="5400000" scaled="1"/>
              </a:gradFill>
              <a:ea typeface="Segoe UI" pitchFamily="34" charset="0"/>
              <a:cs typeface="Segoe UI" pitchFamily="34" charset="0"/>
            </a:endParaRPr>
          </a:p>
        </p:txBody>
      </p:sp>
      <p:sp>
        <p:nvSpPr>
          <p:cNvPr id="2" name="Title 1"/>
          <p:cNvSpPr>
            <a:spLocks noGrp="1"/>
          </p:cNvSpPr>
          <p:nvPr>
            <p:ph type="title" hasCustomPrompt="1"/>
          </p:nvPr>
        </p:nvSpPr>
        <p:spPr>
          <a:xfrm>
            <a:off x="274638" y="3954462"/>
            <a:ext cx="11887200" cy="2063043"/>
          </a:xfrm>
          <a:noFill/>
        </p:spPr>
        <p:txBody>
          <a:bodyPr tIns="91440" bIns="91440" anchor="t" anchorCtr="0">
            <a:noAutofit/>
          </a:bodyPr>
          <a:lstStyle>
            <a:lvl1pPr>
              <a:defRPr sz="72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7304710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4" name="Text Placeholder 3"/>
          <p:cNvSpPr>
            <a:spLocks noGrp="1"/>
          </p:cNvSpPr>
          <p:nvPr>
            <p:ph type="body" sz="quarter" idx="13" hasCustomPrompt="1"/>
          </p:nvPr>
        </p:nvSpPr>
        <p:spPr>
          <a:xfrm>
            <a:off x="322262" y="360323"/>
            <a:ext cx="2667000" cy="406265"/>
          </a:xfrm>
        </p:spPr>
        <p:txBody>
          <a:bodyPr/>
          <a:lstStyle>
            <a:lvl1pPr marL="0" indent="0">
              <a:buFontTx/>
              <a:buNone/>
              <a:defRPr sz="1600" baseline="0">
                <a:latin typeface="+mn-lt"/>
              </a:defRPr>
            </a:lvl1pPr>
            <a:lvl2pPr marL="342873" indent="0">
              <a:buFontTx/>
              <a:buNone/>
              <a:defRPr sz="1600">
                <a:latin typeface="+mn-lt"/>
              </a:defRPr>
            </a:lvl2pPr>
            <a:lvl3pPr marL="571454" indent="0">
              <a:buFontTx/>
              <a:buNone/>
              <a:defRPr sz="1600">
                <a:latin typeface="+mn-lt"/>
              </a:defRPr>
            </a:lvl3pPr>
            <a:lvl4pPr marL="800036" indent="0">
              <a:buFontTx/>
              <a:buNone/>
              <a:defRPr sz="1600">
                <a:latin typeface="+mn-lt"/>
              </a:defRPr>
            </a:lvl4pPr>
            <a:lvl5pPr marL="1028617" indent="0">
              <a:buFontTx/>
              <a:buNone/>
              <a:defRPr sz="1600">
                <a:latin typeface="+mn-lt"/>
              </a:defRPr>
            </a:lvl5pPr>
          </a:lstStyle>
          <a:p>
            <a:pPr lvl="0"/>
            <a:r>
              <a:rPr lang="en-US" dirty="0" smtClean="0"/>
              <a:t>SESSION CODE</a:t>
            </a:r>
          </a:p>
        </p:txBody>
      </p:sp>
    </p:spTree>
    <p:extLst>
      <p:ext uri="{BB962C8B-B14F-4D97-AF65-F5344CB8AC3E}">
        <p14:creationId xmlns:p14="http://schemas.microsoft.com/office/powerpoint/2010/main" val="19219275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6098637"/>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3268474"/>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31149"/>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959926"/>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6586672"/>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994670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3"/>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dk1" tx1="lt1" bg2="dk2" tx2="lt2" accent1="accent1" accent2="accent2" accent3="accent3" accent4="accent4" accent5="accent5" accent6="accent6" hlink="hlink" folHlink="folHlink"/>
  <p:sldLayoutIdLst>
    <p:sldLayoutId id="2147484269" r:id="rId1"/>
    <p:sldLayoutId id="2147484236" r:id="rId2"/>
    <p:sldLayoutId id="2147484240" r:id="rId3"/>
    <p:sldLayoutId id="2147484272" r:id="rId4"/>
    <p:sldLayoutId id="2147484241" r:id="rId5"/>
    <p:sldLayoutId id="2147484273" r:id="rId6"/>
    <p:sldLayoutId id="2147484244" r:id="rId7"/>
    <p:sldLayoutId id="2147484274" r:id="rId8"/>
    <p:sldLayoutId id="2147484245" r:id="rId9"/>
    <p:sldLayoutId id="2147484275" r:id="rId10"/>
    <p:sldLayoutId id="2147484247" r:id="rId11"/>
    <p:sldLayoutId id="2147484249" r:id="rId12"/>
    <p:sldLayoutId id="2147484250" r:id="rId13"/>
    <p:sldLayoutId id="2147484264" r:id="rId14"/>
    <p:sldLayoutId id="2147484251" r:id="rId15"/>
    <p:sldLayoutId id="2147484270" r:id="rId16"/>
    <p:sldLayoutId id="2147484252" r:id="rId17"/>
    <p:sldLayoutId id="2147484253" r:id="rId18"/>
    <p:sldLayoutId id="2147484254" r:id="rId19"/>
    <p:sldLayoutId id="2147484271" r:id="rId20"/>
    <p:sldLayoutId id="2147484257" r:id="rId21"/>
    <p:sldLayoutId id="2147484258" r:id="rId22"/>
    <p:sldLayoutId id="2147484259" r:id="rId23"/>
    <p:sldLayoutId id="2147484260" r:id="rId24"/>
    <p:sldLayoutId id="2147484261" r:id="rId25"/>
    <p:sldLayoutId id="2147484263" r:id="rId26"/>
    <p:sldLayoutId id="2147484276" r:id="rId27"/>
    <p:sldLayoutId id="2147484278" r:id="rId28"/>
    <p:sldLayoutId id="2147484279" r:id="rId29"/>
    <p:sldLayoutId id="2147484280" r:id="rId30"/>
    <p:sldLayoutId id="2147484281" r:id="rId31"/>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5" userDrawn="1">
          <p15:clr>
            <a:srgbClr val="5ACBF0"/>
          </p15:clr>
        </p15:guide>
        <p15:guide id="10" pos="4781" userDrawn="1">
          <p15:clr>
            <a:srgbClr val="5ACBF0"/>
          </p15:clr>
        </p15:guide>
        <p15:guide id="11" pos="5357" userDrawn="1">
          <p15:clr>
            <a:srgbClr val="5ACBF0"/>
          </p15:clr>
        </p15:guide>
        <p15:guide id="12" pos="5933" userDrawn="1">
          <p15:clr>
            <a:srgbClr val="5ACBF0"/>
          </p15:clr>
        </p15:guide>
        <p15:guide id="13" pos="6509" userDrawn="1">
          <p15:clr>
            <a:srgbClr val="5ACBF0"/>
          </p15:clr>
        </p15:guide>
        <p15:guide id="14" pos="7085" userDrawn="1">
          <p15:clr>
            <a:srgbClr val="5ACBF0"/>
          </p15:clr>
        </p15:guide>
        <p15:guide id="15" pos="7661" userDrawn="1">
          <p15:clr>
            <a:srgbClr val="5ACBF0"/>
          </p15:clr>
        </p15:guide>
        <p15:guide id="16" pos="288" userDrawn="1">
          <p15:clr>
            <a:srgbClr val="C35EA4"/>
          </p15:clr>
        </p15:guide>
        <p15:guide id="17" pos="7546"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9.xml"/><Relationship Id="rId5" Type="http://schemas.openxmlformats.org/officeDocument/2006/relationships/image" Target="../media/image39.pn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8.emf"/><Relationship Id="rId1" Type="http://schemas.openxmlformats.org/officeDocument/2006/relationships/slideLayout" Target="../slideLayouts/slideLayout3.xml"/><Relationship Id="rId4" Type="http://schemas.openxmlformats.org/officeDocument/2006/relationships/image" Target="../media/image47.emf"/></Relationships>
</file>

<file path=ppt/slides/_rels/slide2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8.emf"/><Relationship Id="rId1" Type="http://schemas.openxmlformats.org/officeDocument/2006/relationships/slideLayout" Target="../slideLayouts/slideLayout3.xml"/><Relationship Id="rId4" Type="http://schemas.openxmlformats.org/officeDocument/2006/relationships/image" Target="../media/image47.emf"/></Relationships>
</file>

<file path=ppt/slides/_rels/slide2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8.emf"/><Relationship Id="rId1" Type="http://schemas.openxmlformats.org/officeDocument/2006/relationships/slideLayout" Target="../slideLayouts/slideLayout3.xml"/><Relationship Id="rId5" Type="http://schemas.openxmlformats.org/officeDocument/2006/relationships/image" Target="../media/image49.emf"/><Relationship Id="rId4" Type="http://schemas.openxmlformats.org/officeDocument/2006/relationships/image" Target="../media/image47.emf"/></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3.xml"/><Relationship Id="rId5" Type="http://schemas.openxmlformats.org/officeDocument/2006/relationships/image" Target="../media/image59.emf"/><Relationship Id="rId4" Type="http://schemas.openxmlformats.org/officeDocument/2006/relationships/image" Target="../media/image58.emf"/></Relationships>
</file>

<file path=ppt/slides/_rels/slide3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7.xml"/><Relationship Id="rId5" Type="http://schemas.openxmlformats.org/officeDocument/2006/relationships/image" Target="../media/image59.emf"/><Relationship Id="rId4" Type="http://schemas.openxmlformats.org/officeDocument/2006/relationships/image" Target="../media/image58.emf"/></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7.xml"/><Relationship Id="rId5" Type="http://schemas.openxmlformats.org/officeDocument/2006/relationships/image" Target="../media/image62.emf"/><Relationship Id="rId4" Type="http://schemas.openxmlformats.org/officeDocument/2006/relationships/image" Target="../media/image59.emf"/></Relationships>
</file>

<file path=ppt/slides/_rels/slide3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0.xml"/><Relationship Id="rId5" Type="http://schemas.openxmlformats.org/officeDocument/2006/relationships/image" Target="../media/image65.png"/><Relationship Id="rId4" Type="http://schemas.openxmlformats.org/officeDocument/2006/relationships/hyperlink" Target="http://myignite.microsoft.com/"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23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5380111" cy="699452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marL="171624" lvl="1" fontAlgn="base">
              <a:spcBef>
                <a:spcPct val="20000"/>
              </a:spcBef>
              <a:spcAft>
                <a:spcPts val="612"/>
              </a:spcAft>
              <a:buClr>
                <a:schemeClr val="bg1"/>
              </a:buClr>
              <a:buSzPct val="130000"/>
              <a:defRPr/>
            </a:pPr>
            <a:endParaRPr lang="en-US" sz="2400" spc="-71" dirty="0">
              <a:gradFill>
                <a:gsLst>
                  <a:gs pos="39370">
                    <a:srgbClr val="FFFFFF"/>
                  </a:gs>
                  <a:gs pos="86000">
                    <a:srgbClr val="FFFFFF"/>
                  </a:gs>
                </a:gsLst>
                <a:lin ang="5400000" scaled="0"/>
              </a:gradFill>
              <a:latin typeface="+mj-lt"/>
              <a:cs typeface="Segoe UI Light" panose="020B0502040204020203" pitchFamily="34" charset="0"/>
            </a:endParaRPr>
          </a:p>
        </p:txBody>
      </p:sp>
      <p:sp>
        <p:nvSpPr>
          <p:cNvPr id="10" name="Title 9"/>
          <p:cNvSpPr>
            <a:spLocks noGrp="1"/>
          </p:cNvSpPr>
          <p:nvPr>
            <p:ph type="title"/>
          </p:nvPr>
        </p:nvSpPr>
        <p:spPr>
          <a:xfrm>
            <a:off x="5380111" y="295274"/>
            <a:ext cx="6784092" cy="917575"/>
          </a:xfrm>
        </p:spPr>
        <p:txBody>
          <a:bodyPr/>
          <a:lstStyle/>
          <a:p>
            <a:r>
              <a:rPr lang="en-US" dirty="0" smtClean="0"/>
              <a:t>Easy-to-use features</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242" y="1439531"/>
            <a:ext cx="6546961" cy="2353819"/>
          </a:xfrm>
          <a:prstGeom prst="rect">
            <a:avLst/>
          </a:prstGeom>
          <a:ln>
            <a:solidFill>
              <a:schemeClr val="accent5">
                <a:lumMod val="40000"/>
                <a:lumOff val="60000"/>
              </a:schemeClr>
            </a:solidFill>
          </a:ln>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60655">
            <a:off x="5140303" y="3184153"/>
            <a:ext cx="5084155" cy="3188183"/>
          </a:xfrm>
          <a:prstGeom prst="rect">
            <a:avLst/>
          </a:prstGeom>
          <a:effec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8151" y="2784180"/>
            <a:ext cx="2307333" cy="1965097"/>
          </a:xfrm>
          <a:prstGeom prst="rect">
            <a:avLst/>
          </a:prstGeom>
          <a:ln>
            <a:solidFill>
              <a:schemeClr val="accent5">
                <a:lumMod val="40000"/>
                <a:lumOff val="60000"/>
              </a:schemeClr>
            </a:solidFill>
          </a:ln>
          <a:effectLst/>
        </p:spPr>
      </p:pic>
      <p:sp>
        <p:nvSpPr>
          <p:cNvPr id="9" name="TextBox 8"/>
          <p:cNvSpPr txBox="1"/>
          <p:nvPr/>
        </p:nvSpPr>
        <p:spPr>
          <a:xfrm>
            <a:off x="291166" y="312516"/>
            <a:ext cx="5269418" cy="1003352"/>
          </a:xfrm>
          <a:prstGeom prst="rect">
            <a:avLst/>
          </a:prstGeom>
          <a:noFill/>
        </p:spPr>
        <p:txBody>
          <a:bodyPr wrap="square" lIns="182880" tIns="146304" rIns="91440" bIns="146304" rtlCol="0">
            <a:spAutoFit/>
          </a:bodyPr>
          <a:lstStyle/>
          <a:p>
            <a:pPr defTabSz="932000"/>
            <a:r>
              <a:rPr lang="en-US" sz="2300" i="1" spc="-71" dirty="0" smtClean="0">
                <a:solidFill>
                  <a:schemeClr val="bg1"/>
                </a:solidFill>
              </a:rPr>
              <a:t>A familiar design centered on the user </a:t>
            </a:r>
            <a:br>
              <a:rPr lang="en-US" sz="2300" i="1" spc="-71" dirty="0" smtClean="0">
                <a:solidFill>
                  <a:schemeClr val="bg1"/>
                </a:solidFill>
              </a:rPr>
            </a:br>
            <a:r>
              <a:rPr lang="en-US" sz="2300" i="1" spc="-71" dirty="0" smtClean="0">
                <a:solidFill>
                  <a:schemeClr val="bg1"/>
                </a:solidFill>
              </a:rPr>
              <a:t>that facilitates adoption and usage</a:t>
            </a:r>
            <a:endParaRPr lang="en-US" sz="2300" i="1" spc="-71" dirty="0">
              <a:solidFill>
                <a:schemeClr val="bg1"/>
              </a:solidFill>
            </a:endParaRPr>
          </a:p>
        </p:txBody>
      </p:sp>
      <p:sp>
        <p:nvSpPr>
          <p:cNvPr id="12" name="Text Placeholder 2"/>
          <p:cNvSpPr txBox="1">
            <a:spLocks/>
          </p:cNvSpPr>
          <p:nvPr/>
        </p:nvSpPr>
        <p:spPr>
          <a:xfrm>
            <a:off x="310013" y="1818669"/>
            <a:ext cx="5595487" cy="3070331"/>
          </a:xfrm>
          <a:prstGeom prst="rect">
            <a:avLst/>
          </a:prstGeom>
        </p:spPr>
        <p:txBody>
          <a:bodyPr lIns="182880" tIns="146304" rIns="182880" bIns="146304"/>
          <a:lstStyle>
            <a:lvl1pPr marL="339711" marR="0" indent="-339711" algn="l" defTabSz="914325" rtl="0" eaLnBrk="1" fontAlgn="auto" latinLnBrk="0" hangingPunct="1">
              <a:lnSpc>
                <a:spcPct val="90000"/>
              </a:lnSpc>
              <a:spcBef>
                <a:spcPct val="20000"/>
              </a:spcBef>
              <a:spcAft>
                <a:spcPts val="0"/>
              </a:spcAft>
              <a:buClrTx/>
              <a:buSzPct val="80000"/>
              <a:buFont typeface="Arial" pitchFamily="34" charset="0"/>
              <a:buChar char="•"/>
              <a:tabLst/>
              <a:defRPr sz="3600" kern="1200" spc="-71" baseline="0">
                <a:gradFill>
                  <a:gsLst>
                    <a:gs pos="1250">
                      <a:schemeClr val="bg2"/>
                    </a:gs>
                    <a:gs pos="100000">
                      <a:schemeClr val="bg2"/>
                    </a:gs>
                  </a:gsLst>
                  <a:lin ang="5400000" scaled="0"/>
                </a:gradFill>
                <a:latin typeface="+mj-lt"/>
                <a:ea typeface="+mn-ea"/>
                <a:cs typeface="+mn-cs"/>
              </a:defRPr>
            </a:lvl1pPr>
            <a:lvl2pPr marL="573064" marR="0" indent="-233354" algn="l" defTabSz="914325"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480" marR="0" indent="-225415" algn="l" defTabSz="914325" rtl="0" eaLnBrk="1" fontAlgn="auto" latinLnBrk="0" hangingPunct="1">
              <a:lnSpc>
                <a:spcPct val="90000"/>
              </a:lnSpc>
              <a:spcBef>
                <a:spcPct val="20000"/>
              </a:spcBef>
              <a:spcAft>
                <a:spcPts val="0"/>
              </a:spcAft>
              <a:buClrTx/>
              <a:buSzPct val="90000"/>
              <a:buFont typeface="Wingdings" pitchFamily="2" charset="2"/>
              <a:buChar char=""/>
              <a:tabLst>
                <a:tab pos="798480" algn="l"/>
              </a:tabLst>
              <a:defRPr sz="2400" kern="1200" spc="0" baseline="0">
                <a:gradFill>
                  <a:gsLst>
                    <a:gs pos="1250">
                      <a:schemeClr val="bg2"/>
                    </a:gs>
                    <a:gs pos="100000">
                      <a:schemeClr val="bg2"/>
                    </a:gs>
                  </a:gsLst>
                  <a:lin ang="5400000" scaled="0"/>
                </a:gradFill>
                <a:latin typeface="+mn-lt"/>
                <a:ea typeface="+mn-ea"/>
                <a:cs typeface="+mn-cs"/>
              </a:defRPr>
            </a:lvl3pPr>
            <a:lvl4pPr marL="1030245" marR="0" indent="-231765" algn="l" defTabSz="914325"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660" marR="0" indent="-225415" algn="l" defTabSz="914325" rtl="0" eaLnBrk="1" fontAlgn="auto" latinLnBrk="0" hangingPunct="1">
              <a:lnSpc>
                <a:spcPct val="90000"/>
              </a:lnSpc>
              <a:spcBef>
                <a:spcPct val="20000"/>
              </a:spcBef>
              <a:spcAft>
                <a:spcPts val="0"/>
              </a:spcAft>
              <a:buClrTx/>
              <a:buSzPct val="90000"/>
              <a:buFont typeface="Wingdings" pitchFamily="2" charset="2"/>
              <a:buChar char=""/>
              <a:tabLst>
                <a:tab pos="1255660" algn="l"/>
              </a:tabLst>
              <a:defRPr sz="2000" kern="1200" spc="0" baseline="0">
                <a:gradFill>
                  <a:gsLst>
                    <a:gs pos="1250">
                      <a:schemeClr val="bg2"/>
                    </a:gs>
                    <a:gs pos="100000">
                      <a:schemeClr val="bg2"/>
                    </a:gs>
                  </a:gsLst>
                  <a:lin ang="5400000" scaled="0"/>
                </a:gradFill>
                <a:latin typeface="+mn-lt"/>
                <a:ea typeface="+mn-ea"/>
                <a:cs typeface="+mn-cs"/>
              </a:defRPr>
            </a:lvl5pPr>
            <a:lvl6pPr marL="2514395"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7"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0"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3"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31441">
              <a:lnSpc>
                <a:spcPct val="80000"/>
              </a:lnSpc>
              <a:spcBef>
                <a:spcPts val="1800"/>
              </a:spcBef>
              <a:spcAft>
                <a:spcPts val="600"/>
              </a:spcAft>
              <a:buSzPct val="80000"/>
              <a:buNone/>
              <a:defRPr/>
            </a:pPr>
            <a:r>
              <a:rPr lang="en-US" spc="-71" dirty="0">
                <a:solidFill>
                  <a:schemeClr val="bg1"/>
                </a:solidFill>
                <a:latin typeface="+mj-lt"/>
                <a:cs typeface="Segoe UI Light" panose="020B0502040204020203" pitchFamily="34" charset="0"/>
              </a:rPr>
              <a:t>Native Skype look-and-feel</a:t>
            </a:r>
          </a:p>
          <a:p>
            <a:pPr marL="0" lvl="1" indent="0" defTabSz="931441">
              <a:lnSpc>
                <a:spcPct val="80000"/>
              </a:lnSpc>
              <a:spcBef>
                <a:spcPts val="1800"/>
              </a:spcBef>
              <a:spcAft>
                <a:spcPts val="600"/>
              </a:spcAft>
              <a:buSzPct val="80000"/>
              <a:buNone/>
              <a:defRPr/>
            </a:pPr>
            <a:r>
              <a:rPr lang="en-US" spc="-71" dirty="0">
                <a:solidFill>
                  <a:schemeClr val="bg1"/>
                </a:solidFill>
                <a:latin typeface="+mj-lt"/>
                <a:cs typeface="Segoe UI Light" panose="020B0502040204020203" pitchFamily="34" charset="0"/>
              </a:rPr>
              <a:t>Anywhere access without a </a:t>
            </a:r>
            <a:br>
              <a:rPr lang="en-US" spc="-71" dirty="0">
                <a:solidFill>
                  <a:schemeClr val="bg1"/>
                </a:solidFill>
                <a:latin typeface="+mj-lt"/>
                <a:cs typeface="Segoe UI Light" panose="020B0502040204020203" pitchFamily="34" charset="0"/>
              </a:rPr>
            </a:br>
            <a:r>
              <a:rPr lang="en-US" spc="-71" dirty="0">
                <a:solidFill>
                  <a:schemeClr val="bg1"/>
                </a:solidFill>
                <a:latin typeface="+mj-lt"/>
                <a:cs typeface="Segoe UI Light" panose="020B0502040204020203" pitchFamily="34" charset="0"/>
              </a:rPr>
              <a:t>Virtual Private Network (VPN)</a:t>
            </a:r>
          </a:p>
          <a:p>
            <a:pPr marL="0" lvl="1" indent="0" defTabSz="931441">
              <a:lnSpc>
                <a:spcPct val="80000"/>
              </a:lnSpc>
              <a:spcBef>
                <a:spcPts val="1800"/>
              </a:spcBef>
              <a:spcAft>
                <a:spcPts val="600"/>
              </a:spcAft>
              <a:buSzPct val="80000"/>
              <a:buNone/>
              <a:defRPr/>
            </a:pPr>
            <a:r>
              <a:rPr lang="en-US" spc="-71" dirty="0">
                <a:solidFill>
                  <a:schemeClr val="bg1"/>
                </a:solidFill>
                <a:latin typeface="+mj-lt"/>
                <a:cs typeface="Segoe UI Light" panose="020B0502040204020203" pitchFamily="34" charset="0"/>
              </a:rPr>
              <a:t>Fast redial and recent conversations </a:t>
            </a:r>
            <a:br>
              <a:rPr lang="en-US" spc="-71" dirty="0">
                <a:solidFill>
                  <a:schemeClr val="bg1"/>
                </a:solidFill>
                <a:latin typeface="+mj-lt"/>
                <a:cs typeface="Segoe UI Light" panose="020B0502040204020203" pitchFamily="34" charset="0"/>
              </a:rPr>
            </a:br>
            <a:r>
              <a:rPr lang="en-US" spc="-71" dirty="0">
                <a:solidFill>
                  <a:schemeClr val="bg1"/>
                </a:solidFill>
                <a:latin typeface="+mj-lt"/>
                <a:cs typeface="Segoe UI Light" panose="020B0502040204020203" pitchFamily="34" charset="0"/>
              </a:rPr>
              <a:t>with meetings &amp; missed calls</a:t>
            </a:r>
          </a:p>
          <a:p>
            <a:pPr marL="0" lvl="1" indent="0" defTabSz="931441">
              <a:lnSpc>
                <a:spcPct val="80000"/>
              </a:lnSpc>
              <a:spcBef>
                <a:spcPts val="1800"/>
              </a:spcBef>
              <a:spcAft>
                <a:spcPts val="600"/>
              </a:spcAft>
              <a:buSzPct val="80000"/>
              <a:buNone/>
              <a:defRPr/>
            </a:pPr>
            <a:r>
              <a:rPr lang="en-US" spc="-71" dirty="0">
                <a:solidFill>
                  <a:schemeClr val="bg1"/>
                </a:solidFill>
                <a:latin typeface="+mj-lt"/>
                <a:cs typeface="Segoe UI Light" panose="020B0502040204020203" pitchFamily="34" charset="0"/>
              </a:rPr>
              <a:t>Extension camp-on </a:t>
            </a:r>
            <a:br>
              <a:rPr lang="en-US" spc="-71" dirty="0">
                <a:solidFill>
                  <a:schemeClr val="bg1"/>
                </a:solidFill>
                <a:latin typeface="+mj-lt"/>
                <a:cs typeface="Segoe UI Light" panose="020B0502040204020203" pitchFamily="34" charset="0"/>
              </a:rPr>
            </a:br>
            <a:r>
              <a:rPr lang="en-US" spc="-71" dirty="0">
                <a:solidFill>
                  <a:schemeClr val="bg1"/>
                </a:solidFill>
                <a:latin typeface="+mj-lt"/>
                <a:cs typeface="Segoe UI Light" panose="020B0502040204020203" pitchFamily="34" charset="0"/>
              </a:rPr>
              <a:t>&amp; tagging with presence</a:t>
            </a:r>
          </a:p>
        </p:txBody>
      </p:sp>
    </p:spTree>
    <p:extLst>
      <p:ext uri="{BB962C8B-B14F-4D97-AF65-F5344CB8AC3E}">
        <p14:creationId xmlns:p14="http://schemas.microsoft.com/office/powerpoint/2010/main" val="3597616852"/>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5735"/>
            <a:ext cx="5380111" cy="699452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marL="171624" lvl="1" fontAlgn="base">
              <a:spcBef>
                <a:spcPct val="20000"/>
              </a:spcBef>
              <a:spcAft>
                <a:spcPts val="612"/>
              </a:spcAft>
              <a:buClr>
                <a:schemeClr val="bg1"/>
              </a:buClr>
              <a:buSzPct val="130000"/>
              <a:defRPr/>
            </a:pPr>
            <a:endParaRPr lang="en-US" sz="2400" spc="-71" dirty="0">
              <a:gradFill>
                <a:gsLst>
                  <a:gs pos="39370">
                    <a:srgbClr val="FFFFFF"/>
                  </a:gs>
                  <a:gs pos="86000">
                    <a:srgbClr val="FFFFFF"/>
                  </a:gs>
                </a:gsLst>
                <a:lin ang="5400000" scaled="0"/>
              </a:gradFill>
              <a:latin typeface="+mj-lt"/>
              <a:cs typeface="Segoe UI Light" panose="020B0502040204020203" pitchFamily="34" charset="0"/>
            </a:endParaRPr>
          </a:p>
        </p:txBody>
      </p:sp>
      <p:sp>
        <p:nvSpPr>
          <p:cNvPr id="41" name="TextBox 40"/>
          <p:cNvSpPr txBox="1"/>
          <p:nvPr/>
        </p:nvSpPr>
        <p:spPr>
          <a:xfrm>
            <a:off x="274702" y="313818"/>
            <a:ext cx="4937706" cy="1372683"/>
          </a:xfrm>
          <a:prstGeom prst="rect">
            <a:avLst/>
          </a:prstGeom>
          <a:noFill/>
        </p:spPr>
        <p:txBody>
          <a:bodyPr wrap="square" lIns="182880" tIns="146304" rIns="91440" bIns="146304" rtlCol="0">
            <a:spAutoFit/>
          </a:bodyPr>
          <a:lstStyle/>
          <a:p>
            <a:pPr defTabSz="932000"/>
            <a:r>
              <a:rPr lang="en-US" sz="2300" i="1" spc="-71" dirty="0" smtClean="0">
                <a:solidFill>
                  <a:schemeClr val="bg1"/>
                </a:solidFill>
              </a:rPr>
              <a:t>Reach nearly everyone using Skype</a:t>
            </a:r>
            <a:r>
              <a:rPr lang="en-US" sz="2300" i="1" spc="-71" dirty="0">
                <a:solidFill>
                  <a:schemeClr val="bg1"/>
                </a:solidFill>
              </a:rPr>
              <a:t>—</a:t>
            </a:r>
            <a:r>
              <a:rPr lang="en-US" sz="2300" i="1" spc="-71" dirty="0" smtClean="0">
                <a:solidFill>
                  <a:schemeClr val="bg1"/>
                </a:solidFill>
              </a:rPr>
              <a:t>  customers, suppliers</a:t>
            </a:r>
            <a:r>
              <a:rPr lang="en-US" sz="2300" i="1" spc="-71" dirty="0">
                <a:solidFill>
                  <a:schemeClr val="bg1"/>
                </a:solidFill>
              </a:rPr>
              <a:t>, </a:t>
            </a:r>
            <a:r>
              <a:rPr lang="en-US" sz="2300" i="1" spc="-71" dirty="0" smtClean="0">
                <a:solidFill>
                  <a:schemeClr val="bg1"/>
                </a:solidFill>
              </a:rPr>
              <a:t>partners, prospective employees</a:t>
            </a:r>
            <a:endParaRPr lang="en-US" sz="2300" i="1" spc="-71" dirty="0">
              <a:solidFill>
                <a:schemeClr val="bg1"/>
              </a:solidFill>
            </a:endParaRPr>
          </a:p>
        </p:txBody>
      </p:sp>
      <p:sp>
        <p:nvSpPr>
          <p:cNvPr id="42" name="Text Placeholder 2"/>
          <p:cNvSpPr txBox="1">
            <a:spLocks/>
          </p:cNvSpPr>
          <p:nvPr/>
        </p:nvSpPr>
        <p:spPr>
          <a:xfrm>
            <a:off x="274638" y="1270875"/>
            <a:ext cx="5105473" cy="4669995"/>
          </a:xfrm>
          <a:prstGeom prst="rect">
            <a:avLst/>
          </a:prstGeom>
        </p:spPr>
        <p:txBody>
          <a:bodyPr lIns="182880" tIns="146304" rIns="182880" bIns="146304"/>
          <a:lstStyle>
            <a:lvl1pPr marL="339711" marR="0" indent="-339711" algn="l" defTabSz="914325" rtl="0" eaLnBrk="1" fontAlgn="auto" latinLnBrk="0" hangingPunct="1">
              <a:lnSpc>
                <a:spcPct val="90000"/>
              </a:lnSpc>
              <a:spcBef>
                <a:spcPct val="20000"/>
              </a:spcBef>
              <a:spcAft>
                <a:spcPts val="0"/>
              </a:spcAft>
              <a:buClrTx/>
              <a:buSzPct val="80000"/>
              <a:buFont typeface="Arial" pitchFamily="34" charset="0"/>
              <a:buChar char="•"/>
              <a:tabLst/>
              <a:defRPr sz="3600" kern="1200" spc="-71" baseline="0">
                <a:gradFill>
                  <a:gsLst>
                    <a:gs pos="1250">
                      <a:schemeClr val="bg2"/>
                    </a:gs>
                    <a:gs pos="100000">
                      <a:schemeClr val="bg2"/>
                    </a:gs>
                  </a:gsLst>
                  <a:lin ang="5400000" scaled="0"/>
                </a:gradFill>
                <a:latin typeface="+mj-lt"/>
                <a:ea typeface="+mn-ea"/>
                <a:cs typeface="+mn-cs"/>
              </a:defRPr>
            </a:lvl1pPr>
            <a:lvl2pPr marL="573064" marR="0" indent="-233354" algn="l" defTabSz="914325"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480" marR="0" indent="-225415" algn="l" defTabSz="914325" rtl="0" eaLnBrk="1" fontAlgn="auto" latinLnBrk="0" hangingPunct="1">
              <a:lnSpc>
                <a:spcPct val="90000"/>
              </a:lnSpc>
              <a:spcBef>
                <a:spcPct val="20000"/>
              </a:spcBef>
              <a:spcAft>
                <a:spcPts val="0"/>
              </a:spcAft>
              <a:buClrTx/>
              <a:buSzPct val="90000"/>
              <a:buFont typeface="Wingdings" pitchFamily="2" charset="2"/>
              <a:buChar char=""/>
              <a:tabLst>
                <a:tab pos="798480" algn="l"/>
              </a:tabLst>
              <a:defRPr sz="2400" kern="1200" spc="0" baseline="0">
                <a:gradFill>
                  <a:gsLst>
                    <a:gs pos="1250">
                      <a:schemeClr val="bg2"/>
                    </a:gs>
                    <a:gs pos="100000">
                      <a:schemeClr val="bg2"/>
                    </a:gs>
                  </a:gsLst>
                  <a:lin ang="5400000" scaled="0"/>
                </a:gradFill>
                <a:latin typeface="+mn-lt"/>
                <a:ea typeface="+mn-ea"/>
                <a:cs typeface="+mn-cs"/>
              </a:defRPr>
            </a:lvl3pPr>
            <a:lvl4pPr marL="1030245" marR="0" indent="-231765" algn="l" defTabSz="914325"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660" marR="0" indent="-225415" algn="l" defTabSz="914325" rtl="0" eaLnBrk="1" fontAlgn="auto" latinLnBrk="0" hangingPunct="1">
              <a:lnSpc>
                <a:spcPct val="90000"/>
              </a:lnSpc>
              <a:spcBef>
                <a:spcPct val="20000"/>
              </a:spcBef>
              <a:spcAft>
                <a:spcPts val="0"/>
              </a:spcAft>
              <a:buClrTx/>
              <a:buSzPct val="90000"/>
              <a:buFont typeface="Wingdings" pitchFamily="2" charset="2"/>
              <a:buChar char=""/>
              <a:tabLst>
                <a:tab pos="1255660" algn="l"/>
              </a:tabLst>
              <a:defRPr sz="2000" kern="1200" spc="0" baseline="0">
                <a:gradFill>
                  <a:gsLst>
                    <a:gs pos="1250">
                      <a:schemeClr val="bg2"/>
                    </a:gs>
                    <a:gs pos="100000">
                      <a:schemeClr val="bg2"/>
                    </a:gs>
                  </a:gsLst>
                  <a:lin ang="5400000" scaled="0"/>
                </a:gradFill>
                <a:latin typeface="+mn-lt"/>
                <a:ea typeface="+mn-ea"/>
                <a:cs typeface="+mn-cs"/>
              </a:defRPr>
            </a:lvl5pPr>
            <a:lvl6pPr marL="2514395"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7"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0"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3"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31441">
              <a:lnSpc>
                <a:spcPct val="80000"/>
              </a:lnSpc>
              <a:spcBef>
                <a:spcPts val="1800"/>
              </a:spcBef>
              <a:spcAft>
                <a:spcPts val="600"/>
              </a:spcAft>
              <a:buFont typeface="Arial" pitchFamily="34" charset="0"/>
              <a:buNone/>
            </a:pPr>
            <a:endParaRPr lang="en-US" sz="2400" dirty="0" smtClean="0">
              <a:solidFill>
                <a:schemeClr val="bg1"/>
              </a:solidFill>
              <a:cs typeface="Segoe UI Light" panose="020B0502040204020203" pitchFamily="34" charset="0"/>
            </a:endParaRPr>
          </a:p>
          <a:p>
            <a:pPr marL="0" indent="0" defTabSz="931441">
              <a:lnSpc>
                <a:spcPct val="80000"/>
              </a:lnSpc>
              <a:spcBef>
                <a:spcPts val="1800"/>
              </a:spcBef>
              <a:spcAft>
                <a:spcPts val="600"/>
              </a:spcAft>
              <a:buFont typeface="Arial" pitchFamily="34" charset="0"/>
              <a:buNone/>
            </a:pPr>
            <a:r>
              <a:rPr lang="en-US" sz="2400" dirty="0" smtClean="0">
                <a:solidFill>
                  <a:schemeClr val="bg1"/>
                </a:solidFill>
                <a:cs typeface="Segoe UI Light" panose="020B0502040204020203" pitchFamily="34" charset="0"/>
              </a:rPr>
              <a:t>Full </a:t>
            </a:r>
            <a:r>
              <a:rPr lang="en-US" sz="2400" dirty="0">
                <a:solidFill>
                  <a:schemeClr val="bg1"/>
                </a:solidFill>
                <a:cs typeface="Segoe UI Light" panose="020B0502040204020203" pitchFamily="34" charset="0"/>
              </a:rPr>
              <a:t>federation with </a:t>
            </a:r>
            <a:r>
              <a:rPr lang="en-US" sz="2400" dirty="0" smtClean="0">
                <a:solidFill>
                  <a:schemeClr val="bg1"/>
                </a:solidFill>
                <a:cs typeface="Segoe UI Light" panose="020B0502040204020203" pitchFamily="34" charset="0"/>
              </a:rPr>
              <a:t>Skype </a:t>
            </a:r>
            <a:r>
              <a:rPr lang="en-US" sz="2400" dirty="0">
                <a:solidFill>
                  <a:schemeClr val="bg1"/>
                </a:solidFill>
                <a:cs typeface="Segoe UI Light" panose="020B0502040204020203" pitchFamily="34" charset="0"/>
              </a:rPr>
              <a:t>for </a:t>
            </a:r>
            <a:r>
              <a:rPr lang="en-US" sz="2400" dirty="0" smtClean="0">
                <a:solidFill>
                  <a:schemeClr val="bg1"/>
                </a:solidFill>
                <a:cs typeface="Segoe UI Light" panose="020B0502040204020203" pitchFamily="34" charset="0"/>
              </a:rPr>
              <a:t>Business</a:t>
            </a:r>
          </a:p>
          <a:p>
            <a:pPr marL="0" indent="0" defTabSz="931441">
              <a:lnSpc>
                <a:spcPct val="80000"/>
              </a:lnSpc>
              <a:spcBef>
                <a:spcPts val="1800"/>
              </a:spcBef>
              <a:spcAft>
                <a:spcPts val="600"/>
              </a:spcAft>
              <a:buFont typeface="Arial" pitchFamily="34" charset="0"/>
              <a:buNone/>
            </a:pPr>
            <a:r>
              <a:rPr lang="en-US" sz="2400" dirty="0" smtClean="0">
                <a:solidFill>
                  <a:schemeClr val="bg1"/>
                </a:solidFill>
                <a:cs typeface="Segoe UI Light" panose="020B0502040204020203" pitchFamily="34" charset="0"/>
              </a:rPr>
              <a:t>IM/P, audio, and video </a:t>
            </a:r>
            <a:br>
              <a:rPr lang="en-US" sz="2400" dirty="0" smtClean="0">
                <a:solidFill>
                  <a:schemeClr val="bg1"/>
                </a:solidFill>
                <a:cs typeface="Segoe UI Light" panose="020B0502040204020203" pitchFamily="34" charset="0"/>
              </a:rPr>
            </a:br>
            <a:r>
              <a:rPr lang="en-US" sz="2400" dirty="0" smtClean="0">
                <a:solidFill>
                  <a:schemeClr val="bg1"/>
                </a:solidFill>
                <a:cs typeface="Segoe UI Light" panose="020B0502040204020203" pitchFamily="34" charset="0"/>
              </a:rPr>
              <a:t>with Skype consumer </a:t>
            </a:r>
          </a:p>
          <a:p>
            <a:pPr marL="0" indent="0" defTabSz="931441">
              <a:lnSpc>
                <a:spcPct val="80000"/>
              </a:lnSpc>
              <a:spcBef>
                <a:spcPts val="1800"/>
              </a:spcBef>
              <a:spcAft>
                <a:spcPts val="600"/>
              </a:spcAft>
              <a:buFont typeface="Arial" pitchFamily="34" charset="0"/>
              <a:buNone/>
            </a:pPr>
            <a:r>
              <a:rPr lang="en-US" sz="2400" dirty="0" smtClean="0">
                <a:solidFill>
                  <a:schemeClr val="bg1"/>
                </a:solidFill>
                <a:cs typeface="Segoe UI Light" panose="020B0502040204020203" pitchFamily="34" charset="0"/>
              </a:rPr>
              <a:t>Anyone can join Skype for Business meetings on Android, iOS, </a:t>
            </a:r>
            <a:br>
              <a:rPr lang="en-US" sz="2400" dirty="0" smtClean="0">
                <a:solidFill>
                  <a:schemeClr val="bg1"/>
                </a:solidFill>
                <a:cs typeface="Segoe UI Light" panose="020B0502040204020203" pitchFamily="34" charset="0"/>
              </a:rPr>
            </a:br>
            <a:r>
              <a:rPr lang="en-US" sz="2400" dirty="0" smtClean="0">
                <a:solidFill>
                  <a:schemeClr val="bg1"/>
                </a:solidFill>
                <a:cs typeface="Segoe UI Light" panose="020B0502040204020203" pitchFamily="34" charset="0"/>
              </a:rPr>
              <a:t>Windows, and Mac</a:t>
            </a:r>
          </a:p>
          <a:p>
            <a:pPr marL="0" indent="0" defTabSz="931441">
              <a:lnSpc>
                <a:spcPct val="80000"/>
              </a:lnSpc>
              <a:spcBef>
                <a:spcPts val="1800"/>
              </a:spcBef>
              <a:spcAft>
                <a:spcPts val="600"/>
              </a:spcAft>
              <a:buFont typeface="Arial" pitchFamily="34" charset="0"/>
              <a:buNone/>
            </a:pPr>
            <a:r>
              <a:rPr lang="en-US" sz="2400" dirty="0" smtClean="0">
                <a:solidFill>
                  <a:schemeClr val="bg1"/>
                </a:solidFill>
                <a:cs typeface="Segoe UI Light" panose="020B0502040204020203" pitchFamily="34" charset="0"/>
              </a:rPr>
              <a:t>Browser experience powered by Skype</a:t>
            </a:r>
            <a:br>
              <a:rPr lang="en-US" sz="2400" dirty="0" smtClean="0">
                <a:solidFill>
                  <a:schemeClr val="bg1"/>
                </a:solidFill>
                <a:cs typeface="Segoe UI Light" panose="020B0502040204020203" pitchFamily="34" charset="0"/>
              </a:rPr>
            </a:br>
            <a:r>
              <a:rPr lang="en-US" sz="2400" dirty="0" smtClean="0">
                <a:solidFill>
                  <a:schemeClr val="bg1"/>
                </a:solidFill>
                <a:cs typeface="Segoe UI Light" panose="020B0502040204020203" pitchFamily="34" charset="0"/>
              </a:rPr>
              <a:t>for customer contact from web pages </a:t>
            </a:r>
          </a:p>
          <a:p>
            <a:pPr marL="0" indent="0" defTabSz="931441">
              <a:lnSpc>
                <a:spcPct val="80000"/>
              </a:lnSpc>
              <a:spcBef>
                <a:spcPts val="1800"/>
              </a:spcBef>
              <a:spcAft>
                <a:spcPts val="600"/>
              </a:spcAft>
              <a:buFont typeface="Arial" pitchFamily="34" charset="0"/>
              <a:buNone/>
            </a:pPr>
            <a:endParaRPr lang="en-US" sz="2400" dirty="0" smtClean="0">
              <a:solidFill>
                <a:schemeClr val="bg1"/>
              </a:solidFill>
              <a:cs typeface="Segoe UI Light" panose="020B0502040204020203" pitchFamily="34" charset="0"/>
            </a:endParaRPr>
          </a:p>
          <a:p>
            <a:pPr marL="0" indent="0" defTabSz="931441">
              <a:lnSpc>
                <a:spcPct val="80000"/>
              </a:lnSpc>
              <a:spcBef>
                <a:spcPts val="1800"/>
              </a:spcBef>
              <a:spcAft>
                <a:spcPts val="600"/>
              </a:spcAft>
              <a:buFont typeface="Arial" pitchFamily="34" charset="0"/>
              <a:buNone/>
            </a:pPr>
            <a:endParaRPr lang="en-US" sz="2400" dirty="0">
              <a:solidFill>
                <a:schemeClr val="bg1"/>
              </a:solidFill>
              <a:cs typeface="Segoe UI Light" panose="020B0502040204020203" pitchFamily="34" charset="0"/>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22294">
            <a:off x="5276059" y="1656842"/>
            <a:ext cx="6727270" cy="4218606"/>
          </a:xfrm>
          <a:prstGeom prst="rect">
            <a:avLst/>
          </a:prstGeom>
        </p:spPr>
      </p:pic>
      <p:sp>
        <p:nvSpPr>
          <p:cNvPr id="9" name="Title 9"/>
          <p:cNvSpPr txBox="1">
            <a:spLocks/>
          </p:cNvSpPr>
          <p:nvPr/>
        </p:nvSpPr>
        <p:spPr>
          <a:xfrm>
            <a:off x="5445057" y="337024"/>
            <a:ext cx="6784092" cy="917575"/>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smtClean="0"/>
              <a:t>Connecting everywhere</a:t>
            </a:r>
            <a:endParaRPr lang="en-US" dirty="0"/>
          </a:p>
        </p:txBody>
      </p:sp>
    </p:spTree>
    <p:extLst>
      <p:ext uri="{BB962C8B-B14F-4D97-AF65-F5344CB8AC3E}">
        <p14:creationId xmlns:p14="http://schemas.microsoft.com/office/powerpoint/2010/main" val="204056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
          <a:stretch/>
        </p:blipFill>
        <p:spPr>
          <a:xfrm>
            <a:off x="6000391" y="1913020"/>
            <a:ext cx="5754462" cy="4797151"/>
          </a:xfrm>
          <a:prstGeom prst="rect">
            <a:avLst/>
          </a:prstGeom>
        </p:spPr>
      </p:pic>
      <p:cxnSp>
        <p:nvCxnSpPr>
          <p:cNvPr id="24" name="Straight Connector 23"/>
          <p:cNvCxnSpPr>
            <a:endCxn id="19" idx="0"/>
          </p:cNvCxnSpPr>
          <p:nvPr/>
        </p:nvCxnSpPr>
        <p:spPr>
          <a:xfrm flipH="1">
            <a:off x="7161182" y="4102768"/>
            <a:ext cx="2211418" cy="1469866"/>
          </a:xfrm>
          <a:prstGeom prst="line">
            <a:avLst/>
          </a:prstGeom>
          <a:ln w="57150">
            <a:solidFill>
              <a:schemeClr val="accent1">
                <a:lumMod val="40000"/>
                <a:lumOff val="60000"/>
              </a:schemeClr>
            </a:solidFill>
            <a:prstDash val="sysDot"/>
            <a:headEnd type="stealth"/>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8073189" y="2589139"/>
            <a:ext cx="1221523" cy="490945"/>
          </a:xfrm>
          <a:prstGeom prst="line">
            <a:avLst/>
          </a:prstGeom>
          <a:ln w="57150">
            <a:solidFill>
              <a:schemeClr val="accent1">
                <a:lumMod val="40000"/>
                <a:lumOff val="60000"/>
              </a:schemeClr>
            </a:solidFill>
            <a:prstDash val="sysDot"/>
            <a:headEnd type="stealth"/>
            <a:tailEnd type="non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bwMode="auto">
          <a:xfrm>
            <a:off x="3182" y="0"/>
            <a:ext cx="5380111" cy="699452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marL="171624" lvl="1" fontAlgn="base">
              <a:spcBef>
                <a:spcPct val="20000"/>
              </a:spcBef>
              <a:spcAft>
                <a:spcPts val="612"/>
              </a:spcAft>
              <a:buClr>
                <a:schemeClr val="bg1"/>
              </a:buClr>
              <a:buSzPct val="130000"/>
              <a:defRPr/>
            </a:pPr>
            <a:endParaRPr lang="en-US" sz="2400" spc="-71" dirty="0">
              <a:gradFill>
                <a:gsLst>
                  <a:gs pos="39370">
                    <a:srgbClr val="FFFFFF"/>
                  </a:gs>
                  <a:gs pos="86000">
                    <a:srgbClr val="FFFFFF"/>
                  </a:gs>
                </a:gsLst>
                <a:lin ang="5400000" scaled="0"/>
              </a:gradFill>
              <a:latin typeface="+mj-lt"/>
              <a:cs typeface="Segoe UI Light" panose="020B0502040204020203" pitchFamily="34" charset="0"/>
            </a:endParaRPr>
          </a:p>
        </p:txBody>
      </p:sp>
      <p:sp>
        <p:nvSpPr>
          <p:cNvPr id="17" name="TextBox 16"/>
          <p:cNvSpPr txBox="1"/>
          <p:nvPr/>
        </p:nvSpPr>
        <p:spPr>
          <a:xfrm>
            <a:off x="277884" y="313818"/>
            <a:ext cx="4937706" cy="1372683"/>
          </a:xfrm>
          <a:prstGeom prst="rect">
            <a:avLst/>
          </a:prstGeom>
          <a:noFill/>
        </p:spPr>
        <p:txBody>
          <a:bodyPr wrap="square" lIns="182880" tIns="146304" rIns="91440" bIns="146304" rtlCol="0">
            <a:spAutoFit/>
          </a:bodyPr>
          <a:lstStyle/>
          <a:p>
            <a:pPr defTabSz="932000"/>
            <a:r>
              <a:rPr lang="en-US" sz="2300" i="1" spc="-71" dirty="0">
                <a:solidFill>
                  <a:schemeClr val="bg1"/>
                </a:solidFill>
              </a:rPr>
              <a:t>Designed for the internet, providing uncompromised quality across devices</a:t>
            </a:r>
            <a:br>
              <a:rPr lang="en-US" sz="2300" i="1" spc="-71" dirty="0">
                <a:solidFill>
                  <a:schemeClr val="bg1"/>
                </a:solidFill>
              </a:rPr>
            </a:br>
            <a:endParaRPr lang="en-US" sz="2300" i="1" spc="-71" dirty="0">
              <a:solidFill>
                <a:schemeClr val="bg1"/>
              </a:solidFill>
            </a:endParaRPr>
          </a:p>
        </p:txBody>
      </p:sp>
      <p:sp>
        <p:nvSpPr>
          <p:cNvPr id="21" name="Text Placeholder 2"/>
          <p:cNvSpPr txBox="1">
            <a:spLocks/>
          </p:cNvSpPr>
          <p:nvPr/>
        </p:nvSpPr>
        <p:spPr>
          <a:xfrm>
            <a:off x="277820" y="946022"/>
            <a:ext cx="5105473" cy="4669995"/>
          </a:xfrm>
          <a:prstGeom prst="rect">
            <a:avLst/>
          </a:prstGeom>
        </p:spPr>
        <p:txBody>
          <a:bodyPr lIns="182880" tIns="146304" rIns="182880" bIns="146304"/>
          <a:lstStyle>
            <a:lvl1pPr marL="339711" marR="0" indent="-339711" algn="l" defTabSz="914325" rtl="0" eaLnBrk="1" fontAlgn="auto" latinLnBrk="0" hangingPunct="1">
              <a:lnSpc>
                <a:spcPct val="90000"/>
              </a:lnSpc>
              <a:spcBef>
                <a:spcPct val="20000"/>
              </a:spcBef>
              <a:spcAft>
                <a:spcPts val="0"/>
              </a:spcAft>
              <a:buClrTx/>
              <a:buSzPct val="80000"/>
              <a:buFont typeface="Arial" pitchFamily="34" charset="0"/>
              <a:buChar char="•"/>
              <a:tabLst/>
              <a:defRPr sz="3600" kern="1200" spc="-71" baseline="0">
                <a:gradFill>
                  <a:gsLst>
                    <a:gs pos="1250">
                      <a:schemeClr val="bg2"/>
                    </a:gs>
                    <a:gs pos="100000">
                      <a:schemeClr val="bg2"/>
                    </a:gs>
                  </a:gsLst>
                  <a:lin ang="5400000" scaled="0"/>
                </a:gradFill>
                <a:latin typeface="+mj-lt"/>
                <a:ea typeface="+mn-ea"/>
                <a:cs typeface="+mn-cs"/>
              </a:defRPr>
            </a:lvl1pPr>
            <a:lvl2pPr marL="573064" marR="0" indent="-233354" algn="l" defTabSz="914325"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480" marR="0" indent="-225415" algn="l" defTabSz="914325" rtl="0" eaLnBrk="1" fontAlgn="auto" latinLnBrk="0" hangingPunct="1">
              <a:lnSpc>
                <a:spcPct val="90000"/>
              </a:lnSpc>
              <a:spcBef>
                <a:spcPct val="20000"/>
              </a:spcBef>
              <a:spcAft>
                <a:spcPts val="0"/>
              </a:spcAft>
              <a:buClrTx/>
              <a:buSzPct val="90000"/>
              <a:buFont typeface="Wingdings" pitchFamily="2" charset="2"/>
              <a:buChar char=""/>
              <a:tabLst>
                <a:tab pos="798480" algn="l"/>
              </a:tabLst>
              <a:defRPr sz="2400" kern="1200" spc="0" baseline="0">
                <a:gradFill>
                  <a:gsLst>
                    <a:gs pos="1250">
                      <a:schemeClr val="bg2"/>
                    </a:gs>
                    <a:gs pos="100000">
                      <a:schemeClr val="bg2"/>
                    </a:gs>
                  </a:gsLst>
                  <a:lin ang="5400000" scaled="0"/>
                </a:gradFill>
                <a:latin typeface="+mn-lt"/>
                <a:ea typeface="+mn-ea"/>
                <a:cs typeface="+mn-cs"/>
              </a:defRPr>
            </a:lvl3pPr>
            <a:lvl4pPr marL="1030245" marR="0" indent="-231765" algn="l" defTabSz="914325"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660" marR="0" indent="-225415" algn="l" defTabSz="914325" rtl="0" eaLnBrk="1" fontAlgn="auto" latinLnBrk="0" hangingPunct="1">
              <a:lnSpc>
                <a:spcPct val="90000"/>
              </a:lnSpc>
              <a:spcBef>
                <a:spcPct val="20000"/>
              </a:spcBef>
              <a:spcAft>
                <a:spcPts val="0"/>
              </a:spcAft>
              <a:buClrTx/>
              <a:buSzPct val="90000"/>
              <a:buFont typeface="Wingdings" pitchFamily="2" charset="2"/>
              <a:buChar char=""/>
              <a:tabLst>
                <a:tab pos="1255660" algn="l"/>
              </a:tabLst>
              <a:defRPr sz="2000" kern="1200" spc="0" baseline="0">
                <a:gradFill>
                  <a:gsLst>
                    <a:gs pos="1250">
                      <a:schemeClr val="bg2"/>
                    </a:gs>
                    <a:gs pos="100000">
                      <a:schemeClr val="bg2"/>
                    </a:gs>
                  </a:gsLst>
                  <a:lin ang="5400000" scaled="0"/>
                </a:gradFill>
                <a:latin typeface="+mn-lt"/>
                <a:ea typeface="+mn-ea"/>
                <a:cs typeface="+mn-cs"/>
              </a:defRPr>
            </a:lvl5pPr>
            <a:lvl6pPr marL="2514395"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7"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0"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3"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32742" fontAlgn="base">
              <a:spcAft>
                <a:spcPts val="612"/>
              </a:spcAft>
              <a:buClr>
                <a:schemeClr val="bg1"/>
              </a:buClr>
              <a:buSzPct val="130000"/>
              <a:buNone/>
              <a:defRPr/>
            </a:pPr>
            <a:endParaRPr lang="en-US" spc="-71" dirty="0" smtClean="0">
              <a:solidFill>
                <a:schemeClr val="bg1"/>
              </a:solidFill>
              <a:latin typeface="+mj-lt"/>
              <a:cs typeface="Segoe UI Light" panose="020B0502040204020203" pitchFamily="34" charset="0"/>
            </a:endParaRPr>
          </a:p>
          <a:p>
            <a:pPr marL="0" lvl="1" indent="0" defTabSz="931441">
              <a:lnSpc>
                <a:spcPct val="80000"/>
              </a:lnSpc>
              <a:spcBef>
                <a:spcPts val="1800"/>
              </a:spcBef>
              <a:spcAft>
                <a:spcPts val="600"/>
              </a:spcAft>
              <a:buSzPct val="80000"/>
              <a:buNone/>
              <a:defRPr/>
            </a:pPr>
            <a:r>
              <a:rPr lang="en-US" spc="-71" dirty="0" smtClean="0">
                <a:solidFill>
                  <a:schemeClr val="bg1"/>
                </a:solidFill>
                <a:latin typeface="+mj-lt"/>
                <a:cs typeface="Segoe UI Light" panose="020B0502040204020203" pitchFamily="34" charset="0"/>
              </a:rPr>
              <a:t/>
            </a:r>
            <a:br>
              <a:rPr lang="en-US" spc="-71" dirty="0" smtClean="0">
                <a:solidFill>
                  <a:schemeClr val="bg1"/>
                </a:solidFill>
                <a:latin typeface="+mj-lt"/>
                <a:cs typeface="Segoe UI Light" panose="020B0502040204020203" pitchFamily="34" charset="0"/>
              </a:rPr>
            </a:br>
            <a:r>
              <a:rPr lang="en-US" spc="-71" dirty="0">
                <a:solidFill>
                  <a:schemeClr val="bg1"/>
                </a:solidFill>
                <a:latin typeface="+mj-lt"/>
                <a:cs typeface="Segoe UI Light" panose="020B0502040204020203" pitchFamily="34" charset="0"/>
              </a:rPr>
              <a:t>Video call monitor with call control</a:t>
            </a:r>
          </a:p>
          <a:p>
            <a:pPr marL="0" lvl="1" indent="0" defTabSz="931441">
              <a:lnSpc>
                <a:spcPct val="80000"/>
              </a:lnSpc>
              <a:spcBef>
                <a:spcPts val="1800"/>
              </a:spcBef>
              <a:spcAft>
                <a:spcPts val="600"/>
              </a:spcAft>
              <a:buSzPct val="80000"/>
              <a:buNone/>
              <a:defRPr/>
            </a:pPr>
            <a:r>
              <a:rPr lang="en-US" spc="-71" dirty="0">
                <a:solidFill>
                  <a:schemeClr val="bg1"/>
                </a:solidFill>
                <a:latin typeface="+mj-lt"/>
                <a:cs typeface="Segoe UI Light" panose="020B0502040204020203" pitchFamily="34" charset="0"/>
              </a:rPr>
              <a:t>USB device switching and optimization</a:t>
            </a:r>
          </a:p>
          <a:p>
            <a:pPr marL="0" lvl="1" indent="0" defTabSz="931441">
              <a:lnSpc>
                <a:spcPct val="80000"/>
              </a:lnSpc>
              <a:spcBef>
                <a:spcPts val="1800"/>
              </a:spcBef>
              <a:spcAft>
                <a:spcPts val="600"/>
              </a:spcAft>
              <a:buSzPct val="80000"/>
              <a:buNone/>
              <a:defRPr/>
            </a:pPr>
            <a:r>
              <a:rPr lang="en-US" spc="-71" dirty="0">
                <a:solidFill>
                  <a:schemeClr val="bg1"/>
                </a:solidFill>
                <a:latin typeface="+mj-lt"/>
                <a:cs typeface="Segoe UI Light" panose="020B0502040204020203" pitchFamily="34" charset="0"/>
              </a:rPr>
              <a:t>Optimized media with SILK, </a:t>
            </a:r>
            <a:r>
              <a:rPr lang="en-US" spc="-71" dirty="0" smtClean="0">
                <a:solidFill>
                  <a:schemeClr val="bg1"/>
                </a:solidFill>
                <a:latin typeface="+mj-lt"/>
                <a:cs typeface="Segoe UI Light" panose="020B0502040204020203" pitchFamily="34" charset="0"/>
              </a:rPr>
              <a:t/>
            </a:r>
            <a:br>
              <a:rPr lang="en-US" spc="-71" dirty="0" smtClean="0">
                <a:solidFill>
                  <a:schemeClr val="bg1"/>
                </a:solidFill>
                <a:latin typeface="+mj-lt"/>
                <a:cs typeface="Segoe UI Light" panose="020B0502040204020203" pitchFamily="34" charset="0"/>
              </a:rPr>
            </a:br>
            <a:r>
              <a:rPr lang="en-US" spc="-71" dirty="0" smtClean="0">
                <a:solidFill>
                  <a:schemeClr val="bg1"/>
                </a:solidFill>
                <a:latin typeface="+mj-lt"/>
                <a:cs typeface="Segoe UI Light" panose="020B0502040204020203" pitchFamily="34" charset="0"/>
              </a:rPr>
              <a:t>wideband audio, </a:t>
            </a:r>
            <a:r>
              <a:rPr lang="en-US" spc="-71" dirty="0">
                <a:solidFill>
                  <a:schemeClr val="bg1"/>
                </a:solidFill>
                <a:latin typeface="+mj-lt"/>
                <a:cs typeface="Segoe UI Light" panose="020B0502040204020203" pitchFamily="34" charset="0"/>
              </a:rPr>
              <a:t>and HD video</a:t>
            </a:r>
          </a:p>
          <a:p>
            <a:pPr marL="0" lvl="1" indent="0" defTabSz="931441">
              <a:lnSpc>
                <a:spcPct val="80000"/>
              </a:lnSpc>
              <a:spcBef>
                <a:spcPts val="1800"/>
              </a:spcBef>
              <a:spcAft>
                <a:spcPts val="600"/>
              </a:spcAft>
              <a:buSzPct val="80000"/>
              <a:buNone/>
              <a:defRPr/>
            </a:pPr>
            <a:r>
              <a:rPr lang="en-US" spc="-71" dirty="0">
                <a:solidFill>
                  <a:schemeClr val="bg1"/>
                </a:solidFill>
                <a:latin typeface="+mj-lt"/>
                <a:cs typeface="Segoe UI Light" panose="020B0502040204020203" pitchFamily="34" charset="0"/>
              </a:rPr>
              <a:t>Call quality application with </a:t>
            </a:r>
            <a:br>
              <a:rPr lang="en-US" spc="-71" dirty="0">
                <a:solidFill>
                  <a:schemeClr val="bg1"/>
                </a:solidFill>
                <a:latin typeface="+mj-lt"/>
                <a:cs typeface="Segoe UI Light" panose="020B0502040204020203" pitchFamily="34" charset="0"/>
              </a:rPr>
            </a:br>
            <a:r>
              <a:rPr lang="en-US" spc="-71" dirty="0">
                <a:solidFill>
                  <a:schemeClr val="bg1"/>
                </a:solidFill>
                <a:latin typeface="+mj-lt"/>
                <a:cs typeface="Segoe UI Light" panose="020B0502040204020203" pitchFamily="34" charset="0"/>
              </a:rPr>
              <a:t>real-time network &amp; quality indicator</a:t>
            </a:r>
          </a:p>
        </p:txBody>
      </p:sp>
      <p:sp>
        <p:nvSpPr>
          <p:cNvPr id="23" name="Title 9"/>
          <p:cNvSpPr txBox="1">
            <a:spLocks/>
          </p:cNvSpPr>
          <p:nvPr/>
        </p:nvSpPr>
        <p:spPr>
          <a:xfrm>
            <a:off x="5445057" y="337024"/>
            <a:ext cx="6784092" cy="917575"/>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smtClean="0"/>
              <a:t>Superior audio </a:t>
            </a:r>
            <a:br>
              <a:rPr lang="en-US" dirty="0" smtClean="0"/>
            </a:br>
            <a:r>
              <a:rPr lang="en-US" dirty="0" smtClean="0"/>
              <a:t>and video experience</a:t>
            </a:r>
            <a:endParaRPr lang="en-US" dirty="0"/>
          </a:p>
        </p:txBody>
      </p:sp>
      <p:sp>
        <p:nvSpPr>
          <p:cNvPr id="18" name="Rectangle 17"/>
          <p:cNvSpPr/>
          <p:nvPr/>
        </p:nvSpPr>
        <p:spPr>
          <a:xfrm>
            <a:off x="9294713" y="2308555"/>
            <a:ext cx="2260543" cy="561164"/>
          </a:xfrm>
          <a:prstGeom prst="rect">
            <a:avLst/>
          </a:prstGeom>
          <a:solidFill>
            <a:schemeClr val="tx2"/>
          </a:solidFill>
          <a:ln w="19050">
            <a:noFill/>
            <a:prstDash val="solid"/>
            <a:miter lim="800000"/>
          </a:ln>
          <a:effectLst/>
        </p:spPr>
        <p:txBody>
          <a:bodyPr wrap="square" lIns="91440" tIns="29139" rIns="93244" bIns="29139" rtlCol="0" anchor="ctr" anchorCtr="0">
            <a:noAutofit/>
          </a:bodyPr>
          <a:lstStyle/>
          <a:p>
            <a:pPr marL="0" lvl="1" defTabSz="932348">
              <a:lnSpc>
                <a:spcPct val="90000"/>
              </a:lnSpc>
            </a:pPr>
            <a:r>
              <a:rPr lang="en-US" sz="1632" dirty="0">
                <a:gradFill>
                  <a:gsLst>
                    <a:gs pos="2917">
                      <a:schemeClr val="bg1"/>
                    </a:gs>
                    <a:gs pos="100000">
                      <a:schemeClr val="bg1"/>
                    </a:gs>
                  </a:gsLst>
                  <a:lin ang="5400000" scaled="0"/>
                </a:gradFill>
              </a:rPr>
              <a:t>Network health monitor</a:t>
            </a:r>
          </a:p>
        </p:txBody>
      </p:sp>
      <p:sp>
        <p:nvSpPr>
          <p:cNvPr id="19" name="Rectangle 18"/>
          <p:cNvSpPr/>
          <p:nvPr/>
        </p:nvSpPr>
        <p:spPr>
          <a:xfrm>
            <a:off x="6290081" y="5572634"/>
            <a:ext cx="1742201" cy="561164"/>
          </a:xfrm>
          <a:prstGeom prst="rect">
            <a:avLst/>
          </a:prstGeom>
          <a:solidFill>
            <a:schemeClr val="tx2"/>
          </a:solidFill>
          <a:ln w="19050">
            <a:noFill/>
            <a:prstDash val="solid"/>
            <a:miter lim="800000"/>
          </a:ln>
          <a:effectLst/>
        </p:spPr>
        <p:txBody>
          <a:bodyPr wrap="square" lIns="91440" tIns="29139" rIns="93244" bIns="29139" rtlCol="0" anchor="ctr" anchorCtr="0">
            <a:noAutofit/>
          </a:bodyPr>
          <a:lstStyle/>
          <a:p>
            <a:pPr marL="0" lvl="1" defTabSz="932348">
              <a:lnSpc>
                <a:spcPct val="90000"/>
              </a:lnSpc>
            </a:pPr>
            <a:r>
              <a:rPr lang="en-US" sz="1632" dirty="0">
                <a:gradFill>
                  <a:gsLst>
                    <a:gs pos="2917">
                      <a:schemeClr val="bg1"/>
                    </a:gs>
                    <a:gs pos="100000">
                      <a:schemeClr val="bg1"/>
                    </a:gs>
                  </a:gsLst>
                  <a:lin ang="5400000" scaled="0"/>
                </a:gradFill>
              </a:rPr>
              <a:t>Fast in-call </a:t>
            </a:r>
            <a:br>
              <a:rPr lang="en-US" sz="1632" dirty="0">
                <a:gradFill>
                  <a:gsLst>
                    <a:gs pos="2917">
                      <a:schemeClr val="bg1"/>
                    </a:gs>
                    <a:gs pos="100000">
                      <a:schemeClr val="bg1"/>
                    </a:gs>
                  </a:gsLst>
                  <a:lin ang="5400000" scaled="0"/>
                </a:gradFill>
              </a:rPr>
            </a:br>
            <a:r>
              <a:rPr lang="en-US" sz="1632" dirty="0">
                <a:gradFill>
                  <a:gsLst>
                    <a:gs pos="2917">
                      <a:schemeClr val="bg1"/>
                    </a:gs>
                    <a:gs pos="100000">
                      <a:schemeClr val="bg1"/>
                    </a:gs>
                  </a:gsLst>
                  <a:lin ang="5400000" scaled="0"/>
                </a:gradFill>
              </a:rPr>
              <a:t>device switching</a:t>
            </a:r>
          </a:p>
        </p:txBody>
      </p:sp>
    </p:spTree>
    <p:extLst>
      <p:ext uri="{BB962C8B-B14F-4D97-AF65-F5344CB8AC3E}">
        <p14:creationId xmlns:p14="http://schemas.microsoft.com/office/powerpoint/2010/main" val="55400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a:t>
            </a:r>
            <a:endParaRPr lang="en-US" dirty="0"/>
          </a:p>
        </p:txBody>
      </p:sp>
      <p:sp>
        <p:nvSpPr>
          <p:cNvPr id="4" name="Text Placeholder 3"/>
          <p:cNvSpPr>
            <a:spLocks noGrp="1"/>
          </p:cNvSpPr>
          <p:nvPr>
            <p:ph type="body" sz="quarter" idx="12"/>
          </p:nvPr>
        </p:nvSpPr>
        <p:spPr>
          <a:xfrm>
            <a:off x="292323" y="3307156"/>
            <a:ext cx="10058401" cy="738664"/>
          </a:xfrm>
        </p:spPr>
        <p:txBody>
          <a:bodyPr/>
          <a:lstStyle/>
          <a:p>
            <a:r>
              <a:rPr lang="en-US" dirty="0" smtClean="0"/>
              <a:t>Jabra Intelligent Call Transfer</a:t>
            </a:r>
          </a:p>
        </p:txBody>
      </p:sp>
    </p:spTree>
    <p:extLst>
      <p:ext uri="{BB962C8B-B14F-4D97-AF65-F5344CB8AC3E}">
        <p14:creationId xmlns:p14="http://schemas.microsoft.com/office/powerpoint/2010/main" val="6944085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 y="0"/>
            <a:ext cx="12473889" cy="6995160"/>
          </a:xfrm>
          <a:prstGeom prst="rect">
            <a:avLst/>
          </a:prstGeom>
        </p:spPr>
      </p:pic>
      <p:sp>
        <p:nvSpPr>
          <p:cNvPr id="6" name="Rectangle 5"/>
          <p:cNvSpPr/>
          <p:nvPr/>
        </p:nvSpPr>
        <p:spPr bwMode="auto">
          <a:xfrm>
            <a:off x="1" y="481263"/>
            <a:ext cx="12436156" cy="1828800"/>
          </a:xfrm>
          <a:prstGeom prst="rect">
            <a:avLst/>
          </a:prstGeom>
          <a:solidFill>
            <a:schemeClr val="tx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94944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2400" dirty="0">
                <a:gradFill>
                  <a:gsLst>
                    <a:gs pos="14173">
                      <a:srgbClr val="FFFFFF"/>
                    </a:gs>
                    <a:gs pos="32000">
                      <a:srgbClr val="FFFFFF"/>
                    </a:gs>
                  </a:gsLst>
                  <a:lin ang="5400000" scaled="0"/>
                </a:gradFill>
                <a:latin typeface="Segoe UI Light"/>
              </a:rPr>
              <a:t>Simple call management</a:t>
            </a:r>
          </a:p>
          <a:p>
            <a:pPr defTabSz="932472" fontAlgn="base">
              <a:spcBef>
                <a:spcPct val="0"/>
              </a:spcBef>
              <a:spcAft>
                <a:spcPct val="0"/>
              </a:spcAft>
            </a:pPr>
            <a:r>
              <a:rPr lang="en-US" sz="2400" dirty="0">
                <a:gradFill>
                  <a:gsLst>
                    <a:gs pos="14173">
                      <a:srgbClr val="FFFFFF"/>
                    </a:gs>
                    <a:gs pos="32000">
                      <a:srgbClr val="FFFFFF"/>
                    </a:gs>
                  </a:gsLst>
                  <a:lin ang="5400000" scaled="0"/>
                </a:gradFill>
                <a:latin typeface="Segoe UI Light"/>
              </a:rPr>
              <a:t>Emergency and location awareness</a:t>
            </a:r>
          </a:p>
          <a:p>
            <a:pPr defTabSz="932472" fontAlgn="base">
              <a:spcBef>
                <a:spcPct val="0"/>
              </a:spcBef>
              <a:spcAft>
                <a:spcPct val="0"/>
              </a:spcAft>
            </a:pPr>
            <a:r>
              <a:rPr lang="en-US" sz="2400" dirty="0">
                <a:gradFill>
                  <a:gsLst>
                    <a:gs pos="14173">
                      <a:srgbClr val="FFFFFF"/>
                    </a:gs>
                    <a:gs pos="32000">
                      <a:srgbClr val="FFFFFF"/>
                    </a:gs>
                  </a:gsLst>
                  <a:lin ang="5400000" scaled="0"/>
                </a:gradFill>
                <a:latin typeface="Segoe UI Light"/>
              </a:rPr>
              <a:t>Completely integrated PSTN dialing</a:t>
            </a:r>
          </a:p>
        </p:txBody>
      </p:sp>
      <p:sp>
        <p:nvSpPr>
          <p:cNvPr id="7" name="Title 3"/>
          <p:cNvSpPr txBox="1">
            <a:spLocks/>
          </p:cNvSpPr>
          <p:nvPr/>
        </p:nvSpPr>
        <p:spPr>
          <a:xfrm>
            <a:off x="315310" y="933677"/>
            <a:ext cx="6464300" cy="840230"/>
          </a:xfrm>
          <a:prstGeom prst="rect">
            <a:avLst/>
          </a:prstGeom>
          <a:noFill/>
        </p:spPr>
        <p:txBody>
          <a:bodyPr vert="horz" wrap="square" lIns="91440" tIns="45720" rIns="91440" bIns="45720" rtlCol="0" anchor="ctr" anchorCtr="0">
            <a:spAutoFit/>
          </a:bodyPr>
          <a:lstStyle>
            <a:lvl1pPr algn="l" defTabSz="932742" rtl="0" eaLnBrk="1" latinLnBrk="0" hangingPunct="1">
              <a:lnSpc>
                <a:spcPct val="90000"/>
              </a:lnSpc>
              <a:spcBef>
                <a:spcPct val="0"/>
              </a:spcBef>
              <a:buNone/>
              <a:defRPr lang="en-US" sz="7200" b="0" kern="1200" cap="none" spc="-100" baseline="0">
                <a:ln w="3175">
                  <a:noFill/>
                </a:ln>
                <a:gradFill>
                  <a:gsLst>
                    <a:gs pos="100000">
                      <a:schemeClr val="tx1"/>
                    </a:gs>
                    <a:gs pos="0">
                      <a:schemeClr val="tx1"/>
                    </a:gs>
                  </a:gsLst>
                  <a:lin ang="5400000" scaled="0"/>
                </a:gradFill>
                <a:effectLst/>
                <a:latin typeface="+mj-lt"/>
                <a:ea typeface="+mn-ea"/>
                <a:cs typeface="Segoe UI" pitchFamily="34" charset="0"/>
              </a:defRPr>
            </a:lvl1pPr>
          </a:lstStyle>
          <a:p>
            <a:pPr>
              <a:defRPr/>
            </a:pPr>
            <a:r>
              <a:rPr sz="5400" dirty="0" smtClean="0">
                <a:gradFill>
                  <a:gsLst>
                    <a:gs pos="100000">
                      <a:srgbClr val="FFFFFF"/>
                    </a:gs>
                    <a:gs pos="0">
                      <a:srgbClr val="FFFFFF"/>
                    </a:gs>
                  </a:gsLst>
                  <a:lin ang="5400000" scaled="0"/>
                </a:gradFill>
              </a:rPr>
              <a:t>PSTN calling</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337" y="1227135"/>
            <a:ext cx="1341385" cy="1620839"/>
          </a:xfrm>
          <a:prstGeom prst="rect">
            <a:avLst/>
          </a:prstGeom>
        </p:spPr>
      </p:pic>
    </p:spTree>
    <p:extLst>
      <p:ext uri="{BB962C8B-B14F-4D97-AF65-F5344CB8AC3E}">
        <p14:creationId xmlns:p14="http://schemas.microsoft.com/office/powerpoint/2010/main" val="3952645471"/>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01390" y="295274"/>
            <a:ext cx="6677478" cy="917575"/>
          </a:xfrm>
        </p:spPr>
        <p:txBody>
          <a:bodyPr/>
          <a:lstStyle/>
          <a:p>
            <a:r>
              <a:rPr lang="en-US" dirty="0" smtClean="0"/>
              <a:t>Simple call management</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918" y="3920562"/>
            <a:ext cx="4984661" cy="2757032"/>
          </a:xfrm>
          <a:prstGeom prst="rect">
            <a:avLst/>
          </a:prstGeom>
          <a:ln>
            <a:noFill/>
          </a:ln>
          <a:effectLst>
            <a:outerShdw blurRad="63500" sx="101000" sy="101000" algn="ctr"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068" y="1229844"/>
            <a:ext cx="6309297" cy="2632022"/>
          </a:xfrm>
          <a:prstGeom prst="rect">
            <a:avLst/>
          </a:prstGeom>
        </p:spPr>
      </p:pic>
      <p:sp>
        <p:nvSpPr>
          <p:cNvPr id="9" name="Rectangle 8"/>
          <p:cNvSpPr/>
          <p:nvPr/>
        </p:nvSpPr>
        <p:spPr bwMode="auto">
          <a:xfrm>
            <a:off x="7077472" y="1"/>
            <a:ext cx="5380111" cy="700026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marL="171624" lvl="1" fontAlgn="base">
              <a:spcBef>
                <a:spcPct val="20000"/>
              </a:spcBef>
              <a:spcAft>
                <a:spcPts val="612"/>
              </a:spcAft>
              <a:buClr>
                <a:schemeClr val="bg1"/>
              </a:buClr>
              <a:buSzPct val="130000"/>
              <a:defRPr/>
            </a:pPr>
            <a:endParaRPr lang="en-US" sz="2400" spc="-71" dirty="0">
              <a:gradFill>
                <a:gsLst>
                  <a:gs pos="39370">
                    <a:srgbClr val="FFFFFF"/>
                  </a:gs>
                  <a:gs pos="86000">
                    <a:srgbClr val="FFFFFF"/>
                  </a:gs>
                </a:gsLst>
                <a:lin ang="5400000" scaled="0"/>
              </a:gradFill>
              <a:latin typeface="+mj-lt"/>
              <a:cs typeface="Segoe UI Light" panose="020B0502040204020203" pitchFamily="34" charset="0"/>
            </a:endParaRPr>
          </a:p>
        </p:txBody>
      </p:sp>
      <p:sp>
        <p:nvSpPr>
          <p:cNvPr id="11" name="TextBox 10"/>
          <p:cNvSpPr txBox="1"/>
          <p:nvPr/>
        </p:nvSpPr>
        <p:spPr>
          <a:xfrm>
            <a:off x="7352174" y="313818"/>
            <a:ext cx="4937706" cy="1003352"/>
          </a:xfrm>
          <a:prstGeom prst="rect">
            <a:avLst/>
          </a:prstGeom>
          <a:noFill/>
        </p:spPr>
        <p:txBody>
          <a:bodyPr wrap="square" lIns="182880" tIns="146304" rIns="91440" bIns="146304" rtlCol="0">
            <a:spAutoFit/>
          </a:bodyPr>
          <a:lstStyle/>
          <a:p>
            <a:pPr defTabSz="932000"/>
            <a:r>
              <a:rPr lang="en-US" sz="2300" i="1" spc="-71" dirty="0">
                <a:solidFill>
                  <a:schemeClr val="bg1"/>
                </a:solidFill>
              </a:rPr>
              <a:t>Great call management for users, </a:t>
            </a:r>
            <a:br>
              <a:rPr lang="en-US" sz="2300" i="1" spc="-71" dirty="0">
                <a:solidFill>
                  <a:schemeClr val="bg1"/>
                </a:solidFill>
              </a:rPr>
            </a:br>
            <a:r>
              <a:rPr lang="en-US" sz="2300" i="1" spc="-71" dirty="0">
                <a:solidFill>
                  <a:schemeClr val="bg1"/>
                </a:solidFill>
              </a:rPr>
              <a:t>from PBX phones to Skype endpoints</a:t>
            </a:r>
          </a:p>
        </p:txBody>
      </p:sp>
      <p:sp>
        <p:nvSpPr>
          <p:cNvPr id="12" name="Text Placeholder 2"/>
          <p:cNvSpPr txBox="1">
            <a:spLocks/>
          </p:cNvSpPr>
          <p:nvPr/>
        </p:nvSpPr>
        <p:spPr>
          <a:xfrm>
            <a:off x="7352110" y="1827297"/>
            <a:ext cx="5105473" cy="4663740"/>
          </a:xfrm>
          <a:prstGeom prst="rect">
            <a:avLst/>
          </a:prstGeom>
        </p:spPr>
        <p:txBody>
          <a:bodyPr lIns="182880" tIns="146304" rIns="182880" bIns="146304"/>
          <a:lstStyle>
            <a:lvl1pPr marL="339711" marR="0" indent="-339711" algn="l" defTabSz="914325" rtl="0" eaLnBrk="1" fontAlgn="auto" latinLnBrk="0" hangingPunct="1">
              <a:lnSpc>
                <a:spcPct val="90000"/>
              </a:lnSpc>
              <a:spcBef>
                <a:spcPct val="20000"/>
              </a:spcBef>
              <a:spcAft>
                <a:spcPts val="0"/>
              </a:spcAft>
              <a:buClrTx/>
              <a:buSzPct val="80000"/>
              <a:buFont typeface="Arial" pitchFamily="34" charset="0"/>
              <a:buChar char="•"/>
              <a:tabLst/>
              <a:defRPr sz="3600" kern="1200" spc="-71" baseline="0">
                <a:gradFill>
                  <a:gsLst>
                    <a:gs pos="1250">
                      <a:schemeClr val="bg2"/>
                    </a:gs>
                    <a:gs pos="100000">
                      <a:schemeClr val="bg2"/>
                    </a:gs>
                  </a:gsLst>
                  <a:lin ang="5400000" scaled="0"/>
                </a:gradFill>
                <a:latin typeface="+mj-lt"/>
                <a:ea typeface="+mn-ea"/>
                <a:cs typeface="+mn-cs"/>
              </a:defRPr>
            </a:lvl1pPr>
            <a:lvl2pPr marL="573064" marR="0" indent="-233354" algn="l" defTabSz="914325"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480" marR="0" indent="-225415" algn="l" defTabSz="914325" rtl="0" eaLnBrk="1" fontAlgn="auto" latinLnBrk="0" hangingPunct="1">
              <a:lnSpc>
                <a:spcPct val="90000"/>
              </a:lnSpc>
              <a:spcBef>
                <a:spcPct val="20000"/>
              </a:spcBef>
              <a:spcAft>
                <a:spcPts val="0"/>
              </a:spcAft>
              <a:buClrTx/>
              <a:buSzPct val="90000"/>
              <a:buFont typeface="Wingdings" pitchFamily="2" charset="2"/>
              <a:buChar char=""/>
              <a:tabLst>
                <a:tab pos="798480" algn="l"/>
              </a:tabLst>
              <a:defRPr sz="2400" kern="1200" spc="0" baseline="0">
                <a:gradFill>
                  <a:gsLst>
                    <a:gs pos="1250">
                      <a:schemeClr val="bg2"/>
                    </a:gs>
                    <a:gs pos="100000">
                      <a:schemeClr val="bg2"/>
                    </a:gs>
                  </a:gsLst>
                  <a:lin ang="5400000" scaled="0"/>
                </a:gradFill>
                <a:latin typeface="+mn-lt"/>
                <a:ea typeface="+mn-ea"/>
                <a:cs typeface="+mn-cs"/>
              </a:defRPr>
            </a:lvl3pPr>
            <a:lvl4pPr marL="1030245" marR="0" indent="-231765" algn="l" defTabSz="914325"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660" marR="0" indent="-225415" algn="l" defTabSz="914325" rtl="0" eaLnBrk="1" fontAlgn="auto" latinLnBrk="0" hangingPunct="1">
              <a:lnSpc>
                <a:spcPct val="90000"/>
              </a:lnSpc>
              <a:spcBef>
                <a:spcPct val="20000"/>
              </a:spcBef>
              <a:spcAft>
                <a:spcPts val="0"/>
              </a:spcAft>
              <a:buClrTx/>
              <a:buSzPct val="90000"/>
              <a:buFont typeface="Wingdings" pitchFamily="2" charset="2"/>
              <a:buChar char=""/>
              <a:tabLst>
                <a:tab pos="1255660" algn="l"/>
              </a:tabLst>
              <a:defRPr sz="2000" kern="1200" spc="0" baseline="0">
                <a:gradFill>
                  <a:gsLst>
                    <a:gs pos="1250">
                      <a:schemeClr val="bg2"/>
                    </a:gs>
                    <a:gs pos="100000">
                      <a:schemeClr val="bg2"/>
                    </a:gs>
                  </a:gsLst>
                  <a:lin ang="5400000" scaled="0"/>
                </a:gradFill>
                <a:latin typeface="+mn-lt"/>
                <a:ea typeface="+mn-ea"/>
                <a:cs typeface="+mn-cs"/>
              </a:defRPr>
            </a:lvl5pPr>
            <a:lvl6pPr marL="2514395"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7"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0"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3"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31441">
              <a:lnSpc>
                <a:spcPct val="80000"/>
              </a:lnSpc>
              <a:spcBef>
                <a:spcPts val="1800"/>
              </a:spcBef>
              <a:spcAft>
                <a:spcPts val="600"/>
              </a:spcAft>
              <a:buSzPct val="80000"/>
              <a:buNone/>
              <a:defRPr/>
            </a:pPr>
            <a:r>
              <a:rPr lang="en-US" spc="-71" dirty="0">
                <a:solidFill>
                  <a:schemeClr val="bg1"/>
                </a:solidFill>
                <a:latin typeface="+mj-lt"/>
                <a:cs typeface="Segoe UI Light" panose="020B0502040204020203" pitchFamily="34" charset="0"/>
              </a:rPr>
              <a:t>Extending voice interoperability to the PBX phone with Call via work</a:t>
            </a:r>
          </a:p>
          <a:p>
            <a:pPr marL="0" lvl="1" indent="0" defTabSz="931441">
              <a:lnSpc>
                <a:spcPct val="80000"/>
              </a:lnSpc>
              <a:spcBef>
                <a:spcPts val="1800"/>
              </a:spcBef>
              <a:spcAft>
                <a:spcPts val="600"/>
              </a:spcAft>
              <a:buSzPct val="80000"/>
              <a:buNone/>
              <a:defRPr/>
            </a:pPr>
            <a:r>
              <a:rPr lang="en-US" spc="-71" dirty="0">
                <a:solidFill>
                  <a:schemeClr val="bg1"/>
                </a:solidFill>
                <a:latin typeface="+mj-lt"/>
                <a:cs typeface="Segoe UI Light" panose="020B0502040204020203" pitchFamily="34" charset="0"/>
              </a:rPr>
              <a:t>Call forwarding and simultaneous ringing to other users and numbers</a:t>
            </a:r>
          </a:p>
          <a:p>
            <a:pPr marL="0" lvl="1" indent="0" defTabSz="931441">
              <a:lnSpc>
                <a:spcPct val="80000"/>
              </a:lnSpc>
              <a:spcBef>
                <a:spcPts val="1800"/>
              </a:spcBef>
              <a:spcAft>
                <a:spcPts val="600"/>
              </a:spcAft>
              <a:buSzPct val="80000"/>
              <a:buNone/>
              <a:defRPr/>
            </a:pPr>
            <a:r>
              <a:rPr lang="en-US" spc="-71" dirty="0">
                <a:solidFill>
                  <a:schemeClr val="bg1"/>
                </a:solidFill>
                <a:latin typeface="+mj-lt"/>
                <a:cs typeface="Segoe UI Light" panose="020B0502040204020203" pitchFamily="34" charset="0"/>
              </a:rPr>
              <a:t>Personal call handling with Exchange Unified Messaging</a:t>
            </a:r>
          </a:p>
        </p:txBody>
      </p:sp>
    </p:spTree>
    <p:extLst>
      <p:ext uri="{BB962C8B-B14F-4D97-AF65-F5344CB8AC3E}">
        <p14:creationId xmlns:p14="http://schemas.microsoft.com/office/powerpoint/2010/main" val="3084026021"/>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077472" cy="7004257"/>
          </a:xfrm>
          <a:prstGeom prst="rect">
            <a:avLst/>
          </a:prstGeom>
          <a:effectLst/>
        </p:spPr>
      </p:pic>
      <p:sp>
        <p:nvSpPr>
          <p:cNvPr id="3" name="Rectangle 2"/>
          <p:cNvSpPr/>
          <p:nvPr/>
        </p:nvSpPr>
        <p:spPr bwMode="auto">
          <a:xfrm>
            <a:off x="0" y="0"/>
            <a:ext cx="7077472" cy="4685969"/>
          </a:xfrm>
          <a:prstGeom prst="rect">
            <a:avLst/>
          </a:prstGeom>
          <a:gradFill flip="none" rotWithShape="1">
            <a:gsLst>
              <a:gs pos="14000">
                <a:schemeClr val="bg2">
                  <a:lumMod val="10000"/>
                  <a:alpha val="56000"/>
                </a:schemeClr>
              </a:gs>
              <a:gs pos="73000">
                <a:schemeClr val="bg2">
                  <a:lumMod val="10000"/>
                  <a:alpha val="0"/>
                </a:schemeClr>
              </a:gs>
            </a:gsLst>
            <a:lin ang="540000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 name="Rectangle 7"/>
          <p:cNvSpPr/>
          <p:nvPr/>
        </p:nvSpPr>
        <p:spPr bwMode="auto">
          <a:xfrm>
            <a:off x="7077472" y="1"/>
            <a:ext cx="5380111" cy="700026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marL="171624" lvl="1" fontAlgn="base">
              <a:spcBef>
                <a:spcPct val="20000"/>
              </a:spcBef>
              <a:spcAft>
                <a:spcPts val="612"/>
              </a:spcAft>
              <a:buClr>
                <a:schemeClr val="bg1"/>
              </a:buClr>
              <a:buSzPct val="130000"/>
              <a:defRPr/>
            </a:pPr>
            <a:endParaRPr lang="en-US" sz="2400" spc="-71" dirty="0">
              <a:gradFill>
                <a:gsLst>
                  <a:gs pos="39370">
                    <a:srgbClr val="FFFFFF"/>
                  </a:gs>
                  <a:gs pos="86000">
                    <a:srgbClr val="FFFFFF"/>
                  </a:gs>
                </a:gsLst>
                <a:lin ang="5400000" scaled="0"/>
              </a:gradFill>
              <a:latin typeface="+mj-lt"/>
              <a:cs typeface="Segoe UI Light" panose="020B0502040204020203" pitchFamily="34" charset="0"/>
            </a:endParaRPr>
          </a:p>
        </p:txBody>
      </p:sp>
      <p:sp>
        <p:nvSpPr>
          <p:cNvPr id="9" name="TextBox 8"/>
          <p:cNvSpPr txBox="1"/>
          <p:nvPr/>
        </p:nvSpPr>
        <p:spPr>
          <a:xfrm>
            <a:off x="7352174" y="313818"/>
            <a:ext cx="4937706" cy="1003352"/>
          </a:xfrm>
          <a:prstGeom prst="rect">
            <a:avLst/>
          </a:prstGeom>
          <a:noFill/>
        </p:spPr>
        <p:txBody>
          <a:bodyPr wrap="square" lIns="182880" tIns="146304" rIns="91440" bIns="146304" rtlCol="0">
            <a:spAutoFit/>
          </a:bodyPr>
          <a:lstStyle/>
          <a:p>
            <a:pPr defTabSz="932000"/>
            <a:r>
              <a:rPr lang="en-US" sz="2300" i="1" spc="-71" dirty="0">
                <a:solidFill>
                  <a:schemeClr val="bg1"/>
                </a:solidFill>
              </a:rPr>
              <a:t>Supporting worldwide emergency calling and location-based services</a:t>
            </a:r>
          </a:p>
        </p:txBody>
      </p:sp>
      <p:sp>
        <p:nvSpPr>
          <p:cNvPr id="10" name="Text Placeholder 2"/>
          <p:cNvSpPr txBox="1">
            <a:spLocks/>
          </p:cNvSpPr>
          <p:nvPr/>
        </p:nvSpPr>
        <p:spPr>
          <a:xfrm>
            <a:off x="7352110" y="1346034"/>
            <a:ext cx="5105473" cy="4663740"/>
          </a:xfrm>
          <a:prstGeom prst="rect">
            <a:avLst/>
          </a:prstGeom>
        </p:spPr>
        <p:txBody>
          <a:bodyPr lIns="182880" tIns="146304" rIns="182880" bIns="146304"/>
          <a:lstStyle>
            <a:lvl1pPr marL="339711" marR="0" indent="-339711" algn="l" defTabSz="914325" rtl="0" eaLnBrk="1" fontAlgn="auto" latinLnBrk="0" hangingPunct="1">
              <a:lnSpc>
                <a:spcPct val="90000"/>
              </a:lnSpc>
              <a:spcBef>
                <a:spcPct val="20000"/>
              </a:spcBef>
              <a:spcAft>
                <a:spcPts val="0"/>
              </a:spcAft>
              <a:buClrTx/>
              <a:buSzPct val="80000"/>
              <a:buFont typeface="Arial" pitchFamily="34" charset="0"/>
              <a:buChar char="•"/>
              <a:tabLst/>
              <a:defRPr sz="3600" kern="1200" spc="-71" baseline="0">
                <a:gradFill>
                  <a:gsLst>
                    <a:gs pos="1250">
                      <a:schemeClr val="bg2"/>
                    </a:gs>
                    <a:gs pos="100000">
                      <a:schemeClr val="bg2"/>
                    </a:gs>
                  </a:gsLst>
                  <a:lin ang="5400000" scaled="0"/>
                </a:gradFill>
                <a:latin typeface="+mj-lt"/>
                <a:ea typeface="+mn-ea"/>
                <a:cs typeface="+mn-cs"/>
              </a:defRPr>
            </a:lvl1pPr>
            <a:lvl2pPr marL="573064" marR="0" indent="-233354" algn="l" defTabSz="914325"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480" marR="0" indent="-225415" algn="l" defTabSz="914325" rtl="0" eaLnBrk="1" fontAlgn="auto" latinLnBrk="0" hangingPunct="1">
              <a:lnSpc>
                <a:spcPct val="90000"/>
              </a:lnSpc>
              <a:spcBef>
                <a:spcPct val="20000"/>
              </a:spcBef>
              <a:spcAft>
                <a:spcPts val="0"/>
              </a:spcAft>
              <a:buClrTx/>
              <a:buSzPct val="90000"/>
              <a:buFont typeface="Wingdings" pitchFamily="2" charset="2"/>
              <a:buChar char=""/>
              <a:tabLst>
                <a:tab pos="798480" algn="l"/>
              </a:tabLst>
              <a:defRPr sz="2400" kern="1200" spc="0" baseline="0">
                <a:gradFill>
                  <a:gsLst>
                    <a:gs pos="1250">
                      <a:schemeClr val="bg2"/>
                    </a:gs>
                    <a:gs pos="100000">
                      <a:schemeClr val="bg2"/>
                    </a:gs>
                  </a:gsLst>
                  <a:lin ang="5400000" scaled="0"/>
                </a:gradFill>
                <a:latin typeface="+mn-lt"/>
                <a:ea typeface="+mn-ea"/>
                <a:cs typeface="+mn-cs"/>
              </a:defRPr>
            </a:lvl3pPr>
            <a:lvl4pPr marL="1030245" marR="0" indent="-231765" algn="l" defTabSz="914325"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660" marR="0" indent="-225415" algn="l" defTabSz="914325" rtl="0" eaLnBrk="1" fontAlgn="auto" latinLnBrk="0" hangingPunct="1">
              <a:lnSpc>
                <a:spcPct val="90000"/>
              </a:lnSpc>
              <a:spcBef>
                <a:spcPct val="20000"/>
              </a:spcBef>
              <a:spcAft>
                <a:spcPts val="0"/>
              </a:spcAft>
              <a:buClrTx/>
              <a:buSzPct val="90000"/>
              <a:buFont typeface="Wingdings" pitchFamily="2" charset="2"/>
              <a:buChar char=""/>
              <a:tabLst>
                <a:tab pos="1255660" algn="l"/>
              </a:tabLst>
              <a:defRPr sz="2000" kern="1200" spc="0" baseline="0">
                <a:gradFill>
                  <a:gsLst>
                    <a:gs pos="1250">
                      <a:schemeClr val="bg2"/>
                    </a:gs>
                    <a:gs pos="100000">
                      <a:schemeClr val="bg2"/>
                    </a:gs>
                  </a:gsLst>
                  <a:lin ang="5400000" scaled="0"/>
                </a:gradFill>
                <a:latin typeface="+mn-lt"/>
                <a:ea typeface="+mn-ea"/>
                <a:cs typeface="+mn-cs"/>
              </a:defRPr>
            </a:lvl5pPr>
            <a:lvl6pPr marL="2514395"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7"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0"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3"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624" lvl="1" fontAlgn="base">
              <a:spcAft>
                <a:spcPts val="612"/>
              </a:spcAft>
              <a:buClr>
                <a:schemeClr val="bg1"/>
              </a:buClr>
              <a:buSzPct val="130000"/>
              <a:defRPr/>
            </a:pPr>
            <a:endParaRPr lang="en-US" sz="2448" b="1" spc="-153" dirty="0">
              <a:solidFill>
                <a:schemeClr val="bg1"/>
              </a:solidFill>
            </a:endParaRPr>
          </a:p>
          <a:p>
            <a:pPr marL="0" lvl="1" indent="0" defTabSz="931441">
              <a:lnSpc>
                <a:spcPct val="80000"/>
              </a:lnSpc>
              <a:spcBef>
                <a:spcPts val="1800"/>
              </a:spcBef>
              <a:spcAft>
                <a:spcPts val="600"/>
              </a:spcAft>
              <a:buSzPct val="80000"/>
              <a:buNone/>
              <a:defRPr/>
            </a:pPr>
            <a:r>
              <a:rPr lang="en-US" spc="-71" dirty="0">
                <a:solidFill>
                  <a:schemeClr val="bg1"/>
                </a:solidFill>
                <a:latin typeface="+mj-lt"/>
                <a:cs typeface="Segoe UI Light" panose="020B0502040204020203" pitchFamily="34" charset="0"/>
              </a:rPr>
              <a:t>Emergency dialing with location </a:t>
            </a:r>
            <a:br>
              <a:rPr lang="en-US" spc="-71" dirty="0">
                <a:solidFill>
                  <a:schemeClr val="bg1"/>
                </a:solidFill>
                <a:latin typeface="+mj-lt"/>
                <a:cs typeface="Segoe UI Light" panose="020B0502040204020203" pitchFamily="34" charset="0"/>
              </a:rPr>
            </a:br>
            <a:r>
              <a:rPr lang="en-US" spc="-71" dirty="0">
                <a:solidFill>
                  <a:schemeClr val="bg1"/>
                </a:solidFill>
                <a:latin typeface="+mj-lt"/>
                <a:cs typeface="Segoe UI Light" panose="020B0502040204020203" pitchFamily="34" charset="0"/>
              </a:rPr>
              <a:t>using SIP </a:t>
            </a:r>
            <a:r>
              <a:rPr lang="en-US" spc="-71" dirty="0" err="1">
                <a:solidFill>
                  <a:schemeClr val="bg1"/>
                </a:solidFill>
                <a:latin typeface="+mj-lt"/>
                <a:cs typeface="Segoe UI Light" panose="020B0502040204020203" pitchFamily="34" charset="0"/>
              </a:rPr>
              <a:t>trunking</a:t>
            </a:r>
            <a:r>
              <a:rPr lang="en-US" spc="-71" dirty="0">
                <a:solidFill>
                  <a:schemeClr val="bg1"/>
                </a:solidFill>
                <a:latin typeface="+mj-lt"/>
                <a:cs typeface="Segoe UI Light" panose="020B0502040204020203" pitchFamily="34" charset="0"/>
              </a:rPr>
              <a:t> and ELIN </a:t>
            </a:r>
            <a:br>
              <a:rPr lang="en-US" spc="-71" dirty="0">
                <a:solidFill>
                  <a:schemeClr val="bg1"/>
                </a:solidFill>
                <a:latin typeface="+mj-lt"/>
                <a:cs typeface="Segoe UI Light" panose="020B0502040204020203" pitchFamily="34" charset="0"/>
              </a:rPr>
            </a:br>
            <a:r>
              <a:rPr lang="en-US" spc="-71" dirty="0">
                <a:solidFill>
                  <a:schemeClr val="bg1"/>
                </a:solidFill>
                <a:latin typeface="+mj-lt"/>
                <a:cs typeface="Segoe UI Light" panose="020B0502040204020203" pitchFamily="34" charset="0"/>
              </a:rPr>
              <a:t>gateway capabilities</a:t>
            </a:r>
          </a:p>
          <a:p>
            <a:pPr marL="0" lvl="1" indent="0" defTabSz="931441">
              <a:lnSpc>
                <a:spcPct val="80000"/>
              </a:lnSpc>
              <a:spcBef>
                <a:spcPts val="1800"/>
              </a:spcBef>
              <a:spcAft>
                <a:spcPts val="600"/>
              </a:spcAft>
              <a:buSzPct val="80000"/>
              <a:buNone/>
              <a:defRPr/>
            </a:pPr>
            <a:r>
              <a:rPr lang="en-US" spc="-71" dirty="0">
                <a:solidFill>
                  <a:schemeClr val="bg1"/>
                </a:solidFill>
                <a:latin typeface="+mj-lt"/>
                <a:cs typeface="Segoe UI Light" panose="020B0502040204020203" pitchFamily="34" charset="0"/>
              </a:rPr>
              <a:t>Location-based number translation</a:t>
            </a:r>
          </a:p>
          <a:p>
            <a:pPr marL="0" lvl="1" indent="0" defTabSz="931441">
              <a:lnSpc>
                <a:spcPct val="80000"/>
              </a:lnSpc>
              <a:spcBef>
                <a:spcPts val="1800"/>
              </a:spcBef>
              <a:spcAft>
                <a:spcPts val="600"/>
              </a:spcAft>
              <a:buSzPct val="80000"/>
              <a:buNone/>
              <a:defRPr/>
            </a:pPr>
            <a:r>
              <a:rPr lang="en-US" spc="-71" dirty="0">
                <a:solidFill>
                  <a:schemeClr val="bg1"/>
                </a:solidFill>
                <a:latin typeface="+mj-lt"/>
                <a:cs typeface="Segoe UI Light" panose="020B0502040204020203" pitchFamily="34" charset="0"/>
              </a:rPr>
              <a:t>Malicious call tracing</a:t>
            </a:r>
          </a:p>
          <a:p>
            <a:pPr marL="0" lvl="1" indent="0" defTabSz="931441">
              <a:lnSpc>
                <a:spcPct val="80000"/>
              </a:lnSpc>
              <a:spcBef>
                <a:spcPts val="1800"/>
              </a:spcBef>
              <a:spcAft>
                <a:spcPts val="600"/>
              </a:spcAft>
              <a:buSzPct val="80000"/>
              <a:buNone/>
              <a:defRPr/>
            </a:pPr>
            <a:r>
              <a:rPr lang="en-US" spc="-71" dirty="0">
                <a:solidFill>
                  <a:schemeClr val="bg1"/>
                </a:solidFill>
                <a:latin typeface="+mj-lt"/>
                <a:cs typeface="Segoe UI Light" panose="020B0502040204020203" pitchFamily="34" charset="0"/>
              </a:rPr>
              <a:t>Integrated location discovery</a:t>
            </a:r>
          </a:p>
          <a:p>
            <a:pPr marL="0" lvl="1" indent="0" defTabSz="931441">
              <a:lnSpc>
                <a:spcPct val="80000"/>
              </a:lnSpc>
              <a:spcBef>
                <a:spcPts val="1800"/>
              </a:spcBef>
              <a:spcAft>
                <a:spcPts val="600"/>
              </a:spcAft>
              <a:buSzPct val="80000"/>
              <a:buNone/>
              <a:defRPr/>
            </a:pPr>
            <a:endParaRPr lang="en-US" spc="-71" dirty="0">
              <a:solidFill>
                <a:schemeClr val="bg1"/>
              </a:solidFill>
              <a:latin typeface="+mj-lt"/>
              <a:cs typeface="Segoe UI Light" panose="020B0502040204020203" pitchFamily="34" charset="0"/>
            </a:endParaRPr>
          </a:p>
        </p:txBody>
      </p:sp>
      <p:sp>
        <p:nvSpPr>
          <p:cNvPr id="11" name="Title 7"/>
          <p:cNvSpPr txBox="1">
            <a:spLocks/>
          </p:cNvSpPr>
          <p:nvPr/>
        </p:nvSpPr>
        <p:spPr>
          <a:xfrm>
            <a:off x="301390" y="295274"/>
            <a:ext cx="6677478"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a:gradFill>
                  <a:gsLst>
                    <a:gs pos="0">
                      <a:srgbClr val="FFFFFF"/>
                    </a:gs>
                    <a:gs pos="100000">
                      <a:srgbClr val="FFFFFF"/>
                    </a:gs>
                  </a:gsLst>
                  <a:lin ang="5400000" scaled="0"/>
                </a:gradFill>
                <a:ea typeface="Segoe UI" pitchFamily="34" charset="0"/>
              </a:rPr>
              <a:t>Emergency and </a:t>
            </a:r>
            <a:br>
              <a:rPr lang="en-US" dirty="0">
                <a:gradFill>
                  <a:gsLst>
                    <a:gs pos="0">
                      <a:srgbClr val="FFFFFF"/>
                    </a:gs>
                    <a:gs pos="100000">
                      <a:srgbClr val="FFFFFF"/>
                    </a:gs>
                  </a:gsLst>
                  <a:lin ang="5400000" scaled="0"/>
                </a:gradFill>
                <a:ea typeface="Segoe UI" pitchFamily="34" charset="0"/>
              </a:rPr>
            </a:br>
            <a:r>
              <a:rPr lang="en-US" dirty="0">
                <a:gradFill>
                  <a:gsLst>
                    <a:gs pos="0">
                      <a:srgbClr val="FFFFFF"/>
                    </a:gs>
                    <a:gs pos="100000">
                      <a:srgbClr val="FFFFFF"/>
                    </a:gs>
                  </a:gsLst>
                  <a:lin ang="5400000" scaled="0"/>
                </a:gradFill>
                <a:ea typeface="Segoe UI" pitchFamily="34" charset="0"/>
              </a:rPr>
              <a:t>location awareness</a:t>
            </a:r>
            <a:endParaRPr lang="en-US" dirty="0"/>
          </a:p>
        </p:txBody>
      </p:sp>
    </p:spTree>
    <p:extLst>
      <p:ext uri="{BB962C8B-B14F-4D97-AF65-F5344CB8AC3E}">
        <p14:creationId xmlns:p14="http://schemas.microsoft.com/office/powerpoint/2010/main" val="249319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01390" y="295274"/>
            <a:ext cx="6677478" cy="917575"/>
          </a:xfrm>
        </p:spPr>
        <p:txBody>
          <a:bodyPr/>
          <a:lstStyle/>
          <a:p>
            <a:r>
              <a:rPr lang="en-US" dirty="0"/>
              <a:t>Completely integrated PSTN dialing</a:t>
            </a:r>
          </a:p>
        </p:txBody>
      </p:sp>
      <p:sp>
        <p:nvSpPr>
          <p:cNvPr id="9" name="Rectangle 8"/>
          <p:cNvSpPr/>
          <p:nvPr/>
        </p:nvSpPr>
        <p:spPr bwMode="auto">
          <a:xfrm>
            <a:off x="7077472" y="1"/>
            <a:ext cx="5380111" cy="700026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marL="171624" lvl="1" fontAlgn="base">
              <a:spcBef>
                <a:spcPct val="20000"/>
              </a:spcBef>
              <a:spcAft>
                <a:spcPts val="612"/>
              </a:spcAft>
              <a:buClr>
                <a:schemeClr val="bg1"/>
              </a:buClr>
              <a:buSzPct val="130000"/>
              <a:defRPr/>
            </a:pPr>
            <a:endParaRPr lang="en-US" sz="2400" spc="-71" dirty="0">
              <a:gradFill>
                <a:gsLst>
                  <a:gs pos="39370">
                    <a:srgbClr val="FFFFFF"/>
                  </a:gs>
                  <a:gs pos="86000">
                    <a:srgbClr val="FFFFFF"/>
                  </a:gs>
                </a:gsLst>
                <a:lin ang="5400000" scaled="0"/>
              </a:gradFill>
              <a:latin typeface="+mj-lt"/>
              <a:cs typeface="Segoe UI Light" panose="020B0502040204020203" pitchFamily="34" charset="0"/>
            </a:endParaRPr>
          </a:p>
        </p:txBody>
      </p:sp>
      <p:sp>
        <p:nvSpPr>
          <p:cNvPr id="11" name="TextBox 10"/>
          <p:cNvSpPr txBox="1"/>
          <p:nvPr/>
        </p:nvSpPr>
        <p:spPr>
          <a:xfrm>
            <a:off x="7352174" y="313818"/>
            <a:ext cx="4937706" cy="1003352"/>
          </a:xfrm>
          <a:prstGeom prst="rect">
            <a:avLst/>
          </a:prstGeom>
          <a:noFill/>
        </p:spPr>
        <p:txBody>
          <a:bodyPr wrap="square" lIns="182880" tIns="146304" rIns="91440" bIns="146304" rtlCol="0">
            <a:spAutoFit/>
          </a:bodyPr>
          <a:lstStyle/>
          <a:p>
            <a:pPr defTabSz="932000"/>
            <a:r>
              <a:rPr lang="en-US" sz="2300" i="1" spc="-71" dirty="0">
                <a:solidFill>
                  <a:schemeClr val="bg1"/>
                </a:solidFill>
              </a:rPr>
              <a:t>Complete PSTN </a:t>
            </a:r>
            <a:r>
              <a:rPr lang="en-US" sz="2300" i="1" spc="-71" dirty="0" smtClean="0">
                <a:solidFill>
                  <a:schemeClr val="bg1"/>
                </a:solidFill>
              </a:rPr>
              <a:t>dialing </a:t>
            </a:r>
            <a:r>
              <a:rPr lang="en-US" sz="2300" i="1" spc="-71" dirty="0">
                <a:solidFill>
                  <a:schemeClr val="bg1"/>
                </a:solidFill>
              </a:rPr>
              <a:t>easily available on web, </a:t>
            </a:r>
            <a:r>
              <a:rPr lang="en-US" sz="2300" i="1" spc="-71" dirty="0" smtClean="0">
                <a:solidFill>
                  <a:schemeClr val="bg1"/>
                </a:solidFill>
              </a:rPr>
              <a:t>mobile, and </a:t>
            </a:r>
            <a:r>
              <a:rPr lang="en-US" sz="2300" i="1" spc="-71" dirty="0">
                <a:solidFill>
                  <a:schemeClr val="bg1"/>
                </a:solidFill>
              </a:rPr>
              <a:t>rich clients</a:t>
            </a:r>
          </a:p>
        </p:txBody>
      </p:sp>
      <p:sp>
        <p:nvSpPr>
          <p:cNvPr id="12" name="Text Placeholder 2"/>
          <p:cNvSpPr txBox="1">
            <a:spLocks/>
          </p:cNvSpPr>
          <p:nvPr/>
        </p:nvSpPr>
        <p:spPr>
          <a:xfrm>
            <a:off x="7352110" y="1827297"/>
            <a:ext cx="5105473" cy="4663740"/>
          </a:xfrm>
          <a:prstGeom prst="rect">
            <a:avLst/>
          </a:prstGeom>
        </p:spPr>
        <p:txBody>
          <a:bodyPr lIns="182880" tIns="146304" rIns="182880" bIns="146304"/>
          <a:lstStyle>
            <a:lvl1pPr marL="339711" marR="0" indent="-339711" algn="l" defTabSz="914325" rtl="0" eaLnBrk="1" fontAlgn="auto" latinLnBrk="0" hangingPunct="1">
              <a:lnSpc>
                <a:spcPct val="90000"/>
              </a:lnSpc>
              <a:spcBef>
                <a:spcPct val="20000"/>
              </a:spcBef>
              <a:spcAft>
                <a:spcPts val="0"/>
              </a:spcAft>
              <a:buClrTx/>
              <a:buSzPct val="80000"/>
              <a:buFont typeface="Arial" pitchFamily="34" charset="0"/>
              <a:buChar char="•"/>
              <a:tabLst/>
              <a:defRPr sz="3600" kern="1200" spc="-71" baseline="0">
                <a:gradFill>
                  <a:gsLst>
                    <a:gs pos="1250">
                      <a:schemeClr val="bg2"/>
                    </a:gs>
                    <a:gs pos="100000">
                      <a:schemeClr val="bg2"/>
                    </a:gs>
                  </a:gsLst>
                  <a:lin ang="5400000" scaled="0"/>
                </a:gradFill>
                <a:latin typeface="+mj-lt"/>
                <a:ea typeface="+mn-ea"/>
                <a:cs typeface="+mn-cs"/>
              </a:defRPr>
            </a:lvl1pPr>
            <a:lvl2pPr marL="573064" marR="0" indent="-233354" algn="l" defTabSz="914325"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480" marR="0" indent="-225415" algn="l" defTabSz="914325" rtl="0" eaLnBrk="1" fontAlgn="auto" latinLnBrk="0" hangingPunct="1">
              <a:lnSpc>
                <a:spcPct val="90000"/>
              </a:lnSpc>
              <a:spcBef>
                <a:spcPct val="20000"/>
              </a:spcBef>
              <a:spcAft>
                <a:spcPts val="0"/>
              </a:spcAft>
              <a:buClrTx/>
              <a:buSzPct val="90000"/>
              <a:buFont typeface="Wingdings" pitchFamily="2" charset="2"/>
              <a:buChar char=""/>
              <a:tabLst>
                <a:tab pos="798480" algn="l"/>
              </a:tabLst>
              <a:defRPr sz="2400" kern="1200" spc="0" baseline="0">
                <a:gradFill>
                  <a:gsLst>
                    <a:gs pos="1250">
                      <a:schemeClr val="bg2"/>
                    </a:gs>
                    <a:gs pos="100000">
                      <a:schemeClr val="bg2"/>
                    </a:gs>
                  </a:gsLst>
                  <a:lin ang="5400000" scaled="0"/>
                </a:gradFill>
                <a:latin typeface="+mn-lt"/>
                <a:ea typeface="+mn-ea"/>
                <a:cs typeface="+mn-cs"/>
              </a:defRPr>
            </a:lvl3pPr>
            <a:lvl4pPr marL="1030245" marR="0" indent="-231765" algn="l" defTabSz="914325"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660" marR="0" indent="-225415" algn="l" defTabSz="914325" rtl="0" eaLnBrk="1" fontAlgn="auto" latinLnBrk="0" hangingPunct="1">
              <a:lnSpc>
                <a:spcPct val="90000"/>
              </a:lnSpc>
              <a:spcBef>
                <a:spcPct val="20000"/>
              </a:spcBef>
              <a:spcAft>
                <a:spcPts val="0"/>
              </a:spcAft>
              <a:buClrTx/>
              <a:buSzPct val="90000"/>
              <a:buFont typeface="Wingdings" pitchFamily="2" charset="2"/>
              <a:buChar char=""/>
              <a:tabLst>
                <a:tab pos="1255660" algn="l"/>
              </a:tabLst>
              <a:defRPr sz="2000" kern="1200" spc="0" baseline="0">
                <a:gradFill>
                  <a:gsLst>
                    <a:gs pos="1250">
                      <a:schemeClr val="bg2"/>
                    </a:gs>
                    <a:gs pos="100000">
                      <a:schemeClr val="bg2"/>
                    </a:gs>
                  </a:gsLst>
                  <a:lin ang="5400000" scaled="0"/>
                </a:gradFill>
                <a:latin typeface="+mn-lt"/>
                <a:ea typeface="+mn-ea"/>
                <a:cs typeface="+mn-cs"/>
              </a:defRPr>
            </a:lvl5pPr>
            <a:lvl6pPr marL="2514395"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7"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0"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3"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31441">
              <a:lnSpc>
                <a:spcPct val="80000"/>
              </a:lnSpc>
              <a:spcBef>
                <a:spcPts val="1800"/>
              </a:spcBef>
              <a:spcAft>
                <a:spcPts val="600"/>
              </a:spcAft>
              <a:buSzPct val="80000"/>
              <a:buNone/>
              <a:defRPr/>
            </a:pPr>
            <a:r>
              <a:rPr lang="en-US" spc="-71" dirty="0">
                <a:solidFill>
                  <a:schemeClr val="bg1"/>
                </a:solidFill>
                <a:latin typeface="+mj-lt"/>
                <a:cs typeface="Segoe UI Light" panose="020B0502040204020203" pitchFamily="34" charset="0"/>
              </a:rPr>
              <a:t>Dial by name and by </a:t>
            </a:r>
            <a:r>
              <a:rPr lang="en-US" spc="-71" dirty="0" smtClean="0">
                <a:solidFill>
                  <a:schemeClr val="bg1"/>
                </a:solidFill>
                <a:latin typeface="+mj-lt"/>
                <a:cs typeface="Segoe UI Light" panose="020B0502040204020203" pitchFamily="34" charset="0"/>
              </a:rPr>
              <a:t>number</a:t>
            </a:r>
            <a:endParaRPr lang="en-US" spc="-71" dirty="0">
              <a:solidFill>
                <a:schemeClr val="bg1"/>
              </a:solidFill>
              <a:latin typeface="+mj-lt"/>
              <a:cs typeface="Segoe UI Light" panose="020B0502040204020203" pitchFamily="34" charset="0"/>
            </a:endParaRPr>
          </a:p>
          <a:p>
            <a:pPr marL="0" lvl="1" indent="0" defTabSz="931441">
              <a:lnSpc>
                <a:spcPct val="80000"/>
              </a:lnSpc>
              <a:spcBef>
                <a:spcPts val="1800"/>
              </a:spcBef>
              <a:spcAft>
                <a:spcPts val="600"/>
              </a:spcAft>
              <a:buSzPct val="80000"/>
              <a:buNone/>
              <a:defRPr/>
            </a:pPr>
            <a:r>
              <a:rPr lang="en-US" spc="-71" dirty="0">
                <a:solidFill>
                  <a:schemeClr val="bg1"/>
                </a:solidFill>
                <a:latin typeface="+mj-lt"/>
                <a:cs typeface="Segoe UI Light" panose="020B0502040204020203" pitchFamily="34" charset="0"/>
              </a:rPr>
              <a:t>Integrated dial pad </a:t>
            </a:r>
          </a:p>
          <a:p>
            <a:pPr marL="0" lvl="1" indent="0" defTabSz="931441">
              <a:lnSpc>
                <a:spcPct val="80000"/>
              </a:lnSpc>
              <a:spcBef>
                <a:spcPts val="1800"/>
              </a:spcBef>
              <a:spcAft>
                <a:spcPts val="600"/>
              </a:spcAft>
              <a:buSzPct val="80000"/>
              <a:buNone/>
              <a:defRPr/>
            </a:pPr>
            <a:r>
              <a:rPr lang="en-US" spc="-71" dirty="0">
                <a:solidFill>
                  <a:schemeClr val="bg1"/>
                </a:solidFill>
                <a:latin typeface="+mj-lt"/>
                <a:cs typeface="Segoe UI Light" panose="020B0502040204020203" pitchFamily="34" charset="0"/>
              </a:rPr>
              <a:t>Inbound DIDs for users &amp; support for extension based </a:t>
            </a:r>
            <a:r>
              <a:rPr lang="en-US" spc="-71" dirty="0" smtClean="0">
                <a:solidFill>
                  <a:schemeClr val="bg1"/>
                </a:solidFill>
                <a:latin typeface="+mj-lt"/>
                <a:cs typeface="Segoe UI Light" panose="020B0502040204020203" pitchFamily="34" charset="0"/>
              </a:rPr>
              <a:t>dialing</a:t>
            </a:r>
            <a:endParaRPr lang="en-US" spc="-71" dirty="0">
              <a:solidFill>
                <a:schemeClr val="bg1"/>
              </a:solidFill>
              <a:latin typeface="+mj-lt"/>
              <a:cs typeface="Segoe UI Light" panose="020B0502040204020203" pitchFamily="34" charset="0"/>
            </a:endParaRPr>
          </a:p>
          <a:p>
            <a:pPr marL="0" lvl="1" indent="0" defTabSz="931441">
              <a:lnSpc>
                <a:spcPct val="80000"/>
              </a:lnSpc>
              <a:spcBef>
                <a:spcPts val="1800"/>
              </a:spcBef>
              <a:spcAft>
                <a:spcPts val="600"/>
              </a:spcAft>
              <a:buSzPct val="80000"/>
              <a:buNone/>
              <a:defRPr/>
            </a:pPr>
            <a:r>
              <a:rPr lang="en-US" spc="-71" dirty="0">
                <a:solidFill>
                  <a:schemeClr val="bg1"/>
                </a:solidFill>
                <a:latin typeface="+mj-lt"/>
                <a:cs typeface="Segoe UI Light" panose="020B0502040204020203" pitchFamily="34" charset="0"/>
              </a:rPr>
              <a:t>Calling from Office apps &amp; browser</a:t>
            </a:r>
          </a:p>
        </p:txBody>
      </p:sp>
      <p:grpSp>
        <p:nvGrpSpPr>
          <p:cNvPr id="10" name="Group 3"/>
          <p:cNvGrpSpPr/>
          <p:nvPr/>
        </p:nvGrpSpPr>
        <p:grpSpPr>
          <a:xfrm>
            <a:off x="913112" y="1994503"/>
            <a:ext cx="6033979" cy="3005518"/>
            <a:chOff x="204952" y="3381702"/>
            <a:chExt cx="6884176" cy="342900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52" y="3381702"/>
              <a:ext cx="6884176" cy="342900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Oval 13"/>
            <p:cNvSpPr/>
            <p:nvPr/>
          </p:nvSpPr>
          <p:spPr bwMode="auto">
            <a:xfrm>
              <a:off x="4863663" y="3744308"/>
              <a:ext cx="1883980" cy="433552"/>
            </a:xfrm>
            <a:prstGeom prst="ellipse">
              <a:avLst/>
            </a:prstGeom>
            <a:noFill/>
            <a:ln w="28575">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15" name="Oval 14"/>
            <p:cNvSpPr/>
            <p:nvPr/>
          </p:nvSpPr>
          <p:spPr bwMode="auto">
            <a:xfrm>
              <a:off x="4122683" y="4256690"/>
              <a:ext cx="1883980" cy="433552"/>
            </a:xfrm>
            <a:prstGeom prst="ellipse">
              <a:avLst/>
            </a:prstGeom>
            <a:noFill/>
            <a:ln w="28575">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16" name="Oval 15"/>
            <p:cNvSpPr/>
            <p:nvPr/>
          </p:nvSpPr>
          <p:spPr bwMode="auto">
            <a:xfrm>
              <a:off x="5048909" y="4800601"/>
              <a:ext cx="1883980" cy="433552"/>
            </a:xfrm>
            <a:prstGeom prst="ellipse">
              <a:avLst/>
            </a:prstGeom>
            <a:noFill/>
            <a:ln w="28575">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17" name="Oval 16"/>
            <p:cNvSpPr/>
            <p:nvPr/>
          </p:nvSpPr>
          <p:spPr bwMode="auto">
            <a:xfrm>
              <a:off x="4390697" y="5312983"/>
              <a:ext cx="1883980" cy="433552"/>
            </a:xfrm>
            <a:prstGeom prst="ellipse">
              <a:avLst/>
            </a:prstGeom>
            <a:noFill/>
            <a:ln w="28575">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18" name="Oval 17"/>
            <p:cNvSpPr/>
            <p:nvPr/>
          </p:nvSpPr>
          <p:spPr bwMode="auto">
            <a:xfrm>
              <a:off x="5312987" y="5856225"/>
              <a:ext cx="1776141" cy="433552"/>
            </a:xfrm>
            <a:prstGeom prst="ellipse">
              <a:avLst/>
            </a:prstGeom>
            <a:noFill/>
            <a:ln w="28575">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gr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410" y="3204234"/>
            <a:ext cx="3522959" cy="3317738"/>
          </a:xfrm>
          <a:prstGeom prst="rect">
            <a:avLst/>
          </a:prstGeom>
          <a:ln>
            <a:solidFill>
              <a:schemeClr val="accent5">
                <a:lumMod val="60000"/>
                <a:lumOff val="40000"/>
              </a:schemeClr>
            </a:solidFill>
          </a:ln>
        </p:spPr>
      </p:pic>
    </p:spTree>
    <p:extLst>
      <p:ext uri="{BB962C8B-B14F-4D97-AF65-F5344CB8AC3E}">
        <p14:creationId xmlns:p14="http://schemas.microsoft.com/office/powerpoint/2010/main" val="97503427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9658"/>
          <a:stretch/>
        </p:blipFill>
        <p:spPr>
          <a:xfrm>
            <a:off x="-12700" y="-16551"/>
            <a:ext cx="12439650" cy="92074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9" t="-13505" r="-7"/>
          <a:stretch/>
        </p:blipFill>
        <p:spPr>
          <a:xfrm>
            <a:off x="319" y="204536"/>
            <a:ext cx="12436156" cy="6765889"/>
          </a:xfrm>
          <a:prstGeom prst="rect">
            <a:avLst/>
          </a:prstGeom>
        </p:spPr>
      </p:pic>
      <p:sp>
        <p:nvSpPr>
          <p:cNvPr id="7" name="Rectangle 6"/>
          <p:cNvSpPr/>
          <p:nvPr/>
        </p:nvSpPr>
        <p:spPr bwMode="auto">
          <a:xfrm>
            <a:off x="1" y="481263"/>
            <a:ext cx="12436156" cy="18288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94944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2400" dirty="0">
                <a:solidFill>
                  <a:schemeClr val="bg1"/>
                </a:solidFill>
                <a:latin typeface="Segoe UI Light"/>
              </a:rPr>
              <a:t>Essential features for end-users</a:t>
            </a:r>
          </a:p>
          <a:p>
            <a:pPr defTabSz="932472" fontAlgn="base">
              <a:spcBef>
                <a:spcPct val="0"/>
              </a:spcBef>
              <a:spcAft>
                <a:spcPct val="0"/>
              </a:spcAft>
            </a:pPr>
            <a:r>
              <a:rPr lang="en-US" sz="2400" dirty="0" smtClean="0">
                <a:solidFill>
                  <a:schemeClr val="bg1"/>
                </a:solidFill>
                <a:latin typeface="Segoe UI Light"/>
              </a:rPr>
              <a:t>Advanced call handling</a:t>
            </a:r>
            <a:endParaRPr lang="en-US" sz="2400" dirty="0">
              <a:solidFill>
                <a:schemeClr val="bg1"/>
              </a:solidFill>
              <a:latin typeface="Segoe UI Light"/>
            </a:endParaRPr>
          </a:p>
          <a:p>
            <a:pPr defTabSz="932472" fontAlgn="base">
              <a:spcBef>
                <a:spcPct val="0"/>
              </a:spcBef>
              <a:spcAft>
                <a:spcPct val="0"/>
              </a:spcAft>
            </a:pPr>
            <a:r>
              <a:rPr lang="en-US" sz="2400" dirty="0" smtClean="0">
                <a:solidFill>
                  <a:schemeClr val="bg1"/>
                </a:solidFill>
                <a:latin typeface="Segoe UI Light"/>
              </a:rPr>
              <a:t>Automated call distribution</a:t>
            </a:r>
            <a:endParaRPr lang="en-US" sz="2400" dirty="0">
              <a:solidFill>
                <a:schemeClr val="bg1"/>
              </a:solidFill>
              <a:latin typeface="Segoe UI Light"/>
            </a:endParaRPr>
          </a:p>
        </p:txBody>
      </p:sp>
      <p:sp>
        <p:nvSpPr>
          <p:cNvPr id="8" name="Title 3"/>
          <p:cNvSpPr txBox="1">
            <a:spLocks/>
          </p:cNvSpPr>
          <p:nvPr/>
        </p:nvSpPr>
        <p:spPr>
          <a:xfrm>
            <a:off x="326885" y="587429"/>
            <a:ext cx="6464300" cy="1532727"/>
          </a:xfrm>
          <a:prstGeom prst="rect">
            <a:avLst/>
          </a:prstGeom>
          <a:noFill/>
        </p:spPr>
        <p:txBody>
          <a:bodyPr vert="horz" wrap="square" lIns="91440" tIns="45720" rIns="91440" bIns="45720" rtlCol="0" anchor="ctr" anchorCtr="0">
            <a:spAutoFit/>
          </a:bodyPr>
          <a:lstStyle>
            <a:lvl1pPr algn="l" defTabSz="932742" rtl="0" eaLnBrk="1" latinLnBrk="0" hangingPunct="1">
              <a:lnSpc>
                <a:spcPct val="90000"/>
              </a:lnSpc>
              <a:spcBef>
                <a:spcPct val="0"/>
              </a:spcBef>
              <a:buNone/>
              <a:defRPr lang="en-US" sz="7200" b="0" kern="1200" cap="none" spc="-100" baseline="0">
                <a:ln w="3175">
                  <a:noFill/>
                </a:ln>
                <a:gradFill>
                  <a:gsLst>
                    <a:gs pos="100000">
                      <a:schemeClr val="tx1"/>
                    </a:gs>
                    <a:gs pos="0">
                      <a:schemeClr val="tx1"/>
                    </a:gs>
                  </a:gsLst>
                  <a:lin ang="5400000" scaled="0"/>
                </a:gradFill>
                <a:effectLst/>
                <a:latin typeface="+mj-lt"/>
                <a:ea typeface="+mn-ea"/>
                <a:cs typeface="Segoe UI" pitchFamily="34" charset="0"/>
              </a:defRPr>
            </a:lvl1pPr>
          </a:lstStyle>
          <a:p>
            <a:pPr>
              <a:defRPr/>
            </a:pPr>
            <a:r>
              <a:rPr lang="en-US" sz="5200" dirty="0">
                <a:solidFill>
                  <a:schemeClr val="bg1"/>
                </a:solidFill>
              </a:rPr>
              <a:t>Enterprise </a:t>
            </a:r>
            <a:r>
              <a:rPr lang="en-US" sz="5200" dirty="0" smtClean="0">
                <a:solidFill>
                  <a:schemeClr val="bg1"/>
                </a:solidFill>
              </a:rPr>
              <a:t/>
            </a:r>
            <a:br>
              <a:rPr lang="en-US" sz="5200" dirty="0" smtClean="0">
                <a:solidFill>
                  <a:schemeClr val="bg1"/>
                </a:solidFill>
              </a:rPr>
            </a:br>
            <a:r>
              <a:rPr lang="en-US" sz="5200" dirty="0" smtClean="0">
                <a:solidFill>
                  <a:schemeClr val="bg1"/>
                </a:solidFill>
              </a:rPr>
              <a:t>calling features</a:t>
            </a:r>
            <a:endParaRPr lang="en-US" sz="5200" dirty="0">
              <a:solidFill>
                <a:schemeClr val="bg1"/>
              </a:solidFill>
            </a:endParaRPr>
          </a:p>
        </p:txBody>
      </p:sp>
      <p:pic>
        <p:nvPicPr>
          <p:cNvPr id="13" name="Picture 1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58144" y="1947064"/>
            <a:ext cx="2248214" cy="847843"/>
          </a:xfrm>
          <a:prstGeom prst="rect">
            <a:avLst/>
          </a:prstGeom>
        </p:spPr>
      </p:pic>
    </p:spTree>
    <p:extLst>
      <p:ext uri="{BB962C8B-B14F-4D97-AF65-F5344CB8AC3E}">
        <p14:creationId xmlns:p14="http://schemas.microsoft.com/office/powerpoint/2010/main" val="370615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5532437" y="1973262"/>
            <a:ext cx="6781800" cy="4910868"/>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5" name="Picture 4"/>
          <p:cNvPicPr>
            <a:picLocks noChangeAspect="1"/>
          </p:cNvPicPr>
          <p:nvPr/>
        </p:nvPicPr>
        <p:blipFill>
          <a:blip r:embed="rId3"/>
          <a:stretch>
            <a:fillRect/>
          </a:stretch>
        </p:blipFill>
        <p:spPr>
          <a:xfrm>
            <a:off x="5688296" y="2099232"/>
            <a:ext cx="6297613" cy="3635579"/>
          </a:xfrm>
          <a:prstGeom prst="rect">
            <a:avLst/>
          </a:prstGeom>
        </p:spPr>
      </p:pic>
      <p:sp>
        <p:nvSpPr>
          <p:cNvPr id="16" name="Rectangle 15"/>
          <p:cNvSpPr/>
          <p:nvPr/>
        </p:nvSpPr>
        <p:spPr bwMode="auto">
          <a:xfrm>
            <a:off x="3182" y="1"/>
            <a:ext cx="5380111" cy="70002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marL="171624" lvl="1" fontAlgn="base">
              <a:spcBef>
                <a:spcPct val="20000"/>
              </a:spcBef>
              <a:spcAft>
                <a:spcPts val="612"/>
              </a:spcAft>
              <a:buClr>
                <a:schemeClr val="bg1"/>
              </a:buClr>
              <a:buSzPct val="130000"/>
              <a:defRPr/>
            </a:pPr>
            <a:endParaRPr lang="en-US" sz="2400" spc="-71" dirty="0">
              <a:gradFill>
                <a:gsLst>
                  <a:gs pos="39370">
                    <a:srgbClr val="FFFFFF"/>
                  </a:gs>
                  <a:gs pos="86000">
                    <a:srgbClr val="FFFFFF"/>
                  </a:gs>
                </a:gsLst>
                <a:lin ang="5400000" scaled="0"/>
              </a:gradFill>
              <a:latin typeface="+mj-lt"/>
              <a:cs typeface="Segoe UI Light" panose="020B0502040204020203" pitchFamily="34" charset="0"/>
            </a:endParaRPr>
          </a:p>
        </p:txBody>
      </p:sp>
      <p:sp>
        <p:nvSpPr>
          <p:cNvPr id="17" name="TextBox 16"/>
          <p:cNvSpPr txBox="1"/>
          <p:nvPr/>
        </p:nvSpPr>
        <p:spPr>
          <a:xfrm>
            <a:off x="277884" y="313818"/>
            <a:ext cx="4937706" cy="1003352"/>
          </a:xfrm>
          <a:prstGeom prst="rect">
            <a:avLst/>
          </a:prstGeom>
          <a:noFill/>
        </p:spPr>
        <p:txBody>
          <a:bodyPr wrap="square" lIns="182880" tIns="146304" rIns="91440" bIns="146304" rtlCol="0">
            <a:spAutoFit/>
          </a:bodyPr>
          <a:lstStyle/>
          <a:p>
            <a:pPr defTabSz="932000"/>
            <a:r>
              <a:rPr lang="en-US" sz="2300" i="1" spc="-71" dirty="0">
                <a:solidFill>
                  <a:schemeClr val="bg1"/>
                </a:solidFill>
              </a:rPr>
              <a:t>IP </a:t>
            </a:r>
            <a:r>
              <a:rPr lang="en-US" sz="2300" i="1" spc="-71" dirty="0" smtClean="0">
                <a:solidFill>
                  <a:schemeClr val="bg1"/>
                </a:solidFill>
              </a:rPr>
              <a:t>phone experience </a:t>
            </a:r>
            <a:r>
              <a:rPr lang="en-US" sz="2300" i="1" spc="-71" dirty="0">
                <a:solidFill>
                  <a:schemeClr val="bg1"/>
                </a:solidFill>
              </a:rPr>
              <a:t>and </a:t>
            </a:r>
            <a:r>
              <a:rPr lang="en-US" sz="2300" i="1" spc="-71" dirty="0" smtClean="0">
                <a:solidFill>
                  <a:schemeClr val="bg1"/>
                </a:solidFill>
              </a:rPr>
              <a:t>Unified Messaging </a:t>
            </a:r>
            <a:r>
              <a:rPr lang="en-US" sz="2300" i="1" spc="-71" dirty="0">
                <a:solidFill>
                  <a:schemeClr val="bg1"/>
                </a:solidFill>
              </a:rPr>
              <a:t>deeply integrated</a:t>
            </a:r>
          </a:p>
        </p:txBody>
      </p:sp>
      <p:sp>
        <p:nvSpPr>
          <p:cNvPr id="21" name="Text Placeholder 2"/>
          <p:cNvSpPr txBox="1">
            <a:spLocks/>
          </p:cNvSpPr>
          <p:nvPr/>
        </p:nvSpPr>
        <p:spPr>
          <a:xfrm>
            <a:off x="277820" y="1005983"/>
            <a:ext cx="5105473" cy="4669995"/>
          </a:xfrm>
          <a:prstGeom prst="rect">
            <a:avLst/>
          </a:prstGeom>
        </p:spPr>
        <p:txBody>
          <a:bodyPr lIns="182880" tIns="146304" rIns="182880" bIns="146304"/>
          <a:lstStyle>
            <a:lvl1pPr marL="339711" marR="0" indent="-339711" algn="l" defTabSz="914325" rtl="0" eaLnBrk="1" fontAlgn="auto" latinLnBrk="0" hangingPunct="1">
              <a:lnSpc>
                <a:spcPct val="90000"/>
              </a:lnSpc>
              <a:spcBef>
                <a:spcPct val="20000"/>
              </a:spcBef>
              <a:spcAft>
                <a:spcPts val="0"/>
              </a:spcAft>
              <a:buClrTx/>
              <a:buSzPct val="80000"/>
              <a:buFont typeface="Arial" pitchFamily="34" charset="0"/>
              <a:buChar char="•"/>
              <a:tabLst/>
              <a:defRPr sz="3600" kern="1200" spc="-71" baseline="0">
                <a:gradFill>
                  <a:gsLst>
                    <a:gs pos="1250">
                      <a:schemeClr val="bg2"/>
                    </a:gs>
                    <a:gs pos="100000">
                      <a:schemeClr val="bg2"/>
                    </a:gs>
                  </a:gsLst>
                  <a:lin ang="5400000" scaled="0"/>
                </a:gradFill>
                <a:latin typeface="+mj-lt"/>
                <a:ea typeface="+mn-ea"/>
                <a:cs typeface="+mn-cs"/>
              </a:defRPr>
            </a:lvl1pPr>
            <a:lvl2pPr marL="573064" marR="0" indent="-233354" algn="l" defTabSz="914325"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480" marR="0" indent="-225415" algn="l" defTabSz="914325" rtl="0" eaLnBrk="1" fontAlgn="auto" latinLnBrk="0" hangingPunct="1">
              <a:lnSpc>
                <a:spcPct val="90000"/>
              </a:lnSpc>
              <a:spcBef>
                <a:spcPct val="20000"/>
              </a:spcBef>
              <a:spcAft>
                <a:spcPts val="0"/>
              </a:spcAft>
              <a:buClrTx/>
              <a:buSzPct val="90000"/>
              <a:buFont typeface="Wingdings" pitchFamily="2" charset="2"/>
              <a:buChar char=""/>
              <a:tabLst>
                <a:tab pos="798480" algn="l"/>
              </a:tabLst>
              <a:defRPr sz="2400" kern="1200" spc="0" baseline="0">
                <a:gradFill>
                  <a:gsLst>
                    <a:gs pos="1250">
                      <a:schemeClr val="bg2"/>
                    </a:gs>
                    <a:gs pos="100000">
                      <a:schemeClr val="bg2"/>
                    </a:gs>
                  </a:gsLst>
                  <a:lin ang="5400000" scaled="0"/>
                </a:gradFill>
                <a:latin typeface="+mn-lt"/>
                <a:ea typeface="+mn-ea"/>
                <a:cs typeface="+mn-cs"/>
              </a:defRPr>
            </a:lvl3pPr>
            <a:lvl4pPr marL="1030245" marR="0" indent="-231765" algn="l" defTabSz="914325"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660" marR="0" indent="-225415" algn="l" defTabSz="914325" rtl="0" eaLnBrk="1" fontAlgn="auto" latinLnBrk="0" hangingPunct="1">
              <a:lnSpc>
                <a:spcPct val="90000"/>
              </a:lnSpc>
              <a:spcBef>
                <a:spcPct val="20000"/>
              </a:spcBef>
              <a:spcAft>
                <a:spcPts val="0"/>
              </a:spcAft>
              <a:buClrTx/>
              <a:buSzPct val="90000"/>
              <a:buFont typeface="Wingdings" pitchFamily="2" charset="2"/>
              <a:buChar char=""/>
              <a:tabLst>
                <a:tab pos="1255660" algn="l"/>
              </a:tabLst>
              <a:defRPr sz="2000" kern="1200" spc="0" baseline="0">
                <a:gradFill>
                  <a:gsLst>
                    <a:gs pos="1250">
                      <a:schemeClr val="bg2"/>
                    </a:gs>
                    <a:gs pos="100000">
                      <a:schemeClr val="bg2"/>
                    </a:gs>
                  </a:gsLst>
                  <a:lin ang="5400000" scaled="0"/>
                </a:gradFill>
                <a:latin typeface="+mn-lt"/>
                <a:ea typeface="+mn-ea"/>
                <a:cs typeface="+mn-cs"/>
              </a:defRPr>
            </a:lvl5pPr>
            <a:lvl6pPr marL="2514395"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7"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0"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3"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624" lvl="1" indent="0" defTabSz="932742" fontAlgn="base">
              <a:spcAft>
                <a:spcPts val="612"/>
              </a:spcAft>
              <a:buClr>
                <a:schemeClr val="bg1"/>
              </a:buClr>
              <a:buSzPct val="130000"/>
              <a:buNone/>
              <a:defRPr/>
            </a:pPr>
            <a:endParaRPr lang="en-US" spc="-71" dirty="0">
              <a:gradFill>
                <a:gsLst>
                  <a:gs pos="39370">
                    <a:srgbClr val="FFFFFF"/>
                  </a:gs>
                  <a:gs pos="86000">
                    <a:srgbClr val="FFFFFF"/>
                  </a:gs>
                </a:gsLst>
                <a:lin ang="5400000" scaled="0"/>
              </a:gradFill>
              <a:latin typeface="+mj-lt"/>
              <a:cs typeface="Segoe UI Light" panose="020B0502040204020203" pitchFamily="34" charset="0"/>
            </a:endParaRPr>
          </a:p>
          <a:p>
            <a:pPr marL="0" lvl="1" indent="0" defTabSz="931441">
              <a:lnSpc>
                <a:spcPct val="80000"/>
              </a:lnSpc>
              <a:spcBef>
                <a:spcPts val="1800"/>
              </a:spcBef>
              <a:spcAft>
                <a:spcPts val="600"/>
              </a:spcAft>
              <a:buSzPct val="80000"/>
              <a:buNone/>
              <a:defRPr/>
            </a:pPr>
            <a:r>
              <a:rPr lang="en-US" spc="-71" dirty="0">
                <a:gradFill>
                  <a:gsLst>
                    <a:gs pos="39370">
                      <a:srgbClr val="FFFFFF"/>
                    </a:gs>
                    <a:gs pos="86000">
                      <a:srgbClr val="FFFFFF"/>
                    </a:gs>
                  </a:gsLst>
                  <a:lin ang="5400000" scaled="0"/>
                </a:gradFill>
                <a:latin typeface="+mj-lt"/>
                <a:cs typeface="Segoe UI Light" panose="020B0502040204020203" pitchFamily="34" charset="0"/>
              </a:rPr>
              <a:t/>
            </a:r>
            <a:br>
              <a:rPr lang="en-US" spc="-71" dirty="0">
                <a:gradFill>
                  <a:gsLst>
                    <a:gs pos="39370">
                      <a:srgbClr val="FFFFFF"/>
                    </a:gs>
                    <a:gs pos="86000">
                      <a:srgbClr val="FFFFFF"/>
                    </a:gs>
                  </a:gsLst>
                  <a:lin ang="5400000" scaled="0"/>
                </a:gradFill>
                <a:latin typeface="+mj-lt"/>
                <a:cs typeface="Segoe UI Light" panose="020B0502040204020203" pitchFamily="34" charset="0"/>
              </a:rPr>
            </a:br>
            <a:r>
              <a:rPr lang="en-US" spc="-71" dirty="0">
                <a:solidFill>
                  <a:schemeClr val="bg1"/>
                </a:solidFill>
                <a:latin typeface="+mj-lt"/>
                <a:cs typeface="Segoe UI Light" panose="020B0502040204020203" pitchFamily="34" charset="0"/>
              </a:rPr>
              <a:t>Integrated calendar, voice mail,  </a:t>
            </a:r>
            <a:br>
              <a:rPr lang="en-US" spc="-71" dirty="0">
                <a:solidFill>
                  <a:schemeClr val="bg1"/>
                </a:solidFill>
                <a:latin typeface="+mj-lt"/>
                <a:cs typeface="Segoe UI Light" panose="020B0502040204020203" pitchFamily="34" charset="0"/>
              </a:rPr>
            </a:br>
            <a:r>
              <a:rPr lang="en-US" spc="-71" dirty="0">
                <a:solidFill>
                  <a:schemeClr val="bg1"/>
                </a:solidFill>
                <a:latin typeface="+mj-lt"/>
                <a:cs typeface="Segoe UI Light" panose="020B0502040204020203" pitchFamily="34" charset="0"/>
              </a:rPr>
              <a:t>and Unified </a:t>
            </a:r>
            <a:r>
              <a:rPr lang="en-US" spc="-71" dirty="0" smtClean="0">
                <a:solidFill>
                  <a:schemeClr val="bg1"/>
                </a:solidFill>
                <a:latin typeface="+mj-lt"/>
                <a:cs typeface="Segoe UI Light" panose="020B0502040204020203" pitchFamily="34" charset="0"/>
              </a:rPr>
              <a:t>Messaging</a:t>
            </a:r>
            <a:endParaRPr lang="en-US" spc="-71" dirty="0">
              <a:solidFill>
                <a:schemeClr val="bg1"/>
              </a:solidFill>
              <a:latin typeface="+mj-lt"/>
              <a:cs typeface="Segoe UI Light" panose="020B0502040204020203" pitchFamily="34" charset="0"/>
            </a:endParaRPr>
          </a:p>
          <a:p>
            <a:pPr marL="0" lvl="1" indent="0" defTabSz="931441">
              <a:lnSpc>
                <a:spcPct val="80000"/>
              </a:lnSpc>
              <a:spcBef>
                <a:spcPts val="1800"/>
              </a:spcBef>
              <a:spcAft>
                <a:spcPts val="600"/>
              </a:spcAft>
              <a:buSzPct val="80000"/>
              <a:buNone/>
              <a:defRPr/>
            </a:pPr>
            <a:r>
              <a:rPr lang="en-US" spc="-71" dirty="0">
                <a:solidFill>
                  <a:schemeClr val="bg1"/>
                </a:solidFill>
                <a:latin typeface="+mj-lt"/>
                <a:cs typeface="Segoe UI Light" panose="020B0502040204020203" pitchFamily="34" charset="0"/>
              </a:rPr>
              <a:t>Wide selection of IP phones, headsets, conference room &amp; speakerphones across a variety of price points</a:t>
            </a:r>
            <a:r>
              <a:rPr lang="en-US" spc="-71" dirty="0" smtClean="0">
                <a:solidFill>
                  <a:schemeClr val="bg1"/>
                </a:solidFill>
                <a:latin typeface="+mj-lt"/>
                <a:cs typeface="Segoe UI Light" panose="020B0502040204020203" pitchFamily="34" charset="0"/>
              </a:rPr>
              <a:t>.</a:t>
            </a:r>
            <a:endParaRPr lang="en-US" spc="-71" dirty="0">
              <a:solidFill>
                <a:schemeClr val="bg1"/>
              </a:solidFill>
              <a:latin typeface="+mj-lt"/>
              <a:cs typeface="Segoe UI Light" panose="020B0502040204020203" pitchFamily="34" charset="0"/>
            </a:endParaRPr>
          </a:p>
          <a:p>
            <a:pPr marL="0" lvl="1" indent="0" defTabSz="931441">
              <a:lnSpc>
                <a:spcPct val="80000"/>
              </a:lnSpc>
              <a:spcBef>
                <a:spcPts val="1800"/>
              </a:spcBef>
              <a:spcAft>
                <a:spcPts val="600"/>
              </a:spcAft>
              <a:buSzPct val="80000"/>
              <a:buNone/>
              <a:defRPr/>
            </a:pPr>
            <a:r>
              <a:rPr lang="en-US" spc="-71" dirty="0">
                <a:solidFill>
                  <a:schemeClr val="bg1"/>
                </a:solidFill>
                <a:latin typeface="+mj-lt"/>
                <a:cs typeface="Segoe UI Light" panose="020B0502040204020203" pitchFamily="34" charset="0"/>
              </a:rPr>
              <a:t>User-based and PIN-based</a:t>
            </a:r>
            <a:br>
              <a:rPr lang="en-US" spc="-71" dirty="0">
                <a:solidFill>
                  <a:schemeClr val="bg1"/>
                </a:solidFill>
                <a:latin typeface="+mj-lt"/>
                <a:cs typeface="Segoe UI Light" panose="020B0502040204020203" pitchFamily="34" charset="0"/>
              </a:rPr>
            </a:br>
            <a:r>
              <a:rPr lang="en-US" spc="-71" dirty="0">
                <a:solidFill>
                  <a:schemeClr val="bg1"/>
                </a:solidFill>
                <a:latin typeface="+mj-lt"/>
                <a:cs typeface="Segoe UI Light" panose="020B0502040204020203" pitchFamily="34" charset="0"/>
              </a:rPr>
              <a:t>IP phone authentication</a:t>
            </a:r>
          </a:p>
        </p:txBody>
      </p:sp>
      <p:sp>
        <p:nvSpPr>
          <p:cNvPr id="23" name="Title 9"/>
          <p:cNvSpPr txBox="1">
            <a:spLocks/>
          </p:cNvSpPr>
          <p:nvPr/>
        </p:nvSpPr>
        <p:spPr>
          <a:xfrm>
            <a:off x="5445057" y="337024"/>
            <a:ext cx="6784092" cy="917575"/>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a:t>Essential features </a:t>
            </a:r>
            <a:r>
              <a:rPr lang="en-US" dirty="0" smtClean="0"/>
              <a:t/>
            </a:r>
            <a:br>
              <a:rPr lang="en-US" dirty="0" smtClean="0"/>
            </a:br>
            <a:r>
              <a:rPr lang="en-US" dirty="0" smtClean="0"/>
              <a:t>for end-users</a:t>
            </a: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5506" y="5203695"/>
            <a:ext cx="1419099" cy="2341839"/>
          </a:xfrm>
          <a:prstGeom prst="rect">
            <a:avLst/>
          </a:prstGeom>
        </p:spPr>
      </p:pic>
      <p:pic>
        <p:nvPicPr>
          <p:cNvPr id="6" name="Picture 5"/>
          <p:cNvPicPr>
            <a:picLocks noChangeAspect="1"/>
          </p:cNvPicPr>
          <p:nvPr/>
        </p:nvPicPr>
        <p:blipFill rotWithShape="1">
          <a:blip r:embed="rId5"/>
          <a:srcRect l="2283" t="14958" r="1221" b="2002"/>
          <a:stretch/>
        </p:blipFill>
        <p:spPr>
          <a:xfrm>
            <a:off x="10288723" y="4923503"/>
            <a:ext cx="1940426" cy="1504950"/>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626818" y="4852192"/>
            <a:ext cx="3300131" cy="2031938"/>
          </a:xfrm>
          <a:prstGeom prst="rect">
            <a:avLst/>
          </a:prstGeom>
        </p:spPr>
      </p:pic>
    </p:spTree>
    <p:extLst>
      <p:ext uri="{BB962C8B-B14F-4D97-AF65-F5344CB8AC3E}">
        <p14:creationId xmlns:p14="http://schemas.microsoft.com/office/powerpoint/2010/main" val="299256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Voice of Skype for Business</a:t>
            </a:r>
          </a:p>
        </p:txBody>
      </p:sp>
      <p:sp>
        <p:nvSpPr>
          <p:cNvPr id="5" name="Text Placeholder 4"/>
          <p:cNvSpPr>
            <a:spLocks noGrp="1"/>
          </p:cNvSpPr>
          <p:nvPr>
            <p:ph type="body" sz="quarter" idx="12"/>
          </p:nvPr>
        </p:nvSpPr>
        <p:spPr/>
        <p:txBody>
          <a:bodyPr/>
          <a:lstStyle/>
          <a:p>
            <a:r>
              <a:rPr lang="en-US" dirty="0"/>
              <a:t>Jamie Stark</a:t>
            </a:r>
          </a:p>
          <a:p>
            <a:r>
              <a:rPr lang="en-US" dirty="0"/>
              <a:t>Product Manager</a:t>
            </a:r>
          </a:p>
          <a:p>
            <a:r>
              <a:rPr lang="en-US" dirty="0"/>
              <a:t>@</a:t>
            </a:r>
            <a:r>
              <a:rPr lang="en-US" dirty="0" err="1"/>
              <a:t>nomorephones</a:t>
            </a:r>
            <a:endParaRPr lang="en-US" dirty="0"/>
          </a:p>
        </p:txBody>
      </p:sp>
      <p:sp>
        <p:nvSpPr>
          <p:cNvPr id="6" name="Text Placeholder 5"/>
          <p:cNvSpPr>
            <a:spLocks noGrp="1"/>
          </p:cNvSpPr>
          <p:nvPr>
            <p:ph type="body" sz="quarter" idx="13"/>
          </p:nvPr>
        </p:nvSpPr>
        <p:spPr/>
        <p:txBody>
          <a:bodyPr/>
          <a:lstStyle/>
          <a:p>
            <a:r>
              <a:rPr lang="en-US" dirty="0" smtClean="0"/>
              <a:t>BRK3140</a:t>
            </a:r>
            <a:endParaRPr lang="en-US" dirty="0"/>
          </a:p>
        </p:txBody>
      </p:sp>
    </p:spTree>
    <p:extLst>
      <p:ext uri="{BB962C8B-B14F-4D97-AF65-F5344CB8AC3E}">
        <p14:creationId xmlns:p14="http://schemas.microsoft.com/office/powerpoint/2010/main" val="25492904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a:t>
            </a:r>
            <a:endParaRPr lang="en-US" dirty="0"/>
          </a:p>
        </p:txBody>
      </p:sp>
      <p:sp>
        <p:nvSpPr>
          <p:cNvPr id="4" name="Text Placeholder 3"/>
          <p:cNvSpPr>
            <a:spLocks noGrp="1"/>
          </p:cNvSpPr>
          <p:nvPr>
            <p:ph type="body" sz="quarter" idx="12"/>
          </p:nvPr>
        </p:nvSpPr>
        <p:spPr>
          <a:xfrm>
            <a:off x="292323" y="3307156"/>
            <a:ext cx="10058401" cy="738664"/>
          </a:xfrm>
        </p:spPr>
        <p:txBody>
          <a:bodyPr/>
          <a:lstStyle/>
          <a:p>
            <a:r>
              <a:rPr lang="en-US" dirty="0" smtClean="0"/>
              <a:t>Yealink T22</a:t>
            </a:r>
            <a:endParaRPr lang="en-US" dirty="0"/>
          </a:p>
        </p:txBody>
      </p:sp>
    </p:spTree>
    <p:extLst>
      <p:ext uri="{BB962C8B-B14F-4D97-AF65-F5344CB8AC3E}">
        <p14:creationId xmlns:p14="http://schemas.microsoft.com/office/powerpoint/2010/main" val="31570527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3182" y="1"/>
            <a:ext cx="5380111" cy="70002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marL="171624" lvl="1" fontAlgn="base">
              <a:spcBef>
                <a:spcPct val="20000"/>
              </a:spcBef>
              <a:spcAft>
                <a:spcPts val="612"/>
              </a:spcAft>
              <a:buClr>
                <a:schemeClr val="bg1"/>
              </a:buClr>
              <a:buSzPct val="130000"/>
              <a:defRPr/>
            </a:pPr>
            <a:endParaRPr lang="en-US" sz="2400" spc="-71" dirty="0">
              <a:gradFill>
                <a:gsLst>
                  <a:gs pos="39370">
                    <a:srgbClr val="FFFFFF"/>
                  </a:gs>
                  <a:gs pos="86000">
                    <a:srgbClr val="FFFFFF"/>
                  </a:gs>
                </a:gsLst>
                <a:lin ang="5400000" scaled="0"/>
              </a:gradFill>
              <a:latin typeface="+mj-lt"/>
              <a:cs typeface="Segoe UI Light" panose="020B0502040204020203" pitchFamily="34" charset="0"/>
            </a:endParaRPr>
          </a:p>
        </p:txBody>
      </p:sp>
      <p:sp>
        <p:nvSpPr>
          <p:cNvPr id="11" name="TextBox 10"/>
          <p:cNvSpPr txBox="1"/>
          <p:nvPr/>
        </p:nvSpPr>
        <p:spPr>
          <a:xfrm>
            <a:off x="277884" y="313818"/>
            <a:ext cx="4937706" cy="1357295"/>
          </a:xfrm>
          <a:prstGeom prst="rect">
            <a:avLst/>
          </a:prstGeom>
          <a:noFill/>
        </p:spPr>
        <p:txBody>
          <a:bodyPr wrap="square" lIns="182880" tIns="146304" rIns="91440" bIns="146304" rtlCol="0">
            <a:spAutoFit/>
          </a:bodyPr>
          <a:lstStyle/>
          <a:p>
            <a:pPr defTabSz="932000"/>
            <a:r>
              <a:rPr lang="en-US" sz="2300" i="1" spc="-71" dirty="0">
                <a:solidFill>
                  <a:schemeClr val="bg1"/>
                </a:solidFill>
              </a:rPr>
              <a:t>Sophisticated call management capabilities designed for </a:t>
            </a:r>
            <a:r>
              <a:rPr lang="en-US" sz="2300" i="1" spc="-71" dirty="0" smtClean="0">
                <a:solidFill>
                  <a:schemeClr val="bg1"/>
                </a:solidFill>
              </a:rPr>
              <a:t/>
            </a:r>
            <a:br>
              <a:rPr lang="en-US" sz="2300" i="1" spc="-71" dirty="0" smtClean="0">
                <a:solidFill>
                  <a:schemeClr val="bg1"/>
                </a:solidFill>
              </a:rPr>
            </a:br>
            <a:r>
              <a:rPr lang="en-US" sz="2300" i="1" spc="-71" dirty="0" smtClean="0">
                <a:solidFill>
                  <a:schemeClr val="bg1"/>
                </a:solidFill>
              </a:rPr>
              <a:t>information workers</a:t>
            </a:r>
            <a:endParaRPr lang="en-US" sz="2300" i="1" spc="-71" dirty="0">
              <a:solidFill>
                <a:schemeClr val="bg1"/>
              </a:solidFill>
            </a:endParaRPr>
          </a:p>
        </p:txBody>
      </p:sp>
      <p:sp>
        <p:nvSpPr>
          <p:cNvPr id="12" name="Text Placeholder 2"/>
          <p:cNvSpPr txBox="1">
            <a:spLocks/>
          </p:cNvSpPr>
          <p:nvPr/>
        </p:nvSpPr>
        <p:spPr>
          <a:xfrm>
            <a:off x="277820" y="2428875"/>
            <a:ext cx="5105473" cy="4065251"/>
          </a:xfrm>
          <a:prstGeom prst="rect">
            <a:avLst/>
          </a:prstGeom>
        </p:spPr>
        <p:txBody>
          <a:bodyPr lIns="182880" tIns="146304" rIns="182880" bIns="146304"/>
          <a:lstStyle>
            <a:lvl1pPr marL="339711" marR="0" indent="-339711" algn="l" defTabSz="914325" rtl="0" eaLnBrk="1" fontAlgn="auto" latinLnBrk="0" hangingPunct="1">
              <a:lnSpc>
                <a:spcPct val="90000"/>
              </a:lnSpc>
              <a:spcBef>
                <a:spcPct val="20000"/>
              </a:spcBef>
              <a:spcAft>
                <a:spcPts val="0"/>
              </a:spcAft>
              <a:buClrTx/>
              <a:buSzPct val="80000"/>
              <a:buFont typeface="Arial" pitchFamily="34" charset="0"/>
              <a:buChar char="•"/>
              <a:tabLst/>
              <a:defRPr sz="3600" kern="1200" spc="-71" baseline="0">
                <a:gradFill>
                  <a:gsLst>
                    <a:gs pos="1250">
                      <a:schemeClr val="bg2"/>
                    </a:gs>
                    <a:gs pos="100000">
                      <a:schemeClr val="bg2"/>
                    </a:gs>
                  </a:gsLst>
                  <a:lin ang="5400000" scaled="0"/>
                </a:gradFill>
                <a:latin typeface="+mj-lt"/>
                <a:ea typeface="+mn-ea"/>
                <a:cs typeface="+mn-cs"/>
              </a:defRPr>
            </a:lvl1pPr>
            <a:lvl2pPr marL="573064" marR="0" indent="-233354" algn="l" defTabSz="914325"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480" marR="0" indent="-225415" algn="l" defTabSz="914325" rtl="0" eaLnBrk="1" fontAlgn="auto" latinLnBrk="0" hangingPunct="1">
              <a:lnSpc>
                <a:spcPct val="90000"/>
              </a:lnSpc>
              <a:spcBef>
                <a:spcPct val="20000"/>
              </a:spcBef>
              <a:spcAft>
                <a:spcPts val="0"/>
              </a:spcAft>
              <a:buClrTx/>
              <a:buSzPct val="90000"/>
              <a:buFont typeface="Wingdings" pitchFamily="2" charset="2"/>
              <a:buChar char=""/>
              <a:tabLst>
                <a:tab pos="798480" algn="l"/>
              </a:tabLst>
              <a:defRPr sz="2400" kern="1200" spc="0" baseline="0">
                <a:gradFill>
                  <a:gsLst>
                    <a:gs pos="1250">
                      <a:schemeClr val="bg2"/>
                    </a:gs>
                    <a:gs pos="100000">
                      <a:schemeClr val="bg2"/>
                    </a:gs>
                  </a:gsLst>
                  <a:lin ang="5400000" scaled="0"/>
                </a:gradFill>
                <a:latin typeface="+mn-lt"/>
                <a:ea typeface="+mn-ea"/>
                <a:cs typeface="+mn-cs"/>
              </a:defRPr>
            </a:lvl3pPr>
            <a:lvl4pPr marL="1030245" marR="0" indent="-231765" algn="l" defTabSz="914325"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660" marR="0" indent="-225415" algn="l" defTabSz="914325" rtl="0" eaLnBrk="1" fontAlgn="auto" latinLnBrk="0" hangingPunct="1">
              <a:lnSpc>
                <a:spcPct val="90000"/>
              </a:lnSpc>
              <a:spcBef>
                <a:spcPct val="20000"/>
              </a:spcBef>
              <a:spcAft>
                <a:spcPts val="0"/>
              </a:spcAft>
              <a:buClrTx/>
              <a:buSzPct val="90000"/>
              <a:buFont typeface="Wingdings" pitchFamily="2" charset="2"/>
              <a:buChar char=""/>
              <a:tabLst>
                <a:tab pos="1255660" algn="l"/>
              </a:tabLst>
              <a:defRPr sz="2000" kern="1200" spc="0" baseline="0">
                <a:gradFill>
                  <a:gsLst>
                    <a:gs pos="1250">
                      <a:schemeClr val="bg2"/>
                    </a:gs>
                    <a:gs pos="100000">
                      <a:schemeClr val="bg2"/>
                    </a:gs>
                  </a:gsLst>
                  <a:lin ang="5400000" scaled="0"/>
                </a:gradFill>
                <a:latin typeface="+mn-lt"/>
                <a:ea typeface="+mn-ea"/>
                <a:cs typeface="+mn-cs"/>
              </a:defRPr>
            </a:lvl5pPr>
            <a:lvl6pPr marL="2514395"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7"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0"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3"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31441">
              <a:lnSpc>
                <a:spcPct val="80000"/>
              </a:lnSpc>
              <a:spcBef>
                <a:spcPts val="1800"/>
              </a:spcBef>
              <a:spcAft>
                <a:spcPts val="600"/>
              </a:spcAft>
              <a:buSzPct val="80000"/>
              <a:buNone/>
              <a:defRPr/>
            </a:pPr>
            <a:r>
              <a:rPr lang="en-US" spc="-71" dirty="0">
                <a:solidFill>
                  <a:schemeClr val="bg1"/>
                </a:solidFill>
                <a:latin typeface="+mj-lt"/>
                <a:cs typeface="Segoe UI Light" panose="020B0502040204020203" pitchFamily="34" charset="0"/>
              </a:rPr>
              <a:t>Enterprise calendar based call routing</a:t>
            </a:r>
          </a:p>
          <a:p>
            <a:pPr marL="0" lvl="1" indent="0" defTabSz="931441">
              <a:lnSpc>
                <a:spcPct val="80000"/>
              </a:lnSpc>
              <a:spcBef>
                <a:spcPts val="1800"/>
              </a:spcBef>
              <a:spcAft>
                <a:spcPts val="600"/>
              </a:spcAft>
              <a:buSzPct val="80000"/>
              <a:buNone/>
              <a:defRPr/>
            </a:pPr>
            <a:r>
              <a:rPr lang="en-US" spc="-71" dirty="0">
                <a:solidFill>
                  <a:schemeClr val="bg1"/>
                </a:solidFill>
                <a:latin typeface="+mj-lt"/>
                <a:cs typeface="Segoe UI Light" panose="020B0502040204020203" pitchFamily="34" charset="0"/>
              </a:rPr>
              <a:t>Delegation and shared line appearance</a:t>
            </a:r>
          </a:p>
          <a:p>
            <a:pPr marL="0" lvl="1" indent="0" defTabSz="931441">
              <a:lnSpc>
                <a:spcPct val="80000"/>
              </a:lnSpc>
              <a:spcBef>
                <a:spcPts val="1800"/>
              </a:spcBef>
              <a:spcAft>
                <a:spcPts val="600"/>
              </a:spcAft>
              <a:buSzPct val="80000"/>
              <a:buNone/>
              <a:defRPr/>
            </a:pPr>
            <a:r>
              <a:rPr lang="en-US" spc="-71" dirty="0">
                <a:solidFill>
                  <a:schemeClr val="bg1"/>
                </a:solidFill>
                <a:latin typeface="+mj-lt"/>
                <a:cs typeface="Segoe UI Light" panose="020B0502040204020203" pitchFamily="34" charset="0"/>
              </a:rPr>
              <a:t>Call parking</a:t>
            </a:r>
          </a:p>
          <a:p>
            <a:pPr marL="0" lvl="1" indent="0" defTabSz="931441">
              <a:lnSpc>
                <a:spcPct val="80000"/>
              </a:lnSpc>
              <a:spcBef>
                <a:spcPts val="1800"/>
              </a:spcBef>
              <a:spcAft>
                <a:spcPts val="600"/>
              </a:spcAft>
              <a:buSzPct val="80000"/>
              <a:buNone/>
              <a:defRPr/>
            </a:pPr>
            <a:r>
              <a:rPr lang="en-US" spc="-71" dirty="0">
                <a:solidFill>
                  <a:schemeClr val="bg1"/>
                </a:solidFill>
                <a:latin typeface="+mj-lt"/>
                <a:cs typeface="Segoe UI Light" panose="020B0502040204020203" pitchFamily="34" charset="0"/>
              </a:rPr>
              <a:t>Group pickup with team calling</a:t>
            </a:r>
          </a:p>
        </p:txBody>
      </p:sp>
      <p:sp>
        <p:nvSpPr>
          <p:cNvPr id="13" name="Title 9"/>
          <p:cNvSpPr txBox="1">
            <a:spLocks/>
          </p:cNvSpPr>
          <p:nvPr/>
        </p:nvSpPr>
        <p:spPr>
          <a:xfrm>
            <a:off x="5445057" y="337024"/>
            <a:ext cx="6784092" cy="917575"/>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smtClean="0"/>
              <a:t>Advanced call handling</a:t>
            </a:r>
            <a:endParaRPr lang="en-US" dirty="0"/>
          </a:p>
        </p:txBody>
      </p:sp>
      <p:pic>
        <p:nvPicPr>
          <p:cNvPr id="8" name="Picture 7"/>
          <p:cNvPicPr>
            <a:picLocks noChangeAspect="1"/>
          </p:cNvPicPr>
          <p:nvPr/>
        </p:nvPicPr>
        <p:blipFill rotWithShape="1">
          <a:blip r:embed="rId3"/>
          <a:srcRect l="17753"/>
          <a:stretch/>
        </p:blipFill>
        <p:spPr>
          <a:xfrm>
            <a:off x="5486725" y="1365346"/>
            <a:ext cx="6800850" cy="3960695"/>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138456" y="4415093"/>
            <a:ext cx="3576613" cy="2103097"/>
          </a:xfrm>
          <a:prstGeom prst="rect">
            <a:avLst/>
          </a:prstGeom>
          <a:ln>
            <a:solidFill>
              <a:schemeClr val="accent5">
                <a:lumMod val="60000"/>
                <a:lumOff val="40000"/>
              </a:schemeClr>
            </a:solidFill>
          </a:ln>
        </p:spPr>
      </p:pic>
    </p:spTree>
    <p:extLst>
      <p:ext uri="{BB962C8B-B14F-4D97-AF65-F5344CB8AC3E}">
        <p14:creationId xmlns:p14="http://schemas.microsoft.com/office/powerpoint/2010/main" val="187603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666036" y="-5735"/>
            <a:ext cx="4770439" cy="70002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marL="171624" lvl="1" fontAlgn="base">
              <a:spcBef>
                <a:spcPct val="20000"/>
              </a:spcBef>
              <a:spcAft>
                <a:spcPts val="612"/>
              </a:spcAft>
              <a:buClr>
                <a:schemeClr val="bg1"/>
              </a:buClr>
              <a:buSzPct val="130000"/>
              <a:defRPr/>
            </a:pPr>
            <a:endParaRPr lang="en-US" sz="2400" spc="-71" dirty="0">
              <a:gradFill>
                <a:gsLst>
                  <a:gs pos="39370">
                    <a:srgbClr val="FFFFFF"/>
                  </a:gs>
                  <a:gs pos="86000">
                    <a:srgbClr val="FFFFFF"/>
                  </a:gs>
                </a:gsLst>
                <a:lin ang="5400000" scaled="0"/>
              </a:gradFill>
              <a:latin typeface="+mj-lt"/>
              <a:cs typeface="Segoe UI Light" panose="020B0502040204020203" pitchFamily="34" charset="0"/>
            </a:endParaRPr>
          </a:p>
        </p:txBody>
      </p:sp>
      <p:sp>
        <p:nvSpPr>
          <p:cNvPr id="2" name="Title 1"/>
          <p:cNvSpPr>
            <a:spLocks noGrp="1"/>
          </p:cNvSpPr>
          <p:nvPr>
            <p:ph type="title"/>
          </p:nvPr>
        </p:nvSpPr>
        <p:spPr/>
        <p:txBody>
          <a:bodyPr/>
          <a:lstStyle/>
          <a:p>
            <a:r>
              <a:rPr lang="en-US" dirty="0" smtClean="0"/>
              <a:t>Shared Line Appearance</a:t>
            </a:r>
            <a:endParaRPr lang="en-US" dirty="0"/>
          </a:p>
        </p:txBody>
      </p:sp>
      <p:sp>
        <p:nvSpPr>
          <p:cNvPr id="3" name="Text Placeholder 2"/>
          <p:cNvSpPr>
            <a:spLocks noGrp="1"/>
          </p:cNvSpPr>
          <p:nvPr>
            <p:ph type="body" sz="quarter" idx="10"/>
          </p:nvPr>
        </p:nvSpPr>
        <p:spPr>
          <a:xfrm>
            <a:off x="102002" y="2273131"/>
            <a:ext cx="7541157" cy="2893100"/>
          </a:xfrm>
        </p:spPr>
        <p:txBody>
          <a:bodyPr/>
          <a:lstStyle/>
          <a:p>
            <a:pPr lvl="1" defTabSz="931441">
              <a:lnSpc>
                <a:spcPct val="80000"/>
              </a:lnSpc>
              <a:spcBef>
                <a:spcPts val="1800"/>
              </a:spcBef>
              <a:spcAft>
                <a:spcPts val="600"/>
              </a:spcAft>
              <a:buClrTx/>
              <a:buSzPct val="80000"/>
              <a:defRPr/>
            </a:pPr>
            <a:r>
              <a:rPr lang="en-US" sz="2400" spc="-71" dirty="0">
                <a:solidFill>
                  <a:schemeClr val="tx1"/>
                </a:solidFill>
                <a:latin typeface="+mj-lt"/>
                <a:cs typeface="Segoe UI Light" panose="020B0502040204020203" pitchFamily="34" charset="0"/>
              </a:rPr>
              <a:t>Allows for multiple devices to share calls &amp; state information</a:t>
            </a:r>
          </a:p>
          <a:p>
            <a:pPr lvl="1" defTabSz="931441">
              <a:lnSpc>
                <a:spcPct val="80000"/>
              </a:lnSpc>
              <a:spcBef>
                <a:spcPts val="1800"/>
              </a:spcBef>
              <a:spcAft>
                <a:spcPts val="600"/>
              </a:spcAft>
              <a:buClrTx/>
              <a:buSzPct val="80000"/>
              <a:defRPr/>
            </a:pPr>
            <a:r>
              <a:rPr lang="en-US" sz="2400" spc="-71" dirty="0">
                <a:solidFill>
                  <a:schemeClr val="tx1"/>
                </a:solidFill>
                <a:latin typeface="+mj-lt"/>
                <a:cs typeface="Segoe UI Light" panose="020B0502040204020203" pitchFamily="34" charset="0"/>
              </a:rPr>
              <a:t>Easy call pickup between phones</a:t>
            </a:r>
          </a:p>
          <a:p>
            <a:pPr lvl="1" defTabSz="931441">
              <a:lnSpc>
                <a:spcPct val="80000"/>
              </a:lnSpc>
              <a:spcBef>
                <a:spcPts val="1800"/>
              </a:spcBef>
              <a:spcAft>
                <a:spcPts val="600"/>
              </a:spcAft>
              <a:buClrTx/>
              <a:buSzPct val="80000"/>
              <a:defRPr/>
            </a:pPr>
            <a:r>
              <a:rPr lang="en-US" sz="2400" spc="-71" dirty="0">
                <a:solidFill>
                  <a:schemeClr val="tx1"/>
                </a:solidFill>
                <a:latin typeface="+mj-lt"/>
                <a:cs typeface="Segoe UI Light" panose="020B0502040204020203" pitchFamily="34" charset="0"/>
              </a:rPr>
              <a:t>Great for cases where users operate groups of devices</a:t>
            </a:r>
          </a:p>
          <a:p>
            <a:pPr lvl="1" defTabSz="931441">
              <a:lnSpc>
                <a:spcPct val="80000"/>
              </a:lnSpc>
              <a:spcBef>
                <a:spcPts val="1800"/>
              </a:spcBef>
              <a:spcAft>
                <a:spcPts val="600"/>
              </a:spcAft>
              <a:buClrTx/>
              <a:buSzPct val="80000"/>
              <a:defRPr/>
            </a:pPr>
            <a:r>
              <a:rPr lang="en-US" sz="2400" spc="-71" dirty="0">
                <a:solidFill>
                  <a:schemeClr val="tx1"/>
                </a:solidFill>
                <a:latin typeface="+mj-lt"/>
                <a:cs typeface="Segoe UI Light" panose="020B0502040204020203" pitchFamily="34" charset="0"/>
              </a:rPr>
              <a:t>Requires updated phone firmware, first on Polycom</a:t>
            </a:r>
          </a:p>
          <a:p>
            <a:pPr lvl="1" defTabSz="931441">
              <a:lnSpc>
                <a:spcPct val="80000"/>
              </a:lnSpc>
              <a:spcBef>
                <a:spcPts val="1800"/>
              </a:spcBef>
              <a:spcAft>
                <a:spcPts val="600"/>
              </a:spcAft>
              <a:buClrTx/>
              <a:buSzPct val="80000"/>
              <a:defRPr/>
            </a:pPr>
            <a:r>
              <a:rPr lang="en-US" sz="2400" spc="-71" dirty="0">
                <a:solidFill>
                  <a:schemeClr val="tx1"/>
                </a:solidFill>
                <a:latin typeface="+mj-lt"/>
                <a:cs typeface="Segoe UI Light" panose="020B0502040204020203" pitchFamily="34" charset="0"/>
              </a:rPr>
              <a:t>Available Fall 2015 in Skype for Business &amp; Lync Server 2013</a:t>
            </a:r>
          </a:p>
        </p:txBody>
      </p:sp>
      <p:pic>
        <p:nvPicPr>
          <p:cNvPr id="7" name="Picture 6"/>
          <p:cNvPicPr>
            <a:picLocks noChangeAspect="1"/>
          </p:cNvPicPr>
          <p:nvPr/>
        </p:nvPicPr>
        <p:blipFill>
          <a:blip r:embed="rId2"/>
          <a:stretch>
            <a:fillRect/>
          </a:stretch>
        </p:blipFill>
        <p:spPr>
          <a:xfrm>
            <a:off x="8161712" y="437983"/>
            <a:ext cx="540479" cy="1002941"/>
          </a:xfrm>
          <a:prstGeom prst="rect">
            <a:avLst/>
          </a:prstGeom>
        </p:spPr>
      </p:pic>
      <p:pic>
        <p:nvPicPr>
          <p:cNvPr id="9" name="Picture 8"/>
          <p:cNvPicPr>
            <a:picLocks noChangeAspect="1"/>
          </p:cNvPicPr>
          <p:nvPr/>
        </p:nvPicPr>
        <p:blipFill>
          <a:blip r:embed="rId3"/>
          <a:stretch>
            <a:fillRect/>
          </a:stretch>
        </p:blipFill>
        <p:spPr>
          <a:xfrm>
            <a:off x="9738347" y="391506"/>
            <a:ext cx="2194889" cy="1233990"/>
          </a:xfrm>
          <a:prstGeom prst="rect">
            <a:avLst/>
          </a:prstGeom>
        </p:spPr>
      </p:pic>
      <p:cxnSp>
        <p:nvCxnSpPr>
          <p:cNvPr id="19" name="Straight Arrow Connector 18"/>
          <p:cNvCxnSpPr/>
          <p:nvPr/>
        </p:nvCxnSpPr>
        <p:spPr>
          <a:xfrm>
            <a:off x="8775750" y="1024964"/>
            <a:ext cx="881250" cy="0"/>
          </a:xfrm>
          <a:prstGeom prst="straightConnector1">
            <a:avLst/>
          </a:prstGeom>
          <a:ln w="762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bwMode="auto">
          <a:xfrm>
            <a:off x="9672245" y="3558190"/>
            <a:ext cx="2545244" cy="431460"/>
          </a:xfrm>
          <a:prstGeom prst="rect">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Device 1</a:t>
            </a:r>
            <a:endParaRPr lang="en-US" sz="2000" dirty="0">
              <a:gradFill>
                <a:gsLst>
                  <a:gs pos="16814">
                    <a:srgbClr val="FFFFFF"/>
                  </a:gs>
                  <a:gs pos="46000">
                    <a:srgbClr val="FFFFFF"/>
                  </a:gs>
                </a:gsLst>
                <a:lin ang="5400000" scaled="0"/>
              </a:gradFill>
            </a:endParaRPr>
          </a:p>
        </p:txBody>
      </p:sp>
      <p:sp>
        <p:nvSpPr>
          <p:cNvPr id="25" name="Rectangle 24"/>
          <p:cNvSpPr/>
          <p:nvPr/>
        </p:nvSpPr>
        <p:spPr bwMode="auto">
          <a:xfrm>
            <a:off x="9672245" y="4291572"/>
            <a:ext cx="2545244" cy="431460"/>
          </a:xfrm>
          <a:prstGeom prst="rect">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Device 2</a:t>
            </a:r>
            <a:endParaRPr lang="en-US" sz="2000" dirty="0">
              <a:gradFill>
                <a:gsLst>
                  <a:gs pos="16814">
                    <a:srgbClr val="FFFFFF"/>
                  </a:gs>
                  <a:gs pos="46000">
                    <a:srgbClr val="FFFFFF"/>
                  </a:gs>
                </a:gsLst>
                <a:lin ang="5400000" scaled="0"/>
              </a:gradFill>
            </a:endParaRPr>
          </a:p>
        </p:txBody>
      </p:sp>
      <p:sp>
        <p:nvSpPr>
          <p:cNvPr id="26" name="Rectangle 25"/>
          <p:cNvSpPr/>
          <p:nvPr/>
        </p:nvSpPr>
        <p:spPr bwMode="auto">
          <a:xfrm>
            <a:off x="9634862" y="5618109"/>
            <a:ext cx="2545244" cy="431460"/>
          </a:xfrm>
          <a:prstGeom prst="rect">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Device n</a:t>
            </a:r>
            <a:endParaRPr lang="en-US" sz="2000" dirty="0">
              <a:gradFill>
                <a:gsLst>
                  <a:gs pos="16814">
                    <a:srgbClr val="FFFFFF"/>
                  </a:gs>
                  <a:gs pos="46000">
                    <a:srgbClr val="FFFFFF"/>
                  </a:gs>
                </a:gsLst>
                <a:lin ang="5400000" scaled="0"/>
              </a:gradFill>
            </a:endParaRPr>
          </a:p>
        </p:txBody>
      </p:sp>
      <p:sp>
        <p:nvSpPr>
          <p:cNvPr id="30" name="Rectangle 29"/>
          <p:cNvSpPr/>
          <p:nvPr/>
        </p:nvSpPr>
        <p:spPr bwMode="auto">
          <a:xfrm>
            <a:off x="9672245" y="4954840"/>
            <a:ext cx="2545244" cy="431460"/>
          </a:xfrm>
          <a:prstGeom prst="rect">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b" anchorCtr="0" compatLnSpc="1">
            <a:prstTxWarp prst="textNoShape">
              <a:avLst/>
            </a:prstTxWarp>
          </a:bodyPr>
          <a:lstStyle/>
          <a:p>
            <a:pPr algn="ctr" defTabSz="932398" fontAlgn="base">
              <a:spcBef>
                <a:spcPct val="0"/>
              </a:spcBef>
              <a:spcAft>
                <a:spcPct val="0"/>
              </a:spcAft>
            </a:pPr>
            <a:r>
              <a:rPr lang="en-US" sz="4000" dirty="0" smtClean="0">
                <a:gradFill>
                  <a:gsLst>
                    <a:gs pos="16814">
                      <a:srgbClr val="FFFFFF"/>
                    </a:gs>
                    <a:gs pos="46000">
                      <a:srgbClr val="FFFFFF"/>
                    </a:gs>
                  </a:gsLst>
                  <a:lin ang="5400000" scaled="0"/>
                </a:gradFill>
              </a:rPr>
              <a:t>…..</a:t>
            </a:r>
            <a:endParaRPr lang="en-US" sz="4000" dirty="0">
              <a:gradFill>
                <a:gsLst>
                  <a:gs pos="16814">
                    <a:srgbClr val="FFFFFF"/>
                  </a:gs>
                  <a:gs pos="46000">
                    <a:srgbClr val="FFFFFF"/>
                  </a:gs>
                </a:gsLst>
                <a:lin ang="5400000" scaled="0"/>
              </a:gradFill>
            </a:endParaRPr>
          </a:p>
        </p:txBody>
      </p:sp>
      <p:cxnSp>
        <p:nvCxnSpPr>
          <p:cNvPr id="36" name="Straight Arrow Connector 35"/>
          <p:cNvCxnSpPr/>
          <p:nvPr/>
        </p:nvCxnSpPr>
        <p:spPr>
          <a:xfrm flipV="1">
            <a:off x="8689456" y="3773920"/>
            <a:ext cx="945406" cy="1017011"/>
          </a:xfrm>
          <a:prstGeom prst="straightConnector1">
            <a:avLst/>
          </a:prstGeom>
          <a:ln w="762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8696650" y="4506458"/>
            <a:ext cx="967971" cy="284473"/>
          </a:xfrm>
          <a:prstGeom prst="straightConnector1">
            <a:avLst/>
          </a:prstGeom>
          <a:ln w="762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8669264" y="4790931"/>
            <a:ext cx="1002981" cy="395900"/>
          </a:xfrm>
          <a:prstGeom prst="straightConnector1">
            <a:avLst/>
          </a:prstGeom>
          <a:ln w="762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endCxn id="26" idx="1"/>
          </p:cNvCxnSpPr>
          <p:nvPr/>
        </p:nvCxnSpPr>
        <p:spPr>
          <a:xfrm>
            <a:off x="8689456" y="4807249"/>
            <a:ext cx="945406" cy="1026590"/>
          </a:xfrm>
          <a:prstGeom prst="straightConnector1">
            <a:avLst/>
          </a:prstGeom>
          <a:ln w="762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8696650" y="2578200"/>
            <a:ext cx="5541" cy="2229049"/>
          </a:xfrm>
          <a:prstGeom prst="straightConnector1">
            <a:avLst/>
          </a:prstGeom>
          <a:ln w="762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bwMode="auto">
          <a:xfrm>
            <a:off x="8580437" y="2451540"/>
            <a:ext cx="3703154" cy="43146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SLA App 1-425-555-1200</a:t>
            </a:r>
            <a:endParaRPr lang="en-US" sz="2000" dirty="0">
              <a:gradFill>
                <a:gsLst>
                  <a:gs pos="16814">
                    <a:srgbClr val="FFFFFF"/>
                  </a:gs>
                  <a:gs pos="46000">
                    <a:srgbClr val="FFFFFF"/>
                  </a:gs>
                </a:gsLst>
                <a:lin ang="5400000" scaled="0"/>
              </a:gradFill>
            </a:endParaRPr>
          </a:p>
        </p:txBody>
      </p:sp>
      <p:cxnSp>
        <p:nvCxnSpPr>
          <p:cNvPr id="54" name="Straight Arrow Connector 53"/>
          <p:cNvCxnSpPr/>
          <p:nvPr/>
        </p:nvCxnSpPr>
        <p:spPr>
          <a:xfrm flipH="1">
            <a:off x="10385626" y="1363662"/>
            <a:ext cx="5374" cy="1110040"/>
          </a:xfrm>
          <a:prstGeom prst="straightConnector1">
            <a:avLst/>
          </a:prstGeom>
          <a:ln w="762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0432014" y="853571"/>
            <a:ext cx="731290" cy="369332"/>
          </a:xfrm>
          <a:prstGeom prst="rect">
            <a:avLst/>
          </a:prstGeom>
        </p:spPr>
        <p:txBody>
          <a:bodyPr wrap="none">
            <a:spAutoFit/>
          </a:bodyPr>
          <a:lstStyle/>
          <a:p>
            <a:r>
              <a:rPr lang="en-US" dirty="0" smtClean="0">
                <a:gradFill>
                  <a:gsLst>
                    <a:gs pos="16814">
                      <a:srgbClr val="FFFFFF"/>
                    </a:gs>
                    <a:gs pos="46000">
                      <a:srgbClr val="FFFFFF"/>
                    </a:gs>
                  </a:gsLst>
                  <a:lin ang="5400000" scaled="0"/>
                </a:gradFill>
              </a:rPr>
              <a:t>PSTN</a:t>
            </a:r>
            <a:endParaRPr lang="en-US" dirty="0"/>
          </a:p>
        </p:txBody>
      </p:sp>
    </p:spTree>
    <p:extLst>
      <p:ext uri="{BB962C8B-B14F-4D97-AF65-F5344CB8AC3E}">
        <p14:creationId xmlns:p14="http://schemas.microsoft.com/office/powerpoint/2010/main" val="3218923578"/>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663147" y="-5735"/>
            <a:ext cx="4770439" cy="70002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marL="171624" lvl="1" fontAlgn="base">
              <a:spcBef>
                <a:spcPct val="20000"/>
              </a:spcBef>
              <a:spcAft>
                <a:spcPts val="612"/>
              </a:spcAft>
              <a:buClr>
                <a:schemeClr val="bg1"/>
              </a:buClr>
              <a:buSzPct val="130000"/>
              <a:defRPr/>
            </a:pPr>
            <a:endParaRPr lang="en-US" sz="2400" spc="-71" dirty="0">
              <a:gradFill>
                <a:gsLst>
                  <a:gs pos="39370">
                    <a:srgbClr val="FFFFFF"/>
                  </a:gs>
                  <a:gs pos="86000">
                    <a:srgbClr val="FFFFFF"/>
                  </a:gs>
                </a:gsLst>
                <a:lin ang="5400000" scaled="0"/>
              </a:gradFill>
              <a:latin typeface="+mj-lt"/>
              <a:cs typeface="Segoe UI Light" panose="020B0502040204020203"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605006116"/>
              </p:ext>
            </p:extLst>
          </p:nvPr>
        </p:nvGraphicFramePr>
        <p:xfrm>
          <a:off x="7790297" y="3573462"/>
          <a:ext cx="4521915" cy="2994702"/>
        </p:xfrm>
        <a:graphic>
          <a:graphicData uri="http://schemas.openxmlformats.org/drawingml/2006/table">
            <a:tbl>
              <a:tblPr>
                <a:tableStyleId>{8799B23B-EC83-4686-B30A-512413B5E67A}</a:tableStyleId>
              </a:tblPr>
              <a:tblGrid>
                <a:gridCol w="904383"/>
                <a:gridCol w="904383"/>
                <a:gridCol w="904383"/>
                <a:gridCol w="904383"/>
                <a:gridCol w="904383"/>
              </a:tblGrid>
              <a:tr h="1101126">
                <a:tc>
                  <a:txBody>
                    <a:bodyPr/>
                    <a:lstStyle/>
                    <a:p>
                      <a:endParaRPr lang="en-US" dirty="0">
                        <a:solidFill>
                          <a:schemeClr val="bg1"/>
                        </a:solidFill>
                      </a:endParaRPr>
                    </a:p>
                  </a:txBody>
                  <a:tcPr>
                    <a:solidFill>
                      <a:schemeClr val="tx1"/>
                    </a:solidFill>
                  </a:tcPr>
                </a:tc>
                <a:tc>
                  <a:txBody>
                    <a:bodyPr/>
                    <a:lstStyle/>
                    <a:p>
                      <a:endParaRPr lang="en-US" dirty="0">
                        <a:solidFill>
                          <a:schemeClr val="bg1"/>
                        </a:solidFill>
                      </a:endParaRPr>
                    </a:p>
                  </a:txBody>
                  <a:tcPr>
                    <a:solidFill>
                      <a:schemeClr val="tx1"/>
                    </a:solidFill>
                  </a:tcPr>
                </a:tc>
                <a:tc>
                  <a:txBody>
                    <a:bodyPr/>
                    <a:lstStyle/>
                    <a:p>
                      <a:endParaRPr lang="en-US" dirty="0">
                        <a:solidFill>
                          <a:schemeClr val="bg1"/>
                        </a:solidFill>
                      </a:endParaRPr>
                    </a:p>
                  </a:txBody>
                  <a:tcPr>
                    <a:solidFill>
                      <a:schemeClr val="tx1"/>
                    </a:solidFill>
                  </a:tcPr>
                </a:tc>
                <a:tc>
                  <a:txBody>
                    <a:bodyPr/>
                    <a:lstStyle/>
                    <a:p>
                      <a:pPr algn="ctr"/>
                      <a:r>
                        <a:rPr lang="en-US" sz="3600" dirty="0" smtClean="0">
                          <a:solidFill>
                            <a:schemeClr val="bg1"/>
                          </a:solidFill>
                        </a:rPr>
                        <a:t>….</a:t>
                      </a:r>
                      <a:endParaRPr lang="en-US" dirty="0">
                        <a:solidFill>
                          <a:schemeClr val="bg1"/>
                        </a:solidFill>
                      </a:endParaRPr>
                    </a:p>
                  </a:txBody>
                  <a:tcPr anchor="ctr">
                    <a:solidFill>
                      <a:schemeClr val="tx1"/>
                    </a:solidFill>
                  </a:tcPr>
                </a:tc>
                <a:tc>
                  <a:txBody>
                    <a:bodyPr/>
                    <a:lstStyle/>
                    <a:p>
                      <a:endParaRPr lang="en-US">
                        <a:solidFill>
                          <a:schemeClr val="bg1"/>
                        </a:solidFill>
                      </a:endParaRPr>
                    </a:p>
                  </a:txBody>
                  <a:tcPr>
                    <a:solidFill>
                      <a:schemeClr val="tx1"/>
                    </a:solidFill>
                  </a:tcPr>
                </a:tc>
              </a:tr>
              <a:tr h="520209">
                <a:tc>
                  <a:txBody>
                    <a:bodyPr/>
                    <a:lstStyle/>
                    <a:p>
                      <a:r>
                        <a:rPr lang="en-US" dirty="0" smtClean="0">
                          <a:solidFill>
                            <a:schemeClr val="bg1"/>
                          </a:solidFill>
                        </a:rPr>
                        <a:t>Ext #</a:t>
                      </a:r>
                      <a:endParaRPr lang="en-US" dirty="0">
                        <a:solidFill>
                          <a:schemeClr val="bg1"/>
                        </a:solidFill>
                      </a:endParaRPr>
                    </a:p>
                  </a:txBody>
                  <a:tcPr>
                    <a:solidFill>
                      <a:schemeClr val="tx1"/>
                    </a:solidFill>
                  </a:tcPr>
                </a:tc>
                <a:tc>
                  <a:txBody>
                    <a:bodyPr/>
                    <a:lstStyle/>
                    <a:p>
                      <a:r>
                        <a:rPr lang="en-US" dirty="0" smtClean="0">
                          <a:solidFill>
                            <a:schemeClr val="bg1"/>
                          </a:solidFill>
                        </a:rPr>
                        <a:t>x3001</a:t>
                      </a:r>
                      <a:endParaRPr lang="en-US" dirty="0">
                        <a:solidFill>
                          <a:schemeClr val="bg1"/>
                        </a:solidFill>
                      </a:endParaRPr>
                    </a:p>
                  </a:txBody>
                  <a:tcPr>
                    <a:solidFill>
                      <a:schemeClr val="tx1"/>
                    </a:solidFill>
                  </a:tcPr>
                </a:tc>
                <a:tc>
                  <a:txBody>
                    <a:bodyPr/>
                    <a:lstStyle/>
                    <a:p>
                      <a:r>
                        <a:rPr lang="en-US" dirty="0" smtClean="0">
                          <a:solidFill>
                            <a:schemeClr val="bg1"/>
                          </a:solidFill>
                        </a:rPr>
                        <a:t>X3002</a:t>
                      </a:r>
                      <a:endParaRPr lang="en-US" dirty="0">
                        <a:solidFill>
                          <a:schemeClr val="bg1"/>
                        </a:solidFill>
                      </a:endParaRPr>
                    </a:p>
                  </a:txBody>
                  <a:tcPr>
                    <a:solidFill>
                      <a:schemeClr val="tx1"/>
                    </a:solidFill>
                  </a:tcPr>
                </a:tc>
                <a:tc>
                  <a:txBody>
                    <a:bodyPr/>
                    <a:lstStyle/>
                    <a:p>
                      <a:endParaRPr lang="en-US" dirty="0">
                        <a:solidFill>
                          <a:schemeClr val="bg1"/>
                        </a:solidFill>
                      </a:endParaRPr>
                    </a:p>
                  </a:txBody>
                  <a:tcPr>
                    <a:solidFill>
                      <a:schemeClr val="tx1"/>
                    </a:solidFill>
                  </a:tcPr>
                </a:tc>
                <a:tc>
                  <a:txBody>
                    <a:bodyPr/>
                    <a:lstStyle/>
                    <a:p>
                      <a:r>
                        <a:rPr lang="en-US" dirty="0" smtClean="0">
                          <a:solidFill>
                            <a:schemeClr val="bg1"/>
                          </a:solidFill>
                        </a:rPr>
                        <a:t>x3009</a:t>
                      </a:r>
                      <a:endParaRPr lang="en-US" dirty="0">
                        <a:solidFill>
                          <a:schemeClr val="bg1"/>
                        </a:solidFill>
                      </a:endParaRPr>
                    </a:p>
                  </a:txBody>
                  <a:tcPr>
                    <a:solidFill>
                      <a:schemeClr val="tx1"/>
                    </a:solidFill>
                  </a:tcPr>
                </a:tc>
              </a:tr>
              <a:tr h="457789">
                <a:tc>
                  <a:txBody>
                    <a:bodyPr/>
                    <a:lstStyle/>
                    <a:p>
                      <a:r>
                        <a:rPr lang="en-US" dirty="0" smtClean="0">
                          <a:solidFill>
                            <a:schemeClr val="bg1"/>
                          </a:solidFill>
                        </a:rPr>
                        <a:t>SLA 1</a:t>
                      </a:r>
                      <a:endParaRPr lang="en-US" dirty="0">
                        <a:solidFill>
                          <a:schemeClr val="bg1"/>
                        </a:solidFill>
                      </a:endParaRPr>
                    </a:p>
                  </a:txBody>
                  <a:tcPr>
                    <a:solidFill>
                      <a:schemeClr val="tx1"/>
                    </a:solidFill>
                  </a:tcPr>
                </a:tc>
                <a:tc>
                  <a:txBody>
                    <a:bodyPr/>
                    <a:lstStyle/>
                    <a:p>
                      <a:endParaRPr lang="en-US" dirty="0">
                        <a:solidFill>
                          <a:schemeClr val="bg1"/>
                        </a:solidFill>
                      </a:endParaRPr>
                    </a:p>
                  </a:txBody>
                  <a:tcPr>
                    <a:solidFill>
                      <a:srgbClr val="92D050"/>
                    </a:solidFill>
                  </a:tcPr>
                </a:tc>
                <a:tc>
                  <a:txBody>
                    <a:bodyPr/>
                    <a:lstStyle/>
                    <a:p>
                      <a:endParaRPr lang="en-US" dirty="0">
                        <a:solidFill>
                          <a:schemeClr val="bg1"/>
                        </a:solidFill>
                      </a:endParaRPr>
                    </a:p>
                  </a:txBody>
                  <a:tcPr>
                    <a:solidFill>
                      <a:srgbClr val="FFFF00"/>
                    </a:solidFill>
                  </a:tcPr>
                </a:tc>
                <a:tc>
                  <a:txBody>
                    <a:bodyPr/>
                    <a:lstStyle/>
                    <a:p>
                      <a:endParaRPr lang="en-US" dirty="0">
                        <a:solidFill>
                          <a:schemeClr val="bg1"/>
                        </a:solidFill>
                      </a:endParaRPr>
                    </a:p>
                  </a:txBody>
                  <a:tcPr>
                    <a:solidFill>
                      <a:srgbClr val="FFFF00"/>
                    </a:solidFill>
                  </a:tcPr>
                </a:tc>
                <a:tc>
                  <a:txBody>
                    <a:bodyPr/>
                    <a:lstStyle/>
                    <a:p>
                      <a:endParaRPr lang="en-US" dirty="0">
                        <a:solidFill>
                          <a:schemeClr val="bg1"/>
                        </a:solidFill>
                      </a:endParaRPr>
                    </a:p>
                  </a:txBody>
                  <a:tcPr>
                    <a:solidFill>
                      <a:srgbClr val="FFFF00"/>
                    </a:solidFill>
                  </a:tcPr>
                </a:tc>
              </a:tr>
              <a:tr h="457789">
                <a:tc>
                  <a:txBody>
                    <a:bodyPr/>
                    <a:lstStyle/>
                    <a:p>
                      <a:r>
                        <a:rPr lang="en-US" dirty="0" smtClean="0">
                          <a:solidFill>
                            <a:schemeClr val="bg1"/>
                          </a:solidFill>
                        </a:rPr>
                        <a:t>SLA 2</a:t>
                      </a:r>
                      <a:endParaRPr lang="en-US" dirty="0">
                        <a:solidFill>
                          <a:schemeClr val="bg1"/>
                        </a:solidFill>
                      </a:endParaRPr>
                    </a:p>
                  </a:txBody>
                  <a:tcPr>
                    <a:solidFill>
                      <a:schemeClr val="tx1"/>
                    </a:solidFill>
                  </a:tcPr>
                </a:tc>
                <a:tc>
                  <a:txBody>
                    <a:bodyPr/>
                    <a:lstStyle/>
                    <a:p>
                      <a:endParaRPr lang="en-US" dirty="0">
                        <a:solidFill>
                          <a:schemeClr val="bg1"/>
                        </a:solidFill>
                      </a:endParaRPr>
                    </a:p>
                  </a:txBody>
                  <a:tcPr>
                    <a:solidFill>
                      <a:srgbClr val="FFFF00"/>
                    </a:solidFill>
                  </a:tcPr>
                </a:tc>
                <a:tc>
                  <a:txBody>
                    <a:bodyPr/>
                    <a:lstStyle/>
                    <a:p>
                      <a:endParaRPr lang="en-US" dirty="0">
                        <a:solidFill>
                          <a:schemeClr val="bg1"/>
                        </a:solidFill>
                      </a:endParaRPr>
                    </a:p>
                  </a:txBody>
                  <a:tcPr>
                    <a:solidFill>
                      <a:srgbClr val="FFFF00"/>
                    </a:solidFill>
                  </a:tcPr>
                </a:tc>
                <a:tc>
                  <a:txBody>
                    <a:bodyPr/>
                    <a:lstStyle/>
                    <a:p>
                      <a:endParaRPr lang="en-US" dirty="0">
                        <a:solidFill>
                          <a:schemeClr val="bg1"/>
                        </a:solidFill>
                      </a:endParaRPr>
                    </a:p>
                  </a:txBody>
                  <a:tcPr>
                    <a:solidFill>
                      <a:srgbClr val="FFFF00"/>
                    </a:solidFill>
                  </a:tcPr>
                </a:tc>
                <a:tc>
                  <a:txBody>
                    <a:bodyPr/>
                    <a:lstStyle/>
                    <a:p>
                      <a:endParaRPr lang="en-US" dirty="0">
                        <a:solidFill>
                          <a:schemeClr val="bg1"/>
                        </a:solidFill>
                      </a:endParaRPr>
                    </a:p>
                  </a:txBody>
                  <a:tcPr>
                    <a:solidFill>
                      <a:srgbClr val="92D050"/>
                    </a:solidFill>
                  </a:tcPr>
                </a:tc>
              </a:tr>
              <a:tr h="457789">
                <a:tc>
                  <a:txBody>
                    <a:bodyPr/>
                    <a:lstStyle/>
                    <a:p>
                      <a:r>
                        <a:rPr lang="en-US" dirty="0" smtClean="0">
                          <a:solidFill>
                            <a:schemeClr val="bg1"/>
                          </a:solidFill>
                        </a:rPr>
                        <a:t>SLA 3</a:t>
                      </a:r>
                      <a:endParaRPr lang="en-US" dirty="0">
                        <a:solidFill>
                          <a:schemeClr val="bg1"/>
                        </a:solidFill>
                      </a:endParaRPr>
                    </a:p>
                  </a:txBody>
                  <a:tcPr>
                    <a:solidFill>
                      <a:schemeClr val="tx1"/>
                    </a:solidFill>
                  </a:tcPr>
                </a:tc>
                <a:tc>
                  <a:txBody>
                    <a:bodyPr/>
                    <a:lstStyle/>
                    <a:p>
                      <a:endParaRPr lang="en-US" dirty="0">
                        <a:solidFill>
                          <a:schemeClr val="bg1"/>
                        </a:solidFill>
                      </a:endParaRPr>
                    </a:p>
                  </a:txBody>
                  <a:tcPr>
                    <a:solidFill>
                      <a:schemeClr val="tx1"/>
                    </a:solidFill>
                  </a:tcPr>
                </a:tc>
                <a:tc>
                  <a:txBody>
                    <a:bodyPr/>
                    <a:lstStyle/>
                    <a:p>
                      <a:endParaRPr lang="en-US" dirty="0">
                        <a:solidFill>
                          <a:schemeClr val="bg1"/>
                        </a:solidFill>
                      </a:endParaRPr>
                    </a:p>
                  </a:txBody>
                  <a:tcPr>
                    <a:solidFill>
                      <a:schemeClr val="tx1"/>
                    </a:solidFill>
                  </a:tcPr>
                </a:tc>
                <a:tc>
                  <a:txBody>
                    <a:bodyPr/>
                    <a:lstStyle/>
                    <a:p>
                      <a:endParaRPr lang="en-US" dirty="0">
                        <a:solidFill>
                          <a:schemeClr val="bg1"/>
                        </a:solidFill>
                      </a:endParaRPr>
                    </a:p>
                  </a:txBody>
                  <a:tcPr>
                    <a:solidFill>
                      <a:schemeClr val="tx1"/>
                    </a:solidFill>
                  </a:tcPr>
                </a:tc>
                <a:tc>
                  <a:txBody>
                    <a:bodyPr/>
                    <a:lstStyle/>
                    <a:p>
                      <a:endParaRPr lang="en-US" dirty="0">
                        <a:solidFill>
                          <a:schemeClr val="bg1"/>
                        </a:solidFill>
                      </a:endParaRPr>
                    </a:p>
                  </a:txBody>
                  <a:tcPr>
                    <a:solidFill>
                      <a:schemeClr val="tx1"/>
                    </a:solidFill>
                  </a:tcPr>
                </a:tc>
              </a:tr>
            </a:tbl>
          </a:graphicData>
        </a:graphic>
      </p:graphicFrame>
      <p:sp>
        <p:nvSpPr>
          <p:cNvPr id="2" name="Title 1"/>
          <p:cNvSpPr>
            <a:spLocks noGrp="1"/>
          </p:cNvSpPr>
          <p:nvPr>
            <p:ph type="title"/>
          </p:nvPr>
        </p:nvSpPr>
        <p:spPr/>
        <p:txBody>
          <a:bodyPr/>
          <a:lstStyle/>
          <a:p>
            <a:r>
              <a:rPr lang="en-US" dirty="0" smtClean="0"/>
              <a:t>Shared Line Appearance</a:t>
            </a:r>
            <a:endParaRPr lang="en-US" dirty="0"/>
          </a:p>
        </p:txBody>
      </p:sp>
      <p:pic>
        <p:nvPicPr>
          <p:cNvPr id="6" name="Picture 5"/>
          <p:cNvPicPr>
            <a:picLocks noChangeAspect="1"/>
          </p:cNvPicPr>
          <p:nvPr/>
        </p:nvPicPr>
        <p:blipFill>
          <a:blip r:embed="rId2"/>
          <a:stretch>
            <a:fillRect/>
          </a:stretch>
        </p:blipFill>
        <p:spPr>
          <a:xfrm>
            <a:off x="8857097" y="3846834"/>
            <a:ext cx="652652" cy="641028"/>
          </a:xfrm>
          <a:prstGeom prst="rect">
            <a:avLst/>
          </a:prstGeom>
        </p:spPr>
      </p:pic>
      <p:pic>
        <p:nvPicPr>
          <p:cNvPr id="7" name="Picture 6"/>
          <p:cNvPicPr>
            <a:picLocks noChangeAspect="1"/>
          </p:cNvPicPr>
          <p:nvPr/>
        </p:nvPicPr>
        <p:blipFill>
          <a:blip r:embed="rId3"/>
          <a:stretch>
            <a:fillRect/>
          </a:stretch>
        </p:blipFill>
        <p:spPr>
          <a:xfrm>
            <a:off x="8161712" y="437983"/>
            <a:ext cx="540479" cy="1002941"/>
          </a:xfrm>
          <a:prstGeom prst="rect">
            <a:avLst/>
          </a:prstGeom>
        </p:spPr>
      </p:pic>
      <p:pic>
        <p:nvPicPr>
          <p:cNvPr id="9" name="Picture 8"/>
          <p:cNvPicPr>
            <a:picLocks noChangeAspect="1"/>
          </p:cNvPicPr>
          <p:nvPr/>
        </p:nvPicPr>
        <p:blipFill>
          <a:blip r:embed="rId4"/>
          <a:stretch>
            <a:fillRect/>
          </a:stretch>
        </p:blipFill>
        <p:spPr>
          <a:xfrm>
            <a:off x="9738347" y="391506"/>
            <a:ext cx="2194889" cy="1233990"/>
          </a:xfrm>
          <a:prstGeom prst="rect">
            <a:avLst/>
          </a:prstGeom>
        </p:spPr>
      </p:pic>
      <p:pic>
        <p:nvPicPr>
          <p:cNvPr id="13" name="Picture 12"/>
          <p:cNvPicPr>
            <a:picLocks noChangeAspect="1"/>
          </p:cNvPicPr>
          <p:nvPr/>
        </p:nvPicPr>
        <p:blipFill>
          <a:blip r:embed="rId2"/>
          <a:stretch>
            <a:fillRect/>
          </a:stretch>
        </p:blipFill>
        <p:spPr>
          <a:xfrm>
            <a:off x="9738348" y="3830016"/>
            <a:ext cx="652652" cy="641028"/>
          </a:xfrm>
          <a:prstGeom prst="rect">
            <a:avLst/>
          </a:prstGeom>
        </p:spPr>
      </p:pic>
      <p:pic>
        <p:nvPicPr>
          <p:cNvPr id="15" name="Picture 14"/>
          <p:cNvPicPr>
            <a:picLocks noChangeAspect="1"/>
          </p:cNvPicPr>
          <p:nvPr/>
        </p:nvPicPr>
        <p:blipFill>
          <a:blip r:embed="rId2"/>
          <a:stretch>
            <a:fillRect/>
          </a:stretch>
        </p:blipFill>
        <p:spPr>
          <a:xfrm>
            <a:off x="11511381" y="3830016"/>
            <a:ext cx="652652" cy="641028"/>
          </a:xfrm>
          <a:prstGeom prst="rect">
            <a:avLst/>
          </a:prstGeom>
        </p:spPr>
      </p:pic>
      <p:cxnSp>
        <p:nvCxnSpPr>
          <p:cNvPr id="19" name="Straight Arrow Connector 18"/>
          <p:cNvCxnSpPr/>
          <p:nvPr/>
        </p:nvCxnSpPr>
        <p:spPr>
          <a:xfrm>
            <a:off x="8775750" y="1024964"/>
            <a:ext cx="881250" cy="0"/>
          </a:xfrm>
          <a:prstGeom prst="straightConnector1">
            <a:avLst/>
          </a:prstGeom>
          <a:ln w="762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bwMode="auto">
          <a:xfrm>
            <a:off x="8580437" y="2451540"/>
            <a:ext cx="3703154" cy="43146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SLA App 1-425-555-1200</a:t>
            </a:r>
            <a:endParaRPr lang="en-US" sz="2000" dirty="0">
              <a:gradFill>
                <a:gsLst>
                  <a:gs pos="16814">
                    <a:srgbClr val="FFFFFF"/>
                  </a:gs>
                  <a:gs pos="46000">
                    <a:srgbClr val="FFFFFF"/>
                  </a:gs>
                </a:gsLst>
                <a:lin ang="5400000" scaled="0"/>
              </a:gradFill>
            </a:endParaRPr>
          </a:p>
        </p:txBody>
      </p:sp>
      <p:grpSp>
        <p:nvGrpSpPr>
          <p:cNvPr id="33" name="Group 32"/>
          <p:cNvGrpSpPr/>
          <p:nvPr/>
        </p:nvGrpSpPr>
        <p:grpSpPr>
          <a:xfrm>
            <a:off x="11101678" y="2883000"/>
            <a:ext cx="409140" cy="3057324"/>
            <a:chOff x="8693680" y="2578200"/>
            <a:chExt cx="409140" cy="2747862"/>
          </a:xfrm>
        </p:grpSpPr>
        <p:cxnSp>
          <p:nvCxnSpPr>
            <p:cNvPr id="34" name="Straight Arrow Connector 33"/>
            <p:cNvCxnSpPr/>
            <p:nvPr/>
          </p:nvCxnSpPr>
          <p:spPr>
            <a:xfrm>
              <a:off x="8696650" y="2578200"/>
              <a:ext cx="11085" cy="2519262"/>
            </a:xfrm>
            <a:prstGeom prst="straightConnector1">
              <a:avLst/>
            </a:prstGeom>
            <a:ln w="762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8693680" y="5097462"/>
              <a:ext cx="409140" cy="228600"/>
            </a:xfrm>
            <a:prstGeom prst="straightConnector1">
              <a:avLst/>
            </a:prstGeom>
            <a:ln w="762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36" name="Straight Arrow Connector 35"/>
          <p:cNvCxnSpPr/>
          <p:nvPr/>
        </p:nvCxnSpPr>
        <p:spPr>
          <a:xfrm flipH="1">
            <a:off x="10385626" y="1363662"/>
            <a:ext cx="5374" cy="1110040"/>
          </a:xfrm>
          <a:prstGeom prst="straightConnector1">
            <a:avLst/>
          </a:prstGeom>
          <a:ln w="762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8" name="Text Placeholder 2"/>
          <p:cNvSpPr txBox="1">
            <a:spLocks/>
          </p:cNvSpPr>
          <p:nvPr/>
        </p:nvSpPr>
        <p:spPr>
          <a:xfrm>
            <a:off x="-1807" y="2264000"/>
            <a:ext cx="7817490" cy="2289858"/>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defTabSz="931441">
              <a:lnSpc>
                <a:spcPct val="80000"/>
              </a:lnSpc>
              <a:spcBef>
                <a:spcPts val="1800"/>
              </a:spcBef>
              <a:spcAft>
                <a:spcPts val="600"/>
              </a:spcAft>
              <a:buClrTx/>
              <a:buSzPct val="80000"/>
              <a:defRPr/>
            </a:pPr>
            <a:r>
              <a:rPr lang="en-US" sz="2400" spc="-71" dirty="0">
                <a:solidFill>
                  <a:schemeClr val="tx1"/>
                </a:solidFill>
                <a:latin typeface="+mj-lt"/>
                <a:cs typeface="Segoe UI Light" panose="020B0502040204020203" pitchFamily="34" charset="0"/>
              </a:rPr>
              <a:t>Inbound calls arrive at DID &amp; activate SLA application</a:t>
            </a:r>
          </a:p>
          <a:p>
            <a:pPr lvl="1" defTabSz="931441">
              <a:lnSpc>
                <a:spcPct val="80000"/>
              </a:lnSpc>
              <a:spcBef>
                <a:spcPts val="1800"/>
              </a:spcBef>
              <a:spcAft>
                <a:spcPts val="600"/>
              </a:spcAft>
              <a:buClrTx/>
              <a:buSzPct val="80000"/>
              <a:defRPr/>
            </a:pPr>
            <a:r>
              <a:rPr lang="en-US" sz="2400" spc="-71" dirty="0">
                <a:solidFill>
                  <a:schemeClr val="tx1"/>
                </a:solidFill>
                <a:latin typeface="+mj-lt"/>
                <a:cs typeface="Segoe UI Light" panose="020B0502040204020203" pitchFamily="34" charset="0"/>
              </a:rPr>
              <a:t>All endpoints presented w/call simultaneously</a:t>
            </a:r>
          </a:p>
          <a:p>
            <a:pPr lvl="1" defTabSz="931441">
              <a:lnSpc>
                <a:spcPct val="80000"/>
              </a:lnSpc>
              <a:spcBef>
                <a:spcPts val="1800"/>
              </a:spcBef>
              <a:spcAft>
                <a:spcPts val="600"/>
              </a:spcAft>
              <a:buClrTx/>
              <a:buSzPct val="80000"/>
              <a:defRPr/>
            </a:pPr>
            <a:r>
              <a:rPr lang="en-US" sz="2400" spc="-71" dirty="0">
                <a:solidFill>
                  <a:schemeClr val="tx1"/>
                </a:solidFill>
                <a:latin typeface="+mj-lt"/>
                <a:cs typeface="Segoe UI Light" panose="020B0502040204020203" pitchFamily="34" charset="0"/>
              </a:rPr>
              <a:t>Line state shown on other devices via visual indicator</a:t>
            </a:r>
          </a:p>
          <a:p>
            <a:pPr lvl="1" defTabSz="931441">
              <a:lnSpc>
                <a:spcPct val="80000"/>
              </a:lnSpc>
              <a:spcBef>
                <a:spcPts val="1800"/>
              </a:spcBef>
              <a:spcAft>
                <a:spcPts val="600"/>
              </a:spcAft>
              <a:buClrTx/>
              <a:buSzPct val="80000"/>
              <a:defRPr/>
            </a:pPr>
            <a:endParaRPr lang="en-US" sz="2400" spc="-71" dirty="0">
              <a:solidFill>
                <a:schemeClr val="tx1"/>
              </a:solidFill>
              <a:latin typeface="+mj-lt"/>
              <a:cs typeface="Segoe UI Light" panose="020B0502040204020203" pitchFamily="34" charset="0"/>
            </a:endParaRPr>
          </a:p>
        </p:txBody>
      </p:sp>
      <p:sp>
        <p:nvSpPr>
          <p:cNvPr id="18" name="Rectangle 17"/>
          <p:cNvSpPr/>
          <p:nvPr/>
        </p:nvSpPr>
        <p:spPr>
          <a:xfrm>
            <a:off x="10432014" y="853571"/>
            <a:ext cx="731290" cy="369332"/>
          </a:xfrm>
          <a:prstGeom prst="rect">
            <a:avLst/>
          </a:prstGeom>
        </p:spPr>
        <p:txBody>
          <a:bodyPr wrap="none">
            <a:spAutoFit/>
          </a:bodyPr>
          <a:lstStyle/>
          <a:p>
            <a:r>
              <a:rPr lang="en-US" dirty="0" smtClean="0">
                <a:gradFill>
                  <a:gsLst>
                    <a:gs pos="16814">
                      <a:srgbClr val="FFFFFF"/>
                    </a:gs>
                    <a:gs pos="46000">
                      <a:srgbClr val="FFFFFF"/>
                    </a:gs>
                  </a:gsLst>
                  <a:lin ang="5400000" scaled="0"/>
                </a:gradFill>
              </a:rPr>
              <a:t>PSTN</a:t>
            </a:r>
            <a:endParaRPr lang="en-US" dirty="0"/>
          </a:p>
        </p:txBody>
      </p:sp>
    </p:spTree>
    <p:extLst>
      <p:ext uri="{BB962C8B-B14F-4D97-AF65-F5344CB8AC3E}">
        <p14:creationId xmlns:p14="http://schemas.microsoft.com/office/powerpoint/2010/main" val="3523566729"/>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663147" y="-5735"/>
            <a:ext cx="4770439" cy="70002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marL="171624" lvl="1" fontAlgn="base">
              <a:spcBef>
                <a:spcPct val="20000"/>
              </a:spcBef>
              <a:spcAft>
                <a:spcPts val="612"/>
              </a:spcAft>
              <a:buClr>
                <a:schemeClr val="bg1"/>
              </a:buClr>
              <a:buSzPct val="130000"/>
              <a:defRPr/>
            </a:pPr>
            <a:endParaRPr lang="en-US" sz="2400" spc="-71" dirty="0">
              <a:gradFill>
                <a:gsLst>
                  <a:gs pos="39370">
                    <a:srgbClr val="FFFFFF"/>
                  </a:gs>
                  <a:gs pos="86000">
                    <a:srgbClr val="FFFFFF"/>
                  </a:gs>
                </a:gsLst>
                <a:lin ang="5400000" scaled="0"/>
              </a:gradFill>
              <a:latin typeface="+mj-lt"/>
              <a:cs typeface="Segoe UI Light" panose="020B0502040204020203"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3187580019"/>
              </p:ext>
            </p:extLst>
          </p:nvPr>
        </p:nvGraphicFramePr>
        <p:xfrm>
          <a:off x="7790297" y="3573462"/>
          <a:ext cx="4521915" cy="2994702"/>
        </p:xfrm>
        <a:graphic>
          <a:graphicData uri="http://schemas.openxmlformats.org/drawingml/2006/table">
            <a:tbl>
              <a:tblPr>
                <a:tableStyleId>{8799B23B-EC83-4686-B30A-512413B5E67A}</a:tableStyleId>
              </a:tblPr>
              <a:tblGrid>
                <a:gridCol w="904383"/>
                <a:gridCol w="904383"/>
                <a:gridCol w="904383"/>
                <a:gridCol w="904383"/>
                <a:gridCol w="904383"/>
              </a:tblGrid>
              <a:tr h="1101126">
                <a:tc>
                  <a:txBody>
                    <a:bodyPr/>
                    <a:lstStyle/>
                    <a:p>
                      <a:endParaRPr lang="en-US" dirty="0">
                        <a:solidFill>
                          <a:schemeClr val="bg1"/>
                        </a:solidFill>
                      </a:endParaRPr>
                    </a:p>
                  </a:txBody>
                  <a:tcPr>
                    <a:solidFill>
                      <a:schemeClr val="tx1"/>
                    </a:solidFill>
                  </a:tcPr>
                </a:tc>
                <a:tc>
                  <a:txBody>
                    <a:bodyPr/>
                    <a:lstStyle/>
                    <a:p>
                      <a:endParaRPr lang="en-US" dirty="0">
                        <a:solidFill>
                          <a:schemeClr val="bg1"/>
                        </a:solidFill>
                      </a:endParaRPr>
                    </a:p>
                  </a:txBody>
                  <a:tcPr>
                    <a:solidFill>
                      <a:schemeClr val="tx1"/>
                    </a:solidFill>
                  </a:tcPr>
                </a:tc>
                <a:tc>
                  <a:txBody>
                    <a:bodyPr/>
                    <a:lstStyle/>
                    <a:p>
                      <a:endParaRPr lang="en-US" dirty="0">
                        <a:solidFill>
                          <a:schemeClr val="bg1"/>
                        </a:solidFill>
                      </a:endParaRPr>
                    </a:p>
                  </a:txBody>
                  <a:tcPr>
                    <a:solidFill>
                      <a:schemeClr val="tx1"/>
                    </a:solidFill>
                  </a:tcPr>
                </a:tc>
                <a:tc>
                  <a:txBody>
                    <a:bodyPr/>
                    <a:lstStyle/>
                    <a:p>
                      <a:pPr algn="ctr"/>
                      <a:r>
                        <a:rPr lang="en-US" sz="3600" dirty="0" smtClean="0">
                          <a:solidFill>
                            <a:schemeClr val="bg1"/>
                          </a:solidFill>
                        </a:rPr>
                        <a:t>….</a:t>
                      </a:r>
                      <a:endParaRPr lang="en-US" dirty="0">
                        <a:solidFill>
                          <a:schemeClr val="bg1"/>
                        </a:solidFill>
                      </a:endParaRPr>
                    </a:p>
                  </a:txBody>
                  <a:tcPr anchor="ctr">
                    <a:solidFill>
                      <a:schemeClr val="tx1"/>
                    </a:solidFill>
                  </a:tcPr>
                </a:tc>
                <a:tc>
                  <a:txBody>
                    <a:bodyPr/>
                    <a:lstStyle/>
                    <a:p>
                      <a:endParaRPr lang="en-US">
                        <a:solidFill>
                          <a:schemeClr val="bg1"/>
                        </a:solidFill>
                      </a:endParaRPr>
                    </a:p>
                  </a:txBody>
                  <a:tcPr>
                    <a:solidFill>
                      <a:schemeClr val="tx1"/>
                    </a:solidFill>
                  </a:tcPr>
                </a:tc>
              </a:tr>
              <a:tr h="520209">
                <a:tc>
                  <a:txBody>
                    <a:bodyPr/>
                    <a:lstStyle/>
                    <a:p>
                      <a:r>
                        <a:rPr lang="en-US" dirty="0" smtClean="0">
                          <a:solidFill>
                            <a:schemeClr val="bg1"/>
                          </a:solidFill>
                        </a:rPr>
                        <a:t>Ext #</a:t>
                      </a:r>
                      <a:endParaRPr lang="en-US" dirty="0">
                        <a:solidFill>
                          <a:schemeClr val="bg1"/>
                        </a:solidFill>
                      </a:endParaRPr>
                    </a:p>
                  </a:txBody>
                  <a:tcPr>
                    <a:solidFill>
                      <a:schemeClr val="tx1"/>
                    </a:solidFill>
                  </a:tcPr>
                </a:tc>
                <a:tc>
                  <a:txBody>
                    <a:bodyPr/>
                    <a:lstStyle/>
                    <a:p>
                      <a:r>
                        <a:rPr lang="en-US" dirty="0" smtClean="0">
                          <a:solidFill>
                            <a:schemeClr val="bg1"/>
                          </a:solidFill>
                        </a:rPr>
                        <a:t>x3001</a:t>
                      </a:r>
                      <a:endParaRPr lang="en-US" dirty="0">
                        <a:solidFill>
                          <a:schemeClr val="bg1"/>
                        </a:solidFill>
                      </a:endParaRPr>
                    </a:p>
                  </a:txBody>
                  <a:tcPr>
                    <a:solidFill>
                      <a:schemeClr val="tx1"/>
                    </a:solidFill>
                  </a:tcPr>
                </a:tc>
                <a:tc>
                  <a:txBody>
                    <a:bodyPr/>
                    <a:lstStyle/>
                    <a:p>
                      <a:r>
                        <a:rPr lang="en-US" dirty="0" smtClean="0">
                          <a:solidFill>
                            <a:schemeClr val="bg1"/>
                          </a:solidFill>
                        </a:rPr>
                        <a:t>X3002</a:t>
                      </a:r>
                      <a:endParaRPr lang="en-US" dirty="0">
                        <a:solidFill>
                          <a:schemeClr val="bg1"/>
                        </a:solidFill>
                      </a:endParaRPr>
                    </a:p>
                  </a:txBody>
                  <a:tcPr>
                    <a:solidFill>
                      <a:schemeClr val="tx1"/>
                    </a:solidFill>
                  </a:tcPr>
                </a:tc>
                <a:tc>
                  <a:txBody>
                    <a:bodyPr/>
                    <a:lstStyle/>
                    <a:p>
                      <a:endParaRPr lang="en-US" dirty="0">
                        <a:solidFill>
                          <a:schemeClr val="bg1"/>
                        </a:solidFill>
                      </a:endParaRPr>
                    </a:p>
                  </a:txBody>
                  <a:tcPr>
                    <a:solidFill>
                      <a:schemeClr val="tx1"/>
                    </a:solidFill>
                  </a:tcPr>
                </a:tc>
                <a:tc>
                  <a:txBody>
                    <a:bodyPr/>
                    <a:lstStyle/>
                    <a:p>
                      <a:r>
                        <a:rPr lang="en-US" dirty="0" smtClean="0">
                          <a:solidFill>
                            <a:schemeClr val="bg1"/>
                          </a:solidFill>
                        </a:rPr>
                        <a:t>x3009</a:t>
                      </a:r>
                      <a:endParaRPr lang="en-US" dirty="0">
                        <a:solidFill>
                          <a:schemeClr val="bg1"/>
                        </a:solidFill>
                      </a:endParaRPr>
                    </a:p>
                  </a:txBody>
                  <a:tcPr>
                    <a:solidFill>
                      <a:schemeClr val="tx1"/>
                    </a:solidFill>
                  </a:tcPr>
                </a:tc>
              </a:tr>
              <a:tr h="457789">
                <a:tc>
                  <a:txBody>
                    <a:bodyPr/>
                    <a:lstStyle/>
                    <a:p>
                      <a:r>
                        <a:rPr lang="en-US" dirty="0" smtClean="0">
                          <a:solidFill>
                            <a:schemeClr val="bg1"/>
                          </a:solidFill>
                        </a:rPr>
                        <a:t>SLA 1</a:t>
                      </a:r>
                      <a:endParaRPr lang="en-US" dirty="0">
                        <a:solidFill>
                          <a:schemeClr val="bg1"/>
                        </a:solidFill>
                      </a:endParaRPr>
                    </a:p>
                  </a:txBody>
                  <a:tcPr>
                    <a:solidFill>
                      <a:schemeClr val="tx1"/>
                    </a:solidFill>
                  </a:tcPr>
                </a:tc>
                <a:tc>
                  <a:txBody>
                    <a:bodyPr/>
                    <a:lstStyle/>
                    <a:p>
                      <a:endParaRPr lang="en-US" dirty="0">
                        <a:solidFill>
                          <a:schemeClr val="bg1"/>
                        </a:solidFill>
                      </a:endParaRPr>
                    </a:p>
                  </a:txBody>
                  <a:tcPr>
                    <a:solidFill>
                      <a:srgbClr val="92D050"/>
                    </a:solidFill>
                  </a:tcPr>
                </a:tc>
                <a:tc>
                  <a:txBody>
                    <a:bodyPr/>
                    <a:lstStyle/>
                    <a:p>
                      <a:endParaRPr lang="en-US" dirty="0">
                        <a:solidFill>
                          <a:schemeClr val="bg1"/>
                        </a:solidFill>
                      </a:endParaRPr>
                    </a:p>
                  </a:txBody>
                  <a:tcPr>
                    <a:solidFill>
                      <a:srgbClr val="FFFF00"/>
                    </a:solidFill>
                  </a:tcPr>
                </a:tc>
                <a:tc>
                  <a:txBody>
                    <a:bodyPr/>
                    <a:lstStyle/>
                    <a:p>
                      <a:endParaRPr lang="en-US" dirty="0">
                        <a:solidFill>
                          <a:schemeClr val="bg1"/>
                        </a:solidFill>
                      </a:endParaRPr>
                    </a:p>
                  </a:txBody>
                  <a:tcPr>
                    <a:solidFill>
                      <a:srgbClr val="FFFF00"/>
                    </a:solidFill>
                  </a:tcPr>
                </a:tc>
                <a:tc>
                  <a:txBody>
                    <a:bodyPr/>
                    <a:lstStyle/>
                    <a:p>
                      <a:endParaRPr lang="en-US" dirty="0">
                        <a:solidFill>
                          <a:schemeClr val="bg1"/>
                        </a:solidFill>
                      </a:endParaRPr>
                    </a:p>
                  </a:txBody>
                  <a:tcPr>
                    <a:solidFill>
                      <a:srgbClr val="FFFF00"/>
                    </a:solidFill>
                  </a:tcPr>
                </a:tc>
              </a:tr>
              <a:tr h="457789">
                <a:tc>
                  <a:txBody>
                    <a:bodyPr/>
                    <a:lstStyle/>
                    <a:p>
                      <a:r>
                        <a:rPr lang="en-US" dirty="0" smtClean="0">
                          <a:solidFill>
                            <a:schemeClr val="bg1"/>
                          </a:solidFill>
                        </a:rPr>
                        <a:t>SLA 2</a:t>
                      </a:r>
                      <a:endParaRPr lang="en-US" dirty="0">
                        <a:solidFill>
                          <a:schemeClr val="bg1"/>
                        </a:solidFill>
                      </a:endParaRPr>
                    </a:p>
                  </a:txBody>
                  <a:tcPr>
                    <a:solidFill>
                      <a:schemeClr val="tx1"/>
                    </a:solidFill>
                  </a:tcPr>
                </a:tc>
                <a:tc>
                  <a:txBody>
                    <a:bodyPr/>
                    <a:lstStyle/>
                    <a:p>
                      <a:endParaRPr lang="en-US" dirty="0">
                        <a:solidFill>
                          <a:schemeClr val="bg1"/>
                        </a:solidFill>
                      </a:endParaRPr>
                    </a:p>
                  </a:txBody>
                  <a:tcPr>
                    <a:solidFill>
                      <a:srgbClr val="FFFF00"/>
                    </a:solidFill>
                  </a:tcPr>
                </a:tc>
                <a:tc>
                  <a:txBody>
                    <a:bodyPr/>
                    <a:lstStyle/>
                    <a:p>
                      <a:endParaRPr lang="en-US" dirty="0">
                        <a:solidFill>
                          <a:schemeClr val="bg1"/>
                        </a:solidFill>
                      </a:endParaRPr>
                    </a:p>
                  </a:txBody>
                  <a:tcPr>
                    <a:solidFill>
                      <a:srgbClr val="FFFF00"/>
                    </a:solidFill>
                  </a:tcPr>
                </a:tc>
                <a:tc>
                  <a:txBody>
                    <a:bodyPr/>
                    <a:lstStyle/>
                    <a:p>
                      <a:endParaRPr lang="en-US" dirty="0">
                        <a:solidFill>
                          <a:schemeClr val="bg1"/>
                        </a:solidFill>
                      </a:endParaRPr>
                    </a:p>
                  </a:txBody>
                  <a:tcPr>
                    <a:solidFill>
                      <a:srgbClr val="FFFF00"/>
                    </a:solidFill>
                  </a:tcPr>
                </a:tc>
                <a:tc>
                  <a:txBody>
                    <a:bodyPr/>
                    <a:lstStyle/>
                    <a:p>
                      <a:endParaRPr lang="en-US" dirty="0">
                        <a:solidFill>
                          <a:schemeClr val="bg1"/>
                        </a:solidFill>
                      </a:endParaRPr>
                    </a:p>
                  </a:txBody>
                  <a:tcPr>
                    <a:solidFill>
                      <a:srgbClr val="FF0000"/>
                    </a:solidFill>
                  </a:tcPr>
                </a:tc>
              </a:tr>
              <a:tr h="457789">
                <a:tc>
                  <a:txBody>
                    <a:bodyPr/>
                    <a:lstStyle/>
                    <a:p>
                      <a:r>
                        <a:rPr lang="en-US" dirty="0" smtClean="0">
                          <a:solidFill>
                            <a:schemeClr val="bg1"/>
                          </a:solidFill>
                        </a:rPr>
                        <a:t>SLA 3</a:t>
                      </a:r>
                      <a:endParaRPr lang="en-US" dirty="0">
                        <a:solidFill>
                          <a:schemeClr val="bg1"/>
                        </a:solidFill>
                      </a:endParaRPr>
                    </a:p>
                  </a:txBody>
                  <a:tcPr>
                    <a:solidFill>
                      <a:schemeClr val="tx1"/>
                    </a:solidFill>
                  </a:tcPr>
                </a:tc>
                <a:tc>
                  <a:txBody>
                    <a:bodyPr/>
                    <a:lstStyle/>
                    <a:p>
                      <a:endParaRPr lang="en-US" dirty="0">
                        <a:solidFill>
                          <a:schemeClr val="bg1"/>
                        </a:solidFill>
                      </a:endParaRPr>
                    </a:p>
                  </a:txBody>
                  <a:tcPr>
                    <a:solidFill>
                      <a:srgbClr val="FFFF00"/>
                    </a:solidFill>
                  </a:tcPr>
                </a:tc>
                <a:tc>
                  <a:txBody>
                    <a:bodyPr/>
                    <a:lstStyle/>
                    <a:p>
                      <a:endParaRPr lang="en-US" dirty="0">
                        <a:solidFill>
                          <a:schemeClr val="bg1"/>
                        </a:solidFill>
                      </a:endParaRPr>
                    </a:p>
                  </a:txBody>
                  <a:tcPr>
                    <a:solidFill>
                      <a:srgbClr val="92D050"/>
                    </a:solidFill>
                  </a:tcPr>
                </a:tc>
                <a:tc>
                  <a:txBody>
                    <a:bodyPr/>
                    <a:lstStyle/>
                    <a:p>
                      <a:endParaRPr lang="en-US" dirty="0">
                        <a:solidFill>
                          <a:schemeClr val="bg1"/>
                        </a:solidFill>
                      </a:endParaRPr>
                    </a:p>
                  </a:txBody>
                  <a:tcPr>
                    <a:solidFill>
                      <a:srgbClr val="FFFF00"/>
                    </a:solidFill>
                  </a:tcPr>
                </a:tc>
                <a:tc>
                  <a:txBody>
                    <a:bodyPr/>
                    <a:lstStyle/>
                    <a:p>
                      <a:endParaRPr lang="en-US" dirty="0">
                        <a:solidFill>
                          <a:schemeClr val="bg1"/>
                        </a:solidFill>
                      </a:endParaRPr>
                    </a:p>
                  </a:txBody>
                  <a:tcPr>
                    <a:solidFill>
                      <a:srgbClr val="FFFF00"/>
                    </a:solidFill>
                  </a:tcPr>
                </a:tc>
              </a:tr>
            </a:tbl>
          </a:graphicData>
        </a:graphic>
      </p:graphicFrame>
      <p:sp>
        <p:nvSpPr>
          <p:cNvPr id="2" name="Title 1"/>
          <p:cNvSpPr>
            <a:spLocks noGrp="1"/>
          </p:cNvSpPr>
          <p:nvPr>
            <p:ph type="title"/>
          </p:nvPr>
        </p:nvSpPr>
        <p:spPr/>
        <p:txBody>
          <a:bodyPr/>
          <a:lstStyle/>
          <a:p>
            <a:r>
              <a:rPr lang="en-US" dirty="0" smtClean="0"/>
              <a:t>Shared Line Appearance</a:t>
            </a:r>
            <a:endParaRPr lang="en-US" dirty="0"/>
          </a:p>
        </p:txBody>
      </p:sp>
      <p:pic>
        <p:nvPicPr>
          <p:cNvPr id="6" name="Picture 5"/>
          <p:cNvPicPr>
            <a:picLocks noChangeAspect="1"/>
          </p:cNvPicPr>
          <p:nvPr/>
        </p:nvPicPr>
        <p:blipFill>
          <a:blip r:embed="rId2"/>
          <a:stretch>
            <a:fillRect/>
          </a:stretch>
        </p:blipFill>
        <p:spPr>
          <a:xfrm>
            <a:off x="8857097" y="3846834"/>
            <a:ext cx="652652" cy="641028"/>
          </a:xfrm>
          <a:prstGeom prst="rect">
            <a:avLst/>
          </a:prstGeom>
        </p:spPr>
      </p:pic>
      <p:pic>
        <p:nvPicPr>
          <p:cNvPr id="7" name="Picture 6"/>
          <p:cNvPicPr>
            <a:picLocks noChangeAspect="1"/>
          </p:cNvPicPr>
          <p:nvPr/>
        </p:nvPicPr>
        <p:blipFill>
          <a:blip r:embed="rId3"/>
          <a:stretch>
            <a:fillRect/>
          </a:stretch>
        </p:blipFill>
        <p:spPr>
          <a:xfrm>
            <a:off x="8161712" y="437983"/>
            <a:ext cx="540479" cy="1002941"/>
          </a:xfrm>
          <a:prstGeom prst="rect">
            <a:avLst/>
          </a:prstGeom>
        </p:spPr>
      </p:pic>
      <p:pic>
        <p:nvPicPr>
          <p:cNvPr id="13" name="Picture 12"/>
          <p:cNvPicPr>
            <a:picLocks noChangeAspect="1"/>
          </p:cNvPicPr>
          <p:nvPr/>
        </p:nvPicPr>
        <p:blipFill>
          <a:blip r:embed="rId2"/>
          <a:stretch>
            <a:fillRect/>
          </a:stretch>
        </p:blipFill>
        <p:spPr>
          <a:xfrm>
            <a:off x="9738348" y="3830016"/>
            <a:ext cx="652652" cy="641028"/>
          </a:xfrm>
          <a:prstGeom prst="rect">
            <a:avLst/>
          </a:prstGeom>
        </p:spPr>
      </p:pic>
      <p:pic>
        <p:nvPicPr>
          <p:cNvPr id="15" name="Picture 14"/>
          <p:cNvPicPr>
            <a:picLocks noChangeAspect="1"/>
          </p:cNvPicPr>
          <p:nvPr/>
        </p:nvPicPr>
        <p:blipFill>
          <a:blip r:embed="rId2"/>
          <a:stretch>
            <a:fillRect/>
          </a:stretch>
        </p:blipFill>
        <p:spPr>
          <a:xfrm>
            <a:off x="11511381" y="3830016"/>
            <a:ext cx="652652" cy="641028"/>
          </a:xfrm>
          <a:prstGeom prst="rect">
            <a:avLst/>
          </a:prstGeom>
        </p:spPr>
      </p:pic>
      <p:cxnSp>
        <p:nvCxnSpPr>
          <p:cNvPr id="19" name="Straight Arrow Connector 18"/>
          <p:cNvCxnSpPr/>
          <p:nvPr/>
        </p:nvCxnSpPr>
        <p:spPr>
          <a:xfrm>
            <a:off x="8775750" y="1024964"/>
            <a:ext cx="881250" cy="0"/>
          </a:xfrm>
          <a:prstGeom prst="straightConnector1">
            <a:avLst/>
          </a:prstGeom>
          <a:ln w="762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 name="Curved Down Arrow 4"/>
          <p:cNvSpPr/>
          <p:nvPr/>
        </p:nvSpPr>
        <p:spPr bwMode="auto">
          <a:xfrm rot="20558873" flipH="1">
            <a:off x="9802700" y="5287811"/>
            <a:ext cx="1892554" cy="688661"/>
          </a:xfrm>
          <a:prstGeom prst="curvedDownArrow">
            <a:avLst/>
          </a:prstGeom>
          <a:solidFill>
            <a:schemeClr val="bg1"/>
          </a:solidFill>
          <a:ln>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7" name="Rectangle 16"/>
          <p:cNvSpPr/>
          <p:nvPr/>
        </p:nvSpPr>
        <p:spPr bwMode="auto">
          <a:xfrm>
            <a:off x="8580437" y="2451540"/>
            <a:ext cx="3703154" cy="43146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SLA App 1-425-555-1200</a:t>
            </a:r>
            <a:endParaRPr lang="en-US" sz="2000" dirty="0">
              <a:gradFill>
                <a:gsLst>
                  <a:gs pos="16814">
                    <a:srgbClr val="FFFFFF"/>
                  </a:gs>
                  <a:gs pos="46000">
                    <a:srgbClr val="FFFFFF"/>
                  </a:gs>
                </a:gsLst>
                <a:lin ang="5400000" scaled="0"/>
              </a:gradFill>
            </a:endParaRPr>
          </a:p>
        </p:txBody>
      </p:sp>
      <p:cxnSp>
        <p:nvCxnSpPr>
          <p:cNvPr id="21" name="Straight Arrow Connector 20"/>
          <p:cNvCxnSpPr/>
          <p:nvPr/>
        </p:nvCxnSpPr>
        <p:spPr>
          <a:xfrm flipH="1">
            <a:off x="10385626" y="1363662"/>
            <a:ext cx="5374" cy="1110040"/>
          </a:xfrm>
          <a:prstGeom prst="straightConnector1">
            <a:avLst/>
          </a:prstGeom>
          <a:ln w="762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stretch>
            <a:fillRect/>
          </a:stretch>
        </p:blipFill>
        <p:spPr>
          <a:xfrm>
            <a:off x="9738347" y="391506"/>
            <a:ext cx="2194889" cy="1233990"/>
          </a:xfrm>
          <a:prstGeom prst="rect">
            <a:avLst/>
          </a:prstGeom>
        </p:spPr>
      </p:pic>
      <p:sp>
        <p:nvSpPr>
          <p:cNvPr id="24" name="Text Placeholder 2"/>
          <p:cNvSpPr txBox="1">
            <a:spLocks/>
          </p:cNvSpPr>
          <p:nvPr/>
        </p:nvSpPr>
        <p:spPr>
          <a:xfrm>
            <a:off x="-1807" y="2264000"/>
            <a:ext cx="7817490" cy="2893100"/>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defTabSz="931441">
              <a:lnSpc>
                <a:spcPct val="80000"/>
              </a:lnSpc>
              <a:spcBef>
                <a:spcPts val="1800"/>
              </a:spcBef>
              <a:spcAft>
                <a:spcPts val="600"/>
              </a:spcAft>
              <a:buClrTx/>
              <a:buSzPct val="80000"/>
              <a:defRPr/>
            </a:pPr>
            <a:r>
              <a:rPr lang="en-US" sz="2400" spc="-71" dirty="0">
                <a:solidFill>
                  <a:schemeClr val="tx1"/>
                </a:solidFill>
                <a:latin typeface="+mj-lt"/>
                <a:cs typeface="Segoe UI Light" panose="020B0502040204020203" pitchFamily="34" charset="0"/>
              </a:rPr>
              <a:t>Inbound calls arrive at DID &amp; activate SLA application</a:t>
            </a:r>
          </a:p>
          <a:p>
            <a:pPr lvl="1" defTabSz="931441">
              <a:lnSpc>
                <a:spcPct val="80000"/>
              </a:lnSpc>
              <a:spcBef>
                <a:spcPts val="1800"/>
              </a:spcBef>
              <a:spcAft>
                <a:spcPts val="600"/>
              </a:spcAft>
              <a:buClrTx/>
              <a:buSzPct val="80000"/>
              <a:defRPr/>
            </a:pPr>
            <a:r>
              <a:rPr lang="en-US" sz="2400" spc="-71" dirty="0">
                <a:solidFill>
                  <a:schemeClr val="tx1"/>
                </a:solidFill>
                <a:latin typeface="+mj-lt"/>
                <a:cs typeface="Segoe UI Light" panose="020B0502040204020203" pitchFamily="34" charset="0"/>
              </a:rPr>
              <a:t>All endpoints presented w/call simultaneously</a:t>
            </a:r>
          </a:p>
          <a:p>
            <a:pPr lvl="1" defTabSz="931441">
              <a:lnSpc>
                <a:spcPct val="80000"/>
              </a:lnSpc>
              <a:spcBef>
                <a:spcPts val="1800"/>
              </a:spcBef>
              <a:spcAft>
                <a:spcPts val="600"/>
              </a:spcAft>
              <a:buClrTx/>
              <a:buSzPct val="80000"/>
              <a:defRPr/>
            </a:pPr>
            <a:r>
              <a:rPr lang="en-US" sz="2400" spc="-71" dirty="0">
                <a:solidFill>
                  <a:schemeClr val="tx1"/>
                </a:solidFill>
                <a:latin typeface="+mj-lt"/>
                <a:cs typeface="Segoe UI Light" panose="020B0502040204020203" pitchFamily="34" charset="0"/>
              </a:rPr>
              <a:t>Line state shown on other devices via visual indicator</a:t>
            </a:r>
          </a:p>
          <a:p>
            <a:pPr lvl="1" defTabSz="931441">
              <a:lnSpc>
                <a:spcPct val="80000"/>
              </a:lnSpc>
              <a:spcBef>
                <a:spcPts val="1800"/>
              </a:spcBef>
              <a:spcAft>
                <a:spcPts val="600"/>
              </a:spcAft>
              <a:buClrTx/>
              <a:buSzPct val="80000"/>
              <a:defRPr/>
            </a:pPr>
            <a:r>
              <a:rPr lang="en-US" sz="2400" spc="-71" dirty="0">
                <a:solidFill>
                  <a:schemeClr val="tx1"/>
                </a:solidFill>
                <a:latin typeface="+mj-lt"/>
                <a:cs typeface="Segoe UI Light" panose="020B0502040204020203" pitchFamily="34" charset="0"/>
              </a:rPr>
              <a:t>Move call by placing on hold &amp; retrieving on another endpoint</a:t>
            </a:r>
          </a:p>
          <a:p>
            <a:pPr lvl="1" defTabSz="931441">
              <a:lnSpc>
                <a:spcPct val="80000"/>
              </a:lnSpc>
              <a:spcBef>
                <a:spcPts val="1800"/>
              </a:spcBef>
              <a:spcAft>
                <a:spcPts val="600"/>
              </a:spcAft>
              <a:buClrTx/>
              <a:buSzPct val="80000"/>
              <a:defRPr/>
            </a:pPr>
            <a:endParaRPr lang="en-US" sz="2400" spc="-71" dirty="0">
              <a:solidFill>
                <a:schemeClr val="tx1"/>
              </a:solidFill>
              <a:latin typeface="+mj-lt"/>
              <a:cs typeface="Segoe UI Light" panose="020B0502040204020203" pitchFamily="34" charset="0"/>
            </a:endParaRPr>
          </a:p>
        </p:txBody>
      </p:sp>
      <p:sp>
        <p:nvSpPr>
          <p:cNvPr id="18" name="Rectangle 17"/>
          <p:cNvSpPr/>
          <p:nvPr/>
        </p:nvSpPr>
        <p:spPr>
          <a:xfrm>
            <a:off x="10432014" y="853571"/>
            <a:ext cx="731290" cy="369332"/>
          </a:xfrm>
          <a:prstGeom prst="rect">
            <a:avLst/>
          </a:prstGeom>
        </p:spPr>
        <p:txBody>
          <a:bodyPr wrap="none">
            <a:spAutoFit/>
          </a:bodyPr>
          <a:lstStyle/>
          <a:p>
            <a:r>
              <a:rPr lang="en-US" dirty="0" smtClean="0">
                <a:gradFill>
                  <a:gsLst>
                    <a:gs pos="16814">
                      <a:srgbClr val="FFFFFF"/>
                    </a:gs>
                    <a:gs pos="46000">
                      <a:srgbClr val="FFFFFF"/>
                    </a:gs>
                  </a:gsLst>
                  <a:lin ang="5400000" scaled="0"/>
                </a:gradFill>
              </a:rPr>
              <a:t>PSTN</a:t>
            </a:r>
            <a:endParaRPr lang="en-US" dirty="0"/>
          </a:p>
        </p:txBody>
      </p:sp>
    </p:spTree>
    <p:extLst>
      <p:ext uri="{BB962C8B-B14F-4D97-AF65-F5344CB8AC3E}">
        <p14:creationId xmlns:p14="http://schemas.microsoft.com/office/powerpoint/2010/main" val="401711105"/>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666036" y="-5735"/>
            <a:ext cx="4770439" cy="70002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marL="171624" lvl="1" fontAlgn="base">
              <a:spcBef>
                <a:spcPct val="20000"/>
              </a:spcBef>
              <a:spcAft>
                <a:spcPts val="612"/>
              </a:spcAft>
              <a:buClr>
                <a:schemeClr val="bg1"/>
              </a:buClr>
              <a:buSzPct val="130000"/>
              <a:defRPr/>
            </a:pPr>
            <a:endParaRPr lang="en-US" sz="2400" spc="-71" dirty="0">
              <a:gradFill>
                <a:gsLst>
                  <a:gs pos="39370">
                    <a:srgbClr val="FFFFFF"/>
                  </a:gs>
                  <a:gs pos="86000">
                    <a:srgbClr val="FFFFFF"/>
                  </a:gs>
                </a:gsLst>
                <a:lin ang="5400000" scaled="0"/>
              </a:gradFill>
              <a:latin typeface="+mj-lt"/>
              <a:cs typeface="Segoe UI Light" panose="020B0502040204020203"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3202387097"/>
              </p:ext>
            </p:extLst>
          </p:nvPr>
        </p:nvGraphicFramePr>
        <p:xfrm>
          <a:off x="7790297" y="3573462"/>
          <a:ext cx="4521915" cy="2994702"/>
        </p:xfrm>
        <a:graphic>
          <a:graphicData uri="http://schemas.openxmlformats.org/drawingml/2006/table">
            <a:tbl>
              <a:tblPr>
                <a:tableStyleId>{8799B23B-EC83-4686-B30A-512413B5E67A}</a:tableStyleId>
              </a:tblPr>
              <a:tblGrid>
                <a:gridCol w="904383"/>
                <a:gridCol w="904383"/>
                <a:gridCol w="904383"/>
                <a:gridCol w="904383"/>
                <a:gridCol w="904383"/>
              </a:tblGrid>
              <a:tr h="1101126">
                <a:tc>
                  <a:txBody>
                    <a:bodyPr/>
                    <a:lstStyle/>
                    <a:p>
                      <a:endParaRPr lang="en-US" dirty="0">
                        <a:solidFill>
                          <a:schemeClr val="bg1"/>
                        </a:solidFill>
                      </a:endParaRPr>
                    </a:p>
                  </a:txBody>
                  <a:tcPr>
                    <a:solidFill>
                      <a:schemeClr val="tx1"/>
                    </a:solidFill>
                  </a:tcPr>
                </a:tc>
                <a:tc>
                  <a:txBody>
                    <a:bodyPr/>
                    <a:lstStyle/>
                    <a:p>
                      <a:endParaRPr lang="en-US" dirty="0">
                        <a:solidFill>
                          <a:schemeClr val="bg1"/>
                        </a:solidFill>
                      </a:endParaRPr>
                    </a:p>
                  </a:txBody>
                  <a:tcPr>
                    <a:solidFill>
                      <a:schemeClr val="tx1"/>
                    </a:solidFill>
                  </a:tcPr>
                </a:tc>
                <a:tc>
                  <a:txBody>
                    <a:bodyPr/>
                    <a:lstStyle/>
                    <a:p>
                      <a:endParaRPr lang="en-US" dirty="0">
                        <a:solidFill>
                          <a:schemeClr val="bg1"/>
                        </a:solidFill>
                      </a:endParaRPr>
                    </a:p>
                  </a:txBody>
                  <a:tcPr>
                    <a:solidFill>
                      <a:schemeClr val="tx1"/>
                    </a:solidFill>
                  </a:tcPr>
                </a:tc>
                <a:tc>
                  <a:txBody>
                    <a:bodyPr/>
                    <a:lstStyle/>
                    <a:p>
                      <a:pPr algn="ctr"/>
                      <a:r>
                        <a:rPr lang="en-US" sz="3600" dirty="0" smtClean="0">
                          <a:solidFill>
                            <a:schemeClr val="bg1"/>
                          </a:solidFill>
                        </a:rPr>
                        <a:t>….</a:t>
                      </a:r>
                      <a:endParaRPr lang="en-US" dirty="0">
                        <a:solidFill>
                          <a:schemeClr val="bg1"/>
                        </a:solidFill>
                      </a:endParaRPr>
                    </a:p>
                  </a:txBody>
                  <a:tcPr anchor="ctr">
                    <a:solidFill>
                      <a:schemeClr val="tx1"/>
                    </a:solidFill>
                  </a:tcPr>
                </a:tc>
                <a:tc>
                  <a:txBody>
                    <a:bodyPr/>
                    <a:lstStyle/>
                    <a:p>
                      <a:endParaRPr lang="en-US">
                        <a:solidFill>
                          <a:schemeClr val="bg1"/>
                        </a:solidFill>
                      </a:endParaRPr>
                    </a:p>
                  </a:txBody>
                  <a:tcPr>
                    <a:solidFill>
                      <a:schemeClr val="tx1"/>
                    </a:solidFill>
                  </a:tcPr>
                </a:tc>
              </a:tr>
              <a:tr h="520209">
                <a:tc>
                  <a:txBody>
                    <a:bodyPr/>
                    <a:lstStyle/>
                    <a:p>
                      <a:r>
                        <a:rPr lang="en-US" dirty="0" smtClean="0">
                          <a:solidFill>
                            <a:schemeClr val="bg1"/>
                          </a:solidFill>
                        </a:rPr>
                        <a:t>Ext #</a:t>
                      </a:r>
                      <a:endParaRPr lang="en-US" dirty="0">
                        <a:solidFill>
                          <a:schemeClr val="bg1"/>
                        </a:solidFill>
                      </a:endParaRPr>
                    </a:p>
                  </a:txBody>
                  <a:tcPr>
                    <a:solidFill>
                      <a:schemeClr val="tx1"/>
                    </a:solidFill>
                  </a:tcPr>
                </a:tc>
                <a:tc>
                  <a:txBody>
                    <a:bodyPr/>
                    <a:lstStyle/>
                    <a:p>
                      <a:r>
                        <a:rPr lang="en-US" dirty="0" smtClean="0">
                          <a:solidFill>
                            <a:schemeClr val="bg1"/>
                          </a:solidFill>
                        </a:rPr>
                        <a:t>x3001</a:t>
                      </a:r>
                      <a:endParaRPr lang="en-US" dirty="0">
                        <a:solidFill>
                          <a:schemeClr val="bg1"/>
                        </a:solidFill>
                      </a:endParaRPr>
                    </a:p>
                  </a:txBody>
                  <a:tcPr>
                    <a:solidFill>
                      <a:schemeClr val="tx1"/>
                    </a:solidFill>
                  </a:tcPr>
                </a:tc>
                <a:tc>
                  <a:txBody>
                    <a:bodyPr/>
                    <a:lstStyle/>
                    <a:p>
                      <a:r>
                        <a:rPr lang="en-US" dirty="0" smtClean="0">
                          <a:solidFill>
                            <a:schemeClr val="bg1"/>
                          </a:solidFill>
                        </a:rPr>
                        <a:t>X3002</a:t>
                      </a:r>
                      <a:endParaRPr lang="en-US" dirty="0">
                        <a:solidFill>
                          <a:schemeClr val="bg1"/>
                        </a:solidFill>
                      </a:endParaRPr>
                    </a:p>
                  </a:txBody>
                  <a:tcPr>
                    <a:solidFill>
                      <a:schemeClr val="tx1"/>
                    </a:solidFill>
                  </a:tcPr>
                </a:tc>
                <a:tc>
                  <a:txBody>
                    <a:bodyPr/>
                    <a:lstStyle/>
                    <a:p>
                      <a:endParaRPr lang="en-US" dirty="0">
                        <a:solidFill>
                          <a:schemeClr val="bg1"/>
                        </a:solidFill>
                      </a:endParaRPr>
                    </a:p>
                  </a:txBody>
                  <a:tcPr>
                    <a:solidFill>
                      <a:schemeClr val="tx1"/>
                    </a:solidFill>
                  </a:tcPr>
                </a:tc>
                <a:tc>
                  <a:txBody>
                    <a:bodyPr/>
                    <a:lstStyle/>
                    <a:p>
                      <a:r>
                        <a:rPr lang="en-US" dirty="0" smtClean="0">
                          <a:solidFill>
                            <a:schemeClr val="bg1"/>
                          </a:solidFill>
                        </a:rPr>
                        <a:t>x3009</a:t>
                      </a:r>
                      <a:endParaRPr lang="en-US" dirty="0">
                        <a:solidFill>
                          <a:schemeClr val="bg1"/>
                        </a:solidFill>
                      </a:endParaRPr>
                    </a:p>
                  </a:txBody>
                  <a:tcPr>
                    <a:solidFill>
                      <a:schemeClr val="tx1"/>
                    </a:solidFill>
                  </a:tcPr>
                </a:tc>
              </a:tr>
              <a:tr h="457789">
                <a:tc>
                  <a:txBody>
                    <a:bodyPr/>
                    <a:lstStyle/>
                    <a:p>
                      <a:r>
                        <a:rPr lang="en-US" dirty="0" smtClean="0">
                          <a:solidFill>
                            <a:schemeClr val="bg1"/>
                          </a:solidFill>
                        </a:rPr>
                        <a:t>SLA 1</a:t>
                      </a:r>
                      <a:endParaRPr lang="en-US" dirty="0">
                        <a:solidFill>
                          <a:schemeClr val="bg1"/>
                        </a:solidFill>
                      </a:endParaRPr>
                    </a:p>
                  </a:txBody>
                  <a:tcPr>
                    <a:solidFill>
                      <a:schemeClr val="tx1"/>
                    </a:solidFill>
                  </a:tcPr>
                </a:tc>
                <a:tc>
                  <a:txBody>
                    <a:bodyPr/>
                    <a:lstStyle/>
                    <a:p>
                      <a:endParaRPr lang="en-US" dirty="0">
                        <a:solidFill>
                          <a:schemeClr val="bg1"/>
                        </a:solidFill>
                      </a:endParaRPr>
                    </a:p>
                  </a:txBody>
                  <a:tcPr>
                    <a:solidFill>
                      <a:srgbClr val="92D050"/>
                    </a:solidFill>
                  </a:tcPr>
                </a:tc>
                <a:tc>
                  <a:txBody>
                    <a:bodyPr/>
                    <a:lstStyle/>
                    <a:p>
                      <a:endParaRPr lang="en-US" dirty="0">
                        <a:solidFill>
                          <a:schemeClr val="bg1"/>
                        </a:solidFill>
                      </a:endParaRPr>
                    </a:p>
                  </a:txBody>
                  <a:tcPr>
                    <a:solidFill>
                      <a:srgbClr val="FFFF00"/>
                    </a:solidFill>
                  </a:tcPr>
                </a:tc>
                <a:tc>
                  <a:txBody>
                    <a:bodyPr/>
                    <a:lstStyle/>
                    <a:p>
                      <a:endParaRPr lang="en-US" dirty="0">
                        <a:solidFill>
                          <a:schemeClr val="bg1"/>
                        </a:solidFill>
                      </a:endParaRPr>
                    </a:p>
                  </a:txBody>
                  <a:tcPr>
                    <a:solidFill>
                      <a:srgbClr val="FFFF00"/>
                    </a:solidFill>
                  </a:tcPr>
                </a:tc>
                <a:tc>
                  <a:txBody>
                    <a:bodyPr/>
                    <a:lstStyle/>
                    <a:p>
                      <a:endParaRPr lang="en-US" dirty="0">
                        <a:solidFill>
                          <a:schemeClr val="bg1"/>
                        </a:solidFill>
                      </a:endParaRPr>
                    </a:p>
                  </a:txBody>
                  <a:tcPr>
                    <a:solidFill>
                      <a:srgbClr val="FFFF00"/>
                    </a:solidFill>
                  </a:tcPr>
                </a:tc>
              </a:tr>
              <a:tr h="457789">
                <a:tc>
                  <a:txBody>
                    <a:bodyPr/>
                    <a:lstStyle/>
                    <a:p>
                      <a:r>
                        <a:rPr lang="en-US" dirty="0" smtClean="0">
                          <a:solidFill>
                            <a:schemeClr val="bg1"/>
                          </a:solidFill>
                        </a:rPr>
                        <a:t>SLA 2</a:t>
                      </a:r>
                      <a:endParaRPr lang="en-US" dirty="0">
                        <a:solidFill>
                          <a:schemeClr val="bg1"/>
                        </a:solidFill>
                      </a:endParaRPr>
                    </a:p>
                  </a:txBody>
                  <a:tcPr>
                    <a:solidFill>
                      <a:schemeClr val="tx1"/>
                    </a:solidFill>
                  </a:tcPr>
                </a:tc>
                <a:tc>
                  <a:txBody>
                    <a:bodyPr/>
                    <a:lstStyle/>
                    <a:p>
                      <a:endParaRPr lang="en-US" dirty="0">
                        <a:solidFill>
                          <a:schemeClr val="bg1"/>
                        </a:solidFill>
                      </a:endParaRPr>
                    </a:p>
                  </a:txBody>
                  <a:tcPr>
                    <a:solidFill>
                      <a:srgbClr val="FFFF00"/>
                    </a:solidFill>
                  </a:tcPr>
                </a:tc>
                <a:tc>
                  <a:txBody>
                    <a:bodyPr/>
                    <a:lstStyle/>
                    <a:p>
                      <a:endParaRPr lang="en-US" dirty="0">
                        <a:solidFill>
                          <a:schemeClr val="bg1"/>
                        </a:solidFill>
                      </a:endParaRPr>
                    </a:p>
                  </a:txBody>
                  <a:tcPr>
                    <a:solidFill>
                      <a:srgbClr val="FFFF00"/>
                    </a:solidFill>
                  </a:tcPr>
                </a:tc>
                <a:tc>
                  <a:txBody>
                    <a:bodyPr/>
                    <a:lstStyle/>
                    <a:p>
                      <a:endParaRPr lang="en-US" dirty="0">
                        <a:solidFill>
                          <a:schemeClr val="bg1"/>
                        </a:solidFill>
                      </a:endParaRPr>
                    </a:p>
                  </a:txBody>
                  <a:tcPr>
                    <a:solidFill>
                      <a:srgbClr val="FFFF00"/>
                    </a:solidFill>
                  </a:tcPr>
                </a:tc>
                <a:tc>
                  <a:txBody>
                    <a:bodyPr/>
                    <a:lstStyle/>
                    <a:p>
                      <a:endParaRPr lang="en-US" dirty="0">
                        <a:solidFill>
                          <a:schemeClr val="bg1"/>
                        </a:solidFill>
                      </a:endParaRPr>
                    </a:p>
                  </a:txBody>
                  <a:tcPr>
                    <a:solidFill>
                      <a:srgbClr val="92D050"/>
                    </a:solidFill>
                  </a:tcPr>
                </a:tc>
              </a:tr>
              <a:tr h="457789">
                <a:tc>
                  <a:txBody>
                    <a:bodyPr/>
                    <a:lstStyle/>
                    <a:p>
                      <a:r>
                        <a:rPr lang="en-US" dirty="0" smtClean="0">
                          <a:solidFill>
                            <a:schemeClr val="bg1"/>
                          </a:solidFill>
                        </a:rPr>
                        <a:t>SLA 3</a:t>
                      </a:r>
                      <a:endParaRPr lang="en-US" dirty="0">
                        <a:solidFill>
                          <a:schemeClr val="bg1"/>
                        </a:solidFill>
                      </a:endParaRPr>
                    </a:p>
                  </a:txBody>
                  <a:tcPr>
                    <a:solidFill>
                      <a:schemeClr val="tx1"/>
                    </a:solidFill>
                  </a:tcPr>
                </a:tc>
                <a:tc>
                  <a:txBody>
                    <a:bodyPr/>
                    <a:lstStyle/>
                    <a:p>
                      <a:endParaRPr lang="en-US" dirty="0">
                        <a:solidFill>
                          <a:schemeClr val="bg1"/>
                        </a:solidFill>
                      </a:endParaRPr>
                    </a:p>
                  </a:txBody>
                  <a:tcPr>
                    <a:solidFill>
                      <a:srgbClr val="FFFF00"/>
                    </a:solidFill>
                  </a:tcPr>
                </a:tc>
                <a:tc>
                  <a:txBody>
                    <a:bodyPr/>
                    <a:lstStyle/>
                    <a:p>
                      <a:endParaRPr lang="en-US" dirty="0">
                        <a:solidFill>
                          <a:schemeClr val="bg1"/>
                        </a:solidFill>
                      </a:endParaRPr>
                    </a:p>
                  </a:txBody>
                  <a:tcPr>
                    <a:solidFill>
                      <a:srgbClr val="92D050"/>
                    </a:solidFill>
                  </a:tcPr>
                </a:tc>
                <a:tc>
                  <a:txBody>
                    <a:bodyPr/>
                    <a:lstStyle/>
                    <a:p>
                      <a:endParaRPr lang="en-US" dirty="0">
                        <a:solidFill>
                          <a:schemeClr val="bg1"/>
                        </a:solidFill>
                      </a:endParaRPr>
                    </a:p>
                  </a:txBody>
                  <a:tcPr>
                    <a:solidFill>
                      <a:srgbClr val="FFFF00"/>
                    </a:solidFill>
                  </a:tcPr>
                </a:tc>
                <a:tc>
                  <a:txBody>
                    <a:bodyPr/>
                    <a:lstStyle/>
                    <a:p>
                      <a:endParaRPr lang="en-US" dirty="0">
                        <a:solidFill>
                          <a:schemeClr val="bg1"/>
                        </a:solidFill>
                      </a:endParaRPr>
                    </a:p>
                  </a:txBody>
                  <a:tcPr>
                    <a:solidFill>
                      <a:srgbClr val="FFFF00"/>
                    </a:solidFill>
                  </a:tcPr>
                </a:tc>
              </a:tr>
            </a:tbl>
          </a:graphicData>
        </a:graphic>
      </p:graphicFrame>
      <p:sp>
        <p:nvSpPr>
          <p:cNvPr id="2" name="Title 1"/>
          <p:cNvSpPr>
            <a:spLocks noGrp="1"/>
          </p:cNvSpPr>
          <p:nvPr>
            <p:ph type="title"/>
          </p:nvPr>
        </p:nvSpPr>
        <p:spPr/>
        <p:txBody>
          <a:bodyPr/>
          <a:lstStyle/>
          <a:p>
            <a:r>
              <a:rPr lang="en-US" dirty="0" smtClean="0"/>
              <a:t>Shared Line Appearance</a:t>
            </a:r>
            <a:endParaRPr lang="en-US" dirty="0"/>
          </a:p>
        </p:txBody>
      </p:sp>
      <p:sp>
        <p:nvSpPr>
          <p:cNvPr id="3" name="Text Placeholder 2"/>
          <p:cNvSpPr>
            <a:spLocks noGrp="1"/>
          </p:cNvSpPr>
          <p:nvPr>
            <p:ph type="body" sz="quarter" idx="10"/>
          </p:nvPr>
        </p:nvSpPr>
        <p:spPr>
          <a:xfrm>
            <a:off x="-1807" y="2264000"/>
            <a:ext cx="7817490" cy="3496342"/>
          </a:xfrm>
        </p:spPr>
        <p:txBody>
          <a:bodyPr/>
          <a:lstStyle/>
          <a:p>
            <a:pPr lvl="1" defTabSz="931441">
              <a:lnSpc>
                <a:spcPct val="80000"/>
              </a:lnSpc>
              <a:spcBef>
                <a:spcPts val="1800"/>
              </a:spcBef>
              <a:spcAft>
                <a:spcPts val="600"/>
              </a:spcAft>
              <a:buClrTx/>
              <a:buSzPct val="80000"/>
              <a:defRPr/>
            </a:pPr>
            <a:r>
              <a:rPr lang="en-US" sz="2400" spc="-71" dirty="0">
                <a:solidFill>
                  <a:schemeClr val="tx1"/>
                </a:solidFill>
                <a:latin typeface="+mj-lt"/>
                <a:cs typeface="Segoe UI Light" panose="020B0502040204020203" pitchFamily="34" charset="0"/>
              </a:rPr>
              <a:t>Inbound calls arrive at DID &amp; activate SLA application</a:t>
            </a:r>
          </a:p>
          <a:p>
            <a:pPr lvl="1" defTabSz="931441">
              <a:lnSpc>
                <a:spcPct val="80000"/>
              </a:lnSpc>
              <a:spcBef>
                <a:spcPts val="1800"/>
              </a:spcBef>
              <a:spcAft>
                <a:spcPts val="600"/>
              </a:spcAft>
              <a:buClrTx/>
              <a:buSzPct val="80000"/>
              <a:defRPr/>
            </a:pPr>
            <a:r>
              <a:rPr lang="en-US" sz="2400" spc="-71" dirty="0">
                <a:solidFill>
                  <a:schemeClr val="tx1"/>
                </a:solidFill>
                <a:latin typeface="+mj-lt"/>
                <a:cs typeface="Segoe UI Light" panose="020B0502040204020203" pitchFamily="34" charset="0"/>
              </a:rPr>
              <a:t>All endpoints presented w/call simultaneously</a:t>
            </a:r>
          </a:p>
          <a:p>
            <a:pPr lvl="1" defTabSz="931441">
              <a:lnSpc>
                <a:spcPct val="80000"/>
              </a:lnSpc>
              <a:spcBef>
                <a:spcPts val="1800"/>
              </a:spcBef>
              <a:spcAft>
                <a:spcPts val="600"/>
              </a:spcAft>
              <a:buClrTx/>
              <a:buSzPct val="80000"/>
              <a:defRPr/>
            </a:pPr>
            <a:r>
              <a:rPr lang="en-US" sz="2400" spc="-71" dirty="0">
                <a:solidFill>
                  <a:schemeClr val="tx1"/>
                </a:solidFill>
                <a:latin typeface="+mj-lt"/>
                <a:cs typeface="Segoe UI Light" panose="020B0502040204020203" pitchFamily="34" charset="0"/>
              </a:rPr>
              <a:t>Line state shown on other devices via visual indicator</a:t>
            </a:r>
          </a:p>
          <a:p>
            <a:pPr lvl="1" defTabSz="931441">
              <a:lnSpc>
                <a:spcPct val="80000"/>
              </a:lnSpc>
              <a:spcBef>
                <a:spcPts val="1800"/>
              </a:spcBef>
              <a:spcAft>
                <a:spcPts val="600"/>
              </a:spcAft>
              <a:buClrTx/>
              <a:buSzPct val="80000"/>
              <a:defRPr/>
            </a:pPr>
            <a:r>
              <a:rPr lang="en-US" sz="2400" spc="-71" dirty="0">
                <a:solidFill>
                  <a:schemeClr val="tx1"/>
                </a:solidFill>
                <a:latin typeface="+mj-lt"/>
                <a:cs typeface="Segoe UI Light" panose="020B0502040204020203" pitchFamily="34" charset="0"/>
              </a:rPr>
              <a:t>Move call by placing on hold &amp; retrieving on another endpoint</a:t>
            </a:r>
          </a:p>
          <a:p>
            <a:pPr lvl="1" defTabSz="931441">
              <a:lnSpc>
                <a:spcPct val="80000"/>
              </a:lnSpc>
              <a:spcBef>
                <a:spcPts val="1800"/>
              </a:spcBef>
              <a:spcAft>
                <a:spcPts val="600"/>
              </a:spcAft>
              <a:buClrTx/>
              <a:buSzPct val="80000"/>
              <a:defRPr/>
            </a:pPr>
            <a:r>
              <a:rPr lang="en-US" sz="2400" spc="-71" dirty="0">
                <a:solidFill>
                  <a:schemeClr val="tx1"/>
                </a:solidFill>
                <a:latin typeface="+mj-lt"/>
                <a:cs typeface="Segoe UI Light" panose="020B0502040204020203" pitchFamily="34" charset="0"/>
              </a:rPr>
              <a:t>Calls arrive until limit is reached, overflow afterwards</a:t>
            </a:r>
          </a:p>
          <a:p>
            <a:pPr lvl="1" defTabSz="931441">
              <a:lnSpc>
                <a:spcPct val="80000"/>
              </a:lnSpc>
              <a:spcBef>
                <a:spcPts val="1800"/>
              </a:spcBef>
              <a:spcAft>
                <a:spcPts val="600"/>
              </a:spcAft>
              <a:buClrTx/>
              <a:buSzPct val="80000"/>
              <a:defRPr/>
            </a:pPr>
            <a:endParaRPr lang="en-US" sz="2400" spc="-71" dirty="0">
              <a:solidFill>
                <a:schemeClr val="tx1"/>
              </a:solidFill>
              <a:latin typeface="+mj-lt"/>
              <a:cs typeface="Segoe UI Light" panose="020B0502040204020203" pitchFamily="34" charset="0"/>
            </a:endParaRPr>
          </a:p>
        </p:txBody>
      </p:sp>
      <p:pic>
        <p:nvPicPr>
          <p:cNvPr id="6" name="Picture 5"/>
          <p:cNvPicPr>
            <a:picLocks noChangeAspect="1"/>
          </p:cNvPicPr>
          <p:nvPr/>
        </p:nvPicPr>
        <p:blipFill>
          <a:blip r:embed="rId2"/>
          <a:stretch>
            <a:fillRect/>
          </a:stretch>
        </p:blipFill>
        <p:spPr>
          <a:xfrm>
            <a:off x="8857097" y="3846834"/>
            <a:ext cx="652652" cy="641028"/>
          </a:xfrm>
          <a:prstGeom prst="rect">
            <a:avLst/>
          </a:prstGeom>
        </p:spPr>
      </p:pic>
      <p:pic>
        <p:nvPicPr>
          <p:cNvPr id="7" name="Picture 6"/>
          <p:cNvPicPr>
            <a:picLocks noChangeAspect="1"/>
          </p:cNvPicPr>
          <p:nvPr/>
        </p:nvPicPr>
        <p:blipFill>
          <a:blip r:embed="rId3"/>
          <a:stretch>
            <a:fillRect/>
          </a:stretch>
        </p:blipFill>
        <p:spPr>
          <a:xfrm>
            <a:off x="8161712" y="437983"/>
            <a:ext cx="540479" cy="1002941"/>
          </a:xfrm>
          <a:prstGeom prst="rect">
            <a:avLst/>
          </a:prstGeom>
        </p:spPr>
      </p:pic>
      <p:pic>
        <p:nvPicPr>
          <p:cNvPr id="9" name="Picture 8"/>
          <p:cNvPicPr>
            <a:picLocks noChangeAspect="1"/>
          </p:cNvPicPr>
          <p:nvPr/>
        </p:nvPicPr>
        <p:blipFill>
          <a:blip r:embed="rId4"/>
          <a:stretch>
            <a:fillRect/>
          </a:stretch>
        </p:blipFill>
        <p:spPr>
          <a:xfrm>
            <a:off x="9738347" y="391506"/>
            <a:ext cx="2194889" cy="1233990"/>
          </a:xfrm>
          <a:prstGeom prst="rect">
            <a:avLst/>
          </a:prstGeom>
        </p:spPr>
      </p:pic>
      <p:pic>
        <p:nvPicPr>
          <p:cNvPr id="13" name="Picture 12"/>
          <p:cNvPicPr>
            <a:picLocks noChangeAspect="1"/>
          </p:cNvPicPr>
          <p:nvPr/>
        </p:nvPicPr>
        <p:blipFill>
          <a:blip r:embed="rId2"/>
          <a:stretch>
            <a:fillRect/>
          </a:stretch>
        </p:blipFill>
        <p:spPr>
          <a:xfrm>
            <a:off x="9738348" y="3830016"/>
            <a:ext cx="652652" cy="641028"/>
          </a:xfrm>
          <a:prstGeom prst="rect">
            <a:avLst/>
          </a:prstGeom>
        </p:spPr>
      </p:pic>
      <p:pic>
        <p:nvPicPr>
          <p:cNvPr id="15" name="Picture 14"/>
          <p:cNvPicPr>
            <a:picLocks noChangeAspect="1"/>
          </p:cNvPicPr>
          <p:nvPr/>
        </p:nvPicPr>
        <p:blipFill>
          <a:blip r:embed="rId2"/>
          <a:stretch>
            <a:fillRect/>
          </a:stretch>
        </p:blipFill>
        <p:spPr>
          <a:xfrm>
            <a:off x="11511381" y="3830016"/>
            <a:ext cx="652652" cy="641028"/>
          </a:xfrm>
          <a:prstGeom prst="rect">
            <a:avLst/>
          </a:prstGeom>
        </p:spPr>
      </p:pic>
      <p:cxnSp>
        <p:nvCxnSpPr>
          <p:cNvPr id="19" name="Straight Arrow Connector 18"/>
          <p:cNvCxnSpPr/>
          <p:nvPr/>
        </p:nvCxnSpPr>
        <p:spPr>
          <a:xfrm>
            <a:off x="8775750" y="1024964"/>
            <a:ext cx="881250" cy="0"/>
          </a:xfrm>
          <a:prstGeom prst="straightConnector1">
            <a:avLst/>
          </a:prstGeom>
          <a:ln w="762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flipV="1">
            <a:off x="11044703" y="2038142"/>
            <a:ext cx="409140" cy="794954"/>
            <a:chOff x="8693680" y="2578200"/>
            <a:chExt cx="409140" cy="2747862"/>
          </a:xfrm>
        </p:grpSpPr>
        <p:cxnSp>
          <p:nvCxnSpPr>
            <p:cNvPr id="30" name="Straight Arrow Connector 29"/>
            <p:cNvCxnSpPr/>
            <p:nvPr/>
          </p:nvCxnSpPr>
          <p:spPr>
            <a:xfrm>
              <a:off x="8696650" y="2578200"/>
              <a:ext cx="11085" cy="2519262"/>
            </a:xfrm>
            <a:prstGeom prst="straightConnector1">
              <a:avLst/>
            </a:prstGeom>
            <a:ln w="762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8693680" y="5097462"/>
              <a:ext cx="409140" cy="228600"/>
            </a:xfrm>
            <a:prstGeom prst="straightConnector1">
              <a:avLst/>
            </a:prstGeom>
            <a:ln w="762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17" name="Rectangle 16"/>
          <p:cNvSpPr/>
          <p:nvPr/>
        </p:nvSpPr>
        <p:spPr bwMode="auto">
          <a:xfrm>
            <a:off x="8580437" y="2451540"/>
            <a:ext cx="3703154" cy="43146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SLA App 1-425-555-1200</a:t>
            </a:r>
            <a:endParaRPr lang="en-US" sz="2000" dirty="0">
              <a:gradFill>
                <a:gsLst>
                  <a:gs pos="16814">
                    <a:srgbClr val="FFFFFF"/>
                  </a:gs>
                  <a:gs pos="46000">
                    <a:srgbClr val="FFFFFF"/>
                  </a:gs>
                </a:gsLst>
                <a:lin ang="5400000" scaled="0"/>
              </a:gradFill>
            </a:endParaRPr>
          </a:p>
        </p:txBody>
      </p:sp>
      <p:pic>
        <p:nvPicPr>
          <p:cNvPr id="8" name="Picture 7"/>
          <p:cNvPicPr>
            <a:picLocks noChangeAspect="1"/>
          </p:cNvPicPr>
          <p:nvPr/>
        </p:nvPicPr>
        <p:blipFill>
          <a:blip r:embed="rId5"/>
          <a:stretch>
            <a:fillRect/>
          </a:stretch>
        </p:blipFill>
        <p:spPr>
          <a:xfrm>
            <a:off x="11420319" y="1625496"/>
            <a:ext cx="1008113" cy="702960"/>
          </a:xfrm>
          <a:prstGeom prst="rect">
            <a:avLst/>
          </a:prstGeom>
        </p:spPr>
      </p:pic>
      <p:cxnSp>
        <p:nvCxnSpPr>
          <p:cNvPr id="36" name="Straight Arrow Connector 35"/>
          <p:cNvCxnSpPr/>
          <p:nvPr/>
        </p:nvCxnSpPr>
        <p:spPr>
          <a:xfrm flipH="1">
            <a:off x="10385626" y="1363662"/>
            <a:ext cx="5374" cy="1110040"/>
          </a:xfrm>
          <a:prstGeom prst="straightConnector1">
            <a:avLst/>
          </a:prstGeom>
          <a:ln w="762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0432014" y="853571"/>
            <a:ext cx="731290" cy="369332"/>
          </a:xfrm>
          <a:prstGeom prst="rect">
            <a:avLst/>
          </a:prstGeom>
        </p:spPr>
        <p:txBody>
          <a:bodyPr wrap="none">
            <a:spAutoFit/>
          </a:bodyPr>
          <a:lstStyle/>
          <a:p>
            <a:r>
              <a:rPr lang="en-US" dirty="0" smtClean="0">
                <a:gradFill>
                  <a:gsLst>
                    <a:gs pos="16814">
                      <a:srgbClr val="FFFFFF"/>
                    </a:gs>
                    <a:gs pos="46000">
                      <a:srgbClr val="FFFFFF"/>
                    </a:gs>
                  </a:gsLst>
                  <a:lin ang="5400000" scaled="0"/>
                </a:gradFill>
              </a:rPr>
              <a:t>PSTN</a:t>
            </a:r>
            <a:endParaRPr lang="en-US" dirty="0"/>
          </a:p>
        </p:txBody>
      </p:sp>
    </p:spTree>
    <p:extLst>
      <p:ext uri="{BB962C8B-B14F-4D97-AF65-F5344CB8AC3E}">
        <p14:creationId xmlns:p14="http://schemas.microsoft.com/office/powerpoint/2010/main" val="3491897968"/>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6952" y="0"/>
            <a:ext cx="7059524" cy="7010626"/>
          </a:xfrm>
          <a:prstGeom prst="rect">
            <a:avLst/>
          </a:prstGeom>
        </p:spPr>
      </p:pic>
      <p:sp>
        <p:nvSpPr>
          <p:cNvPr id="13" name="Rectangle 12"/>
          <p:cNvSpPr/>
          <p:nvPr/>
        </p:nvSpPr>
        <p:spPr bwMode="auto">
          <a:xfrm>
            <a:off x="5376951" y="0"/>
            <a:ext cx="7059523" cy="4685969"/>
          </a:xfrm>
          <a:prstGeom prst="rect">
            <a:avLst/>
          </a:prstGeom>
          <a:gradFill flip="none" rotWithShape="1">
            <a:gsLst>
              <a:gs pos="14000">
                <a:schemeClr val="bg2">
                  <a:lumMod val="10000"/>
                  <a:alpha val="56000"/>
                </a:schemeClr>
              </a:gs>
              <a:gs pos="73000">
                <a:schemeClr val="bg2">
                  <a:lumMod val="10000"/>
                  <a:alpha val="0"/>
                </a:schemeClr>
              </a:gs>
            </a:gsLst>
            <a:lin ang="540000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 name="Rectangle 7"/>
          <p:cNvSpPr/>
          <p:nvPr/>
        </p:nvSpPr>
        <p:spPr bwMode="auto">
          <a:xfrm>
            <a:off x="3182" y="1"/>
            <a:ext cx="5380111" cy="70002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marL="171624" lvl="1" fontAlgn="base">
              <a:spcBef>
                <a:spcPct val="20000"/>
              </a:spcBef>
              <a:spcAft>
                <a:spcPts val="612"/>
              </a:spcAft>
              <a:buClr>
                <a:schemeClr val="bg1"/>
              </a:buClr>
              <a:buSzPct val="130000"/>
              <a:defRPr/>
            </a:pPr>
            <a:endParaRPr lang="en-US" sz="2400" spc="-71" dirty="0">
              <a:gradFill>
                <a:gsLst>
                  <a:gs pos="39370">
                    <a:srgbClr val="FFFFFF"/>
                  </a:gs>
                  <a:gs pos="86000">
                    <a:srgbClr val="FFFFFF"/>
                  </a:gs>
                </a:gsLst>
                <a:lin ang="5400000" scaled="0"/>
              </a:gradFill>
              <a:latin typeface="+mj-lt"/>
              <a:cs typeface="Segoe UI Light" panose="020B0502040204020203" pitchFamily="34" charset="0"/>
            </a:endParaRPr>
          </a:p>
        </p:txBody>
      </p:sp>
      <p:sp>
        <p:nvSpPr>
          <p:cNvPr id="10" name="TextBox 9"/>
          <p:cNvSpPr txBox="1"/>
          <p:nvPr/>
        </p:nvSpPr>
        <p:spPr>
          <a:xfrm>
            <a:off x="277884" y="313818"/>
            <a:ext cx="4937706" cy="1003352"/>
          </a:xfrm>
          <a:prstGeom prst="rect">
            <a:avLst/>
          </a:prstGeom>
          <a:noFill/>
        </p:spPr>
        <p:txBody>
          <a:bodyPr wrap="square" lIns="182880" tIns="146304" rIns="91440" bIns="146304" rtlCol="0">
            <a:spAutoFit/>
          </a:bodyPr>
          <a:lstStyle/>
          <a:p>
            <a:pPr defTabSz="932000"/>
            <a:r>
              <a:rPr lang="en-US" sz="2300" i="1" spc="-71" dirty="0">
                <a:solidFill>
                  <a:schemeClr val="bg1"/>
                </a:solidFill>
              </a:rPr>
              <a:t>Manage calls for groups of all sizes </a:t>
            </a:r>
            <a:r>
              <a:rPr lang="en-US" sz="2300" i="1" spc="-71" dirty="0" smtClean="0">
                <a:solidFill>
                  <a:schemeClr val="bg1"/>
                </a:solidFill>
              </a:rPr>
              <a:t/>
            </a:r>
            <a:br>
              <a:rPr lang="en-US" sz="2300" i="1" spc="-71" dirty="0" smtClean="0">
                <a:solidFill>
                  <a:schemeClr val="bg1"/>
                </a:solidFill>
              </a:rPr>
            </a:br>
            <a:r>
              <a:rPr lang="en-US" sz="2300" i="1" spc="-71" dirty="0" smtClean="0">
                <a:solidFill>
                  <a:schemeClr val="bg1"/>
                </a:solidFill>
              </a:rPr>
              <a:t>built </a:t>
            </a:r>
            <a:r>
              <a:rPr lang="en-US" sz="2300" i="1" spc="-71" dirty="0">
                <a:solidFill>
                  <a:schemeClr val="bg1"/>
                </a:solidFill>
              </a:rPr>
              <a:t>into Skype for Business</a:t>
            </a:r>
          </a:p>
        </p:txBody>
      </p:sp>
      <p:sp>
        <p:nvSpPr>
          <p:cNvPr id="11" name="Text Placeholder 2"/>
          <p:cNvSpPr txBox="1">
            <a:spLocks/>
          </p:cNvSpPr>
          <p:nvPr/>
        </p:nvSpPr>
        <p:spPr>
          <a:xfrm>
            <a:off x="277820" y="1821180"/>
            <a:ext cx="5105473" cy="4669995"/>
          </a:xfrm>
          <a:prstGeom prst="rect">
            <a:avLst/>
          </a:prstGeom>
        </p:spPr>
        <p:txBody>
          <a:bodyPr lIns="182880" tIns="146304" rIns="182880" bIns="146304"/>
          <a:lstStyle>
            <a:lvl1pPr marL="339711" marR="0" indent="-339711" algn="l" defTabSz="914325" rtl="0" eaLnBrk="1" fontAlgn="auto" latinLnBrk="0" hangingPunct="1">
              <a:lnSpc>
                <a:spcPct val="90000"/>
              </a:lnSpc>
              <a:spcBef>
                <a:spcPct val="20000"/>
              </a:spcBef>
              <a:spcAft>
                <a:spcPts val="0"/>
              </a:spcAft>
              <a:buClrTx/>
              <a:buSzPct val="80000"/>
              <a:buFont typeface="Arial" pitchFamily="34" charset="0"/>
              <a:buChar char="•"/>
              <a:tabLst/>
              <a:defRPr sz="3600" kern="1200" spc="-71" baseline="0">
                <a:gradFill>
                  <a:gsLst>
                    <a:gs pos="1250">
                      <a:schemeClr val="bg2"/>
                    </a:gs>
                    <a:gs pos="100000">
                      <a:schemeClr val="bg2"/>
                    </a:gs>
                  </a:gsLst>
                  <a:lin ang="5400000" scaled="0"/>
                </a:gradFill>
                <a:latin typeface="+mj-lt"/>
                <a:ea typeface="+mn-ea"/>
                <a:cs typeface="+mn-cs"/>
              </a:defRPr>
            </a:lvl1pPr>
            <a:lvl2pPr marL="573064" marR="0" indent="-233354" algn="l" defTabSz="914325"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480" marR="0" indent="-225415" algn="l" defTabSz="914325" rtl="0" eaLnBrk="1" fontAlgn="auto" latinLnBrk="0" hangingPunct="1">
              <a:lnSpc>
                <a:spcPct val="90000"/>
              </a:lnSpc>
              <a:spcBef>
                <a:spcPct val="20000"/>
              </a:spcBef>
              <a:spcAft>
                <a:spcPts val="0"/>
              </a:spcAft>
              <a:buClrTx/>
              <a:buSzPct val="90000"/>
              <a:buFont typeface="Wingdings" pitchFamily="2" charset="2"/>
              <a:buChar char=""/>
              <a:tabLst>
                <a:tab pos="798480" algn="l"/>
              </a:tabLst>
              <a:defRPr sz="2400" kern="1200" spc="0" baseline="0">
                <a:gradFill>
                  <a:gsLst>
                    <a:gs pos="1250">
                      <a:schemeClr val="bg2"/>
                    </a:gs>
                    <a:gs pos="100000">
                      <a:schemeClr val="bg2"/>
                    </a:gs>
                  </a:gsLst>
                  <a:lin ang="5400000" scaled="0"/>
                </a:gradFill>
                <a:latin typeface="+mn-lt"/>
                <a:ea typeface="+mn-ea"/>
                <a:cs typeface="+mn-cs"/>
              </a:defRPr>
            </a:lvl3pPr>
            <a:lvl4pPr marL="1030245" marR="0" indent="-231765" algn="l" defTabSz="914325"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660" marR="0" indent="-225415" algn="l" defTabSz="914325" rtl="0" eaLnBrk="1" fontAlgn="auto" latinLnBrk="0" hangingPunct="1">
              <a:lnSpc>
                <a:spcPct val="90000"/>
              </a:lnSpc>
              <a:spcBef>
                <a:spcPct val="20000"/>
              </a:spcBef>
              <a:spcAft>
                <a:spcPts val="0"/>
              </a:spcAft>
              <a:buClrTx/>
              <a:buSzPct val="90000"/>
              <a:buFont typeface="Wingdings" pitchFamily="2" charset="2"/>
              <a:buChar char=""/>
              <a:tabLst>
                <a:tab pos="1255660" algn="l"/>
              </a:tabLst>
              <a:defRPr sz="2000" kern="1200" spc="0" baseline="0">
                <a:gradFill>
                  <a:gsLst>
                    <a:gs pos="1250">
                      <a:schemeClr val="bg2"/>
                    </a:gs>
                    <a:gs pos="100000">
                      <a:schemeClr val="bg2"/>
                    </a:gs>
                  </a:gsLst>
                  <a:lin ang="5400000" scaled="0"/>
                </a:gradFill>
                <a:latin typeface="+mn-lt"/>
                <a:ea typeface="+mn-ea"/>
                <a:cs typeface="+mn-cs"/>
              </a:defRPr>
            </a:lvl5pPr>
            <a:lvl6pPr marL="2514395"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7"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0"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3"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31441">
              <a:lnSpc>
                <a:spcPct val="80000"/>
              </a:lnSpc>
              <a:spcBef>
                <a:spcPts val="1800"/>
              </a:spcBef>
              <a:spcAft>
                <a:spcPts val="600"/>
              </a:spcAft>
              <a:buSzPct val="80000"/>
              <a:buNone/>
              <a:defRPr/>
            </a:pPr>
            <a:r>
              <a:rPr lang="en-US" spc="-71" dirty="0">
                <a:solidFill>
                  <a:schemeClr val="bg1"/>
                </a:solidFill>
                <a:latin typeface="+mj-lt"/>
                <a:cs typeface="Segoe UI Light" panose="020B0502040204020203" pitchFamily="34" charset="0"/>
              </a:rPr>
              <a:t>Call treatment, queuing, routing, </a:t>
            </a:r>
            <a:br>
              <a:rPr lang="en-US" spc="-71" dirty="0">
                <a:solidFill>
                  <a:schemeClr val="bg1"/>
                </a:solidFill>
                <a:latin typeface="+mj-lt"/>
                <a:cs typeface="Segoe UI Light" panose="020B0502040204020203" pitchFamily="34" charset="0"/>
              </a:rPr>
            </a:br>
            <a:r>
              <a:rPr lang="en-US" spc="-71" dirty="0">
                <a:solidFill>
                  <a:schemeClr val="bg1"/>
                </a:solidFill>
                <a:latin typeface="+mj-lt"/>
                <a:cs typeface="Segoe UI Light" panose="020B0502040204020203" pitchFamily="34" charset="0"/>
              </a:rPr>
              <a:t>&amp; formal / informal agent support</a:t>
            </a:r>
          </a:p>
          <a:p>
            <a:pPr marL="0" lvl="1" indent="0" defTabSz="931441">
              <a:lnSpc>
                <a:spcPct val="80000"/>
              </a:lnSpc>
              <a:spcBef>
                <a:spcPts val="1800"/>
              </a:spcBef>
              <a:spcAft>
                <a:spcPts val="600"/>
              </a:spcAft>
              <a:buSzPct val="80000"/>
              <a:buNone/>
              <a:defRPr/>
            </a:pPr>
            <a:r>
              <a:rPr lang="en-US" spc="-71" dirty="0">
                <a:solidFill>
                  <a:schemeClr val="bg1"/>
                </a:solidFill>
                <a:latin typeface="+mj-lt"/>
                <a:cs typeface="Segoe UI Light" panose="020B0502040204020203" pitchFamily="34" charset="0"/>
              </a:rPr>
              <a:t>Multiple language support for </a:t>
            </a:r>
            <a:br>
              <a:rPr lang="en-US" spc="-71" dirty="0">
                <a:solidFill>
                  <a:schemeClr val="bg1"/>
                </a:solidFill>
                <a:latin typeface="+mj-lt"/>
                <a:cs typeface="Segoe UI Light" panose="020B0502040204020203" pitchFamily="34" charset="0"/>
              </a:rPr>
            </a:br>
            <a:r>
              <a:rPr lang="en-US" spc="-71" dirty="0">
                <a:solidFill>
                  <a:schemeClr val="bg1"/>
                </a:solidFill>
                <a:latin typeface="+mj-lt"/>
                <a:cs typeface="Segoe UI Light" panose="020B0502040204020203" pitchFamily="34" charset="0"/>
              </a:rPr>
              <a:t>text-to-speech and speech recognition</a:t>
            </a:r>
          </a:p>
          <a:p>
            <a:pPr marL="0" lvl="1" indent="0" defTabSz="931441">
              <a:lnSpc>
                <a:spcPct val="80000"/>
              </a:lnSpc>
              <a:spcBef>
                <a:spcPts val="1800"/>
              </a:spcBef>
              <a:spcAft>
                <a:spcPts val="600"/>
              </a:spcAft>
              <a:buSzPct val="80000"/>
              <a:buNone/>
              <a:defRPr/>
            </a:pPr>
            <a:r>
              <a:rPr lang="en-US" spc="-71" dirty="0">
                <a:solidFill>
                  <a:schemeClr val="bg1"/>
                </a:solidFill>
                <a:latin typeface="+mj-lt"/>
                <a:cs typeface="Segoe UI Light" panose="020B0502040204020203" pitchFamily="34" charset="0"/>
              </a:rPr>
              <a:t>Time of day call routing</a:t>
            </a:r>
          </a:p>
          <a:p>
            <a:pPr marL="0" lvl="1" indent="0" defTabSz="931441">
              <a:lnSpc>
                <a:spcPct val="80000"/>
              </a:lnSpc>
              <a:spcBef>
                <a:spcPts val="1800"/>
              </a:spcBef>
              <a:spcAft>
                <a:spcPts val="600"/>
              </a:spcAft>
              <a:buSzPct val="80000"/>
              <a:buNone/>
              <a:defRPr/>
            </a:pPr>
            <a:r>
              <a:rPr lang="en-US" spc="-71" dirty="0">
                <a:solidFill>
                  <a:schemeClr val="bg1"/>
                </a:solidFill>
                <a:latin typeface="+mj-lt"/>
                <a:cs typeface="Segoe UI Light" panose="020B0502040204020203" pitchFamily="34" charset="0"/>
              </a:rPr>
              <a:t>Unassigned number handling</a:t>
            </a:r>
          </a:p>
          <a:p>
            <a:pPr marL="0" lvl="1" indent="0" defTabSz="931441">
              <a:lnSpc>
                <a:spcPct val="80000"/>
              </a:lnSpc>
              <a:spcBef>
                <a:spcPts val="1800"/>
              </a:spcBef>
              <a:spcAft>
                <a:spcPts val="600"/>
              </a:spcAft>
              <a:buSzPct val="80000"/>
              <a:buNone/>
              <a:defRPr/>
            </a:pPr>
            <a:endParaRPr lang="en-US" spc="-71" dirty="0">
              <a:solidFill>
                <a:schemeClr val="bg1"/>
              </a:solidFill>
              <a:latin typeface="+mj-lt"/>
              <a:cs typeface="Segoe UI Light" panose="020B0502040204020203" pitchFamily="34" charset="0"/>
            </a:endParaRPr>
          </a:p>
        </p:txBody>
      </p:sp>
      <p:sp>
        <p:nvSpPr>
          <p:cNvPr id="12" name="Title 9"/>
          <p:cNvSpPr txBox="1">
            <a:spLocks/>
          </p:cNvSpPr>
          <p:nvPr/>
        </p:nvSpPr>
        <p:spPr>
          <a:xfrm>
            <a:off x="5445057" y="337024"/>
            <a:ext cx="6784092" cy="917575"/>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a:solidFill>
                  <a:schemeClr val="tx1"/>
                </a:solidFill>
                <a:ea typeface="Segoe UI" pitchFamily="34" charset="0"/>
              </a:rPr>
              <a:t>Automated call distribution</a:t>
            </a:r>
            <a:endParaRPr lang="en-US" dirty="0">
              <a:solidFill>
                <a:schemeClr val="tx1"/>
              </a:solidFill>
            </a:endParaRPr>
          </a:p>
        </p:txBody>
      </p:sp>
    </p:spTree>
    <p:extLst>
      <p:ext uri="{BB962C8B-B14F-4D97-AF65-F5344CB8AC3E}">
        <p14:creationId xmlns:p14="http://schemas.microsoft.com/office/powerpoint/2010/main" val="2420767602"/>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19140" y="-318"/>
            <a:ext cx="12474754" cy="6995160"/>
          </a:xfrm>
          <a:prstGeom prst="rect">
            <a:avLst/>
          </a:prstGeom>
        </p:spPr>
      </p:pic>
      <p:sp>
        <p:nvSpPr>
          <p:cNvPr id="5" name="Rectangle 4"/>
          <p:cNvSpPr/>
          <p:nvPr/>
        </p:nvSpPr>
        <p:spPr bwMode="auto">
          <a:xfrm>
            <a:off x="-11016" y="479863"/>
            <a:ext cx="12436156" cy="1828800"/>
          </a:xfrm>
          <a:prstGeom prst="rect">
            <a:avLst/>
          </a:prstGeom>
          <a:solidFill>
            <a:schemeClr val="tx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94944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2400" dirty="0">
                <a:gradFill>
                  <a:gsLst>
                    <a:gs pos="14173">
                      <a:srgbClr val="FFFFFF"/>
                    </a:gs>
                    <a:gs pos="32000">
                      <a:srgbClr val="FFFFFF"/>
                    </a:gs>
                  </a:gsLst>
                  <a:lin ang="5400000" scaled="0"/>
                </a:gradFill>
                <a:latin typeface="Segoe UI Light"/>
              </a:rPr>
              <a:t>Resilient</a:t>
            </a:r>
          </a:p>
          <a:p>
            <a:pPr defTabSz="932472" fontAlgn="base">
              <a:spcBef>
                <a:spcPct val="0"/>
              </a:spcBef>
              <a:spcAft>
                <a:spcPct val="0"/>
              </a:spcAft>
            </a:pPr>
            <a:r>
              <a:rPr lang="en-US" sz="2400" dirty="0">
                <a:gradFill>
                  <a:gsLst>
                    <a:gs pos="14173">
                      <a:srgbClr val="FFFFFF"/>
                    </a:gs>
                    <a:gs pos="32000">
                      <a:srgbClr val="FFFFFF"/>
                    </a:gs>
                  </a:gsLst>
                  <a:lin ang="5400000" scaled="0"/>
                </a:gradFill>
                <a:latin typeface="Segoe UI Light"/>
              </a:rPr>
              <a:t>Designed for interoperability</a:t>
            </a:r>
          </a:p>
          <a:p>
            <a:pPr defTabSz="932472" fontAlgn="base">
              <a:spcBef>
                <a:spcPct val="0"/>
              </a:spcBef>
              <a:spcAft>
                <a:spcPct val="0"/>
              </a:spcAft>
            </a:pPr>
            <a:r>
              <a:rPr lang="en-US" sz="2400" dirty="0">
                <a:gradFill>
                  <a:gsLst>
                    <a:gs pos="14173">
                      <a:srgbClr val="FFFFFF"/>
                    </a:gs>
                    <a:gs pos="32000">
                      <a:srgbClr val="FFFFFF"/>
                    </a:gs>
                  </a:gsLst>
                  <a:lin ang="5400000" scaled="0"/>
                </a:gradFill>
                <a:latin typeface="Segoe UI Light"/>
              </a:rPr>
              <a:t>Complete administration</a:t>
            </a:r>
          </a:p>
        </p:txBody>
      </p:sp>
      <p:sp>
        <p:nvSpPr>
          <p:cNvPr id="6" name="Title 3"/>
          <p:cNvSpPr txBox="1">
            <a:spLocks/>
          </p:cNvSpPr>
          <p:nvPr/>
        </p:nvSpPr>
        <p:spPr>
          <a:xfrm>
            <a:off x="350034" y="923061"/>
            <a:ext cx="6464300" cy="840230"/>
          </a:xfrm>
          <a:prstGeom prst="rect">
            <a:avLst/>
          </a:prstGeom>
          <a:noFill/>
        </p:spPr>
        <p:txBody>
          <a:bodyPr vert="horz" wrap="square" lIns="91440" tIns="45720" rIns="91440" bIns="45720" rtlCol="0" anchor="ctr" anchorCtr="0">
            <a:spAutoFit/>
          </a:bodyPr>
          <a:lstStyle>
            <a:lvl1pPr algn="l" defTabSz="932742" rtl="0" eaLnBrk="1" latinLnBrk="0" hangingPunct="1">
              <a:lnSpc>
                <a:spcPct val="90000"/>
              </a:lnSpc>
              <a:spcBef>
                <a:spcPct val="0"/>
              </a:spcBef>
              <a:buNone/>
              <a:defRPr lang="en-US" sz="7200" b="0" kern="1200" cap="none" spc="-100" baseline="0">
                <a:ln w="3175">
                  <a:noFill/>
                </a:ln>
                <a:gradFill>
                  <a:gsLst>
                    <a:gs pos="100000">
                      <a:schemeClr val="tx1"/>
                    </a:gs>
                    <a:gs pos="0">
                      <a:schemeClr val="tx1"/>
                    </a:gs>
                  </a:gsLst>
                  <a:lin ang="5400000" scaled="0"/>
                </a:gradFill>
                <a:effectLst/>
                <a:latin typeface="+mj-lt"/>
                <a:ea typeface="+mn-ea"/>
                <a:cs typeface="Segoe UI" pitchFamily="34" charset="0"/>
              </a:defRPr>
            </a:lvl1pPr>
          </a:lstStyle>
          <a:p>
            <a:pPr>
              <a:defRPr/>
            </a:pPr>
            <a:r>
              <a:rPr sz="5400" dirty="0" smtClean="0">
                <a:gradFill>
                  <a:gsLst>
                    <a:gs pos="100000">
                      <a:srgbClr val="FFFFFF"/>
                    </a:gs>
                    <a:gs pos="0">
                      <a:srgbClr val="FFFFFF"/>
                    </a:gs>
                  </a:gsLst>
                  <a:lin ang="5400000" scaled="0"/>
                </a:gradFill>
              </a:rPr>
              <a:t>On-site networking</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1091" y="1239661"/>
            <a:ext cx="2160000" cy="1644408"/>
          </a:xfrm>
          <a:prstGeom prst="rect">
            <a:avLst/>
          </a:prstGeom>
        </p:spPr>
      </p:pic>
    </p:spTree>
    <p:extLst>
      <p:ext uri="{BB962C8B-B14F-4D97-AF65-F5344CB8AC3E}">
        <p14:creationId xmlns:p14="http://schemas.microsoft.com/office/powerpoint/2010/main" val="47662794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01390" y="295274"/>
            <a:ext cx="6677478" cy="917575"/>
          </a:xfrm>
        </p:spPr>
        <p:txBody>
          <a:bodyPr/>
          <a:lstStyle/>
          <a:p>
            <a:r>
              <a:rPr lang="en-US" dirty="0" smtClean="0"/>
              <a:t>Resilient</a:t>
            </a:r>
            <a:endParaRPr lang="en-US" dirty="0"/>
          </a:p>
        </p:txBody>
      </p:sp>
      <p:sp>
        <p:nvSpPr>
          <p:cNvPr id="9" name="Rectangle 8"/>
          <p:cNvSpPr/>
          <p:nvPr/>
        </p:nvSpPr>
        <p:spPr bwMode="auto">
          <a:xfrm>
            <a:off x="7077472" y="0"/>
            <a:ext cx="5380111" cy="7000261"/>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marL="171624" lvl="1" fontAlgn="base">
              <a:spcBef>
                <a:spcPct val="20000"/>
              </a:spcBef>
              <a:spcAft>
                <a:spcPts val="612"/>
              </a:spcAft>
              <a:buClr>
                <a:schemeClr val="bg1"/>
              </a:buClr>
              <a:buSzPct val="130000"/>
              <a:defRPr/>
            </a:pPr>
            <a:endParaRPr lang="en-US" sz="2400" spc="-71" dirty="0">
              <a:gradFill>
                <a:gsLst>
                  <a:gs pos="39370">
                    <a:srgbClr val="FFFFFF"/>
                  </a:gs>
                  <a:gs pos="86000">
                    <a:srgbClr val="FFFFFF"/>
                  </a:gs>
                </a:gsLst>
                <a:lin ang="5400000" scaled="0"/>
              </a:gradFill>
              <a:latin typeface="+mj-lt"/>
              <a:cs typeface="Segoe UI Light" panose="020B0502040204020203" pitchFamily="34" charset="0"/>
            </a:endParaRPr>
          </a:p>
        </p:txBody>
      </p:sp>
      <p:sp>
        <p:nvSpPr>
          <p:cNvPr id="11" name="TextBox 10"/>
          <p:cNvSpPr txBox="1"/>
          <p:nvPr/>
        </p:nvSpPr>
        <p:spPr>
          <a:xfrm>
            <a:off x="7352174" y="313818"/>
            <a:ext cx="4937706" cy="1003352"/>
          </a:xfrm>
          <a:prstGeom prst="rect">
            <a:avLst/>
          </a:prstGeom>
          <a:noFill/>
        </p:spPr>
        <p:txBody>
          <a:bodyPr wrap="square" lIns="182880" tIns="146304" rIns="91440" bIns="146304" rtlCol="0">
            <a:spAutoFit/>
          </a:bodyPr>
          <a:lstStyle/>
          <a:p>
            <a:pPr defTabSz="932000"/>
            <a:r>
              <a:rPr lang="en-US" sz="2300" i="1" spc="-71" dirty="0">
                <a:solidFill>
                  <a:schemeClr val="bg1"/>
                </a:solidFill>
              </a:rPr>
              <a:t>Advanced signaling &amp; media stack </a:t>
            </a:r>
            <a:r>
              <a:rPr lang="en-US" sz="2300" i="1" spc="-71" dirty="0" smtClean="0">
                <a:solidFill>
                  <a:schemeClr val="bg1"/>
                </a:solidFill>
              </a:rPr>
              <a:t/>
            </a:r>
            <a:br>
              <a:rPr lang="en-US" sz="2300" i="1" spc="-71" dirty="0" smtClean="0">
                <a:solidFill>
                  <a:schemeClr val="bg1"/>
                </a:solidFill>
              </a:rPr>
            </a:br>
            <a:r>
              <a:rPr lang="en-US" sz="2300" i="1" spc="-71" dirty="0" smtClean="0">
                <a:solidFill>
                  <a:schemeClr val="bg1"/>
                </a:solidFill>
              </a:rPr>
              <a:t>and </a:t>
            </a:r>
            <a:r>
              <a:rPr lang="en-US" sz="2300" i="1" spc="-71" dirty="0">
                <a:solidFill>
                  <a:schemeClr val="bg1"/>
                </a:solidFill>
              </a:rPr>
              <a:t>IT controls preserve operations</a:t>
            </a:r>
          </a:p>
        </p:txBody>
      </p:sp>
      <p:sp>
        <p:nvSpPr>
          <p:cNvPr id="12" name="Text Placeholder 2"/>
          <p:cNvSpPr txBox="1">
            <a:spLocks/>
          </p:cNvSpPr>
          <p:nvPr/>
        </p:nvSpPr>
        <p:spPr>
          <a:xfrm>
            <a:off x="7352110" y="2248929"/>
            <a:ext cx="5105473" cy="4242107"/>
          </a:xfrm>
          <a:prstGeom prst="rect">
            <a:avLst/>
          </a:prstGeom>
        </p:spPr>
        <p:txBody>
          <a:bodyPr lIns="182880" tIns="146304" rIns="182880" bIns="146304"/>
          <a:lstStyle>
            <a:lvl1pPr marL="339711" marR="0" indent="-339711" algn="l" defTabSz="914325" rtl="0" eaLnBrk="1" fontAlgn="auto" latinLnBrk="0" hangingPunct="1">
              <a:lnSpc>
                <a:spcPct val="90000"/>
              </a:lnSpc>
              <a:spcBef>
                <a:spcPct val="20000"/>
              </a:spcBef>
              <a:spcAft>
                <a:spcPts val="0"/>
              </a:spcAft>
              <a:buClrTx/>
              <a:buSzPct val="80000"/>
              <a:buFont typeface="Arial" pitchFamily="34" charset="0"/>
              <a:buChar char="•"/>
              <a:tabLst/>
              <a:defRPr sz="3600" kern="1200" spc="-71" baseline="0">
                <a:gradFill>
                  <a:gsLst>
                    <a:gs pos="1250">
                      <a:schemeClr val="bg2"/>
                    </a:gs>
                    <a:gs pos="100000">
                      <a:schemeClr val="bg2"/>
                    </a:gs>
                  </a:gsLst>
                  <a:lin ang="5400000" scaled="0"/>
                </a:gradFill>
                <a:latin typeface="+mj-lt"/>
                <a:ea typeface="+mn-ea"/>
                <a:cs typeface="+mn-cs"/>
              </a:defRPr>
            </a:lvl1pPr>
            <a:lvl2pPr marL="573064" marR="0" indent="-233354" algn="l" defTabSz="914325"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480" marR="0" indent="-225415" algn="l" defTabSz="914325" rtl="0" eaLnBrk="1" fontAlgn="auto" latinLnBrk="0" hangingPunct="1">
              <a:lnSpc>
                <a:spcPct val="90000"/>
              </a:lnSpc>
              <a:spcBef>
                <a:spcPct val="20000"/>
              </a:spcBef>
              <a:spcAft>
                <a:spcPts val="0"/>
              </a:spcAft>
              <a:buClrTx/>
              <a:buSzPct val="90000"/>
              <a:buFont typeface="Wingdings" pitchFamily="2" charset="2"/>
              <a:buChar char=""/>
              <a:tabLst>
                <a:tab pos="798480" algn="l"/>
              </a:tabLst>
              <a:defRPr sz="2400" kern="1200" spc="0" baseline="0">
                <a:gradFill>
                  <a:gsLst>
                    <a:gs pos="1250">
                      <a:schemeClr val="bg2"/>
                    </a:gs>
                    <a:gs pos="100000">
                      <a:schemeClr val="bg2"/>
                    </a:gs>
                  </a:gsLst>
                  <a:lin ang="5400000" scaled="0"/>
                </a:gradFill>
                <a:latin typeface="+mn-lt"/>
                <a:ea typeface="+mn-ea"/>
                <a:cs typeface="+mn-cs"/>
              </a:defRPr>
            </a:lvl3pPr>
            <a:lvl4pPr marL="1030245" marR="0" indent="-231765" algn="l" defTabSz="914325"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660" marR="0" indent="-225415" algn="l" defTabSz="914325" rtl="0" eaLnBrk="1" fontAlgn="auto" latinLnBrk="0" hangingPunct="1">
              <a:lnSpc>
                <a:spcPct val="90000"/>
              </a:lnSpc>
              <a:spcBef>
                <a:spcPct val="20000"/>
              </a:spcBef>
              <a:spcAft>
                <a:spcPts val="0"/>
              </a:spcAft>
              <a:buClrTx/>
              <a:buSzPct val="90000"/>
              <a:buFont typeface="Wingdings" pitchFamily="2" charset="2"/>
              <a:buChar char=""/>
              <a:tabLst>
                <a:tab pos="1255660" algn="l"/>
              </a:tabLst>
              <a:defRPr sz="2000" kern="1200" spc="0" baseline="0">
                <a:gradFill>
                  <a:gsLst>
                    <a:gs pos="1250">
                      <a:schemeClr val="bg2"/>
                    </a:gs>
                    <a:gs pos="100000">
                      <a:schemeClr val="bg2"/>
                    </a:gs>
                  </a:gsLst>
                  <a:lin ang="5400000" scaled="0"/>
                </a:gradFill>
                <a:latin typeface="+mn-lt"/>
                <a:ea typeface="+mn-ea"/>
                <a:cs typeface="+mn-cs"/>
              </a:defRPr>
            </a:lvl5pPr>
            <a:lvl6pPr marL="2514395"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7"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0"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3"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31441">
              <a:lnSpc>
                <a:spcPct val="80000"/>
              </a:lnSpc>
              <a:spcBef>
                <a:spcPts val="1800"/>
              </a:spcBef>
              <a:spcAft>
                <a:spcPts val="600"/>
              </a:spcAft>
              <a:buSzPct val="80000"/>
              <a:buNone/>
              <a:defRPr/>
            </a:pPr>
            <a:r>
              <a:rPr lang="en-US" spc="-71" dirty="0">
                <a:solidFill>
                  <a:srgbClr val="000000"/>
                </a:solidFill>
                <a:latin typeface="Segoe UI Light"/>
                <a:cs typeface="Segoe UI Light" panose="020B0502040204020203" pitchFamily="34" charset="0"/>
              </a:rPr>
              <a:t>Datacenter failover, high availability &amp;  branch office WAN survivability</a:t>
            </a:r>
          </a:p>
          <a:p>
            <a:pPr marL="0" lvl="1" indent="0" defTabSz="931441">
              <a:lnSpc>
                <a:spcPct val="80000"/>
              </a:lnSpc>
              <a:spcBef>
                <a:spcPts val="1800"/>
              </a:spcBef>
              <a:spcAft>
                <a:spcPts val="600"/>
              </a:spcAft>
              <a:buSzPct val="80000"/>
              <a:buNone/>
              <a:defRPr/>
            </a:pPr>
            <a:r>
              <a:rPr lang="en-US" spc="-71" dirty="0">
                <a:solidFill>
                  <a:srgbClr val="000000"/>
                </a:solidFill>
                <a:latin typeface="Segoe UI Light"/>
                <a:cs typeface="Segoe UI Light" panose="020B0502040204020203" pitchFamily="34" charset="0"/>
              </a:rPr>
              <a:t>Internet-ready media stack </a:t>
            </a:r>
            <a:br>
              <a:rPr lang="en-US" spc="-71" dirty="0">
                <a:solidFill>
                  <a:srgbClr val="000000"/>
                </a:solidFill>
                <a:latin typeface="Segoe UI Light"/>
                <a:cs typeface="Segoe UI Light" panose="020B0502040204020203" pitchFamily="34" charset="0"/>
              </a:rPr>
            </a:br>
            <a:r>
              <a:rPr lang="en-US" spc="-71" dirty="0">
                <a:solidFill>
                  <a:srgbClr val="000000"/>
                </a:solidFill>
                <a:latin typeface="Segoe UI Light"/>
                <a:cs typeface="Segoe UI Light" panose="020B0502040204020203" pitchFamily="34" charset="0"/>
              </a:rPr>
              <a:t>with adaptive codecs for both managed &amp; unmanaged networks</a:t>
            </a:r>
          </a:p>
          <a:p>
            <a:pPr marL="0" lvl="1" indent="0" defTabSz="931441">
              <a:lnSpc>
                <a:spcPct val="80000"/>
              </a:lnSpc>
              <a:spcBef>
                <a:spcPts val="1800"/>
              </a:spcBef>
              <a:spcAft>
                <a:spcPts val="600"/>
              </a:spcAft>
              <a:buSzPct val="80000"/>
              <a:buNone/>
              <a:defRPr/>
            </a:pPr>
            <a:r>
              <a:rPr lang="en-US" spc="-71" dirty="0">
                <a:solidFill>
                  <a:srgbClr val="000000"/>
                </a:solidFill>
                <a:latin typeface="Segoe UI Light"/>
                <a:cs typeface="Segoe UI Light" panose="020B0502040204020203" pitchFamily="34" charset="0"/>
              </a:rPr>
              <a:t>Call admission control and </a:t>
            </a:r>
            <a:r>
              <a:rPr lang="en-US" spc="-71" dirty="0" err="1">
                <a:solidFill>
                  <a:srgbClr val="000000"/>
                </a:solidFill>
                <a:latin typeface="Segoe UI Light"/>
                <a:cs typeface="Segoe UI Light" panose="020B0502040204020203" pitchFamily="34" charset="0"/>
              </a:rPr>
              <a:t>QoS</a:t>
            </a:r>
            <a:r>
              <a:rPr lang="en-US" spc="-71" dirty="0">
                <a:solidFill>
                  <a:srgbClr val="000000"/>
                </a:solidFill>
                <a:latin typeface="Segoe UI Light"/>
                <a:cs typeface="Segoe UI Light" panose="020B0502040204020203" pitchFamily="34" charset="0"/>
              </a:rPr>
              <a:t> </a:t>
            </a:r>
            <a:br>
              <a:rPr lang="en-US" spc="-71" dirty="0">
                <a:solidFill>
                  <a:srgbClr val="000000"/>
                </a:solidFill>
                <a:latin typeface="Segoe UI Light"/>
                <a:cs typeface="Segoe UI Light" panose="020B0502040204020203" pitchFamily="34" charset="0"/>
              </a:rPr>
            </a:br>
            <a:r>
              <a:rPr lang="en-US" spc="-71" dirty="0">
                <a:solidFill>
                  <a:srgbClr val="000000"/>
                </a:solidFill>
                <a:latin typeface="Segoe UI Light"/>
                <a:cs typeface="Segoe UI Light" panose="020B0502040204020203" pitchFamily="34" charset="0"/>
              </a:rPr>
              <a:t>with DSCP marking</a:t>
            </a:r>
          </a:p>
        </p:txBody>
      </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32774" y="1212849"/>
            <a:ext cx="5610092" cy="5503648"/>
          </a:xfrm>
          <a:prstGeom prst="rect">
            <a:avLst/>
          </a:prstGeom>
        </p:spPr>
      </p:pic>
    </p:spTree>
    <p:extLst>
      <p:ext uri="{BB962C8B-B14F-4D97-AF65-F5344CB8AC3E}">
        <p14:creationId xmlns:p14="http://schemas.microsoft.com/office/powerpoint/2010/main" val="2570393248"/>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047657" y="6526213"/>
            <a:ext cx="573088" cy="223837"/>
          </a:xfrm>
          <a:prstGeom prst="rect">
            <a:avLst/>
          </a:prstGeom>
        </p:spPr>
        <p:txBody>
          <a:bodyPr/>
          <a:lstStyle/>
          <a:p>
            <a:fld id="{727B4C2D-45E2-4621-8491-2995EB46A674}" type="slidenum">
              <a:rPr lang="en-US" smtClean="0"/>
              <a:pPr/>
              <a:t>29</a:t>
            </a:fld>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50837" y="1291491"/>
            <a:ext cx="6365845" cy="5332076"/>
          </a:xfrm>
          <a:prstGeom prst="rect">
            <a:avLst/>
          </a:prstGeom>
        </p:spPr>
      </p:pic>
      <p:sp>
        <p:nvSpPr>
          <p:cNvPr id="13" name="Rectangle 12"/>
          <p:cNvSpPr/>
          <p:nvPr/>
        </p:nvSpPr>
        <p:spPr bwMode="auto">
          <a:xfrm>
            <a:off x="7086599" y="1"/>
            <a:ext cx="5349875" cy="700026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marL="171624" lvl="1" fontAlgn="base">
              <a:spcBef>
                <a:spcPct val="20000"/>
              </a:spcBef>
              <a:spcAft>
                <a:spcPts val="612"/>
              </a:spcAft>
              <a:buClr>
                <a:schemeClr val="bg1"/>
              </a:buClr>
              <a:buSzPct val="130000"/>
              <a:defRPr/>
            </a:pPr>
            <a:endParaRPr lang="en-US" sz="2400" spc="-71" dirty="0">
              <a:gradFill>
                <a:gsLst>
                  <a:gs pos="39370">
                    <a:srgbClr val="FFFFFF"/>
                  </a:gs>
                  <a:gs pos="86000">
                    <a:srgbClr val="FFFFFF"/>
                  </a:gs>
                </a:gsLst>
                <a:lin ang="5400000" scaled="0"/>
              </a:gradFill>
              <a:latin typeface="+mj-lt"/>
              <a:cs typeface="Segoe UI Light" panose="020B0502040204020203" pitchFamily="34" charset="0"/>
            </a:endParaRPr>
          </a:p>
        </p:txBody>
      </p:sp>
      <p:sp>
        <p:nvSpPr>
          <p:cNvPr id="14" name="TextBox 13"/>
          <p:cNvSpPr txBox="1"/>
          <p:nvPr/>
        </p:nvSpPr>
        <p:spPr>
          <a:xfrm>
            <a:off x="7325541" y="313818"/>
            <a:ext cx="4937706" cy="1003352"/>
          </a:xfrm>
          <a:prstGeom prst="rect">
            <a:avLst/>
          </a:prstGeom>
          <a:noFill/>
        </p:spPr>
        <p:txBody>
          <a:bodyPr wrap="square" lIns="182880" tIns="146304" rIns="91440" bIns="146304" rtlCol="0">
            <a:spAutoFit/>
          </a:bodyPr>
          <a:lstStyle/>
          <a:p>
            <a:pPr defTabSz="932000"/>
            <a:r>
              <a:rPr lang="en-US" sz="2300" i="1" spc="-71" dirty="0">
                <a:solidFill>
                  <a:schemeClr val="bg1"/>
                </a:solidFill>
              </a:rPr>
              <a:t>Engineered from the ground up to </a:t>
            </a:r>
            <a:r>
              <a:rPr lang="en-US" sz="2300" i="1" spc="-71" dirty="0" smtClean="0">
                <a:solidFill>
                  <a:schemeClr val="bg1"/>
                </a:solidFill>
              </a:rPr>
              <a:t/>
            </a:r>
            <a:br>
              <a:rPr lang="en-US" sz="2300" i="1" spc="-71" dirty="0" smtClean="0">
                <a:solidFill>
                  <a:schemeClr val="bg1"/>
                </a:solidFill>
              </a:rPr>
            </a:br>
            <a:r>
              <a:rPr lang="en-US" sz="2300" i="1" spc="-71" dirty="0" smtClean="0">
                <a:solidFill>
                  <a:schemeClr val="bg1"/>
                </a:solidFill>
              </a:rPr>
              <a:t>work </a:t>
            </a:r>
            <a:r>
              <a:rPr lang="en-US" sz="2300" i="1" spc="-71" dirty="0">
                <a:solidFill>
                  <a:schemeClr val="bg1"/>
                </a:solidFill>
              </a:rPr>
              <a:t>with existing infrastructure</a:t>
            </a:r>
          </a:p>
        </p:txBody>
      </p:sp>
      <p:sp>
        <p:nvSpPr>
          <p:cNvPr id="15" name="Text Placeholder 2"/>
          <p:cNvSpPr txBox="1">
            <a:spLocks/>
          </p:cNvSpPr>
          <p:nvPr/>
        </p:nvSpPr>
        <p:spPr>
          <a:xfrm>
            <a:off x="7325541" y="2426222"/>
            <a:ext cx="5105473" cy="3849780"/>
          </a:xfrm>
          <a:prstGeom prst="rect">
            <a:avLst/>
          </a:prstGeom>
        </p:spPr>
        <p:txBody>
          <a:bodyPr lIns="182880" tIns="146304" rIns="182880" bIns="146304"/>
          <a:lstStyle>
            <a:lvl1pPr marL="339711" marR="0" indent="-339711" algn="l" defTabSz="914325" rtl="0" eaLnBrk="1" fontAlgn="auto" latinLnBrk="0" hangingPunct="1">
              <a:lnSpc>
                <a:spcPct val="90000"/>
              </a:lnSpc>
              <a:spcBef>
                <a:spcPct val="20000"/>
              </a:spcBef>
              <a:spcAft>
                <a:spcPts val="0"/>
              </a:spcAft>
              <a:buClrTx/>
              <a:buSzPct val="80000"/>
              <a:buFont typeface="Arial" pitchFamily="34" charset="0"/>
              <a:buChar char="•"/>
              <a:tabLst/>
              <a:defRPr sz="3600" kern="1200" spc="-71" baseline="0">
                <a:gradFill>
                  <a:gsLst>
                    <a:gs pos="1250">
                      <a:schemeClr val="bg2"/>
                    </a:gs>
                    <a:gs pos="100000">
                      <a:schemeClr val="bg2"/>
                    </a:gs>
                  </a:gsLst>
                  <a:lin ang="5400000" scaled="0"/>
                </a:gradFill>
                <a:latin typeface="+mj-lt"/>
                <a:ea typeface="+mn-ea"/>
                <a:cs typeface="+mn-cs"/>
              </a:defRPr>
            </a:lvl1pPr>
            <a:lvl2pPr marL="573064" marR="0" indent="-233354" algn="l" defTabSz="914325"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480" marR="0" indent="-225415" algn="l" defTabSz="914325" rtl="0" eaLnBrk="1" fontAlgn="auto" latinLnBrk="0" hangingPunct="1">
              <a:lnSpc>
                <a:spcPct val="90000"/>
              </a:lnSpc>
              <a:spcBef>
                <a:spcPct val="20000"/>
              </a:spcBef>
              <a:spcAft>
                <a:spcPts val="0"/>
              </a:spcAft>
              <a:buClrTx/>
              <a:buSzPct val="90000"/>
              <a:buFont typeface="Wingdings" pitchFamily="2" charset="2"/>
              <a:buChar char=""/>
              <a:tabLst>
                <a:tab pos="798480" algn="l"/>
              </a:tabLst>
              <a:defRPr sz="2400" kern="1200" spc="0" baseline="0">
                <a:gradFill>
                  <a:gsLst>
                    <a:gs pos="1250">
                      <a:schemeClr val="bg2"/>
                    </a:gs>
                    <a:gs pos="100000">
                      <a:schemeClr val="bg2"/>
                    </a:gs>
                  </a:gsLst>
                  <a:lin ang="5400000" scaled="0"/>
                </a:gradFill>
                <a:latin typeface="+mn-lt"/>
                <a:ea typeface="+mn-ea"/>
                <a:cs typeface="+mn-cs"/>
              </a:defRPr>
            </a:lvl3pPr>
            <a:lvl4pPr marL="1030245" marR="0" indent="-231765" algn="l" defTabSz="914325"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660" marR="0" indent="-225415" algn="l" defTabSz="914325" rtl="0" eaLnBrk="1" fontAlgn="auto" latinLnBrk="0" hangingPunct="1">
              <a:lnSpc>
                <a:spcPct val="90000"/>
              </a:lnSpc>
              <a:spcBef>
                <a:spcPct val="20000"/>
              </a:spcBef>
              <a:spcAft>
                <a:spcPts val="0"/>
              </a:spcAft>
              <a:buClrTx/>
              <a:buSzPct val="90000"/>
              <a:buFont typeface="Wingdings" pitchFamily="2" charset="2"/>
              <a:buChar char=""/>
              <a:tabLst>
                <a:tab pos="1255660" algn="l"/>
              </a:tabLst>
              <a:defRPr sz="2000" kern="1200" spc="0" baseline="0">
                <a:gradFill>
                  <a:gsLst>
                    <a:gs pos="1250">
                      <a:schemeClr val="bg2"/>
                    </a:gs>
                    <a:gs pos="100000">
                      <a:schemeClr val="bg2"/>
                    </a:gs>
                  </a:gsLst>
                  <a:lin ang="5400000" scaled="0"/>
                </a:gradFill>
                <a:latin typeface="+mn-lt"/>
                <a:ea typeface="+mn-ea"/>
                <a:cs typeface="+mn-cs"/>
              </a:defRPr>
            </a:lvl5pPr>
            <a:lvl6pPr marL="2514395"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7"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0"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3"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31441">
              <a:lnSpc>
                <a:spcPct val="80000"/>
              </a:lnSpc>
              <a:spcBef>
                <a:spcPts val="1800"/>
              </a:spcBef>
              <a:spcAft>
                <a:spcPts val="600"/>
              </a:spcAft>
              <a:buSzPct val="80000"/>
              <a:buNone/>
              <a:defRPr/>
            </a:pPr>
            <a:r>
              <a:rPr lang="en-US" spc="-71" dirty="0">
                <a:solidFill>
                  <a:srgbClr val="000000"/>
                </a:solidFill>
                <a:latin typeface="Segoe UI Light"/>
                <a:cs typeface="Segoe UI Light" panose="020B0502040204020203" pitchFamily="34" charset="0"/>
              </a:rPr>
              <a:t>Built-in interoperability and integration through standards-based SIP</a:t>
            </a:r>
          </a:p>
          <a:p>
            <a:pPr marL="0" lvl="1" indent="0" defTabSz="931441">
              <a:lnSpc>
                <a:spcPct val="80000"/>
              </a:lnSpc>
              <a:spcBef>
                <a:spcPts val="1800"/>
              </a:spcBef>
              <a:spcAft>
                <a:spcPts val="600"/>
              </a:spcAft>
              <a:buSzPct val="80000"/>
              <a:buNone/>
              <a:defRPr/>
            </a:pPr>
            <a:r>
              <a:rPr lang="en-US" spc="-71" dirty="0">
                <a:solidFill>
                  <a:srgbClr val="000000"/>
                </a:solidFill>
                <a:latin typeface="Segoe UI Light"/>
                <a:cs typeface="Segoe UI Light" panose="020B0502040204020203" pitchFamily="34" charset="0"/>
              </a:rPr>
              <a:t>Open </a:t>
            </a:r>
            <a:r>
              <a:rPr lang="fr-FR" spc="-71" dirty="0">
                <a:solidFill>
                  <a:srgbClr val="000000"/>
                </a:solidFill>
                <a:latin typeface="Segoe UI Light"/>
                <a:cs typeface="Segoe UI Light" panose="020B0502040204020203" pitchFamily="34" charset="0"/>
              </a:rPr>
              <a:t>qualification program for </a:t>
            </a:r>
            <a:r>
              <a:rPr lang="en-US" spc="-71" dirty="0">
                <a:solidFill>
                  <a:srgbClr val="000000"/>
                </a:solidFill>
                <a:latin typeface="Segoe UI Light"/>
                <a:cs typeface="Segoe UI Light" panose="020B0502040204020203" pitchFamily="34" charset="0"/>
              </a:rPr>
              <a:t>third</a:t>
            </a:r>
            <a:r>
              <a:rPr lang="fr-FR" spc="-71" dirty="0">
                <a:solidFill>
                  <a:srgbClr val="000000"/>
                </a:solidFill>
                <a:latin typeface="Segoe UI Light"/>
                <a:cs typeface="Segoe UI Light" panose="020B0502040204020203" pitchFamily="34" charset="0"/>
              </a:rPr>
              <a:t> party </a:t>
            </a:r>
            <a:r>
              <a:rPr lang="en-US" spc="-71" dirty="0">
                <a:solidFill>
                  <a:srgbClr val="000000"/>
                </a:solidFill>
                <a:latin typeface="Segoe UI Light"/>
                <a:cs typeface="Segoe UI Light" panose="020B0502040204020203" pitchFamily="34" charset="0"/>
              </a:rPr>
              <a:t>devices</a:t>
            </a:r>
            <a:r>
              <a:rPr lang="fr-FR" spc="-71" dirty="0">
                <a:solidFill>
                  <a:srgbClr val="000000"/>
                </a:solidFill>
                <a:latin typeface="Segoe UI Light"/>
                <a:cs typeface="Segoe UI Light" panose="020B0502040204020203" pitchFamily="34" charset="0"/>
              </a:rPr>
              <a:t> &amp; infrastructure</a:t>
            </a:r>
          </a:p>
          <a:p>
            <a:pPr marL="0" lvl="1" indent="0" defTabSz="931441">
              <a:lnSpc>
                <a:spcPct val="80000"/>
              </a:lnSpc>
              <a:spcBef>
                <a:spcPts val="1800"/>
              </a:spcBef>
              <a:spcAft>
                <a:spcPts val="600"/>
              </a:spcAft>
              <a:buSzPct val="80000"/>
              <a:buNone/>
              <a:defRPr/>
            </a:pPr>
            <a:r>
              <a:rPr lang="en-US" spc="-71" dirty="0">
                <a:solidFill>
                  <a:srgbClr val="000000"/>
                </a:solidFill>
                <a:latin typeface="Segoe UI Light"/>
                <a:cs typeface="Segoe UI Light" panose="020B0502040204020203" pitchFamily="34" charset="0"/>
              </a:rPr>
              <a:t>Complete virtualization support</a:t>
            </a:r>
          </a:p>
          <a:p>
            <a:pPr marL="0" lvl="1" indent="0" defTabSz="931441">
              <a:lnSpc>
                <a:spcPct val="80000"/>
              </a:lnSpc>
              <a:spcBef>
                <a:spcPts val="1800"/>
              </a:spcBef>
              <a:spcAft>
                <a:spcPts val="600"/>
              </a:spcAft>
              <a:buSzPct val="80000"/>
              <a:buNone/>
              <a:defRPr/>
            </a:pPr>
            <a:r>
              <a:rPr lang="en-US" spc="-71" dirty="0">
                <a:solidFill>
                  <a:srgbClr val="000000"/>
                </a:solidFill>
                <a:latin typeface="Segoe UI Light"/>
                <a:cs typeface="Segoe UI Light" panose="020B0502040204020203" pitchFamily="34" charset="0"/>
              </a:rPr>
              <a:t>Centralized deployment</a:t>
            </a:r>
          </a:p>
        </p:txBody>
      </p:sp>
      <p:sp>
        <p:nvSpPr>
          <p:cNvPr id="16" name="Title 9"/>
          <p:cNvSpPr txBox="1">
            <a:spLocks/>
          </p:cNvSpPr>
          <p:nvPr/>
        </p:nvSpPr>
        <p:spPr>
          <a:xfrm>
            <a:off x="307751" y="337024"/>
            <a:ext cx="6784092" cy="917575"/>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a:t>Design for interoperability</a:t>
            </a:r>
          </a:p>
        </p:txBody>
      </p:sp>
    </p:spTree>
    <p:extLst>
      <p:ext uri="{BB962C8B-B14F-4D97-AF65-F5344CB8AC3E}">
        <p14:creationId xmlns:p14="http://schemas.microsoft.com/office/powerpoint/2010/main" val="332013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7" y="-267335"/>
            <a:ext cx="12435840" cy="7261860"/>
          </a:xfrm>
          <a:prstGeom prst="rect">
            <a:avLst/>
          </a:prstGeom>
        </p:spPr>
      </p:pic>
      <p:sp>
        <p:nvSpPr>
          <p:cNvPr id="15" name="Rectangle 14"/>
          <p:cNvSpPr/>
          <p:nvPr/>
        </p:nvSpPr>
        <p:spPr bwMode="auto">
          <a:xfrm>
            <a:off x="274637" y="3048599"/>
            <a:ext cx="6400801" cy="36490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nSpc>
                <a:spcPct val="80000"/>
              </a:lnSpc>
            </a:pPr>
            <a:endParaRPr lang="en-US" sz="2400" spc="-71" dirty="0">
              <a:gradFill>
                <a:gsLst>
                  <a:gs pos="10236">
                    <a:srgbClr val="FFFFFF"/>
                  </a:gs>
                  <a:gs pos="25000">
                    <a:srgbClr val="FFFFFF"/>
                  </a:gs>
                </a:gsLst>
                <a:lin ang="5400000" scaled="0"/>
              </a:gradFill>
              <a:cs typeface="Segoe UI Light" panose="020B0502040204020203" pitchFamily="34" charset="0"/>
            </a:endParaRPr>
          </a:p>
        </p:txBody>
      </p:sp>
      <p:sp>
        <p:nvSpPr>
          <p:cNvPr id="4" name="Rectangle 3"/>
          <p:cNvSpPr/>
          <p:nvPr/>
        </p:nvSpPr>
        <p:spPr bwMode="auto">
          <a:xfrm>
            <a:off x="1" y="-267335"/>
            <a:ext cx="12436156" cy="3315933"/>
          </a:xfrm>
          <a:prstGeom prst="rect">
            <a:avLst/>
          </a:prstGeom>
          <a:gradFill flip="none" rotWithShape="1">
            <a:gsLst>
              <a:gs pos="82000">
                <a:schemeClr val="tx2">
                  <a:lumMod val="10000"/>
                  <a:alpha val="81000"/>
                </a:schemeClr>
              </a:gs>
              <a:gs pos="0">
                <a:schemeClr val="tx2">
                  <a:lumMod val="10000"/>
                  <a:alpha val="0"/>
                </a:schemeClr>
              </a:gs>
            </a:gsLst>
            <a:lin ang="1620000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 name="Title 3"/>
          <p:cNvSpPr txBox="1">
            <a:spLocks/>
          </p:cNvSpPr>
          <p:nvPr/>
        </p:nvSpPr>
        <p:spPr>
          <a:xfrm>
            <a:off x="183167" y="162425"/>
            <a:ext cx="7520221" cy="2871555"/>
          </a:xfrm>
          <a:prstGeom prst="rect">
            <a:avLst/>
          </a:prstGeom>
          <a:noFill/>
        </p:spPr>
        <p:txBody>
          <a:bodyPr vert="horz" wrap="square" lIns="182880" tIns="146304" rIns="182880" bIns="146304" rtlCol="0" anchor="t" anchorCtr="0">
            <a:spAutoFit/>
          </a:bodyPr>
          <a:lstStyle>
            <a:lvl1pPr algn="l" defTabSz="932742" rtl="0" eaLnBrk="1" latinLnBrk="0" hangingPunct="1">
              <a:lnSpc>
                <a:spcPct val="90000"/>
              </a:lnSpc>
              <a:spcBef>
                <a:spcPct val="0"/>
              </a:spcBef>
              <a:buNone/>
              <a:defRPr lang="en-US" sz="7200" b="0" kern="1200" cap="none" spc="-100" baseline="0">
                <a:ln w="3175">
                  <a:noFill/>
                </a:ln>
                <a:gradFill>
                  <a:gsLst>
                    <a:gs pos="100000">
                      <a:schemeClr val="tx1"/>
                    </a:gs>
                    <a:gs pos="0">
                      <a:schemeClr val="tx1"/>
                    </a:gs>
                  </a:gsLst>
                  <a:lin ang="5400000" scaled="0"/>
                </a:gradFill>
                <a:effectLst/>
                <a:latin typeface="+mj-lt"/>
                <a:ea typeface="+mn-ea"/>
                <a:cs typeface="Segoe UI" pitchFamily="34" charset="0"/>
              </a:defRPr>
            </a:lvl1pPr>
          </a:lstStyle>
          <a:p>
            <a:pPr>
              <a:defRPr/>
            </a:pPr>
            <a:r>
              <a:rPr lang="en-US" sz="5400" dirty="0">
                <a:effectLst>
                  <a:outerShdw blurRad="254000" sx="102000" sy="102000" algn="ctr" rotWithShape="0">
                    <a:prstClr val="black">
                      <a:alpha val="25000"/>
                    </a:prstClr>
                  </a:outerShdw>
                </a:effectLst>
              </a:rPr>
              <a:t>Skype for </a:t>
            </a:r>
            <a:r>
              <a:rPr lang="en-US" sz="5400" dirty="0" smtClean="0">
                <a:effectLst>
                  <a:outerShdw blurRad="254000" sx="102000" sy="102000" algn="ctr" rotWithShape="0">
                    <a:prstClr val="black">
                      <a:alpha val="25000"/>
                    </a:prstClr>
                  </a:outerShdw>
                </a:effectLst>
              </a:rPr>
              <a:t>Business</a:t>
            </a:r>
            <a:endParaRPr lang="en-US" sz="5400" dirty="0">
              <a:effectLst>
                <a:outerShdw blurRad="254000" sx="102000" sy="102000" algn="ctr" rotWithShape="0">
                  <a:prstClr val="black">
                    <a:alpha val="25000"/>
                  </a:prstClr>
                </a:outerShdw>
              </a:effectLst>
            </a:endParaRPr>
          </a:p>
          <a:p>
            <a:pPr>
              <a:defRPr/>
            </a:pPr>
            <a:endParaRPr lang="en-US" sz="4400" dirty="0">
              <a:effectLst>
                <a:outerShdw blurRad="254000" sx="102000" sy="102000" algn="ctr" rotWithShape="0">
                  <a:prstClr val="black">
                    <a:alpha val="25000"/>
                  </a:prstClr>
                </a:outerShdw>
              </a:effectLst>
            </a:endParaRPr>
          </a:p>
          <a:p>
            <a:pPr lvl="0">
              <a:defRPr/>
            </a:pPr>
            <a:r>
              <a:rPr lang="en-US" sz="4400" dirty="0">
                <a:gradFill>
                  <a:gsLst>
                    <a:gs pos="100000">
                      <a:srgbClr val="FFFFFF"/>
                    </a:gs>
                    <a:gs pos="0">
                      <a:srgbClr val="FFFFFF"/>
                    </a:gs>
                  </a:gsLst>
                  <a:lin ang="5400000" scaled="0"/>
                </a:gradFill>
                <a:effectLst>
                  <a:outerShdw blurRad="254000" sx="102000" sy="102000" algn="ctr" rotWithShape="0">
                    <a:prstClr val="black">
                      <a:alpha val="25000"/>
                    </a:prstClr>
                  </a:outerShdw>
                </a:effectLst>
              </a:rPr>
              <a:t>A complete platform for all your voice communications needs</a:t>
            </a:r>
          </a:p>
        </p:txBody>
      </p:sp>
      <p:sp>
        <p:nvSpPr>
          <p:cNvPr id="14" name="Rectangle 13"/>
          <p:cNvSpPr/>
          <p:nvPr/>
        </p:nvSpPr>
        <p:spPr bwMode="auto">
          <a:xfrm>
            <a:off x="274942" y="3048600"/>
            <a:ext cx="6400801" cy="36490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nSpc>
                <a:spcPct val="80000"/>
              </a:lnSpc>
            </a:pPr>
            <a:r>
              <a:rPr lang="en-US" sz="2400" spc="-71" dirty="0">
                <a:gradFill>
                  <a:gsLst>
                    <a:gs pos="10236">
                      <a:srgbClr val="FFFFFF"/>
                    </a:gs>
                    <a:gs pos="25000">
                      <a:srgbClr val="FFFFFF"/>
                    </a:gs>
                  </a:gsLst>
                  <a:lin ang="5400000" scaled="0"/>
                </a:gradFill>
                <a:cs typeface="Segoe UI Light" panose="020B0502040204020203" pitchFamily="34" charset="0"/>
              </a:rPr>
              <a:t>The full set of critical IP-PBX features, </a:t>
            </a:r>
            <a:br>
              <a:rPr lang="en-US" sz="2400" spc="-71" dirty="0">
                <a:gradFill>
                  <a:gsLst>
                    <a:gs pos="10236">
                      <a:srgbClr val="FFFFFF"/>
                    </a:gs>
                    <a:gs pos="25000">
                      <a:srgbClr val="FFFFFF"/>
                    </a:gs>
                  </a:gsLst>
                  <a:lin ang="5400000" scaled="0"/>
                </a:gradFill>
                <a:cs typeface="Segoe UI Light" panose="020B0502040204020203" pitchFamily="34" charset="0"/>
              </a:rPr>
            </a:br>
            <a:r>
              <a:rPr lang="en-US" sz="2400" spc="-71" dirty="0">
                <a:gradFill>
                  <a:gsLst>
                    <a:gs pos="10236">
                      <a:srgbClr val="FFFFFF"/>
                    </a:gs>
                    <a:gs pos="25000">
                      <a:srgbClr val="FFFFFF"/>
                    </a:gs>
                  </a:gsLst>
                  <a:lin ang="5400000" scaled="0"/>
                </a:gradFill>
                <a:cs typeface="Segoe UI Light" panose="020B0502040204020203" pitchFamily="34" charset="0"/>
              </a:rPr>
              <a:t>designed for high availability </a:t>
            </a:r>
          </a:p>
          <a:p>
            <a:pPr>
              <a:lnSpc>
                <a:spcPct val="80000"/>
              </a:lnSpc>
            </a:pPr>
            <a:endParaRPr lang="en-US" sz="2400" spc="-71" dirty="0">
              <a:gradFill>
                <a:gsLst>
                  <a:gs pos="10236">
                    <a:srgbClr val="FFFFFF"/>
                  </a:gs>
                  <a:gs pos="25000">
                    <a:srgbClr val="FFFFFF"/>
                  </a:gs>
                </a:gsLst>
                <a:lin ang="5400000" scaled="0"/>
              </a:gradFill>
              <a:cs typeface="Segoe UI Light" panose="020B0502040204020203" pitchFamily="34" charset="0"/>
            </a:endParaRPr>
          </a:p>
          <a:p>
            <a:pPr>
              <a:lnSpc>
                <a:spcPct val="80000"/>
              </a:lnSpc>
            </a:pPr>
            <a:r>
              <a:rPr lang="en-US" sz="2400" spc="-71" dirty="0">
                <a:gradFill>
                  <a:gsLst>
                    <a:gs pos="10236">
                      <a:srgbClr val="FFFFFF"/>
                    </a:gs>
                    <a:gs pos="25000">
                      <a:srgbClr val="FFFFFF"/>
                    </a:gs>
                  </a:gsLst>
                  <a:lin ang="5400000" scaled="0"/>
                </a:gradFill>
                <a:cs typeface="Segoe UI Light" panose="020B0502040204020203" pitchFamily="34" charset="0"/>
              </a:rPr>
              <a:t>Deeply integrated with Office 365</a:t>
            </a:r>
          </a:p>
          <a:p>
            <a:pPr>
              <a:lnSpc>
                <a:spcPct val="80000"/>
              </a:lnSpc>
            </a:pPr>
            <a:endParaRPr lang="en-US" sz="2400" spc="-71" dirty="0">
              <a:gradFill>
                <a:gsLst>
                  <a:gs pos="10236">
                    <a:srgbClr val="FFFFFF"/>
                  </a:gs>
                  <a:gs pos="25000">
                    <a:srgbClr val="FFFFFF"/>
                  </a:gs>
                </a:gsLst>
                <a:lin ang="5400000" scaled="0"/>
              </a:gradFill>
              <a:cs typeface="Segoe UI Light" panose="020B0502040204020203" pitchFamily="34" charset="0"/>
            </a:endParaRPr>
          </a:p>
          <a:p>
            <a:pPr>
              <a:lnSpc>
                <a:spcPct val="80000"/>
              </a:lnSpc>
            </a:pPr>
            <a:r>
              <a:rPr lang="en-US" sz="2400" spc="-71" dirty="0">
                <a:gradFill>
                  <a:gsLst>
                    <a:gs pos="10236">
                      <a:srgbClr val="FFFFFF"/>
                    </a:gs>
                    <a:gs pos="25000">
                      <a:srgbClr val="FFFFFF"/>
                    </a:gs>
                  </a:gsLst>
                  <a:lin ang="5400000" scaled="0"/>
                </a:gradFill>
                <a:cs typeface="Segoe UI Light" panose="020B0502040204020203" pitchFamily="34" charset="0"/>
              </a:rPr>
              <a:t>Broad choice of devices including tablets, IP phones, headsets &amp; smartphones</a:t>
            </a:r>
          </a:p>
          <a:p>
            <a:pPr>
              <a:lnSpc>
                <a:spcPct val="80000"/>
              </a:lnSpc>
            </a:pPr>
            <a:endParaRPr lang="en-US" sz="2400" spc="-71" dirty="0">
              <a:gradFill>
                <a:gsLst>
                  <a:gs pos="10236">
                    <a:srgbClr val="FFFFFF"/>
                  </a:gs>
                  <a:gs pos="25000">
                    <a:srgbClr val="FFFFFF"/>
                  </a:gs>
                </a:gsLst>
                <a:lin ang="5400000" scaled="0"/>
              </a:gradFill>
              <a:cs typeface="Segoe UI Light" panose="020B0502040204020203" pitchFamily="34" charset="0"/>
            </a:endParaRPr>
          </a:p>
          <a:p>
            <a:pPr>
              <a:lnSpc>
                <a:spcPct val="80000"/>
              </a:lnSpc>
            </a:pPr>
            <a:r>
              <a:rPr lang="en-US" sz="2400" spc="-71" dirty="0">
                <a:gradFill>
                  <a:gsLst>
                    <a:gs pos="10236">
                      <a:srgbClr val="FFFFFF"/>
                    </a:gs>
                    <a:gs pos="25000">
                      <a:srgbClr val="FFFFFF"/>
                    </a:gs>
                  </a:gsLst>
                  <a:lin ang="5400000" scaled="0"/>
                </a:gradFill>
                <a:cs typeface="Segoe UI Light" panose="020B0502040204020203" pitchFamily="34" charset="0"/>
              </a:rPr>
              <a:t>Active Directory, SharePoint &amp; other existing infrastructure with standards-based interop</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8806" y="5203312"/>
            <a:ext cx="1180952" cy="1638095"/>
          </a:xfrm>
          <a:prstGeom prst="rect">
            <a:avLst/>
          </a:prstGeom>
        </p:spPr>
      </p:pic>
    </p:spTree>
    <p:extLst>
      <p:ext uri="{BB962C8B-B14F-4D97-AF65-F5344CB8AC3E}">
        <p14:creationId xmlns:p14="http://schemas.microsoft.com/office/powerpoint/2010/main" val="1453081100"/>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223" y="1475281"/>
            <a:ext cx="6374085" cy="4761365"/>
          </a:xfrm>
          <a:prstGeom prst="rect">
            <a:avLst/>
          </a:prstGeom>
          <a:ln>
            <a:solidFill>
              <a:schemeClr val="accent5">
                <a:lumMod val="60000"/>
                <a:lumOff val="40000"/>
              </a:schemeClr>
            </a:solidFill>
          </a:ln>
        </p:spPr>
      </p:pic>
      <p:sp>
        <p:nvSpPr>
          <p:cNvPr id="10" name="Slide Number Placeholder 1"/>
          <p:cNvSpPr txBox="1">
            <a:spLocks/>
          </p:cNvSpPr>
          <p:nvPr/>
        </p:nvSpPr>
        <p:spPr>
          <a:xfrm>
            <a:off x="7047657" y="6526213"/>
            <a:ext cx="573088" cy="223837"/>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fld id="{727B4C2D-45E2-4621-8491-2995EB46A674}" type="slidenum">
              <a:rPr lang="en-US" smtClean="0"/>
              <a:pPr/>
              <a:t>30</a:t>
            </a:fld>
            <a:endParaRPr lang="en-US" dirty="0"/>
          </a:p>
        </p:txBody>
      </p:sp>
      <p:sp>
        <p:nvSpPr>
          <p:cNvPr id="11" name="Rectangle 10"/>
          <p:cNvSpPr/>
          <p:nvPr/>
        </p:nvSpPr>
        <p:spPr bwMode="auto">
          <a:xfrm>
            <a:off x="7086599" y="1"/>
            <a:ext cx="5349875" cy="700026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marL="171624" lvl="1" fontAlgn="base">
              <a:spcBef>
                <a:spcPct val="20000"/>
              </a:spcBef>
              <a:spcAft>
                <a:spcPts val="612"/>
              </a:spcAft>
              <a:buClr>
                <a:schemeClr val="bg1"/>
              </a:buClr>
              <a:buSzPct val="130000"/>
              <a:defRPr/>
            </a:pPr>
            <a:endParaRPr lang="en-US" sz="2400" spc="-71" dirty="0">
              <a:gradFill>
                <a:gsLst>
                  <a:gs pos="39370">
                    <a:srgbClr val="FFFFFF"/>
                  </a:gs>
                  <a:gs pos="86000">
                    <a:srgbClr val="FFFFFF"/>
                  </a:gs>
                </a:gsLst>
                <a:lin ang="5400000" scaled="0"/>
              </a:gradFill>
              <a:latin typeface="+mj-lt"/>
              <a:cs typeface="Segoe UI Light" panose="020B0502040204020203" pitchFamily="34" charset="0"/>
            </a:endParaRPr>
          </a:p>
        </p:txBody>
      </p:sp>
      <p:sp>
        <p:nvSpPr>
          <p:cNvPr id="12" name="TextBox 11"/>
          <p:cNvSpPr txBox="1"/>
          <p:nvPr/>
        </p:nvSpPr>
        <p:spPr>
          <a:xfrm>
            <a:off x="7325541" y="313818"/>
            <a:ext cx="4937706" cy="1003352"/>
          </a:xfrm>
          <a:prstGeom prst="rect">
            <a:avLst/>
          </a:prstGeom>
          <a:noFill/>
        </p:spPr>
        <p:txBody>
          <a:bodyPr wrap="square" lIns="182880" tIns="146304" rIns="91440" bIns="146304" rtlCol="0">
            <a:spAutoFit/>
          </a:bodyPr>
          <a:lstStyle/>
          <a:p>
            <a:pPr defTabSz="932000"/>
            <a:r>
              <a:rPr lang="en-US" sz="2300" i="1" spc="-71" dirty="0">
                <a:solidFill>
                  <a:schemeClr val="bg1"/>
                </a:solidFill>
              </a:rPr>
              <a:t>Providing visibility and control for operations and administration</a:t>
            </a:r>
          </a:p>
        </p:txBody>
      </p:sp>
      <p:sp>
        <p:nvSpPr>
          <p:cNvPr id="13" name="Text Placeholder 2"/>
          <p:cNvSpPr txBox="1">
            <a:spLocks/>
          </p:cNvSpPr>
          <p:nvPr/>
        </p:nvSpPr>
        <p:spPr>
          <a:xfrm>
            <a:off x="7325477" y="2199503"/>
            <a:ext cx="5105473" cy="4294623"/>
          </a:xfrm>
          <a:prstGeom prst="rect">
            <a:avLst/>
          </a:prstGeom>
        </p:spPr>
        <p:txBody>
          <a:bodyPr lIns="182880" tIns="146304" rIns="182880" bIns="146304"/>
          <a:lstStyle>
            <a:lvl1pPr marL="339711" marR="0" indent="-339711" algn="l" defTabSz="914325" rtl="0" eaLnBrk="1" fontAlgn="auto" latinLnBrk="0" hangingPunct="1">
              <a:lnSpc>
                <a:spcPct val="90000"/>
              </a:lnSpc>
              <a:spcBef>
                <a:spcPct val="20000"/>
              </a:spcBef>
              <a:spcAft>
                <a:spcPts val="0"/>
              </a:spcAft>
              <a:buClrTx/>
              <a:buSzPct val="80000"/>
              <a:buFont typeface="Arial" pitchFamily="34" charset="0"/>
              <a:buChar char="•"/>
              <a:tabLst/>
              <a:defRPr sz="3600" kern="1200" spc="-71" baseline="0">
                <a:gradFill>
                  <a:gsLst>
                    <a:gs pos="1250">
                      <a:schemeClr val="bg2"/>
                    </a:gs>
                    <a:gs pos="100000">
                      <a:schemeClr val="bg2"/>
                    </a:gs>
                  </a:gsLst>
                  <a:lin ang="5400000" scaled="0"/>
                </a:gradFill>
                <a:latin typeface="+mj-lt"/>
                <a:ea typeface="+mn-ea"/>
                <a:cs typeface="+mn-cs"/>
              </a:defRPr>
            </a:lvl1pPr>
            <a:lvl2pPr marL="573064" marR="0" indent="-233354" algn="l" defTabSz="914325"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480" marR="0" indent="-225415" algn="l" defTabSz="914325" rtl="0" eaLnBrk="1" fontAlgn="auto" latinLnBrk="0" hangingPunct="1">
              <a:lnSpc>
                <a:spcPct val="90000"/>
              </a:lnSpc>
              <a:spcBef>
                <a:spcPct val="20000"/>
              </a:spcBef>
              <a:spcAft>
                <a:spcPts val="0"/>
              </a:spcAft>
              <a:buClrTx/>
              <a:buSzPct val="90000"/>
              <a:buFont typeface="Wingdings" pitchFamily="2" charset="2"/>
              <a:buChar char=""/>
              <a:tabLst>
                <a:tab pos="798480" algn="l"/>
              </a:tabLst>
              <a:defRPr sz="2400" kern="1200" spc="0" baseline="0">
                <a:gradFill>
                  <a:gsLst>
                    <a:gs pos="1250">
                      <a:schemeClr val="bg2"/>
                    </a:gs>
                    <a:gs pos="100000">
                      <a:schemeClr val="bg2"/>
                    </a:gs>
                  </a:gsLst>
                  <a:lin ang="5400000" scaled="0"/>
                </a:gradFill>
                <a:latin typeface="+mn-lt"/>
                <a:ea typeface="+mn-ea"/>
                <a:cs typeface="+mn-cs"/>
              </a:defRPr>
            </a:lvl3pPr>
            <a:lvl4pPr marL="1030245" marR="0" indent="-231765" algn="l" defTabSz="914325"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660" marR="0" indent="-225415" algn="l" defTabSz="914325" rtl="0" eaLnBrk="1" fontAlgn="auto" latinLnBrk="0" hangingPunct="1">
              <a:lnSpc>
                <a:spcPct val="90000"/>
              </a:lnSpc>
              <a:spcBef>
                <a:spcPct val="20000"/>
              </a:spcBef>
              <a:spcAft>
                <a:spcPts val="0"/>
              </a:spcAft>
              <a:buClrTx/>
              <a:buSzPct val="90000"/>
              <a:buFont typeface="Wingdings" pitchFamily="2" charset="2"/>
              <a:buChar char=""/>
              <a:tabLst>
                <a:tab pos="1255660" algn="l"/>
              </a:tabLst>
              <a:defRPr sz="2000" kern="1200" spc="0" baseline="0">
                <a:gradFill>
                  <a:gsLst>
                    <a:gs pos="1250">
                      <a:schemeClr val="bg2"/>
                    </a:gs>
                    <a:gs pos="100000">
                      <a:schemeClr val="bg2"/>
                    </a:gs>
                  </a:gsLst>
                  <a:lin ang="5400000" scaled="0"/>
                </a:gradFill>
                <a:latin typeface="+mn-lt"/>
                <a:ea typeface="+mn-ea"/>
                <a:cs typeface="+mn-cs"/>
              </a:defRPr>
            </a:lvl5pPr>
            <a:lvl6pPr marL="2514395"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7"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0"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3"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31441">
              <a:lnSpc>
                <a:spcPct val="80000"/>
              </a:lnSpc>
              <a:spcBef>
                <a:spcPts val="1800"/>
              </a:spcBef>
              <a:spcAft>
                <a:spcPts val="600"/>
              </a:spcAft>
              <a:buSzPct val="80000"/>
              <a:buNone/>
              <a:defRPr/>
            </a:pPr>
            <a:r>
              <a:rPr lang="en-US" spc="-71" dirty="0">
                <a:solidFill>
                  <a:srgbClr val="000000"/>
                </a:solidFill>
                <a:latin typeface="Segoe UI Light"/>
                <a:cs typeface="Segoe UI Light" panose="020B0502040204020203" pitchFamily="34" charset="0"/>
              </a:rPr>
              <a:t>PowerShell and GUI-based operations</a:t>
            </a:r>
          </a:p>
          <a:p>
            <a:pPr marL="0" lvl="1" indent="0" defTabSz="931441">
              <a:lnSpc>
                <a:spcPct val="80000"/>
              </a:lnSpc>
              <a:spcBef>
                <a:spcPts val="1800"/>
              </a:spcBef>
              <a:spcAft>
                <a:spcPts val="600"/>
              </a:spcAft>
              <a:buSzPct val="80000"/>
              <a:buNone/>
              <a:defRPr/>
            </a:pPr>
            <a:r>
              <a:rPr lang="en-US" spc="-71" dirty="0">
                <a:solidFill>
                  <a:srgbClr val="000000"/>
                </a:solidFill>
                <a:latin typeface="Segoe UI Light"/>
                <a:cs typeface="Segoe UI Light" panose="020B0502040204020203" pitchFamily="34" charset="0"/>
              </a:rPr>
              <a:t>Role-based admin access control</a:t>
            </a:r>
          </a:p>
          <a:p>
            <a:pPr marL="0" lvl="1" indent="0" defTabSz="931441">
              <a:lnSpc>
                <a:spcPct val="80000"/>
              </a:lnSpc>
              <a:spcBef>
                <a:spcPts val="1800"/>
              </a:spcBef>
              <a:spcAft>
                <a:spcPts val="600"/>
              </a:spcAft>
              <a:buSzPct val="80000"/>
              <a:buNone/>
              <a:defRPr/>
            </a:pPr>
            <a:r>
              <a:rPr lang="en-US" spc="-71" dirty="0">
                <a:solidFill>
                  <a:srgbClr val="000000"/>
                </a:solidFill>
                <a:latin typeface="Segoe UI Light"/>
                <a:cs typeface="Segoe UI Light" panose="020B0502040204020203" pitchFamily="34" charset="0"/>
              </a:rPr>
              <a:t>Advanced quality monitoring with</a:t>
            </a:r>
            <a:br>
              <a:rPr lang="en-US" spc="-71" dirty="0">
                <a:solidFill>
                  <a:srgbClr val="000000"/>
                </a:solidFill>
                <a:latin typeface="Segoe UI Light"/>
                <a:cs typeface="Segoe UI Light" panose="020B0502040204020203" pitchFamily="34" charset="0"/>
              </a:rPr>
            </a:br>
            <a:r>
              <a:rPr lang="en-US" spc="-71" dirty="0">
                <a:solidFill>
                  <a:srgbClr val="000000"/>
                </a:solidFill>
                <a:latin typeface="Segoe UI Light"/>
                <a:cs typeface="Segoe UI Light" panose="020B0502040204020203" pitchFamily="34" charset="0"/>
              </a:rPr>
              <a:t>Call Quality Dashboard</a:t>
            </a:r>
          </a:p>
        </p:txBody>
      </p:sp>
      <p:sp>
        <p:nvSpPr>
          <p:cNvPr id="14" name="Title 9"/>
          <p:cNvSpPr txBox="1">
            <a:spLocks/>
          </p:cNvSpPr>
          <p:nvPr/>
        </p:nvSpPr>
        <p:spPr>
          <a:xfrm>
            <a:off x="307751" y="337024"/>
            <a:ext cx="6784092" cy="917575"/>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a:t>Complete administration </a:t>
            </a:r>
          </a:p>
        </p:txBody>
      </p:sp>
    </p:spTree>
    <p:extLst>
      <p:ext uri="{BB962C8B-B14F-4D97-AF65-F5344CB8AC3E}">
        <p14:creationId xmlns:p14="http://schemas.microsoft.com/office/powerpoint/2010/main" val="819432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a:spLocks noGrp="1"/>
          </p:cNvSpPr>
          <p:nvPr>
            <p:ph type="title"/>
          </p:nvPr>
        </p:nvSpPr>
        <p:spPr/>
        <p:txBody>
          <a:bodyPr anchor="ctr"/>
          <a:lstStyle/>
          <a:p>
            <a:r>
              <a:rPr lang="en-US" sz="6600" dirty="0" smtClean="0"/>
              <a:t>Deployment Flexibility</a:t>
            </a:r>
            <a:endParaRPr lang="en-US" sz="6600" dirty="0"/>
          </a:p>
        </p:txBody>
      </p:sp>
      <p:sp>
        <p:nvSpPr>
          <p:cNvPr id="49" name="Oval 48"/>
          <p:cNvSpPr/>
          <p:nvPr/>
        </p:nvSpPr>
        <p:spPr bwMode="auto">
          <a:xfrm>
            <a:off x="1212856" y="1004623"/>
            <a:ext cx="2701042" cy="2701042"/>
          </a:xfrm>
          <a:prstGeom prst="ellipse">
            <a:avLst/>
          </a:prstGeom>
          <a:solidFill>
            <a:srgbClr val="FFFFFF">
              <a:alpha val="92000"/>
            </a:srgbClr>
          </a:solidFill>
          <a:ln w="10795" cap="flat" cmpd="sng" algn="ctr">
            <a:noFill/>
            <a:prstDash val="solid"/>
            <a:headEnd type="none" w="med" len="med"/>
            <a:tailEnd type="none" w="med" len="med"/>
          </a:ln>
          <a:effectLst/>
        </p:spPr>
        <p:txBody>
          <a:bodyPr vert="horz" wrap="square" lIns="0" tIns="228600" rIns="0" bIns="46637" numCol="1" rtlCol="0" anchor="ctr" anchorCtr="0" compatLnSpc="1">
            <a:prstTxWarp prst="textNoShape">
              <a:avLst/>
            </a:prstTxWarp>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smtClean="0">
                <a:ln>
                  <a:noFill/>
                </a:ln>
                <a:gradFill>
                  <a:gsLst>
                    <a:gs pos="0">
                      <a:srgbClr val="6E6E73"/>
                    </a:gs>
                    <a:gs pos="100000">
                      <a:srgbClr val="6E6E73"/>
                    </a:gs>
                  </a:gsLst>
                  <a:lin ang="5400000" scaled="0"/>
                </a:gradFill>
                <a:effectLst/>
                <a:uLnTx/>
                <a:uFillTx/>
                <a:latin typeface="Segoe UI"/>
                <a:ea typeface="+mn-ea"/>
                <a:cs typeface="+mn-cs"/>
              </a:rPr>
              <a:t/>
            </a:r>
            <a:br>
              <a:rPr kumimoji="0" lang="en-US" sz="2000" b="0" i="0" u="none" strike="noStrike" kern="0" cap="none" spc="0" normalizeH="0" baseline="0" noProof="0" dirty="0" smtClean="0">
                <a:ln>
                  <a:noFill/>
                </a:ln>
                <a:gradFill>
                  <a:gsLst>
                    <a:gs pos="0">
                      <a:srgbClr val="6E6E73"/>
                    </a:gs>
                    <a:gs pos="100000">
                      <a:srgbClr val="6E6E73"/>
                    </a:gs>
                  </a:gsLst>
                  <a:lin ang="5400000" scaled="0"/>
                </a:gradFill>
                <a:effectLst/>
                <a:uLnTx/>
                <a:uFillTx/>
                <a:latin typeface="Segoe UI"/>
                <a:ea typeface="+mn-ea"/>
                <a:cs typeface="+mn-cs"/>
              </a:rPr>
            </a:br>
            <a:r>
              <a:rPr kumimoji="0" lang="en-US" sz="2000" b="0" i="0" u="none" strike="noStrike" kern="0" cap="none" spc="0" normalizeH="0" baseline="0" noProof="0" dirty="0" smtClean="0">
                <a:ln>
                  <a:noFill/>
                </a:ln>
                <a:gradFill>
                  <a:gsLst>
                    <a:gs pos="0">
                      <a:srgbClr val="6E6E73"/>
                    </a:gs>
                    <a:gs pos="100000">
                      <a:srgbClr val="6E6E73"/>
                    </a:gs>
                  </a:gsLst>
                  <a:lin ang="5400000" scaled="0"/>
                </a:gradFill>
                <a:effectLst/>
                <a:uLnTx/>
                <a:uFillTx/>
                <a:latin typeface="Segoe UI"/>
                <a:ea typeface="+mn-ea"/>
                <a:cs typeface="+mn-cs"/>
              </a:rPr>
              <a:t>Online</a:t>
            </a:r>
          </a:p>
        </p:txBody>
      </p:sp>
      <p:sp>
        <p:nvSpPr>
          <p:cNvPr id="50" name="Freeform 10"/>
          <p:cNvSpPr>
            <a:spLocks noChangeAspect="1" noEditPoints="1"/>
          </p:cNvSpPr>
          <p:nvPr/>
        </p:nvSpPr>
        <p:spPr bwMode="black">
          <a:xfrm>
            <a:off x="1662894" y="1675627"/>
            <a:ext cx="1800966" cy="1078084"/>
          </a:xfrm>
          <a:custGeom>
            <a:avLst/>
            <a:gdLst>
              <a:gd name="T0" fmla="*/ 401 w 672"/>
              <a:gd name="T1" fmla="*/ 114 h 402"/>
              <a:gd name="T2" fmla="*/ 545 w 672"/>
              <a:gd name="T3" fmla="*/ 258 h 402"/>
              <a:gd name="T4" fmla="*/ 401 w 672"/>
              <a:gd name="T5" fmla="*/ 402 h 402"/>
              <a:gd name="T6" fmla="*/ 401 w 672"/>
              <a:gd name="T7" fmla="*/ 402 h 402"/>
              <a:gd name="T8" fmla="*/ 401 w 672"/>
              <a:gd name="T9" fmla="*/ 402 h 402"/>
              <a:gd name="T10" fmla="*/ 96 w 672"/>
              <a:gd name="T11" fmla="*/ 402 h 402"/>
              <a:gd name="T12" fmla="*/ 96 w 672"/>
              <a:gd name="T13" fmla="*/ 402 h 402"/>
              <a:gd name="T14" fmla="*/ 90 w 672"/>
              <a:gd name="T15" fmla="*/ 402 h 402"/>
              <a:gd name="T16" fmla="*/ 90 w 672"/>
              <a:gd name="T17" fmla="*/ 402 h 402"/>
              <a:gd name="T18" fmla="*/ 89 w 672"/>
              <a:gd name="T19" fmla="*/ 402 h 402"/>
              <a:gd name="T20" fmla="*/ 0 w 672"/>
              <a:gd name="T21" fmla="*/ 314 h 402"/>
              <a:gd name="T22" fmla="*/ 89 w 672"/>
              <a:gd name="T23" fmla="*/ 225 h 402"/>
              <a:gd name="T24" fmla="*/ 124 w 672"/>
              <a:gd name="T25" fmla="*/ 233 h 402"/>
              <a:gd name="T26" fmla="*/ 226 w 672"/>
              <a:gd name="T27" fmla="*/ 171 h 402"/>
              <a:gd name="T28" fmla="*/ 278 w 672"/>
              <a:gd name="T29" fmla="*/ 184 h 402"/>
              <a:gd name="T30" fmla="*/ 401 w 672"/>
              <a:gd name="T31" fmla="*/ 114 h 402"/>
              <a:gd name="T32" fmla="*/ 544 w 672"/>
              <a:gd name="T33" fmla="*/ 0 h 402"/>
              <a:gd name="T34" fmla="*/ 672 w 672"/>
              <a:gd name="T35" fmla="*/ 128 h 402"/>
              <a:gd name="T36" fmla="*/ 557 w 672"/>
              <a:gd name="T37" fmla="*/ 255 h 402"/>
              <a:gd name="T38" fmla="*/ 557 w 672"/>
              <a:gd name="T39" fmla="*/ 253 h 402"/>
              <a:gd name="T40" fmla="*/ 403 w 672"/>
              <a:gd name="T41" fmla="*/ 100 h 402"/>
              <a:gd name="T42" fmla="*/ 273 w 672"/>
              <a:gd name="T43" fmla="*/ 171 h 402"/>
              <a:gd name="T44" fmla="*/ 229 w 672"/>
              <a:gd name="T45" fmla="*/ 159 h 402"/>
              <a:gd name="T46" fmla="*/ 192 w 672"/>
              <a:gd name="T47" fmla="*/ 168 h 402"/>
              <a:gd name="T48" fmla="*/ 265 w 672"/>
              <a:gd name="T49" fmla="*/ 104 h 402"/>
              <a:gd name="T50" fmla="*/ 295 w 672"/>
              <a:gd name="T51" fmla="*/ 111 h 402"/>
              <a:gd name="T52" fmla="*/ 387 w 672"/>
              <a:gd name="T53" fmla="*/ 53 h 402"/>
              <a:gd name="T54" fmla="*/ 433 w 672"/>
              <a:gd name="T55" fmla="*/ 65 h 402"/>
              <a:gd name="T56" fmla="*/ 544 w 672"/>
              <a:gd name="T57"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2" h="402">
                <a:moveTo>
                  <a:pt x="401" y="114"/>
                </a:moveTo>
                <a:cubicBezTo>
                  <a:pt x="481" y="114"/>
                  <a:pt x="545" y="178"/>
                  <a:pt x="545" y="258"/>
                </a:cubicBezTo>
                <a:cubicBezTo>
                  <a:pt x="545" y="338"/>
                  <a:pt x="481" y="402"/>
                  <a:pt x="401" y="402"/>
                </a:cubicBezTo>
                <a:cubicBezTo>
                  <a:pt x="401" y="402"/>
                  <a:pt x="401" y="402"/>
                  <a:pt x="401" y="402"/>
                </a:cubicBezTo>
                <a:cubicBezTo>
                  <a:pt x="401" y="402"/>
                  <a:pt x="401" y="402"/>
                  <a:pt x="401" y="402"/>
                </a:cubicBezTo>
                <a:cubicBezTo>
                  <a:pt x="96" y="402"/>
                  <a:pt x="96" y="402"/>
                  <a:pt x="96" y="402"/>
                </a:cubicBezTo>
                <a:cubicBezTo>
                  <a:pt x="96" y="402"/>
                  <a:pt x="96" y="402"/>
                  <a:pt x="96" y="402"/>
                </a:cubicBezTo>
                <a:cubicBezTo>
                  <a:pt x="90" y="402"/>
                  <a:pt x="90" y="402"/>
                  <a:pt x="90" y="402"/>
                </a:cubicBezTo>
                <a:cubicBezTo>
                  <a:pt x="90" y="402"/>
                  <a:pt x="90" y="402"/>
                  <a:pt x="90" y="402"/>
                </a:cubicBezTo>
                <a:cubicBezTo>
                  <a:pt x="90" y="402"/>
                  <a:pt x="89" y="402"/>
                  <a:pt x="89" y="402"/>
                </a:cubicBezTo>
                <a:cubicBezTo>
                  <a:pt x="40" y="402"/>
                  <a:pt x="0" y="363"/>
                  <a:pt x="0" y="314"/>
                </a:cubicBezTo>
                <a:cubicBezTo>
                  <a:pt x="0" y="265"/>
                  <a:pt x="40" y="225"/>
                  <a:pt x="89" y="225"/>
                </a:cubicBezTo>
                <a:cubicBezTo>
                  <a:pt x="102" y="225"/>
                  <a:pt x="114" y="228"/>
                  <a:pt x="124" y="233"/>
                </a:cubicBezTo>
                <a:cubicBezTo>
                  <a:pt x="143" y="196"/>
                  <a:pt x="181" y="171"/>
                  <a:pt x="226" y="171"/>
                </a:cubicBezTo>
                <a:cubicBezTo>
                  <a:pt x="244" y="171"/>
                  <a:pt x="262" y="176"/>
                  <a:pt x="278" y="184"/>
                </a:cubicBezTo>
                <a:cubicBezTo>
                  <a:pt x="303" y="142"/>
                  <a:pt x="349" y="114"/>
                  <a:pt x="401" y="114"/>
                </a:cubicBezTo>
                <a:close/>
                <a:moveTo>
                  <a:pt x="544" y="0"/>
                </a:moveTo>
                <a:cubicBezTo>
                  <a:pt x="615" y="0"/>
                  <a:pt x="672" y="57"/>
                  <a:pt x="672" y="128"/>
                </a:cubicBezTo>
                <a:cubicBezTo>
                  <a:pt x="672" y="194"/>
                  <a:pt x="622" y="249"/>
                  <a:pt x="557" y="255"/>
                </a:cubicBezTo>
                <a:cubicBezTo>
                  <a:pt x="557" y="253"/>
                  <a:pt x="557" y="253"/>
                  <a:pt x="557" y="253"/>
                </a:cubicBezTo>
                <a:cubicBezTo>
                  <a:pt x="557" y="168"/>
                  <a:pt x="488" y="100"/>
                  <a:pt x="403" y="100"/>
                </a:cubicBezTo>
                <a:cubicBezTo>
                  <a:pt x="348" y="100"/>
                  <a:pt x="300" y="128"/>
                  <a:pt x="273" y="171"/>
                </a:cubicBezTo>
                <a:cubicBezTo>
                  <a:pt x="260" y="163"/>
                  <a:pt x="245" y="159"/>
                  <a:pt x="229" y="159"/>
                </a:cubicBezTo>
                <a:cubicBezTo>
                  <a:pt x="216" y="159"/>
                  <a:pt x="203" y="162"/>
                  <a:pt x="192" y="168"/>
                </a:cubicBezTo>
                <a:cubicBezTo>
                  <a:pt x="196" y="132"/>
                  <a:pt x="227" y="104"/>
                  <a:pt x="265" y="104"/>
                </a:cubicBezTo>
                <a:cubicBezTo>
                  <a:pt x="275" y="104"/>
                  <a:pt x="286" y="106"/>
                  <a:pt x="295" y="111"/>
                </a:cubicBezTo>
                <a:cubicBezTo>
                  <a:pt x="311" y="77"/>
                  <a:pt x="346" y="53"/>
                  <a:pt x="387" y="53"/>
                </a:cubicBezTo>
                <a:cubicBezTo>
                  <a:pt x="403" y="53"/>
                  <a:pt x="419" y="57"/>
                  <a:pt x="433" y="65"/>
                </a:cubicBezTo>
                <a:cubicBezTo>
                  <a:pt x="455" y="26"/>
                  <a:pt x="496" y="0"/>
                  <a:pt x="544" y="0"/>
                </a:cubicBezTo>
                <a:close/>
              </a:path>
            </a:pathLst>
          </a:custGeom>
          <a:solidFill>
            <a:srgbClr val="00AFF0"/>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sp>
        <p:nvSpPr>
          <p:cNvPr id="53" name="Oval 52"/>
          <p:cNvSpPr/>
          <p:nvPr/>
        </p:nvSpPr>
        <p:spPr bwMode="auto">
          <a:xfrm>
            <a:off x="4879626" y="1004623"/>
            <a:ext cx="2701042" cy="2701042"/>
          </a:xfrm>
          <a:prstGeom prst="ellipse">
            <a:avLst/>
          </a:prstGeom>
          <a:solidFill>
            <a:srgbClr val="FFFFFF">
              <a:alpha val="92000"/>
            </a:srgbClr>
          </a:solidFill>
          <a:ln w="10795" cap="flat" cmpd="sng" algn="ctr">
            <a:noFill/>
            <a:prstDash val="solid"/>
            <a:headEnd type="none" w="med" len="med"/>
            <a:tailEnd type="none" w="med" len="med"/>
          </a:ln>
          <a:effectLst/>
        </p:spPr>
        <p:txBody>
          <a:bodyPr vert="horz" wrap="square" lIns="0" tIns="228600" rIns="0" bIns="46637" numCol="1" rtlCol="0" anchor="ctr" anchorCtr="0" compatLnSpc="1">
            <a:prstTxWarp prst="textNoShape">
              <a:avLst/>
            </a:prstTxWarp>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smtClean="0">
                <a:ln>
                  <a:noFill/>
                </a:ln>
                <a:gradFill>
                  <a:gsLst>
                    <a:gs pos="0">
                      <a:srgbClr val="6E6E73"/>
                    </a:gs>
                    <a:gs pos="100000">
                      <a:srgbClr val="6E6E73"/>
                    </a:gs>
                  </a:gsLst>
                  <a:lin ang="5400000" scaled="0"/>
                </a:gradFill>
                <a:effectLst/>
                <a:uLnTx/>
                <a:uFillTx/>
                <a:latin typeface="Segoe UI"/>
                <a:ea typeface="+mn-ea"/>
                <a:cs typeface="+mn-cs"/>
              </a:rPr>
              <a:t/>
            </a:r>
            <a:br>
              <a:rPr kumimoji="0" lang="en-US" sz="2000" b="0" i="0" u="none" strike="noStrike" kern="0" cap="none" spc="0" normalizeH="0" baseline="0" noProof="0" dirty="0" smtClean="0">
                <a:ln>
                  <a:noFill/>
                </a:ln>
                <a:gradFill>
                  <a:gsLst>
                    <a:gs pos="0">
                      <a:srgbClr val="6E6E73"/>
                    </a:gs>
                    <a:gs pos="100000">
                      <a:srgbClr val="6E6E73"/>
                    </a:gs>
                  </a:gsLst>
                  <a:lin ang="5400000" scaled="0"/>
                </a:gradFill>
                <a:effectLst/>
                <a:uLnTx/>
                <a:uFillTx/>
                <a:latin typeface="Segoe UI"/>
                <a:ea typeface="+mn-ea"/>
                <a:cs typeface="+mn-cs"/>
              </a:rPr>
            </a:br>
            <a:r>
              <a:rPr kumimoji="0" lang="en-US" sz="2000" b="0" i="0" u="none" strike="noStrike" kern="0" cap="none" spc="0" normalizeH="0" baseline="0" noProof="0" dirty="0" smtClean="0">
                <a:ln>
                  <a:noFill/>
                </a:ln>
                <a:gradFill>
                  <a:gsLst>
                    <a:gs pos="0">
                      <a:srgbClr val="6E6E73"/>
                    </a:gs>
                    <a:gs pos="100000">
                      <a:srgbClr val="6E6E73"/>
                    </a:gs>
                  </a:gsLst>
                  <a:lin ang="5400000" scaled="0"/>
                </a:gradFill>
                <a:effectLst/>
                <a:uLnTx/>
                <a:uFillTx/>
                <a:latin typeface="Segoe UI"/>
                <a:ea typeface="+mn-ea"/>
                <a:cs typeface="+mn-cs"/>
              </a:rPr>
              <a:t>Hybrid</a:t>
            </a:r>
          </a:p>
        </p:txBody>
      </p:sp>
      <p:sp>
        <p:nvSpPr>
          <p:cNvPr id="54" name="Oval 53"/>
          <p:cNvSpPr/>
          <p:nvPr/>
        </p:nvSpPr>
        <p:spPr bwMode="auto">
          <a:xfrm>
            <a:off x="8546396" y="1004623"/>
            <a:ext cx="2701042" cy="2701042"/>
          </a:xfrm>
          <a:prstGeom prst="ellipse">
            <a:avLst/>
          </a:prstGeom>
          <a:solidFill>
            <a:srgbClr val="FFFFFF">
              <a:alpha val="92000"/>
            </a:srgbClr>
          </a:solidFill>
          <a:ln w="10795" cap="flat" cmpd="sng" algn="ctr">
            <a:noFill/>
            <a:prstDash val="solid"/>
            <a:headEnd type="none" w="med" len="med"/>
            <a:tailEnd type="none" w="med" len="med"/>
          </a:ln>
          <a:effectLst/>
        </p:spPr>
        <p:txBody>
          <a:bodyPr vert="horz" wrap="square" lIns="0" tIns="228600" rIns="0" bIns="46637" numCol="1" rtlCol="0" anchor="ctr" anchorCtr="0" compatLnSpc="1">
            <a:prstTxWarp prst="textNoShape">
              <a:avLst/>
            </a:prstTxWarp>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smtClean="0">
                <a:ln>
                  <a:noFill/>
                </a:ln>
                <a:gradFill>
                  <a:gsLst>
                    <a:gs pos="0">
                      <a:srgbClr val="6E6E73"/>
                    </a:gs>
                    <a:gs pos="100000">
                      <a:srgbClr val="6E6E73"/>
                    </a:gs>
                  </a:gsLst>
                  <a:lin ang="5400000" scaled="0"/>
                </a:gradFill>
                <a:effectLst/>
                <a:uLnTx/>
                <a:uFillTx/>
                <a:latin typeface="Segoe UI"/>
                <a:ea typeface="+mn-ea"/>
                <a:cs typeface="+mn-cs"/>
              </a:rPr>
              <a:t/>
            </a:r>
            <a:br>
              <a:rPr kumimoji="0" lang="en-US" sz="2000" b="0" i="0" u="none" strike="noStrike" kern="0" cap="none" spc="0" normalizeH="0" baseline="0" noProof="0" dirty="0" smtClean="0">
                <a:ln>
                  <a:noFill/>
                </a:ln>
                <a:gradFill>
                  <a:gsLst>
                    <a:gs pos="0">
                      <a:srgbClr val="6E6E73"/>
                    </a:gs>
                    <a:gs pos="100000">
                      <a:srgbClr val="6E6E73"/>
                    </a:gs>
                  </a:gsLst>
                  <a:lin ang="5400000" scaled="0"/>
                </a:gradFill>
                <a:effectLst/>
                <a:uLnTx/>
                <a:uFillTx/>
                <a:latin typeface="Segoe UI"/>
                <a:ea typeface="+mn-ea"/>
                <a:cs typeface="+mn-cs"/>
              </a:rPr>
            </a:br>
            <a:r>
              <a:rPr kumimoji="0" lang="en-US" sz="2000" b="0" i="0" u="none" strike="noStrike" kern="0" cap="none" spc="0" normalizeH="0" baseline="0" noProof="0" dirty="0" smtClean="0">
                <a:ln>
                  <a:noFill/>
                </a:ln>
                <a:gradFill>
                  <a:gsLst>
                    <a:gs pos="0">
                      <a:srgbClr val="6E6E73"/>
                    </a:gs>
                    <a:gs pos="100000">
                      <a:srgbClr val="6E6E73"/>
                    </a:gs>
                  </a:gsLst>
                  <a:lin ang="5400000" scaled="0"/>
                </a:gradFill>
                <a:effectLst/>
                <a:uLnTx/>
                <a:uFillTx/>
                <a:latin typeface="Segoe UI"/>
                <a:ea typeface="+mn-ea"/>
                <a:cs typeface="+mn-cs"/>
              </a:rPr>
              <a:t>On Premises</a:t>
            </a:r>
          </a:p>
        </p:txBody>
      </p:sp>
      <p:grpSp>
        <p:nvGrpSpPr>
          <p:cNvPr id="71" name="Group 70"/>
          <p:cNvGrpSpPr/>
          <p:nvPr/>
        </p:nvGrpSpPr>
        <p:grpSpPr>
          <a:xfrm>
            <a:off x="5777397" y="1347264"/>
            <a:ext cx="881682" cy="1382081"/>
            <a:chOff x="5879409" y="1361119"/>
            <a:chExt cx="881682" cy="1382081"/>
          </a:xfrm>
        </p:grpSpPr>
        <p:grpSp>
          <p:nvGrpSpPr>
            <p:cNvPr id="72" name="Group 86"/>
            <p:cNvGrpSpPr>
              <a:grpSpLocks noChangeAspect="1"/>
            </p:cNvGrpSpPr>
            <p:nvPr/>
          </p:nvGrpSpPr>
          <p:grpSpPr bwMode="auto">
            <a:xfrm>
              <a:off x="6414823" y="2022825"/>
              <a:ext cx="346268" cy="717109"/>
              <a:chOff x="3383" y="1210"/>
              <a:chExt cx="916" cy="1897"/>
            </a:xfrm>
            <a:solidFill>
              <a:srgbClr val="00AFF0"/>
            </a:solidFill>
          </p:grpSpPr>
          <p:sp>
            <p:nvSpPr>
              <p:cNvPr id="86" name="Freeform 87"/>
              <p:cNvSpPr>
                <a:spLocks/>
              </p:cNvSpPr>
              <p:nvPr/>
            </p:nvSpPr>
            <p:spPr bwMode="auto">
              <a:xfrm>
                <a:off x="3562" y="2237"/>
                <a:ext cx="553" cy="147"/>
              </a:xfrm>
              <a:custGeom>
                <a:avLst/>
                <a:gdLst>
                  <a:gd name="T0" fmla="*/ 230 w 234"/>
                  <a:gd name="T1" fmla="*/ 0 h 62"/>
                  <a:gd name="T2" fmla="*/ 199 w 234"/>
                  <a:gd name="T3" fmla="*/ 0 h 62"/>
                  <a:gd name="T4" fmla="*/ 134 w 234"/>
                  <a:gd name="T5" fmla="*/ 0 h 62"/>
                  <a:gd name="T6" fmla="*/ 76 w 234"/>
                  <a:gd name="T7" fmla="*/ 0 h 62"/>
                  <a:gd name="T8" fmla="*/ 27 w 234"/>
                  <a:gd name="T9" fmla="*/ 0 h 62"/>
                  <a:gd name="T10" fmla="*/ 2 w 234"/>
                  <a:gd name="T11" fmla="*/ 0 h 62"/>
                  <a:gd name="T12" fmla="*/ 0 w 234"/>
                  <a:gd name="T13" fmla="*/ 4 h 62"/>
                  <a:gd name="T14" fmla="*/ 0 w 234"/>
                  <a:gd name="T15" fmla="*/ 59 h 62"/>
                  <a:gd name="T16" fmla="*/ 2 w 234"/>
                  <a:gd name="T17" fmla="*/ 62 h 62"/>
                  <a:gd name="T18" fmla="*/ 34 w 234"/>
                  <a:gd name="T19" fmla="*/ 62 h 62"/>
                  <a:gd name="T20" fmla="*/ 99 w 234"/>
                  <a:gd name="T21" fmla="*/ 62 h 62"/>
                  <a:gd name="T22" fmla="*/ 157 w 234"/>
                  <a:gd name="T23" fmla="*/ 62 h 62"/>
                  <a:gd name="T24" fmla="*/ 209 w 234"/>
                  <a:gd name="T25" fmla="*/ 62 h 62"/>
                  <a:gd name="T26" fmla="*/ 230 w 234"/>
                  <a:gd name="T27" fmla="*/ 62 h 62"/>
                  <a:gd name="T28" fmla="*/ 234 w 234"/>
                  <a:gd name="T29" fmla="*/ 60 h 62"/>
                  <a:gd name="T30" fmla="*/ 234 w 234"/>
                  <a:gd name="T31" fmla="*/ 59 h 62"/>
                  <a:gd name="T32" fmla="*/ 234 w 234"/>
                  <a:gd name="T33" fmla="*/ 4 h 62"/>
                  <a:gd name="T34" fmla="*/ 230 w 234"/>
                  <a:gd name="T3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62">
                    <a:moveTo>
                      <a:pt x="230" y="0"/>
                    </a:moveTo>
                    <a:cubicBezTo>
                      <a:pt x="218" y="0"/>
                      <a:pt x="213" y="0"/>
                      <a:pt x="199" y="0"/>
                    </a:cubicBezTo>
                    <a:cubicBezTo>
                      <a:pt x="171" y="0"/>
                      <a:pt x="163" y="0"/>
                      <a:pt x="134" y="0"/>
                    </a:cubicBezTo>
                    <a:cubicBezTo>
                      <a:pt x="100" y="0"/>
                      <a:pt x="111" y="0"/>
                      <a:pt x="76" y="0"/>
                    </a:cubicBezTo>
                    <a:cubicBezTo>
                      <a:pt x="50" y="0"/>
                      <a:pt x="52" y="0"/>
                      <a:pt x="27" y="0"/>
                    </a:cubicBezTo>
                    <a:cubicBezTo>
                      <a:pt x="17" y="0"/>
                      <a:pt x="12" y="0"/>
                      <a:pt x="2" y="0"/>
                    </a:cubicBezTo>
                    <a:cubicBezTo>
                      <a:pt x="0" y="0"/>
                      <a:pt x="0" y="2"/>
                      <a:pt x="0" y="4"/>
                    </a:cubicBezTo>
                    <a:cubicBezTo>
                      <a:pt x="0" y="22"/>
                      <a:pt x="0" y="41"/>
                      <a:pt x="0" y="59"/>
                    </a:cubicBezTo>
                    <a:cubicBezTo>
                      <a:pt x="0" y="59"/>
                      <a:pt x="0" y="62"/>
                      <a:pt x="2" y="62"/>
                    </a:cubicBezTo>
                    <a:cubicBezTo>
                      <a:pt x="15" y="62"/>
                      <a:pt x="21" y="62"/>
                      <a:pt x="34" y="62"/>
                    </a:cubicBezTo>
                    <a:cubicBezTo>
                      <a:pt x="63" y="62"/>
                      <a:pt x="71" y="62"/>
                      <a:pt x="99" y="62"/>
                    </a:cubicBezTo>
                    <a:cubicBezTo>
                      <a:pt x="134" y="62"/>
                      <a:pt x="123" y="62"/>
                      <a:pt x="157" y="62"/>
                    </a:cubicBezTo>
                    <a:cubicBezTo>
                      <a:pt x="184" y="62"/>
                      <a:pt x="180" y="62"/>
                      <a:pt x="209" y="62"/>
                    </a:cubicBezTo>
                    <a:cubicBezTo>
                      <a:pt x="215" y="62"/>
                      <a:pt x="224" y="62"/>
                      <a:pt x="230" y="62"/>
                    </a:cubicBezTo>
                    <a:cubicBezTo>
                      <a:pt x="232" y="62"/>
                      <a:pt x="232" y="62"/>
                      <a:pt x="234" y="60"/>
                    </a:cubicBezTo>
                    <a:cubicBezTo>
                      <a:pt x="234" y="59"/>
                      <a:pt x="234" y="59"/>
                      <a:pt x="234" y="59"/>
                    </a:cubicBezTo>
                    <a:cubicBezTo>
                      <a:pt x="234" y="41"/>
                      <a:pt x="234" y="22"/>
                      <a:pt x="234" y="4"/>
                    </a:cubicBezTo>
                    <a:cubicBezTo>
                      <a:pt x="234" y="2"/>
                      <a:pt x="232" y="0"/>
                      <a:pt x="23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18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000000"/>
                  </a:solidFill>
                  <a:effectLst/>
                  <a:uLnTx/>
                  <a:uFillTx/>
                </a:endParaRPr>
              </a:p>
            </p:txBody>
          </p:sp>
          <p:sp>
            <p:nvSpPr>
              <p:cNvPr id="87" name="Freeform 88"/>
              <p:cNvSpPr>
                <a:spLocks/>
              </p:cNvSpPr>
              <p:nvPr/>
            </p:nvSpPr>
            <p:spPr bwMode="auto">
              <a:xfrm>
                <a:off x="3562" y="1999"/>
                <a:ext cx="553" cy="146"/>
              </a:xfrm>
              <a:custGeom>
                <a:avLst/>
                <a:gdLst>
                  <a:gd name="T0" fmla="*/ 230 w 234"/>
                  <a:gd name="T1" fmla="*/ 0 h 62"/>
                  <a:gd name="T2" fmla="*/ 199 w 234"/>
                  <a:gd name="T3" fmla="*/ 0 h 62"/>
                  <a:gd name="T4" fmla="*/ 134 w 234"/>
                  <a:gd name="T5" fmla="*/ 0 h 62"/>
                  <a:gd name="T6" fmla="*/ 76 w 234"/>
                  <a:gd name="T7" fmla="*/ 0 h 62"/>
                  <a:gd name="T8" fmla="*/ 27 w 234"/>
                  <a:gd name="T9" fmla="*/ 0 h 62"/>
                  <a:gd name="T10" fmla="*/ 2 w 234"/>
                  <a:gd name="T11" fmla="*/ 0 h 62"/>
                  <a:gd name="T12" fmla="*/ 0 w 234"/>
                  <a:gd name="T13" fmla="*/ 4 h 62"/>
                  <a:gd name="T14" fmla="*/ 0 w 234"/>
                  <a:gd name="T15" fmla="*/ 58 h 62"/>
                  <a:gd name="T16" fmla="*/ 2 w 234"/>
                  <a:gd name="T17" fmla="*/ 62 h 62"/>
                  <a:gd name="T18" fmla="*/ 34 w 234"/>
                  <a:gd name="T19" fmla="*/ 62 h 62"/>
                  <a:gd name="T20" fmla="*/ 99 w 234"/>
                  <a:gd name="T21" fmla="*/ 62 h 62"/>
                  <a:gd name="T22" fmla="*/ 157 w 234"/>
                  <a:gd name="T23" fmla="*/ 62 h 62"/>
                  <a:gd name="T24" fmla="*/ 209 w 234"/>
                  <a:gd name="T25" fmla="*/ 62 h 62"/>
                  <a:gd name="T26" fmla="*/ 230 w 234"/>
                  <a:gd name="T27" fmla="*/ 62 h 62"/>
                  <a:gd name="T28" fmla="*/ 234 w 234"/>
                  <a:gd name="T29" fmla="*/ 62 h 62"/>
                  <a:gd name="T30" fmla="*/ 234 w 234"/>
                  <a:gd name="T31" fmla="*/ 58 h 62"/>
                  <a:gd name="T32" fmla="*/ 234 w 234"/>
                  <a:gd name="T33" fmla="*/ 4 h 62"/>
                  <a:gd name="T34" fmla="*/ 230 w 234"/>
                  <a:gd name="T3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62">
                    <a:moveTo>
                      <a:pt x="230" y="0"/>
                    </a:moveTo>
                    <a:cubicBezTo>
                      <a:pt x="218" y="0"/>
                      <a:pt x="213" y="0"/>
                      <a:pt x="199" y="0"/>
                    </a:cubicBezTo>
                    <a:cubicBezTo>
                      <a:pt x="171" y="0"/>
                      <a:pt x="163" y="0"/>
                      <a:pt x="134" y="0"/>
                    </a:cubicBezTo>
                    <a:cubicBezTo>
                      <a:pt x="100" y="0"/>
                      <a:pt x="111" y="0"/>
                      <a:pt x="76" y="0"/>
                    </a:cubicBezTo>
                    <a:cubicBezTo>
                      <a:pt x="50" y="0"/>
                      <a:pt x="52" y="0"/>
                      <a:pt x="27" y="0"/>
                    </a:cubicBezTo>
                    <a:cubicBezTo>
                      <a:pt x="17" y="0"/>
                      <a:pt x="12" y="0"/>
                      <a:pt x="2" y="0"/>
                    </a:cubicBezTo>
                    <a:cubicBezTo>
                      <a:pt x="0" y="0"/>
                      <a:pt x="0" y="2"/>
                      <a:pt x="0" y="4"/>
                    </a:cubicBezTo>
                    <a:cubicBezTo>
                      <a:pt x="0" y="21"/>
                      <a:pt x="0" y="41"/>
                      <a:pt x="0" y="58"/>
                    </a:cubicBezTo>
                    <a:cubicBezTo>
                      <a:pt x="0" y="60"/>
                      <a:pt x="0" y="62"/>
                      <a:pt x="2" y="62"/>
                    </a:cubicBezTo>
                    <a:cubicBezTo>
                      <a:pt x="15" y="62"/>
                      <a:pt x="21" y="62"/>
                      <a:pt x="34" y="62"/>
                    </a:cubicBezTo>
                    <a:cubicBezTo>
                      <a:pt x="63" y="62"/>
                      <a:pt x="71" y="62"/>
                      <a:pt x="99" y="62"/>
                    </a:cubicBezTo>
                    <a:cubicBezTo>
                      <a:pt x="134" y="62"/>
                      <a:pt x="123" y="62"/>
                      <a:pt x="157" y="62"/>
                    </a:cubicBezTo>
                    <a:cubicBezTo>
                      <a:pt x="184" y="62"/>
                      <a:pt x="180" y="62"/>
                      <a:pt x="209" y="62"/>
                    </a:cubicBezTo>
                    <a:cubicBezTo>
                      <a:pt x="215" y="62"/>
                      <a:pt x="224" y="62"/>
                      <a:pt x="230" y="62"/>
                    </a:cubicBezTo>
                    <a:cubicBezTo>
                      <a:pt x="232" y="62"/>
                      <a:pt x="232" y="62"/>
                      <a:pt x="234" y="62"/>
                    </a:cubicBezTo>
                    <a:cubicBezTo>
                      <a:pt x="234" y="60"/>
                      <a:pt x="234" y="60"/>
                      <a:pt x="234" y="58"/>
                    </a:cubicBezTo>
                    <a:cubicBezTo>
                      <a:pt x="234" y="41"/>
                      <a:pt x="234" y="21"/>
                      <a:pt x="234" y="4"/>
                    </a:cubicBezTo>
                    <a:cubicBezTo>
                      <a:pt x="234" y="2"/>
                      <a:pt x="232" y="0"/>
                      <a:pt x="23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18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000000"/>
                  </a:solidFill>
                  <a:effectLst/>
                  <a:uLnTx/>
                  <a:uFillTx/>
                </a:endParaRPr>
              </a:p>
            </p:txBody>
          </p:sp>
          <p:sp>
            <p:nvSpPr>
              <p:cNvPr id="88" name="Freeform 89"/>
              <p:cNvSpPr>
                <a:spLocks/>
              </p:cNvSpPr>
              <p:nvPr/>
            </p:nvSpPr>
            <p:spPr bwMode="auto">
              <a:xfrm>
                <a:off x="3562" y="1760"/>
                <a:ext cx="553" cy="147"/>
              </a:xfrm>
              <a:custGeom>
                <a:avLst/>
                <a:gdLst>
                  <a:gd name="T0" fmla="*/ 230 w 234"/>
                  <a:gd name="T1" fmla="*/ 0 h 62"/>
                  <a:gd name="T2" fmla="*/ 199 w 234"/>
                  <a:gd name="T3" fmla="*/ 0 h 62"/>
                  <a:gd name="T4" fmla="*/ 134 w 234"/>
                  <a:gd name="T5" fmla="*/ 0 h 62"/>
                  <a:gd name="T6" fmla="*/ 76 w 234"/>
                  <a:gd name="T7" fmla="*/ 0 h 62"/>
                  <a:gd name="T8" fmla="*/ 27 w 234"/>
                  <a:gd name="T9" fmla="*/ 0 h 62"/>
                  <a:gd name="T10" fmla="*/ 2 w 234"/>
                  <a:gd name="T11" fmla="*/ 0 h 62"/>
                  <a:gd name="T12" fmla="*/ 0 w 234"/>
                  <a:gd name="T13" fmla="*/ 4 h 62"/>
                  <a:gd name="T14" fmla="*/ 0 w 234"/>
                  <a:gd name="T15" fmla="*/ 58 h 62"/>
                  <a:gd name="T16" fmla="*/ 2 w 234"/>
                  <a:gd name="T17" fmla="*/ 62 h 62"/>
                  <a:gd name="T18" fmla="*/ 34 w 234"/>
                  <a:gd name="T19" fmla="*/ 62 h 62"/>
                  <a:gd name="T20" fmla="*/ 99 w 234"/>
                  <a:gd name="T21" fmla="*/ 62 h 62"/>
                  <a:gd name="T22" fmla="*/ 157 w 234"/>
                  <a:gd name="T23" fmla="*/ 62 h 62"/>
                  <a:gd name="T24" fmla="*/ 209 w 234"/>
                  <a:gd name="T25" fmla="*/ 62 h 62"/>
                  <a:gd name="T26" fmla="*/ 230 w 234"/>
                  <a:gd name="T27" fmla="*/ 62 h 62"/>
                  <a:gd name="T28" fmla="*/ 234 w 234"/>
                  <a:gd name="T29" fmla="*/ 60 h 62"/>
                  <a:gd name="T30" fmla="*/ 234 w 234"/>
                  <a:gd name="T31" fmla="*/ 58 h 62"/>
                  <a:gd name="T32" fmla="*/ 234 w 234"/>
                  <a:gd name="T33" fmla="*/ 4 h 62"/>
                  <a:gd name="T34" fmla="*/ 230 w 234"/>
                  <a:gd name="T3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62">
                    <a:moveTo>
                      <a:pt x="230" y="0"/>
                    </a:moveTo>
                    <a:cubicBezTo>
                      <a:pt x="218" y="0"/>
                      <a:pt x="213" y="0"/>
                      <a:pt x="199" y="0"/>
                    </a:cubicBezTo>
                    <a:cubicBezTo>
                      <a:pt x="171" y="0"/>
                      <a:pt x="163" y="0"/>
                      <a:pt x="134" y="0"/>
                    </a:cubicBezTo>
                    <a:cubicBezTo>
                      <a:pt x="100" y="0"/>
                      <a:pt x="111" y="0"/>
                      <a:pt x="76" y="0"/>
                    </a:cubicBezTo>
                    <a:cubicBezTo>
                      <a:pt x="50" y="0"/>
                      <a:pt x="52" y="0"/>
                      <a:pt x="27" y="0"/>
                    </a:cubicBezTo>
                    <a:cubicBezTo>
                      <a:pt x="17" y="0"/>
                      <a:pt x="12" y="0"/>
                      <a:pt x="2" y="0"/>
                    </a:cubicBezTo>
                    <a:cubicBezTo>
                      <a:pt x="0" y="0"/>
                      <a:pt x="0" y="2"/>
                      <a:pt x="0" y="4"/>
                    </a:cubicBezTo>
                    <a:cubicBezTo>
                      <a:pt x="0" y="21"/>
                      <a:pt x="0" y="40"/>
                      <a:pt x="0" y="58"/>
                    </a:cubicBezTo>
                    <a:cubicBezTo>
                      <a:pt x="0" y="60"/>
                      <a:pt x="0" y="62"/>
                      <a:pt x="2" y="62"/>
                    </a:cubicBezTo>
                    <a:cubicBezTo>
                      <a:pt x="15" y="62"/>
                      <a:pt x="21" y="62"/>
                      <a:pt x="34" y="62"/>
                    </a:cubicBezTo>
                    <a:cubicBezTo>
                      <a:pt x="63" y="62"/>
                      <a:pt x="71" y="62"/>
                      <a:pt x="99" y="62"/>
                    </a:cubicBezTo>
                    <a:cubicBezTo>
                      <a:pt x="134" y="62"/>
                      <a:pt x="123" y="62"/>
                      <a:pt x="157" y="62"/>
                    </a:cubicBezTo>
                    <a:cubicBezTo>
                      <a:pt x="184" y="62"/>
                      <a:pt x="180" y="62"/>
                      <a:pt x="209" y="62"/>
                    </a:cubicBezTo>
                    <a:cubicBezTo>
                      <a:pt x="215" y="62"/>
                      <a:pt x="224" y="62"/>
                      <a:pt x="230" y="62"/>
                    </a:cubicBezTo>
                    <a:cubicBezTo>
                      <a:pt x="232" y="62"/>
                      <a:pt x="232" y="62"/>
                      <a:pt x="234" y="60"/>
                    </a:cubicBezTo>
                    <a:cubicBezTo>
                      <a:pt x="234" y="60"/>
                      <a:pt x="234" y="60"/>
                      <a:pt x="234" y="58"/>
                    </a:cubicBezTo>
                    <a:cubicBezTo>
                      <a:pt x="234" y="40"/>
                      <a:pt x="234" y="21"/>
                      <a:pt x="234" y="4"/>
                    </a:cubicBezTo>
                    <a:cubicBezTo>
                      <a:pt x="234" y="2"/>
                      <a:pt x="232" y="0"/>
                      <a:pt x="23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18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000000"/>
                  </a:solidFill>
                  <a:effectLst/>
                  <a:uLnTx/>
                  <a:uFillTx/>
                </a:endParaRPr>
              </a:p>
            </p:txBody>
          </p:sp>
          <p:sp>
            <p:nvSpPr>
              <p:cNvPr id="89" name="Freeform 90"/>
              <p:cNvSpPr>
                <a:spLocks/>
              </p:cNvSpPr>
              <p:nvPr/>
            </p:nvSpPr>
            <p:spPr bwMode="auto">
              <a:xfrm>
                <a:off x="3562" y="1522"/>
                <a:ext cx="553" cy="141"/>
              </a:xfrm>
              <a:custGeom>
                <a:avLst/>
                <a:gdLst>
                  <a:gd name="T0" fmla="*/ 230 w 234"/>
                  <a:gd name="T1" fmla="*/ 0 h 60"/>
                  <a:gd name="T2" fmla="*/ 199 w 234"/>
                  <a:gd name="T3" fmla="*/ 0 h 60"/>
                  <a:gd name="T4" fmla="*/ 134 w 234"/>
                  <a:gd name="T5" fmla="*/ 0 h 60"/>
                  <a:gd name="T6" fmla="*/ 76 w 234"/>
                  <a:gd name="T7" fmla="*/ 0 h 60"/>
                  <a:gd name="T8" fmla="*/ 27 w 234"/>
                  <a:gd name="T9" fmla="*/ 0 h 60"/>
                  <a:gd name="T10" fmla="*/ 2 w 234"/>
                  <a:gd name="T11" fmla="*/ 0 h 60"/>
                  <a:gd name="T12" fmla="*/ 0 w 234"/>
                  <a:gd name="T13" fmla="*/ 4 h 60"/>
                  <a:gd name="T14" fmla="*/ 0 w 234"/>
                  <a:gd name="T15" fmla="*/ 57 h 60"/>
                  <a:gd name="T16" fmla="*/ 2 w 234"/>
                  <a:gd name="T17" fmla="*/ 60 h 60"/>
                  <a:gd name="T18" fmla="*/ 34 w 234"/>
                  <a:gd name="T19" fmla="*/ 60 h 60"/>
                  <a:gd name="T20" fmla="*/ 99 w 234"/>
                  <a:gd name="T21" fmla="*/ 60 h 60"/>
                  <a:gd name="T22" fmla="*/ 157 w 234"/>
                  <a:gd name="T23" fmla="*/ 60 h 60"/>
                  <a:gd name="T24" fmla="*/ 209 w 234"/>
                  <a:gd name="T25" fmla="*/ 60 h 60"/>
                  <a:gd name="T26" fmla="*/ 230 w 234"/>
                  <a:gd name="T27" fmla="*/ 60 h 60"/>
                  <a:gd name="T28" fmla="*/ 234 w 234"/>
                  <a:gd name="T29" fmla="*/ 58 h 60"/>
                  <a:gd name="T30" fmla="*/ 234 w 234"/>
                  <a:gd name="T31" fmla="*/ 57 h 60"/>
                  <a:gd name="T32" fmla="*/ 234 w 234"/>
                  <a:gd name="T33" fmla="*/ 4 h 60"/>
                  <a:gd name="T34" fmla="*/ 230 w 234"/>
                  <a:gd name="T3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60">
                    <a:moveTo>
                      <a:pt x="230" y="0"/>
                    </a:moveTo>
                    <a:cubicBezTo>
                      <a:pt x="218" y="0"/>
                      <a:pt x="213" y="0"/>
                      <a:pt x="199" y="0"/>
                    </a:cubicBezTo>
                    <a:cubicBezTo>
                      <a:pt x="171" y="0"/>
                      <a:pt x="163" y="0"/>
                      <a:pt x="134" y="0"/>
                    </a:cubicBezTo>
                    <a:cubicBezTo>
                      <a:pt x="100" y="0"/>
                      <a:pt x="111" y="0"/>
                      <a:pt x="76" y="0"/>
                    </a:cubicBezTo>
                    <a:cubicBezTo>
                      <a:pt x="50" y="0"/>
                      <a:pt x="52" y="0"/>
                      <a:pt x="27" y="0"/>
                    </a:cubicBezTo>
                    <a:cubicBezTo>
                      <a:pt x="17" y="0"/>
                      <a:pt x="12" y="0"/>
                      <a:pt x="2" y="0"/>
                    </a:cubicBezTo>
                    <a:cubicBezTo>
                      <a:pt x="0" y="0"/>
                      <a:pt x="0" y="2"/>
                      <a:pt x="0" y="4"/>
                    </a:cubicBezTo>
                    <a:cubicBezTo>
                      <a:pt x="0" y="21"/>
                      <a:pt x="0" y="40"/>
                      <a:pt x="0" y="57"/>
                    </a:cubicBezTo>
                    <a:cubicBezTo>
                      <a:pt x="0" y="58"/>
                      <a:pt x="0" y="60"/>
                      <a:pt x="2" y="60"/>
                    </a:cubicBezTo>
                    <a:cubicBezTo>
                      <a:pt x="15" y="60"/>
                      <a:pt x="21" y="60"/>
                      <a:pt x="34" y="60"/>
                    </a:cubicBezTo>
                    <a:cubicBezTo>
                      <a:pt x="63" y="60"/>
                      <a:pt x="71" y="60"/>
                      <a:pt x="99" y="60"/>
                    </a:cubicBezTo>
                    <a:cubicBezTo>
                      <a:pt x="134" y="60"/>
                      <a:pt x="123" y="60"/>
                      <a:pt x="157" y="60"/>
                    </a:cubicBezTo>
                    <a:cubicBezTo>
                      <a:pt x="184" y="60"/>
                      <a:pt x="180" y="60"/>
                      <a:pt x="209" y="60"/>
                    </a:cubicBezTo>
                    <a:cubicBezTo>
                      <a:pt x="215" y="60"/>
                      <a:pt x="224" y="60"/>
                      <a:pt x="230" y="60"/>
                    </a:cubicBezTo>
                    <a:cubicBezTo>
                      <a:pt x="232" y="60"/>
                      <a:pt x="232" y="60"/>
                      <a:pt x="234" y="58"/>
                    </a:cubicBezTo>
                    <a:cubicBezTo>
                      <a:pt x="234" y="58"/>
                      <a:pt x="234" y="58"/>
                      <a:pt x="234" y="57"/>
                    </a:cubicBezTo>
                    <a:cubicBezTo>
                      <a:pt x="234" y="40"/>
                      <a:pt x="234" y="21"/>
                      <a:pt x="234" y="4"/>
                    </a:cubicBezTo>
                    <a:cubicBezTo>
                      <a:pt x="234" y="2"/>
                      <a:pt x="232" y="0"/>
                      <a:pt x="23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18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000000"/>
                  </a:solidFill>
                  <a:effectLst/>
                  <a:uLnTx/>
                  <a:uFillTx/>
                </a:endParaRPr>
              </a:p>
            </p:txBody>
          </p:sp>
          <p:sp>
            <p:nvSpPr>
              <p:cNvPr id="90" name="Freeform 91"/>
              <p:cNvSpPr>
                <a:spLocks noEditPoints="1"/>
              </p:cNvSpPr>
              <p:nvPr/>
            </p:nvSpPr>
            <p:spPr bwMode="auto">
              <a:xfrm>
                <a:off x="3383" y="1210"/>
                <a:ext cx="916" cy="1897"/>
              </a:xfrm>
              <a:custGeom>
                <a:avLst/>
                <a:gdLst>
                  <a:gd name="T0" fmla="*/ 366 w 388"/>
                  <a:gd name="T1" fmla="*/ 38 h 803"/>
                  <a:gd name="T2" fmla="*/ 334 w 388"/>
                  <a:gd name="T3" fmla="*/ 16 h 803"/>
                  <a:gd name="T4" fmla="*/ 285 w 388"/>
                  <a:gd name="T5" fmla="*/ 0 h 803"/>
                  <a:gd name="T6" fmla="*/ 103 w 388"/>
                  <a:gd name="T7" fmla="*/ 0 h 803"/>
                  <a:gd name="T8" fmla="*/ 54 w 388"/>
                  <a:gd name="T9" fmla="*/ 16 h 803"/>
                  <a:gd name="T10" fmla="*/ 22 w 388"/>
                  <a:gd name="T11" fmla="*/ 38 h 803"/>
                  <a:gd name="T12" fmla="*/ 0 w 388"/>
                  <a:gd name="T13" fmla="*/ 81 h 803"/>
                  <a:gd name="T14" fmla="*/ 0 w 388"/>
                  <a:gd name="T15" fmla="*/ 776 h 803"/>
                  <a:gd name="T16" fmla="*/ 27 w 388"/>
                  <a:gd name="T17" fmla="*/ 803 h 803"/>
                  <a:gd name="T18" fmla="*/ 361 w 388"/>
                  <a:gd name="T19" fmla="*/ 803 h 803"/>
                  <a:gd name="T20" fmla="*/ 388 w 388"/>
                  <a:gd name="T21" fmla="*/ 776 h 803"/>
                  <a:gd name="T22" fmla="*/ 388 w 388"/>
                  <a:gd name="T23" fmla="*/ 81 h 803"/>
                  <a:gd name="T24" fmla="*/ 366 w 388"/>
                  <a:gd name="T25" fmla="*/ 38 h 803"/>
                  <a:gd name="T26" fmla="*/ 356 w 388"/>
                  <a:gd name="T27" fmla="*/ 756 h 803"/>
                  <a:gd name="T28" fmla="*/ 30 w 388"/>
                  <a:gd name="T29" fmla="*/ 756 h 803"/>
                  <a:gd name="T30" fmla="*/ 30 w 388"/>
                  <a:gd name="T31" fmla="*/ 731 h 803"/>
                  <a:gd name="T32" fmla="*/ 356 w 388"/>
                  <a:gd name="T33" fmla="*/ 731 h 803"/>
                  <a:gd name="T34" fmla="*/ 356 w 388"/>
                  <a:gd name="T35" fmla="*/ 756 h 803"/>
                  <a:gd name="T36" fmla="*/ 31 w 388"/>
                  <a:gd name="T37" fmla="*/ 676 h 803"/>
                  <a:gd name="T38" fmla="*/ 55 w 388"/>
                  <a:gd name="T39" fmla="*/ 652 h 803"/>
                  <a:gd name="T40" fmla="*/ 79 w 388"/>
                  <a:gd name="T41" fmla="*/ 676 h 803"/>
                  <a:gd name="T42" fmla="*/ 55 w 388"/>
                  <a:gd name="T43" fmla="*/ 700 h 803"/>
                  <a:gd name="T44" fmla="*/ 31 w 388"/>
                  <a:gd name="T45" fmla="*/ 676 h 803"/>
                  <a:gd name="T46" fmla="*/ 120 w 388"/>
                  <a:gd name="T47" fmla="*/ 676 h 803"/>
                  <a:gd name="T48" fmla="*/ 144 w 388"/>
                  <a:gd name="T49" fmla="*/ 652 h 803"/>
                  <a:gd name="T50" fmla="*/ 168 w 388"/>
                  <a:gd name="T51" fmla="*/ 676 h 803"/>
                  <a:gd name="T52" fmla="*/ 144 w 388"/>
                  <a:gd name="T53" fmla="*/ 700 h 803"/>
                  <a:gd name="T54" fmla="*/ 120 w 388"/>
                  <a:gd name="T55" fmla="*/ 676 h 803"/>
                  <a:gd name="T56" fmla="*/ 356 w 388"/>
                  <a:gd name="T57" fmla="*/ 615 h 803"/>
                  <a:gd name="T58" fmla="*/ 30 w 388"/>
                  <a:gd name="T59" fmla="*/ 615 h 803"/>
                  <a:gd name="T60" fmla="*/ 30 w 388"/>
                  <a:gd name="T61" fmla="*/ 588 h 803"/>
                  <a:gd name="T62" fmla="*/ 356 w 388"/>
                  <a:gd name="T63" fmla="*/ 588 h 803"/>
                  <a:gd name="T64" fmla="*/ 356 w 388"/>
                  <a:gd name="T65" fmla="*/ 615 h 803"/>
                  <a:gd name="T66" fmla="*/ 356 w 388"/>
                  <a:gd name="T67" fmla="*/ 518 h 803"/>
                  <a:gd name="T68" fmla="*/ 331 w 388"/>
                  <a:gd name="T69" fmla="*/ 545 h 803"/>
                  <a:gd name="T70" fmla="*/ 318 w 388"/>
                  <a:gd name="T71" fmla="*/ 545 h 803"/>
                  <a:gd name="T72" fmla="*/ 216 w 388"/>
                  <a:gd name="T73" fmla="*/ 545 h 803"/>
                  <a:gd name="T74" fmla="*/ 143 w 388"/>
                  <a:gd name="T75" fmla="*/ 545 h 803"/>
                  <a:gd name="T76" fmla="*/ 51 w 388"/>
                  <a:gd name="T77" fmla="*/ 545 h 803"/>
                  <a:gd name="T78" fmla="*/ 46 w 388"/>
                  <a:gd name="T79" fmla="*/ 545 h 803"/>
                  <a:gd name="T80" fmla="*/ 30 w 388"/>
                  <a:gd name="T81" fmla="*/ 518 h 803"/>
                  <a:gd name="T82" fmla="*/ 30 w 388"/>
                  <a:gd name="T83" fmla="*/ 113 h 803"/>
                  <a:gd name="T84" fmla="*/ 57 w 388"/>
                  <a:gd name="T85" fmla="*/ 86 h 803"/>
                  <a:gd name="T86" fmla="*/ 329 w 388"/>
                  <a:gd name="T87" fmla="*/ 86 h 803"/>
                  <a:gd name="T88" fmla="*/ 356 w 388"/>
                  <a:gd name="T89" fmla="*/ 113 h 803"/>
                  <a:gd name="T90" fmla="*/ 356 w 388"/>
                  <a:gd name="T91" fmla="*/ 518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8" h="803">
                    <a:moveTo>
                      <a:pt x="366" y="38"/>
                    </a:moveTo>
                    <a:cubicBezTo>
                      <a:pt x="334" y="16"/>
                      <a:pt x="334" y="16"/>
                      <a:pt x="334" y="16"/>
                    </a:cubicBezTo>
                    <a:cubicBezTo>
                      <a:pt x="322" y="7"/>
                      <a:pt x="300" y="0"/>
                      <a:pt x="285" y="0"/>
                    </a:cubicBezTo>
                    <a:cubicBezTo>
                      <a:pt x="103" y="0"/>
                      <a:pt x="103" y="0"/>
                      <a:pt x="103" y="0"/>
                    </a:cubicBezTo>
                    <a:cubicBezTo>
                      <a:pt x="88" y="0"/>
                      <a:pt x="66" y="7"/>
                      <a:pt x="54" y="16"/>
                    </a:cubicBezTo>
                    <a:cubicBezTo>
                      <a:pt x="22" y="38"/>
                      <a:pt x="22" y="38"/>
                      <a:pt x="22" y="38"/>
                    </a:cubicBezTo>
                    <a:cubicBezTo>
                      <a:pt x="10" y="47"/>
                      <a:pt x="0" y="66"/>
                      <a:pt x="0" y="81"/>
                    </a:cubicBezTo>
                    <a:cubicBezTo>
                      <a:pt x="0" y="776"/>
                      <a:pt x="0" y="776"/>
                      <a:pt x="0" y="776"/>
                    </a:cubicBezTo>
                    <a:cubicBezTo>
                      <a:pt x="0" y="791"/>
                      <a:pt x="12" y="803"/>
                      <a:pt x="27" y="803"/>
                    </a:cubicBezTo>
                    <a:cubicBezTo>
                      <a:pt x="361" y="803"/>
                      <a:pt x="361" y="803"/>
                      <a:pt x="361" y="803"/>
                    </a:cubicBezTo>
                    <a:cubicBezTo>
                      <a:pt x="376" y="803"/>
                      <a:pt x="388" y="791"/>
                      <a:pt x="388" y="776"/>
                    </a:cubicBezTo>
                    <a:cubicBezTo>
                      <a:pt x="388" y="81"/>
                      <a:pt x="388" y="81"/>
                      <a:pt x="388" y="81"/>
                    </a:cubicBezTo>
                    <a:cubicBezTo>
                      <a:pt x="388" y="66"/>
                      <a:pt x="378" y="47"/>
                      <a:pt x="366" y="38"/>
                    </a:cubicBezTo>
                    <a:close/>
                    <a:moveTo>
                      <a:pt x="356" y="756"/>
                    </a:moveTo>
                    <a:cubicBezTo>
                      <a:pt x="94" y="756"/>
                      <a:pt x="40" y="756"/>
                      <a:pt x="30" y="756"/>
                    </a:cubicBezTo>
                    <a:cubicBezTo>
                      <a:pt x="30" y="731"/>
                      <a:pt x="30" y="731"/>
                      <a:pt x="30" y="731"/>
                    </a:cubicBezTo>
                    <a:cubicBezTo>
                      <a:pt x="292" y="731"/>
                      <a:pt x="346" y="731"/>
                      <a:pt x="356" y="731"/>
                    </a:cubicBezTo>
                    <a:cubicBezTo>
                      <a:pt x="356" y="756"/>
                      <a:pt x="356" y="756"/>
                      <a:pt x="356" y="756"/>
                    </a:cubicBezTo>
                    <a:close/>
                    <a:moveTo>
                      <a:pt x="31" y="676"/>
                    </a:moveTo>
                    <a:cubicBezTo>
                      <a:pt x="31" y="663"/>
                      <a:pt x="42" y="652"/>
                      <a:pt x="55" y="652"/>
                    </a:cubicBezTo>
                    <a:cubicBezTo>
                      <a:pt x="68" y="652"/>
                      <a:pt x="79" y="663"/>
                      <a:pt x="79" y="676"/>
                    </a:cubicBezTo>
                    <a:cubicBezTo>
                      <a:pt x="79" y="689"/>
                      <a:pt x="68" y="700"/>
                      <a:pt x="55" y="700"/>
                    </a:cubicBezTo>
                    <a:cubicBezTo>
                      <a:pt x="42" y="700"/>
                      <a:pt x="31" y="689"/>
                      <a:pt x="31" y="676"/>
                    </a:cubicBezTo>
                    <a:close/>
                    <a:moveTo>
                      <a:pt x="120" y="676"/>
                    </a:moveTo>
                    <a:cubicBezTo>
                      <a:pt x="120" y="663"/>
                      <a:pt x="130" y="652"/>
                      <a:pt x="144" y="652"/>
                    </a:cubicBezTo>
                    <a:cubicBezTo>
                      <a:pt x="157" y="652"/>
                      <a:pt x="168" y="663"/>
                      <a:pt x="168" y="676"/>
                    </a:cubicBezTo>
                    <a:cubicBezTo>
                      <a:pt x="168" y="689"/>
                      <a:pt x="157" y="700"/>
                      <a:pt x="144" y="700"/>
                    </a:cubicBezTo>
                    <a:cubicBezTo>
                      <a:pt x="130" y="700"/>
                      <a:pt x="120" y="689"/>
                      <a:pt x="120" y="676"/>
                    </a:cubicBezTo>
                    <a:close/>
                    <a:moveTo>
                      <a:pt x="356" y="615"/>
                    </a:moveTo>
                    <a:cubicBezTo>
                      <a:pt x="94" y="615"/>
                      <a:pt x="40" y="615"/>
                      <a:pt x="30" y="615"/>
                    </a:cubicBezTo>
                    <a:cubicBezTo>
                      <a:pt x="30" y="588"/>
                      <a:pt x="30" y="588"/>
                      <a:pt x="30" y="588"/>
                    </a:cubicBezTo>
                    <a:cubicBezTo>
                      <a:pt x="292" y="588"/>
                      <a:pt x="346" y="588"/>
                      <a:pt x="356" y="588"/>
                    </a:cubicBezTo>
                    <a:cubicBezTo>
                      <a:pt x="356" y="615"/>
                      <a:pt x="356" y="615"/>
                      <a:pt x="356" y="615"/>
                    </a:cubicBezTo>
                    <a:close/>
                    <a:moveTo>
                      <a:pt x="356" y="518"/>
                    </a:moveTo>
                    <a:cubicBezTo>
                      <a:pt x="356" y="533"/>
                      <a:pt x="345" y="545"/>
                      <a:pt x="331" y="545"/>
                    </a:cubicBezTo>
                    <a:cubicBezTo>
                      <a:pt x="331" y="545"/>
                      <a:pt x="331" y="545"/>
                      <a:pt x="318" y="545"/>
                    </a:cubicBezTo>
                    <a:cubicBezTo>
                      <a:pt x="285" y="545"/>
                      <a:pt x="251" y="545"/>
                      <a:pt x="216" y="545"/>
                    </a:cubicBezTo>
                    <a:cubicBezTo>
                      <a:pt x="178" y="545"/>
                      <a:pt x="183" y="545"/>
                      <a:pt x="143" y="545"/>
                    </a:cubicBezTo>
                    <a:cubicBezTo>
                      <a:pt x="112" y="545"/>
                      <a:pt x="82" y="545"/>
                      <a:pt x="51" y="545"/>
                    </a:cubicBezTo>
                    <a:cubicBezTo>
                      <a:pt x="46" y="545"/>
                      <a:pt x="46" y="545"/>
                      <a:pt x="46" y="545"/>
                    </a:cubicBezTo>
                    <a:cubicBezTo>
                      <a:pt x="37" y="545"/>
                      <a:pt x="30" y="533"/>
                      <a:pt x="30" y="518"/>
                    </a:cubicBezTo>
                    <a:cubicBezTo>
                      <a:pt x="30" y="113"/>
                      <a:pt x="30" y="113"/>
                      <a:pt x="30" y="113"/>
                    </a:cubicBezTo>
                    <a:cubicBezTo>
                      <a:pt x="30" y="98"/>
                      <a:pt x="42" y="86"/>
                      <a:pt x="57" y="86"/>
                    </a:cubicBezTo>
                    <a:cubicBezTo>
                      <a:pt x="329" y="86"/>
                      <a:pt x="329" y="86"/>
                      <a:pt x="329" y="86"/>
                    </a:cubicBezTo>
                    <a:cubicBezTo>
                      <a:pt x="344" y="86"/>
                      <a:pt x="356" y="98"/>
                      <a:pt x="356" y="113"/>
                    </a:cubicBezTo>
                    <a:lnTo>
                      <a:pt x="356" y="51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18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000000"/>
                  </a:solidFill>
                  <a:effectLst/>
                  <a:uLnTx/>
                  <a:uFillTx/>
                </a:endParaRPr>
              </a:p>
            </p:txBody>
          </p:sp>
        </p:grpSp>
        <p:sp>
          <p:nvSpPr>
            <p:cNvPr id="73" name="Freeform 10"/>
            <p:cNvSpPr>
              <a:spLocks noChangeAspect="1" noEditPoints="1"/>
            </p:cNvSpPr>
            <p:nvPr/>
          </p:nvSpPr>
          <p:spPr bwMode="black">
            <a:xfrm>
              <a:off x="5879409" y="1361119"/>
              <a:ext cx="867433" cy="519258"/>
            </a:xfrm>
            <a:custGeom>
              <a:avLst/>
              <a:gdLst>
                <a:gd name="T0" fmla="*/ 401 w 672"/>
                <a:gd name="T1" fmla="*/ 114 h 402"/>
                <a:gd name="T2" fmla="*/ 545 w 672"/>
                <a:gd name="T3" fmla="*/ 258 h 402"/>
                <a:gd name="T4" fmla="*/ 401 w 672"/>
                <a:gd name="T5" fmla="*/ 402 h 402"/>
                <a:gd name="T6" fmla="*/ 401 w 672"/>
                <a:gd name="T7" fmla="*/ 402 h 402"/>
                <a:gd name="T8" fmla="*/ 401 w 672"/>
                <a:gd name="T9" fmla="*/ 402 h 402"/>
                <a:gd name="T10" fmla="*/ 96 w 672"/>
                <a:gd name="T11" fmla="*/ 402 h 402"/>
                <a:gd name="T12" fmla="*/ 96 w 672"/>
                <a:gd name="T13" fmla="*/ 402 h 402"/>
                <a:gd name="T14" fmla="*/ 90 w 672"/>
                <a:gd name="T15" fmla="*/ 402 h 402"/>
                <a:gd name="T16" fmla="*/ 90 w 672"/>
                <a:gd name="T17" fmla="*/ 402 h 402"/>
                <a:gd name="T18" fmla="*/ 89 w 672"/>
                <a:gd name="T19" fmla="*/ 402 h 402"/>
                <a:gd name="T20" fmla="*/ 0 w 672"/>
                <a:gd name="T21" fmla="*/ 314 h 402"/>
                <a:gd name="T22" fmla="*/ 89 w 672"/>
                <a:gd name="T23" fmla="*/ 225 h 402"/>
                <a:gd name="T24" fmla="*/ 124 w 672"/>
                <a:gd name="T25" fmla="*/ 233 h 402"/>
                <a:gd name="T26" fmla="*/ 226 w 672"/>
                <a:gd name="T27" fmla="*/ 171 h 402"/>
                <a:gd name="T28" fmla="*/ 278 w 672"/>
                <a:gd name="T29" fmla="*/ 184 h 402"/>
                <a:gd name="T30" fmla="*/ 401 w 672"/>
                <a:gd name="T31" fmla="*/ 114 h 402"/>
                <a:gd name="T32" fmla="*/ 544 w 672"/>
                <a:gd name="T33" fmla="*/ 0 h 402"/>
                <a:gd name="T34" fmla="*/ 672 w 672"/>
                <a:gd name="T35" fmla="*/ 128 h 402"/>
                <a:gd name="T36" fmla="*/ 557 w 672"/>
                <a:gd name="T37" fmla="*/ 255 h 402"/>
                <a:gd name="T38" fmla="*/ 557 w 672"/>
                <a:gd name="T39" fmla="*/ 253 h 402"/>
                <a:gd name="T40" fmla="*/ 403 w 672"/>
                <a:gd name="T41" fmla="*/ 100 h 402"/>
                <a:gd name="T42" fmla="*/ 273 w 672"/>
                <a:gd name="T43" fmla="*/ 171 h 402"/>
                <a:gd name="T44" fmla="*/ 229 w 672"/>
                <a:gd name="T45" fmla="*/ 159 h 402"/>
                <a:gd name="T46" fmla="*/ 192 w 672"/>
                <a:gd name="T47" fmla="*/ 168 h 402"/>
                <a:gd name="T48" fmla="*/ 265 w 672"/>
                <a:gd name="T49" fmla="*/ 104 h 402"/>
                <a:gd name="T50" fmla="*/ 295 w 672"/>
                <a:gd name="T51" fmla="*/ 111 h 402"/>
                <a:gd name="T52" fmla="*/ 387 w 672"/>
                <a:gd name="T53" fmla="*/ 53 h 402"/>
                <a:gd name="T54" fmla="*/ 433 w 672"/>
                <a:gd name="T55" fmla="*/ 65 h 402"/>
                <a:gd name="T56" fmla="*/ 544 w 672"/>
                <a:gd name="T57"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2" h="402">
                  <a:moveTo>
                    <a:pt x="401" y="114"/>
                  </a:moveTo>
                  <a:cubicBezTo>
                    <a:pt x="481" y="114"/>
                    <a:pt x="545" y="178"/>
                    <a:pt x="545" y="258"/>
                  </a:cubicBezTo>
                  <a:cubicBezTo>
                    <a:pt x="545" y="338"/>
                    <a:pt x="481" y="402"/>
                    <a:pt x="401" y="402"/>
                  </a:cubicBezTo>
                  <a:cubicBezTo>
                    <a:pt x="401" y="402"/>
                    <a:pt x="401" y="402"/>
                    <a:pt x="401" y="402"/>
                  </a:cubicBezTo>
                  <a:cubicBezTo>
                    <a:pt x="401" y="402"/>
                    <a:pt x="401" y="402"/>
                    <a:pt x="401" y="402"/>
                  </a:cubicBezTo>
                  <a:cubicBezTo>
                    <a:pt x="96" y="402"/>
                    <a:pt x="96" y="402"/>
                    <a:pt x="96" y="402"/>
                  </a:cubicBezTo>
                  <a:cubicBezTo>
                    <a:pt x="96" y="402"/>
                    <a:pt x="96" y="402"/>
                    <a:pt x="96" y="402"/>
                  </a:cubicBezTo>
                  <a:cubicBezTo>
                    <a:pt x="90" y="402"/>
                    <a:pt x="90" y="402"/>
                    <a:pt x="90" y="402"/>
                  </a:cubicBezTo>
                  <a:cubicBezTo>
                    <a:pt x="90" y="402"/>
                    <a:pt x="90" y="402"/>
                    <a:pt x="90" y="402"/>
                  </a:cubicBezTo>
                  <a:cubicBezTo>
                    <a:pt x="90" y="402"/>
                    <a:pt x="89" y="402"/>
                    <a:pt x="89" y="402"/>
                  </a:cubicBezTo>
                  <a:cubicBezTo>
                    <a:pt x="40" y="402"/>
                    <a:pt x="0" y="363"/>
                    <a:pt x="0" y="314"/>
                  </a:cubicBezTo>
                  <a:cubicBezTo>
                    <a:pt x="0" y="265"/>
                    <a:pt x="40" y="225"/>
                    <a:pt x="89" y="225"/>
                  </a:cubicBezTo>
                  <a:cubicBezTo>
                    <a:pt x="102" y="225"/>
                    <a:pt x="114" y="228"/>
                    <a:pt x="124" y="233"/>
                  </a:cubicBezTo>
                  <a:cubicBezTo>
                    <a:pt x="143" y="196"/>
                    <a:pt x="181" y="171"/>
                    <a:pt x="226" y="171"/>
                  </a:cubicBezTo>
                  <a:cubicBezTo>
                    <a:pt x="244" y="171"/>
                    <a:pt x="262" y="176"/>
                    <a:pt x="278" y="184"/>
                  </a:cubicBezTo>
                  <a:cubicBezTo>
                    <a:pt x="303" y="142"/>
                    <a:pt x="349" y="114"/>
                    <a:pt x="401" y="114"/>
                  </a:cubicBezTo>
                  <a:close/>
                  <a:moveTo>
                    <a:pt x="544" y="0"/>
                  </a:moveTo>
                  <a:cubicBezTo>
                    <a:pt x="615" y="0"/>
                    <a:pt x="672" y="57"/>
                    <a:pt x="672" y="128"/>
                  </a:cubicBezTo>
                  <a:cubicBezTo>
                    <a:pt x="672" y="194"/>
                    <a:pt x="622" y="249"/>
                    <a:pt x="557" y="255"/>
                  </a:cubicBezTo>
                  <a:cubicBezTo>
                    <a:pt x="557" y="253"/>
                    <a:pt x="557" y="253"/>
                    <a:pt x="557" y="253"/>
                  </a:cubicBezTo>
                  <a:cubicBezTo>
                    <a:pt x="557" y="168"/>
                    <a:pt x="488" y="100"/>
                    <a:pt x="403" y="100"/>
                  </a:cubicBezTo>
                  <a:cubicBezTo>
                    <a:pt x="348" y="100"/>
                    <a:pt x="300" y="128"/>
                    <a:pt x="273" y="171"/>
                  </a:cubicBezTo>
                  <a:cubicBezTo>
                    <a:pt x="260" y="163"/>
                    <a:pt x="245" y="159"/>
                    <a:pt x="229" y="159"/>
                  </a:cubicBezTo>
                  <a:cubicBezTo>
                    <a:pt x="216" y="159"/>
                    <a:pt x="203" y="162"/>
                    <a:pt x="192" y="168"/>
                  </a:cubicBezTo>
                  <a:cubicBezTo>
                    <a:pt x="196" y="132"/>
                    <a:pt x="227" y="104"/>
                    <a:pt x="265" y="104"/>
                  </a:cubicBezTo>
                  <a:cubicBezTo>
                    <a:pt x="275" y="104"/>
                    <a:pt x="286" y="106"/>
                    <a:pt x="295" y="111"/>
                  </a:cubicBezTo>
                  <a:cubicBezTo>
                    <a:pt x="311" y="77"/>
                    <a:pt x="346" y="53"/>
                    <a:pt x="387" y="53"/>
                  </a:cubicBezTo>
                  <a:cubicBezTo>
                    <a:pt x="403" y="53"/>
                    <a:pt x="419" y="57"/>
                    <a:pt x="433" y="65"/>
                  </a:cubicBezTo>
                  <a:cubicBezTo>
                    <a:pt x="455" y="26"/>
                    <a:pt x="496" y="0"/>
                    <a:pt x="544" y="0"/>
                  </a:cubicBezTo>
                  <a:close/>
                </a:path>
              </a:pathLst>
            </a:custGeom>
            <a:solidFill>
              <a:srgbClr val="00AFF0"/>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cxnSp>
          <p:nvCxnSpPr>
            <p:cNvPr id="74" name="Straight Arrow Connector 24"/>
            <p:cNvCxnSpPr/>
            <p:nvPr/>
          </p:nvCxnSpPr>
          <p:spPr>
            <a:xfrm rot="16200000" flipV="1">
              <a:off x="6293050" y="1690362"/>
              <a:ext cx="360280" cy="273857"/>
            </a:xfrm>
            <a:prstGeom prst="curvedConnector3">
              <a:avLst>
                <a:gd name="adj1" fmla="val 50000"/>
              </a:avLst>
            </a:prstGeom>
            <a:noFill/>
            <a:ln w="38100" cap="flat" cmpd="sng" algn="ctr">
              <a:solidFill>
                <a:srgbClr val="00AFF0"/>
              </a:solidFill>
              <a:prstDash val="sysDot"/>
              <a:headEnd type="none" w="lg" len="sm"/>
              <a:tailEnd type="none" w="lg" len="sm"/>
            </a:ln>
            <a:effectLst/>
          </p:spPr>
        </p:cxnSp>
        <p:grpSp>
          <p:nvGrpSpPr>
            <p:cNvPr id="75" name="Group 74"/>
            <p:cNvGrpSpPr/>
            <p:nvPr/>
          </p:nvGrpSpPr>
          <p:grpSpPr>
            <a:xfrm>
              <a:off x="5900414" y="2043648"/>
              <a:ext cx="300523" cy="699552"/>
              <a:chOff x="5778097" y="2026386"/>
              <a:chExt cx="343041" cy="798525"/>
            </a:xfrm>
            <a:solidFill>
              <a:srgbClr val="00AFF0"/>
            </a:solidFill>
          </p:grpSpPr>
          <p:grpSp>
            <p:nvGrpSpPr>
              <p:cNvPr id="77" name="Group 76"/>
              <p:cNvGrpSpPr/>
              <p:nvPr/>
            </p:nvGrpSpPr>
            <p:grpSpPr>
              <a:xfrm>
                <a:off x="5778097" y="2026386"/>
                <a:ext cx="343041" cy="242039"/>
                <a:chOff x="5556250" y="2120900"/>
                <a:chExt cx="598488" cy="422275"/>
              </a:xfrm>
              <a:grpFill/>
            </p:grpSpPr>
            <p:sp>
              <p:nvSpPr>
                <p:cNvPr id="84" name="Freeform 5"/>
                <p:cNvSpPr>
                  <a:spLocks noEditPoints="1"/>
                </p:cNvSpPr>
                <p:nvPr/>
              </p:nvSpPr>
              <p:spPr bwMode="auto">
                <a:xfrm>
                  <a:off x="5556250" y="2120900"/>
                  <a:ext cx="598488" cy="422275"/>
                </a:xfrm>
                <a:custGeom>
                  <a:avLst/>
                  <a:gdLst>
                    <a:gd name="T0" fmla="*/ 53 w 157"/>
                    <a:gd name="T1" fmla="*/ 109 h 110"/>
                    <a:gd name="T2" fmla="*/ 27 w 157"/>
                    <a:gd name="T3" fmla="*/ 92 h 110"/>
                    <a:gd name="T4" fmla="*/ 30 w 157"/>
                    <a:gd name="T5" fmla="*/ 49 h 110"/>
                    <a:gd name="T6" fmla="*/ 41 w 157"/>
                    <a:gd name="T7" fmla="*/ 38 h 110"/>
                    <a:gd name="T8" fmla="*/ 48 w 157"/>
                    <a:gd name="T9" fmla="*/ 26 h 110"/>
                    <a:gd name="T10" fmla="*/ 48 w 157"/>
                    <a:gd name="T11" fmla="*/ 19 h 110"/>
                    <a:gd name="T12" fmla="*/ 45 w 157"/>
                    <a:gd name="T13" fmla="*/ 16 h 110"/>
                    <a:gd name="T14" fmla="*/ 43 w 157"/>
                    <a:gd name="T15" fmla="*/ 19 h 110"/>
                    <a:gd name="T16" fmla="*/ 32 w 157"/>
                    <a:gd name="T17" fmla="*/ 36 h 110"/>
                    <a:gd name="T18" fmla="*/ 19 w 157"/>
                    <a:gd name="T19" fmla="*/ 41 h 110"/>
                    <a:gd name="T20" fmla="*/ 7 w 157"/>
                    <a:gd name="T21" fmla="*/ 38 h 110"/>
                    <a:gd name="T22" fmla="*/ 8 w 157"/>
                    <a:gd name="T23" fmla="*/ 17 h 110"/>
                    <a:gd name="T24" fmla="*/ 26 w 157"/>
                    <a:gd name="T25" fmla="*/ 8 h 110"/>
                    <a:gd name="T26" fmla="*/ 75 w 157"/>
                    <a:gd name="T27" fmla="*/ 0 h 110"/>
                    <a:gd name="T28" fmla="*/ 105 w 157"/>
                    <a:gd name="T29" fmla="*/ 2 h 110"/>
                    <a:gd name="T30" fmla="*/ 143 w 157"/>
                    <a:gd name="T31" fmla="*/ 14 h 110"/>
                    <a:gd name="T32" fmla="*/ 151 w 157"/>
                    <a:gd name="T33" fmla="*/ 21 h 110"/>
                    <a:gd name="T34" fmla="*/ 138 w 157"/>
                    <a:gd name="T35" fmla="*/ 41 h 110"/>
                    <a:gd name="T36" fmla="*/ 115 w 157"/>
                    <a:gd name="T37" fmla="*/ 31 h 110"/>
                    <a:gd name="T38" fmla="*/ 112 w 157"/>
                    <a:gd name="T39" fmla="*/ 21 h 110"/>
                    <a:gd name="T40" fmla="*/ 111 w 157"/>
                    <a:gd name="T41" fmla="*/ 18 h 110"/>
                    <a:gd name="T42" fmla="*/ 109 w 157"/>
                    <a:gd name="T43" fmla="*/ 17 h 110"/>
                    <a:gd name="T44" fmla="*/ 107 w 157"/>
                    <a:gd name="T45" fmla="*/ 19 h 110"/>
                    <a:gd name="T46" fmla="*/ 107 w 157"/>
                    <a:gd name="T47" fmla="*/ 22 h 110"/>
                    <a:gd name="T48" fmla="*/ 108 w 157"/>
                    <a:gd name="T49" fmla="*/ 27 h 110"/>
                    <a:gd name="T50" fmla="*/ 114 w 157"/>
                    <a:gd name="T51" fmla="*/ 38 h 110"/>
                    <a:gd name="T52" fmla="*/ 128 w 157"/>
                    <a:gd name="T53" fmla="*/ 54 h 110"/>
                    <a:gd name="T54" fmla="*/ 128 w 157"/>
                    <a:gd name="T55" fmla="*/ 92 h 110"/>
                    <a:gd name="T56" fmla="*/ 102 w 157"/>
                    <a:gd name="T57" fmla="*/ 109 h 110"/>
                    <a:gd name="T58" fmla="*/ 53 w 157"/>
                    <a:gd name="T59" fmla="*/ 109 h 110"/>
                    <a:gd name="T60" fmla="*/ 77 w 157"/>
                    <a:gd name="T61" fmla="*/ 81 h 110"/>
                    <a:gd name="T62" fmla="*/ 102 w 157"/>
                    <a:gd name="T63" fmla="*/ 71 h 110"/>
                    <a:gd name="T64" fmla="*/ 104 w 157"/>
                    <a:gd name="T65" fmla="*/ 48 h 110"/>
                    <a:gd name="T66" fmla="*/ 91 w 157"/>
                    <a:gd name="T67" fmla="*/ 38 h 110"/>
                    <a:gd name="T68" fmla="*/ 54 w 157"/>
                    <a:gd name="T69" fmla="*/ 45 h 110"/>
                    <a:gd name="T70" fmla="*/ 53 w 157"/>
                    <a:gd name="T71" fmla="*/ 71 h 110"/>
                    <a:gd name="T72" fmla="*/ 77 w 157"/>
                    <a:gd name="T73" fmla="*/ 81 h 110"/>
                    <a:gd name="T74" fmla="*/ 78 w 157"/>
                    <a:gd name="T75" fmla="*/ 14 h 110"/>
                    <a:gd name="T76" fmla="*/ 78 w 157"/>
                    <a:gd name="T77" fmla="*/ 14 h 110"/>
                    <a:gd name="T78" fmla="*/ 65 w 157"/>
                    <a:gd name="T79" fmla="*/ 14 h 110"/>
                    <a:gd name="T80" fmla="*/ 61 w 157"/>
                    <a:gd name="T81" fmla="*/ 18 h 110"/>
                    <a:gd name="T82" fmla="*/ 61 w 157"/>
                    <a:gd name="T83" fmla="*/ 20 h 110"/>
                    <a:gd name="T84" fmla="*/ 62 w 157"/>
                    <a:gd name="T85" fmla="*/ 23 h 110"/>
                    <a:gd name="T86" fmla="*/ 65 w 157"/>
                    <a:gd name="T87" fmla="*/ 22 h 110"/>
                    <a:gd name="T88" fmla="*/ 90 w 157"/>
                    <a:gd name="T89" fmla="*/ 22 h 110"/>
                    <a:gd name="T90" fmla="*/ 93 w 157"/>
                    <a:gd name="T91" fmla="*/ 23 h 110"/>
                    <a:gd name="T92" fmla="*/ 94 w 157"/>
                    <a:gd name="T93" fmla="*/ 20 h 110"/>
                    <a:gd name="T94" fmla="*/ 94 w 157"/>
                    <a:gd name="T95" fmla="*/ 17 h 110"/>
                    <a:gd name="T96" fmla="*/ 90 w 157"/>
                    <a:gd name="T97" fmla="*/ 14 h 110"/>
                    <a:gd name="T98" fmla="*/ 78 w 157"/>
                    <a:gd name="T99" fmla="*/ 14 h 110"/>
                    <a:gd name="T100" fmla="*/ 78 w 157"/>
                    <a:gd name="T101" fmla="*/ 14 h 110"/>
                    <a:gd name="T102" fmla="*/ 78 w 157"/>
                    <a:gd name="T103"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7" h="110">
                      <a:moveTo>
                        <a:pt x="53" y="109"/>
                      </a:moveTo>
                      <a:cubicBezTo>
                        <a:pt x="40" y="109"/>
                        <a:pt x="30" y="104"/>
                        <a:pt x="27" y="92"/>
                      </a:cubicBezTo>
                      <a:cubicBezTo>
                        <a:pt x="24" y="78"/>
                        <a:pt x="23" y="63"/>
                        <a:pt x="30" y="49"/>
                      </a:cubicBezTo>
                      <a:cubicBezTo>
                        <a:pt x="32" y="44"/>
                        <a:pt x="36" y="41"/>
                        <a:pt x="41" y="38"/>
                      </a:cubicBezTo>
                      <a:cubicBezTo>
                        <a:pt x="46" y="36"/>
                        <a:pt x="49" y="32"/>
                        <a:pt x="48" y="26"/>
                      </a:cubicBezTo>
                      <a:cubicBezTo>
                        <a:pt x="47" y="24"/>
                        <a:pt x="48" y="22"/>
                        <a:pt x="48" y="19"/>
                      </a:cubicBezTo>
                      <a:cubicBezTo>
                        <a:pt x="48" y="18"/>
                        <a:pt x="46" y="17"/>
                        <a:pt x="45" y="16"/>
                      </a:cubicBezTo>
                      <a:cubicBezTo>
                        <a:pt x="45" y="17"/>
                        <a:pt x="43" y="19"/>
                        <a:pt x="43" y="19"/>
                      </a:cubicBezTo>
                      <a:cubicBezTo>
                        <a:pt x="44" y="29"/>
                        <a:pt x="39" y="33"/>
                        <a:pt x="32" y="36"/>
                      </a:cubicBezTo>
                      <a:cubicBezTo>
                        <a:pt x="27" y="38"/>
                        <a:pt x="23" y="40"/>
                        <a:pt x="19" y="41"/>
                      </a:cubicBezTo>
                      <a:cubicBezTo>
                        <a:pt x="15" y="42"/>
                        <a:pt x="10" y="41"/>
                        <a:pt x="7" y="38"/>
                      </a:cubicBezTo>
                      <a:cubicBezTo>
                        <a:pt x="0" y="32"/>
                        <a:pt x="0" y="22"/>
                        <a:pt x="8" y="17"/>
                      </a:cubicBezTo>
                      <a:cubicBezTo>
                        <a:pt x="14" y="13"/>
                        <a:pt x="20" y="11"/>
                        <a:pt x="26" y="8"/>
                      </a:cubicBezTo>
                      <a:cubicBezTo>
                        <a:pt x="42" y="2"/>
                        <a:pt x="58" y="0"/>
                        <a:pt x="75" y="0"/>
                      </a:cubicBezTo>
                      <a:cubicBezTo>
                        <a:pt x="85" y="0"/>
                        <a:pt x="95" y="1"/>
                        <a:pt x="105" y="2"/>
                      </a:cubicBezTo>
                      <a:cubicBezTo>
                        <a:pt x="118" y="4"/>
                        <a:pt x="131" y="8"/>
                        <a:pt x="143" y="14"/>
                      </a:cubicBezTo>
                      <a:cubicBezTo>
                        <a:pt x="146" y="16"/>
                        <a:pt x="149" y="18"/>
                        <a:pt x="151" y="21"/>
                      </a:cubicBezTo>
                      <a:cubicBezTo>
                        <a:pt x="157" y="31"/>
                        <a:pt x="150" y="41"/>
                        <a:pt x="138" y="41"/>
                      </a:cubicBezTo>
                      <a:cubicBezTo>
                        <a:pt x="130" y="40"/>
                        <a:pt x="122" y="37"/>
                        <a:pt x="115" y="31"/>
                      </a:cubicBezTo>
                      <a:cubicBezTo>
                        <a:pt x="113" y="28"/>
                        <a:pt x="111" y="25"/>
                        <a:pt x="112" y="21"/>
                      </a:cubicBezTo>
                      <a:cubicBezTo>
                        <a:pt x="112" y="20"/>
                        <a:pt x="112" y="19"/>
                        <a:pt x="111" y="18"/>
                      </a:cubicBezTo>
                      <a:cubicBezTo>
                        <a:pt x="111" y="18"/>
                        <a:pt x="110" y="17"/>
                        <a:pt x="109" y="17"/>
                      </a:cubicBezTo>
                      <a:cubicBezTo>
                        <a:pt x="109" y="16"/>
                        <a:pt x="107" y="18"/>
                        <a:pt x="107" y="19"/>
                      </a:cubicBezTo>
                      <a:cubicBezTo>
                        <a:pt x="107" y="20"/>
                        <a:pt x="107" y="21"/>
                        <a:pt x="107" y="22"/>
                      </a:cubicBezTo>
                      <a:cubicBezTo>
                        <a:pt x="107" y="23"/>
                        <a:pt x="108" y="25"/>
                        <a:pt x="108" y="27"/>
                      </a:cubicBezTo>
                      <a:cubicBezTo>
                        <a:pt x="106" y="33"/>
                        <a:pt x="109" y="35"/>
                        <a:pt x="114" y="38"/>
                      </a:cubicBezTo>
                      <a:cubicBezTo>
                        <a:pt x="120" y="42"/>
                        <a:pt x="125" y="47"/>
                        <a:pt x="128" y="54"/>
                      </a:cubicBezTo>
                      <a:cubicBezTo>
                        <a:pt x="130" y="60"/>
                        <a:pt x="130" y="86"/>
                        <a:pt x="128" y="92"/>
                      </a:cubicBezTo>
                      <a:cubicBezTo>
                        <a:pt x="124" y="102"/>
                        <a:pt x="115" y="110"/>
                        <a:pt x="102" y="109"/>
                      </a:cubicBezTo>
                      <a:cubicBezTo>
                        <a:pt x="98" y="109"/>
                        <a:pt x="61" y="109"/>
                        <a:pt x="53" y="109"/>
                      </a:cubicBezTo>
                      <a:close/>
                      <a:moveTo>
                        <a:pt x="77" y="81"/>
                      </a:moveTo>
                      <a:cubicBezTo>
                        <a:pt x="87" y="80"/>
                        <a:pt x="95" y="78"/>
                        <a:pt x="102" y="71"/>
                      </a:cubicBezTo>
                      <a:cubicBezTo>
                        <a:pt x="109" y="64"/>
                        <a:pt x="109" y="56"/>
                        <a:pt x="104" y="48"/>
                      </a:cubicBezTo>
                      <a:cubicBezTo>
                        <a:pt x="101" y="43"/>
                        <a:pt x="96" y="40"/>
                        <a:pt x="91" y="38"/>
                      </a:cubicBezTo>
                      <a:cubicBezTo>
                        <a:pt x="78" y="33"/>
                        <a:pt x="63" y="35"/>
                        <a:pt x="54" y="45"/>
                      </a:cubicBezTo>
                      <a:cubicBezTo>
                        <a:pt x="46" y="53"/>
                        <a:pt x="45" y="63"/>
                        <a:pt x="53" y="71"/>
                      </a:cubicBezTo>
                      <a:cubicBezTo>
                        <a:pt x="60" y="78"/>
                        <a:pt x="68" y="80"/>
                        <a:pt x="77" y="81"/>
                      </a:cubicBezTo>
                      <a:close/>
                      <a:moveTo>
                        <a:pt x="78" y="14"/>
                      </a:moveTo>
                      <a:cubicBezTo>
                        <a:pt x="78" y="14"/>
                        <a:pt x="78" y="14"/>
                        <a:pt x="78" y="14"/>
                      </a:cubicBezTo>
                      <a:cubicBezTo>
                        <a:pt x="73" y="14"/>
                        <a:pt x="69" y="14"/>
                        <a:pt x="65" y="14"/>
                      </a:cubicBezTo>
                      <a:cubicBezTo>
                        <a:pt x="62" y="14"/>
                        <a:pt x="61" y="15"/>
                        <a:pt x="61" y="18"/>
                      </a:cubicBezTo>
                      <a:cubicBezTo>
                        <a:pt x="61" y="18"/>
                        <a:pt x="61" y="19"/>
                        <a:pt x="61" y="20"/>
                      </a:cubicBezTo>
                      <a:cubicBezTo>
                        <a:pt x="61" y="21"/>
                        <a:pt x="61" y="22"/>
                        <a:pt x="62" y="23"/>
                      </a:cubicBezTo>
                      <a:cubicBezTo>
                        <a:pt x="63" y="22"/>
                        <a:pt x="64" y="22"/>
                        <a:pt x="65" y="22"/>
                      </a:cubicBezTo>
                      <a:cubicBezTo>
                        <a:pt x="71" y="17"/>
                        <a:pt x="84" y="17"/>
                        <a:pt x="90" y="22"/>
                      </a:cubicBezTo>
                      <a:cubicBezTo>
                        <a:pt x="91" y="22"/>
                        <a:pt x="92" y="23"/>
                        <a:pt x="93" y="23"/>
                      </a:cubicBezTo>
                      <a:cubicBezTo>
                        <a:pt x="94" y="22"/>
                        <a:pt x="94" y="21"/>
                        <a:pt x="94" y="20"/>
                      </a:cubicBezTo>
                      <a:cubicBezTo>
                        <a:pt x="94" y="19"/>
                        <a:pt x="94" y="18"/>
                        <a:pt x="94" y="17"/>
                      </a:cubicBezTo>
                      <a:cubicBezTo>
                        <a:pt x="94" y="15"/>
                        <a:pt x="93" y="14"/>
                        <a:pt x="90" y="14"/>
                      </a:cubicBezTo>
                      <a:cubicBezTo>
                        <a:pt x="86" y="14"/>
                        <a:pt x="82" y="14"/>
                        <a:pt x="78" y="14"/>
                      </a:cubicBezTo>
                      <a:close/>
                      <a:moveTo>
                        <a:pt x="78" y="14"/>
                      </a:moveTo>
                      <a:cubicBezTo>
                        <a:pt x="78" y="14"/>
                        <a:pt x="78" y="14"/>
                        <a:pt x="78"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sp>
              <p:nvSpPr>
                <p:cNvPr id="85" name="Freeform 6"/>
                <p:cNvSpPr>
                  <a:spLocks noEditPoints="1"/>
                </p:cNvSpPr>
                <p:nvPr/>
              </p:nvSpPr>
              <p:spPr bwMode="auto">
                <a:xfrm>
                  <a:off x="5784850" y="2281238"/>
                  <a:ext cx="138113" cy="100013"/>
                </a:xfrm>
                <a:custGeom>
                  <a:avLst/>
                  <a:gdLst>
                    <a:gd name="T0" fmla="*/ 19 w 36"/>
                    <a:gd name="T1" fmla="*/ 26 h 26"/>
                    <a:gd name="T2" fmla="*/ 5 w 36"/>
                    <a:gd name="T3" fmla="*/ 22 h 26"/>
                    <a:gd name="T4" fmla="*/ 5 w 36"/>
                    <a:gd name="T5" fmla="*/ 5 h 26"/>
                    <a:gd name="T6" fmla="*/ 29 w 36"/>
                    <a:gd name="T7" fmla="*/ 5 h 26"/>
                    <a:gd name="T8" fmla="*/ 28 w 36"/>
                    <a:gd name="T9" fmla="*/ 23 h 26"/>
                    <a:gd name="T10" fmla="*/ 19 w 36"/>
                    <a:gd name="T11" fmla="*/ 26 h 26"/>
                    <a:gd name="T12" fmla="*/ 19 w 36"/>
                    <a:gd name="T13" fmla="*/ 26 h 26"/>
                    <a:gd name="T14" fmla="*/ 19 w 36"/>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6">
                      <a:moveTo>
                        <a:pt x="19" y="26"/>
                      </a:moveTo>
                      <a:cubicBezTo>
                        <a:pt x="13" y="26"/>
                        <a:pt x="9" y="25"/>
                        <a:pt x="5" y="22"/>
                      </a:cubicBezTo>
                      <a:cubicBezTo>
                        <a:pt x="0" y="17"/>
                        <a:pt x="0" y="10"/>
                        <a:pt x="5" y="5"/>
                      </a:cubicBezTo>
                      <a:cubicBezTo>
                        <a:pt x="12" y="0"/>
                        <a:pt x="23" y="0"/>
                        <a:pt x="29" y="5"/>
                      </a:cubicBezTo>
                      <a:cubicBezTo>
                        <a:pt x="36" y="10"/>
                        <a:pt x="35" y="19"/>
                        <a:pt x="28" y="23"/>
                      </a:cubicBezTo>
                      <a:cubicBezTo>
                        <a:pt x="25" y="25"/>
                        <a:pt x="21" y="26"/>
                        <a:pt x="19" y="26"/>
                      </a:cubicBezTo>
                      <a:close/>
                      <a:moveTo>
                        <a:pt x="19" y="26"/>
                      </a:moveTo>
                      <a:cubicBezTo>
                        <a:pt x="19" y="26"/>
                        <a:pt x="19" y="26"/>
                        <a:pt x="19"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grpSp>
          <p:grpSp>
            <p:nvGrpSpPr>
              <p:cNvPr id="78" name="Group 77"/>
              <p:cNvGrpSpPr/>
              <p:nvPr/>
            </p:nvGrpSpPr>
            <p:grpSpPr>
              <a:xfrm>
                <a:off x="5778097" y="2301136"/>
                <a:ext cx="343041" cy="242039"/>
                <a:chOff x="5556250" y="2120900"/>
                <a:chExt cx="598488" cy="422275"/>
              </a:xfrm>
              <a:grpFill/>
            </p:grpSpPr>
            <p:sp>
              <p:nvSpPr>
                <p:cNvPr id="82" name="Freeform 5"/>
                <p:cNvSpPr>
                  <a:spLocks noEditPoints="1"/>
                </p:cNvSpPr>
                <p:nvPr/>
              </p:nvSpPr>
              <p:spPr bwMode="auto">
                <a:xfrm>
                  <a:off x="5556250" y="2120900"/>
                  <a:ext cx="598488" cy="422275"/>
                </a:xfrm>
                <a:custGeom>
                  <a:avLst/>
                  <a:gdLst>
                    <a:gd name="T0" fmla="*/ 53 w 157"/>
                    <a:gd name="T1" fmla="*/ 109 h 110"/>
                    <a:gd name="T2" fmla="*/ 27 w 157"/>
                    <a:gd name="T3" fmla="*/ 92 h 110"/>
                    <a:gd name="T4" fmla="*/ 30 w 157"/>
                    <a:gd name="T5" fmla="*/ 49 h 110"/>
                    <a:gd name="T6" fmla="*/ 41 w 157"/>
                    <a:gd name="T7" fmla="*/ 38 h 110"/>
                    <a:gd name="T8" fmla="*/ 48 w 157"/>
                    <a:gd name="T9" fmla="*/ 26 h 110"/>
                    <a:gd name="T10" fmla="*/ 48 w 157"/>
                    <a:gd name="T11" fmla="*/ 19 h 110"/>
                    <a:gd name="T12" fmla="*/ 45 w 157"/>
                    <a:gd name="T13" fmla="*/ 16 h 110"/>
                    <a:gd name="T14" fmla="*/ 43 w 157"/>
                    <a:gd name="T15" fmla="*/ 19 h 110"/>
                    <a:gd name="T16" fmla="*/ 32 w 157"/>
                    <a:gd name="T17" fmla="*/ 36 h 110"/>
                    <a:gd name="T18" fmla="*/ 19 w 157"/>
                    <a:gd name="T19" fmla="*/ 41 h 110"/>
                    <a:gd name="T20" fmla="*/ 7 w 157"/>
                    <a:gd name="T21" fmla="*/ 38 h 110"/>
                    <a:gd name="T22" fmla="*/ 8 w 157"/>
                    <a:gd name="T23" fmla="*/ 17 h 110"/>
                    <a:gd name="T24" fmla="*/ 26 w 157"/>
                    <a:gd name="T25" fmla="*/ 8 h 110"/>
                    <a:gd name="T26" fmla="*/ 75 w 157"/>
                    <a:gd name="T27" fmla="*/ 0 h 110"/>
                    <a:gd name="T28" fmla="*/ 105 w 157"/>
                    <a:gd name="T29" fmla="*/ 2 h 110"/>
                    <a:gd name="T30" fmla="*/ 143 w 157"/>
                    <a:gd name="T31" fmla="*/ 14 h 110"/>
                    <a:gd name="T32" fmla="*/ 151 w 157"/>
                    <a:gd name="T33" fmla="*/ 21 h 110"/>
                    <a:gd name="T34" fmla="*/ 138 w 157"/>
                    <a:gd name="T35" fmla="*/ 41 h 110"/>
                    <a:gd name="T36" fmla="*/ 115 w 157"/>
                    <a:gd name="T37" fmla="*/ 31 h 110"/>
                    <a:gd name="T38" fmla="*/ 112 w 157"/>
                    <a:gd name="T39" fmla="*/ 21 h 110"/>
                    <a:gd name="T40" fmla="*/ 111 w 157"/>
                    <a:gd name="T41" fmla="*/ 18 h 110"/>
                    <a:gd name="T42" fmla="*/ 109 w 157"/>
                    <a:gd name="T43" fmla="*/ 17 h 110"/>
                    <a:gd name="T44" fmla="*/ 107 w 157"/>
                    <a:gd name="T45" fmla="*/ 19 h 110"/>
                    <a:gd name="T46" fmla="*/ 107 w 157"/>
                    <a:gd name="T47" fmla="*/ 22 h 110"/>
                    <a:gd name="T48" fmla="*/ 108 w 157"/>
                    <a:gd name="T49" fmla="*/ 27 h 110"/>
                    <a:gd name="T50" fmla="*/ 114 w 157"/>
                    <a:gd name="T51" fmla="*/ 38 h 110"/>
                    <a:gd name="T52" fmla="*/ 128 w 157"/>
                    <a:gd name="T53" fmla="*/ 54 h 110"/>
                    <a:gd name="T54" fmla="*/ 128 w 157"/>
                    <a:gd name="T55" fmla="*/ 92 h 110"/>
                    <a:gd name="T56" fmla="*/ 102 w 157"/>
                    <a:gd name="T57" fmla="*/ 109 h 110"/>
                    <a:gd name="T58" fmla="*/ 53 w 157"/>
                    <a:gd name="T59" fmla="*/ 109 h 110"/>
                    <a:gd name="T60" fmla="*/ 77 w 157"/>
                    <a:gd name="T61" fmla="*/ 81 h 110"/>
                    <a:gd name="T62" fmla="*/ 102 w 157"/>
                    <a:gd name="T63" fmla="*/ 71 h 110"/>
                    <a:gd name="T64" fmla="*/ 104 w 157"/>
                    <a:gd name="T65" fmla="*/ 48 h 110"/>
                    <a:gd name="T66" fmla="*/ 91 w 157"/>
                    <a:gd name="T67" fmla="*/ 38 h 110"/>
                    <a:gd name="T68" fmla="*/ 54 w 157"/>
                    <a:gd name="T69" fmla="*/ 45 h 110"/>
                    <a:gd name="T70" fmla="*/ 53 w 157"/>
                    <a:gd name="T71" fmla="*/ 71 h 110"/>
                    <a:gd name="T72" fmla="*/ 77 w 157"/>
                    <a:gd name="T73" fmla="*/ 81 h 110"/>
                    <a:gd name="T74" fmla="*/ 78 w 157"/>
                    <a:gd name="T75" fmla="*/ 14 h 110"/>
                    <a:gd name="T76" fmla="*/ 78 w 157"/>
                    <a:gd name="T77" fmla="*/ 14 h 110"/>
                    <a:gd name="T78" fmla="*/ 65 w 157"/>
                    <a:gd name="T79" fmla="*/ 14 h 110"/>
                    <a:gd name="T80" fmla="*/ 61 w 157"/>
                    <a:gd name="T81" fmla="*/ 18 h 110"/>
                    <a:gd name="T82" fmla="*/ 61 w 157"/>
                    <a:gd name="T83" fmla="*/ 20 h 110"/>
                    <a:gd name="T84" fmla="*/ 62 w 157"/>
                    <a:gd name="T85" fmla="*/ 23 h 110"/>
                    <a:gd name="T86" fmla="*/ 65 w 157"/>
                    <a:gd name="T87" fmla="*/ 22 h 110"/>
                    <a:gd name="T88" fmla="*/ 90 w 157"/>
                    <a:gd name="T89" fmla="*/ 22 h 110"/>
                    <a:gd name="T90" fmla="*/ 93 w 157"/>
                    <a:gd name="T91" fmla="*/ 23 h 110"/>
                    <a:gd name="T92" fmla="*/ 94 w 157"/>
                    <a:gd name="T93" fmla="*/ 20 h 110"/>
                    <a:gd name="T94" fmla="*/ 94 w 157"/>
                    <a:gd name="T95" fmla="*/ 17 h 110"/>
                    <a:gd name="T96" fmla="*/ 90 w 157"/>
                    <a:gd name="T97" fmla="*/ 14 h 110"/>
                    <a:gd name="T98" fmla="*/ 78 w 157"/>
                    <a:gd name="T99" fmla="*/ 14 h 110"/>
                    <a:gd name="T100" fmla="*/ 78 w 157"/>
                    <a:gd name="T101" fmla="*/ 14 h 110"/>
                    <a:gd name="T102" fmla="*/ 78 w 157"/>
                    <a:gd name="T103"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7" h="110">
                      <a:moveTo>
                        <a:pt x="53" y="109"/>
                      </a:moveTo>
                      <a:cubicBezTo>
                        <a:pt x="40" y="109"/>
                        <a:pt x="30" y="104"/>
                        <a:pt x="27" y="92"/>
                      </a:cubicBezTo>
                      <a:cubicBezTo>
                        <a:pt x="24" y="78"/>
                        <a:pt x="23" y="63"/>
                        <a:pt x="30" y="49"/>
                      </a:cubicBezTo>
                      <a:cubicBezTo>
                        <a:pt x="32" y="44"/>
                        <a:pt x="36" y="41"/>
                        <a:pt x="41" y="38"/>
                      </a:cubicBezTo>
                      <a:cubicBezTo>
                        <a:pt x="46" y="36"/>
                        <a:pt x="49" y="32"/>
                        <a:pt x="48" y="26"/>
                      </a:cubicBezTo>
                      <a:cubicBezTo>
                        <a:pt x="47" y="24"/>
                        <a:pt x="48" y="22"/>
                        <a:pt x="48" y="19"/>
                      </a:cubicBezTo>
                      <a:cubicBezTo>
                        <a:pt x="48" y="18"/>
                        <a:pt x="46" y="17"/>
                        <a:pt x="45" y="16"/>
                      </a:cubicBezTo>
                      <a:cubicBezTo>
                        <a:pt x="45" y="17"/>
                        <a:pt x="43" y="19"/>
                        <a:pt x="43" y="19"/>
                      </a:cubicBezTo>
                      <a:cubicBezTo>
                        <a:pt x="44" y="29"/>
                        <a:pt x="39" y="33"/>
                        <a:pt x="32" y="36"/>
                      </a:cubicBezTo>
                      <a:cubicBezTo>
                        <a:pt x="27" y="38"/>
                        <a:pt x="23" y="40"/>
                        <a:pt x="19" y="41"/>
                      </a:cubicBezTo>
                      <a:cubicBezTo>
                        <a:pt x="15" y="42"/>
                        <a:pt x="10" y="41"/>
                        <a:pt x="7" y="38"/>
                      </a:cubicBezTo>
                      <a:cubicBezTo>
                        <a:pt x="0" y="32"/>
                        <a:pt x="0" y="22"/>
                        <a:pt x="8" y="17"/>
                      </a:cubicBezTo>
                      <a:cubicBezTo>
                        <a:pt x="14" y="13"/>
                        <a:pt x="20" y="11"/>
                        <a:pt x="26" y="8"/>
                      </a:cubicBezTo>
                      <a:cubicBezTo>
                        <a:pt x="42" y="2"/>
                        <a:pt x="58" y="0"/>
                        <a:pt x="75" y="0"/>
                      </a:cubicBezTo>
                      <a:cubicBezTo>
                        <a:pt x="85" y="0"/>
                        <a:pt x="95" y="1"/>
                        <a:pt x="105" y="2"/>
                      </a:cubicBezTo>
                      <a:cubicBezTo>
                        <a:pt x="118" y="4"/>
                        <a:pt x="131" y="8"/>
                        <a:pt x="143" y="14"/>
                      </a:cubicBezTo>
                      <a:cubicBezTo>
                        <a:pt x="146" y="16"/>
                        <a:pt x="149" y="18"/>
                        <a:pt x="151" y="21"/>
                      </a:cubicBezTo>
                      <a:cubicBezTo>
                        <a:pt x="157" y="31"/>
                        <a:pt x="150" y="41"/>
                        <a:pt x="138" y="41"/>
                      </a:cubicBezTo>
                      <a:cubicBezTo>
                        <a:pt x="130" y="40"/>
                        <a:pt x="122" y="37"/>
                        <a:pt x="115" y="31"/>
                      </a:cubicBezTo>
                      <a:cubicBezTo>
                        <a:pt x="113" y="28"/>
                        <a:pt x="111" y="25"/>
                        <a:pt x="112" y="21"/>
                      </a:cubicBezTo>
                      <a:cubicBezTo>
                        <a:pt x="112" y="20"/>
                        <a:pt x="112" y="19"/>
                        <a:pt x="111" y="18"/>
                      </a:cubicBezTo>
                      <a:cubicBezTo>
                        <a:pt x="111" y="18"/>
                        <a:pt x="110" y="17"/>
                        <a:pt x="109" y="17"/>
                      </a:cubicBezTo>
                      <a:cubicBezTo>
                        <a:pt x="109" y="16"/>
                        <a:pt x="107" y="18"/>
                        <a:pt x="107" y="19"/>
                      </a:cubicBezTo>
                      <a:cubicBezTo>
                        <a:pt x="107" y="20"/>
                        <a:pt x="107" y="21"/>
                        <a:pt x="107" y="22"/>
                      </a:cubicBezTo>
                      <a:cubicBezTo>
                        <a:pt x="107" y="23"/>
                        <a:pt x="108" y="25"/>
                        <a:pt x="108" y="27"/>
                      </a:cubicBezTo>
                      <a:cubicBezTo>
                        <a:pt x="106" y="33"/>
                        <a:pt x="109" y="35"/>
                        <a:pt x="114" y="38"/>
                      </a:cubicBezTo>
                      <a:cubicBezTo>
                        <a:pt x="120" y="42"/>
                        <a:pt x="125" y="47"/>
                        <a:pt x="128" y="54"/>
                      </a:cubicBezTo>
                      <a:cubicBezTo>
                        <a:pt x="130" y="60"/>
                        <a:pt x="130" y="86"/>
                        <a:pt x="128" y="92"/>
                      </a:cubicBezTo>
                      <a:cubicBezTo>
                        <a:pt x="124" y="102"/>
                        <a:pt x="115" y="110"/>
                        <a:pt x="102" y="109"/>
                      </a:cubicBezTo>
                      <a:cubicBezTo>
                        <a:pt x="98" y="109"/>
                        <a:pt x="61" y="109"/>
                        <a:pt x="53" y="109"/>
                      </a:cubicBezTo>
                      <a:close/>
                      <a:moveTo>
                        <a:pt x="77" y="81"/>
                      </a:moveTo>
                      <a:cubicBezTo>
                        <a:pt x="87" y="80"/>
                        <a:pt x="95" y="78"/>
                        <a:pt x="102" y="71"/>
                      </a:cubicBezTo>
                      <a:cubicBezTo>
                        <a:pt x="109" y="64"/>
                        <a:pt x="109" y="56"/>
                        <a:pt x="104" y="48"/>
                      </a:cubicBezTo>
                      <a:cubicBezTo>
                        <a:pt x="101" y="43"/>
                        <a:pt x="96" y="40"/>
                        <a:pt x="91" y="38"/>
                      </a:cubicBezTo>
                      <a:cubicBezTo>
                        <a:pt x="78" y="33"/>
                        <a:pt x="63" y="35"/>
                        <a:pt x="54" y="45"/>
                      </a:cubicBezTo>
                      <a:cubicBezTo>
                        <a:pt x="46" y="53"/>
                        <a:pt x="45" y="63"/>
                        <a:pt x="53" y="71"/>
                      </a:cubicBezTo>
                      <a:cubicBezTo>
                        <a:pt x="60" y="78"/>
                        <a:pt x="68" y="80"/>
                        <a:pt x="77" y="81"/>
                      </a:cubicBezTo>
                      <a:close/>
                      <a:moveTo>
                        <a:pt x="78" y="14"/>
                      </a:moveTo>
                      <a:cubicBezTo>
                        <a:pt x="78" y="14"/>
                        <a:pt x="78" y="14"/>
                        <a:pt x="78" y="14"/>
                      </a:cubicBezTo>
                      <a:cubicBezTo>
                        <a:pt x="73" y="14"/>
                        <a:pt x="69" y="14"/>
                        <a:pt x="65" y="14"/>
                      </a:cubicBezTo>
                      <a:cubicBezTo>
                        <a:pt x="62" y="14"/>
                        <a:pt x="61" y="15"/>
                        <a:pt x="61" y="18"/>
                      </a:cubicBezTo>
                      <a:cubicBezTo>
                        <a:pt x="61" y="18"/>
                        <a:pt x="61" y="19"/>
                        <a:pt x="61" y="20"/>
                      </a:cubicBezTo>
                      <a:cubicBezTo>
                        <a:pt x="61" y="21"/>
                        <a:pt x="61" y="22"/>
                        <a:pt x="62" y="23"/>
                      </a:cubicBezTo>
                      <a:cubicBezTo>
                        <a:pt x="63" y="22"/>
                        <a:pt x="64" y="22"/>
                        <a:pt x="65" y="22"/>
                      </a:cubicBezTo>
                      <a:cubicBezTo>
                        <a:pt x="71" y="17"/>
                        <a:pt x="84" y="17"/>
                        <a:pt x="90" y="22"/>
                      </a:cubicBezTo>
                      <a:cubicBezTo>
                        <a:pt x="91" y="22"/>
                        <a:pt x="92" y="23"/>
                        <a:pt x="93" y="23"/>
                      </a:cubicBezTo>
                      <a:cubicBezTo>
                        <a:pt x="94" y="22"/>
                        <a:pt x="94" y="21"/>
                        <a:pt x="94" y="20"/>
                      </a:cubicBezTo>
                      <a:cubicBezTo>
                        <a:pt x="94" y="19"/>
                        <a:pt x="94" y="18"/>
                        <a:pt x="94" y="17"/>
                      </a:cubicBezTo>
                      <a:cubicBezTo>
                        <a:pt x="94" y="15"/>
                        <a:pt x="93" y="14"/>
                        <a:pt x="90" y="14"/>
                      </a:cubicBezTo>
                      <a:cubicBezTo>
                        <a:pt x="86" y="14"/>
                        <a:pt x="82" y="14"/>
                        <a:pt x="78" y="14"/>
                      </a:cubicBezTo>
                      <a:close/>
                      <a:moveTo>
                        <a:pt x="78" y="14"/>
                      </a:moveTo>
                      <a:cubicBezTo>
                        <a:pt x="78" y="14"/>
                        <a:pt x="78" y="14"/>
                        <a:pt x="78"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sp>
              <p:nvSpPr>
                <p:cNvPr id="83" name="Freeform 6"/>
                <p:cNvSpPr>
                  <a:spLocks noEditPoints="1"/>
                </p:cNvSpPr>
                <p:nvPr/>
              </p:nvSpPr>
              <p:spPr bwMode="auto">
                <a:xfrm>
                  <a:off x="5784850" y="2281238"/>
                  <a:ext cx="138113" cy="100013"/>
                </a:xfrm>
                <a:custGeom>
                  <a:avLst/>
                  <a:gdLst>
                    <a:gd name="T0" fmla="*/ 19 w 36"/>
                    <a:gd name="T1" fmla="*/ 26 h 26"/>
                    <a:gd name="T2" fmla="*/ 5 w 36"/>
                    <a:gd name="T3" fmla="*/ 22 h 26"/>
                    <a:gd name="T4" fmla="*/ 5 w 36"/>
                    <a:gd name="T5" fmla="*/ 5 h 26"/>
                    <a:gd name="T6" fmla="*/ 29 w 36"/>
                    <a:gd name="T7" fmla="*/ 5 h 26"/>
                    <a:gd name="T8" fmla="*/ 28 w 36"/>
                    <a:gd name="T9" fmla="*/ 23 h 26"/>
                    <a:gd name="T10" fmla="*/ 19 w 36"/>
                    <a:gd name="T11" fmla="*/ 26 h 26"/>
                    <a:gd name="T12" fmla="*/ 19 w 36"/>
                    <a:gd name="T13" fmla="*/ 26 h 26"/>
                    <a:gd name="T14" fmla="*/ 19 w 36"/>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6">
                      <a:moveTo>
                        <a:pt x="19" y="26"/>
                      </a:moveTo>
                      <a:cubicBezTo>
                        <a:pt x="13" y="26"/>
                        <a:pt x="9" y="25"/>
                        <a:pt x="5" y="22"/>
                      </a:cubicBezTo>
                      <a:cubicBezTo>
                        <a:pt x="0" y="17"/>
                        <a:pt x="0" y="10"/>
                        <a:pt x="5" y="5"/>
                      </a:cubicBezTo>
                      <a:cubicBezTo>
                        <a:pt x="12" y="0"/>
                        <a:pt x="23" y="0"/>
                        <a:pt x="29" y="5"/>
                      </a:cubicBezTo>
                      <a:cubicBezTo>
                        <a:pt x="36" y="10"/>
                        <a:pt x="35" y="19"/>
                        <a:pt x="28" y="23"/>
                      </a:cubicBezTo>
                      <a:cubicBezTo>
                        <a:pt x="25" y="25"/>
                        <a:pt x="21" y="26"/>
                        <a:pt x="19" y="26"/>
                      </a:cubicBezTo>
                      <a:close/>
                      <a:moveTo>
                        <a:pt x="19" y="26"/>
                      </a:moveTo>
                      <a:cubicBezTo>
                        <a:pt x="19" y="26"/>
                        <a:pt x="19" y="26"/>
                        <a:pt x="19"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grpSp>
          <p:grpSp>
            <p:nvGrpSpPr>
              <p:cNvPr id="79" name="Group 78"/>
              <p:cNvGrpSpPr/>
              <p:nvPr/>
            </p:nvGrpSpPr>
            <p:grpSpPr>
              <a:xfrm>
                <a:off x="5778097" y="2582872"/>
                <a:ext cx="343041" cy="242039"/>
                <a:chOff x="5556250" y="2120900"/>
                <a:chExt cx="598488" cy="422275"/>
              </a:xfrm>
              <a:grpFill/>
            </p:grpSpPr>
            <p:sp>
              <p:nvSpPr>
                <p:cNvPr id="80" name="Freeform 5"/>
                <p:cNvSpPr>
                  <a:spLocks noEditPoints="1"/>
                </p:cNvSpPr>
                <p:nvPr/>
              </p:nvSpPr>
              <p:spPr bwMode="auto">
                <a:xfrm>
                  <a:off x="5556250" y="2120900"/>
                  <a:ext cx="598488" cy="422275"/>
                </a:xfrm>
                <a:custGeom>
                  <a:avLst/>
                  <a:gdLst>
                    <a:gd name="T0" fmla="*/ 53 w 157"/>
                    <a:gd name="T1" fmla="*/ 109 h 110"/>
                    <a:gd name="T2" fmla="*/ 27 w 157"/>
                    <a:gd name="T3" fmla="*/ 92 h 110"/>
                    <a:gd name="T4" fmla="*/ 30 w 157"/>
                    <a:gd name="T5" fmla="*/ 49 h 110"/>
                    <a:gd name="T6" fmla="*/ 41 w 157"/>
                    <a:gd name="T7" fmla="*/ 38 h 110"/>
                    <a:gd name="T8" fmla="*/ 48 w 157"/>
                    <a:gd name="T9" fmla="*/ 26 h 110"/>
                    <a:gd name="T10" fmla="*/ 48 w 157"/>
                    <a:gd name="T11" fmla="*/ 19 h 110"/>
                    <a:gd name="T12" fmla="*/ 45 w 157"/>
                    <a:gd name="T13" fmla="*/ 16 h 110"/>
                    <a:gd name="T14" fmla="*/ 43 w 157"/>
                    <a:gd name="T15" fmla="*/ 19 h 110"/>
                    <a:gd name="T16" fmla="*/ 32 w 157"/>
                    <a:gd name="T17" fmla="*/ 36 h 110"/>
                    <a:gd name="T18" fmla="*/ 19 w 157"/>
                    <a:gd name="T19" fmla="*/ 41 h 110"/>
                    <a:gd name="T20" fmla="*/ 7 w 157"/>
                    <a:gd name="T21" fmla="*/ 38 h 110"/>
                    <a:gd name="T22" fmla="*/ 8 w 157"/>
                    <a:gd name="T23" fmla="*/ 17 h 110"/>
                    <a:gd name="T24" fmla="*/ 26 w 157"/>
                    <a:gd name="T25" fmla="*/ 8 h 110"/>
                    <a:gd name="T26" fmla="*/ 75 w 157"/>
                    <a:gd name="T27" fmla="*/ 0 h 110"/>
                    <a:gd name="T28" fmla="*/ 105 w 157"/>
                    <a:gd name="T29" fmla="*/ 2 h 110"/>
                    <a:gd name="T30" fmla="*/ 143 w 157"/>
                    <a:gd name="T31" fmla="*/ 14 h 110"/>
                    <a:gd name="T32" fmla="*/ 151 w 157"/>
                    <a:gd name="T33" fmla="*/ 21 h 110"/>
                    <a:gd name="T34" fmla="*/ 138 w 157"/>
                    <a:gd name="T35" fmla="*/ 41 h 110"/>
                    <a:gd name="T36" fmla="*/ 115 w 157"/>
                    <a:gd name="T37" fmla="*/ 31 h 110"/>
                    <a:gd name="T38" fmla="*/ 112 w 157"/>
                    <a:gd name="T39" fmla="*/ 21 h 110"/>
                    <a:gd name="T40" fmla="*/ 111 w 157"/>
                    <a:gd name="T41" fmla="*/ 18 h 110"/>
                    <a:gd name="T42" fmla="*/ 109 w 157"/>
                    <a:gd name="T43" fmla="*/ 17 h 110"/>
                    <a:gd name="T44" fmla="*/ 107 w 157"/>
                    <a:gd name="T45" fmla="*/ 19 h 110"/>
                    <a:gd name="T46" fmla="*/ 107 w 157"/>
                    <a:gd name="T47" fmla="*/ 22 h 110"/>
                    <a:gd name="T48" fmla="*/ 108 w 157"/>
                    <a:gd name="T49" fmla="*/ 27 h 110"/>
                    <a:gd name="T50" fmla="*/ 114 w 157"/>
                    <a:gd name="T51" fmla="*/ 38 h 110"/>
                    <a:gd name="T52" fmla="*/ 128 w 157"/>
                    <a:gd name="T53" fmla="*/ 54 h 110"/>
                    <a:gd name="T54" fmla="*/ 128 w 157"/>
                    <a:gd name="T55" fmla="*/ 92 h 110"/>
                    <a:gd name="T56" fmla="*/ 102 w 157"/>
                    <a:gd name="T57" fmla="*/ 109 h 110"/>
                    <a:gd name="T58" fmla="*/ 53 w 157"/>
                    <a:gd name="T59" fmla="*/ 109 h 110"/>
                    <a:gd name="T60" fmla="*/ 77 w 157"/>
                    <a:gd name="T61" fmla="*/ 81 h 110"/>
                    <a:gd name="T62" fmla="*/ 102 w 157"/>
                    <a:gd name="T63" fmla="*/ 71 h 110"/>
                    <a:gd name="T64" fmla="*/ 104 w 157"/>
                    <a:gd name="T65" fmla="*/ 48 h 110"/>
                    <a:gd name="T66" fmla="*/ 91 w 157"/>
                    <a:gd name="T67" fmla="*/ 38 h 110"/>
                    <a:gd name="T68" fmla="*/ 54 w 157"/>
                    <a:gd name="T69" fmla="*/ 45 h 110"/>
                    <a:gd name="T70" fmla="*/ 53 w 157"/>
                    <a:gd name="T71" fmla="*/ 71 h 110"/>
                    <a:gd name="T72" fmla="*/ 77 w 157"/>
                    <a:gd name="T73" fmla="*/ 81 h 110"/>
                    <a:gd name="T74" fmla="*/ 78 w 157"/>
                    <a:gd name="T75" fmla="*/ 14 h 110"/>
                    <a:gd name="T76" fmla="*/ 78 w 157"/>
                    <a:gd name="T77" fmla="*/ 14 h 110"/>
                    <a:gd name="T78" fmla="*/ 65 w 157"/>
                    <a:gd name="T79" fmla="*/ 14 h 110"/>
                    <a:gd name="T80" fmla="*/ 61 w 157"/>
                    <a:gd name="T81" fmla="*/ 18 h 110"/>
                    <a:gd name="T82" fmla="*/ 61 w 157"/>
                    <a:gd name="T83" fmla="*/ 20 h 110"/>
                    <a:gd name="T84" fmla="*/ 62 w 157"/>
                    <a:gd name="T85" fmla="*/ 23 h 110"/>
                    <a:gd name="T86" fmla="*/ 65 w 157"/>
                    <a:gd name="T87" fmla="*/ 22 h 110"/>
                    <a:gd name="T88" fmla="*/ 90 w 157"/>
                    <a:gd name="T89" fmla="*/ 22 h 110"/>
                    <a:gd name="T90" fmla="*/ 93 w 157"/>
                    <a:gd name="T91" fmla="*/ 23 h 110"/>
                    <a:gd name="T92" fmla="*/ 94 w 157"/>
                    <a:gd name="T93" fmla="*/ 20 h 110"/>
                    <a:gd name="T94" fmla="*/ 94 w 157"/>
                    <a:gd name="T95" fmla="*/ 17 h 110"/>
                    <a:gd name="T96" fmla="*/ 90 w 157"/>
                    <a:gd name="T97" fmla="*/ 14 h 110"/>
                    <a:gd name="T98" fmla="*/ 78 w 157"/>
                    <a:gd name="T99" fmla="*/ 14 h 110"/>
                    <a:gd name="T100" fmla="*/ 78 w 157"/>
                    <a:gd name="T101" fmla="*/ 14 h 110"/>
                    <a:gd name="T102" fmla="*/ 78 w 157"/>
                    <a:gd name="T103"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7" h="110">
                      <a:moveTo>
                        <a:pt x="53" y="109"/>
                      </a:moveTo>
                      <a:cubicBezTo>
                        <a:pt x="40" y="109"/>
                        <a:pt x="30" y="104"/>
                        <a:pt x="27" y="92"/>
                      </a:cubicBezTo>
                      <a:cubicBezTo>
                        <a:pt x="24" y="78"/>
                        <a:pt x="23" y="63"/>
                        <a:pt x="30" y="49"/>
                      </a:cubicBezTo>
                      <a:cubicBezTo>
                        <a:pt x="32" y="44"/>
                        <a:pt x="36" y="41"/>
                        <a:pt x="41" y="38"/>
                      </a:cubicBezTo>
                      <a:cubicBezTo>
                        <a:pt x="46" y="36"/>
                        <a:pt x="49" y="32"/>
                        <a:pt x="48" y="26"/>
                      </a:cubicBezTo>
                      <a:cubicBezTo>
                        <a:pt x="47" y="24"/>
                        <a:pt x="48" y="22"/>
                        <a:pt x="48" y="19"/>
                      </a:cubicBezTo>
                      <a:cubicBezTo>
                        <a:pt x="48" y="18"/>
                        <a:pt x="46" y="17"/>
                        <a:pt x="45" y="16"/>
                      </a:cubicBezTo>
                      <a:cubicBezTo>
                        <a:pt x="45" y="17"/>
                        <a:pt x="43" y="19"/>
                        <a:pt x="43" y="19"/>
                      </a:cubicBezTo>
                      <a:cubicBezTo>
                        <a:pt x="44" y="29"/>
                        <a:pt x="39" y="33"/>
                        <a:pt x="32" y="36"/>
                      </a:cubicBezTo>
                      <a:cubicBezTo>
                        <a:pt x="27" y="38"/>
                        <a:pt x="23" y="40"/>
                        <a:pt x="19" y="41"/>
                      </a:cubicBezTo>
                      <a:cubicBezTo>
                        <a:pt x="15" y="42"/>
                        <a:pt x="10" y="41"/>
                        <a:pt x="7" y="38"/>
                      </a:cubicBezTo>
                      <a:cubicBezTo>
                        <a:pt x="0" y="32"/>
                        <a:pt x="0" y="22"/>
                        <a:pt x="8" y="17"/>
                      </a:cubicBezTo>
                      <a:cubicBezTo>
                        <a:pt x="14" y="13"/>
                        <a:pt x="20" y="11"/>
                        <a:pt x="26" y="8"/>
                      </a:cubicBezTo>
                      <a:cubicBezTo>
                        <a:pt x="42" y="2"/>
                        <a:pt x="58" y="0"/>
                        <a:pt x="75" y="0"/>
                      </a:cubicBezTo>
                      <a:cubicBezTo>
                        <a:pt x="85" y="0"/>
                        <a:pt x="95" y="1"/>
                        <a:pt x="105" y="2"/>
                      </a:cubicBezTo>
                      <a:cubicBezTo>
                        <a:pt x="118" y="4"/>
                        <a:pt x="131" y="8"/>
                        <a:pt x="143" y="14"/>
                      </a:cubicBezTo>
                      <a:cubicBezTo>
                        <a:pt x="146" y="16"/>
                        <a:pt x="149" y="18"/>
                        <a:pt x="151" y="21"/>
                      </a:cubicBezTo>
                      <a:cubicBezTo>
                        <a:pt x="157" y="31"/>
                        <a:pt x="150" y="41"/>
                        <a:pt x="138" y="41"/>
                      </a:cubicBezTo>
                      <a:cubicBezTo>
                        <a:pt x="130" y="40"/>
                        <a:pt x="122" y="37"/>
                        <a:pt x="115" y="31"/>
                      </a:cubicBezTo>
                      <a:cubicBezTo>
                        <a:pt x="113" y="28"/>
                        <a:pt x="111" y="25"/>
                        <a:pt x="112" y="21"/>
                      </a:cubicBezTo>
                      <a:cubicBezTo>
                        <a:pt x="112" y="20"/>
                        <a:pt x="112" y="19"/>
                        <a:pt x="111" y="18"/>
                      </a:cubicBezTo>
                      <a:cubicBezTo>
                        <a:pt x="111" y="18"/>
                        <a:pt x="110" y="17"/>
                        <a:pt x="109" y="17"/>
                      </a:cubicBezTo>
                      <a:cubicBezTo>
                        <a:pt x="109" y="16"/>
                        <a:pt x="107" y="18"/>
                        <a:pt x="107" y="19"/>
                      </a:cubicBezTo>
                      <a:cubicBezTo>
                        <a:pt x="107" y="20"/>
                        <a:pt x="107" y="21"/>
                        <a:pt x="107" y="22"/>
                      </a:cubicBezTo>
                      <a:cubicBezTo>
                        <a:pt x="107" y="23"/>
                        <a:pt x="108" y="25"/>
                        <a:pt x="108" y="27"/>
                      </a:cubicBezTo>
                      <a:cubicBezTo>
                        <a:pt x="106" y="33"/>
                        <a:pt x="109" y="35"/>
                        <a:pt x="114" y="38"/>
                      </a:cubicBezTo>
                      <a:cubicBezTo>
                        <a:pt x="120" y="42"/>
                        <a:pt x="125" y="47"/>
                        <a:pt x="128" y="54"/>
                      </a:cubicBezTo>
                      <a:cubicBezTo>
                        <a:pt x="130" y="60"/>
                        <a:pt x="130" y="86"/>
                        <a:pt x="128" y="92"/>
                      </a:cubicBezTo>
                      <a:cubicBezTo>
                        <a:pt x="124" y="102"/>
                        <a:pt x="115" y="110"/>
                        <a:pt x="102" y="109"/>
                      </a:cubicBezTo>
                      <a:cubicBezTo>
                        <a:pt x="98" y="109"/>
                        <a:pt x="61" y="109"/>
                        <a:pt x="53" y="109"/>
                      </a:cubicBezTo>
                      <a:close/>
                      <a:moveTo>
                        <a:pt x="77" y="81"/>
                      </a:moveTo>
                      <a:cubicBezTo>
                        <a:pt x="87" y="80"/>
                        <a:pt x="95" y="78"/>
                        <a:pt x="102" y="71"/>
                      </a:cubicBezTo>
                      <a:cubicBezTo>
                        <a:pt x="109" y="64"/>
                        <a:pt x="109" y="56"/>
                        <a:pt x="104" y="48"/>
                      </a:cubicBezTo>
                      <a:cubicBezTo>
                        <a:pt x="101" y="43"/>
                        <a:pt x="96" y="40"/>
                        <a:pt x="91" y="38"/>
                      </a:cubicBezTo>
                      <a:cubicBezTo>
                        <a:pt x="78" y="33"/>
                        <a:pt x="63" y="35"/>
                        <a:pt x="54" y="45"/>
                      </a:cubicBezTo>
                      <a:cubicBezTo>
                        <a:pt x="46" y="53"/>
                        <a:pt x="45" y="63"/>
                        <a:pt x="53" y="71"/>
                      </a:cubicBezTo>
                      <a:cubicBezTo>
                        <a:pt x="60" y="78"/>
                        <a:pt x="68" y="80"/>
                        <a:pt x="77" y="81"/>
                      </a:cubicBezTo>
                      <a:close/>
                      <a:moveTo>
                        <a:pt x="78" y="14"/>
                      </a:moveTo>
                      <a:cubicBezTo>
                        <a:pt x="78" y="14"/>
                        <a:pt x="78" y="14"/>
                        <a:pt x="78" y="14"/>
                      </a:cubicBezTo>
                      <a:cubicBezTo>
                        <a:pt x="73" y="14"/>
                        <a:pt x="69" y="14"/>
                        <a:pt x="65" y="14"/>
                      </a:cubicBezTo>
                      <a:cubicBezTo>
                        <a:pt x="62" y="14"/>
                        <a:pt x="61" y="15"/>
                        <a:pt x="61" y="18"/>
                      </a:cubicBezTo>
                      <a:cubicBezTo>
                        <a:pt x="61" y="18"/>
                        <a:pt x="61" y="19"/>
                        <a:pt x="61" y="20"/>
                      </a:cubicBezTo>
                      <a:cubicBezTo>
                        <a:pt x="61" y="21"/>
                        <a:pt x="61" y="22"/>
                        <a:pt x="62" y="23"/>
                      </a:cubicBezTo>
                      <a:cubicBezTo>
                        <a:pt x="63" y="22"/>
                        <a:pt x="64" y="22"/>
                        <a:pt x="65" y="22"/>
                      </a:cubicBezTo>
                      <a:cubicBezTo>
                        <a:pt x="71" y="17"/>
                        <a:pt x="84" y="17"/>
                        <a:pt x="90" y="22"/>
                      </a:cubicBezTo>
                      <a:cubicBezTo>
                        <a:pt x="91" y="22"/>
                        <a:pt x="92" y="23"/>
                        <a:pt x="93" y="23"/>
                      </a:cubicBezTo>
                      <a:cubicBezTo>
                        <a:pt x="94" y="22"/>
                        <a:pt x="94" y="21"/>
                        <a:pt x="94" y="20"/>
                      </a:cubicBezTo>
                      <a:cubicBezTo>
                        <a:pt x="94" y="19"/>
                        <a:pt x="94" y="18"/>
                        <a:pt x="94" y="17"/>
                      </a:cubicBezTo>
                      <a:cubicBezTo>
                        <a:pt x="94" y="15"/>
                        <a:pt x="93" y="14"/>
                        <a:pt x="90" y="14"/>
                      </a:cubicBezTo>
                      <a:cubicBezTo>
                        <a:pt x="86" y="14"/>
                        <a:pt x="82" y="14"/>
                        <a:pt x="78" y="14"/>
                      </a:cubicBezTo>
                      <a:close/>
                      <a:moveTo>
                        <a:pt x="78" y="14"/>
                      </a:moveTo>
                      <a:cubicBezTo>
                        <a:pt x="78" y="14"/>
                        <a:pt x="78" y="14"/>
                        <a:pt x="78"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sp>
              <p:nvSpPr>
                <p:cNvPr id="81" name="Freeform 6"/>
                <p:cNvSpPr>
                  <a:spLocks noEditPoints="1"/>
                </p:cNvSpPr>
                <p:nvPr/>
              </p:nvSpPr>
              <p:spPr bwMode="auto">
                <a:xfrm>
                  <a:off x="5784850" y="2281238"/>
                  <a:ext cx="138113" cy="100013"/>
                </a:xfrm>
                <a:custGeom>
                  <a:avLst/>
                  <a:gdLst>
                    <a:gd name="T0" fmla="*/ 19 w 36"/>
                    <a:gd name="T1" fmla="*/ 26 h 26"/>
                    <a:gd name="T2" fmla="*/ 5 w 36"/>
                    <a:gd name="T3" fmla="*/ 22 h 26"/>
                    <a:gd name="T4" fmla="*/ 5 w 36"/>
                    <a:gd name="T5" fmla="*/ 5 h 26"/>
                    <a:gd name="T6" fmla="*/ 29 w 36"/>
                    <a:gd name="T7" fmla="*/ 5 h 26"/>
                    <a:gd name="T8" fmla="*/ 28 w 36"/>
                    <a:gd name="T9" fmla="*/ 23 h 26"/>
                    <a:gd name="T10" fmla="*/ 19 w 36"/>
                    <a:gd name="T11" fmla="*/ 26 h 26"/>
                    <a:gd name="T12" fmla="*/ 19 w 36"/>
                    <a:gd name="T13" fmla="*/ 26 h 26"/>
                    <a:gd name="T14" fmla="*/ 19 w 36"/>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6">
                      <a:moveTo>
                        <a:pt x="19" y="26"/>
                      </a:moveTo>
                      <a:cubicBezTo>
                        <a:pt x="13" y="26"/>
                        <a:pt x="9" y="25"/>
                        <a:pt x="5" y="22"/>
                      </a:cubicBezTo>
                      <a:cubicBezTo>
                        <a:pt x="0" y="17"/>
                        <a:pt x="0" y="10"/>
                        <a:pt x="5" y="5"/>
                      </a:cubicBezTo>
                      <a:cubicBezTo>
                        <a:pt x="12" y="0"/>
                        <a:pt x="23" y="0"/>
                        <a:pt x="29" y="5"/>
                      </a:cubicBezTo>
                      <a:cubicBezTo>
                        <a:pt x="36" y="10"/>
                        <a:pt x="35" y="19"/>
                        <a:pt x="28" y="23"/>
                      </a:cubicBezTo>
                      <a:cubicBezTo>
                        <a:pt x="25" y="25"/>
                        <a:pt x="21" y="26"/>
                        <a:pt x="19" y="26"/>
                      </a:cubicBezTo>
                      <a:close/>
                      <a:moveTo>
                        <a:pt x="19" y="26"/>
                      </a:moveTo>
                      <a:cubicBezTo>
                        <a:pt x="19" y="26"/>
                        <a:pt x="19" y="26"/>
                        <a:pt x="19"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grpSp>
        </p:grpSp>
        <p:sp>
          <p:nvSpPr>
            <p:cNvPr id="76" name="Right Brace 75"/>
            <p:cNvSpPr/>
            <p:nvPr/>
          </p:nvSpPr>
          <p:spPr>
            <a:xfrm>
              <a:off x="6218236" y="2034238"/>
              <a:ext cx="161603" cy="705696"/>
            </a:xfrm>
            <a:prstGeom prst="rightBrace">
              <a:avLst>
                <a:gd name="adj1" fmla="val 58855"/>
                <a:gd name="adj2" fmla="val 49075"/>
              </a:avLst>
            </a:prstGeom>
            <a:noFill/>
            <a:ln w="28575" cap="rnd" cmpd="sng" algn="ctr">
              <a:solidFill>
                <a:srgbClr val="00AFF0"/>
              </a:solidFill>
              <a:prstDash val="solid"/>
              <a:headEnd type="none"/>
              <a:tailEnd type="non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Segoe UI"/>
                <a:ea typeface="+mn-ea"/>
                <a:cs typeface="+mn-cs"/>
              </a:endParaRPr>
            </a:p>
          </p:txBody>
        </p:sp>
      </p:grpSp>
      <p:grpSp>
        <p:nvGrpSpPr>
          <p:cNvPr id="91" name="Group 90"/>
          <p:cNvGrpSpPr/>
          <p:nvPr/>
        </p:nvGrpSpPr>
        <p:grpSpPr>
          <a:xfrm>
            <a:off x="9221869" y="1634837"/>
            <a:ext cx="1305366" cy="1092574"/>
            <a:chOff x="5900414" y="2022825"/>
            <a:chExt cx="860677" cy="720375"/>
          </a:xfrm>
        </p:grpSpPr>
        <p:grpSp>
          <p:nvGrpSpPr>
            <p:cNvPr id="92" name="Group 86"/>
            <p:cNvGrpSpPr>
              <a:grpSpLocks noChangeAspect="1"/>
            </p:cNvGrpSpPr>
            <p:nvPr/>
          </p:nvGrpSpPr>
          <p:grpSpPr bwMode="auto">
            <a:xfrm>
              <a:off x="6414823" y="2022825"/>
              <a:ext cx="346268" cy="717109"/>
              <a:chOff x="3383" y="1210"/>
              <a:chExt cx="916" cy="1897"/>
            </a:xfrm>
            <a:solidFill>
              <a:srgbClr val="00AFF0"/>
            </a:solidFill>
          </p:grpSpPr>
          <p:sp>
            <p:nvSpPr>
              <p:cNvPr id="104" name="Freeform 87"/>
              <p:cNvSpPr>
                <a:spLocks/>
              </p:cNvSpPr>
              <p:nvPr/>
            </p:nvSpPr>
            <p:spPr bwMode="auto">
              <a:xfrm>
                <a:off x="3562" y="2237"/>
                <a:ext cx="553" cy="147"/>
              </a:xfrm>
              <a:custGeom>
                <a:avLst/>
                <a:gdLst>
                  <a:gd name="T0" fmla="*/ 230 w 234"/>
                  <a:gd name="T1" fmla="*/ 0 h 62"/>
                  <a:gd name="T2" fmla="*/ 199 w 234"/>
                  <a:gd name="T3" fmla="*/ 0 h 62"/>
                  <a:gd name="T4" fmla="*/ 134 w 234"/>
                  <a:gd name="T5" fmla="*/ 0 h 62"/>
                  <a:gd name="T6" fmla="*/ 76 w 234"/>
                  <a:gd name="T7" fmla="*/ 0 h 62"/>
                  <a:gd name="T8" fmla="*/ 27 w 234"/>
                  <a:gd name="T9" fmla="*/ 0 h 62"/>
                  <a:gd name="T10" fmla="*/ 2 w 234"/>
                  <a:gd name="T11" fmla="*/ 0 h 62"/>
                  <a:gd name="T12" fmla="*/ 0 w 234"/>
                  <a:gd name="T13" fmla="*/ 4 h 62"/>
                  <a:gd name="T14" fmla="*/ 0 w 234"/>
                  <a:gd name="T15" fmla="*/ 59 h 62"/>
                  <a:gd name="T16" fmla="*/ 2 w 234"/>
                  <a:gd name="T17" fmla="*/ 62 h 62"/>
                  <a:gd name="T18" fmla="*/ 34 w 234"/>
                  <a:gd name="T19" fmla="*/ 62 h 62"/>
                  <a:gd name="T20" fmla="*/ 99 w 234"/>
                  <a:gd name="T21" fmla="*/ 62 h 62"/>
                  <a:gd name="T22" fmla="*/ 157 w 234"/>
                  <a:gd name="T23" fmla="*/ 62 h 62"/>
                  <a:gd name="T24" fmla="*/ 209 w 234"/>
                  <a:gd name="T25" fmla="*/ 62 h 62"/>
                  <a:gd name="T26" fmla="*/ 230 w 234"/>
                  <a:gd name="T27" fmla="*/ 62 h 62"/>
                  <a:gd name="T28" fmla="*/ 234 w 234"/>
                  <a:gd name="T29" fmla="*/ 60 h 62"/>
                  <a:gd name="T30" fmla="*/ 234 w 234"/>
                  <a:gd name="T31" fmla="*/ 59 h 62"/>
                  <a:gd name="T32" fmla="*/ 234 w 234"/>
                  <a:gd name="T33" fmla="*/ 4 h 62"/>
                  <a:gd name="T34" fmla="*/ 230 w 234"/>
                  <a:gd name="T3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62">
                    <a:moveTo>
                      <a:pt x="230" y="0"/>
                    </a:moveTo>
                    <a:cubicBezTo>
                      <a:pt x="218" y="0"/>
                      <a:pt x="213" y="0"/>
                      <a:pt x="199" y="0"/>
                    </a:cubicBezTo>
                    <a:cubicBezTo>
                      <a:pt x="171" y="0"/>
                      <a:pt x="163" y="0"/>
                      <a:pt x="134" y="0"/>
                    </a:cubicBezTo>
                    <a:cubicBezTo>
                      <a:pt x="100" y="0"/>
                      <a:pt x="111" y="0"/>
                      <a:pt x="76" y="0"/>
                    </a:cubicBezTo>
                    <a:cubicBezTo>
                      <a:pt x="50" y="0"/>
                      <a:pt x="52" y="0"/>
                      <a:pt x="27" y="0"/>
                    </a:cubicBezTo>
                    <a:cubicBezTo>
                      <a:pt x="17" y="0"/>
                      <a:pt x="12" y="0"/>
                      <a:pt x="2" y="0"/>
                    </a:cubicBezTo>
                    <a:cubicBezTo>
                      <a:pt x="0" y="0"/>
                      <a:pt x="0" y="2"/>
                      <a:pt x="0" y="4"/>
                    </a:cubicBezTo>
                    <a:cubicBezTo>
                      <a:pt x="0" y="22"/>
                      <a:pt x="0" y="41"/>
                      <a:pt x="0" y="59"/>
                    </a:cubicBezTo>
                    <a:cubicBezTo>
                      <a:pt x="0" y="59"/>
                      <a:pt x="0" y="62"/>
                      <a:pt x="2" y="62"/>
                    </a:cubicBezTo>
                    <a:cubicBezTo>
                      <a:pt x="15" y="62"/>
                      <a:pt x="21" y="62"/>
                      <a:pt x="34" y="62"/>
                    </a:cubicBezTo>
                    <a:cubicBezTo>
                      <a:pt x="63" y="62"/>
                      <a:pt x="71" y="62"/>
                      <a:pt x="99" y="62"/>
                    </a:cubicBezTo>
                    <a:cubicBezTo>
                      <a:pt x="134" y="62"/>
                      <a:pt x="123" y="62"/>
                      <a:pt x="157" y="62"/>
                    </a:cubicBezTo>
                    <a:cubicBezTo>
                      <a:pt x="184" y="62"/>
                      <a:pt x="180" y="62"/>
                      <a:pt x="209" y="62"/>
                    </a:cubicBezTo>
                    <a:cubicBezTo>
                      <a:pt x="215" y="62"/>
                      <a:pt x="224" y="62"/>
                      <a:pt x="230" y="62"/>
                    </a:cubicBezTo>
                    <a:cubicBezTo>
                      <a:pt x="232" y="62"/>
                      <a:pt x="232" y="62"/>
                      <a:pt x="234" y="60"/>
                    </a:cubicBezTo>
                    <a:cubicBezTo>
                      <a:pt x="234" y="59"/>
                      <a:pt x="234" y="59"/>
                      <a:pt x="234" y="59"/>
                    </a:cubicBezTo>
                    <a:cubicBezTo>
                      <a:pt x="234" y="41"/>
                      <a:pt x="234" y="22"/>
                      <a:pt x="234" y="4"/>
                    </a:cubicBezTo>
                    <a:cubicBezTo>
                      <a:pt x="234" y="2"/>
                      <a:pt x="232" y="0"/>
                      <a:pt x="23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18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000000"/>
                  </a:solidFill>
                  <a:effectLst/>
                  <a:uLnTx/>
                  <a:uFillTx/>
                </a:endParaRPr>
              </a:p>
            </p:txBody>
          </p:sp>
          <p:sp>
            <p:nvSpPr>
              <p:cNvPr id="105" name="Freeform 88"/>
              <p:cNvSpPr>
                <a:spLocks/>
              </p:cNvSpPr>
              <p:nvPr/>
            </p:nvSpPr>
            <p:spPr bwMode="auto">
              <a:xfrm>
                <a:off x="3562" y="1999"/>
                <a:ext cx="553" cy="146"/>
              </a:xfrm>
              <a:custGeom>
                <a:avLst/>
                <a:gdLst>
                  <a:gd name="T0" fmla="*/ 230 w 234"/>
                  <a:gd name="T1" fmla="*/ 0 h 62"/>
                  <a:gd name="T2" fmla="*/ 199 w 234"/>
                  <a:gd name="T3" fmla="*/ 0 h 62"/>
                  <a:gd name="T4" fmla="*/ 134 w 234"/>
                  <a:gd name="T5" fmla="*/ 0 h 62"/>
                  <a:gd name="T6" fmla="*/ 76 w 234"/>
                  <a:gd name="T7" fmla="*/ 0 h 62"/>
                  <a:gd name="T8" fmla="*/ 27 w 234"/>
                  <a:gd name="T9" fmla="*/ 0 h 62"/>
                  <a:gd name="T10" fmla="*/ 2 w 234"/>
                  <a:gd name="T11" fmla="*/ 0 h 62"/>
                  <a:gd name="T12" fmla="*/ 0 w 234"/>
                  <a:gd name="T13" fmla="*/ 4 h 62"/>
                  <a:gd name="T14" fmla="*/ 0 w 234"/>
                  <a:gd name="T15" fmla="*/ 58 h 62"/>
                  <a:gd name="T16" fmla="*/ 2 w 234"/>
                  <a:gd name="T17" fmla="*/ 62 h 62"/>
                  <a:gd name="T18" fmla="*/ 34 w 234"/>
                  <a:gd name="T19" fmla="*/ 62 h 62"/>
                  <a:gd name="T20" fmla="*/ 99 w 234"/>
                  <a:gd name="T21" fmla="*/ 62 h 62"/>
                  <a:gd name="T22" fmla="*/ 157 w 234"/>
                  <a:gd name="T23" fmla="*/ 62 h 62"/>
                  <a:gd name="T24" fmla="*/ 209 w 234"/>
                  <a:gd name="T25" fmla="*/ 62 h 62"/>
                  <a:gd name="T26" fmla="*/ 230 w 234"/>
                  <a:gd name="T27" fmla="*/ 62 h 62"/>
                  <a:gd name="T28" fmla="*/ 234 w 234"/>
                  <a:gd name="T29" fmla="*/ 62 h 62"/>
                  <a:gd name="T30" fmla="*/ 234 w 234"/>
                  <a:gd name="T31" fmla="*/ 58 h 62"/>
                  <a:gd name="T32" fmla="*/ 234 w 234"/>
                  <a:gd name="T33" fmla="*/ 4 h 62"/>
                  <a:gd name="T34" fmla="*/ 230 w 234"/>
                  <a:gd name="T3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62">
                    <a:moveTo>
                      <a:pt x="230" y="0"/>
                    </a:moveTo>
                    <a:cubicBezTo>
                      <a:pt x="218" y="0"/>
                      <a:pt x="213" y="0"/>
                      <a:pt x="199" y="0"/>
                    </a:cubicBezTo>
                    <a:cubicBezTo>
                      <a:pt x="171" y="0"/>
                      <a:pt x="163" y="0"/>
                      <a:pt x="134" y="0"/>
                    </a:cubicBezTo>
                    <a:cubicBezTo>
                      <a:pt x="100" y="0"/>
                      <a:pt x="111" y="0"/>
                      <a:pt x="76" y="0"/>
                    </a:cubicBezTo>
                    <a:cubicBezTo>
                      <a:pt x="50" y="0"/>
                      <a:pt x="52" y="0"/>
                      <a:pt x="27" y="0"/>
                    </a:cubicBezTo>
                    <a:cubicBezTo>
                      <a:pt x="17" y="0"/>
                      <a:pt x="12" y="0"/>
                      <a:pt x="2" y="0"/>
                    </a:cubicBezTo>
                    <a:cubicBezTo>
                      <a:pt x="0" y="0"/>
                      <a:pt x="0" y="2"/>
                      <a:pt x="0" y="4"/>
                    </a:cubicBezTo>
                    <a:cubicBezTo>
                      <a:pt x="0" y="21"/>
                      <a:pt x="0" y="41"/>
                      <a:pt x="0" y="58"/>
                    </a:cubicBezTo>
                    <a:cubicBezTo>
                      <a:pt x="0" y="60"/>
                      <a:pt x="0" y="62"/>
                      <a:pt x="2" y="62"/>
                    </a:cubicBezTo>
                    <a:cubicBezTo>
                      <a:pt x="15" y="62"/>
                      <a:pt x="21" y="62"/>
                      <a:pt x="34" y="62"/>
                    </a:cubicBezTo>
                    <a:cubicBezTo>
                      <a:pt x="63" y="62"/>
                      <a:pt x="71" y="62"/>
                      <a:pt x="99" y="62"/>
                    </a:cubicBezTo>
                    <a:cubicBezTo>
                      <a:pt x="134" y="62"/>
                      <a:pt x="123" y="62"/>
                      <a:pt x="157" y="62"/>
                    </a:cubicBezTo>
                    <a:cubicBezTo>
                      <a:pt x="184" y="62"/>
                      <a:pt x="180" y="62"/>
                      <a:pt x="209" y="62"/>
                    </a:cubicBezTo>
                    <a:cubicBezTo>
                      <a:pt x="215" y="62"/>
                      <a:pt x="224" y="62"/>
                      <a:pt x="230" y="62"/>
                    </a:cubicBezTo>
                    <a:cubicBezTo>
                      <a:pt x="232" y="62"/>
                      <a:pt x="232" y="62"/>
                      <a:pt x="234" y="62"/>
                    </a:cubicBezTo>
                    <a:cubicBezTo>
                      <a:pt x="234" y="60"/>
                      <a:pt x="234" y="60"/>
                      <a:pt x="234" y="58"/>
                    </a:cubicBezTo>
                    <a:cubicBezTo>
                      <a:pt x="234" y="41"/>
                      <a:pt x="234" y="21"/>
                      <a:pt x="234" y="4"/>
                    </a:cubicBezTo>
                    <a:cubicBezTo>
                      <a:pt x="234" y="2"/>
                      <a:pt x="232" y="0"/>
                      <a:pt x="23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18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000000"/>
                  </a:solidFill>
                  <a:effectLst/>
                  <a:uLnTx/>
                  <a:uFillTx/>
                </a:endParaRPr>
              </a:p>
            </p:txBody>
          </p:sp>
          <p:sp>
            <p:nvSpPr>
              <p:cNvPr id="106" name="Freeform 89"/>
              <p:cNvSpPr>
                <a:spLocks/>
              </p:cNvSpPr>
              <p:nvPr/>
            </p:nvSpPr>
            <p:spPr bwMode="auto">
              <a:xfrm>
                <a:off x="3562" y="1760"/>
                <a:ext cx="553" cy="147"/>
              </a:xfrm>
              <a:custGeom>
                <a:avLst/>
                <a:gdLst>
                  <a:gd name="T0" fmla="*/ 230 w 234"/>
                  <a:gd name="T1" fmla="*/ 0 h 62"/>
                  <a:gd name="T2" fmla="*/ 199 w 234"/>
                  <a:gd name="T3" fmla="*/ 0 h 62"/>
                  <a:gd name="T4" fmla="*/ 134 w 234"/>
                  <a:gd name="T5" fmla="*/ 0 h 62"/>
                  <a:gd name="T6" fmla="*/ 76 w 234"/>
                  <a:gd name="T7" fmla="*/ 0 h 62"/>
                  <a:gd name="T8" fmla="*/ 27 w 234"/>
                  <a:gd name="T9" fmla="*/ 0 h 62"/>
                  <a:gd name="T10" fmla="*/ 2 w 234"/>
                  <a:gd name="T11" fmla="*/ 0 h 62"/>
                  <a:gd name="T12" fmla="*/ 0 w 234"/>
                  <a:gd name="T13" fmla="*/ 4 h 62"/>
                  <a:gd name="T14" fmla="*/ 0 w 234"/>
                  <a:gd name="T15" fmla="*/ 58 h 62"/>
                  <a:gd name="T16" fmla="*/ 2 w 234"/>
                  <a:gd name="T17" fmla="*/ 62 h 62"/>
                  <a:gd name="T18" fmla="*/ 34 w 234"/>
                  <a:gd name="T19" fmla="*/ 62 h 62"/>
                  <a:gd name="T20" fmla="*/ 99 w 234"/>
                  <a:gd name="T21" fmla="*/ 62 h 62"/>
                  <a:gd name="T22" fmla="*/ 157 w 234"/>
                  <a:gd name="T23" fmla="*/ 62 h 62"/>
                  <a:gd name="T24" fmla="*/ 209 w 234"/>
                  <a:gd name="T25" fmla="*/ 62 h 62"/>
                  <a:gd name="T26" fmla="*/ 230 w 234"/>
                  <a:gd name="T27" fmla="*/ 62 h 62"/>
                  <a:gd name="T28" fmla="*/ 234 w 234"/>
                  <a:gd name="T29" fmla="*/ 60 h 62"/>
                  <a:gd name="T30" fmla="*/ 234 w 234"/>
                  <a:gd name="T31" fmla="*/ 58 h 62"/>
                  <a:gd name="T32" fmla="*/ 234 w 234"/>
                  <a:gd name="T33" fmla="*/ 4 h 62"/>
                  <a:gd name="T34" fmla="*/ 230 w 234"/>
                  <a:gd name="T3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62">
                    <a:moveTo>
                      <a:pt x="230" y="0"/>
                    </a:moveTo>
                    <a:cubicBezTo>
                      <a:pt x="218" y="0"/>
                      <a:pt x="213" y="0"/>
                      <a:pt x="199" y="0"/>
                    </a:cubicBezTo>
                    <a:cubicBezTo>
                      <a:pt x="171" y="0"/>
                      <a:pt x="163" y="0"/>
                      <a:pt x="134" y="0"/>
                    </a:cubicBezTo>
                    <a:cubicBezTo>
                      <a:pt x="100" y="0"/>
                      <a:pt x="111" y="0"/>
                      <a:pt x="76" y="0"/>
                    </a:cubicBezTo>
                    <a:cubicBezTo>
                      <a:pt x="50" y="0"/>
                      <a:pt x="52" y="0"/>
                      <a:pt x="27" y="0"/>
                    </a:cubicBezTo>
                    <a:cubicBezTo>
                      <a:pt x="17" y="0"/>
                      <a:pt x="12" y="0"/>
                      <a:pt x="2" y="0"/>
                    </a:cubicBezTo>
                    <a:cubicBezTo>
                      <a:pt x="0" y="0"/>
                      <a:pt x="0" y="2"/>
                      <a:pt x="0" y="4"/>
                    </a:cubicBezTo>
                    <a:cubicBezTo>
                      <a:pt x="0" y="21"/>
                      <a:pt x="0" y="40"/>
                      <a:pt x="0" y="58"/>
                    </a:cubicBezTo>
                    <a:cubicBezTo>
                      <a:pt x="0" y="60"/>
                      <a:pt x="0" y="62"/>
                      <a:pt x="2" y="62"/>
                    </a:cubicBezTo>
                    <a:cubicBezTo>
                      <a:pt x="15" y="62"/>
                      <a:pt x="21" y="62"/>
                      <a:pt x="34" y="62"/>
                    </a:cubicBezTo>
                    <a:cubicBezTo>
                      <a:pt x="63" y="62"/>
                      <a:pt x="71" y="62"/>
                      <a:pt x="99" y="62"/>
                    </a:cubicBezTo>
                    <a:cubicBezTo>
                      <a:pt x="134" y="62"/>
                      <a:pt x="123" y="62"/>
                      <a:pt x="157" y="62"/>
                    </a:cubicBezTo>
                    <a:cubicBezTo>
                      <a:pt x="184" y="62"/>
                      <a:pt x="180" y="62"/>
                      <a:pt x="209" y="62"/>
                    </a:cubicBezTo>
                    <a:cubicBezTo>
                      <a:pt x="215" y="62"/>
                      <a:pt x="224" y="62"/>
                      <a:pt x="230" y="62"/>
                    </a:cubicBezTo>
                    <a:cubicBezTo>
                      <a:pt x="232" y="62"/>
                      <a:pt x="232" y="62"/>
                      <a:pt x="234" y="60"/>
                    </a:cubicBezTo>
                    <a:cubicBezTo>
                      <a:pt x="234" y="60"/>
                      <a:pt x="234" y="60"/>
                      <a:pt x="234" y="58"/>
                    </a:cubicBezTo>
                    <a:cubicBezTo>
                      <a:pt x="234" y="40"/>
                      <a:pt x="234" y="21"/>
                      <a:pt x="234" y="4"/>
                    </a:cubicBezTo>
                    <a:cubicBezTo>
                      <a:pt x="234" y="2"/>
                      <a:pt x="232" y="0"/>
                      <a:pt x="23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18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000000"/>
                  </a:solidFill>
                  <a:effectLst/>
                  <a:uLnTx/>
                  <a:uFillTx/>
                </a:endParaRPr>
              </a:p>
            </p:txBody>
          </p:sp>
          <p:sp>
            <p:nvSpPr>
              <p:cNvPr id="107" name="Freeform 90"/>
              <p:cNvSpPr>
                <a:spLocks/>
              </p:cNvSpPr>
              <p:nvPr/>
            </p:nvSpPr>
            <p:spPr bwMode="auto">
              <a:xfrm>
                <a:off x="3562" y="1522"/>
                <a:ext cx="553" cy="141"/>
              </a:xfrm>
              <a:custGeom>
                <a:avLst/>
                <a:gdLst>
                  <a:gd name="T0" fmla="*/ 230 w 234"/>
                  <a:gd name="T1" fmla="*/ 0 h 60"/>
                  <a:gd name="T2" fmla="*/ 199 w 234"/>
                  <a:gd name="T3" fmla="*/ 0 h 60"/>
                  <a:gd name="T4" fmla="*/ 134 w 234"/>
                  <a:gd name="T5" fmla="*/ 0 h 60"/>
                  <a:gd name="T6" fmla="*/ 76 w 234"/>
                  <a:gd name="T7" fmla="*/ 0 h 60"/>
                  <a:gd name="T8" fmla="*/ 27 w 234"/>
                  <a:gd name="T9" fmla="*/ 0 h 60"/>
                  <a:gd name="T10" fmla="*/ 2 w 234"/>
                  <a:gd name="T11" fmla="*/ 0 h 60"/>
                  <a:gd name="T12" fmla="*/ 0 w 234"/>
                  <a:gd name="T13" fmla="*/ 4 h 60"/>
                  <a:gd name="T14" fmla="*/ 0 w 234"/>
                  <a:gd name="T15" fmla="*/ 57 h 60"/>
                  <a:gd name="T16" fmla="*/ 2 w 234"/>
                  <a:gd name="T17" fmla="*/ 60 h 60"/>
                  <a:gd name="T18" fmla="*/ 34 w 234"/>
                  <a:gd name="T19" fmla="*/ 60 h 60"/>
                  <a:gd name="T20" fmla="*/ 99 w 234"/>
                  <a:gd name="T21" fmla="*/ 60 h 60"/>
                  <a:gd name="T22" fmla="*/ 157 w 234"/>
                  <a:gd name="T23" fmla="*/ 60 h 60"/>
                  <a:gd name="T24" fmla="*/ 209 w 234"/>
                  <a:gd name="T25" fmla="*/ 60 h 60"/>
                  <a:gd name="T26" fmla="*/ 230 w 234"/>
                  <a:gd name="T27" fmla="*/ 60 h 60"/>
                  <a:gd name="T28" fmla="*/ 234 w 234"/>
                  <a:gd name="T29" fmla="*/ 58 h 60"/>
                  <a:gd name="T30" fmla="*/ 234 w 234"/>
                  <a:gd name="T31" fmla="*/ 57 h 60"/>
                  <a:gd name="T32" fmla="*/ 234 w 234"/>
                  <a:gd name="T33" fmla="*/ 4 h 60"/>
                  <a:gd name="T34" fmla="*/ 230 w 234"/>
                  <a:gd name="T3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60">
                    <a:moveTo>
                      <a:pt x="230" y="0"/>
                    </a:moveTo>
                    <a:cubicBezTo>
                      <a:pt x="218" y="0"/>
                      <a:pt x="213" y="0"/>
                      <a:pt x="199" y="0"/>
                    </a:cubicBezTo>
                    <a:cubicBezTo>
                      <a:pt x="171" y="0"/>
                      <a:pt x="163" y="0"/>
                      <a:pt x="134" y="0"/>
                    </a:cubicBezTo>
                    <a:cubicBezTo>
                      <a:pt x="100" y="0"/>
                      <a:pt x="111" y="0"/>
                      <a:pt x="76" y="0"/>
                    </a:cubicBezTo>
                    <a:cubicBezTo>
                      <a:pt x="50" y="0"/>
                      <a:pt x="52" y="0"/>
                      <a:pt x="27" y="0"/>
                    </a:cubicBezTo>
                    <a:cubicBezTo>
                      <a:pt x="17" y="0"/>
                      <a:pt x="12" y="0"/>
                      <a:pt x="2" y="0"/>
                    </a:cubicBezTo>
                    <a:cubicBezTo>
                      <a:pt x="0" y="0"/>
                      <a:pt x="0" y="2"/>
                      <a:pt x="0" y="4"/>
                    </a:cubicBezTo>
                    <a:cubicBezTo>
                      <a:pt x="0" y="21"/>
                      <a:pt x="0" y="40"/>
                      <a:pt x="0" y="57"/>
                    </a:cubicBezTo>
                    <a:cubicBezTo>
                      <a:pt x="0" y="58"/>
                      <a:pt x="0" y="60"/>
                      <a:pt x="2" y="60"/>
                    </a:cubicBezTo>
                    <a:cubicBezTo>
                      <a:pt x="15" y="60"/>
                      <a:pt x="21" y="60"/>
                      <a:pt x="34" y="60"/>
                    </a:cubicBezTo>
                    <a:cubicBezTo>
                      <a:pt x="63" y="60"/>
                      <a:pt x="71" y="60"/>
                      <a:pt x="99" y="60"/>
                    </a:cubicBezTo>
                    <a:cubicBezTo>
                      <a:pt x="134" y="60"/>
                      <a:pt x="123" y="60"/>
                      <a:pt x="157" y="60"/>
                    </a:cubicBezTo>
                    <a:cubicBezTo>
                      <a:pt x="184" y="60"/>
                      <a:pt x="180" y="60"/>
                      <a:pt x="209" y="60"/>
                    </a:cubicBezTo>
                    <a:cubicBezTo>
                      <a:pt x="215" y="60"/>
                      <a:pt x="224" y="60"/>
                      <a:pt x="230" y="60"/>
                    </a:cubicBezTo>
                    <a:cubicBezTo>
                      <a:pt x="232" y="60"/>
                      <a:pt x="232" y="60"/>
                      <a:pt x="234" y="58"/>
                    </a:cubicBezTo>
                    <a:cubicBezTo>
                      <a:pt x="234" y="58"/>
                      <a:pt x="234" y="58"/>
                      <a:pt x="234" y="57"/>
                    </a:cubicBezTo>
                    <a:cubicBezTo>
                      <a:pt x="234" y="40"/>
                      <a:pt x="234" y="21"/>
                      <a:pt x="234" y="4"/>
                    </a:cubicBezTo>
                    <a:cubicBezTo>
                      <a:pt x="234" y="2"/>
                      <a:pt x="232" y="0"/>
                      <a:pt x="23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18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000000"/>
                  </a:solidFill>
                  <a:effectLst/>
                  <a:uLnTx/>
                  <a:uFillTx/>
                </a:endParaRPr>
              </a:p>
            </p:txBody>
          </p:sp>
          <p:sp>
            <p:nvSpPr>
              <p:cNvPr id="108" name="Freeform 91"/>
              <p:cNvSpPr>
                <a:spLocks noEditPoints="1"/>
              </p:cNvSpPr>
              <p:nvPr/>
            </p:nvSpPr>
            <p:spPr bwMode="auto">
              <a:xfrm>
                <a:off x="3383" y="1210"/>
                <a:ext cx="916" cy="1897"/>
              </a:xfrm>
              <a:custGeom>
                <a:avLst/>
                <a:gdLst>
                  <a:gd name="T0" fmla="*/ 366 w 388"/>
                  <a:gd name="T1" fmla="*/ 38 h 803"/>
                  <a:gd name="T2" fmla="*/ 334 w 388"/>
                  <a:gd name="T3" fmla="*/ 16 h 803"/>
                  <a:gd name="T4" fmla="*/ 285 w 388"/>
                  <a:gd name="T5" fmla="*/ 0 h 803"/>
                  <a:gd name="T6" fmla="*/ 103 w 388"/>
                  <a:gd name="T7" fmla="*/ 0 h 803"/>
                  <a:gd name="T8" fmla="*/ 54 w 388"/>
                  <a:gd name="T9" fmla="*/ 16 h 803"/>
                  <a:gd name="T10" fmla="*/ 22 w 388"/>
                  <a:gd name="T11" fmla="*/ 38 h 803"/>
                  <a:gd name="T12" fmla="*/ 0 w 388"/>
                  <a:gd name="T13" fmla="*/ 81 h 803"/>
                  <a:gd name="T14" fmla="*/ 0 w 388"/>
                  <a:gd name="T15" fmla="*/ 776 h 803"/>
                  <a:gd name="T16" fmla="*/ 27 w 388"/>
                  <a:gd name="T17" fmla="*/ 803 h 803"/>
                  <a:gd name="T18" fmla="*/ 361 w 388"/>
                  <a:gd name="T19" fmla="*/ 803 h 803"/>
                  <a:gd name="T20" fmla="*/ 388 w 388"/>
                  <a:gd name="T21" fmla="*/ 776 h 803"/>
                  <a:gd name="T22" fmla="*/ 388 w 388"/>
                  <a:gd name="T23" fmla="*/ 81 h 803"/>
                  <a:gd name="T24" fmla="*/ 366 w 388"/>
                  <a:gd name="T25" fmla="*/ 38 h 803"/>
                  <a:gd name="T26" fmla="*/ 356 w 388"/>
                  <a:gd name="T27" fmla="*/ 756 h 803"/>
                  <a:gd name="T28" fmla="*/ 30 w 388"/>
                  <a:gd name="T29" fmla="*/ 756 h 803"/>
                  <a:gd name="T30" fmla="*/ 30 w 388"/>
                  <a:gd name="T31" fmla="*/ 731 h 803"/>
                  <a:gd name="T32" fmla="*/ 356 w 388"/>
                  <a:gd name="T33" fmla="*/ 731 h 803"/>
                  <a:gd name="T34" fmla="*/ 356 w 388"/>
                  <a:gd name="T35" fmla="*/ 756 h 803"/>
                  <a:gd name="T36" fmla="*/ 31 w 388"/>
                  <a:gd name="T37" fmla="*/ 676 h 803"/>
                  <a:gd name="T38" fmla="*/ 55 w 388"/>
                  <a:gd name="T39" fmla="*/ 652 h 803"/>
                  <a:gd name="T40" fmla="*/ 79 w 388"/>
                  <a:gd name="T41" fmla="*/ 676 h 803"/>
                  <a:gd name="T42" fmla="*/ 55 w 388"/>
                  <a:gd name="T43" fmla="*/ 700 h 803"/>
                  <a:gd name="T44" fmla="*/ 31 w 388"/>
                  <a:gd name="T45" fmla="*/ 676 h 803"/>
                  <a:gd name="T46" fmla="*/ 120 w 388"/>
                  <a:gd name="T47" fmla="*/ 676 h 803"/>
                  <a:gd name="T48" fmla="*/ 144 w 388"/>
                  <a:gd name="T49" fmla="*/ 652 h 803"/>
                  <a:gd name="T50" fmla="*/ 168 w 388"/>
                  <a:gd name="T51" fmla="*/ 676 h 803"/>
                  <a:gd name="T52" fmla="*/ 144 w 388"/>
                  <a:gd name="T53" fmla="*/ 700 h 803"/>
                  <a:gd name="T54" fmla="*/ 120 w 388"/>
                  <a:gd name="T55" fmla="*/ 676 h 803"/>
                  <a:gd name="T56" fmla="*/ 356 w 388"/>
                  <a:gd name="T57" fmla="*/ 615 h 803"/>
                  <a:gd name="T58" fmla="*/ 30 w 388"/>
                  <a:gd name="T59" fmla="*/ 615 h 803"/>
                  <a:gd name="T60" fmla="*/ 30 w 388"/>
                  <a:gd name="T61" fmla="*/ 588 h 803"/>
                  <a:gd name="T62" fmla="*/ 356 w 388"/>
                  <a:gd name="T63" fmla="*/ 588 h 803"/>
                  <a:gd name="T64" fmla="*/ 356 w 388"/>
                  <a:gd name="T65" fmla="*/ 615 h 803"/>
                  <a:gd name="T66" fmla="*/ 356 w 388"/>
                  <a:gd name="T67" fmla="*/ 518 h 803"/>
                  <a:gd name="T68" fmla="*/ 331 w 388"/>
                  <a:gd name="T69" fmla="*/ 545 h 803"/>
                  <a:gd name="T70" fmla="*/ 318 w 388"/>
                  <a:gd name="T71" fmla="*/ 545 h 803"/>
                  <a:gd name="T72" fmla="*/ 216 w 388"/>
                  <a:gd name="T73" fmla="*/ 545 h 803"/>
                  <a:gd name="T74" fmla="*/ 143 w 388"/>
                  <a:gd name="T75" fmla="*/ 545 h 803"/>
                  <a:gd name="T76" fmla="*/ 51 w 388"/>
                  <a:gd name="T77" fmla="*/ 545 h 803"/>
                  <a:gd name="T78" fmla="*/ 46 w 388"/>
                  <a:gd name="T79" fmla="*/ 545 h 803"/>
                  <a:gd name="T80" fmla="*/ 30 w 388"/>
                  <a:gd name="T81" fmla="*/ 518 h 803"/>
                  <a:gd name="T82" fmla="*/ 30 w 388"/>
                  <a:gd name="T83" fmla="*/ 113 h 803"/>
                  <a:gd name="T84" fmla="*/ 57 w 388"/>
                  <a:gd name="T85" fmla="*/ 86 h 803"/>
                  <a:gd name="T86" fmla="*/ 329 w 388"/>
                  <a:gd name="T87" fmla="*/ 86 h 803"/>
                  <a:gd name="T88" fmla="*/ 356 w 388"/>
                  <a:gd name="T89" fmla="*/ 113 h 803"/>
                  <a:gd name="T90" fmla="*/ 356 w 388"/>
                  <a:gd name="T91" fmla="*/ 518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8" h="803">
                    <a:moveTo>
                      <a:pt x="366" y="38"/>
                    </a:moveTo>
                    <a:cubicBezTo>
                      <a:pt x="334" y="16"/>
                      <a:pt x="334" y="16"/>
                      <a:pt x="334" y="16"/>
                    </a:cubicBezTo>
                    <a:cubicBezTo>
                      <a:pt x="322" y="7"/>
                      <a:pt x="300" y="0"/>
                      <a:pt x="285" y="0"/>
                    </a:cubicBezTo>
                    <a:cubicBezTo>
                      <a:pt x="103" y="0"/>
                      <a:pt x="103" y="0"/>
                      <a:pt x="103" y="0"/>
                    </a:cubicBezTo>
                    <a:cubicBezTo>
                      <a:pt x="88" y="0"/>
                      <a:pt x="66" y="7"/>
                      <a:pt x="54" y="16"/>
                    </a:cubicBezTo>
                    <a:cubicBezTo>
                      <a:pt x="22" y="38"/>
                      <a:pt x="22" y="38"/>
                      <a:pt x="22" y="38"/>
                    </a:cubicBezTo>
                    <a:cubicBezTo>
                      <a:pt x="10" y="47"/>
                      <a:pt x="0" y="66"/>
                      <a:pt x="0" y="81"/>
                    </a:cubicBezTo>
                    <a:cubicBezTo>
                      <a:pt x="0" y="776"/>
                      <a:pt x="0" y="776"/>
                      <a:pt x="0" y="776"/>
                    </a:cubicBezTo>
                    <a:cubicBezTo>
                      <a:pt x="0" y="791"/>
                      <a:pt x="12" y="803"/>
                      <a:pt x="27" y="803"/>
                    </a:cubicBezTo>
                    <a:cubicBezTo>
                      <a:pt x="361" y="803"/>
                      <a:pt x="361" y="803"/>
                      <a:pt x="361" y="803"/>
                    </a:cubicBezTo>
                    <a:cubicBezTo>
                      <a:pt x="376" y="803"/>
                      <a:pt x="388" y="791"/>
                      <a:pt x="388" y="776"/>
                    </a:cubicBezTo>
                    <a:cubicBezTo>
                      <a:pt x="388" y="81"/>
                      <a:pt x="388" y="81"/>
                      <a:pt x="388" y="81"/>
                    </a:cubicBezTo>
                    <a:cubicBezTo>
                      <a:pt x="388" y="66"/>
                      <a:pt x="378" y="47"/>
                      <a:pt x="366" y="38"/>
                    </a:cubicBezTo>
                    <a:close/>
                    <a:moveTo>
                      <a:pt x="356" y="756"/>
                    </a:moveTo>
                    <a:cubicBezTo>
                      <a:pt x="94" y="756"/>
                      <a:pt x="40" y="756"/>
                      <a:pt x="30" y="756"/>
                    </a:cubicBezTo>
                    <a:cubicBezTo>
                      <a:pt x="30" y="731"/>
                      <a:pt x="30" y="731"/>
                      <a:pt x="30" y="731"/>
                    </a:cubicBezTo>
                    <a:cubicBezTo>
                      <a:pt x="292" y="731"/>
                      <a:pt x="346" y="731"/>
                      <a:pt x="356" y="731"/>
                    </a:cubicBezTo>
                    <a:cubicBezTo>
                      <a:pt x="356" y="756"/>
                      <a:pt x="356" y="756"/>
                      <a:pt x="356" y="756"/>
                    </a:cubicBezTo>
                    <a:close/>
                    <a:moveTo>
                      <a:pt x="31" y="676"/>
                    </a:moveTo>
                    <a:cubicBezTo>
                      <a:pt x="31" y="663"/>
                      <a:pt x="42" y="652"/>
                      <a:pt x="55" y="652"/>
                    </a:cubicBezTo>
                    <a:cubicBezTo>
                      <a:pt x="68" y="652"/>
                      <a:pt x="79" y="663"/>
                      <a:pt x="79" y="676"/>
                    </a:cubicBezTo>
                    <a:cubicBezTo>
                      <a:pt x="79" y="689"/>
                      <a:pt x="68" y="700"/>
                      <a:pt x="55" y="700"/>
                    </a:cubicBezTo>
                    <a:cubicBezTo>
                      <a:pt x="42" y="700"/>
                      <a:pt x="31" y="689"/>
                      <a:pt x="31" y="676"/>
                    </a:cubicBezTo>
                    <a:close/>
                    <a:moveTo>
                      <a:pt x="120" y="676"/>
                    </a:moveTo>
                    <a:cubicBezTo>
                      <a:pt x="120" y="663"/>
                      <a:pt x="130" y="652"/>
                      <a:pt x="144" y="652"/>
                    </a:cubicBezTo>
                    <a:cubicBezTo>
                      <a:pt x="157" y="652"/>
                      <a:pt x="168" y="663"/>
                      <a:pt x="168" y="676"/>
                    </a:cubicBezTo>
                    <a:cubicBezTo>
                      <a:pt x="168" y="689"/>
                      <a:pt x="157" y="700"/>
                      <a:pt x="144" y="700"/>
                    </a:cubicBezTo>
                    <a:cubicBezTo>
                      <a:pt x="130" y="700"/>
                      <a:pt x="120" y="689"/>
                      <a:pt x="120" y="676"/>
                    </a:cubicBezTo>
                    <a:close/>
                    <a:moveTo>
                      <a:pt x="356" y="615"/>
                    </a:moveTo>
                    <a:cubicBezTo>
                      <a:pt x="94" y="615"/>
                      <a:pt x="40" y="615"/>
                      <a:pt x="30" y="615"/>
                    </a:cubicBezTo>
                    <a:cubicBezTo>
                      <a:pt x="30" y="588"/>
                      <a:pt x="30" y="588"/>
                      <a:pt x="30" y="588"/>
                    </a:cubicBezTo>
                    <a:cubicBezTo>
                      <a:pt x="292" y="588"/>
                      <a:pt x="346" y="588"/>
                      <a:pt x="356" y="588"/>
                    </a:cubicBezTo>
                    <a:cubicBezTo>
                      <a:pt x="356" y="615"/>
                      <a:pt x="356" y="615"/>
                      <a:pt x="356" y="615"/>
                    </a:cubicBezTo>
                    <a:close/>
                    <a:moveTo>
                      <a:pt x="356" y="518"/>
                    </a:moveTo>
                    <a:cubicBezTo>
                      <a:pt x="356" y="533"/>
                      <a:pt x="345" y="545"/>
                      <a:pt x="331" y="545"/>
                    </a:cubicBezTo>
                    <a:cubicBezTo>
                      <a:pt x="331" y="545"/>
                      <a:pt x="331" y="545"/>
                      <a:pt x="318" y="545"/>
                    </a:cubicBezTo>
                    <a:cubicBezTo>
                      <a:pt x="285" y="545"/>
                      <a:pt x="251" y="545"/>
                      <a:pt x="216" y="545"/>
                    </a:cubicBezTo>
                    <a:cubicBezTo>
                      <a:pt x="178" y="545"/>
                      <a:pt x="183" y="545"/>
                      <a:pt x="143" y="545"/>
                    </a:cubicBezTo>
                    <a:cubicBezTo>
                      <a:pt x="112" y="545"/>
                      <a:pt x="82" y="545"/>
                      <a:pt x="51" y="545"/>
                    </a:cubicBezTo>
                    <a:cubicBezTo>
                      <a:pt x="46" y="545"/>
                      <a:pt x="46" y="545"/>
                      <a:pt x="46" y="545"/>
                    </a:cubicBezTo>
                    <a:cubicBezTo>
                      <a:pt x="37" y="545"/>
                      <a:pt x="30" y="533"/>
                      <a:pt x="30" y="518"/>
                    </a:cubicBezTo>
                    <a:cubicBezTo>
                      <a:pt x="30" y="113"/>
                      <a:pt x="30" y="113"/>
                      <a:pt x="30" y="113"/>
                    </a:cubicBezTo>
                    <a:cubicBezTo>
                      <a:pt x="30" y="98"/>
                      <a:pt x="42" y="86"/>
                      <a:pt x="57" y="86"/>
                    </a:cubicBezTo>
                    <a:cubicBezTo>
                      <a:pt x="329" y="86"/>
                      <a:pt x="329" y="86"/>
                      <a:pt x="329" y="86"/>
                    </a:cubicBezTo>
                    <a:cubicBezTo>
                      <a:pt x="344" y="86"/>
                      <a:pt x="356" y="98"/>
                      <a:pt x="356" y="113"/>
                    </a:cubicBezTo>
                    <a:lnTo>
                      <a:pt x="356" y="51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18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000000"/>
                  </a:solidFill>
                  <a:effectLst/>
                  <a:uLnTx/>
                  <a:uFillTx/>
                </a:endParaRPr>
              </a:p>
            </p:txBody>
          </p:sp>
        </p:grpSp>
        <p:grpSp>
          <p:nvGrpSpPr>
            <p:cNvPr id="93" name="Group 92"/>
            <p:cNvGrpSpPr/>
            <p:nvPr/>
          </p:nvGrpSpPr>
          <p:grpSpPr>
            <a:xfrm>
              <a:off x="5900414" y="2043648"/>
              <a:ext cx="300523" cy="699552"/>
              <a:chOff x="5778097" y="2026386"/>
              <a:chExt cx="343041" cy="798525"/>
            </a:xfrm>
            <a:solidFill>
              <a:srgbClr val="00AFF0"/>
            </a:solidFill>
          </p:grpSpPr>
          <p:grpSp>
            <p:nvGrpSpPr>
              <p:cNvPr id="95" name="Group 94"/>
              <p:cNvGrpSpPr/>
              <p:nvPr/>
            </p:nvGrpSpPr>
            <p:grpSpPr>
              <a:xfrm>
                <a:off x="5778097" y="2026386"/>
                <a:ext cx="343041" cy="242039"/>
                <a:chOff x="5556250" y="2120900"/>
                <a:chExt cx="598488" cy="422275"/>
              </a:xfrm>
              <a:grpFill/>
            </p:grpSpPr>
            <p:sp>
              <p:nvSpPr>
                <p:cNvPr id="102" name="Freeform 5"/>
                <p:cNvSpPr>
                  <a:spLocks noEditPoints="1"/>
                </p:cNvSpPr>
                <p:nvPr/>
              </p:nvSpPr>
              <p:spPr bwMode="auto">
                <a:xfrm>
                  <a:off x="5556250" y="2120900"/>
                  <a:ext cx="598488" cy="422275"/>
                </a:xfrm>
                <a:custGeom>
                  <a:avLst/>
                  <a:gdLst>
                    <a:gd name="T0" fmla="*/ 53 w 157"/>
                    <a:gd name="T1" fmla="*/ 109 h 110"/>
                    <a:gd name="T2" fmla="*/ 27 w 157"/>
                    <a:gd name="T3" fmla="*/ 92 h 110"/>
                    <a:gd name="T4" fmla="*/ 30 w 157"/>
                    <a:gd name="T5" fmla="*/ 49 h 110"/>
                    <a:gd name="T6" fmla="*/ 41 w 157"/>
                    <a:gd name="T7" fmla="*/ 38 h 110"/>
                    <a:gd name="T8" fmla="*/ 48 w 157"/>
                    <a:gd name="T9" fmla="*/ 26 h 110"/>
                    <a:gd name="T10" fmla="*/ 48 w 157"/>
                    <a:gd name="T11" fmla="*/ 19 h 110"/>
                    <a:gd name="T12" fmla="*/ 45 w 157"/>
                    <a:gd name="T13" fmla="*/ 16 h 110"/>
                    <a:gd name="T14" fmla="*/ 43 w 157"/>
                    <a:gd name="T15" fmla="*/ 19 h 110"/>
                    <a:gd name="T16" fmla="*/ 32 w 157"/>
                    <a:gd name="T17" fmla="*/ 36 h 110"/>
                    <a:gd name="T18" fmla="*/ 19 w 157"/>
                    <a:gd name="T19" fmla="*/ 41 h 110"/>
                    <a:gd name="T20" fmla="*/ 7 w 157"/>
                    <a:gd name="T21" fmla="*/ 38 h 110"/>
                    <a:gd name="T22" fmla="*/ 8 w 157"/>
                    <a:gd name="T23" fmla="*/ 17 h 110"/>
                    <a:gd name="T24" fmla="*/ 26 w 157"/>
                    <a:gd name="T25" fmla="*/ 8 h 110"/>
                    <a:gd name="T26" fmla="*/ 75 w 157"/>
                    <a:gd name="T27" fmla="*/ 0 h 110"/>
                    <a:gd name="T28" fmla="*/ 105 w 157"/>
                    <a:gd name="T29" fmla="*/ 2 h 110"/>
                    <a:gd name="T30" fmla="*/ 143 w 157"/>
                    <a:gd name="T31" fmla="*/ 14 h 110"/>
                    <a:gd name="T32" fmla="*/ 151 w 157"/>
                    <a:gd name="T33" fmla="*/ 21 h 110"/>
                    <a:gd name="T34" fmla="*/ 138 w 157"/>
                    <a:gd name="T35" fmla="*/ 41 h 110"/>
                    <a:gd name="T36" fmla="*/ 115 w 157"/>
                    <a:gd name="T37" fmla="*/ 31 h 110"/>
                    <a:gd name="T38" fmla="*/ 112 w 157"/>
                    <a:gd name="T39" fmla="*/ 21 h 110"/>
                    <a:gd name="T40" fmla="*/ 111 w 157"/>
                    <a:gd name="T41" fmla="*/ 18 h 110"/>
                    <a:gd name="T42" fmla="*/ 109 w 157"/>
                    <a:gd name="T43" fmla="*/ 17 h 110"/>
                    <a:gd name="T44" fmla="*/ 107 w 157"/>
                    <a:gd name="T45" fmla="*/ 19 h 110"/>
                    <a:gd name="T46" fmla="*/ 107 w 157"/>
                    <a:gd name="T47" fmla="*/ 22 h 110"/>
                    <a:gd name="T48" fmla="*/ 108 w 157"/>
                    <a:gd name="T49" fmla="*/ 27 h 110"/>
                    <a:gd name="T50" fmla="*/ 114 w 157"/>
                    <a:gd name="T51" fmla="*/ 38 h 110"/>
                    <a:gd name="T52" fmla="*/ 128 w 157"/>
                    <a:gd name="T53" fmla="*/ 54 h 110"/>
                    <a:gd name="T54" fmla="*/ 128 w 157"/>
                    <a:gd name="T55" fmla="*/ 92 h 110"/>
                    <a:gd name="T56" fmla="*/ 102 w 157"/>
                    <a:gd name="T57" fmla="*/ 109 h 110"/>
                    <a:gd name="T58" fmla="*/ 53 w 157"/>
                    <a:gd name="T59" fmla="*/ 109 h 110"/>
                    <a:gd name="T60" fmla="*/ 77 w 157"/>
                    <a:gd name="T61" fmla="*/ 81 h 110"/>
                    <a:gd name="T62" fmla="*/ 102 w 157"/>
                    <a:gd name="T63" fmla="*/ 71 h 110"/>
                    <a:gd name="T64" fmla="*/ 104 w 157"/>
                    <a:gd name="T65" fmla="*/ 48 h 110"/>
                    <a:gd name="T66" fmla="*/ 91 w 157"/>
                    <a:gd name="T67" fmla="*/ 38 h 110"/>
                    <a:gd name="T68" fmla="*/ 54 w 157"/>
                    <a:gd name="T69" fmla="*/ 45 h 110"/>
                    <a:gd name="T70" fmla="*/ 53 w 157"/>
                    <a:gd name="T71" fmla="*/ 71 h 110"/>
                    <a:gd name="T72" fmla="*/ 77 w 157"/>
                    <a:gd name="T73" fmla="*/ 81 h 110"/>
                    <a:gd name="T74" fmla="*/ 78 w 157"/>
                    <a:gd name="T75" fmla="*/ 14 h 110"/>
                    <a:gd name="T76" fmla="*/ 78 w 157"/>
                    <a:gd name="T77" fmla="*/ 14 h 110"/>
                    <a:gd name="T78" fmla="*/ 65 w 157"/>
                    <a:gd name="T79" fmla="*/ 14 h 110"/>
                    <a:gd name="T80" fmla="*/ 61 w 157"/>
                    <a:gd name="T81" fmla="*/ 18 h 110"/>
                    <a:gd name="T82" fmla="*/ 61 w 157"/>
                    <a:gd name="T83" fmla="*/ 20 h 110"/>
                    <a:gd name="T84" fmla="*/ 62 w 157"/>
                    <a:gd name="T85" fmla="*/ 23 h 110"/>
                    <a:gd name="T86" fmla="*/ 65 w 157"/>
                    <a:gd name="T87" fmla="*/ 22 h 110"/>
                    <a:gd name="T88" fmla="*/ 90 w 157"/>
                    <a:gd name="T89" fmla="*/ 22 h 110"/>
                    <a:gd name="T90" fmla="*/ 93 w 157"/>
                    <a:gd name="T91" fmla="*/ 23 h 110"/>
                    <a:gd name="T92" fmla="*/ 94 w 157"/>
                    <a:gd name="T93" fmla="*/ 20 h 110"/>
                    <a:gd name="T94" fmla="*/ 94 w 157"/>
                    <a:gd name="T95" fmla="*/ 17 h 110"/>
                    <a:gd name="T96" fmla="*/ 90 w 157"/>
                    <a:gd name="T97" fmla="*/ 14 h 110"/>
                    <a:gd name="T98" fmla="*/ 78 w 157"/>
                    <a:gd name="T99" fmla="*/ 14 h 110"/>
                    <a:gd name="T100" fmla="*/ 78 w 157"/>
                    <a:gd name="T101" fmla="*/ 14 h 110"/>
                    <a:gd name="T102" fmla="*/ 78 w 157"/>
                    <a:gd name="T103"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7" h="110">
                      <a:moveTo>
                        <a:pt x="53" y="109"/>
                      </a:moveTo>
                      <a:cubicBezTo>
                        <a:pt x="40" y="109"/>
                        <a:pt x="30" y="104"/>
                        <a:pt x="27" y="92"/>
                      </a:cubicBezTo>
                      <a:cubicBezTo>
                        <a:pt x="24" y="78"/>
                        <a:pt x="23" y="63"/>
                        <a:pt x="30" y="49"/>
                      </a:cubicBezTo>
                      <a:cubicBezTo>
                        <a:pt x="32" y="44"/>
                        <a:pt x="36" y="41"/>
                        <a:pt x="41" y="38"/>
                      </a:cubicBezTo>
                      <a:cubicBezTo>
                        <a:pt x="46" y="36"/>
                        <a:pt x="49" y="32"/>
                        <a:pt x="48" y="26"/>
                      </a:cubicBezTo>
                      <a:cubicBezTo>
                        <a:pt x="47" y="24"/>
                        <a:pt x="48" y="22"/>
                        <a:pt x="48" y="19"/>
                      </a:cubicBezTo>
                      <a:cubicBezTo>
                        <a:pt x="48" y="18"/>
                        <a:pt x="46" y="17"/>
                        <a:pt x="45" y="16"/>
                      </a:cubicBezTo>
                      <a:cubicBezTo>
                        <a:pt x="45" y="17"/>
                        <a:pt x="43" y="19"/>
                        <a:pt x="43" y="19"/>
                      </a:cubicBezTo>
                      <a:cubicBezTo>
                        <a:pt x="44" y="29"/>
                        <a:pt x="39" y="33"/>
                        <a:pt x="32" y="36"/>
                      </a:cubicBezTo>
                      <a:cubicBezTo>
                        <a:pt x="27" y="38"/>
                        <a:pt x="23" y="40"/>
                        <a:pt x="19" y="41"/>
                      </a:cubicBezTo>
                      <a:cubicBezTo>
                        <a:pt x="15" y="42"/>
                        <a:pt x="10" y="41"/>
                        <a:pt x="7" y="38"/>
                      </a:cubicBezTo>
                      <a:cubicBezTo>
                        <a:pt x="0" y="32"/>
                        <a:pt x="0" y="22"/>
                        <a:pt x="8" y="17"/>
                      </a:cubicBezTo>
                      <a:cubicBezTo>
                        <a:pt x="14" y="13"/>
                        <a:pt x="20" y="11"/>
                        <a:pt x="26" y="8"/>
                      </a:cubicBezTo>
                      <a:cubicBezTo>
                        <a:pt x="42" y="2"/>
                        <a:pt x="58" y="0"/>
                        <a:pt x="75" y="0"/>
                      </a:cubicBezTo>
                      <a:cubicBezTo>
                        <a:pt x="85" y="0"/>
                        <a:pt x="95" y="1"/>
                        <a:pt x="105" y="2"/>
                      </a:cubicBezTo>
                      <a:cubicBezTo>
                        <a:pt x="118" y="4"/>
                        <a:pt x="131" y="8"/>
                        <a:pt x="143" y="14"/>
                      </a:cubicBezTo>
                      <a:cubicBezTo>
                        <a:pt x="146" y="16"/>
                        <a:pt x="149" y="18"/>
                        <a:pt x="151" y="21"/>
                      </a:cubicBezTo>
                      <a:cubicBezTo>
                        <a:pt x="157" y="31"/>
                        <a:pt x="150" y="41"/>
                        <a:pt x="138" y="41"/>
                      </a:cubicBezTo>
                      <a:cubicBezTo>
                        <a:pt x="130" y="40"/>
                        <a:pt x="122" y="37"/>
                        <a:pt x="115" y="31"/>
                      </a:cubicBezTo>
                      <a:cubicBezTo>
                        <a:pt x="113" y="28"/>
                        <a:pt x="111" y="25"/>
                        <a:pt x="112" y="21"/>
                      </a:cubicBezTo>
                      <a:cubicBezTo>
                        <a:pt x="112" y="20"/>
                        <a:pt x="112" y="19"/>
                        <a:pt x="111" y="18"/>
                      </a:cubicBezTo>
                      <a:cubicBezTo>
                        <a:pt x="111" y="18"/>
                        <a:pt x="110" y="17"/>
                        <a:pt x="109" y="17"/>
                      </a:cubicBezTo>
                      <a:cubicBezTo>
                        <a:pt x="109" y="16"/>
                        <a:pt x="107" y="18"/>
                        <a:pt x="107" y="19"/>
                      </a:cubicBezTo>
                      <a:cubicBezTo>
                        <a:pt x="107" y="20"/>
                        <a:pt x="107" y="21"/>
                        <a:pt x="107" y="22"/>
                      </a:cubicBezTo>
                      <a:cubicBezTo>
                        <a:pt x="107" y="23"/>
                        <a:pt x="108" y="25"/>
                        <a:pt x="108" y="27"/>
                      </a:cubicBezTo>
                      <a:cubicBezTo>
                        <a:pt x="106" y="33"/>
                        <a:pt x="109" y="35"/>
                        <a:pt x="114" y="38"/>
                      </a:cubicBezTo>
                      <a:cubicBezTo>
                        <a:pt x="120" y="42"/>
                        <a:pt x="125" y="47"/>
                        <a:pt x="128" y="54"/>
                      </a:cubicBezTo>
                      <a:cubicBezTo>
                        <a:pt x="130" y="60"/>
                        <a:pt x="130" y="86"/>
                        <a:pt x="128" y="92"/>
                      </a:cubicBezTo>
                      <a:cubicBezTo>
                        <a:pt x="124" y="102"/>
                        <a:pt x="115" y="110"/>
                        <a:pt x="102" y="109"/>
                      </a:cubicBezTo>
                      <a:cubicBezTo>
                        <a:pt x="98" y="109"/>
                        <a:pt x="61" y="109"/>
                        <a:pt x="53" y="109"/>
                      </a:cubicBezTo>
                      <a:close/>
                      <a:moveTo>
                        <a:pt x="77" y="81"/>
                      </a:moveTo>
                      <a:cubicBezTo>
                        <a:pt x="87" y="80"/>
                        <a:pt x="95" y="78"/>
                        <a:pt x="102" y="71"/>
                      </a:cubicBezTo>
                      <a:cubicBezTo>
                        <a:pt x="109" y="64"/>
                        <a:pt x="109" y="56"/>
                        <a:pt x="104" y="48"/>
                      </a:cubicBezTo>
                      <a:cubicBezTo>
                        <a:pt x="101" y="43"/>
                        <a:pt x="96" y="40"/>
                        <a:pt x="91" y="38"/>
                      </a:cubicBezTo>
                      <a:cubicBezTo>
                        <a:pt x="78" y="33"/>
                        <a:pt x="63" y="35"/>
                        <a:pt x="54" y="45"/>
                      </a:cubicBezTo>
                      <a:cubicBezTo>
                        <a:pt x="46" y="53"/>
                        <a:pt x="45" y="63"/>
                        <a:pt x="53" y="71"/>
                      </a:cubicBezTo>
                      <a:cubicBezTo>
                        <a:pt x="60" y="78"/>
                        <a:pt x="68" y="80"/>
                        <a:pt x="77" y="81"/>
                      </a:cubicBezTo>
                      <a:close/>
                      <a:moveTo>
                        <a:pt x="78" y="14"/>
                      </a:moveTo>
                      <a:cubicBezTo>
                        <a:pt x="78" y="14"/>
                        <a:pt x="78" y="14"/>
                        <a:pt x="78" y="14"/>
                      </a:cubicBezTo>
                      <a:cubicBezTo>
                        <a:pt x="73" y="14"/>
                        <a:pt x="69" y="14"/>
                        <a:pt x="65" y="14"/>
                      </a:cubicBezTo>
                      <a:cubicBezTo>
                        <a:pt x="62" y="14"/>
                        <a:pt x="61" y="15"/>
                        <a:pt x="61" y="18"/>
                      </a:cubicBezTo>
                      <a:cubicBezTo>
                        <a:pt x="61" y="18"/>
                        <a:pt x="61" y="19"/>
                        <a:pt x="61" y="20"/>
                      </a:cubicBezTo>
                      <a:cubicBezTo>
                        <a:pt x="61" y="21"/>
                        <a:pt x="61" y="22"/>
                        <a:pt x="62" y="23"/>
                      </a:cubicBezTo>
                      <a:cubicBezTo>
                        <a:pt x="63" y="22"/>
                        <a:pt x="64" y="22"/>
                        <a:pt x="65" y="22"/>
                      </a:cubicBezTo>
                      <a:cubicBezTo>
                        <a:pt x="71" y="17"/>
                        <a:pt x="84" y="17"/>
                        <a:pt x="90" y="22"/>
                      </a:cubicBezTo>
                      <a:cubicBezTo>
                        <a:pt x="91" y="22"/>
                        <a:pt x="92" y="23"/>
                        <a:pt x="93" y="23"/>
                      </a:cubicBezTo>
                      <a:cubicBezTo>
                        <a:pt x="94" y="22"/>
                        <a:pt x="94" y="21"/>
                        <a:pt x="94" y="20"/>
                      </a:cubicBezTo>
                      <a:cubicBezTo>
                        <a:pt x="94" y="19"/>
                        <a:pt x="94" y="18"/>
                        <a:pt x="94" y="17"/>
                      </a:cubicBezTo>
                      <a:cubicBezTo>
                        <a:pt x="94" y="15"/>
                        <a:pt x="93" y="14"/>
                        <a:pt x="90" y="14"/>
                      </a:cubicBezTo>
                      <a:cubicBezTo>
                        <a:pt x="86" y="14"/>
                        <a:pt x="82" y="14"/>
                        <a:pt x="78" y="14"/>
                      </a:cubicBezTo>
                      <a:close/>
                      <a:moveTo>
                        <a:pt x="78" y="14"/>
                      </a:moveTo>
                      <a:cubicBezTo>
                        <a:pt x="78" y="14"/>
                        <a:pt x="78" y="14"/>
                        <a:pt x="78"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sp>
              <p:nvSpPr>
                <p:cNvPr id="103" name="Freeform 6"/>
                <p:cNvSpPr>
                  <a:spLocks noEditPoints="1"/>
                </p:cNvSpPr>
                <p:nvPr/>
              </p:nvSpPr>
              <p:spPr bwMode="auto">
                <a:xfrm>
                  <a:off x="5784850" y="2281238"/>
                  <a:ext cx="138113" cy="100013"/>
                </a:xfrm>
                <a:custGeom>
                  <a:avLst/>
                  <a:gdLst>
                    <a:gd name="T0" fmla="*/ 19 w 36"/>
                    <a:gd name="T1" fmla="*/ 26 h 26"/>
                    <a:gd name="T2" fmla="*/ 5 w 36"/>
                    <a:gd name="T3" fmla="*/ 22 h 26"/>
                    <a:gd name="T4" fmla="*/ 5 w 36"/>
                    <a:gd name="T5" fmla="*/ 5 h 26"/>
                    <a:gd name="T6" fmla="*/ 29 w 36"/>
                    <a:gd name="T7" fmla="*/ 5 h 26"/>
                    <a:gd name="T8" fmla="*/ 28 w 36"/>
                    <a:gd name="T9" fmla="*/ 23 h 26"/>
                    <a:gd name="T10" fmla="*/ 19 w 36"/>
                    <a:gd name="T11" fmla="*/ 26 h 26"/>
                    <a:gd name="T12" fmla="*/ 19 w 36"/>
                    <a:gd name="T13" fmla="*/ 26 h 26"/>
                    <a:gd name="T14" fmla="*/ 19 w 36"/>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6">
                      <a:moveTo>
                        <a:pt x="19" y="26"/>
                      </a:moveTo>
                      <a:cubicBezTo>
                        <a:pt x="13" y="26"/>
                        <a:pt x="9" y="25"/>
                        <a:pt x="5" y="22"/>
                      </a:cubicBezTo>
                      <a:cubicBezTo>
                        <a:pt x="0" y="17"/>
                        <a:pt x="0" y="10"/>
                        <a:pt x="5" y="5"/>
                      </a:cubicBezTo>
                      <a:cubicBezTo>
                        <a:pt x="12" y="0"/>
                        <a:pt x="23" y="0"/>
                        <a:pt x="29" y="5"/>
                      </a:cubicBezTo>
                      <a:cubicBezTo>
                        <a:pt x="36" y="10"/>
                        <a:pt x="35" y="19"/>
                        <a:pt x="28" y="23"/>
                      </a:cubicBezTo>
                      <a:cubicBezTo>
                        <a:pt x="25" y="25"/>
                        <a:pt x="21" y="26"/>
                        <a:pt x="19" y="26"/>
                      </a:cubicBezTo>
                      <a:close/>
                      <a:moveTo>
                        <a:pt x="19" y="26"/>
                      </a:moveTo>
                      <a:cubicBezTo>
                        <a:pt x="19" y="26"/>
                        <a:pt x="19" y="26"/>
                        <a:pt x="19"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grpSp>
          <p:grpSp>
            <p:nvGrpSpPr>
              <p:cNvPr id="96" name="Group 95"/>
              <p:cNvGrpSpPr/>
              <p:nvPr/>
            </p:nvGrpSpPr>
            <p:grpSpPr>
              <a:xfrm>
                <a:off x="5778097" y="2301136"/>
                <a:ext cx="343041" cy="242039"/>
                <a:chOff x="5556250" y="2120900"/>
                <a:chExt cx="598488" cy="422275"/>
              </a:xfrm>
              <a:grpFill/>
            </p:grpSpPr>
            <p:sp>
              <p:nvSpPr>
                <p:cNvPr id="100" name="Freeform 5"/>
                <p:cNvSpPr>
                  <a:spLocks noEditPoints="1"/>
                </p:cNvSpPr>
                <p:nvPr/>
              </p:nvSpPr>
              <p:spPr bwMode="auto">
                <a:xfrm>
                  <a:off x="5556250" y="2120900"/>
                  <a:ext cx="598488" cy="422275"/>
                </a:xfrm>
                <a:custGeom>
                  <a:avLst/>
                  <a:gdLst>
                    <a:gd name="T0" fmla="*/ 53 w 157"/>
                    <a:gd name="T1" fmla="*/ 109 h 110"/>
                    <a:gd name="T2" fmla="*/ 27 w 157"/>
                    <a:gd name="T3" fmla="*/ 92 h 110"/>
                    <a:gd name="T4" fmla="*/ 30 w 157"/>
                    <a:gd name="T5" fmla="*/ 49 h 110"/>
                    <a:gd name="T6" fmla="*/ 41 w 157"/>
                    <a:gd name="T7" fmla="*/ 38 h 110"/>
                    <a:gd name="T8" fmla="*/ 48 w 157"/>
                    <a:gd name="T9" fmla="*/ 26 h 110"/>
                    <a:gd name="T10" fmla="*/ 48 w 157"/>
                    <a:gd name="T11" fmla="*/ 19 h 110"/>
                    <a:gd name="T12" fmla="*/ 45 w 157"/>
                    <a:gd name="T13" fmla="*/ 16 h 110"/>
                    <a:gd name="T14" fmla="*/ 43 w 157"/>
                    <a:gd name="T15" fmla="*/ 19 h 110"/>
                    <a:gd name="T16" fmla="*/ 32 w 157"/>
                    <a:gd name="T17" fmla="*/ 36 h 110"/>
                    <a:gd name="T18" fmla="*/ 19 w 157"/>
                    <a:gd name="T19" fmla="*/ 41 h 110"/>
                    <a:gd name="T20" fmla="*/ 7 w 157"/>
                    <a:gd name="T21" fmla="*/ 38 h 110"/>
                    <a:gd name="T22" fmla="*/ 8 w 157"/>
                    <a:gd name="T23" fmla="*/ 17 h 110"/>
                    <a:gd name="T24" fmla="*/ 26 w 157"/>
                    <a:gd name="T25" fmla="*/ 8 h 110"/>
                    <a:gd name="T26" fmla="*/ 75 w 157"/>
                    <a:gd name="T27" fmla="*/ 0 h 110"/>
                    <a:gd name="T28" fmla="*/ 105 w 157"/>
                    <a:gd name="T29" fmla="*/ 2 h 110"/>
                    <a:gd name="T30" fmla="*/ 143 w 157"/>
                    <a:gd name="T31" fmla="*/ 14 h 110"/>
                    <a:gd name="T32" fmla="*/ 151 w 157"/>
                    <a:gd name="T33" fmla="*/ 21 h 110"/>
                    <a:gd name="T34" fmla="*/ 138 w 157"/>
                    <a:gd name="T35" fmla="*/ 41 h 110"/>
                    <a:gd name="T36" fmla="*/ 115 w 157"/>
                    <a:gd name="T37" fmla="*/ 31 h 110"/>
                    <a:gd name="T38" fmla="*/ 112 w 157"/>
                    <a:gd name="T39" fmla="*/ 21 h 110"/>
                    <a:gd name="T40" fmla="*/ 111 w 157"/>
                    <a:gd name="T41" fmla="*/ 18 h 110"/>
                    <a:gd name="T42" fmla="*/ 109 w 157"/>
                    <a:gd name="T43" fmla="*/ 17 h 110"/>
                    <a:gd name="T44" fmla="*/ 107 w 157"/>
                    <a:gd name="T45" fmla="*/ 19 h 110"/>
                    <a:gd name="T46" fmla="*/ 107 w 157"/>
                    <a:gd name="T47" fmla="*/ 22 h 110"/>
                    <a:gd name="T48" fmla="*/ 108 w 157"/>
                    <a:gd name="T49" fmla="*/ 27 h 110"/>
                    <a:gd name="T50" fmla="*/ 114 w 157"/>
                    <a:gd name="T51" fmla="*/ 38 h 110"/>
                    <a:gd name="T52" fmla="*/ 128 w 157"/>
                    <a:gd name="T53" fmla="*/ 54 h 110"/>
                    <a:gd name="T54" fmla="*/ 128 w 157"/>
                    <a:gd name="T55" fmla="*/ 92 h 110"/>
                    <a:gd name="T56" fmla="*/ 102 w 157"/>
                    <a:gd name="T57" fmla="*/ 109 h 110"/>
                    <a:gd name="T58" fmla="*/ 53 w 157"/>
                    <a:gd name="T59" fmla="*/ 109 h 110"/>
                    <a:gd name="T60" fmla="*/ 77 w 157"/>
                    <a:gd name="T61" fmla="*/ 81 h 110"/>
                    <a:gd name="T62" fmla="*/ 102 w 157"/>
                    <a:gd name="T63" fmla="*/ 71 h 110"/>
                    <a:gd name="T64" fmla="*/ 104 w 157"/>
                    <a:gd name="T65" fmla="*/ 48 h 110"/>
                    <a:gd name="T66" fmla="*/ 91 w 157"/>
                    <a:gd name="T67" fmla="*/ 38 h 110"/>
                    <a:gd name="T68" fmla="*/ 54 w 157"/>
                    <a:gd name="T69" fmla="*/ 45 h 110"/>
                    <a:gd name="T70" fmla="*/ 53 w 157"/>
                    <a:gd name="T71" fmla="*/ 71 h 110"/>
                    <a:gd name="T72" fmla="*/ 77 w 157"/>
                    <a:gd name="T73" fmla="*/ 81 h 110"/>
                    <a:gd name="T74" fmla="*/ 78 w 157"/>
                    <a:gd name="T75" fmla="*/ 14 h 110"/>
                    <a:gd name="T76" fmla="*/ 78 w 157"/>
                    <a:gd name="T77" fmla="*/ 14 h 110"/>
                    <a:gd name="T78" fmla="*/ 65 w 157"/>
                    <a:gd name="T79" fmla="*/ 14 h 110"/>
                    <a:gd name="T80" fmla="*/ 61 w 157"/>
                    <a:gd name="T81" fmla="*/ 18 h 110"/>
                    <a:gd name="T82" fmla="*/ 61 w 157"/>
                    <a:gd name="T83" fmla="*/ 20 h 110"/>
                    <a:gd name="T84" fmla="*/ 62 w 157"/>
                    <a:gd name="T85" fmla="*/ 23 h 110"/>
                    <a:gd name="T86" fmla="*/ 65 w 157"/>
                    <a:gd name="T87" fmla="*/ 22 h 110"/>
                    <a:gd name="T88" fmla="*/ 90 w 157"/>
                    <a:gd name="T89" fmla="*/ 22 h 110"/>
                    <a:gd name="T90" fmla="*/ 93 w 157"/>
                    <a:gd name="T91" fmla="*/ 23 h 110"/>
                    <a:gd name="T92" fmla="*/ 94 w 157"/>
                    <a:gd name="T93" fmla="*/ 20 h 110"/>
                    <a:gd name="T94" fmla="*/ 94 w 157"/>
                    <a:gd name="T95" fmla="*/ 17 h 110"/>
                    <a:gd name="T96" fmla="*/ 90 w 157"/>
                    <a:gd name="T97" fmla="*/ 14 h 110"/>
                    <a:gd name="T98" fmla="*/ 78 w 157"/>
                    <a:gd name="T99" fmla="*/ 14 h 110"/>
                    <a:gd name="T100" fmla="*/ 78 w 157"/>
                    <a:gd name="T101" fmla="*/ 14 h 110"/>
                    <a:gd name="T102" fmla="*/ 78 w 157"/>
                    <a:gd name="T103"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7" h="110">
                      <a:moveTo>
                        <a:pt x="53" y="109"/>
                      </a:moveTo>
                      <a:cubicBezTo>
                        <a:pt x="40" y="109"/>
                        <a:pt x="30" y="104"/>
                        <a:pt x="27" y="92"/>
                      </a:cubicBezTo>
                      <a:cubicBezTo>
                        <a:pt x="24" y="78"/>
                        <a:pt x="23" y="63"/>
                        <a:pt x="30" y="49"/>
                      </a:cubicBezTo>
                      <a:cubicBezTo>
                        <a:pt x="32" y="44"/>
                        <a:pt x="36" y="41"/>
                        <a:pt x="41" y="38"/>
                      </a:cubicBezTo>
                      <a:cubicBezTo>
                        <a:pt x="46" y="36"/>
                        <a:pt x="49" y="32"/>
                        <a:pt x="48" y="26"/>
                      </a:cubicBezTo>
                      <a:cubicBezTo>
                        <a:pt x="47" y="24"/>
                        <a:pt x="48" y="22"/>
                        <a:pt x="48" y="19"/>
                      </a:cubicBezTo>
                      <a:cubicBezTo>
                        <a:pt x="48" y="18"/>
                        <a:pt x="46" y="17"/>
                        <a:pt x="45" y="16"/>
                      </a:cubicBezTo>
                      <a:cubicBezTo>
                        <a:pt x="45" y="17"/>
                        <a:pt x="43" y="19"/>
                        <a:pt x="43" y="19"/>
                      </a:cubicBezTo>
                      <a:cubicBezTo>
                        <a:pt x="44" y="29"/>
                        <a:pt x="39" y="33"/>
                        <a:pt x="32" y="36"/>
                      </a:cubicBezTo>
                      <a:cubicBezTo>
                        <a:pt x="27" y="38"/>
                        <a:pt x="23" y="40"/>
                        <a:pt x="19" y="41"/>
                      </a:cubicBezTo>
                      <a:cubicBezTo>
                        <a:pt x="15" y="42"/>
                        <a:pt x="10" y="41"/>
                        <a:pt x="7" y="38"/>
                      </a:cubicBezTo>
                      <a:cubicBezTo>
                        <a:pt x="0" y="32"/>
                        <a:pt x="0" y="22"/>
                        <a:pt x="8" y="17"/>
                      </a:cubicBezTo>
                      <a:cubicBezTo>
                        <a:pt x="14" y="13"/>
                        <a:pt x="20" y="11"/>
                        <a:pt x="26" y="8"/>
                      </a:cubicBezTo>
                      <a:cubicBezTo>
                        <a:pt x="42" y="2"/>
                        <a:pt x="58" y="0"/>
                        <a:pt x="75" y="0"/>
                      </a:cubicBezTo>
                      <a:cubicBezTo>
                        <a:pt x="85" y="0"/>
                        <a:pt x="95" y="1"/>
                        <a:pt x="105" y="2"/>
                      </a:cubicBezTo>
                      <a:cubicBezTo>
                        <a:pt x="118" y="4"/>
                        <a:pt x="131" y="8"/>
                        <a:pt x="143" y="14"/>
                      </a:cubicBezTo>
                      <a:cubicBezTo>
                        <a:pt x="146" y="16"/>
                        <a:pt x="149" y="18"/>
                        <a:pt x="151" y="21"/>
                      </a:cubicBezTo>
                      <a:cubicBezTo>
                        <a:pt x="157" y="31"/>
                        <a:pt x="150" y="41"/>
                        <a:pt x="138" y="41"/>
                      </a:cubicBezTo>
                      <a:cubicBezTo>
                        <a:pt x="130" y="40"/>
                        <a:pt x="122" y="37"/>
                        <a:pt x="115" y="31"/>
                      </a:cubicBezTo>
                      <a:cubicBezTo>
                        <a:pt x="113" y="28"/>
                        <a:pt x="111" y="25"/>
                        <a:pt x="112" y="21"/>
                      </a:cubicBezTo>
                      <a:cubicBezTo>
                        <a:pt x="112" y="20"/>
                        <a:pt x="112" y="19"/>
                        <a:pt x="111" y="18"/>
                      </a:cubicBezTo>
                      <a:cubicBezTo>
                        <a:pt x="111" y="18"/>
                        <a:pt x="110" y="17"/>
                        <a:pt x="109" y="17"/>
                      </a:cubicBezTo>
                      <a:cubicBezTo>
                        <a:pt x="109" y="16"/>
                        <a:pt x="107" y="18"/>
                        <a:pt x="107" y="19"/>
                      </a:cubicBezTo>
                      <a:cubicBezTo>
                        <a:pt x="107" y="20"/>
                        <a:pt x="107" y="21"/>
                        <a:pt x="107" y="22"/>
                      </a:cubicBezTo>
                      <a:cubicBezTo>
                        <a:pt x="107" y="23"/>
                        <a:pt x="108" y="25"/>
                        <a:pt x="108" y="27"/>
                      </a:cubicBezTo>
                      <a:cubicBezTo>
                        <a:pt x="106" y="33"/>
                        <a:pt x="109" y="35"/>
                        <a:pt x="114" y="38"/>
                      </a:cubicBezTo>
                      <a:cubicBezTo>
                        <a:pt x="120" y="42"/>
                        <a:pt x="125" y="47"/>
                        <a:pt x="128" y="54"/>
                      </a:cubicBezTo>
                      <a:cubicBezTo>
                        <a:pt x="130" y="60"/>
                        <a:pt x="130" y="86"/>
                        <a:pt x="128" y="92"/>
                      </a:cubicBezTo>
                      <a:cubicBezTo>
                        <a:pt x="124" y="102"/>
                        <a:pt x="115" y="110"/>
                        <a:pt x="102" y="109"/>
                      </a:cubicBezTo>
                      <a:cubicBezTo>
                        <a:pt x="98" y="109"/>
                        <a:pt x="61" y="109"/>
                        <a:pt x="53" y="109"/>
                      </a:cubicBezTo>
                      <a:close/>
                      <a:moveTo>
                        <a:pt x="77" y="81"/>
                      </a:moveTo>
                      <a:cubicBezTo>
                        <a:pt x="87" y="80"/>
                        <a:pt x="95" y="78"/>
                        <a:pt x="102" y="71"/>
                      </a:cubicBezTo>
                      <a:cubicBezTo>
                        <a:pt x="109" y="64"/>
                        <a:pt x="109" y="56"/>
                        <a:pt x="104" y="48"/>
                      </a:cubicBezTo>
                      <a:cubicBezTo>
                        <a:pt x="101" y="43"/>
                        <a:pt x="96" y="40"/>
                        <a:pt x="91" y="38"/>
                      </a:cubicBezTo>
                      <a:cubicBezTo>
                        <a:pt x="78" y="33"/>
                        <a:pt x="63" y="35"/>
                        <a:pt x="54" y="45"/>
                      </a:cubicBezTo>
                      <a:cubicBezTo>
                        <a:pt x="46" y="53"/>
                        <a:pt x="45" y="63"/>
                        <a:pt x="53" y="71"/>
                      </a:cubicBezTo>
                      <a:cubicBezTo>
                        <a:pt x="60" y="78"/>
                        <a:pt x="68" y="80"/>
                        <a:pt x="77" y="81"/>
                      </a:cubicBezTo>
                      <a:close/>
                      <a:moveTo>
                        <a:pt x="78" y="14"/>
                      </a:moveTo>
                      <a:cubicBezTo>
                        <a:pt x="78" y="14"/>
                        <a:pt x="78" y="14"/>
                        <a:pt x="78" y="14"/>
                      </a:cubicBezTo>
                      <a:cubicBezTo>
                        <a:pt x="73" y="14"/>
                        <a:pt x="69" y="14"/>
                        <a:pt x="65" y="14"/>
                      </a:cubicBezTo>
                      <a:cubicBezTo>
                        <a:pt x="62" y="14"/>
                        <a:pt x="61" y="15"/>
                        <a:pt x="61" y="18"/>
                      </a:cubicBezTo>
                      <a:cubicBezTo>
                        <a:pt x="61" y="18"/>
                        <a:pt x="61" y="19"/>
                        <a:pt x="61" y="20"/>
                      </a:cubicBezTo>
                      <a:cubicBezTo>
                        <a:pt x="61" y="21"/>
                        <a:pt x="61" y="22"/>
                        <a:pt x="62" y="23"/>
                      </a:cubicBezTo>
                      <a:cubicBezTo>
                        <a:pt x="63" y="22"/>
                        <a:pt x="64" y="22"/>
                        <a:pt x="65" y="22"/>
                      </a:cubicBezTo>
                      <a:cubicBezTo>
                        <a:pt x="71" y="17"/>
                        <a:pt x="84" y="17"/>
                        <a:pt x="90" y="22"/>
                      </a:cubicBezTo>
                      <a:cubicBezTo>
                        <a:pt x="91" y="22"/>
                        <a:pt x="92" y="23"/>
                        <a:pt x="93" y="23"/>
                      </a:cubicBezTo>
                      <a:cubicBezTo>
                        <a:pt x="94" y="22"/>
                        <a:pt x="94" y="21"/>
                        <a:pt x="94" y="20"/>
                      </a:cubicBezTo>
                      <a:cubicBezTo>
                        <a:pt x="94" y="19"/>
                        <a:pt x="94" y="18"/>
                        <a:pt x="94" y="17"/>
                      </a:cubicBezTo>
                      <a:cubicBezTo>
                        <a:pt x="94" y="15"/>
                        <a:pt x="93" y="14"/>
                        <a:pt x="90" y="14"/>
                      </a:cubicBezTo>
                      <a:cubicBezTo>
                        <a:pt x="86" y="14"/>
                        <a:pt x="82" y="14"/>
                        <a:pt x="78" y="14"/>
                      </a:cubicBezTo>
                      <a:close/>
                      <a:moveTo>
                        <a:pt x="78" y="14"/>
                      </a:moveTo>
                      <a:cubicBezTo>
                        <a:pt x="78" y="14"/>
                        <a:pt x="78" y="14"/>
                        <a:pt x="78"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sp>
              <p:nvSpPr>
                <p:cNvPr id="101" name="Freeform 6"/>
                <p:cNvSpPr>
                  <a:spLocks noEditPoints="1"/>
                </p:cNvSpPr>
                <p:nvPr/>
              </p:nvSpPr>
              <p:spPr bwMode="auto">
                <a:xfrm>
                  <a:off x="5784850" y="2281238"/>
                  <a:ext cx="138113" cy="100013"/>
                </a:xfrm>
                <a:custGeom>
                  <a:avLst/>
                  <a:gdLst>
                    <a:gd name="T0" fmla="*/ 19 w 36"/>
                    <a:gd name="T1" fmla="*/ 26 h 26"/>
                    <a:gd name="T2" fmla="*/ 5 w 36"/>
                    <a:gd name="T3" fmla="*/ 22 h 26"/>
                    <a:gd name="T4" fmla="*/ 5 w 36"/>
                    <a:gd name="T5" fmla="*/ 5 h 26"/>
                    <a:gd name="T6" fmla="*/ 29 w 36"/>
                    <a:gd name="T7" fmla="*/ 5 h 26"/>
                    <a:gd name="T8" fmla="*/ 28 w 36"/>
                    <a:gd name="T9" fmla="*/ 23 h 26"/>
                    <a:gd name="T10" fmla="*/ 19 w 36"/>
                    <a:gd name="T11" fmla="*/ 26 h 26"/>
                    <a:gd name="T12" fmla="*/ 19 w 36"/>
                    <a:gd name="T13" fmla="*/ 26 h 26"/>
                    <a:gd name="T14" fmla="*/ 19 w 36"/>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6">
                      <a:moveTo>
                        <a:pt x="19" y="26"/>
                      </a:moveTo>
                      <a:cubicBezTo>
                        <a:pt x="13" y="26"/>
                        <a:pt x="9" y="25"/>
                        <a:pt x="5" y="22"/>
                      </a:cubicBezTo>
                      <a:cubicBezTo>
                        <a:pt x="0" y="17"/>
                        <a:pt x="0" y="10"/>
                        <a:pt x="5" y="5"/>
                      </a:cubicBezTo>
                      <a:cubicBezTo>
                        <a:pt x="12" y="0"/>
                        <a:pt x="23" y="0"/>
                        <a:pt x="29" y="5"/>
                      </a:cubicBezTo>
                      <a:cubicBezTo>
                        <a:pt x="36" y="10"/>
                        <a:pt x="35" y="19"/>
                        <a:pt x="28" y="23"/>
                      </a:cubicBezTo>
                      <a:cubicBezTo>
                        <a:pt x="25" y="25"/>
                        <a:pt x="21" y="26"/>
                        <a:pt x="19" y="26"/>
                      </a:cubicBezTo>
                      <a:close/>
                      <a:moveTo>
                        <a:pt x="19" y="26"/>
                      </a:moveTo>
                      <a:cubicBezTo>
                        <a:pt x="19" y="26"/>
                        <a:pt x="19" y="26"/>
                        <a:pt x="19"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grpSp>
          <p:grpSp>
            <p:nvGrpSpPr>
              <p:cNvPr id="97" name="Group 96"/>
              <p:cNvGrpSpPr/>
              <p:nvPr/>
            </p:nvGrpSpPr>
            <p:grpSpPr>
              <a:xfrm>
                <a:off x="5778097" y="2582872"/>
                <a:ext cx="343041" cy="242039"/>
                <a:chOff x="5556250" y="2120900"/>
                <a:chExt cx="598488" cy="422275"/>
              </a:xfrm>
              <a:grpFill/>
            </p:grpSpPr>
            <p:sp>
              <p:nvSpPr>
                <p:cNvPr id="98" name="Freeform 5"/>
                <p:cNvSpPr>
                  <a:spLocks noEditPoints="1"/>
                </p:cNvSpPr>
                <p:nvPr/>
              </p:nvSpPr>
              <p:spPr bwMode="auto">
                <a:xfrm>
                  <a:off x="5556250" y="2120900"/>
                  <a:ext cx="598488" cy="422275"/>
                </a:xfrm>
                <a:custGeom>
                  <a:avLst/>
                  <a:gdLst>
                    <a:gd name="T0" fmla="*/ 53 w 157"/>
                    <a:gd name="T1" fmla="*/ 109 h 110"/>
                    <a:gd name="T2" fmla="*/ 27 w 157"/>
                    <a:gd name="T3" fmla="*/ 92 h 110"/>
                    <a:gd name="T4" fmla="*/ 30 w 157"/>
                    <a:gd name="T5" fmla="*/ 49 h 110"/>
                    <a:gd name="T6" fmla="*/ 41 w 157"/>
                    <a:gd name="T7" fmla="*/ 38 h 110"/>
                    <a:gd name="T8" fmla="*/ 48 w 157"/>
                    <a:gd name="T9" fmla="*/ 26 h 110"/>
                    <a:gd name="T10" fmla="*/ 48 w 157"/>
                    <a:gd name="T11" fmla="*/ 19 h 110"/>
                    <a:gd name="T12" fmla="*/ 45 w 157"/>
                    <a:gd name="T13" fmla="*/ 16 h 110"/>
                    <a:gd name="T14" fmla="*/ 43 w 157"/>
                    <a:gd name="T15" fmla="*/ 19 h 110"/>
                    <a:gd name="T16" fmla="*/ 32 w 157"/>
                    <a:gd name="T17" fmla="*/ 36 h 110"/>
                    <a:gd name="T18" fmla="*/ 19 w 157"/>
                    <a:gd name="T19" fmla="*/ 41 h 110"/>
                    <a:gd name="T20" fmla="*/ 7 w 157"/>
                    <a:gd name="T21" fmla="*/ 38 h 110"/>
                    <a:gd name="T22" fmla="*/ 8 w 157"/>
                    <a:gd name="T23" fmla="*/ 17 h 110"/>
                    <a:gd name="T24" fmla="*/ 26 w 157"/>
                    <a:gd name="T25" fmla="*/ 8 h 110"/>
                    <a:gd name="T26" fmla="*/ 75 w 157"/>
                    <a:gd name="T27" fmla="*/ 0 h 110"/>
                    <a:gd name="T28" fmla="*/ 105 w 157"/>
                    <a:gd name="T29" fmla="*/ 2 h 110"/>
                    <a:gd name="T30" fmla="*/ 143 w 157"/>
                    <a:gd name="T31" fmla="*/ 14 h 110"/>
                    <a:gd name="T32" fmla="*/ 151 w 157"/>
                    <a:gd name="T33" fmla="*/ 21 h 110"/>
                    <a:gd name="T34" fmla="*/ 138 w 157"/>
                    <a:gd name="T35" fmla="*/ 41 h 110"/>
                    <a:gd name="T36" fmla="*/ 115 w 157"/>
                    <a:gd name="T37" fmla="*/ 31 h 110"/>
                    <a:gd name="T38" fmla="*/ 112 w 157"/>
                    <a:gd name="T39" fmla="*/ 21 h 110"/>
                    <a:gd name="T40" fmla="*/ 111 w 157"/>
                    <a:gd name="T41" fmla="*/ 18 h 110"/>
                    <a:gd name="T42" fmla="*/ 109 w 157"/>
                    <a:gd name="T43" fmla="*/ 17 h 110"/>
                    <a:gd name="T44" fmla="*/ 107 w 157"/>
                    <a:gd name="T45" fmla="*/ 19 h 110"/>
                    <a:gd name="T46" fmla="*/ 107 w 157"/>
                    <a:gd name="T47" fmla="*/ 22 h 110"/>
                    <a:gd name="T48" fmla="*/ 108 w 157"/>
                    <a:gd name="T49" fmla="*/ 27 h 110"/>
                    <a:gd name="T50" fmla="*/ 114 w 157"/>
                    <a:gd name="T51" fmla="*/ 38 h 110"/>
                    <a:gd name="T52" fmla="*/ 128 w 157"/>
                    <a:gd name="T53" fmla="*/ 54 h 110"/>
                    <a:gd name="T54" fmla="*/ 128 w 157"/>
                    <a:gd name="T55" fmla="*/ 92 h 110"/>
                    <a:gd name="T56" fmla="*/ 102 w 157"/>
                    <a:gd name="T57" fmla="*/ 109 h 110"/>
                    <a:gd name="T58" fmla="*/ 53 w 157"/>
                    <a:gd name="T59" fmla="*/ 109 h 110"/>
                    <a:gd name="T60" fmla="*/ 77 w 157"/>
                    <a:gd name="T61" fmla="*/ 81 h 110"/>
                    <a:gd name="T62" fmla="*/ 102 w 157"/>
                    <a:gd name="T63" fmla="*/ 71 h 110"/>
                    <a:gd name="T64" fmla="*/ 104 w 157"/>
                    <a:gd name="T65" fmla="*/ 48 h 110"/>
                    <a:gd name="T66" fmla="*/ 91 w 157"/>
                    <a:gd name="T67" fmla="*/ 38 h 110"/>
                    <a:gd name="T68" fmla="*/ 54 w 157"/>
                    <a:gd name="T69" fmla="*/ 45 h 110"/>
                    <a:gd name="T70" fmla="*/ 53 w 157"/>
                    <a:gd name="T71" fmla="*/ 71 h 110"/>
                    <a:gd name="T72" fmla="*/ 77 w 157"/>
                    <a:gd name="T73" fmla="*/ 81 h 110"/>
                    <a:gd name="T74" fmla="*/ 78 w 157"/>
                    <a:gd name="T75" fmla="*/ 14 h 110"/>
                    <a:gd name="T76" fmla="*/ 78 w 157"/>
                    <a:gd name="T77" fmla="*/ 14 h 110"/>
                    <a:gd name="T78" fmla="*/ 65 w 157"/>
                    <a:gd name="T79" fmla="*/ 14 h 110"/>
                    <a:gd name="T80" fmla="*/ 61 w 157"/>
                    <a:gd name="T81" fmla="*/ 18 h 110"/>
                    <a:gd name="T82" fmla="*/ 61 w 157"/>
                    <a:gd name="T83" fmla="*/ 20 h 110"/>
                    <a:gd name="T84" fmla="*/ 62 w 157"/>
                    <a:gd name="T85" fmla="*/ 23 h 110"/>
                    <a:gd name="T86" fmla="*/ 65 w 157"/>
                    <a:gd name="T87" fmla="*/ 22 h 110"/>
                    <a:gd name="T88" fmla="*/ 90 w 157"/>
                    <a:gd name="T89" fmla="*/ 22 h 110"/>
                    <a:gd name="T90" fmla="*/ 93 w 157"/>
                    <a:gd name="T91" fmla="*/ 23 h 110"/>
                    <a:gd name="T92" fmla="*/ 94 w 157"/>
                    <a:gd name="T93" fmla="*/ 20 h 110"/>
                    <a:gd name="T94" fmla="*/ 94 w 157"/>
                    <a:gd name="T95" fmla="*/ 17 h 110"/>
                    <a:gd name="T96" fmla="*/ 90 w 157"/>
                    <a:gd name="T97" fmla="*/ 14 h 110"/>
                    <a:gd name="T98" fmla="*/ 78 w 157"/>
                    <a:gd name="T99" fmla="*/ 14 h 110"/>
                    <a:gd name="T100" fmla="*/ 78 w 157"/>
                    <a:gd name="T101" fmla="*/ 14 h 110"/>
                    <a:gd name="T102" fmla="*/ 78 w 157"/>
                    <a:gd name="T103"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7" h="110">
                      <a:moveTo>
                        <a:pt x="53" y="109"/>
                      </a:moveTo>
                      <a:cubicBezTo>
                        <a:pt x="40" y="109"/>
                        <a:pt x="30" y="104"/>
                        <a:pt x="27" y="92"/>
                      </a:cubicBezTo>
                      <a:cubicBezTo>
                        <a:pt x="24" y="78"/>
                        <a:pt x="23" y="63"/>
                        <a:pt x="30" y="49"/>
                      </a:cubicBezTo>
                      <a:cubicBezTo>
                        <a:pt x="32" y="44"/>
                        <a:pt x="36" y="41"/>
                        <a:pt x="41" y="38"/>
                      </a:cubicBezTo>
                      <a:cubicBezTo>
                        <a:pt x="46" y="36"/>
                        <a:pt x="49" y="32"/>
                        <a:pt x="48" y="26"/>
                      </a:cubicBezTo>
                      <a:cubicBezTo>
                        <a:pt x="47" y="24"/>
                        <a:pt x="48" y="22"/>
                        <a:pt x="48" y="19"/>
                      </a:cubicBezTo>
                      <a:cubicBezTo>
                        <a:pt x="48" y="18"/>
                        <a:pt x="46" y="17"/>
                        <a:pt x="45" y="16"/>
                      </a:cubicBezTo>
                      <a:cubicBezTo>
                        <a:pt x="45" y="17"/>
                        <a:pt x="43" y="19"/>
                        <a:pt x="43" y="19"/>
                      </a:cubicBezTo>
                      <a:cubicBezTo>
                        <a:pt x="44" y="29"/>
                        <a:pt x="39" y="33"/>
                        <a:pt x="32" y="36"/>
                      </a:cubicBezTo>
                      <a:cubicBezTo>
                        <a:pt x="27" y="38"/>
                        <a:pt x="23" y="40"/>
                        <a:pt x="19" y="41"/>
                      </a:cubicBezTo>
                      <a:cubicBezTo>
                        <a:pt x="15" y="42"/>
                        <a:pt x="10" y="41"/>
                        <a:pt x="7" y="38"/>
                      </a:cubicBezTo>
                      <a:cubicBezTo>
                        <a:pt x="0" y="32"/>
                        <a:pt x="0" y="22"/>
                        <a:pt x="8" y="17"/>
                      </a:cubicBezTo>
                      <a:cubicBezTo>
                        <a:pt x="14" y="13"/>
                        <a:pt x="20" y="11"/>
                        <a:pt x="26" y="8"/>
                      </a:cubicBezTo>
                      <a:cubicBezTo>
                        <a:pt x="42" y="2"/>
                        <a:pt x="58" y="0"/>
                        <a:pt x="75" y="0"/>
                      </a:cubicBezTo>
                      <a:cubicBezTo>
                        <a:pt x="85" y="0"/>
                        <a:pt x="95" y="1"/>
                        <a:pt x="105" y="2"/>
                      </a:cubicBezTo>
                      <a:cubicBezTo>
                        <a:pt x="118" y="4"/>
                        <a:pt x="131" y="8"/>
                        <a:pt x="143" y="14"/>
                      </a:cubicBezTo>
                      <a:cubicBezTo>
                        <a:pt x="146" y="16"/>
                        <a:pt x="149" y="18"/>
                        <a:pt x="151" y="21"/>
                      </a:cubicBezTo>
                      <a:cubicBezTo>
                        <a:pt x="157" y="31"/>
                        <a:pt x="150" y="41"/>
                        <a:pt x="138" y="41"/>
                      </a:cubicBezTo>
                      <a:cubicBezTo>
                        <a:pt x="130" y="40"/>
                        <a:pt x="122" y="37"/>
                        <a:pt x="115" y="31"/>
                      </a:cubicBezTo>
                      <a:cubicBezTo>
                        <a:pt x="113" y="28"/>
                        <a:pt x="111" y="25"/>
                        <a:pt x="112" y="21"/>
                      </a:cubicBezTo>
                      <a:cubicBezTo>
                        <a:pt x="112" y="20"/>
                        <a:pt x="112" y="19"/>
                        <a:pt x="111" y="18"/>
                      </a:cubicBezTo>
                      <a:cubicBezTo>
                        <a:pt x="111" y="18"/>
                        <a:pt x="110" y="17"/>
                        <a:pt x="109" y="17"/>
                      </a:cubicBezTo>
                      <a:cubicBezTo>
                        <a:pt x="109" y="16"/>
                        <a:pt x="107" y="18"/>
                        <a:pt x="107" y="19"/>
                      </a:cubicBezTo>
                      <a:cubicBezTo>
                        <a:pt x="107" y="20"/>
                        <a:pt x="107" y="21"/>
                        <a:pt x="107" y="22"/>
                      </a:cubicBezTo>
                      <a:cubicBezTo>
                        <a:pt x="107" y="23"/>
                        <a:pt x="108" y="25"/>
                        <a:pt x="108" y="27"/>
                      </a:cubicBezTo>
                      <a:cubicBezTo>
                        <a:pt x="106" y="33"/>
                        <a:pt x="109" y="35"/>
                        <a:pt x="114" y="38"/>
                      </a:cubicBezTo>
                      <a:cubicBezTo>
                        <a:pt x="120" y="42"/>
                        <a:pt x="125" y="47"/>
                        <a:pt x="128" y="54"/>
                      </a:cubicBezTo>
                      <a:cubicBezTo>
                        <a:pt x="130" y="60"/>
                        <a:pt x="130" y="86"/>
                        <a:pt x="128" y="92"/>
                      </a:cubicBezTo>
                      <a:cubicBezTo>
                        <a:pt x="124" y="102"/>
                        <a:pt x="115" y="110"/>
                        <a:pt x="102" y="109"/>
                      </a:cubicBezTo>
                      <a:cubicBezTo>
                        <a:pt x="98" y="109"/>
                        <a:pt x="61" y="109"/>
                        <a:pt x="53" y="109"/>
                      </a:cubicBezTo>
                      <a:close/>
                      <a:moveTo>
                        <a:pt x="77" y="81"/>
                      </a:moveTo>
                      <a:cubicBezTo>
                        <a:pt x="87" y="80"/>
                        <a:pt x="95" y="78"/>
                        <a:pt x="102" y="71"/>
                      </a:cubicBezTo>
                      <a:cubicBezTo>
                        <a:pt x="109" y="64"/>
                        <a:pt x="109" y="56"/>
                        <a:pt x="104" y="48"/>
                      </a:cubicBezTo>
                      <a:cubicBezTo>
                        <a:pt x="101" y="43"/>
                        <a:pt x="96" y="40"/>
                        <a:pt x="91" y="38"/>
                      </a:cubicBezTo>
                      <a:cubicBezTo>
                        <a:pt x="78" y="33"/>
                        <a:pt x="63" y="35"/>
                        <a:pt x="54" y="45"/>
                      </a:cubicBezTo>
                      <a:cubicBezTo>
                        <a:pt x="46" y="53"/>
                        <a:pt x="45" y="63"/>
                        <a:pt x="53" y="71"/>
                      </a:cubicBezTo>
                      <a:cubicBezTo>
                        <a:pt x="60" y="78"/>
                        <a:pt x="68" y="80"/>
                        <a:pt x="77" y="81"/>
                      </a:cubicBezTo>
                      <a:close/>
                      <a:moveTo>
                        <a:pt x="78" y="14"/>
                      </a:moveTo>
                      <a:cubicBezTo>
                        <a:pt x="78" y="14"/>
                        <a:pt x="78" y="14"/>
                        <a:pt x="78" y="14"/>
                      </a:cubicBezTo>
                      <a:cubicBezTo>
                        <a:pt x="73" y="14"/>
                        <a:pt x="69" y="14"/>
                        <a:pt x="65" y="14"/>
                      </a:cubicBezTo>
                      <a:cubicBezTo>
                        <a:pt x="62" y="14"/>
                        <a:pt x="61" y="15"/>
                        <a:pt x="61" y="18"/>
                      </a:cubicBezTo>
                      <a:cubicBezTo>
                        <a:pt x="61" y="18"/>
                        <a:pt x="61" y="19"/>
                        <a:pt x="61" y="20"/>
                      </a:cubicBezTo>
                      <a:cubicBezTo>
                        <a:pt x="61" y="21"/>
                        <a:pt x="61" y="22"/>
                        <a:pt x="62" y="23"/>
                      </a:cubicBezTo>
                      <a:cubicBezTo>
                        <a:pt x="63" y="22"/>
                        <a:pt x="64" y="22"/>
                        <a:pt x="65" y="22"/>
                      </a:cubicBezTo>
                      <a:cubicBezTo>
                        <a:pt x="71" y="17"/>
                        <a:pt x="84" y="17"/>
                        <a:pt x="90" y="22"/>
                      </a:cubicBezTo>
                      <a:cubicBezTo>
                        <a:pt x="91" y="22"/>
                        <a:pt x="92" y="23"/>
                        <a:pt x="93" y="23"/>
                      </a:cubicBezTo>
                      <a:cubicBezTo>
                        <a:pt x="94" y="22"/>
                        <a:pt x="94" y="21"/>
                        <a:pt x="94" y="20"/>
                      </a:cubicBezTo>
                      <a:cubicBezTo>
                        <a:pt x="94" y="19"/>
                        <a:pt x="94" y="18"/>
                        <a:pt x="94" y="17"/>
                      </a:cubicBezTo>
                      <a:cubicBezTo>
                        <a:pt x="94" y="15"/>
                        <a:pt x="93" y="14"/>
                        <a:pt x="90" y="14"/>
                      </a:cubicBezTo>
                      <a:cubicBezTo>
                        <a:pt x="86" y="14"/>
                        <a:pt x="82" y="14"/>
                        <a:pt x="78" y="14"/>
                      </a:cubicBezTo>
                      <a:close/>
                      <a:moveTo>
                        <a:pt x="78" y="14"/>
                      </a:moveTo>
                      <a:cubicBezTo>
                        <a:pt x="78" y="14"/>
                        <a:pt x="78" y="14"/>
                        <a:pt x="78"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sp>
              <p:nvSpPr>
                <p:cNvPr id="99" name="Freeform 6"/>
                <p:cNvSpPr>
                  <a:spLocks noEditPoints="1"/>
                </p:cNvSpPr>
                <p:nvPr/>
              </p:nvSpPr>
              <p:spPr bwMode="auto">
                <a:xfrm>
                  <a:off x="5784850" y="2281238"/>
                  <a:ext cx="138113" cy="100013"/>
                </a:xfrm>
                <a:custGeom>
                  <a:avLst/>
                  <a:gdLst>
                    <a:gd name="T0" fmla="*/ 19 w 36"/>
                    <a:gd name="T1" fmla="*/ 26 h 26"/>
                    <a:gd name="T2" fmla="*/ 5 w 36"/>
                    <a:gd name="T3" fmla="*/ 22 h 26"/>
                    <a:gd name="T4" fmla="*/ 5 w 36"/>
                    <a:gd name="T5" fmla="*/ 5 h 26"/>
                    <a:gd name="T6" fmla="*/ 29 w 36"/>
                    <a:gd name="T7" fmla="*/ 5 h 26"/>
                    <a:gd name="T8" fmla="*/ 28 w 36"/>
                    <a:gd name="T9" fmla="*/ 23 h 26"/>
                    <a:gd name="T10" fmla="*/ 19 w 36"/>
                    <a:gd name="T11" fmla="*/ 26 h 26"/>
                    <a:gd name="T12" fmla="*/ 19 w 36"/>
                    <a:gd name="T13" fmla="*/ 26 h 26"/>
                    <a:gd name="T14" fmla="*/ 19 w 36"/>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6">
                      <a:moveTo>
                        <a:pt x="19" y="26"/>
                      </a:moveTo>
                      <a:cubicBezTo>
                        <a:pt x="13" y="26"/>
                        <a:pt x="9" y="25"/>
                        <a:pt x="5" y="22"/>
                      </a:cubicBezTo>
                      <a:cubicBezTo>
                        <a:pt x="0" y="17"/>
                        <a:pt x="0" y="10"/>
                        <a:pt x="5" y="5"/>
                      </a:cubicBezTo>
                      <a:cubicBezTo>
                        <a:pt x="12" y="0"/>
                        <a:pt x="23" y="0"/>
                        <a:pt x="29" y="5"/>
                      </a:cubicBezTo>
                      <a:cubicBezTo>
                        <a:pt x="36" y="10"/>
                        <a:pt x="35" y="19"/>
                        <a:pt x="28" y="23"/>
                      </a:cubicBezTo>
                      <a:cubicBezTo>
                        <a:pt x="25" y="25"/>
                        <a:pt x="21" y="26"/>
                        <a:pt x="19" y="26"/>
                      </a:cubicBezTo>
                      <a:close/>
                      <a:moveTo>
                        <a:pt x="19" y="26"/>
                      </a:moveTo>
                      <a:cubicBezTo>
                        <a:pt x="19" y="26"/>
                        <a:pt x="19" y="26"/>
                        <a:pt x="19"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grpSp>
        </p:grpSp>
        <p:sp>
          <p:nvSpPr>
            <p:cNvPr id="94" name="Right Brace 93"/>
            <p:cNvSpPr/>
            <p:nvPr/>
          </p:nvSpPr>
          <p:spPr>
            <a:xfrm>
              <a:off x="6218236" y="2034238"/>
              <a:ext cx="161603" cy="705696"/>
            </a:xfrm>
            <a:prstGeom prst="rightBrace">
              <a:avLst>
                <a:gd name="adj1" fmla="val 58855"/>
                <a:gd name="adj2" fmla="val 49075"/>
              </a:avLst>
            </a:prstGeom>
            <a:noFill/>
            <a:ln w="38100" cap="rnd" cmpd="sng" algn="ctr">
              <a:solidFill>
                <a:srgbClr val="00AFF0"/>
              </a:solidFill>
              <a:prstDash val="solid"/>
              <a:headEnd type="none"/>
              <a:tailEnd type="non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54066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ectangle 153"/>
          <p:cNvSpPr/>
          <p:nvPr/>
        </p:nvSpPr>
        <p:spPr bwMode="auto">
          <a:xfrm>
            <a:off x="0" y="893619"/>
            <a:ext cx="12436474" cy="290556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marL="171624" lvl="1" fontAlgn="base">
              <a:spcBef>
                <a:spcPct val="20000"/>
              </a:spcBef>
              <a:spcAft>
                <a:spcPts val="612"/>
              </a:spcAft>
              <a:buClr>
                <a:schemeClr val="bg1"/>
              </a:buClr>
              <a:buSzPct val="130000"/>
              <a:defRPr/>
            </a:pPr>
            <a:endParaRPr lang="en-US" sz="2400" spc="-71" dirty="0">
              <a:gradFill>
                <a:gsLst>
                  <a:gs pos="39370">
                    <a:srgbClr val="FFFFFF"/>
                  </a:gs>
                  <a:gs pos="86000">
                    <a:srgbClr val="FFFFFF"/>
                  </a:gs>
                </a:gsLst>
                <a:lin ang="5400000" scaled="0"/>
              </a:gradFill>
              <a:latin typeface="+mj-lt"/>
              <a:cs typeface="Segoe UI Light" panose="020B0502040204020203" pitchFamily="34" charset="0"/>
            </a:endParaRPr>
          </a:p>
        </p:txBody>
      </p:sp>
      <p:sp>
        <p:nvSpPr>
          <p:cNvPr id="4" name="Text Placeholder 3"/>
          <p:cNvSpPr>
            <a:spLocks noGrp="1"/>
          </p:cNvSpPr>
          <p:nvPr>
            <p:ph type="body" sz="quarter" idx="10"/>
          </p:nvPr>
        </p:nvSpPr>
        <p:spPr>
          <a:xfrm>
            <a:off x="958485" y="3868936"/>
            <a:ext cx="3109423" cy="3151632"/>
          </a:xfrm>
        </p:spPr>
        <p:txBody>
          <a:bodyPr/>
          <a:lstStyle/>
          <a:p>
            <a:r>
              <a:rPr lang="en-US" dirty="0" smtClean="0"/>
              <a:t>Enterprise Voice in Office 365</a:t>
            </a:r>
          </a:p>
          <a:p>
            <a:r>
              <a:rPr lang="en-US" dirty="0" smtClean="0"/>
              <a:t>PSTN services provided by Microsoft</a:t>
            </a:r>
          </a:p>
          <a:p>
            <a:endParaRPr lang="en-US" dirty="0"/>
          </a:p>
        </p:txBody>
      </p:sp>
      <p:sp>
        <p:nvSpPr>
          <p:cNvPr id="49" name="Text Placeholder 3"/>
          <p:cNvSpPr txBox="1">
            <a:spLocks/>
          </p:cNvSpPr>
          <p:nvPr/>
        </p:nvSpPr>
        <p:spPr>
          <a:xfrm>
            <a:off x="4882497" y="3868936"/>
            <a:ext cx="3136088" cy="2997744"/>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ts val="1224"/>
              </a:spcBef>
              <a:spcAft>
                <a:spcPts val="0"/>
              </a:spcAft>
              <a:buClr>
                <a:schemeClr val="tx1"/>
              </a:buClr>
              <a:buSzPct val="90000"/>
              <a:buFont typeface="Wingdings" pitchFamily="2" charset="2"/>
              <a:buNone/>
              <a:tabLst/>
              <a:defRPr sz="32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2pPr>
            <a:lvl3pPr marL="231775"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60375"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User hosted in Office 365</a:t>
            </a:r>
          </a:p>
          <a:p>
            <a:r>
              <a:rPr lang="en-US" dirty="0" smtClean="0"/>
              <a:t>Customer PSTN services integrated on-premises</a:t>
            </a:r>
          </a:p>
        </p:txBody>
      </p:sp>
      <p:sp>
        <p:nvSpPr>
          <p:cNvPr id="111" name="Oval 110"/>
          <p:cNvSpPr/>
          <p:nvPr/>
        </p:nvSpPr>
        <p:spPr bwMode="auto">
          <a:xfrm>
            <a:off x="1212856" y="1004623"/>
            <a:ext cx="2701042" cy="2701042"/>
          </a:xfrm>
          <a:prstGeom prst="ellipse">
            <a:avLst/>
          </a:prstGeom>
          <a:solidFill>
            <a:srgbClr val="FFFFFF">
              <a:alpha val="92000"/>
            </a:srgbClr>
          </a:solidFill>
          <a:ln w="10795" cap="flat" cmpd="sng" algn="ctr">
            <a:noFill/>
            <a:prstDash val="solid"/>
            <a:headEnd type="none" w="med" len="med"/>
            <a:tailEnd type="none" w="med" len="med"/>
          </a:ln>
          <a:effectLst/>
        </p:spPr>
        <p:txBody>
          <a:bodyPr vert="horz" wrap="square" lIns="0" tIns="228600" rIns="0" bIns="46637" numCol="1" rtlCol="0" anchor="ctr" anchorCtr="0" compatLnSpc="1">
            <a:prstTxWarp prst="textNoShape">
              <a:avLst/>
            </a:prstTxWarp>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smtClean="0">
                <a:ln>
                  <a:noFill/>
                </a:ln>
                <a:gradFill>
                  <a:gsLst>
                    <a:gs pos="0">
                      <a:srgbClr val="6E6E73"/>
                    </a:gs>
                    <a:gs pos="100000">
                      <a:srgbClr val="6E6E73"/>
                    </a:gs>
                  </a:gsLst>
                  <a:lin ang="5400000" scaled="0"/>
                </a:gradFill>
                <a:effectLst/>
                <a:uLnTx/>
                <a:uFillTx/>
                <a:latin typeface="Segoe UI"/>
                <a:ea typeface="+mn-ea"/>
                <a:cs typeface="+mn-cs"/>
              </a:rPr>
              <a:t/>
            </a:r>
            <a:br>
              <a:rPr kumimoji="0" lang="en-US" sz="2000" b="0" i="0" u="none" strike="noStrike" kern="0" cap="none" spc="0" normalizeH="0" baseline="0" noProof="0" dirty="0" smtClean="0">
                <a:ln>
                  <a:noFill/>
                </a:ln>
                <a:gradFill>
                  <a:gsLst>
                    <a:gs pos="0">
                      <a:srgbClr val="6E6E73"/>
                    </a:gs>
                    <a:gs pos="100000">
                      <a:srgbClr val="6E6E73"/>
                    </a:gs>
                  </a:gsLst>
                  <a:lin ang="5400000" scaled="0"/>
                </a:gradFill>
                <a:effectLst/>
                <a:uLnTx/>
                <a:uFillTx/>
                <a:latin typeface="Segoe UI"/>
                <a:ea typeface="+mn-ea"/>
                <a:cs typeface="+mn-cs"/>
              </a:rPr>
            </a:br>
            <a:r>
              <a:rPr kumimoji="0" lang="en-US" sz="2000" b="0" i="0" u="none" strike="noStrike" kern="0" cap="none" spc="0" normalizeH="0" baseline="0" noProof="0" dirty="0" smtClean="0">
                <a:ln>
                  <a:noFill/>
                </a:ln>
                <a:gradFill>
                  <a:gsLst>
                    <a:gs pos="0">
                      <a:srgbClr val="6E6E73"/>
                    </a:gs>
                    <a:gs pos="100000">
                      <a:srgbClr val="6E6E73"/>
                    </a:gs>
                  </a:gsLst>
                  <a:lin ang="5400000" scaled="0"/>
                </a:gradFill>
                <a:effectLst/>
                <a:uLnTx/>
                <a:uFillTx/>
                <a:latin typeface="Segoe UI"/>
                <a:ea typeface="+mn-ea"/>
                <a:cs typeface="+mn-cs"/>
              </a:rPr>
              <a:t>Online</a:t>
            </a:r>
          </a:p>
        </p:txBody>
      </p:sp>
      <p:sp>
        <p:nvSpPr>
          <p:cNvPr id="112" name="Freeform 10"/>
          <p:cNvSpPr>
            <a:spLocks noChangeAspect="1" noEditPoints="1"/>
          </p:cNvSpPr>
          <p:nvPr/>
        </p:nvSpPr>
        <p:spPr bwMode="black">
          <a:xfrm>
            <a:off x="1662894" y="1675627"/>
            <a:ext cx="1800966" cy="1078084"/>
          </a:xfrm>
          <a:custGeom>
            <a:avLst/>
            <a:gdLst>
              <a:gd name="T0" fmla="*/ 401 w 672"/>
              <a:gd name="T1" fmla="*/ 114 h 402"/>
              <a:gd name="T2" fmla="*/ 545 w 672"/>
              <a:gd name="T3" fmla="*/ 258 h 402"/>
              <a:gd name="T4" fmla="*/ 401 w 672"/>
              <a:gd name="T5" fmla="*/ 402 h 402"/>
              <a:gd name="T6" fmla="*/ 401 w 672"/>
              <a:gd name="T7" fmla="*/ 402 h 402"/>
              <a:gd name="T8" fmla="*/ 401 w 672"/>
              <a:gd name="T9" fmla="*/ 402 h 402"/>
              <a:gd name="T10" fmla="*/ 96 w 672"/>
              <a:gd name="T11" fmla="*/ 402 h 402"/>
              <a:gd name="T12" fmla="*/ 96 w 672"/>
              <a:gd name="T13" fmla="*/ 402 h 402"/>
              <a:gd name="T14" fmla="*/ 90 w 672"/>
              <a:gd name="T15" fmla="*/ 402 h 402"/>
              <a:gd name="T16" fmla="*/ 90 w 672"/>
              <a:gd name="T17" fmla="*/ 402 h 402"/>
              <a:gd name="T18" fmla="*/ 89 w 672"/>
              <a:gd name="T19" fmla="*/ 402 h 402"/>
              <a:gd name="T20" fmla="*/ 0 w 672"/>
              <a:gd name="T21" fmla="*/ 314 h 402"/>
              <a:gd name="T22" fmla="*/ 89 w 672"/>
              <a:gd name="T23" fmla="*/ 225 h 402"/>
              <a:gd name="T24" fmla="*/ 124 w 672"/>
              <a:gd name="T25" fmla="*/ 233 h 402"/>
              <a:gd name="T26" fmla="*/ 226 w 672"/>
              <a:gd name="T27" fmla="*/ 171 h 402"/>
              <a:gd name="T28" fmla="*/ 278 w 672"/>
              <a:gd name="T29" fmla="*/ 184 h 402"/>
              <a:gd name="T30" fmla="*/ 401 w 672"/>
              <a:gd name="T31" fmla="*/ 114 h 402"/>
              <a:gd name="T32" fmla="*/ 544 w 672"/>
              <a:gd name="T33" fmla="*/ 0 h 402"/>
              <a:gd name="T34" fmla="*/ 672 w 672"/>
              <a:gd name="T35" fmla="*/ 128 h 402"/>
              <a:gd name="T36" fmla="*/ 557 w 672"/>
              <a:gd name="T37" fmla="*/ 255 h 402"/>
              <a:gd name="T38" fmla="*/ 557 w 672"/>
              <a:gd name="T39" fmla="*/ 253 h 402"/>
              <a:gd name="T40" fmla="*/ 403 w 672"/>
              <a:gd name="T41" fmla="*/ 100 h 402"/>
              <a:gd name="T42" fmla="*/ 273 w 672"/>
              <a:gd name="T43" fmla="*/ 171 h 402"/>
              <a:gd name="T44" fmla="*/ 229 w 672"/>
              <a:gd name="T45" fmla="*/ 159 h 402"/>
              <a:gd name="T46" fmla="*/ 192 w 672"/>
              <a:gd name="T47" fmla="*/ 168 h 402"/>
              <a:gd name="T48" fmla="*/ 265 w 672"/>
              <a:gd name="T49" fmla="*/ 104 h 402"/>
              <a:gd name="T50" fmla="*/ 295 w 672"/>
              <a:gd name="T51" fmla="*/ 111 h 402"/>
              <a:gd name="T52" fmla="*/ 387 w 672"/>
              <a:gd name="T53" fmla="*/ 53 h 402"/>
              <a:gd name="T54" fmla="*/ 433 w 672"/>
              <a:gd name="T55" fmla="*/ 65 h 402"/>
              <a:gd name="T56" fmla="*/ 544 w 672"/>
              <a:gd name="T57"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2" h="402">
                <a:moveTo>
                  <a:pt x="401" y="114"/>
                </a:moveTo>
                <a:cubicBezTo>
                  <a:pt x="481" y="114"/>
                  <a:pt x="545" y="178"/>
                  <a:pt x="545" y="258"/>
                </a:cubicBezTo>
                <a:cubicBezTo>
                  <a:pt x="545" y="338"/>
                  <a:pt x="481" y="402"/>
                  <a:pt x="401" y="402"/>
                </a:cubicBezTo>
                <a:cubicBezTo>
                  <a:pt x="401" y="402"/>
                  <a:pt x="401" y="402"/>
                  <a:pt x="401" y="402"/>
                </a:cubicBezTo>
                <a:cubicBezTo>
                  <a:pt x="401" y="402"/>
                  <a:pt x="401" y="402"/>
                  <a:pt x="401" y="402"/>
                </a:cubicBezTo>
                <a:cubicBezTo>
                  <a:pt x="96" y="402"/>
                  <a:pt x="96" y="402"/>
                  <a:pt x="96" y="402"/>
                </a:cubicBezTo>
                <a:cubicBezTo>
                  <a:pt x="96" y="402"/>
                  <a:pt x="96" y="402"/>
                  <a:pt x="96" y="402"/>
                </a:cubicBezTo>
                <a:cubicBezTo>
                  <a:pt x="90" y="402"/>
                  <a:pt x="90" y="402"/>
                  <a:pt x="90" y="402"/>
                </a:cubicBezTo>
                <a:cubicBezTo>
                  <a:pt x="90" y="402"/>
                  <a:pt x="90" y="402"/>
                  <a:pt x="90" y="402"/>
                </a:cubicBezTo>
                <a:cubicBezTo>
                  <a:pt x="90" y="402"/>
                  <a:pt x="89" y="402"/>
                  <a:pt x="89" y="402"/>
                </a:cubicBezTo>
                <a:cubicBezTo>
                  <a:pt x="40" y="402"/>
                  <a:pt x="0" y="363"/>
                  <a:pt x="0" y="314"/>
                </a:cubicBezTo>
                <a:cubicBezTo>
                  <a:pt x="0" y="265"/>
                  <a:pt x="40" y="225"/>
                  <a:pt x="89" y="225"/>
                </a:cubicBezTo>
                <a:cubicBezTo>
                  <a:pt x="102" y="225"/>
                  <a:pt x="114" y="228"/>
                  <a:pt x="124" y="233"/>
                </a:cubicBezTo>
                <a:cubicBezTo>
                  <a:pt x="143" y="196"/>
                  <a:pt x="181" y="171"/>
                  <a:pt x="226" y="171"/>
                </a:cubicBezTo>
                <a:cubicBezTo>
                  <a:pt x="244" y="171"/>
                  <a:pt x="262" y="176"/>
                  <a:pt x="278" y="184"/>
                </a:cubicBezTo>
                <a:cubicBezTo>
                  <a:pt x="303" y="142"/>
                  <a:pt x="349" y="114"/>
                  <a:pt x="401" y="114"/>
                </a:cubicBezTo>
                <a:close/>
                <a:moveTo>
                  <a:pt x="544" y="0"/>
                </a:moveTo>
                <a:cubicBezTo>
                  <a:pt x="615" y="0"/>
                  <a:pt x="672" y="57"/>
                  <a:pt x="672" y="128"/>
                </a:cubicBezTo>
                <a:cubicBezTo>
                  <a:pt x="672" y="194"/>
                  <a:pt x="622" y="249"/>
                  <a:pt x="557" y="255"/>
                </a:cubicBezTo>
                <a:cubicBezTo>
                  <a:pt x="557" y="253"/>
                  <a:pt x="557" y="253"/>
                  <a:pt x="557" y="253"/>
                </a:cubicBezTo>
                <a:cubicBezTo>
                  <a:pt x="557" y="168"/>
                  <a:pt x="488" y="100"/>
                  <a:pt x="403" y="100"/>
                </a:cubicBezTo>
                <a:cubicBezTo>
                  <a:pt x="348" y="100"/>
                  <a:pt x="300" y="128"/>
                  <a:pt x="273" y="171"/>
                </a:cubicBezTo>
                <a:cubicBezTo>
                  <a:pt x="260" y="163"/>
                  <a:pt x="245" y="159"/>
                  <a:pt x="229" y="159"/>
                </a:cubicBezTo>
                <a:cubicBezTo>
                  <a:pt x="216" y="159"/>
                  <a:pt x="203" y="162"/>
                  <a:pt x="192" y="168"/>
                </a:cubicBezTo>
                <a:cubicBezTo>
                  <a:pt x="196" y="132"/>
                  <a:pt x="227" y="104"/>
                  <a:pt x="265" y="104"/>
                </a:cubicBezTo>
                <a:cubicBezTo>
                  <a:pt x="275" y="104"/>
                  <a:pt x="286" y="106"/>
                  <a:pt x="295" y="111"/>
                </a:cubicBezTo>
                <a:cubicBezTo>
                  <a:pt x="311" y="77"/>
                  <a:pt x="346" y="53"/>
                  <a:pt x="387" y="53"/>
                </a:cubicBezTo>
                <a:cubicBezTo>
                  <a:pt x="403" y="53"/>
                  <a:pt x="419" y="57"/>
                  <a:pt x="433" y="65"/>
                </a:cubicBezTo>
                <a:cubicBezTo>
                  <a:pt x="455" y="26"/>
                  <a:pt x="496" y="0"/>
                  <a:pt x="544" y="0"/>
                </a:cubicBezTo>
                <a:close/>
              </a:path>
            </a:pathLst>
          </a:custGeom>
          <a:solidFill>
            <a:srgbClr val="00AFF0"/>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sp>
        <p:nvSpPr>
          <p:cNvPr id="113" name="Oval 112"/>
          <p:cNvSpPr/>
          <p:nvPr/>
        </p:nvSpPr>
        <p:spPr bwMode="auto">
          <a:xfrm>
            <a:off x="4879626" y="1004623"/>
            <a:ext cx="2701042" cy="2701042"/>
          </a:xfrm>
          <a:prstGeom prst="ellipse">
            <a:avLst/>
          </a:prstGeom>
          <a:solidFill>
            <a:srgbClr val="FFFFFF">
              <a:alpha val="92000"/>
            </a:srgbClr>
          </a:solidFill>
          <a:ln w="10795" cap="flat" cmpd="sng" algn="ctr">
            <a:noFill/>
            <a:prstDash val="solid"/>
            <a:headEnd type="none" w="med" len="med"/>
            <a:tailEnd type="none" w="med" len="med"/>
          </a:ln>
          <a:effectLst/>
        </p:spPr>
        <p:txBody>
          <a:bodyPr vert="horz" wrap="square" lIns="0" tIns="228600" rIns="0" bIns="46637" numCol="1" rtlCol="0" anchor="ctr" anchorCtr="0" compatLnSpc="1">
            <a:prstTxWarp prst="textNoShape">
              <a:avLst/>
            </a:prstTxWarp>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smtClean="0">
                <a:ln>
                  <a:noFill/>
                </a:ln>
                <a:gradFill>
                  <a:gsLst>
                    <a:gs pos="0">
                      <a:srgbClr val="6E6E73"/>
                    </a:gs>
                    <a:gs pos="100000">
                      <a:srgbClr val="6E6E73"/>
                    </a:gs>
                  </a:gsLst>
                  <a:lin ang="5400000" scaled="0"/>
                </a:gradFill>
                <a:effectLst/>
                <a:uLnTx/>
                <a:uFillTx/>
                <a:latin typeface="Segoe UI"/>
                <a:ea typeface="+mn-ea"/>
                <a:cs typeface="+mn-cs"/>
              </a:rPr>
              <a:t/>
            </a:r>
            <a:br>
              <a:rPr kumimoji="0" lang="en-US" sz="2000" b="0" i="0" u="none" strike="noStrike" kern="0" cap="none" spc="0" normalizeH="0" baseline="0" noProof="0" dirty="0" smtClean="0">
                <a:ln>
                  <a:noFill/>
                </a:ln>
                <a:gradFill>
                  <a:gsLst>
                    <a:gs pos="0">
                      <a:srgbClr val="6E6E73"/>
                    </a:gs>
                    <a:gs pos="100000">
                      <a:srgbClr val="6E6E73"/>
                    </a:gs>
                  </a:gsLst>
                  <a:lin ang="5400000" scaled="0"/>
                </a:gradFill>
                <a:effectLst/>
                <a:uLnTx/>
                <a:uFillTx/>
                <a:latin typeface="Segoe UI"/>
                <a:ea typeface="+mn-ea"/>
                <a:cs typeface="+mn-cs"/>
              </a:rPr>
            </a:br>
            <a:r>
              <a:rPr kumimoji="0" lang="en-US" sz="2000" b="0" i="0" u="none" strike="noStrike" kern="0" cap="none" spc="0" normalizeH="0" baseline="0" noProof="0" dirty="0" smtClean="0">
                <a:ln>
                  <a:noFill/>
                </a:ln>
                <a:gradFill>
                  <a:gsLst>
                    <a:gs pos="0">
                      <a:srgbClr val="6E6E73"/>
                    </a:gs>
                    <a:gs pos="100000">
                      <a:srgbClr val="6E6E73"/>
                    </a:gs>
                  </a:gsLst>
                  <a:lin ang="5400000" scaled="0"/>
                </a:gradFill>
                <a:effectLst/>
                <a:uLnTx/>
                <a:uFillTx/>
                <a:latin typeface="Segoe UI"/>
                <a:ea typeface="+mn-ea"/>
                <a:cs typeface="+mn-cs"/>
              </a:rPr>
              <a:t>Hybrid</a:t>
            </a:r>
          </a:p>
        </p:txBody>
      </p:sp>
      <p:sp>
        <p:nvSpPr>
          <p:cNvPr id="114" name="Oval 113"/>
          <p:cNvSpPr/>
          <p:nvPr/>
        </p:nvSpPr>
        <p:spPr bwMode="auto">
          <a:xfrm>
            <a:off x="8546396" y="1004623"/>
            <a:ext cx="2701042" cy="2701042"/>
          </a:xfrm>
          <a:prstGeom prst="ellipse">
            <a:avLst/>
          </a:prstGeom>
          <a:solidFill>
            <a:srgbClr val="FFFFFF">
              <a:alpha val="92000"/>
            </a:srgbClr>
          </a:solidFill>
          <a:ln w="10795" cap="flat" cmpd="sng" algn="ctr">
            <a:noFill/>
            <a:prstDash val="solid"/>
            <a:headEnd type="none" w="med" len="med"/>
            <a:tailEnd type="none" w="med" len="med"/>
          </a:ln>
          <a:effectLst/>
        </p:spPr>
        <p:txBody>
          <a:bodyPr vert="horz" wrap="square" lIns="0" tIns="228600" rIns="0" bIns="46637" numCol="1" rtlCol="0" anchor="ctr" anchorCtr="0" compatLnSpc="1">
            <a:prstTxWarp prst="textNoShape">
              <a:avLst/>
            </a:prstTxWarp>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smtClean="0">
                <a:ln>
                  <a:noFill/>
                </a:ln>
                <a:gradFill>
                  <a:gsLst>
                    <a:gs pos="0">
                      <a:srgbClr val="6E6E73"/>
                    </a:gs>
                    <a:gs pos="100000">
                      <a:srgbClr val="6E6E73"/>
                    </a:gs>
                  </a:gsLst>
                  <a:lin ang="5400000" scaled="0"/>
                </a:gradFill>
                <a:effectLst/>
                <a:uLnTx/>
                <a:uFillTx/>
                <a:latin typeface="Segoe UI"/>
                <a:ea typeface="+mn-ea"/>
                <a:cs typeface="+mn-cs"/>
              </a:rPr>
              <a:t/>
            </a:r>
            <a:br>
              <a:rPr kumimoji="0" lang="en-US" sz="2000" b="0" i="0" u="none" strike="noStrike" kern="0" cap="none" spc="0" normalizeH="0" baseline="0" noProof="0" dirty="0" smtClean="0">
                <a:ln>
                  <a:noFill/>
                </a:ln>
                <a:gradFill>
                  <a:gsLst>
                    <a:gs pos="0">
                      <a:srgbClr val="6E6E73"/>
                    </a:gs>
                    <a:gs pos="100000">
                      <a:srgbClr val="6E6E73"/>
                    </a:gs>
                  </a:gsLst>
                  <a:lin ang="5400000" scaled="0"/>
                </a:gradFill>
                <a:effectLst/>
                <a:uLnTx/>
                <a:uFillTx/>
                <a:latin typeface="Segoe UI"/>
                <a:ea typeface="+mn-ea"/>
                <a:cs typeface="+mn-cs"/>
              </a:rPr>
            </a:br>
            <a:r>
              <a:rPr kumimoji="0" lang="en-US" sz="2000" b="0" i="0" u="none" strike="noStrike" kern="0" cap="none" spc="0" normalizeH="0" baseline="0" noProof="0" dirty="0" smtClean="0">
                <a:ln>
                  <a:noFill/>
                </a:ln>
                <a:gradFill>
                  <a:gsLst>
                    <a:gs pos="0">
                      <a:srgbClr val="6E6E73"/>
                    </a:gs>
                    <a:gs pos="100000">
                      <a:srgbClr val="6E6E73"/>
                    </a:gs>
                  </a:gsLst>
                  <a:lin ang="5400000" scaled="0"/>
                </a:gradFill>
                <a:effectLst/>
                <a:uLnTx/>
                <a:uFillTx/>
                <a:latin typeface="Segoe UI"/>
                <a:ea typeface="+mn-ea"/>
                <a:cs typeface="+mn-cs"/>
              </a:rPr>
              <a:t>On Premises</a:t>
            </a:r>
          </a:p>
        </p:txBody>
      </p:sp>
      <p:grpSp>
        <p:nvGrpSpPr>
          <p:cNvPr id="115" name="Group 114"/>
          <p:cNvGrpSpPr/>
          <p:nvPr/>
        </p:nvGrpSpPr>
        <p:grpSpPr>
          <a:xfrm>
            <a:off x="5777397" y="1347264"/>
            <a:ext cx="881682" cy="1382081"/>
            <a:chOff x="5879409" y="1361119"/>
            <a:chExt cx="881682" cy="1382081"/>
          </a:xfrm>
        </p:grpSpPr>
        <p:grpSp>
          <p:nvGrpSpPr>
            <p:cNvPr id="116" name="Group 86"/>
            <p:cNvGrpSpPr>
              <a:grpSpLocks noChangeAspect="1"/>
            </p:cNvGrpSpPr>
            <p:nvPr/>
          </p:nvGrpSpPr>
          <p:grpSpPr bwMode="auto">
            <a:xfrm>
              <a:off x="6414823" y="2022825"/>
              <a:ext cx="346268" cy="717109"/>
              <a:chOff x="3383" y="1210"/>
              <a:chExt cx="916" cy="1897"/>
            </a:xfrm>
            <a:solidFill>
              <a:srgbClr val="00AFF0"/>
            </a:solidFill>
          </p:grpSpPr>
          <p:sp>
            <p:nvSpPr>
              <p:cNvPr id="131" name="Freeform 87"/>
              <p:cNvSpPr>
                <a:spLocks/>
              </p:cNvSpPr>
              <p:nvPr/>
            </p:nvSpPr>
            <p:spPr bwMode="auto">
              <a:xfrm>
                <a:off x="3562" y="2237"/>
                <a:ext cx="553" cy="147"/>
              </a:xfrm>
              <a:custGeom>
                <a:avLst/>
                <a:gdLst>
                  <a:gd name="T0" fmla="*/ 230 w 234"/>
                  <a:gd name="T1" fmla="*/ 0 h 62"/>
                  <a:gd name="T2" fmla="*/ 199 w 234"/>
                  <a:gd name="T3" fmla="*/ 0 h 62"/>
                  <a:gd name="T4" fmla="*/ 134 w 234"/>
                  <a:gd name="T5" fmla="*/ 0 h 62"/>
                  <a:gd name="T6" fmla="*/ 76 w 234"/>
                  <a:gd name="T7" fmla="*/ 0 h 62"/>
                  <a:gd name="T8" fmla="*/ 27 w 234"/>
                  <a:gd name="T9" fmla="*/ 0 h 62"/>
                  <a:gd name="T10" fmla="*/ 2 w 234"/>
                  <a:gd name="T11" fmla="*/ 0 h 62"/>
                  <a:gd name="T12" fmla="*/ 0 w 234"/>
                  <a:gd name="T13" fmla="*/ 4 h 62"/>
                  <a:gd name="T14" fmla="*/ 0 w 234"/>
                  <a:gd name="T15" fmla="*/ 59 h 62"/>
                  <a:gd name="T16" fmla="*/ 2 w 234"/>
                  <a:gd name="T17" fmla="*/ 62 h 62"/>
                  <a:gd name="T18" fmla="*/ 34 w 234"/>
                  <a:gd name="T19" fmla="*/ 62 h 62"/>
                  <a:gd name="T20" fmla="*/ 99 w 234"/>
                  <a:gd name="T21" fmla="*/ 62 h 62"/>
                  <a:gd name="T22" fmla="*/ 157 w 234"/>
                  <a:gd name="T23" fmla="*/ 62 h 62"/>
                  <a:gd name="T24" fmla="*/ 209 w 234"/>
                  <a:gd name="T25" fmla="*/ 62 h 62"/>
                  <a:gd name="T26" fmla="*/ 230 w 234"/>
                  <a:gd name="T27" fmla="*/ 62 h 62"/>
                  <a:gd name="T28" fmla="*/ 234 w 234"/>
                  <a:gd name="T29" fmla="*/ 60 h 62"/>
                  <a:gd name="T30" fmla="*/ 234 w 234"/>
                  <a:gd name="T31" fmla="*/ 59 h 62"/>
                  <a:gd name="T32" fmla="*/ 234 w 234"/>
                  <a:gd name="T33" fmla="*/ 4 h 62"/>
                  <a:gd name="T34" fmla="*/ 230 w 234"/>
                  <a:gd name="T3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62">
                    <a:moveTo>
                      <a:pt x="230" y="0"/>
                    </a:moveTo>
                    <a:cubicBezTo>
                      <a:pt x="218" y="0"/>
                      <a:pt x="213" y="0"/>
                      <a:pt x="199" y="0"/>
                    </a:cubicBezTo>
                    <a:cubicBezTo>
                      <a:pt x="171" y="0"/>
                      <a:pt x="163" y="0"/>
                      <a:pt x="134" y="0"/>
                    </a:cubicBezTo>
                    <a:cubicBezTo>
                      <a:pt x="100" y="0"/>
                      <a:pt x="111" y="0"/>
                      <a:pt x="76" y="0"/>
                    </a:cubicBezTo>
                    <a:cubicBezTo>
                      <a:pt x="50" y="0"/>
                      <a:pt x="52" y="0"/>
                      <a:pt x="27" y="0"/>
                    </a:cubicBezTo>
                    <a:cubicBezTo>
                      <a:pt x="17" y="0"/>
                      <a:pt x="12" y="0"/>
                      <a:pt x="2" y="0"/>
                    </a:cubicBezTo>
                    <a:cubicBezTo>
                      <a:pt x="0" y="0"/>
                      <a:pt x="0" y="2"/>
                      <a:pt x="0" y="4"/>
                    </a:cubicBezTo>
                    <a:cubicBezTo>
                      <a:pt x="0" y="22"/>
                      <a:pt x="0" y="41"/>
                      <a:pt x="0" y="59"/>
                    </a:cubicBezTo>
                    <a:cubicBezTo>
                      <a:pt x="0" y="59"/>
                      <a:pt x="0" y="62"/>
                      <a:pt x="2" y="62"/>
                    </a:cubicBezTo>
                    <a:cubicBezTo>
                      <a:pt x="15" y="62"/>
                      <a:pt x="21" y="62"/>
                      <a:pt x="34" y="62"/>
                    </a:cubicBezTo>
                    <a:cubicBezTo>
                      <a:pt x="63" y="62"/>
                      <a:pt x="71" y="62"/>
                      <a:pt x="99" y="62"/>
                    </a:cubicBezTo>
                    <a:cubicBezTo>
                      <a:pt x="134" y="62"/>
                      <a:pt x="123" y="62"/>
                      <a:pt x="157" y="62"/>
                    </a:cubicBezTo>
                    <a:cubicBezTo>
                      <a:pt x="184" y="62"/>
                      <a:pt x="180" y="62"/>
                      <a:pt x="209" y="62"/>
                    </a:cubicBezTo>
                    <a:cubicBezTo>
                      <a:pt x="215" y="62"/>
                      <a:pt x="224" y="62"/>
                      <a:pt x="230" y="62"/>
                    </a:cubicBezTo>
                    <a:cubicBezTo>
                      <a:pt x="232" y="62"/>
                      <a:pt x="232" y="62"/>
                      <a:pt x="234" y="60"/>
                    </a:cubicBezTo>
                    <a:cubicBezTo>
                      <a:pt x="234" y="59"/>
                      <a:pt x="234" y="59"/>
                      <a:pt x="234" y="59"/>
                    </a:cubicBezTo>
                    <a:cubicBezTo>
                      <a:pt x="234" y="41"/>
                      <a:pt x="234" y="22"/>
                      <a:pt x="234" y="4"/>
                    </a:cubicBezTo>
                    <a:cubicBezTo>
                      <a:pt x="234" y="2"/>
                      <a:pt x="232" y="0"/>
                      <a:pt x="23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18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000000"/>
                  </a:solidFill>
                  <a:effectLst/>
                  <a:uLnTx/>
                  <a:uFillTx/>
                </a:endParaRPr>
              </a:p>
            </p:txBody>
          </p:sp>
          <p:sp>
            <p:nvSpPr>
              <p:cNvPr id="132" name="Freeform 88"/>
              <p:cNvSpPr>
                <a:spLocks/>
              </p:cNvSpPr>
              <p:nvPr/>
            </p:nvSpPr>
            <p:spPr bwMode="auto">
              <a:xfrm>
                <a:off x="3562" y="1999"/>
                <a:ext cx="553" cy="146"/>
              </a:xfrm>
              <a:custGeom>
                <a:avLst/>
                <a:gdLst>
                  <a:gd name="T0" fmla="*/ 230 w 234"/>
                  <a:gd name="T1" fmla="*/ 0 h 62"/>
                  <a:gd name="T2" fmla="*/ 199 w 234"/>
                  <a:gd name="T3" fmla="*/ 0 h 62"/>
                  <a:gd name="T4" fmla="*/ 134 w 234"/>
                  <a:gd name="T5" fmla="*/ 0 h 62"/>
                  <a:gd name="T6" fmla="*/ 76 w 234"/>
                  <a:gd name="T7" fmla="*/ 0 h 62"/>
                  <a:gd name="T8" fmla="*/ 27 w 234"/>
                  <a:gd name="T9" fmla="*/ 0 h 62"/>
                  <a:gd name="T10" fmla="*/ 2 w 234"/>
                  <a:gd name="T11" fmla="*/ 0 h 62"/>
                  <a:gd name="T12" fmla="*/ 0 w 234"/>
                  <a:gd name="T13" fmla="*/ 4 h 62"/>
                  <a:gd name="T14" fmla="*/ 0 w 234"/>
                  <a:gd name="T15" fmla="*/ 58 h 62"/>
                  <a:gd name="T16" fmla="*/ 2 w 234"/>
                  <a:gd name="T17" fmla="*/ 62 h 62"/>
                  <a:gd name="T18" fmla="*/ 34 w 234"/>
                  <a:gd name="T19" fmla="*/ 62 h 62"/>
                  <a:gd name="T20" fmla="*/ 99 w 234"/>
                  <a:gd name="T21" fmla="*/ 62 h 62"/>
                  <a:gd name="T22" fmla="*/ 157 w 234"/>
                  <a:gd name="T23" fmla="*/ 62 h 62"/>
                  <a:gd name="T24" fmla="*/ 209 w 234"/>
                  <a:gd name="T25" fmla="*/ 62 h 62"/>
                  <a:gd name="T26" fmla="*/ 230 w 234"/>
                  <a:gd name="T27" fmla="*/ 62 h 62"/>
                  <a:gd name="T28" fmla="*/ 234 w 234"/>
                  <a:gd name="T29" fmla="*/ 62 h 62"/>
                  <a:gd name="T30" fmla="*/ 234 w 234"/>
                  <a:gd name="T31" fmla="*/ 58 h 62"/>
                  <a:gd name="T32" fmla="*/ 234 w 234"/>
                  <a:gd name="T33" fmla="*/ 4 h 62"/>
                  <a:gd name="T34" fmla="*/ 230 w 234"/>
                  <a:gd name="T3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62">
                    <a:moveTo>
                      <a:pt x="230" y="0"/>
                    </a:moveTo>
                    <a:cubicBezTo>
                      <a:pt x="218" y="0"/>
                      <a:pt x="213" y="0"/>
                      <a:pt x="199" y="0"/>
                    </a:cubicBezTo>
                    <a:cubicBezTo>
                      <a:pt x="171" y="0"/>
                      <a:pt x="163" y="0"/>
                      <a:pt x="134" y="0"/>
                    </a:cubicBezTo>
                    <a:cubicBezTo>
                      <a:pt x="100" y="0"/>
                      <a:pt x="111" y="0"/>
                      <a:pt x="76" y="0"/>
                    </a:cubicBezTo>
                    <a:cubicBezTo>
                      <a:pt x="50" y="0"/>
                      <a:pt x="52" y="0"/>
                      <a:pt x="27" y="0"/>
                    </a:cubicBezTo>
                    <a:cubicBezTo>
                      <a:pt x="17" y="0"/>
                      <a:pt x="12" y="0"/>
                      <a:pt x="2" y="0"/>
                    </a:cubicBezTo>
                    <a:cubicBezTo>
                      <a:pt x="0" y="0"/>
                      <a:pt x="0" y="2"/>
                      <a:pt x="0" y="4"/>
                    </a:cubicBezTo>
                    <a:cubicBezTo>
                      <a:pt x="0" y="21"/>
                      <a:pt x="0" y="41"/>
                      <a:pt x="0" y="58"/>
                    </a:cubicBezTo>
                    <a:cubicBezTo>
                      <a:pt x="0" y="60"/>
                      <a:pt x="0" y="62"/>
                      <a:pt x="2" y="62"/>
                    </a:cubicBezTo>
                    <a:cubicBezTo>
                      <a:pt x="15" y="62"/>
                      <a:pt x="21" y="62"/>
                      <a:pt x="34" y="62"/>
                    </a:cubicBezTo>
                    <a:cubicBezTo>
                      <a:pt x="63" y="62"/>
                      <a:pt x="71" y="62"/>
                      <a:pt x="99" y="62"/>
                    </a:cubicBezTo>
                    <a:cubicBezTo>
                      <a:pt x="134" y="62"/>
                      <a:pt x="123" y="62"/>
                      <a:pt x="157" y="62"/>
                    </a:cubicBezTo>
                    <a:cubicBezTo>
                      <a:pt x="184" y="62"/>
                      <a:pt x="180" y="62"/>
                      <a:pt x="209" y="62"/>
                    </a:cubicBezTo>
                    <a:cubicBezTo>
                      <a:pt x="215" y="62"/>
                      <a:pt x="224" y="62"/>
                      <a:pt x="230" y="62"/>
                    </a:cubicBezTo>
                    <a:cubicBezTo>
                      <a:pt x="232" y="62"/>
                      <a:pt x="232" y="62"/>
                      <a:pt x="234" y="62"/>
                    </a:cubicBezTo>
                    <a:cubicBezTo>
                      <a:pt x="234" y="60"/>
                      <a:pt x="234" y="60"/>
                      <a:pt x="234" y="58"/>
                    </a:cubicBezTo>
                    <a:cubicBezTo>
                      <a:pt x="234" y="41"/>
                      <a:pt x="234" y="21"/>
                      <a:pt x="234" y="4"/>
                    </a:cubicBezTo>
                    <a:cubicBezTo>
                      <a:pt x="234" y="2"/>
                      <a:pt x="232" y="0"/>
                      <a:pt x="23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18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000000"/>
                  </a:solidFill>
                  <a:effectLst/>
                  <a:uLnTx/>
                  <a:uFillTx/>
                </a:endParaRPr>
              </a:p>
            </p:txBody>
          </p:sp>
          <p:sp>
            <p:nvSpPr>
              <p:cNvPr id="133" name="Freeform 89"/>
              <p:cNvSpPr>
                <a:spLocks/>
              </p:cNvSpPr>
              <p:nvPr/>
            </p:nvSpPr>
            <p:spPr bwMode="auto">
              <a:xfrm>
                <a:off x="3562" y="1760"/>
                <a:ext cx="553" cy="147"/>
              </a:xfrm>
              <a:custGeom>
                <a:avLst/>
                <a:gdLst>
                  <a:gd name="T0" fmla="*/ 230 w 234"/>
                  <a:gd name="T1" fmla="*/ 0 h 62"/>
                  <a:gd name="T2" fmla="*/ 199 w 234"/>
                  <a:gd name="T3" fmla="*/ 0 h 62"/>
                  <a:gd name="T4" fmla="*/ 134 w 234"/>
                  <a:gd name="T5" fmla="*/ 0 h 62"/>
                  <a:gd name="T6" fmla="*/ 76 w 234"/>
                  <a:gd name="T7" fmla="*/ 0 h 62"/>
                  <a:gd name="T8" fmla="*/ 27 w 234"/>
                  <a:gd name="T9" fmla="*/ 0 h 62"/>
                  <a:gd name="T10" fmla="*/ 2 w 234"/>
                  <a:gd name="T11" fmla="*/ 0 h 62"/>
                  <a:gd name="T12" fmla="*/ 0 w 234"/>
                  <a:gd name="T13" fmla="*/ 4 h 62"/>
                  <a:gd name="T14" fmla="*/ 0 w 234"/>
                  <a:gd name="T15" fmla="*/ 58 h 62"/>
                  <a:gd name="T16" fmla="*/ 2 w 234"/>
                  <a:gd name="T17" fmla="*/ 62 h 62"/>
                  <a:gd name="T18" fmla="*/ 34 w 234"/>
                  <a:gd name="T19" fmla="*/ 62 h 62"/>
                  <a:gd name="T20" fmla="*/ 99 w 234"/>
                  <a:gd name="T21" fmla="*/ 62 h 62"/>
                  <a:gd name="T22" fmla="*/ 157 w 234"/>
                  <a:gd name="T23" fmla="*/ 62 h 62"/>
                  <a:gd name="T24" fmla="*/ 209 w 234"/>
                  <a:gd name="T25" fmla="*/ 62 h 62"/>
                  <a:gd name="T26" fmla="*/ 230 w 234"/>
                  <a:gd name="T27" fmla="*/ 62 h 62"/>
                  <a:gd name="T28" fmla="*/ 234 w 234"/>
                  <a:gd name="T29" fmla="*/ 60 h 62"/>
                  <a:gd name="T30" fmla="*/ 234 w 234"/>
                  <a:gd name="T31" fmla="*/ 58 h 62"/>
                  <a:gd name="T32" fmla="*/ 234 w 234"/>
                  <a:gd name="T33" fmla="*/ 4 h 62"/>
                  <a:gd name="T34" fmla="*/ 230 w 234"/>
                  <a:gd name="T3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62">
                    <a:moveTo>
                      <a:pt x="230" y="0"/>
                    </a:moveTo>
                    <a:cubicBezTo>
                      <a:pt x="218" y="0"/>
                      <a:pt x="213" y="0"/>
                      <a:pt x="199" y="0"/>
                    </a:cubicBezTo>
                    <a:cubicBezTo>
                      <a:pt x="171" y="0"/>
                      <a:pt x="163" y="0"/>
                      <a:pt x="134" y="0"/>
                    </a:cubicBezTo>
                    <a:cubicBezTo>
                      <a:pt x="100" y="0"/>
                      <a:pt x="111" y="0"/>
                      <a:pt x="76" y="0"/>
                    </a:cubicBezTo>
                    <a:cubicBezTo>
                      <a:pt x="50" y="0"/>
                      <a:pt x="52" y="0"/>
                      <a:pt x="27" y="0"/>
                    </a:cubicBezTo>
                    <a:cubicBezTo>
                      <a:pt x="17" y="0"/>
                      <a:pt x="12" y="0"/>
                      <a:pt x="2" y="0"/>
                    </a:cubicBezTo>
                    <a:cubicBezTo>
                      <a:pt x="0" y="0"/>
                      <a:pt x="0" y="2"/>
                      <a:pt x="0" y="4"/>
                    </a:cubicBezTo>
                    <a:cubicBezTo>
                      <a:pt x="0" y="21"/>
                      <a:pt x="0" y="40"/>
                      <a:pt x="0" y="58"/>
                    </a:cubicBezTo>
                    <a:cubicBezTo>
                      <a:pt x="0" y="60"/>
                      <a:pt x="0" y="62"/>
                      <a:pt x="2" y="62"/>
                    </a:cubicBezTo>
                    <a:cubicBezTo>
                      <a:pt x="15" y="62"/>
                      <a:pt x="21" y="62"/>
                      <a:pt x="34" y="62"/>
                    </a:cubicBezTo>
                    <a:cubicBezTo>
                      <a:pt x="63" y="62"/>
                      <a:pt x="71" y="62"/>
                      <a:pt x="99" y="62"/>
                    </a:cubicBezTo>
                    <a:cubicBezTo>
                      <a:pt x="134" y="62"/>
                      <a:pt x="123" y="62"/>
                      <a:pt x="157" y="62"/>
                    </a:cubicBezTo>
                    <a:cubicBezTo>
                      <a:pt x="184" y="62"/>
                      <a:pt x="180" y="62"/>
                      <a:pt x="209" y="62"/>
                    </a:cubicBezTo>
                    <a:cubicBezTo>
                      <a:pt x="215" y="62"/>
                      <a:pt x="224" y="62"/>
                      <a:pt x="230" y="62"/>
                    </a:cubicBezTo>
                    <a:cubicBezTo>
                      <a:pt x="232" y="62"/>
                      <a:pt x="232" y="62"/>
                      <a:pt x="234" y="60"/>
                    </a:cubicBezTo>
                    <a:cubicBezTo>
                      <a:pt x="234" y="60"/>
                      <a:pt x="234" y="60"/>
                      <a:pt x="234" y="58"/>
                    </a:cubicBezTo>
                    <a:cubicBezTo>
                      <a:pt x="234" y="40"/>
                      <a:pt x="234" y="21"/>
                      <a:pt x="234" y="4"/>
                    </a:cubicBezTo>
                    <a:cubicBezTo>
                      <a:pt x="234" y="2"/>
                      <a:pt x="232" y="0"/>
                      <a:pt x="23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18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000000"/>
                  </a:solidFill>
                  <a:effectLst/>
                  <a:uLnTx/>
                  <a:uFillTx/>
                </a:endParaRPr>
              </a:p>
            </p:txBody>
          </p:sp>
          <p:sp>
            <p:nvSpPr>
              <p:cNvPr id="134" name="Freeform 90"/>
              <p:cNvSpPr>
                <a:spLocks/>
              </p:cNvSpPr>
              <p:nvPr/>
            </p:nvSpPr>
            <p:spPr bwMode="auto">
              <a:xfrm>
                <a:off x="3562" y="1522"/>
                <a:ext cx="553" cy="141"/>
              </a:xfrm>
              <a:custGeom>
                <a:avLst/>
                <a:gdLst>
                  <a:gd name="T0" fmla="*/ 230 w 234"/>
                  <a:gd name="T1" fmla="*/ 0 h 60"/>
                  <a:gd name="T2" fmla="*/ 199 w 234"/>
                  <a:gd name="T3" fmla="*/ 0 h 60"/>
                  <a:gd name="T4" fmla="*/ 134 w 234"/>
                  <a:gd name="T5" fmla="*/ 0 h 60"/>
                  <a:gd name="T6" fmla="*/ 76 w 234"/>
                  <a:gd name="T7" fmla="*/ 0 h 60"/>
                  <a:gd name="T8" fmla="*/ 27 w 234"/>
                  <a:gd name="T9" fmla="*/ 0 h 60"/>
                  <a:gd name="T10" fmla="*/ 2 w 234"/>
                  <a:gd name="T11" fmla="*/ 0 h 60"/>
                  <a:gd name="T12" fmla="*/ 0 w 234"/>
                  <a:gd name="T13" fmla="*/ 4 h 60"/>
                  <a:gd name="T14" fmla="*/ 0 w 234"/>
                  <a:gd name="T15" fmla="*/ 57 h 60"/>
                  <a:gd name="T16" fmla="*/ 2 w 234"/>
                  <a:gd name="T17" fmla="*/ 60 h 60"/>
                  <a:gd name="T18" fmla="*/ 34 w 234"/>
                  <a:gd name="T19" fmla="*/ 60 h 60"/>
                  <a:gd name="T20" fmla="*/ 99 w 234"/>
                  <a:gd name="T21" fmla="*/ 60 h 60"/>
                  <a:gd name="T22" fmla="*/ 157 w 234"/>
                  <a:gd name="T23" fmla="*/ 60 h 60"/>
                  <a:gd name="T24" fmla="*/ 209 w 234"/>
                  <a:gd name="T25" fmla="*/ 60 h 60"/>
                  <a:gd name="T26" fmla="*/ 230 w 234"/>
                  <a:gd name="T27" fmla="*/ 60 h 60"/>
                  <a:gd name="T28" fmla="*/ 234 w 234"/>
                  <a:gd name="T29" fmla="*/ 58 h 60"/>
                  <a:gd name="T30" fmla="*/ 234 w 234"/>
                  <a:gd name="T31" fmla="*/ 57 h 60"/>
                  <a:gd name="T32" fmla="*/ 234 w 234"/>
                  <a:gd name="T33" fmla="*/ 4 h 60"/>
                  <a:gd name="T34" fmla="*/ 230 w 234"/>
                  <a:gd name="T3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60">
                    <a:moveTo>
                      <a:pt x="230" y="0"/>
                    </a:moveTo>
                    <a:cubicBezTo>
                      <a:pt x="218" y="0"/>
                      <a:pt x="213" y="0"/>
                      <a:pt x="199" y="0"/>
                    </a:cubicBezTo>
                    <a:cubicBezTo>
                      <a:pt x="171" y="0"/>
                      <a:pt x="163" y="0"/>
                      <a:pt x="134" y="0"/>
                    </a:cubicBezTo>
                    <a:cubicBezTo>
                      <a:pt x="100" y="0"/>
                      <a:pt x="111" y="0"/>
                      <a:pt x="76" y="0"/>
                    </a:cubicBezTo>
                    <a:cubicBezTo>
                      <a:pt x="50" y="0"/>
                      <a:pt x="52" y="0"/>
                      <a:pt x="27" y="0"/>
                    </a:cubicBezTo>
                    <a:cubicBezTo>
                      <a:pt x="17" y="0"/>
                      <a:pt x="12" y="0"/>
                      <a:pt x="2" y="0"/>
                    </a:cubicBezTo>
                    <a:cubicBezTo>
                      <a:pt x="0" y="0"/>
                      <a:pt x="0" y="2"/>
                      <a:pt x="0" y="4"/>
                    </a:cubicBezTo>
                    <a:cubicBezTo>
                      <a:pt x="0" y="21"/>
                      <a:pt x="0" y="40"/>
                      <a:pt x="0" y="57"/>
                    </a:cubicBezTo>
                    <a:cubicBezTo>
                      <a:pt x="0" y="58"/>
                      <a:pt x="0" y="60"/>
                      <a:pt x="2" y="60"/>
                    </a:cubicBezTo>
                    <a:cubicBezTo>
                      <a:pt x="15" y="60"/>
                      <a:pt x="21" y="60"/>
                      <a:pt x="34" y="60"/>
                    </a:cubicBezTo>
                    <a:cubicBezTo>
                      <a:pt x="63" y="60"/>
                      <a:pt x="71" y="60"/>
                      <a:pt x="99" y="60"/>
                    </a:cubicBezTo>
                    <a:cubicBezTo>
                      <a:pt x="134" y="60"/>
                      <a:pt x="123" y="60"/>
                      <a:pt x="157" y="60"/>
                    </a:cubicBezTo>
                    <a:cubicBezTo>
                      <a:pt x="184" y="60"/>
                      <a:pt x="180" y="60"/>
                      <a:pt x="209" y="60"/>
                    </a:cubicBezTo>
                    <a:cubicBezTo>
                      <a:pt x="215" y="60"/>
                      <a:pt x="224" y="60"/>
                      <a:pt x="230" y="60"/>
                    </a:cubicBezTo>
                    <a:cubicBezTo>
                      <a:pt x="232" y="60"/>
                      <a:pt x="232" y="60"/>
                      <a:pt x="234" y="58"/>
                    </a:cubicBezTo>
                    <a:cubicBezTo>
                      <a:pt x="234" y="58"/>
                      <a:pt x="234" y="58"/>
                      <a:pt x="234" y="57"/>
                    </a:cubicBezTo>
                    <a:cubicBezTo>
                      <a:pt x="234" y="40"/>
                      <a:pt x="234" y="21"/>
                      <a:pt x="234" y="4"/>
                    </a:cubicBezTo>
                    <a:cubicBezTo>
                      <a:pt x="234" y="2"/>
                      <a:pt x="232" y="0"/>
                      <a:pt x="23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18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000000"/>
                  </a:solidFill>
                  <a:effectLst/>
                  <a:uLnTx/>
                  <a:uFillTx/>
                </a:endParaRPr>
              </a:p>
            </p:txBody>
          </p:sp>
          <p:sp>
            <p:nvSpPr>
              <p:cNvPr id="135" name="Freeform 91"/>
              <p:cNvSpPr>
                <a:spLocks noEditPoints="1"/>
              </p:cNvSpPr>
              <p:nvPr/>
            </p:nvSpPr>
            <p:spPr bwMode="auto">
              <a:xfrm>
                <a:off x="3383" y="1210"/>
                <a:ext cx="916" cy="1897"/>
              </a:xfrm>
              <a:custGeom>
                <a:avLst/>
                <a:gdLst>
                  <a:gd name="T0" fmla="*/ 366 w 388"/>
                  <a:gd name="T1" fmla="*/ 38 h 803"/>
                  <a:gd name="T2" fmla="*/ 334 w 388"/>
                  <a:gd name="T3" fmla="*/ 16 h 803"/>
                  <a:gd name="T4" fmla="*/ 285 w 388"/>
                  <a:gd name="T5" fmla="*/ 0 h 803"/>
                  <a:gd name="T6" fmla="*/ 103 w 388"/>
                  <a:gd name="T7" fmla="*/ 0 h 803"/>
                  <a:gd name="T8" fmla="*/ 54 w 388"/>
                  <a:gd name="T9" fmla="*/ 16 h 803"/>
                  <a:gd name="T10" fmla="*/ 22 w 388"/>
                  <a:gd name="T11" fmla="*/ 38 h 803"/>
                  <a:gd name="T12" fmla="*/ 0 w 388"/>
                  <a:gd name="T13" fmla="*/ 81 h 803"/>
                  <a:gd name="T14" fmla="*/ 0 w 388"/>
                  <a:gd name="T15" fmla="*/ 776 h 803"/>
                  <a:gd name="T16" fmla="*/ 27 w 388"/>
                  <a:gd name="T17" fmla="*/ 803 h 803"/>
                  <a:gd name="T18" fmla="*/ 361 w 388"/>
                  <a:gd name="T19" fmla="*/ 803 h 803"/>
                  <a:gd name="T20" fmla="*/ 388 w 388"/>
                  <a:gd name="T21" fmla="*/ 776 h 803"/>
                  <a:gd name="T22" fmla="*/ 388 w 388"/>
                  <a:gd name="T23" fmla="*/ 81 h 803"/>
                  <a:gd name="T24" fmla="*/ 366 w 388"/>
                  <a:gd name="T25" fmla="*/ 38 h 803"/>
                  <a:gd name="T26" fmla="*/ 356 w 388"/>
                  <a:gd name="T27" fmla="*/ 756 h 803"/>
                  <a:gd name="T28" fmla="*/ 30 w 388"/>
                  <a:gd name="T29" fmla="*/ 756 h 803"/>
                  <a:gd name="T30" fmla="*/ 30 w 388"/>
                  <a:gd name="T31" fmla="*/ 731 h 803"/>
                  <a:gd name="T32" fmla="*/ 356 w 388"/>
                  <a:gd name="T33" fmla="*/ 731 h 803"/>
                  <a:gd name="T34" fmla="*/ 356 w 388"/>
                  <a:gd name="T35" fmla="*/ 756 h 803"/>
                  <a:gd name="T36" fmla="*/ 31 w 388"/>
                  <a:gd name="T37" fmla="*/ 676 h 803"/>
                  <a:gd name="T38" fmla="*/ 55 w 388"/>
                  <a:gd name="T39" fmla="*/ 652 h 803"/>
                  <a:gd name="T40" fmla="*/ 79 w 388"/>
                  <a:gd name="T41" fmla="*/ 676 h 803"/>
                  <a:gd name="T42" fmla="*/ 55 w 388"/>
                  <a:gd name="T43" fmla="*/ 700 h 803"/>
                  <a:gd name="T44" fmla="*/ 31 w 388"/>
                  <a:gd name="T45" fmla="*/ 676 h 803"/>
                  <a:gd name="T46" fmla="*/ 120 w 388"/>
                  <a:gd name="T47" fmla="*/ 676 h 803"/>
                  <a:gd name="T48" fmla="*/ 144 w 388"/>
                  <a:gd name="T49" fmla="*/ 652 h 803"/>
                  <a:gd name="T50" fmla="*/ 168 w 388"/>
                  <a:gd name="T51" fmla="*/ 676 h 803"/>
                  <a:gd name="T52" fmla="*/ 144 w 388"/>
                  <a:gd name="T53" fmla="*/ 700 h 803"/>
                  <a:gd name="T54" fmla="*/ 120 w 388"/>
                  <a:gd name="T55" fmla="*/ 676 h 803"/>
                  <a:gd name="T56" fmla="*/ 356 w 388"/>
                  <a:gd name="T57" fmla="*/ 615 h 803"/>
                  <a:gd name="T58" fmla="*/ 30 w 388"/>
                  <a:gd name="T59" fmla="*/ 615 h 803"/>
                  <a:gd name="T60" fmla="*/ 30 w 388"/>
                  <a:gd name="T61" fmla="*/ 588 h 803"/>
                  <a:gd name="T62" fmla="*/ 356 w 388"/>
                  <a:gd name="T63" fmla="*/ 588 h 803"/>
                  <a:gd name="T64" fmla="*/ 356 w 388"/>
                  <a:gd name="T65" fmla="*/ 615 h 803"/>
                  <a:gd name="T66" fmla="*/ 356 w 388"/>
                  <a:gd name="T67" fmla="*/ 518 h 803"/>
                  <a:gd name="T68" fmla="*/ 331 w 388"/>
                  <a:gd name="T69" fmla="*/ 545 h 803"/>
                  <a:gd name="T70" fmla="*/ 318 w 388"/>
                  <a:gd name="T71" fmla="*/ 545 h 803"/>
                  <a:gd name="T72" fmla="*/ 216 w 388"/>
                  <a:gd name="T73" fmla="*/ 545 h 803"/>
                  <a:gd name="T74" fmla="*/ 143 w 388"/>
                  <a:gd name="T75" fmla="*/ 545 h 803"/>
                  <a:gd name="T76" fmla="*/ 51 w 388"/>
                  <a:gd name="T77" fmla="*/ 545 h 803"/>
                  <a:gd name="T78" fmla="*/ 46 w 388"/>
                  <a:gd name="T79" fmla="*/ 545 h 803"/>
                  <a:gd name="T80" fmla="*/ 30 w 388"/>
                  <a:gd name="T81" fmla="*/ 518 h 803"/>
                  <a:gd name="T82" fmla="*/ 30 w 388"/>
                  <a:gd name="T83" fmla="*/ 113 h 803"/>
                  <a:gd name="T84" fmla="*/ 57 w 388"/>
                  <a:gd name="T85" fmla="*/ 86 h 803"/>
                  <a:gd name="T86" fmla="*/ 329 w 388"/>
                  <a:gd name="T87" fmla="*/ 86 h 803"/>
                  <a:gd name="T88" fmla="*/ 356 w 388"/>
                  <a:gd name="T89" fmla="*/ 113 h 803"/>
                  <a:gd name="T90" fmla="*/ 356 w 388"/>
                  <a:gd name="T91" fmla="*/ 518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8" h="803">
                    <a:moveTo>
                      <a:pt x="366" y="38"/>
                    </a:moveTo>
                    <a:cubicBezTo>
                      <a:pt x="334" y="16"/>
                      <a:pt x="334" y="16"/>
                      <a:pt x="334" y="16"/>
                    </a:cubicBezTo>
                    <a:cubicBezTo>
                      <a:pt x="322" y="7"/>
                      <a:pt x="300" y="0"/>
                      <a:pt x="285" y="0"/>
                    </a:cubicBezTo>
                    <a:cubicBezTo>
                      <a:pt x="103" y="0"/>
                      <a:pt x="103" y="0"/>
                      <a:pt x="103" y="0"/>
                    </a:cubicBezTo>
                    <a:cubicBezTo>
                      <a:pt x="88" y="0"/>
                      <a:pt x="66" y="7"/>
                      <a:pt x="54" y="16"/>
                    </a:cubicBezTo>
                    <a:cubicBezTo>
                      <a:pt x="22" y="38"/>
                      <a:pt x="22" y="38"/>
                      <a:pt x="22" y="38"/>
                    </a:cubicBezTo>
                    <a:cubicBezTo>
                      <a:pt x="10" y="47"/>
                      <a:pt x="0" y="66"/>
                      <a:pt x="0" y="81"/>
                    </a:cubicBezTo>
                    <a:cubicBezTo>
                      <a:pt x="0" y="776"/>
                      <a:pt x="0" y="776"/>
                      <a:pt x="0" y="776"/>
                    </a:cubicBezTo>
                    <a:cubicBezTo>
                      <a:pt x="0" y="791"/>
                      <a:pt x="12" y="803"/>
                      <a:pt x="27" y="803"/>
                    </a:cubicBezTo>
                    <a:cubicBezTo>
                      <a:pt x="361" y="803"/>
                      <a:pt x="361" y="803"/>
                      <a:pt x="361" y="803"/>
                    </a:cubicBezTo>
                    <a:cubicBezTo>
                      <a:pt x="376" y="803"/>
                      <a:pt x="388" y="791"/>
                      <a:pt x="388" y="776"/>
                    </a:cubicBezTo>
                    <a:cubicBezTo>
                      <a:pt x="388" y="81"/>
                      <a:pt x="388" y="81"/>
                      <a:pt x="388" y="81"/>
                    </a:cubicBezTo>
                    <a:cubicBezTo>
                      <a:pt x="388" y="66"/>
                      <a:pt x="378" y="47"/>
                      <a:pt x="366" y="38"/>
                    </a:cubicBezTo>
                    <a:close/>
                    <a:moveTo>
                      <a:pt x="356" y="756"/>
                    </a:moveTo>
                    <a:cubicBezTo>
                      <a:pt x="94" y="756"/>
                      <a:pt x="40" y="756"/>
                      <a:pt x="30" y="756"/>
                    </a:cubicBezTo>
                    <a:cubicBezTo>
                      <a:pt x="30" y="731"/>
                      <a:pt x="30" y="731"/>
                      <a:pt x="30" y="731"/>
                    </a:cubicBezTo>
                    <a:cubicBezTo>
                      <a:pt x="292" y="731"/>
                      <a:pt x="346" y="731"/>
                      <a:pt x="356" y="731"/>
                    </a:cubicBezTo>
                    <a:cubicBezTo>
                      <a:pt x="356" y="756"/>
                      <a:pt x="356" y="756"/>
                      <a:pt x="356" y="756"/>
                    </a:cubicBezTo>
                    <a:close/>
                    <a:moveTo>
                      <a:pt x="31" y="676"/>
                    </a:moveTo>
                    <a:cubicBezTo>
                      <a:pt x="31" y="663"/>
                      <a:pt x="42" y="652"/>
                      <a:pt x="55" y="652"/>
                    </a:cubicBezTo>
                    <a:cubicBezTo>
                      <a:pt x="68" y="652"/>
                      <a:pt x="79" y="663"/>
                      <a:pt x="79" y="676"/>
                    </a:cubicBezTo>
                    <a:cubicBezTo>
                      <a:pt x="79" y="689"/>
                      <a:pt x="68" y="700"/>
                      <a:pt x="55" y="700"/>
                    </a:cubicBezTo>
                    <a:cubicBezTo>
                      <a:pt x="42" y="700"/>
                      <a:pt x="31" y="689"/>
                      <a:pt x="31" y="676"/>
                    </a:cubicBezTo>
                    <a:close/>
                    <a:moveTo>
                      <a:pt x="120" y="676"/>
                    </a:moveTo>
                    <a:cubicBezTo>
                      <a:pt x="120" y="663"/>
                      <a:pt x="130" y="652"/>
                      <a:pt x="144" y="652"/>
                    </a:cubicBezTo>
                    <a:cubicBezTo>
                      <a:pt x="157" y="652"/>
                      <a:pt x="168" y="663"/>
                      <a:pt x="168" y="676"/>
                    </a:cubicBezTo>
                    <a:cubicBezTo>
                      <a:pt x="168" y="689"/>
                      <a:pt x="157" y="700"/>
                      <a:pt x="144" y="700"/>
                    </a:cubicBezTo>
                    <a:cubicBezTo>
                      <a:pt x="130" y="700"/>
                      <a:pt x="120" y="689"/>
                      <a:pt x="120" y="676"/>
                    </a:cubicBezTo>
                    <a:close/>
                    <a:moveTo>
                      <a:pt x="356" y="615"/>
                    </a:moveTo>
                    <a:cubicBezTo>
                      <a:pt x="94" y="615"/>
                      <a:pt x="40" y="615"/>
                      <a:pt x="30" y="615"/>
                    </a:cubicBezTo>
                    <a:cubicBezTo>
                      <a:pt x="30" y="588"/>
                      <a:pt x="30" y="588"/>
                      <a:pt x="30" y="588"/>
                    </a:cubicBezTo>
                    <a:cubicBezTo>
                      <a:pt x="292" y="588"/>
                      <a:pt x="346" y="588"/>
                      <a:pt x="356" y="588"/>
                    </a:cubicBezTo>
                    <a:cubicBezTo>
                      <a:pt x="356" y="615"/>
                      <a:pt x="356" y="615"/>
                      <a:pt x="356" y="615"/>
                    </a:cubicBezTo>
                    <a:close/>
                    <a:moveTo>
                      <a:pt x="356" y="518"/>
                    </a:moveTo>
                    <a:cubicBezTo>
                      <a:pt x="356" y="533"/>
                      <a:pt x="345" y="545"/>
                      <a:pt x="331" y="545"/>
                    </a:cubicBezTo>
                    <a:cubicBezTo>
                      <a:pt x="331" y="545"/>
                      <a:pt x="331" y="545"/>
                      <a:pt x="318" y="545"/>
                    </a:cubicBezTo>
                    <a:cubicBezTo>
                      <a:pt x="285" y="545"/>
                      <a:pt x="251" y="545"/>
                      <a:pt x="216" y="545"/>
                    </a:cubicBezTo>
                    <a:cubicBezTo>
                      <a:pt x="178" y="545"/>
                      <a:pt x="183" y="545"/>
                      <a:pt x="143" y="545"/>
                    </a:cubicBezTo>
                    <a:cubicBezTo>
                      <a:pt x="112" y="545"/>
                      <a:pt x="82" y="545"/>
                      <a:pt x="51" y="545"/>
                    </a:cubicBezTo>
                    <a:cubicBezTo>
                      <a:pt x="46" y="545"/>
                      <a:pt x="46" y="545"/>
                      <a:pt x="46" y="545"/>
                    </a:cubicBezTo>
                    <a:cubicBezTo>
                      <a:pt x="37" y="545"/>
                      <a:pt x="30" y="533"/>
                      <a:pt x="30" y="518"/>
                    </a:cubicBezTo>
                    <a:cubicBezTo>
                      <a:pt x="30" y="113"/>
                      <a:pt x="30" y="113"/>
                      <a:pt x="30" y="113"/>
                    </a:cubicBezTo>
                    <a:cubicBezTo>
                      <a:pt x="30" y="98"/>
                      <a:pt x="42" y="86"/>
                      <a:pt x="57" y="86"/>
                    </a:cubicBezTo>
                    <a:cubicBezTo>
                      <a:pt x="329" y="86"/>
                      <a:pt x="329" y="86"/>
                      <a:pt x="329" y="86"/>
                    </a:cubicBezTo>
                    <a:cubicBezTo>
                      <a:pt x="344" y="86"/>
                      <a:pt x="356" y="98"/>
                      <a:pt x="356" y="113"/>
                    </a:cubicBezTo>
                    <a:lnTo>
                      <a:pt x="356" y="51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18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000000"/>
                  </a:solidFill>
                  <a:effectLst/>
                  <a:uLnTx/>
                  <a:uFillTx/>
                </a:endParaRPr>
              </a:p>
            </p:txBody>
          </p:sp>
        </p:grpSp>
        <p:sp>
          <p:nvSpPr>
            <p:cNvPr id="117" name="Freeform 10"/>
            <p:cNvSpPr>
              <a:spLocks noChangeAspect="1" noEditPoints="1"/>
            </p:cNvSpPr>
            <p:nvPr/>
          </p:nvSpPr>
          <p:spPr bwMode="black">
            <a:xfrm>
              <a:off x="5879409" y="1361119"/>
              <a:ext cx="867433" cy="519258"/>
            </a:xfrm>
            <a:custGeom>
              <a:avLst/>
              <a:gdLst>
                <a:gd name="T0" fmla="*/ 401 w 672"/>
                <a:gd name="T1" fmla="*/ 114 h 402"/>
                <a:gd name="T2" fmla="*/ 545 w 672"/>
                <a:gd name="T3" fmla="*/ 258 h 402"/>
                <a:gd name="T4" fmla="*/ 401 w 672"/>
                <a:gd name="T5" fmla="*/ 402 h 402"/>
                <a:gd name="T6" fmla="*/ 401 w 672"/>
                <a:gd name="T7" fmla="*/ 402 h 402"/>
                <a:gd name="T8" fmla="*/ 401 w 672"/>
                <a:gd name="T9" fmla="*/ 402 h 402"/>
                <a:gd name="T10" fmla="*/ 96 w 672"/>
                <a:gd name="T11" fmla="*/ 402 h 402"/>
                <a:gd name="T12" fmla="*/ 96 w 672"/>
                <a:gd name="T13" fmla="*/ 402 h 402"/>
                <a:gd name="T14" fmla="*/ 90 w 672"/>
                <a:gd name="T15" fmla="*/ 402 h 402"/>
                <a:gd name="T16" fmla="*/ 90 w 672"/>
                <a:gd name="T17" fmla="*/ 402 h 402"/>
                <a:gd name="T18" fmla="*/ 89 w 672"/>
                <a:gd name="T19" fmla="*/ 402 h 402"/>
                <a:gd name="T20" fmla="*/ 0 w 672"/>
                <a:gd name="T21" fmla="*/ 314 h 402"/>
                <a:gd name="T22" fmla="*/ 89 w 672"/>
                <a:gd name="T23" fmla="*/ 225 h 402"/>
                <a:gd name="T24" fmla="*/ 124 w 672"/>
                <a:gd name="T25" fmla="*/ 233 h 402"/>
                <a:gd name="T26" fmla="*/ 226 w 672"/>
                <a:gd name="T27" fmla="*/ 171 h 402"/>
                <a:gd name="T28" fmla="*/ 278 w 672"/>
                <a:gd name="T29" fmla="*/ 184 h 402"/>
                <a:gd name="T30" fmla="*/ 401 w 672"/>
                <a:gd name="T31" fmla="*/ 114 h 402"/>
                <a:gd name="T32" fmla="*/ 544 w 672"/>
                <a:gd name="T33" fmla="*/ 0 h 402"/>
                <a:gd name="T34" fmla="*/ 672 w 672"/>
                <a:gd name="T35" fmla="*/ 128 h 402"/>
                <a:gd name="T36" fmla="*/ 557 w 672"/>
                <a:gd name="T37" fmla="*/ 255 h 402"/>
                <a:gd name="T38" fmla="*/ 557 w 672"/>
                <a:gd name="T39" fmla="*/ 253 h 402"/>
                <a:gd name="T40" fmla="*/ 403 w 672"/>
                <a:gd name="T41" fmla="*/ 100 h 402"/>
                <a:gd name="T42" fmla="*/ 273 w 672"/>
                <a:gd name="T43" fmla="*/ 171 h 402"/>
                <a:gd name="T44" fmla="*/ 229 w 672"/>
                <a:gd name="T45" fmla="*/ 159 h 402"/>
                <a:gd name="T46" fmla="*/ 192 w 672"/>
                <a:gd name="T47" fmla="*/ 168 h 402"/>
                <a:gd name="T48" fmla="*/ 265 w 672"/>
                <a:gd name="T49" fmla="*/ 104 h 402"/>
                <a:gd name="T50" fmla="*/ 295 w 672"/>
                <a:gd name="T51" fmla="*/ 111 h 402"/>
                <a:gd name="T52" fmla="*/ 387 w 672"/>
                <a:gd name="T53" fmla="*/ 53 h 402"/>
                <a:gd name="T54" fmla="*/ 433 w 672"/>
                <a:gd name="T55" fmla="*/ 65 h 402"/>
                <a:gd name="T56" fmla="*/ 544 w 672"/>
                <a:gd name="T57"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2" h="402">
                  <a:moveTo>
                    <a:pt x="401" y="114"/>
                  </a:moveTo>
                  <a:cubicBezTo>
                    <a:pt x="481" y="114"/>
                    <a:pt x="545" y="178"/>
                    <a:pt x="545" y="258"/>
                  </a:cubicBezTo>
                  <a:cubicBezTo>
                    <a:pt x="545" y="338"/>
                    <a:pt x="481" y="402"/>
                    <a:pt x="401" y="402"/>
                  </a:cubicBezTo>
                  <a:cubicBezTo>
                    <a:pt x="401" y="402"/>
                    <a:pt x="401" y="402"/>
                    <a:pt x="401" y="402"/>
                  </a:cubicBezTo>
                  <a:cubicBezTo>
                    <a:pt x="401" y="402"/>
                    <a:pt x="401" y="402"/>
                    <a:pt x="401" y="402"/>
                  </a:cubicBezTo>
                  <a:cubicBezTo>
                    <a:pt x="96" y="402"/>
                    <a:pt x="96" y="402"/>
                    <a:pt x="96" y="402"/>
                  </a:cubicBezTo>
                  <a:cubicBezTo>
                    <a:pt x="96" y="402"/>
                    <a:pt x="96" y="402"/>
                    <a:pt x="96" y="402"/>
                  </a:cubicBezTo>
                  <a:cubicBezTo>
                    <a:pt x="90" y="402"/>
                    <a:pt x="90" y="402"/>
                    <a:pt x="90" y="402"/>
                  </a:cubicBezTo>
                  <a:cubicBezTo>
                    <a:pt x="90" y="402"/>
                    <a:pt x="90" y="402"/>
                    <a:pt x="90" y="402"/>
                  </a:cubicBezTo>
                  <a:cubicBezTo>
                    <a:pt x="90" y="402"/>
                    <a:pt x="89" y="402"/>
                    <a:pt x="89" y="402"/>
                  </a:cubicBezTo>
                  <a:cubicBezTo>
                    <a:pt x="40" y="402"/>
                    <a:pt x="0" y="363"/>
                    <a:pt x="0" y="314"/>
                  </a:cubicBezTo>
                  <a:cubicBezTo>
                    <a:pt x="0" y="265"/>
                    <a:pt x="40" y="225"/>
                    <a:pt x="89" y="225"/>
                  </a:cubicBezTo>
                  <a:cubicBezTo>
                    <a:pt x="102" y="225"/>
                    <a:pt x="114" y="228"/>
                    <a:pt x="124" y="233"/>
                  </a:cubicBezTo>
                  <a:cubicBezTo>
                    <a:pt x="143" y="196"/>
                    <a:pt x="181" y="171"/>
                    <a:pt x="226" y="171"/>
                  </a:cubicBezTo>
                  <a:cubicBezTo>
                    <a:pt x="244" y="171"/>
                    <a:pt x="262" y="176"/>
                    <a:pt x="278" y="184"/>
                  </a:cubicBezTo>
                  <a:cubicBezTo>
                    <a:pt x="303" y="142"/>
                    <a:pt x="349" y="114"/>
                    <a:pt x="401" y="114"/>
                  </a:cubicBezTo>
                  <a:close/>
                  <a:moveTo>
                    <a:pt x="544" y="0"/>
                  </a:moveTo>
                  <a:cubicBezTo>
                    <a:pt x="615" y="0"/>
                    <a:pt x="672" y="57"/>
                    <a:pt x="672" y="128"/>
                  </a:cubicBezTo>
                  <a:cubicBezTo>
                    <a:pt x="672" y="194"/>
                    <a:pt x="622" y="249"/>
                    <a:pt x="557" y="255"/>
                  </a:cubicBezTo>
                  <a:cubicBezTo>
                    <a:pt x="557" y="253"/>
                    <a:pt x="557" y="253"/>
                    <a:pt x="557" y="253"/>
                  </a:cubicBezTo>
                  <a:cubicBezTo>
                    <a:pt x="557" y="168"/>
                    <a:pt x="488" y="100"/>
                    <a:pt x="403" y="100"/>
                  </a:cubicBezTo>
                  <a:cubicBezTo>
                    <a:pt x="348" y="100"/>
                    <a:pt x="300" y="128"/>
                    <a:pt x="273" y="171"/>
                  </a:cubicBezTo>
                  <a:cubicBezTo>
                    <a:pt x="260" y="163"/>
                    <a:pt x="245" y="159"/>
                    <a:pt x="229" y="159"/>
                  </a:cubicBezTo>
                  <a:cubicBezTo>
                    <a:pt x="216" y="159"/>
                    <a:pt x="203" y="162"/>
                    <a:pt x="192" y="168"/>
                  </a:cubicBezTo>
                  <a:cubicBezTo>
                    <a:pt x="196" y="132"/>
                    <a:pt x="227" y="104"/>
                    <a:pt x="265" y="104"/>
                  </a:cubicBezTo>
                  <a:cubicBezTo>
                    <a:pt x="275" y="104"/>
                    <a:pt x="286" y="106"/>
                    <a:pt x="295" y="111"/>
                  </a:cubicBezTo>
                  <a:cubicBezTo>
                    <a:pt x="311" y="77"/>
                    <a:pt x="346" y="53"/>
                    <a:pt x="387" y="53"/>
                  </a:cubicBezTo>
                  <a:cubicBezTo>
                    <a:pt x="403" y="53"/>
                    <a:pt x="419" y="57"/>
                    <a:pt x="433" y="65"/>
                  </a:cubicBezTo>
                  <a:cubicBezTo>
                    <a:pt x="455" y="26"/>
                    <a:pt x="496" y="0"/>
                    <a:pt x="544" y="0"/>
                  </a:cubicBezTo>
                  <a:close/>
                </a:path>
              </a:pathLst>
            </a:custGeom>
            <a:solidFill>
              <a:srgbClr val="00AFF0"/>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cxnSp>
          <p:nvCxnSpPr>
            <p:cNvPr id="118" name="Straight Arrow Connector 24"/>
            <p:cNvCxnSpPr/>
            <p:nvPr/>
          </p:nvCxnSpPr>
          <p:spPr>
            <a:xfrm rot="16200000" flipV="1">
              <a:off x="6293050" y="1690362"/>
              <a:ext cx="360280" cy="273857"/>
            </a:xfrm>
            <a:prstGeom prst="curvedConnector3">
              <a:avLst>
                <a:gd name="adj1" fmla="val 50000"/>
              </a:avLst>
            </a:prstGeom>
            <a:noFill/>
            <a:ln w="38100" cap="flat" cmpd="sng" algn="ctr">
              <a:solidFill>
                <a:srgbClr val="00AFF0"/>
              </a:solidFill>
              <a:prstDash val="sysDot"/>
              <a:headEnd type="none" w="lg" len="sm"/>
              <a:tailEnd type="none" w="lg" len="sm"/>
            </a:ln>
            <a:effectLst/>
          </p:spPr>
        </p:cxnSp>
        <p:grpSp>
          <p:nvGrpSpPr>
            <p:cNvPr id="119" name="Group 118"/>
            <p:cNvGrpSpPr/>
            <p:nvPr/>
          </p:nvGrpSpPr>
          <p:grpSpPr>
            <a:xfrm>
              <a:off x="5900414" y="2043648"/>
              <a:ext cx="300523" cy="699552"/>
              <a:chOff x="5778097" y="2026386"/>
              <a:chExt cx="343041" cy="798525"/>
            </a:xfrm>
            <a:solidFill>
              <a:srgbClr val="00AFF0"/>
            </a:solidFill>
          </p:grpSpPr>
          <p:grpSp>
            <p:nvGrpSpPr>
              <p:cNvPr id="121" name="Group 120"/>
              <p:cNvGrpSpPr/>
              <p:nvPr/>
            </p:nvGrpSpPr>
            <p:grpSpPr>
              <a:xfrm>
                <a:off x="5778097" y="2026386"/>
                <a:ext cx="343041" cy="242039"/>
                <a:chOff x="5556250" y="2120900"/>
                <a:chExt cx="598488" cy="422275"/>
              </a:xfrm>
              <a:grpFill/>
            </p:grpSpPr>
            <p:sp>
              <p:nvSpPr>
                <p:cNvPr id="129" name="Freeform 5"/>
                <p:cNvSpPr>
                  <a:spLocks noEditPoints="1"/>
                </p:cNvSpPr>
                <p:nvPr/>
              </p:nvSpPr>
              <p:spPr bwMode="auto">
                <a:xfrm>
                  <a:off x="5556250" y="2120900"/>
                  <a:ext cx="598488" cy="422275"/>
                </a:xfrm>
                <a:custGeom>
                  <a:avLst/>
                  <a:gdLst>
                    <a:gd name="T0" fmla="*/ 53 w 157"/>
                    <a:gd name="T1" fmla="*/ 109 h 110"/>
                    <a:gd name="T2" fmla="*/ 27 w 157"/>
                    <a:gd name="T3" fmla="*/ 92 h 110"/>
                    <a:gd name="T4" fmla="*/ 30 w 157"/>
                    <a:gd name="T5" fmla="*/ 49 h 110"/>
                    <a:gd name="T6" fmla="*/ 41 w 157"/>
                    <a:gd name="T7" fmla="*/ 38 h 110"/>
                    <a:gd name="T8" fmla="*/ 48 w 157"/>
                    <a:gd name="T9" fmla="*/ 26 h 110"/>
                    <a:gd name="T10" fmla="*/ 48 w 157"/>
                    <a:gd name="T11" fmla="*/ 19 h 110"/>
                    <a:gd name="T12" fmla="*/ 45 w 157"/>
                    <a:gd name="T13" fmla="*/ 16 h 110"/>
                    <a:gd name="T14" fmla="*/ 43 w 157"/>
                    <a:gd name="T15" fmla="*/ 19 h 110"/>
                    <a:gd name="T16" fmla="*/ 32 w 157"/>
                    <a:gd name="T17" fmla="*/ 36 h 110"/>
                    <a:gd name="T18" fmla="*/ 19 w 157"/>
                    <a:gd name="T19" fmla="*/ 41 h 110"/>
                    <a:gd name="T20" fmla="*/ 7 w 157"/>
                    <a:gd name="T21" fmla="*/ 38 h 110"/>
                    <a:gd name="T22" fmla="*/ 8 w 157"/>
                    <a:gd name="T23" fmla="*/ 17 h 110"/>
                    <a:gd name="T24" fmla="*/ 26 w 157"/>
                    <a:gd name="T25" fmla="*/ 8 h 110"/>
                    <a:gd name="T26" fmla="*/ 75 w 157"/>
                    <a:gd name="T27" fmla="*/ 0 h 110"/>
                    <a:gd name="T28" fmla="*/ 105 w 157"/>
                    <a:gd name="T29" fmla="*/ 2 h 110"/>
                    <a:gd name="T30" fmla="*/ 143 w 157"/>
                    <a:gd name="T31" fmla="*/ 14 h 110"/>
                    <a:gd name="T32" fmla="*/ 151 w 157"/>
                    <a:gd name="T33" fmla="*/ 21 h 110"/>
                    <a:gd name="T34" fmla="*/ 138 w 157"/>
                    <a:gd name="T35" fmla="*/ 41 h 110"/>
                    <a:gd name="T36" fmla="*/ 115 w 157"/>
                    <a:gd name="T37" fmla="*/ 31 h 110"/>
                    <a:gd name="T38" fmla="*/ 112 w 157"/>
                    <a:gd name="T39" fmla="*/ 21 h 110"/>
                    <a:gd name="T40" fmla="*/ 111 w 157"/>
                    <a:gd name="T41" fmla="*/ 18 h 110"/>
                    <a:gd name="T42" fmla="*/ 109 w 157"/>
                    <a:gd name="T43" fmla="*/ 17 h 110"/>
                    <a:gd name="T44" fmla="*/ 107 w 157"/>
                    <a:gd name="T45" fmla="*/ 19 h 110"/>
                    <a:gd name="T46" fmla="*/ 107 w 157"/>
                    <a:gd name="T47" fmla="*/ 22 h 110"/>
                    <a:gd name="T48" fmla="*/ 108 w 157"/>
                    <a:gd name="T49" fmla="*/ 27 h 110"/>
                    <a:gd name="T50" fmla="*/ 114 w 157"/>
                    <a:gd name="T51" fmla="*/ 38 h 110"/>
                    <a:gd name="T52" fmla="*/ 128 w 157"/>
                    <a:gd name="T53" fmla="*/ 54 h 110"/>
                    <a:gd name="T54" fmla="*/ 128 w 157"/>
                    <a:gd name="T55" fmla="*/ 92 h 110"/>
                    <a:gd name="T56" fmla="*/ 102 w 157"/>
                    <a:gd name="T57" fmla="*/ 109 h 110"/>
                    <a:gd name="T58" fmla="*/ 53 w 157"/>
                    <a:gd name="T59" fmla="*/ 109 h 110"/>
                    <a:gd name="T60" fmla="*/ 77 w 157"/>
                    <a:gd name="T61" fmla="*/ 81 h 110"/>
                    <a:gd name="T62" fmla="*/ 102 w 157"/>
                    <a:gd name="T63" fmla="*/ 71 h 110"/>
                    <a:gd name="T64" fmla="*/ 104 w 157"/>
                    <a:gd name="T65" fmla="*/ 48 h 110"/>
                    <a:gd name="T66" fmla="*/ 91 w 157"/>
                    <a:gd name="T67" fmla="*/ 38 h 110"/>
                    <a:gd name="T68" fmla="*/ 54 w 157"/>
                    <a:gd name="T69" fmla="*/ 45 h 110"/>
                    <a:gd name="T70" fmla="*/ 53 w 157"/>
                    <a:gd name="T71" fmla="*/ 71 h 110"/>
                    <a:gd name="T72" fmla="*/ 77 w 157"/>
                    <a:gd name="T73" fmla="*/ 81 h 110"/>
                    <a:gd name="T74" fmla="*/ 78 w 157"/>
                    <a:gd name="T75" fmla="*/ 14 h 110"/>
                    <a:gd name="T76" fmla="*/ 78 w 157"/>
                    <a:gd name="T77" fmla="*/ 14 h 110"/>
                    <a:gd name="T78" fmla="*/ 65 w 157"/>
                    <a:gd name="T79" fmla="*/ 14 h 110"/>
                    <a:gd name="T80" fmla="*/ 61 w 157"/>
                    <a:gd name="T81" fmla="*/ 18 h 110"/>
                    <a:gd name="T82" fmla="*/ 61 w 157"/>
                    <a:gd name="T83" fmla="*/ 20 h 110"/>
                    <a:gd name="T84" fmla="*/ 62 w 157"/>
                    <a:gd name="T85" fmla="*/ 23 h 110"/>
                    <a:gd name="T86" fmla="*/ 65 w 157"/>
                    <a:gd name="T87" fmla="*/ 22 h 110"/>
                    <a:gd name="T88" fmla="*/ 90 w 157"/>
                    <a:gd name="T89" fmla="*/ 22 h 110"/>
                    <a:gd name="T90" fmla="*/ 93 w 157"/>
                    <a:gd name="T91" fmla="*/ 23 h 110"/>
                    <a:gd name="T92" fmla="*/ 94 w 157"/>
                    <a:gd name="T93" fmla="*/ 20 h 110"/>
                    <a:gd name="T94" fmla="*/ 94 w 157"/>
                    <a:gd name="T95" fmla="*/ 17 h 110"/>
                    <a:gd name="T96" fmla="*/ 90 w 157"/>
                    <a:gd name="T97" fmla="*/ 14 h 110"/>
                    <a:gd name="T98" fmla="*/ 78 w 157"/>
                    <a:gd name="T99" fmla="*/ 14 h 110"/>
                    <a:gd name="T100" fmla="*/ 78 w 157"/>
                    <a:gd name="T101" fmla="*/ 14 h 110"/>
                    <a:gd name="T102" fmla="*/ 78 w 157"/>
                    <a:gd name="T103"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7" h="110">
                      <a:moveTo>
                        <a:pt x="53" y="109"/>
                      </a:moveTo>
                      <a:cubicBezTo>
                        <a:pt x="40" y="109"/>
                        <a:pt x="30" y="104"/>
                        <a:pt x="27" y="92"/>
                      </a:cubicBezTo>
                      <a:cubicBezTo>
                        <a:pt x="24" y="78"/>
                        <a:pt x="23" y="63"/>
                        <a:pt x="30" y="49"/>
                      </a:cubicBezTo>
                      <a:cubicBezTo>
                        <a:pt x="32" y="44"/>
                        <a:pt x="36" y="41"/>
                        <a:pt x="41" y="38"/>
                      </a:cubicBezTo>
                      <a:cubicBezTo>
                        <a:pt x="46" y="36"/>
                        <a:pt x="49" y="32"/>
                        <a:pt x="48" y="26"/>
                      </a:cubicBezTo>
                      <a:cubicBezTo>
                        <a:pt x="47" y="24"/>
                        <a:pt x="48" y="22"/>
                        <a:pt x="48" y="19"/>
                      </a:cubicBezTo>
                      <a:cubicBezTo>
                        <a:pt x="48" y="18"/>
                        <a:pt x="46" y="17"/>
                        <a:pt x="45" y="16"/>
                      </a:cubicBezTo>
                      <a:cubicBezTo>
                        <a:pt x="45" y="17"/>
                        <a:pt x="43" y="19"/>
                        <a:pt x="43" y="19"/>
                      </a:cubicBezTo>
                      <a:cubicBezTo>
                        <a:pt x="44" y="29"/>
                        <a:pt x="39" y="33"/>
                        <a:pt x="32" y="36"/>
                      </a:cubicBezTo>
                      <a:cubicBezTo>
                        <a:pt x="27" y="38"/>
                        <a:pt x="23" y="40"/>
                        <a:pt x="19" y="41"/>
                      </a:cubicBezTo>
                      <a:cubicBezTo>
                        <a:pt x="15" y="42"/>
                        <a:pt x="10" y="41"/>
                        <a:pt x="7" y="38"/>
                      </a:cubicBezTo>
                      <a:cubicBezTo>
                        <a:pt x="0" y="32"/>
                        <a:pt x="0" y="22"/>
                        <a:pt x="8" y="17"/>
                      </a:cubicBezTo>
                      <a:cubicBezTo>
                        <a:pt x="14" y="13"/>
                        <a:pt x="20" y="11"/>
                        <a:pt x="26" y="8"/>
                      </a:cubicBezTo>
                      <a:cubicBezTo>
                        <a:pt x="42" y="2"/>
                        <a:pt x="58" y="0"/>
                        <a:pt x="75" y="0"/>
                      </a:cubicBezTo>
                      <a:cubicBezTo>
                        <a:pt x="85" y="0"/>
                        <a:pt x="95" y="1"/>
                        <a:pt x="105" y="2"/>
                      </a:cubicBezTo>
                      <a:cubicBezTo>
                        <a:pt x="118" y="4"/>
                        <a:pt x="131" y="8"/>
                        <a:pt x="143" y="14"/>
                      </a:cubicBezTo>
                      <a:cubicBezTo>
                        <a:pt x="146" y="16"/>
                        <a:pt x="149" y="18"/>
                        <a:pt x="151" y="21"/>
                      </a:cubicBezTo>
                      <a:cubicBezTo>
                        <a:pt x="157" y="31"/>
                        <a:pt x="150" y="41"/>
                        <a:pt x="138" y="41"/>
                      </a:cubicBezTo>
                      <a:cubicBezTo>
                        <a:pt x="130" y="40"/>
                        <a:pt x="122" y="37"/>
                        <a:pt x="115" y="31"/>
                      </a:cubicBezTo>
                      <a:cubicBezTo>
                        <a:pt x="113" y="28"/>
                        <a:pt x="111" y="25"/>
                        <a:pt x="112" y="21"/>
                      </a:cubicBezTo>
                      <a:cubicBezTo>
                        <a:pt x="112" y="20"/>
                        <a:pt x="112" y="19"/>
                        <a:pt x="111" y="18"/>
                      </a:cubicBezTo>
                      <a:cubicBezTo>
                        <a:pt x="111" y="18"/>
                        <a:pt x="110" y="17"/>
                        <a:pt x="109" y="17"/>
                      </a:cubicBezTo>
                      <a:cubicBezTo>
                        <a:pt x="109" y="16"/>
                        <a:pt x="107" y="18"/>
                        <a:pt x="107" y="19"/>
                      </a:cubicBezTo>
                      <a:cubicBezTo>
                        <a:pt x="107" y="20"/>
                        <a:pt x="107" y="21"/>
                        <a:pt x="107" y="22"/>
                      </a:cubicBezTo>
                      <a:cubicBezTo>
                        <a:pt x="107" y="23"/>
                        <a:pt x="108" y="25"/>
                        <a:pt x="108" y="27"/>
                      </a:cubicBezTo>
                      <a:cubicBezTo>
                        <a:pt x="106" y="33"/>
                        <a:pt x="109" y="35"/>
                        <a:pt x="114" y="38"/>
                      </a:cubicBezTo>
                      <a:cubicBezTo>
                        <a:pt x="120" y="42"/>
                        <a:pt x="125" y="47"/>
                        <a:pt x="128" y="54"/>
                      </a:cubicBezTo>
                      <a:cubicBezTo>
                        <a:pt x="130" y="60"/>
                        <a:pt x="130" y="86"/>
                        <a:pt x="128" y="92"/>
                      </a:cubicBezTo>
                      <a:cubicBezTo>
                        <a:pt x="124" y="102"/>
                        <a:pt x="115" y="110"/>
                        <a:pt x="102" y="109"/>
                      </a:cubicBezTo>
                      <a:cubicBezTo>
                        <a:pt x="98" y="109"/>
                        <a:pt x="61" y="109"/>
                        <a:pt x="53" y="109"/>
                      </a:cubicBezTo>
                      <a:close/>
                      <a:moveTo>
                        <a:pt x="77" y="81"/>
                      </a:moveTo>
                      <a:cubicBezTo>
                        <a:pt x="87" y="80"/>
                        <a:pt x="95" y="78"/>
                        <a:pt x="102" y="71"/>
                      </a:cubicBezTo>
                      <a:cubicBezTo>
                        <a:pt x="109" y="64"/>
                        <a:pt x="109" y="56"/>
                        <a:pt x="104" y="48"/>
                      </a:cubicBezTo>
                      <a:cubicBezTo>
                        <a:pt x="101" y="43"/>
                        <a:pt x="96" y="40"/>
                        <a:pt x="91" y="38"/>
                      </a:cubicBezTo>
                      <a:cubicBezTo>
                        <a:pt x="78" y="33"/>
                        <a:pt x="63" y="35"/>
                        <a:pt x="54" y="45"/>
                      </a:cubicBezTo>
                      <a:cubicBezTo>
                        <a:pt x="46" y="53"/>
                        <a:pt x="45" y="63"/>
                        <a:pt x="53" y="71"/>
                      </a:cubicBezTo>
                      <a:cubicBezTo>
                        <a:pt x="60" y="78"/>
                        <a:pt x="68" y="80"/>
                        <a:pt x="77" y="81"/>
                      </a:cubicBezTo>
                      <a:close/>
                      <a:moveTo>
                        <a:pt x="78" y="14"/>
                      </a:moveTo>
                      <a:cubicBezTo>
                        <a:pt x="78" y="14"/>
                        <a:pt x="78" y="14"/>
                        <a:pt x="78" y="14"/>
                      </a:cubicBezTo>
                      <a:cubicBezTo>
                        <a:pt x="73" y="14"/>
                        <a:pt x="69" y="14"/>
                        <a:pt x="65" y="14"/>
                      </a:cubicBezTo>
                      <a:cubicBezTo>
                        <a:pt x="62" y="14"/>
                        <a:pt x="61" y="15"/>
                        <a:pt x="61" y="18"/>
                      </a:cubicBezTo>
                      <a:cubicBezTo>
                        <a:pt x="61" y="18"/>
                        <a:pt x="61" y="19"/>
                        <a:pt x="61" y="20"/>
                      </a:cubicBezTo>
                      <a:cubicBezTo>
                        <a:pt x="61" y="21"/>
                        <a:pt x="61" y="22"/>
                        <a:pt x="62" y="23"/>
                      </a:cubicBezTo>
                      <a:cubicBezTo>
                        <a:pt x="63" y="22"/>
                        <a:pt x="64" y="22"/>
                        <a:pt x="65" y="22"/>
                      </a:cubicBezTo>
                      <a:cubicBezTo>
                        <a:pt x="71" y="17"/>
                        <a:pt x="84" y="17"/>
                        <a:pt x="90" y="22"/>
                      </a:cubicBezTo>
                      <a:cubicBezTo>
                        <a:pt x="91" y="22"/>
                        <a:pt x="92" y="23"/>
                        <a:pt x="93" y="23"/>
                      </a:cubicBezTo>
                      <a:cubicBezTo>
                        <a:pt x="94" y="22"/>
                        <a:pt x="94" y="21"/>
                        <a:pt x="94" y="20"/>
                      </a:cubicBezTo>
                      <a:cubicBezTo>
                        <a:pt x="94" y="19"/>
                        <a:pt x="94" y="18"/>
                        <a:pt x="94" y="17"/>
                      </a:cubicBezTo>
                      <a:cubicBezTo>
                        <a:pt x="94" y="15"/>
                        <a:pt x="93" y="14"/>
                        <a:pt x="90" y="14"/>
                      </a:cubicBezTo>
                      <a:cubicBezTo>
                        <a:pt x="86" y="14"/>
                        <a:pt x="82" y="14"/>
                        <a:pt x="78" y="14"/>
                      </a:cubicBezTo>
                      <a:close/>
                      <a:moveTo>
                        <a:pt x="78" y="14"/>
                      </a:moveTo>
                      <a:cubicBezTo>
                        <a:pt x="78" y="14"/>
                        <a:pt x="78" y="14"/>
                        <a:pt x="78"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sp>
              <p:nvSpPr>
                <p:cNvPr id="130" name="Freeform 6"/>
                <p:cNvSpPr>
                  <a:spLocks noEditPoints="1"/>
                </p:cNvSpPr>
                <p:nvPr/>
              </p:nvSpPr>
              <p:spPr bwMode="auto">
                <a:xfrm>
                  <a:off x="5784850" y="2281238"/>
                  <a:ext cx="138113" cy="100013"/>
                </a:xfrm>
                <a:custGeom>
                  <a:avLst/>
                  <a:gdLst>
                    <a:gd name="T0" fmla="*/ 19 w 36"/>
                    <a:gd name="T1" fmla="*/ 26 h 26"/>
                    <a:gd name="T2" fmla="*/ 5 w 36"/>
                    <a:gd name="T3" fmla="*/ 22 h 26"/>
                    <a:gd name="T4" fmla="*/ 5 w 36"/>
                    <a:gd name="T5" fmla="*/ 5 h 26"/>
                    <a:gd name="T6" fmla="*/ 29 w 36"/>
                    <a:gd name="T7" fmla="*/ 5 h 26"/>
                    <a:gd name="T8" fmla="*/ 28 w 36"/>
                    <a:gd name="T9" fmla="*/ 23 h 26"/>
                    <a:gd name="T10" fmla="*/ 19 w 36"/>
                    <a:gd name="T11" fmla="*/ 26 h 26"/>
                    <a:gd name="T12" fmla="*/ 19 w 36"/>
                    <a:gd name="T13" fmla="*/ 26 h 26"/>
                    <a:gd name="T14" fmla="*/ 19 w 36"/>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6">
                      <a:moveTo>
                        <a:pt x="19" y="26"/>
                      </a:moveTo>
                      <a:cubicBezTo>
                        <a:pt x="13" y="26"/>
                        <a:pt x="9" y="25"/>
                        <a:pt x="5" y="22"/>
                      </a:cubicBezTo>
                      <a:cubicBezTo>
                        <a:pt x="0" y="17"/>
                        <a:pt x="0" y="10"/>
                        <a:pt x="5" y="5"/>
                      </a:cubicBezTo>
                      <a:cubicBezTo>
                        <a:pt x="12" y="0"/>
                        <a:pt x="23" y="0"/>
                        <a:pt x="29" y="5"/>
                      </a:cubicBezTo>
                      <a:cubicBezTo>
                        <a:pt x="36" y="10"/>
                        <a:pt x="35" y="19"/>
                        <a:pt x="28" y="23"/>
                      </a:cubicBezTo>
                      <a:cubicBezTo>
                        <a:pt x="25" y="25"/>
                        <a:pt x="21" y="26"/>
                        <a:pt x="19" y="26"/>
                      </a:cubicBezTo>
                      <a:close/>
                      <a:moveTo>
                        <a:pt x="19" y="26"/>
                      </a:moveTo>
                      <a:cubicBezTo>
                        <a:pt x="19" y="26"/>
                        <a:pt x="19" y="26"/>
                        <a:pt x="19"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grpSp>
          <p:grpSp>
            <p:nvGrpSpPr>
              <p:cNvPr id="122" name="Group 121"/>
              <p:cNvGrpSpPr/>
              <p:nvPr/>
            </p:nvGrpSpPr>
            <p:grpSpPr>
              <a:xfrm>
                <a:off x="5778097" y="2301136"/>
                <a:ext cx="343041" cy="242039"/>
                <a:chOff x="5556250" y="2120900"/>
                <a:chExt cx="598488" cy="422275"/>
              </a:xfrm>
              <a:grpFill/>
            </p:grpSpPr>
            <p:sp>
              <p:nvSpPr>
                <p:cNvPr id="127" name="Freeform 5"/>
                <p:cNvSpPr>
                  <a:spLocks noEditPoints="1"/>
                </p:cNvSpPr>
                <p:nvPr/>
              </p:nvSpPr>
              <p:spPr bwMode="auto">
                <a:xfrm>
                  <a:off x="5556250" y="2120900"/>
                  <a:ext cx="598488" cy="422275"/>
                </a:xfrm>
                <a:custGeom>
                  <a:avLst/>
                  <a:gdLst>
                    <a:gd name="T0" fmla="*/ 53 w 157"/>
                    <a:gd name="T1" fmla="*/ 109 h 110"/>
                    <a:gd name="T2" fmla="*/ 27 w 157"/>
                    <a:gd name="T3" fmla="*/ 92 h 110"/>
                    <a:gd name="T4" fmla="*/ 30 w 157"/>
                    <a:gd name="T5" fmla="*/ 49 h 110"/>
                    <a:gd name="T6" fmla="*/ 41 w 157"/>
                    <a:gd name="T7" fmla="*/ 38 h 110"/>
                    <a:gd name="T8" fmla="*/ 48 w 157"/>
                    <a:gd name="T9" fmla="*/ 26 h 110"/>
                    <a:gd name="T10" fmla="*/ 48 w 157"/>
                    <a:gd name="T11" fmla="*/ 19 h 110"/>
                    <a:gd name="T12" fmla="*/ 45 w 157"/>
                    <a:gd name="T13" fmla="*/ 16 h 110"/>
                    <a:gd name="T14" fmla="*/ 43 w 157"/>
                    <a:gd name="T15" fmla="*/ 19 h 110"/>
                    <a:gd name="T16" fmla="*/ 32 w 157"/>
                    <a:gd name="T17" fmla="*/ 36 h 110"/>
                    <a:gd name="T18" fmla="*/ 19 w 157"/>
                    <a:gd name="T19" fmla="*/ 41 h 110"/>
                    <a:gd name="T20" fmla="*/ 7 w 157"/>
                    <a:gd name="T21" fmla="*/ 38 h 110"/>
                    <a:gd name="T22" fmla="*/ 8 w 157"/>
                    <a:gd name="T23" fmla="*/ 17 h 110"/>
                    <a:gd name="T24" fmla="*/ 26 w 157"/>
                    <a:gd name="T25" fmla="*/ 8 h 110"/>
                    <a:gd name="T26" fmla="*/ 75 w 157"/>
                    <a:gd name="T27" fmla="*/ 0 h 110"/>
                    <a:gd name="T28" fmla="*/ 105 w 157"/>
                    <a:gd name="T29" fmla="*/ 2 h 110"/>
                    <a:gd name="T30" fmla="*/ 143 w 157"/>
                    <a:gd name="T31" fmla="*/ 14 h 110"/>
                    <a:gd name="T32" fmla="*/ 151 w 157"/>
                    <a:gd name="T33" fmla="*/ 21 h 110"/>
                    <a:gd name="T34" fmla="*/ 138 w 157"/>
                    <a:gd name="T35" fmla="*/ 41 h 110"/>
                    <a:gd name="T36" fmla="*/ 115 w 157"/>
                    <a:gd name="T37" fmla="*/ 31 h 110"/>
                    <a:gd name="T38" fmla="*/ 112 w 157"/>
                    <a:gd name="T39" fmla="*/ 21 h 110"/>
                    <a:gd name="T40" fmla="*/ 111 w 157"/>
                    <a:gd name="T41" fmla="*/ 18 h 110"/>
                    <a:gd name="T42" fmla="*/ 109 w 157"/>
                    <a:gd name="T43" fmla="*/ 17 h 110"/>
                    <a:gd name="T44" fmla="*/ 107 w 157"/>
                    <a:gd name="T45" fmla="*/ 19 h 110"/>
                    <a:gd name="T46" fmla="*/ 107 w 157"/>
                    <a:gd name="T47" fmla="*/ 22 h 110"/>
                    <a:gd name="T48" fmla="*/ 108 w 157"/>
                    <a:gd name="T49" fmla="*/ 27 h 110"/>
                    <a:gd name="T50" fmla="*/ 114 w 157"/>
                    <a:gd name="T51" fmla="*/ 38 h 110"/>
                    <a:gd name="T52" fmla="*/ 128 w 157"/>
                    <a:gd name="T53" fmla="*/ 54 h 110"/>
                    <a:gd name="T54" fmla="*/ 128 w 157"/>
                    <a:gd name="T55" fmla="*/ 92 h 110"/>
                    <a:gd name="T56" fmla="*/ 102 w 157"/>
                    <a:gd name="T57" fmla="*/ 109 h 110"/>
                    <a:gd name="T58" fmla="*/ 53 w 157"/>
                    <a:gd name="T59" fmla="*/ 109 h 110"/>
                    <a:gd name="T60" fmla="*/ 77 w 157"/>
                    <a:gd name="T61" fmla="*/ 81 h 110"/>
                    <a:gd name="T62" fmla="*/ 102 w 157"/>
                    <a:gd name="T63" fmla="*/ 71 h 110"/>
                    <a:gd name="T64" fmla="*/ 104 w 157"/>
                    <a:gd name="T65" fmla="*/ 48 h 110"/>
                    <a:gd name="T66" fmla="*/ 91 w 157"/>
                    <a:gd name="T67" fmla="*/ 38 h 110"/>
                    <a:gd name="T68" fmla="*/ 54 w 157"/>
                    <a:gd name="T69" fmla="*/ 45 h 110"/>
                    <a:gd name="T70" fmla="*/ 53 w 157"/>
                    <a:gd name="T71" fmla="*/ 71 h 110"/>
                    <a:gd name="T72" fmla="*/ 77 w 157"/>
                    <a:gd name="T73" fmla="*/ 81 h 110"/>
                    <a:gd name="T74" fmla="*/ 78 w 157"/>
                    <a:gd name="T75" fmla="*/ 14 h 110"/>
                    <a:gd name="T76" fmla="*/ 78 w 157"/>
                    <a:gd name="T77" fmla="*/ 14 h 110"/>
                    <a:gd name="T78" fmla="*/ 65 w 157"/>
                    <a:gd name="T79" fmla="*/ 14 h 110"/>
                    <a:gd name="T80" fmla="*/ 61 w 157"/>
                    <a:gd name="T81" fmla="*/ 18 h 110"/>
                    <a:gd name="T82" fmla="*/ 61 w 157"/>
                    <a:gd name="T83" fmla="*/ 20 h 110"/>
                    <a:gd name="T84" fmla="*/ 62 w 157"/>
                    <a:gd name="T85" fmla="*/ 23 h 110"/>
                    <a:gd name="T86" fmla="*/ 65 w 157"/>
                    <a:gd name="T87" fmla="*/ 22 h 110"/>
                    <a:gd name="T88" fmla="*/ 90 w 157"/>
                    <a:gd name="T89" fmla="*/ 22 h 110"/>
                    <a:gd name="T90" fmla="*/ 93 w 157"/>
                    <a:gd name="T91" fmla="*/ 23 h 110"/>
                    <a:gd name="T92" fmla="*/ 94 w 157"/>
                    <a:gd name="T93" fmla="*/ 20 h 110"/>
                    <a:gd name="T94" fmla="*/ 94 w 157"/>
                    <a:gd name="T95" fmla="*/ 17 h 110"/>
                    <a:gd name="T96" fmla="*/ 90 w 157"/>
                    <a:gd name="T97" fmla="*/ 14 h 110"/>
                    <a:gd name="T98" fmla="*/ 78 w 157"/>
                    <a:gd name="T99" fmla="*/ 14 h 110"/>
                    <a:gd name="T100" fmla="*/ 78 w 157"/>
                    <a:gd name="T101" fmla="*/ 14 h 110"/>
                    <a:gd name="T102" fmla="*/ 78 w 157"/>
                    <a:gd name="T103"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7" h="110">
                      <a:moveTo>
                        <a:pt x="53" y="109"/>
                      </a:moveTo>
                      <a:cubicBezTo>
                        <a:pt x="40" y="109"/>
                        <a:pt x="30" y="104"/>
                        <a:pt x="27" y="92"/>
                      </a:cubicBezTo>
                      <a:cubicBezTo>
                        <a:pt x="24" y="78"/>
                        <a:pt x="23" y="63"/>
                        <a:pt x="30" y="49"/>
                      </a:cubicBezTo>
                      <a:cubicBezTo>
                        <a:pt x="32" y="44"/>
                        <a:pt x="36" y="41"/>
                        <a:pt x="41" y="38"/>
                      </a:cubicBezTo>
                      <a:cubicBezTo>
                        <a:pt x="46" y="36"/>
                        <a:pt x="49" y="32"/>
                        <a:pt x="48" y="26"/>
                      </a:cubicBezTo>
                      <a:cubicBezTo>
                        <a:pt x="47" y="24"/>
                        <a:pt x="48" y="22"/>
                        <a:pt x="48" y="19"/>
                      </a:cubicBezTo>
                      <a:cubicBezTo>
                        <a:pt x="48" y="18"/>
                        <a:pt x="46" y="17"/>
                        <a:pt x="45" y="16"/>
                      </a:cubicBezTo>
                      <a:cubicBezTo>
                        <a:pt x="45" y="17"/>
                        <a:pt x="43" y="19"/>
                        <a:pt x="43" y="19"/>
                      </a:cubicBezTo>
                      <a:cubicBezTo>
                        <a:pt x="44" y="29"/>
                        <a:pt x="39" y="33"/>
                        <a:pt x="32" y="36"/>
                      </a:cubicBezTo>
                      <a:cubicBezTo>
                        <a:pt x="27" y="38"/>
                        <a:pt x="23" y="40"/>
                        <a:pt x="19" y="41"/>
                      </a:cubicBezTo>
                      <a:cubicBezTo>
                        <a:pt x="15" y="42"/>
                        <a:pt x="10" y="41"/>
                        <a:pt x="7" y="38"/>
                      </a:cubicBezTo>
                      <a:cubicBezTo>
                        <a:pt x="0" y="32"/>
                        <a:pt x="0" y="22"/>
                        <a:pt x="8" y="17"/>
                      </a:cubicBezTo>
                      <a:cubicBezTo>
                        <a:pt x="14" y="13"/>
                        <a:pt x="20" y="11"/>
                        <a:pt x="26" y="8"/>
                      </a:cubicBezTo>
                      <a:cubicBezTo>
                        <a:pt x="42" y="2"/>
                        <a:pt x="58" y="0"/>
                        <a:pt x="75" y="0"/>
                      </a:cubicBezTo>
                      <a:cubicBezTo>
                        <a:pt x="85" y="0"/>
                        <a:pt x="95" y="1"/>
                        <a:pt x="105" y="2"/>
                      </a:cubicBezTo>
                      <a:cubicBezTo>
                        <a:pt x="118" y="4"/>
                        <a:pt x="131" y="8"/>
                        <a:pt x="143" y="14"/>
                      </a:cubicBezTo>
                      <a:cubicBezTo>
                        <a:pt x="146" y="16"/>
                        <a:pt x="149" y="18"/>
                        <a:pt x="151" y="21"/>
                      </a:cubicBezTo>
                      <a:cubicBezTo>
                        <a:pt x="157" y="31"/>
                        <a:pt x="150" y="41"/>
                        <a:pt x="138" y="41"/>
                      </a:cubicBezTo>
                      <a:cubicBezTo>
                        <a:pt x="130" y="40"/>
                        <a:pt x="122" y="37"/>
                        <a:pt x="115" y="31"/>
                      </a:cubicBezTo>
                      <a:cubicBezTo>
                        <a:pt x="113" y="28"/>
                        <a:pt x="111" y="25"/>
                        <a:pt x="112" y="21"/>
                      </a:cubicBezTo>
                      <a:cubicBezTo>
                        <a:pt x="112" y="20"/>
                        <a:pt x="112" y="19"/>
                        <a:pt x="111" y="18"/>
                      </a:cubicBezTo>
                      <a:cubicBezTo>
                        <a:pt x="111" y="18"/>
                        <a:pt x="110" y="17"/>
                        <a:pt x="109" y="17"/>
                      </a:cubicBezTo>
                      <a:cubicBezTo>
                        <a:pt x="109" y="16"/>
                        <a:pt x="107" y="18"/>
                        <a:pt x="107" y="19"/>
                      </a:cubicBezTo>
                      <a:cubicBezTo>
                        <a:pt x="107" y="20"/>
                        <a:pt x="107" y="21"/>
                        <a:pt x="107" y="22"/>
                      </a:cubicBezTo>
                      <a:cubicBezTo>
                        <a:pt x="107" y="23"/>
                        <a:pt x="108" y="25"/>
                        <a:pt x="108" y="27"/>
                      </a:cubicBezTo>
                      <a:cubicBezTo>
                        <a:pt x="106" y="33"/>
                        <a:pt x="109" y="35"/>
                        <a:pt x="114" y="38"/>
                      </a:cubicBezTo>
                      <a:cubicBezTo>
                        <a:pt x="120" y="42"/>
                        <a:pt x="125" y="47"/>
                        <a:pt x="128" y="54"/>
                      </a:cubicBezTo>
                      <a:cubicBezTo>
                        <a:pt x="130" y="60"/>
                        <a:pt x="130" y="86"/>
                        <a:pt x="128" y="92"/>
                      </a:cubicBezTo>
                      <a:cubicBezTo>
                        <a:pt x="124" y="102"/>
                        <a:pt x="115" y="110"/>
                        <a:pt x="102" y="109"/>
                      </a:cubicBezTo>
                      <a:cubicBezTo>
                        <a:pt x="98" y="109"/>
                        <a:pt x="61" y="109"/>
                        <a:pt x="53" y="109"/>
                      </a:cubicBezTo>
                      <a:close/>
                      <a:moveTo>
                        <a:pt x="77" y="81"/>
                      </a:moveTo>
                      <a:cubicBezTo>
                        <a:pt x="87" y="80"/>
                        <a:pt x="95" y="78"/>
                        <a:pt x="102" y="71"/>
                      </a:cubicBezTo>
                      <a:cubicBezTo>
                        <a:pt x="109" y="64"/>
                        <a:pt x="109" y="56"/>
                        <a:pt x="104" y="48"/>
                      </a:cubicBezTo>
                      <a:cubicBezTo>
                        <a:pt x="101" y="43"/>
                        <a:pt x="96" y="40"/>
                        <a:pt x="91" y="38"/>
                      </a:cubicBezTo>
                      <a:cubicBezTo>
                        <a:pt x="78" y="33"/>
                        <a:pt x="63" y="35"/>
                        <a:pt x="54" y="45"/>
                      </a:cubicBezTo>
                      <a:cubicBezTo>
                        <a:pt x="46" y="53"/>
                        <a:pt x="45" y="63"/>
                        <a:pt x="53" y="71"/>
                      </a:cubicBezTo>
                      <a:cubicBezTo>
                        <a:pt x="60" y="78"/>
                        <a:pt x="68" y="80"/>
                        <a:pt x="77" y="81"/>
                      </a:cubicBezTo>
                      <a:close/>
                      <a:moveTo>
                        <a:pt x="78" y="14"/>
                      </a:moveTo>
                      <a:cubicBezTo>
                        <a:pt x="78" y="14"/>
                        <a:pt x="78" y="14"/>
                        <a:pt x="78" y="14"/>
                      </a:cubicBezTo>
                      <a:cubicBezTo>
                        <a:pt x="73" y="14"/>
                        <a:pt x="69" y="14"/>
                        <a:pt x="65" y="14"/>
                      </a:cubicBezTo>
                      <a:cubicBezTo>
                        <a:pt x="62" y="14"/>
                        <a:pt x="61" y="15"/>
                        <a:pt x="61" y="18"/>
                      </a:cubicBezTo>
                      <a:cubicBezTo>
                        <a:pt x="61" y="18"/>
                        <a:pt x="61" y="19"/>
                        <a:pt x="61" y="20"/>
                      </a:cubicBezTo>
                      <a:cubicBezTo>
                        <a:pt x="61" y="21"/>
                        <a:pt x="61" y="22"/>
                        <a:pt x="62" y="23"/>
                      </a:cubicBezTo>
                      <a:cubicBezTo>
                        <a:pt x="63" y="22"/>
                        <a:pt x="64" y="22"/>
                        <a:pt x="65" y="22"/>
                      </a:cubicBezTo>
                      <a:cubicBezTo>
                        <a:pt x="71" y="17"/>
                        <a:pt x="84" y="17"/>
                        <a:pt x="90" y="22"/>
                      </a:cubicBezTo>
                      <a:cubicBezTo>
                        <a:pt x="91" y="22"/>
                        <a:pt x="92" y="23"/>
                        <a:pt x="93" y="23"/>
                      </a:cubicBezTo>
                      <a:cubicBezTo>
                        <a:pt x="94" y="22"/>
                        <a:pt x="94" y="21"/>
                        <a:pt x="94" y="20"/>
                      </a:cubicBezTo>
                      <a:cubicBezTo>
                        <a:pt x="94" y="19"/>
                        <a:pt x="94" y="18"/>
                        <a:pt x="94" y="17"/>
                      </a:cubicBezTo>
                      <a:cubicBezTo>
                        <a:pt x="94" y="15"/>
                        <a:pt x="93" y="14"/>
                        <a:pt x="90" y="14"/>
                      </a:cubicBezTo>
                      <a:cubicBezTo>
                        <a:pt x="86" y="14"/>
                        <a:pt x="82" y="14"/>
                        <a:pt x="78" y="14"/>
                      </a:cubicBezTo>
                      <a:close/>
                      <a:moveTo>
                        <a:pt x="78" y="14"/>
                      </a:moveTo>
                      <a:cubicBezTo>
                        <a:pt x="78" y="14"/>
                        <a:pt x="78" y="14"/>
                        <a:pt x="78"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sp>
              <p:nvSpPr>
                <p:cNvPr id="128" name="Freeform 6"/>
                <p:cNvSpPr>
                  <a:spLocks noEditPoints="1"/>
                </p:cNvSpPr>
                <p:nvPr/>
              </p:nvSpPr>
              <p:spPr bwMode="auto">
                <a:xfrm>
                  <a:off x="5784850" y="2281238"/>
                  <a:ext cx="138113" cy="100013"/>
                </a:xfrm>
                <a:custGeom>
                  <a:avLst/>
                  <a:gdLst>
                    <a:gd name="T0" fmla="*/ 19 w 36"/>
                    <a:gd name="T1" fmla="*/ 26 h 26"/>
                    <a:gd name="T2" fmla="*/ 5 w 36"/>
                    <a:gd name="T3" fmla="*/ 22 h 26"/>
                    <a:gd name="T4" fmla="*/ 5 w 36"/>
                    <a:gd name="T5" fmla="*/ 5 h 26"/>
                    <a:gd name="T6" fmla="*/ 29 w 36"/>
                    <a:gd name="T7" fmla="*/ 5 h 26"/>
                    <a:gd name="T8" fmla="*/ 28 w 36"/>
                    <a:gd name="T9" fmla="*/ 23 h 26"/>
                    <a:gd name="T10" fmla="*/ 19 w 36"/>
                    <a:gd name="T11" fmla="*/ 26 h 26"/>
                    <a:gd name="T12" fmla="*/ 19 w 36"/>
                    <a:gd name="T13" fmla="*/ 26 h 26"/>
                    <a:gd name="T14" fmla="*/ 19 w 36"/>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6">
                      <a:moveTo>
                        <a:pt x="19" y="26"/>
                      </a:moveTo>
                      <a:cubicBezTo>
                        <a:pt x="13" y="26"/>
                        <a:pt x="9" y="25"/>
                        <a:pt x="5" y="22"/>
                      </a:cubicBezTo>
                      <a:cubicBezTo>
                        <a:pt x="0" y="17"/>
                        <a:pt x="0" y="10"/>
                        <a:pt x="5" y="5"/>
                      </a:cubicBezTo>
                      <a:cubicBezTo>
                        <a:pt x="12" y="0"/>
                        <a:pt x="23" y="0"/>
                        <a:pt x="29" y="5"/>
                      </a:cubicBezTo>
                      <a:cubicBezTo>
                        <a:pt x="36" y="10"/>
                        <a:pt x="35" y="19"/>
                        <a:pt x="28" y="23"/>
                      </a:cubicBezTo>
                      <a:cubicBezTo>
                        <a:pt x="25" y="25"/>
                        <a:pt x="21" y="26"/>
                        <a:pt x="19" y="26"/>
                      </a:cubicBezTo>
                      <a:close/>
                      <a:moveTo>
                        <a:pt x="19" y="26"/>
                      </a:moveTo>
                      <a:cubicBezTo>
                        <a:pt x="19" y="26"/>
                        <a:pt x="19" y="26"/>
                        <a:pt x="19"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grpSp>
          <p:grpSp>
            <p:nvGrpSpPr>
              <p:cNvPr id="123" name="Group 122"/>
              <p:cNvGrpSpPr/>
              <p:nvPr/>
            </p:nvGrpSpPr>
            <p:grpSpPr>
              <a:xfrm>
                <a:off x="5778097" y="2582872"/>
                <a:ext cx="343041" cy="242039"/>
                <a:chOff x="5556250" y="2120900"/>
                <a:chExt cx="598488" cy="422275"/>
              </a:xfrm>
              <a:grpFill/>
            </p:grpSpPr>
            <p:sp>
              <p:nvSpPr>
                <p:cNvPr id="125" name="Freeform 5"/>
                <p:cNvSpPr>
                  <a:spLocks noEditPoints="1"/>
                </p:cNvSpPr>
                <p:nvPr/>
              </p:nvSpPr>
              <p:spPr bwMode="auto">
                <a:xfrm>
                  <a:off x="5556250" y="2120900"/>
                  <a:ext cx="598488" cy="422275"/>
                </a:xfrm>
                <a:custGeom>
                  <a:avLst/>
                  <a:gdLst>
                    <a:gd name="T0" fmla="*/ 53 w 157"/>
                    <a:gd name="T1" fmla="*/ 109 h 110"/>
                    <a:gd name="T2" fmla="*/ 27 w 157"/>
                    <a:gd name="T3" fmla="*/ 92 h 110"/>
                    <a:gd name="T4" fmla="*/ 30 w 157"/>
                    <a:gd name="T5" fmla="*/ 49 h 110"/>
                    <a:gd name="T6" fmla="*/ 41 w 157"/>
                    <a:gd name="T7" fmla="*/ 38 h 110"/>
                    <a:gd name="T8" fmla="*/ 48 w 157"/>
                    <a:gd name="T9" fmla="*/ 26 h 110"/>
                    <a:gd name="T10" fmla="*/ 48 w 157"/>
                    <a:gd name="T11" fmla="*/ 19 h 110"/>
                    <a:gd name="T12" fmla="*/ 45 w 157"/>
                    <a:gd name="T13" fmla="*/ 16 h 110"/>
                    <a:gd name="T14" fmla="*/ 43 w 157"/>
                    <a:gd name="T15" fmla="*/ 19 h 110"/>
                    <a:gd name="T16" fmla="*/ 32 w 157"/>
                    <a:gd name="T17" fmla="*/ 36 h 110"/>
                    <a:gd name="T18" fmla="*/ 19 w 157"/>
                    <a:gd name="T19" fmla="*/ 41 h 110"/>
                    <a:gd name="T20" fmla="*/ 7 w 157"/>
                    <a:gd name="T21" fmla="*/ 38 h 110"/>
                    <a:gd name="T22" fmla="*/ 8 w 157"/>
                    <a:gd name="T23" fmla="*/ 17 h 110"/>
                    <a:gd name="T24" fmla="*/ 26 w 157"/>
                    <a:gd name="T25" fmla="*/ 8 h 110"/>
                    <a:gd name="T26" fmla="*/ 75 w 157"/>
                    <a:gd name="T27" fmla="*/ 0 h 110"/>
                    <a:gd name="T28" fmla="*/ 105 w 157"/>
                    <a:gd name="T29" fmla="*/ 2 h 110"/>
                    <a:gd name="T30" fmla="*/ 143 w 157"/>
                    <a:gd name="T31" fmla="*/ 14 h 110"/>
                    <a:gd name="T32" fmla="*/ 151 w 157"/>
                    <a:gd name="T33" fmla="*/ 21 h 110"/>
                    <a:gd name="T34" fmla="*/ 138 w 157"/>
                    <a:gd name="T35" fmla="*/ 41 h 110"/>
                    <a:gd name="T36" fmla="*/ 115 w 157"/>
                    <a:gd name="T37" fmla="*/ 31 h 110"/>
                    <a:gd name="T38" fmla="*/ 112 w 157"/>
                    <a:gd name="T39" fmla="*/ 21 h 110"/>
                    <a:gd name="T40" fmla="*/ 111 w 157"/>
                    <a:gd name="T41" fmla="*/ 18 h 110"/>
                    <a:gd name="T42" fmla="*/ 109 w 157"/>
                    <a:gd name="T43" fmla="*/ 17 h 110"/>
                    <a:gd name="T44" fmla="*/ 107 w 157"/>
                    <a:gd name="T45" fmla="*/ 19 h 110"/>
                    <a:gd name="T46" fmla="*/ 107 w 157"/>
                    <a:gd name="T47" fmla="*/ 22 h 110"/>
                    <a:gd name="T48" fmla="*/ 108 w 157"/>
                    <a:gd name="T49" fmla="*/ 27 h 110"/>
                    <a:gd name="T50" fmla="*/ 114 w 157"/>
                    <a:gd name="T51" fmla="*/ 38 h 110"/>
                    <a:gd name="T52" fmla="*/ 128 w 157"/>
                    <a:gd name="T53" fmla="*/ 54 h 110"/>
                    <a:gd name="T54" fmla="*/ 128 w 157"/>
                    <a:gd name="T55" fmla="*/ 92 h 110"/>
                    <a:gd name="T56" fmla="*/ 102 w 157"/>
                    <a:gd name="T57" fmla="*/ 109 h 110"/>
                    <a:gd name="T58" fmla="*/ 53 w 157"/>
                    <a:gd name="T59" fmla="*/ 109 h 110"/>
                    <a:gd name="T60" fmla="*/ 77 w 157"/>
                    <a:gd name="T61" fmla="*/ 81 h 110"/>
                    <a:gd name="T62" fmla="*/ 102 w 157"/>
                    <a:gd name="T63" fmla="*/ 71 h 110"/>
                    <a:gd name="T64" fmla="*/ 104 w 157"/>
                    <a:gd name="T65" fmla="*/ 48 h 110"/>
                    <a:gd name="T66" fmla="*/ 91 w 157"/>
                    <a:gd name="T67" fmla="*/ 38 h 110"/>
                    <a:gd name="T68" fmla="*/ 54 w 157"/>
                    <a:gd name="T69" fmla="*/ 45 h 110"/>
                    <a:gd name="T70" fmla="*/ 53 w 157"/>
                    <a:gd name="T71" fmla="*/ 71 h 110"/>
                    <a:gd name="T72" fmla="*/ 77 w 157"/>
                    <a:gd name="T73" fmla="*/ 81 h 110"/>
                    <a:gd name="T74" fmla="*/ 78 w 157"/>
                    <a:gd name="T75" fmla="*/ 14 h 110"/>
                    <a:gd name="T76" fmla="*/ 78 w 157"/>
                    <a:gd name="T77" fmla="*/ 14 h 110"/>
                    <a:gd name="T78" fmla="*/ 65 w 157"/>
                    <a:gd name="T79" fmla="*/ 14 h 110"/>
                    <a:gd name="T80" fmla="*/ 61 w 157"/>
                    <a:gd name="T81" fmla="*/ 18 h 110"/>
                    <a:gd name="T82" fmla="*/ 61 w 157"/>
                    <a:gd name="T83" fmla="*/ 20 h 110"/>
                    <a:gd name="T84" fmla="*/ 62 w 157"/>
                    <a:gd name="T85" fmla="*/ 23 h 110"/>
                    <a:gd name="T86" fmla="*/ 65 w 157"/>
                    <a:gd name="T87" fmla="*/ 22 h 110"/>
                    <a:gd name="T88" fmla="*/ 90 w 157"/>
                    <a:gd name="T89" fmla="*/ 22 h 110"/>
                    <a:gd name="T90" fmla="*/ 93 w 157"/>
                    <a:gd name="T91" fmla="*/ 23 h 110"/>
                    <a:gd name="T92" fmla="*/ 94 w 157"/>
                    <a:gd name="T93" fmla="*/ 20 h 110"/>
                    <a:gd name="T94" fmla="*/ 94 w 157"/>
                    <a:gd name="T95" fmla="*/ 17 h 110"/>
                    <a:gd name="T96" fmla="*/ 90 w 157"/>
                    <a:gd name="T97" fmla="*/ 14 h 110"/>
                    <a:gd name="T98" fmla="*/ 78 w 157"/>
                    <a:gd name="T99" fmla="*/ 14 h 110"/>
                    <a:gd name="T100" fmla="*/ 78 w 157"/>
                    <a:gd name="T101" fmla="*/ 14 h 110"/>
                    <a:gd name="T102" fmla="*/ 78 w 157"/>
                    <a:gd name="T103"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7" h="110">
                      <a:moveTo>
                        <a:pt x="53" y="109"/>
                      </a:moveTo>
                      <a:cubicBezTo>
                        <a:pt x="40" y="109"/>
                        <a:pt x="30" y="104"/>
                        <a:pt x="27" y="92"/>
                      </a:cubicBezTo>
                      <a:cubicBezTo>
                        <a:pt x="24" y="78"/>
                        <a:pt x="23" y="63"/>
                        <a:pt x="30" y="49"/>
                      </a:cubicBezTo>
                      <a:cubicBezTo>
                        <a:pt x="32" y="44"/>
                        <a:pt x="36" y="41"/>
                        <a:pt x="41" y="38"/>
                      </a:cubicBezTo>
                      <a:cubicBezTo>
                        <a:pt x="46" y="36"/>
                        <a:pt x="49" y="32"/>
                        <a:pt x="48" y="26"/>
                      </a:cubicBezTo>
                      <a:cubicBezTo>
                        <a:pt x="47" y="24"/>
                        <a:pt x="48" y="22"/>
                        <a:pt x="48" y="19"/>
                      </a:cubicBezTo>
                      <a:cubicBezTo>
                        <a:pt x="48" y="18"/>
                        <a:pt x="46" y="17"/>
                        <a:pt x="45" y="16"/>
                      </a:cubicBezTo>
                      <a:cubicBezTo>
                        <a:pt x="45" y="17"/>
                        <a:pt x="43" y="19"/>
                        <a:pt x="43" y="19"/>
                      </a:cubicBezTo>
                      <a:cubicBezTo>
                        <a:pt x="44" y="29"/>
                        <a:pt x="39" y="33"/>
                        <a:pt x="32" y="36"/>
                      </a:cubicBezTo>
                      <a:cubicBezTo>
                        <a:pt x="27" y="38"/>
                        <a:pt x="23" y="40"/>
                        <a:pt x="19" y="41"/>
                      </a:cubicBezTo>
                      <a:cubicBezTo>
                        <a:pt x="15" y="42"/>
                        <a:pt x="10" y="41"/>
                        <a:pt x="7" y="38"/>
                      </a:cubicBezTo>
                      <a:cubicBezTo>
                        <a:pt x="0" y="32"/>
                        <a:pt x="0" y="22"/>
                        <a:pt x="8" y="17"/>
                      </a:cubicBezTo>
                      <a:cubicBezTo>
                        <a:pt x="14" y="13"/>
                        <a:pt x="20" y="11"/>
                        <a:pt x="26" y="8"/>
                      </a:cubicBezTo>
                      <a:cubicBezTo>
                        <a:pt x="42" y="2"/>
                        <a:pt x="58" y="0"/>
                        <a:pt x="75" y="0"/>
                      </a:cubicBezTo>
                      <a:cubicBezTo>
                        <a:pt x="85" y="0"/>
                        <a:pt x="95" y="1"/>
                        <a:pt x="105" y="2"/>
                      </a:cubicBezTo>
                      <a:cubicBezTo>
                        <a:pt x="118" y="4"/>
                        <a:pt x="131" y="8"/>
                        <a:pt x="143" y="14"/>
                      </a:cubicBezTo>
                      <a:cubicBezTo>
                        <a:pt x="146" y="16"/>
                        <a:pt x="149" y="18"/>
                        <a:pt x="151" y="21"/>
                      </a:cubicBezTo>
                      <a:cubicBezTo>
                        <a:pt x="157" y="31"/>
                        <a:pt x="150" y="41"/>
                        <a:pt x="138" y="41"/>
                      </a:cubicBezTo>
                      <a:cubicBezTo>
                        <a:pt x="130" y="40"/>
                        <a:pt x="122" y="37"/>
                        <a:pt x="115" y="31"/>
                      </a:cubicBezTo>
                      <a:cubicBezTo>
                        <a:pt x="113" y="28"/>
                        <a:pt x="111" y="25"/>
                        <a:pt x="112" y="21"/>
                      </a:cubicBezTo>
                      <a:cubicBezTo>
                        <a:pt x="112" y="20"/>
                        <a:pt x="112" y="19"/>
                        <a:pt x="111" y="18"/>
                      </a:cubicBezTo>
                      <a:cubicBezTo>
                        <a:pt x="111" y="18"/>
                        <a:pt x="110" y="17"/>
                        <a:pt x="109" y="17"/>
                      </a:cubicBezTo>
                      <a:cubicBezTo>
                        <a:pt x="109" y="16"/>
                        <a:pt x="107" y="18"/>
                        <a:pt x="107" y="19"/>
                      </a:cubicBezTo>
                      <a:cubicBezTo>
                        <a:pt x="107" y="20"/>
                        <a:pt x="107" y="21"/>
                        <a:pt x="107" y="22"/>
                      </a:cubicBezTo>
                      <a:cubicBezTo>
                        <a:pt x="107" y="23"/>
                        <a:pt x="108" y="25"/>
                        <a:pt x="108" y="27"/>
                      </a:cubicBezTo>
                      <a:cubicBezTo>
                        <a:pt x="106" y="33"/>
                        <a:pt x="109" y="35"/>
                        <a:pt x="114" y="38"/>
                      </a:cubicBezTo>
                      <a:cubicBezTo>
                        <a:pt x="120" y="42"/>
                        <a:pt x="125" y="47"/>
                        <a:pt x="128" y="54"/>
                      </a:cubicBezTo>
                      <a:cubicBezTo>
                        <a:pt x="130" y="60"/>
                        <a:pt x="130" y="86"/>
                        <a:pt x="128" y="92"/>
                      </a:cubicBezTo>
                      <a:cubicBezTo>
                        <a:pt x="124" y="102"/>
                        <a:pt x="115" y="110"/>
                        <a:pt x="102" y="109"/>
                      </a:cubicBezTo>
                      <a:cubicBezTo>
                        <a:pt x="98" y="109"/>
                        <a:pt x="61" y="109"/>
                        <a:pt x="53" y="109"/>
                      </a:cubicBezTo>
                      <a:close/>
                      <a:moveTo>
                        <a:pt x="77" y="81"/>
                      </a:moveTo>
                      <a:cubicBezTo>
                        <a:pt x="87" y="80"/>
                        <a:pt x="95" y="78"/>
                        <a:pt x="102" y="71"/>
                      </a:cubicBezTo>
                      <a:cubicBezTo>
                        <a:pt x="109" y="64"/>
                        <a:pt x="109" y="56"/>
                        <a:pt x="104" y="48"/>
                      </a:cubicBezTo>
                      <a:cubicBezTo>
                        <a:pt x="101" y="43"/>
                        <a:pt x="96" y="40"/>
                        <a:pt x="91" y="38"/>
                      </a:cubicBezTo>
                      <a:cubicBezTo>
                        <a:pt x="78" y="33"/>
                        <a:pt x="63" y="35"/>
                        <a:pt x="54" y="45"/>
                      </a:cubicBezTo>
                      <a:cubicBezTo>
                        <a:pt x="46" y="53"/>
                        <a:pt x="45" y="63"/>
                        <a:pt x="53" y="71"/>
                      </a:cubicBezTo>
                      <a:cubicBezTo>
                        <a:pt x="60" y="78"/>
                        <a:pt x="68" y="80"/>
                        <a:pt x="77" y="81"/>
                      </a:cubicBezTo>
                      <a:close/>
                      <a:moveTo>
                        <a:pt x="78" y="14"/>
                      </a:moveTo>
                      <a:cubicBezTo>
                        <a:pt x="78" y="14"/>
                        <a:pt x="78" y="14"/>
                        <a:pt x="78" y="14"/>
                      </a:cubicBezTo>
                      <a:cubicBezTo>
                        <a:pt x="73" y="14"/>
                        <a:pt x="69" y="14"/>
                        <a:pt x="65" y="14"/>
                      </a:cubicBezTo>
                      <a:cubicBezTo>
                        <a:pt x="62" y="14"/>
                        <a:pt x="61" y="15"/>
                        <a:pt x="61" y="18"/>
                      </a:cubicBezTo>
                      <a:cubicBezTo>
                        <a:pt x="61" y="18"/>
                        <a:pt x="61" y="19"/>
                        <a:pt x="61" y="20"/>
                      </a:cubicBezTo>
                      <a:cubicBezTo>
                        <a:pt x="61" y="21"/>
                        <a:pt x="61" y="22"/>
                        <a:pt x="62" y="23"/>
                      </a:cubicBezTo>
                      <a:cubicBezTo>
                        <a:pt x="63" y="22"/>
                        <a:pt x="64" y="22"/>
                        <a:pt x="65" y="22"/>
                      </a:cubicBezTo>
                      <a:cubicBezTo>
                        <a:pt x="71" y="17"/>
                        <a:pt x="84" y="17"/>
                        <a:pt x="90" y="22"/>
                      </a:cubicBezTo>
                      <a:cubicBezTo>
                        <a:pt x="91" y="22"/>
                        <a:pt x="92" y="23"/>
                        <a:pt x="93" y="23"/>
                      </a:cubicBezTo>
                      <a:cubicBezTo>
                        <a:pt x="94" y="22"/>
                        <a:pt x="94" y="21"/>
                        <a:pt x="94" y="20"/>
                      </a:cubicBezTo>
                      <a:cubicBezTo>
                        <a:pt x="94" y="19"/>
                        <a:pt x="94" y="18"/>
                        <a:pt x="94" y="17"/>
                      </a:cubicBezTo>
                      <a:cubicBezTo>
                        <a:pt x="94" y="15"/>
                        <a:pt x="93" y="14"/>
                        <a:pt x="90" y="14"/>
                      </a:cubicBezTo>
                      <a:cubicBezTo>
                        <a:pt x="86" y="14"/>
                        <a:pt x="82" y="14"/>
                        <a:pt x="78" y="14"/>
                      </a:cubicBezTo>
                      <a:close/>
                      <a:moveTo>
                        <a:pt x="78" y="14"/>
                      </a:moveTo>
                      <a:cubicBezTo>
                        <a:pt x="78" y="14"/>
                        <a:pt x="78" y="14"/>
                        <a:pt x="78"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sp>
              <p:nvSpPr>
                <p:cNvPr id="126" name="Freeform 6"/>
                <p:cNvSpPr>
                  <a:spLocks noEditPoints="1"/>
                </p:cNvSpPr>
                <p:nvPr/>
              </p:nvSpPr>
              <p:spPr bwMode="auto">
                <a:xfrm>
                  <a:off x="5784850" y="2281238"/>
                  <a:ext cx="138113" cy="100013"/>
                </a:xfrm>
                <a:custGeom>
                  <a:avLst/>
                  <a:gdLst>
                    <a:gd name="T0" fmla="*/ 19 w 36"/>
                    <a:gd name="T1" fmla="*/ 26 h 26"/>
                    <a:gd name="T2" fmla="*/ 5 w 36"/>
                    <a:gd name="T3" fmla="*/ 22 h 26"/>
                    <a:gd name="T4" fmla="*/ 5 w 36"/>
                    <a:gd name="T5" fmla="*/ 5 h 26"/>
                    <a:gd name="T6" fmla="*/ 29 w 36"/>
                    <a:gd name="T7" fmla="*/ 5 h 26"/>
                    <a:gd name="T8" fmla="*/ 28 w 36"/>
                    <a:gd name="T9" fmla="*/ 23 h 26"/>
                    <a:gd name="T10" fmla="*/ 19 w 36"/>
                    <a:gd name="T11" fmla="*/ 26 h 26"/>
                    <a:gd name="T12" fmla="*/ 19 w 36"/>
                    <a:gd name="T13" fmla="*/ 26 h 26"/>
                    <a:gd name="T14" fmla="*/ 19 w 36"/>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6">
                      <a:moveTo>
                        <a:pt x="19" y="26"/>
                      </a:moveTo>
                      <a:cubicBezTo>
                        <a:pt x="13" y="26"/>
                        <a:pt x="9" y="25"/>
                        <a:pt x="5" y="22"/>
                      </a:cubicBezTo>
                      <a:cubicBezTo>
                        <a:pt x="0" y="17"/>
                        <a:pt x="0" y="10"/>
                        <a:pt x="5" y="5"/>
                      </a:cubicBezTo>
                      <a:cubicBezTo>
                        <a:pt x="12" y="0"/>
                        <a:pt x="23" y="0"/>
                        <a:pt x="29" y="5"/>
                      </a:cubicBezTo>
                      <a:cubicBezTo>
                        <a:pt x="36" y="10"/>
                        <a:pt x="35" y="19"/>
                        <a:pt x="28" y="23"/>
                      </a:cubicBezTo>
                      <a:cubicBezTo>
                        <a:pt x="25" y="25"/>
                        <a:pt x="21" y="26"/>
                        <a:pt x="19" y="26"/>
                      </a:cubicBezTo>
                      <a:close/>
                      <a:moveTo>
                        <a:pt x="19" y="26"/>
                      </a:moveTo>
                      <a:cubicBezTo>
                        <a:pt x="19" y="26"/>
                        <a:pt x="19" y="26"/>
                        <a:pt x="19"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grpSp>
        </p:grpSp>
        <p:sp>
          <p:nvSpPr>
            <p:cNvPr id="120" name="Right Brace 119"/>
            <p:cNvSpPr/>
            <p:nvPr/>
          </p:nvSpPr>
          <p:spPr>
            <a:xfrm>
              <a:off x="6218236" y="2034238"/>
              <a:ext cx="161603" cy="705696"/>
            </a:xfrm>
            <a:prstGeom prst="rightBrace">
              <a:avLst>
                <a:gd name="adj1" fmla="val 58855"/>
                <a:gd name="adj2" fmla="val 49075"/>
              </a:avLst>
            </a:prstGeom>
            <a:noFill/>
            <a:ln w="28575" cap="rnd" cmpd="sng" algn="ctr">
              <a:solidFill>
                <a:srgbClr val="00AFF0"/>
              </a:solidFill>
              <a:prstDash val="solid"/>
              <a:headEnd type="none"/>
              <a:tailEnd type="non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Segoe UI"/>
                <a:ea typeface="+mn-ea"/>
                <a:cs typeface="+mn-cs"/>
              </a:endParaRPr>
            </a:p>
          </p:txBody>
        </p:sp>
      </p:grpSp>
      <p:grpSp>
        <p:nvGrpSpPr>
          <p:cNvPr id="136" name="Group 135"/>
          <p:cNvGrpSpPr/>
          <p:nvPr/>
        </p:nvGrpSpPr>
        <p:grpSpPr>
          <a:xfrm>
            <a:off x="9221869" y="1634837"/>
            <a:ext cx="1305366" cy="1092574"/>
            <a:chOff x="5900414" y="2022825"/>
            <a:chExt cx="860677" cy="720375"/>
          </a:xfrm>
        </p:grpSpPr>
        <p:grpSp>
          <p:nvGrpSpPr>
            <p:cNvPr id="137" name="Group 86"/>
            <p:cNvGrpSpPr>
              <a:grpSpLocks noChangeAspect="1"/>
            </p:cNvGrpSpPr>
            <p:nvPr/>
          </p:nvGrpSpPr>
          <p:grpSpPr bwMode="auto">
            <a:xfrm>
              <a:off x="6414823" y="2022825"/>
              <a:ext cx="346268" cy="717109"/>
              <a:chOff x="3383" y="1210"/>
              <a:chExt cx="916" cy="1897"/>
            </a:xfrm>
            <a:solidFill>
              <a:srgbClr val="00AFF0"/>
            </a:solidFill>
          </p:grpSpPr>
          <p:sp>
            <p:nvSpPr>
              <p:cNvPr id="149" name="Freeform 87"/>
              <p:cNvSpPr>
                <a:spLocks/>
              </p:cNvSpPr>
              <p:nvPr/>
            </p:nvSpPr>
            <p:spPr bwMode="auto">
              <a:xfrm>
                <a:off x="3562" y="2237"/>
                <a:ext cx="553" cy="147"/>
              </a:xfrm>
              <a:custGeom>
                <a:avLst/>
                <a:gdLst>
                  <a:gd name="T0" fmla="*/ 230 w 234"/>
                  <a:gd name="T1" fmla="*/ 0 h 62"/>
                  <a:gd name="T2" fmla="*/ 199 w 234"/>
                  <a:gd name="T3" fmla="*/ 0 h 62"/>
                  <a:gd name="T4" fmla="*/ 134 w 234"/>
                  <a:gd name="T5" fmla="*/ 0 h 62"/>
                  <a:gd name="T6" fmla="*/ 76 w 234"/>
                  <a:gd name="T7" fmla="*/ 0 h 62"/>
                  <a:gd name="T8" fmla="*/ 27 w 234"/>
                  <a:gd name="T9" fmla="*/ 0 h 62"/>
                  <a:gd name="T10" fmla="*/ 2 w 234"/>
                  <a:gd name="T11" fmla="*/ 0 h 62"/>
                  <a:gd name="T12" fmla="*/ 0 w 234"/>
                  <a:gd name="T13" fmla="*/ 4 h 62"/>
                  <a:gd name="T14" fmla="*/ 0 w 234"/>
                  <a:gd name="T15" fmla="*/ 59 h 62"/>
                  <a:gd name="T16" fmla="*/ 2 w 234"/>
                  <a:gd name="T17" fmla="*/ 62 h 62"/>
                  <a:gd name="T18" fmla="*/ 34 w 234"/>
                  <a:gd name="T19" fmla="*/ 62 h 62"/>
                  <a:gd name="T20" fmla="*/ 99 w 234"/>
                  <a:gd name="T21" fmla="*/ 62 h 62"/>
                  <a:gd name="T22" fmla="*/ 157 w 234"/>
                  <a:gd name="T23" fmla="*/ 62 h 62"/>
                  <a:gd name="T24" fmla="*/ 209 w 234"/>
                  <a:gd name="T25" fmla="*/ 62 h 62"/>
                  <a:gd name="T26" fmla="*/ 230 w 234"/>
                  <a:gd name="T27" fmla="*/ 62 h 62"/>
                  <a:gd name="T28" fmla="*/ 234 w 234"/>
                  <a:gd name="T29" fmla="*/ 60 h 62"/>
                  <a:gd name="T30" fmla="*/ 234 w 234"/>
                  <a:gd name="T31" fmla="*/ 59 h 62"/>
                  <a:gd name="T32" fmla="*/ 234 w 234"/>
                  <a:gd name="T33" fmla="*/ 4 h 62"/>
                  <a:gd name="T34" fmla="*/ 230 w 234"/>
                  <a:gd name="T3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62">
                    <a:moveTo>
                      <a:pt x="230" y="0"/>
                    </a:moveTo>
                    <a:cubicBezTo>
                      <a:pt x="218" y="0"/>
                      <a:pt x="213" y="0"/>
                      <a:pt x="199" y="0"/>
                    </a:cubicBezTo>
                    <a:cubicBezTo>
                      <a:pt x="171" y="0"/>
                      <a:pt x="163" y="0"/>
                      <a:pt x="134" y="0"/>
                    </a:cubicBezTo>
                    <a:cubicBezTo>
                      <a:pt x="100" y="0"/>
                      <a:pt x="111" y="0"/>
                      <a:pt x="76" y="0"/>
                    </a:cubicBezTo>
                    <a:cubicBezTo>
                      <a:pt x="50" y="0"/>
                      <a:pt x="52" y="0"/>
                      <a:pt x="27" y="0"/>
                    </a:cubicBezTo>
                    <a:cubicBezTo>
                      <a:pt x="17" y="0"/>
                      <a:pt x="12" y="0"/>
                      <a:pt x="2" y="0"/>
                    </a:cubicBezTo>
                    <a:cubicBezTo>
                      <a:pt x="0" y="0"/>
                      <a:pt x="0" y="2"/>
                      <a:pt x="0" y="4"/>
                    </a:cubicBezTo>
                    <a:cubicBezTo>
                      <a:pt x="0" y="22"/>
                      <a:pt x="0" y="41"/>
                      <a:pt x="0" y="59"/>
                    </a:cubicBezTo>
                    <a:cubicBezTo>
                      <a:pt x="0" y="59"/>
                      <a:pt x="0" y="62"/>
                      <a:pt x="2" y="62"/>
                    </a:cubicBezTo>
                    <a:cubicBezTo>
                      <a:pt x="15" y="62"/>
                      <a:pt x="21" y="62"/>
                      <a:pt x="34" y="62"/>
                    </a:cubicBezTo>
                    <a:cubicBezTo>
                      <a:pt x="63" y="62"/>
                      <a:pt x="71" y="62"/>
                      <a:pt x="99" y="62"/>
                    </a:cubicBezTo>
                    <a:cubicBezTo>
                      <a:pt x="134" y="62"/>
                      <a:pt x="123" y="62"/>
                      <a:pt x="157" y="62"/>
                    </a:cubicBezTo>
                    <a:cubicBezTo>
                      <a:pt x="184" y="62"/>
                      <a:pt x="180" y="62"/>
                      <a:pt x="209" y="62"/>
                    </a:cubicBezTo>
                    <a:cubicBezTo>
                      <a:pt x="215" y="62"/>
                      <a:pt x="224" y="62"/>
                      <a:pt x="230" y="62"/>
                    </a:cubicBezTo>
                    <a:cubicBezTo>
                      <a:pt x="232" y="62"/>
                      <a:pt x="232" y="62"/>
                      <a:pt x="234" y="60"/>
                    </a:cubicBezTo>
                    <a:cubicBezTo>
                      <a:pt x="234" y="59"/>
                      <a:pt x="234" y="59"/>
                      <a:pt x="234" y="59"/>
                    </a:cubicBezTo>
                    <a:cubicBezTo>
                      <a:pt x="234" y="41"/>
                      <a:pt x="234" y="22"/>
                      <a:pt x="234" y="4"/>
                    </a:cubicBezTo>
                    <a:cubicBezTo>
                      <a:pt x="234" y="2"/>
                      <a:pt x="232" y="0"/>
                      <a:pt x="23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18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000000"/>
                  </a:solidFill>
                  <a:effectLst/>
                  <a:uLnTx/>
                  <a:uFillTx/>
                </a:endParaRPr>
              </a:p>
            </p:txBody>
          </p:sp>
          <p:sp>
            <p:nvSpPr>
              <p:cNvPr id="150" name="Freeform 88"/>
              <p:cNvSpPr>
                <a:spLocks/>
              </p:cNvSpPr>
              <p:nvPr/>
            </p:nvSpPr>
            <p:spPr bwMode="auto">
              <a:xfrm>
                <a:off x="3562" y="1999"/>
                <a:ext cx="553" cy="146"/>
              </a:xfrm>
              <a:custGeom>
                <a:avLst/>
                <a:gdLst>
                  <a:gd name="T0" fmla="*/ 230 w 234"/>
                  <a:gd name="T1" fmla="*/ 0 h 62"/>
                  <a:gd name="T2" fmla="*/ 199 w 234"/>
                  <a:gd name="T3" fmla="*/ 0 h 62"/>
                  <a:gd name="T4" fmla="*/ 134 w 234"/>
                  <a:gd name="T5" fmla="*/ 0 h 62"/>
                  <a:gd name="T6" fmla="*/ 76 w 234"/>
                  <a:gd name="T7" fmla="*/ 0 h 62"/>
                  <a:gd name="T8" fmla="*/ 27 w 234"/>
                  <a:gd name="T9" fmla="*/ 0 h 62"/>
                  <a:gd name="T10" fmla="*/ 2 w 234"/>
                  <a:gd name="T11" fmla="*/ 0 h 62"/>
                  <a:gd name="T12" fmla="*/ 0 w 234"/>
                  <a:gd name="T13" fmla="*/ 4 h 62"/>
                  <a:gd name="T14" fmla="*/ 0 w 234"/>
                  <a:gd name="T15" fmla="*/ 58 h 62"/>
                  <a:gd name="T16" fmla="*/ 2 w 234"/>
                  <a:gd name="T17" fmla="*/ 62 h 62"/>
                  <a:gd name="T18" fmla="*/ 34 w 234"/>
                  <a:gd name="T19" fmla="*/ 62 h 62"/>
                  <a:gd name="T20" fmla="*/ 99 w 234"/>
                  <a:gd name="T21" fmla="*/ 62 h 62"/>
                  <a:gd name="T22" fmla="*/ 157 w 234"/>
                  <a:gd name="T23" fmla="*/ 62 h 62"/>
                  <a:gd name="T24" fmla="*/ 209 w 234"/>
                  <a:gd name="T25" fmla="*/ 62 h 62"/>
                  <a:gd name="T26" fmla="*/ 230 w 234"/>
                  <a:gd name="T27" fmla="*/ 62 h 62"/>
                  <a:gd name="T28" fmla="*/ 234 w 234"/>
                  <a:gd name="T29" fmla="*/ 62 h 62"/>
                  <a:gd name="T30" fmla="*/ 234 w 234"/>
                  <a:gd name="T31" fmla="*/ 58 h 62"/>
                  <a:gd name="T32" fmla="*/ 234 w 234"/>
                  <a:gd name="T33" fmla="*/ 4 h 62"/>
                  <a:gd name="T34" fmla="*/ 230 w 234"/>
                  <a:gd name="T3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62">
                    <a:moveTo>
                      <a:pt x="230" y="0"/>
                    </a:moveTo>
                    <a:cubicBezTo>
                      <a:pt x="218" y="0"/>
                      <a:pt x="213" y="0"/>
                      <a:pt x="199" y="0"/>
                    </a:cubicBezTo>
                    <a:cubicBezTo>
                      <a:pt x="171" y="0"/>
                      <a:pt x="163" y="0"/>
                      <a:pt x="134" y="0"/>
                    </a:cubicBezTo>
                    <a:cubicBezTo>
                      <a:pt x="100" y="0"/>
                      <a:pt x="111" y="0"/>
                      <a:pt x="76" y="0"/>
                    </a:cubicBezTo>
                    <a:cubicBezTo>
                      <a:pt x="50" y="0"/>
                      <a:pt x="52" y="0"/>
                      <a:pt x="27" y="0"/>
                    </a:cubicBezTo>
                    <a:cubicBezTo>
                      <a:pt x="17" y="0"/>
                      <a:pt x="12" y="0"/>
                      <a:pt x="2" y="0"/>
                    </a:cubicBezTo>
                    <a:cubicBezTo>
                      <a:pt x="0" y="0"/>
                      <a:pt x="0" y="2"/>
                      <a:pt x="0" y="4"/>
                    </a:cubicBezTo>
                    <a:cubicBezTo>
                      <a:pt x="0" y="21"/>
                      <a:pt x="0" y="41"/>
                      <a:pt x="0" y="58"/>
                    </a:cubicBezTo>
                    <a:cubicBezTo>
                      <a:pt x="0" y="60"/>
                      <a:pt x="0" y="62"/>
                      <a:pt x="2" y="62"/>
                    </a:cubicBezTo>
                    <a:cubicBezTo>
                      <a:pt x="15" y="62"/>
                      <a:pt x="21" y="62"/>
                      <a:pt x="34" y="62"/>
                    </a:cubicBezTo>
                    <a:cubicBezTo>
                      <a:pt x="63" y="62"/>
                      <a:pt x="71" y="62"/>
                      <a:pt x="99" y="62"/>
                    </a:cubicBezTo>
                    <a:cubicBezTo>
                      <a:pt x="134" y="62"/>
                      <a:pt x="123" y="62"/>
                      <a:pt x="157" y="62"/>
                    </a:cubicBezTo>
                    <a:cubicBezTo>
                      <a:pt x="184" y="62"/>
                      <a:pt x="180" y="62"/>
                      <a:pt x="209" y="62"/>
                    </a:cubicBezTo>
                    <a:cubicBezTo>
                      <a:pt x="215" y="62"/>
                      <a:pt x="224" y="62"/>
                      <a:pt x="230" y="62"/>
                    </a:cubicBezTo>
                    <a:cubicBezTo>
                      <a:pt x="232" y="62"/>
                      <a:pt x="232" y="62"/>
                      <a:pt x="234" y="62"/>
                    </a:cubicBezTo>
                    <a:cubicBezTo>
                      <a:pt x="234" y="60"/>
                      <a:pt x="234" y="60"/>
                      <a:pt x="234" y="58"/>
                    </a:cubicBezTo>
                    <a:cubicBezTo>
                      <a:pt x="234" y="41"/>
                      <a:pt x="234" y="21"/>
                      <a:pt x="234" y="4"/>
                    </a:cubicBezTo>
                    <a:cubicBezTo>
                      <a:pt x="234" y="2"/>
                      <a:pt x="232" y="0"/>
                      <a:pt x="23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18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000000"/>
                  </a:solidFill>
                  <a:effectLst/>
                  <a:uLnTx/>
                  <a:uFillTx/>
                </a:endParaRPr>
              </a:p>
            </p:txBody>
          </p:sp>
          <p:sp>
            <p:nvSpPr>
              <p:cNvPr id="151" name="Freeform 89"/>
              <p:cNvSpPr>
                <a:spLocks/>
              </p:cNvSpPr>
              <p:nvPr/>
            </p:nvSpPr>
            <p:spPr bwMode="auto">
              <a:xfrm>
                <a:off x="3562" y="1760"/>
                <a:ext cx="553" cy="147"/>
              </a:xfrm>
              <a:custGeom>
                <a:avLst/>
                <a:gdLst>
                  <a:gd name="T0" fmla="*/ 230 w 234"/>
                  <a:gd name="T1" fmla="*/ 0 h 62"/>
                  <a:gd name="T2" fmla="*/ 199 w 234"/>
                  <a:gd name="T3" fmla="*/ 0 h 62"/>
                  <a:gd name="T4" fmla="*/ 134 w 234"/>
                  <a:gd name="T5" fmla="*/ 0 h 62"/>
                  <a:gd name="T6" fmla="*/ 76 w 234"/>
                  <a:gd name="T7" fmla="*/ 0 h 62"/>
                  <a:gd name="T8" fmla="*/ 27 w 234"/>
                  <a:gd name="T9" fmla="*/ 0 h 62"/>
                  <a:gd name="T10" fmla="*/ 2 w 234"/>
                  <a:gd name="T11" fmla="*/ 0 h 62"/>
                  <a:gd name="T12" fmla="*/ 0 w 234"/>
                  <a:gd name="T13" fmla="*/ 4 h 62"/>
                  <a:gd name="T14" fmla="*/ 0 w 234"/>
                  <a:gd name="T15" fmla="*/ 58 h 62"/>
                  <a:gd name="T16" fmla="*/ 2 w 234"/>
                  <a:gd name="T17" fmla="*/ 62 h 62"/>
                  <a:gd name="T18" fmla="*/ 34 w 234"/>
                  <a:gd name="T19" fmla="*/ 62 h 62"/>
                  <a:gd name="T20" fmla="*/ 99 w 234"/>
                  <a:gd name="T21" fmla="*/ 62 h 62"/>
                  <a:gd name="T22" fmla="*/ 157 w 234"/>
                  <a:gd name="T23" fmla="*/ 62 h 62"/>
                  <a:gd name="T24" fmla="*/ 209 w 234"/>
                  <a:gd name="T25" fmla="*/ 62 h 62"/>
                  <a:gd name="T26" fmla="*/ 230 w 234"/>
                  <a:gd name="T27" fmla="*/ 62 h 62"/>
                  <a:gd name="T28" fmla="*/ 234 w 234"/>
                  <a:gd name="T29" fmla="*/ 60 h 62"/>
                  <a:gd name="T30" fmla="*/ 234 w 234"/>
                  <a:gd name="T31" fmla="*/ 58 h 62"/>
                  <a:gd name="T32" fmla="*/ 234 w 234"/>
                  <a:gd name="T33" fmla="*/ 4 h 62"/>
                  <a:gd name="T34" fmla="*/ 230 w 234"/>
                  <a:gd name="T3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62">
                    <a:moveTo>
                      <a:pt x="230" y="0"/>
                    </a:moveTo>
                    <a:cubicBezTo>
                      <a:pt x="218" y="0"/>
                      <a:pt x="213" y="0"/>
                      <a:pt x="199" y="0"/>
                    </a:cubicBezTo>
                    <a:cubicBezTo>
                      <a:pt x="171" y="0"/>
                      <a:pt x="163" y="0"/>
                      <a:pt x="134" y="0"/>
                    </a:cubicBezTo>
                    <a:cubicBezTo>
                      <a:pt x="100" y="0"/>
                      <a:pt x="111" y="0"/>
                      <a:pt x="76" y="0"/>
                    </a:cubicBezTo>
                    <a:cubicBezTo>
                      <a:pt x="50" y="0"/>
                      <a:pt x="52" y="0"/>
                      <a:pt x="27" y="0"/>
                    </a:cubicBezTo>
                    <a:cubicBezTo>
                      <a:pt x="17" y="0"/>
                      <a:pt x="12" y="0"/>
                      <a:pt x="2" y="0"/>
                    </a:cubicBezTo>
                    <a:cubicBezTo>
                      <a:pt x="0" y="0"/>
                      <a:pt x="0" y="2"/>
                      <a:pt x="0" y="4"/>
                    </a:cubicBezTo>
                    <a:cubicBezTo>
                      <a:pt x="0" y="21"/>
                      <a:pt x="0" y="40"/>
                      <a:pt x="0" y="58"/>
                    </a:cubicBezTo>
                    <a:cubicBezTo>
                      <a:pt x="0" y="60"/>
                      <a:pt x="0" y="62"/>
                      <a:pt x="2" y="62"/>
                    </a:cubicBezTo>
                    <a:cubicBezTo>
                      <a:pt x="15" y="62"/>
                      <a:pt x="21" y="62"/>
                      <a:pt x="34" y="62"/>
                    </a:cubicBezTo>
                    <a:cubicBezTo>
                      <a:pt x="63" y="62"/>
                      <a:pt x="71" y="62"/>
                      <a:pt x="99" y="62"/>
                    </a:cubicBezTo>
                    <a:cubicBezTo>
                      <a:pt x="134" y="62"/>
                      <a:pt x="123" y="62"/>
                      <a:pt x="157" y="62"/>
                    </a:cubicBezTo>
                    <a:cubicBezTo>
                      <a:pt x="184" y="62"/>
                      <a:pt x="180" y="62"/>
                      <a:pt x="209" y="62"/>
                    </a:cubicBezTo>
                    <a:cubicBezTo>
                      <a:pt x="215" y="62"/>
                      <a:pt x="224" y="62"/>
                      <a:pt x="230" y="62"/>
                    </a:cubicBezTo>
                    <a:cubicBezTo>
                      <a:pt x="232" y="62"/>
                      <a:pt x="232" y="62"/>
                      <a:pt x="234" y="60"/>
                    </a:cubicBezTo>
                    <a:cubicBezTo>
                      <a:pt x="234" y="60"/>
                      <a:pt x="234" y="60"/>
                      <a:pt x="234" y="58"/>
                    </a:cubicBezTo>
                    <a:cubicBezTo>
                      <a:pt x="234" y="40"/>
                      <a:pt x="234" y="21"/>
                      <a:pt x="234" y="4"/>
                    </a:cubicBezTo>
                    <a:cubicBezTo>
                      <a:pt x="234" y="2"/>
                      <a:pt x="232" y="0"/>
                      <a:pt x="23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18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000000"/>
                  </a:solidFill>
                  <a:effectLst/>
                  <a:uLnTx/>
                  <a:uFillTx/>
                </a:endParaRPr>
              </a:p>
            </p:txBody>
          </p:sp>
          <p:sp>
            <p:nvSpPr>
              <p:cNvPr id="152" name="Freeform 90"/>
              <p:cNvSpPr>
                <a:spLocks/>
              </p:cNvSpPr>
              <p:nvPr/>
            </p:nvSpPr>
            <p:spPr bwMode="auto">
              <a:xfrm>
                <a:off x="3562" y="1522"/>
                <a:ext cx="553" cy="141"/>
              </a:xfrm>
              <a:custGeom>
                <a:avLst/>
                <a:gdLst>
                  <a:gd name="T0" fmla="*/ 230 w 234"/>
                  <a:gd name="T1" fmla="*/ 0 h 60"/>
                  <a:gd name="T2" fmla="*/ 199 w 234"/>
                  <a:gd name="T3" fmla="*/ 0 h 60"/>
                  <a:gd name="T4" fmla="*/ 134 w 234"/>
                  <a:gd name="T5" fmla="*/ 0 h 60"/>
                  <a:gd name="T6" fmla="*/ 76 w 234"/>
                  <a:gd name="T7" fmla="*/ 0 h 60"/>
                  <a:gd name="T8" fmla="*/ 27 w 234"/>
                  <a:gd name="T9" fmla="*/ 0 h 60"/>
                  <a:gd name="T10" fmla="*/ 2 w 234"/>
                  <a:gd name="T11" fmla="*/ 0 h 60"/>
                  <a:gd name="T12" fmla="*/ 0 w 234"/>
                  <a:gd name="T13" fmla="*/ 4 h 60"/>
                  <a:gd name="T14" fmla="*/ 0 w 234"/>
                  <a:gd name="T15" fmla="*/ 57 h 60"/>
                  <a:gd name="T16" fmla="*/ 2 w 234"/>
                  <a:gd name="T17" fmla="*/ 60 h 60"/>
                  <a:gd name="T18" fmla="*/ 34 w 234"/>
                  <a:gd name="T19" fmla="*/ 60 h 60"/>
                  <a:gd name="T20" fmla="*/ 99 w 234"/>
                  <a:gd name="T21" fmla="*/ 60 h 60"/>
                  <a:gd name="T22" fmla="*/ 157 w 234"/>
                  <a:gd name="T23" fmla="*/ 60 h 60"/>
                  <a:gd name="T24" fmla="*/ 209 w 234"/>
                  <a:gd name="T25" fmla="*/ 60 h 60"/>
                  <a:gd name="T26" fmla="*/ 230 w 234"/>
                  <a:gd name="T27" fmla="*/ 60 h 60"/>
                  <a:gd name="T28" fmla="*/ 234 w 234"/>
                  <a:gd name="T29" fmla="*/ 58 h 60"/>
                  <a:gd name="T30" fmla="*/ 234 w 234"/>
                  <a:gd name="T31" fmla="*/ 57 h 60"/>
                  <a:gd name="T32" fmla="*/ 234 w 234"/>
                  <a:gd name="T33" fmla="*/ 4 h 60"/>
                  <a:gd name="T34" fmla="*/ 230 w 234"/>
                  <a:gd name="T3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60">
                    <a:moveTo>
                      <a:pt x="230" y="0"/>
                    </a:moveTo>
                    <a:cubicBezTo>
                      <a:pt x="218" y="0"/>
                      <a:pt x="213" y="0"/>
                      <a:pt x="199" y="0"/>
                    </a:cubicBezTo>
                    <a:cubicBezTo>
                      <a:pt x="171" y="0"/>
                      <a:pt x="163" y="0"/>
                      <a:pt x="134" y="0"/>
                    </a:cubicBezTo>
                    <a:cubicBezTo>
                      <a:pt x="100" y="0"/>
                      <a:pt x="111" y="0"/>
                      <a:pt x="76" y="0"/>
                    </a:cubicBezTo>
                    <a:cubicBezTo>
                      <a:pt x="50" y="0"/>
                      <a:pt x="52" y="0"/>
                      <a:pt x="27" y="0"/>
                    </a:cubicBezTo>
                    <a:cubicBezTo>
                      <a:pt x="17" y="0"/>
                      <a:pt x="12" y="0"/>
                      <a:pt x="2" y="0"/>
                    </a:cubicBezTo>
                    <a:cubicBezTo>
                      <a:pt x="0" y="0"/>
                      <a:pt x="0" y="2"/>
                      <a:pt x="0" y="4"/>
                    </a:cubicBezTo>
                    <a:cubicBezTo>
                      <a:pt x="0" y="21"/>
                      <a:pt x="0" y="40"/>
                      <a:pt x="0" y="57"/>
                    </a:cubicBezTo>
                    <a:cubicBezTo>
                      <a:pt x="0" y="58"/>
                      <a:pt x="0" y="60"/>
                      <a:pt x="2" y="60"/>
                    </a:cubicBezTo>
                    <a:cubicBezTo>
                      <a:pt x="15" y="60"/>
                      <a:pt x="21" y="60"/>
                      <a:pt x="34" y="60"/>
                    </a:cubicBezTo>
                    <a:cubicBezTo>
                      <a:pt x="63" y="60"/>
                      <a:pt x="71" y="60"/>
                      <a:pt x="99" y="60"/>
                    </a:cubicBezTo>
                    <a:cubicBezTo>
                      <a:pt x="134" y="60"/>
                      <a:pt x="123" y="60"/>
                      <a:pt x="157" y="60"/>
                    </a:cubicBezTo>
                    <a:cubicBezTo>
                      <a:pt x="184" y="60"/>
                      <a:pt x="180" y="60"/>
                      <a:pt x="209" y="60"/>
                    </a:cubicBezTo>
                    <a:cubicBezTo>
                      <a:pt x="215" y="60"/>
                      <a:pt x="224" y="60"/>
                      <a:pt x="230" y="60"/>
                    </a:cubicBezTo>
                    <a:cubicBezTo>
                      <a:pt x="232" y="60"/>
                      <a:pt x="232" y="60"/>
                      <a:pt x="234" y="58"/>
                    </a:cubicBezTo>
                    <a:cubicBezTo>
                      <a:pt x="234" y="58"/>
                      <a:pt x="234" y="58"/>
                      <a:pt x="234" y="57"/>
                    </a:cubicBezTo>
                    <a:cubicBezTo>
                      <a:pt x="234" y="40"/>
                      <a:pt x="234" y="21"/>
                      <a:pt x="234" y="4"/>
                    </a:cubicBezTo>
                    <a:cubicBezTo>
                      <a:pt x="234" y="2"/>
                      <a:pt x="232" y="0"/>
                      <a:pt x="23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18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000000"/>
                  </a:solidFill>
                  <a:effectLst/>
                  <a:uLnTx/>
                  <a:uFillTx/>
                </a:endParaRPr>
              </a:p>
            </p:txBody>
          </p:sp>
          <p:sp>
            <p:nvSpPr>
              <p:cNvPr id="153" name="Freeform 91"/>
              <p:cNvSpPr>
                <a:spLocks noEditPoints="1"/>
              </p:cNvSpPr>
              <p:nvPr/>
            </p:nvSpPr>
            <p:spPr bwMode="auto">
              <a:xfrm>
                <a:off x="3383" y="1210"/>
                <a:ext cx="916" cy="1897"/>
              </a:xfrm>
              <a:custGeom>
                <a:avLst/>
                <a:gdLst>
                  <a:gd name="T0" fmla="*/ 366 w 388"/>
                  <a:gd name="T1" fmla="*/ 38 h 803"/>
                  <a:gd name="T2" fmla="*/ 334 w 388"/>
                  <a:gd name="T3" fmla="*/ 16 h 803"/>
                  <a:gd name="T4" fmla="*/ 285 w 388"/>
                  <a:gd name="T5" fmla="*/ 0 h 803"/>
                  <a:gd name="T6" fmla="*/ 103 w 388"/>
                  <a:gd name="T7" fmla="*/ 0 h 803"/>
                  <a:gd name="T8" fmla="*/ 54 w 388"/>
                  <a:gd name="T9" fmla="*/ 16 h 803"/>
                  <a:gd name="T10" fmla="*/ 22 w 388"/>
                  <a:gd name="T11" fmla="*/ 38 h 803"/>
                  <a:gd name="T12" fmla="*/ 0 w 388"/>
                  <a:gd name="T13" fmla="*/ 81 h 803"/>
                  <a:gd name="T14" fmla="*/ 0 w 388"/>
                  <a:gd name="T15" fmla="*/ 776 h 803"/>
                  <a:gd name="T16" fmla="*/ 27 w 388"/>
                  <a:gd name="T17" fmla="*/ 803 h 803"/>
                  <a:gd name="T18" fmla="*/ 361 w 388"/>
                  <a:gd name="T19" fmla="*/ 803 h 803"/>
                  <a:gd name="T20" fmla="*/ 388 w 388"/>
                  <a:gd name="T21" fmla="*/ 776 h 803"/>
                  <a:gd name="T22" fmla="*/ 388 w 388"/>
                  <a:gd name="T23" fmla="*/ 81 h 803"/>
                  <a:gd name="T24" fmla="*/ 366 w 388"/>
                  <a:gd name="T25" fmla="*/ 38 h 803"/>
                  <a:gd name="T26" fmla="*/ 356 w 388"/>
                  <a:gd name="T27" fmla="*/ 756 h 803"/>
                  <a:gd name="T28" fmla="*/ 30 w 388"/>
                  <a:gd name="T29" fmla="*/ 756 h 803"/>
                  <a:gd name="T30" fmla="*/ 30 w 388"/>
                  <a:gd name="T31" fmla="*/ 731 h 803"/>
                  <a:gd name="T32" fmla="*/ 356 w 388"/>
                  <a:gd name="T33" fmla="*/ 731 h 803"/>
                  <a:gd name="T34" fmla="*/ 356 w 388"/>
                  <a:gd name="T35" fmla="*/ 756 h 803"/>
                  <a:gd name="T36" fmla="*/ 31 w 388"/>
                  <a:gd name="T37" fmla="*/ 676 h 803"/>
                  <a:gd name="T38" fmla="*/ 55 w 388"/>
                  <a:gd name="T39" fmla="*/ 652 h 803"/>
                  <a:gd name="T40" fmla="*/ 79 w 388"/>
                  <a:gd name="T41" fmla="*/ 676 h 803"/>
                  <a:gd name="T42" fmla="*/ 55 w 388"/>
                  <a:gd name="T43" fmla="*/ 700 h 803"/>
                  <a:gd name="T44" fmla="*/ 31 w 388"/>
                  <a:gd name="T45" fmla="*/ 676 h 803"/>
                  <a:gd name="T46" fmla="*/ 120 w 388"/>
                  <a:gd name="T47" fmla="*/ 676 h 803"/>
                  <a:gd name="T48" fmla="*/ 144 w 388"/>
                  <a:gd name="T49" fmla="*/ 652 h 803"/>
                  <a:gd name="T50" fmla="*/ 168 w 388"/>
                  <a:gd name="T51" fmla="*/ 676 h 803"/>
                  <a:gd name="T52" fmla="*/ 144 w 388"/>
                  <a:gd name="T53" fmla="*/ 700 h 803"/>
                  <a:gd name="T54" fmla="*/ 120 w 388"/>
                  <a:gd name="T55" fmla="*/ 676 h 803"/>
                  <a:gd name="T56" fmla="*/ 356 w 388"/>
                  <a:gd name="T57" fmla="*/ 615 h 803"/>
                  <a:gd name="T58" fmla="*/ 30 w 388"/>
                  <a:gd name="T59" fmla="*/ 615 h 803"/>
                  <a:gd name="T60" fmla="*/ 30 w 388"/>
                  <a:gd name="T61" fmla="*/ 588 h 803"/>
                  <a:gd name="T62" fmla="*/ 356 w 388"/>
                  <a:gd name="T63" fmla="*/ 588 h 803"/>
                  <a:gd name="T64" fmla="*/ 356 w 388"/>
                  <a:gd name="T65" fmla="*/ 615 h 803"/>
                  <a:gd name="T66" fmla="*/ 356 w 388"/>
                  <a:gd name="T67" fmla="*/ 518 h 803"/>
                  <a:gd name="T68" fmla="*/ 331 w 388"/>
                  <a:gd name="T69" fmla="*/ 545 h 803"/>
                  <a:gd name="T70" fmla="*/ 318 w 388"/>
                  <a:gd name="T71" fmla="*/ 545 h 803"/>
                  <a:gd name="T72" fmla="*/ 216 w 388"/>
                  <a:gd name="T73" fmla="*/ 545 h 803"/>
                  <a:gd name="T74" fmla="*/ 143 w 388"/>
                  <a:gd name="T75" fmla="*/ 545 h 803"/>
                  <a:gd name="T76" fmla="*/ 51 w 388"/>
                  <a:gd name="T77" fmla="*/ 545 h 803"/>
                  <a:gd name="T78" fmla="*/ 46 w 388"/>
                  <a:gd name="T79" fmla="*/ 545 h 803"/>
                  <a:gd name="T80" fmla="*/ 30 w 388"/>
                  <a:gd name="T81" fmla="*/ 518 h 803"/>
                  <a:gd name="T82" fmla="*/ 30 w 388"/>
                  <a:gd name="T83" fmla="*/ 113 h 803"/>
                  <a:gd name="T84" fmla="*/ 57 w 388"/>
                  <a:gd name="T85" fmla="*/ 86 h 803"/>
                  <a:gd name="T86" fmla="*/ 329 w 388"/>
                  <a:gd name="T87" fmla="*/ 86 h 803"/>
                  <a:gd name="T88" fmla="*/ 356 w 388"/>
                  <a:gd name="T89" fmla="*/ 113 h 803"/>
                  <a:gd name="T90" fmla="*/ 356 w 388"/>
                  <a:gd name="T91" fmla="*/ 518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8" h="803">
                    <a:moveTo>
                      <a:pt x="366" y="38"/>
                    </a:moveTo>
                    <a:cubicBezTo>
                      <a:pt x="334" y="16"/>
                      <a:pt x="334" y="16"/>
                      <a:pt x="334" y="16"/>
                    </a:cubicBezTo>
                    <a:cubicBezTo>
                      <a:pt x="322" y="7"/>
                      <a:pt x="300" y="0"/>
                      <a:pt x="285" y="0"/>
                    </a:cubicBezTo>
                    <a:cubicBezTo>
                      <a:pt x="103" y="0"/>
                      <a:pt x="103" y="0"/>
                      <a:pt x="103" y="0"/>
                    </a:cubicBezTo>
                    <a:cubicBezTo>
                      <a:pt x="88" y="0"/>
                      <a:pt x="66" y="7"/>
                      <a:pt x="54" y="16"/>
                    </a:cubicBezTo>
                    <a:cubicBezTo>
                      <a:pt x="22" y="38"/>
                      <a:pt x="22" y="38"/>
                      <a:pt x="22" y="38"/>
                    </a:cubicBezTo>
                    <a:cubicBezTo>
                      <a:pt x="10" y="47"/>
                      <a:pt x="0" y="66"/>
                      <a:pt x="0" y="81"/>
                    </a:cubicBezTo>
                    <a:cubicBezTo>
                      <a:pt x="0" y="776"/>
                      <a:pt x="0" y="776"/>
                      <a:pt x="0" y="776"/>
                    </a:cubicBezTo>
                    <a:cubicBezTo>
                      <a:pt x="0" y="791"/>
                      <a:pt x="12" y="803"/>
                      <a:pt x="27" y="803"/>
                    </a:cubicBezTo>
                    <a:cubicBezTo>
                      <a:pt x="361" y="803"/>
                      <a:pt x="361" y="803"/>
                      <a:pt x="361" y="803"/>
                    </a:cubicBezTo>
                    <a:cubicBezTo>
                      <a:pt x="376" y="803"/>
                      <a:pt x="388" y="791"/>
                      <a:pt x="388" y="776"/>
                    </a:cubicBezTo>
                    <a:cubicBezTo>
                      <a:pt x="388" y="81"/>
                      <a:pt x="388" y="81"/>
                      <a:pt x="388" y="81"/>
                    </a:cubicBezTo>
                    <a:cubicBezTo>
                      <a:pt x="388" y="66"/>
                      <a:pt x="378" y="47"/>
                      <a:pt x="366" y="38"/>
                    </a:cubicBezTo>
                    <a:close/>
                    <a:moveTo>
                      <a:pt x="356" y="756"/>
                    </a:moveTo>
                    <a:cubicBezTo>
                      <a:pt x="94" y="756"/>
                      <a:pt x="40" y="756"/>
                      <a:pt x="30" y="756"/>
                    </a:cubicBezTo>
                    <a:cubicBezTo>
                      <a:pt x="30" y="731"/>
                      <a:pt x="30" y="731"/>
                      <a:pt x="30" y="731"/>
                    </a:cubicBezTo>
                    <a:cubicBezTo>
                      <a:pt x="292" y="731"/>
                      <a:pt x="346" y="731"/>
                      <a:pt x="356" y="731"/>
                    </a:cubicBezTo>
                    <a:cubicBezTo>
                      <a:pt x="356" y="756"/>
                      <a:pt x="356" y="756"/>
                      <a:pt x="356" y="756"/>
                    </a:cubicBezTo>
                    <a:close/>
                    <a:moveTo>
                      <a:pt x="31" y="676"/>
                    </a:moveTo>
                    <a:cubicBezTo>
                      <a:pt x="31" y="663"/>
                      <a:pt x="42" y="652"/>
                      <a:pt x="55" y="652"/>
                    </a:cubicBezTo>
                    <a:cubicBezTo>
                      <a:pt x="68" y="652"/>
                      <a:pt x="79" y="663"/>
                      <a:pt x="79" y="676"/>
                    </a:cubicBezTo>
                    <a:cubicBezTo>
                      <a:pt x="79" y="689"/>
                      <a:pt x="68" y="700"/>
                      <a:pt x="55" y="700"/>
                    </a:cubicBezTo>
                    <a:cubicBezTo>
                      <a:pt x="42" y="700"/>
                      <a:pt x="31" y="689"/>
                      <a:pt x="31" y="676"/>
                    </a:cubicBezTo>
                    <a:close/>
                    <a:moveTo>
                      <a:pt x="120" y="676"/>
                    </a:moveTo>
                    <a:cubicBezTo>
                      <a:pt x="120" y="663"/>
                      <a:pt x="130" y="652"/>
                      <a:pt x="144" y="652"/>
                    </a:cubicBezTo>
                    <a:cubicBezTo>
                      <a:pt x="157" y="652"/>
                      <a:pt x="168" y="663"/>
                      <a:pt x="168" y="676"/>
                    </a:cubicBezTo>
                    <a:cubicBezTo>
                      <a:pt x="168" y="689"/>
                      <a:pt x="157" y="700"/>
                      <a:pt x="144" y="700"/>
                    </a:cubicBezTo>
                    <a:cubicBezTo>
                      <a:pt x="130" y="700"/>
                      <a:pt x="120" y="689"/>
                      <a:pt x="120" y="676"/>
                    </a:cubicBezTo>
                    <a:close/>
                    <a:moveTo>
                      <a:pt x="356" y="615"/>
                    </a:moveTo>
                    <a:cubicBezTo>
                      <a:pt x="94" y="615"/>
                      <a:pt x="40" y="615"/>
                      <a:pt x="30" y="615"/>
                    </a:cubicBezTo>
                    <a:cubicBezTo>
                      <a:pt x="30" y="588"/>
                      <a:pt x="30" y="588"/>
                      <a:pt x="30" y="588"/>
                    </a:cubicBezTo>
                    <a:cubicBezTo>
                      <a:pt x="292" y="588"/>
                      <a:pt x="346" y="588"/>
                      <a:pt x="356" y="588"/>
                    </a:cubicBezTo>
                    <a:cubicBezTo>
                      <a:pt x="356" y="615"/>
                      <a:pt x="356" y="615"/>
                      <a:pt x="356" y="615"/>
                    </a:cubicBezTo>
                    <a:close/>
                    <a:moveTo>
                      <a:pt x="356" y="518"/>
                    </a:moveTo>
                    <a:cubicBezTo>
                      <a:pt x="356" y="533"/>
                      <a:pt x="345" y="545"/>
                      <a:pt x="331" y="545"/>
                    </a:cubicBezTo>
                    <a:cubicBezTo>
                      <a:pt x="331" y="545"/>
                      <a:pt x="331" y="545"/>
                      <a:pt x="318" y="545"/>
                    </a:cubicBezTo>
                    <a:cubicBezTo>
                      <a:pt x="285" y="545"/>
                      <a:pt x="251" y="545"/>
                      <a:pt x="216" y="545"/>
                    </a:cubicBezTo>
                    <a:cubicBezTo>
                      <a:pt x="178" y="545"/>
                      <a:pt x="183" y="545"/>
                      <a:pt x="143" y="545"/>
                    </a:cubicBezTo>
                    <a:cubicBezTo>
                      <a:pt x="112" y="545"/>
                      <a:pt x="82" y="545"/>
                      <a:pt x="51" y="545"/>
                    </a:cubicBezTo>
                    <a:cubicBezTo>
                      <a:pt x="46" y="545"/>
                      <a:pt x="46" y="545"/>
                      <a:pt x="46" y="545"/>
                    </a:cubicBezTo>
                    <a:cubicBezTo>
                      <a:pt x="37" y="545"/>
                      <a:pt x="30" y="533"/>
                      <a:pt x="30" y="518"/>
                    </a:cubicBezTo>
                    <a:cubicBezTo>
                      <a:pt x="30" y="113"/>
                      <a:pt x="30" y="113"/>
                      <a:pt x="30" y="113"/>
                    </a:cubicBezTo>
                    <a:cubicBezTo>
                      <a:pt x="30" y="98"/>
                      <a:pt x="42" y="86"/>
                      <a:pt x="57" y="86"/>
                    </a:cubicBezTo>
                    <a:cubicBezTo>
                      <a:pt x="329" y="86"/>
                      <a:pt x="329" y="86"/>
                      <a:pt x="329" y="86"/>
                    </a:cubicBezTo>
                    <a:cubicBezTo>
                      <a:pt x="344" y="86"/>
                      <a:pt x="356" y="98"/>
                      <a:pt x="356" y="113"/>
                    </a:cubicBezTo>
                    <a:lnTo>
                      <a:pt x="356" y="51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18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000000"/>
                  </a:solidFill>
                  <a:effectLst/>
                  <a:uLnTx/>
                  <a:uFillTx/>
                </a:endParaRPr>
              </a:p>
            </p:txBody>
          </p:sp>
        </p:grpSp>
        <p:grpSp>
          <p:nvGrpSpPr>
            <p:cNvPr id="138" name="Group 137"/>
            <p:cNvGrpSpPr/>
            <p:nvPr/>
          </p:nvGrpSpPr>
          <p:grpSpPr>
            <a:xfrm>
              <a:off x="5900414" y="2043648"/>
              <a:ext cx="300523" cy="699552"/>
              <a:chOff x="5778097" y="2026386"/>
              <a:chExt cx="343041" cy="798525"/>
            </a:xfrm>
            <a:solidFill>
              <a:srgbClr val="00AFF0"/>
            </a:solidFill>
          </p:grpSpPr>
          <p:grpSp>
            <p:nvGrpSpPr>
              <p:cNvPr id="140" name="Group 139"/>
              <p:cNvGrpSpPr/>
              <p:nvPr/>
            </p:nvGrpSpPr>
            <p:grpSpPr>
              <a:xfrm>
                <a:off x="5778097" y="2026386"/>
                <a:ext cx="343041" cy="242039"/>
                <a:chOff x="5556250" y="2120900"/>
                <a:chExt cx="598488" cy="422275"/>
              </a:xfrm>
              <a:grpFill/>
            </p:grpSpPr>
            <p:sp>
              <p:nvSpPr>
                <p:cNvPr id="147" name="Freeform 5"/>
                <p:cNvSpPr>
                  <a:spLocks noEditPoints="1"/>
                </p:cNvSpPr>
                <p:nvPr/>
              </p:nvSpPr>
              <p:spPr bwMode="auto">
                <a:xfrm>
                  <a:off x="5556250" y="2120900"/>
                  <a:ext cx="598488" cy="422275"/>
                </a:xfrm>
                <a:custGeom>
                  <a:avLst/>
                  <a:gdLst>
                    <a:gd name="T0" fmla="*/ 53 w 157"/>
                    <a:gd name="T1" fmla="*/ 109 h 110"/>
                    <a:gd name="T2" fmla="*/ 27 w 157"/>
                    <a:gd name="T3" fmla="*/ 92 h 110"/>
                    <a:gd name="T4" fmla="*/ 30 w 157"/>
                    <a:gd name="T5" fmla="*/ 49 h 110"/>
                    <a:gd name="T6" fmla="*/ 41 w 157"/>
                    <a:gd name="T7" fmla="*/ 38 h 110"/>
                    <a:gd name="T8" fmla="*/ 48 w 157"/>
                    <a:gd name="T9" fmla="*/ 26 h 110"/>
                    <a:gd name="T10" fmla="*/ 48 w 157"/>
                    <a:gd name="T11" fmla="*/ 19 h 110"/>
                    <a:gd name="T12" fmla="*/ 45 w 157"/>
                    <a:gd name="T13" fmla="*/ 16 h 110"/>
                    <a:gd name="T14" fmla="*/ 43 w 157"/>
                    <a:gd name="T15" fmla="*/ 19 h 110"/>
                    <a:gd name="T16" fmla="*/ 32 w 157"/>
                    <a:gd name="T17" fmla="*/ 36 h 110"/>
                    <a:gd name="T18" fmla="*/ 19 w 157"/>
                    <a:gd name="T19" fmla="*/ 41 h 110"/>
                    <a:gd name="T20" fmla="*/ 7 w 157"/>
                    <a:gd name="T21" fmla="*/ 38 h 110"/>
                    <a:gd name="T22" fmla="*/ 8 w 157"/>
                    <a:gd name="T23" fmla="*/ 17 h 110"/>
                    <a:gd name="T24" fmla="*/ 26 w 157"/>
                    <a:gd name="T25" fmla="*/ 8 h 110"/>
                    <a:gd name="T26" fmla="*/ 75 w 157"/>
                    <a:gd name="T27" fmla="*/ 0 h 110"/>
                    <a:gd name="T28" fmla="*/ 105 w 157"/>
                    <a:gd name="T29" fmla="*/ 2 h 110"/>
                    <a:gd name="T30" fmla="*/ 143 w 157"/>
                    <a:gd name="T31" fmla="*/ 14 h 110"/>
                    <a:gd name="T32" fmla="*/ 151 w 157"/>
                    <a:gd name="T33" fmla="*/ 21 h 110"/>
                    <a:gd name="T34" fmla="*/ 138 w 157"/>
                    <a:gd name="T35" fmla="*/ 41 h 110"/>
                    <a:gd name="T36" fmla="*/ 115 w 157"/>
                    <a:gd name="T37" fmla="*/ 31 h 110"/>
                    <a:gd name="T38" fmla="*/ 112 w 157"/>
                    <a:gd name="T39" fmla="*/ 21 h 110"/>
                    <a:gd name="T40" fmla="*/ 111 w 157"/>
                    <a:gd name="T41" fmla="*/ 18 h 110"/>
                    <a:gd name="T42" fmla="*/ 109 w 157"/>
                    <a:gd name="T43" fmla="*/ 17 h 110"/>
                    <a:gd name="T44" fmla="*/ 107 w 157"/>
                    <a:gd name="T45" fmla="*/ 19 h 110"/>
                    <a:gd name="T46" fmla="*/ 107 w 157"/>
                    <a:gd name="T47" fmla="*/ 22 h 110"/>
                    <a:gd name="T48" fmla="*/ 108 w 157"/>
                    <a:gd name="T49" fmla="*/ 27 h 110"/>
                    <a:gd name="T50" fmla="*/ 114 w 157"/>
                    <a:gd name="T51" fmla="*/ 38 h 110"/>
                    <a:gd name="T52" fmla="*/ 128 w 157"/>
                    <a:gd name="T53" fmla="*/ 54 h 110"/>
                    <a:gd name="T54" fmla="*/ 128 w 157"/>
                    <a:gd name="T55" fmla="*/ 92 h 110"/>
                    <a:gd name="T56" fmla="*/ 102 w 157"/>
                    <a:gd name="T57" fmla="*/ 109 h 110"/>
                    <a:gd name="T58" fmla="*/ 53 w 157"/>
                    <a:gd name="T59" fmla="*/ 109 h 110"/>
                    <a:gd name="T60" fmla="*/ 77 w 157"/>
                    <a:gd name="T61" fmla="*/ 81 h 110"/>
                    <a:gd name="T62" fmla="*/ 102 w 157"/>
                    <a:gd name="T63" fmla="*/ 71 h 110"/>
                    <a:gd name="T64" fmla="*/ 104 w 157"/>
                    <a:gd name="T65" fmla="*/ 48 h 110"/>
                    <a:gd name="T66" fmla="*/ 91 w 157"/>
                    <a:gd name="T67" fmla="*/ 38 h 110"/>
                    <a:gd name="T68" fmla="*/ 54 w 157"/>
                    <a:gd name="T69" fmla="*/ 45 h 110"/>
                    <a:gd name="T70" fmla="*/ 53 w 157"/>
                    <a:gd name="T71" fmla="*/ 71 h 110"/>
                    <a:gd name="T72" fmla="*/ 77 w 157"/>
                    <a:gd name="T73" fmla="*/ 81 h 110"/>
                    <a:gd name="T74" fmla="*/ 78 w 157"/>
                    <a:gd name="T75" fmla="*/ 14 h 110"/>
                    <a:gd name="T76" fmla="*/ 78 w 157"/>
                    <a:gd name="T77" fmla="*/ 14 h 110"/>
                    <a:gd name="T78" fmla="*/ 65 w 157"/>
                    <a:gd name="T79" fmla="*/ 14 h 110"/>
                    <a:gd name="T80" fmla="*/ 61 w 157"/>
                    <a:gd name="T81" fmla="*/ 18 h 110"/>
                    <a:gd name="T82" fmla="*/ 61 w 157"/>
                    <a:gd name="T83" fmla="*/ 20 h 110"/>
                    <a:gd name="T84" fmla="*/ 62 w 157"/>
                    <a:gd name="T85" fmla="*/ 23 h 110"/>
                    <a:gd name="T86" fmla="*/ 65 w 157"/>
                    <a:gd name="T87" fmla="*/ 22 h 110"/>
                    <a:gd name="T88" fmla="*/ 90 w 157"/>
                    <a:gd name="T89" fmla="*/ 22 h 110"/>
                    <a:gd name="T90" fmla="*/ 93 w 157"/>
                    <a:gd name="T91" fmla="*/ 23 h 110"/>
                    <a:gd name="T92" fmla="*/ 94 w 157"/>
                    <a:gd name="T93" fmla="*/ 20 h 110"/>
                    <a:gd name="T94" fmla="*/ 94 w 157"/>
                    <a:gd name="T95" fmla="*/ 17 h 110"/>
                    <a:gd name="T96" fmla="*/ 90 w 157"/>
                    <a:gd name="T97" fmla="*/ 14 h 110"/>
                    <a:gd name="T98" fmla="*/ 78 w 157"/>
                    <a:gd name="T99" fmla="*/ 14 h 110"/>
                    <a:gd name="T100" fmla="*/ 78 w 157"/>
                    <a:gd name="T101" fmla="*/ 14 h 110"/>
                    <a:gd name="T102" fmla="*/ 78 w 157"/>
                    <a:gd name="T103"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7" h="110">
                      <a:moveTo>
                        <a:pt x="53" y="109"/>
                      </a:moveTo>
                      <a:cubicBezTo>
                        <a:pt x="40" y="109"/>
                        <a:pt x="30" y="104"/>
                        <a:pt x="27" y="92"/>
                      </a:cubicBezTo>
                      <a:cubicBezTo>
                        <a:pt x="24" y="78"/>
                        <a:pt x="23" y="63"/>
                        <a:pt x="30" y="49"/>
                      </a:cubicBezTo>
                      <a:cubicBezTo>
                        <a:pt x="32" y="44"/>
                        <a:pt x="36" y="41"/>
                        <a:pt x="41" y="38"/>
                      </a:cubicBezTo>
                      <a:cubicBezTo>
                        <a:pt x="46" y="36"/>
                        <a:pt x="49" y="32"/>
                        <a:pt x="48" y="26"/>
                      </a:cubicBezTo>
                      <a:cubicBezTo>
                        <a:pt x="47" y="24"/>
                        <a:pt x="48" y="22"/>
                        <a:pt x="48" y="19"/>
                      </a:cubicBezTo>
                      <a:cubicBezTo>
                        <a:pt x="48" y="18"/>
                        <a:pt x="46" y="17"/>
                        <a:pt x="45" y="16"/>
                      </a:cubicBezTo>
                      <a:cubicBezTo>
                        <a:pt x="45" y="17"/>
                        <a:pt x="43" y="19"/>
                        <a:pt x="43" y="19"/>
                      </a:cubicBezTo>
                      <a:cubicBezTo>
                        <a:pt x="44" y="29"/>
                        <a:pt x="39" y="33"/>
                        <a:pt x="32" y="36"/>
                      </a:cubicBezTo>
                      <a:cubicBezTo>
                        <a:pt x="27" y="38"/>
                        <a:pt x="23" y="40"/>
                        <a:pt x="19" y="41"/>
                      </a:cubicBezTo>
                      <a:cubicBezTo>
                        <a:pt x="15" y="42"/>
                        <a:pt x="10" y="41"/>
                        <a:pt x="7" y="38"/>
                      </a:cubicBezTo>
                      <a:cubicBezTo>
                        <a:pt x="0" y="32"/>
                        <a:pt x="0" y="22"/>
                        <a:pt x="8" y="17"/>
                      </a:cubicBezTo>
                      <a:cubicBezTo>
                        <a:pt x="14" y="13"/>
                        <a:pt x="20" y="11"/>
                        <a:pt x="26" y="8"/>
                      </a:cubicBezTo>
                      <a:cubicBezTo>
                        <a:pt x="42" y="2"/>
                        <a:pt x="58" y="0"/>
                        <a:pt x="75" y="0"/>
                      </a:cubicBezTo>
                      <a:cubicBezTo>
                        <a:pt x="85" y="0"/>
                        <a:pt x="95" y="1"/>
                        <a:pt x="105" y="2"/>
                      </a:cubicBezTo>
                      <a:cubicBezTo>
                        <a:pt x="118" y="4"/>
                        <a:pt x="131" y="8"/>
                        <a:pt x="143" y="14"/>
                      </a:cubicBezTo>
                      <a:cubicBezTo>
                        <a:pt x="146" y="16"/>
                        <a:pt x="149" y="18"/>
                        <a:pt x="151" y="21"/>
                      </a:cubicBezTo>
                      <a:cubicBezTo>
                        <a:pt x="157" y="31"/>
                        <a:pt x="150" y="41"/>
                        <a:pt x="138" y="41"/>
                      </a:cubicBezTo>
                      <a:cubicBezTo>
                        <a:pt x="130" y="40"/>
                        <a:pt x="122" y="37"/>
                        <a:pt x="115" y="31"/>
                      </a:cubicBezTo>
                      <a:cubicBezTo>
                        <a:pt x="113" y="28"/>
                        <a:pt x="111" y="25"/>
                        <a:pt x="112" y="21"/>
                      </a:cubicBezTo>
                      <a:cubicBezTo>
                        <a:pt x="112" y="20"/>
                        <a:pt x="112" y="19"/>
                        <a:pt x="111" y="18"/>
                      </a:cubicBezTo>
                      <a:cubicBezTo>
                        <a:pt x="111" y="18"/>
                        <a:pt x="110" y="17"/>
                        <a:pt x="109" y="17"/>
                      </a:cubicBezTo>
                      <a:cubicBezTo>
                        <a:pt x="109" y="16"/>
                        <a:pt x="107" y="18"/>
                        <a:pt x="107" y="19"/>
                      </a:cubicBezTo>
                      <a:cubicBezTo>
                        <a:pt x="107" y="20"/>
                        <a:pt x="107" y="21"/>
                        <a:pt x="107" y="22"/>
                      </a:cubicBezTo>
                      <a:cubicBezTo>
                        <a:pt x="107" y="23"/>
                        <a:pt x="108" y="25"/>
                        <a:pt x="108" y="27"/>
                      </a:cubicBezTo>
                      <a:cubicBezTo>
                        <a:pt x="106" y="33"/>
                        <a:pt x="109" y="35"/>
                        <a:pt x="114" y="38"/>
                      </a:cubicBezTo>
                      <a:cubicBezTo>
                        <a:pt x="120" y="42"/>
                        <a:pt x="125" y="47"/>
                        <a:pt x="128" y="54"/>
                      </a:cubicBezTo>
                      <a:cubicBezTo>
                        <a:pt x="130" y="60"/>
                        <a:pt x="130" y="86"/>
                        <a:pt x="128" y="92"/>
                      </a:cubicBezTo>
                      <a:cubicBezTo>
                        <a:pt x="124" y="102"/>
                        <a:pt x="115" y="110"/>
                        <a:pt x="102" y="109"/>
                      </a:cubicBezTo>
                      <a:cubicBezTo>
                        <a:pt x="98" y="109"/>
                        <a:pt x="61" y="109"/>
                        <a:pt x="53" y="109"/>
                      </a:cubicBezTo>
                      <a:close/>
                      <a:moveTo>
                        <a:pt x="77" y="81"/>
                      </a:moveTo>
                      <a:cubicBezTo>
                        <a:pt x="87" y="80"/>
                        <a:pt x="95" y="78"/>
                        <a:pt x="102" y="71"/>
                      </a:cubicBezTo>
                      <a:cubicBezTo>
                        <a:pt x="109" y="64"/>
                        <a:pt x="109" y="56"/>
                        <a:pt x="104" y="48"/>
                      </a:cubicBezTo>
                      <a:cubicBezTo>
                        <a:pt x="101" y="43"/>
                        <a:pt x="96" y="40"/>
                        <a:pt x="91" y="38"/>
                      </a:cubicBezTo>
                      <a:cubicBezTo>
                        <a:pt x="78" y="33"/>
                        <a:pt x="63" y="35"/>
                        <a:pt x="54" y="45"/>
                      </a:cubicBezTo>
                      <a:cubicBezTo>
                        <a:pt x="46" y="53"/>
                        <a:pt x="45" y="63"/>
                        <a:pt x="53" y="71"/>
                      </a:cubicBezTo>
                      <a:cubicBezTo>
                        <a:pt x="60" y="78"/>
                        <a:pt x="68" y="80"/>
                        <a:pt x="77" y="81"/>
                      </a:cubicBezTo>
                      <a:close/>
                      <a:moveTo>
                        <a:pt x="78" y="14"/>
                      </a:moveTo>
                      <a:cubicBezTo>
                        <a:pt x="78" y="14"/>
                        <a:pt x="78" y="14"/>
                        <a:pt x="78" y="14"/>
                      </a:cubicBezTo>
                      <a:cubicBezTo>
                        <a:pt x="73" y="14"/>
                        <a:pt x="69" y="14"/>
                        <a:pt x="65" y="14"/>
                      </a:cubicBezTo>
                      <a:cubicBezTo>
                        <a:pt x="62" y="14"/>
                        <a:pt x="61" y="15"/>
                        <a:pt x="61" y="18"/>
                      </a:cubicBezTo>
                      <a:cubicBezTo>
                        <a:pt x="61" y="18"/>
                        <a:pt x="61" y="19"/>
                        <a:pt x="61" y="20"/>
                      </a:cubicBezTo>
                      <a:cubicBezTo>
                        <a:pt x="61" y="21"/>
                        <a:pt x="61" y="22"/>
                        <a:pt x="62" y="23"/>
                      </a:cubicBezTo>
                      <a:cubicBezTo>
                        <a:pt x="63" y="22"/>
                        <a:pt x="64" y="22"/>
                        <a:pt x="65" y="22"/>
                      </a:cubicBezTo>
                      <a:cubicBezTo>
                        <a:pt x="71" y="17"/>
                        <a:pt x="84" y="17"/>
                        <a:pt x="90" y="22"/>
                      </a:cubicBezTo>
                      <a:cubicBezTo>
                        <a:pt x="91" y="22"/>
                        <a:pt x="92" y="23"/>
                        <a:pt x="93" y="23"/>
                      </a:cubicBezTo>
                      <a:cubicBezTo>
                        <a:pt x="94" y="22"/>
                        <a:pt x="94" y="21"/>
                        <a:pt x="94" y="20"/>
                      </a:cubicBezTo>
                      <a:cubicBezTo>
                        <a:pt x="94" y="19"/>
                        <a:pt x="94" y="18"/>
                        <a:pt x="94" y="17"/>
                      </a:cubicBezTo>
                      <a:cubicBezTo>
                        <a:pt x="94" y="15"/>
                        <a:pt x="93" y="14"/>
                        <a:pt x="90" y="14"/>
                      </a:cubicBezTo>
                      <a:cubicBezTo>
                        <a:pt x="86" y="14"/>
                        <a:pt x="82" y="14"/>
                        <a:pt x="78" y="14"/>
                      </a:cubicBezTo>
                      <a:close/>
                      <a:moveTo>
                        <a:pt x="78" y="14"/>
                      </a:moveTo>
                      <a:cubicBezTo>
                        <a:pt x="78" y="14"/>
                        <a:pt x="78" y="14"/>
                        <a:pt x="78"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sp>
              <p:nvSpPr>
                <p:cNvPr id="148" name="Freeform 6"/>
                <p:cNvSpPr>
                  <a:spLocks noEditPoints="1"/>
                </p:cNvSpPr>
                <p:nvPr/>
              </p:nvSpPr>
              <p:spPr bwMode="auto">
                <a:xfrm>
                  <a:off x="5784850" y="2281238"/>
                  <a:ext cx="138113" cy="100013"/>
                </a:xfrm>
                <a:custGeom>
                  <a:avLst/>
                  <a:gdLst>
                    <a:gd name="T0" fmla="*/ 19 w 36"/>
                    <a:gd name="T1" fmla="*/ 26 h 26"/>
                    <a:gd name="T2" fmla="*/ 5 w 36"/>
                    <a:gd name="T3" fmla="*/ 22 h 26"/>
                    <a:gd name="T4" fmla="*/ 5 w 36"/>
                    <a:gd name="T5" fmla="*/ 5 h 26"/>
                    <a:gd name="T6" fmla="*/ 29 w 36"/>
                    <a:gd name="T7" fmla="*/ 5 h 26"/>
                    <a:gd name="T8" fmla="*/ 28 w 36"/>
                    <a:gd name="T9" fmla="*/ 23 h 26"/>
                    <a:gd name="T10" fmla="*/ 19 w 36"/>
                    <a:gd name="T11" fmla="*/ 26 h 26"/>
                    <a:gd name="T12" fmla="*/ 19 w 36"/>
                    <a:gd name="T13" fmla="*/ 26 h 26"/>
                    <a:gd name="T14" fmla="*/ 19 w 36"/>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6">
                      <a:moveTo>
                        <a:pt x="19" y="26"/>
                      </a:moveTo>
                      <a:cubicBezTo>
                        <a:pt x="13" y="26"/>
                        <a:pt x="9" y="25"/>
                        <a:pt x="5" y="22"/>
                      </a:cubicBezTo>
                      <a:cubicBezTo>
                        <a:pt x="0" y="17"/>
                        <a:pt x="0" y="10"/>
                        <a:pt x="5" y="5"/>
                      </a:cubicBezTo>
                      <a:cubicBezTo>
                        <a:pt x="12" y="0"/>
                        <a:pt x="23" y="0"/>
                        <a:pt x="29" y="5"/>
                      </a:cubicBezTo>
                      <a:cubicBezTo>
                        <a:pt x="36" y="10"/>
                        <a:pt x="35" y="19"/>
                        <a:pt x="28" y="23"/>
                      </a:cubicBezTo>
                      <a:cubicBezTo>
                        <a:pt x="25" y="25"/>
                        <a:pt x="21" y="26"/>
                        <a:pt x="19" y="26"/>
                      </a:cubicBezTo>
                      <a:close/>
                      <a:moveTo>
                        <a:pt x="19" y="26"/>
                      </a:moveTo>
                      <a:cubicBezTo>
                        <a:pt x="19" y="26"/>
                        <a:pt x="19" y="26"/>
                        <a:pt x="19"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grpSp>
          <p:grpSp>
            <p:nvGrpSpPr>
              <p:cNvPr id="141" name="Group 140"/>
              <p:cNvGrpSpPr/>
              <p:nvPr/>
            </p:nvGrpSpPr>
            <p:grpSpPr>
              <a:xfrm>
                <a:off x="5778097" y="2301136"/>
                <a:ext cx="343041" cy="242039"/>
                <a:chOff x="5556250" y="2120900"/>
                <a:chExt cx="598488" cy="422275"/>
              </a:xfrm>
              <a:grpFill/>
            </p:grpSpPr>
            <p:sp>
              <p:nvSpPr>
                <p:cNvPr id="145" name="Freeform 5"/>
                <p:cNvSpPr>
                  <a:spLocks noEditPoints="1"/>
                </p:cNvSpPr>
                <p:nvPr/>
              </p:nvSpPr>
              <p:spPr bwMode="auto">
                <a:xfrm>
                  <a:off x="5556250" y="2120900"/>
                  <a:ext cx="598488" cy="422275"/>
                </a:xfrm>
                <a:custGeom>
                  <a:avLst/>
                  <a:gdLst>
                    <a:gd name="T0" fmla="*/ 53 w 157"/>
                    <a:gd name="T1" fmla="*/ 109 h 110"/>
                    <a:gd name="T2" fmla="*/ 27 w 157"/>
                    <a:gd name="T3" fmla="*/ 92 h 110"/>
                    <a:gd name="T4" fmla="*/ 30 w 157"/>
                    <a:gd name="T5" fmla="*/ 49 h 110"/>
                    <a:gd name="T6" fmla="*/ 41 w 157"/>
                    <a:gd name="T7" fmla="*/ 38 h 110"/>
                    <a:gd name="T8" fmla="*/ 48 w 157"/>
                    <a:gd name="T9" fmla="*/ 26 h 110"/>
                    <a:gd name="T10" fmla="*/ 48 w 157"/>
                    <a:gd name="T11" fmla="*/ 19 h 110"/>
                    <a:gd name="T12" fmla="*/ 45 w 157"/>
                    <a:gd name="T13" fmla="*/ 16 h 110"/>
                    <a:gd name="T14" fmla="*/ 43 w 157"/>
                    <a:gd name="T15" fmla="*/ 19 h 110"/>
                    <a:gd name="T16" fmla="*/ 32 w 157"/>
                    <a:gd name="T17" fmla="*/ 36 h 110"/>
                    <a:gd name="T18" fmla="*/ 19 w 157"/>
                    <a:gd name="T19" fmla="*/ 41 h 110"/>
                    <a:gd name="T20" fmla="*/ 7 w 157"/>
                    <a:gd name="T21" fmla="*/ 38 h 110"/>
                    <a:gd name="T22" fmla="*/ 8 w 157"/>
                    <a:gd name="T23" fmla="*/ 17 h 110"/>
                    <a:gd name="T24" fmla="*/ 26 w 157"/>
                    <a:gd name="T25" fmla="*/ 8 h 110"/>
                    <a:gd name="T26" fmla="*/ 75 w 157"/>
                    <a:gd name="T27" fmla="*/ 0 h 110"/>
                    <a:gd name="T28" fmla="*/ 105 w 157"/>
                    <a:gd name="T29" fmla="*/ 2 h 110"/>
                    <a:gd name="T30" fmla="*/ 143 w 157"/>
                    <a:gd name="T31" fmla="*/ 14 h 110"/>
                    <a:gd name="T32" fmla="*/ 151 w 157"/>
                    <a:gd name="T33" fmla="*/ 21 h 110"/>
                    <a:gd name="T34" fmla="*/ 138 w 157"/>
                    <a:gd name="T35" fmla="*/ 41 h 110"/>
                    <a:gd name="T36" fmla="*/ 115 w 157"/>
                    <a:gd name="T37" fmla="*/ 31 h 110"/>
                    <a:gd name="T38" fmla="*/ 112 w 157"/>
                    <a:gd name="T39" fmla="*/ 21 h 110"/>
                    <a:gd name="T40" fmla="*/ 111 w 157"/>
                    <a:gd name="T41" fmla="*/ 18 h 110"/>
                    <a:gd name="T42" fmla="*/ 109 w 157"/>
                    <a:gd name="T43" fmla="*/ 17 h 110"/>
                    <a:gd name="T44" fmla="*/ 107 w 157"/>
                    <a:gd name="T45" fmla="*/ 19 h 110"/>
                    <a:gd name="T46" fmla="*/ 107 w 157"/>
                    <a:gd name="T47" fmla="*/ 22 h 110"/>
                    <a:gd name="T48" fmla="*/ 108 w 157"/>
                    <a:gd name="T49" fmla="*/ 27 h 110"/>
                    <a:gd name="T50" fmla="*/ 114 w 157"/>
                    <a:gd name="T51" fmla="*/ 38 h 110"/>
                    <a:gd name="T52" fmla="*/ 128 w 157"/>
                    <a:gd name="T53" fmla="*/ 54 h 110"/>
                    <a:gd name="T54" fmla="*/ 128 w 157"/>
                    <a:gd name="T55" fmla="*/ 92 h 110"/>
                    <a:gd name="T56" fmla="*/ 102 w 157"/>
                    <a:gd name="T57" fmla="*/ 109 h 110"/>
                    <a:gd name="T58" fmla="*/ 53 w 157"/>
                    <a:gd name="T59" fmla="*/ 109 h 110"/>
                    <a:gd name="T60" fmla="*/ 77 w 157"/>
                    <a:gd name="T61" fmla="*/ 81 h 110"/>
                    <a:gd name="T62" fmla="*/ 102 w 157"/>
                    <a:gd name="T63" fmla="*/ 71 h 110"/>
                    <a:gd name="T64" fmla="*/ 104 w 157"/>
                    <a:gd name="T65" fmla="*/ 48 h 110"/>
                    <a:gd name="T66" fmla="*/ 91 w 157"/>
                    <a:gd name="T67" fmla="*/ 38 h 110"/>
                    <a:gd name="T68" fmla="*/ 54 w 157"/>
                    <a:gd name="T69" fmla="*/ 45 h 110"/>
                    <a:gd name="T70" fmla="*/ 53 w 157"/>
                    <a:gd name="T71" fmla="*/ 71 h 110"/>
                    <a:gd name="T72" fmla="*/ 77 w 157"/>
                    <a:gd name="T73" fmla="*/ 81 h 110"/>
                    <a:gd name="T74" fmla="*/ 78 w 157"/>
                    <a:gd name="T75" fmla="*/ 14 h 110"/>
                    <a:gd name="T76" fmla="*/ 78 w 157"/>
                    <a:gd name="T77" fmla="*/ 14 h 110"/>
                    <a:gd name="T78" fmla="*/ 65 w 157"/>
                    <a:gd name="T79" fmla="*/ 14 h 110"/>
                    <a:gd name="T80" fmla="*/ 61 w 157"/>
                    <a:gd name="T81" fmla="*/ 18 h 110"/>
                    <a:gd name="T82" fmla="*/ 61 w 157"/>
                    <a:gd name="T83" fmla="*/ 20 h 110"/>
                    <a:gd name="T84" fmla="*/ 62 w 157"/>
                    <a:gd name="T85" fmla="*/ 23 h 110"/>
                    <a:gd name="T86" fmla="*/ 65 w 157"/>
                    <a:gd name="T87" fmla="*/ 22 h 110"/>
                    <a:gd name="T88" fmla="*/ 90 w 157"/>
                    <a:gd name="T89" fmla="*/ 22 h 110"/>
                    <a:gd name="T90" fmla="*/ 93 w 157"/>
                    <a:gd name="T91" fmla="*/ 23 h 110"/>
                    <a:gd name="T92" fmla="*/ 94 w 157"/>
                    <a:gd name="T93" fmla="*/ 20 h 110"/>
                    <a:gd name="T94" fmla="*/ 94 w 157"/>
                    <a:gd name="T95" fmla="*/ 17 h 110"/>
                    <a:gd name="T96" fmla="*/ 90 w 157"/>
                    <a:gd name="T97" fmla="*/ 14 h 110"/>
                    <a:gd name="T98" fmla="*/ 78 w 157"/>
                    <a:gd name="T99" fmla="*/ 14 h 110"/>
                    <a:gd name="T100" fmla="*/ 78 w 157"/>
                    <a:gd name="T101" fmla="*/ 14 h 110"/>
                    <a:gd name="T102" fmla="*/ 78 w 157"/>
                    <a:gd name="T103"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7" h="110">
                      <a:moveTo>
                        <a:pt x="53" y="109"/>
                      </a:moveTo>
                      <a:cubicBezTo>
                        <a:pt x="40" y="109"/>
                        <a:pt x="30" y="104"/>
                        <a:pt x="27" y="92"/>
                      </a:cubicBezTo>
                      <a:cubicBezTo>
                        <a:pt x="24" y="78"/>
                        <a:pt x="23" y="63"/>
                        <a:pt x="30" y="49"/>
                      </a:cubicBezTo>
                      <a:cubicBezTo>
                        <a:pt x="32" y="44"/>
                        <a:pt x="36" y="41"/>
                        <a:pt x="41" y="38"/>
                      </a:cubicBezTo>
                      <a:cubicBezTo>
                        <a:pt x="46" y="36"/>
                        <a:pt x="49" y="32"/>
                        <a:pt x="48" y="26"/>
                      </a:cubicBezTo>
                      <a:cubicBezTo>
                        <a:pt x="47" y="24"/>
                        <a:pt x="48" y="22"/>
                        <a:pt x="48" y="19"/>
                      </a:cubicBezTo>
                      <a:cubicBezTo>
                        <a:pt x="48" y="18"/>
                        <a:pt x="46" y="17"/>
                        <a:pt x="45" y="16"/>
                      </a:cubicBezTo>
                      <a:cubicBezTo>
                        <a:pt x="45" y="17"/>
                        <a:pt x="43" y="19"/>
                        <a:pt x="43" y="19"/>
                      </a:cubicBezTo>
                      <a:cubicBezTo>
                        <a:pt x="44" y="29"/>
                        <a:pt x="39" y="33"/>
                        <a:pt x="32" y="36"/>
                      </a:cubicBezTo>
                      <a:cubicBezTo>
                        <a:pt x="27" y="38"/>
                        <a:pt x="23" y="40"/>
                        <a:pt x="19" y="41"/>
                      </a:cubicBezTo>
                      <a:cubicBezTo>
                        <a:pt x="15" y="42"/>
                        <a:pt x="10" y="41"/>
                        <a:pt x="7" y="38"/>
                      </a:cubicBezTo>
                      <a:cubicBezTo>
                        <a:pt x="0" y="32"/>
                        <a:pt x="0" y="22"/>
                        <a:pt x="8" y="17"/>
                      </a:cubicBezTo>
                      <a:cubicBezTo>
                        <a:pt x="14" y="13"/>
                        <a:pt x="20" y="11"/>
                        <a:pt x="26" y="8"/>
                      </a:cubicBezTo>
                      <a:cubicBezTo>
                        <a:pt x="42" y="2"/>
                        <a:pt x="58" y="0"/>
                        <a:pt x="75" y="0"/>
                      </a:cubicBezTo>
                      <a:cubicBezTo>
                        <a:pt x="85" y="0"/>
                        <a:pt x="95" y="1"/>
                        <a:pt x="105" y="2"/>
                      </a:cubicBezTo>
                      <a:cubicBezTo>
                        <a:pt x="118" y="4"/>
                        <a:pt x="131" y="8"/>
                        <a:pt x="143" y="14"/>
                      </a:cubicBezTo>
                      <a:cubicBezTo>
                        <a:pt x="146" y="16"/>
                        <a:pt x="149" y="18"/>
                        <a:pt x="151" y="21"/>
                      </a:cubicBezTo>
                      <a:cubicBezTo>
                        <a:pt x="157" y="31"/>
                        <a:pt x="150" y="41"/>
                        <a:pt x="138" y="41"/>
                      </a:cubicBezTo>
                      <a:cubicBezTo>
                        <a:pt x="130" y="40"/>
                        <a:pt x="122" y="37"/>
                        <a:pt x="115" y="31"/>
                      </a:cubicBezTo>
                      <a:cubicBezTo>
                        <a:pt x="113" y="28"/>
                        <a:pt x="111" y="25"/>
                        <a:pt x="112" y="21"/>
                      </a:cubicBezTo>
                      <a:cubicBezTo>
                        <a:pt x="112" y="20"/>
                        <a:pt x="112" y="19"/>
                        <a:pt x="111" y="18"/>
                      </a:cubicBezTo>
                      <a:cubicBezTo>
                        <a:pt x="111" y="18"/>
                        <a:pt x="110" y="17"/>
                        <a:pt x="109" y="17"/>
                      </a:cubicBezTo>
                      <a:cubicBezTo>
                        <a:pt x="109" y="16"/>
                        <a:pt x="107" y="18"/>
                        <a:pt x="107" y="19"/>
                      </a:cubicBezTo>
                      <a:cubicBezTo>
                        <a:pt x="107" y="20"/>
                        <a:pt x="107" y="21"/>
                        <a:pt x="107" y="22"/>
                      </a:cubicBezTo>
                      <a:cubicBezTo>
                        <a:pt x="107" y="23"/>
                        <a:pt x="108" y="25"/>
                        <a:pt x="108" y="27"/>
                      </a:cubicBezTo>
                      <a:cubicBezTo>
                        <a:pt x="106" y="33"/>
                        <a:pt x="109" y="35"/>
                        <a:pt x="114" y="38"/>
                      </a:cubicBezTo>
                      <a:cubicBezTo>
                        <a:pt x="120" y="42"/>
                        <a:pt x="125" y="47"/>
                        <a:pt x="128" y="54"/>
                      </a:cubicBezTo>
                      <a:cubicBezTo>
                        <a:pt x="130" y="60"/>
                        <a:pt x="130" y="86"/>
                        <a:pt x="128" y="92"/>
                      </a:cubicBezTo>
                      <a:cubicBezTo>
                        <a:pt x="124" y="102"/>
                        <a:pt x="115" y="110"/>
                        <a:pt x="102" y="109"/>
                      </a:cubicBezTo>
                      <a:cubicBezTo>
                        <a:pt x="98" y="109"/>
                        <a:pt x="61" y="109"/>
                        <a:pt x="53" y="109"/>
                      </a:cubicBezTo>
                      <a:close/>
                      <a:moveTo>
                        <a:pt x="77" y="81"/>
                      </a:moveTo>
                      <a:cubicBezTo>
                        <a:pt x="87" y="80"/>
                        <a:pt x="95" y="78"/>
                        <a:pt x="102" y="71"/>
                      </a:cubicBezTo>
                      <a:cubicBezTo>
                        <a:pt x="109" y="64"/>
                        <a:pt x="109" y="56"/>
                        <a:pt x="104" y="48"/>
                      </a:cubicBezTo>
                      <a:cubicBezTo>
                        <a:pt x="101" y="43"/>
                        <a:pt x="96" y="40"/>
                        <a:pt x="91" y="38"/>
                      </a:cubicBezTo>
                      <a:cubicBezTo>
                        <a:pt x="78" y="33"/>
                        <a:pt x="63" y="35"/>
                        <a:pt x="54" y="45"/>
                      </a:cubicBezTo>
                      <a:cubicBezTo>
                        <a:pt x="46" y="53"/>
                        <a:pt x="45" y="63"/>
                        <a:pt x="53" y="71"/>
                      </a:cubicBezTo>
                      <a:cubicBezTo>
                        <a:pt x="60" y="78"/>
                        <a:pt x="68" y="80"/>
                        <a:pt x="77" y="81"/>
                      </a:cubicBezTo>
                      <a:close/>
                      <a:moveTo>
                        <a:pt x="78" y="14"/>
                      </a:moveTo>
                      <a:cubicBezTo>
                        <a:pt x="78" y="14"/>
                        <a:pt x="78" y="14"/>
                        <a:pt x="78" y="14"/>
                      </a:cubicBezTo>
                      <a:cubicBezTo>
                        <a:pt x="73" y="14"/>
                        <a:pt x="69" y="14"/>
                        <a:pt x="65" y="14"/>
                      </a:cubicBezTo>
                      <a:cubicBezTo>
                        <a:pt x="62" y="14"/>
                        <a:pt x="61" y="15"/>
                        <a:pt x="61" y="18"/>
                      </a:cubicBezTo>
                      <a:cubicBezTo>
                        <a:pt x="61" y="18"/>
                        <a:pt x="61" y="19"/>
                        <a:pt x="61" y="20"/>
                      </a:cubicBezTo>
                      <a:cubicBezTo>
                        <a:pt x="61" y="21"/>
                        <a:pt x="61" y="22"/>
                        <a:pt x="62" y="23"/>
                      </a:cubicBezTo>
                      <a:cubicBezTo>
                        <a:pt x="63" y="22"/>
                        <a:pt x="64" y="22"/>
                        <a:pt x="65" y="22"/>
                      </a:cubicBezTo>
                      <a:cubicBezTo>
                        <a:pt x="71" y="17"/>
                        <a:pt x="84" y="17"/>
                        <a:pt x="90" y="22"/>
                      </a:cubicBezTo>
                      <a:cubicBezTo>
                        <a:pt x="91" y="22"/>
                        <a:pt x="92" y="23"/>
                        <a:pt x="93" y="23"/>
                      </a:cubicBezTo>
                      <a:cubicBezTo>
                        <a:pt x="94" y="22"/>
                        <a:pt x="94" y="21"/>
                        <a:pt x="94" y="20"/>
                      </a:cubicBezTo>
                      <a:cubicBezTo>
                        <a:pt x="94" y="19"/>
                        <a:pt x="94" y="18"/>
                        <a:pt x="94" y="17"/>
                      </a:cubicBezTo>
                      <a:cubicBezTo>
                        <a:pt x="94" y="15"/>
                        <a:pt x="93" y="14"/>
                        <a:pt x="90" y="14"/>
                      </a:cubicBezTo>
                      <a:cubicBezTo>
                        <a:pt x="86" y="14"/>
                        <a:pt x="82" y="14"/>
                        <a:pt x="78" y="14"/>
                      </a:cubicBezTo>
                      <a:close/>
                      <a:moveTo>
                        <a:pt x="78" y="14"/>
                      </a:moveTo>
                      <a:cubicBezTo>
                        <a:pt x="78" y="14"/>
                        <a:pt x="78" y="14"/>
                        <a:pt x="78"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sp>
              <p:nvSpPr>
                <p:cNvPr id="146" name="Freeform 6"/>
                <p:cNvSpPr>
                  <a:spLocks noEditPoints="1"/>
                </p:cNvSpPr>
                <p:nvPr/>
              </p:nvSpPr>
              <p:spPr bwMode="auto">
                <a:xfrm>
                  <a:off x="5784850" y="2281238"/>
                  <a:ext cx="138113" cy="100013"/>
                </a:xfrm>
                <a:custGeom>
                  <a:avLst/>
                  <a:gdLst>
                    <a:gd name="T0" fmla="*/ 19 w 36"/>
                    <a:gd name="T1" fmla="*/ 26 h 26"/>
                    <a:gd name="T2" fmla="*/ 5 w 36"/>
                    <a:gd name="T3" fmla="*/ 22 h 26"/>
                    <a:gd name="T4" fmla="*/ 5 w 36"/>
                    <a:gd name="T5" fmla="*/ 5 h 26"/>
                    <a:gd name="T6" fmla="*/ 29 w 36"/>
                    <a:gd name="T7" fmla="*/ 5 h 26"/>
                    <a:gd name="T8" fmla="*/ 28 w 36"/>
                    <a:gd name="T9" fmla="*/ 23 h 26"/>
                    <a:gd name="T10" fmla="*/ 19 w 36"/>
                    <a:gd name="T11" fmla="*/ 26 h 26"/>
                    <a:gd name="T12" fmla="*/ 19 w 36"/>
                    <a:gd name="T13" fmla="*/ 26 h 26"/>
                    <a:gd name="T14" fmla="*/ 19 w 36"/>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6">
                      <a:moveTo>
                        <a:pt x="19" y="26"/>
                      </a:moveTo>
                      <a:cubicBezTo>
                        <a:pt x="13" y="26"/>
                        <a:pt x="9" y="25"/>
                        <a:pt x="5" y="22"/>
                      </a:cubicBezTo>
                      <a:cubicBezTo>
                        <a:pt x="0" y="17"/>
                        <a:pt x="0" y="10"/>
                        <a:pt x="5" y="5"/>
                      </a:cubicBezTo>
                      <a:cubicBezTo>
                        <a:pt x="12" y="0"/>
                        <a:pt x="23" y="0"/>
                        <a:pt x="29" y="5"/>
                      </a:cubicBezTo>
                      <a:cubicBezTo>
                        <a:pt x="36" y="10"/>
                        <a:pt x="35" y="19"/>
                        <a:pt x="28" y="23"/>
                      </a:cubicBezTo>
                      <a:cubicBezTo>
                        <a:pt x="25" y="25"/>
                        <a:pt x="21" y="26"/>
                        <a:pt x="19" y="26"/>
                      </a:cubicBezTo>
                      <a:close/>
                      <a:moveTo>
                        <a:pt x="19" y="26"/>
                      </a:moveTo>
                      <a:cubicBezTo>
                        <a:pt x="19" y="26"/>
                        <a:pt x="19" y="26"/>
                        <a:pt x="19"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grpSp>
          <p:grpSp>
            <p:nvGrpSpPr>
              <p:cNvPr id="142" name="Group 141"/>
              <p:cNvGrpSpPr/>
              <p:nvPr/>
            </p:nvGrpSpPr>
            <p:grpSpPr>
              <a:xfrm>
                <a:off x="5778097" y="2582872"/>
                <a:ext cx="343041" cy="242039"/>
                <a:chOff x="5556250" y="2120900"/>
                <a:chExt cx="598488" cy="422275"/>
              </a:xfrm>
              <a:grpFill/>
            </p:grpSpPr>
            <p:sp>
              <p:nvSpPr>
                <p:cNvPr id="143" name="Freeform 5"/>
                <p:cNvSpPr>
                  <a:spLocks noEditPoints="1"/>
                </p:cNvSpPr>
                <p:nvPr/>
              </p:nvSpPr>
              <p:spPr bwMode="auto">
                <a:xfrm>
                  <a:off x="5556250" y="2120900"/>
                  <a:ext cx="598488" cy="422275"/>
                </a:xfrm>
                <a:custGeom>
                  <a:avLst/>
                  <a:gdLst>
                    <a:gd name="T0" fmla="*/ 53 w 157"/>
                    <a:gd name="T1" fmla="*/ 109 h 110"/>
                    <a:gd name="T2" fmla="*/ 27 w 157"/>
                    <a:gd name="T3" fmla="*/ 92 h 110"/>
                    <a:gd name="T4" fmla="*/ 30 w 157"/>
                    <a:gd name="T5" fmla="*/ 49 h 110"/>
                    <a:gd name="T6" fmla="*/ 41 w 157"/>
                    <a:gd name="T7" fmla="*/ 38 h 110"/>
                    <a:gd name="T8" fmla="*/ 48 w 157"/>
                    <a:gd name="T9" fmla="*/ 26 h 110"/>
                    <a:gd name="T10" fmla="*/ 48 w 157"/>
                    <a:gd name="T11" fmla="*/ 19 h 110"/>
                    <a:gd name="T12" fmla="*/ 45 w 157"/>
                    <a:gd name="T13" fmla="*/ 16 h 110"/>
                    <a:gd name="T14" fmla="*/ 43 w 157"/>
                    <a:gd name="T15" fmla="*/ 19 h 110"/>
                    <a:gd name="T16" fmla="*/ 32 w 157"/>
                    <a:gd name="T17" fmla="*/ 36 h 110"/>
                    <a:gd name="T18" fmla="*/ 19 w 157"/>
                    <a:gd name="T19" fmla="*/ 41 h 110"/>
                    <a:gd name="T20" fmla="*/ 7 w 157"/>
                    <a:gd name="T21" fmla="*/ 38 h 110"/>
                    <a:gd name="T22" fmla="*/ 8 w 157"/>
                    <a:gd name="T23" fmla="*/ 17 h 110"/>
                    <a:gd name="T24" fmla="*/ 26 w 157"/>
                    <a:gd name="T25" fmla="*/ 8 h 110"/>
                    <a:gd name="T26" fmla="*/ 75 w 157"/>
                    <a:gd name="T27" fmla="*/ 0 h 110"/>
                    <a:gd name="T28" fmla="*/ 105 w 157"/>
                    <a:gd name="T29" fmla="*/ 2 h 110"/>
                    <a:gd name="T30" fmla="*/ 143 w 157"/>
                    <a:gd name="T31" fmla="*/ 14 h 110"/>
                    <a:gd name="T32" fmla="*/ 151 w 157"/>
                    <a:gd name="T33" fmla="*/ 21 h 110"/>
                    <a:gd name="T34" fmla="*/ 138 w 157"/>
                    <a:gd name="T35" fmla="*/ 41 h 110"/>
                    <a:gd name="T36" fmla="*/ 115 w 157"/>
                    <a:gd name="T37" fmla="*/ 31 h 110"/>
                    <a:gd name="T38" fmla="*/ 112 w 157"/>
                    <a:gd name="T39" fmla="*/ 21 h 110"/>
                    <a:gd name="T40" fmla="*/ 111 w 157"/>
                    <a:gd name="T41" fmla="*/ 18 h 110"/>
                    <a:gd name="T42" fmla="*/ 109 w 157"/>
                    <a:gd name="T43" fmla="*/ 17 h 110"/>
                    <a:gd name="T44" fmla="*/ 107 w 157"/>
                    <a:gd name="T45" fmla="*/ 19 h 110"/>
                    <a:gd name="T46" fmla="*/ 107 w 157"/>
                    <a:gd name="T47" fmla="*/ 22 h 110"/>
                    <a:gd name="T48" fmla="*/ 108 w 157"/>
                    <a:gd name="T49" fmla="*/ 27 h 110"/>
                    <a:gd name="T50" fmla="*/ 114 w 157"/>
                    <a:gd name="T51" fmla="*/ 38 h 110"/>
                    <a:gd name="T52" fmla="*/ 128 w 157"/>
                    <a:gd name="T53" fmla="*/ 54 h 110"/>
                    <a:gd name="T54" fmla="*/ 128 w 157"/>
                    <a:gd name="T55" fmla="*/ 92 h 110"/>
                    <a:gd name="T56" fmla="*/ 102 w 157"/>
                    <a:gd name="T57" fmla="*/ 109 h 110"/>
                    <a:gd name="T58" fmla="*/ 53 w 157"/>
                    <a:gd name="T59" fmla="*/ 109 h 110"/>
                    <a:gd name="T60" fmla="*/ 77 w 157"/>
                    <a:gd name="T61" fmla="*/ 81 h 110"/>
                    <a:gd name="T62" fmla="*/ 102 w 157"/>
                    <a:gd name="T63" fmla="*/ 71 h 110"/>
                    <a:gd name="T64" fmla="*/ 104 w 157"/>
                    <a:gd name="T65" fmla="*/ 48 h 110"/>
                    <a:gd name="T66" fmla="*/ 91 w 157"/>
                    <a:gd name="T67" fmla="*/ 38 h 110"/>
                    <a:gd name="T68" fmla="*/ 54 w 157"/>
                    <a:gd name="T69" fmla="*/ 45 h 110"/>
                    <a:gd name="T70" fmla="*/ 53 w 157"/>
                    <a:gd name="T71" fmla="*/ 71 h 110"/>
                    <a:gd name="T72" fmla="*/ 77 w 157"/>
                    <a:gd name="T73" fmla="*/ 81 h 110"/>
                    <a:gd name="T74" fmla="*/ 78 w 157"/>
                    <a:gd name="T75" fmla="*/ 14 h 110"/>
                    <a:gd name="T76" fmla="*/ 78 w 157"/>
                    <a:gd name="T77" fmla="*/ 14 h 110"/>
                    <a:gd name="T78" fmla="*/ 65 w 157"/>
                    <a:gd name="T79" fmla="*/ 14 h 110"/>
                    <a:gd name="T80" fmla="*/ 61 w 157"/>
                    <a:gd name="T81" fmla="*/ 18 h 110"/>
                    <a:gd name="T82" fmla="*/ 61 w 157"/>
                    <a:gd name="T83" fmla="*/ 20 h 110"/>
                    <a:gd name="T84" fmla="*/ 62 w 157"/>
                    <a:gd name="T85" fmla="*/ 23 h 110"/>
                    <a:gd name="T86" fmla="*/ 65 w 157"/>
                    <a:gd name="T87" fmla="*/ 22 h 110"/>
                    <a:gd name="T88" fmla="*/ 90 w 157"/>
                    <a:gd name="T89" fmla="*/ 22 h 110"/>
                    <a:gd name="T90" fmla="*/ 93 w 157"/>
                    <a:gd name="T91" fmla="*/ 23 h 110"/>
                    <a:gd name="T92" fmla="*/ 94 w 157"/>
                    <a:gd name="T93" fmla="*/ 20 h 110"/>
                    <a:gd name="T94" fmla="*/ 94 w 157"/>
                    <a:gd name="T95" fmla="*/ 17 h 110"/>
                    <a:gd name="T96" fmla="*/ 90 w 157"/>
                    <a:gd name="T97" fmla="*/ 14 h 110"/>
                    <a:gd name="T98" fmla="*/ 78 w 157"/>
                    <a:gd name="T99" fmla="*/ 14 h 110"/>
                    <a:gd name="T100" fmla="*/ 78 w 157"/>
                    <a:gd name="T101" fmla="*/ 14 h 110"/>
                    <a:gd name="T102" fmla="*/ 78 w 157"/>
                    <a:gd name="T103"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7" h="110">
                      <a:moveTo>
                        <a:pt x="53" y="109"/>
                      </a:moveTo>
                      <a:cubicBezTo>
                        <a:pt x="40" y="109"/>
                        <a:pt x="30" y="104"/>
                        <a:pt x="27" y="92"/>
                      </a:cubicBezTo>
                      <a:cubicBezTo>
                        <a:pt x="24" y="78"/>
                        <a:pt x="23" y="63"/>
                        <a:pt x="30" y="49"/>
                      </a:cubicBezTo>
                      <a:cubicBezTo>
                        <a:pt x="32" y="44"/>
                        <a:pt x="36" y="41"/>
                        <a:pt x="41" y="38"/>
                      </a:cubicBezTo>
                      <a:cubicBezTo>
                        <a:pt x="46" y="36"/>
                        <a:pt x="49" y="32"/>
                        <a:pt x="48" y="26"/>
                      </a:cubicBezTo>
                      <a:cubicBezTo>
                        <a:pt x="47" y="24"/>
                        <a:pt x="48" y="22"/>
                        <a:pt x="48" y="19"/>
                      </a:cubicBezTo>
                      <a:cubicBezTo>
                        <a:pt x="48" y="18"/>
                        <a:pt x="46" y="17"/>
                        <a:pt x="45" y="16"/>
                      </a:cubicBezTo>
                      <a:cubicBezTo>
                        <a:pt x="45" y="17"/>
                        <a:pt x="43" y="19"/>
                        <a:pt x="43" y="19"/>
                      </a:cubicBezTo>
                      <a:cubicBezTo>
                        <a:pt x="44" y="29"/>
                        <a:pt x="39" y="33"/>
                        <a:pt x="32" y="36"/>
                      </a:cubicBezTo>
                      <a:cubicBezTo>
                        <a:pt x="27" y="38"/>
                        <a:pt x="23" y="40"/>
                        <a:pt x="19" y="41"/>
                      </a:cubicBezTo>
                      <a:cubicBezTo>
                        <a:pt x="15" y="42"/>
                        <a:pt x="10" y="41"/>
                        <a:pt x="7" y="38"/>
                      </a:cubicBezTo>
                      <a:cubicBezTo>
                        <a:pt x="0" y="32"/>
                        <a:pt x="0" y="22"/>
                        <a:pt x="8" y="17"/>
                      </a:cubicBezTo>
                      <a:cubicBezTo>
                        <a:pt x="14" y="13"/>
                        <a:pt x="20" y="11"/>
                        <a:pt x="26" y="8"/>
                      </a:cubicBezTo>
                      <a:cubicBezTo>
                        <a:pt x="42" y="2"/>
                        <a:pt x="58" y="0"/>
                        <a:pt x="75" y="0"/>
                      </a:cubicBezTo>
                      <a:cubicBezTo>
                        <a:pt x="85" y="0"/>
                        <a:pt x="95" y="1"/>
                        <a:pt x="105" y="2"/>
                      </a:cubicBezTo>
                      <a:cubicBezTo>
                        <a:pt x="118" y="4"/>
                        <a:pt x="131" y="8"/>
                        <a:pt x="143" y="14"/>
                      </a:cubicBezTo>
                      <a:cubicBezTo>
                        <a:pt x="146" y="16"/>
                        <a:pt x="149" y="18"/>
                        <a:pt x="151" y="21"/>
                      </a:cubicBezTo>
                      <a:cubicBezTo>
                        <a:pt x="157" y="31"/>
                        <a:pt x="150" y="41"/>
                        <a:pt x="138" y="41"/>
                      </a:cubicBezTo>
                      <a:cubicBezTo>
                        <a:pt x="130" y="40"/>
                        <a:pt x="122" y="37"/>
                        <a:pt x="115" y="31"/>
                      </a:cubicBezTo>
                      <a:cubicBezTo>
                        <a:pt x="113" y="28"/>
                        <a:pt x="111" y="25"/>
                        <a:pt x="112" y="21"/>
                      </a:cubicBezTo>
                      <a:cubicBezTo>
                        <a:pt x="112" y="20"/>
                        <a:pt x="112" y="19"/>
                        <a:pt x="111" y="18"/>
                      </a:cubicBezTo>
                      <a:cubicBezTo>
                        <a:pt x="111" y="18"/>
                        <a:pt x="110" y="17"/>
                        <a:pt x="109" y="17"/>
                      </a:cubicBezTo>
                      <a:cubicBezTo>
                        <a:pt x="109" y="16"/>
                        <a:pt x="107" y="18"/>
                        <a:pt x="107" y="19"/>
                      </a:cubicBezTo>
                      <a:cubicBezTo>
                        <a:pt x="107" y="20"/>
                        <a:pt x="107" y="21"/>
                        <a:pt x="107" y="22"/>
                      </a:cubicBezTo>
                      <a:cubicBezTo>
                        <a:pt x="107" y="23"/>
                        <a:pt x="108" y="25"/>
                        <a:pt x="108" y="27"/>
                      </a:cubicBezTo>
                      <a:cubicBezTo>
                        <a:pt x="106" y="33"/>
                        <a:pt x="109" y="35"/>
                        <a:pt x="114" y="38"/>
                      </a:cubicBezTo>
                      <a:cubicBezTo>
                        <a:pt x="120" y="42"/>
                        <a:pt x="125" y="47"/>
                        <a:pt x="128" y="54"/>
                      </a:cubicBezTo>
                      <a:cubicBezTo>
                        <a:pt x="130" y="60"/>
                        <a:pt x="130" y="86"/>
                        <a:pt x="128" y="92"/>
                      </a:cubicBezTo>
                      <a:cubicBezTo>
                        <a:pt x="124" y="102"/>
                        <a:pt x="115" y="110"/>
                        <a:pt x="102" y="109"/>
                      </a:cubicBezTo>
                      <a:cubicBezTo>
                        <a:pt x="98" y="109"/>
                        <a:pt x="61" y="109"/>
                        <a:pt x="53" y="109"/>
                      </a:cubicBezTo>
                      <a:close/>
                      <a:moveTo>
                        <a:pt x="77" y="81"/>
                      </a:moveTo>
                      <a:cubicBezTo>
                        <a:pt x="87" y="80"/>
                        <a:pt x="95" y="78"/>
                        <a:pt x="102" y="71"/>
                      </a:cubicBezTo>
                      <a:cubicBezTo>
                        <a:pt x="109" y="64"/>
                        <a:pt x="109" y="56"/>
                        <a:pt x="104" y="48"/>
                      </a:cubicBezTo>
                      <a:cubicBezTo>
                        <a:pt x="101" y="43"/>
                        <a:pt x="96" y="40"/>
                        <a:pt x="91" y="38"/>
                      </a:cubicBezTo>
                      <a:cubicBezTo>
                        <a:pt x="78" y="33"/>
                        <a:pt x="63" y="35"/>
                        <a:pt x="54" y="45"/>
                      </a:cubicBezTo>
                      <a:cubicBezTo>
                        <a:pt x="46" y="53"/>
                        <a:pt x="45" y="63"/>
                        <a:pt x="53" y="71"/>
                      </a:cubicBezTo>
                      <a:cubicBezTo>
                        <a:pt x="60" y="78"/>
                        <a:pt x="68" y="80"/>
                        <a:pt x="77" y="81"/>
                      </a:cubicBezTo>
                      <a:close/>
                      <a:moveTo>
                        <a:pt x="78" y="14"/>
                      </a:moveTo>
                      <a:cubicBezTo>
                        <a:pt x="78" y="14"/>
                        <a:pt x="78" y="14"/>
                        <a:pt x="78" y="14"/>
                      </a:cubicBezTo>
                      <a:cubicBezTo>
                        <a:pt x="73" y="14"/>
                        <a:pt x="69" y="14"/>
                        <a:pt x="65" y="14"/>
                      </a:cubicBezTo>
                      <a:cubicBezTo>
                        <a:pt x="62" y="14"/>
                        <a:pt x="61" y="15"/>
                        <a:pt x="61" y="18"/>
                      </a:cubicBezTo>
                      <a:cubicBezTo>
                        <a:pt x="61" y="18"/>
                        <a:pt x="61" y="19"/>
                        <a:pt x="61" y="20"/>
                      </a:cubicBezTo>
                      <a:cubicBezTo>
                        <a:pt x="61" y="21"/>
                        <a:pt x="61" y="22"/>
                        <a:pt x="62" y="23"/>
                      </a:cubicBezTo>
                      <a:cubicBezTo>
                        <a:pt x="63" y="22"/>
                        <a:pt x="64" y="22"/>
                        <a:pt x="65" y="22"/>
                      </a:cubicBezTo>
                      <a:cubicBezTo>
                        <a:pt x="71" y="17"/>
                        <a:pt x="84" y="17"/>
                        <a:pt x="90" y="22"/>
                      </a:cubicBezTo>
                      <a:cubicBezTo>
                        <a:pt x="91" y="22"/>
                        <a:pt x="92" y="23"/>
                        <a:pt x="93" y="23"/>
                      </a:cubicBezTo>
                      <a:cubicBezTo>
                        <a:pt x="94" y="22"/>
                        <a:pt x="94" y="21"/>
                        <a:pt x="94" y="20"/>
                      </a:cubicBezTo>
                      <a:cubicBezTo>
                        <a:pt x="94" y="19"/>
                        <a:pt x="94" y="18"/>
                        <a:pt x="94" y="17"/>
                      </a:cubicBezTo>
                      <a:cubicBezTo>
                        <a:pt x="94" y="15"/>
                        <a:pt x="93" y="14"/>
                        <a:pt x="90" y="14"/>
                      </a:cubicBezTo>
                      <a:cubicBezTo>
                        <a:pt x="86" y="14"/>
                        <a:pt x="82" y="14"/>
                        <a:pt x="78" y="14"/>
                      </a:cubicBezTo>
                      <a:close/>
                      <a:moveTo>
                        <a:pt x="78" y="14"/>
                      </a:moveTo>
                      <a:cubicBezTo>
                        <a:pt x="78" y="14"/>
                        <a:pt x="78" y="14"/>
                        <a:pt x="78"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sp>
              <p:nvSpPr>
                <p:cNvPr id="144" name="Freeform 6"/>
                <p:cNvSpPr>
                  <a:spLocks noEditPoints="1"/>
                </p:cNvSpPr>
                <p:nvPr/>
              </p:nvSpPr>
              <p:spPr bwMode="auto">
                <a:xfrm>
                  <a:off x="5784850" y="2281238"/>
                  <a:ext cx="138113" cy="100013"/>
                </a:xfrm>
                <a:custGeom>
                  <a:avLst/>
                  <a:gdLst>
                    <a:gd name="T0" fmla="*/ 19 w 36"/>
                    <a:gd name="T1" fmla="*/ 26 h 26"/>
                    <a:gd name="T2" fmla="*/ 5 w 36"/>
                    <a:gd name="T3" fmla="*/ 22 h 26"/>
                    <a:gd name="T4" fmla="*/ 5 w 36"/>
                    <a:gd name="T5" fmla="*/ 5 h 26"/>
                    <a:gd name="T6" fmla="*/ 29 w 36"/>
                    <a:gd name="T7" fmla="*/ 5 h 26"/>
                    <a:gd name="T8" fmla="*/ 28 w 36"/>
                    <a:gd name="T9" fmla="*/ 23 h 26"/>
                    <a:gd name="T10" fmla="*/ 19 w 36"/>
                    <a:gd name="T11" fmla="*/ 26 h 26"/>
                    <a:gd name="T12" fmla="*/ 19 w 36"/>
                    <a:gd name="T13" fmla="*/ 26 h 26"/>
                    <a:gd name="T14" fmla="*/ 19 w 36"/>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6">
                      <a:moveTo>
                        <a:pt x="19" y="26"/>
                      </a:moveTo>
                      <a:cubicBezTo>
                        <a:pt x="13" y="26"/>
                        <a:pt x="9" y="25"/>
                        <a:pt x="5" y="22"/>
                      </a:cubicBezTo>
                      <a:cubicBezTo>
                        <a:pt x="0" y="17"/>
                        <a:pt x="0" y="10"/>
                        <a:pt x="5" y="5"/>
                      </a:cubicBezTo>
                      <a:cubicBezTo>
                        <a:pt x="12" y="0"/>
                        <a:pt x="23" y="0"/>
                        <a:pt x="29" y="5"/>
                      </a:cubicBezTo>
                      <a:cubicBezTo>
                        <a:pt x="36" y="10"/>
                        <a:pt x="35" y="19"/>
                        <a:pt x="28" y="23"/>
                      </a:cubicBezTo>
                      <a:cubicBezTo>
                        <a:pt x="25" y="25"/>
                        <a:pt x="21" y="26"/>
                        <a:pt x="19" y="26"/>
                      </a:cubicBezTo>
                      <a:close/>
                      <a:moveTo>
                        <a:pt x="19" y="26"/>
                      </a:moveTo>
                      <a:cubicBezTo>
                        <a:pt x="19" y="26"/>
                        <a:pt x="19" y="26"/>
                        <a:pt x="19"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grpSp>
        </p:grpSp>
        <p:sp>
          <p:nvSpPr>
            <p:cNvPr id="139" name="Right Brace 138"/>
            <p:cNvSpPr/>
            <p:nvPr/>
          </p:nvSpPr>
          <p:spPr>
            <a:xfrm>
              <a:off x="6218236" y="2034238"/>
              <a:ext cx="161603" cy="705696"/>
            </a:xfrm>
            <a:prstGeom prst="rightBrace">
              <a:avLst>
                <a:gd name="adj1" fmla="val 58855"/>
                <a:gd name="adj2" fmla="val 49075"/>
              </a:avLst>
            </a:prstGeom>
            <a:noFill/>
            <a:ln w="38100" cap="rnd" cmpd="sng" algn="ctr">
              <a:solidFill>
                <a:srgbClr val="00AFF0"/>
              </a:solidFill>
              <a:prstDash val="solid"/>
              <a:headEnd type="none"/>
              <a:tailEnd type="non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Segoe UI"/>
                <a:ea typeface="+mn-ea"/>
                <a:cs typeface="+mn-cs"/>
              </a:endParaRPr>
            </a:p>
          </p:txBody>
        </p:sp>
      </p:grpSp>
      <p:sp>
        <p:nvSpPr>
          <p:cNvPr id="155" name="Text Placeholder 3"/>
          <p:cNvSpPr txBox="1">
            <a:spLocks/>
          </p:cNvSpPr>
          <p:nvPr/>
        </p:nvSpPr>
        <p:spPr>
          <a:xfrm>
            <a:off x="8546396" y="3872559"/>
            <a:ext cx="3223573" cy="3440942"/>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ts val="1224"/>
              </a:spcBef>
              <a:spcAft>
                <a:spcPts val="0"/>
              </a:spcAft>
              <a:buClr>
                <a:schemeClr val="tx1"/>
              </a:buClr>
              <a:buSzPct val="90000"/>
              <a:buFont typeface="Wingdings" pitchFamily="2" charset="2"/>
              <a:buNone/>
              <a:tabLst/>
              <a:defRPr sz="32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2pPr>
            <a:lvl3pPr marL="231775"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60375"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End-user features &amp; customer PSTN services integrated on-premises</a:t>
            </a:r>
          </a:p>
          <a:p>
            <a:endParaRPr lang="en-US" dirty="0"/>
          </a:p>
        </p:txBody>
      </p:sp>
    </p:spTree>
    <p:extLst>
      <p:ext uri="{BB962C8B-B14F-4D97-AF65-F5344CB8AC3E}">
        <p14:creationId xmlns:p14="http://schemas.microsoft.com/office/powerpoint/2010/main" val="240728847"/>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1493837" y="3992562"/>
            <a:ext cx="2514599" cy="1676400"/>
          </a:xfrm>
          <a:prstGeom prst="rect">
            <a:avLst/>
          </a:prstGeom>
          <a:solidFill>
            <a:schemeClr val="accent5">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itle 1"/>
          <p:cNvSpPr>
            <a:spLocks noGrp="1"/>
          </p:cNvSpPr>
          <p:nvPr>
            <p:ph type="title"/>
          </p:nvPr>
        </p:nvSpPr>
        <p:spPr/>
        <p:txBody>
          <a:bodyPr/>
          <a:lstStyle/>
          <a:p>
            <a:r>
              <a:rPr lang="en-US" dirty="0" smtClean="0"/>
              <a:t>Cloud Voice</a:t>
            </a:r>
            <a:endParaRPr lang="en-US" dirty="0"/>
          </a:p>
        </p:txBody>
      </p:sp>
      <p:sp>
        <p:nvSpPr>
          <p:cNvPr id="3" name="Text Placeholder 2"/>
          <p:cNvSpPr>
            <a:spLocks noGrp="1"/>
          </p:cNvSpPr>
          <p:nvPr>
            <p:ph type="body" sz="quarter" idx="10"/>
          </p:nvPr>
        </p:nvSpPr>
        <p:spPr>
          <a:xfrm>
            <a:off x="274638" y="1212850"/>
            <a:ext cx="11887200" cy="2092881"/>
          </a:xfrm>
        </p:spPr>
        <p:txBody>
          <a:bodyPr/>
          <a:lstStyle/>
          <a:p>
            <a:r>
              <a:rPr lang="en-US" dirty="0" smtClean="0"/>
              <a:t>Two core parts always in the cloud</a:t>
            </a:r>
          </a:p>
          <a:p>
            <a:r>
              <a:rPr lang="en-US" dirty="0" smtClean="0"/>
              <a:t> - Cloud-based call control for end-users</a:t>
            </a:r>
          </a:p>
          <a:p>
            <a:r>
              <a:rPr lang="en-US" dirty="0" smtClean="0"/>
              <a:t> - Tenant admin user experience for IT Pros</a:t>
            </a:r>
          </a:p>
        </p:txBody>
      </p:sp>
      <p:pic>
        <p:nvPicPr>
          <p:cNvPr id="4" name="Picture 3"/>
          <p:cNvPicPr>
            <a:picLocks noChangeAspect="1"/>
          </p:cNvPicPr>
          <p:nvPr/>
        </p:nvPicPr>
        <p:blipFill>
          <a:blip r:embed="rId2"/>
          <a:stretch>
            <a:fillRect/>
          </a:stretch>
        </p:blipFill>
        <p:spPr>
          <a:xfrm>
            <a:off x="6446837" y="3497262"/>
            <a:ext cx="3719813" cy="2362200"/>
          </a:xfrm>
          <a:prstGeom prst="rect">
            <a:avLst/>
          </a:prstGeom>
        </p:spPr>
      </p:pic>
      <p:sp>
        <p:nvSpPr>
          <p:cNvPr id="5" name="TextBox 4"/>
          <p:cNvSpPr txBox="1"/>
          <p:nvPr/>
        </p:nvSpPr>
        <p:spPr>
          <a:xfrm>
            <a:off x="7620062" y="5751297"/>
            <a:ext cx="1757532"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Office 365</a:t>
            </a:r>
          </a:p>
        </p:txBody>
      </p:sp>
      <p:pic>
        <p:nvPicPr>
          <p:cNvPr id="6" name="Picture 5"/>
          <p:cNvPicPr>
            <a:picLocks noChangeAspect="1"/>
          </p:cNvPicPr>
          <p:nvPr/>
        </p:nvPicPr>
        <p:blipFill>
          <a:blip r:embed="rId3"/>
          <a:stretch>
            <a:fillRect/>
          </a:stretch>
        </p:blipFill>
        <p:spPr>
          <a:xfrm>
            <a:off x="7437437" y="4359945"/>
            <a:ext cx="562264" cy="792266"/>
          </a:xfrm>
          <a:prstGeom prst="rect">
            <a:avLst/>
          </a:prstGeom>
        </p:spPr>
      </p:pic>
      <p:pic>
        <p:nvPicPr>
          <p:cNvPr id="8" name="Picture 7"/>
          <p:cNvPicPr>
            <a:picLocks noChangeAspect="1"/>
          </p:cNvPicPr>
          <p:nvPr/>
        </p:nvPicPr>
        <p:blipFill>
          <a:blip r:embed="rId3"/>
          <a:stretch>
            <a:fillRect/>
          </a:stretch>
        </p:blipFill>
        <p:spPr>
          <a:xfrm>
            <a:off x="8025611" y="4390933"/>
            <a:ext cx="562264" cy="792266"/>
          </a:xfrm>
          <a:prstGeom prst="rect">
            <a:avLst/>
          </a:prstGeom>
        </p:spPr>
      </p:pic>
      <p:pic>
        <p:nvPicPr>
          <p:cNvPr id="9" name="Picture 8"/>
          <p:cNvPicPr>
            <a:picLocks noChangeAspect="1"/>
          </p:cNvPicPr>
          <p:nvPr/>
        </p:nvPicPr>
        <p:blipFill>
          <a:blip r:embed="rId3"/>
          <a:stretch>
            <a:fillRect/>
          </a:stretch>
        </p:blipFill>
        <p:spPr>
          <a:xfrm>
            <a:off x="8580437" y="4393372"/>
            <a:ext cx="562264" cy="792266"/>
          </a:xfrm>
          <a:prstGeom prst="rect">
            <a:avLst/>
          </a:prstGeom>
        </p:spPr>
      </p:pic>
      <p:pic>
        <p:nvPicPr>
          <p:cNvPr id="10" name="Picture 9"/>
          <p:cNvPicPr>
            <a:picLocks noChangeAspect="1"/>
          </p:cNvPicPr>
          <p:nvPr/>
        </p:nvPicPr>
        <p:blipFill>
          <a:blip r:embed="rId4"/>
          <a:stretch>
            <a:fillRect/>
          </a:stretch>
        </p:blipFill>
        <p:spPr>
          <a:xfrm>
            <a:off x="1772930" y="4464527"/>
            <a:ext cx="746232" cy="732471"/>
          </a:xfrm>
          <a:prstGeom prst="rect">
            <a:avLst/>
          </a:prstGeom>
        </p:spPr>
      </p:pic>
      <p:pic>
        <p:nvPicPr>
          <p:cNvPr id="11" name="Picture 10"/>
          <p:cNvPicPr>
            <a:picLocks noChangeAspect="1"/>
          </p:cNvPicPr>
          <p:nvPr/>
        </p:nvPicPr>
        <p:blipFill>
          <a:blip r:embed="rId5"/>
          <a:stretch>
            <a:fillRect/>
          </a:stretch>
        </p:blipFill>
        <p:spPr>
          <a:xfrm>
            <a:off x="2628493" y="4366780"/>
            <a:ext cx="965813" cy="927967"/>
          </a:xfrm>
          <a:prstGeom prst="rect">
            <a:avLst/>
          </a:prstGeom>
        </p:spPr>
      </p:pic>
      <p:sp>
        <p:nvSpPr>
          <p:cNvPr id="13" name="TextBox 12"/>
          <p:cNvSpPr txBox="1"/>
          <p:nvPr/>
        </p:nvSpPr>
        <p:spPr>
          <a:xfrm>
            <a:off x="1914551" y="5668962"/>
            <a:ext cx="1679755" cy="1037207"/>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Customer</a:t>
            </a:r>
            <a:endParaRPr lang="en-US" sz="2400" dirty="0" smtClean="0">
              <a:gradFill>
                <a:gsLst>
                  <a:gs pos="2917">
                    <a:schemeClr val="tx1"/>
                  </a:gs>
                  <a:gs pos="30000">
                    <a:schemeClr val="tx1"/>
                  </a:gs>
                </a:gsLst>
                <a:lin ang="5400000" scaled="0"/>
              </a:gradFill>
            </a:endParaRPr>
          </a:p>
          <a:p>
            <a:pPr>
              <a:lnSpc>
                <a:spcPct val="90000"/>
              </a:lnSpc>
              <a:spcAft>
                <a:spcPts val="600"/>
              </a:spcAft>
            </a:pPr>
            <a:r>
              <a:rPr lang="en-US" sz="2400" dirty="0" smtClean="0">
                <a:gradFill>
                  <a:gsLst>
                    <a:gs pos="2917">
                      <a:schemeClr val="tx1"/>
                    </a:gs>
                    <a:gs pos="30000">
                      <a:schemeClr val="tx1"/>
                    </a:gs>
                  </a:gsLst>
                  <a:lin ang="5400000" scaled="0"/>
                </a:gradFill>
              </a:rPr>
              <a:t>Premises</a:t>
            </a:r>
          </a:p>
        </p:txBody>
      </p:sp>
      <p:cxnSp>
        <p:nvCxnSpPr>
          <p:cNvPr id="15" name="Straight Arrow Connector 14"/>
          <p:cNvCxnSpPr/>
          <p:nvPr/>
        </p:nvCxnSpPr>
        <p:spPr>
          <a:xfrm>
            <a:off x="4160837" y="5152211"/>
            <a:ext cx="2133600" cy="0"/>
          </a:xfrm>
          <a:prstGeom prst="straightConnector1">
            <a:avLst/>
          </a:prstGeom>
          <a:ln w="28575">
            <a:solidFill>
              <a:srgbClr val="FFFF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644881" y="5196998"/>
            <a:ext cx="980718" cy="646331"/>
          </a:xfrm>
          <a:prstGeom prst="rect">
            <a:avLst/>
          </a:prstGeom>
        </p:spPr>
        <p:txBody>
          <a:bodyPr wrap="none">
            <a:spAutoFit/>
          </a:bodyPr>
          <a:lstStyle/>
          <a:p>
            <a:r>
              <a:rPr lang="en-US" dirty="0" smtClean="0">
                <a:gradFill>
                  <a:gsLst>
                    <a:gs pos="2917">
                      <a:schemeClr val="tx1"/>
                    </a:gs>
                    <a:gs pos="30000">
                      <a:schemeClr val="tx1"/>
                    </a:gs>
                  </a:gsLst>
                  <a:lin ang="5400000" scaled="0"/>
                </a:gradFill>
              </a:rPr>
              <a:t>Public </a:t>
            </a:r>
          </a:p>
          <a:p>
            <a:r>
              <a:rPr lang="en-US" dirty="0" smtClean="0">
                <a:gradFill>
                  <a:gsLst>
                    <a:gs pos="2917">
                      <a:schemeClr val="tx1"/>
                    </a:gs>
                    <a:gs pos="30000">
                      <a:schemeClr val="tx1"/>
                    </a:gs>
                  </a:gsLst>
                  <a:lin ang="5400000" scaled="0"/>
                </a:gradFill>
              </a:rPr>
              <a:t>Internet</a:t>
            </a:r>
            <a:endParaRPr lang="en-US" dirty="0"/>
          </a:p>
        </p:txBody>
      </p:sp>
      <p:cxnSp>
        <p:nvCxnSpPr>
          <p:cNvPr id="17" name="Straight Arrow Connector 16"/>
          <p:cNvCxnSpPr/>
          <p:nvPr/>
        </p:nvCxnSpPr>
        <p:spPr>
          <a:xfrm>
            <a:off x="4160837" y="4564062"/>
            <a:ext cx="2133600" cy="0"/>
          </a:xfrm>
          <a:prstGeom prst="straightConnector1">
            <a:avLst/>
          </a:prstGeom>
          <a:ln w="762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415544" y="4111163"/>
            <a:ext cx="1529329" cy="369332"/>
          </a:xfrm>
          <a:prstGeom prst="rect">
            <a:avLst/>
          </a:prstGeom>
        </p:spPr>
        <p:txBody>
          <a:bodyPr wrap="none">
            <a:spAutoFit/>
          </a:bodyPr>
          <a:lstStyle/>
          <a:p>
            <a:r>
              <a:rPr lang="en-US" dirty="0" smtClean="0">
                <a:gradFill>
                  <a:gsLst>
                    <a:gs pos="2917">
                      <a:schemeClr val="tx1"/>
                    </a:gs>
                    <a:gs pos="30000">
                      <a:schemeClr val="tx1"/>
                    </a:gs>
                  </a:gsLst>
                  <a:lin ang="5400000" scaled="0"/>
                </a:gradFill>
              </a:rPr>
              <a:t>ExpressRoute</a:t>
            </a:r>
            <a:endParaRPr lang="en-US" dirty="0"/>
          </a:p>
        </p:txBody>
      </p:sp>
    </p:spTree>
    <p:extLst>
      <p:ext uri="{BB962C8B-B14F-4D97-AF65-F5344CB8AC3E}">
        <p14:creationId xmlns:p14="http://schemas.microsoft.com/office/powerpoint/2010/main" val="26135163"/>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35"/>
            <a:ext cx="10491788" cy="6994525"/>
          </a:xfrm>
          <a:prstGeom prst="rect">
            <a:avLst/>
          </a:prstGeom>
        </p:spPr>
      </p:pic>
      <p:sp>
        <p:nvSpPr>
          <p:cNvPr id="15" name="Rectangle 14"/>
          <p:cNvSpPr/>
          <p:nvPr/>
        </p:nvSpPr>
        <p:spPr bwMode="auto">
          <a:xfrm>
            <a:off x="6675121" y="0"/>
            <a:ext cx="5759676" cy="70002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marL="171624" lvl="1" fontAlgn="base">
              <a:spcBef>
                <a:spcPct val="20000"/>
              </a:spcBef>
              <a:spcAft>
                <a:spcPts val="612"/>
              </a:spcAft>
              <a:buClr>
                <a:schemeClr val="bg1"/>
              </a:buClr>
              <a:buSzPct val="130000"/>
              <a:defRPr/>
            </a:pPr>
            <a:endParaRPr lang="en-US" sz="2400" spc="-71" dirty="0">
              <a:gradFill>
                <a:gsLst>
                  <a:gs pos="39370">
                    <a:srgbClr val="FFFFFF"/>
                  </a:gs>
                  <a:gs pos="86000">
                    <a:srgbClr val="FFFFFF"/>
                  </a:gs>
                </a:gsLst>
                <a:lin ang="5400000" scaled="0"/>
              </a:gradFill>
              <a:latin typeface="+mj-lt"/>
              <a:cs typeface="Segoe UI Light" panose="020B0502040204020203" pitchFamily="34" charset="0"/>
            </a:endParaRPr>
          </a:p>
        </p:txBody>
      </p:sp>
      <p:sp>
        <p:nvSpPr>
          <p:cNvPr id="10" name="Rectangle 9"/>
          <p:cNvSpPr/>
          <p:nvPr/>
        </p:nvSpPr>
        <p:spPr bwMode="auto">
          <a:xfrm>
            <a:off x="635" y="0"/>
            <a:ext cx="6675437" cy="2125663"/>
          </a:xfrm>
          <a:prstGeom prst="rect">
            <a:avLst/>
          </a:prstGeom>
          <a:gradFill>
            <a:gsLst>
              <a:gs pos="0">
                <a:srgbClr val="000000">
                  <a:alpha val="50000"/>
                </a:srgbClr>
              </a:gs>
              <a:gs pos="10000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0" name="Text Placeholder 2"/>
          <p:cNvSpPr txBox="1">
            <a:spLocks/>
          </p:cNvSpPr>
          <p:nvPr/>
        </p:nvSpPr>
        <p:spPr>
          <a:xfrm>
            <a:off x="6738244" y="1722774"/>
            <a:ext cx="5461054" cy="2579596"/>
          </a:xfrm>
          <a:prstGeom prst="rect">
            <a:avLst/>
          </a:prstGeom>
        </p:spPr>
        <p:txBody>
          <a:bodyPr lIns="182880" tIns="146304" rIns="182880" bIns="146304"/>
          <a:lstStyle>
            <a:lvl1pPr marL="339711" marR="0" indent="-339711" algn="l" defTabSz="914325" rtl="0" eaLnBrk="1" fontAlgn="auto" latinLnBrk="0" hangingPunct="1">
              <a:lnSpc>
                <a:spcPct val="90000"/>
              </a:lnSpc>
              <a:spcBef>
                <a:spcPct val="20000"/>
              </a:spcBef>
              <a:spcAft>
                <a:spcPts val="0"/>
              </a:spcAft>
              <a:buClrTx/>
              <a:buSzPct val="80000"/>
              <a:buFont typeface="Arial" pitchFamily="34" charset="0"/>
              <a:buChar char="•"/>
              <a:tabLst/>
              <a:defRPr sz="3600" kern="1200" spc="-71" baseline="0">
                <a:gradFill>
                  <a:gsLst>
                    <a:gs pos="1250">
                      <a:schemeClr val="bg2"/>
                    </a:gs>
                    <a:gs pos="100000">
                      <a:schemeClr val="bg2"/>
                    </a:gs>
                  </a:gsLst>
                  <a:lin ang="5400000" scaled="0"/>
                </a:gradFill>
                <a:latin typeface="+mj-lt"/>
                <a:ea typeface="+mn-ea"/>
                <a:cs typeface="+mn-cs"/>
              </a:defRPr>
            </a:lvl1pPr>
            <a:lvl2pPr marL="573064" marR="0" indent="-233354" algn="l" defTabSz="914325"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480" marR="0" indent="-225415" algn="l" defTabSz="914325" rtl="0" eaLnBrk="1" fontAlgn="auto" latinLnBrk="0" hangingPunct="1">
              <a:lnSpc>
                <a:spcPct val="90000"/>
              </a:lnSpc>
              <a:spcBef>
                <a:spcPct val="20000"/>
              </a:spcBef>
              <a:spcAft>
                <a:spcPts val="0"/>
              </a:spcAft>
              <a:buClrTx/>
              <a:buSzPct val="90000"/>
              <a:buFont typeface="Wingdings" pitchFamily="2" charset="2"/>
              <a:buChar char=""/>
              <a:tabLst>
                <a:tab pos="798480" algn="l"/>
              </a:tabLst>
              <a:defRPr sz="2400" kern="1200" spc="0" baseline="0">
                <a:gradFill>
                  <a:gsLst>
                    <a:gs pos="1250">
                      <a:schemeClr val="bg2"/>
                    </a:gs>
                    <a:gs pos="100000">
                      <a:schemeClr val="bg2"/>
                    </a:gs>
                  </a:gsLst>
                  <a:lin ang="5400000" scaled="0"/>
                </a:gradFill>
                <a:latin typeface="+mn-lt"/>
                <a:ea typeface="+mn-ea"/>
                <a:cs typeface="+mn-cs"/>
              </a:defRPr>
            </a:lvl3pPr>
            <a:lvl4pPr marL="1030245" marR="0" indent="-231765" algn="l" defTabSz="914325"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660" marR="0" indent="-225415" algn="l" defTabSz="914325" rtl="0" eaLnBrk="1" fontAlgn="auto" latinLnBrk="0" hangingPunct="1">
              <a:lnSpc>
                <a:spcPct val="90000"/>
              </a:lnSpc>
              <a:spcBef>
                <a:spcPct val="20000"/>
              </a:spcBef>
              <a:spcAft>
                <a:spcPts val="0"/>
              </a:spcAft>
              <a:buClrTx/>
              <a:buSzPct val="90000"/>
              <a:buFont typeface="Wingdings" pitchFamily="2" charset="2"/>
              <a:buChar char=""/>
              <a:tabLst>
                <a:tab pos="1255660" algn="l"/>
              </a:tabLst>
              <a:defRPr sz="2000" kern="1200" spc="0" baseline="0">
                <a:gradFill>
                  <a:gsLst>
                    <a:gs pos="1250">
                      <a:schemeClr val="bg2"/>
                    </a:gs>
                    <a:gs pos="100000">
                      <a:schemeClr val="bg2"/>
                    </a:gs>
                  </a:gsLst>
                  <a:lin ang="5400000" scaled="0"/>
                </a:gradFill>
                <a:latin typeface="+mn-lt"/>
                <a:ea typeface="+mn-ea"/>
                <a:cs typeface="+mn-cs"/>
              </a:defRPr>
            </a:lvl5pPr>
            <a:lvl6pPr marL="2514395"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7"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0"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3"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31441">
              <a:lnSpc>
                <a:spcPct val="80000"/>
              </a:lnSpc>
              <a:spcBef>
                <a:spcPts val="1800"/>
              </a:spcBef>
              <a:spcAft>
                <a:spcPts val="600"/>
              </a:spcAft>
              <a:buSzPct val="80000"/>
              <a:buNone/>
              <a:defRPr/>
            </a:pPr>
            <a:r>
              <a:rPr lang="en-US" spc="-71" dirty="0">
                <a:solidFill>
                  <a:srgbClr val="000000"/>
                </a:solidFill>
                <a:latin typeface="Segoe UI Light"/>
                <a:cs typeface="Segoe UI Light" panose="020B0502040204020203" pitchFamily="34" charset="0"/>
              </a:rPr>
              <a:t>PSTN calling plans for Office 365</a:t>
            </a:r>
          </a:p>
          <a:p>
            <a:pPr marL="0" lvl="1" indent="0" defTabSz="931441">
              <a:lnSpc>
                <a:spcPct val="80000"/>
              </a:lnSpc>
              <a:spcBef>
                <a:spcPts val="1800"/>
              </a:spcBef>
              <a:spcAft>
                <a:spcPts val="600"/>
              </a:spcAft>
              <a:buSzPct val="80000"/>
              <a:buNone/>
              <a:defRPr/>
            </a:pPr>
            <a:r>
              <a:rPr lang="en-US" spc="-71" dirty="0">
                <a:solidFill>
                  <a:srgbClr val="000000"/>
                </a:solidFill>
                <a:latin typeface="Segoe UI Light"/>
                <a:cs typeface="Segoe UI Light" panose="020B0502040204020203" pitchFamily="34" charset="0"/>
              </a:rPr>
              <a:t>Includes DIDs and number porting</a:t>
            </a:r>
          </a:p>
          <a:p>
            <a:pPr marL="0" lvl="1" indent="0" defTabSz="931441">
              <a:lnSpc>
                <a:spcPct val="80000"/>
              </a:lnSpc>
              <a:spcBef>
                <a:spcPts val="1800"/>
              </a:spcBef>
              <a:spcAft>
                <a:spcPts val="600"/>
              </a:spcAft>
              <a:buSzPct val="80000"/>
              <a:buNone/>
              <a:defRPr/>
            </a:pPr>
            <a:r>
              <a:rPr lang="en-US" spc="-71" dirty="0">
                <a:solidFill>
                  <a:srgbClr val="000000"/>
                </a:solidFill>
                <a:latin typeface="Segoe UI Light"/>
                <a:cs typeface="Segoe UI Light" panose="020B0502040204020203" pitchFamily="34" charset="0"/>
              </a:rPr>
              <a:t>Available in US in 2H 2015.</a:t>
            </a:r>
          </a:p>
          <a:p>
            <a:pPr marL="0" lvl="1" indent="0" defTabSz="931441">
              <a:lnSpc>
                <a:spcPct val="80000"/>
              </a:lnSpc>
              <a:spcBef>
                <a:spcPts val="1800"/>
              </a:spcBef>
              <a:spcAft>
                <a:spcPts val="600"/>
              </a:spcAft>
              <a:buSzPct val="80000"/>
              <a:buNone/>
              <a:defRPr/>
            </a:pPr>
            <a:r>
              <a:rPr lang="en-US" spc="-71" dirty="0">
                <a:solidFill>
                  <a:srgbClr val="000000"/>
                </a:solidFill>
                <a:latin typeface="Segoe UI Light"/>
                <a:cs typeface="Segoe UI Light" panose="020B0502040204020203" pitchFamily="34" charset="0"/>
              </a:rPr>
              <a:t>Followed in 2016 by countries in Europe</a:t>
            </a:r>
          </a:p>
        </p:txBody>
      </p:sp>
      <p:sp>
        <p:nvSpPr>
          <p:cNvPr id="29" name="Title 2"/>
          <p:cNvSpPr>
            <a:spLocks noGrp="1"/>
          </p:cNvSpPr>
          <p:nvPr>
            <p:ph type="title"/>
          </p:nvPr>
        </p:nvSpPr>
        <p:spPr>
          <a:xfrm>
            <a:off x="274639" y="295274"/>
            <a:ext cx="6400481" cy="917575"/>
          </a:xfrm>
        </p:spPr>
        <p:txBody>
          <a:bodyPr/>
          <a:lstStyle/>
          <a:p>
            <a:r>
              <a:rPr lang="en-US" dirty="0" smtClean="0">
                <a:gradFill>
                  <a:gsLst>
                    <a:gs pos="22835">
                      <a:srgbClr val="FFFFFF"/>
                    </a:gs>
                    <a:gs pos="55000">
                      <a:srgbClr val="FFFFFF"/>
                    </a:gs>
                  </a:gsLst>
                  <a:lin ang="5400000" scaled="0"/>
                </a:gradFill>
              </a:rPr>
              <a:t>PSTN Calling </a:t>
            </a:r>
            <a:br>
              <a:rPr lang="en-US" dirty="0" smtClean="0">
                <a:gradFill>
                  <a:gsLst>
                    <a:gs pos="22835">
                      <a:srgbClr val="FFFFFF"/>
                    </a:gs>
                    <a:gs pos="55000">
                      <a:srgbClr val="FFFFFF"/>
                    </a:gs>
                  </a:gsLst>
                  <a:lin ang="5400000" scaled="0"/>
                </a:gradFill>
              </a:rPr>
            </a:br>
            <a:r>
              <a:rPr lang="en-US" dirty="0" smtClean="0">
                <a:gradFill>
                  <a:gsLst>
                    <a:gs pos="22835">
                      <a:srgbClr val="FFFFFF"/>
                    </a:gs>
                    <a:gs pos="55000">
                      <a:srgbClr val="FFFFFF"/>
                    </a:gs>
                  </a:gsLst>
                  <a:lin ang="5400000" scaled="0"/>
                </a:gradFill>
              </a:rPr>
              <a:t>in </a:t>
            </a:r>
            <a:r>
              <a:rPr lang="en-US" dirty="0">
                <a:gradFill>
                  <a:gsLst>
                    <a:gs pos="22835">
                      <a:srgbClr val="FFFFFF"/>
                    </a:gs>
                    <a:gs pos="55000">
                      <a:srgbClr val="FFFFFF"/>
                    </a:gs>
                  </a:gsLst>
                  <a:lin ang="5400000" scaled="0"/>
                </a:gradFill>
              </a:rPr>
              <a:t>Office 365</a:t>
            </a:r>
          </a:p>
        </p:txBody>
      </p:sp>
      <p:sp>
        <p:nvSpPr>
          <p:cNvPr id="9" name="TextBox 8"/>
          <p:cNvSpPr txBox="1"/>
          <p:nvPr/>
        </p:nvSpPr>
        <p:spPr>
          <a:xfrm>
            <a:off x="6738244" y="166187"/>
            <a:ext cx="5578123" cy="1003352"/>
          </a:xfrm>
          <a:prstGeom prst="rect">
            <a:avLst/>
          </a:prstGeom>
          <a:noFill/>
        </p:spPr>
        <p:txBody>
          <a:bodyPr wrap="square" lIns="182880" tIns="146304" rIns="91440" bIns="146304" rtlCol="0">
            <a:spAutoFit/>
          </a:bodyPr>
          <a:lstStyle/>
          <a:p>
            <a:pPr defTabSz="932000"/>
            <a:r>
              <a:rPr lang="en-US" sz="2300" i="1" spc="-71" dirty="0">
                <a:solidFill>
                  <a:schemeClr val="bg1"/>
                </a:solidFill>
              </a:rPr>
              <a:t>Global calling for Office 365 customers based on Microsoft PSTN offers</a:t>
            </a:r>
          </a:p>
        </p:txBody>
      </p:sp>
      <p:sp>
        <p:nvSpPr>
          <p:cNvPr id="13" name="Oval 12"/>
          <p:cNvSpPr/>
          <p:nvPr/>
        </p:nvSpPr>
        <p:spPr bwMode="auto">
          <a:xfrm>
            <a:off x="9603602" y="4178487"/>
            <a:ext cx="2701042" cy="2701042"/>
          </a:xfrm>
          <a:prstGeom prst="ellipse">
            <a:avLst/>
          </a:prstGeom>
          <a:solidFill>
            <a:srgbClr val="FFFFFF">
              <a:alpha val="92000"/>
            </a:srgbClr>
          </a:solidFill>
          <a:ln w="10795" cap="flat" cmpd="sng" algn="ctr">
            <a:noFill/>
            <a:prstDash val="solid"/>
            <a:headEnd type="none" w="med" len="med"/>
            <a:tailEnd type="none" w="med" len="med"/>
          </a:ln>
          <a:effectLst/>
        </p:spPr>
        <p:txBody>
          <a:bodyPr vert="horz" wrap="square" lIns="0" tIns="228600" rIns="0" bIns="46637" numCol="1" rtlCol="0" anchor="ctr" anchorCtr="0" compatLnSpc="1">
            <a:prstTxWarp prst="textNoShape">
              <a:avLst/>
            </a:prstTxWarp>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smtClean="0">
                <a:ln>
                  <a:noFill/>
                </a:ln>
                <a:gradFill>
                  <a:gsLst>
                    <a:gs pos="0">
                      <a:srgbClr val="6E6E73"/>
                    </a:gs>
                    <a:gs pos="100000">
                      <a:srgbClr val="6E6E73"/>
                    </a:gs>
                  </a:gsLst>
                  <a:lin ang="5400000" scaled="0"/>
                </a:gradFill>
                <a:effectLst/>
                <a:uLnTx/>
                <a:uFillTx/>
                <a:latin typeface="Segoe UI"/>
                <a:ea typeface="+mn-ea"/>
                <a:cs typeface="+mn-cs"/>
              </a:rPr>
              <a:t/>
            </a:r>
            <a:br>
              <a:rPr kumimoji="0" lang="en-US" sz="2000" b="0" i="0" u="none" strike="noStrike" kern="0" cap="none" spc="0" normalizeH="0" baseline="0" noProof="0" dirty="0" smtClean="0">
                <a:ln>
                  <a:noFill/>
                </a:ln>
                <a:gradFill>
                  <a:gsLst>
                    <a:gs pos="0">
                      <a:srgbClr val="6E6E73"/>
                    </a:gs>
                    <a:gs pos="100000">
                      <a:srgbClr val="6E6E73"/>
                    </a:gs>
                  </a:gsLst>
                  <a:lin ang="5400000" scaled="0"/>
                </a:gradFill>
                <a:effectLst/>
                <a:uLnTx/>
                <a:uFillTx/>
                <a:latin typeface="Segoe UI"/>
                <a:ea typeface="+mn-ea"/>
                <a:cs typeface="+mn-cs"/>
              </a:rPr>
            </a:br>
            <a:r>
              <a:rPr kumimoji="0" lang="en-US" sz="2000" b="0" i="0" u="none" strike="noStrike" kern="0" cap="none" spc="0" normalizeH="0" baseline="0" noProof="0" dirty="0" smtClean="0">
                <a:ln>
                  <a:noFill/>
                </a:ln>
                <a:gradFill>
                  <a:gsLst>
                    <a:gs pos="0">
                      <a:srgbClr val="6E6E73"/>
                    </a:gs>
                    <a:gs pos="100000">
                      <a:srgbClr val="6E6E73"/>
                    </a:gs>
                  </a:gsLst>
                  <a:lin ang="5400000" scaled="0"/>
                </a:gradFill>
                <a:effectLst/>
                <a:uLnTx/>
                <a:uFillTx/>
                <a:latin typeface="Segoe UI"/>
                <a:ea typeface="+mn-ea"/>
                <a:cs typeface="+mn-cs"/>
              </a:rPr>
              <a:t>Online</a:t>
            </a:r>
          </a:p>
        </p:txBody>
      </p:sp>
      <p:sp>
        <p:nvSpPr>
          <p:cNvPr id="14" name="Freeform 10"/>
          <p:cNvSpPr>
            <a:spLocks noChangeAspect="1" noEditPoints="1"/>
          </p:cNvSpPr>
          <p:nvPr/>
        </p:nvSpPr>
        <p:spPr bwMode="black">
          <a:xfrm>
            <a:off x="10053640" y="4849491"/>
            <a:ext cx="1800966" cy="1078084"/>
          </a:xfrm>
          <a:custGeom>
            <a:avLst/>
            <a:gdLst>
              <a:gd name="T0" fmla="*/ 401 w 672"/>
              <a:gd name="T1" fmla="*/ 114 h 402"/>
              <a:gd name="T2" fmla="*/ 545 w 672"/>
              <a:gd name="T3" fmla="*/ 258 h 402"/>
              <a:gd name="T4" fmla="*/ 401 w 672"/>
              <a:gd name="T5" fmla="*/ 402 h 402"/>
              <a:gd name="T6" fmla="*/ 401 w 672"/>
              <a:gd name="T7" fmla="*/ 402 h 402"/>
              <a:gd name="T8" fmla="*/ 401 w 672"/>
              <a:gd name="T9" fmla="*/ 402 h 402"/>
              <a:gd name="T10" fmla="*/ 96 w 672"/>
              <a:gd name="T11" fmla="*/ 402 h 402"/>
              <a:gd name="T12" fmla="*/ 96 w 672"/>
              <a:gd name="T13" fmla="*/ 402 h 402"/>
              <a:gd name="T14" fmla="*/ 90 w 672"/>
              <a:gd name="T15" fmla="*/ 402 h 402"/>
              <a:gd name="T16" fmla="*/ 90 w 672"/>
              <a:gd name="T17" fmla="*/ 402 h 402"/>
              <a:gd name="T18" fmla="*/ 89 w 672"/>
              <a:gd name="T19" fmla="*/ 402 h 402"/>
              <a:gd name="T20" fmla="*/ 0 w 672"/>
              <a:gd name="T21" fmla="*/ 314 h 402"/>
              <a:gd name="T22" fmla="*/ 89 w 672"/>
              <a:gd name="T23" fmla="*/ 225 h 402"/>
              <a:gd name="T24" fmla="*/ 124 w 672"/>
              <a:gd name="T25" fmla="*/ 233 h 402"/>
              <a:gd name="T26" fmla="*/ 226 w 672"/>
              <a:gd name="T27" fmla="*/ 171 h 402"/>
              <a:gd name="T28" fmla="*/ 278 w 672"/>
              <a:gd name="T29" fmla="*/ 184 h 402"/>
              <a:gd name="T30" fmla="*/ 401 w 672"/>
              <a:gd name="T31" fmla="*/ 114 h 402"/>
              <a:gd name="T32" fmla="*/ 544 w 672"/>
              <a:gd name="T33" fmla="*/ 0 h 402"/>
              <a:gd name="T34" fmla="*/ 672 w 672"/>
              <a:gd name="T35" fmla="*/ 128 h 402"/>
              <a:gd name="T36" fmla="*/ 557 w 672"/>
              <a:gd name="T37" fmla="*/ 255 h 402"/>
              <a:gd name="T38" fmla="*/ 557 w 672"/>
              <a:gd name="T39" fmla="*/ 253 h 402"/>
              <a:gd name="T40" fmla="*/ 403 w 672"/>
              <a:gd name="T41" fmla="*/ 100 h 402"/>
              <a:gd name="T42" fmla="*/ 273 w 672"/>
              <a:gd name="T43" fmla="*/ 171 h 402"/>
              <a:gd name="T44" fmla="*/ 229 w 672"/>
              <a:gd name="T45" fmla="*/ 159 h 402"/>
              <a:gd name="T46" fmla="*/ 192 w 672"/>
              <a:gd name="T47" fmla="*/ 168 h 402"/>
              <a:gd name="T48" fmla="*/ 265 w 672"/>
              <a:gd name="T49" fmla="*/ 104 h 402"/>
              <a:gd name="T50" fmla="*/ 295 w 672"/>
              <a:gd name="T51" fmla="*/ 111 h 402"/>
              <a:gd name="T52" fmla="*/ 387 w 672"/>
              <a:gd name="T53" fmla="*/ 53 h 402"/>
              <a:gd name="T54" fmla="*/ 433 w 672"/>
              <a:gd name="T55" fmla="*/ 65 h 402"/>
              <a:gd name="T56" fmla="*/ 544 w 672"/>
              <a:gd name="T57"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2" h="402">
                <a:moveTo>
                  <a:pt x="401" y="114"/>
                </a:moveTo>
                <a:cubicBezTo>
                  <a:pt x="481" y="114"/>
                  <a:pt x="545" y="178"/>
                  <a:pt x="545" y="258"/>
                </a:cubicBezTo>
                <a:cubicBezTo>
                  <a:pt x="545" y="338"/>
                  <a:pt x="481" y="402"/>
                  <a:pt x="401" y="402"/>
                </a:cubicBezTo>
                <a:cubicBezTo>
                  <a:pt x="401" y="402"/>
                  <a:pt x="401" y="402"/>
                  <a:pt x="401" y="402"/>
                </a:cubicBezTo>
                <a:cubicBezTo>
                  <a:pt x="401" y="402"/>
                  <a:pt x="401" y="402"/>
                  <a:pt x="401" y="402"/>
                </a:cubicBezTo>
                <a:cubicBezTo>
                  <a:pt x="96" y="402"/>
                  <a:pt x="96" y="402"/>
                  <a:pt x="96" y="402"/>
                </a:cubicBezTo>
                <a:cubicBezTo>
                  <a:pt x="96" y="402"/>
                  <a:pt x="96" y="402"/>
                  <a:pt x="96" y="402"/>
                </a:cubicBezTo>
                <a:cubicBezTo>
                  <a:pt x="90" y="402"/>
                  <a:pt x="90" y="402"/>
                  <a:pt x="90" y="402"/>
                </a:cubicBezTo>
                <a:cubicBezTo>
                  <a:pt x="90" y="402"/>
                  <a:pt x="90" y="402"/>
                  <a:pt x="90" y="402"/>
                </a:cubicBezTo>
                <a:cubicBezTo>
                  <a:pt x="90" y="402"/>
                  <a:pt x="89" y="402"/>
                  <a:pt x="89" y="402"/>
                </a:cubicBezTo>
                <a:cubicBezTo>
                  <a:pt x="40" y="402"/>
                  <a:pt x="0" y="363"/>
                  <a:pt x="0" y="314"/>
                </a:cubicBezTo>
                <a:cubicBezTo>
                  <a:pt x="0" y="265"/>
                  <a:pt x="40" y="225"/>
                  <a:pt x="89" y="225"/>
                </a:cubicBezTo>
                <a:cubicBezTo>
                  <a:pt x="102" y="225"/>
                  <a:pt x="114" y="228"/>
                  <a:pt x="124" y="233"/>
                </a:cubicBezTo>
                <a:cubicBezTo>
                  <a:pt x="143" y="196"/>
                  <a:pt x="181" y="171"/>
                  <a:pt x="226" y="171"/>
                </a:cubicBezTo>
                <a:cubicBezTo>
                  <a:pt x="244" y="171"/>
                  <a:pt x="262" y="176"/>
                  <a:pt x="278" y="184"/>
                </a:cubicBezTo>
                <a:cubicBezTo>
                  <a:pt x="303" y="142"/>
                  <a:pt x="349" y="114"/>
                  <a:pt x="401" y="114"/>
                </a:cubicBezTo>
                <a:close/>
                <a:moveTo>
                  <a:pt x="544" y="0"/>
                </a:moveTo>
                <a:cubicBezTo>
                  <a:pt x="615" y="0"/>
                  <a:pt x="672" y="57"/>
                  <a:pt x="672" y="128"/>
                </a:cubicBezTo>
                <a:cubicBezTo>
                  <a:pt x="672" y="194"/>
                  <a:pt x="622" y="249"/>
                  <a:pt x="557" y="255"/>
                </a:cubicBezTo>
                <a:cubicBezTo>
                  <a:pt x="557" y="253"/>
                  <a:pt x="557" y="253"/>
                  <a:pt x="557" y="253"/>
                </a:cubicBezTo>
                <a:cubicBezTo>
                  <a:pt x="557" y="168"/>
                  <a:pt x="488" y="100"/>
                  <a:pt x="403" y="100"/>
                </a:cubicBezTo>
                <a:cubicBezTo>
                  <a:pt x="348" y="100"/>
                  <a:pt x="300" y="128"/>
                  <a:pt x="273" y="171"/>
                </a:cubicBezTo>
                <a:cubicBezTo>
                  <a:pt x="260" y="163"/>
                  <a:pt x="245" y="159"/>
                  <a:pt x="229" y="159"/>
                </a:cubicBezTo>
                <a:cubicBezTo>
                  <a:pt x="216" y="159"/>
                  <a:pt x="203" y="162"/>
                  <a:pt x="192" y="168"/>
                </a:cubicBezTo>
                <a:cubicBezTo>
                  <a:pt x="196" y="132"/>
                  <a:pt x="227" y="104"/>
                  <a:pt x="265" y="104"/>
                </a:cubicBezTo>
                <a:cubicBezTo>
                  <a:pt x="275" y="104"/>
                  <a:pt x="286" y="106"/>
                  <a:pt x="295" y="111"/>
                </a:cubicBezTo>
                <a:cubicBezTo>
                  <a:pt x="311" y="77"/>
                  <a:pt x="346" y="53"/>
                  <a:pt x="387" y="53"/>
                </a:cubicBezTo>
                <a:cubicBezTo>
                  <a:pt x="403" y="53"/>
                  <a:pt x="419" y="57"/>
                  <a:pt x="433" y="65"/>
                </a:cubicBezTo>
                <a:cubicBezTo>
                  <a:pt x="455" y="26"/>
                  <a:pt x="496" y="0"/>
                  <a:pt x="544" y="0"/>
                </a:cubicBezTo>
                <a:close/>
              </a:path>
            </a:pathLst>
          </a:custGeom>
          <a:solidFill>
            <a:srgbClr val="00AFF0"/>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spTree>
    <p:extLst>
      <p:ext uri="{BB962C8B-B14F-4D97-AF65-F5344CB8AC3E}">
        <p14:creationId xmlns:p14="http://schemas.microsoft.com/office/powerpoint/2010/main" val="3540910566"/>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stretch>
            <a:fillRect/>
          </a:stretch>
        </p:blipFill>
        <p:spPr>
          <a:xfrm>
            <a:off x="4654155" y="2484878"/>
            <a:ext cx="3073231" cy="1951600"/>
          </a:xfrm>
          <a:prstGeom prst="rect">
            <a:avLst/>
          </a:prstGeom>
        </p:spPr>
      </p:pic>
      <p:pic>
        <p:nvPicPr>
          <p:cNvPr id="30" name="Picture 29"/>
          <p:cNvPicPr>
            <a:picLocks noChangeAspect="1"/>
          </p:cNvPicPr>
          <p:nvPr/>
        </p:nvPicPr>
        <p:blipFill>
          <a:blip r:embed="rId2"/>
          <a:stretch>
            <a:fillRect/>
          </a:stretch>
        </p:blipFill>
        <p:spPr>
          <a:xfrm>
            <a:off x="8994432" y="2326733"/>
            <a:ext cx="3073231" cy="1951600"/>
          </a:xfrm>
          <a:prstGeom prst="rect">
            <a:avLst/>
          </a:prstGeom>
        </p:spPr>
      </p:pic>
      <p:sp>
        <p:nvSpPr>
          <p:cNvPr id="2" name="Title 1"/>
          <p:cNvSpPr>
            <a:spLocks noGrp="1"/>
          </p:cNvSpPr>
          <p:nvPr>
            <p:ph type="title"/>
          </p:nvPr>
        </p:nvSpPr>
        <p:spPr/>
        <p:txBody>
          <a:bodyPr/>
          <a:lstStyle/>
          <a:p>
            <a:r>
              <a:rPr lang="en-US" dirty="0" smtClean="0"/>
              <a:t>Cloud Voice with Microsoft PSTN Service</a:t>
            </a:r>
            <a:endParaRPr lang="en-US" dirty="0"/>
          </a:p>
        </p:txBody>
      </p:sp>
      <p:sp>
        <p:nvSpPr>
          <p:cNvPr id="7" name="Rectangle 6"/>
          <p:cNvSpPr/>
          <p:nvPr/>
        </p:nvSpPr>
        <p:spPr>
          <a:xfrm>
            <a:off x="3493203" y="3505415"/>
            <a:ext cx="1125629" cy="369332"/>
          </a:xfrm>
          <a:prstGeom prst="rect">
            <a:avLst/>
          </a:prstGeom>
        </p:spPr>
        <p:txBody>
          <a:bodyPr wrap="none">
            <a:spAutoFit/>
          </a:bodyPr>
          <a:lstStyle/>
          <a:p>
            <a:r>
              <a:rPr lang="en-US" dirty="0" smtClean="0">
                <a:gradFill>
                  <a:gsLst>
                    <a:gs pos="0">
                      <a:srgbClr val="FFFFFF"/>
                    </a:gs>
                    <a:gs pos="100000">
                      <a:srgbClr val="FFFFFF"/>
                    </a:gs>
                  </a:gsLst>
                  <a:lin ang="5400000" scaled="0"/>
                </a:gradFill>
              </a:rPr>
              <a:t>Signaling</a:t>
            </a:r>
            <a:endParaRPr lang="en-US" dirty="0"/>
          </a:p>
        </p:txBody>
      </p:sp>
      <p:sp>
        <p:nvSpPr>
          <p:cNvPr id="17" name="Rectangle 16"/>
          <p:cNvSpPr/>
          <p:nvPr/>
        </p:nvSpPr>
        <p:spPr>
          <a:xfrm>
            <a:off x="3640711" y="2867700"/>
            <a:ext cx="821059" cy="369332"/>
          </a:xfrm>
          <a:prstGeom prst="rect">
            <a:avLst/>
          </a:prstGeom>
        </p:spPr>
        <p:txBody>
          <a:bodyPr wrap="none">
            <a:spAutoFit/>
          </a:bodyPr>
          <a:lstStyle/>
          <a:p>
            <a:r>
              <a:rPr lang="en-US" dirty="0" smtClean="0"/>
              <a:t>Media</a:t>
            </a:r>
            <a:endParaRPr lang="en-US" dirty="0"/>
          </a:p>
        </p:txBody>
      </p:sp>
      <p:sp>
        <p:nvSpPr>
          <p:cNvPr id="10" name="Rectangle 9"/>
          <p:cNvSpPr/>
          <p:nvPr/>
        </p:nvSpPr>
        <p:spPr bwMode="auto">
          <a:xfrm>
            <a:off x="523989" y="2645150"/>
            <a:ext cx="2514599" cy="1541501"/>
          </a:xfrm>
          <a:prstGeom prst="rect">
            <a:avLst/>
          </a:prstGeom>
          <a:solidFill>
            <a:schemeClr val="accent4">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2" name="TextBox 11"/>
          <p:cNvSpPr txBox="1"/>
          <p:nvPr/>
        </p:nvSpPr>
        <p:spPr>
          <a:xfrm>
            <a:off x="5372898" y="2484653"/>
            <a:ext cx="1757532"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Office 365</a:t>
            </a:r>
          </a:p>
        </p:txBody>
      </p:sp>
      <p:pic>
        <p:nvPicPr>
          <p:cNvPr id="16" name="Picture 15"/>
          <p:cNvPicPr>
            <a:picLocks noChangeAspect="1"/>
          </p:cNvPicPr>
          <p:nvPr/>
        </p:nvPicPr>
        <p:blipFill>
          <a:blip r:embed="rId3"/>
          <a:stretch>
            <a:fillRect/>
          </a:stretch>
        </p:blipFill>
        <p:spPr>
          <a:xfrm>
            <a:off x="5333410" y="3064545"/>
            <a:ext cx="562264" cy="792266"/>
          </a:xfrm>
          <a:prstGeom prst="rect">
            <a:avLst/>
          </a:prstGeom>
        </p:spPr>
      </p:pic>
      <p:pic>
        <p:nvPicPr>
          <p:cNvPr id="18" name="Picture 17"/>
          <p:cNvPicPr>
            <a:picLocks noChangeAspect="1"/>
          </p:cNvPicPr>
          <p:nvPr/>
        </p:nvPicPr>
        <p:blipFill>
          <a:blip r:embed="rId3"/>
          <a:stretch>
            <a:fillRect/>
          </a:stretch>
        </p:blipFill>
        <p:spPr>
          <a:xfrm>
            <a:off x="5921584" y="3095533"/>
            <a:ext cx="562264" cy="792266"/>
          </a:xfrm>
          <a:prstGeom prst="rect">
            <a:avLst/>
          </a:prstGeom>
        </p:spPr>
      </p:pic>
      <p:pic>
        <p:nvPicPr>
          <p:cNvPr id="20" name="Picture 19"/>
          <p:cNvPicPr>
            <a:picLocks noChangeAspect="1"/>
          </p:cNvPicPr>
          <p:nvPr/>
        </p:nvPicPr>
        <p:blipFill>
          <a:blip r:embed="rId3"/>
          <a:stretch>
            <a:fillRect/>
          </a:stretch>
        </p:blipFill>
        <p:spPr>
          <a:xfrm>
            <a:off x="6476410" y="3097972"/>
            <a:ext cx="562264" cy="792266"/>
          </a:xfrm>
          <a:prstGeom prst="rect">
            <a:avLst/>
          </a:prstGeom>
        </p:spPr>
      </p:pic>
      <p:pic>
        <p:nvPicPr>
          <p:cNvPr id="21" name="Picture 20"/>
          <p:cNvPicPr>
            <a:picLocks noChangeAspect="1"/>
          </p:cNvPicPr>
          <p:nvPr/>
        </p:nvPicPr>
        <p:blipFill>
          <a:blip r:embed="rId4"/>
          <a:stretch>
            <a:fillRect/>
          </a:stretch>
        </p:blipFill>
        <p:spPr>
          <a:xfrm>
            <a:off x="779478" y="2957138"/>
            <a:ext cx="746232" cy="732471"/>
          </a:xfrm>
          <a:prstGeom prst="rect">
            <a:avLst/>
          </a:prstGeom>
        </p:spPr>
      </p:pic>
      <p:pic>
        <p:nvPicPr>
          <p:cNvPr id="22" name="Picture 21"/>
          <p:cNvPicPr>
            <a:picLocks noChangeAspect="1"/>
          </p:cNvPicPr>
          <p:nvPr/>
        </p:nvPicPr>
        <p:blipFill>
          <a:blip r:embed="rId5"/>
          <a:stretch>
            <a:fillRect/>
          </a:stretch>
        </p:blipFill>
        <p:spPr>
          <a:xfrm>
            <a:off x="1731324" y="2859389"/>
            <a:ext cx="965813" cy="927967"/>
          </a:xfrm>
          <a:prstGeom prst="rect">
            <a:avLst/>
          </a:prstGeom>
        </p:spPr>
      </p:pic>
      <p:sp>
        <p:nvSpPr>
          <p:cNvPr id="23" name="TextBox 22"/>
          <p:cNvSpPr txBox="1"/>
          <p:nvPr/>
        </p:nvSpPr>
        <p:spPr>
          <a:xfrm>
            <a:off x="885496" y="4218777"/>
            <a:ext cx="1679755" cy="1037207"/>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Customer</a:t>
            </a:r>
            <a:endParaRPr lang="en-US" sz="2400" dirty="0" smtClean="0">
              <a:gradFill>
                <a:gsLst>
                  <a:gs pos="2917">
                    <a:schemeClr val="tx1"/>
                  </a:gs>
                  <a:gs pos="30000">
                    <a:schemeClr val="tx1"/>
                  </a:gs>
                </a:gsLst>
                <a:lin ang="5400000" scaled="0"/>
              </a:gradFill>
            </a:endParaRPr>
          </a:p>
          <a:p>
            <a:pPr>
              <a:lnSpc>
                <a:spcPct val="90000"/>
              </a:lnSpc>
              <a:spcAft>
                <a:spcPts val="600"/>
              </a:spcAft>
            </a:pPr>
            <a:r>
              <a:rPr lang="en-US" sz="2400" dirty="0" smtClean="0">
                <a:gradFill>
                  <a:gsLst>
                    <a:gs pos="2917">
                      <a:schemeClr val="tx1"/>
                    </a:gs>
                    <a:gs pos="30000">
                      <a:schemeClr val="tx1"/>
                    </a:gs>
                  </a:gsLst>
                  <a:lin ang="5400000" scaled="0"/>
                </a:gradFill>
              </a:rPr>
              <a:t>Premises</a:t>
            </a:r>
          </a:p>
        </p:txBody>
      </p:sp>
      <p:sp>
        <p:nvSpPr>
          <p:cNvPr id="29" name="TextBox 28"/>
          <p:cNvSpPr txBox="1"/>
          <p:nvPr/>
        </p:nvSpPr>
        <p:spPr>
          <a:xfrm>
            <a:off x="10028237" y="3009440"/>
            <a:ext cx="1245654"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PSTN</a:t>
            </a:r>
          </a:p>
        </p:txBody>
      </p:sp>
      <p:cxnSp>
        <p:nvCxnSpPr>
          <p:cNvPr id="32" name="Straight Arrow Connector 31"/>
          <p:cNvCxnSpPr/>
          <p:nvPr/>
        </p:nvCxnSpPr>
        <p:spPr>
          <a:xfrm>
            <a:off x="3015617" y="3291176"/>
            <a:ext cx="2259385" cy="11357"/>
          </a:xfrm>
          <a:prstGeom prst="straightConnector1">
            <a:avLst/>
          </a:prstGeom>
          <a:ln w="76200">
            <a:solidFill>
              <a:schemeClr val="accent3">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3038588" y="3906911"/>
            <a:ext cx="2259385" cy="11357"/>
          </a:xfrm>
          <a:prstGeom prst="straightConnector1">
            <a:avLst/>
          </a:prstGeom>
          <a:ln w="76200">
            <a:solidFill>
              <a:schemeClr val="accent4">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7732834" y="3415900"/>
            <a:ext cx="1267429" cy="1"/>
          </a:xfrm>
          <a:prstGeom prst="straightConnector1">
            <a:avLst/>
          </a:prstGeom>
          <a:ln w="76200">
            <a:solidFill>
              <a:schemeClr val="accent5">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8019710" y="3064545"/>
            <a:ext cx="773862" cy="646331"/>
          </a:xfrm>
          <a:prstGeom prst="rect">
            <a:avLst/>
          </a:prstGeom>
        </p:spPr>
        <p:txBody>
          <a:bodyPr wrap="square">
            <a:spAutoFit/>
          </a:bodyPr>
          <a:lstStyle/>
          <a:p>
            <a:r>
              <a:rPr lang="en-US" dirty="0" smtClean="0"/>
              <a:t>PSTN Calls</a:t>
            </a:r>
            <a:endParaRPr lang="en-US" dirty="0"/>
          </a:p>
        </p:txBody>
      </p:sp>
    </p:spTree>
    <p:extLst>
      <p:ext uri="{BB962C8B-B14F-4D97-AF65-F5344CB8AC3E}">
        <p14:creationId xmlns:p14="http://schemas.microsoft.com/office/powerpoint/2010/main" val="2689518287"/>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3235" t="8" r="-13235" b="8"/>
          <a:stretch/>
        </p:blipFill>
        <p:spPr>
          <a:xfrm>
            <a:off x="317" y="-318"/>
            <a:ext cx="12435840" cy="6995160"/>
          </a:xfrm>
          <a:prstGeom prst="rect">
            <a:avLst/>
          </a:prstGeom>
        </p:spPr>
      </p:pic>
      <p:sp>
        <p:nvSpPr>
          <p:cNvPr id="15" name="Rectangle 14"/>
          <p:cNvSpPr/>
          <p:nvPr/>
        </p:nvSpPr>
        <p:spPr bwMode="auto">
          <a:xfrm>
            <a:off x="6675121" y="0"/>
            <a:ext cx="5759676" cy="70002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marL="171624" lvl="1" fontAlgn="base">
              <a:spcBef>
                <a:spcPct val="20000"/>
              </a:spcBef>
              <a:spcAft>
                <a:spcPts val="612"/>
              </a:spcAft>
              <a:buClr>
                <a:schemeClr val="bg1"/>
              </a:buClr>
              <a:buSzPct val="130000"/>
              <a:defRPr/>
            </a:pPr>
            <a:endParaRPr lang="en-US" sz="2400" spc="-71" dirty="0">
              <a:gradFill>
                <a:gsLst>
                  <a:gs pos="39370">
                    <a:srgbClr val="FFFFFF"/>
                  </a:gs>
                  <a:gs pos="86000">
                    <a:srgbClr val="FFFFFF"/>
                  </a:gs>
                </a:gsLst>
                <a:lin ang="5400000" scaled="0"/>
              </a:gradFill>
              <a:latin typeface="+mj-lt"/>
              <a:cs typeface="Segoe UI Light" panose="020B0502040204020203" pitchFamily="34" charset="0"/>
            </a:endParaRPr>
          </a:p>
        </p:txBody>
      </p:sp>
      <p:sp>
        <p:nvSpPr>
          <p:cNvPr id="10" name="Rectangle 9"/>
          <p:cNvSpPr/>
          <p:nvPr/>
        </p:nvSpPr>
        <p:spPr bwMode="auto">
          <a:xfrm>
            <a:off x="635" y="0"/>
            <a:ext cx="6675437" cy="2125663"/>
          </a:xfrm>
          <a:prstGeom prst="rect">
            <a:avLst/>
          </a:prstGeom>
          <a:gradFill>
            <a:gsLst>
              <a:gs pos="0">
                <a:srgbClr val="000000">
                  <a:alpha val="50000"/>
                </a:srgbClr>
              </a:gs>
              <a:gs pos="10000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0" name="Text Placeholder 2"/>
          <p:cNvSpPr txBox="1">
            <a:spLocks/>
          </p:cNvSpPr>
          <p:nvPr/>
        </p:nvSpPr>
        <p:spPr>
          <a:xfrm>
            <a:off x="6738244" y="1722773"/>
            <a:ext cx="5461054" cy="3070331"/>
          </a:xfrm>
          <a:prstGeom prst="rect">
            <a:avLst/>
          </a:prstGeom>
        </p:spPr>
        <p:txBody>
          <a:bodyPr lIns="182880" tIns="146304" rIns="182880" bIns="146304"/>
          <a:lstStyle>
            <a:lvl1pPr marL="339711" marR="0" indent="-339711" algn="l" defTabSz="914325" rtl="0" eaLnBrk="1" fontAlgn="auto" latinLnBrk="0" hangingPunct="1">
              <a:lnSpc>
                <a:spcPct val="90000"/>
              </a:lnSpc>
              <a:spcBef>
                <a:spcPct val="20000"/>
              </a:spcBef>
              <a:spcAft>
                <a:spcPts val="0"/>
              </a:spcAft>
              <a:buClrTx/>
              <a:buSzPct val="80000"/>
              <a:buFont typeface="Arial" pitchFamily="34" charset="0"/>
              <a:buChar char="•"/>
              <a:tabLst/>
              <a:defRPr sz="3600" kern="1200" spc="-71" baseline="0">
                <a:gradFill>
                  <a:gsLst>
                    <a:gs pos="1250">
                      <a:schemeClr val="bg2"/>
                    </a:gs>
                    <a:gs pos="100000">
                      <a:schemeClr val="bg2"/>
                    </a:gs>
                  </a:gsLst>
                  <a:lin ang="5400000" scaled="0"/>
                </a:gradFill>
                <a:latin typeface="+mj-lt"/>
                <a:ea typeface="+mn-ea"/>
                <a:cs typeface="+mn-cs"/>
              </a:defRPr>
            </a:lvl1pPr>
            <a:lvl2pPr marL="573064" marR="0" indent="-233354" algn="l" defTabSz="914325"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480" marR="0" indent="-225415" algn="l" defTabSz="914325" rtl="0" eaLnBrk="1" fontAlgn="auto" latinLnBrk="0" hangingPunct="1">
              <a:lnSpc>
                <a:spcPct val="90000"/>
              </a:lnSpc>
              <a:spcBef>
                <a:spcPct val="20000"/>
              </a:spcBef>
              <a:spcAft>
                <a:spcPts val="0"/>
              </a:spcAft>
              <a:buClrTx/>
              <a:buSzPct val="90000"/>
              <a:buFont typeface="Wingdings" pitchFamily="2" charset="2"/>
              <a:buChar char=""/>
              <a:tabLst>
                <a:tab pos="798480" algn="l"/>
              </a:tabLst>
              <a:defRPr sz="2400" kern="1200" spc="0" baseline="0">
                <a:gradFill>
                  <a:gsLst>
                    <a:gs pos="1250">
                      <a:schemeClr val="bg2"/>
                    </a:gs>
                    <a:gs pos="100000">
                      <a:schemeClr val="bg2"/>
                    </a:gs>
                  </a:gsLst>
                  <a:lin ang="5400000" scaled="0"/>
                </a:gradFill>
                <a:latin typeface="+mn-lt"/>
                <a:ea typeface="+mn-ea"/>
                <a:cs typeface="+mn-cs"/>
              </a:defRPr>
            </a:lvl3pPr>
            <a:lvl4pPr marL="1030245" marR="0" indent="-231765" algn="l" defTabSz="914325"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660" marR="0" indent="-225415" algn="l" defTabSz="914325" rtl="0" eaLnBrk="1" fontAlgn="auto" latinLnBrk="0" hangingPunct="1">
              <a:lnSpc>
                <a:spcPct val="90000"/>
              </a:lnSpc>
              <a:spcBef>
                <a:spcPct val="20000"/>
              </a:spcBef>
              <a:spcAft>
                <a:spcPts val="0"/>
              </a:spcAft>
              <a:buClrTx/>
              <a:buSzPct val="90000"/>
              <a:buFont typeface="Wingdings" pitchFamily="2" charset="2"/>
              <a:buChar char=""/>
              <a:tabLst>
                <a:tab pos="1255660" algn="l"/>
              </a:tabLst>
              <a:defRPr sz="2000" kern="1200" spc="0" baseline="0">
                <a:gradFill>
                  <a:gsLst>
                    <a:gs pos="1250">
                      <a:schemeClr val="bg2"/>
                    </a:gs>
                    <a:gs pos="100000">
                      <a:schemeClr val="bg2"/>
                    </a:gs>
                  </a:gsLst>
                  <a:lin ang="5400000" scaled="0"/>
                </a:gradFill>
                <a:latin typeface="+mn-lt"/>
                <a:ea typeface="+mn-ea"/>
                <a:cs typeface="+mn-cs"/>
              </a:defRPr>
            </a:lvl5pPr>
            <a:lvl6pPr marL="2514395"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7"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0"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3"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31441">
              <a:lnSpc>
                <a:spcPct val="80000"/>
              </a:lnSpc>
              <a:spcBef>
                <a:spcPts val="1800"/>
              </a:spcBef>
              <a:spcAft>
                <a:spcPts val="600"/>
              </a:spcAft>
              <a:buSzPct val="80000"/>
              <a:buNone/>
              <a:defRPr/>
            </a:pPr>
            <a:r>
              <a:rPr lang="en-US" spc="-71" dirty="0">
                <a:solidFill>
                  <a:srgbClr val="000000"/>
                </a:solidFill>
                <a:latin typeface="Segoe UI Light"/>
                <a:cs typeface="Segoe UI Light" panose="020B0502040204020203" pitchFamily="34" charset="0"/>
              </a:rPr>
              <a:t>Enables users worldwide to use Office 365 voice features with existing trunks starting in </a:t>
            </a:r>
            <a:r>
              <a:rPr lang="en-US" spc="-71" dirty="0" smtClean="0">
                <a:solidFill>
                  <a:srgbClr val="000000"/>
                </a:solidFill>
                <a:latin typeface="Segoe UI Light"/>
                <a:cs typeface="Segoe UI Light" panose="020B0502040204020203" pitchFamily="34" charset="0"/>
              </a:rPr>
              <a:t>2016</a:t>
            </a:r>
            <a:endParaRPr lang="en-US" spc="-71" dirty="0">
              <a:solidFill>
                <a:srgbClr val="000000"/>
              </a:solidFill>
              <a:latin typeface="Segoe UI Light"/>
              <a:cs typeface="Segoe UI Light" panose="020B0502040204020203" pitchFamily="34" charset="0"/>
            </a:endParaRPr>
          </a:p>
          <a:p>
            <a:pPr marL="0" lvl="1" indent="0" defTabSz="931441">
              <a:lnSpc>
                <a:spcPct val="80000"/>
              </a:lnSpc>
              <a:spcBef>
                <a:spcPts val="1800"/>
              </a:spcBef>
              <a:spcAft>
                <a:spcPts val="600"/>
              </a:spcAft>
              <a:buSzPct val="80000"/>
              <a:buNone/>
              <a:defRPr/>
            </a:pPr>
            <a:r>
              <a:rPr lang="en-US" spc="-71" dirty="0">
                <a:solidFill>
                  <a:srgbClr val="000000"/>
                </a:solidFill>
                <a:latin typeface="Segoe UI Light"/>
                <a:cs typeface="Segoe UI Light" panose="020B0502040204020203" pitchFamily="34" charset="0"/>
              </a:rPr>
              <a:t>Hybrid offer uses Skype for Business Server technology for interconnection to PSTN and PBX assets</a:t>
            </a:r>
          </a:p>
          <a:p>
            <a:pPr marL="0" lvl="1" indent="0" defTabSz="932742" fontAlgn="base">
              <a:spcAft>
                <a:spcPts val="612"/>
              </a:spcAft>
              <a:buClr>
                <a:schemeClr val="bg1"/>
              </a:buClr>
              <a:buSzPct val="130000"/>
              <a:buNone/>
              <a:defRPr/>
            </a:pPr>
            <a:endParaRPr lang="en-US" spc="-71" dirty="0">
              <a:solidFill>
                <a:schemeClr val="bg1"/>
              </a:solidFill>
              <a:latin typeface="+mj-lt"/>
              <a:cs typeface="Segoe UI Light" panose="020B0502040204020203" pitchFamily="34" charset="0"/>
            </a:endParaRPr>
          </a:p>
        </p:txBody>
      </p:sp>
      <p:sp>
        <p:nvSpPr>
          <p:cNvPr id="29" name="Title 2"/>
          <p:cNvSpPr>
            <a:spLocks noGrp="1"/>
          </p:cNvSpPr>
          <p:nvPr>
            <p:ph type="title"/>
          </p:nvPr>
        </p:nvSpPr>
        <p:spPr>
          <a:xfrm>
            <a:off x="274639" y="295274"/>
            <a:ext cx="6400481" cy="917575"/>
          </a:xfrm>
        </p:spPr>
        <p:txBody>
          <a:bodyPr/>
          <a:lstStyle/>
          <a:p>
            <a:r>
              <a:rPr lang="en-US" dirty="0" smtClean="0">
                <a:gradFill>
                  <a:gsLst>
                    <a:gs pos="22835">
                      <a:srgbClr val="FFFFFF"/>
                    </a:gs>
                    <a:gs pos="55000">
                      <a:srgbClr val="FFFFFF"/>
                    </a:gs>
                  </a:gsLst>
                  <a:lin ang="5400000" scaled="0"/>
                </a:gradFill>
              </a:rPr>
              <a:t>On-premises PSTN Connectivity</a:t>
            </a:r>
            <a:endParaRPr lang="en-US" dirty="0">
              <a:gradFill>
                <a:gsLst>
                  <a:gs pos="22835">
                    <a:srgbClr val="FFFFFF"/>
                  </a:gs>
                  <a:gs pos="55000">
                    <a:srgbClr val="FFFFFF"/>
                  </a:gs>
                </a:gsLst>
                <a:lin ang="5400000" scaled="0"/>
              </a:gradFill>
            </a:endParaRPr>
          </a:p>
        </p:txBody>
      </p:sp>
      <p:sp>
        <p:nvSpPr>
          <p:cNvPr id="9" name="TextBox 8"/>
          <p:cNvSpPr txBox="1"/>
          <p:nvPr/>
        </p:nvSpPr>
        <p:spPr>
          <a:xfrm>
            <a:off x="6738244" y="166187"/>
            <a:ext cx="5578123" cy="1003352"/>
          </a:xfrm>
          <a:prstGeom prst="rect">
            <a:avLst/>
          </a:prstGeom>
          <a:noFill/>
        </p:spPr>
        <p:txBody>
          <a:bodyPr wrap="square" lIns="182880" tIns="146304" rIns="91440" bIns="146304" rtlCol="0">
            <a:spAutoFit/>
          </a:bodyPr>
          <a:lstStyle/>
          <a:p>
            <a:pPr defTabSz="932000"/>
            <a:r>
              <a:rPr lang="en-US" sz="2300" i="1" spc="-71" dirty="0" smtClean="0">
                <a:solidFill>
                  <a:schemeClr val="bg1"/>
                </a:solidFill>
              </a:rPr>
              <a:t>Global calling for Office 365 customers </a:t>
            </a:r>
            <a:br>
              <a:rPr lang="en-US" sz="2300" i="1" spc="-71" dirty="0" smtClean="0">
                <a:solidFill>
                  <a:schemeClr val="bg1"/>
                </a:solidFill>
              </a:rPr>
            </a:br>
            <a:r>
              <a:rPr lang="en-US" sz="2300" i="1" spc="-71" dirty="0" smtClean="0">
                <a:solidFill>
                  <a:schemeClr val="bg1"/>
                </a:solidFill>
              </a:rPr>
              <a:t>using existing telephony infrastructure.</a:t>
            </a:r>
            <a:endParaRPr lang="en-US" sz="2300" i="1" spc="-71" dirty="0">
              <a:solidFill>
                <a:schemeClr val="bg1"/>
              </a:solidFill>
            </a:endParaRPr>
          </a:p>
        </p:txBody>
      </p:sp>
      <p:sp>
        <p:nvSpPr>
          <p:cNvPr id="58" name="Oval 57"/>
          <p:cNvSpPr/>
          <p:nvPr/>
        </p:nvSpPr>
        <p:spPr bwMode="auto">
          <a:xfrm>
            <a:off x="9595597" y="4181577"/>
            <a:ext cx="2701042" cy="2701042"/>
          </a:xfrm>
          <a:prstGeom prst="ellipse">
            <a:avLst/>
          </a:prstGeom>
          <a:solidFill>
            <a:srgbClr val="FFFFFF">
              <a:alpha val="92000"/>
            </a:srgbClr>
          </a:solidFill>
          <a:ln w="10795" cap="flat" cmpd="sng" algn="ctr">
            <a:noFill/>
            <a:prstDash val="solid"/>
            <a:headEnd type="none" w="med" len="med"/>
            <a:tailEnd type="none" w="med" len="med"/>
          </a:ln>
          <a:effectLst/>
        </p:spPr>
        <p:txBody>
          <a:bodyPr vert="horz" wrap="square" lIns="0" tIns="228600" rIns="0" bIns="46637" numCol="1" rtlCol="0" anchor="ctr" anchorCtr="0" compatLnSpc="1">
            <a:prstTxWarp prst="textNoShape">
              <a:avLst/>
            </a:prstTxWarp>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smtClean="0">
                <a:ln>
                  <a:noFill/>
                </a:ln>
                <a:gradFill>
                  <a:gsLst>
                    <a:gs pos="0">
                      <a:srgbClr val="6E6E73"/>
                    </a:gs>
                    <a:gs pos="100000">
                      <a:srgbClr val="6E6E73"/>
                    </a:gs>
                  </a:gsLst>
                  <a:lin ang="5400000" scaled="0"/>
                </a:gradFill>
                <a:effectLst/>
                <a:uLnTx/>
                <a:uFillTx/>
                <a:latin typeface="Segoe UI"/>
                <a:ea typeface="+mn-ea"/>
                <a:cs typeface="+mn-cs"/>
              </a:rPr>
              <a:t/>
            </a:r>
            <a:br>
              <a:rPr kumimoji="0" lang="en-US" sz="2000" b="0" i="0" u="none" strike="noStrike" kern="0" cap="none" spc="0" normalizeH="0" baseline="0" noProof="0" dirty="0" smtClean="0">
                <a:ln>
                  <a:noFill/>
                </a:ln>
                <a:gradFill>
                  <a:gsLst>
                    <a:gs pos="0">
                      <a:srgbClr val="6E6E73"/>
                    </a:gs>
                    <a:gs pos="100000">
                      <a:srgbClr val="6E6E73"/>
                    </a:gs>
                  </a:gsLst>
                  <a:lin ang="5400000" scaled="0"/>
                </a:gradFill>
                <a:effectLst/>
                <a:uLnTx/>
                <a:uFillTx/>
                <a:latin typeface="Segoe UI"/>
                <a:ea typeface="+mn-ea"/>
                <a:cs typeface="+mn-cs"/>
              </a:rPr>
            </a:br>
            <a:r>
              <a:rPr kumimoji="0" lang="en-US" sz="2000" b="0" i="0" u="none" strike="noStrike" kern="0" cap="none" spc="0" normalizeH="0" baseline="0" noProof="0" dirty="0" smtClean="0">
                <a:ln>
                  <a:noFill/>
                </a:ln>
                <a:gradFill>
                  <a:gsLst>
                    <a:gs pos="0">
                      <a:srgbClr val="6E6E73"/>
                    </a:gs>
                    <a:gs pos="100000">
                      <a:srgbClr val="6E6E73"/>
                    </a:gs>
                  </a:gsLst>
                  <a:lin ang="5400000" scaled="0"/>
                </a:gradFill>
                <a:effectLst/>
                <a:uLnTx/>
                <a:uFillTx/>
                <a:latin typeface="Segoe UI"/>
                <a:ea typeface="+mn-ea"/>
                <a:cs typeface="+mn-cs"/>
              </a:rPr>
              <a:t>Hybrid</a:t>
            </a:r>
          </a:p>
        </p:txBody>
      </p:sp>
      <p:grpSp>
        <p:nvGrpSpPr>
          <p:cNvPr id="59" name="Group 58"/>
          <p:cNvGrpSpPr/>
          <p:nvPr/>
        </p:nvGrpSpPr>
        <p:grpSpPr>
          <a:xfrm>
            <a:off x="10493368" y="4524218"/>
            <a:ext cx="881682" cy="1382081"/>
            <a:chOff x="5879409" y="1361119"/>
            <a:chExt cx="881682" cy="1382081"/>
          </a:xfrm>
        </p:grpSpPr>
        <p:grpSp>
          <p:nvGrpSpPr>
            <p:cNvPr id="60" name="Group 86"/>
            <p:cNvGrpSpPr>
              <a:grpSpLocks noChangeAspect="1"/>
            </p:cNvGrpSpPr>
            <p:nvPr/>
          </p:nvGrpSpPr>
          <p:grpSpPr bwMode="auto">
            <a:xfrm>
              <a:off x="6414823" y="2022825"/>
              <a:ext cx="346268" cy="717109"/>
              <a:chOff x="3383" y="1210"/>
              <a:chExt cx="916" cy="1897"/>
            </a:xfrm>
            <a:solidFill>
              <a:srgbClr val="00AFF0"/>
            </a:solidFill>
          </p:grpSpPr>
          <p:sp>
            <p:nvSpPr>
              <p:cNvPr id="74" name="Freeform 87"/>
              <p:cNvSpPr>
                <a:spLocks/>
              </p:cNvSpPr>
              <p:nvPr/>
            </p:nvSpPr>
            <p:spPr bwMode="auto">
              <a:xfrm>
                <a:off x="3562" y="2237"/>
                <a:ext cx="553" cy="147"/>
              </a:xfrm>
              <a:custGeom>
                <a:avLst/>
                <a:gdLst>
                  <a:gd name="T0" fmla="*/ 230 w 234"/>
                  <a:gd name="T1" fmla="*/ 0 h 62"/>
                  <a:gd name="T2" fmla="*/ 199 w 234"/>
                  <a:gd name="T3" fmla="*/ 0 h 62"/>
                  <a:gd name="T4" fmla="*/ 134 w 234"/>
                  <a:gd name="T5" fmla="*/ 0 h 62"/>
                  <a:gd name="T6" fmla="*/ 76 w 234"/>
                  <a:gd name="T7" fmla="*/ 0 h 62"/>
                  <a:gd name="T8" fmla="*/ 27 w 234"/>
                  <a:gd name="T9" fmla="*/ 0 h 62"/>
                  <a:gd name="T10" fmla="*/ 2 w 234"/>
                  <a:gd name="T11" fmla="*/ 0 h 62"/>
                  <a:gd name="T12" fmla="*/ 0 w 234"/>
                  <a:gd name="T13" fmla="*/ 4 h 62"/>
                  <a:gd name="T14" fmla="*/ 0 w 234"/>
                  <a:gd name="T15" fmla="*/ 59 h 62"/>
                  <a:gd name="T16" fmla="*/ 2 w 234"/>
                  <a:gd name="T17" fmla="*/ 62 h 62"/>
                  <a:gd name="T18" fmla="*/ 34 w 234"/>
                  <a:gd name="T19" fmla="*/ 62 h 62"/>
                  <a:gd name="T20" fmla="*/ 99 w 234"/>
                  <a:gd name="T21" fmla="*/ 62 h 62"/>
                  <a:gd name="T22" fmla="*/ 157 w 234"/>
                  <a:gd name="T23" fmla="*/ 62 h 62"/>
                  <a:gd name="T24" fmla="*/ 209 w 234"/>
                  <a:gd name="T25" fmla="*/ 62 h 62"/>
                  <a:gd name="T26" fmla="*/ 230 w 234"/>
                  <a:gd name="T27" fmla="*/ 62 h 62"/>
                  <a:gd name="T28" fmla="*/ 234 w 234"/>
                  <a:gd name="T29" fmla="*/ 60 h 62"/>
                  <a:gd name="T30" fmla="*/ 234 w 234"/>
                  <a:gd name="T31" fmla="*/ 59 h 62"/>
                  <a:gd name="T32" fmla="*/ 234 w 234"/>
                  <a:gd name="T33" fmla="*/ 4 h 62"/>
                  <a:gd name="T34" fmla="*/ 230 w 234"/>
                  <a:gd name="T3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62">
                    <a:moveTo>
                      <a:pt x="230" y="0"/>
                    </a:moveTo>
                    <a:cubicBezTo>
                      <a:pt x="218" y="0"/>
                      <a:pt x="213" y="0"/>
                      <a:pt x="199" y="0"/>
                    </a:cubicBezTo>
                    <a:cubicBezTo>
                      <a:pt x="171" y="0"/>
                      <a:pt x="163" y="0"/>
                      <a:pt x="134" y="0"/>
                    </a:cubicBezTo>
                    <a:cubicBezTo>
                      <a:pt x="100" y="0"/>
                      <a:pt x="111" y="0"/>
                      <a:pt x="76" y="0"/>
                    </a:cubicBezTo>
                    <a:cubicBezTo>
                      <a:pt x="50" y="0"/>
                      <a:pt x="52" y="0"/>
                      <a:pt x="27" y="0"/>
                    </a:cubicBezTo>
                    <a:cubicBezTo>
                      <a:pt x="17" y="0"/>
                      <a:pt x="12" y="0"/>
                      <a:pt x="2" y="0"/>
                    </a:cubicBezTo>
                    <a:cubicBezTo>
                      <a:pt x="0" y="0"/>
                      <a:pt x="0" y="2"/>
                      <a:pt x="0" y="4"/>
                    </a:cubicBezTo>
                    <a:cubicBezTo>
                      <a:pt x="0" y="22"/>
                      <a:pt x="0" y="41"/>
                      <a:pt x="0" y="59"/>
                    </a:cubicBezTo>
                    <a:cubicBezTo>
                      <a:pt x="0" y="59"/>
                      <a:pt x="0" y="62"/>
                      <a:pt x="2" y="62"/>
                    </a:cubicBezTo>
                    <a:cubicBezTo>
                      <a:pt x="15" y="62"/>
                      <a:pt x="21" y="62"/>
                      <a:pt x="34" y="62"/>
                    </a:cubicBezTo>
                    <a:cubicBezTo>
                      <a:pt x="63" y="62"/>
                      <a:pt x="71" y="62"/>
                      <a:pt x="99" y="62"/>
                    </a:cubicBezTo>
                    <a:cubicBezTo>
                      <a:pt x="134" y="62"/>
                      <a:pt x="123" y="62"/>
                      <a:pt x="157" y="62"/>
                    </a:cubicBezTo>
                    <a:cubicBezTo>
                      <a:pt x="184" y="62"/>
                      <a:pt x="180" y="62"/>
                      <a:pt x="209" y="62"/>
                    </a:cubicBezTo>
                    <a:cubicBezTo>
                      <a:pt x="215" y="62"/>
                      <a:pt x="224" y="62"/>
                      <a:pt x="230" y="62"/>
                    </a:cubicBezTo>
                    <a:cubicBezTo>
                      <a:pt x="232" y="62"/>
                      <a:pt x="232" y="62"/>
                      <a:pt x="234" y="60"/>
                    </a:cubicBezTo>
                    <a:cubicBezTo>
                      <a:pt x="234" y="59"/>
                      <a:pt x="234" y="59"/>
                      <a:pt x="234" y="59"/>
                    </a:cubicBezTo>
                    <a:cubicBezTo>
                      <a:pt x="234" y="41"/>
                      <a:pt x="234" y="22"/>
                      <a:pt x="234" y="4"/>
                    </a:cubicBezTo>
                    <a:cubicBezTo>
                      <a:pt x="234" y="2"/>
                      <a:pt x="232" y="0"/>
                      <a:pt x="23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18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000000"/>
                  </a:solidFill>
                  <a:effectLst/>
                  <a:uLnTx/>
                  <a:uFillTx/>
                </a:endParaRPr>
              </a:p>
            </p:txBody>
          </p:sp>
          <p:sp>
            <p:nvSpPr>
              <p:cNvPr id="75" name="Freeform 88"/>
              <p:cNvSpPr>
                <a:spLocks/>
              </p:cNvSpPr>
              <p:nvPr/>
            </p:nvSpPr>
            <p:spPr bwMode="auto">
              <a:xfrm>
                <a:off x="3562" y="1999"/>
                <a:ext cx="553" cy="146"/>
              </a:xfrm>
              <a:custGeom>
                <a:avLst/>
                <a:gdLst>
                  <a:gd name="T0" fmla="*/ 230 w 234"/>
                  <a:gd name="T1" fmla="*/ 0 h 62"/>
                  <a:gd name="T2" fmla="*/ 199 w 234"/>
                  <a:gd name="T3" fmla="*/ 0 h 62"/>
                  <a:gd name="T4" fmla="*/ 134 w 234"/>
                  <a:gd name="T5" fmla="*/ 0 h 62"/>
                  <a:gd name="T6" fmla="*/ 76 w 234"/>
                  <a:gd name="T7" fmla="*/ 0 h 62"/>
                  <a:gd name="T8" fmla="*/ 27 w 234"/>
                  <a:gd name="T9" fmla="*/ 0 h 62"/>
                  <a:gd name="T10" fmla="*/ 2 w 234"/>
                  <a:gd name="T11" fmla="*/ 0 h 62"/>
                  <a:gd name="T12" fmla="*/ 0 w 234"/>
                  <a:gd name="T13" fmla="*/ 4 h 62"/>
                  <a:gd name="T14" fmla="*/ 0 w 234"/>
                  <a:gd name="T15" fmla="*/ 58 h 62"/>
                  <a:gd name="T16" fmla="*/ 2 w 234"/>
                  <a:gd name="T17" fmla="*/ 62 h 62"/>
                  <a:gd name="T18" fmla="*/ 34 w 234"/>
                  <a:gd name="T19" fmla="*/ 62 h 62"/>
                  <a:gd name="T20" fmla="*/ 99 w 234"/>
                  <a:gd name="T21" fmla="*/ 62 h 62"/>
                  <a:gd name="T22" fmla="*/ 157 w 234"/>
                  <a:gd name="T23" fmla="*/ 62 h 62"/>
                  <a:gd name="T24" fmla="*/ 209 w 234"/>
                  <a:gd name="T25" fmla="*/ 62 h 62"/>
                  <a:gd name="T26" fmla="*/ 230 w 234"/>
                  <a:gd name="T27" fmla="*/ 62 h 62"/>
                  <a:gd name="T28" fmla="*/ 234 w 234"/>
                  <a:gd name="T29" fmla="*/ 62 h 62"/>
                  <a:gd name="T30" fmla="*/ 234 w 234"/>
                  <a:gd name="T31" fmla="*/ 58 h 62"/>
                  <a:gd name="T32" fmla="*/ 234 w 234"/>
                  <a:gd name="T33" fmla="*/ 4 h 62"/>
                  <a:gd name="T34" fmla="*/ 230 w 234"/>
                  <a:gd name="T3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62">
                    <a:moveTo>
                      <a:pt x="230" y="0"/>
                    </a:moveTo>
                    <a:cubicBezTo>
                      <a:pt x="218" y="0"/>
                      <a:pt x="213" y="0"/>
                      <a:pt x="199" y="0"/>
                    </a:cubicBezTo>
                    <a:cubicBezTo>
                      <a:pt x="171" y="0"/>
                      <a:pt x="163" y="0"/>
                      <a:pt x="134" y="0"/>
                    </a:cubicBezTo>
                    <a:cubicBezTo>
                      <a:pt x="100" y="0"/>
                      <a:pt x="111" y="0"/>
                      <a:pt x="76" y="0"/>
                    </a:cubicBezTo>
                    <a:cubicBezTo>
                      <a:pt x="50" y="0"/>
                      <a:pt x="52" y="0"/>
                      <a:pt x="27" y="0"/>
                    </a:cubicBezTo>
                    <a:cubicBezTo>
                      <a:pt x="17" y="0"/>
                      <a:pt x="12" y="0"/>
                      <a:pt x="2" y="0"/>
                    </a:cubicBezTo>
                    <a:cubicBezTo>
                      <a:pt x="0" y="0"/>
                      <a:pt x="0" y="2"/>
                      <a:pt x="0" y="4"/>
                    </a:cubicBezTo>
                    <a:cubicBezTo>
                      <a:pt x="0" y="21"/>
                      <a:pt x="0" y="41"/>
                      <a:pt x="0" y="58"/>
                    </a:cubicBezTo>
                    <a:cubicBezTo>
                      <a:pt x="0" y="60"/>
                      <a:pt x="0" y="62"/>
                      <a:pt x="2" y="62"/>
                    </a:cubicBezTo>
                    <a:cubicBezTo>
                      <a:pt x="15" y="62"/>
                      <a:pt x="21" y="62"/>
                      <a:pt x="34" y="62"/>
                    </a:cubicBezTo>
                    <a:cubicBezTo>
                      <a:pt x="63" y="62"/>
                      <a:pt x="71" y="62"/>
                      <a:pt x="99" y="62"/>
                    </a:cubicBezTo>
                    <a:cubicBezTo>
                      <a:pt x="134" y="62"/>
                      <a:pt x="123" y="62"/>
                      <a:pt x="157" y="62"/>
                    </a:cubicBezTo>
                    <a:cubicBezTo>
                      <a:pt x="184" y="62"/>
                      <a:pt x="180" y="62"/>
                      <a:pt x="209" y="62"/>
                    </a:cubicBezTo>
                    <a:cubicBezTo>
                      <a:pt x="215" y="62"/>
                      <a:pt x="224" y="62"/>
                      <a:pt x="230" y="62"/>
                    </a:cubicBezTo>
                    <a:cubicBezTo>
                      <a:pt x="232" y="62"/>
                      <a:pt x="232" y="62"/>
                      <a:pt x="234" y="62"/>
                    </a:cubicBezTo>
                    <a:cubicBezTo>
                      <a:pt x="234" y="60"/>
                      <a:pt x="234" y="60"/>
                      <a:pt x="234" y="58"/>
                    </a:cubicBezTo>
                    <a:cubicBezTo>
                      <a:pt x="234" y="41"/>
                      <a:pt x="234" y="21"/>
                      <a:pt x="234" y="4"/>
                    </a:cubicBezTo>
                    <a:cubicBezTo>
                      <a:pt x="234" y="2"/>
                      <a:pt x="232" y="0"/>
                      <a:pt x="23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18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000000"/>
                  </a:solidFill>
                  <a:effectLst/>
                  <a:uLnTx/>
                  <a:uFillTx/>
                </a:endParaRPr>
              </a:p>
            </p:txBody>
          </p:sp>
          <p:sp>
            <p:nvSpPr>
              <p:cNvPr id="76" name="Freeform 89"/>
              <p:cNvSpPr>
                <a:spLocks/>
              </p:cNvSpPr>
              <p:nvPr/>
            </p:nvSpPr>
            <p:spPr bwMode="auto">
              <a:xfrm>
                <a:off x="3562" y="1760"/>
                <a:ext cx="553" cy="147"/>
              </a:xfrm>
              <a:custGeom>
                <a:avLst/>
                <a:gdLst>
                  <a:gd name="T0" fmla="*/ 230 w 234"/>
                  <a:gd name="T1" fmla="*/ 0 h 62"/>
                  <a:gd name="T2" fmla="*/ 199 w 234"/>
                  <a:gd name="T3" fmla="*/ 0 h 62"/>
                  <a:gd name="T4" fmla="*/ 134 w 234"/>
                  <a:gd name="T5" fmla="*/ 0 h 62"/>
                  <a:gd name="T6" fmla="*/ 76 w 234"/>
                  <a:gd name="T7" fmla="*/ 0 h 62"/>
                  <a:gd name="T8" fmla="*/ 27 w 234"/>
                  <a:gd name="T9" fmla="*/ 0 h 62"/>
                  <a:gd name="T10" fmla="*/ 2 w 234"/>
                  <a:gd name="T11" fmla="*/ 0 h 62"/>
                  <a:gd name="T12" fmla="*/ 0 w 234"/>
                  <a:gd name="T13" fmla="*/ 4 h 62"/>
                  <a:gd name="T14" fmla="*/ 0 w 234"/>
                  <a:gd name="T15" fmla="*/ 58 h 62"/>
                  <a:gd name="T16" fmla="*/ 2 w 234"/>
                  <a:gd name="T17" fmla="*/ 62 h 62"/>
                  <a:gd name="T18" fmla="*/ 34 w 234"/>
                  <a:gd name="T19" fmla="*/ 62 h 62"/>
                  <a:gd name="T20" fmla="*/ 99 w 234"/>
                  <a:gd name="T21" fmla="*/ 62 h 62"/>
                  <a:gd name="T22" fmla="*/ 157 w 234"/>
                  <a:gd name="T23" fmla="*/ 62 h 62"/>
                  <a:gd name="T24" fmla="*/ 209 w 234"/>
                  <a:gd name="T25" fmla="*/ 62 h 62"/>
                  <a:gd name="T26" fmla="*/ 230 w 234"/>
                  <a:gd name="T27" fmla="*/ 62 h 62"/>
                  <a:gd name="T28" fmla="*/ 234 w 234"/>
                  <a:gd name="T29" fmla="*/ 60 h 62"/>
                  <a:gd name="T30" fmla="*/ 234 w 234"/>
                  <a:gd name="T31" fmla="*/ 58 h 62"/>
                  <a:gd name="T32" fmla="*/ 234 w 234"/>
                  <a:gd name="T33" fmla="*/ 4 h 62"/>
                  <a:gd name="T34" fmla="*/ 230 w 234"/>
                  <a:gd name="T3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62">
                    <a:moveTo>
                      <a:pt x="230" y="0"/>
                    </a:moveTo>
                    <a:cubicBezTo>
                      <a:pt x="218" y="0"/>
                      <a:pt x="213" y="0"/>
                      <a:pt x="199" y="0"/>
                    </a:cubicBezTo>
                    <a:cubicBezTo>
                      <a:pt x="171" y="0"/>
                      <a:pt x="163" y="0"/>
                      <a:pt x="134" y="0"/>
                    </a:cubicBezTo>
                    <a:cubicBezTo>
                      <a:pt x="100" y="0"/>
                      <a:pt x="111" y="0"/>
                      <a:pt x="76" y="0"/>
                    </a:cubicBezTo>
                    <a:cubicBezTo>
                      <a:pt x="50" y="0"/>
                      <a:pt x="52" y="0"/>
                      <a:pt x="27" y="0"/>
                    </a:cubicBezTo>
                    <a:cubicBezTo>
                      <a:pt x="17" y="0"/>
                      <a:pt x="12" y="0"/>
                      <a:pt x="2" y="0"/>
                    </a:cubicBezTo>
                    <a:cubicBezTo>
                      <a:pt x="0" y="0"/>
                      <a:pt x="0" y="2"/>
                      <a:pt x="0" y="4"/>
                    </a:cubicBezTo>
                    <a:cubicBezTo>
                      <a:pt x="0" y="21"/>
                      <a:pt x="0" y="40"/>
                      <a:pt x="0" y="58"/>
                    </a:cubicBezTo>
                    <a:cubicBezTo>
                      <a:pt x="0" y="60"/>
                      <a:pt x="0" y="62"/>
                      <a:pt x="2" y="62"/>
                    </a:cubicBezTo>
                    <a:cubicBezTo>
                      <a:pt x="15" y="62"/>
                      <a:pt x="21" y="62"/>
                      <a:pt x="34" y="62"/>
                    </a:cubicBezTo>
                    <a:cubicBezTo>
                      <a:pt x="63" y="62"/>
                      <a:pt x="71" y="62"/>
                      <a:pt x="99" y="62"/>
                    </a:cubicBezTo>
                    <a:cubicBezTo>
                      <a:pt x="134" y="62"/>
                      <a:pt x="123" y="62"/>
                      <a:pt x="157" y="62"/>
                    </a:cubicBezTo>
                    <a:cubicBezTo>
                      <a:pt x="184" y="62"/>
                      <a:pt x="180" y="62"/>
                      <a:pt x="209" y="62"/>
                    </a:cubicBezTo>
                    <a:cubicBezTo>
                      <a:pt x="215" y="62"/>
                      <a:pt x="224" y="62"/>
                      <a:pt x="230" y="62"/>
                    </a:cubicBezTo>
                    <a:cubicBezTo>
                      <a:pt x="232" y="62"/>
                      <a:pt x="232" y="62"/>
                      <a:pt x="234" y="60"/>
                    </a:cubicBezTo>
                    <a:cubicBezTo>
                      <a:pt x="234" y="60"/>
                      <a:pt x="234" y="60"/>
                      <a:pt x="234" y="58"/>
                    </a:cubicBezTo>
                    <a:cubicBezTo>
                      <a:pt x="234" y="40"/>
                      <a:pt x="234" y="21"/>
                      <a:pt x="234" y="4"/>
                    </a:cubicBezTo>
                    <a:cubicBezTo>
                      <a:pt x="234" y="2"/>
                      <a:pt x="232" y="0"/>
                      <a:pt x="23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18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000000"/>
                  </a:solidFill>
                  <a:effectLst/>
                  <a:uLnTx/>
                  <a:uFillTx/>
                </a:endParaRPr>
              </a:p>
            </p:txBody>
          </p:sp>
          <p:sp>
            <p:nvSpPr>
              <p:cNvPr id="77" name="Freeform 90"/>
              <p:cNvSpPr>
                <a:spLocks/>
              </p:cNvSpPr>
              <p:nvPr/>
            </p:nvSpPr>
            <p:spPr bwMode="auto">
              <a:xfrm>
                <a:off x="3562" y="1522"/>
                <a:ext cx="553" cy="141"/>
              </a:xfrm>
              <a:custGeom>
                <a:avLst/>
                <a:gdLst>
                  <a:gd name="T0" fmla="*/ 230 w 234"/>
                  <a:gd name="T1" fmla="*/ 0 h 60"/>
                  <a:gd name="T2" fmla="*/ 199 w 234"/>
                  <a:gd name="T3" fmla="*/ 0 h 60"/>
                  <a:gd name="T4" fmla="*/ 134 w 234"/>
                  <a:gd name="T5" fmla="*/ 0 h 60"/>
                  <a:gd name="T6" fmla="*/ 76 w 234"/>
                  <a:gd name="T7" fmla="*/ 0 h 60"/>
                  <a:gd name="T8" fmla="*/ 27 w 234"/>
                  <a:gd name="T9" fmla="*/ 0 h 60"/>
                  <a:gd name="T10" fmla="*/ 2 w 234"/>
                  <a:gd name="T11" fmla="*/ 0 h 60"/>
                  <a:gd name="T12" fmla="*/ 0 w 234"/>
                  <a:gd name="T13" fmla="*/ 4 h 60"/>
                  <a:gd name="T14" fmla="*/ 0 w 234"/>
                  <a:gd name="T15" fmla="*/ 57 h 60"/>
                  <a:gd name="T16" fmla="*/ 2 w 234"/>
                  <a:gd name="T17" fmla="*/ 60 h 60"/>
                  <a:gd name="T18" fmla="*/ 34 w 234"/>
                  <a:gd name="T19" fmla="*/ 60 h 60"/>
                  <a:gd name="T20" fmla="*/ 99 w 234"/>
                  <a:gd name="T21" fmla="*/ 60 h 60"/>
                  <a:gd name="T22" fmla="*/ 157 w 234"/>
                  <a:gd name="T23" fmla="*/ 60 h 60"/>
                  <a:gd name="T24" fmla="*/ 209 w 234"/>
                  <a:gd name="T25" fmla="*/ 60 h 60"/>
                  <a:gd name="T26" fmla="*/ 230 w 234"/>
                  <a:gd name="T27" fmla="*/ 60 h 60"/>
                  <a:gd name="T28" fmla="*/ 234 w 234"/>
                  <a:gd name="T29" fmla="*/ 58 h 60"/>
                  <a:gd name="T30" fmla="*/ 234 w 234"/>
                  <a:gd name="T31" fmla="*/ 57 h 60"/>
                  <a:gd name="T32" fmla="*/ 234 w 234"/>
                  <a:gd name="T33" fmla="*/ 4 h 60"/>
                  <a:gd name="T34" fmla="*/ 230 w 234"/>
                  <a:gd name="T3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60">
                    <a:moveTo>
                      <a:pt x="230" y="0"/>
                    </a:moveTo>
                    <a:cubicBezTo>
                      <a:pt x="218" y="0"/>
                      <a:pt x="213" y="0"/>
                      <a:pt x="199" y="0"/>
                    </a:cubicBezTo>
                    <a:cubicBezTo>
                      <a:pt x="171" y="0"/>
                      <a:pt x="163" y="0"/>
                      <a:pt x="134" y="0"/>
                    </a:cubicBezTo>
                    <a:cubicBezTo>
                      <a:pt x="100" y="0"/>
                      <a:pt x="111" y="0"/>
                      <a:pt x="76" y="0"/>
                    </a:cubicBezTo>
                    <a:cubicBezTo>
                      <a:pt x="50" y="0"/>
                      <a:pt x="52" y="0"/>
                      <a:pt x="27" y="0"/>
                    </a:cubicBezTo>
                    <a:cubicBezTo>
                      <a:pt x="17" y="0"/>
                      <a:pt x="12" y="0"/>
                      <a:pt x="2" y="0"/>
                    </a:cubicBezTo>
                    <a:cubicBezTo>
                      <a:pt x="0" y="0"/>
                      <a:pt x="0" y="2"/>
                      <a:pt x="0" y="4"/>
                    </a:cubicBezTo>
                    <a:cubicBezTo>
                      <a:pt x="0" y="21"/>
                      <a:pt x="0" y="40"/>
                      <a:pt x="0" y="57"/>
                    </a:cubicBezTo>
                    <a:cubicBezTo>
                      <a:pt x="0" y="58"/>
                      <a:pt x="0" y="60"/>
                      <a:pt x="2" y="60"/>
                    </a:cubicBezTo>
                    <a:cubicBezTo>
                      <a:pt x="15" y="60"/>
                      <a:pt x="21" y="60"/>
                      <a:pt x="34" y="60"/>
                    </a:cubicBezTo>
                    <a:cubicBezTo>
                      <a:pt x="63" y="60"/>
                      <a:pt x="71" y="60"/>
                      <a:pt x="99" y="60"/>
                    </a:cubicBezTo>
                    <a:cubicBezTo>
                      <a:pt x="134" y="60"/>
                      <a:pt x="123" y="60"/>
                      <a:pt x="157" y="60"/>
                    </a:cubicBezTo>
                    <a:cubicBezTo>
                      <a:pt x="184" y="60"/>
                      <a:pt x="180" y="60"/>
                      <a:pt x="209" y="60"/>
                    </a:cubicBezTo>
                    <a:cubicBezTo>
                      <a:pt x="215" y="60"/>
                      <a:pt x="224" y="60"/>
                      <a:pt x="230" y="60"/>
                    </a:cubicBezTo>
                    <a:cubicBezTo>
                      <a:pt x="232" y="60"/>
                      <a:pt x="232" y="60"/>
                      <a:pt x="234" y="58"/>
                    </a:cubicBezTo>
                    <a:cubicBezTo>
                      <a:pt x="234" y="58"/>
                      <a:pt x="234" y="58"/>
                      <a:pt x="234" y="57"/>
                    </a:cubicBezTo>
                    <a:cubicBezTo>
                      <a:pt x="234" y="40"/>
                      <a:pt x="234" y="21"/>
                      <a:pt x="234" y="4"/>
                    </a:cubicBezTo>
                    <a:cubicBezTo>
                      <a:pt x="234" y="2"/>
                      <a:pt x="232" y="0"/>
                      <a:pt x="23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18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000000"/>
                  </a:solidFill>
                  <a:effectLst/>
                  <a:uLnTx/>
                  <a:uFillTx/>
                </a:endParaRPr>
              </a:p>
            </p:txBody>
          </p:sp>
          <p:sp>
            <p:nvSpPr>
              <p:cNvPr id="78" name="Freeform 91"/>
              <p:cNvSpPr>
                <a:spLocks noEditPoints="1"/>
              </p:cNvSpPr>
              <p:nvPr/>
            </p:nvSpPr>
            <p:spPr bwMode="auto">
              <a:xfrm>
                <a:off x="3383" y="1210"/>
                <a:ext cx="916" cy="1897"/>
              </a:xfrm>
              <a:custGeom>
                <a:avLst/>
                <a:gdLst>
                  <a:gd name="T0" fmla="*/ 366 w 388"/>
                  <a:gd name="T1" fmla="*/ 38 h 803"/>
                  <a:gd name="T2" fmla="*/ 334 w 388"/>
                  <a:gd name="T3" fmla="*/ 16 h 803"/>
                  <a:gd name="T4" fmla="*/ 285 w 388"/>
                  <a:gd name="T5" fmla="*/ 0 h 803"/>
                  <a:gd name="T6" fmla="*/ 103 w 388"/>
                  <a:gd name="T7" fmla="*/ 0 h 803"/>
                  <a:gd name="T8" fmla="*/ 54 w 388"/>
                  <a:gd name="T9" fmla="*/ 16 h 803"/>
                  <a:gd name="T10" fmla="*/ 22 w 388"/>
                  <a:gd name="T11" fmla="*/ 38 h 803"/>
                  <a:gd name="T12" fmla="*/ 0 w 388"/>
                  <a:gd name="T13" fmla="*/ 81 h 803"/>
                  <a:gd name="T14" fmla="*/ 0 w 388"/>
                  <a:gd name="T15" fmla="*/ 776 h 803"/>
                  <a:gd name="T16" fmla="*/ 27 w 388"/>
                  <a:gd name="T17" fmla="*/ 803 h 803"/>
                  <a:gd name="T18" fmla="*/ 361 w 388"/>
                  <a:gd name="T19" fmla="*/ 803 h 803"/>
                  <a:gd name="T20" fmla="*/ 388 w 388"/>
                  <a:gd name="T21" fmla="*/ 776 h 803"/>
                  <a:gd name="T22" fmla="*/ 388 w 388"/>
                  <a:gd name="T23" fmla="*/ 81 h 803"/>
                  <a:gd name="T24" fmla="*/ 366 w 388"/>
                  <a:gd name="T25" fmla="*/ 38 h 803"/>
                  <a:gd name="T26" fmla="*/ 356 w 388"/>
                  <a:gd name="T27" fmla="*/ 756 h 803"/>
                  <a:gd name="T28" fmla="*/ 30 w 388"/>
                  <a:gd name="T29" fmla="*/ 756 h 803"/>
                  <a:gd name="T30" fmla="*/ 30 w 388"/>
                  <a:gd name="T31" fmla="*/ 731 h 803"/>
                  <a:gd name="T32" fmla="*/ 356 w 388"/>
                  <a:gd name="T33" fmla="*/ 731 h 803"/>
                  <a:gd name="T34" fmla="*/ 356 w 388"/>
                  <a:gd name="T35" fmla="*/ 756 h 803"/>
                  <a:gd name="T36" fmla="*/ 31 w 388"/>
                  <a:gd name="T37" fmla="*/ 676 h 803"/>
                  <a:gd name="T38" fmla="*/ 55 w 388"/>
                  <a:gd name="T39" fmla="*/ 652 h 803"/>
                  <a:gd name="T40" fmla="*/ 79 w 388"/>
                  <a:gd name="T41" fmla="*/ 676 h 803"/>
                  <a:gd name="T42" fmla="*/ 55 w 388"/>
                  <a:gd name="T43" fmla="*/ 700 h 803"/>
                  <a:gd name="T44" fmla="*/ 31 w 388"/>
                  <a:gd name="T45" fmla="*/ 676 h 803"/>
                  <a:gd name="T46" fmla="*/ 120 w 388"/>
                  <a:gd name="T47" fmla="*/ 676 h 803"/>
                  <a:gd name="T48" fmla="*/ 144 w 388"/>
                  <a:gd name="T49" fmla="*/ 652 h 803"/>
                  <a:gd name="T50" fmla="*/ 168 w 388"/>
                  <a:gd name="T51" fmla="*/ 676 h 803"/>
                  <a:gd name="T52" fmla="*/ 144 w 388"/>
                  <a:gd name="T53" fmla="*/ 700 h 803"/>
                  <a:gd name="T54" fmla="*/ 120 w 388"/>
                  <a:gd name="T55" fmla="*/ 676 h 803"/>
                  <a:gd name="T56" fmla="*/ 356 w 388"/>
                  <a:gd name="T57" fmla="*/ 615 h 803"/>
                  <a:gd name="T58" fmla="*/ 30 w 388"/>
                  <a:gd name="T59" fmla="*/ 615 h 803"/>
                  <a:gd name="T60" fmla="*/ 30 w 388"/>
                  <a:gd name="T61" fmla="*/ 588 h 803"/>
                  <a:gd name="T62" fmla="*/ 356 w 388"/>
                  <a:gd name="T63" fmla="*/ 588 h 803"/>
                  <a:gd name="T64" fmla="*/ 356 w 388"/>
                  <a:gd name="T65" fmla="*/ 615 h 803"/>
                  <a:gd name="T66" fmla="*/ 356 w 388"/>
                  <a:gd name="T67" fmla="*/ 518 h 803"/>
                  <a:gd name="T68" fmla="*/ 331 w 388"/>
                  <a:gd name="T69" fmla="*/ 545 h 803"/>
                  <a:gd name="T70" fmla="*/ 318 w 388"/>
                  <a:gd name="T71" fmla="*/ 545 h 803"/>
                  <a:gd name="T72" fmla="*/ 216 w 388"/>
                  <a:gd name="T73" fmla="*/ 545 h 803"/>
                  <a:gd name="T74" fmla="*/ 143 w 388"/>
                  <a:gd name="T75" fmla="*/ 545 h 803"/>
                  <a:gd name="T76" fmla="*/ 51 w 388"/>
                  <a:gd name="T77" fmla="*/ 545 h 803"/>
                  <a:gd name="T78" fmla="*/ 46 w 388"/>
                  <a:gd name="T79" fmla="*/ 545 h 803"/>
                  <a:gd name="T80" fmla="*/ 30 w 388"/>
                  <a:gd name="T81" fmla="*/ 518 h 803"/>
                  <a:gd name="T82" fmla="*/ 30 w 388"/>
                  <a:gd name="T83" fmla="*/ 113 h 803"/>
                  <a:gd name="T84" fmla="*/ 57 w 388"/>
                  <a:gd name="T85" fmla="*/ 86 h 803"/>
                  <a:gd name="T86" fmla="*/ 329 w 388"/>
                  <a:gd name="T87" fmla="*/ 86 h 803"/>
                  <a:gd name="T88" fmla="*/ 356 w 388"/>
                  <a:gd name="T89" fmla="*/ 113 h 803"/>
                  <a:gd name="T90" fmla="*/ 356 w 388"/>
                  <a:gd name="T91" fmla="*/ 518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8" h="803">
                    <a:moveTo>
                      <a:pt x="366" y="38"/>
                    </a:moveTo>
                    <a:cubicBezTo>
                      <a:pt x="334" y="16"/>
                      <a:pt x="334" y="16"/>
                      <a:pt x="334" y="16"/>
                    </a:cubicBezTo>
                    <a:cubicBezTo>
                      <a:pt x="322" y="7"/>
                      <a:pt x="300" y="0"/>
                      <a:pt x="285" y="0"/>
                    </a:cubicBezTo>
                    <a:cubicBezTo>
                      <a:pt x="103" y="0"/>
                      <a:pt x="103" y="0"/>
                      <a:pt x="103" y="0"/>
                    </a:cubicBezTo>
                    <a:cubicBezTo>
                      <a:pt x="88" y="0"/>
                      <a:pt x="66" y="7"/>
                      <a:pt x="54" y="16"/>
                    </a:cubicBezTo>
                    <a:cubicBezTo>
                      <a:pt x="22" y="38"/>
                      <a:pt x="22" y="38"/>
                      <a:pt x="22" y="38"/>
                    </a:cubicBezTo>
                    <a:cubicBezTo>
                      <a:pt x="10" y="47"/>
                      <a:pt x="0" y="66"/>
                      <a:pt x="0" y="81"/>
                    </a:cubicBezTo>
                    <a:cubicBezTo>
                      <a:pt x="0" y="776"/>
                      <a:pt x="0" y="776"/>
                      <a:pt x="0" y="776"/>
                    </a:cubicBezTo>
                    <a:cubicBezTo>
                      <a:pt x="0" y="791"/>
                      <a:pt x="12" y="803"/>
                      <a:pt x="27" y="803"/>
                    </a:cubicBezTo>
                    <a:cubicBezTo>
                      <a:pt x="361" y="803"/>
                      <a:pt x="361" y="803"/>
                      <a:pt x="361" y="803"/>
                    </a:cubicBezTo>
                    <a:cubicBezTo>
                      <a:pt x="376" y="803"/>
                      <a:pt x="388" y="791"/>
                      <a:pt x="388" y="776"/>
                    </a:cubicBezTo>
                    <a:cubicBezTo>
                      <a:pt x="388" y="81"/>
                      <a:pt x="388" y="81"/>
                      <a:pt x="388" y="81"/>
                    </a:cubicBezTo>
                    <a:cubicBezTo>
                      <a:pt x="388" y="66"/>
                      <a:pt x="378" y="47"/>
                      <a:pt x="366" y="38"/>
                    </a:cubicBezTo>
                    <a:close/>
                    <a:moveTo>
                      <a:pt x="356" y="756"/>
                    </a:moveTo>
                    <a:cubicBezTo>
                      <a:pt x="94" y="756"/>
                      <a:pt x="40" y="756"/>
                      <a:pt x="30" y="756"/>
                    </a:cubicBezTo>
                    <a:cubicBezTo>
                      <a:pt x="30" y="731"/>
                      <a:pt x="30" y="731"/>
                      <a:pt x="30" y="731"/>
                    </a:cubicBezTo>
                    <a:cubicBezTo>
                      <a:pt x="292" y="731"/>
                      <a:pt x="346" y="731"/>
                      <a:pt x="356" y="731"/>
                    </a:cubicBezTo>
                    <a:cubicBezTo>
                      <a:pt x="356" y="756"/>
                      <a:pt x="356" y="756"/>
                      <a:pt x="356" y="756"/>
                    </a:cubicBezTo>
                    <a:close/>
                    <a:moveTo>
                      <a:pt x="31" y="676"/>
                    </a:moveTo>
                    <a:cubicBezTo>
                      <a:pt x="31" y="663"/>
                      <a:pt x="42" y="652"/>
                      <a:pt x="55" y="652"/>
                    </a:cubicBezTo>
                    <a:cubicBezTo>
                      <a:pt x="68" y="652"/>
                      <a:pt x="79" y="663"/>
                      <a:pt x="79" y="676"/>
                    </a:cubicBezTo>
                    <a:cubicBezTo>
                      <a:pt x="79" y="689"/>
                      <a:pt x="68" y="700"/>
                      <a:pt x="55" y="700"/>
                    </a:cubicBezTo>
                    <a:cubicBezTo>
                      <a:pt x="42" y="700"/>
                      <a:pt x="31" y="689"/>
                      <a:pt x="31" y="676"/>
                    </a:cubicBezTo>
                    <a:close/>
                    <a:moveTo>
                      <a:pt x="120" y="676"/>
                    </a:moveTo>
                    <a:cubicBezTo>
                      <a:pt x="120" y="663"/>
                      <a:pt x="130" y="652"/>
                      <a:pt x="144" y="652"/>
                    </a:cubicBezTo>
                    <a:cubicBezTo>
                      <a:pt x="157" y="652"/>
                      <a:pt x="168" y="663"/>
                      <a:pt x="168" y="676"/>
                    </a:cubicBezTo>
                    <a:cubicBezTo>
                      <a:pt x="168" y="689"/>
                      <a:pt x="157" y="700"/>
                      <a:pt x="144" y="700"/>
                    </a:cubicBezTo>
                    <a:cubicBezTo>
                      <a:pt x="130" y="700"/>
                      <a:pt x="120" y="689"/>
                      <a:pt x="120" y="676"/>
                    </a:cubicBezTo>
                    <a:close/>
                    <a:moveTo>
                      <a:pt x="356" y="615"/>
                    </a:moveTo>
                    <a:cubicBezTo>
                      <a:pt x="94" y="615"/>
                      <a:pt x="40" y="615"/>
                      <a:pt x="30" y="615"/>
                    </a:cubicBezTo>
                    <a:cubicBezTo>
                      <a:pt x="30" y="588"/>
                      <a:pt x="30" y="588"/>
                      <a:pt x="30" y="588"/>
                    </a:cubicBezTo>
                    <a:cubicBezTo>
                      <a:pt x="292" y="588"/>
                      <a:pt x="346" y="588"/>
                      <a:pt x="356" y="588"/>
                    </a:cubicBezTo>
                    <a:cubicBezTo>
                      <a:pt x="356" y="615"/>
                      <a:pt x="356" y="615"/>
                      <a:pt x="356" y="615"/>
                    </a:cubicBezTo>
                    <a:close/>
                    <a:moveTo>
                      <a:pt x="356" y="518"/>
                    </a:moveTo>
                    <a:cubicBezTo>
                      <a:pt x="356" y="533"/>
                      <a:pt x="345" y="545"/>
                      <a:pt x="331" y="545"/>
                    </a:cubicBezTo>
                    <a:cubicBezTo>
                      <a:pt x="331" y="545"/>
                      <a:pt x="331" y="545"/>
                      <a:pt x="318" y="545"/>
                    </a:cubicBezTo>
                    <a:cubicBezTo>
                      <a:pt x="285" y="545"/>
                      <a:pt x="251" y="545"/>
                      <a:pt x="216" y="545"/>
                    </a:cubicBezTo>
                    <a:cubicBezTo>
                      <a:pt x="178" y="545"/>
                      <a:pt x="183" y="545"/>
                      <a:pt x="143" y="545"/>
                    </a:cubicBezTo>
                    <a:cubicBezTo>
                      <a:pt x="112" y="545"/>
                      <a:pt x="82" y="545"/>
                      <a:pt x="51" y="545"/>
                    </a:cubicBezTo>
                    <a:cubicBezTo>
                      <a:pt x="46" y="545"/>
                      <a:pt x="46" y="545"/>
                      <a:pt x="46" y="545"/>
                    </a:cubicBezTo>
                    <a:cubicBezTo>
                      <a:pt x="37" y="545"/>
                      <a:pt x="30" y="533"/>
                      <a:pt x="30" y="518"/>
                    </a:cubicBezTo>
                    <a:cubicBezTo>
                      <a:pt x="30" y="113"/>
                      <a:pt x="30" y="113"/>
                      <a:pt x="30" y="113"/>
                    </a:cubicBezTo>
                    <a:cubicBezTo>
                      <a:pt x="30" y="98"/>
                      <a:pt x="42" y="86"/>
                      <a:pt x="57" y="86"/>
                    </a:cubicBezTo>
                    <a:cubicBezTo>
                      <a:pt x="329" y="86"/>
                      <a:pt x="329" y="86"/>
                      <a:pt x="329" y="86"/>
                    </a:cubicBezTo>
                    <a:cubicBezTo>
                      <a:pt x="344" y="86"/>
                      <a:pt x="356" y="98"/>
                      <a:pt x="356" y="113"/>
                    </a:cubicBezTo>
                    <a:lnTo>
                      <a:pt x="356" y="51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18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000000"/>
                  </a:solidFill>
                  <a:effectLst/>
                  <a:uLnTx/>
                  <a:uFillTx/>
                </a:endParaRPr>
              </a:p>
            </p:txBody>
          </p:sp>
        </p:grpSp>
        <p:sp>
          <p:nvSpPr>
            <p:cNvPr id="61" name="Freeform 10"/>
            <p:cNvSpPr>
              <a:spLocks noChangeAspect="1" noEditPoints="1"/>
            </p:cNvSpPr>
            <p:nvPr/>
          </p:nvSpPr>
          <p:spPr bwMode="black">
            <a:xfrm>
              <a:off x="5879409" y="1361119"/>
              <a:ext cx="867433" cy="519258"/>
            </a:xfrm>
            <a:custGeom>
              <a:avLst/>
              <a:gdLst>
                <a:gd name="T0" fmla="*/ 401 w 672"/>
                <a:gd name="T1" fmla="*/ 114 h 402"/>
                <a:gd name="T2" fmla="*/ 545 w 672"/>
                <a:gd name="T3" fmla="*/ 258 h 402"/>
                <a:gd name="T4" fmla="*/ 401 w 672"/>
                <a:gd name="T5" fmla="*/ 402 h 402"/>
                <a:gd name="T6" fmla="*/ 401 w 672"/>
                <a:gd name="T7" fmla="*/ 402 h 402"/>
                <a:gd name="T8" fmla="*/ 401 w 672"/>
                <a:gd name="T9" fmla="*/ 402 h 402"/>
                <a:gd name="T10" fmla="*/ 96 w 672"/>
                <a:gd name="T11" fmla="*/ 402 h 402"/>
                <a:gd name="T12" fmla="*/ 96 w 672"/>
                <a:gd name="T13" fmla="*/ 402 h 402"/>
                <a:gd name="T14" fmla="*/ 90 w 672"/>
                <a:gd name="T15" fmla="*/ 402 h 402"/>
                <a:gd name="T16" fmla="*/ 90 w 672"/>
                <a:gd name="T17" fmla="*/ 402 h 402"/>
                <a:gd name="T18" fmla="*/ 89 w 672"/>
                <a:gd name="T19" fmla="*/ 402 h 402"/>
                <a:gd name="T20" fmla="*/ 0 w 672"/>
                <a:gd name="T21" fmla="*/ 314 h 402"/>
                <a:gd name="T22" fmla="*/ 89 w 672"/>
                <a:gd name="T23" fmla="*/ 225 h 402"/>
                <a:gd name="T24" fmla="*/ 124 w 672"/>
                <a:gd name="T25" fmla="*/ 233 h 402"/>
                <a:gd name="T26" fmla="*/ 226 w 672"/>
                <a:gd name="T27" fmla="*/ 171 h 402"/>
                <a:gd name="T28" fmla="*/ 278 w 672"/>
                <a:gd name="T29" fmla="*/ 184 h 402"/>
                <a:gd name="T30" fmla="*/ 401 w 672"/>
                <a:gd name="T31" fmla="*/ 114 h 402"/>
                <a:gd name="T32" fmla="*/ 544 w 672"/>
                <a:gd name="T33" fmla="*/ 0 h 402"/>
                <a:gd name="T34" fmla="*/ 672 w 672"/>
                <a:gd name="T35" fmla="*/ 128 h 402"/>
                <a:gd name="T36" fmla="*/ 557 w 672"/>
                <a:gd name="T37" fmla="*/ 255 h 402"/>
                <a:gd name="T38" fmla="*/ 557 w 672"/>
                <a:gd name="T39" fmla="*/ 253 h 402"/>
                <a:gd name="T40" fmla="*/ 403 w 672"/>
                <a:gd name="T41" fmla="*/ 100 h 402"/>
                <a:gd name="T42" fmla="*/ 273 w 672"/>
                <a:gd name="T43" fmla="*/ 171 h 402"/>
                <a:gd name="T44" fmla="*/ 229 w 672"/>
                <a:gd name="T45" fmla="*/ 159 h 402"/>
                <a:gd name="T46" fmla="*/ 192 w 672"/>
                <a:gd name="T47" fmla="*/ 168 h 402"/>
                <a:gd name="T48" fmla="*/ 265 w 672"/>
                <a:gd name="T49" fmla="*/ 104 h 402"/>
                <a:gd name="T50" fmla="*/ 295 w 672"/>
                <a:gd name="T51" fmla="*/ 111 h 402"/>
                <a:gd name="T52" fmla="*/ 387 w 672"/>
                <a:gd name="T53" fmla="*/ 53 h 402"/>
                <a:gd name="T54" fmla="*/ 433 w 672"/>
                <a:gd name="T55" fmla="*/ 65 h 402"/>
                <a:gd name="T56" fmla="*/ 544 w 672"/>
                <a:gd name="T57"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2" h="402">
                  <a:moveTo>
                    <a:pt x="401" y="114"/>
                  </a:moveTo>
                  <a:cubicBezTo>
                    <a:pt x="481" y="114"/>
                    <a:pt x="545" y="178"/>
                    <a:pt x="545" y="258"/>
                  </a:cubicBezTo>
                  <a:cubicBezTo>
                    <a:pt x="545" y="338"/>
                    <a:pt x="481" y="402"/>
                    <a:pt x="401" y="402"/>
                  </a:cubicBezTo>
                  <a:cubicBezTo>
                    <a:pt x="401" y="402"/>
                    <a:pt x="401" y="402"/>
                    <a:pt x="401" y="402"/>
                  </a:cubicBezTo>
                  <a:cubicBezTo>
                    <a:pt x="401" y="402"/>
                    <a:pt x="401" y="402"/>
                    <a:pt x="401" y="402"/>
                  </a:cubicBezTo>
                  <a:cubicBezTo>
                    <a:pt x="96" y="402"/>
                    <a:pt x="96" y="402"/>
                    <a:pt x="96" y="402"/>
                  </a:cubicBezTo>
                  <a:cubicBezTo>
                    <a:pt x="96" y="402"/>
                    <a:pt x="96" y="402"/>
                    <a:pt x="96" y="402"/>
                  </a:cubicBezTo>
                  <a:cubicBezTo>
                    <a:pt x="90" y="402"/>
                    <a:pt x="90" y="402"/>
                    <a:pt x="90" y="402"/>
                  </a:cubicBezTo>
                  <a:cubicBezTo>
                    <a:pt x="90" y="402"/>
                    <a:pt x="90" y="402"/>
                    <a:pt x="90" y="402"/>
                  </a:cubicBezTo>
                  <a:cubicBezTo>
                    <a:pt x="90" y="402"/>
                    <a:pt x="89" y="402"/>
                    <a:pt x="89" y="402"/>
                  </a:cubicBezTo>
                  <a:cubicBezTo>
                    <a:pt x="40" y="402"/>
                    <a:pt x="0" y="363"/>
                    <a:pt x="0" y="314"/>
                  </a:cubicBezTo>
                  <a:cubicBezTo>
                    <a:pt x="0" y="265"/>
                    <a:pt x="40" y="225"/>
                    <a:pt x="89" y="225"/>
                  </a:cubicBezTo>
                  <a:cubicBezTo>
                    <a:pt x="102" y="225"/>
                    <a:pt x="114" y="228"/>
                    <a:pt x="124" y="233"/>
                  </a:cubicBezTo>
                  <a:cubicBezTo>
                    <a:pt x="143" y="196"/>
                    <a:pt x="181" y="171"/>
                    <a:pt x="226" y="171"/>
                  </a:cubicBezTo>
                  <a:cubicBezTo>
                    <a:pt x="244" y="171"/>
                    <a:pt x="262" y="176"/>
                    <a:pt x="278" y="184"/>
                  </a:cubicBezTo>
                  <a:cubicBezTo>
                    <a:pt x="303" y="142"/>
                    <a:pt x="349" y="114"/>
                    <a:pt x="401" y="114"/>
                  </a:cubicBezTo>
                  <a:close/>
                  <a:moveTo>
                    <a:pt x="544" y="0"/>
                  </a:moveTo>
                  <a:cubicBezTo>
                    <a:pt x="615" y="0"/>
                    <a:pt x="672" y="57"/>
                    <a:pt x="672" y="128"/>
                  </a:cubicBezTo>
                  <a:cubicBezTo>
                    <a:pt x="672" y="194"/>
                    <a:pt x="622" y="249"/>
                    <a:pt x="557" y="255"/>
                  </a:cubicBezTo>
                  <a:cubicBezTo>
                    <a:pt x="557" y="253"/>
                    <a:pt x="557" y="253"/>
                    <a:pt x="557" y="253"/>
                  </a:cubicBezTo>
                  <a:cubicBezTo>
                    <a:pt x="557" y="168"/>
                    <a:pt x="488" y="100"/>
                    <a:pt x="403" y="100"/>
                  </a:cubicBezTo>
                  <a:cubicBezTo>
                    <a:pt x="348" y="100"/>
                    <a:pt x="300" y="128"/>
                    <a:pt x="273" y="171"/>
                  </a:cubicBezTo>
                  <a:cubicBezTo>
                    <a:pt x="260" y="163"/>
                    <a:pt x="245" y="159"/>
                    <a:pt x="229" y="159"/>
                  </a:cubicBezTo>
                  <a:cubicBezTo>
                    <a:pt x="216" y="159"/>
                    <a:pt x="203" y="162"/>
                    <a:pt x="192" y="168"/>
                  </a:cubicBezTo>
                  <a:cubicBezTo>
                    <a:pt x="196" y="132"/>
                    <a:pt x="227" y="104"/>
                    <a:pt x="265" y="104"/>
                  </a:cubicBezTo>
                  <a:cubicBezTo>
                    <a:pt x="275" y="104"/>
                    <a:pt x="286" y="106"/>
                    <a:pt x="295" y="111"/>
                  </a:cubicBezTo>
                  <a:cubicBezTo>
                    <a:pt x="311" y="77"/>
                    <a:pt x="346" y="53"/>
                    <a:pt x="387" y="53"/>
                  </a:cubicBezTo>
                  <a:cubicBezTo>
                    <a:pt x="403" y="53"/>
                    <a:pt x="419" y="57"/>
                    <a:pt x="433" y="65"/>
                  </a:cubicBezTo>
                  <a:cubicBezTo>
                    <a:pt x="455" y="26"/>
                    <a:pt x="496" y="0"/>
                    <a:pt x="544" y="0"/>
                  </a:cubicBezTo>
                  <a:close/>
                </a:path>
              </a:pathLst>
            </a:custGeom>
            <a:solidFill>
              <a:srgbClr val="00AFF0"/>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cxnSp>
          <p:nvCxnSpPr>
            <p:cNvPr id="62" name="Straight Arrow Connector 24"/>
            <p:cNvCxnSpPr/>
            <p:nvPr/>
          </p:nvCxnSpPr>
          <p:spPr>
            <a:xfrm rot="16200000" flipV="1">
              <a:off x="6293050" y="1690362"/>
              <a:ext cx="360280" cy="273857"/>
            </a:xfrm>
            <a:prstGeom prst="curvedConnector3">
              <a:avLst>
                <a:gd name="adj1" fmla="val 50000"/>
              </a:avLst>
            </a:prstGeom>
            <a:noFill/>
            <a:ln w="38100" cap="flat" cmpd="sng" algn="ctr">
              <a:solidFill>
                <a:srgbClr val="00AFF0"/>
              </a:solidFill>
              <a:prstDash val="sysDot"/>
              <a:headEnd type="none" w="lg" len="sm"/>
              <a:tailEnd type="none" w="lg" len="sm"/>
            </a:ln>
            <a:effectLst/>
          </p:spPr>
        </p:cxnSp>
        <p:grpSp>
          <p:nvGrpSpPr>
            <p:cNvPr id="63" name="Group 62"/>
            <p:cNvGrpSpPr/>
            <p:nvPr/>
          </p:nvGrpSpPr>
          <p:grpSpPr>
            <a:xfrm>
              <a:off x="5900414" y="2043648"/>
              <a:ext cx="300523" cy="699552"/>
              <a:chOff x="5778097" y="2026386"/>
              <a:chExt cx="343041" cy="798525"/>
            </a:xfrm>
            <a:solidFill>
              <a:srgbClr val="00AFF0"/>
            </a:solidFill>
          </p:grpSpPr>
          <p:grpSp>
            <p:nvGrpSpPr>
              <p:cNvPr id="65" name="Group 64"/>
              <p:cNvGrpSpPr/>
              <p:nvPr/>
            </p:nvGrpSpPr>
            <p:grpSpPr>
              <a:xfrm>
                <a:off x="5778097" y="2026386"/>
                <a:ext cx="343041" cy="242039"/>
                <a:chOff x="5556250" y="2120900"/>
                <a:chExt cx="598488" cy="422275"/>
              </a:xfrm>
              <a:grpFill/>
            </p:grpSpPr>
            <p:sp>
              <p:nvSpPr>
                <p:cNvPr id="72" name="Freeform 5"/>
                <p:cNvSpPr>
                  <a:spLocks noEditPoints="1"/>
                </p:cNvSpPr>
                <p:nvPr/>
              </p:nvSpPr>
              <p:spPr bwMode="auto">
                <a:xfrm>
                  <a:off x="5556250" y="2120900"/>
                  <a:ext cx="598488" cy="422275"/>
                </a:xfrm>
                <a:custGeom>
                  <a:avLst/>
                  <a:gdLst>
                    <a:gd name="T0" fmla="*/ 53 w 157"/>
                    <a:gd name="T1" fmla="*/ 109 h 110"/>
                    <a:gd name="T2" fmla="*/ 27 w 157"/>
                    <a:gd name="T3" fmla="*/ 92 h 110"/>
                    <a:gd name="T4" fmla="*/ 30 w 157"/>
                    <a:gd name="T5" fmla="*/ 49 h 110"/>
                    <a:gd name="T6" fmla="*/ 41 w 157"/>
                    <a:gd name="T7" fmla="*/ 38 h 110"/>
                    <a:gd name="T8" fmla="*/ 48 w 157"/>
                    <a:gd name="T9" fmla="*/ 26 h 110"/>
                    <a:gd name="T10" fmla="*/ 48 w 157"/>
                    <a:gd name="T11" fmla="*/ 19 h 110"/>
                    <a:gd name="T12" fmla="*/ 45 w 157"/>
                    <a:gd name="T13" fmla="*/ 16 h 110"/>
                    <a:gd name="T14" fmla="*/ 43 w 157"/>
                    <a:gd name="T15" fmla="*/ 19 h 110"/>
                    <a:gd name="T16" fmla="*/ 32 w 157"/>
                    <a:gd name="T17" fmla="*/ 36 h 110"/>
                    <a:gd name="T18" fmla="*/ 19 w 157"/>
                    <a:gd name="T19" fmla="*/ 41 h 110"/>
                    <a:gd name="T20" fmla="*/ 7 w 157"/>
                    <a:gd name="T21" fmla="*/ 38 h 110"/>
                    <a:gd name="T22" fmla="*/ 8 w 157"/>
                    <a:gd name="T23" fmla="*/ 17 h 110"/>
                    <a:gd name="T24" fmla="*/ 26 w 157"/>
                    <a:gd name="T25" fmla="*/ 8 h 110"/>
                    <a:gd name="T26" fmla="*/ 75 w 157"/>
                    <a:gd name="T27" fmla="*/ 0 h 110"/>
                    <a:gd name="T28" fmla="*/ 105 w 157"/>
                    <a:gd name="T29" fmla="*/ 2 h 110"/>
                    <a:gd name="T30" fmla="*/ 143 w 157"/>
                    <a:gd name="T31" fmla="*/ 14 h 110"/>
                    <a:gd name="T32" fmla="*/ 151 w 157"/>
                    <a:gd name="T33" fmla="*/ 21 h 110"/>
                    <a:gd name="T34" fmla="*/ 138 w 157"/>
                    <a:gd name="T35" fmla="*/ 41 h 110"/>
                    <a:gd name="T36" fmla="*/ 115 w 157"/>
                    <a:gd name="T37" fmla="*/ 31 h 110"/>
                    <a:gd name="T38" fmla="*/ 112 w 157"/>
                    <a:gd name="T39" fmla="*/ 21 h 110"/>
                    <a:gd name="T40" fmla="*/ 111 w 157"/>
                    <a:gd name="T41" fmla="*/ 18 h 110"/>
                    <a:gd name="T42" fmla="*/ 109 w 157"/>
                    <a:gd name="T43" fmla="*/ 17 h 110"/>
                    <a:gd name="T44" fmla="*/ 107 w 157"/>
                    <a:gd name="T45" fmla="*/ 19 h 110"/>
                    <a:gd name="T46" fmla="*/ 107 w 157"/>
                    <a:gd name="T47" fmla="*/ 22 h 110"/>
                    <a:gd name="T48" fmla="*/ 108 w 157"/>
                    <a:gd name="T49" fmla="*/ 27 h 110"/>
                    <a:gd name="T50" fmla="*/ 114 w 157"/>
                    <a:gd name="T51" fmla="*/ 38 h 110"/>
                    <a:gd name="T52" fmla="*/ 128 w 157"/>
                    <a:gd name="T53" fmla="*/ 54 h 110"/>
                    <a:gd name="T54" fmla="*/ 128 w 157"/>
                    <a:gd name="T55" fmla="*/ 92 h 110"/>
                    <a:gd name="T56" fmla="*/ 102 w 157"/>
                    <a:gd name="T57" fmla="*/ 109 h 110"/>
                    <a:gd name="T58" fmla="*/ 53 w 157"/>
                    <a:gd name="T59" fmla="*/ 109 h 110"/>
                    <a:gd name="T60" fmla="*/ 77 w 157"/>
                    <a:gd name="T61" fmla="*/ 81 h 110"/>
                    <a:gd name="T62" fmla="*/ 102 w 157"/>
                    <a:gd name="T63" fmla="*/ 71 h 110"/>
                    <a:gd name="T64" fmla="*/ 104 w 157"/>
                    <a:gd name="T65" fmla="*/ 48 h 110"/>
                    <a:gd name="T66" fmla="*/ 91 w 157"/>
                    <a:gd name="T67" fmla="*/ 38 h 110"/>
                    <a:gd name="T68" fmla="*/ 54 w 157"/>
                    <a:gd name="T69" fmla="*/ 45 h 110"/>
                    <a:gd name="T70" fmla="*/ 53 w 157"/>
                    <a:gd name="T71" fmla="*/ 71 h 110"/>
                    <a:gd name="T72" fmla="*/ 77 w 157"/>
                    <a:gd name="T73" fmla="*/ 81 h 110"/>
                    <a:gd name="T74" fmla="*/ 78 w 157"/>
                    <a:gd name="T75" fmla="*/ 14 h 110"/>
                    <a:gd name="T76" fmla="*/ 78 w 157"/>
                    <a:gd name="T77" fmla="*/ 14 h 110"/>
                    <a:gd name="T78" fmla="*/ 65 w 157"/>
                    <a:gd name="T79" fmla="*/ 14 h 110"/>
                    <a:gd name="T80" fmla="*/ 61 w 157"/>
                    <a:gd name="T81" fmla="*/ 18 h 110"/>
                    <a:gd name="T82" fmla="*/ 61 w 157"/>
                    <a:gd name="T83" fmla="*/ 20 h 110"/>
                    <a:gd name="T84" fmla="*/ 62 w 157"/>
                    <a:gd name="T85" fmla="*/ 23 h 110"/>
                    <a:gd name="T86" fmla="*/ 65 w 157"/>
                    <a:gd name="T87" fmla="*/ 22 h 110"/>
                    <a:gd name="T88" fmla="*/ 90 w 157"/>
                    <a:gd name="T89" fmla="*/ 22 h 110"/>
                    <a:gd name="T90" fmla="*/ 93 w 157"/>
                    <a:gd name="T91" fmla="*/ 23 h 110"/>
                    <a:gd name="T92" fmla="*/ 94 w 157"/>
                    <a:gd name="T93" fmla="*/ 20 h 110"/>
                    <a:gd name="T94" fmla="*/ 94 w 157"/>
                    <a:gd name="T95" fmla="*/ 17 h 110"/>
                    <a:gd name="T96" fmla="*/ 90 w 157"/>
                    <a:gd name="T97" fmla="*/ 14 h 110"/>
                    <a:gd name="T98" fmla="*/ 78 w 157"/>
                    <a:gd name="T99" fmla="*/ 14 h 110"/>
                    <a:gd name="T100" fmla="*/ 78 w 157"/>
                    <a:gd name="T101" fmla="*/ 14 h 110"/>
                    <a:gd name="T102" fmla="*/ 78 w 157"/>
                    <a:gd name="T103"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7" h="110">
                      <a:moveTo>
                        <a:pt x="53" y="109"/>
                      </a:moveTo>
                      <a:cubicBezTo>
                        <a:pt x="40" y="109"/>
                        <a:pt x="30" y="104"/>
                        <a:pt x="27" y="92"/>
                      </a:cubicBezTo>
                      <a:cubicBezTo>
                        <a:pt x="24" y="78"/>
                        <a:pt x="23" y="63"/>
                        <a:pt x="30" y="49"/>
                      </a:cubicBezTo>
                      <a:cubicBezTo>
                        <a:pt x="32" y="44"/>
                        <a:pt x="36" y="41"/>
                        <a:pt x="41" y="38"/>
                      </a:cubicBezTo>
                      <a:cubicBezTo>
                        <a:pt x="46" y="36"/>
                        <a:pt x="49" y="32"/>
                        <a:pt x="48" y="26"/>
                      </a:cubicBezTo>
                      <a:cubicBezTo>
                        <a:pt x="47" y="24"/>
                        <a:pt x="48" y="22"/>
                        <a:pt x="48" y="19"/>
                      </a:cubicBezTo>
                      <a:cubicBezTo>
                        <a:pt x="48" y="18"/>
                        <a:pt x="46" y="17"/>
                        <a:pt x="45" y="16"/>
                      </a:cubicBezTo>
                      <a:cubicBezTo>
                        <a:pt x="45" y="17"/>
                        <a:pt x="43" y="19"/>
                        <a:pt x="43" y="19"/>
                      </a:cubicBezTo>
                      <a:cubicBezTo>
                        <a:pt x="44" y="29"/>
                        <a:pt x="39" y="33"/>
                        <a:pt x="32" y="36"/>
                      </a:cubicBezTo>
                      <a:cubicBezTo>
                        <a:pt x="27" y="38"/>
                        <a:pt x="23" y="40"/>
                        <a:pt x="19" y="41"/>
                      </a:cubicBezTo>
                      <a:cubicBezTo>
                        <a:pt x="15" y="42"/>
                        <a:pt x="10" y="41"/>
                        <a:pt x="7" y="38"/>
                      </a:cubicBezTo>
                      <a:cubicBezTo>
                        <a:pt x="0" y="32"/>
                        <a:pt x="0" y="22"/>
                        <a:pt x="8" y="17"/>
                      </a:cubicBezTo>
                      <a:cubicBezTo>
                        <a:pt x="14" y="13"/>
                        <a:pt x="20" y="11"/>
                        <a:pt x="26" y="8"/>
                      </a:cubicBezTo>
                      <a:cubicBezTo>
                        <a:pt x="42" y="2"/>
                        <a:pt x="58" y="0"/>
                        <a:pt x="75" y="0"/>
                      </a:cubicBezTo>
                      <a:cubicBezTo>
                        <a:pt x="85" y="0"/>
                        <a:pt x="95" y="1"/>
                        <a:pt x="105" y="2"/>
                      </a:cubicBezTo>
                      <a:cubicBezTo>
                        <a:pt x="118" y="4"/>
                        <a:pt x="131" y="8"/>
                        <a:pt x="143" y="14"/>
                      </a:cubicBezTo>
                      <a:cubicBezTo>
                        <a:pt x="146" y="16"/>
                        <a:pt x="149" y="18"/>
                        <a:pt x="151" y="21"/>
                      </a:cubicBezTo>
                      <a:cubicBezTo>
                        <a:pt x="157" y="31"/>
                        <a:pt x="150" y="41"/>
                        <a:pt x="138" y="41"/>
                      </a:cubicBezTo>
                      <a:cubicBezTo>
                        <a:pt x="130" y="40"/>
                        <a:pt x="122" y="37"/>
                        <a:pt x="115" y="31"/>
                      </a:cubicBezTo>
                      <a:cubicBezTo>
                        <a:pt x="113" y="28"/>
                        <a:pt x="111" y="25"/>
                        <a:pt x="112" y="21"/>
                      </a:cubicBezTo>
                      <a:cubicBezTo>
                        <a:pt x="112" y="20"/>
                        <a:pt x="112" y="19"/>
                        <a:pt x="111" y="18"/>
                      </a:cubicBezTo>
                      <a:cubicBezTo>
                        <a:pt x="111" y="18"/>
                        <a:pt x="110" y="17"/>
                        <a:pt x="109" y="17"/>
                      </a:cubicBezTo>
                      <a:cubicBezTo>
                        <a:pt x="109" y="16"/>
                        <a:pt x="107" y="18"/>
                        <a:pt x="107" y="19"/>
                      </a:cubicBezTo>
                      <a:cubicBezTo>
                        <a:pt x="107" y="20"/>
                        <a:pt x="107" y="21"/>
                        <a:pt x="107" y="22"/>
                      </a:cubicBezTo>
                      <a:cubicBezTo>
                        <a:pt x="107" y="23"/>
                        <a:pt x="108" y="25"/>
                        <a:pt x="108" y="27"/>
                      </a:cubicBezTo>
                      <a:cubicBezTo>
                        <a:pt x="106" y="33"/>
                        <a:pt x="109" y="35"/>
                        <a:pt x="114" y="38"/>
                      </a:cubicBezTo>
                      <a:cubicBezTo>
                        <a:pt x="120" y="42"/>
                        <a:pt x="125" y="47"/>
                        <a:pt x="128" y="54"/>
                      </a:cubicBezTo>
                      <a:cubicBezTo>
                        <a:pt x="130" y="60"/>
                        <a:pt x="130" y="86"/>
                        <a:pt x="128" y="92"/>
                      </a:cubicBezTo>
                      <a:cubicBezTo>
                        <a:pt x="124" y="102"/>
                        <a:pt x="115" y="110"/>
                        <a:pt x="102" y="109"/>
                      </a:cubicBezTo>
                      <a:cubicBezTo>
                        <a:pt x="98" y="109"/>
                        <a:pt x="61" y="109"/>
                        <a:pt x="53" y="109"/>
                      </a:cubicBezTo>
                      <a:close/>
                      <a:moveTo>
                        <a:pt x="77" y="81"/>
                      </a:moveTo>
                      <a:cubicBezTo>
                        <a:pt x="87" y="80"/>
                        <a:pt x="95" y="78"/>
                        <a:pt x="102" y="71"/>
                      </a:cubicBezTo>
                      <a:cubicBezTo>
                        <a:pt x="109" y="64"/>
                        <a:pt x="109" y="56"/>
                        <a:pt x="104" y="48"/>
                      </a:cubicBezTo>
                      <a:cubicBezTo>
                        <a:pt x="101" y="43"/>
                        <a:pt x="96" y="40"/>
                        <a:pt x="91" y="38"/>
                      </a:cubicBezTo>
                      <a:cubicBezTo>
                        <a:pt x="78" y="33"/>
                        <a:pt x="63" y="35"/>
                        <a:pt x="54" y="45"/>
                      </a:cubicBezTo>
                      <a:cubicBezTo>
                        <a:pt x="46" y="53"/>
                        <a:pt x="45" y="63"/>
                        <a:pt x="53" y="71"/>
                      </a:cubicBezTo>
                      <a:cubicBezTo>
                        <a:pt x="60" y="78"/>
                        <a:pt x="68" y="80"/>
                        <a:pt x="77" y="81"/>
                      </a:cubicBezTo>
                      <a:close/>
                      <a:moveTo>
                        <a:pt x="78" y="14"/>
                      </a:moveTo>
                      <a:cubicBezTo>
                        <a:pt x="78" y="14"/>
                        <a:pt x="78" y="14"/>
                        <a:pt x="78" y="14"/>
                      </a:cubicBezTo>
                      <a:cubicBezTo>
                        <a:pt x="73" y="14"/>
                        <a:pt x="69" y="14"/>
                        <a:pt x="65" y="14"/>
                      </a:cubicBezTo>
                      <a:cubicBezTo>
                        <a:pt x="62" y="14"/>
                        <a:pt x="61" y="15"/>
                        <a:pt x="61" y="18"/>
                      </a:cubicBezTo>
                      <a:cubicBezTo>
                        <a:pt x="61" y="18"/>
                        <a:pt x="61" y="19"/>
                        <a:pt x="61" y="20"/>
                      </a:cubicBezTo>
                      <a:cubicBezTo>
                        <a:pt x="61" y="21"/>
                        <a:pt x="61" y="22"/>
                        <a:pt x="62" y="23"/>
                      </a:cubicBezTo>
                      <a:cubicBezTo>
                        <a:pt x="63" y="22"/>
                        <a:pt x="64" y="22"/>
                        <a:pt x="65" y="22"/>
                      </a:cubicBezTo>
                      <a:cubicBezTo>
                        <a:pt x="71" y="17"/>
                        <a:pt x="84" y="17"/>
                        <a:pt x="90" y="22"/>
                      </a:cubicBezTo>
                      <a:cubicBezTo>
                        <a:pt x="91" y="22"/>
                        <a:pt x="92" y="23"/>
                        <a:pt x="93" y="23"/>
                      </a:cubicBezTo>
                      <a:cubicBezTo>
                        <a:pt x="94" y="22"/>
                        <a:pt x="94" y="21"/>
                        <a:pt x="94" y="20"/>
                      </a:cubicBezTo>
                      <a:cubicBezTo>
                        <a:pt x="94" y="19"/>
                        <a:pt x="94" y="18"/>
                        <a:pt x="94" y="17"/>
                      </a:cubicBezTo>
                      <a:cubicBezTo>
                        <a:pt x="94" y="15"/>
                        <a:pt x="93" y="14"/>
                        <a:pt x="90" y="14"/>
                      </a:cubicBezTo>
                      <a:cubicBezTo>
                        <a:pt x="86" y="14"/>
                        <a:pt x="82" y="14"/>
                        <a:pt x="78" y="14"/>
                      </a:cubicBezTo>
                      <a:close/>
                      <a:moveTo>
                        <a:pt x="78" y="14"/>
                      </a:moveTo>
                      <a:cubicBezTo>
                        <a:pt x="78" y="14"/>
                        <a:pt x="78" y="14"/>
                        <a:pt x="78"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sp>
              <p:nvSpPr>
                <p:cNvPr id="73" name="Freeform 6"/>
                <p:cNvSpPr>
                  <a:spLocks noEditPoints="1"/>
                </p:cNvSpPr>
                <p:nvPr/>
              </p:nvSpPr>
              <p:spPr bwMode="auto">
                <a:xfrm>
                  <a:off x="5784850" y="2281238"/>
                  <a:ext cx="138113" cy="100013"/>
                </a:xfrm>
                <a:custGeom>
                  <a:avLst/>
                  <a:gdLst>
                    <a:gd name="T0" fmla="*/ 19 w 36"/>
                    <a:gd name="T1" fmla="*/ 26 h 26"/>
                    <a:gd name="T2" fmla="*/ 5 w 36"/>
                    <a:gd name="T3" fmla="*/ 22 h 26"/>
                    <a:gd name="T4" fmla="*/ 5 w 36"/>
                    <a:gd name="T5" fmla="*/ 5 h 26"/>
                    <a:gd name="T6" fmla="*/ 29 w 36"/>
                    <a:gd name="T7" fmla="*/ 5 h 26"/>
                    <a:gd name="T8" fmla="*/ 28 w 36"/>
                    <a:gd name="T9" fmla="*/ 23 h 26"/>
                    <a:gd name="T10" fmla="*/ 19 w 36"/>
                    <a:gd name="T11" fmla="*/ 26 h 26"/>
                    <a:gd name="T12" fmla="*/ 19 w 36"/>
                    <a:gd name="T13" fmla="*/ 26 h 26"/>
                    <a:gd name="T14" fmla="*/ 19 w 36"/>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6">
                      <a:moveTo>
                        <a:pt x="19" y="26"/>
                      </a:moveTo>
                      <a:cubicBezTo>
                        <a:pt x="13" y="26"/>
                        <a:pt x="9" y="25"/>
                        <a:pt x="5" y="22"/>
                      </a:cubicBezTo>
                      <a:cubicBezTo>
                        <a:pt x="0" y="17"/>
                        <a:pt x="0" y="10"/>
                        <a:pt x="5" y="5"/>
                      </a:cubicBezTo>
                      <a:cubicBezTo>
                        <a:pt x="12" y="0"/>
                        <a:pt x="23" y="0"/>
                        <a:pt x="29" y="5"/>
                      </a:cubicBezTo>
                      <a:cubicBezTo>
                        <a:pt x="36" y="10"/>
                        <a:pt x="35" y="19"/>
                        <a:pt x="28" y="23"/>
                      </a:cubicBezTo>
                      <a:cubicBezTo>
                        <a:pt x="25" y="25"/>
                        <a:pt x="21" y="26"/>
                        <a:pt x="19" y="26"/>
                      </a:cubicBezTo>
                      <a:close/>
                      <a:moveTo>
                        <a:pt x="19" y="26"/>
                      </a:moveTo>
                      <a:cubicBezTo>
                        <a:pt x="19" y="26"/>
                        <a:pt x="19" y="26"/>
                        <a:pt x="19"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grpSp>
          <p:grpSp>
            <p:nvGrpSpPr>
              <p:cNvPr id="66" name="Group 65"/>
              <p:cNvGrpSpPr/>
              <p:nvPr/>
            </p:nvGrpSpPr>
            <p:grpSpPr>
              <a:xfrm>
                <a:off x="5778097" y="2301136"/>
                <a:ext cx="343041" cy="242039"/>
                <a:chOff x="5556250" y="2120900"/>
                <a:chExt cx="598488" cy="422275"/>
              </a:xfrm>
              <a:grpFill/>
            </p:grpSpPr>
            <p:sp>
              <p:nvSpPr>
                <p:cNvPr id="70" name="Freeform 5"/>
                <p:cNvSpPr>
                  <a:spLocks noEditPoints="1"/>
                </p:cNvSpPr>
                <p:nvPr/>
              </p:nvSpPr>
              <p:spPr bwMode="auto">
                <a:xfrm>
                  <a:off x="5556250" y="2120900"/>
                  <a:ext cx="598488" cy="422275"/>
                </a:xfrm>
                <a:custGeom>
                  <a:avLst/>
                  <a:gdLst>
                    <a:gd name="T0" fmla="*/ 53 w 157"/>
                    <a:gd name="T1" fmla="*/ 109 h 110"/>
                    <a:gd name="T2" fmla="*/ 27 w 157"/>
                    <a:gd name="T3" fmla="*/ 92 h 110"/>
                    <a:gd name="T4" fmla="*/ 30 w 157"/>
                    <a:gd name="T5" fmla="*/ 49 h 110"/>
                    <a:gd name="T6" fmla="*/ 41 w 157"/>
                    <a:gd name="T7" fmla="*/ 38 h 110"/>
                    <a:gd name="T8" fmla="*/ 48 w 157"/>
                    <a:gd name="T9" fmla="*/ 26 h 110"/>
                    <a:gd name="T10" fmla="*/ 48 w 157"/>
                    <a:gd name="T11" fmla="*/ 19 h 110"/>
                    <a:gd name="T12" fmla="*/ 45 w 157"/>
                    <a:gd name="T13" fmla="*/ 16 h 110"/>
                    <a:gd name="T14" fmla="*/ 43 w 157"/>
                    <a:gd name="T15" fmla="*/ 19 h 110"/>
                    <a:gd name="T16" fmla="*/ 32 w 157"/>
                    <a:gd name="T17" fmla="*/ 36 h 110"/>
                    <a:gd name="T18" fmla="*/ 19 w 157"/>
                    <a:gd name="T19" fmla="*/ 41 h 110"/>
                    <a:gd name="T20" fmla="*/ 7 w 157"/>
                    <a:gd name="T21" fmla="*/ 38 h 110"/>
                    <a:gd name="T22" fmla="*/ 8 w 157"/>
                    <a:gd name="T23" fmla="*/ 17 h 110"/>
                    <a:gd name="T24" fmla="*/ 26 w 157"/>
                    <a:gd name="T25" fmla="*/ 8 h 110"/>
                    <a:gd name="T26" fmla="*/ 75 w 157"/>
                    <a:gd name="T27" fmla="*/ 0 h 110"/>
                    <a:gd name="T28" fmla="*/ 105 w 157"/>
                    <a:gd name="T29" fmla="*/ 2 h 110"/>
                    <a:gd name="T30" fmla="*/ 143 w 157"/>
                    <a:gd name="T31" fmla="*/ 14 h 110"/>
                    <a:gd name="T32" fmla="*/ 151 w 157"/>
                    <a:gd name="T33" fmla="*/ 21 h 110"/>
                    <a:gd name="T34" fmla="*/ 138 w 157"/>
                    <a:gd name="T35" fmla="*/ 41 h 110"/>
                    <a:gd name="T36" fmla="*/ 115 w 157"/>
                    <a:gd name="T37" fmla="*/ 31 h 110"/>
                    <a:gd name="T38" fmla="*/ 112 w 157"/>
                    <a:gd name="T39" fmla="*/ 21 h 110"/>
                    <a:gd name="T40" fmla="*/ 111 w 157"/>
                    <a:gd name="T41" fmla="*/ 18 h 110"/>
                    <a:gd name="T42" fmla="*/ 109 w 157"/>
                    <a:gd name="T43" fmla="*/ 17 h 110"/>
                    <a:gd name="T44" fmla="*/ 107 w 157"/>
                    <a:gd name="T45" fmla="*/ 19 h 110"/>
                    <a:gd name="T46" fmla="*/ 107 w 157"/>
                    <a:gd name="T47" fmla="*/ 22 h 110"/>
                    <a:gd name="T48" fmla="*/ 108 w 157"/>
                    <a:gd name="T49" fmla="*/ 27 h 110"/>
                    <a:gd name="T50" fmla="*/ 114 w 157"/>
                    <a:gd name="T51" fmla="*/ 38 h 110"/>
                    <a:gd name="T52" fmla="*/ 128 w 157"/>
                    <a:gd name="T53" fmla="*/ 54 h 110"/>
                    <a:gd name="T54" fmla="*/ 128 w 157"/>
                    <a:gd name="T55" fmla="*/ 92 h 110"/>
                    <a:gd name="T56" fmla="*/ 102 w 157"/>
                    <a:gd name="T57" fmla="*/ 109 h 110"/>
                    <a:gd name="T58" fmla="*/ 53 w 157"/>
                    <a:gd name="T59" fmla="*/ 109 h 110"/>
                    <a:gd name="T60" fmla="*/ 77 w 157"/>
                    <a:gd name="T61" fmla="*/ 81 h 110"/>
                    <a:gd name="T62" fmla="*/ 102 w 157"/>
                    <a:gd name="T63" fmla="*/ 71 h 110"/>
                    <a:gd name="T64" fmla="*/ 104 w 157"/>
                    <a:gd name="T65" fmla="*/ 48 h 110"/>
                    <a:gd name="T66" fmla="*/ 91 w 157"/>
                    <a:gd name="T67" fmla="*/ 38 h 110"/>
                    <a:gd name="T68" fmla="*/ 54 w 157"/>
                    <a:gd name="T69" fmla="*/ 45 h 110"/>
                    <a:gd name="T70" fmla="*/ 53 w 157"/>
                    <a:gd name="T71" fmla="*/ 71 h 110"/>
                    <a:gd name="T72" fmla="*/ 77 w 157"/>
                    <a:gd name="T73" fmla="*/ 81 h 110"/>
                    <a:gd name="T74" fmla="*/ 78 w 157"/>
                    <a:gd name="T75" fmla="*/ 14 h 110"/>
                    <a:gd name="T76" fmla="*/ 78 w 157"/>
                    <a:gd name="T77" fmla="*/ 14 h 110"/>
                    <a:gd name="T78" fmla="*/ 65 w 157"/>
                    <a:gd name="T79" fmla="*/ 14 h 110"/>
                    <a:gd name="T80" fmla="*/ 61 w 157"/>
                    <a:gd name="T81" fmla="*/ 18 h 110"/>
                    <a:gd name="T82" fmla="*/ 61 w 157"/>
                    <a:gd name="T83" fmla="*/ 20 h 110"/>
                    <a:gd name="T84" fmla="*/ 62 w 157"/>
                    <a:gd name="T85" fmla="*/ 23 h 110"/>
                    <a:gd name="T86" fmla="*/ 65 w 157"/>
                    <a:gd name="T87" fmla="*/ 22 h 110"/>
                    <a:gd name="T88" fmla="*/ 90 w 157"/>
                    <a:gd name="T89" fmla="*/ 22 h 110"/>
                    <a:gd name="T90" fmla="*/ 93 w 157"/>
                    <a:gd name="T91" fmla="*/ 23 h 110"/>
                    <a:gd name="T92" fmla="*/ 94 w 157"/>
                    <a:gd name="T93" fmla="*/ 20 h 110"/>
                    <a:gd name="T94" fmla="*/ 94 w 157"/>
                    <a:gd name="T95" fmla="*/ 17 h 110"/>
                    <a:gd name="T96" fmla="*/ 90 w 157"/>
                    <a:gd name="T97" fmla="*/ 14 h 110"/>
                    <a:gd name="T98" fmla="*/ 78 w 157"/>
                    <a:gd name="T99" fmla="*/ 14 h 110"/>
                    <a:gd name="T100" fmla="*/ 78 w 157"/>
                    <a:gd name="T101" fmla="*/ 14 h 110"/>
                    <a:gd name="T102" fmla="*/ 78 w 157"/>
                    <a:gd name="T103"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7" h="110">
                      <a:moveTo>
                        <a:pt x="53" y="109"/>
                      </a:moveTo>
                      <a:cubicBezTo>
                        <a:pt x="40" y="109"/>
                        <a:pt x="30" y="104"/>
                        <a:pt x="27" y="92"/>
                      </a:cubicBezTo>
                      <a:cubicBezTo>
                        <a:pt x="24" y="78"/>
                        <a:pt x="23" y="63"/>
                        <a:pt x="30" y="49"/>
                      </a:cubicBezTo>
                      <a:cubicBezTo>
                        <a:pt x="32" y="44"/>
                        <a:pt x="36" y="41"/>
                        <a:pt x="41" y="38"/>
                      </a:cubicBezTo>
                      <a:cubicBezTo>
                        <a:pt x="46" y="36"/>
                        <a:pt x="49" y="32"/>
                        <a:pt x="48" y="26"/>
                      </a:cubicBezTo>
                      <a:cubicBezTo>
                        <a:pt x="47" y="24"/>
                        <a:pt x="48" y="22"/>
                        <a:pt x="48" y="19"/>
                      </a:cubicBezTo>
                      <a:cubicBezTo>
                        <a:pt x="48" y="18"/>
                        <a:pt x="46" y="17"/>
                        <a:pt x="45" y="16"/>
                      </a:cubicBezTo>
                      <a:cubicBezTo>
                        <a:pt x="45" y="17"/>
                        <a:pt x="43" y="19"/>
                        <a:pt x="43" y="19"/>
                      </a:cubicBezTo>
                      <a:cubicBezTo>
                        <a:pt x="44" y="29"/>
                        <a:pt x="39" y="33"/>
                        <a:pt x="32" y="36"/>
                      </a:cubicBezTo>
                      <a:cubicBezTo>
                        <a:pt x="27" y="38"/>
                        <a:pt x="23" y="40"/>
                        <a:pt x="19" y="41"/>
                      </a:cubicBezTo>
                      <a:cubicBezTo>
                        <a:pt x="15" y="42"/>
                        <a:pt x="10" y="41"/>
                        <a:pt x="7" y="38"/>
                      </a:cubicBezTo>
                      <a:cubicBezTo>
                        <a:pt x="0" y="32"/>
                        <a:pt x="0" y="22"/>
                        <a:pt x="8" y="17"/>
                      </a:cubicBezTo>
                      <a:cubicBezTo>
                        <a:pt x="14" y="13"/>
                        <a:pt x="20" y="11"/>
                        <a:pt x="26" y="8"/>
                      </a:cubicBezTo>
                      <a:cubicBezTo>
                        <a:pt x="42" y="2"/>
                        <a:pt x="58" y="0"/>
                        <a:pt x="75" y="0"/>
                      </a:cubicBezTo>
                      <a:cubicBezTo>
                        <a:pt x="85" y="0"/>
                        <a:pt x="95" y="1"/>
                        <a:pt x="105" y="2"/>
                      </a:cubicBezTo>
                      <a:cubicBezTo>
                        <a:pt x="118" y="4"/>
                        <a:pt x="131" y="8"/>
                        <a:pt x="143" y="14"/>
                      </a:cubicBezTo>
                      <a:cubicBezTo>
                        <a:pt x="146" y="16"/>
                        <a:pt x="149" y="18"/>
                        <a:pt x="151" y="21"/>
                      </a:cubicBezTo>
                      <a:cubicBezTo>
                        <a:pt x="157" y="31"/>
                        <a:pt x="150" y="41"/>
                        <a:pt x="138" y="41"/>
                      </a:cubicBezTo>
                      <a:cubicBezTo>
                        <a:pt x="130" y="40"/>
                        <a:pt x="122" y="37"/>
                        <a:pt x="115" y="31"/>
                      </a:cubicBezTo>
                      <a:cubicBezTo>
                        <a:pt x="113" y="28"/>
                        <a:pt x="111" y="25"/>
                        <a:pt x="112" y="21"/>
                      </a:cubicBezTo>
                      <a:cubicBezTo>
                        <a:pt x="112" y="20"/>
                        <a:pt x="112" y="19"/>
                        <a:pt x="111" y="18"/>
                      </a:cubicBezTo>
                      <a:cubicBezTo>
                        <a:pt x="111" y="18"/>
                        <a:pt x="110" y="17"/>
                        <a:pt x="109" y="17"/>
                      </a:cubicBezTo>
                      <a:cubicBezTo>
                        <a:pt x="109" y="16"/>
                        <a:pt x="107" y="18"/>
                        <a:pt x="107" y="19"/>
                      </a:cubicBezTo>
                      <a:cubicBezTo>
                        <a:pt x="107" y="20"/>
                        <a:pt x="107" y="21"/>
                        <a:pt x="107" y="22"/>
                      </a:cubicBezTo>
                      <a:cubicBezTo>
                        <a:pt x="107" y="23"/>
                        <a:pt x="108" y="25"/>
                        <a:pt x="108" y="27"/>
                      </a:cubicBezTo>
                      <a:cubicBezTo>
                        <a:pt x="106" y="33"/>
                        <a:pt x="109" y="35"/>
                        <a:pt x="114" y="38"/>
                      </a:cubicBezTo>
                      <a:cubicBezTo>
                        <a:pt x="120" y="42"/>
                        <a:pt x="125" y="47"/>
                        <a:pt x="128" y="54"/>
                      </a:cubicBezTo>
                      <a:cubicBezTo>
                        <a:pt x="130" y="60"/>
                        <a:pt x="130" y="86"/>
                        <a:pt x="128" y="92"/>
                      </a:cubicBezTo>
                      <a:cubicBezTo>
                        <a:pt x="124" y="102"/>
                        <a:pt x="115" y="110"/>
                        <a:pt x="102" y="109"/>
                      </a:cubicBezTo>
                      <a:cubicBezTo>
                        <a:pt x="98" y="109"/>
                        <a:pt x="61" y="109"/>
                        <a:pt x="53" y="109"/>
                      </a:cubicBezTo>
                      <a:close/>
                      <a:moveTo>
                        <a:pt x="77" y="81"/>
                      </a:moveTo>
                      <a:cubicBezTo>
                        <a:pt x="87" y="80"/>
                        <a:pt x="95" y="78"/>
                        <a:pt x="102" y="71"/>
                      </a:cubicBezTo>
                      <a:cubicBezTo>
                        <a:pt x="109" y="64"/>
                        <a:pt x="109" y="56"/>
                        <a:pt x="104" y="48"/>
                      </a:cubicBezTo>
                      <a:cubicBezTo>
                        <a:pt x="101" y="43"/>
                        <a:pt x="96" y="40"/>
                        <a:pt x="91" y="38"/>
                      </a:cubicBezTo>
                      <a:cubicBezTo>
                        <a:pt x="78" y="33"/>
                        <a:pt x="63" y="35"/>
                        <a:pt x="54" y="45"/>
                      </a:cubicBezTo>
                      <a:cubicBezTo>
                        <a:pt x="46" y="53"/>
                        <a:pt x="45" y="63"/>
                        <a:pt x="53" y="71"/>
                      </a:cubicBezTo>
                      <a:cubicBezTo>
                        <a:pt x="60" y="78"/>
                        <a:pt x="68" y="80"/>
                        <a:pt x="77" y="81"/>
                      </a:cubicBezTo>
                      <a:close/>
                      <a:moveTo>
                        <a:pt x="78" y="14"/>
                      </a:moveTo>
                      <a:cubicBezTo>
                        <a:pt x="78" y="14"/>
                        <a:pt x="78" y="14"/>
                        <a:pt x="78" y="14"/>
                      </a:cubicBezTo>
                      <a:cubicBezTo>
                        <a:pt x="73" y="14"/>
                        <a:pt x="69" y="14"/>
                        <a:pt x="65" y="14"/>
                      </a:cubicBezTo>
                      <a:cubicBezTo>
                        <a:pt x="62" y="14"/>
                        <a:pt x="61" y="15"/>
                        <a:pt x="61" y="18"/>
                      </a:cubicBezTo>
                      <a:cubicBezTo>
                        <a:pt x="61" y="18"/>
                        <a:pt x="61" y="19"/>
                        <a:pt x="61" y="20"/>
                      </a:cubicBezTo>
                      <a:cubicBezTo>
                        <a:pt x="61" y="21"/>
                        <a:pt x="61" y="22"/>
                        <a:pt x="62" y="23"/>
                      </a:cubicBezTo>
                      <a:cubicBezTo>
                        <a:pt x="63" y="22"/>
                        <a:pt x="64" y="22"/>
                        <a:pt x="65" y="22"/>
                      </a:cubicBezTo>
                      <a:cubicBezTo>
                        <a:pt x="71" y="17"/>
                        <a:pt x="84" y="17"/>
                        <a:pt x="90" y="22"/>
                      </a:cubicBezTo>
                      <a:cubicBezTo>
                        <a:pt x="91" y="22"/>
                        <a:pt x="92" y="23"/>
                        <a:pt x="93" y="23"/>
                      </a:cubicBezTo>
                      <a:cubicBezTo>
                        <a:pt x="94" y="22"/>
                        <a:pt x="94" y="21"/>
                        <a:pt x="94" y="20"/>
                      </a:cubicBezTo>
                      <a:cubicBezTo>
                        <a:pt x="94" y="19"/>
                        <a:pt x="94" y="18"/>
                        <a:pt x="94" y="17"/>
                      </a:cubicBezTo>
                      <a:cubicBezTo>
                        <a:pt x="94" y="15"/>
                        <a:pt x="93" y="14"/>
                        <a:pt x="90" y="14"/>
                      </a:cubicBezTo>
                      <a:cubicBezTo>
                        <a:pt x="86" y="14"/>
                        <a:pt x="82" y="14"/>
                        <a:pt x="78" y="14"/>
                      </a:cubicBezTo>
                      <a:close/>
                      <a:moveTo>
                        <a:pt x="78" y="14"/>
                      </a:moveTo>
                      <a:cubicBezTo>
                        <a:pt x="78" y="14"/>
                        <a:pt x="78" y="14"/>
                        <a:pt x="78"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sp>
              <p:nvSpPr>
                <p:cNvPr id="71" name="Freeform 6"/>
                <p:cNvSpPr>
                  <a:spLocks noEditPoints="1"/>
                </p:cNvSpPr>
                <p:nvPr/>
              </p:nvSpPr>
              <p:spPr bwMode="auto">
                <a:xfrm>
                  <a:off x="5784850" y="2281238"/>
                  <a:ext cx="138113" cy="100013"/>
                </a:xfrm>
                <a:custGeom>
                  <a:avLst/>
                  <a:gdLst>
                    <a:gd name="T0" fmla="*/ 19 w 36"/>
                    <a:gd name="T1" fmla="*/ 26 h 26"/>
                    <a:gd name="T2" fmla="*/ 5 w 36"/>
                    <a:gd name="T3" fmla="*/ 22 h 26"/>
                    <a:gd name="T4" fmla="*/ 5 w 36"/>
                    <a:gd name="T5" fmla="*/ 5 h 26"/>
                    <a:gd name="T6" fmla="*/ 29 w 36"/>
                    <a:gd name="T7" fmla="*/ 5 h 26"/>
                    <a:gd name="T8" fmla="*/ 28 w 36"/>
                    <a:gd name="T9" fmla="*/ 23 h 26"/>
                    <a:gd name="T10" fmla="*/ 19 w 36"/>
                    <a:gd name="T11" fmla="*/ 26 h 26"/>
                    <a:gd name="T12" fmla="*/ 19 w 36"/>
                    <a:gd name="T13" fmla="*/ 26 h 26"/>
                    <a:gd name="T14" fmla="*/ 19 w 36"/>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6">
                      <a:moveTo>
                        <a:pt x="19" y="26"/>
                      </a:moveTo>
                      <a:cubicBezTo>
                        <a:pt x="13" y="26"/>
                        <a:pt x="9" y="25"/>
                        <a:pt x="5" y="22"/>
                      </a:cubicBezTo>
                      <a:cubicBezTo>
                        <a:pt x="0" y="17"/>
                        <a:pt x="0" y="10"/>
                        <a:pt x="5" y="5"/>
                      </a:cubicBezTo>
                      <a:cubicBezTo>
                        <a:pt x="12" y="0"/>
                        <a:pt x="23" y="0"/>
                        <a:pt x="29" y="5"/>
                      </a:cubicBezTo>
                      <a:cubicBezTo>
                        <a:pt x="36" y="10"/>
                        <a:pt x="35" y="19"/>
                        <a:pt x="28" y="23"/>
                      </a:cubicBezTo>
                      <a:cubicBezTo>
                        <a:pt x="25" y="25"/>
                        <a:pt x="21" y="26"/>
                        <a:pt x="19" y="26"/>
                      </a:cubicBezTo>
                      <a:close/>
                      <a:moveTo>
                        <a:pt x="19" y="26"/>
                      </a:moveTo>
                      <a:cubicBezTo>
                        <a:pt x="19" y="26"/>
                        <a:pt x="19" y="26"/>
                        <a:pt x="19"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grpSp>
          <p:grpSp>
            <p:nvGrpSpPr>
              <p:cNvPr id="67" name="Group 66"/>
              <p:cNvGrpSpPr/>
              <p:nvPr/>
            </p:nvGrpSpPr>
            <p:grpSpPr>
              <a:xfrm>
                <a:off x="5778097" y="2582872"/>
                <a:ext cx="343041" cy="242039"/>
                <a:chOff x="5556250" y="2120900"/>
                <a:chExt cx="598488" cy="422275"/>
              </a:xfrm>
              <a:grpFill/>
            </p:grpSpPr>
            <p:sp>
              <p:nvSpPr>
                <p:cNvPr id="68" name="Freeform 5"/>
                <p:cNvSpPr>
                  <a:spLocks noEditPoints="1"/>
                </p:cNvSpPr>
                <p:nvPr/>
              </p:nvSpPr>
              <p:spPr bwMode="auto">
                <a:xfrm>
                  <a:off x="5556250" y="2120900"/>
                  <a:ext cx="598488" cy="422275"/>
                </a:xfrm>
                <a:custGeom>
                  <a:avLst/>
                  <a:gdLst>
                    <a:gd name="T0" fmla="*/ 53 w 157"/>
                    <a:gd name="T1" fmla="*/ 109 h 110"/>
                    <a:gd name="T2" fmla="*/ 27 w 157"/>
                    <a:gd name="T3" fmla="*/ 92 h 110"/>
                    <a:gd name="T4" fmla="*/ 30 w 157"/>
                    <a:gd name="T5" fmla="*/ 49 h 110"/>
                    <a:gd name="T6" fmla="*/ 41 w 157"/>
                    <a:gd name="T7" fmla="*/ 38 h 110"/>
                    <a:gd name="T8" fmla="*/ 48 w 157"/>
                    <a:gd name="T9" fmla="*/ 26 h 110"/>
                    <a:gd name="T10" fmla="*/ 48 w 157"/>
                    <a:gd name="T11" fmla="*/ 19 h 110"/>
                    <a:gd name="T12" fmla="*/ 45 w 157"/>
                    <a:gd name="T13" fmla="*/ 16 h 110"/>
                    <a:gd name="T14" fmla="*/ 43 w 157"/>
                    <a:gd name="T15" fmla="*/ 19 h 110"/>
                    <a:gd name="T16" fmla="*/ 32 w 157"/>
                    <a:gd name="T17" fmla="*/ 36 h 110"/>
                    <a:gd name="T18" fmla="*/ 19 w 157"/>
                    <a:gd name="T19" fmla="*/ 41 h 110"/>
                    <a:gd name="T20" fmla="*/ 7 w 157"/>
                    <a:gd name="T21" fmla="*/ 38 h 110"/>
                    <a:gd name="T22" fmla="*/ 8 w 157"/>
                    <a:gd name="T23" fmla="*/ 17 h 110"/>
                    <a:gd name="T24" fmla="*/ 26 w 157"/>
                    <a:gd name="T25" fmla="*/ 8 h 110"/>
                    <a:gd name="T26" fmla="*/ 75 w 157"/>
                    <a:gd name="T27" fmla="*/ 0 h 110"/>
                    <a:gd name="T28" fmla="*/ 105 w 157"/>
                    <a:gd name="T29" fmla="*/ 2 h 110"/>
                    <a:gd name="T30" fmla="*/ 143 w 157"/>
                    <a:gd name="T31" fmla="*/ 14 h 110"/>
                    <a:gd name="T32" fmla="*/ 151 w 157"/>
                    <a:gd name="T33" fmla="*/ 21 h 110"/>
                    <a:gd name="T34" fmla="*/ 138 w 157"/>
                    <a:gd name="T35" fmla="*/ 41 h 110"/>
                    <a:gd name="T36" fmla="*/ 115 w 157"/>
                    <a:gd name="T37" fmla="*/ 31 h 110"/>
                    <a:gd name="T38" fmla="*/ 112 w 157"/>
                    <a:gd name="T39" fmla="*/ 21 h 110"/>
                    <a:gd name="T40" fmla="*/ 111 w 157"/>
                    <a:gd name="T41" fmla="*/ 18 h 110"/>
                    <a:gd name="T42" fmla="*/ 109 w 157"/>
                    <a:gd name="T43" fmla="*/ 17 h 110"/>
                    <a:gd name="T44" fmla="*/ 107 w 157"/>
                    <a:gd name="T45" fmla="*/ 19 h 110"/>
                    <a:gd name="T46" fmla="*/ 107 w 157"/>
                    <a:gd name="T47" fmla="*/ 22 h 110"/>
                    <a:gd name="T48" fmla="*/ 108 w 157"/>
                    <a:gd name="T49" fmla="*/ 27 h 110"/>
                    <a:gd name="T50" fmla="*/ 114 w 157"/>
                    <a:gd name="T51" fmla="*/ 38 h 110"/>
                    <a:gd name="T52" fmla="*/ 128 w 157"/>
                    <a:gd name="T53" fmla="*/ 54 h 110"/>
                    <a:gd name="T54" fmla="*/ 128 w 157"/>
                    <a:gd name="T55" fmla="*/ 92 h 110"/>
                    <a:gd name="T56" fmla="*/ 102 w 157"/>
                    <a:gd name="T57" fmla="*/ 109 h 110"/>
                    <a:gd name="T58" fmla="*/ 53 w 157"/>
                    <a:gd name="T59" fmla="*/ 109 h 110"/>
                    <a:gd name="T60" fmla="*/ 77 w 157"/>
                    <a:gd name="T61" fmla="*/ 81 h 110"/>
                    <a:gd name="T62" fmla="*/ 102 w 157"/>
                    <a:gd name="T63" fmla="*/ 71 h 110"/>
                    <a:gd name="T64" fmla="*/ 104 w 157"/>
                    <a:gd name="T65" fmla="*/ 48 h 110"/>
                    <a:gd name="T66" fmla="*/ 91 w 157"/>
                    <a:gd name="T67" fmla="*/ 38 h 110"/>
                    <a:gd name="T68" fmla="*/ 54 w 157"/>
                    <a:gd name="T69" fmla="*/ 45 h 110"/>
                    <a:gd name="T70" fmla="*/ 53 w 157"/>
                    <a:gd name="T71" fmla="*/ 71 h 110"/>
                    <a:gd name="T72" fmla="*/ 77 w 157"/>
                    <a:gd name="T73" fmla="*/ 81 h 110"/>
                    <a:gd name="T74" fmla="*/ 78 w 157"/>
                    <a:gd name="T75" fmla="*/ 14 h 110"/>
                    <a:gd name="T76" fmla="*/ 78 w 157"/>
                    <a:gd name="T77" fmla="*/ 14 h 110"/>
                    <a:gd name="T78" fmla="*/ 65 w 157"/>
                    <a:gd name="T79" fmla="*/ 14 h 110"/>
                    <a:gd name="T80" fmla="*/ 61 w 157"/>
                    <a:gd name="T81" fmla="*/ 18 h 110"/>
                    <a:gd name="T82" fmla="*/ 61 w 157"/>
                    <a:gd name="T83" fmla="*/ 20 h 110"/>
                    <a:gd name="T84" fmla="*/ 62 w 157"/>
                    <a:gd name="T85" fmla="*/ 23 h 110"/>
                    <a:gd name="T86" fmla="*/ 65 w 157"/>
                    <a:gd name="T87" fmla="*/ 22 h 110"/>
                    <a:gd name="T88" fmla="*/ 90 w 157"/>
                    <a:gd name="T89" fmla="*/ 22 h 110"/>
                    <a:gd name="T90" fmla="*/ 93 w 157"/>
                    <a:gd name="T91" fmla="*/ 23 h 110"/>
                    <a:gd name="T92" fmla="*/ 94 w 157"/>
                    <a:gd name="T93" fmla="*/ 20 h 110"/>
                    <a:gd name="T94" fmla="*/ 94 w 157"/>
                    <a:gd name="T95" fmla="*/ 17 h 110"/>
                    <a:gd name="T96" fmla="*/ 90 w 157"/>
                    <a:gd name="T97" fmla="*/ 14 h 110"/>
                    <a:gd name="T98" fmla="*/ 78 w 157"/>
                    <a:gd name="T99" fmla="*/ 14 h 110"/>
                    <a:gd name="T100" fmla="*/ 78 w 157"/>
                    <a:gd name="T101" fmla="*/ 14 h 110"/>
                    <a:gd name="T102" fmla="*/ 78 w 157"/>
                    <a:gd name="T103"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7" h="110">
                      <a:moveTo>
                        <a:pt x="53" y="109"/>
                      </a:moveTo>
                      <a:cubicBezTo>
                        <a:pt x="40" y="109"/>
                        <a:pt x="30" y="104"/>
                        <a:pt x="27" y="92"/>
                      </a:cubicBezTo>
                      <a:cubicBezTo>
                        <a:pt x="24" y="78"/>
                        <a:pt x="23" y="63"/>
                        <a:pt x="30" y="49"/>
                      </a:cubicBezTo>
                      <a:cubicBezTo>
                        <a:pt x="32" y="44"/>
                        <a:pt x="36" y="41"/>
                        <a:pt x="41" y="38"/>
                      </a:cubicBezTo>
                      <a:cubicBezTo>
                        <a:pt x="46" y="36"/>
                        <a:pt x="49" y="32"/>
                        <a:pt x="48" y="26"/>
                      </a:cubicBezTo>
                      <a:cubicBezTo>
                        <a:pt x="47" y="24"/>
                        <a:pt x="48" y="22"/>
                        <a:pt x="48" y="19"/>
                      </a:cubicBezTo>
                      <a:cubicBezTo>
                        <a:pt x="48" y="18"/>
                        <a:pt x="46" y="17"/>
                        <a:pt x="45" y="16"/>
                      </a:cubicBezTo>
                      <a:cubicBezTo>
                        <a:pt x="45" y="17"/>
                        <a:pt x="43" y="19"/>
                        <a:pt x="43" y="19"/>
                      </a:cubicBezTo>
                      <a:cubicBezTo>
                        <a:pt x="44" y="29"/>
                        <a:pt x="39" y="33"/>
                        <a:pt x="32" y="36"/>
                      </a:cubicBezTo>
                      <a:cubicBezTo>
                        <a:pt x="27" y="38"/>
                        <a:pt x="23" y="40"/>
                        <a:pt x="19" y="41"/>
                      </a:cubicBezTo>
                      <a:cubicBezTo>
                        <a:pt x="15" y="42"/>
                        <a:pt x="10" y="41"/>
                        <a:pt x="7" y="38"/>
                      </a:cubicBezTo>
                      <a:cubicBezTo>
                        <a:pt x="0" y="32"/>
                        <a:pt x="0" y="22"/>
                        <a:pt x="8" y="17"/>
                      </a:cubicBezTo>
                      <a:cubicBezTo>
                        <a:pt x="14" y="13"/>
                        <a:pt x="20" y="11"/>
                        <a:pt x="26" y="8"/>
                      </a:cubicBezTo>
                      <a:cubicBezTo>
                        <a:pt x="42" y="2"/>
                        <a:pt x="58" y="0"/>
                        <a:pt x="75" y="0"/>
                      </a:cubicBezTo>
                      <a:cubicBezTo>
                        <a:pt x="85" y="0"/>
                        <a:pt x="95" y="1"/>
                        <a:pt x="105" y="2"/>
                      </a:cubicBezTo>
                      <a:cubicBezTo>
                        <a:pt x="118" y="4"/>
                        <a:pt x="131" y="8"/>
                        <a:pt x="143" y="14"/>
                      </a:cubicBezTo>
                      <a:cubicBezTo>
                        <a:pt x="146" y="16"/>
                        <a:pt x="149" y="18"/>
                        <a:pt x="151" y="21"/>
                      </a:cubicBezTo>
                      <a:cubicBezTo>
                        <a:pt x="157" y="31"/>
                        <a:pt x="150" y="41"/>
                        <a:pt x="138" y="41"/>
                      </a:cubicBezTo>
                      <a:cubicBezTo>
                        <a:pt x="130" y="40"/>
                        <a:pt x="122" y="37"/>
                        <a:pt x="115" y="31"/>
                      </a:cubicBezTo>
                      <a:cubicBezTo>
                        <a:pt x="113" y="28"/>
                        <a:pt x="111" y="25"/>
                        <a:pt x="112" y="21"/>
                      </a:cubicBezTo>
                      <a:cubicBezTo>
                        <a:pt x="112" y="20"/>
                        <a:pt x="112" y="19"/>
                        <a:pt x="111" y="18"/>
                      </a:cubicBezTo>
                      <a:cubicBezTo>
                        <a:pt x="111" y="18"/>
                        <a:pt x="110" y="17"/>
                        <a:pt x="109" y="17"/>
                      </a:cubicBezTo>
                      <a:cubicBezTo>
                        <a:pt x="109" y="16"/>
                        <a:pt x="107" y="18"/>
                        <a:pt x="107" y="19"/>
                      </a:cubicBezTo>
                      <a:cubicBezTo>
                        <a:pt x="107" y="20"/>
                        <a:pt x="107" y="21"/>
                        <a:pt x="107" y="22"/>
                      </a:cubicBezTo>
                      <a:cubicBezTo>
                        <a:pt x="107" y="23"/>
                        <a:pt x="108" y="25"/>
                        <a:pt x="108" y="27"/>
                      </a:cubicBezTo>
                      <a:cubicBezTo>
                        <a:pt x="106" y="33"/>
                        <a:pt x="109" y="35"/>
                        <a:pt x="114" y="38"/>
                      </a:cubicBezTo>
                      <a:cubicBezTo>
                        <a:pt x="120" y="42"/>
                        <a:pt x="125" y="47"/>
                        <a:pt x="128" y="54"/>
                      </a:cubicBezTo>
                      <a:cubicBezTo>
                        <a:pt x="130" y="60"/>
                        <a:pt x="130" y="86"/>
                        <a:pt x="128" y="92"/>
                      </a:cubicBezTo>
                      <a:cubicBezTo>
                        <a:pt x="124" y="102"/>
                        <a:pt x="115" y="110"/>
                        <a:pt x="102" y="109"/>
                      </a:cubicBezTo>
                      <a:cubicBezTo>
                        <a:pt x="98" y="109"/>
                        <a:pt x="61" y="109"/>
                        <a:pt x="53" y="109"/>
                      </a:cubicBezTo>
                      <a:close/>
                      <a:moveTo>
                        <a:pt x="77" y="81"/>
                      </a:moveTo>
                      <a:cubicBezTo>
                        <a:pt x="87" y="80"/>
                        <a:pt x="95" y="78"/>
                        <a:pt x="102" y="71"/>
                      </a:cubicBezTo>
                      <a:cubicBezTo>
                        <a:pt x="109" y="64"/>
                        <a:pt x="109" y="56"/>
                        <a:pt x="104" y="48"/>
                      </a:cubicBezTo>
                      <a:cubicBezTo>
                        <a:pt x="101" y="43"/>
                        <a:pt x="96" y="40"/>
                        <a:pt x="91" y="38"/>
                      </a:cubicBezTo>
                      <a:cubicBezTo>
                        <a:pt x="78" y="33"/>
                        <a:pt x="63" y="35"/>
                        <a:pt x="54" y="45"/>
                      </a:cubicBezTo>
                      <a:cubicBezTo>
                        <a:pt x="46" y="53"/>
                        <a:pt x="45" y="63"/>
                        <a:pt x="53" y="71"/>
                      </a:cubicBezTo>
                      <a:cubicBezTo>
                        <a:pt x="60" y="78"/>
                        <a:pt x="68" y="80"/>
                        <a:pt x="77" y="81"/>
                      </a:cubicBezTo>
                      <a:close/>
                      <a:moveTo>
                        <a:pt x="78" y="14"/>
                      </a:moveTo>
                      <a:cubicBezTo>
                        <a:pt x="78" y="14"/>
                        <a:pt x="78" y="14"/>
                        <a:pt x="78" y="14"/>
                      </a:cubicBezTo>
                      <a:cubicBezTo>
                        <a:pt x="73" y="14"/>
                        <a:pt x="69" y="14"/>
                        <a:pt x="65" y="14"/>
                      </a:cubicBezTo>
                      <a:cubicBezTo>
                        <a:pt x="62" y="14"/>
                        <a:pt x="61" y="15"/>
                        <a:pt x="61" y="18"/>
                      </a:cubicBezTo>
                      <a:cubicBezTo>
                        <a:pt x="61" y="18"/>
                        <a:pt x="61" y="19"/>
                        <a:pt x="61" y="20"/>
                      </a:cubicBezTo>
                      <a:cubicBezTo>
                        <a:pt x="61" y="21"/>
                        <a:pt x="61" y="22"/>
                        <a:pt x="62" y="23"/>
                      </a:cubicBezTo>
                      <a:cubicBezTo>
                        <a:pt x="63" y="22"/>
                        <a:pt x="64" y="22"/>
                        <a:pt x="65" y="22"/>
                      </a:cubicBezTo>
                      <a:cubicBezTo>
                        <a:pt x="71" y="17"/>
                        <a:pt x="84" y="17"/>
                        <a:pt x="90" y="22"/>
                      </a:cubicBezTo>
                      <a:cubicBezTo>
                        <a:pt x="91" y="22"/>
                        <a:pt x="92" y="23"/>
                        <a:pt x="93" y="23"/>
                      </a:cubicBezTo>
                      <a:cubicBezTo>
                        <a:pt x="94" y="22"/>
                        <a:pt x="94" y="21"/>
                        <a:pt x="94" y="20"/>
                      </a:cubicBezTo>
                      <a:cubicBezTo>
                        <a:pt x="94" y="19"/>
                        <a:pt x="94" y="18"/>
                        <a:pt x="94" y="17"/>
                      </a:cubicBezTo>
                      <a:cubicBezTo>
                        <a:pt x="94" y="15"/>
                        <a:pt x="93" y="14"/>
                        <a:pt x="90" y="14"/>
                      </a:cubicBezTo>
                      <a:cubicBezTo>
                        <a:pt x="86" y="14"/>
                        <a:pt x="82" y="14"/>
                        <a:pt x="78" y="14"/>
                      </a:cubicBezTo>
                      <a:close/>
                      <a:moveTo>
                        <a:pt x="78" y="14"/>
                      </a:moveTo>
                      <a:cubicBezTo>
                        <a:pt x="78" y="14"/>
                        <a:pt x="78" y="14"/>
                        <a:pt x="78"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sp>
              <p:nvSpPr>
                <p:cNvPr id="69" name="Freeform 6"/>
                <p:cNvSpPr>
                  <a:spLocks noEditPoints="1"/>
                </p:cNvSpPr>
                <p:nvPr/>
              </p:nvSpPr>
              <p:spPr bwMode="auto">
                <a:xfrm>
                  <a:off x="5784850" y="2281238"/>
                  <a:ext cx="138113" cy="100013"/>
                </a:xfrm>
                <a:custGeom>
                  <a:avLst/>
                  <a:gdLst>
                    <a:gd name="T0" fmla="*/ 19 w 36"/>
                    <a:gd name="T1" fmla="*/ 26 h 26"/>
                    <a:gd name="T2" fmla="*/ 5 w 36"/>
                    <a:gd name="T3" fmla="*/ 22 h 26"/>
                    <a:gd name="T4" fmla="*/ 5 w 36"/>
                    <a:gd name="T5" fmla="*/ 5 h 26"/>
                    <a:gd name="T6" fmla="*/ 29 w 36"/>
                    <a:gd name="T7" fmla="*/ 5 h 26"/>
                    <a:gd name="T8" fmla="*/ 28 w 36"/>
                    <a:gd name="T9" fmla="*/ 23 h 26"/>
                    <a:gd name="T10" fmla="*/ 19 w 36"/>
                    <a:gd name="T11" fmla="*/ 26 h 26"/>
                    <a:gd name="T12" fmla="*/ 19 w 36"/>
                    <a:gd name="T13" fmla="*/ 26 h 26"/>
                    <a:gd name="T14" fmla="*/ 19 w 36"/>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6">
                      <a:moveTo>
                        <a:pt x="19" y="26"/>
                      </a:moveTo>
                      <a:cubicBezTo>
                        <a:pt x="13" y="26"/>
                        <a:pt x="9" y="25"/>
                        <a:pt x="5" y="22"/>
                      </a:cubicBezTo>
                      <a:cubicBezTo>
                        <a:pt x="0" y="17"/>
                        <a:pt x="0" y="10"/>
                        <a:pt x="5" y="5"/>
                      </a:cubicBezTo>
                      <a:cubicBezTo>
                        <a:pt x="12" y="0"/>
                        <a:pt x="23" y="0"/>
                        <a:pt x="29" y="5"/>
                      </a:cubicBezTo>
                      <a:cubicBezTo>
                        <a:pt x="36" y="10"/>
                        <a:pt x="35" y="19"/>
                        <a:pt x="28" y="23"/>
                      </a:cubicBezTo>
                      <a:cubicBezTo>
                        <a:pt x="25" y="25"/>
                        <a:pt x="21" y="26"/>
                        <a:pt x="19" y="26"/>
                      </a:cubicBezTo>
                      <a:close/>
                      <a:moveTo>
                        <a:pt x="19" y="26"/>
                      </a:moveTo>
                      <a:cubicBezTo>
                        <a:pt x="19" y="26"/>
                        <a:pt x="19" y="26"/>
                        <a:pt x="19"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grpSp>
        </p:grpSp>
        <p:sp>
          <p:nvSpPr>
            <p:cNvPr id="64" name="Right Brace 63"/>
            <p:cNvSpPr/>
            <p:nvPr/>
          </p:nvSpPr>
          <p:spPr>
            <a:xfrm>
              <a:off x="6218236" y="2034238"/>
              <a:ext cx="161603" cy="705696"/>
            </a:xfrm>
            <a:prstGeom prst="rightBrace">
              <a:avLst>
                <a:gd name="adj1" fmla="val 58855"/>
                <a:gd name="adj2" fmla="val 49075"/>
              </a:avLst>
            </a:prstGeom>
            <a:noFill/>
            <a:ln w="28575" cap="rnd" cmpd="sng" algn="ctr">
              <a:solidFill>
                <a:srgbClr val="00AFF0"/>
              </a:solidFill>
              <a:prstDash val="solid"/>
              <a:headEnd type="none"/>
              <a:tailEnd type="non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684700192"/>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1646674" y="2115517"/>
            <a:ext cx="3500318" cy="3560989"/>
          </a:xfrm>
          <a:prstGeom prst="rect">
            <a:avLst/>
          </a:prstGeom>
          <a:solidFill>
            <a:schemeClr val="accent4">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31" name="Picture 30"/>
          <p:cNvPicPr>
            <a:picLocks noChangeAspect="1"/>
          </p:cNvPicPr>
          <p:nvPr/>
        </p:nvPicPr>
        <p:blipFill>
          <a:blip r:embed="rId2"/>
          <a:stretch>
            <a:fillRect/>
          </a:stretch>
        </p:blipFill>
        <p:spPr>
          <a:xfrm>
            <a:off x="7189757" y="1821087"/>
            <a:ext cx="3073231" cy="1951600"/>
          </a:xfrm>
          <a:prstGeom prst="rect">
            <a:avLst/>
          </a:prstGeom>
        </p:spPr>
      </p:pic>
      <p:pic>
        <p:nvPicPr>
          <p:cNvPr id="30" name="Picture 29"/>
          <p:cNvPicPr>
            <a:picLocks noChangeAspect="1"/>
          </p:cNvPicPr>
          <p:nvPr/>
        </p:nvPicPr>
        <p:blipFill>
          <a:blip r:embed="rId2"/>
          <a:stretch>
            <a:fillRect/>
          </a:stretch>
        </p:blipFill>
        <p:spPr>
          <a:xfrm flipH="1">
            <a:off x="7189757" y="3850171"/>
            <a:ext cx="3073231" cy="1951600"/>
          </a:xfrm>
          <a:prstGeom prst="rect">
            <a:avLst/>
          </a:prstGeom>
        </p:spPr>
      </p:pic>
      <p:sp>
        <p:nvSpPr>
          <p:cNvPr id="2" name="Title 1"/>
          <p:cNvSpPr>
            <a:spLocks noGrp="1"/>
          </p:cNvSpPr>
          <p:nvPr>
            <p:ph type="title"/>
          </p:nvPr>
        </p:nvSpPr>
        <p:spPr/>
        <p:txBody>
          <a:bodyPr/>
          <a:lstStyle/>
          <a:p>
            <a:r>
              <a:rPr lang="en-US" sz="4400" dirty="0" smtClean="0"/>
              <a:t>Cloud Voice with On-premises PSTN Connectivity</a:t>
            </a:r>
            <a:endParaRPr lang="en-US" sz="4400" dirty="0"/>
          </a:p>
        </p:txBody>
      </p:sp>
      <p:sp>
        <p:nvSpPr>
          <p:cNvPr id="7" name="Rectangle 6"/>
          <p:cNvSpPr/>
          <p:nvPr/>
        </p:nvSpPr>
        <p:spPr>
          <a:xfrm>
            <a:off x="2456680" y="2740055"/>
            <a:ext cx="1125629" cy="369332"/>
          </a:xfrm>
          <a:prstGeom prst="rect">
            <a:avLst/>
          </a:prstGeom>
        </p:spPr>
        <p:txBody>
          <a:bodyPr wrap="square">
            <a:spAutoFit/>
          </a:bodyPr>
          <a:lstStyle/>
          <a:p>
            <a:r>
              <a:rPr lang="en-US" dirty="0" smtClean="0">
                <a:gradFill>
                  <a:gsLst>
                    <a:gs pos="0">
                      <a:srgbClr val="FFFFFF"/>
                    </a:gs>
                    <a:gs pos="100000">
                      <a:srgbClr val="FFFFFF"/>
                    </a:gs>
                  </a:gsLst>
                  <a:lin ang="5400000" scaled="0"/>
                </a:gradFill>
              </a:rPr>
              <a:t>Signaling</a:t>
            </a:r>
            <a:endParaRPr lang="en-US" dirty="0"/>
          </a:p>
        </p:txBody>
      </p:sp>
      <p:sp>
        <p:nvSpPr>
          <p:cNvPr id="12" name="TextBox 11"/>
          <p:cNvSpPr txBox="1"/>
          <p:nvPr/>
        </p:nvSpPr>
        <p:spPr>
          <a:xfrm>
            <a:off x="7908500" y="1820862"/>
            <a:ext cx="1757532"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Office 365</a:t>
            </a:r>
          </a:p>
        </p:txBody>
      </p:sp>
      <p:pic>
        <p:nvPicPr>
          <p:cNvPr id="16" name="Picture 15"/>
          <p:cNvPicPr>
            <a:picLocks noChangeAspect="1"/>
          </p:cNvPicPr>
          <p:nvPr/>
        </p:nvPicPr>
        <p:blipFill>
          <a:blip r:embed="rId3"/>
          <a:stretch>
            <a:fillRect/>
          </a:stretch>
        </p:blipFill>
        <p:spPr>
          <a:xfrm>
            <a:off x="7869012" y="2400754"/>
            <a:ext cx="562264" cy="792266"/>
          </a:xfrm>
          <a:prstGeom prst="rect">
            <a:avLst/>
          </a:prstGeom>
        </p:spPr>
      </p:pic>
      <p:pic>
        <p:nvPicPr>
          <p:cNvPr id="18" name="Picture 17"/>
          <p:cNvPicPr>
            <a:picLocks noChangeAspect="1"/>
          </p:cNvPicPr>
          <p:nvPr/>
        </p:nvPicPr>
        <p:blipFill>
          <a:blip r:embed="rId3"/>
          <a:stretch>
            <a:fillRect/>
          </a:stretch>
        </p:blipFill>
        <p:spPr>
          <a:xfrm>
            <a:off x="8457186" y="2431742"/>
            <a:ext cx="562264" cy="792266"/>
          </a:xfrm>
          <a:prstGeom prst="rect">
            <a:avLst/>
          </a:prstGeom>
        </p:spPr>
      </p:pic>
      <p:pic>
        <p:nvPicPr>
          <p:cNvPr id="20" name="Picture 19"/>
          <p:cNvPicPr>
            <a:picLocks noChangeAspect="1"/>
          </p:cNvPicPr>
          <p:nvPr/>
        </p:nvPicPr>
        <p:blipFill>
          <a:blip r:embed="rId3"/>
          <a:stretch>
            <a:fillRect/>
          </a:stretch>
        </p:blipFill>
        <p:spPr>
          <a:xfrm>
            <a:off x="9012012" y="2434181"/>
            <a:ext cx="562264" cy="792266"/>
          </a:xfrm>
          <a:prstGeom prst="rect">
            <a:avLst/>
          </a:prstGeom>
        </p:spPr>
      </p:pic>
      <p:pic>
        <p:nvPicPr>
          <p:cNvPr id="22" name="Picture 21"/>
          <p:cNvPicPr>
            <a:picLocks noChangeAspect="1"/>
          </p:cNvPicPr>
          <p:nvPr/>
        </p:nvPicPr>
        <p:blipFill>
          <a:blip r:embed="rId4"/>
          <a:stretch>
            <a:fillRect/>
          </a:stretch>
        </p:blipFill>
        <p:spPr>
          <a:xfrm>
            <a:off x="1916353" y="3264204"/>
            <a:ext cx="965813" cy="927967"/>
          </a:xfrm>
          <a:prstGeom prst="rect">
            <a:avLst/>
          </a:prstGeom>
        </p:spPr>
      </p:pic>
      <p:sp>
        <p:nvSpPr>
          <p:cNvPr id="23" name="TextBox 22"/>
          <p:cNvSpPr txBox="1"/>
          <p:nvPr/>
        </p:nvSpPr>
        <p:spPr>
          <a:xfrm>
            <a:off x="1705798" y="5606143"/>
            <a:ext cx="3500318"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smtClean="0">
                <a:gradFill>
                  <a:gsLst>
                    <a:gs pos="2917">
                      <a:schemeClr val="tx1"/>
                    </a:gs>
                    <a:gs pos="30000">
                      <a:schemeClr val="tx1"/>
                    </a:gs>
                  </a:gsLst>
                  <a:lin ang="5400000" scaled="0"/>
                </a:gradFill>
              </a:rPr>
              <a:t>Customer Premises</a:t>
            </a:r>
          </a:p>
        </p:txBody>
      </p:sp>
      <p:sp>
        <p:nvSpPr>
          <p:cNvPr id="29" name="TextBox 28"/>
          <p:cNvSpPr txBox="1"/>
          <p:nvPr/>
        </p:nvSpPr>
        <p:spPr>
          <a:xfrm>
            <a:off x="8164439" y="4508304"/>
            <a:ext cx="1245654"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PSTN</a:t>
            </a:r>
          </a:p>
        </p:txBody>
      </p:sp>
      <p:cxnSp>
        <p:nvCxnSpPr>
          <p:cNvPr id="33" name="Straight Arrow Connector 32"/>
          <p:cNvCxnSpPr/>
          <p:nvPr/>
        </p:nvCxnSpPr>
        <p:spPr>
          <a:xfrm>
            <a:off x="4428834" y="2855067"/>
            <a:ext cx="2774301" cy="362"/>
          </a:xfrm>
          <a:prstGeom prst="straightConnector1">
            <a:avLst/>
          </a:prstGeom>
          <a:ln w="76200">
            <a:solidFill>
              <a:schemeClr val="accent4">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4482751" y="4352355"/>
            <a:ext cx="2720384" cy="8392"/>
          </a:xfrm>
          <a:prstGeom prst="straightConnector1">
            <a:avLst/>
          </a:prstGeom>
          <a:ln w="76200">
            <a:solidFill>
              <a:schemeClr val="accent5">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5296351" y="4360747"/>
            <a:ext cx="1683886" cy="369332"/>
          </a:xfrm>
          <a:prstGeom prst="rect">
            <a:avLst/>
          </a:prstGeom>
        </p:spPr>
        <p:txBody>
          <a:bodyPr wrap="square">
            <a:spAutoFit/>
          </a:bodyPr>
          <a:lstStyle/>
          <a:p>
            <a:r>
              <a:rPr lang="en-US" dirty="0" smtClean="0"/>
              <a:t>PSTN Calls</a:t>
            </a:r>
            <a:endParaRPr lang="en-US" dirty="0"/>
          </a:p>
        </p:txBody>
      </p:sp>
      <p:pic>
        <p:nvPicPr>
          <p:cNvPr id="24" name="Picture 23"/>
          <p:cNvPicPr>
            <a:picLocks noChangeAspect="1"/>
          </p:cNvPicPr>
          <p:nvPr/>
        </p:nvPicPr>
        <p:blipFill>
          <a:blip r:embed="rId3"/>
          <a:stretch>
            <a:fillRect/>
          </a:stretch>
        </p:blipFill>
        <p:spPr>
          <a:xfrm>
            <a:off x="3866570" y="2444584"/>
            <a:ext cx="562264" cy="792266"/>
          </a:xfrm>
          <a:prstGeom prst="rect">
            <a:avLst/>
          </a:prstGeom>
        </p:spPr>
      </p:pic>
      <p:pic>
        <p:nvPicPr>
          <p:cNvPr id="5" name="Picture 4"/>
          <p:cNvPicPr>
            <a:picLocks noChangeAspect="1"/>
          </p:cNvPicPr>
          <p:nvPr/>
        </p:nvPicPr>
        <p:blipFill>
          <a:blip r:embed="rId5"/>
          <a:stretch>
            <a:fillRect/>
          </a:stretch>
        </p:blipFill>
        <p:spPr>
          <a:xfrm>
            <a:off x="3747954" y="3943171"/>
            <a:ext cx="734797" cy="873406"/>
          </a:xfrm>
          <a:prstGeom prst="rect">
            <a:avLst/>
          </a:prstGeom>
        </p:spPr>
      </p:pic>
      <p:cxnSp>
        <p:nvCxnSpPr>
          <p:cNvPr id="25" name="Straight Arrow Connector 24"/>
          <p:cNvCxnSpPr>
            <a:endCxn id="5" idx="1"/>
          </p:cNvCxnSpPr>
          <p:nvPr/>
        </p:nvCxnSpPr>
        <p:spPr>
          <a:xfrm>
            <a:off x="2715491" y="3943171"/>
            <a:ext cx="1032463" cy="436703"/>
          </a:xfrm>
          <a:prstGeom prst="straightConnector1">
            <a:avLst/>
          </a:prstGeom>
          <a:ln w="76200">
            <a:solidFill>
              <a:schemeClr val="accent3">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618436" y="4678238"/>
            <a:ext cx="1587680" cy="923330"/>
          </a:xfrm>
          <a:prstGeom prst="rect">
            <a:avLst/>
          </a:prstGeom>
        </p:spPr>
        <p:txBody>
          <a:bodyPr wrap="square">
            <a:spAutoFit/>
          </a:bodyPr>
          <a:lstStyle/>
          <a:p>
            <a:r>
              <a:rPr lang="en-US" dirty="0"/>
              <a:t>Existing Telephony </a:t>
            </a:r>
            <a:r>
              <a:rPr lang="en-US" dirty="0" smtClean="0"/>
              <a:t>Infrastructure </a:t>
            </a:r>
            <a:endParaRPr lang="en-US" dirty="0"/>
          </a:p>
        </p:txBody>
      </p:sp>
      <p:cxnSp>
        <p:nvCxnSpPr>
          <p:cNvPr id="36" name="Straight Arrow Connector 35"/>
          <p:cNvCxnSpPr/>
          <p:nvPr/>
        </p:nvCxnSpPr>
        <p:spPr>
          <a:xfrm flipV="1">
            <a:off x="2847811" y="2962352"/>
            <a:ext cx="945643" cy="445571"/>
          </a:xfrm>
          <a:prstGeom prst="straightConnector1">
            <a:avLst/>
          </a:prstGeom>
          <a:ln w="76200">
            <a:solidFill>
              <a:schemeClr val="accent4">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627605" y="4192171"/>
            <a:ext cx="821059" cy="369332"/>
          </a:xfrm>
          <a:prstGeom prst="rect">
            <a:avLst/>
          </a:prstGeom>
        </p:spPr>
        <p:txBody>
          <a:bodyPr wrap="none">
            <a:spAutoFit/>
          </a:bodyPr>
          <a:lstStyle/>
          <a:p>
            <a:r>
              <a:rPr lang="en-US" dirty="0" smtClean="0"/>
              <a:t>Media</a:t>
            </a:r>
            <a:endParaRPr lang="en-US" dirty="0"/>
          </a:p>
        </p:txBody>
      </p:sp>
      <p:cxnSp>
        <p:nvCxnSpPr>
          <p:cNvPr id="40" name="Straight Arrow Connector 39"/>
          <p:cNvCxnSpPr>
            <a:stCxn id="5" idx="0"/>
          </p:cNvCxnSpPr>
          <p:nvPr/>
        </p:nvCxnSpPr>
        <p:spPr>
          <a:xfrm flipV="1">
            <a:off x="4115353" y="3254173"/>
            <a:ext cx="0" cy="688998"/>
          </a:xfrm>
          <a:prstGeom prst="straightConnector1">
            <a:avLst/>
          </a:prstGeom>
          <a:ln w="76200">
            <a:solidFill>
              <a:schemeClr val="accent4">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582309" y="2104314"/>
            <a:ext cx="1336520" cy="369332"/>
          </a:xfrm>
          <a:prstGeom prst="rect">
            <a:avLst/>
          </a:prstGeom>
        </p:spPr>
        <p:txBody>
          <a:bodyPr wrap="none">
            <a:spAutoFit/>
          </a:bodyPr>
          <a:lstStyle/>
          <a:p>
            <a:r>
              <a:rPr lang="en-US" dirty="0" smtClean="0"/>
              <a:t>Server Pool</a:t>
            </a:r>
            <a:endParaRPr lang="en-US" dirty="0"/>
          </a:p>
        </p:txBody>
      </p:sp>
      <p:sp>
        <p:nvSpPr>
          <p:cNvPr id="45" name="Rectangle 44"/>
          <p:cNvSpPr/>
          <p:nvPr/>
        </p:nvSpPr>
        <p:spPr>
          <a:xfrm>
            <a:off x="5236507" y="2866558"/>
            <a:ext cx="1683886" cy="369332"/>
          </a:xfrm>
          <a:prstGeom prst="rect">
            <a:avLst/>
          </a:prstGeom>
        </p:spPr>
        <p:txBody>
          <a:bodyPr wrap="square">
            <a:spAutoFit/>
          </a:bodyPr>
          <a:lstStyle/>
          <a:p>
            <a:r>
              <a:rPr lang="en-US" dirty="0" smtClean="0"/>
              <a:t>Split Domain</a:t>
            </a:r>
            <a:endParaRPr lang="en-US" dirty="0"/>
          </a:p>
        </p:txBody>
      </p:sp>
    </p:spTree>
    <p:extLst>
      <p:ext uri="{BB962C8B-B14F-4D97-AF65-F5344CB8AC3E}">
        <p14:creationId xmlns:p14="http://schemas.microsoft.com/office/powerpoint/2010/main" val="2426122165"/>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490406" cy="6994525"/>
          </a:xfrm>
          <a:prstGeom prst="rect">
            <a:avLst/>
          </a:prstGeom>
        </p:spPr>
      </p:pic>
      <p:sp>
        <p:nvSpPr>
          <p:cNvPr id="15" name="Rectangle 14"/>
          <p:cNvSpPr/>
          <p:nvPr/>
        </p:nvSpPr>
        <p:spPr bwMode="auto">
          <a:xfrm>
            <a:off x="6675121" y="0"/>
            <a:ext cx="5759676" cy="70002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marL="171624" lvl="1" fontAlgn="base">
              <a:spcBef>
                <a:spcPct val="20000"/>
              </a:spcBef>
              <a:spcAft>
                <a:spcPts val="612"/>
              </a:spcAft>
              <a:buClr>
                <a:schemeClr val="bg1"/>
              </a:buClr>
              <a:buSzPct val="130000"/>
              <a:defRPr/>
            </a:pPr>
            <a:endParaRPr lang="en-US" sz="2400" spc="-71" dirty="0">
              <a:gradFill>
                <a:gsLst>
                  <a:gs pos="39370">
                    <a:srgbClr val="FFFFFF"/>
                  </a:gs>
                  <a:gs pos="86000">
                    <a:srgbClr val="FFFFFF"/>
                  </a:gs>
                </a:gsLst>
                <a:lin ang="5400000" scaled="0"/>
              </a:gradFill>
              <a:latin typeface="+mj-lt"/>
              <a:cs typeface="Segoe UI Light" panose="020B0502040204020203" pitchFamily="34" charset="0"/>
            </a:endParaRPr>
          </a:p>
        </p:txBody>
      </p:sp>
      <p:sp>
        <p:nvSpPr>
          <p:cNvPr id="10" name="Rectangle 9"/>
          <p:cNvSpPr/>
          <p:nvPr/>
        </p:nvSpPr>
        <p:spPr bwMode="auto">
          <a:xfrm>
            <a:off x="635" y="0"/>
            <a:ext cx="6675437" cy="2125663"/>
          </a:xfrm>
          <a:prstGeom prst="rect">
            <a:avLst/>
          </a:prstGeom>
          <a:gradFill>
            <a:gsLst>
              <a:gs pos="0">
                <a:srgbClr val="000000">
                  <a:alpha val="50000"/>
                </a:srgbClr>
              </a:gs>
              <a:gs pos="10000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0" name="Text Placeholder 2"/>
          <p:cNvSpPr txBox="1">
            <a:spLocks/>
          </p:cNvSpPr>
          <p:nvPr/>
        </p:nvSpPr>
        <p:spPr>
          <a:xfrm>
            <a:off x="6738244" y="1593820"/>
            <a:ext cx="5461054" cy="3070331"/>
          </a:xfrm>
          <a:prstGeom prst="rect">
            <a:avLst/>
          </a:prstGeom>
        </p:spPr>
        <p:txBody>
          <a:bodyPr lIns="182880" tIns="146304" rIns="182880" bIns="146304"/>
          <a:lstStyle>
            <a:lvl1pPr marL="339711" marR="0" indent="-339711" algn="l" defTabSz="914325" rtl="0" eaLnBrk="1" fontAlgn="auto" latinLnBrk="0" hangingPunct="1">
              <a:lnSpc>
                <a:spcPct val="90000"/>
              </a:lnSpc>
              <a:spcBef>
                <a:spcPct val="20000"/>
              </a:spcBef>
              <a:spcAft>
                <a:spcPts val="0"/>
              </a:spcAft>
              <a:buClrTx/>
              <a:buSzPct val="80000"/>
              <a:buFont typeface="Arial" pitchFamily="34" charset="0"/>
              <a:buChar char="•"/>
              <a:tabLst/>
              <a:defRPr sz="3600" kern="1200" spc="-71" baseline="0">
                <a:gradFill>
                  <a:gsLst>
                    <a:gs pos="1250">
                      <a:schemeClr val="bg2"/>
                    </a:gs>
                    <a:gs pos="100000">
                      <a:schemeClr val="bg2"/>
                    </a:gs>
                  </a:gsLst>
                  <a:lin ang="5400000" scaled="0"/>
                </a:gradFill>
                <a:latin typeface="+mj-lt"/>
                <a:ea typeface="+mn-ea"/>
                <a:cs typeface="+mn-cs"/>
              </a:defRPr>
            </a:lvl1pPr>
            <a:lvl2pPr marL="573064" marR="0" indent="-233354" algn="l" defTabSz="914325"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480" marR="0" indent="-225415" algn="l" defTabSz="914325" rtl="0" eaLnBrk="1" fontAlgn="auto" latinLnBrk="0" hangingPunct="1">
              <a:lnSpc>
                <a:spcPct val="90000"/>
              </a:lnSpc>
              <a:spcBef>
                <a:spcPct val="20000"/>
              </a:spcBef>
              <a:spcAft>
                <a:spcPts val="0"/>
              </a:spcAft>
              <a:buClrTx/>
              <a:buSzPct val="90000"/>
              <a:buFont typeface="Wingdings" pitchFamily="2" charset="2"/>
              <a:buChar char=""/>
              <a:tabLst>
                <a:tab pos="798480" algn="l"/>
              </a:tabLst>
              <a:defRPr sz="2400" kern="1200" spc="0" baseline="0">
                <a:gradFill>
                  <a:gsLst>
                    <a:gs pos="1250">
                      <a:schemeClr val="bg2"/>
                    </a:gs>
                    <a:gs pos="100000">
                      <a:schemeClr val="bg2"/>
                    </a:gs>
                  </a:gsLst>
                  <a:lin ang="5400000" scaled="0"/>
                </a:gradFill>
                <a:latin typeface="+mn-lt"/>
                <a:ea typeface="+mn-ea"/>
                <a:cs typeface="+mn-cs"/>
              </a:defRPr>
            </a:lvl3pPr>
            <a:lvl4pPr marL="1030245" marR="0" indent="-231765" algn="l" defTabSz="914325"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660" marR="0" indent="-225415" algn="l" defTabSz="914325" rtl="0" eaLnBrk="1" fontAlgn="auto" latinLnBrk="0" hangingPunct="1">
              <a:lnSpc>
                <a:spcPct val="90000"/>
              </a:lnSpc>
              <a:spcBef>
                <a:spcPct val="20000"/>
              </a:spcBef>
              <a:spcAft>
                <a:spcPts val="0"/>
              </a:spcAft>
              <a:buClrTx/>
              <a:buSzPct val="90000"/>
              <a:buFont typeface="Wingdings" pitchFamily="2" charset="2"/>
              <a:buChar char=""/>
              <a:tabLst>
                <a:tab pos="1255660" algn="l"/>
              </a:tabLst>
              <a:defRPr sz="2000" kern="1200" spc="0" baseline="0">
                <a:gradFill>
                  <a:gsLst>
                    <a:gs pos="1250">
                      <a:schemeClr val="bg2"/>
                    </a:gs>
                    <a:gs pos="100000">
                      <a:schemeClr val="bg2"/>
                    </a:gs>
                  </a:gsLst>
                  <a:lin ang="5400000" scaled="0"/>
                </a:gradFill>
                <a:latin typeface="+mn-lt"/>
                <a:ea typeface="+mn-ea"/>
                <a:cs typeface="+mn-cs"/>
              </a:defRPr>
            </a:lvl5pPr>
            <a:lvl6pPr marL="2514395"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7"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0"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3"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931441">
              <a:lnSpc>
                <a:spcPct val="80000"/>
              </a:lnSpc>
              <a:spcBef>
                <a:spcPts val="1800"/>
              </a:spcBef>
              <a:spcAft>
                <a:spcPts val="600"/>
              </a:spcAft>
              <a:buSzPct val="80000"/>
              <a:buNone/>
              <a:defRPr/>
            </a:pPr>
            <a:r>
              <a:rPr lang="en-US" spc="-71" dirty="0">
                <a:solidFill>
                  <a:srgbClr val="000000"/>
                </a:solidFill>
                <a:latin typeface="Segoe UI Light"/>
                <a:cs typeface="Segoe UI Light" panose="020B0502040204020203" pitchFamily="34" charset="0"/>
              </a:rPr>
              <a:t>Integrated on-site Networking with policy &amp; SDN interfaces to ensure optimal quality</a:t>
            </a:r>
          </a:p>
          <a:p>
            <a:pPr marL="0" lvl="1" indent="0" defTabSz="931441">
              <a:lnSpc>
                <a:spcPct val="80000"/>
              </a:lnSpc>
              <a:spcBef>
                <a:spcPts val="1800"/>
              </a:spcBef>
              <a:spcAft>
                <a:spcPts val="600"/>
              </a:spcAft>
              <a:buSzPct val="80000"/>
              <a:buNone/>
              <a:defRPr/>
            </a:pPr>
            <a:r>
              <a:rPr lang="en-US" spc="-71" dirty="0">
                <a:solidFill>
                  <a:srgbClr val="000000"/>
                </a:solidFill>
                <a:latin typeface="Segoe UI Light"/>
                <a:cs typeface="Segoe UI Light" panose="020B0502040204020203" pitchFamily="34" charset="0"/>
              </a:rPr>
              <a:t>Survivable across branch WAN and data center failure.</a:t>
            </a:r>
          </a:p>
          <a:p>
            <a:pPr marL="0" lvl="1" indent="0" defTabSz="931441">
              <a:lnSpc>
                <a:spcPct val="80000"/>
              </a:lnSpc>
              <a:spcBef>
                <a:spcPts val="1800"/>
              </a:spcBef>
              <a:spcAft>
                <a:spcPts val="600"/>
              </a:spcAft>
              <a:buSzPct val="80000"/>
              <a:buNone/>
              <a:defRPr/>
            </a:pPr>
            <a:r>
              <a:rPr lang="en-US" spc="-71" dirty="0">
                <a:solidFill>
                  <a:srgbClr val="000000"/>
                </a:solidFill>
                <a:latin typeface="Segoe UI Light"/>
                <a:cs typeface="Segoe UI Light" panose="020B0502040204020203" pitchFamily="34" charset="0"/>
              </a:rPr>
              <a:t>Sophisticated dial-plan administration with least-cost &amp; location-based </a:t>
            </a:r>
            <a:r>
              <a:rPr lang="en-US" spc="-71" dirty="0" smtClean="0">
                <a:solidFill>
                  <a:srgbClr val="000000"/>
                </a:solidFill>
                <a:latin typeface="Segoe UI Light"/>
                <a:cs typeface="Segoe UI Light" panose="020B0502040204020203" pitchFamily="34" charset="0"/>
              </a:rPr>
              <a:t>routing</a:t>
            </a:r>
            <a:endParaRPr lang="en-US" spc="-71" dirty="0">
              <a:solidFill>
                <a:srgbClr val="000000"/>
              </a:solidFill>
              <a:latin typeface="Segoe UI Light"/>
              <a:cs typeface="Segoe UI Light" panose="020B0502040204020203" pitchFamily="34" charset="0"/>
            </a:endParaRPr>
          </a:p>
        </p:txBody>
      </p:sp>
      <p:sp>
        <p:nvSpPr>
          <p:cNvPr id="29" name="Title 2"/>
          <p:cNvSpPr>
            <a:spLocks noGrp="1"/>
          </p:cNvSpPr>
          <p:nvPr>
            <p:ph type="title"/>
          </p:nvPr>
        </p:nvSpPr>
        <p:spPr>
          <a:xfrm>
            <a:off x="274639" y="295274"/>
            <a:ext cx="6400481" cy="917575"/>
          </a:xfrm>
        </p:spPr>
        <p:txBody>
          <a:bodyPr/>
          <a:lstStyle/>
          <a:p>
            <a:r>
              <a:rPr lang="en-US" dirty="0" smtClean="0">
                <a:gradFill>
                  <a:gsLst>
                    <a:gs pos="22835">
                      <a:srgbClr val="FFFFFF"/>
                    </a:gs>
                    <a:gs pos="55000">
                      <a:srgbClr val="FFFFFF"/>
                    </a:gs>
                  </a:gsLst>
                  <a:lin ang="5400000" scaled="0"/>
                </a:gradFill>
              </a:rPr>
              <a:t>Skype for Business Server</a:t>
            </a:r>
            <a:endParaRPr lang="en-US" dirty="0">
              <a:gradFill>
                <a:gsLst>
                  <a:gs pos="22835">
                    <a:srgbClr val="FFFFFF"/>
                  </a:gs>
                  <a:gs pos="55000">
                    <a:srgbClr val="FFFFFF"/>
                  </a:gs>
                </a:gsLst>
                <a:lin ang="5400000" scaled="0"/>
              </a:gradFill>
            </a:endParaRPr>
          </a:p>
        </p:txBody>
      </p:sp>
      <p:sp>
        <p:nvSpPr>
          <p:cNvPr id="9" name="TextBox 8"/>
          <p:cNvSpPr txBox="1"/>
          <p:nvPr/>
        </p:nvSpPr>
        <p:spPr>
          <a:xfrm>
            <a:off x="6738244" y="166187"/>
            <a:ext cx="5578123" cy="1003352"/>
          </a:xfrm>
          <a:prstGeom prst="rect">
            <a:avLst/>
          </a:prstGeom>
          <a:noFill/>
        </p:spPr>
        <p:txBody>
          <a:bodyPr wrap="square" lIns="182880" tIns="146304" rIns="91440" bIns="146304" rtlCol="0">
            <a:spAutoFit/>
          </a:bodyPr>
          <a:lstStyle/>
          <a:p>
            <a:pPr defTabSz="932000"/>
            <a:r>
              <a:rPr lang="en-US" sz="2300" i="1" spc="-71" dirty="0" smtClean="0">
                <a:solidFill>
                  <a:schemeClr val="bg1"/>
                </a:solidFill>
              </a:rPr>
              <a:t>Complete On-Premises PBX replacement </a:t>
            </a:r>
          </a:p>
          <a:p>
            <a:pPr defTabSz="932000"/>
            <a:r>
              <a:rPr lang="en-US" sz="2300" i="1" spc="-71" dirty="0" smtClean="0">
                <a:solidFill>
                  <a:schemeClr val="bg1"/>
                </a:solidFill>
              </a:rPr>
              <a:t>for Enterprises of all sizes.</a:t>
            </a:r>
            <a:endParaRPr lang="en-US" sz="2300" i="1" spc="-71" dirty="0">
              <a:solidFill>
                <a:schemeClr val="bg1"/>
              </a:solidFill>
            </a:endParaRPr>
          </a:p>
        </p:txBody>
      </p:sp>
      <p:sp>
        <p:nvSpPr>
          <p:cNvPr id="31" name="Oval 30"/>
          <p:cNvSpPr/>
          <p:nvPr/>
        </p:nvSpPr>
        <p:spPr bwMode="auto">
          <a:xfrm>
            <a:off x="9592040" y="4193298"/>
            <a:ext cx="2701042" cy="2701042"/>
          </a:xfrm>
          <a:prstGeom prst="ellipse">
            <a:avLst/>
          </a:prstGeom>
          <a:solidFill>
            <a:srgbClr val="FFFFFF">
              <a:alpha val="92000"/>
            </a:srgbClr>
          </a:solidFill>
          <a:ln w="10795" cap="flat" cmpd="sng" algn="ctr">
            <a:noFill/>
            <a:prstDash val="solid"/>
            <a:headEnd type="none" w="med" len="med"/>
            <a:tailEnd type="none" w="med" len="med"/>
          </a:ln>
          <a:effectLst/>
        </p:spPr>
        <p:txBody>
          <a:bodyPr vert="horz" wrap="square" lIns="0" tIns="228600" rIns="0" bIns="46637" numCol="1" rtlCol="0" anchor="ctr" anchorCtr="0" compatLnSpc="1">
            <a:prstTxWarp prst="textNoShape">
              <a:avLst/>
            </a:prstTxWarp>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smtClean="0">
                <a:ln>
                  <a:noFill/>
                </a:ln>
                <a:gradFill>
                  <a:gsLst>
                    <a:gs pos="0">
                      <a:srgbClr val="6E6E73"/>
                    </a:gs>
                    <a:gs pos="100000">
                      <a:srgbClr val="6E6E73"/>
                    </a:gs>
                  </a:gsLst>
                  <a:lin ang="5400000" scaled="0"/>
                </a:gradFill>
                <a:effectLst/>
                <a:uLnTx/>
                <a:uFillTx/>
                <a:latin typeface="Segoe UI"/>
                <a:ea typeface="+mn-ea"/>
                <a:cs typeface="+mn-cs"/>
              </a:rPr>
              <a:t/>
            </a:r>
            <a:br>
              <a:rPr kumimoji="0" lang="en-US" sz="2000" b="0" i="0" u="none" strike="noStrike" kern="0" cap="none" spc="0" normalizeH="0" baseline="0" noProof="0" dirty="0" smtClean="0">
                <a:ln>
                  <a:noFill/>
                </a:ln>
                <a:gradFill>
                  <a:gsLst>
                    <a:gs pos="0">
                      <a:srgbClr val="6E6E73"/>
                    </a:gs>
                    <a:gs pos="100000">
                      <a:srgbClr val="6E6E73"/>
                    </a:gs>
                  </a:gsLst>
                  <a:lin ang="5400000" scaled="0"/>
                </a:gradFill>
                <a:effectLst/>
                <a:uLnTx/>
                <a:uFillTx/>
                <a:latin typeface="Segoe UI"/>
                <a:ea typeface="+mn-ea"/>
                <a:cs typeface="+mn-cs"/>
              </a:rPr>
            </a:br>
            <a:r>
              <a:rPr kumimoji="0" lang="en-US" sz="2000" b="0" i="0" u="none" strike="noStrike" kern="0" cap="none" spc="0" normalizeH="0" baseline="0" noProof="0" dirty="0" smtClean="0">
                <a:ln>
                  <a:noFill/>
                </a:ln>
                <a:gradFill>
                  <a:gsLst>
                    <a:gs pos="0">
                      <a:srgbClr val="6E6E73"/>
                    </a:gs>
                    <a:gs pos="100000">
                      <a:srgbClr val="6E6E73"/>
                    </a:gs>
                  </a:gsLst>
                  <a:lin ang="5400000" scaled="0"/>
                </a:gradFill>
                <a:effectLst/>
                <a:uLnTx/>
                <a:uFillTx/>
                <a:latin typeface="Segoe UI"/>
                <a:ea typeface="+mn-ea"/>
                <a:cs typeface="+mn-cs"/>
              </a:rPr>
              <a:t>On-Premises</a:t>
            </a:r>
          </a:p>
        </p:txBody>
      </p:sp>
      <p:grpSp>
        <p:nvGrpSpPr>
          <p:cNvPr id="32" name="Group 31"/>
          <p:cNvGrpSpPr/>
          <p:nvPr/>
        </p:nvGrpSpPr>
        <p:grpSpPr>
          <a:xfrm>
            <a:off x="10267513" y="4823512"/>
            <a:ext cx="1305366" cy="1092574"/>
            <a:chOff x="5900414" y="2022825"/>
            <a:chExt cx="860677" cy="720375"/>
          </a:xfrm>
        </p:grpSpPr>
        <p:grpSp>
          <p:nvGrpSpPr>
            <p:cNvPr id="33" name="Group 86"/>
            <p:cNvGrpSpPr>
              <a:grpSpLocks noChangeAspect="1"/>
            </p:cNvGrpSpPr>
            <p:nvPr/>
          </p:nvGrpSpPr>
          <p:grpSpPr bwMode="auto">
            <a:xfrm>
              <a:off x="6414823" y="2022825"/>
              <a:ext cx="346268" cy="717109"/>
              <a:chOff x="3383" y="1210"/>
              <a:chExt cx="916" cy="1897"/>
            </a:xfrm>
            <a:solidFill>
              <a:srgbClr val="00AFF0"/>
            </a:solidFill>
          </p:grpSpPr>
          <p:sp>
            <p:nvSpPr>
              <p:cNvPr id="45" name="Freeform 87"/>
              <p:cNvSpPr>
                <a:spLocks/>
              </p:cNvSpPr>
              <p:nvPr/>
            </p:nvSpPr>
            <p:spPr bwMode="auto">
              <a:xfrm>
                <a:off x="3562" y="2237"/>
                <a:ext cx="553" cy="147"/>
              </a:xfrm>
              <a:custGeom>
                <a:avLst/>
                <a:gdLst>
                  <a:gd name="T0" fmla="*/ 230 w 234"/>
                  <a:gd name="T1" fmla="*/ 0 h 62"/>
                  <a:gd name="T2" fmla="*/ 199 w 234"/>
                  <a:gd name="T3" fmla="*/ 0 h 62"/>
                  <a:gd name="T4" fmla="*/ 134 w 234"/>
                  <a:gd name="T5" fmla="*/ 0 h 62"/>
                  <a:gd name="T6" fmla="*/ 76 w 234"/>
                  <a:gd name="T7" fmla="*/ 0 h 62"/>
                  <a:gd name="T8" fmla="*/ 27 w 234"/>
                  <a:gd name="T9" fmla="*/ 0 h 62"/>
                  <a:gd name="T10" fmla="*/ 2 w 234"/>
                  <a:gd name="T11" fmla="*/ 0 h 62"/>
                  <a:gd name="T12" fmla="*/ 0 w 234"/>
                  <a:gd name="T13" fmla="*/ 4 h 62"/>
                  <a:gd name="T14" fmla="*/ 0 w 234"/>
                  <a:gd name="T15" fmla="*/ 59 h 62"/>
                  <a:gd name="T16" fmla="*/ 2 w 234"/>
                  <a:gd name="T17" fmla="*/ 62 h 62"/>
                  <a:gd name="T18" fmla="*/ 34 w 234"/>
                  <a:gd name="T19" fmla="*/ 62 h 62"/>
                  <a:gd name="T20" fmla="*/ 99 w 234"/>
                  <a:gd name="T21" fmla="*/ 62 h 62"/>
                  <a:gd name="T22" fmla="*/ 157 w 234"/>
                  <a:gd name="T23" fmla="*/ 62 h 62"/>
                  <a:gd name="T24" fmla="*/ 209 w 234"/>
                  <a:gd name="T25" fmla="*/ 62 h 62"/>
                  <a:gd name="T26" fmla="*/ 230 w 234"/>
                  <a:gd name="T27" fmla="*/ 62 h 62"/>
                  <a:gd name="T28" fmla="*/ 234 w 234"/>
                  <a:gd name="T29" fmla="*/ 60 h 62"/>
                  <a:gd name="T30" fmla="*/ 234 w 234"/>
                  <a:gd name="T31" fmla="*/ 59 h 62"/>
                  <a:gd name="T32" fmla="*/ 234 w 234"/>
                  <a:gd name="T33" fmla="*/ 4 h 62"/>
                  <a:gd name="T34" fmla="*/ 230 w 234"/>
                  <a:gd name="T3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62">
                    <a:moveTo>
                      <a:pt x="230" y="0"/>
                    </a:moveTo>
                    <a:cubicBezTo>
                      <a:pt x="218" y="0"/>
                      <a:pt x="213" y="0"/>
                      <a:pt x="199" y="0"/>
                    </a:cubicBezTo>
                    <a:cubicBezTo>
                      <a:pt x="171" y="0"/>
                      <a:pt x="163" y="0"/>
                      <a:pt x="134" y="0"/>
                    </a:cubicBezTo>
                    <a:cubicBezTo>
                      <a:pt x="100" y="0"/>
                      <a:pt x="111" y="0"/>
                      <a:pt x="76" y="0"/>
                    </a:cubicBezTo>
                    <a:cubicBezTo>
                      <a:pt x="50" y="0"/>
                      <a:pt x="52" y="0"/>
                      <a:pt x="27" y="0"/>
                    </a:cubicBezTo>
                    <a:cubicBezTo>
                      <a:pt x="17" y="0"/>
                      <a:pt x="12" y="0"/>
                      <a:pt x="2" y="0"/>
                    </a:cubicBezTo>
                    <a:cubicBezTo>
                      <a:pt x="0" y="0"/>
                      <a:pt x="0" y="2"/>
                      <a:pt x="0" y="4"/>
                    </a:cubicBezTo>
                    <a:cubicBezTo>
                      <a:pt x="0" y="22"/>
                      <a:pt x="0" y="41"/>
                      <a:pt x="0" y="59"/>
                    </a:cubicBezTo>
                    <a:cubicBezTo>
                      <a:pt x="0" y="59"/>
                      <a:pt x="0" y="62"/>
                      <a:pt x="2" y="62"/>
                    </a:cubicBezTo>
                    <a:cubicBezTo>
                      <a:pt x="15" y="62"/>
                      <a:pt x="21" y="62"/>
                      <a:pt x="34" y="62"/>
                    </a:cubicBezTo>
                    <a:cubicBezTo>
                      <a:pt x="63" y="62"/>
                      <a:pt x="71" y="62"/>
                      <a:pt x="99" y="62"/>
                    </a:cubicBezTo>
                    <a:cubicBezTo>
                      <a:pt x="134" y="62"/>
                      <a:pt x="123" y="62"/>
                      <a:pt x="157" y="62"/>
                    </a:cubicBezTo>
                    <a:cubicBezTo>
                      <a:pt x="184" y="62"/>
                      <a:pt x="180" y="62"/>
                      <a:pt x="209" y="62"/>
                    </a:cubicBezTo>
                    <a:cubicBezTo>
                      <a:pt x="215" y="62"/>
                      <a:pt x="224" y="62"/>
                      <a:pt x="230" y="62"/>
                    </a:cubicBezTo>
                    <a:cubicBezTo>
                      <a:pt x="232" y="62"/>
                      <a:pt x="232" y="62"/>
                      <a:pt x="234" y="60"/>
                    </a:cubicBezTo>
                    <a:cubicBezTo>
                      <a:pt x="234" y="59"/>
                      <a:pt x="234" y="59"/>
                      <a:pt x="234" y="59"/>
                    </a:cubicBezTo>
                    <a:cubicBezTo>
                      <a:pt x="234" y="41"/>
                      <a:pt x="234" y="22"/>
                      <a:pt x="234" y="4"/>
                    </a:cubicBezTo>
                    <a:cubicBezTo>
                      <a:pt x="234" y="2"/>
                      <a:pt x="232" y="0"/>
                      <a:pt x="23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18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000000"/>
                  </a:solidFill>
                  <a:effectLst/>
                  <a:uLnTx/>
                  <a:uFillTx/>
                </a:endParaRPr>
              </a:p>
            </p:txBody>
          </p:sp>
          <p:sp>
            <p:nvSpPr>
              <p:cNvPr id="46" name="Freeform 88"/>
              <p:cNvSpPr>
                <a:spLocks/>
              </p:cNvSpPr>
              <p:nvPr/>
            </p:nvSpPr>
            <p:spPr bwMode="auto">
              <a:xfrm>
                <a:off x="3562" y="1999"/>
                <a:ext cx="553" cy="146"/>
              </a:xfrm>
              <a:custGeom>
                <a:avLst/>
                <a:gdLst>
                  <a:gd name="T0" fmla="*/ 230 w 234"/>
                  <a:gd name="T1" fmla="*/ 0 h 62"/>
                  <a:gd name="T2" fmla="*/ 199 w 234"/>
                  <a:gd name="T3" fmla="*/ 0 h 62"/>
                  <a:gd name="T4" fmla="*/ 134 w 234"/>
                  <a:gd name="T5" fmla="*/ 0 h 62"/>
                  <a:gd name="T6" fmla="*/ 76 w 234"/>
                  <a:gd name="T7" fmla="*/ 0 h 62"/>
                  <a:gd name="T8" fmla="*/ 27 w 234"/>
                  <a:gd name="T9" fmla="*/ 0 h 62"/>
                  <a:gd name="T10" fmla="*/ 2 w 234"/>
                  <a:gd name="T11" fmla="*/ 0 h 62"/>
                  <a:gd name="T12" fmla="*/ 0 w 234"/>
                  <a:gd name="T13" fmla="*/ 4 h 62"/>
                  <a:gd name="T14" fmla="*/ 0 w 234"/>
                  <a:gd name="T15" fmla="*/ 58 h 62"/>
                  <a:gd name="T16" fmla="*/ 2 w 234"/>
                  <a:gd name="T17" fmla="*/ 62 h 62"/>
                  <a:gd name="T18" fmla="*/ 34 w 234"/>
                  <a:gd name="T19" fmla="*/ 62 h 62"/>
                  <a:gd name="T20" fmla="*/ 99 w 234"/>
                  <a:gd name="T21" fmla="*/ 62 h 62"/>
                  <a:gd name="T22" fmla="*/ 157 w 234"/>
                  <a:gd name="T23" fmla="*/ 62 h 62"/>
                  <a:gd name="T24" fmla="*/ 209 w 234"/>
                  <a:gd name="T25" fmla="*/ 62 h 62"/>
                  <a:gd name="T26" fmla="*/ 230 w 234"/>
                  <a:gd name="T27" fmla="*/ 62 h 62"/>
                  <a:gd name="T28" fmla="*/ 234 w 234"/>
                  <a:gd name="T29" fmla="*/ 62 h 62"/>
                  <a:gd name="T30" fmla="*/ 234 w 234"/>
                  <a:gd name="T31" fmla="*/ 58 h 62"/>
                  <a:gd name="T32" fmla="*/ 234 w 234"/>
                  <a:gd name="T33" fmla="*/ 4 h 62"/>
                  <a:gd name="T34" fmla="*/ 230 w 234"/>
                  <a:gd name="T3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62">
                    <a:moveTo>
                      <a:pt x="230" y="0"/>
                    </a:moveTo>
                    <a:cubicBezTo>
                      <a:pt x="218" y="0"/>
                      <a:pt x="213" y="0"/>
                      <a:pt x="199" y="0"/>
                    </a:cubicBezTo>
                    <a:cubicBezTo>
                      <a:pt x="171" y="0"/>
                      <a:pt x="163" y="0"/>
                      <a:pt x="134" y="0"/>
                    </a:cubicBezTo>
                    <a:cubicBezTo>
                      <a:pt x="100" y="0"/>
                      <a:pt x="111" y="0"/>
                      <a:pt x="76" y="0"/>
                    </a:cubicBezTo>
                    <a:cubicBezTo>
                      <a:pt x="50" y="0"/>
                      <a:pt x="52" y="0"/>
                      <a:pt x="27" y="0"/>
                    </a:cubicBezTo>
                    <a:cubicBezTo>
                      <a:pt x="17" y="0"/>
                      <a:pt x="12" y="0"/>
                      <a:pt x="2" y="0"/>
                    </a:cubicBezTo>
                    <a:cubicBezTo>
                      <a:pt x="0" y="0"/>
                      <a:pt x="0" y="2"/>
                      <a:pt x="0" y="4"/>
                    </a:cubicBezTo>
                    <a:cubicBezTo>
                      <a:pt x="0" y="21"/>
                      <a:pt x="0" y="41"/>
                      <a:pt x="0" y="58"/>
                    </a:cubicBezTo>
                    <a:cubicBezTo>
                      <a:pt x="0" y="60"/>
                      <a:pt x="0" y="62"/>
                      <a:pt x="2" y="62"/>
                    </a:cubicBezTo>
                    <a:cubicBezTo>
                      <a:pt x="15" y="62"/>
                      <a:pt x="21" y="62"/>
                      <a:pt x="34" y="62"/>
                    </a:cubicBezTo>
                    <a:cubicBezTo>
                      <a:pt x="63" y="62"/>
                      <a:pt x="71" y="62"/>
                      <a:pt x="99" y="62"/>
                    </a:cubicBezTo>
                    <a:cubicBezTo>
                      <a:pt x="134" y="62"/>
                      <a:pt x="123" y="62"/>
                      <a:pt x="157" y="62"/>
                    </a:cubicBezTo>
                    <a:cubicBezTo>
                      <a:pt x="184" y="62"/>
                      <a:pt x="180" y="62"/>
                      <a:pt x="209" y="62"/>
                    </a:cubicBezTo>
                    <a:cubicBezTo>
                      <a:pt x="215" y="62"/>
                      <a:pt x="224" y="62"/>
                      <a:pt x="230" y="62"/>
                    </a:cubicBezTo>
                    <a:cubicBezTo>
                      <a:pt x="232" y="62"/>
                      <a:pt x="232" y="62"/>
                      <a:pt x="234" y="62"/>
                    </a:cubicBezTo>
                    <a:cubicBezTo>
                      <a:pt x="234" y="60"/>
                      <a:pt x="234" y="60"/>
                      <a:pt x="234" y="58"/>
                    </a:cubicBezTo>
                    <a:cubicBezTo>
                      <a:pt x="234" y="41"/>
                      <a:pt x="234" y="21"/>
                      <a:pt x="234" y="4"/>
                    </a:cubicBezTo>
                    <a:cubicBezTo>
                      <a:pt x="234" y="2"/>
                      <a:pt x="232" y="0"/>
                      <a:pt x="23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18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000000"/>
                  </a:solidFill>
                  <a:effectLst/>
                  <a:uLnTx/>
                  <a:uFillTx/>
                </a:endParaRPr>
              </a:p>
            </p:txBody>
          </p:sp>
          <p:sp>
            <p:nvSpPr>
              <p:cNvPr id="47" name="Freeform 89"/>
              <p:cNvSpPr>
                <a:spLocks/>
              </p:cNvSpPr>
              <p:nvPr/>
            </p:nvSpPr>
            <p:spPr bwMode="auto">
              <a:xfrm>
                <a:off x="3562" y="1760"/>
                <a:ext cx="553" cy="147"/>
              </a:xfrm>
              <a:custGeom>
                <a:avLst/>
                <a:gdLst>
                  <a:gd name="T0" fmla="*/ 230 w 234"/>
                  <a:gd name="T1" fmla="*/ 0 h 62"/>
                  <a:gd name="T2" fmla="*/ 199 w 234"/>
                  <a:gd name="T3" fmla="*/ 0 h 62"/>
                  <a:gd name="T4" fmla="*/ 134 w 234"/>
                  <a:gd name="T5" fmla="*/ 0 h 62"/>
                  <a:gd name="T6" fmla="*/ 76 w 234"/>
                  <a:gd name="T7" fmla="*/ 0 h 62"/>
                  <a:gd name="T8" fmla="*/ 27 w 234"/>
                  <a:gd name="T9" fmla="*/ 0 h 62"/>
                  <a:gd name="T10" fmla="*/ 2 w 234"/>
                  <a:gd name="T11" fmla="*/ 0 h 62"/>
                  <a:gd name="T12" fmla="*/ 0 w 234"/>
                  <a:gd name="T13" fmla="*/ 4 h 62"/>
                  <a:gd name="T14" fmla="*/ 0 w 234"/>
                  <a:gd name="T15" fmla="*/ 58 h 62"/>
                  <a:gd name="T16" fmla="*/ 2 w 234"/>
                  <a:gd name="T17" fmla="*/ 62 h 62"/>
                  <a:gd name="T18" fmla="*/ 34 w 234"/>
                  <a:gd name="T19" fmla="*/ 62 h 62"/>
                  <a:gd name="T20" fmla="*/ 99 w 234"/>
                  <a:gd name="T21" fmla="*/ 62 h 62"/>
                  <a:gd name="T22" fmla="*/ 157 w 234"/>
                  <a:gd name="T23" fmla="*/ 62 h 62"/>
                  <a:gd name="T24" fmla="*/ 209 w 234"/>
                  <a:gd name="T25" fmla="*/ 62 h 62"/>
                  <a:gd name="T26" fmla="*/ 230 w 234"/>
                  <a:gd name="T27" fmla="*/ 62 h 62"/>
                  <a:gd name="T28" fmla="*/ 234 w 234"/>
                  <a:gd name="T29" fmla="*/ 60 h 62"/>
                  <a:gd name="T30" fmla="*/ 234 w 234"/>
                  <a:gd name="T31" fmla="*/ 58 h 62"/>
                  <a:gd name="T32" fmla="*/ 234 w 234"/>
                  <a:gd name="T33" fmla="*/ 4 h 62"/>
                  <a:gd name="T34" fmla="*/ 230 w 234"/>
                  <a:gd name="T3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62">
                    <a:moveTo>
                      <a:pt x="230" y="0"/>
                    </a:moveTo>
                    <a:cubicBezTo>
                      <a:pt x="218" y="0"/>
                      <a:pt x="213" y="0"/>
                      <a:pt x="199" y="0"/>
                    </a:cubicBezTo>
                    <a:cubicBezTo>
                      <a:pt x="171" y="0"/>
                      <a:pt x="163" y="0"/>
                      <a:pt x="134" y="0"/>
                    </a:cubicBezTo>
                    <a:cubicBezTo>
                      <a:pt x="100" y="0"/>
                      <a:pt x="111" y="0"/>
                      <a:pt x="76" y="0"/>
                    </a:cubicBezTo>
                    <a:cubicBezTo>
                      <a:pt x="50" y="0"/>
                      <a:pt x="52" y="0"/>
                      <a:pt x="27" y="0"/>
                    </a:cubicBezTo>
                    <a:cubicBezTo>
                      <a:pt x="17" y="0"/>
                      <a:pt x="12" y="0"/>
                      <a:pt x="2" y="0"/>
                    </a:cubicBezTo>
                    <a:cubicBezTo>
                      <a:pt x="0" y="0"/>
                      <a:pt x="0" y="2"/>
                      <a:pt x="0" y="4"/>
                    </a:cubicBezTo>
                    <a:cubicBezTo>
                      <a:pt x="0" y="21"/>
                      <a:pt x="0" y="40"/>
                      <a:pt x="0" y="58"/>
                    </a:cubicBezTo>
                    <a:cubicBezTo>
                      <a:pt x="0" y="60"/>
                      <a:pt x="0" y="62"/>
                      <a:pt x="2" y="62"/>
                    </a:cubicBezTo>
                    <a:cubicBezTo>
                      <a:pt x="15" y="62"/>
                      <a:pt x="21" y="62"/>
                      <a:pt x="34" y="62"/>
                    </a:cubicBezTo>
                    <a:cubicBezTo>
                      <a:pt x="63" y="62"/>
                      <a:pt x="71" y="62"/>
                      <a:pt x="99" y="62"/>
                    </a:cubicBezTo>
                    <a:cubicBezTo>
                      <a:pt x="134" y="62"/>
                      <a:pt x="123" y="62"/>
                      <a:pt x="157" y="62"/>
                    </a:cubicBezTo>
                    <a:cubicBezTo>
                      <a:pt x="184" y="62"/>
                      <a:pt x="180" y="62"/>
                      <a:pt x="209" y="62"/>
                    </a:cubicBezTo>
                    <a:cubicBezTo>
                      <a:pt x="215" y="62"/>
                      <a:pt x="224" y="62"/>
                      <a:pt x="230" y="62"/>
                    </a:cubicBezTo>
                    <a:cubicBezTo>
                      <a:pt x="232" y="62"/>
                      <a:pt x="232" y="62"/>
                      <a:pt x="234" y="60"/>
                    </a:cubicBezTo>
                    <a:cubicBezTo>
                      <a:pt x="234" y="60"/>
                      <a:pt x="234" y="60"/>
                      <a:pt x="234" y="58"/>
                    </a:cubicBezTo>
                    <a:cubicBezTo>
                      <a:pt x="234" y="40"/>
                      <a:pt x="234" y="21"/>
                      <a:pt x="234" y="4"/>
                    </a:cubicBezTo>
                    <a:cubicBezTo>
                      <a:pt x="234" y="2"/>
                      <a:pt x="232" y="0"/>
                      <a:pt x="23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18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000000"/>
                  </a:solidFill>
                  <a:effectLst/>
                  <a:uLnTx/>
                  <a:uFillTx/>
                </a:endParaRPr>
              </a:p>
            </p:txBody>
          </p:sp>
          <p:sp>
            <p:nvSpPr>
              <p:cNvPr id="48" name="Freeform 90"/>
              <p:cNvSpPr>
                <a:spLocks/>
              </p:cNvSpPr>
              <p:nvPr/>
            </p:nvSpPr>
            <p:spPr bwMode="auto">
              <a:xfrm>
                <a:off x="3562" y="1522"/>
                <a:ext cx="553" cy="141"/>
              </a:xfrm>
              <a:custGeom>
                <a:avLst/>
                <a:gdLst>
                  <a:gd name="T0" fmla="*/ 230 w 234"/>
                  <a:gd name="T1" fmla="*/ 0 h 60"/>
                  <a:gd name="T2" fmla="*/ 199 w 234"/>
                  <a:gd name="T3" fmla="*/ 0 h 60"/>
                  <a:gd name="T4" fmla="*/ 134 w 234"/>
                  <a:gd name="T5" fmla="*/ 0 h 60"/>
                  <a:gd name="T6" fmla="*/ 76 w 234"/>
                  <a:gd name="T7" fmla="*/ 0 h 60"/>
                  <a:gd name="T8" fmla="*/ 27 w 234"/>
                  <a:gd name="T9" fmla="*/ 0 h 60"/>
                  <a:gd name="T10" fmla="*/ 2 w 234"/>
                  <a:gd name="T11" fmla="*/ 0 h 60"/>
                  <a:gd name="T12" fmla="*/ 0 w 234"/>
                  <a:gd name="T13" fmla="*/ 4 h 60"/>
                  <a:gd name="T14" fmla="*/ 0 w 234"/>
                  <a:gd name="T15" fmla="*/ 57 h 60"/>
                  <a:gd name="T16" fmla="*/ 2 w 234"/>
                  <a:gd name="T17" fmla="*/ 60 h 60"/>
                  <a:gd name="T18" fmla="*/ 34 w 234"/>
                  <a:gd name="T19" fmla="*/ 60 h 60"/>
                  <a:gd name="T20" fmla="*/ 99 w 234"/>
                  <a:gd name="T21" fmla="*/ 60 h 60"/>
                  <a:gd name="T22" fmla="*/ 157 w 234"/>
                  <a:gd name="T23" fmla="*/ 60 h 60"/>
                  <a:gd name="T24" fmla="*/ 209 w 234"/>
                  <a:gd name="T25" fmla="*/ 60 h 60"/>
                  <a:gd name="T26" fmla="*/ 230 w 234"/>
                  <a:gd name="T27" fmla="*/ 60 h 60"/>
                  <a:gd name="T28" fmla="*/ 234 w 234"/>
                  <a:gd name="T29" fmla="*/ 58 h 60"/>
                  <a:gd name="T30" fmla="*/ 234 w 234"/>
                  <a:gd name="T31" fmla="*/ 57 h 60"/>
                  <a:gd name="T32" fmla="*/ 234 w 234"/>
                  <a:gd name="T33" fmla="*/ 4 h 60"/>
                  <a:gd name="T34" fmla="*/ 230 w 234"/>
                  <a:gd name="T3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60">
                    <a:moveTo>
                      <a:pt x="230" y="0"/>
                    </a:moveTo>
                    <a:cubicBezTo>
                      <a:pt x="218" y="0"/>
                      <a:pt x="213" y="0"/>
                      <a:pt x="199" y="0"/>
                    </a:cubicBezTo>
                    <a:cubicBezTo>
                      <a:pt x="171" y="0"/>
                      <a:pt x="163" y="0"/>
                      <a:pt x="134" y="0"/>
                    </a:cubicBezTo>
                    <a:cubicBezTo>
                      <a:pt x="100" y="0"/>
                      <a:pt x="111" y="0"/>
                      <a:pt x="76" y="0"/>
                    </a:cubicBezTo>
                    <a:cubicBezTo>
                      <a:pt x="50" y="0"/>
                      <a:pt x="52" y="0"/>
                      <a:pt x="27" y="0"/>
                    </a:cubicBezTo>
                    <a:cubicBezTo>
                      <a:pt x="17" y="0"/>
                      <a:pt x="12" y="0"/>
                      <a:pt x="2" y="0"/>
                    </a:cubicBezTo>
                    <a:cubicBezTo>
                      <a:pt x="0" y="0"/>
                      <a:pt x="0" y="2"/>
                      <a:pt x="0" y="4"/>
                    </a:cubicBezTo>
                    <a:cubicBezTo>
                      <a:pt x="0" y="21"/>
                      <a:pt x="0" y="40"/>
                      <a:pt x="0" y="57"/>
                    </a:cubicBezTo>
                    <a:cubicBezTo>
                      <a:pt x="0" y="58"/>
                      <a:pt x="0" y="60"/>
                      <a:pt x="2" y="60"/>
                    </a:cubicBezTo>
                    <a:cubicBezTo>
                      <a:pt x="15" y="60"/>
                      <a:pt x="21" y="60"/>
                      <a:pt x="34" y="60"/>
                    </a:cubicBezTo>
                    <a:cubicBezTo>
                      <a:pt x="63" y="60"/>
                      <a:pt x="71" y="60"/>
                      <a:pt x="99" y="60"/>
                    </a:cubicBezTo>
                    <a:cubicBezTo>
                      <a:pt x="134" y="60"/>
                      <a:pt x="123" y="60"/>
                      <a:pt x="157" y="60"/>
                    </a:cubicBezTo>
                    <a:cubicBezTo>
                      <a:pt x="184" y="60"/>
                      <a:pt x="180" y="60"/>
                      <a:pt x="209" y="60"/>
                    </a:cubicBezTo>
                    <a:cubicBezTo>
                      <a:pt x="215" y="60"/>
                      <a:pt x="224" y="60"/>
                      <a:pt x="230" y="60"/>
                    </a:cubicBezTo>
                    <a:cubicBezTo>
                      <a:pt x="232" y="60"/>
                      <a:pt x="232" y="60"/>
                      <a:pt x="234" y="58"/>
                    </a:cubicBezTo>
                    <a:cubicBezTo>
                      <a:pt x="234" y="58"/>
                      <a:pt x="234" y="58"/>
                      <a:pt x="234" y="57"/>
                    </a:cubicBezTo>
                    <a:cubicBezTo>
                      <a:pt x="234" y="40"/>
                      <a:pt x="234" y="21"/>
                      <a:pt x="234" y="4"/>
                    </a:cubicBezTo>
                    <a:cubicBezTo>
                      <a:pt x="234" y="2"/>
                      <a:pt x="232" y="0"/>
                      <a:pt x="23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18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000000"/>
                  </a:solidFill>
                  <a:effectLst/>
                  <a:uLnTx/>
                  <a:uFillTx/>
                </a:endParaRPr>
              </a:p>
            </p:txBody>
          </p:sp>
          <p:sp>
            <p:nvSpPr>
              <p:cNvPr id="49" name="Freeform 91"/>
              <p:cNvSpPr>
                <a:spLocks noEditPoints="1"/>
              </p:cNvSpPr>
              <p:nvPr/>
            </p:nvSpPr>
            <p:spPr bwMode="auto">
              <a:xfrm>
                <a:off x="3383" y="1210"/>
                <a:ext cx="916" cy="1897"/>
              </a:xfrm>
              <a:custGeom>
                <a:avLst/>
                <a:gdLst>
                  <a:gd name="T0" fmla="*/ 366 w 388"/>
                  <a:gd name="T1" fmla="*/ 38 h 803"/>
                  <a:gd name="T2" fmla="*/ 334 w 388"/>
                  <a:gd name="T3" fmla="*/ 16 h 803"/>
                  <a:gd name="T4" fmla="*/ 285 w 388"/>
                  <a:gd name="T5" fmla="*/ 0 h 803"/>
                  <a:gd name="T6" fmla="*/ 103 w 388"/>
                  <a:gd name="T7" fmla="*/ 0 h 803"/>
                  <a:gd name="T8" fmla="*/ 54 w 388"/>
                  <a:gd name="T9" fmla="*/ 16 h 803"/>
                  <a:gd name="T10" fmla="*/ 22 w 388"/>
                  <a:gd name="T11" fmla="*/ 38 h 803"/>
                  <a:gd name="T12" fmla="*/ 0 w 388"/>
                  <a:gd name="T13" fmla="*/ 81 h 803"/>
                  <a:gd name="T14" fmla="*/ 0 w 388"/>
                  <a:gd name="T15" fmla="*/ 776 h 803"/>
                  <a:gd name="T16" fmla="*/ 27 w 388"/>
                  <a:gd name="T17" fmla="*/ 803 h 803"/>
                  <a:gd name="T18" fmla="*/ 361 w 388"/>
                  <a:gd name="T19" fmla="*/ 803 h 803"/>
                  <a:gd name="T20" fmla="*/ 388 w 388"/>
                  <a:gd name="T21" fmla="*/ 776 h 803"/>
                  <a:gd name="T22" fmla="*/ 388 w 388"/>
                  <a:gd name="T23" fmla="*/ 81 h 803"/>
                  <a:gd name="T24" fmla="*/ 366 w 388"/>
                  <a:gd name="T25" fmla="*/ 38 h 803"/>
                  <a:gd name="T26" fmla="*/ 356 w 388"/>
                  <a:gd name="T27" fmla="*/ 756 h 803"/>
                  <a:gd name="T28" fmla="*/ 30 w 388"/>
                  <a:gd name="T29" fmla="*/ 756 h 803"/>
                  <a:gd name="T30" fmla="*/ 30 w 388"/>
                  <a:gd name="T31" fmla="*/ 731 h 803"/>
                  <a:gd name="T32" fmla="*/ 356 w 388"/>
                  <a:gd name="T33" fmla="*/ 731 h 803"/>
                  <a:gd name="T34" fmla="*/ 356 w 388"/>
                  <a:gd name="T35" fmla="*/ 756 h 803"/>
                  <a:gd name="T36" fmla="*/ 31 w 388"/>
                  <a:gd name="T37" fmla="*/ 676 h 803"/>
                  <a:gd name="T38" fmla="*/ 55 w 388"/>
                  <a:gd name="T39" fmla="*/ 652 h 803"/>
                  <a:gd name="T40" fmla="*/ 79 w 388"/>
                  <a:gd name="T41" fmla="*/ 676 h 803"/>
                  <a:gd name="T42" fmla="*/ 55 w 388"/>
                  <a:gd name="T43" fmla="*/ 700 h 803"/>
                  <a:gd name="T44" fmla="*/ 31 w 388"/>
                  <a:gd name="T45" fmla="*/ 676 h 803"/>
                  <a:gd name="T46" fmla="*/ 120 w 388"/>
                  <a:gd name="T47" fmla="*/ 676 h 803"/>
                  <a:gd name="T48" fmla="*/ 144 w 388"/>
                  <a:gd name="T49" fmla="*/ 652 h 803"/>
                  <a:gd name="T50" fmla="*/ 168 w 388"/>
                  <a:gd name="T51" fmla="*/ 676 h 803"/>
                  <a:gd name="T52" fmla="*/ 144 w 388"/>
                  <a:gd name="T53" fmla="*/ 700 h 803"/>
                  <a:gd name="T54" fmla="*/ 120 w 388"/>
                  <a:gd name="T55" fmla="*/ 676 h 803"/>
                  <a:gd name="T56" fmla="*/ 356 w 388"/>
                  <a:gd name="T57" fmla="*/ 615 h 803"/>
                  <a:gd name="T58" fmla="*/ 30 w 388"/>
                  <a:gd name="T59" fmla="*/ 615 h 803"/>
                  <a:gd name="T60" fmla="*/ 30 w 388"/>
                  <a:gd name="T61" fmla="*/ 588 h 803"/>
                  <a:gd name="T62" fmla="*/ 356 w 388"/>
                  <a:gd name="T63" fmla="*/ 588 h 803"/>
                  <a:gd name="T64" fmla="*/ 356 w 388"/>
                  <a:gd name="T65" fmla="*/ 615 h 803"/>
                  <a:gd name="T66" fmla="*/ 356 w 388"/>
                  <a:gd name="T67" fmla="*/ 518 h 803"/>
                  <a:gd name="T68" fmla="*/ 331 w 388"/>
                  <a:gd name="T69" fmla="*/ 545 h 803"/>
                  <a:gd name="T70" fmla="*/ 318 w 388"/>
                  <a:gd name="T71" fmla="*/ 545 h 803"/>
                  <a:gd name="T72" fmla="*/ 216 w 388"/>
                  <a:gd name="T73" fmla="*/ 545 h 803"/>
                  <a:gd name="T74" fmla="*/ 143 w 388"/>
                  <a:gd name="T75" fmla="*/ 545 h 803"/>
                  <a:gd name="T76" fmla="*/ 51 w 388"/>
                  <a:gd name="T77" fmla="*/ 545 h 803"/>
                  <a:gd name="T78" fmla="*/ 46 w 388"/>
                  <a:gd name="T79" fmla="*/ 545 h 803"/>
                  <a:gd name="T80" fmla="*/ 30 w 388"/>
                  <a:gd name="T81" fmla="*/ 518 h 803"/>
                  <a:gd name="T82" fmla="*/ 30 w 388"/>
                  <a:gd name="T83" fmla="*/ 113 h 803"/>
                  <a:gd name="T84" fmla="*/ 57 w 388"/>
                  <a:gd name="T85" fmla="*/ 86 h 803"/>
                  <a:gd name="T86" fmla="*/ 329 w 388"/>
                  <a:gd name="T87" fmla="*/ 86 h 803"/>
                  <a:gd name="T88" fmla="*/ 356 w 388"/>
                  <a:gd name="T89" fmla="*/ 113 h 803"/>
                  <a:gd name="T90" fmla="*/ 356 w 388"/>
                  <a:gd name="T91" fmla="*/ 518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8" h="803">
                    <a:moveTo>
                      <a:pt x="366" y="38"/>
                    </a:moveTo>
                    <a:cubicBezTo>
                      <a:pt x="334" y="16"/>
                      <a:pt x="334" y="16"/>
                      <a:pt x="334" y="16"/>
                    </a:cubicBezTo>
                    <a:cubicBezTo>
                      <a:pt x="322" y="7"/>
                      <a:pt x="300" y="0"/>
                      <a:pt x="285" y="0"/>
                    </a:cubicBezTo>
                    <a:cubicBezTo>
                      <a:pt x="103" y="0"/>
                      <a:pt x="103" y="0"/>
                      <a:pt x="103" y="0"/>
                    </a:cubicBezTo>
                    <a:cubicBezTo>
                      <a:pt x="88" y="0"/>
                      <a:pt x="66" y="7"/>
                      <a:pt x="54" y="16"/>
                    </a:cubicBezTo>
                    <a:cubicBezTo>
                      <a:pt x="22" y="38"/>
                      <a:pt x="22" y="38"/>
                      <a:pt x="22" y="38"/>
                    </a:cubicBezTo>
                    <a:cubicBezTo>
                      <a:pt x="10" y="47"/>
                      <a:pt x="0" y="66"/>
                      <a:pt x="0" y="81"/>
                    </a:cubicBezTo>
                    <a:cubicBezTo>
                      <a:pt x="0" y="776"/>
                      <a:pt x="0" y="776"/>
                      <a:pt x="0" y="776"/>
                    </a:cubicBezTo>
                    <a:cubicBezTo>
                      <a:pt x="0" y="791"/>
                      <a:pt x="12" y="803"/>
                      <a:pt x="27" y="803"/>
                    </a:cubicBezTo>
                    <a:cubicBezTo>
                      <a:pt x="361" y="803"/>
                      <a:pt x="361" y="803"/>
                      <a:pt x="361" y="803"/>
                    </a:cubicBezTo>
                    <a:cubicBezTo>
                      <a:pt x="376" y="803"/>
                      <a:pt x="388" y="791"/>
                      <a:pt x="388" y="776"/>
                    </a:cubicBezTo>
                    <a:cubicBezTo>
                      <a:pt x="388" y="81"/>
                      <a:pt x="388" y="81"/>
                      <a:pt x="388" y="81"/>
                    </a:cubicBezTo>
                    <a:cubicBezTo>
                      <a:pt x="388" y="66"/>
                      <a:pt x="378" y="47"/>
                      <a:pt x="366" y="38"/>
                    </a:cubicBezTo>
                    <a:close/>
                    <a:moveTo>
                      <a:pt x="356" y="756"/>
                    </a:moveTo>
                    <a:cubicBezTo>
                      <a:pt x="94" y="756"/>
                      <a:pt x="40" y="756"/>
                      <a:pt x="30" y="756"/>
                    </a:cubicBezTo>
                    <a:cubicBezTo>
                      <a:pt x="30" y="731"/>
                      <a:pt x="30" y="731"/>
                      <a:pt x="30" y="731"/>
                    </a:cubicBezTo>
                    <a:cubicBezTo>
                      <a:pt x="292" y="731"/>
                      <a:pt x="346" y="731"/>
                      <a:pt x="356" y="731"/>
                    </a:cubicBezTo>
                    <a:cubicBezTo>
                      <a:pt x="356" y="756"/>
                      <a:pt x="356" y="756"/>
                      <a:pt x="356" y="756"/>
                    </a:cubicBezTo>
                    <a:close/>
                    <a:moveTo>
                      <a:pt x="31" y="676"/>
                    </a:moveTo>
                    <a:cubicBezTo>
                      <a:pt x="31" y="663"/>
                      <a:pt x="42" y="652"/>
                      <a:pt x="55" y="652"/>
                    </a:cubicBezTo>
                    <a:cubicBezTo>
                      <a:pt x="68" y="652"/>
                      <a:pt x="79" y="663"/>
                      <a:pt x="79" y="676"/>
                    </a:cubicBezTo>
                    <a:cubicBezTo>
                      <a:pt x="79" y="689"/>
                      <a:pt x="68" y="700"/>
                      <a:pt x="55" y="700"/>
                    </a:cubicBezTo>
                    <a:cubicBezTo>
                      <a:pt x="42" y="700"/>
                      <a:pt x="31" y="689"/>
                      <a:pt x="31" y="676"/>
                    </a:cubicBezTo>
                    <a:close/>
                    <a:moveTo>
                      <a:pt x="120" y="676"/>
                    </a:moveTo>
                    <a:cubicBezTo>
                      <a:pt x="120" y="663"/>
                      <a:pt x="130" y="652"/>
                      <a:pt x="144" y="652"/>
                    </a:cubicBezTo>
                    <a:cubicBezTo>
                      <a:pt x="157" y="652"/>
                      <a:pt x="168" y="663"/>
                      <a:pt x="168" y="676"/>
                    </a:cubicBezTo>
                    <a:cubicBezTo>
                      <a:pt x="168" y="689"/>
                      <a:pt x="157" y="700"/>
                      <a:pt x="144" y="700"/>
                    </a:cubicBezTo>
                    <a:cubicBezTo>
                      <a:pt x="130" y="700"/>
                      <a:pt x="120" y="689"/>
                      <a:pt x="120" y="676"/>
                    </a:cubicBezTo>
                    <a:close/>
                    <a:moveTo>
                      <a:pt x="356" y="615"/>
                    </a:moveTo>
                    <a:cubicBezTo>
                      <a:pt x="94" y="615"/>
                      <a:pt x="40" y="615"/>
                      <a:pt x="30" y="615"/>
                    </a:cubicBezTo>
                    <a:cubicBezTo>
                      <a:pt x="30" y="588"/>
                      <a:pt x="30" y="588"/>
                      <a:pt x="30" y="588"/>
                    </a:cubicBezTo>
                    <a:cubicBezTo>
                      <a:pt x="292" y="588"/>
                      <a:pt x="346" y="588"/>
                      <a:pt x="356" y="588"/>
                    </a:cubicBezTo>
                    <a:cubicBezTo>
                      <a:pt x="356" y="615"/>
                      <a:pt x="356" y="615"/>
                      <a:pt x="356" y="615"/>
                    </a:cubicBezTo>
                    <a:close/>
                    <a:moveTo>
                      <a:pt x="356" y="518"/>
                    </a:moveTo>
                    <a:cubicBezTo>
                      <a:pt x="356" y="533"/>
                      <a:pt x="345" y="545"/>
                      <a:pt x="331" y="545"/>
                    </a:cubicBezTo>
                    <a:cubicBezTo>
                      <a:pt x="331" y="545"/>
                      <a:pt x="331" y="545"/>
                      <a:pt x="318" y="545"/>
                    </a:cubicBezTo>
                    <a:cubicBezTo>
                      <a:pt x="285" y="545"/>
                      <a:pt x="251" y="545"/>
                      <a:pt x="216" y="545"/>
                    </a:cubicBezTo>
                    <a:cubicBezTo>
                      <a:pt x="178" y="545"/>
                      <a:pt x="183" y="545"/>
                      <a:pt x="143" y="545"/>
                    </a:cubicBezTo>
                    <a:cubicBezTo>
                      <a:pt x="112" y="545"/>
                      <a:pt x="82" y="545"/>
                      <a:pt x="51" y="545"/>
                    </a:cubicBezTo>
                    <a:cubicBezTo>
                      <a:pt x="46" y="545"/>
                      <a:pt x="46" y="545"/>
                      <a:pt x="46" y="545"/>
                    </a:cubicBezTo>
                    <a:cubicBezTo>
                      <a:pt x="37" y="545"/>
                      <a:pt x="30" y="533"/>
                      <a:pt x="30" y="518"/>
                    </a:cubicBezTo>
                    <a:cubicBezTo>
                      <a:pt x="30" y="113"/>
                      <a:pt x="30" y="113"/>
                      <a:pt x="30" y="113"/>
                    </a:cubicBezTo>
                    <a:cubicBezTo>
                      <a:pt x="30" y="98"/>
                      <a:pt x="42" y="86"/>
                      <a:pt x="57" y="86"/>
                    </a:cubicBezTo>
                    <a:cubicBezTo>
                      <a:pt x="329" y="86"/>
                      <a:pt x="329" y="86"/>
                      <a:pt x="329" y="86"/>
                    </a:cubicBezTo>
                    <a:cubicBezTo>
                      <a:pt x="344" y="86"/>
                      <a:pt x="356" y="98"/>
                      <a:pt x="356" y="113"/>
                    </a:cubicBezTo>
                    <a:lnTo>
                      <a:pt x="356" y="51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184"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smtClean="0">
                  <a:ln>
                    <a:noFill/>
                  </a:ln>
                  <a:solidFill>
                    <a:srgbClr val="000000"/>
                  </a:solidFill>
                  <a:effectLst/>
                  <a:uLnTx/>
                  <a:uFillTx/>
                </a:endParaRPr>
              </a:p>
            </p:txBody>
          </p:sp>
        </p:grpSp>
        <p:grpSp>
          <p:nvGrpSpPr>
            <p:cNvPr id="34" name="Group 33"/>
            <p:cNvGrpSpPr/>
            <p:nvPr/>
          </p:nvGrpSpPr>
          <p:grpSpPr>
            <a:xfrm>
              <a:off x="5900414" y="2043648"/>
              <a:ext cx="300523" cy="699552"/>
              <a:chOff x="5778097" y="2026386"/>
              <a:chExt cx="343041" cy="798525"/>
            </a:xfrm>
            <a:solidFill>
              <a:srgbClr val="00AFF0"/>
            </a:solidFill>
          </p:grpSpPr>
          <p:grpSp>
            <p:nvGrpSpPr>
              <p:cNvPr id="36" name="Group 35"/>
              <p:cNvGrpSpPr/>
              <p:nvPr/>
            </p:nvGrpSpPr>
            <p:grpSpPr>
              <a:xfrm>
                <a:off x="5778097" y="2026386"/>
                <a:ext cx="343041" cy="242039"/>
                <a:chOff x="5556250" y="2120900"/>
                <a:chExt cx="598488" cy="422275"/>
              </a:xfrm>
              <a:grpFill/>
            </p:grpSpPr>
            <p:sp>
              <p:nvSpPr>
                <p:cNvPr id="43" name="Freeform 5"/>
                <p:cNvSpPr>
                  <a:spLocks noEditPoints="1"/>
                </p:cNvSpPr>
                <p:nvPr/>
              </p:nvSpPr>
              <p:spPr bwMode="auto">
                <a:xfrm>
                  <a:off x="5556250" y="2120900"/>
                  <a:ext cx="598488" cy="422275"/>
                </a:xfrm>
                <a:custGeom>
                  <a:avLst/>
                  <a:gdLst>
                    <a:gd name="T0" fmla="*/ 53 w 157"/>
                    <a:gd name="T1" fmla="*/ 109 h 110"/>
                    <a:gd name="T2" fmla="*/ 27 w 157"/>
                    <a:gd name="T3" fmla="*/ 92 h 110"/>
                    <a:gd name="T4" fmla="*/ 30 w 157"/>
                    <a:gd name="T5" fmla="*/ 49 h 110"/>
                    <a:gd name="T6" fmla="*/ 41 w 157"/>
                    <a:gd name="T7" fmla="*/ 38 h 110"/>
                    <a:gd name="T8" fmla="*/ 48 w 157"/>
                    <a:gd name="T9" fmla="*/ 26 h 110"/>
                    <a:gd name="T10" fmla="*/ 48 w 157"/>
                    <a:gd name="T11" fmla="*/ 19 h 110"/>
                    <a:gd name="T12" fmla="*/ 45 w 157"/>
                    <a:gd name="T13" fmla="*/ 16 h 110"/>
                    <a:gd name="T14" fmla="*/ 43 w 157"/>
                    <a:gd name="T15" fmla="*/ 19 h 110"/>
                    <a:gd name="T16" fmla="*/ 32 w 157"/>
                    <a:gd name="T17" fmla="*/ 36 h 110"/>
                    <a:gd name="T18" fmla="*/ 19 w 157"/>
                    <a:gd name="T19" fmla="*/ 41 h 110"/>
                    <a:gd name="T20" fmla="*/ 7 w 157"/>
                    <a:gd name="T21" fmla="*/ 38 h 110"/>
                    <a:gd name="T22" fmla="*/ 8 w 157"/>
                    <a:gd name="T23" fmla="*/ 17 h 110"/>
                    <a:gd name="T24" fmla="*/ 26 w 157"/>
                    <a:gd name="T25" fmla="*/ 8 h 110"/>
                    <a:gd name="T26" fmla="*/ 75 w 157"/>
                    <a:gd name="T27" fmla="*/ 0 h 110"/>
                    <a:gd name="T28" fmla="*/ 105 w 157"/>
                    <a:gd name="T29" fmla="*/ 2 h 110"/>
                    <a:gd name="T30" fmla="*/ 143 w 157"/>
                    <a:gd name="T31" fmla="*/ 14 h 110"/>
                    <a:gd name="T32" fmla="*/ 151 w 157"/>
                    <a:gd name="T33" fmla="*/ 21 h 110"/>
                    <a:gd name="T34" fmla="*/ 138 w 157"/>
                    <a:gd name="T35" fmla="*/ 41 h 110"/>
                    <a:gd name="T36" fmla="*/ 115 w 157"/>
                    <a:gd name="T37" fmla="*/ 31 h 110"/>
                    <a:gd name="T38" fmla="*/ 112 w 157"/>
                    <a:gd name="T39" fmla="*/ 21 h 110"/>
                    <a:gd name="T40" fmla="*/ 111 w 157"/>
                    <a:gd name="T41" fmla="*/ 18 h 110"/>
                    <a:gd name="T42" fmla="*/ 109 w 157"/>
                    <a:gd name="T43" fmla="*/ 17 h 110"/>
                    <a:gd name="T44" fmla="*/ 107 w 157"/>
                    <a:gd name="T45" fmla="*/ 19 h 110"/>
                    <a:gd name="T46" fmla="*/ 107 w 157"/>
                    <a:gd name="T47" fmla="*/ 22 h 110"/>
                    <a:gd name="T48" fmla="*/ 108 w 157"/>
                    <a:gd name="T49" fmla="*/ 27 h 110"/>
                    <a:gd name="T50" fmla="*/ 114 w 157"/>
                    <a:gd name="T51" fmla="*/ 38 h 110"/>
                    <a:gd name="T52" fmla="*/ 128 w 157"/>
                    <a:gd name="T53" fmla="*/ 54 h 110"/>
                    <a:gd name="T54" fmla="*/ 128 w 157"/>
                    <a:gd name="T55" fmla="*/ 92 h 110"/>
                    <a:gd name="T56" fmla="*/ 102 w 157"/>
                    <a:gd name="T57" fmla="*/ 109 h 110"/>
                    <a:gd name="T58" fmla="*/ 53 w 157"/>
                    <a:gd name="T59" fmla="*/ 109 h 110"/>
                    <a:gd name="T60" fmla="*/ 77 w 157"/>
                    <a:gd name="T61" fmla="*/ 81 h 110"/>
                    <a:gd name="T62" fmla="*/ 102 w 157"/>
                    <a:gd name="T63" fmla="*/ 71 h 110"/>
                    <a:gd name="T64" fmla="*/ 104 w 157"/>
                    <a:gd name="T65" fmla="*/ 48 h 110"/>
                    <a:gd name="T66" fmla="*/ 91 w 157"/>
                    <a:gd name="T67" fmla="*/ 38 h 110"/>
                    <a:gd name="T68" fmla="*/ 54 w 157"/>
                    <a:gd name="T69" fmla="*/ 45 h 110"/>
                    <a:gd name="T70" fmla="*/ 53 w 157"/>
                    <a:gd name="T71" fmla="*/ 71 h 110"/>
                    <a:gd name="T72" fmla="*/ 77 w 157"/>
                    <a:gd name="T73" fmla="*/ 81 h 110"/>
                    <a:gd name="T74" fmla="*/ 78 w 157"/>
                    <a:gd name="T75" fmla="*/ 14 h 110"/>
                    <a:gd name="T76" fmla="*/ 78 w 157"/>
                    <a:gd name="T77" fmla="*/ 14 h 110"/>
                    <a:gd name="T78" fmla="*/ 65 w 157"/>
                    <a:gd name="T79" fmla="*/ 14 h 110"/>
                    <a:gd name="T80" fmla="*/ 61 w 157"/>
                    <a:gd name="T81" fmla="*/ 18 h 110"/>
                    <a:gd name="T82" fmla="*/ 61 w 157"/>
                    <a:gd name="T83" fmla="*/ 20 h 110"/>
                    <a:gd name="T84" fmla="*/ 62 w 157"/>
                    <a:gd name="T85" fmla="*/ 23 h 110"/>
                    <a:gd name="T86" fmla="*/ 65 w 157"/>
                    <a:gd name="T87" fmla="*/ 22 h 110"/>
                    <a:gd name="T88" fmla="*/ 90 w 157"/>
                    <a:gd name="T89" fmla="*/ 22 h 110"/>
                    <a:gd name="T90" fmla="*/ 93 w 157"/>
                    <a:gd name="T91" fmla="*/ 23 h 110"/>
                    <a:gd name="T92" fmla="*/ 94 w 157"/>
                    <a:gd name="T93" fmla="*/ 20 h 110"/>
                    <a:gd name="T94" fmla="*/ 94 w 157"/>
                    <a:gd name="T95" fmla="*/ 17 h 110"/>
                    <a:gd name="T96" fmla="*/ 90 w 157"/>
                    <a:gd name="T97" fmla="*/ 14 h 110"/>
                    <a:gd name="T98" fmla="*/ 78 w 157"/>
                    <a:gd name="T99" fmla="*/ 14 h 110"/>
                    <a:gd name="T100" fmla="*/ 78 w 157"/>
                    <a:gd name="T101" fmla="*/ 14 h 110"/>
                    <a:gd name="T102" fmla="*/ 78 w 157"/>
                    <a:gd name="T103"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7" h="110">
                      <a:moveTo>
                        <a:pt x="53" y="109"/>
                      </a:moveTo>
                      <a:cubicBezTo>
                        <a:pt x="40" y="109"/>
                        <a:pt x="30" y="104"/>
                        <a:pt x="27" y="92"/>
                      </a:cubicBezTo>
                      <a:cubicBezTo>
                        <a:pt x="24" y="78"/>
                        <a:pt x="23" y="63"/>
                        <a:pt x="30" y="49"/>
                      </a:cubicBezTo>
                      <a:cubicBezTo>
                        <a:pt x="32" y="44"/>
                        <a:pt x="36" y="41"/>
                        <a:pt x="41" y="38"/>
                      </a:cubicBezTo>
                      <a:cubicBezTo>
                        <a:pt x="46" y="36"/>
                        <a:pt x="49" y="32"/>
                        <a:pt x="48" y="26"/>
                      </a:cubicBezTo>
                      <a:cubicBezTo>
                        <a:pt x="47" y="24"/>
                        <a:pt x="48" y="22"/>
                        <a:pt x="48" y="19"/>
                      </a:cubicBezTo>
                      <a:cubicBezTo>
                        <a:pt x="48" y="18"/>
                        <a:pt x="46" y="17"/>
                        <a:pt x="45" y="16"/>
                      </a:cubicBezTo>
                      <a:cubicBezTo>
                        <a:pt x="45" y="17"/>
                        <a:pt x="43" y="19"/>
                        <a:pt x="43" y="19"/>
                      </a:cubicBezTo>
                      <a:cubicBezTo>
                        <a:pt x="44" y="29"/>
                        <a:pt x="39" y="33"/>
                        <a:pt x="32" y="36"/>
                      </a:cubicBezTo>
                      <a:cubicBezTo>
                        <a:pt x="27" y="38"/>
                        <a:pt x="23" y="40"/>
                        <a:pt x="19" y="41"/>
                      </a:cubicBezTo>
                      <a:cubicBezTo>
                        <a:pt x="15" y="42"/>
                        <a:pt x="10" y="41"/>
                        <a:pt x="7" y="38"/>
                      </a:cubicBezTo>
                      <a:cubicBezTo>
                        <a:pt x="0" y="32"/>
                        <a:pt x="0" y="22"/>
                        <a:pt x="8" y="17"/>
                      </a:cubicBezTo>
                      <a:cubicBezTo>
                        <a:pt x="14" y="13"/>
                        <a:pt x="20" y="11"/>
                        <a:pt x="26" y="8"/>
                      </a:cubicBezTo>
                      <a:cubicBezTo>
                        <a:pt x="42" y="2"/>
                        <a:pt x="58" y="0"/>
                        <a:pt x="75" y="0"/>
                      </a:cubicBezTo>
                      <a:cubicBezTo>
                        <a:pt x="85" y="0"/>
                        <a:pt x="95" y="1"/>
                        <a:pt x="105" y="2"/>
                      </a:cubicBezTo>
                      <a:cubicBezTo>
                        <a:pt x="118" y="4"/>
                        <a:pt x="131" y="8"/>
                        <a:pt x="143" y="14"/>
                      </a:cubicBezTo>
                      <a:cubicBezTo>
                        <a:pt x="146" y="16"/>
                        <a:pt x="149" y="18"/>
                        <a:pt x="151" y="21"/>
                      </a:cubicBezTo>
                      <a:cubicBezTo>
                        <a:pt x="157" y="31"/>
                        <a:pt x="150" y="41"/>
                        <a:pt x="138" y="41"/>
                      </a:cubicBezTo>
                      <a:cubicBezTo>
                        <a:pt x="130" y="40"/>
                        <a:pt x="122" y="37"/>
                        <a:pt x="115" y="31"/>
                      </a:cubicBezTo>
                      <a:cubicBezTo>
                        <a:pt x="113" y="28"/>
                        <a:pt x="111" y="25"/>
                        <a:pt x="112" y="21"/>
                      </a:cubicBezTo>
                      <a:cubicBezTo>
                        <a:pt x="112" y="20"/>
                        <a:pt x="112" y="19"/>
                        <a:pt x="111" y="18"/>
                      </a:cubicBezTo>
                      <a:cubicBezTo>
                        <a:pt x="111" y="18"/>
                        <a:pt x="110" y="17"/>
                        <a:pt x="109" y="17"/>
                      </a:cubicBezTo>
                      <a:cubicBezTo>
                        <a:pt x="109" y="16"/>
                        <a:pt x="107" y="18"/>
                        <a:pt x="107" y="19"/>
                      </a:cubicBezTo>
                      <a:cubicBezTo>
                        <a:pt x="107" y="20"/>
                        <a:pt x="107" y="21"/>
                        <a:pt x="107" y="22"/>
                      </a:cubicBezTo>
                      <a:cubicBezTo>
                        <a:pt x="107" y="23"/>
                        <a:pt x="108" y="25"/>
                        <a:pt x="108" y="27"/>
                      </a:cubicBezTo>
                      <a:cubicBezTo>
                        <a:pt x="106" y="33"/>
                        <a:pt x="109" y="35"/>
                        <a:pt x="114" y="38"/>
                      </a:cubicBezTo>
                      <a:cubicBezTo>
                        <a:pt x="120" y="42"/>
                        <a:pt x="125" y="47"/>
                        <a:pt x="128" y="54"/>
                      </a:cubicBezTo>
                      <a:cubicBezTo>
                        <a:pt x="130" y="60"/>
                        <a:pt x="130" y="86"/>
                        <a:pt x="128" y="92"/>
                      </a:cubicBezTo>
                      <a:cubicBezTo>
                        <a:pt x="124" y="102"/>
                        <a:pt x="115" y="110"/>
                        <a:pt x="102" y="109"/>
                      </a:cubicBezTo>
                      <a:cubicBezTo>
                        <a:pt x="98" y="109"/>
                        <a:pt x="61" y="109"/>
                        <a:pt x="53" y="109"/>
                      </a:cubicBezTo>
                      <a:close/>
                      <a:moveTo>
                        <a:pt x="77" y="81"/>
                      </a:moveTo>
                      <a:cubicBezTo>
                        <a:pt x="87" y="80"/>
                        <a:pt x="95" y="78"/>
                        <a:pt x="102" y="71"/>
                      </a:cubicBezTo>
                      <a:cubicBezTo>
                        <a:pt x="109" y="64"/>
                        <a:pt x="109" y="56"/>
                        <a:pt x="104" y="48"/>
                      </a:cubicBezTo>
                      <a:cubicBezTo>
                        <a:pt x="101" y="43"/>
                        <a:pt x="96" y="40"/>
                        <a:pt x="91" y="38"/>
                      </a:cubicBezTo>
                      <a:cubicBezTo>
                        <a:pt x="78" y="33"/>
                        <a:pt x="63" y="35"/>
                        <a:pt x="54" y="45"/>
                      </a:cubicBezTo>
                      <a:cubicBezTo>
                        <a:pt x="46" y="53"/>
                        <a:pt x="45" y="63"/>
                        <a:pt x="53" y="71"/>
                      </a:cubicBezTo>
                      <a:cubicBezTo>
                        <a:pt x="60" y="78"/>
                        <a:pt x="68" y="80"/>
                        <a:pt x="77" y="81"/>
                      </a:cubicBezTo>
                      <a:close/>
                      <a:moveTo>
                        <a:pt x="78" y="14"/>
                      </a:moveTo>
                      <a:cubicBezTo>
                        <a:pt x="78" y="14"/>
                        <a:pt x="78" y="14"/>
                        <a:pt x="78" y="14"/>
                      </a:cubicBezTo>
                      <a:cubicBezTo>
                        <a:pt x="73" y="14"/>
                        <a:pt x="69" y="14"/>
                        <a:pt x="65" y="14"/>
                      </a:cubicBezTo>
                      <a:cubicBezTo>
                        <a:pt x="62" y="14"/>
                        <a:pt x="61" y="15"/>
                        <a:pt x="61" y="18"/>
                      </a:cubicBezTo>
                      <a:cubicBezTo>
                        <a:pt x="61" y="18"/>
                        <a:pt x="61" y="19"/>
                        <a:pt x="61" y="20"/>
                      </a:cubicBezTo>
                      <a:cubicBezTo>
                        <a:pt x="61" y="21"/>
                        <a:pt x="61" y="22"/>
                        <a:pt x="62" y="23"/>
                      </a:cubicBezTo>
                      <a:cubicBezTo>
                        <a:pt x="63" y="22"/>
                        <a:pt x="64" y="22"/>
                        <a:pt x="65" y="22"/>
                      </a:cubicBezTo>
                      <a:cubicBezTo>
                        <a:pt x="71" y="17"/>
                        <a:pt x="84" y="17"/>
                        <a:pt x="90" y="22"/>
                      </a:cubicBezTo>
                      <a:cubicBezTo>
                        <a:pt x="91" y="22"/>
                        <a:pt x="92" y="23"/>
                        <a:pt x="93" y="23"/>
                      </a:cubicBezTo>
                      <a:cubicBezTo>
                        <a:pt x="94" y="22"/>
                        <a:pt x="94" y="21"/>
                        <a:pt x="94" y="20"/>
                      </a:cubicBezTo>
                      <a:cubicBezTo>
                        <a:pt x="94" y="19"/>
                        <a:pt x="94" y="18"/>
                        <a:pt x="94" y="17"/>
                      </a:cubicBezTo>
                      <a:cubicBezTo>
                        <a:pt x="94" y="15"/>
                        <a:pt x="93" y="14"/>
                        <a:pt x="90" y="14"/>
                      </a:cubicBezTo>
                      <a:cubicBezTo>
                        <a:pt x="86" y="14"/>
                        <a:pt x="82" y="14"/>
                        <a:pt x="78" y="14"/>
                      </a:cubicBezTo>
                      <a:close/>
                      <a:moveTo>
                        <a:pt x="78" y="14"/>
                      </a:moveTo>
                      <a:cubicBezTo>
                        <a:pt x="78" y="14"/>
                        <a:pt x="78" y="14"/>
                        <a:pt x="78"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sp>
              <p:nvSpPr>
                <p:cNvPr id="44" name="Freeform 6"/>
                <p:cNvSpPr>
                  <a:spLocks noEditPoints="1"/>
                </p:cNvSpPr>
                <p:nvPr/>
              </p:nvSpPr>
              <p:spPr bwMode="auto">
                <a:xfrm>
                  <a:off x="5784850" y="2281238"/>
                  <a:ext cx="138113" cy="100013"/>
                </a:xfrm>
                <a:custGeom>
                  <a:avLst/>
                  <a:gdLst>
                    <a:gd name="T0" fmla="*/ 19 w 36"/>
                    <a:gd name="T1" fmla="*/ 26 h 26"/>
                    <a:gd name="T2" fmla="*/ 5 w 36"/>
                    <a:gd name="T3" fmla="*/ 22 h 26"/>
                    <a:gd name="T4" fmla="*/ 5 w 36"/>
                    <a:gd name="T5" fmla="*/ 5 h 26"/>
                    <a:gd name="T6" fmla="*/ 29 w 36"/>
                    <a:gd name="T7" fmla="*/ 5 h 26"/>
                    <a:gd name="T8" fmla="*/ 28 w 36"/>
                    <a:gd name="T9" fmla="*/ 23 h 26"/>
                    <a:gd name="T10" fmla="*/ 19 w 36"/>
                    <a:gd name="T11" fmla="*/ 26 h 26"/>
                    <a:gd name="T12" fmla="*/ 19 w 36"/>
                    <a:gd name="T13" fmla="*/ 26 h 26"/>
                    <a:gd name="T14" fmla="*/ 19 w 36"/>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6">
                      <a:moveTo>
                        <a:pt x="19" y="26"/>
                      </a:moveTo>
                      <a:cubicBezTo>
                        <a:pt x="13" y="26"/>
                        <a:pt x="9" y="25"/>
                        <a:pt x="5" y="22"/>
                      </a:cubicBezTo>
                      <a:cubicBezTo>
                        <a:pt x="0" y="17"/>
                        <a:pt x="0" y="10"/>
                        <a:pt x="5" y="5"/>
                      </a:cubicBezTo>
                      <a:cubicBezTo>
                        <a:pt x="12" y="0"/>
                        <a:pt x="23" y="0"/>
                        <a:pt x="29" y="5"/>
                      </a:cubicBezTo>
                      <a:cubicBezTo>
                        <a:pt x="36" y="10"/>
                        <a:pt x="35" y="19"/>
                        <a:pt x="28" y="23"/>
                      </a:cubicBezTo>
                      <a:cubicBezTo>
                        <a:pt x="25" y="25"/>
                        <a:pt x="21" y="26"/>
                        <a:pt x="19" y="26"/>
                      </a:cubicBezTo>
                      <a:close/>
                      <a:moveTo>
                        <a:pt x="19" y="26"/>
                      </a:moveTo>
                      <a:cubicBezTo>
                        <a:pt x="19" y="26"/>
                        <a:pt x="19" y="26"/>
                        <a:pt x="19"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grpSp>
          <p:grpSp>
            <p:nvGrpSpPr>
              <p:cNvPr id="37" name="Group 36"/>
              <p:cNvGrpSpPr/>
              <p:nvPr/>
            </p:nvGrpSpPr>
            <p:grpSpPr>
              <a:xfrm>
                <a:off x="5778097" y="2301136"/>
                <a:ext cx="343041" cy="242039"/>
                <a:chOff x="5556250" y="2120900"/>
                <a:chExt cx="598488" cy="422275"/>
              </a:xfrm>
              <a:grpFill/>
            </p:grpSpPr>
            <p:sp>
              <p:nvSpPr>
                <p:cNvPr id="41" name="Freeform 5"/>
                <p:cNvSpPr>
                  <a:spLocks noEditPoints="1"/>
                </p:cNvSpPr>
                <p:nvPr/>
              </p:nvSpPr>
              <p:spPr bwMode="auto">
                <a:xfrm>
                  <a:off x="5556250" y="2120900"/>
                  <a:ext cx="598488" cy="422275"/>
                </a:xfrm>
                <a:custGeom>
                  <a:avLst/>
                  <a:gdLst>
                    <a:gd name="T0" fmla="*/ 53 w 157"/>
                    <a:gd name="T1" fmla="*/ 109 h 110"/>
                    <a:gd name="T2" fmla="*/ 27 w 157"/>
                    <a:gd name="T3" fmla="*/ 92 h 110"/>
                    <a:gd name="T4" fmla="*/ 30 w 157"/>
                    <a:gd name="T5" fmla="*/ 49 h 110"/>
                    <a:gd name="T6" fmla="*/ 41 w 157"/>
                    <a:gd name="T7" fmla="*/ 38 h 110"/>
                    <a:gd name="T8" fmla="*/ 48 w 157"/>
                    <a:gd name="T9" fmla="*/ 26 h 110"/>
                    <a:gd name="T10" fmla="*/ 48 w 157"/>
                    <a:gd name="T11" fmla="*/ 19 h 110"/>
                    <a:gd name="T12" fmla="*/ 45 w 157"/>
                    <a:gd name="T13" fmla="*/ 16 h 110"/>
                    <a:gd name="T14" fmla="*/ 43 w 157"/>
                    <a:gd name="T15" fmla="*/ 19 h 110"/>
                    <a:gd name="T16" fmla="*/ 32 w 157"/>
                    <a:gd name="T17" fmla="*/ 36 h 110"/>
                    <a:gd name="T18" fmla="*/ 19 w 157"/>
                    <a:gd name="T19" fmla="*/ 41 h 110"/>
                    <a:gd name="T20" fmla="*/ 7 w 157"/>
                    <a:gd name="T21" fmla="*/ 38 h 110"/>
                    <a:gd name="T22" fmla="*/ 8 w 157"/>
                    <a:gd name="T23" fmla="*/ 17 h 110"/>
                    <a:gd name="T24" fmla="*/ 26 w 157"/>
                    <a:gd name="T25" fmla="*/ 8 h 110"/>
                    <a:gd name="T26" fmla="*/ 75 w 157"/>
                    <a:gd name="T27" fmla="*/ 0 h 110"/>
                    <a:gd name="T28" fmla="*/ 105 w 157"/>
                    <a:gd name="T29" fmla="*/ 2 h 110"/>
                    <a:gd name="T30" fmla="*/ 143 w 157"/>
                    <a:gd name="T31" fmla="*/ 14 h 110"/>
                    <a:gd name="T32" fmla="*/ 151 w 157"/>
                    <a:gd name="T33" fmla="*/ 21 h 110"/>
                    <a:gd name="T34" fmla="*/ 138 w 157"/>
                    <a:gd name="T35" fmla="*/ 41 h 110"/>
                    <a:gd name="T36" fmla="*/ 115 w 157"/>
                    <a:gd name="T37" fmla="*/ 31 h 110"/>
                    <a:gd name="T38" fmla="*/ 112 w 157"/>
                    <a:gd name="T39" fmla="*/ 21 h 110"/>
                    <a:gd name="T40" fmla="*/ 111 w 157"/>
                    <a:gd name="T41" fmla="*/ 18 h 110"/>
                    <a:gd name="T42" fmla="*/ 109 w 157"/>
                    <a:gd name="T43" fmla="*/ 17 h 110"/>
                    <a:gd name="T44" fmla="*/ 107 w 157"/>
                    <a:gd name="T45" fmla="*/ 19 h 110"/>
                    <a:gd name="T46" fmla="*/ 107 w 157"/>
                    <a:gd name="T47" fmla="*/ 22 h 110"/>
                    <a:gd name="T48" fmla="*/ 108 w 157"/>
                    <a:gd name="T49" fmla="*/ 27 h 110"/>
                    <a:gd name="T50" fmla="*/ 114 w 157"/>
                    <a:gd name="T51" fmla="*/ 38 h 110"/>
                    <a:gd name="T52" fmla="*/ 128 w 157"/>
                    <a:gd name="T53" fmla="*/ 54 h 110"/>
                    <a:gd name="T54" fmla="*/ 128 w 157"/>
                    <a:gd name="T55" fmla="*/ 92 h 110"/>
                    <a:gd name="T56" fmla="*/ 102 w 157"/>
                    <a:gd name="T57" fmla="*/ 109 h 110"/>
                    <a:gd name="T58" fmla="*/ 53 w 157"/>
                    <a:gd name="T59" fmla="*/ 109 h 110"/>
                    <a:gd name="T60" fmla="*/ 77 w 157"/>
                    <a:gd name="T61" fmla="*/ 81 h 110"/>
                    <a:gd name="T62" fmla="*/ 102 w 157"/>
                    <a:gd name="T63" fmla="*/ 71 h 110"/>
                    <a:gd name="T64" fmla="*/ 104 w 157"/>
                    <a:gd name="T65" fmla="*/ 48 h 110"/>
                    <a:gd name="T66" fmla="*/ 91 w 157"/>
                    <a:gd name="T67" fmla="*/ 38 h 110"/>
                    <a:gd name="T68" fmla="*/ 54 w 157"/>
                    <a:gd name="T69" fmla="*/ 45 h 110"/>
                    <a:gd name="T70" fmla="*/ 53 w 157"/>
                    <a:gd name="T71" fmla="*/ 71 h 110"/>
                    <a:gd name="T72" fmla="*/ 77 w 157"/>
                    <a:gd name="T73" fmla="*/ 81 h 110"/>
                    <a:gd name="T74" fmla="*/ 78 w 157"/>
                    <a:gd name="T75" fmla="*/ 14 h 110"/>
                    <a:gd name="T76" fmla="*/ 78 w 157"/>
                    <a:gd name="T77" fmla="*/ 14 h 110"/>
                    <a:gd name="T78" fmla="*/ 65 w 157"/>
                    <a:gd name="T79" fmla="*/ 14 h 110"/>
                    <a:gd name="T80" fmla="*/ 61 w 157"/>
                    <a:gd name="T81" fmla="*/ 18 h 110"/>
                    <a:gd name="T82" fmla="*/ 61 w 157"/>
                    <a:gd name="T83" fmla="*/ 20 h 110"/>
                    <a:gd name="T84" fmla="*/ 62 w 157"/>
                    <a:gd name="T85" fmla="*/ 23 h 110"/>
                    <a:gd name="T86" fmla="*/ 65 w 157"/>
                    <a:gd name="T87" fmla="*/ 22 h 110"/>
                    <a:gd name="T88" fmla="*/ 90 w 157"/>
                    <a:gd name="T89" fmla="*/ 22 h 110"/>
                    <a:gd name="T90" fmla="*/ 93 w 157"/>
                    <a:gd name="T91" fmla="*/ 23 h 110"/>
                    <a:gd name="T92" fmla="*/ 94 w 157"/>
                    <a:gd name="T93" fmla="*/ 20 h 110"/>
                    <a:gd name="T94" fmla="*/ 94 w 157"/>
                    <a:gd name="T95" fmla="*/ 17 h 110"/>
                    <a:gd name="T96" fmla="*/ 90 w 157"/>
                    <a:gd name="T97" fmla="*/ 14 h 110"/>
                    <a:gd name="T98" fmla="*/ 78 w 157"/>
                    <a:gd name="T99" fmla="*/ 14 h 110"/>
                    <a:gd name="T100" fmla="*/ 78 w 157"/>
                    <a:gd name="T101" fmla="*/ 14 h 110"/>
                    <a:gd name="T102" fmla="*/ 78 w 157"/>
                    <a:gd name="T103"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7" h="110">
                      <a:moveTo>
                        <a:pt x="53" y="109"/>
                      </a:moveTo>
                      <a:cubicBezTo>
                        <a:pt x="40" y="109"/>
                        <a:pt x="30" y="104"/>
                        <a:pt x="27" y="92"/>
                      </a:cubicBezTo>
                      <a:cubicBezTo>
                        <a:pt x="24" y="78"/>
                        <a:pt x="23" y="63"/>
                        <a:pt x="30" y="49"/>
                      </a:cubicBezTo>
                      <a:cubicBezTo>
                        <a:pt x="32" y="44"/>
                        <a:pt x="36" y="41"/>
                        <a:pt x="41" y="38"/>
                      </a:cubicBezTo>
                      <a:cubicBezTo>
                        <a:pt x="46" y="36"/>
                        <a:pt x="49" y="32"/>
                        <a:pt x="48" y="26"/>
                      </a:cubicBezTo>
                      <a:cubicBezTo>
                        <a:pt x="47" y="24"/>
                        <a:pt x="48" y="22"/>
                        <a:pt x="48" y="19"/>
                      </a:cubicBezTo>
                      <a:cubicBezTo>
                        <a:pt x="48" y="18"/>
                        <a:pt x="46" y="17"/>
                        <a:pt x="45" y="16"/>
                      </a:cubicBezTo>
                      <a:cubicBezTo>
                        <a:pt x="45" y="17"/>
                        <a:pt x="43" y="19"/>
                        <a:pt x="43" y="19"/>
                      </a:cubicBezTo>
                      <a:cubicBezTo>
                        <a:pt x="44" y="29"/>
                        <a:pt x="39" y="33"/>
                        <a:pt x="32" y="36"/>
                      </a:cubicBezTo>
                      <a:cubicBezTo>
                        <a:pt x="27" y="38"/>
                        <a:pt x="23" y="40"/>
                        <a:pt x="19" y="41"/>
                      </a:cubicBezTo>
                      <a:cubicBezTo>
                        <a:pt x="15" y="42"/>
                        <a:pt x="10" y="41"/>
                        <a:pt x="7" y="38"/>
                      </a:cubicBezTo>
                      <a:cubicBezTo>
                        <a:pt x="0" y="32"/>
                        <a:pt x="0" y="22"/>
                        <a:pt x="8" y="17"/>
                      </a:cubicBezTo>
                      <a:cubicBezTo>
                        <a:pt x="14" y="13"/>
                        <a:pt x="20" y="11"/>
                        <a:pt x="26" y="8"/>
                      </a:cubicBezTo>
                      <a:cubicBezTo>
                        <a:pt x="42" y="2"/>
                        <a:pt x="58" y="0"/>
                        <a:pt x="75" y="0"/>
                      </a:cubicBezTo>
                      <a:cubicBezTo>
                        <a:pt x="85" y="0"/>
                        <a:pt x="95" y="1"/>
                        <a:pt x="105" y="2"/>
                      </a:cubicBezTo>
                      <a:cubicBezTo>
                        <a:pt x="118" y="4"/>
                        <a:pt x="131" y="8"/>
                        <a:pt x="143" y="14"/>
                      </a:cubicBezTo>
                      <a:cubicBezTo>
                        <a:pt x="146" y="16"/>
                        <a:pt x="149" y="18"/>
                        <a:pt x="151" y="21"/>
                      </a:cubicBezTo>
                      <a:cubicBezTo>
                        <a:pt x="157" y="31"/>
                        <a:pt x="150" y="41"/>
                        <a:pt x="138" y="41"/>
                      </a:cubicBezTo>
                      <a:cubicBezTo>
                        <a:pt x="130" y="40"/>
                        <a:pt x="122" y="37"/>
                        <a:pt x="115" y="31"/>
                      </a:cubicBezTo>
                      <a:cubicBezTo>
                        <a:pt x="113" y="28"/>
                        <a:pt x="111" y="25"/>
                        <a:pt x="112" y="21"/>
                      </a:cubicBezTo>
                      <a:cubicBezTo>
                        <a:pt x="112" y="20"/>
                        <a:pt x="112" y="19"/>
                        <a:pt x="111" y="18"/>
                      </a:cubicBezTo>
                      <a:cubicBezTo>
                        <a:pt x="111" y="18"/>
                        <a:pt x="110" y="17"/>
                        <a:pt x="109" y="17"/>
                      </a:cubicBezTo>
                      <a:cubicBezTo>
                        <a:pt x="109" y="16"/>
                        <a:pt x="107" y="18"/>
                        <a:pt x="107" y="19"/>
                      </a:cubicBezTo>
                      <a:cubicBezTo>
                        <a:pt x="107" y="20"/>
                        <a:pt x="107" y="21"/>
                        <a:pt x="107" y="22"/>
                      </a:cubicBezTo>
                      <a:cubicBezTo>
                        <a:pt x="107" y="23"/>
                        <a:pt x="108" y="25"/>
                        <a:pt x="108" y="27"/>
                      </a:cubicBezTo>
                      <a:cubicBezTo>
                        <a:pt x="106" y="33"/>
                        <a:pt x="109" y="35"/>
                        <a:pt x="114" y="38"/>
                      </a:cubicBezTo>
                      <a:cubicBezTo>
                        <a:pt x="120" y="42"/>
                        <a:pt x="125" y="47"/>
                        <a:pt x="128" y="54"/>
                      </a:cubicBezTo>
                      <a:cubicBezTo>
                        <a:pt x="130" y="60"/>
                        <a:pt x="130" y="86"/>
                        <a:pt x="128" y="92"/>
                      </a:cubicBezTo>
                      <a:cubicBezTo>
                        <a:pt x="124" y="102"/>
                        <a:pt x="115" y="110"/>
                        <a:pt x="102" y="109"/>
                      </a:cubicBezTo>
                      <a:cubicBezTo>
                        <a:pt x="98" y="109"/>
                        <a:pt x="61" y="109"/>
                        <a:pt x="53" y="109"/>
                      </a:cubicBezTo>
                      <a:close/>
                      <a:moveTo>
                        <a:pt x="77" y="81"/>
                      </a:moveTo>
                      <a:cubicBezTo>
                        <a:pt x="87" y="80"/>
                        <a:pt x="95" y="78"/>
                        <a:pt x="102" y="71"/>
                      </a:cubicBezTo>
                      <a:cubicBezTo>
                        <a:pt x="109" y="64"/>
                        <a:pt x="109" y="56"/>
                        <a:pt x="104" y="48"/>
                      </a:cubicBezTo>
                      <a:cubicBezTo>
                        <a:pt x="101" y="43"/>
                        <a:pt x="96" y="40"/>
                        <a:pt x="91" y="38"/>
                      </a:cubicBezTo>
                      <a:cubicBezTo>
                        <a:pt x="78" y="33"/>
                        <a:pt x="63" y="35"/>
                        <a:pt x="54" y="45"/>
                      </a:cubicBezTo>
                      <a:cubicBezTo>
                        <a:pt x="46" y="53"/>
                        <a:pt x="45" y="63"/>
                        <a:pt x="53" y="71"/>
                      </a:cubicBezTo>
                      <a:cubicBezTo>
                        <a:pt x="60" y="78"/>
                        <a:pt x="68" y="80"/>
                        <a:pt x="77" y="81"/>
                      </a:cubicBezTo>
                      <a:close/>
                      <a:moveTo>
                        <a:pt x="78" y="14"/>
                      </a:moveTo>
                      <a:cubicBezTo>
                        <a:pt x="78" y="14"/>
                        <a:pt x="78" y="14"/>
                        <a:pt x="78" y="14"/>
                      </a:cubicBezTo>
                      <a:cubicBezTo>
                        <a:pt x="73" y="14"/>
                        <a:pt x="69" y="14"/>
                        <a:pt x="65" y="14"/>
                      </a:cubicBezTo>
                      <a:cubicBezTo>
                        <a:pt x="62" y="14"/>
                        <a:pt x="61" y="15"/>
                        <a:pt x="61" y="18"/>
                      </a:cubicBezTo>
                      <a:cubicBezTo>
                        <a:pt x="61" y="18"/>
                        <a:pt x="61" y="19"/>
                        <a:pt x="61" y="20"/>
                      </a:cubicBezTo>
                      <a:cubicBezTo>
                        <a:pt x="61" y="21"/>
                        <a:pt x="61" y="22"/>
                        <a:pt x="62" y="23"/>
                      </a:cubicBezTo>
                      <a:cubicBezTo>
                        <a:pt x="63" y="22"/>
                        <a:pt x="64" y="22"/>
                        <a:pt x="65" y="22"/>
                      </a:cubicBezTo>
                      <a:cubicBezTo>
                        <a:pt x="71" y="17"/>
                        <a:pt x="84" y="17"/>
                        <a:pt x="90" y="22"/>
                      </a:cubicBezTo>
                      <a:cubicBezTo>
                        <a:pt x="91" y="22"/>
                        <a:pt x="92" y="23"/>
                        <a:pt x="93" y="23"/>
                      </a:cubicBezTo>
                      <a:cubicBezTo>
                        <a:pt x="94" y="22"/>
                        <a:pt x="94" y="21"/>
                        <a:pt x="94" y="20"/>
                      </a:cubicBezTo>
                      <a:cubicBezTo>
                        <a:pt x="94" y="19"/>
                        <a:pt x="94" y="18"/>
                        <a:pt x="94" y="17"/>
                      </a:cubicBezTo>
                      <a:cubicBezTo>
                        <a:pt x="94" y="15"/>
                        <a:pt x="93" y="14"/>
                        <a:pt x="90" y="14"/>
                      </a:cubicBezTo>
                      <a:cubicBezTo>
                        <a:pt x="86" y="14"/>
                        <a:pt x="82" y="14"/>
                        <a:pt x="78" y="14"/>
                      </a:cubicBezTo>
                      <a:close/>
                      <a:moveTo>
                        <a:pt x="78" y="14"/>
                      </a:moveTo>
                      <a:cubicBezTo>
                        <a:pt x="78" y="14"/>
                        <a:pt x="78" y="14"/>
                        <a:pt x="78"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sp>
              <p:nvSpPr>
                <p:cNvPr id="42" name="Freeform 6"/>
                <p:cNvSpPr>
                  <a:spLocks noEditPoints="1"/>
                </p:cNvSpPr>
                <p:nvPr/>
              </p:nvSpPr>
              <p:spPr bwMode="auto">
                <a:xfrm>
                  <a:off x="5784850" y="2281238"/>
                  <a:ext cx="138113" cy="100013"/>
                </a:xfrm>
                <a:custGeom>
                  <a:avLst/>
                  <a:gdLst>
                    <a:gd name="T0" fmla="*/ 19 w 36"/>
                    <a:gd name="T1" fmla="*/ 26 h 26"/>
                    <a:gd name="T2" fmla="*/ 5 w 36"/>
                    <a:gd name="T3" fmla="*/ 22 h 26"/>
                    <a:gd name="T4" fmla="*/ 5 w 36"/>
                    <a:gd name="T5" fmla="*/ 5 h 26"/>
                    <a:gd name="T6" fmla="*/ 29 w 36"/>
                    <a:gd name="T7" fmla="*/ 5 h 26"/>
                    <a:gd name="T8" fmla="*/ 28 w 36"/>
                    <a:gd name="T9" fmla="*/ 23 h 26"/>
                    <a:gd name="T10" fmla="*/ 19 w 36"/>
                    <a:gd name="T11" fmla="*/ 26 h 26"/>
                    <a:gd name="T12" fmla="*/ 19 w 36"/>
                    <a:gd name="T13" fmla="*/ 26 h 26"/>
                    <a:gd name="T14" fmla="*/ 19 w 36"/>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6">
                      <a:moveTo>
                        <a:pt x="19" y="26"/>
                      </a:moveTo>
                      <a:cubicBezTo>
                        <a:pt x="13" y="26"/>
                        <a:pt x="9" y="25"/>
                        <a:pt x="5" y="22"/>
                      </a:cubicBezTo>
                      <a:cubicBezTo>
                        <a:pt x="0" y="17"/>
                        <a:pt x="0" y="10"/>
                        <a:pt x="5" y="5"/>
                      </a:cubicBezTo>
                      <a:cubicBezTo>
                        <a:pt x="12" y="0"/>
                        <a:pt x="23" y="0"/>
                        <a:pt x="29" y="5"/>
                      </a:cubicBezTo>
                      <a:cubicBezTo>
                        <a:pt x="36" y="10"/>
                        <a:pt x="35" y="19"/>
                        <a:pt x="28" y="23"/>
                      </a:cubicBezTo>
                      <a:cubicBezTo>
                        <a:pt x="25" y="25"/>
                        <a:pt x="21" y="26"/>
                        <a:pt x="19" y="26"/>
                      </a:cubicBezTo>
                      <a:close/>
                      <a:moveTo>
                        <a:pt x="19" y="26"/>
                      </a:moveTo>
                      <a:cubicBezTo>
                        <a:pt x="19" y="26"/>
                        <a:pt x="19" y="26"/>
                        <a:pt x="19"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grpSp>
          <p:grpSp>
            <p:nvGrpSpPr>
              <p:cNvPr id="38" name="Group 37"/>
              <p:cNvGrpSpPr/>
              <p:nvPr/>
            </p:nvGrpSpPr>
            <p:grpSpPr>
              <a:xfrm>
                <a:off x="5778097" y="2582872"/>
                <a:ext cx="343041" cy="242039"/>
                <a:chOff x="5556250" y="2120900"/>
                <a:chExt cx="598488" cy="422275"/>
              </a:xfrm>
              <a:grpFill/>
            </p:grpSpPr>
            <p:sp>
              <p:nvSpPr>
                <p:cNvPr id="39" name="Freeform 5"/>
                <p:cNvSpPr>
                  <a:spLocks noEditPoints="1"/>
                </p:cNvSpPr>
                <p:nvPr/>
              </p:nvSpPr>
              <p:spPr bwMode="auto">
                <a:xfrm>
                  <a:off x="5556250" y="2120900"/>
                  <a:ext cx="598488" cy="422275"/>
                </a:xfrm>
                <a:custGeom>
                  <a:avLst/>
                  <a:gdLst>
                    <a:gd name="T0" fmla="*/ 53 w 157"/>
                    <a:gd name="T1" fmla="*/ 109 h 110"/>
                    <a:gd name="T2" fmla="*/ 27 w 157"/>
                    <a:gd name="T3" fmla="*/ 92 h 110"/>
                    <a:gd name="T4" fmla="*/ 30 w 157"/>
                    <a:gd name="T5" fmla="*/ 49 h 110"/>
                    <a:gd name="T6" fmla="*/ 41 w 157"/>
                    <a:gd name="T7" fmla="*/ 38 h 110"/>
                    <a:gd name="T8" fmla="*/ 48 w 157"/>
                    <a:gd name="T9" fmla="*/ 26 h 110"/>
                    <a:gd name="T10" fmla="*/ 48 w 157"/>
                    <a:gd name="T11" fmla="*/ 19 h 110"/>
                    <a:gd name="T12" fmla="*/ 45 w 157"/>
                    <a:gd name="T13" fmla="*/ 16 h 110"/>
                    <a:gd name="T14" fmla="*/ 43 w 157"/>
                    <a:gd name="T15" fmla="*/ 19 h 110"/>
                    <a:gd name="T16" fmla="*/ 32 w 157"/>
                    <a:gd name="T17" fmla="*/ 36 h 110"/>
                    <a:gd name="T18" fmla="*/ 19 w 157"/>
                    <a:gd name="T19" fmla="*/ 41 h 110"/>
                    <a:gd name="T20" fmla="*/ 7 w 157"/>
                    <a:gd name="T21" fmla="*/ 38 h 110"/>
                    <a:gd name="T22" fmla="*/ 8 w 157"/>
                    <a:gd name="T23" fmla="*/ 17 h 110"/>
                    <a:gd name="T24" fmla="*/ 26 w 157"/>
                    <a:gd name="T25" fmla="*/ 8 h 110"/>
                    <a:gd name="T26" fmla="*/ 75 w 157"/>
                    <a:gd name="T27" fmla="*/ 0 h 110"/>
                    <a:gd name="T28" fmla="*/ 105 w 157"/>
                    <a:gd name="T29" fmla="*/ 2 h 110"/>
                    <a:gd name="T30" fmla="*/ 143 w 157"/>
                    <a:gd name="T31" fmla="*/ 14 h 110"/>
                    <a:gd name="T32" fmla="*/ 151 w 157"/>
                    <a:gd name="T33" fmla="*/ 21 h 110"/>
                    <a:gd name="T34" fmla="*/ 138 w 157"/>
                    <a:gd name="T35" fmla="*/ 41 h 110"/>
                    <a:gd name="T36" fmla="*/ 115 w 157"/>
                    <a:gd name="T37" fmla="*/ 31 h 110"/>
                    <a:gd name="T38" fmla="*/ 112 w 157"/>
                    <a:gd name="T39" fmla="*/ 21 h 110"/>
                    <a:gd name="T40" fmla="*/ 111 w 157"/>
                    <a:gd name="T41" fmla="*/ 18 h 110"/>
                    <a:gd name="T42" fmla="*/ 109 w 157"/>
                    <a:gd name="T43" fmla="*/ 17 h 110"/>
                    <a:gd name="T44" fmla="*/ 107 w 157"/>
                    <a:gd name="T45" fmla="*/ 19 h 110"/>
                    <a:gd name="T46" fmla="*/ 107 w 157"/>
                    <a:gd name="T47" fmla="*/ 22 h 110"/>
                    <a:gd name="T48" fmla="*/ 108 w 157"/>
                    <a:gd name="T49" fmla="*/ 27 h 110"/>
                    <a:gd name="T50" fmla="*/ 114 w 157"/>
                    <a:gd name="T51" fmla="*/ 38 h 110"/>
                    <a:gd name="T52" fmla="*/ 128 w 157"/>
                    <a:gd name="T53" fmla="*/ 54 h 110"/>
                    <a:gd name="T54" fmla="*/ 128 w 157"/>
                    <a:gd name="T55" fmla="*/ 92 h 110"/>
                    <a:gd name="T56" fmla="*/ 102 w 157"/>
                    <a:gd name="T57" fmla="*/ 109 h 110"/>
                    <a:gd name="T58" fmla="*/ 53 w 157"/>
                    <a:gd name="T59" fmla="*/ 109 h 110"/>
                    <a:gd name="T60" fmla="*/ 77 w 157"/>
                    <a:gd name="T61" fmla="*/ 81 h 110"/>
                    <a:gd name="T62" fmla="*/ 102 w 157"/>
                    <a:gd name="T63" fmla="*/ 71 h 110"/>
                    <a:gd name="T64" fmla="*/ 104 w 157"/>
                    <a:gd name="T65" fmla="*/ 48 h 110"/>
                    <a:gd name="T66" fmla="*/ 91 w 157"/>
                    <a:gd name="T67" fmla="*/ 38 h 110"/>
                    <a:gd name="T68" fmla="*/ 54 w 157"/>
                    <a:gd name="T69" fmla="*/ 45 h 110"/>
                    <a:gd name="T70" fmla="*/ 53 w 157"/>
                    <a:gd name="T71" fmla="*/ 71 h 110"/>
                    <a:gd name="T72" fmla="*/ 77 w 157"/>
                    <a:gd name="T73" fmla="*/ 81 h 110"/>
                    <a:gd name="T74" fmla="*/ 78 w 157"/>
                    <a:gd name="T75" fmla="*/ 14 h 110"/>
                    <a:gd name="T76" fmla="*/ 78 w 157"/>
                    <a:gd name="T77" fmla="*/ 14 h 110"/>
                    <a:gd name="T78" fmla="*/ 65 w 157"/>
                    <a:gd name="T79" fmla="*/ 14 h 110"/>
                    <a:gd name="T80" fmla="*/ 61 w 157"/>
                    <a:gd name="T81" fmla="*/ 18 h 110"/>
                    <a:gd name="T82" fmla="*/ 61 w 157"/>
                    <a:gd name="T83" fmla="*/ 20 h 110"/>
                    <a:gd name="T84" fmla="*/ 62 w 157"/>
                    <a:gd name="T85" fmla="*/ 23 h 110"/>
                    <a:gd name="T86" fmla="*/ 65 w 157"/>
                    <a:gd name="T87" fmla="*/ 22 h 110"/>
                    <a:gd name="T88" fmla="*/ 90 w 157"/>
                    <a:gd name="T89" fmla="*/ 22 h 110"/>
                    <a:gd name="T90" fmla="*/ 93 w 157"/>
                    <a:gd name="T91" fmla="*/ 23 h 110"/>
                    <a:gd name="T92" fmla="*/ 94 w 157"/>
                    <a:gd name="T93" fmla="*/ 20 h 110"/>
                    <a:gd name="T94" fmla="*/ 94 w 157"/>
                    <a:gd name="T95" fmla="*/ 17 h 110"/>
                    <a:gd name="T96" fmla="*/ 90 w 157"/>
                    <a:gd name="T97" fmla="*/ 14 h 110"/>
                    <a:gd name="T98" fmla="*/ 78 w 157"/>
                    <a:gd name="T99" fmla="*/ 14 h 110"/>
                    <a:gd name="T100" fmla="*/ 78 w 157"/>
                    <a:gd name="T101" fmla="*/ 14 h 110"/>
                    <a:gd name="T102" fmla="*/ 78 w 157"/>
                    <a:gd name="T103" fmla="*/ 1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7" h="110">
                      <a:moveTo>
                        <a:pt x="53" y="109"/>
                      </a:moveTo>
                      <a:cubicBezTo>
                        <a:pt x="40" y="109"/>
                        <a:pt x="30" y="104"/>
                        <a:pt x="27" y="92"/>
                      </a:cubicBezTo>
                      <a:cubicBezTo>
                        <a:pt x="24" y="78"/>
                        <a:pt x="23" y="63"/>
                        <a:pt x="30" y="49"/>
                      </a:cubicBezTo>
                      <a:cubicBezTo>
                        <a:pt x="32" y="44"/>
                        <a:pt x="36" y="41"/>
                        <a:pt x="41" y="38"/>
                      </a:cubicBezTo>
                      <a:cubicBezTo>
                        <a:pt x="46" y="36"/>
                        <a:pt x="49" y="32"/>
                        <a:pt x="48" y="26"/>
                      </a:cubicBezTo>
                      <a:cubicBezTo>
                        <a:pt x="47" y="24"/>
                        <a:pt x="48" y="22"/>
                        <a:pt x="48" y="19"/>
                      </a:cubicBezTo>
                      <a:cubicBezTo>
                        <a:pt x="48" y="18"/>
                        <a:pt x="46" y="17"/>
                        <a:pt x="45" y="16"/>
                      </a:cubicBezTo>
                      <a:cubicBezTo>
                        <a:pt x="45" y="17"/>
                        <a:pt x="43" y="19"/>
                        <a:pt x="43" y="19"/>
                      </a:cubicBezTo>
                      <a:cubicBezTo>
                        <a:pt x="44" y="29"/>
                        <a:pt x="39" y="33"/>
                        <a:pt x="32" y="36"/>
                      </a:cubicBezTo>
                      <a:cubicBezTo>
                        <a:pt x="27" y="38"/>
                        <a:pt x="23" y="40"/>
                        <a:pt x="19" y="41"/>
                      </a:cubicBezTo>
                      <a:cubicBezTo>
                        <a:pt x="15" y="42"/>
                        <a:pt x="10" y="41"/>
                        <a:pt x="7" y="38"/>
                      </a:cubicBezTo>
                      <a:cubicBezTo>
                        <a:pt x="0" y="32"/>
                        <a:pt x="0" y="22"/>
                        <a:pt x="8" y="17"/>
                      </a:cubicBezTo>
                      <a:cubicBezTo>
                        <a:pt x="14" y="13"/>
                        <a:pt x="20" y="11"/>
                        <a:pt x="26" y="8"/>
                      </a:cubicBezTo>
                      <a:cubicBezTo>
                        <a:pt x="42" y="2"/>
                        <a:pt x="58" y="0"/>
                        <a:pt x="75" y="0"/>
                      </a:cubicBezTo>
                      <a:cubicBezTo>
                        <a:pt x="85" y="0"/>
                        <a:pt x="95" y="1"/>
                        <a:pt x="105" y="2"/>
                      </a:cubicBezTo>
                      <a:cubicBezTo>
                        <a:pt x="118" y="4"/>
                        <a:pt x="131" y="8"/>
                        <a:pt x="143" y="14"/>
                      </a:cubicBezTo>
                      <a:cubicBezTo>
                        <a:pt x="146" y="16"/>
                        <a:pt x="149" y="18"/>
                        <a:pt x="151" y="21"/>
                      </a:cubicBezTo>
                      <a:cubicBezTo>
                        <a:pt x="157" y="31"/>
                        <a:pt x="150" y="41"/>
                        <a:pt x="138" y="41"/>
                      </a:cubicBezTo>
                      <a:cubicBezTo>
                        <a:pt x="130" y="40"/>
                        <a:pt x="122" y="37"/>
                        <a:pt x="115" y="31"/>
                      </a:cubicBezTo>
                      <a:cubicBezTo>
                        <a:pt x="113" y="28"/>
                        <a:pt x="111" y="25"/>
                        <a:pt x="112" y="21"/>
                      </a:cubicBezTo>
                      <a:cubicBezTo>
                        <a:pt x="112" y="20"/>
                        <a:pt x="112" y="19"/>
                        <a:pt x="111" y="18"/>
                      </a:cubicBezTo>
                      <a:cubicBezTo>
                        <a:pt x="111" y="18"/>
                        <a:pt x="110" y="17"/>
                        <a:pt x="109" y="17"/>
                      </a:cubicBezTo>
                      <a:cubicBezTo>
                        <a:pt x="109" y="16"/>
                        <a:pt x="107" y="18"/>
                        <a:pt x="107" y="19"/>
                      </a:cubicBezTo>
                      <a:cubicBezTo>
                        <a:pt x="107" y="20"/>
                        <a:pt x="107" y="21"/>
                        <a:pt x="107" y="22"/>
                      </a:cubicBezTo>
                      <a:cubicBezTo>
                        <a:pt x="107" y="23"/>
                        <a:pt x="108" y="25"/>
                        <a:pt x="108" y="27"/>
                      </a:cubicBezTo>
                      <a:cubicBezTo>
                        <a:pt x="106" y="33"/>
                        <a:pt x="109" y="35"/>
                        <a:pt x="114" y="38"/>
                      </a:cubicBezTo>
                      <a:cubicBezTo>
                        <a:pt x="120" y="42"/>
                        <a:pt x="125" y="47"/>
                        <a:pt x="128" y="54"/>
                      </a:cubicBezTo>
                      <a:cubicBezTo>
                        <a:pt x="130" y="60"/>
                        <a:pt x="130" y="86"/>
                        <a:pt x="128" y="92"/>
                      </a:cubicBezTo>
                      <a:cubicBezTo>
                        <a:pt x="124" y="102"/>
                        <a:pt x="115" y="110"/>
                        <a:pt x="102" y="109"/>
                      </a:cubicBezTo>
                      <a:cubicBezTo>
                        <a:pt x="98" y="109"/>
                        <a:pt x="61" y="109"/>
                        <a:pt x="53" y="109"/>
                      </a:cubicBezTo>
                      <a:close/>
                      <a:moveTo>
                        <a:pt x="77" y="81"/>
                      </a:moveTo>
                      <a:cubicBezTo>
                        <a:pt x="87" y="80"/>
                        <a:pt x="95" y="78"/>
                        <a:pt x="102" y="71"/>
                      </a:cubicBezTo>
                      <a:cubicBezTo>
                        <a:pt x="109" y="64"/>
                        <a:pt x="109" y="56"/>
                        <a:pt x="104" y="48"/>
                      </a:cubicBezTo>
                      <a:cubicBezTo>
                        <a:pt x="101" y="43"/>
                        <a:pt x="96" y="40"/>
                        <a:pt x="91" y="38"/>
                      </a:cubicBezTo>
                      <a:cubicBezTo>
                        <a:pt x="78" y="33"/>
                        <a:pt x="63" y="35"/>
                        <a:pt x="54" y="45"/>
                      </a:cubicBezTo>
                      <a:cubicBezTo>
                        <a:pt x="46" y="53"/>
                        <a:pt x="45" y="63"/>
                        <a:pt x="53" y="71"/>
                      </a:cubicBezTo>
                      <a:cubicBezTo>
                        <a:pt x="60" y="78"/>
                        <a:pt x="68" y="80"/>
                        <a:pt x="77" y="81"/>
                      </a:cubicBezTo>
                      <a:close/>
                      <a:moveTo>
                        <a:pt x="78" y="14"/>
                      </a:moveTo>
                      <a:cubicBezTo>
                        <a:pt x="78" y="14"/>
                        <a:pt x="78" y="14"/>
                        <a:pt x="78" y="14"/>
                      </a:cubicBezTo>
                      <a:cubicBezTo>
                        <a:pt x="73" y="14"/>
                        <a:pt x="69" y="14"/>
                        <a:pt x="65" y="14"/>
                      </a:cubicBezTo>
                      <a:cubicBezTo>
                        <a:pt x="62" y="14"/>
                        <a:pt x="61" y="15"/>
                        <a:pt x="61" y="18"/>
                      </a:cubicBezTo>
                      <a:cubicBezTo>
                        <a:pt x="61" y="18"/>
                        <a:pt x="61" y="19"/>
                        <a:pt x="61" y="20"/>
                      </a:cubicBezTo>
                      <a:cubicBezTo>
                        <a:pt x="61" y="21"/>
                        <a:pt x="61" y="22"/>
                        <a:pt x="62" y="23"/>
                      </a:cubicBezTo>
                      <a:cubicBezTo>
                        <a:pt x="63" y="22"/>
                        <a:pt x="64" y="22"/>
                        <a:pt x="65" y="22"/>
                      </a:cubicBezTo>
                      <a:cubicBezTo>
                        <a:pt x="71" y="17"/>
                        <a:pt x="84" y="17"/>
                        <a:pt x="90" y="22"/>
                      </a:cubicBezTo>
                      <a:cubicBezTo>
                        <a:pt x="91" y="22"/>
                        <a:pt x="92" y="23"/>
                        <a:pt x="93" y="23"/>
                      </a:cubicBezTo>
                      <a:cubicBezTo>
                        <a:pt x="94" y="22"/>
                        <a:pt x="94" y="21"/>
                        <a:pt x="94" y="20"/>
                      </a:cubicBezTo>
                      <a:cubicBezTo>
                        <a:pt x="94" y="19"/>
                        <a:pt x="94" y="18"/>
                        <a:pt x="94" y="17"/>
                      </a:cubicBezTo>
                      <a:cubicBezTo>
                        <a:pt x="94" y="15"/>
                        <a:pt x="93" y="14"/>
                        <a:pt x="90" y="14"/>
                      </a:cubicBezTo>
                      <a:cubicBezTo>
                        <a:pt x="86" y="14"/>
                        <a:pt x="82" y="14"/>
                        <a:pt x="78" y="14"/>
                      </a:cubicBezTo>
                      <a:close/>
                      <a:moveTo>
                        <a:pt x="78" y="14"/>
                      </a:moveTo>
                      <a:cubicBezTo>
                        <a:pt x="78" y="14"/>
                        <a:pt x="78" y="14"/>
                        <a:pt x="78"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sp>
              <p:nvSpPr>
                <p:cNvPr id="40" name="Freeform 6"/>
                <p:cNvSpPr>
                  <a:spLocks noEditPoints="1"/>
                </p:cNvSpPr>
                <p:nvPr/>
              </p:nvSpPr>
              <p:spPr bwMode="auto">
                <a:xfrm>
                  <a:off x="5784850" y="2281238"/>
                  <a:ext cx="138113" cy="100013"/>
                </a:xfrm>
                <a:custGeom>
                  <a:avLst/>
                  <a:gdLst>
                    <a:gd name="T0" fmla="*/ 19 w 36"/>
                    <a:gd name="T1" fmla="*/ 26 h 26"/>
                    <a:gd name="T2" fmla="*/ 5 w 36"/>
                    <a:gd name="T3" fmla="*/ 22 h 26"/>
                    <a:gd name="T4" fmla="*/ 5 w 36"/>
                    <a:gd name="T5" fmla="*/ 5 h 26"/>
                    <a:gd name="T6" fmla="*/ 29 w 36"/>
                    <a:gd name="T7" fmla="*/ 5 h 26"/>
                    <a:gd name="T8" fmla="*/ 28 w 36"/>
                    <a:gd name="T9" fmla="*/ 23 h 26"/>
                    <a:gd name="T10" fmla="*/ 19 w 36"/>
                    <a:gd name="T11" fmla="*/ 26 h 26"/>
                    <a:gd name="T12" fmla="*/ 19 w 36"/>
                    <a:gd name="T13" fmla="*/ 26 h 26"/>
                    <a:gd name="T14" fmla="*/ 19 w 36"/>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6">
                      <a:moveTo>
                        <a:pt x="19" y="26"/>
                      </a:moveTo>
                      <a:cubicBezTo>
                        <a:pt x="13" y="26"/>
                        <a:pt x="9" y="25"/>
                        <a:pt x="5" y="22"/>
                      </a:cubicBezTo>
                      <a:cubicBezTo>
                        <a:pt x="0" y="17"/>
                        <a:pt x="0" y="10"/>
                        <a:pt x="5" y="5"/>
                      </a:cubicBezTo>
                      <a:cubicBezTo>
                        <a:pt x="12" y="0"/>
                        <a:pt x="23" y="0"/>
                        <a:pt x="29" y="5"/>
                      </a:cubicBezTo>
                      <a:cubicBezTo>
                        <a:pt x="36" y="10"/>
                        <a:pt x="35" y="19"/>
                        <a:pt x="28" y="23"/>
                      </a:cubicBezTo>
                      <a:cubicBezTo>
                        <a:pt x="25" y="25"/>
                        <a:pt x="21" y="26"/>
                        <a:pt x="19" y="26"/>
                      </a:cubicBezTo>
                      <a:close/>
                      <a:moveTo>
                        <a:pt x="19" y="26"/>
                      </a:moveTo>
                      <a:cubicBezTo>
                        <a:pt x="19" y="26"/>
                        <a:pt x="19" y="26"/>
                        <a:pt x="19"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grpSp>
        </p:grpSp>
        <p:sp>
          <p:nvSpPr>
            <p:cNvPr id="35" name="Right Brace 34"/>
            <p:cNvSpPr/>
            <p:nvPr/>
          </p:nvSpPr>
          <p:spPr>
            <a:xfrm>
              <a:off x="6218236" y="2034238"/>
              <a:ext cx="161603" cy="705696"/>
            </a:xfrm>
            <a:prstGeom prst="rightBrace">
              <a:avLst>
                <a:gd name="adj1" fmla="val 58855"/>
                <a:gd name="adj2" fmla="val 49075"/>
              </a:avLst>
            </a:prstGeom>
            <a:noFill/>
            <a:ln w="38100" cap="rnd" cmpd="sng" algn="ctr">
              <a:solidFill>
                <a:srgbClr val="00AFF0"/>
              </a:solidFill>
              <a:prstDash val="solid"/>
              <a:headEnd type="none"/>
              <a:tailEnd type="non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945040045"/>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7" y="-267335"/>
            <a:ext cx="12435840" cy="7261860"/>
          </a:xfrm>
          <a:prstGeom prst="rect">
            <a:avLst/>
          </a:prstGeom>
        </p:spPr>
      </p:pic>
      <p:sp>
        <p:nvSpPr>
          <p:cNvPr id="15" name="Rectangle 14"/>
          <p:cNvSpPr/>
          <p:nvPr/>
        </p:nvSpPr>
        <p:spPr bwMode="auto">
          <a:xfrm>
            <a:off x="274637" y="3048599"/>
            <a:ext cx="6400801" cy="36490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nSpc>
                <a:spcPct val="80000"/>
              </a:lnSpc>
            </a:pPr>
            <a:endParaRPr lang="en-US" sz="2400" spc="-71" dirty="0">
              <a:gradFill>
                <a:gsLst>
                  <a:gs pos="10236">
                    <a:srgbClr val="FFFFFF"/>
                  </a:gs>
                  <a:gs pos="25000">
                    <a:srgbClr val="FFFFFF"/>
                  </a:gs>
                </a:gsLst>
                <a:lin ang="5400000" scaled="0"/>
              </a:gradFill>
              <a:cs typeface="Segoe UI Light" panose="020B0502040204020203" pitchFamily="34" charset="0"/>
            </a:endParaRPr>
          </a:p>
        </p:txBody>
      </p:sp>
      <p:sp>
        <p:nvSpPr>
          <p:cNvPr id="4" name="Rectangle 3"/>
          <p:cNvSpPr/>
          <p:nvPr/>
        </p:nvSpPr>
        <p:spPr bwMode="auto">
          <a:xfrm>
            <a:off x="0" y="-267335"/>
            <a:ext cx="12436157" cy="2692206"/>
          </a:xfrm>
          <a:prstGeom prst="rect">
            <a:avLst/>
          </a:prstGeom>
          <a:gradFill flip="none" rotWithShape="1">
            <a:gsLst>
              <a:gs pos="82000">
                <a:schemeClr val="tx2">
                  <a:lumMod val="10000"/>
                  <a:alpha val="81000"/>
                </a:schemeClr>
              </a:gs>
              <a:gs pos="0">
                <a:schemeClr val="tx2">
                  <a:lumMod val="10000"/>
                  <a:alpha val="0"/>
                </a:schemeClr>
              </a:gs>
            </a:gsLst>
            <a:lin ang="1620000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 name="Title 3"/>
          <p:cNvSpPr txBox="1">
            <a:spLocks/>
          </p:cNvSpPr>
          <p:nvPr/>
        </p:nvSpPr>
        <p:spPr>
          <a:xfrm>
            <a:off x="183167" y="162425"/>
            <a:ext cx="7520221" cy="2733056"/>
          </a:xfrm>
          <a:prstGeom prst="rect">
            <a:avLst/>
          </a:prstGeom>
          <a:noFill/>
        </p:spPr>
        <p:txBody>
          <a:bodyPr vert="horz" wrap="square" lIns="182880" tIns="146304" rIns="182880" bIns="146304" rtlCol="0" anchor="t" anchorCtr="0">
            <a:spAutoFit/>
          </a:bodyPr>
          <a:lstStyle>
            <a:lvl1pPr algn="l" defTabSz="932742" rtl="0" eaLnBrk="1" latinLnBrk="0" hangingPunct="1">
              <a:lnSpc>
                <a:spcPct val="90000"/>
              </a:lnSpc>
              <a:spcBef>
                <a:spcPct val="0"/>
              </a:spcBef>
              <a:buNone/>
              <a:defRPr lang="en-US" sz="7200" b="0" kern="1200" cap="none" spc="-100" baseline="0">
                <a:ln w="3175">
                  <a:noFill/>
                </a:ln>
                <a:gradFill>
                  <a:gsLst>
                    <a:gs pos="100000">
                      <a:schemeClr val="tx1"/>
                    </a:gs>
                    <a:gs pos="0">
                      <a:schemeClr val="tx1"/>
                    </a:gs>
                  </a:gsLst>
                  <a:lin ang="5400000" scaled="0"/>
                </a:gradFill>
                <a:effectLst/>
                <a:latin typeface="+mj-lt"/>
                <a:ea typeface="+mn-ea"/>
                <a:cs typeface="Segoe UI" pitchFamily="34" charset="0"/>
              </a:defRPr>
            </a:lvl1pPr>
          </a:lstStyle>
          <a:p>
            <a:pPr>
              <a:defRPr/>
            </a:pPr>
            <a:r>
              <a:rPr lang="en-US" sz="4400" dirty="0">
                <a:effectLst>
                  <a:outerShdw blurRad="254000" sx="102000" sy="102000" algn="ctr" rotWithShape="0">
                    <a:prstClr val="black">
                      <a:alpha val="25000"/>
                    </a:prstClr>
                  </a:outerShdw>
                </a:effectLst>
              </a:rPr>
              <a:t>Skype for Business: Voice</a:t>
            </a:r>
          </a:p>
          <a:p>
            <a:pPr>
              <a:defRPr/>
            </a:pPr>
            <a:endParaRPr lang="en-US" sz="4400" dirty="0">
              <a:effectLst>
                <a:outerShdw blurRad="254000" sx="102000" sy="102000" algn="ctr" rotWithShape="0">
                  <a:prstClr val="black">
                    <a:alpha val="25000"/>
                  </a:prstClr>
                </a:outerShdw>
              </a:effectLst>
            </a:endParaRPr>
          </a:p>
          <a:p>
            <a:pPr lvl="0">
              <a:defRPr/>
            </a:pPr>
            <a:r>
              <a:rPr lang="en-US" sz="4400" dirty="0">
                <a:gradFill>
                  <a:gsLst>
                    <a:gs pos="100000">
                      <a:srgbClr val="FFFFFF"/>
                    </a:gs>
                    <a:gs pos="0">
                      <a:srgbClr val="FFFFFF"/>
                    </a:gs>
                  </a:gsLst>
                  <a:lin ang="5400000" scaled="0"/>
                </a:gradFill>
                <a:effectLst>
                  <a:outerShdw blurRad="254000" sx="102000" sy="102000" algn="ctr" rotWithShape="0">
                    <a:prstClr val="black">
                      <a:alpha val="25000"/>
                    </a:prstClr>
                  </a:outerShdw>
                </a:effectLst>
              </a:rPr>
              <a:t>A complete platform for all your voice communications needs</a:t>
            </a:r>
          </a:p>
        </p:txBody>
      </p:sp>
      <p:sp>
        <p:nvSpPr>
          <p:cNvPr id="14" name="Rectangle 13"/>
          <p:cNvSpPr/>
          <p:nvPr/>
        </p:nvSpPr>
        <p:spPr bwMode="auto">
          <a:xfrm>
            <a:off x="274942" y="3048600"/>
            <a:ext cx="6400801" cy="36490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nSpc>
                <a:spcPct val="80000"/>
              </a:lnSpc>
            </a:pPr>
            <a:r>
              <a:rPr lang="en-US" sz="2400" spc="-71" dirty="0">
                <a:gradFill>
                  <a:gsLst>
                    <a:gs pos="10236">
                      <a:srgbClr val="FFFFFF"/>
                    </a:gs>
                    <a:gs pos="25000">
                      <a:srgbClr val="FFFFFF"/>
                    </a:gs>
                  </a:gsLst>
                  <a:lin ang="5400000" scaled="0"/>
                </a:gradFill>
                <a:cs typeface="Segoe UI Light" panose="020B0502040204020203" pitchFamily="34" charset="0"/>
              </a:rPr>
              <a:t>The full set of critical IP-PBX features, </a:t>
            </a:r>
            <a:br>
              <a:rPr lang="en-US" sz="2400" spc="-71" dirty="0">
                <a:gradFill>
                  <a:gsLst>
                    <a:gs pos="10236">
                      <a:srgbClr val="FFFFFF"/>
                    </a:gs>
                    <a:gs pos="25000">
                      <a:srgbClr val="FFFFFF"/>
                    </a:gs>
                  </a:gsLst>
                  <a:lin ang="5400000" scaled="0"/>
                </a:gradFill>
                <a:cs typeface="Segoe UI Light" panose="020B0502040204020203" pitchFamily="34" charset="0"/>
              </a:rPr>
            </a:br>
            <a:r>
              <a:rPr lang="en-US" sz="2400" spc="-71" dirty="0">
                <a:gradFill>
                  <a:gsLst>
                    <a:gs pos="10236">
                      <a:srgbClr val="FFFFFF"/>
                    </a:gs>
                    <a:gs pos="25000">
                      <a:srgbClr val="FFFFFF"/>
                    </a:gs>
                  </a:gsLst>
                  <a:lin ang="5400000" scaled="0"/>
                </a:gradFill>
                <a:cs typeface="Segoe UI Light" panose="020B0502040204020203" pitchFamily="34" charset="0"/>
              </a:rPr>
              <a:t>designed for high availability </a:t>
            </a:r>
          </a:p>
          <a:p>
            <a:pPr>
              <a:lnSpc>
                <a:spcPct val="80000"/>
              </a:lnSpc>
            </a:pPr>
            <a:endParaRPr lang="en-US" sz="2400" spc="-71" dirty="0">
              <a:gradFill>
                <a:gsLst>
                  <a:gs pos="10236">
                    <a:srgbClr val="FFFFFF"/>
                  </a:gs>
                  <a:gs pos="25000">
                    <a:srgbClr val="FFFFFF"/>
                  </a:gs>
                </a:gsLst>
                <a:lin ang="5400000" scaled="0"/>
              </a:gradFill>
              <a:cs typeface="Segoe UI Light" panose="020B0502040204020203" pitchFamily="34" charset="0"/>
            </a:endParaRPr>
          </a:p>
          <a:p>
            <a:pPr>
              <a:lnSpc>
                <a:spcPct val="80000"/>
              </a:lnSpc>
            </a:pPr>
            <a:r>
              <a:rPr lang="en-US" sz="2400" spc="-71" dirty="0">
                <a:gradFill>
                  <a:gsLst>
                    <a:gs pos="10236">
                      <a:srgbClr val="FFFFFF"/>
                    </a:gs>
                    <a:gs pos="25000">
                      <a:srgbClr val="FFFFFF"/>
                    </a:gs>
                  </a:gsLst>
                  <a:lin ang="5400000" scaled="0"/>
                </a:gradFill>
                <a:cs typeface="Segoe UI Light" panose="020B0502040204020203" pitchFamily="34" charset="0"/>
              </a:rPr>
              <a:t>Deeply integrated with Office 365</a:t>
            </a:r>
          </a:p>
          <a:p>
            <a:pPr>
              <a:lnSpc>
                <a:spcPct val="80000"/>
              </a:lnSpc>
            </a:pPr>
            <a:endParaRPr lang="en-US" sz="2400" spc="-71" dirty="0">
              <a:gradFill>
                <a:gsLst>
                  <a:gs pos="10236">
                    <a:srgbClr val="FFFFFF"/>
                  </a:gs>
                  <a:gs pos="25000">
                    <a:srgbClr val="FFFFFF"/>
                  </a:gs>
                </a:gsLst>
                <a:lin ang="5400000" scaled="0"/>
              </a:gradFill>
              <a:cs typeface="Segoe UI Light" panose="020B0502040204020203" pitchFamily="34" charset="0"/>
            </a:endParaRPr>
          </a:p>
          <a:p>
            <a:pPr>
              <a:lnSpc>
                <a:spcPct val="80000"/>
              </a:lnSpc>
            </a:pPr>
            <a:r>
              <a:rPr lang="en-US" sz="2400" spc="-71" dirty="0">
                <a:gradFill>
                  <a:gsLst>
                    <a:gs pos="10236">
                      <a:srgbClr val="FFFFFF"/>
                    </a:gs>
                    <a:gs pos="25000">
                      <a:srgbClr val="FFFFFF"/>
                    </a:gs>
                  </a:gsLst>
                  <a:lin ang="5400000" scaled="0"/>
                </a:gradFill>
                <a:cs typeface="Segoe UI Light" panose="020B0502040204020203" pitchFamily="34" charset="0"/>
              </a:rPr>
              <a:t>Broad choice of devices including tablets, IP phones, headsets &amp; smartphones</a:t>
            </a:r>
          </a:p>
          <a:p>
            <a:pPr>
              <a:lnSpc>
                <a:spcPct val="80000"/>
              </a:lnSpc>
            </a:pPr>
            <a:endParaRPr lang="en-US" sz="2400" spc="-71" dirty="0">
              <a:gradFill>
                <a:gsLst>
                  <a:gs pos="10236">
                    <a:srgbClr val="FFFFFF"/>
                  </a:gs>
                  <a:gs pos="25000">
                    <a:srgbClr val="FFFFFF"/>
                  </a:gs>
                </a:gsLst>
                <a:lin ang="5400000" scaled="0"/>
              </a:gradFill>
              <a:cs typeface="Segoe UI Light" panose="020B0502040204020203" pitchFamily="34" charset="0"/>
            </a:endParaRPr>
          </a:p>
          <a:p>
            <a:pPr>
              <a:lnSpc>
                <a:spcPct val="80000"/>
              </a:lnSpc>
            </a:pPr>
            <a:r>
              <a:rPr lang="en-US" sz="2400" spc="-71" dirty="0">
                <a:gradFill>
                  <a:gsLst>
                    <a:gs pos="10236">
                      <a:srgbClr val="FFFFFF"/>
                    </a:gs>
                    <a:gs pos="25000">
                      <a:srgbClr val="FFFFFF"/>
                    </a:gs>
                  </a:gsLst>
                  <a:lin ang="5400000" scaled="0"/>
                </a:gradFill>
                <a:cs typeface="Segoe UI Light" panose="020B0502040204020203" pitchFamily="34" charset="0"/>
              </a:rPr>
              <a:t>Active Directory, SharePoint &amp; other existing infrastructure with standards-based interop</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8806" y="5203312"/>
            <a:ext cx="1180952" cy="1638095"/>
          </a:xfrm>
          <a:prstGeom prst="rect">
            <a:avLst/>
          </a:prstGeom>
        </p:spPr>
      </p:pic>
    </p:spTree>
    <p:extLst>
      <p:ext uri="{BB962C8B-B14F-4D97-AF65-F5344CB8AC3E}">
        <p14:creationId xmlns:p14="http://schemas.microsoft.com/office/powerpoint/2010/main" val="127070370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Translator Image</a:t>
            </a:r>
            <a:endParaRPr lang="en-US" dirty="0"/>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3"/>
          <a:stretch>
            <a:fillRect/>
          </a:stretch>
        </p:blipFill>
        <p:spPr>
          <a:xfrm>
            <a:off x="6235846" y="-12528"/>
            <a:ext cx="6200629" cy="3509790"/>
          </a:xfrm>
          <a:prstGeom prst="rect">
            <a:avLst/>
          </a:prstGeom>
        </p:spPr>
      </p:pic>
      <p:pic>
        <p:nvPicPr>
          <p:cNvPr id="5" name="Picture 4"/>
          <p:cNvPicPr>
            <a:picLocks noChangeAspect="1"/>
          </p:cNvPicPr>
          <p:nvPr/>
        </p:nvPicPr>
        <p:blipFill rotWithShape="1">
          <a:blip r:embed="rId4"/>
          <a:srcRect b="231"/>
          <a:stretch/>
        </p:blipFill>
        <p:spPr>
          <a:xfrm>
            <a:off x="17463" y="0"/>
            <a:ext cx="6222044" cy="3497262"/>
          </a:xfrm>
          <a:prstGeom prst="rect">
            <a:avLst/>
          </a:prstGeom>
        </p:spPr>
      </p:pic>
      <p:pic>
        <p:nvPicPr>
          <p:cNvPr id="6" name="Picture 5"/>
          <p:cNvPicPr>
            <a:picLocks noChangeAspect="1"/>
          </p:cNvPicPr>
          <p:nvPr/>
        </p:nvPicPr>
        <p:blipFill>
          <a:blip r:embed="rId5"/>
          <a:stretch>
            <a:fillRect/>
          </a:stretch>
        </p:blipFill>
        <p:spPr>
          <a:xfrm>
            <a:off x="6208549" y="3483613"/>
            <a:ext cx="6247919" cy="3497263"/>
          </a:xfrm>
          <a:prstGeom prst="rect">
            <a:avLst/>
          </a:prstGeom>
        </p:spPr>
      </p:pic>
      <p:pic>
        <p:nvPicPr>
          <p:cNvPr id="7" name="Picture 6"/>
          <p:cNvPicPr>
            <a:picLocks noChangeAspect="1"/>
          </p:cNvPicPr>
          <p:nvPr/>
        </p:nvPicPr>
        <p:blipFill>
          <a:blip r:embed="rId6"/>
          <a:stretch>
            <a:fillRect/>
          </a:stretch>
        </p:blipFill>
        <p:spPr>
          <a:xfrm>
            <a:off x="0" y="3509790"/>
            <a:ext cx="6235846" cy="3494815"/>
          </a:xfrm>
          <a:prstGeom prst="rect">
            <a:avLst/>
          </a:prstGeom>
        </p:spPr>
      </p:pic>
    </p:spTree>
    <p:extLst>
      <p:ext uri="{BB962C8B-B14F-4D97-AF65-F5344CB8AC3E}">
        <p14:creationId xmlns:p14="http://schemas.microsoft.com/office/powerpoint/2010/main" val="853630176"/>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Curated list of highly relevant sessions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546372861"/>
              </p:ext>
            </p:extLst>
          </p:nvPr>
        </p:nvGraphicFramePr>
        <p:xfrm>
          <a:off x="798617" y="2052643"/>
          <a:ext cx="11515619" cy="1219200"/>
        </p:xfrm>
        <a:graphic>
          <a:graphicData uri="http://schemas.openxmlformats.org/drawingml/2006/table">
            <a:tbl>
              <a:tblPr bandRow="1">
                <a:tableStyleId>{5C22544A-7EE6-4342-B048-85BDC9FD1C3A}</a:tableStyleId>
              </a:tblPr>
              <a:tblGrid>
                <a:gridCol w="1085581"/>
                <a:gridCol w="1076079"/>
                <a:gridCol w="5534119"/>
                <a:gridCol w="3011150"/>
                <a:gridCol w="808690"/>
              </a:tblGrid>
              <a:tr h="609600">
                <a:tc>
                  <a:txBody>
                    <a:bodyPr/>
                    <a:lstStyle/>
                    <a:p>
                      <a:pPr algn="l" fontAlgn="b"/>
                      <a:r>
                        <a:rPr lang="en-US" sz="1800" b="0" i="0" u="none" strike="noStrike" dirty="0">
                          <a:effectLst/>
                          <a:latin typeface="+mn-lt"/>
                        </a:rPr>
                        <a:t>9:00AM</a:t>
                      </a:r>
                    </a:p>
                  </a:txBody>
                  <a:tcPr marL="9525" marR="9525" marT="9525" marB="0" anchor="ctr"/>
                </a:tc>
                <a:tc>
                  <a:txBody>
                    <a:bodyPr/>
                    <a:lstStyle/>
                    <a:p>
                      <a:pPr algn="l" fontAlgn="b"/>
                      <a:r>
                        <a:rPr lang="en-US" sz="1800" b="0" i="0" u="none" strike="noStrike" dirty="0">
                          <a:effectLst/>
                          <a:latin typeface="+mn-lt"/>
                        </a:rPr>
                        <a:t>BRK2146</a:t>
                      </a:r>
                    </a:p>
                  </a:txBody>
                  <a:tcPr marL="9525" marR="9525" marT="9525" marB="0" anchor="ctr"/>
                </a:tc>
                <a:tc>
                  <a:txBody>
                    <a:bodyPr/>
                    <a:lstStyle/>
                    <a:p>
                      <a:pPr algn="l" fontAlgn="b"/>
                      <a:r>
                        <a:rPr lang="en-US" sz="1800" b="0" i="0" u="none" strike="noStrike" dirty="0">
                          <a:effectLst/>
                          <a:latin typeface="+mn-lt"/>
                        </a:rPr>
                        <a:t>Getting Started with Skype for Business Online Voice and Audio Conferencing</a:t>
                      </a:r>
                    </a:p>
                  </a:txBody>
                  <a:tcPr marL="9525" marR="9525" marT="9525" marB="0" anchor="ctr"/>
                </a:tc>
                <a:tc>
                  <a:txBody>
                    <a:bodyPr/>
                    <a:lstStyle/>
                    <a:p>
                      <a:pPr algn="l" fontAlgn="b"/>
                      <a:r>
                        <a:rPr lang="en-US" sz="1800" b="0" i="0" u="none" strike="noStrike" dirty="0">
                          <a:effectLst/>
                          <a:latin typeface="+mn-lt"/>
                        </a:rPr>
                        <a:t>William Verthein</a:t>
                      </a:r>
                    </a:p>
                  </a:txBody>
                  <a:tcPr marL="9525" marR="9525" marT="9525" marB="0" anchor="ctr"/>
                </a:tc>
                <a:tc>
                  <a:txBody>
                    <a:bodyPr/>
                    <a:lstStyle/>
                    <a:p>
                      <a:pPr algn="l" fontAlgn="b"/>
                      <a:r>
                        <a:rPr lang="en-US" sz="1800" b="0" i="0" u="none" strike="noStrike" kern="1200" dirty="0">
                          <a:solidFill>
                            <a:schemeClr val="dk1"/>
                          </a:solidFill>
                          <a:effectLst/>
                          <a:latin typeface="+mn-lt"/>
                          <a:ea typeface="+mn-ea"/>
                          <a:cs typeface="+mn-cs"/>
                        </a:rPr>
                        <a:t>S101</a:t>
                      </a:r>
                    </a:p>
                  </a:txBody>
                  <a:tcPr marL="9525" marR="9525" marT="9525" marB="0" anchor="ctr"/>
                </a:tc>
              </a:tr>
              <a:tr h="609600">
                <a:tc>
                  <a:txBody>
                    <a:bodyPr/>
                    <a:lstStyle/>
                    <a:p>
                      <a:pPr algn="l" fontAlgn="b"/>
                      <a:r>
                        <a:rPr lang="en-US" sz="1800" b="0" i="0" u="none" strike="noStrike" dirty="0">
                          <a:effectLst/>
                          <a:latin typeface="+mn-lt"/>
                        </a:rPr>
                        <a:t>5:00PM</a:t>
                      </a:r>
                    </a:p>
                  </a:txBody>
                  <a:tcPr marL="9525" marR="9525" marT="9525" marB="0" anchor="ctr"/>
                </a:tc>
                <a:tc>
                  <a:txBody>
                    <a:bodyPr/>
                    <a:lstStyle/>
                    <a:p>
                      <a:pPr algn="l" fontAlgn="b"/>
                      <a:r>
                        <a:rPr lang="en-US" sz="1800" b="0" i="0" u="none" strike="noStrike" dirty="0">
                          <a:effectLst/>
                          <a:latin typeface="+mn-lt"/>
                        </a:rPr>
                        <a:t>BRK3151</a:t>
                      </a:r>
                    </a:p>
                  </a:txBody>
                  <a:tcPr marL="9525" marR="9525" marT="9525" marB="0" anchor="ctr"/>
                </a:tc>
                <a:tc>
                  <a:txBody>
                    <a:bodyPr/>
                    <a:lstStyle/>
                    <a:p>
                      <a:pPr algn="l" fontAlgn="b"/>
                      <a:r>
                        <a:rPr lang="en-US" sz="1800" b="0" i="0" u="none" strike="noStrike" dirty="0">
                          <a:effectLst/>
                          <a:latin typeface="+mn-lt"/>
                        </a:rPr>
                        <a:t>From Voice to Video, All about Interoperability with Skype for Business</a:t>
                      </a:r>
                    </a:p>
                  </a:txBody>
                  <a:tcPr marL="9525" marR="9525" marT="9525" marB="0" anchor="ctr"/>
                </a:tc>
                <a:tc>
                  <a:txBody>
                    <a:bodyPr/>
                    <a:lstStyle/>
                    <a:p>
                      <a:pPr algn="l" fontAlgn="b"/>
                      <a:r>
                        <a:rPr lang="en-US" sz="1800" b="0" i="0" u="none" strike="noStrike" dirty="0">
                          <a:effectLst/>
                          <a:latin typeface="+mn-lt"/>
                        </a:rPr>
                        <a:t>Adam Gent</a:t>
                      </a:r>
                    </a:p>
                  </a:txBody>
                  <a:tcPr marL="9525" marR="9525" marT="9525" marB="0" anchor="ctr"/>
                </a:tc>
                <a:tc>
                  <a:txBody>
                    <a:bodyPr/>
                    <a:lstStyle/>
                    <a:p>
                      <a:pPr algn="l" fontAlgn="b"/>
                      <a:r>
                        <a:rPr lang="en-US" sz="1800" b="0" i="0" u="none" strike="noStrike" kern="1200" dirty="0">
                          <a:solidFill>
                            <a:schemeClr val="dk1"/>
                          </a:solidFill>
                          <a:effectLst/>
                          <a:latin typeface="+mn-lt"/>
                          <a:ea typeface="+mn-ea"/>
                          <a:cs typeface="+mn-cs"/>
                        </a:rPr>
                        <a:t>E451b</a:t>
                      </a:r>
                    </a:p>
                  </a:txBody>
                  <a:tcPr marL="9525" marR="9525" marT="9525" marB="0" anchor="ct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276836977"/>
              </p:ext>
            </p:extLst>
          </p:nvPr>
        </p:nvGraphicFramePr>
        <p:xfrm>
          <a:off x="798617" y="3398793"/>
          <a:ext cx="11515620" cy="838435"/>
        </p:xfrm>
        <a:graphic>
          <a:graphicData uri="http://schemas.openxmlformats.org/drawingml/2006/table">
            <a:tbl>
              <a:tblPr bandRow="1">
                <a:tableStyleId>{93296810-A885-4BE3-A3E7-6D5BEEA58F35}</a:tableStyleId>
              </a:tblPr>
              <a:tblGrid>
                <a:gridCol w="1076220"/>
                <a:gridCol w="1066800"/>
                <a:gridCol w="5486400"/>
                <a:gridCol w="3048000"/>
                <a:gridCol w="838200"/>
              </a:tblGrid>
              <a:tr h="838435">
                <a:tc>
                  <a:txBody>
                    <a:bodyPr/>
                    <a:lstStyle/>
                    <a:p>
                      <a:pPr algn="l" fontAlgn="b"/>
                      <a:r>
                        <a:rPr lang="en-US" sz="1800" u="none" strike="noStrike" kern="1200" dirty="0">
                          <a:effectLst/>
                        </a:rPr>
                        <a:t>1:30PM</a:t>
                      </a:r>
                      <a:endParaRPr lang="en-US" sz="1800" b="0" i="0" u="none" strike="noStrike" kern="1200" dirty="0">
                        <a:solidFill>
                          <a:schemeClr val="dk1"/>
                        </a:solidFill>
                        <a:effectLst/>
                        <a:latin typeface="Arial" panose="020B0604020202020204" pitchFamily="34" charset="0"/>
                        <a:ea typeface="+mn-ea"/>
                        <a:cs typeface="+mn-cs"/>
                      </a:endParaRPr>
                    </a:p>
                  </a:txBody>
                  <a:tcPr marL="9525" marR="9525" marT="9525" marB="0" anchor="ctr"/>
                </a:tc>
                <a:tc>
                  <a:txBody>
                    <a:bodyPr/>
                    <a:lstStyle/>
                    <a:p>
                      <a:pPr algn="l" fontAlgn="b"/>
                      <a:r>
                        <a:rPr lang="en-US" sz="1800" u="none" strike="noStrike" kern="1200" dirty="0">
                          <a:effectLst/>
                        </a:rPr>
                        <a:t>BRK3142</a:t>
                      </a:r>
                      <a:endParaRPr lang="en-US" sz="1800" b="0" i="0" u="none" strike="noStrike" kern="1200" dirty="0">
                        <a:solidFill>
                          <a:schemeClr val="dk1"/>
                        </a:solidFill>
                        <a:effectLst/>
                        <a:latin typeface="Arial" panose="020B0604020202020204" pitchFamily="34" charset="0"/>
                        <a:ea typeface="+mn-ea"/>
                        <a:cs typeface="+mn-cs"/>
                      </a:endParaRPr>
                    </a:p>
                  </a:txBody>
                  <a:tcPr marL="9525" marR="9525" marT="9525" marB="0" anchor="ctr"/>
                </a:tc>
                <a:tc>
                  <a:txBody>
                    <a:bodyPr/>
                    <a:lstStyle/>
                    <a:p>
                      <a:pPr algn="l" fontAlgn="b"/>
                      <a:r>
                        <a:rPr lang="en-US" sz="1800" u="none" strike="noStrike" kern="1200" dirty="0">
                          <a:effectLst/>
                        </a:rPr>
                        <a:t>Planning and Deploying Call via Work for Enterprise PBX Users</a:t>
                      </a:r>
                      <a:endParaRPr lang="en-US" sz="1800" b="0" i="0" u="none" strike="noStrike" kern="1200" dirty="0">
                        <a:solidFill>
                          <a:schemeClr val="dk1"/>
                        </a:solidFill>
                        <a:effectLst/>
                        <a:latin typeface="Arial" panose="020B0604020202020204" pitchFamily="34" charset="0"/>
                        <a:ea typeface="+mn-ea"/>
                        <a:cs typeface="+mn-cs"/>
                      </a:endParaRPr>
                    </a:p>
                  </a:txBody>
                  <a:tcPr marL="9525" marR="9525" marT="9525" marB="0" anchor="ctr"/>
                </a:tc>
                <a:tc>
                  <a:txBody>
                    <a:bodyPr/>
                    <a:lstStyle/>
                    <a:p>
                      <a:pPr algn="l" fontAlgn="b"/>
                      <a:r>
                        <a:rPr lang="en-US" sz="1800" u="none" strike="noStrike" kern="1200" dirty="0">
                          <a:effectLst/>
                        </a:rPr>
                        <a:t>Brian Ricks</a:t>
                      </a:r>
                      <a:endParaRPr lang="en-US" sz="1800" b="0" i="0" u="none" strike="noStrike" kern="1200" dirty="0">
                        <a:solidFill>
                          <a:schemeClr val="dk1"/>
                        </a:solidFill>
                        <a:effectLst/>
                        <a:latin typeface="Arial" panose="020B0604020202020204" pitchFamily="34" charset="0"/>
                        <a:ea typeface="+mn-ea"/>
                        <a:cs typeface="+mn-cs"/>
                      </a:endParaRPr>
                    </a:p>
                  </a:txBody>
                  <a:tcPr marL="9525" marR="9525" marT="9525" marB="0" anchor="ctr"/>
                </a:tc>
                <a:tc>
                  <a:txBody>
                    <a:bodyPr/>
                    <a:lstStyle/>
                    <a:p>
                      <a:pPr algn="l" fontAlgn="b"/>
                      <a:r>
                        <a:rPr lang="en-US" sz="1800" u="none" strike="noStrike" kern="1200" dirty="0">
                          <a:effectLst/>
                        </a:rPr>
                        <a:t>E451a</a:t>
                      </a:r>
                      <a:endParaRPr lang="en-US" sz="1800" b="0" i="0" u="none" strike="noStrike" kern="1200" dirty="0">
                        <a:solidFill>
                          <a:schemeClr val="dk1"/>
                        </a:solidFill>
                        <a:effectLst/>
                        <a:latin typeface="Arial" panose="020B0604020202020204" pitchFamily="34" charset="0"/>
                        <a:ea typeface="+mn-ea"/>
                        <a:cs typeface="+mn-cs"/>
                      </a:endParaRPr>
                    </a:p>
                  </a:txBody>
                  <a:tcPr marL="9525" marR="9525" marT="9525" marB="0" anchor="ct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57964243"/>
              </p:ext>
            </p:extLst>
          </p:nvPr>
        </p:nvGraphicFramePr>
        <p:xfrm>
          <a:off x="798617" y="1234884"/>
          <a:ext cx="11515620" cy="684212"/>
        </p:xfrm>
        <a:graphic>
          <a:graphicData uri="http://schemas.openxmlformats.org/drawingml/2006/table">
            <a:tbl>
              <a:tblPr bandRow="1">
                <a:tableStyleId>{21E4AEA4-8DFA-4A89-87EB-49C32662AFE0}</a:tableStyleId>
              </a:tblPr>
              <a:tblGrid>
                <a:gridCol w="1076220"/>
                <a:gridCol w="1091241"/>
                <a:gridCol w="5538159"/>
                <a:gridCol w="2971800"/>
                <a:gridCol w="838200"/>
              </a:tblGrid>
              <a:tr h="684212">
                <a:tc>
                  <a:txBody>
                    <a:bodyPr/>
                    <a:lstStyle/>
                    <a:p>
                      <a:pPr algn="l" fontAlgn="b"/>
                      <a:r>
                        <a:rPr lang="en-US" sz="1800" u="none" strike="noStrike" dirty="0">
                          <a:effectLst/>
                        </a:rPr>
                        <a:t>3:15PM</a:t>
                      </a:r>
                      <a:endParaRPr lang="en-US" sz="1800" b="0" i="0" u="none" strike="noStrike" dirty="0">
                        <a:effectLst/>
                        <a:latin typeface="Arial" panose="020B0604020202020204" pitchFamily="34" charset="0"/>
                      </a:endParaRPr>
                    </a:p>
                  </a:txBody>
                  <a:tcPr marL="9525" marR="9525" marT="9525" marB="0" anchor="ctr"/>
                </a:tc>
                <a:tc>
                  <a:txBody>
                    <a:bodyPr/>
                    <a:lstStyle/>
                    <a:p>
                      <a:pPr algn="l" fontAlgn="b"/>
                      <a:r>
                        <a:rPr lang="en-US" sz="1800" u="none" strike="noStrike" dirty="0">
                          <a:effectLst/>
                        </a:rPr>
                        <a:t>BRK4112</a:t>
                      </a:r>
                      <a:endParaRPr lang="en-US" sz="1800" b="0" i="0" u="none" strike="noStrike" dirty="0">
                        <a:effectLst/>
                        <a:latin typeface="Arial" panose="020B0604020202020204" pitchFamily="34" charset="0"/>
                      </a:endParaRPr>
                    </a:p>
                  </a:txBody>
                  <a:tcPr marL="9525" marR="9525" marT="9525" marB="0" anchor="ctr"/>
                </a:tc>
                <a:tc>
                  <a:txBody>
                    <a:bodyPr/>
                    <a:lstStyle/>
                    <a:p>
                      <a:pPr algn="l" fontAlgn="b"/>
                      <a:r>
                        <a:rPr lang="en-US" sz="1800" u="none" strike="noStrike" dirty="0">
                          <a:effectLst/>
                        </a:rPr>
                        <a:t>Save Time! Automate Phone Number Management in Skype for Business</a:t>
                      </a:r>
                      <a:endParaRPr lang="en-US" sz="1800" b="0" i="0" u="none" strike="noStrike" dirty="0">
                        <a:effectLst/>
                        <a:latin typeface="Arial" panose="020B0604020202020204" pitchFamily="34" charset="0"/>
                      </a:endParaRPr>
                    </a:p>
                  </a:txBody>
                  <a:tcPr marL="9525" marR="9525" marT="9525" marB="0" anchor="ctr"/>
                </a:tc>
                <a:tc>
                  <a:txBody>
                    <a:bodyPr/>
                    <a:lstStyle/>
                    <a:p>
                      <a:pPr algn="l" fontAlgn="b"/>
                      <a:r>
                        <a:rPr lang="en-US" sz="1800" u="none" strike="noStrike" dirty="0">
                          <a:effectLst/>
                        </a:rPr>
                        <a:t>Ståle Hansen</a:t>
                      </a:r>
                      <a:endParaRPr lang="en-US" sz="1800" b="0" i="0" u="none" strike="noStrike" dirty="0">
                        <a:effectLst/>
                        <a:latin typeface="Arial" panose="020B0604020202020204" pitchFamily="34" charset="0"/>
                      </a:endParaRPr>
                    </a:p>
                  </a:txBody>
                  <a:tcPr marL="9525" marR="9525" marT="9525" marB="0" anchor="ctr"/>
                </a:tc>
                <a:tc>
                  <a:txBody>
                    <a:bodyPr/>
                    <a:lstStyle/>
                    <a:p>
                      <a:pPr algn="l" fontAlgn="b"/>
                      <a:r>
                        <a:rPr lang="en-US" sz="1800" u="none" strike="noStrike" dirty="0">
                          <a:effectLst/>
                        </a:rPr>
                        <a:t>E451a</a:t>
                      </a:r>
                      <a:endParaRPr lang="en-US" sz="1800" b="0" i="0" u="none" strike="noStrike" dirty="0">
                        <a:effectLst/>
                        <a:latin typeface="Arial" panose="020B0604020202020204" pitchFamily="34" charset="0"/>
                      </a:endParaRPr>
                    </a:p>
                  </a:txBody>
                  <a:tcPr marL="9525" marR="9525" marT="9525" marB="0" anchor="ct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604277000"/>
              </p:ext>
            </p:extLst>
          </p:nvPr>
        </p:nvGraphicFramePr>
        <p:xfrm>
          <a:off x="808037" y="5472514"/>
          <a:ext cx="11506200" cy="1453748"/>
        </p:xfrm>
        <a:graphic>
          <a:graphicData uri="http://schemas.openxmlformats.org/drawingml/2006/table">
            <a:tbl>
              <a:tblPr bandRow="1">
                <a:tableStyleId>{F5AB1C69-6EDB-4FF4-983F-18BD219EF322}</a:tableStyleId>
              </a:tblPr>
              <a:tblGrid>
                <a:gridCol w="993064"/>
                <a:gridCol w="1140536"/>
                <a:gridCol w="5505356"/>
                <a:gridCol w="3023488"/>
                <a:gridCol w="843756"/>
              </a:tblGrid>
              <a:tr h="726874">
                <a:tc>
                  <a:txBody>
                    <a:bodyPr/>
                    <a:lstStyle/>
                    <a:p>
                      <a:pPr algn="l" fontAlgn="b"/>
                      <a:r>
                        <a:rPr lang="en-US" sz="1800" u="none" strike="noStrike" kern="1200" dirty="0">
                          <a:solidFill>
                            <a:schemeClr val="dk1"/>
                          </a:solidFill>
                          <a:effectLst/>
                          <a:latin typeface="+mn-lt"/>
                          <a:ea typeface="+mn-ea"/>
                          <a:cs typeface="+mn-cs"/>
                        </a:rPr>
                        <a:t>10:45AM</a:t>
                      </a:r>
                    </a:p>
                  </a:txBody>
                  <a:tcPr marL="9525" marR="9525" marT="9525" marB="0" anchor="ctr"/>
                </a:tc>
                <a:tc>
                  <a:txBody>
                    <a:bodyPr/>
                    <a:lstStyle/>
                    <a:p>
                      <a:pPr algn="l" fontAlgn="b"/>
                      <a:r>
                        <a:rPr lang="en-US" sz="1800" u="none" strike="noStrike" kern="1200" dirty="0">
                          <a:solidFill>
                            <a:schemeClr val="dk1"/>
                          </a:solidFill>
                          <a:effectLst/>
                          <a:latin typeface="+mn-lt"/>
                          <a:ea typeface="+mn-ea"/>
                          <a:cs typeface="+mn-cs"/>
                        </a:rPr>
                        <a:t>BRK3200</a:t>
                      </a:r>
                    </a:p>
                  </a:txBody>
                  <a:tcPr marL="9525" marR="9525" marT="9525" marB="0" anchor="ctr"/>
                </a:tc>
                <a:tc>
                  <a:txBody>
                    <a:bodyPr/>
                    <a:lstStyle/>
                    <a:p>
                      <a:pPr algn="l" fontAlgn="b"/>
                      <a:r>
                        <a:rPr lang="en-US" sz="1800" u="none" strike="noStrike" kern="1200" dirty="0">
                          <a:solidFill>
                            <a:schemeClr val="dk1"/>
                          </a:solidFill>
                          <a:effectLst/>
                          <a:latin typeface="+mn-lt"/>
                          <a:ea typeface="+mn-ea"/>
                          <a:cs typeface="+mn-cs"/>
                        </a:rPr>
                        <a:t>Deployment Strategies and Integration Scenarios with Microsoft Exchange and Skype for Business</a:t>
                      </a:r>
                    </a:p>
                  </a:txBody>
                  <a:tcPr marL="9525" marR="9525" marT="9525" marB="0" anchor="ctr"/>
                </a:tc>
                <a:tc>
                  <a:txBody>
                    <a:bodyPr/>
                    <a:lstStyle/>
                    <a:p>
                      <a:pPr algn="l" fontAlgn="b"/>
                      <a:r>
                        <a:rPr lang="en-US" sz="1800" u="none" strike="noStrike" kern="1200">
                          <a:solidFill>
                            <a:schemeClr val="dk1"/>
                          </a:solidFill>
                          <a:effectLst/>
                          <a:latin typeface="+mn-lt"/>
                          <a:ea typeface="+mn-ea"/>
                          <a:cs typeface="+mn-cs"/>
                        </a:rPr>
                        <a:t>Lynn Roe</a:t>
                      </a:r>
                    </a:p>
                  </a:txBody>
                  <a:tcPr marL="9525" marR="9525" marT="9525" marB="0" anchor="ctr"/>
                </a:tc>
                <a:tc>
                  <a:txBody>
                    <a:bodyPr/>
                    <a:lstStyle/>
                    <a:p>
                      <a:pPr algn="l" fontAlgn="b"/>
                      <a:r>
                        <a:rPr lang="en-US" sz="1800" u="none" strike="noStrike" kern="1200" dirty="0">
                          <a:solidFill>
                            <a:schemeClr val="dk1"/>
                          </a:solidFill>
                          <a:effectLst/>
                          <a:latin typeface="+mn-lt"/>
                          <a:ea typeface="+mn-ea"/>
                          <a:cs typeface="+mn-cs"/>
                        </a:rPr>
                        <a:t>E253</a:t>
                      </a:r>
                    </a:p>
                  </a:txBody>
                  <a:tcPr marL="9525" marR="9525" marT="9525" marB="0" anchor="ctr"/>
                </a:tc>
              </a:tr>
              <a:tr h="726874">
                <a:tc>
                  <a:txBody>
                    <a:bodyPr/>
                    <a:lstStyle/>
                    <a:p>
                      <a:pPr algn="l" fontAlgn="b"/>
                      <a:r>
                        <a:rPr lang="en-US" sz="1800" u="none" strike="noStrike" kern="1200" dirty="0">
                          <a:solidFill>
                            <a:schemeClr val="dk1"/>
                          </a:solidFill>
                          <a:effectLst/>
                          <a:latin typeface="+mn-lt"/>
                          <a:ea typeface="+mn-ea"/>
                          <a:cs typeface="+mn-cs"/>
                        </a:rPr>
                        <a:t>12:30PM</a:t>
                      </a:r>
                    </a:p>
                  </a:txBody>
                  <a:tcPr marL="9525" marR="9525" marT="9525" marB="0" anchor="ctr"/>
                </a:tc>
                <a:tc>
                  <a:txBody>
                    <a:bodyPr/>
                    <a:lstStyle/>
                    <a:p>
                      <a:pPr algn="l" fontAlgn="b"/>
                      <a:r>
                        <a:rPr lang="en-US" sz="1800" u="none" strike="noStrike" kern="1200" dirty="0">
                          <a:solidFill>
                            <a:schemeClr val="dk1"/>
                          </a:solidFill>
                          <a:effectLst/>
                          <a:latin typeface="+mn-lt"/>
                          <a:ea typeface="+mn-ea"/>
                          <a:cs typeface="+mn-cs"/>
                        </a:rPr>
                        <a:t>BRK4118</a:t>
                      </a:r>
                    </a:p>
                  </a:txBody>
                  <a:tcPr marL="9525" marR="9525" marT="9525" marB="0" anchor="ctr"/>
                </a:tc>
                <a:tc>
                  <a:txBody>
                    <a:bodyPr/>
                    <a:lstStyle/>
                    <a:p>
                      <a:pPr algn="l" fontAlgn="b"/>
                      <a:r>
                        <a:rPr lang="en-US" sz="1800" u="none" strike="noStrike" kern="1200">
                          <a:solidFill>
                            <a:schemeClr val="dk1"/>
                          </a:solidFill>
                          <a:effectLst/>
                          <a:latin typeface="+mn-lt"/>
                          <a:ea typeface="+mn-ea"/>
                          <a:cs typeface="+mn-cs"/>
                        </a:rPr>
                        <a:t>Skype for Business: Call Quality Management and Operations</a:t>
                      </a:r>
                    </a:p>
                  </a:txBody>
                  <a:tcPr marL="9525" marR="9525" marT="9525" marB="0" anchor="ctr"/>
                </a:tc>
                <a:tc>
                  <a:txBody>
                    <a:bodyPr/>
                    <a:lstStyle/>
                    <a:p>
                      <a:pPr algn="l" fontAlgn="b"/>
                      <a:r>
                        <a:rPr lang="en-US" sz="1800" u="none" strike="noStrike" kern="1200" dirty="0">
                          <a:solidFill>
                            <a:schemeClr val="dk1"/>
                          </a:solidFill>
                          <a:effectLst/>
                          <a:latin typeface="+mn-lt"/>
                          <a:ea typeface="+mn-ea"/>
                          <a:cs typeface="+mn-cs"/>
                        </a:rPr>
                        <a:t>Aaron Steele</a:t>
                      </a:r>
                    </a:p>
                  </a:txBody>
                  <a:tcPr marL="9525" marR="9525" marT="9525" marB="0" anchor="ctr"/>
                </a:tc>
                <a:tc>
                  <a:txBody>
                    <a:bodyPr/>
                    <a:lstStyle/>
                    <a:p>
                      <a:pPr algn="l" fontAlgn="b"/>
                      <a:r>
                        <a:rPr lang="en-US" sz="1800" u="none" strike="noStrike" kern="1200" dirty="0">
                          <a:solidFill>
                            <a:schemeClr val="dk1"/>
                          </a:solidFill>
                          <a:effectLst/>
                          <a:latin typeface="+mn-lt"/>
                          <a:ea typeface="+mn-ea"/>
                          <a:cs typeface="+mn-cs"/>
                        </a:rPr>
                        <a:t>E352</a:t>
                      </a:r>
                    </a:p>
                  </a:txBody>
                  <a:tcPr marL="9525" marR="9525" marT="9525" marB="0" anchor="ct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662323317"/>
              </p:ext>
            </p:extLst>
          </p:nvPr>
        </p:nvGraphicFramePr>
        <p:xfrm>
          <a:off x="798617" y="4373098"/>
          <a:ext cx="11515621" cy="963981"/>
        </p:xfrm>
        <a:graphic>
          <a:graphicData uri="http://schemas.openxmlformats.org/drawingml/2006/table">
            <a:tbl>
              <a:tblPr bandRow="1">
                <a:tableStyleId>{00A15C55-8517-42AA-B614-E9B94910E393}</a:tableStyleId>
              </a:tblPr>
              <a:tblGrid>
                <a:gridCol w="1000020"/>
                <a:gridCol w="1143000"/>
                <a:gridCol w="5486400"/>
                <a:gridCol w="3071121"/>
                <a:gridCol w="815080"/>
              </a:tblGrid>
              <a:tr h="405816">
                <a:tc>
                  <a:txBody>
                    <a:bodyPr/>
                    <a:lstStyle/>
                    <a:p>
                      <a:pPr algn="l" fontAlgn="b"/>
                      <a:r>
                        <a:rPr lang="en-US" sz="1800" u="none" strike="noStrike" dirty="0">
                          <a:effectLst/>
                        </a:rPr>
                        <a:t>9:00AM</a:t>
                      </a:r>
                      <a:endParaRPr lang="en-US" sz="1800" b="0" i="0" u="none" strike="noStrike" dirty="0">
                        <a:effectLst/>
                        <a:latin typeface="+mn-lt"/>
                      </a:endParaRPr>
                    </a:p>
                  </a:txBody>
                  <a:tcPr marL="9525" marR="9525" marT="9525" marB="0" anchor="ctr"/>
                </a:tc>
                <a:tc>
                  <a:txBody>
                    <a:bodyPr/>
                    <a:lstStyle/>
                    <a:p>
                      <a:pPr algn="l" fontAlgn="b"/>
                      <a:r>
                        <a:rPr lang="en-US" sz="1800" u="none" strike="noStrike" dirty="0">
                          <a:effectLst/>
                        </a:rPr>
                        <a:t>BRK4107</a:t>
                      </a:r>
                      <a:endParaRPr lang="en-US" sz="1800" b="0" i="0" u="none" strike="noStrike" dirty="0">
                        <a:effectLst/>
                        <a:latin typeface="+mn-lt"/>
                      </a:endParaRPr>
                    </a:p>
                  </a:txBody>
                  <a:tcPr marL="9525" marR="9525" marT="9525" marB="0" anchor="ctr"/>
                </a:tc>
                <a:tc>
                  <a:txBody>
                    <a:bodyPr/>
                    <a:lstStyle/>
                    <a:p>
                      <a:pPr algn="l" fontAlgn="b"/>
                      <a:r>
                        <a:rPr lang="en-US" sz="1800" u="none" strike="noStrike" dirty="0">
                          <a:effectLst/>
                        </a:rPr>
                        <a:t>Enterprise Voice: An Experts Session</a:t>
                      </a:r>
                      <a:endParaRPr lang="en-US" sz="1800" b="0" i="0" u="none" strike="noStrike" dirty="0">
                        <a:effectLst/>
                        <a:latin typeface="+mn-lt"/>
                      </a:endParaRPr>
                    </a:p>
                  </a:txBody>
                  <a:tcPr marL="9525" marR="9525" marT="9525" marB="0" anchor="ctr"/>
                </a:tc>
                <a:tc>
                  <a:txBody>
                    <a:bodyPr/>
                    <a:lstStyle/>
                    <a:p>
                      <a:pPr algn="l" fontAlgn="b"/>
                      <a:r>
                        <a:rPr lang="en-US" sz="1800" u="none" strike="noStrike" dirty="0">
                          <a:effectLst/>
                        </a:rPr>
                        <a:t>Doug Lawty</a:t>
                      </a:r>
                      <a:endParaRPr lang="en-US" sz="1800" b="0" i="0" u="none" strike="noStrike" dirty="0">
                        <a:effectLst/>
                        <a:latin typeface="+mn-lt"/>
                      </a:endParaRPr>
                    </a:p>
                  </a:txBody>
                  <a:tcPr marL="9525" marR="9525" marT="9525" marB="0" anchor="ctr"/>
                </a:tc>
                <a:tc>
                  <a:txBody>
                    <a:bodyPr/>
                    <a:lstStyle/>
                    <a:p>
                      <a:pPr algn="l" fontAlgn="b"/>
                      <a:r>
                        <a:rPr lang="en-US" sz="1800" u="none" strike="noStrike" dirty="0">
                          <a:effectLst/>
                        </a:rPr>
                        <a:t>S501</a:t>
                      </a:r>
                      <a:endParaRPr lang="en-US" sz="1800" b="0" i="0" u="none" strike="noStrike" dirty="0">
                        <a:effectLst/>
                        <a:latin typeface="+mn-lt"/>
                      </a:endParaRPr>
                    </a:p>
                  </a:txBody>
                  <a:tcPr marL="9525" marR="9525" marT="9525" marB="0" anchor="ctr"/>
                </a:tc>
              </a:tr>
              <a:tr h="405816">
                <a:tc>
                  <a:txBody>
                    <a:bodyPr/>
                    <a:lstStyle/>
                    <a:p>
                      <a:pPr algn="l" fontAlgn="b"/>
                      <a:r>
                        <a:rPr lang="en-US" sz="1800" u="none" strike="noStrike" dirty="0">
                          <a:effectLst/>
                        </a:rPr>
                        <a:t>3:15PM</a:t>
                      </a:r>
                      <a:endParaRPr lang="en-US" sz="1800" b="0" i="0" u="none" strike="noStrike" dirty="0">
                        <a:effectLst/>
                        <a:latin typeface="+mn-lt"/>
                      </a:endParaRPr>
                    </a:p>
                  </a:txBody>
                  <a:tcPr marL="9525" marR="9525" marT="9525" marB="0" anchor="ctr"/>
                </a:tc>
                <a:tc>
                  <a:txBody>
                    <a:bodyPr/>
                    <a:lstStyle/>
                    <a:p>
                      <a:pPr algn="l" fontAlgn="b"/>
                      <a:r>
                        <a:rPr lang="en-US" sz="1800" u="none" strike="noStrike" dirty="0">
                          <a:effectLst/>
                        </a:rPr>
                        <a:t>BRK4129</a:t>
                      </a:r>
                      <a:endParaRPr lang="en-US" sz="1800" b="0" i="0" u="none" strike="noStrike" dirty="0">
                        <a:effectLst/>
                        <a:latin typeface="+mn-lt"/>
                      </a:endParaRPr>
                    </a:p>
                  </a:txBody>
                  <a:tcPr marL="9525" marR="9525" marT="9525" marB="0" anchor="ctr"/>
                </a:tc>
                <a:tc>
                  <a:txBody>
                    <a:bodyPr/>
                    <a:lstStyle/>
                    <a:p>
                      <a:pPr algn="l" fontAlgn="b"/>
                      <a:r>
                        <a:rPr lang="en-US" sz="1800" u="none" strike="noStrike" dirty="0">
                          <a:effectLst/>
                        </a:rPr>
                        <a:t>Hybrid Configuration Deep-Dive of Skype for Business</a:t>
                      </a:r>
                      <a:endParaRPr lang="en-US" sz="1800" b="0" i="0" u="none" strike="noStrike" dirty="0">
                        <a:effectLst/>
                        <a:latin typeface="+mn-lt"/>
                      </a:endParaRPr>
                    </a:p>
                  </a:txBody>
                  <a:tcPr marL="9525" marR="9525" marT="9525" marB="0" anchor="ctr"/>
                </a:tc>
                <a:tc>
                  <a:txBody>
                    <a:bodyPr/>
                    <a:lstStyle/>
                    <a:p>
                      <a:pPr algn="l" fontAlgn="b"/>
                      <a:r>
                        <a:rPr lang="en-US" sz="1800" u="none" strike="noStrike" dirty="0">
                          <a:effectLst/>
                        </a:rPr>
                        <a:t>Cezar Ungureanasu; Ramesh Narayanan; Vivek Bhatnagar</a:t>
                      </a:r>
                      <a:endParaRPr lang="en-US" sz="1800" b="0" i="0" u="none" strike="noStrike" dirty="0">
                        <a:effectLst/>
                        <a:latin typeface="+mn-lt"/>
                      </a:endParaRPr>
                    </a:p>
                  </a:txBody>
                  <a:tcPr marL="9525" marR="9525" marT="9525" marB="0" anchor="ctr"/>
                </a:tc>
                <a:tc>
                  <a:txBody>
                    <a:bodyPr/>
                    <a:lstStyle/>
                    <a:p>
                      <a:pPr algn="l" fontAlgn="b"/>
                      <a:r>
                        <a:rPr lang="en-US" sz="1800" u="none" strike="noStrike" dirty="0">
                          <a:effectLst/>
                        </a:rPr>
                        <a:t>E450</a:t>
                      </a:r>
                      <a:endParaRPr lang="en-US" sz="1800" b="0" i="0" u="none" strike="noStrike" dirty="0">
                        <a:effectLst/>
                        <a:latin typeface="+mn-lt"/>
                      </a:endParaRPr>
                    </a:p>
                  </a:txBody>
                  <a:tcPr marL="9525" marR="9525" marT="9525" marB="0" anchor="ctr"/>
                </a:tc>
              </a:tr>
            </a:tbl>
          </a:graphicData>
        </a:graphic>
      </p:graphicFrame>
      <p:sp>
        <p:nvSpPr>
          <p:cNvPr id="9" name="Rectangle 8"/>
          <p:cNvSpPr/>
          <p:nvPr/>
        </p:nvSpPr>
        <p:spPr>
          <a:xfrm>
            <a:off x="0" y="6005914"/>
            <a:ext cx="798617" cy="369332"/>
          </a:xfrm>
          <a:prstGeom prst="rect">
            <a:avLst/>
          </a:prstGeom>
        </p:spPr>
        <p:txBody>
          <a:bodyPr wrap="none">
            <a:spAutoFit/>
          </a:bodyPr>
          <a:lstStyle/>
          <a:p>
            <a:r>
              <a:rPr lang="en-US" dirty="0" smtClean="0"/>
              <a:t>Friday</a:t>
            </a:r>
            <a:endParaRPr lang="en-US" dirty="0"/>
          </a:p>
        </p:txBody>
      </p:sp>
      <p:sp>
        <p:nvSpPr>
          <p:cNvPr id="10" name="Rectangle 9"/>
          <p:cNvSpPr/>
          <p:nvPr/>
        </p:nvSpPr>
        <p:spPr>
          <a:xfrm>
            <a:off x="-1" y="4666881"/>
            <a:ext cx="744114" cy="369332"/>
          </a:xfrm>
          <a:prstGeom prst="rect">
            <a:avLst/>
          </a:prstGeom>
        </p:spPr>
        <p:txBody>
          <a:bodyPr wrap="none">
            <a:spAutoFit/>
          </a:bodyPr>
          <a:lstStyle/>
          <a:p>
            <a:r>
              <a:rPr lang="en-US" dirty="0" smtClean="0"/>
              <a:t>Thurs</a:t>
            </a:r>
            <a:endParaRPr lang="en-US" dirty="0"/>
          </a:p>
        </p:txBody>
      </p:sp>
      <p:sp>
        <p:nvSpPr>
          <p:cNvPr id="11" name="Rectangle 10"/>
          <p:cNvSpPr/>
          <p:nvPr/>
        </p:nvSpPr>
        <p:spPr>
          <a:xfrm>
            <a:off x="0" y="3639375"/>
            <a:ext cx="698075" cy="369332"/>
          </a:xfrm>
          <a:prstGeom prst="rect">
            <a:avLst/>
          </a:prstGeom>
        </p:spPr>
        <p:txBody>
          <a:bodyPr wrap="square">
            <a:spAutoFit/>
          </a:bodyPr>
          <a:lstStyle/>
          <a:p>
            <a:r>
              <a:rPr lang="en-US" dirty="0" smtClean="0"/>
              <a:t>Wed</a:t>
            </a:r>
            <a:endParaRPr lang="en-US" dirty="0"/>
          </a:p>
        </p:txBody>
      </p:sp>
      <p:sp>
        <p:nvSpPr>
          <p:cNvPr id="12" name="Rectangle 11"/>
          <p:cNvSpPr/>
          <p:nvPr/>
        </p:nvSpPr>
        <p:spPr>
          <a:xfrm>
            <a:off x="0" y="2411475"/>
            <a:ext cx="678711" cy="369332"/>
          </a:xfrm>
          <a:prstGeom prst="rect">
            <a:avLst/>
          </a:prstGeom>
        </p:spPr>
        <p:txBody>
          <a:bodyPr wrap="square">
            <a:spAutoFit/>
          </a:bodyPr>
          <a:lstStyle/>
          <a:p>
            <a:r>
              <a:rPr lang="en-US" dirty="0" smtClean="0"/>
              <a:t>Tues</a:t>
            </a:r>
            <a:endParaRPr lang="en-US" dirty="0"/>
          </a:p>
        </p:txBody>
      </p:sp>
      <p:sp>
        <p:nvSpPr>
          <p:cNvPr id="13" name="Rectangle 12"/>
          <p:cNvSpPr/>
          <p:nvPr/>
        </p:nvSpPr>
        <p:spPr>
          <a:xfrm>
            <a:off x="1" y="1363662"/>
            <a:ext cx="711668" cy="369332"/>
          </a:xfrm>
          <a:prstGeom prst="rect">
            <a:avLst/>
          </a:prstGeom>
        </p:spPr>
        <p:txBody>
          <a:bodyPr wrap="square">
            <a:spAutoFit/>
          </a:bodyPr>
          <a:lstStyle/>
          <a:p>
            <a:r>
              <a:rPr lang="en-US" dirty="0" smtClean="0"/>
              <a:t>Mon</a:t>
            </a:r>
            <a:endParaRPr lang="en-US" dirty="0"/>
          </a:p>
        </p:txBody>
      </p:sp>
    </p:spTree>
    <p:extLst>
      <p:ext uri="{BB962C8B-B14F-4D97-AF65-F5344CB8AC3E}">
        <p14:creationId xmlns:p14="http://schemas.microsoft.com/office/powerpoint/2010/main" val="2699326986"/>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81" t="4495" r="4428" b="4311"/>
          <a:stretch/>
        </p:blipFill>
        <p:spPr bwMode="auto">
          <a:xfrm>
            <a:off x="6864125" y="1555974"/>
            <a:ext cx="3813811" cy="381381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5"/>
          <p:cNvSpPr txBox="1">
            <a:spLocks/>
          </p:cNvSpPr>
          <p:nvPr/>
        </p:nvSpPr>
        <p:spPr>
          <a:xfrm>
            <a:off x="5380179" y="5515801"/>
            <a:ext cx="7238858" cy="1306512"/>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buClr>
                <a:srgbClr val="000000"/>
              </a:buClr>
            </a:pPr>
            <a:r>
              <a:rPr lang="en-US" sz="2700" dirty="0" smtClean="0">
                <a:gradFill>
                  <a:gsLst>
                    <a:gs pos="0">
                      <a:srgbClr val="FFFFFF"/>
                    </a:gs>
                    <a:gs pos="100000">
                      <a:srgbClr val="FFFFFF"/>
                    </a:gs>
                  </a:gsLst>
                  <a:lin ang="5400000" scaled="1"/>
                </a:gradFill>
              </a:rPr>
              <a:t>Visit</a:t>
            </a:r>
            <a:r>
              <a:rPr lang="en-US" sz="2700" dirty="0" smtClean="0">
                <a:gradFill>
                  <a:gsLst>
                    <a:gs pos="0">
                      <a:srgbClr val="47D8FF"/>
                    </a:gs>
                    <a:gs pos="100000">
                      <a:srgbClr val="47D8FF"/>
                    </a:gs>
                  </a:gsLst>
                  <a:lin ang="5400000" scaled="1"/>
                </a:gradFill>
              </a:rPr>
              <a:t> </a:t>
            </a:r>
            <a:r>
              <a:rPr lang="en-US" sz="2700" dirty="0" err="1" smtClean="0">
                <a:gradFill>
                  <a:gsLst>
                    <a:gs pos="0">
                      <a:srgbClr val="47D8FF"/>
                    </a:gs>
                    <a:gs pos="100000">
                      <a:srgbClr val="47D8FF"/>
                    </a:gs>
                  </a:gsLst>
                  <a:lin ang="5400000" scaled="1"/>
                </a:gradFill>
              </a:rPr>
              <a:t>Myignite</a:t>
            </a:r>
            <a:r>
              <a:rPr lang="en-US" sz="2700" dirty="0" smtClean="0">
                <a:gradFill>
                  <a:gsLst>
                    <a:gs pos="0">
                      <a:srgbClr val="47D8FF"/>
                    </a:gs>
                    <a:gs pos="100000">
                      <a:srgbClr val="47D8FF"/>
                    </a:gs>
                  </a:gsLst>
                  <a:lin ang="5400000" scaled="1"/>
                </a:gradFill>
              </a:rPr>
              <a:t> </a:t>
            </a:r>
            <a:r>
              <a:rPr lang="en-US" sz="2700" dirty="0" smtClean="0">
                <a:gradFill>
                  <a:gsLst>
                    <a:gs pos="0">
                      <a:srgbClr val="FFFFFF"/>
                    </a:gs>
                    <a:gs pos="100000">
                      <a:srgbClr val="FFFFFF"/>
                    </a:gs>
                  </a:gsLst>
                  <a:lin ang="5400000" scaled="1"/>
                </a:gradFill>
              </a:rPr>
              <a:t>at</a:t>
            </a:r>
            <a:r>
              <a:rPr lang="en-US" sz="2700" dirty="0" smtClean="0">
                <a:gradFill>
                  <a:gsLst>
                    <a:gs pos="0">
                      <a:srgbClr val="47D8FF"/>
                    </a:gs>
                    <a:gs pos="100000">
                      <a:srgbClr val="47D8FF"/>
                    </a:gs>
                  </a:gsLst>
                  <a:lin ang="5400000" scaled="1"/>
                </a:gradFill>
              </a:rPr>
              <a:t> </a:t>
            </a:r>
            <a:r>
              <a:rPr lang="en-US" sz="2700" dirty="0" smtClean="0">
                <a:gradFill>
                  <a:gsLst>
                    <a:gs pos="20354">
                      <a:srgbClr val="505050"/>
                    </a:gs>
                    <a:gs pos="40000">
                      <a:srgbClr val="505050"/>
                    </a:gs>
                  </a:gsLst>
                  <a:lin ang="5400000" scaled="0"/>
                </a:gradFill>
                <a:hlinkClick r:id="rId4"/>
              </a:rPr>
              <a:t>http://myignite.microsoft.com</a:t>
            </a:r>
            <a:r>
              <a:rPr lang="en-US" sz="2700" dirty="0" smtClean="0">
                <a:gradFill>
                  <a:gsLst>
                    <a:gs pos="20354">
                      <a:srgbClr val="505050"/>
                    </a:gs>
                    <a:gs pos="40000">
                      <a:srgbClr val="505050"/>
                    </a:gs>
                  </a:gsLst>
                  <a:lin ang="5400000" scaled="0"/>
                </a:gradFill>
              </a:rPr>
              <a:t> </a:t>
            </a:r>
            <a:r>
              <a:rPr lang="en-US" sz="2700" dirty="0" smtClean="0">
                <a:gradFill>
                  <a:gsLst>
                    <a:gs pos="0">
                      <a:srgbClr val="47D8FF"/>
                    </a:gs>
                    <a:gs pos="100000">
                      <a:srgbClr val="47D8FF"/>
                    </a:gs>
                  </a:gsLst>
                  <a:lin ang="5400000" scaled="1"/>
                </a:gradFill>
              </a:rPr>
              <a:t> </a:t>
            </a:r>
            <a:br>
              <a:rPr lang="en-US" sz="2700" dirty="0" smtClean="0">
                <a:gradFill>
                  <a:gsLst>
                    <a:gs pos="0">
                      <a:srgbClr val="47D8FF"/>
                    </a:gs>
                    <a:gs pos="100000">
                      <a:srgbClr val="47D8FF"/>
                    </a:gs>
                  </a:gsLst>
                  <a:lin ang="5400000" scaled="1"/>
                </a:gradFill>
              </a:rPr>
            </a:br>
            <a:r>
              <a:rPr lang="en-US" sz="2700" dirty="0">
                <a:gradFill>
                  <a:gsLst>
                    <a:gs pos="0">
                      <a:srgbClr val="FFFFFF"/>
                    </a:gs>
                    <a:gs pos="100000">
                      <a:srgbClr val="FFFFFF"/>
                    </a:gs>
                  </a:gsLst>
                  <a:lin ang="5400000" scaled="1"/>
                </a:gradFill>
              </a:rPr>
              <a:t>or download and use the </a:t>
            </a:r>
            <a:r>
              <a:rPr lang="en-US" sz="2700" dirty="0">
                <a:gradFill>
                  <a:gsLst>
                    <a:gs pos="0">
                      <a:srgbClr val="47D8FF"/>
                    </a:gs>
                    <a:gs pos="100000">
                      <a:srgbClr val="47D8FF"/>
                    </a:gs>
                  </a:gsLst>
                  <a:lin ang="5400000" scaled="1"/>
                </a:gradFill>
              </a:rPr>
              <a:t>Ignite </a:t>
            </a:r>
            <a:r>
              <a:rPr lang="en-US" sz="2700" dirty="0" smtClean="0">
                <a:gradFill>
                  <a:gsLst>
                    <a:gs pos="0">
                      <a:srgbClr val="47D8FF"/>
                    </a:gs>
                    <a:gs pos="100000">
                      <a:srgbClr val="47D8FF"/>
                    </a:gs>
                  </a:gsLst>
                  <a:lin ang="5400000" scaled="1"/>
                </a:gradFill>
              </a:rPr>
              <a:t>Mobile </a:t>
            </a:r>
            <a:r>
              <a:rPr lang="en-US" sz="2700" dirty="0">
                <a:gradFill>
                  <a:gsLst>
                    <a:gs pos="0">
                      <a:srgbClr val="47D8FF"/>
                    </a:gs>
                    <a:gs pos="100000">
                      <a:srgbClr val="47D8FF"/>
                    </a:gs>
                  </a:gsLst>
                  <a:lin ang="5400000" scaled="1"/>
                </a:gradFill>
              </a:rPr>
              <a:t>App</a:t>
            </a:r>
            <a:r>
              <a:rPr lang="en-US" sz="2700" dirty="0">
                <a:gradFill>
                  <a:gsLst>
                    <a:gs pos="0">
                      <a:srgbClr val="FFFFFF"/>
                    </a:gs>
                    <a:gs pos="100000">
                      <a:srgbClr val="FFFFFF"/>
                    </a:gs>
                  </a:gsLst>
                  <a:lin ang="5400000" scaled="1"/>
                </a:gradFill>
              </a:rPr>
              <a:t> </a:t>
            </a:r>
            <a:r>
              <a:rPr lang="en-US" sz="2700" dirty="0" smtClean="0">
                <a:gradFill>
                  <a:gsLst>
                    <a:gs pos="0">
                      <a:srgbClr val="FFFFFF"/>
                    </a:gs>
                    <a:gs pos="100000">
                      <a:srgbClr val="FFFFFF"/>
                    </a:gs>
                  </a:gsLst>
                  <a:lin ang="5400000" scaled="1"/>
                </a:gradFill>
              </a:rPr>
              <a:t/>
            </a:r>
            <a:br>
              <a:rPr lang="en-US" sz="2700" dirty="0" smtClean="0">
                <a:gradFill>
                  <a:gsLst>
                    <a:gs pos="0">
                      <a:srgbClr val="FFFFFF"/>
                    </a:gs>
                    <a:gs pos="100000">
                      <a:srgbClr val="FFFFFF"/>
                    </a:gs>
                  </a:gsLst>
                  <a:lin ang="5400000" scaled="1"/>
                </a:gradFill>
              </a:rPr>
            </a:br>
            <a:r>
              <a:rPr lang="en-US" sz="2700" dirty="0" smtClean="0">
                <a:gradFill>
                  <a:gsLst>
                    <a:gs pos="0">
                      <a:srgbClr val="FFFFFF"/>
                    </a:gs>
                    <a:gs pos="100000">
                      <a:srgbClr val="FFFFFF"/>
                    </a:gs>
                  </a:gsLst>
                  <a:lin ang="5400000" scaled="1"/>
                </a:gradFill>
              </a:rPr>
              <a:t>with </a:t>
            </a:r>
            <a:r>
              <a:rPr lang="en-US" sz="2700" dirty="0">
                <a:gradFill>
                  <a:gsLst>
                    <a:gs pos="0">
                      <a:srgbClr val="FFFFFF"/>
                    </a:gs>
                    <a:gs pos="100000">
                      <a:srgbClr val="FFFFFF"/>
                    </a:gs>
                  </a:gsLst>
                  <a:lin ang="5400000" scaled="1"/>
                </a:gradFill>
              </a:rPr>
              <a:t>the QR code above.</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a:gradFill>
                  <a:gsLst>
                    <a:gs pos="1250">
                      <a:srgbClr val="FFFFFF"/>
                    </a:gs>
                    <a:gs pos="100000">
                      <a:srgbClr val="FFFFFF"/>
                    </a:gs>
                  </a:gsLst>
                  <a:lin ang="5400000" scaled="0"/>
                </a:gradFill>
              </a:rPr>
              <a:t>Please evaluate this session</a:t>
            </a:r>
          </a:p>
          <a:p>
            <a:pPr>
              <a:lnSpc>
                <a:spcPct val="80000"/>
              </a:lnSpc>
            </a:pPr>
            <a:r>
              <a:rPr sz="3200">
                <a:gradFill>
                  <a:gsLst>
                    <a:gs pos="1250">
                      <a:srgbClr val="FF8C00"/>
                    </a:gs>
                    <a:gs pos="100000">
                      <a:srgbClr val="FF8C00"/>
                    </a:gs>
                  </a:gsLst>
                  <a:lin ang="5400000" scaled="0"/>
                </a:gradFill>
              </a:rPr>
              <a:t>Your feedback is important to us!</a:t>
            </a:r>
            <a:endParaRPr sz="3600">
              <a:gradFill>
                <a:gsLst>
                  <a:gs pos="1250">
                    <a:srgbClr val="FF8C00"/>
                  </a:gs>
                  <a:gs pos="100000">
                    <a:srgbClr val="FF8C00"/>
                  </a:gs>
                </a:gsLst>
                <a:lin ang="5400000" scaled="0"/>
              </a:gradFill>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a:ext>
            </a:extLst>
          </a:blip>
          <a:srcRect l="14729" r="3549"/>
          <a:stretch/>
        </p:blipFill>
        <p:spPr>
          <a:xfrm>
            <a:off x="0" y="-1"/>
            <a:ext cx="5227637" cy="6994525"/>
          </a:xfrm>
          <a:prstGeom prst="rect">
            <a:avLst/>
          </a:prstGeom>
        </p:spPr>
      </p:pic>
    </p:spTree>
    <p:extLst>
      <p:ext uri="{BB962C8B-B14F-4D97-AF65-F5344CB8AC3E}">
        <p14:creationId xmlns:p14="http://schemas.microsoft.com/office/powerpoint/2010/main" val="216677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a:t>
            </a:r>
            <a:r>
              <a:rPr lang="en-US" sz="700" dirty="0" smtClean="0">
                <a:gradFill>
                  <a:gsLst>
                    <a:gs pos="0">
                      <a:schemeClr val="tx1"/>
                    </a:gs>
                    <a:gs pos="100000">
                      <a:schemeClr val="tx1"/>
                    </a:gs>
                  </a:gsLst>
                  <a:lin ang="5400000" scaled="0"/>
                </a:gradFill>
                <a:cs typeface="Segoe UI" pitchFamily="34" charset="0"/>
              </a:rPr>
              <a:t>2015 </a:t>
            </a:r>
            <a:r>
              <a:rPr lang="en-US" sz="700" dirty="0">
                <a:gradFill>
                  <a:gsLst>
                    <a:gs pos="0">
                      <a:schemeClr val="tx1"/>
                    </a:gs>
                    <a:gs pos="100000">
                      <a:schemeClr val="tx1"/>
                    </a:gs>
                  </a:gsLst>
                  <a:lin ang="5400000" scaled="0"/>
                </a:gradFill>
                <a:cs typeface="Segoe UI" pitchFamily="34" charset="0"/>
              </a:rPr>
              <a:t>Microsoft Corporation. All rights reserved. Microsoft, Windows, Windows Vista and other product names are or may be registered trademarks and/or trademarks in the </a:t>
            </a:r>
            <a:r>
              <a:rPr lang="en-US" sz="700" dirty="0" smtClean="0">
                <a:gradFill>
                  <a:gsLst>
                    <a:gs pos="0">
                      <a:schemeClr val="tx1"/>
                    </a:gs>
                    <a:gs pos="100000">
                      <a:schemeClr val="tx1"/>
                    </a:gs>
                  </a:gsLst>
                  <a:lin ang="5400000" scaled="0"/>
                </a:gradFill>
                <a:cs typeface="Segoe UI" pitchFamily="34" charset="0"/>
              </a:rPr>
              <a:t>US. </a:t>
            </a:r>
            <a:r>
              <a:rPr lang="en-US" sz="700" dirty="0">
                <a:gradFill>
                  <a:gsLst>
                    <a:gs pos="0">
                      <a:schemeClr val="tx1"/>
                    </a:gs>
                    <a:gs pos="100000">
                      <a:schemeClr val="tx1"/>
                    </a:gs>
                  </a:gsLst>
                  <a:lin ang="5400000" scaled="0"/>
                </a:gradFill>
                <a:cs typeface="Segoe UI" pitchFamily="34" charset="0"/>
              </a:rPr>
              <a:t>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028608548"/>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46837" y="3115468"/>
            <a:ext cx="5608726" cy="763588"/>
          </a:xfrm>
        </p:spPr>
        <p:txBody>
          <a:bodyPr/>
          <a:lstStyle/>
          <a:p>
            <a:r>
              <a:rPr lang="en-US" dirty="0" smtClean="0"/>
              <a:t>Skype.com/Translator</a:t>
            </a:r>
            <a:endParaRPr lang="en-US" dirty="0"/>
          </a:p>
        </p:txBody>
      </p:sp>
      <p:pic>
        <p:nvPicPr>
          <p:cNvPr id="7" name="Picture 6"/>
          <p:cNvPicPr>
            <a:picLocks noChangeAspect="1"/>
          </p:cNvPicPr>
          <p:nvPr/>
        </p:nvPicPr>
        <p:blipFill>
          <a:blip r:embed="rId2"/>
          <a:stretch>
            <a:fillRect/>
          </a:stretch>
        </p:blipFill>
        <p:spPr>
          <a:xfrm>
            <a:off x="-1" y="0"/>
            <a:ext cx="5913438" cy="6994525"/>
          </a:xfrm>
          <a:prstGeom prst="rect">
            <a:avLst/>
          </a:prstGeom>
        </p:spPr>
      </p:pic>
      <p:pic>
        <p:nvPicPr>
          <p:cNvPr id="5" name="Picture 4"/>
          <p:cNvPicPr>
            <a:picLocks noChangeAspect="1"/>
          </p:cNvPicPr>
          <p:nvPr/>
        </p:nvPicPr>
        <p:blipFill>
          <a:blip r:embed="rId3"/>
          <a:stretch>
            <a:fillRect/>
          </a:stretch>
        </p:blipFill>
        <p:spPr>
          <a:xfrm>
            <a:off x="655637" y="1744662"/>
            <a:ext cx="4337027" cy="3276600"/>
          </a:xfrm>
          <a:prstGeom prst="rect">
            <a:avLst/>
          </a:prstGeom>
        </p:spPr>
      </p:pic>
    </p:spTree>
    <p:extLst>
      <p:ext uri="{BB962C8B-B14F-4D97-AF65-F5344CB8AC3E}">
        <p14:creationId xmlns:p14="http://schemas.microsoft.com/office/powerpoint/2010/main" val="179962250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a:t>
            </a:r>
            <a:endParaRPr lang="en-US" dirty="0"/>
          </a:p>
        </p:txBody>
      </p:sp>
      <p:sp>
        <p:nvSpPr>
          <p:cNvPr id="4" name="Text Placeholder 3"/>
          <p:cNvSpPr>
            <a:spLocks noGrp="1"/>
          </p:cNvSpPr>
          <p:nvPr>
            <p:ph type="body" sz="quarter" idx="12"/>
          </p:nvPr>
        </p:nvSpPr>
        <p:spPr>
          <a:xfrm>
            <a:off x="292323" y="3307156"/>
            <a:ext cx="10058401" cy="738664"/>
          </a:xfrm>
        </p:spPr>
        <p:txBody>
          <a:bodyPr/>
          <a:lstStyle/>
          <a:p>
            <a:r>
              <a:rPr lang="en-US" dirty="0" smtClean="0"/>
              <a:t>Skype (for Business) Translator</a:t>
            </a:r>
            <a:endParaRPr lang="en-US" dirty="0"/>
          </a:p>
        </p:txBody>
      </p:sp>
    </p:spTree>
    <p:extLst>
      <p:ext uri="{BB962C8B-B14F-4D97-AF65-F5344CB8AC3E}">
        <p14:creationId xmlns:p14="http://schemas.microsoft.com/office/powerpoint/2010/main" val="33817172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0" y="6352554"/>
            <a:ext cx="6401116" cy="627864"/>
          </a:xfrm>
          <a:solidFill>
            <a:srgbClr val="FFFFFF">
              <a:alpha val="74902"/>
            </a:srgbClr>
          </a:solidFill>
        </p:spPr>
        <p:txBody>
          <a:bodyPr rIns="457200"/>
          <a:lstStyle/>
          <a:p>
            <a:pPr marL="0" indent="0">
              <a:buNone/>
            </a:pPr>
            <a:r>
              <a:rPr lang="en-US" sz="800" dirty="0" smtClean="0">
                <a:gradFill>
                  <a:gsLst>
                    <a:gs pos="26000">
                      <a:schemeClr val="accent3"/>
                    </a:gs>
                    <a:gs pos="100000">
                      <a:schemeClr val="accent3"/>
                    </a:gs>
                  </a:gsLst>
                  <a:lin ang="5400000" scaled="0"/>
                </a:gradFill>
                <a:latin typeface="+mn-lt"/>
              </a:rPr>
              <a:t>*</a:t>
            </a:r>
            <a:r>
              <a:rPr lang="en-US" sz="800" dirty="0">
                <a:gradFill>
                  <a:gsLst>
                    <a:gs pos="26000">
                      <a:schemeClr val="accent3"/>
                    </a:gs>
                    <a:gs pos="100000">
                      <a:schemeClr val="accent3"/>
                    </a:gs>
                  </a:gsLst>
                  <a:lin ang="5400000" scaled="0"/>
                </a:gradFill>
              </a:rPr>
              <a:t>T3i Research, Impact of Microsoft Lync on the Enterprise Voice Market</a:t>
            </a:r>
          </a:p>
          <a:p>
            <a:pPr marL="0" indent="0">
              <a:buNone/>
            </a:pPr>
            <a:r>
              <a:rPr lang="en-US" sz="800" dirty="0">
                <a:gradFill>
                  <a:gsLst>
                    <a:gs pos="26000">
                      <a:schemeClr val="accent3"/>
                    </a:gs>
                    <a:gs pos="100000">
                      <a:schemeClr val="accent3"/>
                    </a:gs>
                  </a:gsLst>
                  <a:lin ang="5400000" scaled="0"/>
                </a:gradFill>
              </a:rPr>
              <a:t>**Gartner Magic Quadrant for Unified Communications, Bern Elliot and Steve Blood, Aug. 4, 2014</a:t>
            </a:r>
          </a:p>
          <a:p>
            <a:pPr marL="0" indent="0">
              <a:buNone/>
            </a:pPr>
            <a:r>
              <a:rPr lang="en-US" sz="800" dirty="0">
                <a:gradFill>
                  <a:gsLst>
                    <a:gs pos="26000">
                      <a:schemeClr val="accent3"/>
                    </a:gs>
                    <a:gs pos="100000">
                      <a:schemeClr val="accent3"/>
                    </a:gs>
                  </a:gsLst>
                  <a:lin ang="5400000" scaled="0"/>
                </a:gradFill>
              </a:rPr>
              <a:t>**Gartner Magic Quadrant for Corporate Telephony, Sorell Slaymaker and Steve Blood, Oct. 21 2014</a:t>
            </a:r>
          </a:p>
          <a:p>
            <a:pPr marL="0" indent="0">
              <a:buNone/>
            </a:pPr>
            <a:r>
              <a:rPr lang="en-US" sz="800" dirty="0">
                <a:gradFill>
                  <a:gsLst>
                    <a:gs pos="26000">
                      <a:schemeClr val="accent3"/>
                    </a:gs>
                    <a:gs pos="100000">
                      <a:schemeClr val="accent3"/>
                    </a:gs>
                  </a:gsLst>
                  <a:lin ang="5400000" scaled="0"/>
                </a:gradFill>
              </a:rPr>
              <a:t>*** Gartner:  "Microsoft Lync (Skype for Business): What Do Adoption Trends Mean for Your Organization?" </a:t>
            </a:r>
          </a:p>
        </p:txBody>
      </p:sp>
      <p:grpSp>
        <p:nvGrpSpPr>
          <p:cNvPr id="128" name="Group 127"/>
          <p:cNvGrpSpPr/>
          <p:nvPr/>
        </p:nvGrpSpPr>
        <p:grpSpPr>
          <a:xfrm>
            <a:off x="1006214" y="3937458"/>
            <a:ext cx="2695186" cy="1679769"/>
            <a:chOff x="8960673" y="3863017"/>
            <a:chExt cx="2695186" cy="1679769"/>
          </a:xfrm>
        </p:grpSpPr>
        <p:sp>
          <p:nvSpPr>
            <p:cNvPr id="7" name="Rectangle 6"/>
            <p:cNvSpPr/>
            <p:nvPr/>
          </p:nvSpPr>
          <p:spPr>
            <a:xfrm>
              <a:off x="8960673" y="4711789"/>
              <a:ext cx="2695186" cy="830997"/>
            </a:xfrm>
            <a:prstGeom prst="rect">
              <a:avLst/>
            </a:prstGeom>
          </p:spPr>
          <p:txBody>
            <a:bodyPr wrap="square" lIns="0" tIns="0" rIns="0" bIns="0">
              <a:spAutoFit/>
            </a:bodyPr>
            <a:lstStyle/>
            <a:p>
              <a:r>
                <a:rPr lang="en-US" dirty="0">
                  <a:gradFill>
                    <a:gsLst>
                      <a:gs pos="2917">
                        <a:schemeClr val="tx1"/>
                      </a:gs>
                      <a:gs pos="30000">
                        <a:schemeClr val="tx1"/>
                      </a:gs>
                    </a:gsLst>
                    <a:lin ang="5400000" scaled="0"/>
                  </a:gradFill>
                </a:rPr>
                <a:t>of </a:t>
              </a:r>
              <a:r>
                <a:rPr lang="en-US" dirty="0" smtClean="0">
                  <a:gradFill>
                    <a:gsLst>
                      <a:gs pos="2917">
                        <a:schemeClr val="tx1"/>
                      </a:gs>
                      <a:gs pos="30000">
                        <a:schemeClr val="tx1"/>
                      </a:gs>
                    </a:gsLst>
                    <a:lin ang="5400000" scaled="0"/>
                  </a:gradFill>
                </a:rPr>
                <a:t>US </a:t>
              </a:r>
              <a:r>
                <a:rPr lang="en-US" dirty="0">
                  <a:gradFill>
                    <a:gsLst>
                      <a:gs pos="2917">
                        <a:schemeClr val="tx1"/>
                      </a:gs>
                      <a:gs pos="30000">
                        <a:schemeClr val="tx1"/>
                      </a:gs>
                    </a:gsLst>
                    <a:lin ang="5400000" scaled="0"/>
                  </a:gradFill>
                </a:rPr>
                <a:t>enterprises </a:t>
              </a:r>
              <a:r>
                <a:rPr lang="en-US" dirty="0" smtClean="0">
                  <a:gradFill>
                    <a:gsLst>
                      <a:gs pos="2917">
                        <a:schemeClr val="tx1"/>
                      </a:gs>
                      <a:gs pos="30000">
                        <a:schemeClr val="tx1"/>
                      </a:gs>
                    </a:gsLst>
                    <a:lin ang="5400000" scaled="0"/>
                  </a:gradFill>
                </a:rPr>
                <a:t>prefer Microsoft for voice; more than any other vendor*</a:t>
              </a:r>
              <a:endParaRPr lang="en-US" dirty="0">
                <a:gradFill>
                  <a:gsLst>
                    <a:gs pos="2917">
                      <a:schemeClr val="tx1"/>
                    </a:gs>
                    <a:gs pos="30000">
                      <a:schemeClr val="tx1"/>
                    </a:gs>
                  </a:gsLst>
                  <a:lin ang="5400000" scaled="0"/>
                </a:gradFill>
              </a:endParaRPr>
            </a:p>
          </p:txBody>
        </p:sp>
        <p:sp>
          <p:nvSpPr>
            <p:cNvPr id="127" name="TextBox 126"/>
            <p:cNvSpPr txBox="1"/>
            <p:nvPr/>
          </p:nvSpPr>
          <p:spPr>
            <a:xfrm>
              <a:off x="9413739" y="3863017"/>
              <a:ext cx="1627690" cy="1043363"/>
            </a:xfrm>
            <a:prstGeom prst="rect">
              <a:avLst/>
            </a:prstGeom>
            <a:noFill/>
          </p:spPr>
          <p:txBody>
            <a:bodyPr wrap="none" lIns="182880" tIns="146304" rIns="182880" bIns="146304" rtlCol="0">
              <a:spAutoFit/>
            </a:bodyPr>
            <a:lstStyle/>
            <a:p>
              <a:pPr algn="ctr">
                <a:lnSpc>
                  <a:spcPct val="90000"/>
                </a:lnSpc>
                <a:spcAft>
                  <a:spcPts val="600"/>
                </a:spcAft>
              </a:pPr>
              <a:r>
                <a:rPr lang="en-US" sz="5400" b="1" dirty="0" smtClean="0">
                  <a:gradFill>
                    <a:gsLst>
                      <a:gs pos="2917">
                        <a:schemeClr val="tx1"/>
                      </a:gs>
                      <a:gs pos="30000">
                        <a:schemeClr val="tx1"/>
                      </a:gs>
                    </a:gsLst>
                    <a:lin ang="5400000" scaled="0"/>
                  </a:gradFill>
                  <a:latin typeface="+mj-lt"/>
                </a:rPr>
                <a:t>38%</a:t>
              </a:r>
            </a:p>
          </p:txBody>
        </p:sp>
      </p:grpSp>
      <p:grpSp>
        <p:nvGrpSpPr>
          <p:cNvPr id="137" name="Group 136"/>
          <p:cNvGrpSpPr/>
          <p:nvPr/>
        </p:nvGrpSpPr>
        <p:grpSpPr>
          <a:xfrm>
            <a:off x="1036169" y="1431164"/>
            <a:ext cx="2286000" cy="2286000"/>
            <a:chOff x="8765029" y="1485604"/>
            <a:chExt cx="2286000" cy="2286000"/>
          </a:xfrm>
        </p:grpSpPr>
        <p:sp>
          <p:nvSpPr>
            <p:cNvPr id="133" name="Oval 132"/>
            <p:cNvSpPr/>
            <p:nvPr/>
          </p:nvSpPr>
          <p:spPr bwMode="auto">
            <a:xfrm>
              <a:off x="8765029" y="1485604"/>
              <a:ext cx="2286000" cy="2286000"/>
            </a:xfrm>
            <a:prstGeom prst="ellipse">
              <a:avLst/>
            </a:prstGeom>
            <a:solidFill>
              <a:schemeClr val="tx1">
                <a:alpha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22" name="Freeform 173"/>
            <p:cNvSpPr>
              <a:spLocks noChangeAspect="1" noEditPoints="1"/>
            </p:cNvSpPr>
            <p:nvPr/>
          </p:nvSpPr>
          <p:spPr bwMode="auto">
            <a:xfrm>
              <a:off x="9210023" y="2258657"/>
              <a:ext cx="1396012" cy="901402"/>
            </a:xfrm>
            <a:custGeom>
              <a:avLst/>
              <a:gdLst>
                <a:gd name="T0" fmla="*/ 1123 w 1808"/>
                <a:gd name="T1" fmla="*/ 309 h 1164"/>
                <a:gd name="T2" fmla="*/ 1107 w 1808"/>
                <a:gd name="T3" fmla="*/ 294 h 1164"/>
                <a:gd name="T4" fmla="*/ 1090 w 1808"/>
                <a:gd name="T5" fmla="*/ 282 h 1164"/>
                <a:gd name="T6" fmla="*/ 1071 w 1808"/>
                <a:gd name="T7" fmla="*/ 275 h 1164"/>
                <a:gd name="T8" fmla="*/ 1055 w 1808"/>
                <a:gd name="T9" fmla="*/ 275 h 1164"/>
                <a:gd name="T10" fmla="*/ 1038 w 1808"/>
                <a:gd name="T11" fmla="*/ 278 h 1164"/>
                <a:gd name="T12" fmla="*/ 778 w 1808"/>
                <a:gd name="T13" fmla="*/ 406 h 1164"/>
                <a:gd name="T14" fmla="*/ 748 w 1808"/>
                <a:gd name="T15" fmla="*/ 415 h 1164"/>
                <a:gd name="T16" fmla="*/ 719 w 1808"/>
                <a:gd name="T17" fmla="*/ 417 h 1164"/>
                <a:gd name="T18" fmla="*/ 691 w 1808"/>
                <a:gd name="T19" fmla="*/ 410 h 1164"/>
                <a:gd name="T20" fmla="*/ 668 w 1808"/>
                <a:gd name="T21" fmla="*/ 396 h 1164"/>
                <a:gd name="T22" fmla="*/ 648 w 1808"/>
                <a:gd name="T23" fmla="*/ 372 h 1164"/>
                <a:gd name="T24" fmla="*/ 641 w 1808"/>
                <a:gd name="T25" fmla="*/ 348 h 1164"/>
                <a:gd name="T26" fmla="*/ 640 w 1808"/>
                <a:gd name="T27" fmla="*/ 324 h 1164"/>
                <a:gd name="T28" fmla="*/ 648 w 1808"/>
                <a:gd name="T29" fmla="*/ 299 h 1164"/>
                <a:gd name="T30" fmla="*/ 664 w 1808"/>
                <a:gd name="T31" fmla="*/ 278 h 1164"/>
                <a:gd name="T32" fmla="*/ 1007 w 1808"/>
                <a:gd name="T33" fmla="*/ 57 h 1164"/>
                <a:gd name="T34" fmla="*/ 1046 w 1808"/>
                <a:gd name="T35" fmla="*/ 37 h 1164"/>
                <a:gd name="T36" fmla="*/ 1086 w 1808"/>
                <a:gd name="T37" fmla="*/ 24 h 1164"/>
                <a:gd name="T38" fmla="*/ 1124 w 1808"/>
                <a:gd name="T39" fmla="*/ 18 h 1164"/>
                <a:gd name="T40" fmla="*/ 1159 w 1808"/>
                <a:gd name="T41" fmla="*/ 17 h 1164"/>
                <a:gd name="T42" fmla="*/ 1197 w 1808"/>
                <a:gd name="T43" fmla="*/ 21 h 1164"/>
                <a:gd name="T44" fmla="*/ 1233 w 1808"/>
                <a:gd name="T45" fmla="*/ 32 h 1164"/>
                <a:gd name="T46" fmla="*/ 1271 w 1808"/>
                <a:gd name="T47" fmla="*/ 49 h 1164"/>
                <a:gd name="T48" fmla="*/ 1305 w 1808"/>
                <a:gd name="T49" fmla="*/ 69 h 1164"/>
                <a:gd name="T50" fmla="*/ 1342 w 1808"/>
                <a:gd name="T51" fmla="*/ 97 h 1164"/>
                <a:gd name="T52" fmla="*/ 1364 w 1808"/>
                <a:gd name="T53" fmla="*/ 115 h 1164"/>
                <a:gd name="T54" fmla="*/ 1403 w 1808"/>
                <a:gd name="T55" fmla="*/ 145 h 1164"/>
                <a:gd name="T56" fmla="*/ 1433 w 1808"/>
                <a:gd name="T57" fmla="*/ 163 h 1164"/>
                <a:gd name="T58" fmla="*/ 1464 w 1808"/>
                <a:gd name="T59" fmla="*/ 174 h 1164"/>
                <a:gd name="T60" fmla="*/ 1489 w 1808"/>
                <a:gd name="T61" fmla="*/ 175 h 1164"/>
                <a:gd name="T62" fmla="*/ 1514 w 1808"/>
                <a:gd name="T63" fmla="*/ 171 h 1164"/>
                <a:gd name="T64" fmla="*/ 1055 w 1808"/>
                <a:gd name="T65" fmla="*/ 346 h 1164"/>
                <a:gd name="T66" fmla="*/ 528 w 1808"/>
                <a:gd name="T67" fmla="*/ 98 h 1164"/>
                <a:gd name="T68" fmla="*/ 503 w 1808"/>
                <a:gd name="T69" fmla="*/ 598 h 1164"/>
                <a:gd name="T70" fmla="*/ 882 w 1808"/>
                <a:gd name="T71" fmla="*/ 1011 h 1164"/>
                <a:gd name="T72" fmla="*/ 966 w 1808"/>
                <a:gd name="T73" fmla="*/ 954 h 1164"/>
                <a:gd name="T74" fmla="*/ 1088 w 1808"/>
                <a:gd name="T75" fmla="*/ 859 h 1164"/>
                <a:gd name="T76" fmla="*/ 1305 w 1808"/>
                <a:gd name="T77" fmla="*/ 834 h 1164"/>
                <a:gd name="T78" fmla="*/ 1454 w 1808"/>
                <a:gd name="T79" fmla="*/ 741 h 1164"/>
                <a:gd name="T80" fmla="*/ 770 w 1808"/>
                <a:gd name="T81" fmla="*/ 970 h 1164"/>
                <a:gd name="T82" fmla="*/ 739 w 1808"/>
                <a:gd name="T83" fmla="*/ 961 h 1164"/>
                <a:gd name="T84" fmla="*/ 707 w 1808"/>
                <a:gd name="T85" fmla="*/ 964 h 1164"/>
                <a:gd name="T86" fmla="*/ 671 w 1808"/>
                <a:gd name="T87" fmla="*/ 866 h 1164"/>
                <a:gd name="T88" fmla="*/ 644 w 1808"/>
                <a:gd name="T89" fmla="*/ 851 h 1164"/>
                <a:gd name="T90" fmla="*/ 614 w 1808"/>
                <a:gd name="T91" fmla="*/ 848 h 1164"/>
                <a:gd name="T92" fmla="*/ 596 w 1808"/>
                <a:gd name="T93" fmla="*/ 851 h 1164"/>
                <a:gd name="T94" fmla="*/ 558 w 1808"/>
                <a:gd name="T95" fmla="*/ 753 h 1164"/>
                <a:gd name="T96" fmla="*/ 529 w 1808"/>
                <a:gd name="T97" fmla="*/ 738 h 1164"/>
                <a:gd name="T98" fmla="*/ 495 w 1808"/>
                <a:gd name="T99" fmla="*/ 736 h 1164"/>
                <a:gd name="T100" fmla="*/ 454 w 1808"/>
                <a:gd name="T101" fmla="*/ 648 h 1164"/>
                <a:gd name="T102" fmla="*/ 311 w 1808"/>
                <a:gd name="T103" fmla="*/ 812 h 1164"/>
                <a:gd name="T104" fmla="*/ 342 w 1808"/>
                <a:gd name="T105" fmla="*/ 825 h 1164"/>
                <a:gd name="T106" fmla="*/ 377 w 1808"/>
                <a:gd name="T107" fmla="*/ 825 h 1164"/>
                <a:gd name="T108" fmla="*/ 419 w 1808"/>
                <a:gd name="T109" fmla="*/ 921 h 1164"/>
                <a:gd name="T110" fmla="*/ 449 w 1808"/>
                <a:gd name="T111" fmla="*/ 936 h 1164"/>
                <a:gd name="T112" fmla="*/ 482 w 1808"/>
                <a:gd name="T113" fmla="*/ 939 h 1164"/>
                <a:gd name="T114" fmla="*/ 507 w 1808"/>
                <a:gd name="T115" fmla="*/ 932 h 1164"/>
                <a:gd name="T116" fmla="*/ 552 w 1808"/>
                <a:gd name="T117" fmla="*/ 1046 h 1164"/>
                <a:gd name="T118" fmla="*/ 583 w 1808"/>
                <a:gd name="T119" fmla="*/ 1052 h 1164"/>
                <a:gd name="T120" fmla="*/ 608 w 1808"/>
                <a:gd name="T121" fmla="*/ 1048 h 1164"/>
                <a:gd name="T122" fmla="*/ 702 w 1808"/>
                <a:gd name="T123" fmla="*/ 1164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08" h="1164">
                  <a:moveTo>
                    <a:pt x="1808" y="65"/>
                  </a:moveTo>
                  <a:cubicBezTo>
                    <a:pt x="1807" y="615"/>
                    <a:pt x="1807" y="615"/>
                    <a:pt x="1807" y="615"/>
                  </a:cubicBezTo>
                  <a:cubicBezTo>
                    <a:pt x="1505" y="692"/>
                    <a:pt x="1505" y="692"/>
                    <a:pt x="1505" y="692"/>
                  </a:cubicBezTo>
                  <a:cubicBezTo>
                    <a:pt x="1505" y="692"/>
                    <a:pt x="1430" y="617"/>
                    <a:pt x="1347" y="534"/>
                  </a:cubicBezTo>
                  <a:cubicBezTo>
                    <a:pt x="1254" y="441"/>
                    <a:pt x="1151" y="338"/>
                    <a:pt x="1131" y="317"/>
                  </a:cubicBezTo>
                  <a:cubicBezTo>
                    <a:pt x="1130" y="316"/>
                    <a:pt x="1129" y="315"/>
                    <a:pt x="1128" y="314"/>
                  </a:cubicBezTo>
                  <a:cubicBezTo>
                    <a:pt x="1127" y="313"/>
                    <a:pt x="1127" y="313"/>
                    <a:pt x="1127" y="313"/>
                  </a:cubicBezTo>
                  <a:cubicBezTo>
                    <a:pt x="1125" y="311"/>
                    <a:pt x="1124" y="310"/>
                    <a:pt x="1123" y="309"/>
                  </a:cubicBezTo>
                  <a:cubicBezTo>
                    <a:pt x="1123" y="309"/>
                    <a:pt x="1123" y="309"/>
                    <a:pt x="1123" y="309"/>
                  </a:cubicBezTo>
                  <a:cubicBezTo>
                    <a:pt x="1122" y="307"/>
                    <a:pt x="1120" y="306"/>
                    <a:pt x="1119" y="305"/>
                  </a:cubicBezTo>
                  <a:cubicBezTo>
                    <a:pt x="1119" y="305"/>
                    <a:pt x="1119" y="304"/>
                    <a:pt x="1118" y="304"/>
                  </a:cubicBezTo>
                  <a:cubicBezTo>
                    <a:pt x="1117" y="303"/>
                    <a:pt x="1116" y="302"/>
                    <a:pt x="1115" y="301"/>
                  </a:cubicBezTo>
                  <a:cubicBezTo>
                    <a:pt x="1115" y="301"/>
                    <a:pt x="1115" y="301"/>
                    <a:pt x="1114" y="301"/>
                  </a:cubicBezTo>
                  <a:cubicBezTo>
                    <a:pt x="1113" y="299"/>
                    <a:pt x="1112" y="298"/>
                    <a:pt x="1111" y="297"/>
                  </a:cubicBezTo>
                  <a:cubicBezTo>
                    <a:pt x="1111" y="297"/>
                    <a:pt x="1110" y="297"/>
                    <a:pt x="1110" y="296"/>
                  </a:cubicBezTo>
                  <a:cubicBezTo>
                    <a:pt x="1109" y="296"/>
                    <a:pt x="1108" y="295"/>
                    <a:pt x="1107" y="294"/>
                  </a:cubicBezTo>
                  <a:cubicBezTo>
                    <a:pt x="1107" y="294"/>
                    <a:pt x="1106" y="293"/>
                    <a:pt x="1106" y="293"/>
                  </a:cubicBezTo>
                  <a:cubicBezTo>
                    <a:pt x="1105" y="292"/>
                    <a:pt x="1104" y="291"/>
                    <a:pt x="1102" y="290"/>
                  </a:cubicBezTo>
                  <a:cubicBezTo>
                    <a:pt x="1102" y="290"/>
                    <a:pt x="1102" y="290"/>
                    <a:pt x="1102" y="290"/>
                  </a:cubicBezTo>
                  <a:cubicBezTo>
                    <a:pt x="1101" y="289"/>
                    <a:pt x="1100" y="288"/>
                    <a:pt x="1099" y="287"/>
                  </a:cubicBezTo>
                  <a:cubicBezTo>
                    <a:pt x="1098" y="287"/>
                    <a:pt x="1098" y="287"/>
                    <a:pt x="1097" y="287"/>
                  </a:cubicBezTo>
                  <a:cubicBezTo>
                    <a:pt x="1096" y="286"/>
                    <a:pt x="1095" y="285"/>
                    <a:pt x="1094" y="284"/>
                  </a:cubicBezTo>
                  <a:cubicBezTo>
                    <a:pt x="1094" y="284"/>
                    <a:pt x="1093" y="284"/>
                    <a:pt x="1093" y="284"/>
                  </a:cubicBezTo>
                  <a:cubicBezTo>
                    <a:pt x="1092" y="283"/>
                    <a:pt x="1091" y="283"/>
                    <a:pt x="1090" y="282"/>
                  </a:cubicBezTo>
                  <a:cubicBezTo>
                    <a:pt x="1089" y="282"/>
                    <a:pt x="1089" y="282"/>
                    <a:pt x="1089" y="281"/>
                  </a:cubicBezTo>
                  <a:cubicBezTo>
                    <a:pt x="1087" y="281"/>
                    <a:pt x="1086" y="280"/>
                    <a:pt x="1085" y="280"/>
                  </a:cubicBezTo>
                  <a:cubicBezTo>
                    <a:pt x="1085" y="280"/>
                    <a:pt x="1085" y="280"/>
                    <a:pt x="1085" y="280"/>
                  </a:cubicBezTo>
                  <a:cubicBezTo>
                    <a:pt x="1083" y="279"/>
                    <a:pt x="1082" y="278"/>
                    <a:pt x="1081" y="278"/>
                  </a:cubicBezTo>
                  <a:cubicBezTo>
                    <a:pt x="1080" y="278"/>
                    <a:pt x="1080" y="278"/>
                    <a:pt x="1079" y="277"/>
                  </a:cubicBezTo>
                  <a:cubicBezTo>
                    <a:pt x="1078" y="277"/>
                    <a:pt x="1077" y="277"/>
                    <a:pt x="1076" y="276"/>
                  </a:cubicBezTo>
                  <a:cubicBezTo>
                    <a:pt x="1076" y="276"/>
                    <a:pt x="1075" y="276"/>
                    <a:pt x="1075" y="276"/>
                  </a:cubicBezTo>
                  <a:cubicBezTo>
                    <a:pt x="1074" y="276"/>
                    <a:pt x="1072" y="276"/>
                    <a:pt x="1071" y="275"/>
                  </a:cubicBezTo>
                  <a:cubicBezTo>
                    <a:pt x="1070" y="275"/>
                    <a:pt x="1070" y="275"/>
                    <a:pt x="1070" y="275"/>
                  </a:cubicBezTo>
                  <a:cubicBezTo>
                    <a:pt x="1069" y="275"/>
                    <a:pt x="1067" y="275"/>
                    <a:pt x="1066" y="275"/>
                  </a:cubicBezTo>
                  <a:cubicBezTo>
                    <a:pt x="1066" y="275"/>
                    <a:pt x="1065" y="275"/>
                    <a:pt x="1065" y="274"/>
                  </a:cubicBezTo>
                  <a:cubicBezTo>
                    <a:pt x="1064" y="274"/>
                    <a:pt x="1062" y="274"/>
                    <a:pt x="1061" y="274"/>
                  </a:cubicBezTo>
                  <a:cubicBezTo>
                    <a:pt x="1060" y="274"/>
                    <a:pt x="1060" y="274"/>
                    <a:pt x="1060" y="274"/>
                  </a:cubicBezTo>
                  <a:cubicBezTo>
                    <a:pt x="1060" y="274"/>
                    <a:pt x="1059" y="274"/>
                    <a:pt x="1059" y="274"/>
                  </a:cubicBezTo>
                  <a:cubicBezTo>
                    <a:pt x="1058" y="274"/>
                    <a:pt x="1057" y="274"/>
                    <a:pt x="1057" y="274"/>
                  </a:cubicBezTo>
                  <a:cubicBezTo>
                    <a:pt x="1056" y="274"/>
                    <a:pt x="1056" y="274"/>
                    <a:pt x="1055" y="275"/>
                  </a:cubicBezTo>
                  <a:cubicBezTo>
                    <a:pt x="1054" y="275"/>
                    <a:pt x="1053" y="275"/>
                    <a:pt x="1053" y="275"/>
                  </a:cubicBezTo>
                  <a:cubicBezTo>
                    <a:pt x="1052" y="275"/>
                    <a:pt x="1052" y="275"/>
                    <a:pt x="1051" y="275"/>
                  </a:cubicBezTo>
                  <a:cubicBezTo>
                    <a:pt x="1050" y="275"/>
                    <a:pt x="1049" y="275"/>
                    <a:pt x="1049" y="275"/>
                  </a:cubicBezTo>
                  <a:cubicBezTo>
                    <a:pt x="1048" y="275"/>
                    <a:pt x="1047" y="276"/>
                    <a:pt x="1047" y="276"/>
                  </a:cubicBezTo>
                  <a:cubicBezTo>
                    <a:pt x="1046" y="276"/>
                    <a:pt x="1045" y="276"/>
                    <a:pt x="1045" y="276"/>
                  </a:cubicBezTo>
                  <a:cubicBezTo>
                    <a:pt x="1044" y="276"/>
                    <a:pt x="1043" y="277"/>
                    <a:pt x="1043" y="277"/>
                  </a:cubicBezTo>
                  <a:cubicBezTo>
                    <a:pt x="1042" y="277"/>
                    <a:pt x="1041" y="277"/>
                    <a:pt x="1040" y="277"/>
                  </a:cubicBezTo>
                  <a:cubicBezTo>
                    <a:pt x="1040" y="278"/>
                    <a:pt x="1039" y="278"/>
                    <a:pt x="1038" y="278"/>
                  </a:cubicBezTo>
                  <a:cubicBezTo>
                    <a:pt x="1037" y="278"/>
                    <a:pt x="1037" y="279"/>
                    <a:pt x="1036" y="279"/>
                  </a:cubicBezTo>
                  <a:cubicBezTo>
                    <a:pt x="1035" y="279"/>
                    <a:pt x="1034" y="279"/>
                    <a:pt x="1034" y="280"/>
                  </a:cubicBezTo>
                  <a:cubicBezTo>
                    <a:pt x="1033" y="280"/>
                    <a:pt x="1032" y="280"/>
                    <a:pt x="1031" y="281"/>
                  </a:cubicBezTo>
                  <a:cubicBezTo>
                    <a:pt x="1030" y="281"/>
                    <a:pt x="1030" y="281"/>
                    <a:pt x="1029" y="281"/>
                  </a:cubicBezTo>
                  <a:cubicBezTo>
                    <a:pt x="1028" y="282"/>
                    <a:pt x="1026" y="283"/>
                    <a:pt x="1025" y="284"/>
                  </a:cubicBezTo>
                  <a:cubicBezTo>
                    <a:pt x="977" y="307"/>
                    <a:pt x="931" y="334"/>
                    <a:pt x="788" y="402"/>
                  </a:cubicBezTo>
                  <a:cubicBezTo>
                    <a:pt x="785" y="403"/>
                    <a:pt x="783" y="404"/>
                    <a:pt x="780" y="405"/>
                  </a:cubicBezTo>
                  <a:cubicBezTo>
                    <a:pt x="780" y="405"/>
                    <a:pt x="779" y="406"/>
                    <a:pt x="778" y="406"/>
                  </a:cubicBezTo>
                  <a:cubicBezTo>
                    <a:pt x="776" y="407"/>
                    <a:pt x="774" y="407"/>
                    <a:pt x="773" y="408"/>
                  </a:cubicBezTo>
                  <a:cubicBezTo>
                    <a:pt x="772" y="408"/>
                    <a:pt x="771" y="409"/>
                    <a:pt x="771" y="409"/>
                  </a:cubicBezTo>
                  <a:cubicBezTo>
                    <a:pt x="769" y="410"/>
                    <a:pt x="766" y="410"/>
                    <a:pt x="764" y="411"/>
                  </a:cubicBezTo>
                  <a:cubicBezTo>
                    <a:pt x="763" y="411"/>
                    <a:pt x="763" y="411"/>
                    <a:pt x="762" y="412"/>
                  </a:cubicBezTo>
                  <a:cubicBezTo>
                    <a:pt x="760" y="412"/>
                    <a:pt x="759" y="413"/>
                    <a:pt x="757" y="413"/>
                  </a:cubicBezTo>
                  <a:cubicBezTo>
                    <a:pt x="756" y="413"/>
                    <a:pt x="755" y="413"/>
                    <a:pt x="755" y="414"/>
                  </a:cubicBezTo>
                  <a:cubicBezTo>
                    <a:pt x="753" y="414"/>
                    <a:pt x="750" y="415"/>
                    <a:pt x="748" y="415"/>
                  </a:cubicBezTo>
                  <a:cubicBezTo>
                    <a:pt x="748" y="415"/>
                    <a:pt x="748" y="415"/>
                    <a:pt x="748" y="415"/>
                  </a:cubicBezTo>
                  <a:cubicBezTo>
                    <a:pt x="746" y="415"/>
                    <a:pt x="744" y="416"/>
                    <a:pt x="741" y="416"/>
                  </a:cubicBezTo>
                  <a:cubicBezTo>
                    <a:pt x="741" y="416"/>
                    <a:pt x="740" y="416"/>
                    <a:pt x="739" y="416"/>
                  </a:cubicBezTo>
                  <a:cubicBezTo>
                    <a:pt x="738" y="416"/>
                    <a:pt x="736" y="417"/>
                    <a:pt x="734" y="417"/>
                  </a:cubicBezTo>
                  <a:cubicBezTo>
                    <a:pt x="734" y="417"/>
                    <a:pt x="733" y="417"/>
                    <a:pt x="733" y="417"/>
                  </a:cubicBezTo>
                  <a:cubicBezTo>
                    <a:pt x="731" y="417"/>
                    <a:pt x="729" y="417"/>
                    <a:pt x="727" y="417"/>
                  </a:cubicBezTo>
                  <a:cubicBezTo>
                    <a:pt x="727" y="417"/>
                    <a:pt x="727" y="417"/>
                    <a:pt x="726" y="417"/>
                  </a:cubicBezTo>
                  <a:cubicBezTo>
                    <a:pt x="726" y="417"/>
                    <a:pt x="726" y="417"/>
                    <a:pt x="726" y="417"/>
                  </a:cubicBezTo>
                  <a:cubicBezTo>
                    <a:pt x="723" y="417"/>
                    <a:pt x="721" y="417"/>
                    <a:pt x="719" y="417"/>
                  </a:cubicBezTo>
                  <a:cubicBezTo>
                    <a:pt x="719" y="417"/>
                    <a:pt x="719" y="417"/>
                    <a:pt x="718" y="417"/>
                  </a:cubicBezTo>
                  <a:cubicBezTo>
                    <a:pt x="716" y="416"/>
                    <a:pt x="714" y="416"/>
                    <a:pt x="712" y="416"/>
                  </a:cubicBezTo>
                  <a:cubicBezTo>
                    <a:pt x="711" y="416"/>
                    <a:pt x="711" y="416"/>
                    <a:pt x="710" y="416"/>
                  </a:cubicBezTo>
                  <a:cubicBezTo>
                    <a:pt x="708" y="415"/>
                    <a:pt x="706" y="415"/>
                    <a:pt x="704" y="414"/>
                  </a:cubicBezTo>
                  <a:cubicBezTo>
                    <a:pt x="704" y="414"/>
                    <a:pt x="703" y="414"/>
                    <a:pt x="703" y="414"/>
                  </a:cubicBezTo>
                  <a:cubicBezTo>
                    <a:pt x="701" y="414"/>
                    <a:pt x="699" y="413"/>
                    <a:pt x="697" y="413"/>
                  </a:cubicBezTo>
                  <a:cubicBezTo>
                    <a:pt x="697" y="413"/>
                    <a:pt x="697" y="413"/>
                    <a:pt x="697" y="412"/>
                  </a:cubicBezTo>
                  <a:cubicBezTo>
                    <a:pt x="695" y="412"/>
                    <a:pt x="693" y="411"/>
                    <a:pt x="691" y="410"/>
                  </a:cubicBezTo>
                  <a:cubicBezTo>
                    <a:pt x="690" y="410"/>
                    <a:pt x="690" y="410"/>
                    <a:pt x="690" y="410"/>
                  </a:cubicBezTo>
                  <a:cubicBezTo>
                    <a:pt x="688" y="409"/>
                    <a:pt x="686" y="408"/>
                    <a:pt x="684" y="407"/>
                  </a:cubicBezTo>
                  <a:cubicBezTo>
                    <a:pt x="684" y="407"/>
                    <a:pt x="684" y="407"/>
                    <a:pt x="684" y="407"/>
                  </a:cubicBezTo>
                  <a:cubicBezTo>
                    <a:pt x="682" y="406"/>
                    <a:pt x="680" y="405"/>
                    <a:pt x="679" y="404"/>
                  </a:cubicBezTo>
                  <a:cubicBezTo>
                    <a:pt x="678" y="404"/>
                    <a:pt x="678" y="404"/>
                    <a:pt x="678" y="404"/>
                  </a:cubicBezTo>
                  <a:cubicBezTo>
                    <a:pt x="676" y="403"/>
                    <a:pt x="675" y="402"/>
                    <a:pt x="673" y="401"/>
                  </a:cubicBezTo>
                  <a:cubicBezTo>
                    <a:pt x="673" y="400"/>
                    <a:pt x="673" y="400"/>
                    <a:pt x="672" y="400"/>
                  </a:cubicBezTo>
                  <a:cubicBezTo>
                    <a:pt x="671" y="399"/>
                    <a:pt x="669" y="398"/>
                    <a:pt x="668" y="396"/>
                  </a:cubicBezTo>
                  <a:cubicBezTo>
                    <a:pt x="668" y="396"/>
                    <a:pt x="668" y="396"/>
                    <a:pt x="668" y="396"/>
                  </a:cubicBezTo>
                  <a:cubicBezTo>
                    <a:pt x="666" y="395"/>
                    <a:pt x="665" y="394"/>
                    <a:pt x="663" y="392"/>
                  </a:cubicBezTo>
                  <a:cubicBezTo>
                    <a:pt x="663" y="392"/>
                    <a:pt x="663" y="392"/>
                    <a:pt x="663" y="392"/>
                  </a:cubicBezTo>
                  <a:cubicBezTo>
                    <a:pt x="661" y="390"/>
                    <a:pt x="660" y="389"/>
                    <a:pt x="659" y="388"/>
                  </a:cubicBezTo>
                  <a:cubicBezTo>
                    <a:pt x="659" y="387"/>
                    <a:pt x="659" y="387"/>
                    <a:pt x="658" y="387"/>
                  </a:cubicBezTo>
                  <a:cubicBezTo>
                    <a:pt x="656" y="384"/>
                    <a:pt x="654" y="381"/>
                    <a:pt x="652" y="377"/>
                  </a:cubicBezTo>
                  <a:cubicBezTo>
                    <a:pt x="652" y="377"/>
                    <a:pt x="651" y="377"/>
                    <a:pt x="651" y="377"/>
                  </a:cubicBezTo>
                  <a:cubicBezTo>
                    <a:pt x="650" y="375"/>
                    <a:pt x="649" y="373"/>
                    <a:pt x="648" y="372"/>
                  </a:cubicBezTo>
                  <a:cubicBezTo>
                    <a:pt x="648" y="372"/>
                    <a:pt x="648" y="371"/>
                    <a:pt x="648" y="371"/>
                  </a:cubicBezTo>
                  <a:cubicBezTo>
                    <a:pt x="647" y="369"/>
                    <a:pt x="646" y="368"/>
                    <a:pt x="646" y="366"/>
                  </a:cubicBezTo>
                  <a:cubicBezTo>
                    <a:pt x="646" y="366"/>
                    <a:pt x="646" y="366"/>
                    <a:pt x="646" y="366"/>
                  </a:cubicBezTo>
                  <a:cubicBezTo>
                    <a:pt x="645" y="364"/>
                    <a:pt x="644" y="362"/>
                    <a:pt x="644" y="361"/>
                  </a:cubicBezTo>
                  <a:cubicBezTo>
                    <a:pt x="644" y="360"/>
                    <a:pt x="644" y="360"/>
                    <a:pt x="643" y="360"/>
                  </a:cubicBezTo>
                  <a:cubicBezTo>
                    <a:pt x="643" y="358"/>
                    <a:pt x="642" y="356"/>
                    <a:pt x="642" y="354"/>
                  </a:cubicBezTo>
                  <a:cubicBezTo>
                    <a:pt x="642" y="354"/>
                    <a:pt x="642" y="354"/>
                    <a:pt x="642" y="354"/>
                  </a:cubicBezTo>
                  <a:cubicBezTo>
                    <a:pt x="641" y="352"/>
                    <a:pt x="641" y="350"/>
                    <a:pt x="641" y="348"/>
                  </a:cubicBezTo>
                  <a:cubicBezTo>
                    <a:pt x="641" y="348"/>
                    <a:pt x="641" y="348"/>
                    <a:pt x="641" y="348"/>
                  </a:cubicBezTo>
                  <a:cubicBezTo>
                    <a:pt x="640" y="346"/>
                    <a:pt x="640" y="344"/>
                    <a:pt x="640" y="343"/>
                  </a:cubicBezTo>
                  <a:cubicBezTo>
                    <a:pt x="640" y="342"/>
                    <a:pt x="640" y="342"/>
                    <a:pt x="640" y="342"/>
                  </a:cubicBezTo>
                  <a:cubicBezTo>
                    <a:pt x="640" y="340"/>
                    <a:pt x="640" y="338"/>
                    <a:pt x="640" y="336"/>
                  </a:cubicBezTo>
                  <a:cubicBezTo>
                    <a:pt x="640" y="336"/>
                    <a:pt x="640" y="336"/>
                    <a:pt x="640" y="335"/>
                  </a:cubicBezTo>
                  <a:cubicBezTo>
                    <a:pt x="640" y="334"/>
                    <a:pt x="640" y="332"/>
                    <a:pt x="640" y="330"/>
                  </a:cubicBezTo>
                  <a:cubicBezTo>
                    <a:pt x="640" y="330"/>
                    <a:pt x="640" y="330"/>
                    <a:pt x="640" y="329"/>
                  </a:cubicBezTo>
                  <a:cubicBezTo>
                    <a:pt x="640" y="328"/>
                    <a:pt x="640" y="326"/>
                    <a:pt x="640" y="324"/>
                  </a:cubicBezTo>
                  <a:cubicBezTo>
                    <a:pt x="640" y="324"/>
                    <a:pt x="641" y="323"/>
                    <a:pt x="641" y="323"/>
                  </a:cubicBezTo>
                  <a:cubicBezTo>
                    <a:pt x="641" y="321"/>
                    <a:pt x="641" y="319"/>
                    <a:pt x="642" y="317"/>
                  </a:cubicBezTo>
                  <a:cubicBezTo>
                    <a:pt x="642" y="317"/>
                    <a:pt x="642" y="317"/>
                    <a:pt x="642" y="317"/>
                  </a:cubicBezTo>
                  <a:cubicBezTo>
                    <a:pt x="642" y="315"/>
                    <a:pt x="643" y="313"/>
                    <a:pt x="643" y="312"/>
                  </a:cubicBezTo>
                  <a:cubicBezTo>
                    <a:pt x="643" y="311"/>
                    <a:pt x="643" y="311"/>
                    <a:pt x="643" y="311"/>
                  </a:cubicBezTo>
                  <a:cubicBezTo>
                    <a:pt x="644" y="309"/>
                    <a:pt x="645" y="307"/>
                    <a:pt x="645" y="306"/>
                  </a:cubicBezTo>
                  <a:cubicBezTo>
                    <a:pt x="646" y="305"/>
                    <a:pt x="646" y="305"/>
                    <a:pt x="646" y="305"/>
                  </a:cubicBezTo>
                  <a:cubicBezTo>
                    <a:pt x="647" y="303"/>
                    <a:pt x="647" y="301"/>
                    <a:pt x="648" y="299"/>
                  </a:cubicBezTo>
                  <a:cubicBezTo>
                    <a:pt x="648" y="299"/>
                    <a:pt x="649" y="299"/>
                    <a:pt x="649" y="299"/>
                  </a:cubicBezTo>
                  <a:cubicBezTo>
                    <a:pt x="649" y="297"/>
                    <a:pt x="650" y="296"/>
                    <a:pt x="651" y="294"/>
                  </a:cubicBezTo>
                  <a:cubicBezTo>
                    <a:pt x="652" y="294"/>
                    <a:pt x="652" y="294"/>
                    <a:pt x="652" y="293"/>
                  </a:cubicBezTo>
                  <a:cubicBezTo>
                    <a:pt x="653" y="292"/>
                    <a:pt x="654" y="290"/>
                    <a:pt x="655" y="289"/>
                  </a:cubicBezTo>
                  <a:cubicBezTo>
                    <a:pt x="656" y="288"/>
                    <a:pt x="656" y="288"/>
                    <a:pt x="656" y="288"/>
                  </a:cubicBezTo>
                  <a:cubicBezTo>
                    <a:pt x="657" y="286"/>
                    <a:pt x="659" y="284"/>
                    <a:pt x="660" y="283"/>
                  </a:cubicBezTo>
                  <a:cubicBezTo>
                    <a:pt x="660" y="283"/>
                    <a:pt x="660" y="283"/>
                    <a:pt x="660" y="283"/>
                  </a:cubicBezTo>
                  <a:cubicBezTo>
                    <a:pt x="662" y="281"/>
                    <a:pt x="663" y="280"/>
                    <a:pt x="664" y="278"/>
                  </a:cubicBezTo>
                  <a:cubicBezTo>
                    <a:pt x="665" y="278"/>
                    <a:pt x="665" y="278"/>
                    <a:pt x="665" y="277"/>
                  </a:cubicBezTo>
                  <a:cubicBezTo>
                    <a:pt x="667" y="276"/>
                    <a:pt x="668" y="275"/>
                    <a:pt x="670" y="273"/>
                  </a:cubicBezTo>
                  <a:cubicBezTo>
                    <a:pt x="670" y="273"/>
                    <a:pt x="671" y="273"/>
                    <a:pt x="671" y="272"/>
                  </a:cubicBezTo>
                  <a:cubicBezTo>
                    <a:pt x="673" y="271"/>
                    <a:pt x="675" y="270"/>
                    <a:pt x="677" y="268"/>
                  </a:cubicBezTo>
                  <a:cubicBezTo>
                    <a:pt x="738" y="227"/>
                    <a:pt x="811" y="177"/>
                    <a:pt x="949" y="92"/>
                  </a:cubicBezTo>
                  <a:cubicBezTo>
                    <a:pt x="963" y="83"/>
                    <a:pt x="978" y="74"/>
                    <a:pt x="994" y="64"/>
                  </a:cubicBezTo>
                  <a:cubicBezTo>
                    <a:pt x="997" y="62"/>
                    <a:pt x="1000" y="60"/>
                    <a:pt x="1004" y="58"/>
                  </a:cubicBezTo>
                  <a:cubicBezTo>
                    <a:pt x="1005" y="58"/>
                    <a:pt x="1006" y="57"/>
                    <a:pt x="1007" y="57"/>
                  </a:cubicBezTo>
                  <a:cubicBezTo>
                    <a:pt x="1009" y="55"/>
                    <a:pt x="1011" y="54"/>
                    <a:pt x="1013" y="53"/>
                  </a:cubicBezTo>
                  <a:cubicBezTo>
                    <a:pt x="1015" y="52"/>
                    <a:pt x="1016" y="52"/>
                    <a:pt x="1017" y="51"/>
                  </a:cubicBezTo>
                  <a:cubicBezTo>
                    <a:pt x="1019" y="50"/>
                    <a:pt x="1021" y="49"/>
                    <a:pt x="1023" y="48"/>
                  </a:cubicBezTo>
                  <a:cubicBezTo>
                    <a:pt x="1024" y="47"/>
                    <a:pt x="1026" y="47"/>
                    <a:pt x="1027" y="46"/>
                  </a:cubicBezTo>
                  <a:cubicBezTo>
                    <a:pt x="1029" y="45"/>
                    <a:pt x="1031" y="44"/>
                    <a:pt x="1033" y="43"/>
                  </a:cubicBezTo>
                  <a:cubicBezTo>
                    <a:pt x="1034" y="43"/>
                    <a:pt x="1035" y="42"/>
                    <a:pt x="1037" y="41"/>
                  </a:cubicBezTo>
                  <a:cubicBezTo>
                    <a:pt x="1039" y="41"/>
                    <a:pt x="1041" y="40"/>
                    <a:pt x="1043" y="39"/>
                  </a:cubicBezTo>
                  <a:cubicBezTo>
                    <a:pt x="1044" y="38"/>
                    <a:pt x="1045" y="38"/>
                    <a:pt x="1046" y="37"/>
                  </a:cubicBezTo>
                  <a:cubicBezTo>
                    <a:pt x="1049" y="36"/>
                    <a:pt x="1052" y="35"/>
                    <a:pt x="1055" y="34"/>
                  </a:cubicBezTo>
                  <a:cubicBezTo>
                    <a:pt x="1056" y="34"/>
                    <a:pt x="1057" y="33"/>
                    <a:pt x="1057" y="33"/>
                  </a:cubicBezTo>
                  <a:cubicBezTo>
                    <a:pt x="1060" y="32"/>
                    <a:pt x="1062" y="31"/>
                    <a:pt x="1064" y="31"/>
                  </a:cubicBezTo>
                  <a:cubicBezTo>
                    <a:pt x="1065" y="30"/>
                    <a:pt x="1067" y="30"/>
                    <a:pt x="1068" y="29"/>
                  </a:cubicBezTo>
                  <a:cubicBezTo>
                    <a:pt x="1070" y="29"/>
                    <a:pt x="1072" y="28"/>
                    <a:pt x="1073" y="28"/>
                  </a:cubicBezTo>
                  <a:cubicBezTo>
                    <a:pt x="1075" y="27"/>
                    <a:pt x="1076" y="27"/>
                    <a:pt x="1077" y="27"/>
                  </a:cubicBezTo>
                  <a:cubicBezTo>
                    <a:pt x="1079" y="26"/>
                    <a:pt x="1081" y="26"/>
                    <a:pt x="1082" y="25"/>
                  </a:cubicBezTo>
                  <a:cubicBezTo>
                    <a:pt x="1084" y="25"/>
                    <a:pt x="1085" y="24"/>
                    <a:pt x="1086" y="24"/>
                  </a:cubicBezTo>
                  <a:cubicBezTo>
                    <a:pt x="1088" y="24"/>
                    <a:pt x="1090" y="23"/>
                    <a:pt x="1092" y="23"/>
                  </a:cubicBezTo>
                  <a:cubicBezTo>
                    <a:pt x="1093" y="23"/>
                    <a:pt x="1094" y="22"/>
                    <a:pt x="1095" y="22"/>
                  </a:cubicBezTo>
                  <a:cubicBezTo>
                    <a:pt x="1097" y="22"/>
                    <a:pt x="1099" y="21"/>
                    <a:pt x="1101" y="21"/>
                  </a:cubicBezTo>
                  <a:cubicBezTo>
                    <a:pt x="1102" y="21"/>
                    <a:pt x="1103" y="21"/>
                    <a:pt x="1104" y="20"/>
                  </a:cubicBezTo>
                  <a:cubicBezTo>
                    <a:pt x="1106" y="20"/>
                    <a:pt x="1109" y="19"/>
                    <a:pt x="1112" y="19"/>
                  </a:cubicBezTo>
                  <a:cubicBezTo>
                    <a:pt x="1113" y="19"/>
                    <a:pt x="1114" y="19"/>
                    <a:pt x="1115" y="19"/>
                  </a:cubicBezTo>
                  <a:cubicBezTo>
                    <a:pt x="1117" y="18"/>
                    <a:pt x="1119" y="18"/>
                    <a:pt x="1120" y="18"/>
                  </a:cubicBezTo>
                  <a:cubicBezTo>
                    <a:pt x="1122" y="18"/>
                    <a:pt x="1123" y="18"/>
                    <a:pt x="1124" y="18"/>
                  </a:cubicBezTo>
                  <a:cubicBezTo>
                    <a:pt x="1125" y="17"/>
                    <a:pt x="1127" y="17"/>
                    <a:pt x="1129" y="17"/>
                  </a:cubicBezTo>
                  <a:cubicBezTo>
                    <a:pt x="1130" y="17"/>
                    <a:pt x="1131" y="17"/>
                    <a:pt x="1132" y="17"/>
                  </a:cubicBezTo>
                  <a:cubicBezTo>
                    <a:pt x="1134" y="17"/>
                    <a:pt x="1136" y="17"/>
                    <a:pt x="1137" y="17"/>
                  </a:cubicBezTo>
                  <a:cubicBezTo>
                    <a:pt x="1138" y="17"/>
                    <a:pt x="1139" y="17"/>
                    <a:pt x="1140" y="17"/>
                  </a:cubicBezTo>
                  <a:cubicBezTo>
                    <a:pt x="1142" y="16"/>
                    <a:pt x="1144" y="16"/>
                    <a:pt x="1146" y="16"/>
                  </a:cubicBezTo>
                  <a:cubicBezTo>
                    <a:pt x="1147" y="16"/>
                    <a:pt x="1147" y="16"/>
                    <a:pt x="1148" y="16"/>
                  </a:cubicBezTo>
                  <a:cubicBezTo>
                    <a:pt x="1151" y="16"/>
                    <a:pt x="1154" y="16"/>
                    <a:pt x="1157" y="17"/>
                  </a:cubicBezTo>
                  <a:cubicBezTo>
                    <a:pt x="1158" y="17"/>
                    <a:pt x="1159" y="17"/>
                    <a:pt x="1159" y="17"/>
                  </a:cubicBezTo>
                  <a:cubicBezTo>
                    <a:pt x="1162" y="17"/>
                    <a:pt x="1164" y="17"/>
                    <a:pt x="1167" y="17"/>
                  </a:cubicBezTo>
                  <a:cubicBezTo>
                    <a:pt x="1167" y="17"/>
                    <a:pt x="1168" y="17"/>
                    <a:pt x="1169" y="17"/>
                  </a:cubicBezTo>
                  <a:cubicBezTo>
                    <a:pt x="1172" y="18"/>
                    <a:pt x="1175" y="18"/>
                    <a:pt x="1178" y="18"/>
                  </a:cubicBezTo>
                  <a:cubicBezTo>
                    <a:pt x="1178" y="18"/>
                    <a:pt x="1178" y="18"/>
                    <a:pt x="1178" y="18"/>
                  </a:cubicBezTo>
                  <a:cubicBezTo>
                    <a:pt x="1181" y="19"/>
                    <a:pt x="1184" y="19"/>
                    <a:pt x="1186" y="19"/>
                  </a:cubicBezTo>
                  <a:cubicBezTo>
                    <a:pt x="1187" y="20"/>
                    <a:pt x="1188" y="20"/>
                    <a:pt x="1188" y="20"/>
                  </a:cubicBezTo>
                  <a:cubicBezTo>
                    <a:pt x="1191" y="20"/>
                    <a:pt x="1193" y="21"/>
                    <a:pt x="1196" y="21"/>
                  </a:cubicBezTo>
                  <a:cubicBezTo>
                    <a:pt x="1196" y="21"/>
                    <a:pt x="1197" y="21"/>
                    <a:pt x="1197" y="21"/>
                  </a:cubicBezTo>
                  <a:cubicBezTo>
                    <a:pt x="1200" y="22"/>
                    <a:pt x="1202" y="23"/>
                    <a:pt x="1205" y="23"/>
                  </a:cubicBezTo>
                  <a:cubicBezTo>
                    <a:pt x="1206" y="23"/>
                    <a:pt x="1206" y="24"/>
                    <a:pt x="1207" y="24"/>
                  </a:cubicBezTo>
                  <a:cubicBezTo>
                    <a:pt x="1209" y="24"/>
                    <a:pt x="1211" y="25"/>
                    <a:pt x="1214" y="26"/>
                  </a:cubicBezTo>
                  <a:cubicBezTo>
                    <a:pt x="1214" y="26"/>
                    <a:pt x="1215" y="26"/>
                    <a:pt x="1215" y="26"/>
                  </a:cubicBezTo>
                  <a:cubicBezTo>
                    <a:pt x="1218" y="27"/>
                    <a:pt x="1221" y="28"/>
                    <a:pt x="1223" y="28"/>
                  </a:cubicBezTo>
                  <a:cubicBezTo>
                    <a:pt x="1223" y="28"/>
                    <a:pt x="1224" y="28"/>
                    <a:pt x="1224" y="29"/>
                  </a:cubicBezTo>
                  <a:cubicBezTo>
                    <a:pt x="1226" y="29"/>
                    <a:pt x="1229" y="30"/>
                    <a:pt x="1231" y="31"/>
                  </a:cubicBezTo>
                  <a:cubicBezTo>
                    <a:pt x="1232" y="31"/>
                    <a:pt x="1232" y="31"/>
                    <a:pt x="1233" y="32"/>
                  </a:cubicBezTo>
                  <a:cubicBezTo>
                    <a:pt x="1238" y="33"/>
                    <a:pt x="1243" y="35"/>
                    <a:pt x="1248" y="38"/>
                  </a:cubicBezTo>
                  <a:cubicBezTo>
                    <a:pt x="1248" y="38"/>
                    <a:pt x="1249" y="38"/>
                    <a:pt x="1249" y="38"/>
                  </a:cubicBezTo>
                  <a:cubicBezTo>
                    <a:pt x="1251" y="39"/>
                    <a:pt x="1253" y="40"/>
                    <a:pt x="1256" y="41"/>
                  </a:cubicBezTo>
                  <a:cubicBezTo>
                    <a:pt x="1256" y="41"/>
                    <a:pt x="1256" y="41"/>
                    <a:pt x="1256" y="41"/>
                  </a:cubicBezTo>
                  <a:cubicBezTo>
                    <a:pt x="1259" y="43"/>
                    <a:pt x="1261" y="44"/>
                    <a:pt x="1264" y="45"/>
                  </a:cubicBezTo>
                  <a:cubicBezTo>
                    <a:pt x="1264" y="45"/>
                    <a:pt x="1264" y="45"/>
                    <a:pt x="1264" y="45"/>
                  </a:cubicBezTo>
                  <a:cubicBezTo>
                    <a:pt x="1266" y="46"/>
                    <a:pt x="1268" y="47"/>
                    <a:pt x="1271" y="48"/>
                  </a:cubicBezTo>
                  <a:cubicBezTo>
                    <a:pt x="1271" y="49"/>
                    <a:pt x="1271" y="49"/>
                    <a:pt x="1271" y="49"/>
                  </a:cubicBezTo>
                  <a:cubicBezTo>
                    <a:pt x="1276" y="51"/>
                    <a:pt x="1281" y="54"/>
                    <a:pt x="1285" y="56"/>
                  </a:cubicBezTo>
                  <a:cubicBezTo>
                    <a:pt x="1285" y="57"/>
                    <a:pt x="1285" y="57"/>
                    <a:pt x="1286" y="57"/>
                  </a:cubicBezTo>
                  <a:cubicBezTo>
                    <a:pt x="1288" y="58"/>
                    <a:pt x="1290" y="59"/>
                    <a:pt x="1292" y="61"/>
                  </a:cubicBezTo>
                  <a:cubicBezTo>
                    <a:pt x="1292" y="61"/>
                    <a:pt x="1292" y="61"/>
                    <a:pt x="1292" y="61"/>
                  </a:cubicBezTo>
                  <a:cubicBezTo>
                    <a:pt x="1294" y="62"/>
                    <a:pt x="1296" y="63"/>
                    <a:pt x="1298" y="65"/>
                  </a:cubicBezTo>
                  <a:cubicBezTo>
                    <a:pt x="1298" y="65"/>
                    <a:pt x="1298" y="65"/>
                    <a:pt x="1298" y="65"/>
                  </a:cubicBezTo>
                  <a:cubicBezTo>
                    <a:pt x="1300" y="66"/>
                    <a:pt x="1302" y="68"/>
                    <a:pt x="1304" y="69"/>
                  </a:cubicBezTo>
                  <a:cubicBezTo>
                    <a:pt x="1304" y="69"/>
                    <a:pt x="1305" y="69"/>
                    <a:pt x="1305" y="69"/>
                  </a:cubicBezTo>
                  <a:cubicBezTo>
                    <a:pt x="1309" y="72"/>
                    <a:pt x="1313" y="75"/>
                    <a:pt x="1316" y="77"/>
                  </a:cubicBezTo>
                  <a:cubicBezTo>
                    <a:pt x="1316" y="77"/>
                    <a:pt x="1316" y="77"/>
                    <a:pt x="1317" y="78"/>
                  </a:cubicBezTo>
                  <a:cubicBezTo>
                    <a:pt x="1320" y="80"/>
                    <a:pt x="1324" y="83"/>
                    <a:pt x="1327" y="85"/>
                  </a:cubicBezTo>
                  <a:cubicBezTo>
                    <a:pt x="1327" y="85"/>
                    <a:pt x="1327" y="85"/>
                    <a:pt x="1327" y="85"/>
                  </a:cubicBezTo>
                  <a:cubicBezTo>
                    <a:pt x="1329" y="87"/>
                    <a:pt x="1331" y="88"/>
                    <a:pt x="1332" y="89"/>
                  </a:cubicBezTo>
                  <a:cubicBezTo>
                    <a:pt x="1332" y="89"/>
                    <a:pt x="1332" y="89"/>
                    <a:pt x="1332" y="89"/>
                  </a:cubicBezTo>
                  <a:cubicBezTo>
                    <a:pt x="1336" y="92"/>
                    <a:pt x="1339" y="94"/>
                    <a:pt x="1342" y="97"/>
                  </a:cubicBezTo>
                  <a:cubicBezTo>
                    <a:pt x="1342" y="97"/>
                    <a:pt x="1342" y="97"/>
                    <a:pt x="1342" y="97"/>
                  </a:cubicBezTo>
                  <a:cubicBezTo>
                    <a:pt x="1345" y="100"/>
                    <a:pt x="1349" y="103"/>
                    <a:pt x="1352" y="105"/>
                  </a:cubicBezTo>
                  <a:cubicBezTo>
                    <a:pt x="1352" y="105"/>
                    <a:pt x="1352" y="105"/>
                    <a:pt x="1352" y="105"/>
                  </a:cubicBezTo>
                  <a:cubicBezTo>
                    <a:pt x="1353" y="106"/>
                    <a:pt x="1353" y="107"/>
                    <a:pt x="1354" y="107"/>
                  </a:cubicBezTo>
                  <a:cubicBezTo>
                    <a:pt x="1355" y="108"/>
                    <a:pt x="1356" y="109"/>
                    <a:pt x="1357" y="110"/>
                  </a:cubicBezTo>
                  <a:cubicBezTo>
                    <a:pt x="1357" y="110"/>
                    <a:pt x="1358" y="110"/>
                    <a:pt x="1358" y="110"/>
                  </a:cubicBezTo>
                  <a:cubicBezTo>
                    <a:pt x="1359" y="111"/>
                    <a:pt x="1359" y="111"/>
                    <a:pt x="1360" y="112"/>
                  </a:cubicBezTo>
                  <a:cubicBezTo>
                    <a:pt x="1360" y="112"/>
                    <a:pt x="1361" y="112"/>
                    <a:pt x="1361" y="113"/>
                  </a:cubicBezTo>
                  <a:cubicBezTo>
                    <a:pt x="1362" y="113"/>
                    <a:pt x="1363" y="114"/>
                    <a:pt x="1364" y="115"/>
                  </a:cubicBezTo>
                  <a:cubicBezTo>
                    <a:pt x="1366" y="116"/>
                    <a:pt x="1368" y="118"/>
                    <a:pt x="1370" y="119"/>
                  </a:cubicBezTo>
                  <a:cubicBezTo>
                    <a:pt x="1370" y="120"/>
                    <a:pt x="1371" y="120"/>
                    <a:pt x="1371" y="121"/>
                  </a:cubicBezTo>
                  <a:cubicBezTo>
                    <a:pt x="1373" y="122"/>
                    <a:pt x="1375" y="124"/>
                    <a:pt x="1377" y="125"/>
                  </a:cubicBezTo>
                  <a:cubicBezTo>
                    <a:pt x="1379" y="127"/>
                    <a:pt x="1381" y="129"/>
                    <a:pt x="1384" y="130"/>
                  </a:cubicBezTo>
                  <a:cubicBezTo>
                    <a:pt x="1384" y="130"/>
                    <a:pt x="1384" y="130"/>
                    <a:pt x="1384" y="131"/>
                  </a:cubicBezTo>
                  <a:cubicBezTo>
                    <a:pt x="1386" y="132"/>
                    <a:pt x="1388" y="134"/>
                    <a:pt x="1390" y="135"/>
                  </a:cubicBezTo>
                  <a:cubicBezTo>
                    <a:pt x="1390" y="136"/>
                    <a:pt x="1391" y="136"/>
                    <a:pt x="1391" y="136"/>
                  </a:cubicBezTo>
                  <a:cubicBezTo>
                    <a:pt x="1395" y="139"/>
                    <a:pt x="1399" y="142"/>
                    <a:pt x="1403" y="145"/>
                  </a:cubicBezTo>
                  <a:cubicBezTo>
                    <a:pt x="1404" y="146"/>
                    <a:pt x="1404" y="146"/>
                    <a:pt x="1405" y="146"/>
                  </a:cubicBezTo>
                  <a:cubicBezTo>
                    <a:pt x="1407" y="148"/>
                    <a:pt x="1409" y="149"/>
                    <a:pt x="1411" y="151"/>
                  </a:cubicBezTo>
                  <a:cubicBezTo>
                    <a:pt x="1411" y="151"/>
                    <a:pt x="1411" y="151"/>
                    <a:pt x="1412" y="151"/>
                  </a:cubicBezTo>
                  <a:cubicBezTo>
                    <a:pt x="1414" y="152"/>
                    <a:pt x="1416" y="154"/>
                    <a:pt x="1418" y="155"/>
                  </a:cubicBezTo>
                  <a:cubicBezTo>
                    <a:pt x="1418" y="155"/>
                    <a:pt x="1418" y="155"/>
                    <a:pt x="1418" y="155"/>
                  </a:cubicBezTo>
                  <a:cubicBezTo>
                    <a:pt x="1421" y="157"/>
                    <a:pt x="1423" y="158"/>
                    <a:pt x="1425" y="159"/>
                  </a:cubicBezTo>
                  <a:cubicBezTo>
                    <a:pt x="1425" y="159"/>
                    <a:pt x="1426" y="160"/>
                    <a:pt x="1426" y="160"/>
                  </a:cubicBezTo>
                  <a:cubicBezTo>
                    <a:pt x="1428" y="161"/>
                    <a:pt x="1431" y="162"/>
                    <a:pt x="1433" y="163"/>
                  </a:cubicBezTo>
                  <a:cubicBezTo>
                    <a:pt x="1433" y="164"/>
                    <a:pt x="1433" y="164"/>
                    <a:pt x="1433" y="164"/>
                  </a:cubicBezTo>
                  <a:cubicBezTo>
                    <a:pt x="1435" y="165"/>
                    <a:pt x="1438" y="166"/>
                    <a:pt x="1440" y="167"/>
                  </a:cubicBezTo>
                  <a:cubicBezTo>
                    <a:pt x="1440" y="167"/>
                    <a:pt x="1441" y="167"/>
                    <a:pt x="1441" y="167"/>
                  </a:cubicBezTo>
                  <a:cubicBezTo>
                    <a:pt x="1443" y="168"/>
                    <a:pt x="1446" y="169"/>
                    <a:pt x="1448" y="170"/>
                  </a:cubicBezTo>
                  <a:cubicBezTo>
                    <a:pt x="1449" y="170"/>
                    <a:pt x="1449" y="170"/>
                    <a:pt x="1449" y="170"/>
                  </a:cubicBezTo>
                  <a:cubicBezTo>
                    <a:pt x="1452" y="171"/>
                    <a:pt x="1454" y="172"/>
                    <a:pt x="1456" y="172"/>
                  </a:cubicBezTo>
                  <a:cubicBezTo>
                    <a:pt x="1456" y="172"/>
                    <a:pt x="1457" y="172"/>
                    <a:pt x="1457" y="172"/>
                  </a:cubicBezTo>
                  <a:cubicBezTo>
                    <a:pt x="1459" y="173"/>
                    <a:pt x="1462" y="173"/>
                    <a:pt x="1464" y="174"/>
                  </a:cubicBezTo>
                  <a:cubicBezTo>
                    <a:pt x="1465" y="174"/>
                    <a:pt x="1465" y="174"/>
                    <a:pt x="1466" y="174"/>
                  </a:cubicBezTo>
                  <a:cubicBezTo>
                    <a:pt x="1468" y="175"/>
                    <a:pt x="1471" y="175"/>
                    <a:pt x="1474" y="175"/>
                  </a:cubicBezTo>
                  <a:cubicBezTo>
                    <a:pt x="1474" y="175"/>
                    <a:pt x="1474" y="175"/>
                    <a:pt x="1474" y="175"/>
                  </a:cubicBezTo>
                  <a:cubicBezTo>
                    <a:pt x="1477" y="175"/>
                    <a:pt x="1479" y="176"/>
                    <a:pt x="1482" y="176"/>
                  </a:cubicBezTo>
                  <a:cubicBezTo>
                    <a:pt x="1482" y="176"/>
                    <a:pt x="1482" y="176"/>
                    <a:pt x="1483" y="176"/>
                  </a:cubicBezTo>
                  <a:cubicBezTo>
                    <a:pt x="1483" y="176"/>
                    <a:pt x="1483" y="176"/>
                    <a:pt x="1484" y="176"/>
                  </a:cubicBezTo>
                  <a:cubicBezTo>
                    <a:pt x="1484" y="176"/>
                    <a:pt x="1485" y="176"/>
                    <a:pt x="1486" y="176"/>
                  </a:cubicBezTo>
                  <a:cubicBezTo>
                    <a:pt x="1487" y="175"/>
                    <a:pt x="1488" y="175"/>
                    <a:pt x="1489" y="175"/>
                  </a:cubicBezTo>
                  <a:cubicBezTo>
                    <a:pt x="1490" y="175"/>
                    <a:pt x="1490" y="175"/>
                    <a:pt x="1491" y="175"/>
                  </a:cubicBezTo>
                  <a:cubicBezTo>
                    <a:pt x="1493" y="175"/>
                    <a:pt x="1494" y="175"/>
                    <a:pt x="1496" y="175"/>
                  </a:cubicBezTo>
                  <a:cubicBezTo>
                    <a:pt x="1496" y="175"/>
                    <a:pt x="1496" y="175"/>
                    <a:pt x="1497" y="175"/>
                  </a:cubicBezTo>
                  <a:cubicBezTo>
                    <a:pt x="1498" y="174"/>
                    <a:pt x="1500" y="174"/>
                    <a:pt x="1502" y="174"/>
                  </a:cubicBezTo>
                  <a:cubicBezTo>
                    <a:pt x="1503" y="174"/>
                    <a:pt x="1503" y="174"/>
                    <a:pt x="1504" y="174"/>
                  </a:cubicBezTo>
                  <a:cubicBezTo>
                    <a:pt x="1505" y="173"/>
                    <a:pt x="1506" y="173"/>
                    <a:pt x="1508" y="173"/>
                  </a:cubicBezTo>
                  <a:cubicBezTo>
                    <a:pt x="1508" y="173"/>
                    <a:pt x="1509" y="172"/>
                    <a:pt x="1510" y="172"/>
                  </a:cubicBezTo>
                  <a:cubicBezTo>
                    <a:pt x="1511" y="172"/>
                    <a:pt x="1512" y="172"/>
                    <a:pt x="1514" y="171"/>
                  </a:cubicBezTo>
                  <a:cubicBezTo>
                    <a:pt x="1514" y="171"/>
                    <a:pt x="1515" y="171"/>
                    <a:pt x="1516" y="171"/>
                  </a:cubicBezTo>
                  <a:cubicBezTo>
                    <a:pt x="1518" y="170"/>
                    <a:pt x="1520" y="170"/>
                    <a:pt x="1522" y="169"/>
                  </a:cubicBezTo>
                  <a:cubicBezTo>
                    <a:pt x="1597" y="143"/>
                    <a:pt x="1808" y="65"/>
                    <a:pt x="1808" y="65"/>
                  </a:cubicBezTo>
                  <a:close/>
                  <a:moveTo>
                    <a:pt x="1454" y="740"/>
                  </a:moveTo>
                  <a:cubicBezTo>
                    <a:pt x="1455" y="740"/>
                    <a:pt x="1455" y="740"/>
                    <a:pt x="1455" y="740"/>
                  </a:cubicBezTo>
                  <a:cubicBezTo>
                    <a:pt x="1431" y="716"/>
                    <a:pt x="1117" y="404"/>
                    <a:pt x="1080" y="365"/>
                  </a:cubicBezTo>
                  <a:cubicBezTo>
                    <a:pt x="1070" y="354"/>
                    <a:pt x="1063" y="348"/>
                    <a:pt x="1059" y="345"/>
                  </a:cubicBezTo>
                  <a:cubicBezTo>
                    <a:pt x="1058" y="345"/>
                    <a:pt x="1057" y="345"/>
                    <a:pt x="1055" y="346"/>
                  </a:cubicBezTo>
                  <a:cubicBezTo>
                    <a:pt x="1041" y="353"/>
                    <a:pt x="1027" y="361"/>
                    <a:pt x="1010" y="369"/>
                  </a:cubicBezTo>
                  <a:cubicBezTo>
                    <a:pt x="971" y="390"/>
                    <a:pt x="918" y="418"/>
                    <a:pt x="818" y="465"/>
                  </a:cubicBezTo>
                  <a:cubicBezTo>
                    <a:pt x="787" y="479"/>
                    <a:pt x="756" y="487"/>
                    <a:pt x="726" y="487"/>
                  </a:cubicBezTo>
                  <a:cubicBezTo>
                    <a:pt x="691" y="487"/>
                    <a:pt x="658" y="476"/>
                    <a:pt x="630" y="456"/>
                  </a:cubicBezTo>
                  <a:cubicBezTo>
                    <a:pt x="605" y="436"/>
                    <a:pt x="586" y="410"/>
                    <a:pt x="577" y="379"/>
                  </a:cubicBezTo>
                  <a:cubicBezTo>
                    <a:pt x="557" y="315"/>
                    <a:pt x="581" y="249"/>
                    <a:pt x="637" y="211"/>
                  </a:cubicBezTo>
                  <a:cubicBezTo>
                    <a:pt x="690" y="175"/>
                    <a:pt x="758" y="129"/>
                    <a:pt x="881" y="52"/>
                  </a:cubicBezTo>
                  <a:cubicBezTo>
                    <a:pt x="767" y="0"/>
                    <a:pt x="650" y="8"/>
                    <a:pt x="528" y="98"/>
                  </a:cubicBezTo>
                  <a:cubicBezTo>
                    <a:pt x="458" y="149"/>
                    <a:pt x="388" y="199"/>
                    <a:pt x="292" y="171"/>
                  </a:cubicBezTo>
                  <a:cubicBezTo>
                    <a:pt x="133" y="124"/>
                    <a:pt x="3" y="70"/>
                    <a:pt x="3" y="70"/>
                  </a:cubicBezTo>
                  <a:cubicBezTo>
                    <a:pt x="0" y="615"/>
                    <a:pt x="0" y="615"/>
                    <a:pt x="0" y="615"/>
                  </a:cubicBezTo>
                  <a:cubicBezTo>
                    <a:pt x="217" y="680"/>
                    <a:pt x="217" y="680"/>
                    <a:pt x="217" y="680"/>
                  </a:cubicBezTo>
                  <a:cubicBezTo>
                    <a:pt x="225" y="663"/>
                    <a:pt x="236" y="646"/>
                    <a:pt x="250" y="633"/>
                  </a:cubicBezTo>
                  <a:cubicBezTo>
                    <a:pt x="284" y="598"/>
                    <a:pt x="284" y="598"/>
                    <a:pt x="284" y="598"/>
                  </a:cubicBezTo>
                  <a:cubicBezTo>
                    <a:pt x="313" y="569"/>
                    <a:pt x="352" y="553"/>
                    <a:pt x="394" y="553"/>
                  </a:cubicBezTo>
                  <a:cubicBezTo>
                    <a:pt x="435" y="553"/>
                    <a:pt x="474" y="569"/>
                    <a:pt x="503" y="598"/>
                  </a:cubicBezTo>
                  <a:cubicBezTo>
                    <a:pt x="523" y="618"/>
                    <a:pt x="537" y="643"/>
                    <a:pt x="543" y="670"/>
                  </a:cubicBezTo>
                  <a:cubicBezTo>
                    <a:pt x="571" y="677"/>
                    <a:pt x="595" y="691"/>
                    <a:pt x="615" y="711"/>
                  </a:cubicBezTo>
                  <a:cubicBezTo>
                    <a:pt x="631" y="726"/>
                    <a:pt x="642" y="744"/>
                    <a:pt x="650" y="763"/>
                  </a:cubicBezTo>
                  <a:cubicBezTo>
                    <a:pt x="652" y="769"/>
                    <a:pt x="654" y="776"/>
                    <a:pt x="656" y="782"/>
                  </a:cubicBezTo>
                  <a:cubicBezTo>
                    <a:pt x="683" y="789"/>
                    <a:pt x="708" y="803"/>
                    <a:pt x="728" y="823"/>
                  </a:cubicBezTo>
                  <a:cubicBezTo>
                    <a:pt x="748" y="843"/>
                    <a:pt x="762" y="868"/>
                    <a:pt x="768" y="895"/>
                  </a:cubicBezTo>
                  <a:cubicBezTo>
                    <a:pt x="795" y="902"/>
                    <a:pt x="820" y="915"/>
                    <a:pt x="840" y="936"/>
                  </a:cubicBezTo>
                  <a:cubicBezTo>
                    <a:pt x="861" y="957"/>
                    <a:pt x="876" y="983"/>
                    <a:pt x="882" y="1011"/>
                  </a:cubicBezTo>
                  <a:cubicBezTo>
                    <a:pt x="884" y="1022"/>
                    <a:pt x="886" y="1033"/>
                    <a:pt x="886" y="1045"/>
                  </a:cubicBezTo>
                  <a:cubicBezTo>
                    <a:pt x="886" y="1059"/>
                    <a:pt x="884" y="1072"/>
                    <a:pt x="881" y="1085"/>
                  </a:cubicBezTo>
                  <a:cubicBezTo>
                    <a:pt x="911" y="1116"/>
                    <a:pt x="911" y="1116"/>
                    <a:pt x="911" y="1116"/>
                  </a:cubicBezTo>
                  <a:cubicBezTo>
                    <a:pt x="938" y="1142"/>
                    <a:pt x="980" y="1142"/>
                    <a:pt x="1006" y="1116"/>
                  </a:cubicBezTo>
                  <a:cubicBezTo>
                    <a:pt x="1032" y="1090"/>
                    <a:pt x="1032" y="1048"/>
                    <a:pt x="1007" y="1022"/>
                  </a:cubicBezTo>
                  <a:cubicBezTo>
                    <a:pt x="1007" y="1021"/>
                    <a:pt x="1007" y="1021"/>
                    <a:pt x="1007" y="1021"/>
                  </a:cubicBezTo>
                  <a:cubicBezTo>
                    <a:pt x="966" y="981"/>
                    <a:pt x="966" y="981"/>
                    <a:pt x="966" y="981"/>
                  </a:cubicBezTo>
                  <a:cubicBezTo>
                    <a:pt x="959" y="973"/>
                    <a:pt x="959" y="962"/>
                    <a:pt x="966" y="954"/>
                  </a:cubicBezTo>
                  <a:cubicBezTo>
                    <a:pt x="974" y="947"/>
                    <a:pt x="985" y="947"/>
                    <a:pt x="993" y="954"/>
                  </a:cubicBezTo>
                  <a:cubicBezTo>
                    <a:pt x="1039" y="1001"/>
                    <a:pt x="1039" y="1001"/>
                    <a:pt x="1039" y="1001"/>
                  </a:cubicBezTo>
                  <a:cubicBezTo>
                    <a:pt x="1039" y="1001"/>
                    <a:pt x="1039" y="1001"/>
                    <a:pt x="1039" y="1001"/>
                  </a:cubicBezTo>
                  <a:cubicBezTo>
                    <a:pt x="1061" y="1022"/>
                    <a:pt x="1061" y="1022"/>
                    <a:pt x="1061" y="1022"/>
                  </a:cubicBezTo>
                  <a:cubicBezTo>
                    <a:pt x="1087" y="1049"/>
                    <a:pt x="1129" y="1049"/>
                    <a:pt x="1156" y="1022"/>
                  </a:cubicBezTo>
                  <a:cubicBezTo>
                    <a:pt x="1182" y="996"/>
                    <a:pt x="1182" y="954"/>
                    <a:pt x="1156" y="928"/>
                  </a:cubicBezTo>
                  <a:cubicBezTo>
                    <a:pt x="1156" y="928"/>
                    <a:pt x="1156" y="928"/>
                    <a:pt x="1156" y="928"/>
                  </a:cubicBezTo>
                  <a:cubicBezTo>
                    <a:pt x="1088" y="859"/>
                    <a:pt x="1088" y="859"/>
                    <a:pt x="1088" y="859"/>
                  </a:cubicBezTo>
                  <a:cubicBezTo>
                    <a:pt x="1081" y="852"/>
                    <a:pt x="1081" y="840"/>
                    <a:pt x="1088" y="833"/>
                  </a:cubicBezTo>
                  <a:cubicBezTo>
                    <a:pt x="1095" y="826"/>
                    <a:pt x="1107" y="826"/>
                    <a:pt x="1114" y="833"/>
                  </a:cubicBezTo>
                  <a:cubicBezTo>
                    <a:pt x="1189" y="907"/>
                    <a:pt x="1189" y="907"/>
                    <a:pt x="1189" y="907"/>
                  </a:cubicBezTo>
                  <a:cubicBezTo>
                    <a:pt x="1189" y="907"/>
                    <a:pt x="1189" y="907"/>
                    <a:pt x="1189" y="907"/>
                  </a:cubicBezTo>
                  <a:cubicBezTo>
                    <a:pt x="1210" y="929"/>
                    <a:pt x="1210" y="929"/>
                    <a:pt x="1210" y="929"/>
                  </a:cubicBezTo>
                  <a:cubicBezTo>
                    <a:pt x="1236" y="955"/>
                    <a:pt x="1279" y="955"/>
                    <a:pt x="1305" y="929"/>
                  </a:cubicBezTo>
                  <a:cubicBezTo>
                    <a:pt x="1331" y="903"/>
                    <a:pt x="1331" y="860"/>
                    <a:pt x="1305" y="834"/>
                  </a:cubicBezTo>
                  <a:cubicBezTo>
                    <a:pt x="1305" y="834"/>
                    <a:pt x="1305" y="834"/>
                    <a:pt x="1305" y="834"/>
                  </a:cubicBezTo>
                  <a:cubicBezTo>
                    <a:pt x="1209" y="738"/>
                    <a:pt x="1209" y="738"/>
                    <a:pt x="1209" y="738"/>
                  </a:cubicBezTo>
                  <a:cubicBezTo>
                    <a:pt x="1202" y="730"/>
                    <a:pt x="1202" y="719"/>
                    <a:pt x="1209" y="711"/>
                  </a:cubicBezTo>
                  <a:cubicBezTo>
                    <a:pt x="1217" y="704"/>
                    <a:pt x="1228" y="704"/>
                    <a:pt x="1236" y="711"/>
                  </a:cubicBezTo>
                  <a:cubicBezTo>
                    <a:pt x="1338" y="814"/>
                    <a:pt x="1338" y="814"/>
                    <a:pt x="1338" y="814"/>
                  </a:cubicBezTo>
                  <a:cubicBezTo>
                    <a:pt x="1338" y="814"/>
                    <a:pt x="1338" y="814"/>
                    <a:pt x="1338" y="814"/>
                  </a:cubicBezTo>
                  <a:cubicBezTo>
                    <a:pt x="1360" y="835"/>
                    <a:pt x="1360" y="835"/>
                    <a:pt x="1360" y="835"/>
                  </a:cubicBezTo>
                  <a:cubicBezTo>
                    <a:pt x="1386" y="862"/>
                    <a:pt x="1428" y="862"/>
                    <a:pt x="1454" y="835"/>
                  </a:cubicBezTo>
                  <a:cubicBezTo>
                    <a:pt x="1481" y="809"/>
                    <a:pt x="1481" y="767"/>
                    <a:pt x="1454" y="741"/>
                  </a:cubicBezTo>
                  <a:lnTo>
                    <a:pt x="1454" y="740"/>
                  </a:lnTo>
                  <a:close/>
                  <a:moveTo>
                    <a:pt x="791" y="985"/>
                  </a:moveTo>
                  <a:cubicBezTo>
                    <a:pt x="789" y="983"/>
                    <a:pt x="787" y="981"/>
                    <a:pt x="785" y="980"/>
                  </a:cubicBezTo>
                  <a:cubicBezTo>
                    <a:pt x="785" y="979"/>
                    <a:pt x="784" y="979"/>
                    <a:pt x="783" y="978"/>
                  </a:cubicBezTo>
                  <a:cubicBezTo>
                    <a:pt x="782" y="977"/>
                    <a:pt x="781" y="976"/>
                    <a:pt x="779" y="975"/>
                  </a:cubicBezTo>
                  <a:cubicBezTo>
                    <a:pt x="778" y="974"/>
                    <a:pt x="778" y="974"/>
                    <a:pt x="777" y="974"/>
                  </a:cubicBezTo>
                  <a:cubicBezTo>
                    <a:pt x="775" y="972"/>
                    <a:pt x="774" y="971"/>
                    <a:pt x="772" y="970"/>
                  </a:cubicBezTo>
                  <a:cubicBezTo>
                    <a:pt x="771" y="970"/>
                    <a:pt x="771" y="970"/>
                    <a:pt x="770" y="970"/>
                  </a:cubicBezTo>
                  <a:cubicBezTo>
                    <a:pt x="768" y="969"/>
                    <a:pt x="766" y="967"/>
                    <a:pt x="763" y="966"/>
                  </a:cubicBezTo>
                  <a:cubicBezTo>
                    <a:pt x="763" y="966"/>
                    <a:pt x="762" y="966"/>
                    <a:pt x="762" y="966"/>
                  </a:cubicBezTo>
                  <a:cubicBezTo>
                    <a:pt x="762" y="966"/>
                    <a:pt x="761" y="966"/>
                    <a:pt x="761" y="966"/>
                  </a:cubicBezTo>
                  <a:cubicBezTo>
                    <a:pt x="759" y="965"/>
                    <a:pt x="758" y="964"/>
                    <a:pt x="756" y="964"/>
                  </a:cubicBezTo>
                  <a:cubicBezTo>
                    <a:pt x="756" y="964"/>
                    <a:pt x="755" y="964"/>
                    <a:pt x="754" y="963"/>
                  </a:cubicBezTo>
                  <a:cubicBezTo>
                    <a:pt x="752" y="963"/>
                    <a:pt x="751" y="962"/>
                    <a:pt x="749" y="962"/>
                  </a:cubicBezTo>
                  <a:cubicBezTo>
                    <a:pt x="748" y="962"/>
                    <a:pt x="747" y="962"/>
                    <a:pt x="747" y="962"/>
                  </a:cubicBezTo>
                  <a:cubicBezTo>
                    <a:pt x="744" y="961"/>
                    <a:pt x="742" y="961"/>
                    <a:pt x="739" y="961"/>
                  </a:cubicBezTo>
                  <a:cubicBezTo>
                    <a:pt x="739" y="961"/>
                    <a:pt x="739" y="961"/>
                    <a:pt x="739" y="961"/>
                  </a:cubicBezTo>
                  <a:cubicBezTo>
                    <a:pt x="737" y="960"/>
                    <a:pt x="734" y="960"/>
                    <a:pt x="732" y="960"/>
                  </a:cubicBezTo>
                  <a:cubicBezTo>
                    <a:pt x="728" y="960"/>
                    <a:pt x="725" y="960"/>
                    <a:pt x="721" y="961"/>
                  </a:cubicBezTo>
                  <a:cubicBezTo>
                    <a:pt x="721" y="961"/>
                    <a:pt x="720" y="961"/>
                    <a:pt x="720" y="961"/>
                  </a:cubicBezTo>
                  <a:cubicBezTo>
                    <a:pt x="718" y="961"/>
                    <a:pt x="717" y="961"/>
                    <a:pt x="715" y="962"/>
                  </a:cubicBezTo>
                  <a:cubicBezTo>
                    <a:pt x="715" y="962"/>
                    <a:pt x="714" y="962"/>
                    <a:pt x="714" y="962"/>
                  </a:cubicBezTo>
                  <a:cubicBezTo>
                    <a:pt x="712" y="962"/>
                    <a:pt x="710" y="963"/>
                    <a:pt x="708" y="963"/>
                  </a:cubicBezTo>
                  <a:cubicBezTo>
                    <a:pt x="708" y="963"/>
                    <a:pt x="708" y="964"/>
                    <a:pt x="707" y="964"/>
                  </a:cubicBezTo>
                  <a:cubicBezTo>
                    <a:pt x="706" y="964"/>
                    <a:pt x="704" y="965"/>
                    <a:pt x="703" y="965"/>
                  </a:cubicBezTo>
                  <a:cubicBezTo>
                    <a:pt x="702" y="965"/>
                    <a:pt x="702" y="965"/>
                    <a:pt x="701" y="966"/>
                  </a:cubicBezTo>
                  <a:cubicBezTo>
                    <a:pt x="699" y="966"/>
                    <a:pt x="698" y="967"/>
                    <a:pt x="696" y="968"/>
                  </a:cubicBezTo>
                  <a:cubicBezTo>
                    <a:pt x="705" y="947"/>
                    <a:pt x="706" y="924"/>
                    <a:pt x="698" y="903"/>
                  </a:cubicBezTo>
                  <a:cubicBezTo>
                    <a:pt x="698" y="903"/>
                    <a:pt x="698" y="903"/>
                    <a:pt x="698" y="903"/>
                  </a:cubicBezTo>
                  <a:cubicBezTo>
                    <a:pt x="694" y="892"/>
                    <a:pt x="688" y="881"/>
                    <a:pt x="679" y="872"/>
                  </a:cubicBezTo>
                  <a:cubicBezTo>
                    <a:pt x="677" y="871"/>
                    <a:pt x="675" y="869"/>
                    <a:pt x="673" y="867"/>
                  </a:cubicBezTo>
                  <a:cubicBezTo>
                    <a:pt x="672" y="867"/>
                    <a:pt x="672" y="866"/>
                    <a:pt x="671" y="866"/>
                  </a:cubicBezTo>
                  <a:cubicBezTo>
                    <a:pt x="670" y="865"/>
                    <a:pt x="668" y="863"/>
                    <a:pt x="667" y="862"/>
                  </a:cubicBezTo>
                  <a:cubicBezTo>
                    <a:pt x="666" y="862"/>
                    <a:pt x="665" y="861"/>
                    <a:pt x="664" y="861"/>
                  </a:cubicBezTo>
                  <a:cubicBezTo>
                    <a:pt x="663" y="860"/>
                    <a:pt x="661" y="859"/>
                    <a:pt x="659" y="858"/>
                  </a:cubicBezTo>
                  <a:cubicBezTo>
                    <a:pt x="659" y="858"/>
                    <a:pt x="658" y="857"/>
                    <a:pt x="658" y="857"/>
                  </a:cubicBezTo>
                  <a:cubicBezTo>
                    <a:pt x="656" y="856"/>
                    <a:pt x="653" y="855"/>
                    <a:pt x="651" y="854"/>
                  </a:cubicBezTo>
                  <a:cubicBezTo>
                    <a:pt x="650" y="854"/>
                    <a:pt x="650" y="854"/>
                    <a:pt x="649" y="853"/>
                  </a:cubicBezTo>
                  <a:cubicBezTo>
                    <a:pt x="649" y="853"/>
                    <a:pt x="649" y="853"/>
                    <a:pt x="649" y="853"/>
                  </a:cubicBezTo>
                  <a:cubicBezTo>
                    <a:pt x="647" y="853"/>
                    <a:pt x="646" y="852"/>
                    <a:pt x="644" y="851"/>
                  </a:cubicBezTo>
                  <a:cubicBezTo>
                    <a:pt x="643" y="851"/>
                    <a:pt x="642" y="851"/>
                    <a:pt x="642" y="851"/>
                  </a:cubicBezTo>
                  <a:cubicBezTo>
                    <a:pt x="640" y="850"/>
                    <a:pt x="638" y="850"/>
                    <a:pt x="636" y="850"/>
                  </a:cubicBezTo>
                  <a:cubicBezTo>
                    <a:pt x="636" y="849"/>
                    <a:pt x="635" y="849"/>
                    <a:pt x="634" y="849"/>
                  </a:cubicBezTo>
                  <a:cubicBezTo>
                    <a:pt x="632" y="849"/>
                    <a:pt x="629" y="848"/>
                    <a:pt x="627" y="848"/>
                  </a:cubicBezTo>
                  <a:cubicBezTo>
                    <a:pt x="627" y="848"/>
                    <a:pt x="627" y="848"/>
                    <a:pt x="627" y="848"/>
                  </a:cubicBezTo>
                  <a:cubicBezTo>
                    <a:pt x="624" y="848"/>
                    <a:pt x="622" y="848"/>
                    <a:pt x="619" y="848"/>
                  </a:cubicBezTo>
                  <a:cubicBezTo>
                    <a:pt x="619" y="848"/>
                    <a:pt x="619" y="848"/>
                    <a:pt x="619" y="848"/>
                  </a:cubicBezTo>
                  <a:cubicBezTo>
                    <a:pt x="617" y="848"/>
                    <a:pt x="616" y="848"/>
                    <a:pt x="614" y="848"/>
                  </a:cubicBezTo>
                  <a:cubicBezTo>
                    <a:pt x="614" y="848"/>
                    <a:pt x="614" y="848"/>
                    <a:pt x="614" y="848"/>
                  </a:cubicBezTo>
                  <a:cubicBezTo>
                    <a:pt x="612" y="848"/>
                    <a:pt x="610" y="848"/>
                    <a:pt x="609" y="848"/>
                  </a:cubicBezTo>
                  <a:cubicBezTo>
                    <a:pt x="608" y="848"/>
                    <a:pt x="608" y="848"/>
                    <a:pt x="607" y="848"/>
                  </a:cubicBezTo>
                  <a:cubicBezTo>
                    <a:pt x="606" y="849"/>
                    <a:pt x="606" y="849"/>
                    <a:pt x="605" y="849"/>
                  </a:cubicBezTo>
                  <a:cubicBezTo>
                    <a:pt x="605" y="849"/>
                    <a:pt x="605" y="849"/>
                    <a:pt x="605" y="849"/>
                  </a:cubicBezTo>
                  <a:cubicBezTo>
                    <a:pt x="604" y="849"/>
                    <a:pt x="603" y="849"/>
                    <a:pt x="603" y="849"/>
                  </a:cubicBezTo>
                  <a:cubicBezTo>
                    <a:pt x="602" y="849"/>
                    <a:pt x="602" y="849"/>
                    <a:pt x="601" y="849"/>
                  </a:cubicBezTo>
                  <a:cubicBezTo>
                    <a:pt x="599" y="850"/>
                    <a:pt x="598" y="850"/>
                    <a:pt x="596" y="851"/>
                  </a:cubicBezTo>
                  <a:cubicBezTo>
                    <a:pt x="595" y="851"/>
                    <a:pt x="595" y="851"/>
                    <a:pt x="595" y="851"/>
                  </a:cubicBezTo>
                  <a:cubicBezTo>
                    <a:pt x="593" y="852"/>
                    <a:pt x="592" y="852"/>
                    <a:pt x="590" y="853"/>
                  </a:cubicBezTo>
                  <a:cubicBezTo>
                    <a:pt x="590" y="853"/>
                    <a:pt x="589" y="853"/>
                    <a:pt x="589" y="853"/>
                  </a:cubicBezTo>
                  <a:cubicBezTo>
                    <a:pt x="587" y="854"/>
                    <a:pt x="585" y="854"/>
                    <a:pt x="583" y="855"/>
                  </a:cubicBezTo>
                  <a:cubicBezTo>
                    <a:pt x="586" y="850"/>
                    <a:pt x="588" y="845"/>
                    <a:pt x="589" y="839"/>
                  </a:cubicBezTo>
                  <a:cubicBezTo>
                    <a:pt x="595" y="812"/>
                    <a:pt x="588" y="782"/>
                    <a:pt x="566" y="760"/>
                  </a:cubicBezTo>
                  <a:cubicBezTo>
                    <a:pt x="564" y="758"/>
                    <a:pt x="562" y="756"/>
                    <a:pt x="560" y="755"/>
                  </a:cubicBezTo>
                  <a:cubicBezTo>
                    <a:pt x="560" y="754"/>
                    <a:pt x="559" y="754"/>
                    <a:pt x="558" y="753"/>
                  </a:cubicBezTo>
                  <a:cubicBezTo>
                    <a:pt x="557" y="752"/>
                    <a:pt x="556" y="751"/>
                    <a:pt x="554" y="750"/>
                  </a:cubicBezTo>
                  <a:cubicBezTo>
                    <a:pt x="553" y="749"/>
                    <a:pt x="553" y="749"/>
                    <a:pt x="552" y="749"/>
                  </a:cubicBezTo>
                  <a:cubicBezTo>
                    <a:pt x="550" y="747"/>
                    <a:pt x="549" y="746"/>
                    <a:pt x="547" y="746"/>
                  </a:cubicBezTo>
                  <a:cubicBezTo>
                    <a:pt x="546" y="745"/>
                    <a:pt x="546" y="745"/>
                    <a:pt x="545" y="745"/>
                  </a:cubicBezTo>
                  <a:cubicBezTo>
                    <a:pt x="543" y="744"/>
                    <a:pt x="541" y="742"/>
                    <a:pt x="539" y="742"/>
                  </a:cubicBezTo>
                  <a:cubicBezTo>
                    <a:pt x="538" y="741"/>
                    <a:pt x="537" y="741"/>
                    <a:pt x="537" y="741"/>
                  </a:cubicBezTo>
                  <a:cubicBezTo>
                    <a:pt x="535" y="740"/>
                    <a:pt x="533" y="740"/>
                    <a:pt x="531" y="739"/>
                  </a:cubicBezTo>
                  <a:cubicBezTo>
                    <a:pt x="531" y="739"/>
                    <a:pt x="530" y="739"/>
                    <a:pt x="529" y="738"/>
                  </a:cubicBezTo>
                  <a:cubicBezTo>
                    <a:pt x="527" y="738"/>
                    <a:pt x="526" y="737"/>
                    <a:pt x="524" y="737"/>
                  </a:cubicBezTo>
                  <a:cubicBezTo>
                    <a:pt x="523" y="737"/>
                    <a:pt x="522" y="737"/>
                    <a:pt x="522" y="737"/>
                  </a:cubicBezTo>
                  <a:cubicBezTo>
                    <a:pt x="517" y="736"/>
                    <a:pt x="512" y="735"/>
                    <a:pt x="507" y="735"/>
                  </a:cubicBezTo>
                  <a:cubicBezTo>
                    <a:pt x="507" y="735"/>
                    <a:pt x="506" y="735"/>
                    <a:pt x="506" y="735"/>
                  </a:cubicBezTo>
                  <a:cubicBezTo>
                    <a:pt x="505" y="735"/>
                    <a:pt x="503" y="735"/>
                    <a:pt x="502" y="735"/>
                  </a:cubicBezTo>
                  <a:cubicBezTo>
                    <a:pt x="502" y="735"/>
                    <a:pt x="502" y="735"/>
                    <a:pt x="502" y="735"/>
                  </a:cubicBezTo>
                  <a:cubicBezTo>
                    <a:pt x="500" y="735"/>
                    <a:pt x="498" y="736"/>
                    <a:pt x="496" y="736"/>
                  </a:cubicBezTo>
                  <a:cubicBezTo>
                    <a:pt x="496" y="736"/>
                    <a:pt x="495" y="736"/>
                    <a:pt x="495" y="736"/>
                  </a:cubicBezTo>
                  <a:cubicBezTo>
                    <a:pt x="493" y="736"/>
                    <a:pt x="492" y="736"/>
                    <a:pt x="490" y="737"/>
                  </a:cubicBezTo>
                  <a:cubicBezTo>
                    <a:pt x="490" y="737"/>
                    <a:pt x="489" y="737"/>
                    <a:pt x="489" y="737"/>
                  </a:cubicBezTo>
                  <a:cubicBezTo>
                    <a:pt x="487" y="737"/>
                    <a:pt x="485" y="738"/>
                    <a:pt x="483" y="738"/>
                  </a:cubicBezTo>
                  <a:cubicBezTo>
                    <a:pt x="483" y="738"/>
                    <a:pt x="483" y="739"/>
                    <a:pt x="482" y="739"/>
                  </a:cubicBezTo>
                  <a:cubicBezTo>
                    <a:pt x="481" y="739"/>
                    <a:pt x="479" y="740"/>
                    <a:pt x="478" y="740"/>
                  </a:cubicBezTo>
                  <a:cubicBezTo>
                    <a:pt x="477" y="740"/>
                    <a:pt x="477" y="740"/>
                    <a:pt x="476" y="741"/>
                  </a:cubicBezTo>
                  <a:cubicBezTo>
                    <a:pt x="474" y="741"/>
                    <a:pt x="473" y="742"/>
                    <a:pt x="471" y="743"/>
                  </a:cubicBezTo>
                  <a:cubicBezTo>
                    <a:pt x="485" y="711"/>
                    <a:pt x="480" y="673"/>
                    <a:pt x="454" y="648"/>
                  </a:cubicBezTo>
                  <a:cubicBezTo>
                    <a:pt x="437" y="631"/>
                    <a:pt x="415" y="623"/>
                    <a:pt x="394" y="623"/>
                  </a:cubicBezTo>
                  <a:cubicBezTo>
                    <a:pt x="372" y="623"/>
                    <a:pt x="350" y="631"/>
                    <a:pt x="334" y="648"/>
                  </a:cubicBezTo>
                  <a:cubicBezTo>
                    <a:pt x="299" y="682"/>
                    <a:pt x="299" y="682"/>
                    <a:pt x="299" y="682"/>
                  </a:cubicBezTo>
                  <a:cubicBezTo>
                    <a:pt x="293" y="688"/>
                    <a:pt x="289" y="694"/>
                    <a:pt x="285" y="701"/>
                  </a:cubicBezTo>
                  <a:cubicBezTo>
                    <a:pt x="267" y="733"/>
                    <a:pt x="272" y="775"/>
                    <a:pt x="299" y="802"/>
                  </a:cubicBezTo>
                  <a:cubicBezTo>
                    <a:pt x="301" y="804"/>
                    <a:pt x="303" y="806"/>
                    <a:pt x="305" y="807"/>
                  </a:cubicBezTo>
                  <a:cubicBezTo>
                    <a:pt x="306" y="808"/>
                    <a:pt x="306" y="808"/>
                    <a:pt x="307" y="809"/>
                  </a:cubicBezTo>
                  <a:cubicBezTo>
                    <a:pt x="308" y="810"/>
                    <a:pt x="310" y="811"/>
                    <a:pt x="311" y="812"/>
                  </a:cubicBezTo>
                  <a:cubicBezTo>
                    <a:pt x="312" y="813"/>
                    <a:pt x="313" y="813"/>
                    <a:pt x="313" y="814"/>
                  </a:cubicBezTo>
                  <a:cubicBezTo>
                    <a:pt x="315" y="815"/>
                    <a:pt x="317" y="816"/>
                    <a:pt x="319" y="817"/>
                  </a:cubicBezTo>
                  <a:cubicBezTo>
                    <a:pt x="319" y="817"/>
                    <a:pt x="320" y="817"/>
                    <a:pt x="320" y="817"/>
                  </a:cubicBezTo>
                  <a:cubicBezTo>
                    <a:pt x="322" y="819"/>
                    <a:pt x="325" y="820"/>
                    <a:pt x="327" y="821"/>
                  </a:cubicBezTo>
                  <a:cubicBezTo>
                    <a:pt x="327" y="821"/>
                    <a:pt x="328" y="821"/>
                    <a:pt x="329" y="821"/>
                  </a:cubicBezTo>
                  <a:cubicBezTo>
                    <a:pt x="330" y="822"/>
                    <a:pt x="332" y="823"/>
                    <a:pt x="334" y="823"/>
                  </a:cubicBezTo>
                  <a:cubicBezTo>
                    <a:pt x="335" y="823"/>
                    <a:pt x="336" y="824"/>
                    <a:pt x="336" y="824"/>
                  </a:cubicBezTo>
                  <a:cubicBezTo>
                    <a:pt x="338" y="824"/>
                    <a:pt x="340" y="825"/>
                    <a:pt x="342" y="825"/>
                  </a:cubicBezTo>
                  <a:cubicBezTo>
                    <a:pt x="342" y="825"/>
                    <a:pt x="343" y="825"/>
                    <a:pt x="344" y="825"/>
                  </a:cubicBezTo>
                  <a:cubicBezTo>
                    <a:pt x="349" y="826"/>
                    <a:pt x="353" y="827"/>
                    <a:pt x="358" y="827"/>
                  </a:cubicBezTo>
                  <a:cubicBezTo>
                    <a:pt x="360" y="827"/>
                    <a:pt x="362" y="827"/>
                    <a:pt x="363" y="827"/>
                  </a:cubicBezTo>
                  <a:cubicBezTo>
                    <a:pt x="364" y="827"/>
                    <a:pt x="364" y="827"/>
                    <a:pt x="364" y="827"/>
                  </a:cubicBezTo>
                  <a:cubicBezTo>
                    <a:pt x="366" y="827"/>
                    <a:pt x="367" y="827"/>
                    <a:pt x="369" y="826"/>
                  </a:cubicBezTo>
                  <a:cubicBezTo>
                    <a:pt x="370" y="826"/>
                    <a:pt x="370" y="826"/>
                    <a:pt x="371" y="826"/>
                  </a:cubicBezTo>
                  <a:cubicBezTo>
                    <a:pt x="372" y="826"/>
                    <a:pt x="374" y="826"/>
                    <a:pt x="375" y="825"/>
                  </a:cubicBezTo>
                  <a:cubicBezTo>
                    <a:pt x="376" y="825"/>
                    <a:pt x="376" y="825"/>
                    <a:pt x="377" y="825"/>
                  </a:cubicBezTo>
                  <a:cubicBezTo>
                    <a:pt x="378" y="825"/>
                    <a:pt x="380" y="824"/>
                    <a:pt x="382" y="824"/>
                  </a:cubicBezTo>
                  <a:cubicBezTo>
                    <a:pt x="382" y="824"/>
                    <a:pt x="383" y="824"/>
                    <a:pt x="383" y="823"/>
                  </a:cubicBezTo>
                  <a:cubicBezTo>
                    <a:pt x="385" y="823"/>
                    <a:pt x="386" y="823"/>
                    <a:pt x="388" y="822"/>
                  </a:cubicBezTo>
                  <a:cubicBezTo>
                    <a:pt x="388" y="822"/>
                    <a:pt x="389" y="822"/>
                    <a:pt x="389" y="822"/>
                  </a:cubicBezTo>
                  <a:cubicBezTo>
                    <a:pt x="391" y="821"/>
                    <a:pt x="393" y="820"/>
                    <a:pt x="394" y="819"/>
                  </a:cubicBezTo>
                  <a:cubicBezTo>
                    <a:pt x="380" y="851"/>
                    <a:pt x="386" y="889"/>
                    <a:pt x="412" y="915"/>
                  </a:cubicBezTo>
                  <a:cubicBezTo>
                    <a:pt x="414" y="916"/>
                    <a:pt x="415" y="918"/>
                    <a:pt x="417" y="920"/>
                  </a:cubicBezTo>
                  <a:cubicBezTo>
                    <a:pt x="418" y="920"/>
                    <a:pt x="419" y="921"/>
                    <a:pt x="419" y="921"/>
                  </a:cubicBezTo>
                  <a:cubicBezTo>
                    <a:pt x="421" y="923"/>
                    <a:pt x="422" y="924"/>
                    <a:pt x="424" y="925"/>
                  </a:cubicBezTo>
                  <a:cubicBezTo>
                    <a:pt x="425" y="925"/>
                    <a:pt x="425" y="926"/>
                    <a:pt x="426" y="926"/>
                  </a:cubicBezTo>
                  <a:cubicBezTo>
                    <a:pt x="428" y="927"/>
                    <a:pt x="429" y="928"/>
                    <a:pt x="431" y="929"/>
                  </a:cubicBezTo>
                  <a:cubicBezTo>
                    <a:pt x="431" y="929"/>
                    <a:pt x="432" y="930"/>
                    <a:pt x="433" y="930"/>
                  </a:cubicBezTo>
                  <a:cubicBezTo>
                    <a:pt x="435" y="931"/>
                    <a:pt x="437" y="932"/>
                    <a:pt x="439" y="933"/>
                  </a:cubicBezTo>
                  <a:cubicBezTo>
                    <a:pt x="440" y="933"/>
                    <a:pt x="440" y="933"/>
                    <a:pt x="441" y="934"/>
                  </a:cubicBezTo>
                  <a:cubicBezTo>
                    <a:pt x="443" y="934"/>
                    <a:pt x="445" y="935"/>
                    <a:pt x="446" y="936"/>
                  </a:cubicBezTo>
                  <a:cubicBezTo>
                    <a:pt x="447" y="936"/>
                    <a:pt x="448" y="936"/>
                    <a:pt x="449" y="936"/>
                  </a:cubicBezTo>
                  <a:cubicBezTo>
                    <a:pt x="450" y="937"/>
                    <a:pt x="452" y="937"/>
                    <a:pt x="454" y="938"/>
                  </a:cubicBezTo>
                  <a:cubicBezTo>
                    <a:pt x="455" y="938"/>
                    <a:pt x="455" y="938"/>
                    <a:pt x="456" y="938"/>
                  </a:cubicBezTo>
                  <a:cubicBezTo>
                    <a:pt x="459" y="938"/>
                    <a:pt x="461" y="939"/>
                    <a:pt x="463" y="939"/>
                  </a:cubicBezTo>
                  <a:cubicBezTo>
                    <a:pt x="463" y="939"/>
                    <a:pt x="464" y="939"/>
                    <a:pt x="464" y="939"/>
                  </a:cubicBezTo>
                  <a:cubicBezTo>
                    <a:pt x="466" y="939"/>
                    <a:pt x="468" y="939"/>
                    <a:pt x="471" y="939"/>
                  </a:cubicBezTo>
                  <a:cubicBezTo>
                    <a:pt x="473" y="939"/>
                    <a:pt x="474" y="939"/>
                    <a:pt x="476" y="939"/>
                  </a:cubicBezTo>
                  <a:cubicBezTo>
                    <a:pt x="476" y="939"/>
                    <a:pt x="476" y="939"/>
                    <a:pt x="476" y="939"/>
                  </a:cubicBezTo>
                  <a:cubicBezTo>
                    <a:pt x="478" y="939"/>
                    <a:pt x="480" y="939"/>
                    <a:pt x="482" y="939"/>
                  </a:cubicBezTo>
                  <a:cubicBezTo>
                    <a:pt x="482" y="939"/>
                    <a:pt x="483" y="939"/>
                    <a:pt x="483" y="939"/>
                  </a:cubicBezTo>
                  <a:cubicBezTo>
                    <a:pt x="485" y="938"/>
                    <a:pt x="486" y="938"/>
                    <a:pt x="488" y="938"/>
                  </a:cubicBezTo>
                  <a:cubicBezTo>
                    <a:pt x="488" y="938"/>
                    <a:pt x="489" y="938"/>
                    <a:pt x="489" y="938"/>
                  </a:cubicBezTo>
                  <a:cubicBezTo>
                    <a:pt x="491" y="937"/>
                    <a:pt x="493" y="937"/>
                    <a:pt x="495" y="936"/>
                  </a:cubicBezTo>
                  <a:cubicBezTo>
                    <a:pt x="495" y="936"/>
                    <a:pt x="495" y="936"/>
                    <a:pt x="496" y="936"/>
                  </a:cubicBezTo>
                  <a:cubicBezTo>
                    <a:pt x="497" y="936"/>
                    <a:pt x="499" y="935"/>
                    <a:pt x="500" y="935"/>
                  </a:cubicBezTo>
                  <a:cubicBezTo>
                    <a:pt x="501" y="934"/>
                    <a:pt x="501" y="934"/>
                    <a:pt x="502" y="934"/>
                  </a:cubicBezTo>
                  <a:cubicBezTo>
                    <a:pt x="503" y="933"/>
                    <a:pt x="505" y="933"/>
                    <a:pt x="507" y="932"/>
                  </a:cubicBezTo>
                  <a:cubicBezTo>
                    <a:pt x="493" y="963"/>
                    <a:pt x="498" y="1001"/>
                    <a:pt x="524" y="1027"/>
                  </a:cubicBezTo>
                  <a:cubicBezTo>
                    <a:pt x="526" y="1029"/>
                    <a:pt x="528" y="1031"/>
                    <a:pt x="530" y="1032"/>
                  </a:cubicBezTo>
                  <a:cubicBezTo>
                    <a:pt x="531" y="1033"/>
                    <a:pt x="531" y="1033"/>
                    <a:pt x="532" y="1034"/>
                  </a:cubicBezTo>
                  <a:cubicBezTo>
                    <a:pt x="533" y="1035"/>
                    <a:pt x="535" y="1036"/>
                    <a:pt x="536" y="1037"/>
                  </a:cubicBezTo>
                  <a:cubicBezTo>
                    <a:pt x="537" y="1038"/>
                    <a:pt x="538" y="1038"/>
                    <a:pt x="538" y="1039"/>
                  </a:cubicBezTo>
                  <a:cubicBezTo>
                    <a:pt x="540" y="1040"/>
                    <a:pt x="542" y="1041"/>
                    <a:pt x="544" y="1042"/>
                  </a:cubicBezTo>
                  <a:cubicBezTo>
                    <a:pt x="544" y="1042"/>
                    <a:pt x="544" y="1042"/>
                    <a:pt x="545" y="1042"/>
                  </a:cubicBezTo>
                  <a:cubicBezTo>
                    <a:pt x="547" y="1044"/>
                    <a:pt x="550" y="1045"/>
                    <a:pt x="552" y="1046"/>
                  </a:cubicBezTo>
                  <a:cubicBezTo>
                    <a:pt x="552" y="1046"/>
                    <a:pt x="553" y="1046"/>
                    <a:pt x="553" y="1046"/>
                  </a:cubicBezTo>
                  <a:cubicBezTo>
                    <a:pt x="555" y="1047"/>
                    <a:pt x="557" y="1047"/>
                    <a:pt x="559" y="1048"/>
                  </a:cubicBezTo>
                  <a:cubicBezTo>
                    <a:pt x="560" y="1048"/>
                    <a:pt x="560" y="1049"/>
                    <a:pt x="561" y="1049"/>
                  </a:cubicBezTo>
                  <a:cubicBezTo>
                    <a:pt x="563" y="1049"/>
                    <a:pt x="565" y="1050"/>
                    <a:pt x="566" y="1050"/>
                  </a:cubicBezTo>
                  <a:cubicBezTo>
                    <a:pt x="567" y="1050"/>
                    <a:pt x="568" y="1050"/>
                    <a:pt x="569" y="1050"/>
                  </a:cubicBezTo>
                  <a:cubicBezTo>
                    <a:pt x="571" y="1051"/>
                    <a:pt x="574" y="1051"/>
                    <a:pt x="576" y="1052"/>
                  </a:cubicBezTo>
                  <a:cubicBezTo>
                    <a:pt x="576" y="1052"/>
                    <a:pt x="576" y="1052"/>
                    <a:pt x="576" y="1052"/>
                  </a:cubicBezTo>
                  <a:cubicBezTo>
                    <a:pt x="578" y="1052"/>
                    <a:pt x="581" y="1052"/>
                    <a:pt x="583" y="1052"/>
                  </a:cubicBezTo>
                  <a:cubicBezTo>
                    <a:pt x="585" y="1052"/>
                    <a:pt x="587" y="1052"/>
                    <a:pt x="589" y="1052"/>
                  </a:cubicBezTo>
                  <a:cubicBezTo>
                    <a:pt x="589" y="1052"/>
                    <a:pt x="589" y="1052"/>
                    <a:pt x="589" y="1052"/>
                  </a:cubicBezTo>
                  <a:cubicBezTo>
                    <a:pt x="590" y="1052"/>
                    <a:pt x="592" y="1052"/>
                    <a:pt x="594" y="1051"/>
                  </a:cubicBezTo>
                  <a:cubicBezTo>
                    <a:pt x="595" y="1051"/>
                    <a:pt x="595" y="1051"/>
                    <a:pt x="596" y="1051"/>
                  </a:cubicBezTo>
                  <a:cubicBezTo>
                    <a:pt x="597" y="1051"/>
                    <a:pt x="599" y="1051"/>
                    <a:pt x="600" y="1050"/>
                  </a:cubicBezTo>
                  <a:cubicBezTo>
                    <a:pt x="601" y="1050"/>
                    <a:pt x="601" y="1050"/>
                    <a:pt x="602" y="1050"/>
                  </a:cubicBezTo>
                  <a:cubicBezTo>
                    <a:pt x="603" y="1050"/>
                    <a:pt x="605" y="1049"/>
                    <a:pt x="607" y="1049"/>
                  </a:cubicBezTo>
                  <a:cubicBezTo>
                    <a:pt x="607" y="1049"/>
                    <a:pt x="608" y="1049"/>
                    <a:pt x="608" y="1048"/>
                  </a:cubicBezTo>
                  <a:cubicBezTo>
                    <a:pt x="610" y="1048"/>
                    <a:pt x="611" y="1048"/>
                    <a:pt x="613" y="1047"/>
                  </a:cubicBezTo>
                  <a:cubicBezTo>
                    <a:pt x="613" y="1047"/>
                    <a:pt x="614" y="1047"/>
                    <a:pt x="614" y="1046"/>
                  </a:cubicBezTo>
                  <a:cubicBezTo>
                    <a:pt x="616" y="1046"/>
                    <a:pt x="618" y="1045"/>
                    <a:pt x="619" y="1044"/>
                  </a:cubicBezTo>
                  <a:cubicBezTo>
                    <a:pt x="605" y="1076"/>
                    <a:pt x="611" y="1114"/>
                    <a:pt x="637" y="1140"/>
                  </a:cubicBezTo>
                  <a:cubicBezTo>
                    <a:pt x="651" y="1154"/>
                    <a:pt x="670" y="1162"/>
                    <a:pt x="689" y="1164"/>
                  </a:cubicBezTo>
                  <a:cubicBezTo>
                    <a:pt x="690" y="1164"/>
                    <a:pt x="692" y="1164"/>
                    <a:pt x="694" y="1164"/>
                  </a:cubicBezTo>
                  <a:cubicBezTo>
                    <a:pt x="695" y="1164"/>
                    <a:pt x="696" y="1164"/>
                    <a:pt x="697" y="1164"/>
                  </a:cubicBezTo>
                  <a:cubicBezTo>
                    <a:pt x="698" y="1164"/>
                    <a:pt x="700" y="1164"/>
                    <a:pt x="702" y="1164"/>
                  </a:cubicBezTo>
                  <a:cubicBezTo>
                    <a:pt x="703" y="1164"/>
                    <a:pt x="704" y="1164"/>
                    <a:pt x="705" y="1164"/>
                  </a:cubicBezTo>
                  <a:cubicBezTo>
                    <a:pt x="707" y="1164"/>
                    <a:pt x="709" y="1163"/>
                    <a:pt x="712" y="1163"/>
                  </a:cubicBezTo>
                  <a:cubicBezTo>
                    <a:pt x="712" y="1163"/>
                    <a:pt x="713" y="1163"/>
                    <a:pt x="713" y="1163"/>
                  </a:cubicBezTo>
                  <a:cubicBezTo>
                    <a:pt x="729" y="1160"/>
                    <a:pt x="744" y="1152"/>
                    <a:pt x="757" y="1140"/>
                  </a:cubicBezTo>
                  <a:cubicBezTo>
                    <a:pt x="791" y="1105"/>
                    <a:pt x="791" y="1105"/>
                    <a:pt x="791" y="1105"/>
                  </a:cubicBezTo>
                  <a:cubicBezTo>
                    <a:pt x="816" y="1081"/>
                    <a:pt x="822" y="1045"/>
                    <a:pt x="811" y="1015"/>
                  </a:cubicBezTo>
                  <a:cubicBezTo>
                    <a:pt x="806" y="1004"/>
                    <a:pt x="800" y="994"/>
                    <a:pt x="791" y="985"/>
                  </a:cubicBez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endParaRPr lang="en-US"/>
            </a:p>
          </p:txBody>
        </p:sp>
      </p:grpSp>
      <p:sp>
        <p:nvSpPr>
          <p:cNvPr id="130" name="Oval 129"/>
          <p:cNvSpPr/>
          <p:nvPr/>
        </p:nvSpPr>
        <p:spPr bwMode="auto">
          <a:xfrm>
            <a:off x="5092703" y="1485604"/>
            <a:ext cx="2286000" cy="2286000"/>
          </a:xfrm>
          <a:prstGeom prst="ellipse">
            <a:avLst/>
          </a:prstGeom>
          <a:solidFill>
            <a:schemeClr val="tx1">
              <a:alpha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9" name="Rectangle 18"/>
          <p:cNvSpPr/>
          <p:nvPr/>
        </p:nvSpPr>
        <p:spPr>
          <a:xfrm>
            <a:off x="4779283" y="4231098"/>
            <a:ext cx="3034057" cy="1477328"/>
          </a:xfrm>
          <a:prstGeom prst="rect">
            <a:avLst/>
          </a:prstGeom>
        </p:spPr>
        <p:txBody>
          <a:bodyPr wrap="square">
            <a:spAutoFit/>
          </a:bodyPr>
          <a:lstStyle/>
          <a:p>
            <a:r>
              <a:rPr lang="en-US" dirty="0"/>
              <a:t>Placed in Leaders’ Quadrant in Gartner 2014 Unified </a:t>
            </a:r>
            <a:r>
              <a:rPr lang="en-US" dirty="0" smtClean="0"/>
              <a:t>Communications and </a:t>
            </a:r>
            <a:r>
              <a:rPr lang="en-US" dirty="0"/>
              <a:t>Corporate </a:t>
            </a:r>
            <a:r>
              <a:rPr lang="en-US" dirty="0" smtClean="0"/>
              <a:t>Telephony </a:t>
            </a:r>
            <a:br>
              <a:rPr lang="en-US" dirty="0" smtClean="0"/>
            </a:br>
            <a:r>
              <a:rPr lang="en-US" dirty="0" smtClean="0"/>
              <a:t>Magic </a:t>
            </a:r>
            <a:r>
              <a:rPr lang="en-US" dirty="0"/>
              <a:t>Quadrants</a:t>
            </a:r>
            <a:r>
              <a:rPr lang="en-US" dirty="0" smtClean="0"/>
              <a:t>. **</a:t>
            </a:r>
            <a:endParaRPr lang="en-US" dirty="0">
              <a:gradFill>
                <a:gsLst>
                  <a:gs pos="2917">
                    <a:schemeClr val="tx1"/>
                  </a:gs>
                  <a:gs pos="30000">
                    <a:schemeClr val="tx1"/>
                  </a:gs>
                </a:gsLst>
                <a:lin ang="5400000" scaled="0"/>
              </a:gradFill>
            </a:endParaRPr>
          </a:p>
        </p:txBody>
      </p:sp>
      <p:graphicFrame>
        <p:nvGraphicFramePr>
          <p:cNvPr id="4" name="Table 3"/>
          <p:cNvGraphicFramePr>
            <a:graphicFrameLocks noGrp="1"/>
          </p:cNvGraphicFramePr>
          <p:nvPr/>
        </p:nvGraphicFramePr>
        <p:xfrm>
          <a:off x="5783525" y="2131559"/>
          <a:ext cx="904356" cy="994090"/>
        </p:xfrm>
        <a:graphic>
          <a:graphicData uri="http://schemas.openxmlformats.org/drawingml/2006/table">
            <a:tbl>
              <a:tblPr>
                <a:tableStyleId>{5C22544A-7EE6-4342-B048-85BDC9FD1C3A}</a:tableStyleId>
              </a:tblPr>
              <a:tblGrid>
                <a:gridCol w="452178"/>
                <a:gridCol w="452178"/>
              </a:tblGrid>
              <a:tr h="497045">
                <a:tc>
                  <a:txBody>
                    <a:bodyPr/>
                    <a:lstStyle/>
                    <a:p>
                      <a:endParaRPr lang="en-US" dirty="0"/>
                    </a:p>
                  </a:txBody>
                  <a:tcPr>
                    <a:solidFill>
                      <a:schemeClr val="bg2"/>
                    </a:solidFill>
                  </a:tcPr>
                </a:tc>
                <a:tc>
                  <a:txBody>
                    <a:bodyPr/>
                    <a:lstStyle/>
                    <a:p>
                      <a:endParaRPr lang="en-US" dirty="0"/>
                    </a:p>
                  </a:txBody>
                  <a:tcPr>
                    <a:solidFill>
                      <a:schemeClr val="bg2"/>
                    </a:solidFill>
                  </a:tcPr>
                </a:tc>
              </a:tr>
              <a:tr h="497045">
                <a:tc>
                  <a:txBody>
                    <a:bodyPr/>
                    <a:lstStyle/>
                    <a:p>
                      <a:endParaRPr lang="en-US"/>
                    </a:p>
                  </a:txBody>
                  <a:tcPr>
                    <a:solidFill>
                      <a:schemeClr val="bg2"/>
                    </a:solidFill>
                  </a:tcPr>
                </a:tc>
                <a:tc>
                  <a:txBody>
                    <a:bodyPr/>
                    <a:lstStyle/>
                    <a:p>
                      <a:endParaRPr lang="en-US" dirty="0"/>
                    </a:p>
                  </a:txBody>
                  <a:tcPr>
                    <a:solidFill>
                      <a:schemeClr val="bg2"/>
                    </a:solidFill>
                  </a:tcPr>
                </a:tc>
              </a:tr>
            </a:tbl>
          </a:graphicData>
        </a:graphic>
      </p:graphicFrame>
      <p:sp>
        <p:nvSpPr>
          <p:cNvPr id="5" name="Rectangle 4"/>
          <p:cNvSpPr/>
          <p:nvPr/>
        </p:nvSpPr>
        <p:spPr>
          <a:xfrm>
            <a:off x="6266525" y="2126255"/>
            <a:ext cx="396262" cy="523220"/>
          </a:xfrm>
          <a:prstGeom prst="rect">
            <a:avLst/>
          </a:prstGeom>
        </p:spPr>
        <p:txBody>
          <a:bodyPr wrap="none">
            <a:spAutoFit/>
          </a:bodyPr>
          <a:lstStyle/>
          <a:p>
            <a:r>
              <a:rPr lang="en-US" sz="2800" dirty="0" smtClean="0"/>
              <a:t>X</a:t>
            </a:r>
            <a:endParaRPr lang="en-US" dirty="0"/>
          </a:p>
        </p:txBody>
      </p:sp>
      <p:sp>
        <p:nvSpPr>
          <p:cNvPr id="8" name="Rectangle 7"/>
          <p:cNvSpPr/>
          <p:nvPr/>
        </p:nvSpPr>
        <p:spPr>
          <a:xfrm>
            <a:off x="6401116" y="6352553"/>
            <a:ext cx="6053174" cy="627864"/>
          </a:xfrm>
          <a:prstGeom prst="rect">
            <a:avLst/>
          </a:prstGeom>
          <a:solidFill>
            <a:srgbClr val="FFFFFF">
              <a:alpha val="74902"/>
            </a:srgbClr>
          </a:solidFill>
        </p:spPr>
        <p:txBody>
          <a:bodyPr vert="horz" wrap="square" lIns="91440" tIns="91440" rIns="91440" bIns="91440" rtlCol="0">
            <a:spAutoFit/>
          </a:bodyPr>
          <a:lstStyle/>
          <a:p>
            <a:pPr algn="r">
              <a:lnSpc>
                <a:spcPct val="90000"/>
              </a:lnSpc>
              <a:spcBef>
                <a:spcPct val="20000"/>
              </a:spcBef>
              <a:buSzPct val="90000"/>
              <a:buFont typeface="Arial" pitchFamily="34" charset="0"/>
              <a:buNone/>
            </a:pPr>
            <a:r>
              <a:rPr lang="en-US" sz="800" dirty="0">
                <a:gradFill>
                  <a:gsLst>
                    <a:gs pos="26000">
                      <a:schemeClr val="accent3"/>
                    </a:gs>
                    <a:gs pos="100000">
                      <a:schemeClr val="accent3"/>
                    </a:gs>
                  </a:gsLst>
                  <a:lin ang="5400000" scaled="0"/>
                </a:gradFill>
                <a:latin typeface="+mj-lt"/>
              </a:rPr>
              <a:t>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a:t>
            </a:r>
          </a:p>
        </p:txBody>
      </p:sp>
      <p:sp>
        <p:nvSpPr>
          <p:cNvPr id="25" name="Rectangle 24"/>
          <p:cNvSpPr/>
          <p:nvPr/>
        </p:nvSpPr>
        <p:spPr>
          <a:xfrm>
            <a:off x="9129284" y="4229734"/>
            <a:ext cx="2849610" cy="1477328"/>
          </a:xfrm>
          <a:prstGeom prst="rect">
            <a:avLst/>
          </a:prstGeom>
        </p:spPr>
        <p:txBody>
          <a:bodyPr wrap="square">
            <a:spAutoFit/>
          </a:bodyPr>
          <a:lstStyle/>
          <a:p>
            <a:r>
              <a:rPr lang="en-US" dirty="0"/>
              <a:t>“Microsoft Lync voice adoption is accelerating and notably shifting the global telephony competitive landscape.”***</a:t>
            </a:r>
          </a:p>
        </p:txBody>
      </p:sp>
      <p:grpSp>
        <p:nvGrpSpPr>
          <p:cNvPr id="26" name="Group 25"/>
          <p:cNvGrpSpPr/>
          <p:nvPr/>
        </p:nvGrpSpPr>
        <p:grpSpPr>
          <a:xfrm>
            <a:off x="9269130" y="1431164"/>
            <a:ext cx="2286000" cy="2286000"/>
            <a:chOff x="5092703" y="1485604"/>
            <a:chExt cx="2286000" cy="2286000"/>
          </a:xfrm>
        </p:grpSpPr>
        <p:sp>
          <p:nvSpPr>
            <p:cNvPr id="27" name="Oval 26"/>
            <p:cNvSpPr/>
            <p:nvPr/>
          </p:nvSpPr>
          <p:spPr bwMode="auto">
            <a:xfrm>
              <a:off x="5092703" y="1485604"/>
              <a:ext cx="2286000" cy="2286000"/>
            </a:xfrm>
            <a:prstGeom prst="ellipse">
              <a:avLst/>
            </a:prstGeom>
            <a:solidFill>
              <a:schemeClr val="tx1">
                <a:alpha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8" name="Freeform 15"/>
            <p:cNvSpPr>
              <a:spLocks noChangeAspect="1" noEditPoints="1"/>
            </p:cNvSpPr>
            <p:nvPr/>
          </p:nvSpPr>
          <p:spPr bwMode="black">
            <a:xfrm>
              <a:off x="5677994" y="2070255"/>
              <a:ext cx="1115418" cy="1116698"/>
            </a:xfrm>
            <a:custGeom>
              <a:avLst/>
              <a:gdLst>
                <a:gd name="T0" fmla="*/ 455 w 708"/>
                <a:gd name="T1" fmla="*/ 121 h 709"/>
                <a:gd name="T2" fmla="*/ 392 w 708"/>
                <a:gd name="T3" fmla="*/ 121 h 709"/>
                <a:gd name="T4" fmla="*/ 392 w 708"/>
                <a:gd name="T5" fmla="*/ 206 h 709"/>
                <a:gd name="T6" fmla="*/ 316 w 708"/>
                <a:gd name="T7" fmla="*/ 206 h 709"/>
                <a:gd name="T8" fmla="*/ 316 w 708"/>
                <a:gd name="T9" fmla="*/ 121 h 709"/>
                <a:gd name="T10" fmla="*/ 250 w 708"/>
                <a:gd name="T11" fmla="*/ 121 h 709"/>
                <a:gd name="T12" fmla="*/ 354 w 708"/>
                <a:gd name="T13" fmla="*/ 0 h 709"/>
                <a:gd name="T14" fmla="*/ 455 w 708"/>
                <a:gd name="T15" fmla="*/ 121 h 709"/>
                <a:gd name="T16" fmla="*/ 205 w 708"/>
                <a:gd name="T17" fmla="*/ 371 h 709"/>
                <a:gd name="T18" fmla="*/ 139 w 708"/>
                <a:gd name="T19" fmla="*/ 371 h 709"/>
                <a:gd name="T20" fmla="*/ 139 w 708"/>
                <a:gd name="T21" fmla="*/ 456 h 709"/>
                <a:gd name="T22" fmla="*/ 63 w 708"/>
                <a:gd name="T23" fmla="*/ 456 h 709"/>
                <a:gd name="T24" fmla="*/ 63 w 708"/>
                <a:gd name="T25" fmla="*/ 371 h 709"/>
                <a:gd name="T26" fmla="*/ 0 w 708"/>
                <a:gd name="T27" fmla="*/ 371 h 709"/>
                <a:gd name="T28" fmla="*/ 101 w 708"/>
                <a:gd name="T29" fmla="*/ 251 h 709"/>
                <a:gd name="T30" fmla="*/ 205 w 708"/>
                <a:gd name="T31" fmla="*/ 371 h 709"/>
                <a:gd name="T32" fmla="*/ 205 w 708"/>
                <a:gd name="T33" fmla="*/ 503 h 709"/>
                <a:gd name="T34" fmla="*/ 0 w 708"/>
                <a:gd name="T35" fmla="*/ 503 h 709"/>
                <a:gd name="T36" fmla="*/ 0 w 708"/>
                <a:gd name="T37" fmla="*/ 709 h 709"/>
                <a:gd name="T38" fmla="*/ 205 w 708"/>
                <a:gd name="T39" fmla="*/ 709 h 709"/>
                <a:gd name="T40" fmla="*/ 205 w 708"/>
                <a:gd name="T41" fmla="*/ 503 h 709"/>
                <a:gd name="T42" fmla="*/ 708 w 708"/>
                <a:gd name="T43" fmla="*/ 503 h 709"/>
                <a:gd name="T44" fmla="*/ 503 w 708"/>
                <a:gd name="T45" fmla="*/ 503 h 709"/>
                <a:gd name="T46" fmla="*/ 503 w 708"/>
                <a:gd name="T47" fmla="*/ 709 h 709"/>
                <a:gd name="T48" fmla="*/ 708 w 708"/>
                <a:gd name="T49" fmla="*/ 709 h 709"/>
                <a:gd name="T50" fmla="*/ 708 w 708"/>
                <a:gd name="T51" fmla="*/ 503 h 709"/>
                <a:gd name="T52" fmla="*/ 708 w 708"/>
                <a:gd name="T53" fmla="*/ 0 h 709"/>
                <a:gd name="T54" fmla="*/ 503 w 708"/>
                <a:gd name="T55" fmla="*/ 0 h 709"/>
                <a:gd name="T56" fmla="*/ 503 w 708"/>
                <a:gd name="T57" fmla="*/ 206 h 709"/>
                <a:gd name="T58" fmla="*/ 708 w 708"/>
                <a:gd name="T59" fmla="*/ 206 h 709"/>
                <a:gd name="T60" fmla="*/ 708 w 708"/>
                <a:gd name="T61" fmla="*/ 0 h 709"/>
                <a:gd name="T62" fmla="*/ 708 w 708"/>
                <a:gd name="T63" fmla="*/ 251 h 709"/>
                <a:gd name="T64" fmla="*/ 503 w 708"/>
                <a:gd name="T65" fmla="*/ 251 h 709"/>
                <a:gd name="T66" fmla="*/ 503 w 708"/>
                <a:gd name="T67" fmla="*/ 456 h 709"/>
                <a:gd name="T68" fmla="*/ 708 w 708"/>
                <a:gd name="T69" fmla="*/ 456 h 709"/>
                <a:gd name="T70" fmla="*/ 708 w 708"/>
                <a:gd name="T71" fmla="*/ 251 h 709"/>
                <a:gd name="T72" fmla="*/ 455 w 708"/>
                <a:gd name="T73" fmla="*/ 251 h 709"/>
                <a:gd name="T74" fmla="*/ 250 w 708"/>
                <a:gd name="T75" fmla="*/ 251 h 709"/>
                <a:gd name="T76" fmla="*/ 250 w 708"/>
                <a:gd name="T77" fmla="*/ 456 h 709"/>
                <a:gd name="T78" fmla="*/ 455 w 708"/>
                <a:gd name="T79" fmla="*/ 456 h 709"/>
                <a:gd name="T80" fmla="*/ 455 w 708"/>
                <a:gd name="T81" fmla="*/ 251 h 709"/>
                <a:gd name="T82" fmla="*/ 455 w 708"/>
                <a:gd name="T83" fmla="*/ 503 h 709"/>
                <a:gd name="T84" fmla="*/ 250 w 708"/>
                <a:gd name="T85" fmla="*/ 503 h 709"/>
                <a:gd name="T86" fmla="*/ 250 w 708"/>
                <a:gd name="T87" fmla="*/ 709 h 709"/>
                <a:gd name="T88" fmla="*/ 455 w 708"/>
                <a:gd name="T89" fmla="*/ 709 h 709"/>
                <a:gd name="T90" fmla="*/ 455 w 708"/>
                <a:gd name="T91" fmla="*/ 5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8" h="709">
                  <a:moveTo>
                    <a:pt x="455" y="121"/>
                  </a:moveTo>
                  <a:lnTo>
                    <a:pt x="392" y="121"/>
                  </a:lnTo>
                  <a:lnTo>
                    <a:pt x="392" y="206"/>
                  </a:lnTo>
                  <a:lnTo>
                    <a:pt x="316" y="206"/>
                  </a:lnTo>
                  <a:lnTo>
                    <a:pt x="316" y="121"/>
                  </a:lnTo>
                  <a:lnTo>
                    <a:pt x="250" y="121"/>
                  </a:lnTo>
                  <a:lnTo>
                    <a:pt x="354" y="0"/>
                  </a:lnTo>
                  <a:lnTo>
                    <a:pt x="455" y="121"/>
                  </a:lnTo>
                  <a:close/>
                  <a:moveTo>
                    <a:pt x="205" y="371"/>
                  </a:moveTo>
                  <a:lnTo>
                    <a:pt x="139" y="371"/>
                  </a:lnTo>
                  <a:lnTo>
                    <a:pt x="139" y="456"/>
                  </a:lnTo>
                  <a:lnTo>
                    <a:pt x="63" y="456"/>
                  </a:lnTo>
                  <a:lnTo>
                    <a:pt x="63" y="371"/>
                  </a:lnTo>
                  <a:lnTo>
                    <a:pt x="0" y="371"/>
                  </a:lnTo>
                  <a:lnTo>
                    <a:pt x="101" y="251"/>
                  </a:lnTo>
                  <a:lnTo>
                    <a:pt x="205" y="371"/>
                  </a:lnTo>
                  <a:close/>
                  <a:moveTo>
                    <a:pt x="205" y="503"/>
                  </a:moveTo>
                  <a:lnTo>
                    <a:pt x="0" y="503"/>
                  </a:lnTo>
                  <a:lnTo>
                    <a:pt x="0" y="709"/>
                  </a:lnTo>
                  <a:lnTo>
                    <a:pt x="205" y="709"/>
                  </a:lnTo>
                  <a:lnTo>
                    <a:pt x="205" y="503"/>
                  </a:lnTo>
                  <a:close/>
                  <a:moveTo>
                    <a:pt x="708" y="503"/>
                  </a:moveTo>
                  <a:lnTo>
                    <a:pt x="503" y="503"/>
                  </a:lnTo>
                  <a:lnTo>
                    <a:pt x="503" y="709"/>
                  </a:lnTo>
                  <a:lnTo>
                    <a:pt x="708" y="709"/>
                  </a:lnTo>
                  <a:lnTo>
                    <a:pt x="708" y="503"/>
                  </a:lnTo>
                  <a:close/>
                  <a:moveTo>
                    <a:pt x="708" y="0"/>
                  </a:moveTo>
                  <a:lnTo>
                    <a:pt x="503" y="0"/>
                  </a:lnTo>
                  <a:lnTo>
                    <a:pt x="503" y="206"/>
                  </a:lnTo>
                  <a:lnTo>
                    <a:pt x="708" y="206"/>
                  </a:lnTo>
                  <a:lnTo>
                    <a:pt x="708" y="0"/>
                  </a:lnTo>
                  <a:close/>
                  <a:moveTo>
                    <a:pt x="708" y="251"/>
                  </a:moveTo>
                  <a:lnTo>
                    <a:pt x="503" y="251"/>
                  </a:lnTo>
                  <a:lnTo>
                    <a:pt x="503" y="456"/>
                  </a:lnTo>
                  <a:lnTo>
                    <a:pt x="708" y="456"/>
                  </a:lnTo>
                  <a:lnTo>
                    <a:pt x="708" y="251"/>
                  </a:lnTo>
                  <a:close/>
                  <a:moveTo>
                    <a:pt x="455" y="251"/>
                  </a:moveTo>
                  <a:lnTo>
                    <a:pt x="250" y="251"/>
                  </a:lnTo>
                  <a:lnTo>
                    <a:pt x="250" y="456"/>
                  </a:lnTo>
                  <a:lnTo>
                    <a:pt x="455" y="456"/>
                  </a:lnTo>
                  <a:lnTo>
                    <a:pt x="455" y="251"/>
                  </a:lnTo>
                  <a:close/>
                  <a:moveTo>
                    <a:pt x="455" y="503"/>
                  </a:moveTo>
                  <a:lnTo>
                    <a:pt x="250" y="503"/>
                  </a:lnTo>
                  <a:lnTo>
                    <a:pt x="250" y="709"/>
                  </a:lnTo>
                  <a:lnTo>
                    <a:pt x="455" y="709"/>
                  </a:lnTo>
                  <a:lnTo>
                    <a:pt x="455" y="503"/>
                  </a:lnTo>
                  <a:close/>
                </a:path>
              </a:pathLst>
            </a:custGeom>
            <a:solidFill>
              <a:schemeClr val="bg2"/>
            </a:solidFill>
            <a:ln>
              <a:noFill/>
            </a:ln>
          </p:spPr>
          <p:txBody>
            <a:bodyPr vert="horz" wrap="square" lIns="82305" tIns="41153" rIns="82305" bIns="41153" numCol="1" anchor="t" anchorCtr="0" compatLnSpc="1">
              <a:prstTxWarp prst="textNoShape">
                <a:avLst/>
              </a:prstTxWarp>
            </a:bodyPr>
            <a:lstStyle/>
            <a:p>
              <a:endParaRPr lang="en-US" sz="1600"/>
            </a:p>
          </p:txBody>
        </p:sp>
      </p:grpSp>
    </p:spTree>
    <p:extLst>
      <p:ext uri="{BB962C8B-B14F-4D97-AF65-F5344CB8AC3E}">
        <p14:creationId xmlns:p14="http://schemas.microsoft.com/office/powerpoint/2010/main" val="62555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99555"/>
            <a:ext cx="6228277" cy="249497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4447" y="0"/>
            <a:ext cx="6242028" cy="3331111"/>
          </a:xfrm>
          <a:prstGeom prst="rect">
            <a:avLst/>
          </a:prstGeom>
        </p:spPr>
      </p:pic>
      <p:pic>
        <p:nvPicPr>
          <p:cNvPr id="45" name="Picture 4" descr="http://farm7.staticflickr.com/6198/6149648253_a3f453cb9e_z.jp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228661" y="3941919"/>
            <a:ext cx="6216652" cy="305260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v-junyo\Documents\Jun_Mesh\Microsoft Files\DesignTools\Brand Photos\Office Brand - No_exp\NEW\OFF12_Joi_01.pn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2538" y="-12543"/>
            <a:ext cx="6219188" cy="3040063"/>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bwMode="auto">
          <a:xfrm>
            <a:off x="317" y="3040063"/>
            <a:ext cx="12435840"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4400" dirty="0" smtClean="0">
                <a:gradFill>
                  <a:gsLst>
                    <a:gs pos="0">
                      <a:srgbClr val="FFFFFF"/>
                    </a:gs>
                    <a:gs pos="100000">
                      <a:srgbClr val="FFFFFF"/>
                    </a:gs>
                  </a:gsLst>
                  <a:lin ang="5400000" scaled="0"/>
                </a:gradFill>
                <a:latin typeface="Segoe UI Light"/>
                <a:ea typeface="Segoe UI" pitchFamily="34" charset="0"/>
                <a:cs typeface="Segoe UI" pitchFamily="34" charset="0"/>
              </a:rPr>
              <a:t>Eliminate the need for separate PBX systems</a:t>
            </a:r>
          </a:p>
        </p:txBody>
      </p:sp>
      <p:sp>
        <p:nvSpPr>
          <p:cNvPr id="34" name="Rectangle 33"/>
          <p:cNvSpPr/>
          <p:nvPr/>
        </p:nvSpPr>
        <p:spPr bwMode="auto">
          <a:xfrm>
            <a:off x="0" y="2438383"/>
            <a:ext cx="6218555" cy="601680"/>
          </a:xfrm>
          <a:prstGeom prst="rect">
            <a:avLst/>
          </a:prstGeom>
          <a:solidFill>
            <a:schemeClr val="tx1">
              <a:alpha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228416" tIns="46600" rIns="91366" bIns="46600" numCol="1" rtlCol="0" anchor="ctr" anchorCtr="0" compatLnSpc="1">
            <a:prstTxWarp prst="textNoShape">
              <a:avLst/>
            </a:prstTxWarp>
          </a:bodyPr>
          <a:lstStyle/>
          <a:p>
            <a:pPr algn="ctr" defTabSz="931734" fontAlgn="base">
              <a:lnSpc>
                <a:spcPct val="90000"/>
              </a:lnSpc>
              <a:spcBef>
                <a:spcPct val="0"/>
              </a:spcBef>
              <a:spcAft>
                <a:spcPct val="0"/>
              </a:spcAft>
            </a:pPr>
            <a:r>
              <a:rPr lang="en-US" sz="2397" dirty="0" smtClean="0">
                <a:solidFill>
                  <a:schemeClr val="bg1"/>
                </a:solidFill>
              </a:rPr>
              <a:t>Peer-to-peer </a:t>
            </a:r>
            <a:r>
              <a:rPr lang="en-US" sz="2397" dirty="0">
                <a:solidFill>
                  <a:schemeClr val="bg1"/>
                </a:solidFill>
              </a:rPr>
              <a:t>c</a:t>
            </a:r>
            <a:r>
              <a:rPr lang="en-US" sz="2397" dirty="0" smtClean="0">
                <a:solidFill>
                  <a:schemeClr val="bg1"/>
                </a:solidFill>
              </a:rPr>
              <a:t>alling</a:t>
            </a:r>
            <a:endParaRPr lang="en-US" sz="2397" dirty="0">
              <a:solidFill>
                <a:schemeClr val="bg1"/>
              </a:solidFill>
            </a:endParaRPr>
          </a:p>
        </p:txBody>
      </p:sp>
      <p:sp>
        <p:nvSpPr>
          <p:cNvPr id="35" name="Rectangle 34"/>
          <p:cNvSpPr/>
          <p:nvPr/>
        </p:nvSpPr>
        <p:spPr bwMode="auto">
          <a:xfrm>
            <a:off x="6217920" y="2438383"/>
            <a:ext cx="6218555" cy="601680"/>
          </a:xfrm>
          <a:prstGeom prst="rect">
            <a:avLst/>
          </a:prstGeom>
          <a:solidFill>
            <a:schemeClr val="tx1">
              <a:alpha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228416" tIns="46600" rIns="91366" bIns="46600" numCol="1" rtlCol="0" anchor="ctr" anchorCtr="0" compatLnSpc="1">
            <a:prstTxWarp prst="textNoShape">
              <a:avLst/>
            </a:prstTxWarp>
          </a:bodyPr>
          <a:lstStyle/>
          <a:p>
            <a:pPr algn="ctr" defTabSz="931734" fontAlgn="base">
              <a:lnSpc>
                <a:spcPct val="90000"/>
              </a:lnSpc>
              <a:spcBef>
                <a:spcPct val="0"/>
              </a:spcBef>
              <a:spcAft>
                <a:spcPct val="0"/>
              </a:spcAft>
            </a:pPr>
            <a:r>
              <a:rPr lang="en-US" sz="2397" dirty="0" smtClean="0">
                <a:solidFill>
                  <a:schemeClr val="bg1"/>
                </a:solidFill>
              </a:rPr>
              <a:t>PSTN calling</a:t>
            </a:r>
            <a:endParaRPr lang="en-US" sz="2397" dirty="0">
              <a:solidFill>
                <a:schemeClr val="bg1"/>
              </a:solidFill>
            </a:endParaRPr>
          </a:p>
        </p:txBody>
      </p:sp>
      <p:sp>
        <p:nvSpPr>
          <p:cNvPr id="42" name="Rectangle 41"/>
          <p:cNvSpPr/>
          <p:nvPr/>
        </p:nvSpPr>
        <p:spPr bwMode="auto">
          <a:xfrm>
            <a:off x="0" y="3954463"/>
            <a:ext cx="6218555" cy="601680"/>
          </a:xfrm>
          <a:prstGeom prst="rect">
            <a:avLst/>
          </a:prstGeom>
          <a:solidFill>
            <a:schemeClr val="tx1">
              <a:alpha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228416" tIns="46600" rIns="91366" bIns="46600" numCol="1" rtlCol="0" anchor="ctr" anchorCtr="0" compatLnSpc="1">
            <a:prstTxWarp prst="textNoShape">
              <a:avLst/>
            </a:prstTxWarp>
          </a:bodyPr>
          <a:lstStyle/>
          <a:p>
            <a:pPr algn="ctr" defTabSz="931734" fontAlgn="base">
              <a:lnSpc>
                <a:spcPct val="90000"/>
              </a:lnSpc>
              <a:spcBef>
                <a:spcPct val="0"/>
              </a:spcBef>
              <a:spcAft>
                <a:spcPct val="0"/>
              </a:spcAft>
            </a:pPr>
            <a:r>
              <a:rPr lang="en-US" sz="2397" dirty="0" smtClean="0">
                <a:solidFill>
                  <a:schemeClr val="bg1"/>
                </a:solidFill>
              </a:rPr>
              <a:t>Enterprise calling </a:t>
            </a:r>
            <a:r>
              <a:rPr lang="en-US" sz="2397" dirty="0">
                <a:solidFill>
                  <a:schemeClr val="bg1"/>
                </a:solidFill>
              </a:rPr>
              <a:t>f</a:t>
            </a:r>
            <a:r>
              <a:rPr lang="en-US" sz="2397" dirty="0" smtClean="0">
                <a:solidFill>
                  <a:schemeClr val="bg1"/>
                </a:solidFill>
              </a:rPr>
              <a:t>eatures</a:t>
            </a:r>
            <a:endParaRPr lang="en-US" sz="2397" dirty="0">
              <a:solidFill>
                <a:schemeClr val="bg1"/>
              </a:solidFill>
            </a:endParaRPr>
          </a:p>
        </p:txBody>
      </p:sp>
      <p:sp>
        <p:nvSpPr>
          <p:cNvPr id="43" name="Rectangle 42"/>
          <p:cNvSpPr/>
          <p:nvPr/>
        </p:nvSpPr>
        <p:spPr bwMode="auto">
          <a:xfrm>
            <a:off x="6218717" y="3954462"/>
            <a:ext cx="6218555" cy="601015"/>
          </a:xfrm>
          <a:prstGeom prst="rect">
            <a:avLst/>
          </a:prstGeom>
          <a:solidFill>
            <a:schemeClr val="tx1">
              <a:alpha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228416" tIns="46600" rIns="91366" bIns="46600" numCol="1" rtlCol="0" anchor="ctr" anchorCtr="0" compatLnSpc="1">
            <a:prstTxWarp prst="textNoShape">
              <a:avLst/>
            </a:prstTxWarp>
          </a:bodyPr>
          <a:lstStyle/>
          <a:p>
            <a:pPr algn="ctr" defTabSz="931734" fontAlgn="base">
              <a:lnSpc>
                <a:spcPct val="90000"/>
              </a:lnSpc>
              <a:spcBef>
                <a:spcPct val="0"/>
              </a:spcBef>
              <a:spcAft>
                <a:spcPct val="0"/>
              </a:spcAft>
            </a:pPr>
            <a:r>
              <a:rPr lang="en-US" sz="2397" dirty="0" smtClean="0">
                <a:solidFill>
                  <a:schemeClr val="bg1"/>
                </a:solidFill>
              </a:rPr>
              <a:t>On-site networking</a:t>
            </a:r>
            <a:endParaRPr lang="en-US" sz="2397" dirty="0">
              <a:solidFill>
                <a:schemeClr val="bg1"/>
              </a:solidFill>
            </a:endParaRPr>
          </a:p>
        </p:txBody>
      </p:sp>
      <p:cxnSp>
        <p:nvCxnSpPr>
          <p:cNvPr id="4" name="Straight Connector 3"/>
          <p:cNvCxnSpPr/>
          <p:nvPr/>
        </p:nvCxnSpPr>
        <p:spPr>
          <a:xfrm>
            <a:off x="6217920" y="2556345"/>
            <a:ext cx="0" cy="365756"/>
          </a:xfrm>
          <a:prstGeom prst="line">
            <a:avLst/>
          </a:prstGeom>
          <a:ln>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217920" y="4072425"/>
            <a:ext cx="0" cy="365756"/>
          </a:xfrm>
          <a:prstGeom prst="line">
            <a:avLst/>
          </a:prstGeom>
          <a:ln>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05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191" y="0"/>
            <a:ext cx="12439666" cy="93367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3" y="1039669"/>
            <a:ext cx="12427260" cy="5954856"/>
          </a:xfrm>
          <a:prstGeom prst="rect">
            <a:avLst/>
          </a:prstGeom>
        </p:spPr>
      </p:pic>
      <p:sp>
        <p:nvSpPr>
          <p:cNvPr id="16" name="Rectangle 15"/>
          <p:cNvSpPr/>
          <p:nvPr/>
        </p:nvSpPr>
        <p:spPr bwMode="auto">
          <a:xfrm>
            <a:off x="1" y="481263"/>
            <a:ext cx="12436156" cy="1862079"/>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94944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2400" dirty="0" smtClean="0">
                <a:solidFill>
                  <a:schemeClr val="bg1"/>
                </a:solidFill>
                <a:latin typeface="Segoe UI Light"/>
              </a:rPr>
              <a:t>Easy-to-use features</a:t>
            </a:r>
            <a:endParaRPr lang="en-US" sz="2400" dirty="0">
              <a:solidFill>
                <a:schemeClr val="bg1"/>
              </a:solidFill>
              <a:latin typeface="Segoe UI Light"/>
            </a:endParaRPr>
          </a:p>
          <a:p>
            <a:pPr defTabSz="932472" fontAlgn="base">
              <a:spcBef>
                <a:spcPct val="0"/>
              </a:spcBef>
              <a:spcAft>
                <a:spcPct val="0"/>
              </a:spcAft>
            </a:pPr>
            <a:r>
              <a:rPr lang="en-US" sz="2400" dirty="0" smtClean="0">
                <a:solidFill>
                  <a:schemeClr val="bg1"/>
                </a:solidFill>
                <a:latin typeface="Segoe UI Light"/>
              </a:rPr>
              <a:t>Connecting everywhere</a:t>
            </a:r>
            <a:endParaRPr lang="en-US" sz="2400" dirty="0">
              <a:solidFill>
                <a:schemeClr val="bg1"/>
              </a:solidFill>
              <a:latin typeface="Segoe UI Light"/>
            </a:endParaRPr>
          </a:p>
          <a:p>
            <a:pPr defTabSz="932472" fontAlgn="base">
              <a:spcBef>
                <a:spcPct val="0"/>
              </a:spcBef>
              <a:spcAft>
                <a:spcPct val="0"/>
              </a:spcAft>
            </a:pPr>
            <a:r>
              <a:rPr lang="en-US" sz="2400" dirty="0" smtClean="0">
                <a:solidFill>
                  <a:schemeClr val="bg1"/>
                </a:solidFill>
                <a:latin typeface="Segoe UI Light"/>
              </a:rPr>
              <a:t>Superior audio and video </a:t>
            </a:r>
            <a:r>
              <a:rPr lang="en-US" sz="2400" dirty="0">
                <a:solidFill>
                  <a:schemeClr val="bg1"/>
                </a:solidFill>
                <a:latin typeface="Segoe UI Light"/>
              </a:rPr>
              <a:t>e</a:t>
            </a:r>
            <a:r>
              <a:rPr lang="en-US" sz="2400" dirty="0" smtClean="0">
                <a:solidFill>
                  <a:schemeClr val="bg1"/>
                </a:solidFill>
                <a:latin typeface="Segoe UI Light"/>
              </a:rPr>
              <a:t>xperience</a:t>
            </a:r>
            <a:endParaRPr lang="en-US" sz="2400" dirty="0">
              <a:solidFill>
                <a:schemeClr val="bg1"/>
              </a:solidFill>
              <a:latin typeface="Segoe UI Light"/>
            </a:endParaRPr>
          </a:p>
        </p:txBody>
      </p:sp>
      <p:sp>
        <p:nvSpPr>
          <p:cNvPr id="17" name="Title 3"/>
          <p:cNvSpPr txBox="1">
            <a:spLocks/>
          </p:cNvSpPr>
          <p:nvPr/>
        </p:nvSpPr>
        <p:spPr>
          <a:xfrm>
            <a:off x="332576" y="933677"/>
            <a:ext cx="6464300" cy="840230"/>
          </a:xfrm>
          <a:prstGeom prst="rect">
            <a:avLst/>
          </a:prstGeom>
          <a:noFill/>
          <a:effectLst/>
        </p:spPr>
        <p:txBody>
          <a:bodyPr vert="horz" wrap="square" lIns="91440" tIns="45720" rIns="91440" bIns="45720" rtlCol="0" anchor="ctr" anchorCtr="0">
            <a:spAutoFit/>
          </a:bodyPr>
          <a:lstStyle>
            <a:lvl1pPr algn="l" defTabSz="932742" rtl="0" eaLnBrk="1" latinLnBrk="0" hangingPunct="1">
              <a:lnSpc>
                <a:spcPct val="90000"/>
              </a:lnSpc>
              <a:spcBef>
                <a:spcPct val="0"/>
              </a:spcBef>
              <a:buNone/>
              <a:defRPr lang="en-US" sz="7200" b="0" kern="1200" cap="none" spc="-100" baseline="0">
                <a:ln w="3175">
                  <a:noFill/>
                </a:ln>
                <a:gradFill>
                  <a:gsLst>
                    <a:gs pos="100000">
                      <a:schemeClr val="tx1"/>
                    </a:gs>
                    <a:gs pos="0">
                      <a:schemeClr val="tx1"/>
                    </a:gs>
                  </a:gsLst>
                  <a:lin ang="5400000" scaled="0"/>
                </a:gradFill>
                <a:effectLst/>
                <a:latin typeface="+mj-lt"/>
                <a:ea typeface="+mn-ea"/>
                <a:cs typeface="Segoe UI" pitchFamily="34" charset="0"/>
              </a:defRPr>
            </a:lvl1pPr>
          </a:lstStyle>
          <a:p>
            <a:pPr>
              <a:defRPr/>
            </a:pPr>
            <a:r>
              <a:rPr sz="5400" dirty="0" smtClean="0">
                <a:solidFill>
                  <a:schemeClr val="bg1"/>
                </a:solidFill>
              </a:rPr>
              <a:t>Peer-to-peer </a:t>
            </a:r>
            <a:r>
              <a:rPr sz="5400" dirty="0">
                <a:solidFill>
                  <a:schemeClr val="bg1"/>
                </a:solidFill>
              </a:rPr>
              <a:t>c</a:t>
            </a:r>
            <a:r>
              <a:rPr sz="5400" dirty="0" smtClean="0">
                <a:solidFill>
                  <a:schemeClr val="bg1"/>
                </a:solidFill>
              </a:rPr>
              <a:t>alling</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2116" y="1836656"/>
            <a:ext cx="3212326" cy="1225195"/>
          </a:xfrm>
          <a:prstGeom prst="rect">
            <a:avLst/>
          </a:prstGeom>
        </p:spPr>
      </p:pic>
    </p:spTree>
    <p:extLst>
      <p:ext uri="{BB962C8B-B14F-4D97-AF65-F5344CB8AC3E}">
        <p14:creationId xmlns:p14="http://schemas.microsoft.com/office/powerpoint/2010/main" val="1284314777"/>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46EBBE4F454C2C47A5E89CD935B1FC7800E83BCD34BAE21044A0567CF64FDFDE54" ma:contentTypeVersion="3" ma:contentTypeDescription="Create a new document." ma:contentTypeScope="" ma:versionID="ad0318b59f0baaa5619a87a276b8590a">
  <xsd:schema xmlns:xsd="http://www.w3.org/2001/XMLSchema" xmlns:xs="http://www.w3.org/2001/XMLSchema" xmlns:p="http://schemas.microsoft.com/office/2006/metadata/properties" xmlns:ns1="http://schemas.microsoft.com/sharepoint/v3" xmlns:ns2="12a172fe-0250-434a-85cf-03b10810c5e5" xmlns:ns3="230e9df3-be65-4c73-a93b-d1236ebd677e" targetNamespace="http://schemas.microsoft.com/office/2006/metadata/properties" ma:root="true" ma:fieldsID="26205b5b46d9ab9d881e0fa75366d1c2" ns1:_="" ns2:_="" ns3:_="">
    <xsd:import namespace="http://schemas.microsoft.com/sharepoint/v3"/>
    <xsd:import namespace="12a172fe-0250-434a-85cf-03b10810c5e5"/>
    <xsd:import namespace="230e9df3-be65-4c73-a93b-d1236ebd677e"/>
    <xsd:element name="properties">
      <xsd:complexType>
        <xsd:sequence>
          <xsd:element name="documentManagement">
            <xsd:complexType>
              <xsd:all>
                <xsd:element ref="ns2:k62f7d35b80b40fb8c27985e50b34fcd" minOccurs="0"/>
                <xsd:element ref="ns3:TaxCatchAll" minOccurs="0"/>
                <xsd:element ref="ns3:TaxCatchAllLabel" minOccurs="0"/>
                <xsd:element ref="ns2:pfbfa50075a04958bd8757dc155d3e08" minOccurs="0"/>
                <xsd:element ref="ns2:h9a868b2ee15488883f623ae5237ecae"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72fbe6ee5ae4131af0832c08ec51202" minOccurs="0"/>
                <xsd:element ref="ns2:eb9cf3a3af7b473faa5c9c98148a90a4" minOccurs="0"/>
                <xsd:element ref="ns2:Session_x0020_Code" minOccurs="0"/>
                <xsd:element ref="ns2:MS_x0020_Content_x0020_Owner" minOccurs="0"/>
                <xsd:element ref="ns2:le8386062bd54e24a95c83b32ccbdb34" minOccurs="0"/>
                <xsd:element ref="ns2:j4d4d959795b4220a289a041ed046605" minOccurs="0"/>
                <xsd:element ref="ns3:TaxKeywordTaxHTField" minOccurs="0"/>
                <xsd:element ref="ns1:AverageRating" minOccurs="0"/>
                <xsd:element ref="ns1:RatingCount" minOccurs="0"/>
                <xsd:element ref="ns1:Likes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3" nillable="true" ma:displayName="Rating (0-5)" ma:decimals="2" ma:description="Average value of all the ratings that have been submitted" ma:internalName="AverageRating" ma:readOnly="true">
      <xsd:simpleType>
        <xsd:restriction base="dms:Number"/>
      </xsd:simpleType>
    </xsd:element>
    <xsd:element name="RatingCount" ma:index="34" nillable="true" ma:displayName="Number of Ratings" ma:decimals="0" ma:description="Number of ratings submitted" ma:internalName="RatingCount" ma:readOnly="true">
      <xsd:simpleType>
        <xsd:restriction base="dms:Number"/>
      </xsd:simpleType>
    </xsd:element>
    <xsd:element name="LikesCount" ma:index="35"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a172fe-0250-434a-85cf-03b10810c5e5" elementFormDefault="qualified">
    <xsd:import namespace="http://schemas.microsoft.com/office/2006/documentManagement/types"/>
    <xsd:import namespace="http://schemas.microsoft.com/office/infopath/2007/PartnerControls"/>
    <xsd:element name="k62f7d35b80b40fb8c27985e50b34fcd" ma:index="8" nillable="true" ma:taxonomy="true" ma:internalName="k62f7d35b80b40fb8c27985e50b34fcd" ma:taxonomyFieldName="Event_x0020_Name" ma:displayName="Event Name" ma:default="" ma:fieldId="{462f7d35-b80b-40fb-8c27-985e50b34fcd}"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pfbfa50075a04958bd8757dc155d3e08" ma:index="12" nillable="true" ma:taxonomy="true" ma:internalName="pfbfa50075a04958bd8757dc155d3e08" ma:taxonomyFieldName="Event_x0020_Location" ma:displayName="Event Location" ma:default="" ma:fieldId="{9fbfa500-75a0-4958-bd87-57dc155d3e08}"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h9a868b2ee15488883f623ae5237ecae" ma:index="14" nillable="true" ma:taxonomy="true" ma:internalName="h9a868b2ee15488883f623ae5237ecae" ma:taxonomyFieldName="Event_x0020_Venue" ma:displayName="Event Venue" ma:default="" ma:fieldId="{19a868b2-ee15-4888-83f6-23ae5237ecae}"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72fbe6ee5ae4131af0832c08ec51202" ma:index="21" nillable="true" ma:taxonomy="true" ma:internalName="o72fbe6ee5ae4131af0832c08ec51202" ma:taxonomyFieldName="Product" ma:displayName="Product" ma:default="" ma:fieldId="{872fbe6e-e5ae-4131-af08-32c08ec51202}"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b9cf3a3af7b473faa5c9c98148a90a4" ma:index="23" nillable="true" ma:taxonomy="true" ma:internalName="eb9cf3a3af7b473faa5c9c98148a90a4" ma:taxonomyFieldName="Campaign" ma:displayName="Campaign" ma:default="" ma:fieldId="{eb9cf3a3-af7b-473f-aa5c-9c98148a90a4}"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8386062bd54e24a95c83b32ccbdb34" ma:index="27" nillable="true" ma:taxonomy="true" ma:internalName="le8386062bd54e24a95c83b32ccbdb34" ma:taxonomyFieldName="Track" ma:displayName="Track" ma:default="" ma:fieldId="{5e838606-2bd5-4e24-a95c-83b32ccbdb34}" ma:sspId="e385fb40-52d4-4fae-9c5b-3e8ff8a5878e" ma:termSetId="043e2b11-12ce-49cc-a347-2f73f2b7fe4b" ma:anchorId="00000000-0000-0000-0000-000000000000" ma:open="false" ma:isKeyword="false">
      <xsd:complexType>
        <xsd:sequence>
          <xsd:element ref="pc:Terms" minOccurs="0" maxOccurs="1"/>
        </xsd:sequence>
      </xsd:complexType>
    </xsd:element>
    <xsd:element name="j4d4d959795b4220a289a041ed046605" ma:index="29" nillable="true" ma:taxonomy="true" ma:internalName="j4d4d959795b4220a289a041ed046605" ma:taxonomyFieldName="Audience1" ma:displayName="Audience" ma:default="" ma:fieldId="{34d4d959-795b-4220-a289-a041ed046605}" ma:sspId="e385fb40-52d4-4fae-9c5b-3e8ff8a5878e" ma:termSetId="02c0b350-7782-44ed-b079-a5ef0c1b9fe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5b797c71-5459-41dc-9095-63a63c56aa91}" ma:internalName="TaxCatchAll" ma:showField="CatchAllData"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b797c71-5459-41dc-9095-63a63c56aa91}" ma:internalName="TaxCatchAllLabel" ma:readOnly="true" ma:showField="CatchAllDataLabel"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KeywordTaxHTField" ma:index="31"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h9a868b2ee15488883f623ae5237ecae xmlns="12a172fe-0250-434a-85cf-03b10810c5e5">
      <Terms xmlns="http://schemas.microsoft.com/office/infopath/2007/PartnerControls">
        <TermInfo xmlns="http://schemas.microsoft.com/office/infopath/2007/PartnerControls">
          <TermName xmlns="http://schemas.microsoft.com/office/infopath/2007/PartnerControls">McCormick Place</TermName>
          <TermId xmlns="http://schemas.microsoft.com/office/infopath/2007/PartnerControls">f42e8eaa-659e-42d3-85a5-a4ea6b6d2ed7</TermId>
        </TermInfo>
      </Terms>
    </h9a868b2ee15488883f623ae5237ecae>
    <k62f7d35b80b40fb8c27985e50b34fcd xmlns="12a172fe-0250-434a-85cf-03b10810c5e5">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k62f7d35b80b40fb8c27985e50b34fcd>
    <LikesCount xmlns="http://schemas.microsoft.com/sharepoint/v3" xsi:nil="true"/>
    <pfbfa50075a04958bd8757dc155d3e08 xmlns="12a172fe-0250-434a-85cf-03b10810c5e5">
      <Terms xmlns="http://schemas.microsoft.com/office/infopath/2007/PartnerControls">
        <TermInfo xmlns="http://schemas.microsoft.com/office/infopath/2007/PartnerControls">
          <TermName xmlns="http://schemas.microsoft.com/office/infopath/2007/PartnerControls">Chicago</TermName>
          <TermId xmlns="http://schemas.microsoft.com/office/infopath/2007/PartnerControls">b2ea4b94-6e68-4e03-872e-ca2dcc35a47e</TermId>
        </TermInfo>
      </Terms>
    </pfbfa50075a04958bd8757dc155d3e08>
    <Presentation_x0020_Date xmlns="12a172fe-0250-434a-85cf-03b10810c5e5">2015-05-05T00:00:00-05:00</Presentation_x0020_Date>
    <o72fbe6ee5ae4131af0832c08ec51202 xmlns="12a172fe-0250-434a-85cf-03b10810c5e5">
      <Terms xmlns="http://schemas.microsoft.com/office/infopath/2007/PartnerControls"/>
    </o72fbe6ee5ae4131af0832c08ec51202>
    <Event_x0020_Start_x0020_Date xmlns="12a172fe-0250-434a-85cf-03b10810c5e5">2015-05-04T07:00:00+00:00</Event_x0020_Start_x0020_Date>
    <MS_x0020_Content_x0020_Owner xmlns="12a172fe-0250-434a-85cf-03b10810c5e5">
      <UserInfo>
        <DisplayName/>
        <AccountId xsi:nil="true"/>
        <AccountType/>
      </UserInfo>
    </MS_x0020_Content_x0020_Owner>
    <MS_x0020_Speaker xmlns="12a172fe-0250-434a-85cf-03b10810c5e5">
      <UserInfo>
        <DisplayName/>
        <AccountId xsi:nil="true"/>
        <AccountType/>
      </UserInfo>
    </MS_x0020_Speaker>
    <External_x0020_Speaker xmlns="12a172fe-0250-434a-85cf-03b10810c5e5"> Jamie Stark</External_x0020_Speaker>
    <Session_x0020_Code xmlns="12a172fe-0250-434a-85cf-03b10810c5e5"> BRK3140</Session_x0020_Code>
    <le8386062bd54e24a95c83b32ccbdb34 xmlns="12a172fe-0250-434a-85cf-03b10810c5e5">
      <Terms xmlns="http://schemas.microsoft.com/office/infopath/2007/PartnerControls"/>
    </le8386062bd54e24a95c83b32ccbdb34>
    <j4d4d959795b4220a289a041ed046605 xmlns="12a172fe-0250-434a-85cf-03b10810c5e5">
      <Terms xmlns="http://schemas.microsoft.com/office/infopath/2007/PartnerControls"/>
    </j4d4d959795b4220a289a041ed046605>
    <Event_x0020_End_x0020_Date xmlns="12a172fe-0250-434a-85cf-03b10810c5e5">2015-05-08T07:00:00+00:00</Event_x0020_End_x0020_Date>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2015</TermName>
          <TermId xmlns="http://schemas.microsoft.com/office/infopath/2007/PartnerControls">51bd902e-d5ac-4b35-a5c6-2aeeb48cd79f</TermId>
        </TermInfo>
      </Terms>
    </TaxKeywordTaxHTField>
    <TaxCatchAll xmlns="230e9df3-be65-4c73-a93b-d1236ebd677e">
      <Value>41</Value>
      <Value>44</Value>
      <Value>43</Value>
      <Value>42</Value>
    </TaxCatchAll>
    <eb9cf3a3af7b473faa5c9c98148a90a4 xmlns="12a172fe-0250-434a-85cf-03b10810c5e5">
      <Terms xmlns="http://schemas.microsoft.com/office/infopath/2007/PartnerControls"/>
    </eb9cf3a3af7b473faa5c9c98148a90a4>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0DEFCE-63D4-4F88-8228-705C0AA705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a172fe-0250-434a-85cf-03b10810c5e5"/>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90F116-B58F-4255-B05B-DA3808E0E5C6}">
  <ds:schemaRefs>
    <ds:schemaRef ds:uri="12a172fe-0250-434a-85cf-03b10810c5e5"/>
    <ds:schemaRef ds:uri="http://purl.org/dc/terms/"/>
    <ds:schemaRef ds:uri="http://schemas.microsoft.com/office/2006/documentManagement/types"/>
    <ds:schemaRef ds:uri="http://schemas.microsoft.com/office/2006/metadata/properties"/>
    <ds:schemaRef ds:uri="230e9df3-be65-4c73-a93b-d1236ebd677e"/>
    <ds:schemaRef ds:uri="http://purl.org/dc/dcmitype/"/>
    <ds:schemaRef ds:uri="http://purl.org/dc/elements/1.1/"/>
    <ds:schemaRef ds:uri="http://schemas.microsoft.com/office/infopath/2007/PartnerControls"/>
    <ds:schemaRef ds:uri="http://schemas.openxmlformats.org/package/2006/metadata/core-properties"/>
    <ds:schemaRef ds:uri="http://schemas.microsoft.com/sharepoint/v3"/>
    <ds:schemaRef ds:uri="http://www.w3.org/XML/1998/namespace"/>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Microsoft_Ignite_2015_Breakout_Template</Template>
  <TotalTime>14771</TotalTime>
  <Words>3390</Words>
  <Application>Microsoft Office PowerPoint</Application>
  <PresentationFormat>Custom</PresentationFormat>
  <Paragraphs>457</Paragraphs>
  <Slides>42</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Consolas</vt:lpstr>
      <vt:lpstr>Segoe UI</vt:lpstr>
      <vt:lpstr>Segoe UI Light</vt:lpstr>
      <vt:lpstr>Wingdings</vt:lpstr>
      <vt:lpstr>5-30610_Microsoft_Ignite_Keynote_Template</vt:lpstr>
      <vt:lpstr>PowerPoint Presentation</vt:lpstr>
      <vt:lpstr>The Voice of Skype for Business</vt:lpstr>
      <vt:lpstr>PowerPoint Presentation</vt:lpstr>
      <vt:lpstr>Translator Image</vt:lpstr>
      <vt:lpstr>Skype.com/Translator</vt:lpstr>
      <vt:lpstr>Demo</vt:lpstr>
      <vt:lpstr>PowerPoint Presentation</vt:lpstr>
      <vt:lpstr>PowerPoint Presentation</vt:lpstr>
      <vt:lpstr>PowerPoint Presentation</vt:lpstr>
      <vt:lpstr>Easy-to-use features</vt:lpstr>
      <vt:lpstr>PowerPoint Presentation</vt:lpstr>
      <vt:lpstr>PowerPoint Presentation</vt:lpstr>
      <vt:lpstr>Demo</vt:lpstr>
      <vt:lpstr>PowerPoint Presentation</vt:lpstr>
      <vt:lpstr>Simple call management</vt:lpstr>
      <vt:lpstr>PowerPoint Presentation</vt:lpstr>
      <vt:lpstr>Completely integrated PSTN dialing</vt:lpstr>
      <vt:lpstr>PowerPoint Presentation</vt:lpstr>
      <vt:lpstr>PowerPoint Presentation</vt:lpstr>
      <vt:lpstr>Demo</vt:lpstr>
      <vt:lpstr>PowerPoint Presentation</vt:lpstr>
      <vt:lpstr>Shared Line Appearance</vt:lpstr>
      <vt:lpstr>Shared Line Appearance</vt:lpstr>
      <vt:lpstr>Shared Line Appearance</vt:lpstr>
      <vt:lpstr>Shared Line Appearance</vt:lpstr>
      <vt:lpstr>PowerPoint Presentation</vt:lpstr>
      <vt:lpstr>PowerPoint Presentation</vt:lpstr>
      <vt:lpstr>Resilient</vt:lpstr>
      <vt:lpstr>PowerPoint Presentation</vt:lpstr>
      <vt:lpstr>PowerPoint Presentation</vt:lpstr>
      <vt:lpstr>Deployment Flexibility</vt:lpstr>
      <vt:lpstr>PowerPoint Presentation</vt:lpstr>
      <vt:lpstr>Cloud Voice</vt:lpstr>
      <vt:lpstr>PSTN Calling  in Office 365</vt:lpstr>
      <vt:lpstr>Cloud Voice with Microsoft PSTN Service</vt:lpstr>
      <vt:lpstr>On-premises PSTN Connectivity</vt:lpstr>
      <vt:lpstr>Cloud Voice with On-premises PSTN Connectivity</vt:lpstr>
      <vt:lpstr>Skype for Business Server</vt:lpstr>
      <vt:lpstr>PowerPoint Presentation</vt:lpstr>
      <vt:lpstr>Curated list of highly relevant sessions</vt:lpstr>
      <vt:lpstr>PowerPoint Presentation</vt:lpstr>
      <vt:lpstr>PowerPoint Presentation</vt:lpstr>
    </vt:vector>
  </TitlesOfParts>
  <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Voice of Skype for Business</dc:title>
  <dc:subject>Microsoft Ignite 2015</dc:subject>
  <dc:creator>Jamie Stark</dc:creator>
  <cp:keywords>Microsoft Ignite 2015</cp:keywords>
  <dc:description>Template: Mitchell Derrey, Silver Fox Productions
Formatting: 
Audience Type: Internal/External</dc:description>
  <cp:lastModifiedBy>Brittany Hart</cp:lastModifiedBy>
  <cp:revision>48</cp:revision>
  <dcterms:created xsi:type="dcterms:W3CDTF">2015-04-21T14:59:26Z</dcterms:created>
  <dcterms:modified xsi:type="dcterms:W3CDTF">2015-05-05T21:36:23Z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0x01010046EBBE4F454C2C47A5E89CD935B1FC7800E83BCD34BAE21044A0567CF64FDFDE54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44;#McCormick Place|f42e8eaa-659e-42d3-85a5-a4ea6b6d2ed7</vt:lpwstr>
  </property>
  <property fmtid="{D5CDD505-2E9C-101B-9397-08002B2CF9AE}" pid="7" name="Track">
    <vt:lpwstr/>
  </property>
  <property fmtid="{D5CDD505-2E9C-101B-9397-08002B2CF9AE}" pid="8" name="Event Location">
    <vt:lpwstr>43;#Chicago|b2ea4b94-6e68-4e03-872e-ca2dcc35a47e</vt:lpwstr>
  </property>
  <property fmtid="{D5CDD505-2E9C-101B-9397-08002B2CF9AE}" pid="9" name="Campaign">
    <vt:lpwstr/>
  </property>
  <property fmtid="{D5CDD505-2E9C-101B-9397-08002B2CF9AE}" pid="10" name="IsMyDocuments">
    <vt:bool>true</vt:bool>
  </property>
  <property fmtid="{D5CDD505-2E9C-101B-9397-08002B2CF9AE}" pid="11" name="TaxKeyword">
    <vt:lpwstr>41;#Microsoft Ignite 2015|9eb2896f-7457-4443-a47b-f60d2d30355c</vt:lpwstr>
  </property>
  <property fmtid="{D5CDD505-2E9C-101B-9397-08002B2CF9AE}" pid="12" name="Audience1">
    <vt:lpwstr/>
  </property>
  <property fmtid="{D5CDD505-2E9C-101B-9397-08002B2CF9AE}" pid="13" name="Event Name">
    <vt:lpwstr>42;#Microsoft Ignite|9323c522-fe4b-4922-816b-10a1920d7afb</vt:lpwstr>
  </property>
</Properties>
</file>