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9" r:id="rId5"/>
    <p:sldMasterId id="2147484307" r:id="rId6"/>
  </p:sldMasterIdLst>
  <p:notesMasterIdLst>
    <p:notesMasterId r:id="rId30"/>
  </p:notesMasterIdLst>
  <p:handoutMasterIdLst>
    <p:handoutMasterId r:id="rId31"/>
  </p:handoutMasterIdLst>
  <p:sldIdLst>
    <p:sldId id="1368" r:id="rId7"/>
    <p:sldId id="1525" r:id="rId8"/>
    <p:sldId id="1461" r:id="rId9"/>
    <p:sldId id="1501" r:id="rId10"/>
    <p:sldId id="1497" r:id="rId11"/>
    <p:sldId id="1517" r:id="rId12"/>
    <p:sldId id="1513" r:id="rId13"/>
    <p:sldId id="1515" r:id="rId14"/>
    <p:sldId id="1482" r:id="rId15"/>
    <p:sldId id="1516" r:id="rId16"/>
    <p:sldId id="1519" r:id="rId17"/>
    <p:sldId id="1522" r:id="rId18"/>
    <p:sldId id="1504" r:id="rId19"/>
    <p:sldId id="1500" r:id="rId20"/>
    <p:sldId id="1511" r:id="rId21"/>
    <p:sldId id="1480" r:id="rId22"/>
    <p:sldId id="1469" r:id="rId23"/>
    <p:sldId id="1523" r:id="rId24"/>
    <p:sldId id="1503" r:id="rId25"/>
    <p:sldId id="1514" r:id="rId26"/>
    <p:sldId id="1502" r:id="rId27"/>
    <p:sldId id="1524" r:id="rId28"/>
    <p:sldId id="1506"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25"/>
            <p14:sldId id="1461"/>
            <p14:sldId id="1501"/>
            <p14:sldId id="1497"/>
            <p14:sldId id="1517"/>
            <p14:sldId id="1513"/>
            <p14:sldId id="1515"/>
            <p14:sldId id="1482"/>
            <p14:sldId id="1516"/>
            <p14:sldId id="1519"/>
            <p14:sldId id="1522"/>
            <p14:sldId id="1504"/>
            <p14:sldId id="1500"/>
            <p14:sldId id="1511"/>
            <p14:sldId id="1480"/>
            <p14:sldId id="1469"/>
            <p14:sldId id="1523"/>
            <p14:sldId id="1503"/>
            <p14:sldId id="1514"/>
            <p14:sldId id="1502"/>
            <p14:sldId id="1524"/>
            <p14:sldId id="15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us Bunescu" initials="MB" lastIdx="12" clrIdx="4"/>
  <p:cmAuthor id="1" name="michael wharton" initials="mw" lastIdx="5" clrIdx="5">
    <p:extLst>
      <p:ext uri="{19B8F6BF-5375-455C-9EA6-DF929625EA0E}">
        <p15:presenceInfo xmlns:p15="http://schemas.microsoft.com/office/powerpoint/2012/main" userId="98bad9aa24311cfb" providerId="Windows Live"/>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Nadin Merali" initials="NM" lastIdx="4" clrIdx="6">
    <p:extLst>
      <p:ext uri="{19B8F6BF-5375-455C-9EA6-DF929625EA0E}">
        <p15:presenceInfo xmlns:p15="http://schemas.microsoft.com/office/powerpoint/2012/main" userId="S-1-5-21-2127521184-1604012920-1887927527-12121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10"/>
    <a:srgbClr val="004B50"/>
    <a:srgbClr val="0078D7"/>
    <a:srgbClr val="00188F"/>
    <a:srgbClr val="004B1C"/>
    <a:srgbClr val="FFFFFF"/>
    <a:srgbClr val="47D8FF"/>
    <a:srgbClr val="11CCFF"/>
    <a:srgbClr val="85E5FF"/>
    <a:srgbClr val="43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0" autoAdjust="0"/>
    <p:restoredTop sz="96781" autoAdjust="0"/>
  </p:normalViewPr>
  <p:slideViewPr>
    <p:cSldViewPr>
      <p:cViewPr varScale="1">
        <p:scale>
          <a:sx n="121" d="100"/>
          <a:sy n="121" d="100"/>
        </p:scale>
        <p:origin x="90" y="9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4:30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4:30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1FAE85-20FE-844F-9354-E6E61F84E3F4}" type="slidenum">
              <a:rPr lang="en-US" smtClean="0"/>
              <a:pPr/>
              <a:t>17</a:t>
            </a:fld>
            <a:endParaRPr lang="en-US" dirty="0"/>
          </a:p>
        </p:txBody>
      </p:sp>
    </p:spTree>
    <p:extLst>
      <p:ext uri="{BB962C8B-B14F-4D97-AF65-F5344CB8AC3E}">
        <p14:creationId xmlns:p14="http://schemas.microsoft.com/office/powerpoint/2010/main" val="220462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32840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9634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4:30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03315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t>Microsoft Project Conference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26195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0098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92694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5661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66417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t>5/6/2015 4:30 PM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3640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4777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95560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Interior1">
    <p:spTree>
      <p:nvGrpSpPr>
        <p:cNvPr id="1" name=""/>
        <p:cNvGrpSpPr/>
        <p:nvPr/>
      </p:nvGrpSpPr>
      <p:grpSpPr>
        <a:xfrm>
          <a:off x="0" y="0"/>
          <a:ext cx="0" cy="0"/>
          <a:chOff x="0" y="0"/>
          <a:chExt cx="0" cy="0"/>
        </a:xfrm>
      </p:grpSpPr>
      <p:sp>
        <p:nvSpPr>
          <p:cNvPr id="15" name="Rectangle 14"/>
          <p:cNvSpPr>
            <a:spLocks/>
          </p:cNvSpPr>
          <p:nvPr userDrawn="1"/>
        </p:nvSpPr>
        <p:spPr>
          <a:xfrm>
            <a:off x="-6218" y="-12935"/>
            <a:ext cx="12448911" cy="1243471"/>
          </a:xfrm>
          <a:prstGeom prst="rect">
            <a:avLst/>
          </a:prstGeom>
          <a:solidFill>
            <a:srgbClr val="0072C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48" dirty="0"/>
          </a:p>
        </p:txBody>
      </p:sp>
      <p:sp>
        <p:nvSpPr>
          <p:cNvPr id="24" name="Title 1"/>
          <p:cNvSpPr>
            <a:spLocks noGrp="1" noChangeAspect="1"/>
          </p:cNvSpPr>
          <p:nvPr userDrawn="1">
            <p:ph type="title"/>
          </p:nvPr>
        </p:nvSpPr>
        <p:spPr>
          <a:xfrm>
            <a:off x="863610" y="-12935"/>
            <a:ext cx="11573087" cy="1236785"/>
          </a:xfrm>
          <a:prstGeom prst="rect">
            <a:avLst/>
          </a:prstGeom>
        </p:spPr>
        <p:txBody>
          <a:bodyPr lIns="91440" tIns="91440" bIns="91440" anchor="ctr"/>
          <a:lstStyle>
            <a:lvl1pPr algn="l">
              <a:defRPr sz="3400">
                <a:solidFill>
                  <a:srgbClr val="FFFFFF"/>
                </a:solidFill>
                <a:latin typeface="Segoe UI Light"/>
                <a:cs typeface="Segoe UI Light"/>
              </a:defRPr>
            </a:lvl1pPr>
          </a:lstStyle>
          <a:p>
            <a:r>
              <a:rPr lang="en-US" dirty="0" smtClean="0"/>
              <a:t>Click to edit Master title style</a:t>
            </a:r>
            <a:endParaRPr lang="en-US" dirty="0"/>
          </a:p>
        </p:txBody>
      </p:sp>
      <p:sp>
        <p:nvSpPr>
          <p:cNvPr id="13" name="Content Placeholder 2"/>
          <p:cNvSpPr>
            <a:spLocks noGrp="1"/>
          </p:cNvSpPr>
          <p:nvPr userDrawn="1">
            <p:ph idx="1" hasCustomPrompt="1"/>
          </p:nvPr>
        </p:nvSpPr>
        <p:spPr>
          <a:xfrm>
            <a:off x="0" y="1236493"/>
            <a:ext cx="12436475" cy="2406043"/>
          </a:xfrm>
          <a:prstGeom prst="rect">
            <a:avLst/>
          </a:prstGeom>
        </p:spPr>
        <p:txBody>
          <a:bodyPr lIns="182880" tIns="182880" rIns="182880" bIns="182880"/>
          <a:lstStyle>
            <a:lvl1pPr marL="0" indent="0">
              <a:spcBef>
                <a:spcPts val="1360"/>
              </a:spcBef>
              <a:buFont typeface="Arial"/>
              <a:buNone/>
              <a:defRPr sz="2448" baseline="0">
                <a:solidFill>
                  <a:srgbClr val="FFFFFF"/>
                </a:solidFill>
                <a:latin typeface="Segoe UI Light"/>
                <a:cs typeface="Segoe UI Light"/>
              </a:defRPr>
            </a:lvl1pPr>
            <a:lvl2pPr marL="746096" indent="-310873">
              <a:spcBef>
                <a:spcPts val="1360"/>
              </a:spcBef>
              <a:buFont typeface="Arial"/>
              <a:buChar char="•"/>
              <a:defRPr sz="2176">
                <a:solidFill>
                  <a:srgbClr val="FFFFFF"/>
                </a:solidFill>
                <a:latin typeface="Segoe UI Light"/>
                <a:cs typeface="Segoe UI Light"/>
              </a:defRPr>
            </a:lvl2pPr>
            <a:lvl3pPr marL="1243493">
              <a:spcBef>
                <a:spcPts val="1360"/>
              </a:spcBef>
              <a:buFont typeface="Arial"/>
              <a:buChar char="•"/>
              <a:defRPr sz="1904">
                <a:solidFill>
                  <a:srgbClr val="FFFFFF"/>
                </a:solidFill>
                <a:latin typeface="Segoe UI Light"/>
                <a:cs typeface="Segoe UI Light"/>
              </a:defRPr>
            </a:lvl3pPr>
            <a:lvl4pPr marL="1740890">
              <a:spcBef>
                <a:spcPts val="1360"/>
              </a:spcBef>
              <a:buFont typeface="Arial"/>
              <a:buChar char="•"/>
              <a:defRPr sz="1632" baseline="0">
                <a:solidFill>
                  <a:srgbClr val="FFFFFF"/>
                </a:solidFill>
                <a:latin typeface="Segoe UI Light"/>
                <a:cs typeface="Segoe UI Light"/>
              </a:defRPr>
            </a:lvl4pPr>
            <a:lvl5pPr marL="1989588" indent="-124349">
              <a:spcBef>
                <a:spcPts val="1360"/>
              </a:spcBef>
              <a:buFont typeface="Arial"/>
              <a:buChar char="•"/>
              <a:tabLst>
                <a:tab pos="2178272" algn="l"/>
              </a:tabLst>
              <a:defRPr sz="1360" baseline="0">
                <a:solidFill>
                  <a:srgbClr val="FFFFFF"/>
                </a:solidFill>
                <a:latin typeface="Segoe UI Light"/>
                <a:cs typeface="Segoe UI Light"/>
              </a:defRPr>
            </a:lvl5pPr>
          </a:lstStyle>
          <a:p>
            <a:pPr lvl="0"/>
            <a:r>
              <a:rPr lang="en-US" dirty="0" smtClean="0"/>
              <a:t>Click to edit Master Text styles</a:t>
            </a:r>
          </a:p>
          <a:p>
            <a:pPr lvl="1"/>
            <a:r>
              <a:rPr lang="en-US" dirty="0" smtClean="0"/>
              <a:t>Bullet first level</a:t>
            </a:r>
          </a:p>
          <a:p>
            <a:pPr lvl="2"/>
            <a:r>
              <a:rPr lang="en-US" dirty="0" smtClean="0"/>
              <a:t>Bullet second level</a:t>
            </a:r>
          </a:p>
          <a:p>
            <a:pPr lvl="3"/>
            <a:r>
              <a:rPr lang="en-US" dirty="0" smtClean="0"/>
              <a:t>Bullet third level</a:t>
            </a:r>
          </a:p>
          <a:p>
            <a:pPr lvl="4"/>
            <a:r>
              <a:rPr lang="en-US" dirty="0" smtClean="0"/>
              <a:t>Bullet fourth level</a:t>
            </a:r>
          </a:p>
        </p:txBody>
      </p:sp>
      <p:grpSp>
        <p:nvGrpSpPr>
          <p:cNvPr id="17" name="Group 16"/>
          <p:cNvGrpSpPr/>
          <p:nvPr userDrawn="1"/>
        </p:nvGrpSpPr>
        <p:grpSpPr>
          <a:xfrm>
            <a:off x="-6218" y="6248442"/>
            <a:ext cx="12448911" cy="746083"/>
            <a:chOff x="-4572" y="4594860"/>
            <a:chExt cx="9153144" cy="548640"/>
          </a:xfrm>
        </p:grpSpPr>
        <p:sp>
          <p:nvSpPr>
            <p:cNvPr id="18" name="Rectangle 17"/>
            <p:cNvSpPr>
              <a:spLocks/>
            </p:cNvSpPr>
            <p:nvPr userDrawn="1"/>
          </p:nvSpPr>
          <p:spPr>
            <a:xfrm>
              <a:off x="-4572" y="4594860"/>
              <a:ext cx="9153144" cy="548640"/>
            </a:xfrm>
            <a:prstGeom prst="rect">
              <a:avLst/>
            </a:prstGeom>
            <a:solidFill>
              <a:srgbClr val="0072C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48" dirty="0"/>
            </a:p>
          </p:txBody>
        </p:sp>
        <p:sp>
          <p:nvSpPr>
            <p:cNvPr id="19" name="TextBox 18"/>
            <p:cNvSpPr txBox="1"/>
            <p:nvPr userDrawn="1"/>
          </p:nvSpPr>
          <p:spPr>
            <a:xfrm>
              <a:off x="198582" y="4799917"/>
              <a:ext cx="1263650" cy="123113"/>
            </a:xfrm>
            <a:prstGeom prst="rect">
              <a:avLst/>
            </a:prstGeom>
            <a:noFill/>
          </p:spPr>
          <p:txBody>
            <a:bodyPr wrap="square" lIns="0" tIns="0" rIns="0" bIns="0" rtlCol="0" anchor="t">
              <a:spAutoFit/>
            </a:bodyPr>
            <a:lstStyle/>
            <a:p>
              <a:pPr algn="l"/>
              <a:r>
                <a:rPr lang="en-US" sz="1088" dirty="0" smtClean="0">
                  <a:solidFill>
                    <a:schemeClr val="bg1"/>
                  </a:solidFill>
                  <a:latin typeface="Segoe UI"/>
                  <a:cs typeface="Segoe UI"/>
                </a:rPr>
                <a:t>Microsoft Confidential</a:t>
              </a:r>
              <a:endParaRPr lang="en-US" sz="1088" dirty="0">
                <a:solidFill>
                  <a:schemeClr val="bg1"/>
                </a:solidFill>
                <a:latin typeface="Segoe UI"/>
                <a:cs typeface="Segoe UI"/>
              </a:endParaRPr>
            </a:p>
          </p:txBody>
        </p:sp>
        <p:pic>
          <p:nvPicPr>
            <p:cNvPr id="21" name="Picture 20" descr="MSFT_logo_rgb_C-Wht.png"/>
            <p:cNvPicPr>
              <a:picLocks noChangeAspect="1"/>
            </p:cNvPicPr>
            <p:nvPr userDrawn="1"/>
          </p:nvPicPr>
          <p:blipFill>
            <a:blip r:embed="rId2"/>
            <a:stretch>
              <a:fillRect/>
            </a:stretch>
          </p:blipFill>
          <p:spPr>
            <a:xfrm>
              <a:off x="8002443" y="4673806"/>
              <a:ext cx="1022096" cy="375920"/>
            </a:xfrm>
            <a:prstGeom prst="rect">
              <a:avLst/>
            </a:prstGeom>
          </p:spPr>
        </p:pic>
      </p:grpSp>
      <p:pic>
        <p:nvPicPr>
          <p:cNvPr id="22" name="Picture 21" descr="MVP_Logo.png"/>
          <p:cNvPicPr>
            <a:picLocks noChangeAspect="1"/>
          </p:cNvPicPr>
          <p:nvPr userDrawn="1"/>
        </p:nvPicPr>
        <p:blipFill>
          <a:blip r:embed="rId3"/>
          <a:stretch>
            <a:fillRect/>
          </a:stretch>
        </p:blipFill>
        <p:spPr>
          <a:xfrm>
            <a:off x="272833" y="174466"/>
            <a:ext cx="548709" cy="868663"/>
          </a:xfrm>
          <a:prstGeom prst="rect">
            <a:avLst/>
          </a:prstGeom>
        </p:spPr>
      </p:pic>
    </p:spTree>
    <p:extLst>
      <p:ext uri="{BB962C8B-B14F-4D97-AF65-F5344CB8AC3E}">
        <p14:creationId xmlns:p14="http://schemas.microsoft.com/office/powerpoint/2010/main" val="5994887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extBox 5"/>
          <p:cNvSpPr txBox="1"/>
          <p:nvPr userDrawn="1"/>
        </p:nvSpPr>
        <p:spPr>
          <a:xfrm>
            <a:off x="250457" y="6595985"/>
            <a:ext cx="1718652" cy="167418"/>
          </a:xfrm>
          <a:prstGeom prst="rect">
            <a:avLst/>
          </a:prstGeom>
          <a:noFill/>
        </p:spPr>
        <p:txBody>
          <a:bodyPr wrap="square" lIns="0" tIns="0" rIns="0" bIns="0" rtlCol="0" anchor="t">
            <a:spAutoFit/>
          </a:bodyPr>
          <a:lstStyle/>
          <a:p>
            <a:pPr algn="l"/>
            <a:r>
              <a:rPr lang="en-US" sz="1088" dirty="0" smtClean="0">
                <a:solidFill>
                  <a:schemeClr val="bg1"/>
                </a:solidFill>
                <a:latin typeface="Segoe UI"/>
                <a:cs typeface="Segoe UI"/>
              </a:rPr>
              <a:t>Microsoft Confidential</a:t>
            </a:r>
            <a:endParaRPr lang="en-US" sz="1088" dirty="0">
              <a:solidFill>
                <a:schemeClr val="bg1"/>
              </a:solidFill>
              <a:latin typeface="Segoe UI"/>
              <a:cs typeface="Segoe UI"/>
            </a:endParaRPr>
          </a:p>
        </p:txBody>
      </p:sp>
      <p:pic>
        <p:nvPicPr>
          <p:cNvPr id="7" name="Picture 6" descr="MSFT_logo_rgb_C-Wht.png"/>
          <p:cNvPicPr>
            <a:picLocks noChangeAspect="1"/>
          </p:cNvPicPr>
          <p:nvPr userDrawn="1"/>
        </p:nvPicPr>
        <p:blipFill>
          <a:blip r:embed="rId2"/>
          <a:stretch>
            <a:fillRect/>
          </a:stretch>
        </p:blipFill>
        <p:spPr>
          <a:xfrm>
            <a:off x="10952578" y="6414676"/>
            <a:ext cx="1390122" cy="511205"/>
          </a:xfrm>
          <a:prstGeom prst="rect">
            <a:avLst/>
          </a:prstGeom>
        </p:spPr>
      </p:pic>
    </p:spTree>
    <p:extLst>
      <p:ext uri="{BB962C8B-B14F-4D97-AF65-F5344CB8AC3E}">
        <p14:creationId xmlns:p14="http://schemas.microsoft.com/office/powerpoint/2010/main" val="2989652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239252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683298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189799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689332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228689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499087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349715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437490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07874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747179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5058959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13719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81033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627033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5394376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4046921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863929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9446231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3263622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66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40912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46615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22146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55025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3959146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0198598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3348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022232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181247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561550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24541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884767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70522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477535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875739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109401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940900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4843917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46007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679932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20104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017684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5843152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7220083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7255319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03158502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58465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7239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3005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27050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707138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9109782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7728418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28459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700624013"/>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693549726"/>
      </p:ext>
    </p:extLst>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aka.ms/briansmith" TargetMode="External"/><Relationship Id="rId3" Type="http://schemas.openxmlformats.org/officeDocument/2006/relationships/hyperlink" Target="http://aka.ms/depprojserv2013" TargetMode="External"/><Relationship Id="rId7" Type="http://schemas.openxmlformats.org/officeDocument/2006/relationships/hyperlink" Target="http://aka.ms/pscapperf" TargetMode="External"/><Relationship Id="rId2" Type="http://schemas.openxmlformats.org/officeDocument/2006/relationships/hyperlink" Target="http://aka.ms/gsprojonline" TargetMode="External"/><Relationship Id="rId1" Type="http://schemas.openxmlformats.org/officeDocument/2006/relationships/slideLayout" Target="../slideLayouts/slideLayout3.xml"/><Relationship Id="rId6" Type="http://schemas.openxmlformats.org/officeDocument/2006/relationships/hyperlink" Target="http://aka.ms/reqprojserv" TargetMode="External"/><Relationship Id="rId11" Type="http://schemas.openxmlformats.org/officeDocument/2006/relationships/hyperlink" Target="mailto:projdocs@Microsoft.com" TargetMode="External"/><Relationship Id="rId5" Type="http://schemas.openxmlformats.org/officeDocument/2006/relationships/hyperlink" Target="http://aka.ms/testlabprojserv" TargetMode="External"/><Relationship Id="rId10" Type="http://schemas.openxmlformats.org/officeDocument/2006/relationships/hyperlink" Target="http://aka.ms/projforums" TargetMode="External"/><Relationship Id="rId4" Type="http://schemas.openxmlformats.org/officeDocument/2006/relationships/hyperlink" Target="http://aka.ms/upgradeprojserv2013" TargetMode="External"/><Relationship Id="rId9" Type="http://schemas.openxmlformats.org/officeDocument/2006/relationships/hyperlink" Target="http://aka.ms/FT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dramp.gov/marketplace/compliant-systems/microsoft-office-365-multi-tenant-supporting-services-including-azure-active-directory-leverageing-microsoft-azure-and-cloud-infrastructure/"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office.com/roadma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article/15703ad4-08a9-40f3-9487-063a369e8f2b" TargetMode="External"/><Relationship Id="rId2" Type="http://schemas.openxmlformats.org/officeDocument/2006/relationships/hyperlink" Target="https://support.office.com/article/5a09dbce-1e68-4a7b-b099-d5f1b21ba489" TargetMode="External"/><Relationship Id="rId1" Type="http://schemas.openxmlformats.org/officeDocument/2006/relationships/slideLayout" Target="../slideLayouts/slideLayout3.xml"/><Relationship Id="rId4" Type="http://schemas.openxmlformats.org/officeDocument/2006/relationships/hyperlink" Target="https://support.office.com/article/8accac79-9dc8-4167-8e0c-2c20fabcebd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image" Target="../media/image28.png"/><Relationship Id="rId4" Type="http://schemas.openxmlformats.org/officeDocument/2006/relationships/hyperlink" Target="http://myignite.microsoft.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technet.microsoft.com/en-us/library/ee683978(v=office.15)"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2013 Farm</a:t>
            </a:r>
            <a:endParaRPr lang="en-US" dirty="0"/>
          </a:p>
        </p:txBody>
      </p:sp>
      <p:sp>
        <p:nvSpPr>
          <p:cNvPr id="3" name="Rectangle 2"/>
          <p:cNvSpPr/>
          <p:nvPr/>
        </p:nvSpPr>
        <p:spPr bwMode="auto">
          <a:xfrm>
            <a:off x="3292646" y="2887662"/>
            <a:ext cx="3810000" cy="381000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t"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398" fontAlgn="base">
              <a:spcBef>
                <a:spcPct val="0"/>
              </a:spcBef>
              <a:spcAft>
                <a:spcPct val="0"/>
              </a:spcAft>
            </a:pPr>
            <a:r>
              <a:rPr lang="en-US" sz="2000" dirty="0" smtClean="0">
                <a:gradFill>
                  <a:gsLst>
                    <a:gs pos="16814">
                      <a:srgbClr val="FFFFFF"/>
                    </a:gs>
                    <a:gs pos="46000">
                      <a:srgbClr val="FFFFFF"/>
                    </a:gs>
                  </a:gsLst>
                  <a:lin ang="5400000" scaled="0"/>
                </a:gradFill>
              </a:rPr>
              <a:t> Contoso.com/sites/medical</a:t>
            </a:r>
            <a:endParaRPr lang="en-US" sz="2000" dirty="0">
              <a:gradFill>
                <a:gsLst>
                  <a:gs pos="16814">
                    <a:srgbClr val="FFFFFF"/>
                  </a:gs>
                  <a:gs pos="46000">
                    <a:srgbClr val="FFFFFF"/>
                  </a:gs>
                </a:gsLst>
                <a:lin ang="5400000" scaled="0"/>
              </a:gradFill>
            </a:endParaRPr>
          </a:p>
        </p:txBody>
      </p:sp>
      <p:sp>
        <p:nvSpPr>
          <p:cNvPr id="6" name="Flowchart: Alternate Process 5"/>
          <p:cNvSpPr/>
          <p:nvPr/>
        </p:nvSpPr>
        <p:spPr bwMode="auto">
          <a:xfrm>
            <a:off x="579437" y="1744662"/>
            <a:ext cx="2209800" cy="762000"/>
          </a:xfrm>
          <a:prstGeom prst="flowChartAlternateProcess">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Excel </a:t>
            </a:r>
          </a:p>
        </p:txBody>
      </p:sp>
      <p:sp>
        <p:nvSpPr>
          <p:cNvPr id="8" name="Flowchart: Alternate Process 7"/>
          <p:cNvSpPr/>
          <p:nvPr/>
        </p:nvSpPr>
        <p:spPr bwMode="auto">
          <a:xfrm>
            <a:off x="579437" y="2582862"/>
            <a:ext cx="2209800" cy="762000"/>
          </a:xfrm>
          <a:prstGeom prst="flowChartAlternateProcess">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PerformancePoint</a:t>
            </a:r>
            <a:endParaRPr lang="en-US" sz="2000" dirty="0">
              <a:gradFill>
                <a:gsLst>
                  <a:gs pos="16814">
                    <a:srgbClr val="FFFFFF"/>
                  </a:gs>
                  <a:gs pos="46000">
                    <a:srgbClr val="FFFFFF"/>
                  </a:gs>
                </a:gsLst>
                <a:lin ang="5400000" scaled="0"/>
              </a:gradFill>
            </a:endParaRPr>
          </a:p>
        </p:txBody>
      </p:sp>
      <p:sp>
        <p:nvSpPr>
          <p:cNvPr id="9" name="Flowchart: Alternate Process 8"/>
          <p:cNvSpPr/>
          <p:nvPr/>
        </p:nvSpPr>
        <p:spPr bwMode="auto">
          <a:xfrm>
            <a:off x="579437" y="3421062"/>
            <a:ext cx="2209800" cy="762000"/>
          </a:xfrm>
          <a:prstGeom prst="flowChartAlternateProcess">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Secure Store</a:t>
            </a:r>
            <a:endParaRPr lang="en-US" sz="2000" dirty="0">
              <a:gradFill>
                <a:gsLst>
                  <a:gs pos="16814">
                    <a:srgbClr val="FFFFFF"/>
                  </a:gs>
                  <a:gs pos="46000">
                    <a:srgbClr val="FFFFFF"/>
                  </a:gs>
                </a:gsLst>
                <a:lin ang="5400000" scaled="0"/>
              </a:gradFill>
            </a:endParaRPr>
          </a:p>
        </p:txBody>
      </p:sp>
      <p:sp>
        <p:nvSpPr>
          <p:cNvPr id="10" name="Flowchart: Alternate Process 9"/>
          <p:cNvSpPr/>
          <p:nvPr/>
        </p:nvSpPr>
        <p:spPr bwMode="auto">
          <a:xfrm>
            <a:off x="583910" y="4259262"/>
            <a:ext cx="2209800" cy="762000"/>
          </a:xfrm>
          <a:prstGeom prst="flowChartAlternateProcess">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State Service</a:t>
            </a:r>
            <a:endParaRPr lang="en-US" sz="2000" dirty="0">
              <a:gradFill>
                <a:gsLst>
                  <a:gs pos="16814">
                    <a:srgbClr val="FFFFFF"/>
                  </a:gs>
                  <a:gs pos="46000">
                    <a:srgbClr val="FFFFFF"/>
                  </a:gs>
                </a:gsLst>
                <a:lin ang="5400000" scaled="0"/>
              </a:gradFill>
            </a:endParaRPr>
          </a:p>
        </p:txBody>
      </p:sp>
      <p:sp>
        <p:nvSpPr>
          <p:cNvPr id="11" name="Flowchart: Alternate Process 10"/>
          <p:cNvSpPr/>
          <p:nvPr/>
        </p:nvSpPr>
        <p:spPr bwMode="auto">
          <a:xfrm>
            <a:off x="350837" y="1135062"/>
            <a:ext cx="2667000" cy="3960812"/>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Service Applications</a:t>
            </a:r>
          </a:p>
        </p:txBody>
      </p:sp>
      <p:sp>
        <p:nvSpPr>
          <p:cNvPr id="12" name="Flowchart: Alternate Process 11"/>
          <p:cNvSpPr/>
          <p:nvPr/>
        </p:nvSpPr>
        <p:spPr bwMode="auto">
          <a:xfrm>
            <a:off x="599689" y="6095168"/>
            <a:ext cx="2209800" cy="762000"/>
          </a:xfrm>
          <a:prstGeom prst="flowChartAlternateProcess">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Search</a:t>
            </a:r>
            <a:endParaRPr lang="en-US" sz="2000" dirty="0">
              <a:gradFill>
                <a:gsLst>
                  <a:gs pos="16814">
                    <a:srgbClr val="FFFFFF"/>
                  </a:gs>
                  <a:gs pos="46000">
                    <a:srgbClr val="FFFFFF"/>
                  </a:gs>
                </a:gsLst>
                <a:lin ang="5400000" scaled="0"/>
              </a:gradFill>
            </a:endParaRPr>
          </a:p>
        </p:txBody>
      </p:sp>
      <p:sp>
        <p:nvSpPr>
          <p:cNvPr id="15" name="Flowchart: Magnetic Disk 14"/>
          <p:cNvSpPr/>
          <p:nvPr/>
        </p:nvSpPr>
        <p:spPr bwMode="auto">
          <a:xfrm>
            <a:off x="3246437" y="1086714"/>
            <a:ext cx="1685374" cy="787056"/>
          </a:xfrm>
          <a:prstGeom prst="flowChartMagneticDisk">
            <a:avLst/>
          </a:prstGeom>
          <a:solidFill>
            <a:srgbClr val="0078D7"/>
          </a:solidFill>
          <a:ln>
            <a:solidFill>
              <a:schemeClr val="bg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err="1">
                <a:gradFill>
                  <a:gsLst>
                    <a:gs pos="16814">
                      <a:srgbClr val="FFFFFF"/>
                    </a:gs>
                    <a:gs pos="46000">
                      <a:srgbClr val="FFFFFF"/>
                    </a:gs>
                  </a:gsLst>
                  <a:lin ang="5400000" scaled="0"/>
                </a:gradFill>
              </a:rPr>
              <a:t>Config</a:t>
            </a:r>
            <a:endParaRPr lang="en-US" sz="2000" dirty="0">
              <a:gradFill>
                <a:gsLst>
                  <a:gs pos="16814">
                    <a:srgbClr val="FFFFFF"/>
                  </a:gs>
                  <a:gs pos="46000">
                    <a:srgbClr val="FFFFFF"/>
                  </a:gs>
                </a:gsLst>
                <a:lin ang="5400000" scaled="0"/>
              </a:gradFill>
            </a:endParaRPr>
          </a:p>
        </p:txBody>
      </p:sp>
      <p:sp>
        <p:nvSpPr>
          <p:cNvPr id="16" name="Flowchart: Magnetic Disk 15"/>
          <p:cNvSpPr/>
          <p:nvPr/>
        </p:nvSpPr>
        <p:spPr bwMode="auto">
          <a:xfrm>
            <a:off x="3269418" y="2018681"/>
            <a:ext cx="1685374" cy="762000"/>
          </a:xfrm>
          <a:prstGeom prst="flowChartMagneticDisk">
            <a:avLst/>
          </a:prstGeom>
          <a:solidFill>
            <a:srgbClr val="0078D7"/>
          </a:solidFill>
          <a:ln>
            <a:solidFill>
              <a:schemeClr val="bg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rPr>
              <a:t>Content</a:t>
            </a: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7446" y="3435700"/>
            <a:ext cx="1093788" cy="684006"/>
          </a:xfrm>
          <a:prstGeom prst="rect">
            <a:avLst/>
          </a:prstGeom>
          <a:ln>
            <a:solidFill>
              <a:schemeClr val="tx1"/>
            </a:solidFill>
          </a:ln>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1840" y="4184856"/>
            <a:ext cx="1094411" cy="684006"/>
          </a:xfrm>
          <a:prstGeom prst="rect">
            <a:avLst/>
          </a:prstGeom>
          <a:ln>
            <a:solidFill>
              <a:schemeClr val="tx1"/>
            </a:solidFill>
          </a:ln>
        </p:spPr>
      </p:pic>
      <p:cxnSp>
        <p:nvCxnSpPr>
          <p:cNvPr id="19" name="Elbow Connector 18"/>
          <p:cNvCxnSpPr>
            <a:stCxn id="17" idx="2"/>
            <a:endCxn id="18" idx="1"/>
          </p:cNvCxnSpPr>
          <p:nvPr/>
        </p:nvCxnSpPr>
        <p:spPr>
          <a:xfrm rot="16200000" flipH="1">
            <a:off x="4079514" y="4184532"/>
            <a:ext cx="407153" cy="277500"/>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1140" y="5023056"/>
            <a:ext cx="1093788" cy="684006"/>
          </a:xfrm>
          <a:prstGeom prst="rect">
            <a:avLst/>
          </a:prstGeom>
          <a:ln>
            <a:solidFill>
              <a:schemeClr val="tx1"/>
            </a:solidFill>
          </a:ln>
        </p:spPr>
      </p:pic>
      <p:cxnSp>
        <p:nvCxnSpPr>
          <p:cNvPr id="25" name="Elbow Connector 24"/>
          <p:cNvCxnSpPr>
            <a:stCxn id="17" idx="2"/>
            <a:endCxn id="24" idx="1"/>
          </p:cNvCxnSpPr>
          <p:nvPr/>
        </p:nvCxnSpPr>
        <p:spPr>
          <a:xfrm rot="16200000" flipH="1">
            <a:off x="3675064" y="4588982"/>
            <a:ext cx="1245353" cy="306800"/>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0" name="Picture 29"/>
          <p:cNvPicPr>
            <a:picLocks/>
          </p:cNvPicPr>
          <p:nvPr/>
        </p:nvPicPr>
        <p:blipFill>
          <a:blip r:embed="rId5" cstate="email">
            <a:extLst>
              <a:ext uri="{28A0092B-C50C-407E-A947-70E740481C1C}">
                <a14:useLocalDpi xmlns:a14="http://schemas.microsoft.com/office/drawing/2010/main"/>
              </a:ext>
            </a:extLst>
          </a:blip>
          <a:stretch>
            <a:fillRect/>
          </a:stretch>
        </p:blipFill>
        <p:spPr>
          <a:xfrm>
            <a:off x="4451140" y="5843528"/>
            <a:ext cx="1094411" cy="684006"/>
          </a:xfrm>
          <a:prstGeom prst="rect">
            <a:avLst/>
          </a:prstGeom>
          <a:ln>
            <a:solidFill>
              <a:schemeClr val="tx1"/>
            </a:solidFill>
          </a:ln>
        </p:spPr>
      </p:pic>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9541" y="4183062"/>
            <a:ext cx="1093788" cy="683757"/>
          </a:xfrm>
          <a:prstGeom prst="rect">
            <a:avLst/>
          </a:prstGeom>
          <a:ln>
            <a:solidFill>
              <a:schemeClr val="tx1"/>
            </a:solidFill>
          </a:ln>
        </p:spPr>
      </p:pic>
      <p:cxnSp>
        <p:nvCxnSpPr>
          <p:cNvPr id="32" name="Elbow Connector 31"/>
          <p:cNvCxnSpPr>
            <a:stCxn id="18" idx="3"/>
            <a:endCxn id="31" idx="1"/>
          </p:cNvCxnSpPr>
          <p:nvPr/>
        </p:nvCxnSpPr>
        <p:spPr>
          <a:xfrm flipV="1">
            <a:off x="5516251" y="4524941"/>
            <a:ext cx="273290" cy="1918"/>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7" idx="2"/>
            <a:endCxn id="30" idx="1"/>
          </p:cNvCxnSpPr>
          <p:nvPr/>
        </p:nvCxnSpPr>
        <p:spPr>
          <a:xfrm rot="16200000" flipH="1">
            <a:off x="3264828" y="4999218"/>
            <a:ext cx="2065825" cy="306800"/>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rotWithShape="1">
          <a:blip r:embed="rId6"/>
          <a:srcRect t="-1" r="11089" b="2156"/>
          <a:stretch/>
        </p:blipFill>
        <p:spPr>
          <a:xfrm>
            <a:off x="5789541" y="5843528"/>
            <a:ext cx="1097280" cy="685800"/>
          </a:xfrm>
          <a:prstGeom prst="rect">
            <a:avLst/>
          </a:prstGeom>
        </p:spPr>
      </p:pic>
      <p:cxnSp>
        <p:nvCxnSpPr>
          <p:cNvPr id="55" name="Elbow Connector 54"/>
          <p:cNvCxnSpPr>
            <a:stCxn id="30" idx="3"/>
            <a:endCxn id="54" idx="1"/>
          </p:cNvCxnSpPr>
          <p:nvPr/>
        </p:nvCxnSpPr>
        <p:spPr>
          <a:xfrm>
            <a:off x="5545551" y="6185531"/>
            <a:ext cx="243990" cy="897"/>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7" name="Flowchart: Magnetic Disk 76"/>
          <p:cNvSpPr/>
          <p:nvPr/>
        </p:nvSpPr>
        <p:spPr bwMode="auto">
          <a:xfrm>
            <a:off x="9290708" y="2047668"/>
            <a:ext cx="1685374" cy="762000"/>
          </a:xfrm>
          <a:prstGeom prst="flowChartMagneticDisk">
            <a:avLst/>
          </a:prstGeom>
          <a:solidFill>
            <a:srgbClr val="107C1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algn="ctr" defTabSz="929829" fontAlgn="base">
              <a:spcBef>
                <a:spcPct val="0"/>
              </a:spcBef>
              <a:spcAft>
                <a:spcPct val="0"/>
              </a:spcAft>
            </a:pPr>
            <a:r>
              <a:rPr lang="en-US" sz="2035" spc="-51" dirty="0">
                <a:solidFill>
                  <a:srgbClr val="FFFFFF"/>
                </a:solidFill>
                <a:ea typeface="Segoe UI" pitchFamily="34" charset="0"/>
                <a:cs typeface="Segoe UI" pitchFamily="34" charset="0"/>
              </a:rPr>
              <a:t>Project</a:t>
            </a:r>
          </a:p>
        </p:txBody>
      </p:sp>
      <p:sp>
        <p:nvSpPr>
          <p:cNvPr id="35" name="Flowchart: Alternate Process 34"/>
          <p:cNvSpPr/>
          <p:nvPr/>
        </p:nvSpPr>
        <p:spPr bwMode="auto">
          <a:xfrm>
            <a:off x="601240" y="5095874"/>
            <a:ext cx="2209800" cy="762000"/>
          </a:xfrm>
          <a:prstGeom prst="flowChartAlternateProcess">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Project</a:t>
            </a:r>
            <a:endParaRPr lang="en-US" sz="2000" dirty="0">
              <a:gradFill>
                <a:gsLst>
                  <a:gs pos="16814">
                    <a:srgbClr val="FFFFFF"/>
                  </a:gs>
                  <a:gs pos="46000">
                    <a:srgbClr val="FFFFFF"/>
                  </a:gs>
                </a:gsLst>
                <a:lin ang="5400000" scaled="0"/>
              </a:gradFill>
            </a:endParaRPr>
          </a:p>
        </p:txBody>
      </p:sp>
      <p:sp>
        <p:nvSpPr>
          <p:cNvPr id="36" name="Flowchart: Magnetic Disk 35"/>
          <p:cNvSpPr/>
          <p:nvPr/>
        </p:nvSpPr>
        <p:spPr bwMode="auto">
          <a:xfrm>
            <a:off x="5249311" y="2021812"/>
            <a:ext cx="1685374" cy="762000"/>
          </a:xfrm>
          <a:prstGeom prst="flowChartMagneticDisk">
            <a:avLst/>
          </a:prstGeom>
          <a:solidFill>
            <a:srgbClr val="107C1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algn="ctr" defTabSz="929829" fontAlgn="base">
              <a:spcBef>
                <a:spcPct val="0"/>
              </a:spcBef>
              <a:spcAft>
                <a:spcPct val="0"/>
              </a:spcAft>
            </a:pPr>
            <a:r>
              <a:rPr lang="en-US" sz="2035" spc="-51" dirty="0">
                <a:solidFill>
                  <a:srgbClr val="FFFFFF"/>
                </a:solidFill>
                <a:ea typeface="Segoe UI" pitchFamily="34" charset="0"/>
                <a:cs typeface="Segoe UI" pitchFamily="34" charset="0"/>
              </a:rPr>
              <a:t>Project</a:t>
            </a:r>
          </a:p>
        </p:txBody>
      </p:sp>
      <p:sp>
        <p:nvSpPr>
          <p:cNvPr id="38" name="Flowchart: Magnetic Disk 37"/>
          <p:cNvSpPr/>
          <p:nvPr/>
        </p:nvSpPr>
        <p:spPr bwMode="auto">
          <a:xfrm>
            <a:off x="7229205" y="2047668"/>
            <a:ext cx="1685374" cy="762000"/>
          </a:xfrm>
          <a:prstGeom prst="flowChartMagneticDisk">
            <a:avLst/>
          </a:prstGeom>
          <a:solidFill>
            <a:srgbClr val="0078D7"/>
          </a:solidFill>
          <a:ln>
            <a:solidFill>
              <a:schemeClr val="bg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a:gradFill>
                  <a:gsLst>
                    <a:gs pos="16814">
                      <a:srgbClr val="FFFFFF"/>
                    </a:gs>
                    <a:gs pos="46000">
                      <a:srgbClr val="FFFFFF"/>
                    </a:gs>
                  </a:gsLst>
                  <a:lin ang="5400000" scaled="0"/>
                </a:gradFill>
              </a:rPr>
              <a:t>Content</a:t>
            </a:r>
          </a:p>
        </p:txBody>
      </p:sp>
      <p:sp>
        <p:nvSpPr>
          <p:cNvPr id="7" name="Rectangle 6"/>
          <p:cNvSpPr/>
          <p:nvPr/>
        </p:nvSpPr>
        <p:spPr>
          <a:xfrm>
            <a:off x="5605800" y="257864"/>
            <a:ext cx="4283609" cy="830997"/>
          </a:xfrm>
          <a:prstGeom prst="rect">
            <a:avLst/>
          </a:prstGeom>
        </p:spPr>
        <p:txBody>
          <a:bodyPr wrap="none">
            <a:spAutoFit/>
          </a:bodyPr>
          <a:lstStyle/>
          <a:p>
            <a:r>
              <a:rPr lang="en-US" sz="4800" spc="-102" dirty="0">
                <a:ln w="3175">
                  <a:noFill/>
                </a:ln>
                <a:gradFill>
                  <a:gsLst>
                    <a:gs pos="1250">
                      <a:schemeClr val="tx1"/>
                    </a:gs>
                    <a:gs pos="100000">
                      <a:schemeClr val="tx1"/>
                    </a:gs>
                  </a:gsLst>
                  <a:lin ang="5400000" scaled="0"/>
                </a:gradFill>
                <a:latin typeface="+mj-lt"/>
                <a:cs typeface="Segoe UI" pitchFamily="34" charset="0"/>
              </a:rPr>
              <a:t> + </a:t>
            </a:r>
            <a:r>
              <a:rPr lang="en-US" sz="4800" spc="-102" dirty="0" smtClean="0">
                <a:ln w="3175">
                  <a:noFill/>
                </a:ln>
                <a:gradFill>
                  <a:gsLst>
                    <a:gs pos="1250">
                      <a:schemeClr val="tx1"/>
                    </a:gs>
                    <a:gs pos="100000">
                      <a:schemeClr val="tx1"/>
                    </a:gs>
                  </a:gsLst>
                  <a:lin ang="5400000" scaled="0"/>
                </a:gradFill>
                <a:latin typeface="+mj-lt"/>
                <a:cs typeface="Segoe UI" pitchFamily="34" charset="0"/>
              </a:rPr>
              <a:t>Project Server</a:t>
            </a:r>
            <a:endParaRPr lang="en-US" sz="4800" spc="-102" dirty="0">
              <a:ln w="3175">
                <a:noFill/>
              </a:ln>
              <a:gradFill>
                <a:gsLst>
                  <a:gs pos="1250">
                    <a:schemeClr val="tx1"/>
                  </a:gs>
                  <a:gs pos="100000">
                    <a:schemeClr val="tx1"/>
                  </a:gs>
                </a:gsLst>
                <a:lin ang="5400000" scaled="0"/>
              </a:gradFill>
              <a:latin typeface="+mj-lt"/>
              <a:cs typeface="Segoe UI" pitchFamily="34" charset="0"/>
            </a:endParaRPr>
          </a:p>
        </p:txBody>
      </p:sp>
      <p:sp>
        <p:nvSpPr>
          <p:cNvPr id="44" name="Flowchart: Alternate Process 43"/>
          <p:cNvSpPr/>
          <p:nvPr/>
        </p:nvSpPr>
        <p:spPr bwMode="auto">
          <a:xfrm>
            <a:off x="350837" y="1135062"/>
            <a:ext cx="2667000" cy="4799012"/>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Service Applications</a:t>
            </a:r>
          </a:p>
        </p:txBody>
      </p:sp>
      <p:sp>
        <p:nvSpPr>
          <p:cNvPr id="20" name="Rectangle 19"/>
          <p:cNvSpPr/>
          <p:nvPr/>
        </p:nvSpPr>
        <p:spPr>
          <a:xfrm>
            <a:off x="3512526" y="4359967"/>
            <a:ext cx="633507"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/trials</a:t>
            </a:r>
            <a:endParaRPr lang="en-US" sz="1400" dirty="0"/>
          </a:p>
        </p:txBody>
      </p:sp>
      <p:sp>
        <p:nvSpPr>
          <p:cNvPr id="46" name="Rectangle 45"/>
          <p:cNvSpPr/>
          <p:nvPr/>
        </p:nvSpPr>
        <p:spPr>
          <a:xfrm>
            <a:off x="3511680" y="5176123"/>
            <a:ext cx="633507"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/legal</a:t>
            </a:r>
            <a:endParaRPr lang="en-US" sz="1400" dirty="0"/>
          </a:p>
        </p:txBody>
      </p:sp>
      <p:sp>
        <p:nvSpPr>
          <p:cNvPr id="47" name="Rectangle 46"/>
          <p:cNvSpPr/>
          <p:nvPr/>
        </p:nvSpPr>
        <p:spPr>
          <a:xfrm>
            <a:off x="3500807" y="6028571"/>
            <a:ext cx="582211"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a:t>
            </a:r>
            <a:r>
              <a:rPr lang="en-US" sz="1400" dirty="0" err="1" smtClean="0">
                <a:gradFill>
                  <a:gsLst>
                    <a:gs pos="16814">
                      <a:srgbClr val="FFFFFF"/>
                    </a:gs>
                    <a:gs pos="46000">
                      <a:srgbClr val="FFFFFF"/>
                    </a:gs>
                  </a:gsLst>
                  <a:lin ang="5400000" scaled="0"/>
                </a:gradFill>
              </a:rPr>
              <a:t>pwa</a:t>
            </a:r>
            <a:endParaRPr lang="en-US" sz="1400" dirty="0"/>
          </a:p>
        </p:txBody>
      </p:sp>
      <p:sp>
        <p:nvSpPr>
          <p:cNvPr id="50" name="Flowchart: Alternate Process 49"/>
          <p:cNvSpPr/>
          <p:nvPr/>
        </p:nvSpPr>
        <p:spPr bwMode="auto">
          <a:xfrm>
            <a:off x="596140" y="5213268"/>
            <a:ext cx="2209800" cy="762000"/>
          </a:xfrm>
          <a:prstGeom prst="flowChartAlternateProcess">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Search</a:t>
            </a:r>
            <a:endParaRPr lang="en-US" sz="2000" dirty="0">
              <a:gradFill>
                <a:gsLst>
                  <a:gs pos="16814">
                    <a:srgbClr val="FFFFFF"/>
                  </a:gs>
                  <a:gs pos="46000">
                    <a:srgbClr val="FFFFFF"/>
                  </a:gs>
                </a:gsLst>
                <a:lin ang="5400000" scaled="0"/>
              </a:gradFill>
            </a:endParaRPr>
          </a:p>
        </p:txBody>
      </p:sp>
      <p:sp>
        <p:nvSpPr>
          <p:cNvPr id="51" name="Rectangle 50"/>
          <p:cNvSpPr/>
          <p:nvPr/>
        </p:nvSpPr>
        <p:spPr>
          <a:xfrm>
            <a:off x="5701523" y="5534854"/>
            <a:ext cx="835422"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/vaccine</a:t>
            </a:r>
            <a:endParaRPr lang="en-US" sz="1400" dirty="0"/>
          </a:p>
        </p:txBody>
      </p:sp>
      <p:sp>
        <p:nvSpPr>
          <p:cNvPr id="52" name="Rectangle 51"/>
          <p:cNvSpPr/>
          <p:nvPr/>
        </p:nvSpPr>
        <p:spPr>
          <a:xfrm>
            <a:off x="5723772" y="3884637"/>
            <a:ext cx="495649"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/lab</a:t>
            </a:r>
            <a:endParaRPr lang="en-US" sz="1400" dirty="0"/>
          </a:p>
        </p:txBody>
      </p:sp>
      <p:grpSp>
        <p:nvGrpSpPr>
          <p:cNvPr id="21" name="Group 20"/>
          <p:cNvGrpSpPr/>
          <p:nvPr/>
        </p:nvGrpSpPr>
        <p:grpSpPr>
          <a:xfrm>
            <a:off x="7199530" y="2887662"/>
            <a:ext cx="3834697" cy="3810001"/>
            <a:chOff x="7199530" y="2887662"/>
            <a:chExt cx="3834697" cy="3810001"/>
          </a:xfrm>
        </p:grpSpPr>
        <p:sp>
          <p:nvSpPr>
            <p:cNvPr id="60" name="Rectangle 59"/>
            <p:cNvSpPr/>
            <p:nvPr/>
          </p:nvSpPr>
          <p:spPr bwMode="auto">
            <a:xfrm>
              <a:off x="7224227" y="2887662"/>
              <a:ext cx="3810000" cy="3810001"/>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t"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32398" fontAlgn="base">
                <a:spcBef>
                  <a:spcPct val="0"/>
                </a:spcBef>
                <a:spcAft>
                  <a:spcPct val="0"/>
                </a:spcAft>
              </a:pPr>
              <a:r>
                <a:rPr lang="en-US" sz="2000" dirty="0" smtClean="0">
                  <a:gradFill>
                    <a:gsLst>
                      <a:gs pos="16814">
                        <a:srgbClr val="FFFFFF"/>
                      </a:gs>
                      <a:gs pos="46000">
                        <a:srgbClr val="FFFFFF"/>
                      </a:gs>
                    </a:gsLst>
                    <a:lin ang="5400000" scaled="0"/>
                  </a:gradFill>
                </a:rPr>
                <a:t> Contoso.com/sites/</a:t>
              </a:r>
              <a:r>
                <a:rPr lang="en-US" sz="2000" dirty="0" err="1" smtClean="0">
                  <a:gradFill>
                    <a:gsLst>
                      <a:gs pos="16814">
                        <a:srgbClr val="FFFFFF"/>
                      </a:gs>
                      <a:gs pos="46000">
                        <a:srgbClr val="FFFFFF"/>
                      </a:gs>
                    </a:gsLst>
                    <a:lin ang="5400000" scaled="0"/>
                  </a:gradFill>
                </a:rPr>
                <a:t>pwa</a:t>
              </a:r>
              <a:endParaRPr lang="en-US" sz="2000" dirty="0">
                <a:gradFill>
                  <a:gsLst>
                    <a:gs pos="16814">
                      <a:srgbClr val="FFFFFF"/>
                    </a:gs>
                    <a:gs pos="46000">
                      <a:srgbClr val="FFFFFF"/>
                    </a:gs>
                  </a:gsLst>
                  <a:lin ang="5400000" scaled="0"/>
                </a:gradFill>
              </a:endParaRPr>
            </a:p>
          </p:txBody>
        </p:sp>
        <p:pic>
          <p:nvPicPr>
            <p:cNvPr id="62" name="Picture 6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3421" y="4184856"/>
              <a:ext cx="1094411" cy="684006"/>
            </a:xfrm>
            <a:prstGeom prst="rect">
              <a:avLst/>
            </a:prstGeom>
            <a:ln>
              <a:solidFill>
                <a:schemeClr val="tx1"/>
              </a:solidFill>
            </a:ln>
          </p:spPr>
        </p:pic>
        <p:cxnSp>
          <p:nvCxnSpPr>
            <p:cNvPr id="63" name="Elbow Connector 62"/>
            <p:cNvCxnSpPr>
              <a:endCxn id="62" idx="1"/>
            </p:cNvCxnSpPr>
            <p:nvPr/>
          </p:nvCxnSpPr>
          <p:spPr>
            <a:xfrm rot="16200000" flipH="1">
              <a:off x="7965585" y="4139022"/>
              <a:ext cx="458993" cy="316680"/>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721" y="5023056"/>
              <a:ext cx="1093788" cy="684006"/>
            </a:xfrm>
            <a:prstGeom prst="rect">
              <a:avLst/>
            </a:prstGeom>
            <a:ln>
              <a:solidFill>
                <a:schemeClr val="tx1"/>
              </a:solidFill>
            </a:ln>
          </p:spPr>
        </p:pic>
        <p:cxnSp>
          <p:nvCxnSpPr>
            <p:cNvPr id="65" name="Elbow Connector 64"/>
            <p:cNvCxnSpPr>
              <a:endCxn id="64" idx="1"/>
            </p:cNvCxnSpPr>
            <p:nvPr/>
          </p:nvCxnSpPr>
          <p:spPr>
            <a:xfrm rot="16200000" flipH="1">
              <a:off x="7561135" y="4543472"/>
              <a:ext cx="1297193" cy="345980"/>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6" name="Picture 65"/>
            <p:cNvPicPr>
              <a:picLocks/>
            </p:cNvPicPr>
            <p:nvPr/>
          </p:nvPicPr>
          <p:blipFill>
            <a:blip r:embed="rId5" cstate="email">
              <a:extLst>
                <a:ext uri="{28A0092B-C50C-407E-A947-70E740481C1C}">
                  <a14:useLocalDpi xmlns:a14="http://schemas.microsoft.com/office/drawing/2010/main"/>
                </a:ext>
              </a:extLst>
            </a:blip>
            <a:stretch>
              <a:fillRect/>
            </a:stretch>
          </p:blipFill>
          <p:spPr>
            <a:xfrm>
              <a:off x="7489533" y="3383859"/>
              <a:ext cx="1094411" cy="684006"/>
            </a:xfrm>
            <a:prstGeom prst="rect">
              <a:avLst/>
            </a:prstGeom>
            <a:ln>
              <a:solidFill>
                <a:schemeClr val="tx1"/>
              </a:solidFill>
            </a:ln>
          </p:spPr>
        </p:pic>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1122" y="4183062"/>
              <a:ext cx="1093788" cy="683757"/>
            </a:xfrm>
            <a:prstGeom prst="rect">
              <a:avLst/>
            </a:prstGeom>
            <a:ln>
              <a:solidFill>
                <a:schemeClr val="tx1"/>
              </a:solidFill>
            </a:ln>
          </p:spPr>
        </p:pic>
        <p:cxnSp>
          <p:nvCxnSpPr>
            <p:cNvPr id="68" name="Elbow Connector 67"/>
            <p:cNvCxnSpPr>
              <a:stCxn id="62" idx="3"/>
              <a:endCxn id="67" idx="1"/>
            </p:cNvCxnSpPr>
            <p:nvPr/>
          </p:nvCxnSpPr>
          <p:spPr>
            <a:xfrm flipV="1">
              <a:off x="9447832" y="4524941"/>
              <a:ext cx="273290" cy="1918"/>
            </a:xfrm>
            <a:prstGeom prst="bentConnector3">
              <a:avLst>
                <a:gd name="adj1" fmla="val 5000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rotWithShape="1">
            <a:blip r:embed="rId6"/>
            <a:srcRect t="-1" r="11089" b="2156"/>
            <a:stretch/>
          </p:blipFill>
          <p:spPr>
            <a:xfrm>
              <a:off x="8387676" y="5934074"/>
              <a:ext cx="1097280" cy="685800"/>
            </a:xfrm>
            <a:prstGeom prst="rect">
              <a:avLst/>
            </a:prstGeom>
          </p:spPr>
        </p:pic>
        <p:cxnSp>
          <p:nvCxnSpPr>
            <p:cNvPr id="71" name="Elbow Connector 70"/>
            <p:cNvCxnSpPr>
              <a:stCxn id="66" idx="2"/>
              <a:endCxn id="70" idx="1"/>
            </p:cNvCxnSpPr>
            <p:nvPr/>
          </p:nvCxnSpPr>
          <p:spPr>
            <a:xfrm rot="16200000" flipH="1">
              <a:off x="7107653" y="4996950"/>
              <a:ext cx="2209109" cy="350937"/>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437697" y="4333076"/>
              <a:ext cx="633507"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/trials</a:t>
              </a:r>
              <a:endParaRPr lang="en-US" sz="1400" dirty="0"/>
            </a:p>
          </p:txBody>
        </p:sp>
        <p:sp>
          <p:nvSpPr>
            <p:cNvPr id="56" name="Rectangle 55"/>
            <p:cNvSpPr/>
            <p:nvPr/>
          </p:nvSpPr>
          <p:spPr>
            <a:xfrm>
              <a:off x="7442731" y="5176123"/>
              <a:ext cx="633507"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/legal</a:t>
              </a:r>
              <a:endParaRPr lang="en-US" sz="1400" dirty="0"/>
            </a:p>
          </p:txBody>
        </p:sp>
        <p:sp>
          <p:nvSpPr>
            <p:cNvPr id="57" name="Rectangle 56"/>
            <p:cNvSpPr/>
            <p:nvPr/>
          </p:nvSpPr>
          <p:spPr>
            <a:xfrm>
              <a:off x="9721122" y="3874855"/>
              <a:ext cx="495649"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/lab</a:t>
              </a:r>
              <a:endParaRPr lang="en-US" sz="1400" dirty="0"/>
            </a:p>
          </p:txBody>
        </p:sp>
        <p:sp>
          <p:nvSpPr>
            <p:cNvPr id="58" name="Rectangle 57"/>
            <p:cNvSpPr/>
            <p:nvPr/>
          </p:nvSpPr>
          <p:spPr>
            <a:xfrm>
              <a:off x="7199530" y="6072919"/>
              <a:ext cx="835422" cy="307777"/>
            </a:xfrm>
            <a:prstGeom prst="rect">
              <a:avLst/>
            </a:prstGeom>
          </p:spPr>
          <p:txBody>
            <a:bodyPr wrap="none">
              <a:spAutoFit/>
            </a:bodyPr>
            <a:lstStyle/>
            <a:p>
              <a:r>
                <a:rPr lang="en-US" sz="1400" dirty="0" smtClean="0">
                  <a:gradFill>
                    <a:gsLst>
                      <a:gs pos="16814">
                        <a:srgbClr val="FFFFFF"/>
                      </a:gs>
                      <a:gs pos="46000">
                        <a:srgbClr val="FFFFFF"/>
                      </a:gs>
                    </a:gsLst>
                    <a:lin ang="5400000" scaled="0"/>
                  </a:gradFill>
                </a:rPr>
                <a:t>/vaccine</a:t>
              </a:r>
              <a:endParaRPr lang="en-US" sz="1400" dirty="0"/>
            </a:p>
          </p:txBody>
        </p:sp>
      </p:grpSp>
    </p:spTree>
    <p:extLst>
      <p:ext uri="{BB962C8B-B14F-4D97-AF65-F5344CB8AC3E}">
        <p14:creationId xmlns:p14="http://schemas.microsoft.com/office/powerpoint/2010/main" val="3137278148"/>
      </p:ext>
    </p:extLst>
  </p:cSld>
  <p:clrMapOvr>
    <a:masterClrMapping/>
  </p:clrMapOvr>
  <p:transition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0077 0.00023 L 0.00166 0.12506 " pathEditMode="relative" rAng="0" ptsTypes="AA">
                                          <p:cBhvr>
                                            <p:cTn id="11" dur="2000" fill="hold"/>
                                            <p:tgtEl>
                                              <p:spTgt spid="50"/>
                                            </p:tgtEl>
                                            <p:attrNameLst>
                                              <p:attrName>ppt_x</p:attrName>
                                              <p:attrName>ppt_y</p:attrName>
                                            </p:attrNameLst>
                                          </p:cBhvr>
                                          <p:rCtr x="115" y="6241"/>
                                        </p:animMotion>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2500"/>
                                </p:stCondLst>
                                <p:childTnLst>
                                  <p:par>
                                    <p:cTn id="23" presetID="2" presetClass="entr" presetSubtype="8" accel="6000" fill="hold" grpId="0" nodeType="afterEffect" p14:presetBounceEnd="40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40000">
                                          <p:cBhvr additive="base">
                                            <p:cTn id="25"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7" grpId="0" animBg="1"/>
          <p:bldP spid="35" grpId="0" animBg="1"/>
          <p:bldP spid="36" grpId="0" animBg="1"/>
          <p:bldP spid="38" grpId="0" animBg="1"/>
          <p:bldP spid="7" grpId="0"/>
          <p:bldP spid="44" grpId="0" animBg="1"/>
          <p:bldP spid="47" grpId="0"/>
          <p:bldP spid="50" grpId="0" animBg="1"/>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0077 0.00023 L 0.00166 0.12506 " pathEditMode="relative" rAng="0" ptsTypes="AA">
                                          <p:cBhvr>
                                            <p:cTn id="11" dur="2000" fill="hold"/>
                                            <p:tgtEl>
                                              <p:spTgt spid="50"/>
                                            </p:tgtEl>
                                            <p:attrNameLst>
                                              <p:attrName>ppt_x</p:attrName>
                                              <p:attrName>ppt_y</p:attrName>
                                            </p:attrNameLst>
                                          </p:cBhvr>
                                          <p:rCtr x="115" y="6241"/>
                                        </p:animMotion>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2500"/>
                                </p:stCondLst>
                                <p:childTnLst>
                                  <p:par>
                                    <p:cTn id="23" presetID="2" presetClass="entr" presetSubtype="8" accel="600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7" grpId="0" animBg="1"/>
          <p:bldP spid="35" grpId="0" animBg="1"/>
          <p:bldP spid="36" grpId="0" animBg="1"/>
          <p:bldP spid="38" grpId="0" animBg="1"/>
          <p:bldP spid="7" grpId="0"/>
          <p:bldP spid="44" grpId="0" animBg="1"/>
          <p:bldP spid="47" grpId="0"/>
          <p:bldP spid="50" grpId="0" animBg="1"/>
          <p:bldP spid="5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 </a:t>
            </a:r>
            <a:r>
              <a:rPr lang="en-US" dirty="0" smtClean="0"/>
              <a:t>to </a:t>
            </a:r>
            <a:r>
              <a:rPr lang="en-US" dirty="0"/>
              <a:t>Project Server </a:t>
            </a:r>
            <a:r>
              <a:rPr lang="en-US" dirty="0" smtClean="0"/>
              <a:t>2013</a:t>
            </a:r>
            <a:endParaRPr lang="en-US" sz="4000" dirty="0">
              <a:gradFill>
                <a:gsLst>
                  <a:gs pos="1250">
                    <a:schemeClr val="tx2"/>
                  </a:gs>
                  <a:gs pos="99000">
                    <a:schemeClr val="tx2"/>
                  </a:gs>
                </a:gsLst>
                <a:lin ang="5400000" scaled="0"/>
              </a:gradFill>
            </a:endParaRPr>
          </a:p>
        </p:txBody>
      </p:sp>
      <p:sp>
        <p:nvSpPr>
          <p:cNvPr id="9" name="Text Placeholder 2"/>
          <p:cNvSpPr>
            <a:spLocks noGrp="1"/>
          </p:cNvSpPr>
          <p:nvPr>
            <p:ph type="body" sz="quarter" idx="10"/>
          </p:nvPr>
        </p:nvSpPr>
        <p:spPr>
          <a:xfrm>
            <a:off x="274320" y="1592262"/>
            <a:ext cx="11887200" cy="2092881"/>
          </a:xfrm>
        </p:spPr>
        <p:txBody>
          <a:bodyPr/>
          <a:lstStyle/>
          <a:p>
            <a:endParaRPr lang="en-US" dirty="0" smtClean="0"/>
          </a:p>
          <a:p>
            <a:endParaRPr lang="en-US" dirty="0" smtClean="0"/>
          </a:p>
          <a:p>
            <a:endParaRPr lang="en-US" dirty="0" smtClean="0"/>
          </a:p>
        </p:txBody>
      </p:sp>
      <p:sp>
        <p:nvSpPr>
          <p:cNvPr id="6" name="Rectangle 3"/>
          <p:cNvSpPr/>
          <p:nvPr/>
        </p:nvSpPr>
        <p:spPr bwMode="auto">
          <a:xfrm>
            <a:off x="269009" y="2125663"/>
            <a:ext cx="2697480" cy="27447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000" dirty="0"/>
              <a:t>Only Support from 2010 </a:t>
            </a:r>
            <a:r>
              <a:rPr lang="en-US" sz="2000" dirty="0" smtClean="0">
                <a:sym typeface="Wingdings" panose="05000000000000000000" pitchFamily="2" charset="2"/>
              </a:rPr>
              <a:t> </a:t>
            </a:r>
            <a:r>
              <a:rPr lang="en-US" sz="2000" dirty="0" smtClean="0"/>
              <a:t>2013</a:t>
            </a:r>
            <a:endParaRPr lang="en-US" sz="2000" dirty="0"/>
          </a:p>
          <a:p>
            <a:endParaRPr lang="en-US" sz="2000" dirty="0" smtClean="0"/>
          </a:p>
          <a:p>
            <a:endParaRPr lang="en-US" sz="2000" dirty="0"/>
          </a:p>
          <a:p>
            <a:pPr defTabSz="932472" fontAlgn="base">
              <a:lnSpc>
                <a:spcPct val="90000"/>
              </a:lnSpc>
              <a:spcBef>
                <a:spcPct val="0"/>
              </a:spcBef>
              <a:spcAft>
                <a:spcPct val="0"/>
              </a:spcAft>
            </a:pPr>
            <a:endParaRPr lang="en-US" sz="2000" dirty="0">
              <a:gradFill>
                <a:gsLst>
                  <a:gs pos="2655">
                    <a:srgbClr val="282828"/>
                  </a:gs>
                  <a:gs pos="53000">
                    <a:srgbClr val="282828"/>
                  </a:gs>
                </a:gsLst>
                <a:lin ang="5400000" scaled="0"/>
              </a:gradFill>
              <a:ea typeface="Segoe UI" pitchFamily="34" charset="0"/>
              <a:cs typeface="Segoe UI" pitchFamily="34" charset="0"/>
            </a:endParaRPr>
          </a:p>
        </p:txBody>
      </p:sp>
      <p:sp>
        <p:nvSpPr>
          <p:cNvPr id="7" name="Rectangle 4"/>
          <p:cNvSpPr/>
          <p:nvPr/>
        </p:nvSpPr>
        <p:spPr bwMode="auto">
          <a:xfrm>
            <a:off x="3011966"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dirty="0"/>
              <a:t>Build a new Project Server 2013 Farm</a:t>
            </a:r>
          </a:p>
          <a:p>
            <a:endParaRPr lang="en-US" dirty="0" smtClean="0"/>
          </a:p>
          <a:p>
            <a:r>
              <a:rPr lang="en-US" dirty="0" smtClean="0"/>
              <a:t>Backup </a:t>
            </a:r>
            <a:r>
              <a:rPr lang="en-US" dirty="0"/>
              <a:t>and restore Project Databases</a:t>
            </a:r>
          </a:p>
          <a:p>
            <a:pPr lvl="1"/>
            <a:endParaRPr lang="en-US" dirty="0"/>
          </a:p>
        </p:txBody>
      </p:sp>
      <p:sp>
        <p:nvSpPr>
          <p:cNvPr id="10" name="Rectangle 7"/>
          <p:cNvSpPr/>
          <p:nvPr/>
        </p:nvSpPr>
        <p:spPr bwMode="auto">
          <a:xfrm>
            <a:off x="5754923" y="2125663"/>
            <a:ext cx="2697480" cy="274478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dirty="0"/>
              <a:t>Publish projects for issue, risks and related documents</a:t>
            </a:r>
          </a:p>
          <a:p>
            <a:endParaRPr lang="en-US" dirty="0" smtClean="0"/>
          </a:p>
          <a:p>
            <a:r>
              <a:rPr lang="en-US" dirty="0" smtClean="0"/>
              <a:t>Add new EPTs</a:t>
            </a:r>
          </a:p>
          <a:p>
            <a:endParaRPr lang="en-US" dirty="0" smtClean="0"/>
          </a:p>
          <a:p>
            <a:r>
              <a:rPr lang="en-US" dirty="0" smtClean="0"/>
              <a:t>Enable the </a:t>
            </a:r>
            <a:r>
              <a:rPr lang="en-US" dirty="0"/>
              <a:t>Backup and Restore Timer Job</a:t>
            </a:r>
          </a:p>
          <a:p>
            <a:pPr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10"/>
          <p:cNvPicPr>
            <a:picLocks noChangeAspect="1"/>
          </p:cNvPicPr>
          <p:nvPr/>
        </p:nvPicPr>
        <p:blipFill rotWithShape="1">
          <a:blip r:embed="rId3">
            <a:extLst>
              <a:ext uri="{28A0092B-C50C-407E-A947-70E740481C1C}">
                <a14:useLocalDpi xmlns:a14="http://schemas.microsoft.com/office/drawing/2010/main" val="0"/>
              </a:ext>
            </a:extLst>
          </a:blip>
          <a:srcRect t="35002"/>
          <a:stretch/>
        </p:blipFill>
        <p:spPr>
          <a:xfrm>
            <a:off x="8497880" y="2125663"/>
            <a:ext cx="2817313" cy="2744788"/>
          </a:xfrm>
          <a:prstGeom prst="rect">
            <a:avLst/>
          </a:prstGeom>
        </p:spPr>
      </p:pic>
      <p:sp>
        <p:nvSpPr>
          <p:cNvPr id="4" name="Flowchart: Magnetic Disk 3"/>
          <p:cNvSpPr/>
          <p:nvPr/>
        </p:nvSpPr>
        <p:spPr bwMode="auto">
          <a:xfrm>
            <a:off x="3393060" y="3773765"/>
            <a:ext cx="457200" cy="457200"/>
          </a:xfrm>
          <a:prstGeom prst="flowChartMagneticDisk">
            <a:avLst/>
          </a:prstGeom>
          <a:solidFill>
            <a:srgbClr val="107C10"/>
          </a:solidFill>
          <a:ln>
            <a:solidFill>
              <a:srgbClr val="004B1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Flowchart: Magnetic Disk 10"/>
          <p:cNvSpPr/>
          <p:nvPr/>
        </p:nvSpPr>
        <p:spPr bwMode="auto">
          <a:xfrm>
            <a:off x="3896923" y="3773765"/>
            <a:ext cx="457200" cy="457200"/>
          </a:xfrm>
          <a:prstGeom prst="flowChartMagneticDisk">
            <a:avLst/>
          </a:prstGeom>
          <a:solidFill>
            <a:srgbClr val="107C10"/>
          </a:solidFill>
          <a:ln>
            <a:solidFill>
              <a:srgbClr val="004B1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Flowchart: Magnetic Disk 11"/>
          <p:cNvSpPr/>
          <p:nvPr/>
        </p:nvSpPr>
        <p:spPr bwMode="auto">
          <a:xfrm>
            <a:off x="4400786" y="3773765"/>
            <a:ext cx="457200" cy="457200"/>
          </a:xfrm>
          <a:prstGeom prst="flowChartMagneticDisk">
            <a:avLst/>
          </a:prstGeom>
          <a:solidFill>
            <a:srgbClr val="107C10"/>
          </a:solidFill>
          <a:ln>
            <a:solidFill>
              <a:srgbClr val="004B1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Flowchart: Magnetic Disk 12"/>
          <p:cNvSpPr/>
          <p:nvPr/>
        </p:nvSpPr>
        <p:spPr bwMode="auto">
          <a:xfrm>
            <a:off x="4903463" y="3773765"/>
            <a:ext cx="457200" cy="457200"/>
          </a:xfrm>
          <a:prstGeom prst="flowChartMagneticDisk">
            <a:avLst/>
          </a:prstGeom>
          <a:solidFill>
            <a:srgbClr val="107C10"/>
          </a:solidFill>
          <a:ln>
            <a:solidFill>
              <a:srgbClr val="004B1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4" name="Flowchart: Magnetic Disk 13"/>
          <p:cNvSpPr/>
          <p:nvPr/>
        </p:nvSpPr>
        <p:spPr bwMode="auto">
          <a:xfrm>
            <a:off x="4125523" y="4324628"/>
            <a:ext cx="457200" cy="457200"/>
          </a:xfrm>
          <a:prstGeom prst="flowChartMagneticDisk">
            <a:avLst/>
          </a:prstGeom>
          <a:solidFill>
            <a:srgbClr val="107C10"/>
          </a:solidFill>
          <a:ln>
            <a:solidFill>
              <a:srgbClr val="004B1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4087646941"/>
      </p:ext>
    </p:extLst>
  </p:cSld>
  <p:clrMapOvr>
    <a:masterClrMapping/>
  </p:clrMapOvr>
  <mc:AlternateContent xmlns:mc="http://schemas.openxmlformats.org/markup-compatibility/2006" xmlns:p14="http://schemas.microsoft.com/office/powerpoint/2010/main">
    <mc:Choice Requires="p14">
      <p:transition spd="med" p14:dur="700" advTm="32605">
        <p:fade/>
      </p:transition>
    </mc:Choice>
    <mc:Fallback xmlns="">
      <p:transition spd="med" advTm="3260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3" name="Text Placeholder 2"/>
          <p:cNvSpPr>
            <a:spLocks noGrp="1"/>
          </p:cNvSpPr>
          <p:nvPr>
            <p:ph type="body" sz="quarter" idx="10"/>
          </p:nvPr>
        </p:nvSpPr>
        <p:spPr>
          <a:xfrm>
            <a:off x="274638" y="1212850"/>
            <a:ext cx="11887200" cy="5539978"/>
          </a:xfrm>
        </p:spPr>
        <p:txBody>
          <a:bodyPr/>
          <a:lstStyle/>
          <a:p>
            <a:pPr lvl="1"/>
            <a:r>
              <a:rPr lang="en-US" dirty="0">
                <a:hlinkClick r:id="rId2"/>
              </a:rPr>
              <a:t>Get started with Project </a:t>
            </a:r>
            <a:r>
              <a:rPr lang="en-US" dirty="0" smtClean="0">
                <a:hlinkClick r:id="rId2"/>
              </a:rPr>
              <a:t>Online</a:t>
            </a:r>
            <a:endParaRPr lang="en-US" dirty="0"/>
          </a:p>
          <a:p>
            <a:pPr lvl="1"/>
            <a:r>
              <a:rPr lang="en-US" dirty="0">
                <a:hlinkClick r:id="rId3"/>
              </a:rPr>
              <a:t>Deploy Project Server 2013 to a server farm </a:t>
            </a:r>
            <a:r>
              <a:rPr lang="en-US" dirty="0" smtClean="0">
                <a:hlinkClick r:id="rId3"/>
              </a:rPr>
              <a:t>environment</a:t>
            </a:r>
            <a:endParaRPr lang="en-US" dirty="0"/>
          </a:p>
          <a:p>
            <a:pPr lvl="1"/>
            <a:r>
              <a:rPr lang="en-US" dirty="0">
                <a:hlinkClick r:id="rId4"/>
              </a:rPr>
              <a:t>Upgrade to Project Server </a:t>
            </a:r>
            <a:r>
              <a:rPr lang="en-US" dirty="0" smtClean="0">
                <a:hlinkClick r:id="rId4"/>
              </a:rPr>
              <a:t>2013</a:t>
            </a:r>
            <a:endParaRPr lang="en-US" dirty="0"/>
          </a:p>
          <a:p>
            <a:pPr lvl="1"/>
            <a:r>
              <a:rPr lang="en-US" dirty="0">
                <a:hlinkClick r:id="rId5"/>
              </a:rPr>
              <a:t>Test Lab Guide: Install Project Server </a:t>
            </a:r>
            <a:r>
              <a:rPr lang="en-US" dirty="0" smtClean="0">
                <a:hlinkClick r:id="rId5"/>
              </a:rPr>
              <a:t>2013</a:t>
            </a:r>
            <a:endParaRPr lang="en-US" dirty="0"/>
          </a:p>
          <a:p>
            <a:pPr lvl="1"/>
            <a:r>
              <a:rPr lang="en-US" dirty="0">
                <a:hlinkClick r:id="rId6"/>
              </a:rPr>
              <a:t>Hardware &amp; software requirements for Project Server </a:t>
            </a:r>
            <a:r>
              <a:rPr lang="en-US" dirty="0" smtClean="0">
                <a:hlinkClick r:id="rId6"/>
              </a:rPr>
              <a:t>2013</a:t>
            </a:r>
            <a:endParaRPr lang="en-US" dirty="0"/>
          </a:p>
          <a:p>
            <a:pPr lvl="1"/>
            <a:r>
              <a:rPr lang="en-US" dirty="0">
                <a:hlinkClick r:id="rId7"/>
              </a:rPr>
              <a:t>Plan for performance and capacity in Project Server </a:t>
            </a:r>
            <a:r>
              <a:rPr lang="en-US" dirty="0" smtClean="0">
                <a:hlinkClick r:id="rId7"/>
              </a:rPr>
              <a:t>2013</a:t>
            </a:r>
            <a:endParaRPr lang="en-US" dirty="0"/>
          </a:p>
          <a:p>
            <a:endParaRPr lang="en-US" dirty="0" smtClean="0"/>
          </a:p>
          <a:p>
            <a:pPr lvl="1"/>
            <a:r>
              <a:rPr lang="en-US" dirty="0">
                <a:hlinkClick r:id="rId8"/>
              </a:rPr>
              <a:t>Brian Smith’s Project Support Blog</a:t>
            </a:r>
            <a:endParaRPr lang="en-US" dirty="0"/>
          </a:p>
          <a:p>
            <a:pPr lvl="1"/>
            <a:r>
              <a:rPr lang="en-US" dirty="0">
                <a:hlinkClick r:id="rId9"/>
              </a:rPr>
              <a:t>“From the Trenches” 3rd party white papers</a:t>
            </a:r>
            <a:endParaRPr lang="en-US" dirty="0"/>
          </a:p>
          <a:p>
            <a:pPr lvl="1"/>
            <a:r>
              <a:rPr lang="en-US" dirty="0">
                <a:hlinkClick r:id="rId10"/>
              </a:rPr>
              <a:t>Project TechNet </a:t>
            </a:r>
            <a:r>
              <a:rPr lang="en-US" dirty="0" smtClean="0">
                <a:hlinkClick r:id="rId10"/>
              </a:rPr>
              <a:t>forums</a:t>
            </a:r>
            <a:endParaRPr lang="en-US" dirty="0" smtClean="0"/>
          </a:p>
          <a:p>
            <a:pPr lvl="1"/>
            <a:endParaRPr lang="en-US" dirty="0"/>
          </a:p>
          <a:p>
            <a:pPr lvl="1"/>
            <a:r>
              <a:rPr lang="en-US" dirty="0" smtClean="0"/>
              <a:t>Please </a:t>
            </a:r>
            <a:r>
              <a:rPr lang="en-US" dirty="0"/>
              <a:t>contact </a:t>
            </a:r>
            <a:r>
              <a:rPr lang="en-US" dirty="0">
                <a:hlinkClick r:id="rId11"/>
              </a:rPr>
              <a:t>projdocs@Microsoft.com </a:t>
            </a:r>
            <a:r>
              <a:rPr lang="en-US" dirty="0"/>
              <a:t>to provide us with any content feedback.</a:t>
            </a:r>
          </a:p>
          <a:p>
            <a:pPr lvl="1"/>
            <a:endParaRPr lang="en-US" dirty="0"/>
          </a:p>
          <a:p>
            <a:endParaRPr lang="en-US" dirty="0"/>
          </a:p>
        </p:txBody>
      </p:sp>
    </p:spTree>
    <p:extLst>
      <p:ext uri="{BB962C8B-B14F-4D97-AF65-F5344CB8AC3E}">
        <p14:creationId xmlns:p14="http://schemas.microsoft.com/office/powerpoint/2010/main" val="8173034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Getting Started with Project Online </a:t>
            </a:r>
            <a:endParaRPr lang="en-US" dirty="0"/>
          </a:p>
        </p:txBody>
      </p:sp>
    </p:spTree>
    <p:extLst>
      <p:ext uri="{BB962C8B-B14F-4D97-AF65-F5344CB8AC3E}">
        <p14:creationId xmlns:p14="http://schemas.microsoft.com/office/powerpoint/2010/main" val="18658325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“Times </a:t>
            </a:r>
            <a:r>
              <a:rPr lang="en-US" sz="4800" dirty="0"/>
              <a:t>and conditions change so rapidly that we must keep our aim constantly focused on the future</a:t>
            </a:r>
            <a:r>
              <a:rPr lang="en-US" sz="4800" dirty="0" smtClean="0"/>
              <a:t>.” – </a:t>
            </a:r>
            <a:r>
              <a:rPr lang="en-US" sz="4800" i="1" dirty="0" smtClean="0"/>
              <a:t>Walt Disney</a:t>
            </a:r>
            <a:endParaRPr lang="en-US" sz="4800" i="1" dirty="0"/>
          </a:p>
        </p:txBody>
      </p:sp>
    </p:spTree>
    <p:extLst>
      <p:ext uri="{BB962C8B-B14F-4D97-AF65-F5344CB8AC3E}">
        <p14:creationId xmlns:p14="http://schemas.microsoft.com/office/powerpoint/2010/main" val="14054976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US" sz="5393" dirty="0"/>
              <a:t>On-premise</a:t>
            </a:r>
            <a:r>
              <a:rPr lang="en-US" sz="5393"/>
              <a:t> vs. </a:t>
            </a:r>
            <a:r>
              <a:rPr lang="en-US" sz="5393" smtClean="0"/>
              <a:t>Online</a:t>
            </a:r>
            <a:endParaRPr lang="en-US" sz="5393" dirty="0"/>
          </a:p>
        </p:txBody>
      </p:sp>
      <p:grpSp>
        <p:nvGrpSpPr>
          <p:cNvPr id="3" name="Group 122"/>
          <p:cNvGrpSpPr/>
          <p:nvPr/>
        </p:nvGrpSpPr>
        <p:grpSpPr>
          <a:xfrm>
            <a:off x="1456196" y="1063703"/>
            <a:ext cx="2334148" cy="5261974"/>
            <a:chOff x="1485173" y="1348522"/>
            <a:chExt cx="2293665" cy="5170715"/>
          </a:xfrm>
        </p:grpSpPr>
        <p:sp>
          <p:nvSpPr>
            <p:cNvPr id="124" name="Rounded Rectangle 7"/>
            <p:cNvSpPr/>
            <p:nvPr/>
          </p:nvSpPr>
          <p:spPr>
            <a:xfrm>
              <a:off x="1903891" y="1348522"/>
              <a:ext cx="1866771" cy="5162443"/>
            </a:xfrm>
            <a:prstGeom prst="roundRect">
              <a:avLst/>
            </a:prstGeom>
            <a:no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2036" dirty="0">
                  <a:solidFill>
                    <a:schemeClr val="tx1"/>
                  </a:solidFill>
                  <a:ea typeface="Segoe UI" pitchFamily="34" charset="0"/>
                  <a:cs typeface="Segoe UI" pitchFamily="34" charset="0"/>
                </a:rPr>
                <a:t>Self hosting</a:t>
              </a:r>
            </a:p>
            <a:p>
              <a:pPr algn="ctr" defTabSz="1240457"/>
              <a:r>
                <a:rPr lang="en-US" sz="2036" dirty="0">
                  <a:solidFill>
                    <a:schemeClr val="tx1"/>
                  </a:solidFill>
                  <a:ea typeface="Segoe UI" pitchFamily="34" charset="0"/>
                  <a:cs typeface="Segoe UI" pitchFamily="34" charset="0"/>
                </a:rPr>
                <a:t>on-premise</a:t>
              </a:r>
            </a:p>
          </p:txBody>
        </p:sp>
        <p:grpSp>
          <p:nvGrpSpPr>
            <p:cNvPr id="4" name="Group 124"/>
            <p:cNvGrpSpPr/>
            <p:nvPr/>
          </p:nvGrpSpPr>
          <p:grpSpPr>
            <a:xfrm>
              <a:off x="2132422" y="2491414"/>
              <a:ext cx="1646416" cy="4019550"/>
              <a:chOff x="686172" y="2381250"/>
              <a:chExt cx="1378445" cy="4019550"/>
            </a:xfrm>
          </p:grpSpPr>
          <p:sp>
            <p:nvSpPr>
              <p:cNvPr id="128" name="Rounded Rectangle 13"/>
              <p:cNvSpPr/>
              <p:nvPr/>
            </p:nvSpPr>
            <p:spPr>
              <a:xfrm>
                <a:off x="693017" y="5564983"/>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Storage</a:t>
                </a:r>
              </a:p>
            </p:txBody>
          </p:sp>
          <p:sp>
            <p:nvSpPr>
              <p:cNvPr id="129" name="Rounded Rectangle 14"/>
              <p:cNvSpPr/>
              <p:nvPr/>
            </p:nvSpPr>
            <p:spPr>
              <a:xfrm>
                <a:off x="686172" y="5110164"/>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Servers</a:t>
                </a:r>
              </a:p>
            </p:txBody>
          </p:sp>
          <p:sp>
            <p:nvSpPr>
              <p:cNvPr id="130" name="Rounded Rectangle 15"/>
              <p:cNvSpPr/>
              <p:nvPr/>
            </p:nvSpPr>
            <p:spPr>
              <a:xfrm>
                <a:off x="693017" y="6019800"/>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Networking</a:t>
                </a:r>
              </a:p>
            </p:txBody>
          </p:sp>
          <p:sp>
            <p:nvSpPr>
              <p:cNvPr id="131" name="Rounded Rectangle 16"/>
              <p:cNvSpPr/>
              <p:nvPr/>
            </p:nvSpPr>
            <p:spPr>
              <a:xfrm>
                <a:off x="693017" y="4200526"/>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O/S</a:t>
                </a:r>
              </a:p>
            </p:txBody>
          </p:sp>
          <p:sp>
            <p:nvSpPr>
              <p:cNvPr id="132" name="Rounded Rectangle 17"/>
              <p:cNvSpPr/>
              <p:nvPr/>
            </p:nvSpPr>
            <p:spPr>
              <a:xfrm>
                <a:off x="693017" y="3745707"/>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Middleware</a:t>
                </a:r>
              </a:p>
            </p:txBody>
          </p:sp>
          <p:sp>
            <p:nvSpPr>
              <p:cNvPr id="133" name="Rounded Rectangle 18"/>
              <p:cNvSpPr/>
              <p:nvPr/>
            </p:nvSpPr>
            <p:spPr>
              <a:xfrm>
                <a:off x="693017" y="4655345"/>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Virtualization</a:t>
                </a:r>
              </a:p>
            </p:txBody>
          </p:sp>
          <p:sp>
            <p:nvSpPr>
              <p:cNvPr id="134" name="Rounded Rectangle 19"/>
              <p:cNvSpPr/>
              <p:nvPr/>
            </p:nvSpPr>
            <p:spPr>
              <a:xfrm>
                <a:off x="693017" y="2836069"/>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Data</a:t>
                </a:r>
              </a:p>
            </p:txBody>
          </p:sp>
          <p:sp>
            <p:nvSpPr>
              <p:cNvPr id="135" name="Rounded Rectangle 20"/>
              <p:cNvSpPr/>
              <p:nvPr/>
            </p:nvSpPr>
            <p:spPr>
              <a:xfrm>
                <a:off x="693017" y="2381250"/>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Applications</a:t>
                </a:r>
              </a:p>
            </p:txBody>
          </p:sp>
          <p:sp>
            <p:nvSpPr>
              <p:cNvPr id="136" name="Rounded Rectangle 21"/>
              <p:cNvSpPr/>
              <p:nvPr/>
            </p:nvSpPr>
            <p:spPr>
              <a:xfrm>
                <a:off x="693017" y="3290888"/>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Runtime</a:t>
                </a:r>
              </a:p>
            </p:txBody>
          </p:sp>
        </p:grpSp>
        <p:sp>
          <p:nvSpPr>
            <p:cNvPr id="126" name="Left Brace 11"/>
            <p:cNvSpPr/>
            <p:nvPr/>
          </p:nvSpPr>
          <p:spPr>
            <a:xfrm>
              <a:off x="1852668" y="2510421"/>
              <a:ext cx="260452" cy="4008816"/>
            </a:xfrm>
            <a:prstGeom prst="leftBrace">
              <a:avLst>
                <a:gd name="adj1" fmla="val 0"/>
                <a:gd name="adj2" fmla="val 49771"/>
              </a:avLst>
            </a:prstGeom>
            <a:ln/>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0457"/>
              <a:endParaRPr lang="en-US" sz="1832" dirty="0">
                <a:solidFill>
                  <a:srgbClr val="FFFFFF"/>
                </a:solidFill>
                <a:ea typeface="Segoe UI" pitchFamily="34" charset="0"/>
                <a:cs typeface="Segoe UI" pitchFamily="34" charset="0"/>
              </a:endParaRPr>
            </a:p>
          </p:txBody>
        </p:sp>
        <p:sp>
          <p:nvSpPr>
            <p:cNvPr id="127" name="TextBox 52"/>
            <p:cNvSpPr txBox="1"/>
            <p:nvPr/>
          </p:nvSpPr>
          <p:spPr>
            <a:xfrm>
              <a:off x="1485173" y="3794886"/>
              <a:ext cx="412388" cy="126356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0457"/>
              <a:r>
                <a:rPr lang="en-US" sz="1527" dirty="0" smtClean="0">
                  <a:ea typeface="Segoe UI" pitchFamily="34" charset="0"/>
                  <a:cs typeface="Segoe UI" pitchFamily="34" charset="0"/>
                </a:rPr>
                <a:t>Project Server</a:t>
              </a:r>
              <a:endParaRPr lang="en-US" sz="1527" dirty="0">
                <a:ea typeface="Segoe UI" pitchFamily="34" charset="0"/>
                <a:cs typeface="Segoe UI" pitchFamily="34" charset="0"/>
              </a:endParaRPr>
            </a:p>
          </p:txBody>
        </p:sp>
      </p:grpSp>
      <p:grpSp>
        <p:nvGrpSpPr>
          <p:cNvPr id="5" name="Group 136"/>
          <p:cNvGrpSpPr/>
          <p:nvPr/>
        </p:nvGrpSpPr>
        <p:grpSpPr>
          <a:xfrm>
            <a:off x="4502081" y="1174483"/>
            <a:ext cx="2821871" cy="5074979"/>
            <a:chOff x="3593707" y="1524000"/>
            <a:chExt cx="2772930" cy="4986964"/>
          </a:xfrm>
        </p:grpSpPr>
        <p:sp>
          <p:nvSpPr>
            <p:cNvPr id="138" name="Rounded Rectangle 37"/>
            <p:cNvSpPr/>
            <p:nvPr/>
          </p:nvSpPr>
          <p:spPr>
            <a:xfrm>
              <a:off x="3656646" y="1524000"/>
              <a:ext cx="2593773" cy="4953000"/>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2036" dirty="0">
                  <a:solidFill>
                    <a:schemeClr val="tx1"/>
                  </a:solidFill>
                  <a:ea typeface="Segoe UI" pitchFamily="34" charset="0"/>
                  <a:cs typeface="Segoe UI" pitchFamily="34" charset="0"/>
                </a:rPr>
                <a:t>Infrastructure</a:t>
              </a:r>
              <a:endParaRPr lang="en-US" sz="1628" dirty="0">
                <a:solidFill>
                  <a:schemeClr val="tx1"/>
                </a:solidFill>
                <a:ea typeface="Segoe UI" pitchFamily="34" charset="0"/>
                <a:cs typeface="Segoe UI" pitchFamily="34" charset="0"/>
              </a:endParaRPr>
            </a:p>
            <a:p>
              <a:pPr algn="ctr" defTabSz="1240457"/>
              <a:r>
                <a:rPr lang="en-US" sz="1527" dirty="0">
                  <a:solidFill>
                    <a:schemeClr val="tx1"/>
                  </a:solidFill>
                  <a:ea typeface="Segoe UI" pitchFamily="34" charset="0"/>
                  <a:cs typeface="Segoe UI" pitchFamily="34" charset="0"/>
                </a:rPr>
                <a:t>(as a Service)</a:t>
              </a:r>
            </a:p>
          </p:txBody>
        </p:sp>
        <p:grpSp>
          <p:nvGrpSpPr>
            <p:cNvPr id="6" name="Group 138"/>
            <p:cNvGrpSpPr/>
            <p:nvPr/>
          </p:nvGrpSpPr>
          <p:grpSpPr>
            <a:xfrm>
              <a:off x="4141915" y="2491414"/>
              <a:ext cx="1638240" cy="4019550"/>
              <a:chOff x="2705100" y="2381250"/>
              <a:chExt cx="1371600" cy="4019550"/>
            </a:xfrm>
          </p:grpSpPr>
          <p:sp>
            <p:nvSpPr>
              <p:cNvPr id="144" name="Rounded Rectangle 43"/>
              <p:cNvSpPr/>
              <p:nvPr/>
            </p:nvSpPr>
            <p:spPr>
              <a:xfrm>
                <a:off x="2705100" y="5564983"/>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Storage</a:t>
                </a:r>
              </a:p>
            </p:txBody>
          </p:sp>
          <p:sp>
            <p:nvSpPr>
              <p:cNvPr id="145" name="Rounded Rectangle 44"/>
              <p:cNvSpPr/>
              <p:nvPr/>
            </p:nvSpPr>
            <p:spPr>
              <a:xfrm>
                <a:off x="2705100" y="5110164"/>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Servers</a:t>
                </a:r>
              </a:p>
            </p:txBody>
          </p:sp>
          <p:sp>
            <p:nvSpPr>
              <p:cNvPr id="146" name="Rounded Rectangle 45"/>
              <p:cNvSpPr/>
              <p:nvPr/>
            </p:nvSpPr>
            <p:spPr>
              <a:xfrm>
                <a:off x="2705100" y="6019800"/>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Networking</a:t>
                </a:r>
              </a:p>
            </p:txBody>
          </p:sp>
          <p:sp>
            <p:nvSpPr>
              <p:cNvPr id="147" name="Rounded Rectangle 46"/>
              <p:cNvSpPr/>
              <p:nvPr/>
            </p:nvSpPr>
            <p:spPr>
              <a:xfrm>
                <a:off x="2705100" y="4200526"/>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defTabSz="930428"/>
                <a:r>
                  <a:rPr lang="en-US" sz="1527" kern="0" dirty="0">
                    <a:solidFill>
                      <a:srgbClr val="505050">
                        <a:lumMod val="50000"/>
                      </a:srgbClr>
                    </a:solidFill>
                    <a:ea typeface="Segoe UI" pitchFamily="34" charset="0"/>
                    <a:cs typeface="Segoe UI" pitchFamily="34" charset="0"/>
                  </a:rPr>
                  <a:t>O/S</a:t>
                </a:r>
              </a:p>
            </p:txBody>
          </p:sp>
          <p:sp>
            <p:nvSpPr>
              <p:cNvPr id="148" name="Rounded Rectangle 47"/>
              <p:cNvSpPr/>
              <p:nvPr/>
            </p:nvSpPr>
            <p:spPr>
              <a:xfrm>
                <a:off x="2705100" y="3745707"/>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Middleware</a:t>
                </a:r>
              </a:p>
            </p:txBody>
          </p:sp>
          <p:sp>
            <p:nvSpPr>
              <p:cNvPr id="149" name="Rounded Rectangle 49"/>
              <p:cNvSpPr/>
              <p:nvPr/>
            </p:nvSpPr>
            <p:spPr>
              <a:xfrm>
                <a:off x="2705100" y="4655345"/>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Virtualization</a:t>
                </a:r>
              </a:p>
            </p:txBody>
          </p:sp>
          <p:sp>
            <p:nvSpPr>
              <p:cNvPr id="150" name="Rounded Rectangle 50"/>
              <p:cNvSpPr/>
              <p:nvPr/>
            </p:nvSpPr>
            <p:spPr>
              <a:xfrm>
                <a:off x="2705100" y="2836069"/>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Data</a:t>
                </a:r>
              </a:p>
            </p:txBody>
          </p:sp>
          <p:sp>
            <p:nvSpPr>
              <p:cNvPr id="151" name="Rounded Rectangle 51"/>
              <p:cNvSpPr/>
              <p:nvPr/>
            </p:nvSpPr>
            <p:spPr>
              <a:xfrm>
                <a:off x="2705100" y="2381250"/>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Applications</a:t>
                </a:r>
              </a:p>
            </p:txBody>
          </p:sp>
          <p:sp>
            <p:nvSpPr>
              <p:cNvPr id="152" name="Rounded Rectangle 52"/>
              <p:cNvSpPr/>
              <p:nvPr/>
            </p:nvSpPr>
            <p:spPr>
              <a:xfrm>
                <a:off x="2705100" y="3290888"/>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1527" dirty="0">
                    <a:solidFill>
                      <a:srgbClr val="505050">
                        <a:lumMod val="50000"/>
                      </a:srgbClr>
                    </a:solidFill>
                    <a:ea typeface="Segoe UI" pitchFamily="34" charset="0"/>
                    <a:cs typeface="Segoe UI" pitchFamily="34" charset="0"/>
                  </a:rPr>
                  <a:t>Runtime</a:t>
                </a:r>
              </a:p>
            </p:txBody>
          </p:sp>
        </p:grpSp>
        <p:sp>
          <p:nvSpPr>
            <p:cNvPr id="140" name="Left Brace 39"/>
            <p:cNvSpPr/>
            <p:nvPr/>
          </p:nvSpPr>
          <p:spPr>
            <a:xfrm flipH="1">
              <a:off x="5789386" y="4724400"/>
              <a:ext cx="228600" cy="1764000"/>
            </a:xfrm>
            <a:prstGeom prst="leftBrace">
              <a:avLst>
                <a:gd name="adj1" fmla="val 0"/>
                <a:gd name="adj2" fmla="val 50000"/>
              </a:avLst>
            </a:prstGeom>
            <a:noFill/>
            <a:ln w="190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0457"/>
              <a:endParaRPr lang="en-US" sz="1832" dirty="0">
                <a:solidFill>
                  <a:srgbClr val="FFFFFF"/>
                </a:solidFill>
                <a:ea typeface="Segoe UI" pitchFamily="34" charset="0"/>
                <a:cs typeface="Segoe UI" pitchFamily="34" charset="0"/>
              </a:endParaRPr>
            </a:p>
          </p:txBody>
        </p:sp>
        <p:sp>
          <p:nvSpPr>
            <p:cNvPr id="141" name="TextBox 56"/>
            <p:cNvSpPr txBox="1"/>
            <p:nvPr/>
          </p:nvSpPr>
          <p:spPr>
            <a:xfrm flipH="1">
              <a:off x="5954248" y="4696849"/>
              <a:ext cx="412389" cy="1800267"/>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0457"/>
              <a:r>
                <a:rPr lang="en-US" sz="1527" dirty="0">
                  <a:solidFill>
                    <a:srgbClr val="FFFFFF"/>
                  </a:solidFill>
                  <a:ea typeface="Segoe UI" pitchFamily="34" charset="0"/>
                  <a:cs typeface="Segoe UI" pitchFamily="34" charset="0"/>
                </a:rPr>
                <a:t>Managed by vendor</a:t>
              </a:r>
            </a:p>
          </p:txBody>
        </p:sp>
        <p:sp>
          <p:nvSpPr>
            <p:cNvPr id="142" name="Left Brace 41"/>
            <p:cNvSpPr/>
            <p:nvPr/>
          </p:nvSpPr>
          <p:spPr>
            <a:xfrm>
              <a:off x="3969620" y="2491410"/>
              <a:ext cx="156705" cy="2200276"/>
            </a:xfrm>
            <a:prstGeom prst="leftBrace">
              <a:avLst>
                <a:gd name="adj1" fmla="val 0"/>
                <a:gd name="adj2" fmla="val 50000"/>
              </a:avLst>
            </a:prstGeom>
            <a:ln/>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0457"/>
              <a:endParaRPr lang="en-US" sz="1832" dirty="0">
                <a:solidFill>
                  <a:srgbClr val="FFFFFF"/>
                </a:solidFill>
                <a:ea typeface="Segoe UI" pitchFamily="34" charset="0"/>
                <a:cs typeface="Segoe UI" pitchFamily="34" charset="0"/>
              </a:endParaRPr>
            </a:p>
          </p:txBody>
        </p:sp>
        <p:sp>
          <p:nvSpPr>
            <p:cNvPr id="143" name="TextBox 58"/>
            <p:cNvSpPr txBox="1"/>
            <p:nvPr/>
          </p:nvSpPr>
          <p:spPr>
            <a:xfrm>
              <a:off x="3593707" y="2084290"/>
              <a:ext cx="412389" cy="2845381"/>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0457"/>
              <a:r>
                <a:rPr lang="en-US" sz="1527" dirty="0" smtClean="0">
                  <a:ea typeface="Segoe UI" pitchFamily="34" charset="0"/>
                  <a:cs typeface="Segoe UI" pitchFamily="34" charset="0"/>
                </a:rPr>
                <a:t>Hosting Project Server Yourself</a:t>
              </a:r>
              <a:endParaRPr lang="en-US" sz="1527" dirty="0">
                <a:ea typeface="Segoe UI" pitchFamily="34" charset="0"/>
                <a:cs typeface="Segoe UI" pitchFamily="34" charset="0"/>
              </a:endParaRPr>
            </a:p>
          </p:txBody>
        </p:sp>
      </p:grpSp>
      <p:sp>
        <p:nvSpPr>
          <p:cNvPr id="157" name="Left Brace 156"/>
          <p:cNvSpPr/>
          <p:nvPr/>
        </p:nvSpPr>
        <p:spPr>
          <a:xfrm>
            <a:off x="8004360" y="2145795"/>
            <a:ext cx="155090" cy="862687"/>
          </a:xfrm>
          <a:prstGeom prst="leftBrace">
            <a:avLst>
              <a:gd name="adj1" fmla="val 0"/>
              <a:gd name="adj2" fmla="val 50000"/>
            </a:avLst>
          </a:prstGeom>
          <a:ln/>
        </p:spPr>
        <p:style>
          <a:lnRef idx="1">
            <a:schemeClr val="accent2"/>
          </a:lnRef>
          <a:fillRef idx="0">
            <a:schemeClr val="accent2"/>
          </a:fillRef>
          <a:effectRef idx="0">
            <a:schemeClr val="accent2"/>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0457"/>
            <a:endParaRPr lang="en-US" sz="1832" dirty="0">
              <a:solidFill>
                <a:srgbClr val="FFFFFF"/>
              </a:solidFill>
              <a:ea typeface="Segoe UI" pitchFamily="34" charset="0"/>
              <a:cs typeface="Segoe UI" pitchFamily="34" charset="0"/>
            </a:endParaRPr>
          </a:p>
        </p:txBody>
      </p:sp>
      <p:sp>
        <p:nvSpPr>
          <p:cNvPr id="158" name="TextBox 60"/>
          <p:cNvSpPr txBox="1"/>
          <p:nvPr/>
        </p:nvSpPr>
        <p:spPr>
          <a:xfrm>
            <a:off x="7646965" y="1850366"/>
            <a:ext cx="419667" cy="1418296"/>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0457"/>
            <a:r>
              <a:rPr lang="en-US" sz="1527">
                <a:ea typeface="Segoe UI" pitchFamily="34" charset="0"/>
                <a:cs typeface="Segoe UI" pitchFamily="34" charset="0"/>
              </a:rPr>
              <a:t>Project </a:t>
            </a:r>
            <a:r>
              <a:rPr lang="en-US" sz="1527" smtClean="0">
                <a:ea typeface="Segoe UI" pitchFamily="34" charset="0"/>
                <a:cs typeface="Segoe UI" pitchFamily="34" charset="0"/>
              </a:rPr>
              <a:t>Online</a:t>
            </a:r>
            <a:endParaRPr lang="en-US" sz="1527" dirty="0">
              <a:ea typeface="Segoe UI" pitchFamily="34" charset="0"/>
              <a:cs typeface="Segoe UI" pitchFamily="34" charset="0"/>
            </a:endParaRPr>
          </a:p>
        </p:txBody>
      </p:sp>
      <p:grpSp>
        <p:nvGrpSpPr>
          <p:cNvPr id="9" name="Group 168"/>
          <p:cNvGrpSpPr/>
          <p:nvPr/>
        </p:nvGrpSpPr>
        <p:grpSpPr>
          <a:xfrm>
            <a:off x="8039641" y="1202259"/>
            <a:ext cx="2623493" cy="5040416"/>
            <a:chOff x="8227458" y="1557964"/>
            <a:chExt cx="2577994" cy="4953000"/>
          </a:xfrm>
        </p:grpSpPr>
        <p:sp>
          <p:nvSpPr>
            <p:cNvPr id="170" name="Rounded Rectangle 70"/>
            <p:cNvSpPr/>
            <p:nvPr/>
          </p:nvSpPr>
          <p:spPr>
            <a:xfrm>
              <a:off x="8227458" y="1557964"/>
              <a:ext cx="2028257" cy="4953000"/>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0457"/>
              <a:r>
                <a:rPr lang="en-US" sz="2036" dirty="0">
                  <a:solidFill>
                    <a:schemeClr val="tx1"/>
                  </a:solidFill>
                  <a:ea typeface="Segoe UI" pitchFamily="34" charset="0"/>
                  <a:cs typeface="Segoe UI" pitchFamily="34" charset="0"/>
                </a:rPr>
                <a:t>Software</a:t>
              </a:r>
              <a:endParaRPr lang="en-US" sz="1527" dirty="0">
                <a:solidFill>
                  <a:schemeClr val="tx1"/>
                </a:solidFill>
                <a:ea typeface="Segoe UI" pitchFamily="34" charset="0"/>
                <a:cs typeface="Segoe UI" pitchFamily="34" charset="0"/>
              </a:endParaRPr>
            </a:p>
            <a:p>
              <a:pPr algn="ctr" defTabSz="1240457"/>
              <a:r>
                <a:rPr lang="en-US" sz="1527" dirty="0">
                  <a:solidFill>
                    <a:schemeClr val="tx1"/>
                  </a:solidFill>
                  <a:ea typeface="Segoe UI" pitchFamily="34" charset="0"/>
                  <a:cs typeface="Segoe UI" pitchFamily="34" charset="0"/>
                </a:rPr>
                <a:t>(as a Service)</a:t>
              </a:r>
            </a:p>
          </p:txBody>
        </p:sp>
        <p:sp>
          <p:nvSpPr>
            <p:cNvPr id="172" name="TextBox 64"/>
            <p:cNvSpPr txBox="1"/>
            <p:nvPr/>
          </p:nvSpPr>
          <p:spPr>
            <a:xfrm flipH="1">
              <a:off x="10393063" y="4243540"/>
              <a:ext cx="412389" cy="1504896"/>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40457"/>
              <a:r>
                <a:rPr lang="en-US" sz="1527" dirty="0">
                  <a:solidFill>
                    <a:srgbClr val="FFFFFF"/>
                  </a:solidFill>
                  <a:ea typeface="Segoe UI" pitchFamily="34" charset="0"/>
                  <a:cs typeface="Segoe UI" pitchFamily="34" charset="0"/>
                </a:rPr>
                <a:t>Managed by </a:t>
              </a:r>
              <a:r>
                <a:rPr lang="en-US" sz="1527" dirty="0" smtClean="0">
                  <a:solidFill>
                    <a:srgbClr val="FFFFFF"/>
                  </a:solidFill>
                  <a:ea typeface="Segoe UI" pitchFamily="34" charset="0"/>
                  <a:cs typeface="Segoe UI" pitchFamily="34" charset="0"/>
                </a:rPr>
                <a:t>us</a:t>
              </a:r>
              <a:endParaRPr lang="en-US" sz="1527" dirty="0">
                <a:solidFill>
                  <a:srgbClr val="FFFFFF"/>
                </a:solidFill>
                <a:ea typeface="Segoe UI" pitchFamily="34" charset="0"/>
                <a:cs typeface="Segoe UI" pitchFamily="34" charset="0"/>
              </a:endParaRPr>
            </a:p>
          </p:txBody>
        </p:sp>
        <p:grpSp>
          <p:nvGrpSpPr>
            <p:cNvPr id="10" name="Group 172"/>
            <p:cNvGrpSpPr/>
            <p:nvPr/>
          </p:nvGrpSpPr>
          <p:grpSpPr>
            <a:xfrm>
              <a:off x="8428105" y="2491414"/>
              <a:ext cx="1638240" cy="4019550"/>
              <a:chOff x="6991290" y="2381250"/>
              <a:chExt cx="1371600" cy="4019550"/>
            </a:xfrm>
          </p:grpSpPr>
          <p:sp>
            <p:nvSpPr>
              <p:cNvPr id="174" name="Rounded Rectangle 73"/>
              <p:cNvSpPr/>
              <p:nvPr/>
            </p:nvSpPr>
            <p:spPr>
              <a:xfrm>
                <a:off x="6991290" y="5564983"/>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Storage</a:t>
                </a:r>
              </a:p>
            </p:txBody>
          </p:sp>
          <p:sp>
            <p:nvSpPr>
              <p:cNvPr id="175" name="Rounded Rectangle 74"/>
              <p:cNvSpPr/>
              <p:nvPr/>
            </p:nvSpPr>
            <p:spPr>
              <a:xfrm>
                <a:off x="6991290" y="5110164"/>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Servers</a:t>
                </a:r>
              </a:p>
            </p:txBody>
          </p:sp>
          <p:sp>
            <p:nvSpPr>
              <p:cNvPr id="176" name="Rounded Rectangle 75"/>
              <p:cNvSpPr/>
              <p:nvPr/>
            </p:nvSpPr>
            <p:spPr>
              <a:xfrm>
                <a:off x="6991290" y="6019800"/>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Networking</a:t>
                </a:r>
              </a:p>
            </p:txBody>
          </p:sp>
          <p:sp>
            <p:nvSpPr>
              <p:cNvPr id="177" name="Rounded Rectangle 76"/>
              <p:cNvSpPr/>
              <p:nvPr/>
            </p:nvSpPr>
            <p:spPr>
              <a:xfrm>
                <a:off x="6991290" y="4200526"/>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O/S</a:t>
                </a:r>
              </a:p>
            </p:txBody>
          </p:sp>
          <p:sp>
            <p:nvSpPr>
              <p:cNvPr id="178" name="Rounded Rectangle 77"/>
              <p:cNvSpPr/>
              <p:nvPr/>
            </p:nvSpPr>
            <p:spPr>
              <a:xfrm>
                <a:off x="6991290" y="3745707"/>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Middleware</a:t>
                </a:r>
              </a:p>
            </p:txBody>
          </p:sp>
          <p:sp>
            <p:nvSpPr>
              <p:cNvPr id="179" name="Rounded Rectangle 78"/>
              <p:cNvSpPr/>
              <p:nvPr/>
            </p:nvSpPr>
            <p:spPr>
              <a:xfrm>
                <a:off x="6991290" y="4655345"/>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Virtualization</a:t>
                </a:r>
              </a:p>
            </p:txBody>
          </p:sp>
          <p:sp>
            <p:nvSpPr>
              <p:cNvPr id="180" name="Rounded Rectangle 79"/>
              <p:cNvSpPr/>
              <p:nvPr/>
            </p:nvSpPr>
            <p:spPr>
              <a:xfrm>
                <a:off x="6991290" y="2381250"/>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Applications</a:t>
                </a:r>
              </a:p>
            </p:txBody>
          </p:sp>
          <p:sp>
            <p:nvSpPr>
              <p:cNvPr id="181" name="Rounded Rectangle 80"/>
              <p:cNvSpPr/>
              <p:nvPr/>
            </p:nvSpPr>
            <p:spPr>
              <a:xfrm>
                <a:off x="6991290" y="3290888"/>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Runtime</a:t>
                </a:r>
              </a:p>
            </p:txBody>
          </p:sp>
          <p:sp>
            <p:nvSpPr>
              <p:cNvPr id="182" name="Rounded Rectangle 81"/>
              <p:cNvSpPr/>
              <p:nvPr/>
            </p:nvSpPr>
            <p:spPr>
              <a:xfrm>
                <a:off x="6991290" y="2836069"/>
                <a:ext cx="1371600" cy="381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0457"/>
                <a:r>
                  <a:rPr lang="en-US" sz="1527" dirty="0">
                    <a:solidFill>
                      <a:srgbClr val="000000"/>
                    </a:solidFill>
                    <a:ea typeface="Segoe UI" pitchFamily="34" charset="0"/>
                    <a:cs typeface="Segoe UI" pitchFamily="34" charset="0"/>
                  </a:rPr>
                  <a:t>Data</a:t>
                </a:r>
              </a:p>
            </p:txBody>
          </p:sp>
        </p:grpSp>
      </p:grpSp>
      <p:sp>
        <p:nvSpPr>
          <p:cNvPr id="49" name="Left Brace 48"/>
          <p:cNvSpPr/>
          <p:nvPr/>
        </p:nvSpPr>
        <p:spPr>
          <a:xfrm flipH="1">
            <a:off x="9937880" y="3152458"/>
            <a:ext cx="201096" cy="3062440"/>
          </a:xfrm>
          <a:prstGeom prst="leftBrace">
            <a:avLst>
              <a:gd name="adj1" fmla="val 0"/>
              <a:gd name="adj2" fmla="val 50000"/>
            </a:avLst>
          </a:prstGeom>
          <a:noFill/>
          <a:ln w="190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0457"/>
            <a:endParaRPr lang="en-US" sz="1832"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327666973"/>
      </p:ext>
    </p:extLst>
  </p:cSld>
  <p:clrMapOvr>
    <a:masterClrMapping/>
  </p:clrMapOvr>
  <mc:AlternateContent xmlns:mc="http://schemas.openxmlformats.org/markup-compatibility/2006" xmlns:p14="http://schemas.microsoft.com/office/powerpoint/2010/main">
    <mc:Choice Requires="p14">
      <p:transition p14:dur="250" advTm="68780">
        <p:fade/>
      </p:transition>
    </mc:Choice>
    <mc:Fallback xmlns="">
      <p:transition advTm="6878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2178802"/>
          </a:xfrm>
        </p:spPr>
        <p:txBody>
          <a:bodyPr/>
          <a:lstStyle/>
          <a:p>
            <a:r>
              <a:rPr lang="en-US" dirty="0" smtClean="0"/>
              <a:t>Getting Started with Project Online</a:t>
            </a:r>
            <a:endParaRPr lang="en-US" dirty="0"/>
          </a:p>
        </p:txBody>
      </p:sp>
      <p:sp>
        <p:nvSpPr>
          <p:cNvPr id="5" name="Text Placeholder 4"/>
          <p:cNvSpPr>
            <a:spLocks noGrp="1"/>
          </p:cNvSpPr>
          <p:nvPr>
            <p:ph type="body" sz="quarter" idx="12"/>
          </p:nvPr>
        </p:nvSpPr>
        <p:spPr/>
        <p:txBody>
          <a:bodyPr/>
          <a:lstStyle/>
          <a:p>
            <a:r>
              <a:rPr lang="en-US" dirty="0" smtClean="0"/>
              <a:t>Chris Boyd</a:t>
            </a:r>
            <a:endParaRPr lang="en-US" dirty="0"/>
          </a:p>
        </p:txBody>
      </p:sp>
    </p:spTree>
    <p:extLst>
      <p:ext uri="{BB962C8B-B14F-4D97-AF65-F5344CB8AC3E}">
        <p14:creationId xmlns:p14="http://schemas.microsoft.com/office/powerpoint/2010/main" val="1033313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2864" y="258207"/>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How many databases does the Project Online Team maintain?</a:t>
            </a:r>
          </a:p>
          <a:p>
            <a:pPr algn="ctr"/>
            <a:r>
              <a:rPr lang="en-US" sz="4896" b="1" dirty="0">
                <a:solidFill>
                  <a:srgbClr val="00188F"/>
                </a:solidFill>
              </a:rPr>
              <a:t>0</a:t>
            </a:r>
            <a:endParaRPr lang="en-US" sz="1632" b="1" dirty="0">
              <a:solidFill>
                <a:srgbClr val="00188F"/>
              </a:solidFill>
            </a:endParaRPr>
          </a:p>
        </p:txBody>
      </p:sp>
      <p:sp>
        <p:nvSpPr>
          <p:cNvPr id="2" name="Rectangle 1"/>
          <p:cNvSpPr/>
          <p:nvPr/>
        </p:nvSpPr>
        <p:spPr>
          <a:xfrm>
            <a:off x="5550972" y="258206"/>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a:t>How many databases does the Project Online Team maintain?</a:t>
            </a:r>
          </a:p>
        </p:txBody>
      </p:sp>
      <p:sp>
        <p:nvSpPr>
          <p:cNvPr id="10" name="Rectangle 9"/>
          <p:cNvSpPr/>
          <p:nvPr/>
        </p:nvSpPr>
        <p:spPr>
          <a:xfrm>
            <a:off x="7771066" y="258207"/>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What is the version number of Project Online?</a:t>
            </a:r>
          </a:p>
          <a:p>
            <a:pPr algn="ctr"/>
            <a:r>
              <a:rPr lang="en-US" sz="4896" b="1" dirty="0">
                <a:solidFill>
                  <a:srgbClr val="00188F"/>
                </a:solidFill>
              </a:rPr>
              <a:t>16</a:t>
            </a:r>
            <a:endParaRPr lang="en-US" sz="1632" b="1" dirty="0">
              <a:solidFill>
                <a:srgbClr val="00188F"/>
              </a:solidFill>
            </a:endParaRPr>
          </a:p>
        </p:txBody>
      </p:sp>
      <p:sp>
        <p:nvSpPr>
          <p:cNvPr id="9" name="Rectangle 8"/>
          <p:cNvSpPr/>
          <p:nvPr/>
        </p:nvSpPr>
        <p:spPr>
          <a:xfrm>
            <a:off x="7779174" y="258128"/>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a:t>What is the version number of Project Online?</a:t>
            </a:r>
          </a:p>
        </p:txBody>
      </p:sp>
      <p:sp>
        <p:nvSpPr>
          <p:cNvPr id="7" name="Rectangle 6"/>
          <p:cNvSpPr/>
          <p:nvPr/>
        </p:nvSpPr>
        <p:spPr>
          <a:xfrm>
            <a:off x="7779173" y="257961"/>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What is the version number of Project 2013?</a:t>
            </a:r>
          </a:p>
          <a:p>
            <a:pPr algn="ctr"/>
            <a:r>
              <a:rPr lang="en-US" sz="4896" b="1" dirty="0">
                <a:solidFill>
                  <a:srgbClr val="00188F"/>
                </a:solidFill>
              </a:rPr>
              <a:t>15</a:t>
            </a:r>
            <a:endParaRPr lang="en-US" sz="1632" b="1" dirty="0">
              <a:solidFill>
                <a:srgbClr val="00188F"/>
              </a:solidFill>
            </a:endParaRPr>
          </a:p>
        </p:txBody>
      </p:sp>
      <p:sp>
        <p:nvSpPr>
          <p:cNvPr id="8" name="Rectangle 7"/>
          <p:cNvSpPr/>
          <p:nvPr/>
        </p:nvSpPr>
        <p:spPr>
          <a:xfrm>
            <a:off x="7779173" y="257715"/>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a:t>What is the version number of Project 2013?</a:t>
            </a:r>
          </a:p>
        </p:txBody>
      </p:sp>
      <p:sp>
        <p:nvSpPr>
          <p:cNvPr id="11" name="Rectangle 10"/>
          <p:cNvSpPr/>
          <p:nvPr/>
        </p:nvSpPr>
        <p:spPr>
          <a:xfrm>
            <a:off x="9999268" y="258207"/>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How often are tenants upgrade? </a:t>
            </a:r>
          </a:p>
          <a:p>
            <a:pPr algn="ctr"/>
            <a:r>
              <a:rPr lang="en-US" sz="4896" b="1" dirty="0">
                <a:solidFill>
                  <a:srgbClr val="00188F"/>
                </a:solidFill>
              </a:rPr>
              <a:t>Daily</a:t>
            </a:r>
            <a:endParaRPr lang="en-US" sz="1632" b="1" dirty="0">
              <a:solidFill>
                <a:srgbClr val="00188F"/>
              </a:solidFill>
            </a:endParaRPr>
          </a:p>
        </p:txBody>
      </p:sp>
      <p:sp>
        <p:nvSpPr>
          <p:cNvPr id="12" name="Rectangle 11"/>
          <p:cNvSpPr/>
          <p:nvPr/>
        </p:nvSpPr>
        <p:spPr>
          <a:xfrm>
            <a:off x="9999267" y="257714"/>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a:t>How often are tenants </a:t>
            </a:r>
            <a:r>
              <a:rPr lang="en-US" sz="1904" dirty="0" smtClean="0"/>
              <a:t>upgraded? </a:t>
            </a:r>
            <a:endParaRPr lang="en-US" sz="1904" dirty="0"/>
          </a:p>
        </p:txBody>
      </p:sp>
      <p:sp>
        <p:nvSpPr>
          <p:cNvPr id="13" name="Rectangle 12"/>
          <p:cNvSpPr/>
          <p:nvPr/>
        </p:nvSpPr>
        <p:spPr>
          <a:xfrm>
            <a:off x="5542865" y="2483065"/>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a:solidFill>
                  <a:srgbClr val="00188F"/>
                </a:solidFill>
              </a:rPr>
              <a:t>How many PWA </a:t>
            </a:r>
            <a:r>
              <a:rPr lang="en-US" sz="1496" dirty="0">
                <a:solidFill>
                  <a:srgbClr val="00188F"/>
                </a:solidFill>
              </a:rPr>
              <a:t>instances per tenant?</a:t>
            </a:r>
          </a:p>
          <a:p>
            <a:pPr algn="ctr"/>
            <a:r>
              <a:rPr lang="en-US" sz="4896" b="1" dirty="0">
                <a:solidFill>
                  <a:srgbClr val="00188F"/>
                </a:solidFill>
              </a:rPr>
              <a:t>7</a:t>
            </a:r>
            <a:endParaRPr lang="en-US" sz="1632" b="1" dirty="0">
              <a:solidFill>
                <a:srgbClr val="00188F"/>
              </a:solidFill>
            </a:endParaRPr>
          </a:p>
        </p:txBody>
      </p:sp>
      <p:sp>
        <p:nvSpPr>
          <p:cNvPr id="14" name="Rectangle 13"/>
          <p:cNvSpPr/>
          <p:nvPr/>
        </p:nvSpPr>
        <p:spPr>
          <a:xfrm>
            <a:off x="5542864" y="2482573"/>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a:t>How many PWA </a:t>
            </a:r>
            <a:r>
              <a:rPr lang="en-US" sz="1904" dirty="0"/>
              <a:t>instances per tenant?</a:t>
            </a:r>
          </a:p>
        </p:txBody>
      </p:sp>
      <p:sp>
        <p:nvSpPr>
          <p:cNvPr id="17" name="Oval 16"/>
          <p:cNvSpPr/>
          <p:nvPr/>
        </p:nvSpPr>
        <p:spPr>
          <a:xfrm>
            <a:off x="458602" y="1089241"/>
            <a:ext cx="4233240" cy="4122437"/>
          </a:xfrm>
          <a:prstGeom prst="ellipse">
            <a:avLst/>
          </a:prstGeom>
          <a:solidFill>
            <a:srgbClr val="107C10"/>
          </a:solidFill>
          <a:ln>
            <a:solidFill>
              <a:srgbClr val="107C1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48" dirty="0"/>
          </a:p>
        </p:txBody>
      </p:sp>
      <p:sp>
        <p:nvSpPr>
          <p:cNvPr id="19" name="TextBox 18"/>
          <p:cNvSpPr txBox="1"/>
          <p:nvPr/>
        </p:nvSpPr>
        <p:spPr>
          <a:xfrm rot="20706863">
            <a:off x="667485" y="3210876"/>
            <a:ext cx="4172788" cy="1473480"/>
          </a:xfrm>
          <a:prstGeom prst="rect">
            <a:avLst/>
          </a:prstGeom>
          <a:solidFill>
            <a:srgbClr val="00188F"/>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8975" dirty="0">
                <a:latin typeface="Arial Rounded MT Bold" panose="020F0704030504030204" pitchFamily="34" charset="0"/>
              </a:rPr>
              <a:t>TRIVIA</a:t>
            </a:r>
          </a:p>
        </p:txBody>
      </p:sp>
      <p:sp>
        <p:nvSpPr>
          <p:cNvPr id="18" name="TextBox 17"/>
          <p:cNvSpPr txBox="1"/>
          <p:nvPr/>
        </p:nvSpPr>
        <p:spPr>
          <a:xfrm>
            <a:off x="-646298" y="1448401"/>
            <a:ext cx="6443037" cy="1934119"/>
          </a:xfrm>
          <a:prstGeom prst="rect">
            <a:avLst/>
          </a:prstGeom>
          <a:noFill/>
        </p:spPr>
        <p:txBody>
          <a:bodyPr wrap="square" rtlCol="0">
            <a:spAutoFit/>
          </a:bodyPr>
          <a:lstStyle/>
          <a:p>
            <a:pPr algn="ctr"/>
            <a:r>
              <a:rPr lang="en-US" sz="5984" dirty="0">
                <a:ln w="0">
                  <a:solidFill>
                    <a:srgbClr val="008272"/>
                  </a:solidFill>
                </a:ln>
                <a:solidFill>
                  <a:schemeClr val="bg1"/>
                </a:solidFill>
                <a:effectLst>
                  <a:outerShdw blurRad="38100" dist="19050" dir="2700000" algn="tl" rotWithShape="0">
                    <a:schemeClr val="dk1">
                      <a:alpha val="40000"/>
                    </a:schemeClr>
                  </a:outerShdw>
                </a:effectLst>
                <a:latin typeface="Ravie" panose="04040805050809020602" pitchFamily="82" charset="0"/>
              </a:rPr>
              <a:t>PROJECT </a:t>
            </a:r>
          </a:p>
          <a:p>
            <a:pPr algn="ctr"/>
            <a:r>
              <a:rPr lang="en-US" sz="5984" dirty="0">
                <a:ln w="0">
                  <a:solidFill>
                    <a:srgbClr val="008272"/>
                  </a:solidFill>
                </a:ln>
                <a:solidFill>
                  <a:schemeClr val="bg1"/>
                </a:solidFill>
                <a:effectLst>
                  <a:outerShdw blurRad="38100" dist="19050" dir="2700000" algn="tl" rotWithShape="0">
                    <a:schemeClr val="dk1">
                      <a:alpha val="40000"/>
                    </a:schemeClr>
                  </a:outerShdw>
                </a:effectLst>
                <a:latin typeface="Ravie" panose="04040805050809020602" pitchFamily="82" charset="0"/>
              </a:rPr>
              <a:t>ONLINE</a:t>
            </a:r>
          </a:p>
        </p:txBody>
      </p:sp>
      <p:sp>
        <p:nvSpPr>
          <p:cNvPr id="21" name="Rectangle 20"/>
          <p:cNvSpPr/>
          <p:nvPr/>
        </p:nvSpPr>
        <p:spPr>
          <a:xfrm>
            <a:off x="7779173" y="2507103"/>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How much storage per PWA instance?</a:t>
            </a:r>
          </a:p>
          <a:p>
            <a:pPr algn="ctr"/>
            <a:r>
              <a:rPr lang="en-US" sz="4896" b="1" dirty="0">
                <a:solidFill>
                  <a:srgbClr val="00188F"/>
                </a:solidFill>
              </a:rPr>
              <a:t>10GB</a:t>
            </a:r>
            <a:endParaRPr lang="en-US" sz="1632" b="1" dirty="0">
              <a:solidFill>
                <a:srgbClr val="00188F"/>
              </a:solidFill>
            </a:endParaRPr>
          </a:p>
        </p:txBody>
      </p:sp>
      <p:sp>
        <p:nvSpPr>
          <p:cNvPr id="22" name="Rectangle 21"/>
          <p:cNvSpPr/>
          <p:nvPr/>
        </p:nvSpPr>
        <p:spPr>
          <a:xfrm>
            <a:off x="7771066" y="2513729"/>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a:t>How much storage per PWA instance?</a:t>
            </a:r>
          </a:p>
        </p:txBody>
      </p:sp>
      <p:sp>
        <p:nvSpPr>
          <p:cNvPr id="20" name="Rectangle 19"/>
          <p:cNvSpPr/>
          <p:nvPr/>
        </p:nvSpPr>
        <p:spPr>
          <a:xfrm>
            <a:off x="9999266" y="2507103"/>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What is the financially-backed uptime guarantee?</a:t>
            </a:r>
          </a:p>
          <a:p>
            <a:pPr algn="ctr"/>
            <a:r>
              <a:rPr lang="en-US" sz="4400" b="1" dirty="0" smtClean="0">
                <a:solidFill>
                  <a:srgbClr val="00188F"/>
                </a:solidFill>
              </a:rPr>
              <a:t>99.9%</a:t>
            </a:r>
            <a:endParaRPr lang="en-US" sz="1400" b="1" dirty="0">
              <a:solidFill>
                <a:srgbClr val="00188F"/>
              </a:solidFill>
            </a:endParaRPr>
          </a:p>
        </p:txBody>
      </p:sp>
      <p:sp>
        <p:nvSpPr>
          <p:cNvPr id="24" name="Rectangle 23"/>
          <p:cNvSpPr/>
          <p:nvPr/>
        </p:nvSpPr>
        <p:spPr>
          <a:xfrm>
            <a:off x="9999266" y="2513728"/>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smtClean="0"/>
              <a:t>What is the </a:t>
            </a:r>
            <a:r>
              <a:rPr lang="en-US" sz="2000" dirty="0"/>
              <a:t>financially-backed </a:t>
            </a:r>
            <a:r>
              <a:rPr lang="en-US" sz="2000" dirty="0" smtClean="0"/>
              <a:t>uptime guarantee?</a:t>
            </a:r>
            <a:endParaRPr lang="en-US" sz="1904" dirty="0"/>
          </a:p>
        </p:txBody>
      </p:sp>
      <p:sp>
        <p:nvSpPr>
          <p:cNvPr id="23" name="Rectangle 22"/>
          <p:cNvSpPr/>
          <p:nvPr/>
        </p:nvSpPr>
        <p:spPr>
          <a:xfrm>
            <a:off x="7771067" y="4713272"/>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Is Project Online FedRAMP Compliant?</a:t>
            </a:r>
          </a:p>
          <a:p>
            <a:pPr algn="ctr"/>
            <a:r>
              <a:rPr lang="en-US" sz="4896" b="1" dirty="0" smtClean="0">
                <a:solidFill>
                  <a:srgbClr val="00188F"/>
                </a:solidFill>
                <a:hlinkClick r:id="rId3"/>
              </a:rPr>
              <a:t>Yes</a:t>
            </a:r>
            <a:endParaRPr lang="en-US" sz="1632" b="1" dirty="0">
              <a:solidFill>
                <a:srgbClr val="00188F"/>
              </a:solidFill>
            </a:endParaRPr>
          </a:p>
        </p:txBody>
      </p:sp>
      <p:sp>
        <p:nvSpPr>
          <p:cNvPr id="25" name="Rectangle 24"/>
          <p:cNvSpPr/>
          <p:nvPr/>
        </p:nvSpPr>
        <p:spPr>
          <a:xfrm>
            <a:off x="7771066" y="4709689"/>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smtClean="0"/>
              <a:t>Is Project Online FedRAMP Compliant?</a:t>
            </a:r>
            <a:endParaRPr lang="en-US" sz="1904" dirty="0"/>
          </a:p>
        </p:txBody>
      </p:sp>
      <p:sp>
        <p:nvSpPr>
          <p:cNvPr id="26" name="Rectangle 25"/>
          <p:cNvSpPr/>
          <p:nvPr/>
        </p:nvSpPr>
        <p:spPr>
          <a:xfrm>
            <a:off x="5542865" y="4710181"/>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Where does the admin learn about issues?</a:t>
            </a:r>
          </a:p>
          <a:p>
            <a:pPr algn="ctr"/>
            <a:r>
              <a:rPr lang="en-US" sz="3200" b="1" dirty="0" smtClean="0">
                <a:solidFill>
                  <a:srgbClr val="00188F"/>
                </a:solidFill>
              </a:rPr>
              <a:t>Message Center</a:t>
            </a:r>
            <a:endParaRPr lang="en-US" sz="1050" b="1" dirty="0">
              <a:solidFill>
                <a:srgbClr val="00188F"/>
              </a:solidFill>
            </a:endParaRPr>
          </a:p>
        </p:txBody>
      </p:sp>
      <p:sp>
        <p:nvSpPr>
          <p:cNvPr id="27" name="Rectangle 26"/>
          <p:cNvSpPr/>
          <p:nvPr/>
        </p:nvSpPr>
        <p:spPr>
          <a:xfrm>
            <a:off x="5540002" y="4706939"/>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smtClean="0"/>
              <a:t>Where does the admin learn about issues?</a:t>
            </a:r>
            <a:endParaRPr lang="en-US" sz="1904" dirty="0"/>
          </a:p>
        </p:txBody>
      </p:sp>
      <p:sp>
        <p:nvSpPr>
          <p:cNvPr id="28" name="Rectangle 27"/>
          <p:cNvSpPr/>
          <p:nvPr/>
        </p:nvSpPr>
        <p:spPr>
          <a:xfrm>
            <a:off x="10002131" y="4745903"/>
            <a:ext cx="1865207" cy="1865207"/>
          </a:xfrm>
          <a:prstGeom prst="rect">
            <a:avLst/>
          </a:prstGeom>
          <a:ln>
            <a:solidFill>
              <a:srgbClr val="00188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96" dirty="0">
                <a:solidFill>
                  <a:srgbClr val="00188F"/>
                </a:solidFill>
              </a:rPr>
              <a:t>Where to learn about future updates?</a:t>
            </a:r>
          </a:p>
          <a:p>
            <a:pPr algn="ctr"/>
            <a:endParaRPr lang="en-US" sz="1496" dirty="0">
              <a:solidFill>
                <a:srgbClr val="00188F"/>
              </a:solidFill>
            </a:endParaRPr>
          </a:p>
          <a:p>
            <a:pPr algn="ctr"/>
            <a:r>
              <a:rPr lang="en-US" sz="1100" dirty="0">
                <a:hlinkClick r:id="rId4"/>
              </a:rPr>
              <a:t>http://office.com/roadmap</a:t>
            </a:r>
            <a:r>
              <a:rPr lang="en-US" sz="1100" dirty="0"/>
              <a:t> </a:t>
            </a:r>
          </a:p>
          <a:p>
            <a:pPr algn="ctr"/>
            <a:endParaRPr lang="en-US" sz="1632" b="1" dirty="0">
              <a:solidFill>
                <a:srgbClr val="00188F"/>
              </a:solidFill>
            </a:endParaRPr>
          </a:p>
        </p:txBody>
      </p:sp>
      <p:sp>
        <p:nvSpPr>
          <p:cNvPr id="29" name="Rectangle 28"/>
          <p:cNvSpPr/>
          <p:nvPr/>
        </p:nvSpPr>
        <p:spPr>
          <a:xfrm>
            <a:off x="10002063" y="4739278"/>
            <a:ext cx="1865207" cy="1865207"/>
          </a:xfrm>
          <a:prstGeom prst="rect">
            <a:avLst/>
          </a:prstGeom>
          <a:solidFill>
            <a:srgbClr val="00188F"/>
          </a:solidFill>
          <a:ln>
            <a:solidFill>
              <a:srgbClr val="00188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4" dirty="0" smtClean="0"/>
              <a:t>Where to learn about future updates?</a:t>
            </a:r>
            <a:endParaRPr lang="en-US" sz="1904" dirty="0"/>
          </a:p>
        </p:txBody>
      </p:sp>
    </p:spTree>
    <p:extLst>
      <p:ext uri="{BB962C8B-B14F-4D97-AF65-F5344CB8AC3E}">
        <p14:creationId xmlns:p14="http://schemas.microsoft.com/office/powerpoint/2010/main" val="211741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500" tmFilter="0, 0; .2, .5; .8, .5; 1, 0"/>
                                        <p:tgtEl>
                                          <p:spTgt spid="19"/>
                                        </p:tgtEl>
                                      </p:cBhvr>
                                    </p:animEffect>
                                    <p:animScale>
                                      <p:cBhvr>
                                        <p:cTn id="14" dur="250" autoRev="1" fill="hold"/>
                                        <p:tgtEl>
                                          <p:spTgt spid="1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grpId="0" nodeType="clickEffect">
                                  <p:stCondLst>
                                    <p:cond delay="0"/>
                                  </p:stCondLst>
                                  <p:childTnLst>
                                    <p:anim calcmode="lin" valueType="num">
                                      <p:cBhvr>
                                        <p:cTn id="18" dur="1000"/>
                                        <p:tgtEl>
                                          <p:spTgt spid="2"/>
                                        </p:tgtEl>
                                        <p:attrNameLst>
                                          <p:attrName>ppt_w</p:attrName>
                                        </p:attrNameLst>
                                      </p:cBhvr>
                                      <p:tavLst>
                                        <p:tav tm="0">
                                          <p:val>
                                            <p:strVal val="ppt_w"/>
                                          </p:val>
                                        </p:tav>
                                        <p:tav tm="100000">
                                          <p:val>
                                            <p:fltVal val="0"/>
                                          </p:val>
                                        </p:tav>
                                      </p:tavLst>
                                    </p:anim>
                                    <p:anim calcmode="lin" valueType="num">
                                      <p:cBhvr>
                                        <p:cTn id="19" dur="1000"/>
                                        <p:tgtEl>
                                          <p:spTgt spid="2"/>
                                        </p:tgtEl>
                                        <p:attrNameLst>
                                          <p:attrName>ppt_h</p:attrName>
                                        </p:attrNameLst>
                                      </p:cBhvr>
                                      <p:tavLst>
                                        <p:tav tm="0">
                                          <p:val>
                                            <p:strVal val="ppt_h"/>
                                          </p:val>
                                        </p:tav>
                                        <p:tav tm="100000">
                                          <p:val>
                                            <p:fltVal val="0"/>
                                          </p:val>
                                        </p:tav>
                                      </p:tavLst>
                                    </p:anim>
                                    <p:anim calcmode="lin" valueType="num">
                                      <p:cBhvr>
                                        <p:cTn id="20" dur="1000"/>
                                        <p:tgtEl>
                                          <p:spTgt spid="2"/>
                                        </p:tgtEl>
                                        <p:attrNameLst>
                                          <p:attrName>style.rotation</p:attrName>
                                        </p:attrNameLst>
                                      </p:cBhvr>
                                      <p:tavLst>
                                        <p:tav tm="0">
                                          <p:val>
                                            <p:fltVal val="0"/>
                                          </p:val>
                                        </p:tav>
                                        <p:tav tm="100000">
                                          <p:val>
                                            <p:fltVal val="90"/>
                                          </p:val>
                                        </p:tav>
                                      </p:tavLst>
                                    </p:anim>
                                    <p:animEffect transition="out" filter="fade">
                                      <p:cBhvr>
                                        <p:cTn id="21" dur="1000"/>
                                        <p:tgtEl>
                                          <p:spTgt spid="2"/>
                                        </p:tgtEl>
                                      </p:cBhvr>
                                    </p:animEffect>
                                    <p:set>
                                      <p:cBhvr>
                                        <p:cTn id="22" dur="1" fill="hold">
                                          <p:stCondLst>
                                            <p:cond delay="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8"/>
                                        </p:tgtEl>
                                        <p:attrNameLst>
                                          <p:attrName>ppt_w</p:attrName>
                                        </p:attrNameLst>
                                      </p:cBhvr>
                                      <p:tavLst>
                                        <p:tav tm="0">
                                          <p:val>
                                            <p:strVal val="ppt_w"/>
                                          </p:val>
                                        </p:tav>
                                        <p:tav tm="100000">
                                          <p:val>
                                            <p:fltVal val="0"/>
                                          </p:val>
                                        </p:tav>
                                      </p:tavLst>
                                    </p:anim>
                                    <p:anim calcmode="lin" valueType="num">
                                      <p:cBhvr>
                                        <p:cTn id="27" dur="1000"/>
                                        <p:tgtEl>
                                          <p:spTgt spid="8"/>
                                        </p:tgtEl>
                                        <p:attrNameLst>
                                          <p:attrName>ppt_h</p:attrName>
                                        </p:attrNameLst>
                                      </p:cBhvr>
                                      <p:tavLst>
                                        <p:tav tm="0">
                                          <p:val>
                                            <p:strVal val="ppt_h"/>
                                          </p:val>
                                        </p:tav>
                                        <p:tav tm="100000">
                                          <p:val>
                                            <p:fltVal val="0"/>
                                          </p:val>
                                        </p:tav>
                                      </p:tavLst>
                                    </p:anim>
                                    <p:anim calcmode="lin" valueType="num">
                                      <p:cBhvr>
                                        <p:cTn id="28" dur="1000"/>
                                        <p:tgtEl>
                                          <p:spTgt spid="8"/>
                                        </p:tgtEl>
                                        <p:attrNameLst>
                                          <p:attrName>style.rotation</p:attrName>
                                        </p:attrNameLst>
                                      </p:cBhvr>
                                      <p:tavLst>
                                        <p:tav tm="0">
                                          <p:val>
                                            <p:fltVal val="0"/>
                                          </p:val>
                                        </p:tav>
                                        <p:tav tm="100000">
                                          <p:val>
                                            <p:fltVal val="90"/>
                                          </p:val>
                                        </p:tav>
                                      </p:tavLst>
                                    </p:anim>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grpId="0" nodeType="clickEffect">
                                  <p:stCondLst>
                                    <p:cond delay="0"/>
                                  </p:stCondLst>
                                  <p:childTnLst>
                                    <p:anim calcmode="lin" valueType="num">
                                      <p:cBhvr>
                                        <p:cTn id="34" dur="1000"/>
                                        <p:tgtEl>
                                          <p:spTgt spid="7"/>
                                        </p:tgtEl>
                                        <p:attrNameLst>
                                          <p:attrName>ppt_w</p:attrName>
                                        </p:attrNameLst>
                                      </p:cBhvr>
                                      <p:tavLst>
                                        <p:tav tm="0">
                                          <p:val>
                                            <p:strVal val="ppt_w"/>
                                          </p:val>
                                        </p:tav>
                                        <p:tav tm="100000">
                                          <p:val>
                                            <p:fltVal val="0"/>
                                          </p:val>
                                        </p:tav>
                                      </p:tavLst>
                                    </p:anim>
                                    <p:anim calcmode="lin" valueType="num">
                                      <p:cBhvr>
                                        <p:cTn id="35" dur="1000"/>
                                        <p:tgtEl>
                                          <p:spTgt spid="7"/>
                                        </p:tgtEl>
                                        <p:attrNameLst>
                                          <p:attrName>ppt_h</p:attrName>
                                        </p:attrNameLst>
                                      </p:cBhvr>
                                      <p:tavLst>
                                        <p:tav tm="0">
                                          <p:val>
                                            <p:strVal val="ppt_h"/>
                                          </p:val>
                                        </p:tav>
                                        <p:tav tm="100000">
                                          <p:val>
                                            <p:fltVal val="0"/>
                                          </p:val>
                                        </p:tav>
                                      </p:tavLst>
                                    </p:anim>
                                    <p:anim calcmode="lin" valueType="num">
                                      <p:cBhvr>
                                        <p:cTn id="36" dur="1000"/>
                                        <p:tgtEl>
                                          <p:spTgt spid="7"/>
                                        </p:tgtEl>
                                        <p:attrNameLst>
                                          <p:attrName>style.rotation</p:attrName>
                                        </p:attrNameLst>
                                      </p:cBhvr>
                                      <p:tavLst>
                                        <p:tav tm="0">
                                          <p:val>
                                            <p:fltVal val="0"/>
                                          </p:val>
                                        </p:tav>
                                        <p:tav tm="100000">
                                          <p:val>
                                            <p:fltVal val="90"/>
                                          </p:val>
                                        </p:tav>
                                      </p:tavLst>
                                    </p:anim>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9"/>
                                        </p:tgtEl>
                                        <p:attrNameLst>
                                          <p:attrName>ppt_w</p:attrName>
                                        </p:attrNameLst>
                                      </p:cBhvr>
                                      <p:tavLst>
                                        <p:tav tm="0">
                                          <p:val>
                                            <p:strVal val="ppt_w"/>
                                          </p:val>
                                        </p:tav>
                                        <p:tav tm="100000">
                                          <p:val>
                                            <p:fltVal val="0"/>
                                          </p:val>
                                        </p:tav>
                                      </p:tavLst>
                                    </p:anim>
                                    <p:anim calcmode="lin" valueType="num">
                                      <p:cBhvr>
                                        <p:cTn id="43" dur="1000"/>
                                        <p:tgtEl>
                                          <p:spTgt spid="9"/>
                                        </p:tgtEl>
                                        <p:attrNameLst>
                                          <p:attrName>ppt_h</p:attrName>
                                        </p:attrNameLst>
                                      </p:cBhvr>
                                      <p:tavLst>
                                        <p:tav tm="0">
                                          <p:val>
                                            <p:strVal val="ppt_h"/>
                                          </p:val>
                                        </p:tav>
                                        <p:tav tm="100000">
                                          <p:val>
                                            <p:fltVal val="0"/>
                                          </p:val>
                                        </p:tav>
                                      </p:tavLst>
                                    </p:anim>
                                    <p:anim calcmode="lin" valueType="num">
                                      <p:cBhvr>
                                        <p:cTn id="44" dur="1000"/>
                                        <p:tgtEl>
                                          <p:spTgt spid="9"/>
                                        </p:tgtEl>
                                        <p:attrNameLst>
                                          <p:attrName>style.rotation</p:attrName>
                                        </p:attrNameLst>
                                      </p:cBhvr>
                                      <p:tavLst>
                                        <p:tav tm="0">
                                          <p:val>
                                            <p:fltVal val="0"/>
                                          </p:val>
                                        </p:tav>
                                        <p:tav tm="100000">
                                          <p:val>
                                            <p:fltVal val="90"/>
                                          </p:val>
                                        </p:tav>
                                      </p:tavLst>
                                    </p:anim>
                                    <p:animEffect transition="out" filter="fade">
                                      <p:cBhvr>
                                        <p:cTn id="45" dur="1000"/>
                                        <p:tgtEl>
                                          <p:spTgt spid="9"/>
                                        </p:tgtEl>
                                      </p:cBhvr>
                                    </p:animEffect>
                                    <p:set>
                                      <p:cBhvr>
                                        <p:cTn id="46" dur="1" fill="hold">
                                          <p:stCondLst>
                                            <p:cond delay="9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0" nodeType="clickEffect">
                                  <p:stCondLst>
                                    <p:cond delay="0"/>
                                  </p:stCondLst>
                                  <p:childTnLst>
                                    <p:anim calcmode="lin" valueType="num">
                                      <p:cBhvr>
                                        <p:cTn id="50" dur="1000"/>
                                        <p:tgtEl>
                                          <p:spTgt spid="12"/>
                                        </p:tgtEl>
                                        <p:attrNameLst>
                                          <p:attrName>ppt_w</p:attrName>
                                        </p:attrNameLst>
                                      </p:cBhvr>
                                      <p:tavLst>
                                        <p:tav tm="0">
                                          <p:val>
                                            <p:strVal val="ppt_w"/>
                                          </p:val>
                                        </p:tav>
                                        <p:tav tm="100000">
                                          <p:val>
                                            <p:fltVal val="0"/>
                                          </p:val>
                                        </p:tav>
                                      </p:tavLst>
                                    </p:anim>
                                    <p:anim calcmode="lin" valueType="num">
                                      <p:cBhvr>
                                        <p:cTn id="51" dur="1000"/>
                                        <p:tgtEl>
                                          <p:spTgt spid="12"/>
                                        </p:tgtEl>
                                        <p:attrNameLst>
                                          <p:attrName>ppt_h</p:attrName>
                                        </p:attrNameLst>
                                      </p:cBhvr>
                                      <p:tavLst>
                                        <p:tav tm="0">
                                          <p:val>
                                            <p:strVal val="ppt_h"/>
                                          </p:val>
                                        </p:tav>
                                        <p:tav tm="100000">
                                          <p:val>
                                            <p:fltVal val="0"/>
                                          </p:val>
                                        </p:tav>
                                      </p:tavLst>
                                    </p:anim>
                                    <p:anim calcmode="lin" valueType="num">
                                      <p:cBhvr>
                                        <p:cTn id="52" dur="1000"/>
                                        <p:tgtEl>
                                          <p:spTgt spid="12"/>
                                        </p:tgtEl>
                                        <p:attrNameLst>
                                          <p:attrName>style.rotation</p:attrName>
                                        </p:attrNameLst>
                                      </p:cBhvr>
                                      <p:tavLst>
                                        <p:tav tm="0">
                                          <p:val>
                                            <p:fltVal val="0"/>
                                          </p:val>
                                        </p:tav>
                                        <p:tav tm="100000">
                                          <p:val>
                                            <p:fltVal val="90"/>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14"/>
                                        </p:tgtEl>
                                        <p:attrNameLst>
                                          <p:attrName>ppt_w</p:attrName>
                                        </p:attrNameLst>
                                      </p:cBhvr>
                                      <p:tavLst>
                                        <p:tav tm="0">
                                          <p:val>
                                            <p:strVal val="ppt_w"/>
                                          </p:val>
                                        </p:tav>
                                        <p:tav tm="100000">
                                          <p:val>
                                            <p:fltVal val="0"/>
                                          </p:val>
                                        </p:tav>
                                      </p:tavLst>
                                    </p:anim>
                                    <p:anim calcmode="lin" valueType="num">
                                      <p:cBhvr>
                                        <p:cTn id="59" dur="1000"/>
                                        <p:tgtEl>
                                          <p:spTgt spid="14"/>
                                        </p:tgtEl>
                                        <p:attrNameLst>
                                          <p:attrName>ppt_h</p:attrName>
                                        </p:attrNameLst>
                                      </p:cBhvr>
                                      <p:tavLst>
                                        <p:tav tm="0">
                                          <p:val>
                                            <p:strVal val="ppt_h"/>
                                          </p:val>
                                        </p:tav>
                                        <p:tav tm="100000">
                                          <p:val>
                                            <p:fltVal val="0"/>
                                          </p:val>
                                        </p:tav>
                                      </p:tavLst>
                                    </p:anim>
                                    <p:anim calcmode="lin" valueType="num">
                                      <p:cBhvr>
                                        <p:cTn id="60" dur="1000"/>
                                        <p:tgtEl>
                                          <p:spTgt spid="14"/>
                                        </p:tgtEl>
                                        <p:attrNameLst>
                                          <p:attrName>style.rotation</p:attrName>
                                        </p:attrNameLst>
                                      </p:cBhvr>
                                      <p:tavLst>
                                        <p:tav tm="0">
                                          <p:val>
                                            <p:fltVal val="0"/>
                                          </p:val>
                                        </p:tav>
                                        <p:tav tm="100000">
                                          <p:val>
                                            <p:fltVal val="90"/>
                                          </p:val>
                                        </p:tav>
                                      </p:tavLst>
                                    </p:anim>
                                    <p:animEffect transition="out" filter="fade">
                                      <p:cBhvr>
                                        <p:cTn id="61" dur="1000"/>
                                        <p:tgtEl>
                                          <p:spTgt spid="14"/>
                                        </p:tgtEl>
                                      </p:cBhvr>
                                    </p:animEffect>
                                    <p:set>
                                      <p:cBhvr>
                                        <p:cTn id="62" dur="1" fill="hold">
                                          <p:stCondLst>
                                            <p:cond delay="9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grpId="0" nodeType="clickEffect">
                                  <p:stCondLst>
                                    <p:cond delay="0"/>
                                  </p:stCondLst>
                                  <p:childTnLst>
                                    <p:anim calcmode="lin" valueType="num">
                                      <p:cBhvr>
                                        <p:cTn id="66" dur="1000"/>
                                        <p:tgtEl>
                                          <p:spTgt spid="22"/>
                                        </p:tgtEl>
                                        <p:attrNameLst>
                                          <p:attrName>ppt_w</p:attrName>
                                        </p:attrNameLst>
                                      </p:cBhvr>
                                      <p:tavLst>
                                        <p:tav tm="0">
                                          <p:val>
                                            <p:strVal val="ppt_w"/>
                                          </p:val>
                                        </p:tav>
                                        <p:tav tm="100000">
                                          <p:val>
                                            <p:fltVal val="0"/>
                                          </p:val>
                                        </p:tav>
                                      </p:tavLst>
                                    </p:anim>
                                    <p:anim calcmode="lin" valueType="num">
                                      <p:cBhvr>
                                        <p:cTn id="67" dur="1000"/>
                                        <p:tgtEl>
                                          <p:spTgt spid="22"/>
                                        </p:tgtEl>
                                        <p:attrNameLst>
                                          <p:attrName>ppt_h</p:attrName>
                                        </p:attrNameLst>
                                      </p:cBhvr>
                                      <p:tavLst>
                                        <p:tav tm="0">
                                          <p:val>
                                            <p:strVal val="ppt_h"/>
                                          </p:val>
                                        </p:tav>
                                        <p:tav tm="100000">
                                          <p:val>
                                            <p:fltVal val="0"/>
                                          </p:val>
                                        </p:tav>
                                      </p:tavLst>
                                    </p:anim>
                                    <p:anim calcmode="lin" valueType="num">
                                      <p:cBhvr>
                                        <p:cTn id="68" dur="1000"/>
                                        <p:tgtEl>
                                          <p:spTgt spid="22"/>
                                        </p:tgtEl>
                                        <p:attrNameLst>
                                          <p:attrName>style.rotation</p:attrName>
                                        </p:attrNameLst>
                                      </p:cBhvr>
                                      <p:tavLst>
                                        <p:tav tm="0">
                                          <p:val>
                                            <p:fltVal val="0"/>
                                          </p:val>
                                        </p:tav>
                                        <p:tav tm="100000">
                                          <p:val>
                                            <p:fltVal val="90"/>
                                          </p:val>
                                        </p:tav>
                                      </p:tavLst>
                                    </p:anim>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grpId="0" nodeType="clickEffect">
                                  <p:stCondLst>
                                    <p:cond delay="0"/>
                                  </p:stCondLst>
                                  <p:childTnLst>
                                    <p:anim calcmode="lin" valueType="num">
                                      <p:cBhvr>
                                        <p:cTn id="74" dur="1000"/>
                                        <p:tgtEl>
                                          <p:spTgt spid="24"/>
                                        </p:tgtEl>
                                        <p:attrNameLst>
                                          <p:attrName>ppt_w</p:attrName>
                                        </p:attrNameLst>
                                      </p:cBhvr>
                                      <p:tavLst>
                                        <p:tav tm="0">
                                          <p:val>
                                            <p:strVal val="ppt_w"/>
                                          </p:val>
                                        </p:tav>
                                        <p:tav tm="100000">
                                          <p:val>
                                            <p:fltVal val="0"/>
                                          </p:val>
                                        </p:tav>
                                      </p:tavLst>
                                    </p:anim>
                                    <p:anim calcmode="lin" valueType="num">
                                      <p:cBhvr>
                                        <p:cTn id="75" dur="1000"/>
                                        <p:tgtEl>
                                          <p:spTgt spid="24"/>
                                        </p:tgtEl>
                                        <p:attrNameLst>
                                          <p:attrName>ppt_h</p:attrName>
                                        </p:attrNameLst>
                                      </p:cBhvr>
                                      <p:tavLst>
                                        <p:tav tm="0">
                                          <p:val>
                                            <p:strVal val="ppt_h"/>
                                          </p:val>
                                        </p:tav>
                                        <p:tav tm="100000">
                                          <p:val>
                                            <p:fltVal val="0"/>
                                          </p:val>
                                        </p:tav>
                                      </p:tavLst>
                                    </p:anim>
                                    <p:anim calcmode="lin" valueType="num">
                                      <p:cBhvr>
                                        <p:cTn id="76" dur="1000"/>
                                        <p:tgtEl>
                                          <p:spTgt spid="24"/>
                                        </p:tgtEl>
                                        <p:attrNameLst>
                                          <p:attrName>style.rotation</p:attrName>
                                        </p:attrNameLst>
                                      </p:cBhvr>
                                      <p:tavLst>
                                        <p:tav tm="0">
                                          <p:val>
                                            <p:fltVal val="0"/>
                                          </p:val>
                                        </p:tav>
                                        <p:tav tm="100000">
                                          <p:val>
                                            <p:fltVal val="90"/>
                                          </p:val>
                                        </p:tav>
                                      </p:tavLst>
                                    </p:anim>
                                    <p:animEffect transition="out" filter="fade">
                                      <p:cBhvr>
                                        <p:cTn id="77" dur="1000"/>
                                        <p:tgtEl>
                                          <p:spTgt spid="24"/>
                                        </p:tgtEl>
                                      </p:cBhvr>
                                    </p:animEffect>
                                    <p:set>
                                      <p:cBhvr>
                                        <p:cTn id="78" dur="1" fill="hold">
                                          <p:stCondLst>
                                            <p:cond delay="999"/>
                                          </p:stCondLst>
                                        </p:cTn>
                                        <p:tgtEl>
                                          <p:spTgt spid="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1" presetClass="exit" presetSubtype="0" fill="hold" grpId="0" nodeType="clickEffect">
                                  <p:stCondLst>
                                    <p:cond delay="0"/>
                                  </p:stCondLst>
                                  <p:childTnLst>
                                    <p:anim calcmode="lin" valueType="num">
                                      <p:cBhvr>
                                        <p:cTn id="82" dur="1000"/>
                                        <p:tgtEl>
                                          <p:spTgt spid="27"/>
                                        </p:tgtEl>
                                        <p:attrNameLst>
                                          <p:attrName>ppt_w</p:attrName>
                                        </p:attrNameLst>
                                      </p:cBhvr>
                                      <p:tavLst>
                                        <p:tav tm="0">
                                          <p:val>
                                            <p:strVal val="ppt_w"/>
                                          </p:val>
                                        </p:tav>
                                        <p:tav tm="100000">
                                          <p:val>
                                            <p:fltVal val="0"/>
                                          </p:val>
                                        </p:tav>
                                      </p:tavLst>
                                    </p:anim>
                                    <p:anim calcmode="lin" valueType="num">
                                      <p:cBhvr>
                                        <p:cTn id="83" dur="1000"/>
                                        <p:tgtEl>
                                          <p:spTgt spid="27"/>
                                        </p:tgtEl>
                                        <p:attrNameLst>
                                          <p:attrName>ppt_h</p:attrName>
                                        </p:attrNameLst>
                                      </p:cBhvr>
                                      <p:tavLst>
                                        <p:tav tm="0">
                                          <p:val>
                                            <p:strVal val="ppt_h"/>
                                          </p:val>
                                        </p:tav>
                                        <p:tav tm="100000">
                                          <p:val>
                                            <p:fltVal val="0"/>
                                          </p:val>
                                        </p:tav>
                                      </p:tavLst>
                                    </p:anim>
                                    <p:anim calcmode="lin" valueType="num">
                                      <p:cBhvr>
                                        <p:cTn id="84" dur="1000"/>
                                        <p:tgtEl>
                                          <p:spTgt spid="27"/>
                                        </p:tgtEl>
                                        <p:attrNameLst>
                                          <p:attrName>style.rotation</p:attrName>
                                        </p:attrNameLst>
                                      </p:cBhvr>
                                      <p:tavLst>
                                        <p:tav tm="0">
                                          <p:val>
                                            <p:fltVal val="0"/>
                                          </p:val>
                                        </p:tav>
                                        <p:tav tm="100000">
                                          <p:val>
                                            <p:fltVal val="90"/>
                                          </p:val>
                                        </p:tav>
                                      </p:tavLst>
                                    </p:anim>
                                    <p:animEffect transition="out" filter="fade">
                                      <p:cBhvr>
                                        <p:cTn id="85" dur="1000"/>
                                        <p:tgtEl>
                                          <p:spTgt spid="27"/>
                                        </p:tgtEl>
                                      </p:cBhvr>
                                    </p:animEffect>
                                    <p:set>
                                      <p:cBhvr>
                                        <p:cTn id="86" dur="1" fill="hold">
                                          <p:stCondLst>
                                            <p:cond delay="999"/>
                                          </p:stCondLst>
                                        </p:cTn>
                                        <p:tgtEl>
                                          <p:spTgt spid="2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1" presetClass="exit" presetSubtype="0" fill="hold" grpId="0" nodeType="clickEffect">
                                  <p:stCondLst>
                                    <p:cond delay="0"/>
                                  </p:stCondLst>
                                  <p:childTnLst>
                                    <p:anim calcmode="lin" valueType="num">
                                      <p:cBhvr>
                                        <p:cTn id="90" dur="1000"/>
                                        <p:tgtEl>
                                          <p:spTgt spid="25"/>
                                        </p:tgtEl>
                                        <p:attrNameLst>
                                          <p:attrName>ppt_w</p:attrName>
                                        </p:attrNameLst>
                                      </p:cBhvr>
                                      <p:tavLst>
                                        <p:tav tm="0">
                                          <p:val>
                                            <p:strVal val="ppt_w"/>
                                          </p:val>
                                        </p:tav>
                                        <p:tav tm="100000">
                                          <p:val>
                                            <p:fltVal val="0"/>
                                          </p:val>
                                        </p:tav>
                                      </p:tavLst>
                                    </p:anim>
                                    <p:anim calcmode="lin" valueType="num">
                                      <p:cBhvr>
                                        <p:cTn id="91" dur="1000"/>
                                        <p:tgtEl>
                                          <p:spTgt spid="25"/>
                                        </p:tgtEl>
                                        <p:attrNameLst>
                                          <p:attrName>ppt_h</p:attrName>
                                        </p:attrNameLst>
                                      </p:cBhvr>
                                      <p:tavLst>
                                        <p:tav tm="0">
                                          <p:val>
                                            <p:strVal val="ppt_h"/>
                                          </p:val>
                                        </p:tav>
                                        <p:tav tm="100000">
                                          <p:val>
                                            <p:fltVal val="0"/>
                                          </p:val>
                                        </p:tav>
                                      </p:tavLst>
                                    </p:anim>
                                    <p:anim calcmode="lin" valueType="num">
                                      <p:cBhvr>
                                        <p:cTn id="92" dur="1000"/>
                                        <p:tgtEl>
                                          <p:spTgt spid="25"/>
                                        </p:tgtEl>
                                        <p:attrNameLst>
                                          <p:attrName>style.rotation</p:attrName>
                                        </p:attrNameLst>
                                      </p:cBhvr>
                                      <p:tavLst>
                                        <p:tav tm="0">
                                          <p:val>
                                            <p:fltVal val="0"/>
                                          </p:val>
                                        </p:tav>
                                        <p:tav tm="100000">
                                          <p:val>
                                            <p:fltVal val="90"/>
                                          </p:val>
                                        </p:tav>
                                      </p:tavLst>
                                    </p:anim>
                                    <p:animEffect transition="out" filter="fade">
                                      <p:cBhvr>
                                        <p:cTn id="93" dur="1000"/>
                                        <p:tgtEl>
                                          <p:spTgt spid="25"/>
                                        </p:tgtEl>
                                      </p:cBhvr>
                                    </p:animEffect>
                                    <p:set>
                                      <p:cBhvr>
                                        <p:cTn id="94" dur="1" fill="hold">
                                          <p:stCondLst>
                                            <p:cond delay="999"/>
                                          </p:stCondLst>
                                        </p:cTn>
                                        <p:tgtEl>
                                          <p:spTgt spid="2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1" presetClass="exit" presetSubtype="0" fill="hold" grpId="0" nodeType="clickEffect">
                                  <p:stCondLst>
                                    <p:cond delay="0"/>
                                  </p:stCondLst>
                                  <p:childTnLst>
                                    <p:anim calcmode="lin" valueType="num">
                                      <p:cBhvr>
                                        <p:cTn id="98" dur="1000"/>
                                        <p:tgtEl>
                                          <p:spTgt spid="29"/>
                                        </p:tgtEl>
                                        <p:attrNameLst>
                                          <p:attrName>ppt_w</p:attrName>
                                        </p:attrNameLst>
                                      </p:cBhvr>
                                      <p:tavLst>
                                        <p:tav tm="0">
                                          <p:val>
                                            <p:strVal val="ppt_w"/>
                                          </p:val>
                                        </p:tav>
                                        <p:tav tm="100000">
                                          <p:val>
                                            <p:fltVal val="0"/>
                                          </p:val>
                                        </p:tav>
                                      </p:tavLst>
                                    </p:anim>
                                    <p:anim calcmode="lin" valueType="num">
                                      <p:cBhvr>
                                        <p:cTn id="99" dur="1000"/>
                                        <p:tgtEl>
                                          <p:spTgt spid="29"/>
                                        </p:tgtEl>
                                        <p:attrNameLst>
                                          <p:attrName>ppt_h</p:attrName>
                                        </p:attrNameLst>
                                      </p:cBhvr>
                                      <p:tavLst>
                                        <p:tav tm="0">
                                          <p:val>
                                            <p:strVal val="ppt_h"/>
                                          </p:val>
                                        </p:tav>
                                        <p:tav tm="100000">
                                          <p:val>
                                            <p:fltVal val="0"/>
                                          </p:val>
                                        </p:tav>
                                      </p:tavLst>
                                    </p:anim>
                                    <p:anim calcmode="lin" valueType="num">
                                      <p:cBhvr>
                                        <p:cTn id="100" dur="1000"/>
                                        <p:tgtEl>
                                          <p:spTgt spid="29"/>
                                        </p:tgtEl>
                                        <p:attrNameLst>
                                          <p:attrName>style.rotation</p:attrName>
                                        </p:attrNameLst>
                                      </p:cBhvr>
                                      <p:tavLst>
                                        <p:tav tm="0">
                                          <p:val>
                                            <p:fltVal val="0"/>
                                          </p:val>
                                        </p:tav>
                                        <p:tav tm="100000">
                                          <p:val>
                                            <p:fltVal val="90"/>
                                          </p:val>
                                        </p:tav>
                                      </p:tavLst>
                                    </p:anim>
                                    <p:animEffect transition="out" filter="fade">
                                      <p:cBhvr>
                                        <p:cTn id="101" dur="1000"/>
                                        <p:tgtEl>
                                          <p:spTgt spid="29"/>
                                        </p:tgtEl>
                                      </p:cBhvr>
                                    </p:animEffect>
                                    <p:set>
                                      <p:cBhvr>
                                        <p:cTn id="102"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7" grpId="0" animBg="1"/>
      <p:bldP spid="8" grpId="0" animBg="1"/>
      <p:bldP spid="12" grpId="0" animBg="1"/>
      <p:bldP spid="14" grpId="0" animBg="1"/>
      <p:bldP spid="19" grpId="0" animBg="1"/>
      <p:bldP spid="19" grpId="1" animBg="1"/>
      <p:bldP spid="22" grpId="0" animBg="1"/>
      <p:bldP spid="24" grpId="0" animBg="1"/>
      <p:bldP spid="25" grpId="0" animBg="1"/>
      <p:bldP spid="2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a:t>
            </a:r>
          </a:p>
        </p:txBody>
      </p:sp>
      <p:sp>
        <p:nvSpPr>
          <p:cNvPr id="3" name="Text Placeholder 2"/>
          <p:cNvSpPr>
            <a:spLocks noGrp="1"/>
          </p:cNvSpPr>
          <p:nvPr>
            <p:ph type="body" sz="quarter" idx="10"/>
          </p:nvPr>
        </p:nvSpPr>
        <p:spPr>
          <a:xfrm>
            <a:off x="274638" y="1212850"/>
            <a:ext cx="11887200" cy="2769989"/>
          </a:xfrm>
        </p:spPr>
        <p:txBody>
          <a:bodyPr/>
          <a:lstStyle/>
          <a:p>
            <a:pPr lvl="0"/>
            <a:r>
              <a:rPr lang="en-US" u="sng" dirty="0">
                <a:hlinkClick r:id="rId2"/>
              </a:rPr>
              <a:t>Project Online: software boundaries and limits</a:t>
            </a:r>
            <a:endParaRPr lang="en-US" dirty="0"/>
          </a:p>
          <a:p>
            <a:pPr lvl="0"/>
            <a:r>
              <a:rPr lang="en-US" u="sng" dirty="0">
                <a:hlinkClick r:id="rId3"/>
              </a:rPr>
              <a:t>Add Project Online to your Office 365 account</a:t>
            </a:r>
            <a:endParaRPr lang="en-US" dirty="0"/>
          </a:p>
          <a:p>
            <a:pPr lvl="0"/>
            <a:r>
              <a:rPr lang="en-US" u="sng" dirty="0">
                <a:hlinkClick r:id="rId4"/>
              </a:rPr>
              <a:t>Add Project Online to a site collection</a:t>
            </a:r>
            <a:endParaRPr lang="en-US" dirty="0"/>
          </a:p>
          <a:p>
            <a:endParaRPr lang="en-US" dirty="0"/>
          </a:p>
        </p:txBody>
      </p:sp>
    </p:spTree>
    <p:extLst>
      <p:ext uri="{BB962C8B-B14F-4D97-AF65-F5344CB8AC3E}">
        <p14:creationId xmlns:p14="http://schemas.microsoft.com/office/powerpoint/2010/main" val="4555992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First Steps to configuring Project Web App</a:t>
            </a:r>
            <a:endParaRPr lang="en-US" dirty="0"/>
          </a:p>
        </p:txBody>
      </p:sp>
    </p:spTree>
    <p:extLst>
      <p:ext uri="{BB962C8B-B14F-4D97-AF65-F5344CB8AC3E}">
        <p14:creationId xmlns:p14="http://schemas.microsoft.com/office/powerpoint/2010/main" val="72611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9115">
                      <a:srgbClr val="000000"/>
                    </a:gs>
                    <a:gs pos="79000">
                      <a:srgbClr val="000000"/>
                    </a:gs>
                  </a:gsLst>
                  <a:lin ang="5400000" scaled="0"/>
                </a:gradFill>
              </a:rPr>
              <a:t>How to Deploy Microsoft Project: Online and Server</a:t>
            </a:r>
            <a:endParaRPr lang="en-US" dirty="0"/>
          </a:p>
        </p:txBody>
      </p:sp>
      <p:sp>
        <p:nvSpPr>
          <p:cNvPr id="5" name="Text Placeholder 4"/>
          <p:cNvSpPr>
            <a:spLocks noGrp="1"/>
          </p:cNvSpPr>
          <p:nvPr>
            <p:ph type="body" sz="quarter" idx="12"/>
          </p:nvPr>
        </p:nvSpPr>
        <p:spPr/>
        <p:txBody>
          <a:bodyPr/>
          <a:lstStyle/>
          <a:p>
            <a:pPr lvl="0">
              <a:buClr>
                <a:srgbClr val="000000"/>
              </a:buClr>
            </a:pPr>
            <a:r>
              <a:rPr lang="en-US" dirty="0" err="1">
                <a:gradFill>
                  <a:gsLst>
                    <a:gs pos="99115">
                      <a:srgbClr val="000000"/>
                    </a:gs>
                    <a:gs pos="79000">
                      <a:srgbClr val="000000"/>
                    </a:gs>
                  </a:gsLst>
                  <a:lin ang="5400000" scaled="0"/>
                </a:gradFill>
              </a:rPr>
              <a:t>Nadin</a:t>
            </a:r>
            <a:r>
              <a:rPr lang="en-US" dirty="0">
                <a:gradFill>
                  <a:gsLst>
                    <a:gs pos="99115">
                      <a:srgbClr val="000000"/>
                    </a:gs>
                    <a:gs pos="79000">
                      <a:srgbClr val="000000"/>
                    </a:gs>
                  </a:gsLst>
                  <a:lin ang="5400000" scaled="0"/>
                </a:gradFill>
              </a:rPr>
              <a:t> </a:t>
            </a:r>
            <a:r>
              <a:rPr lang="en-US" dirty="0" err="1">
                <a:gradFill>
                  <a:gsLst>
                    <a:gs pos="99115">
                      <a:srgbClr val="000000"/>
                    </a:gs>
                    <a:gs pos="79000">
                      <a:srgbClr val="000000"/>
                    </a:gs>
                  </a:gsLst>
                  <a:lin ang="5400000" scaled="0"/>
                </a:gradFill>
              </a:rPr>
              <a:t>Merali</a:t>
            </a:r>
            <a:endParaRPr lang="en-US" dirty="0">
              <a:gradFill>
                <a:gsLst>
                  <a:gs pos="99115">
                    <a:srgbClr val="000000"/>
                  </a:gs>
                  <a:gs pos="79000">
                    <a:srgbClr val="000000"/>
                  </a:gs>
                </a:gsLst>
                <a:lin ang="5400000" scaled="0"/>
              </a:gradFill>
            </a:endParaRPr>
          </a:p>
          <a:p>
            <a:pPr lvl="0">
              <a:buClr>
                <a:srgbClr val="000000"/>
              </a:buClr>
            </a:pPr>
            <a:r>
              <a:rPr lang="en-US" dirty="0">
                <a:gradFill>
                  <a:gsLst>
                    <a:gs pos="99115">
                      <a:srgbClr val="000000"/>
                    </a:gs>
                    <a:gs pos="79000">
                      <a:srgbClr val="000000"/>
                    </a:gs>
                  </a:gsLst>
                  <a:lin ang="5400000" scaled="0"/>
                </a:gradFill>
              </a:rPr>
              <a:t>Chris Boyd</a:t>
            </a:r>
          </a:p>
        </p:txBody>
      </p:sp>
      <p:sp>
        <p:nvSpPr>
          <p:cNvPr id="6" name="Text Placeholder 5"/>
          <p:cNvSpPr>
            <a:spLocks noGrp="1"/>
          </p:cNvSpPr>
          <p:nvPr>
            <p:ph type="body" sz="quarter" idx="13"/>
          </p:nvPr>
        </p:nvSpPr>
        <p:spPr/>
        <p:txBody>
          <a:bodyPr/>
          <a:lstStyle/>
          <a:p>
            <a:r>
              <a:rPr lang="en-US" dirty="0" smtClean="0"/>
              <a:t>BRK3143</a:t>
            </a:r>
            <a:endParaRPr lang="en-US" dirty="0"/>
          </a:p>
        </p:txBody>
      </p:sp>
    </p:spTree>
    <p:extLst>
      <p:ext uri="{BB962C8B-B14F-4D97-AF65-F5344CB8AC3E}">
        <p14:creationId xmlns:p14="http://schemas.microsoft.com/office/powerpoint/2010/main" val="32585183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a:t>
            </a:r>
          </a:p>
        </p:txBody>
      </p:sp>
      <p:sp>
        <p:nvSpPr>
          <p:cNvPr id="3" name="Text Placeholder 2"/>
          <p:cNvSpPr>
            <a:spLocks noGrp="1"/>
          </p:cNvSpPr>
          <p:nvPr>
            <p:ph type="body" sz="quarter" idx="10"/>
          </p:nvPr>
        </p:nvSpPr>
        <p:spPr>
          <a:xfrm>
            <a:off x="1112836" y="1212850"/>
            <a:ext cx="11049001" cy="5970865"/>
          </a:xfrm>
        </p:spPr>
        <p:txBody>
          <a:bodyPr/>
          <a:lstStyle/>
          <a:p>
            <a:pPr>
              <a:lnSpc>
                <a:spcPct val="150000"/>
              </a:lnSpc>
            </a:pPr>
            <a:r>
              <a:rPr lang="en-US" dirty="0"/>
              <a:t>Setup Resource Pool Sync</a:t>
            </a:r>
          </a:p>
          <a:p>
            <a:pPr>
              <a:lnSpc>
                <a:spcPct val="150000"/>
              </a:lnSpc>
            </a:pPr>
            <a:r>
              <a:rPr lang="en-US" dirty="0"/>
              <a:t>Create Custom Fields</a:t>
            </a:r>
          </a:p>
          <a:p>
            <a:pPr>
              <a:lnSpc>
                <a:spcPct val="150000"/>
              </a:lnSpc>
            </a:pPr>
            <a:r>
              <a:rPr lang="en-US" dirty="0"/>
              <a:t>Create a Project </a:t>
            </a:r>
          </a:p>
          <a:p>
            <a:pPr>
              <a:lnSpc>
                <a:spcPct val="150000"/>
              </a:lnSpc>
            </a:pPr>
            <a:r>
              <a:rPr lang="en-US" dirty="0"/>
              <a:t>Share a </a:t>
            </a:r>
            <a:r>
              <a:rPr lang="en-US" dirty="0" smtClean="0"/>
              <a:t>Project</a:t>
            </a:r>
          </a:p>
          <a:p>
            <a:pPr>
              <a:lnSpc>
                <a:spcPct val="150000"/>
              </a:lnSpc>
            </a:pPr>
            <a:r>
              <a:rPr lang="en-US" dirty="0" smtClean="0"/>
              <a:t>Setup </a:t>
            </a:r>
            <a:r>
              <a:rPr lang="en-US" dirty="0"/>
              <a:t>Timesheet Periods</a:t>
            </a:r>
          </a:p>
          <a:p>
            <a:endParaRPr lang="en-US" dirty="0"/>
          </a:p>
        </p:txBody>
      </p:sp>
      <p:sp>
        <p:nvSpPr>
          <p:cNvPr id="4" name="Oval 3"/>
          <p:cNvSpPr/>
          <p:nvPr/>
        </p:nvSpPr>
        <p:spPr bwMode="auto">
          <a:xfrm>
            <a:off x="329184" y="143889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smtClean="0">
                <a:gradFill>
                  <a:gsLst>
                    <a:gs pos="16814">
                      <a:srgbClr val="FFFFFF"/>
                    </a:gs>
                    <a:gs pos="46000">
                      <a:srgbClr val="FFFFFF"/>
                    </a:gs>
                  </a:gsLst>
                  <a:lin ang="5400000" scaled="0"/>
                </a:gradFill>
              </a:rPr>
              <a:t>1</a:t>
            </a:r>
            <a:endParaRPr lang="en-US" sz="2000" b="1" dirty="0">
              <a:gradFill>
                <a:gsLst>
                  <a:gs pos="16814">
                    <a:srgbClr val="FFFFFF"/>
                  </a:gs>
                  <a:gs pos="46000">
                    <a:srgbClr val="FFFFFF"/>
                  </a:gs>
                </a:gsLst>
                <a:lin ang="5400000" scaled="0"/>
              </a:gradFill>
            </a:endParaRPr>
          </a:p>
        </p:txBody>
      </p:sp>
      <p:sp>
        <p:nvSpPr>
          <p:cNvPr id="5" name="Oval 4"/>
          <p:cNvSpPr/>
          <p:nvPr/>
        </p:nvSpPr>
        <p:spPr bwMode="auto">
          <a:xfrm>
            <a:off x="329184" y="243046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sp>
        <p:nvSpPr>
          <p:cNvPr id="6" name="Oval 5"/>
          <p:cNvSpPr/>
          <p:nvPr/>
        </p:nvSpPr>
        <p:spPr bwMode="auto">
          <a:xfrm>
            <a:off x="329184" y="349726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sp>
        <p:nvSpPr>
          <p:cNvPr id="8" name="Oval 7"/>
          <p:cNvSpPr/>
          <p:nvPr/>
        </p:nvSpPr>
        <p:spPr bwMode="auto">
          <a:xfrm>
            <a:off x="329184" y="448883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smtClean="0">
                <a:gradFill>
                  <a:gsLst>
                    <a:gs pos="16814">
                      <a:srgbClr val="FFFFFF"/>
                    </a:gs>
                    <a:gs pos="46000">
                      <a:srgbClr val="FFFFFF"/>
                    </a:gs>
                  </a:gsLst>
                  <a:lin ang="5400000" scaled="0"/>
                </a:gradFill>
              </a:rPr>
              <a:t>4</a:t>
            </a:r>
            <a:endParaRPr lang="en-US" sz="2000" b="1" dirty="0">
              <a:gradFill>
                <a:gsLst>
                  <a:gs pos="16814">
                    <a:srgbClr val="FFFFFF"/>
                  </a:gs>
                  <a:gs pos="46000">
                    <a:srgbClr val="FFFFFF"/>
                  </a:gs>
                </a:gsLst>
                <a:lin ang="5400000" scaled="0"/>
              </a:gradFill>
            </a:endParaRPr>
          </a:p>
        </p:txBody>
      </p:sp>
      <p:sp>
        <p:nvSpPr>
          <p:cNvPr id="9" name="Oval 8"/>
          <p:cNvSpPr/>
          <p:nvPr/>
        </p:nvSpPr>
        <p:spPr bwMode="auto">
          <a:xfrm>
            <a:off x="329184" y="547943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smtClean="0">
                <a:gradFill>
                  <a:gsLst>
                    <a:gs pos="16814">
                      <a:srgbClr val="FFFFFF"/>
                    </a:gs>
                    <a:gs pos="46000">
                      <a:srgbClr val="FFFFFF"/>
                    </a:gs>
                  </a:gsLst>
                  <a:lin ang="5400000" scaled="0"/>
                </a:gradFill>
              </a:rPr>
              <a:t>5</a:t>
            </a:r>
            <a:endParaRPr lang="en-US" sz="2000" b="1"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6451010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 to configuring Project Web App </a:t>
            </a:r>
          </a:p>
        </p:txBody>
      </p:sp>
      <p:sp>
        <p:nvSpPr>
          <p:cNvPr id="3" name="Text Placeholder 2"/>
          <p:cNvSpPr>
            <a:spLocks noGrp="1"/>
          </p:cNvSpPr>
          <p:nvPr>
            <p:ph type="body" sz="quarter" idx="12"/>
          </p:nvPr>
        </p:nvSpPr>
        <p:spPr/>
        <p:txBody>
          <a:bodyPr/>
          <a:lstStyle/>
          <a:p>
            <a:r>
              <a:rPr lang="en-US" dirty="0" smtClean="0"/>
              <a:t>Nadin Merali</a:t>
            </a:r>
            <a:endParaRPr lang="en-US" dirty="0"/>
          </a:p>
        </p:txBody>
      </p:sp>
    </p:spTree>
    <p:extLst>
      <p:ext uri="{BB962C8B-B14F-4D97-AF65-F5344CB8AC3E}">
        <p14:creationId xmlns:p14="http://schemas.microsoft.com/office/powerpoint/2010/main" val="827730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2603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94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sz="quarter" idx="10"/>
          </p:nvPr>
        </p:nvSpPr>
        <p:spPr>
          <a:xfrm>
            <a:off x="274638" y="1212850"/>
            <a:ext cx="11887200" cy="1815882"/>
          </a:xfrm>
        </p:spPr>
        <p:txBody>
          <a:bodyPr/>
          <a:lstStyle/>
          <a:p>
            <a:pPr marL="0" indent="0">
              <a:buNone/>
            </a:pPr>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smtClean="0">
              <a:latin typeface="+mn-lt"/>
            </a:endParaRPr>
          </a:p>
          <a:p>
            <a:endParaRPr lang="en-US" sz="20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660" y="48674"/>
            <a:ext cx="3569221" cy="13129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0886" b="24909"/>
          <a:stretch/>
        </p:blipFill>
        <p:spPr>
          <a:xfrm>
            <a:off x="274638" y="1350123"/>
            <a:ext cx="3926962" cy="378015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62" t="4748" r="662" b="23073"/>
          <a:stretch/>
        </p:blipFill>
        <p:spPr>
          <a:xfrm>
            <a:off x="4135727" y="1347688"/>
            <a:ext cx="3927957" cy="3780152"/>
          </a:xfrm>
          <a:prstGeom prst="rect">
            <a:avLst/>
          </a:prstGeom>
        </p:spPr>
      </p:pic>
      <p:sp>
        <p:nvSpPr>
          <p:cNvPr id="9" name="TextBox 8"/>
          <p:cNvSpPr txBox="1"/>
          <p:nvPr/>
        </p:nvSpPr>
        <p:spPr>
          <a:xfrm>
            <a:off x="209127" y="5127840"/>
            <a:ext cx="1659493" cy="469039"/>
          </a:xfrm>
          <a:prstGeom prst="rect">
            <a:avLst/>
          </a:prstGeom>
          <a:noFill/>
        </p:spPr>
        <p:txBody>
          <a:bodyPr wrap="none" rtlCol="0">
            <a:spAutoFit/>
          </a:bodyPr>
          <a:lstStyle/>
          <a:p>
            <a:r>
              <a:rPr lang="en-US" sz="2448" dirty="0"/>
              <a:t>Chris Boyd</a:t>
            </a:r>
          </a:p>
        </p:txBody>
      </p:sp>
      <p:sp>
        <p:nvSpPr>
          <p:cNvPr id="10" name="TextBox 9"/>
          <p:cNvSpPr txBox="1"/>
          <p:nvPr/>
        </p:nvSpPr>
        <p:spPr>
          <a:xfrm>
            <a:off x="4070216" y="5127840"/>
            <a:ext cx="1968809" cy="469039"/>
          </a:xfrm>
          <a:prstGeom prst="rect">
            <a:avLst/>
          </a:prstGeom>
          <a:noFill/>
        </p:spPr>
        <p:txBody>
          <a:bodyPr wrap="none" rtlCol="0">
            <a:spAutoFit/>
          </a:bodyPr>
          <a:lstStyle/>
          <a:p>
            <a:r>
              <a:rPr lang="en-US" sz="2448" dirty="0"/>
              <a:t>Nadin Merali</a:t>
            </a:r>
          </a:p>
        </p:txBody>
      </p:sp>
      <p:sp>
        <p:nvSpPr>
          <p:cNvPr id="11" name="Text Placeholder 4"/>
          <p:cNvSpPr txBox="1">
            <a:spLocks/>
          </p:cNvSpPr>
          <p:nvPr/>
        </p:nvSpPr>
        <p:spPr>
          <a:xfrm>
            <a:off x="4038261" y="5428024"/>
            <a:ext cx="9865377" cy="1489639"/>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mn-lt"/>
              </a:rPr>
              <a:t>Program Manager II</a:t>
            </a:r>
          </a:p>
          <a:p>
            <a:r>
              <a:rPr lang="en-US" sz="1600" dirty="0" smtClean="0">
                <a:latin typeface="+mn-lt"/>
              </a:rPr>
              <a:t>Works on Project Online and Security</a:t>
            </a:r>
          </a:p>
          <a:p>
            <a:r>
              <a:rPr lang="en-US" sz="1600" dirty="0" smtClean="0">
                <a:latin typeface="+mn-lt"/>
              </a:rPr>
              <a:t>On Project 2 years</a:t>
            </a:r>
          </a:p>
          <a:p>
            <a:r>
              <a:rPr lang="en-US" sz="1600" dirty="0" smtClean="0">
                <a:latin typeface="+mn-lt"/>
              </a:rPr>
              <a:t>PMP Certified</a:t>
            </a:r>
          </a:p>
          <a:p>
            <a:r>
              <a:rPr lang="en-US" sz="1600" dirty="0" smtClean="0">
                <a:latin typeface="+mn-lt"/>
              </a:rPr>
              <a:t>Software Consultant 8+ years</a:t>
            </a:r>
          </a:p>
        </p:txBody>
      </p:sp>
      <p:sp>
        <p:nvSpPr>
          <p:cNvPr id="12" name="Text Placeholder 4"/>
          <p:cNvSpPr txBox="1">
            <a:spLocks/>
          </p:cNvSpPr>
          <p:nvPr/>
        </p:nvSpPr>
        <p:spPr>
          <a:xfrm>
            <a:off x="190477" y="5465806"/>
            <a:ext cx="9865377" cy="94795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mn-lt"/>
              </a:rPr>
              <a:t>Senior PM Manager </a:t>
            </a:r>
          </a:p>
          <a:p>
            <a:r>
              <a:rPr lang="en-US" sz="1600" dirty="0" smtClean="0">
                <a:latin typeface="+mn-lt"/>
              </a:rPr>
              <a:t>Project Online and Task Service</a:t>
            </a:r>
          </a:p>
          <a:p>
            <a:r>
              <a:rPr lang="en-US" sz="1600" dirty="0" smtClean="0">
                <a:latin typeface="+mn-lt"/>
              </a:rPr>
              <a:t>On Project team ~10 years</a:t>
            </a:r>
          </a:p>
        </p:txBody>
      </p:sp>
    </p:spTree>
    <p:extLst>
      <p:ext uri="{BB962C8B-B14F-4D97-AF65-F5344CB8AC3E}">
        <p14:creationId xmlns:p14="http://schemas.microsoft.com/office/powerpoint/2010/main" val="188649273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Text Placeholder 2"/>
          <p:cNvSpPr>
            <a:spLocks noGrp="1"/>
          </p:cNvSpPr>
          <p:nvPr>
            <p:ph type="body" sz="quarter" idx="10"/>
          </p:nvPr>
        </p:nvSpPr>
        <p:spPr>
          <a:xfrm>
            <a:off x="1112836" y="1212850"/>
            <a:ext cx="11049001" cy="3877985"/>
          </a:xfrm>
        </p:spPr>
        <p:txBody>
          <a:bodyPr/>
          <a:lstStyle/>
          <a:p>
            <a:pPr>
              <a:lnSpc>
                <a:spcPct val="150000"/>
              </a:lnSpc>
            </a:pPr>
            <a:r>
              <a:rPr lang="en-US" dirty="0" smtClean="0"/>
              <a:t>Setting </a:t>
            </a:r>
            <a:r>
              <a:rPr lang="en-US" dirty="0"/>
              <a:t>u</a:t>
            </a:r>
            <a:r>
              <a:rPr lang="en-US" dirty="0" smtClean="0"/>
              <a:t>p Project Server</a:t>
            </a:r>
          </a:p>
          <a:p>
            <a:pPr>
              <a:lnSpc>
                <a:spcPct val="150000"/>
              </a:lnSpc>
            </a:pPr>
            <a:r>
              <a:rPr lang="en-US" dirty="0"/>
              <a:t>Getting Started with Project </a:t>
            </a:r>
            <a:r>
              <a:rPr lang="en-US" dirty="0" smtClean="0"/>
              <a:t>Online</a:t>
            </a:r>
          </a:p>
          <a:p>
            <a:pPr>
              <a:lnSpc>
                <a:spcPct val="150000"/>
              </a:lnSpc>
            </a:pPr>
            <a:r>
              <a:rPr lang="en-US" dirty="0"/>
              <a:t>First Steps to configuring Project Web App</a:t>
            </a:r>
            <a:r>
              <a:rPr lang="en-US" dirty="0" smtClean="0"/>
              <a:t> </a:t>
            </a:r>
          </a:p>
          <a:p>
            <a:endParaRPr lang="en-US" dirty="0"/>
          </a:p>
        </p:txBody>
      </p:sp>
      <p:sp>
        <p:nvSpPr>
          <p:cNvPr id="4" name="Oval 3"/>
          <p:cNvSpPr/>
          <p:nvPr/>
        </p:nvSpPr>
        <p:spPr bwMode="auto">
          <a:xfrm>
            <a:off x="331787" y="143889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smtClean="0">
                <a:gradFill>
                  <a:gsLst>
                    <a:gs pos="16814">
                      <a:srgbClr val="FFFFFF"/>
                    </a:gs>
                    <a:gs pos="46000">
                      <a:srgbClr val="FFFFFF"/>
                    </a:gs>
                  </a:gsLst>
                  <a:lin ang="5400000" scaled="0"/>
                </a:gradFill>
              </a:rPr>
              <a:t>1</a:t>
            </a:r>
            <a:endParaRPr lang="en-US" sz="2000" b="1" dirty="0">
              <a:gradFill>
                <a:gsLst>
                  <a:gs pos="16814">
                    <a:srgbClr val="FFFFFF"/>
                  </a:gs>
                  <a:gs pos="46000">
                    <a:srgbClr val="FFFFFF"/>
                  </a:gs>
                </a:gsLst>
                <a:lin ang="5400000" scaled="0"/>
              </a:gradFill>
            </a:endParaRPr>
          </a:p>
        </p:txBody>
      </p:sp>
      <p:sp>
        <p:nvSpPr>
          <p:cNvPr id="5" name="Oval 4"/>
          <p:cNvSpPr/>
          <p:nvPr/>
        </p:nvSpPr>
        <p:spPr bwMode="auto">
          <a:xfrm>
            <a:off x="331786" y="243046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sp>
        <p:nvSpPr>
          <p:cNvPr id="6" name="Oval 5"/>
          <p:cNvSpPr/>
          <p:nvPr/>
        </p:nvSpPr>
        <p:spPr bwMode="auto">
          <a:xfrm>
            <a:off x="329184" y="342106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403300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9058"/>
          </a:xfrm>
        </p:spPr>
        <p:txBody>
          <a:bodyPr/>
          <a:lstStyle/>
          <a:p>
            <a:r>
              <a:rPr lang="en-US" sz="4800" dirty="0" smtClean="0"/>
              <a:t>“I </a:t>
            </a:r>
            <a:r>
              <a:rPr lang="en-US" sz="4800" dirty="0"/>
              <a:t>always like to look on the optimistic side of life, but I am realistic enough to know that life is a complex matter</a:t>
            </a:r>
            <a:r>
              <a:rPr lang="en-US" sz="4800" dirty="0" smtClean="0"/>
              <a:t>.” - </a:t>
            </a:r>
            <a:r>
              <a:rPr lang="en-US" sz="4800" i="1" dirty="0" smtClean="0"/>
              <a:t>Walt Disney</a:t>
            </a:r>
            <a:r>
              <a:rPr lang="en-US" sz="4800" dirty="0" smtClean="0"/>
              <a:t> </a:t>
            </a:r>
            <a:endParaRPr lang="en-US" sz="4800" dirty="0"/>
          </a:p>
        </p:txBody>
      </p:sp>
    </p:spTree>
    <p:extLst>
      <p:ext uri="{BB962C8B-B14F-4D97-AF65-F5344CB8AC3E}">
        <p14:creationId xmlns:p14="http://schemas.microsoft.com/office/powerpoint/2010/main" val="31548581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 Survey </a:t>
            </a:r>
            <a:endParaRPr lang="en-US" dirty="0"/>
          </a:p>
        </p:txBody>
      </p:sp>
      <p:sp>
        <p:nvSpPr>
          <p:cNvPr id="13" name="Text Placeholder 2"/>
          <p:cNvSpPr>
            <a:spLocks noGrp="1"/>
          </p:cNvSpPr>
          <p:nvPr>
            <p:ph type="body" sz="quarter" idx="10"/>
          </p:nvPr>
        </p:nvSpPr>
        <p:spPr>
          <a:xfrm>
            <a:off x="1267601" y="2606198"/>
            <a:ext cx="11049001" cy="738664"/>
          </a:xfrm>
        </p:spPr>
        <p:txBody>
          <a:bodyPr/>
          <a:lstStyle/>
          <a:p>
            <a:r>
              <a:rPr lang="en-US" dirty="0" smtClean="0"/>
              <a:t>Who here has setup SharePoint?</a:t>
            </a:r>
            <a:endParaRPr lang="en-US" dirty="0"/>
          </a:p>
        </p:txBody>
      </p:sp>
      <p:sp>
        <p:nvSpPr>
          <p:cNvPr id="14" name="Oval 13"/>
          <p:cNvSpPr/>
          <p:nvPr/>
        </p:nvSpPr>
        <p:spPr bwMode="auto">
          <a:xfrm>
            <a:off x="331787" y="1438892"/>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smtClean="0">
                <a:gradFill>
                  <a:gsLst>
                    <a:gs pos="16814">
                      <a:srgbClr val="FFFFFF"/>
                    </a:gs>
                    <a:gs pos="46000">
                      <a:srgbClr val="FFFFFF"/>
                    </a:gs>
                  </a:gsLst>
                  <a:lin ang="5400000" scaled="0"/>
                </a:gradFill>
              </a:rPr>
              <a:t>1</a:t>
            </a:r>
            <a:endParaRPr lang="en-US" sz="2000" b="1" dirty="0">
              <a:gradFill>
                <a:gsLst>
                  <a:gs pos="16814">
                    <a:srgbClr val="FFFFFF"/>
                  </a:gs>
                  <a:gs pos="46000">
                    <a:srgbClr val="FFFFFF"/>
                  </a:gs>
                </a:gsLst>
                <a:lin ang="5400000" scaled="0"/>
              </a:gradFill>
            </a:endParaRPr>
          </a:p>
        </p:txBody>
      </p:sp>
      <p:sp>
        <p:nvSpPr>
          <p:cNvPr id="15" name="Oval 14"/>
          <p:cNvSpPr/>
          <p:nvPr/>
        </p:nvSpPr>
        <p:spPr bwMode="auto">
          <a:xfrm>
            <a:off x="331786" y="2569254"/>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sp>
        <p:nvSpPr>
          <p:cNvPr id="16" name="Oval 15"/>
          <p:cNvSpPr/>
          <p:nvPr/>
        </p:nvSpPr>
        <p:spPr bwMode="auto">
          <a:xfrm>
            <a:off x="329184" y="3709516"/>
            <a:ext cx="723901" cy="77560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3600" b="1" dirty="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sp>
        <p:nvSpPr>
          <p:cNvPr id="18" name="Text Placeholder 2"/>
          <p:cNvSpPr txBox="1">
            <a:spLocks/>
          </p:cNvSpPr>
          <p:nvPr/>
        </p:nvSpPr>
        <p:spPr>
          <a:xfrm>
            <a:off x="1267600" y="3497262"/>
            <a:ext cx="11049001" cy="129266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many of you have setup a Project Server before?</a:t>
            </a:r>
            <a:endParaRPr lang="en-US" dirty="0"/>
          </a:p>
        </p:txBody>
      </p:sp>
      <p:sp>
        <p:nvSpPr>
          <p:cNvPr id="19" name="Text Placeholder 2"/>
          <p:cNvSpPr txBox="1">
            <a:spLocks/>
          </p:cNvSpPr>
          <p:nvPr/>
        </p:nvSpPr>
        <p:spPr>
          <a:xfrm>
            <a:off x="1267600" y="1229567"/>
            <a:ext cx="11049001" cy="129266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Are you a wizard at all the functionality Project Server has to offer?</a:t>
            </a:r>
            <a:endParaRPr lang="en-US" dirty="0"/>
          </a:p>
        </p:txBody>
      </p:sp>
    </p:spTree>
    <p:extLst>
      <p:ext uri="{BB962C8B-B14F-4D97-AF65-F5344CB8AC3E}">
        <p14:creationId xmlns:p14="http://schemas.microsoft.com/office/powerpoint/2010/main" val="3974940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animBg="1"/>
      <p:bldP spid="15" grpId="0" animBg="1"/>
      <p:bldP spid="16"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get </a:t>
            </a:r>
            <a:r>
              <a:rPr lang="en-US" dirty="0" smtClean="0"/>
              <a:t>going with Project Server</a:t>
            </a:r>
            <a:endParaRPr lang="en-US" dirty="0"/>
          </a:p>
        </p:txBody>
      </p:sp>
      <p:sp>
        <p:nvSpPr>
          <p:cNvPr id="3" name="Rectangle 2"/>
          <p:cNvSpPr/>
          <p:nvPr/>
        </p:nvSpPr>
        <p:spPr bwMode="auto">
          <a:xfrm>
            <a:off x="6679080" y="3773312"/>
            <a:ext cx="1911984" cy="1911984"/>
          </a:xfrm>
          <a:prstGeom prst="rect">
            <a:avLst/>
          </a:prstGeom>
          <a:solidFill>
            <a:srgbClr val="107C10"/>
          </a:solidFill>
          <a:ln>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defTabSz="929829" fontAlgn="base">
              <a:spcBef>
                <a:spcPct val="0"/>
              </a:spcBef>
              <a:spcAft>
                <a:spcPct val="0"/>
              </a:spcAft>
            </a:pPr>
            <a:r>
              <a:rPr lang="en-US" sz="2035" spc="-51" dirty="0">
                <a:solidFill>
                  <a:srgbClr val="FFFFFF"/>
                </a:solidFill>
                <a:ea typeface="Segoe UI" pitchFamily="34" charset="0"/>
                <a:cs typeface="Segoe UI" pitchFamily="34" charset="0"/>
              </a:rPr>
              <a:t>Lync </a:t>
            </a:r>
            <a:r>
              <a:rPr lang="en-US" sz="2035" spc="-51" dirty="0" smtClean="0">
                <a:solidFill>
                  <a:srgbClr val="FFFFFF"/>
                </a:solidFill>
                <a:ea typeface="Segoe UI" pitchFamily="34" charset="0"/>
                <a:cs typeface="Segoe UI" pitchFamily="34" charset="0"/>
              </a:rPr>
              <a:t>or Skype for Business </a:t>
            </a:r>
            <a:r>
              <a:rPr lang="en-US" sz="2035" spc="-51" dirty="0">
                <a:solidFill>
                  <a:srgbClr val="FFFFFF"/>
                </a:solidFill>
                <a:ea typeface="Segoe UI" pitchFamily="34" charset="0"/>
                <a:cs typeface="Segoe UI" pitchFamily="34" charset="0"/>
              </a:rPr>
              <a:t>(Optional</a:t>
            </a:r>
            <a:r>
              <a:rPr lang="en-US" sz="2035" spc="-51" dirty="0" smtClean="0">
                <a:solidFill>
                  <a:srgbClr val="FFFFFF"/>
                </a:solidFill>
                <a:ea typeface="Segoe UI" pitchFamily="34" charset="0"/>
                <a:cs typeface="Segoe UI" pitchFamily="34" charset="0"/>
              </a:rPr>
              <a:t>)</a:t>
            </a:r>
            <a:endParaRPr lang="en-US" sz="2035" spc="-51" dirty="0">
              <a:solidFill>
                <a:srgbClr val="FFFFFF"/>
              </a:solidFill>
              <a:ea typeface="Segoe UI" pitchFamily="34" charset="0"/>
              <a:cs typeface="Segoe UI" pitchFamily="34" charset="0"/>
            </a:endParaRPr>
          </a:p>
        </p:txBody>
      </p:sp>
      <p:sp>
        <p:nvSpPr>
          <p:cNvPr id="4" name="Rectangle 3"/>
          <p:cNvSpPr/>
          <p:nvPr/>
        </p:nvSpPr>
        <p:spPr bwMode="auto">
          <a:xfrm>
            <a:off x="6679080" y="1751702"/>
            <a:ext cx="1911984" cy="1911984"/>
          </a:xfrm>
          <a:prstGeom prst="rect">
            <a:avLst/>
          </a:prstGeom>
          <a:solidFill>
            <a:srgbClr val="107C10"/>
          </a:solidFill>
          <a:ln>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defTabSz="929829" fontAlgn="base">
              <a:spcBef>
                <a:spcPct val="0"/>
              </a:spcBef>
              <a:spcAft>
                <a:spcPct val="0"/>
              </a:spcAft>
            </a:pPr>
            <a:r>
              <a:rPr lang="en-US" sz="2035" spc="-51" dirty="0">
                <a:solidFill>
                  <a:srgbClr val="FFFFFF"/>
                </a:solidFill>
                <a:ea typeface="Segoe UI" pitchFamily="34" charset="0"/>
                <a:cs typeface="Segoe UI" pitchFamily="34" charset="0"/>
              </a:rPr>
              <a:t>Project Professional Windows 7 </a:t>
            </a:r>
            <a:r>
              <a:rPr lang="en-US" sz="2035" spc="-51" dirty="0" smtClean="0">
                <a:solidFill>
                  <a:srgbClr val="FFFFFF"/>
                </a:solidFill>
                <a:ea typeface="Segoe UI" pitchFamily="34" charset="0"/>
                <a:cs typeface="Segoe UI" pitchFamily="34" charset="0"/>
              </a:rPr>
              <a:t>or later</a:t>
            </a:r>
          </a:p>
          <a:p>
            <a:pPr defTabSz="929829" fontAlgn="base">
              <a:spcBef>
                <a:spcPct val="0"/>
              </a:spcBef>
              <a:spcAft>
                <a:spcPct val="0"/>
              </a:spcAft>
            </a:pPr>
            <a:endParaRPr lang="en-US" sz="2035" spc="-51" dirty="0">
              <a:solidFill>
                <a:srgbClr val="FFFFFF"/>
              </a:solidFill>
              <a:ea typeface="Segoe UI" pitchFamily="34" charset="0"/>
              <a:cs typeface="Segoe UI" pitchFamily="34" charset="0"/>
            </a:endParaRPr>
          </a:p>
        </p:txBody>
      </p:sp>
      <p:sp>
        <p:nvSpPr>
          <p:cNvPr id="5" name="Rectangle 4"/>
          <p:cNvSpPr/>
          <p:nvPr/>
        </p:nvSpPr>
        <p:spPr bwMode="auto">
          <a:xfrm>
            <a:off x="4662474" y="3773312"/>
            <a:ext cx="1911984" cy="1911984"/>
          </a:xfrm>
          <a:prstGeom prst="rect">
            <a:avLst/>
          </a:prstGeom>
          <a:solidFill>
            <a:schemeClr val="accent3"/>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defTabSz="929829" fontAlgn="base">
              <a:spcBef>
                <a:spcPct val="0"/>
              </a:spcBef>
              <a:spcAft>
                <a:spcPct val="0"/>
              </a:spcAft>
            </a:pPr>
            <a:r>
              <a:rPr lang="en-US" sz="2035" spc="-51" dirty="0" smtClean="0">
                <a:solidFill>
                  <a:srgbClr val="FFFFFF"/>
                </a:solidFill>
                <a:ea typeface="Segoe UI" pitchFamily="34" charset="0"/>
                <a:cs typeface="Segoe UI" pitchFamily="34" charset="0"/>
              </a:rPr>
              <a:t>TechNet</a:t>
            </a:r>
          </a:p>
          <a:p>
            <a:pPr defTabSz="929829" fontAlgn="base">
              <a:spcBef>
                <a:spcPct val="0"/>
              </a:spcBef>
              <a:spcAft>
                <a:spcPct val="0"/>
              </a:spcAft>
            </a:pPr>
            <a:endParaRPr lang="en-US" sz="2035" spc="-51" dirty="0">
              <a:solidFill>
                <a:srgbClr val="FFFFFF"/>
              </a:solidFill>
              <a:ea typeface="Segoe UI" pitchFamily="34" charset="0"/>
              <a:cs typeface="Segoe UI" pitchFamily="34" charset="0"/>
            </a:endParaRPr>
          </a:p>
          <a:p>
            <a:pPr defTabSz="929829" fontAlgn="base">
              <a:spcBef>
                <a:spcPct val="0"/>
              </a:spcBef>
              <a:spcAft>
                <a:spcPct val="0"/>
              </a:spcAft>
            </a:pPr>
            <a:endParaRPr lang="en-US" sz="2035" spc="-51" dirty="0">
              <a:solidFill>
                <a:srgbClr val="FFFFFF"/>
              </a:solidFill>
              <a:ea typeface="Segoe UI" pitchFamily="34" charset="0"/>
              <a:cs typeface="Segoe UI" pitchFamily="34" charset="0"/>
            </a:endParaRPr>
          </a:p>
        </p:txBody>
      </p:sp>
      <p:sp>
        <p:nvSpPr>
          <p:cNvPr id="6" name="Rectangle 5"/>
          <p:cNvSpPr/>
          <p:nvPr/>
        </p:nvSpPr>
        <p:spPr bwMode="auto">
          <a:xfrm>
            <a:off x="4662474" y="1751702"/>
            <a:ext cx="1911984" cy="1911984"/>
          </a:xfrm>
          <a:prstGeom prst="rect">
            <a:avLst/>
          </a:prstGeom>
          <a:solidFill>
            <a:srgbClr val="107C10"/>
          </a:solidFill>
          <a:ln>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defTabSz="929829" fontAlgn="base">
              <a:spcBef>
                <a:spcPct val="0"/>
              </a:spcBef>
              <a:spcAft>
                <a:spcPct val="0"/>
              </a:spcAft>
            </a:pPr>
            <a:r>
              <a:rPr lang="en-US" sz="2035" spc="-51" dirty="0">
                <a:solidFill>
                  <a:srgbClr val="FFFFFF"/>
                </a:solidFill>
                <a:ea typeface="Segoe UI" pitchFamily="34" charset="0"/>
                <a:cs typeface="Segoe UI" pitchFamily="34" charset="0"/>
              </a:rPr>
              <a:t>IE8 or latest version of Firefox, Chrome or Safari</a:t>
            </a:r>
          </a:p>
        </p:txBody>
      </p:sp>
      <p:sp>
        <p:nvSpPr>
          <p:cNvPr id="7" name="Rectangle 6"/>
          <p:cNvSpPr/>
          <p:nvPr/>
        </p:nvSpPr>
        <p:spPr bwMode="auto">
          <a:xfrm>
            <a:off x="2630599" y="3773312"/>
            <a:ext cx="1911984" cy="1911984"/>
          </a:xfrm>
          <a:prstGeom prst="rect">
            <a:avLst/>
          </a:prstGeom>
          <a:solidFill>
            <a:srgbClr val="A80000"/>
          </a:solidFill>
          <a:ln>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17" tIns="46508" rIns="46508" bIns="93017" numCol="1" spcCol="0" rtlCol="0" fromWordArt="0" anchor="ctr" anchorCtr="0" forceAA="0" compatLnSpc="1">
            <a:prstTxWarp prst="textNoShape">
              <a:avLst/>
            </a:prstTxWarp>
            <a:noAutofit/>
          </a:bodyPr>
          <a:lstStyle/>
          <a:p>
            <a:pPr defTabSz="929829" fontAlgn="base">
              <a:spcBef>
                <a:spcPct val="0"/>
              </a:spcBef>
              <a:spcAft>
                <a:spcPct val="0"/>
              </a:spcAft>
            </a:pPr>
            <a:r>
              <a:rPr lang="en-US" sz="2035" spc="-51" dirty="0">
                <a:solidFill>
                  <a:srgbClr val="FFFFFF"/>
                </a:solidFill>
                <a:ea typeface="Segoe UI" pitchFamily="34" charset="0"/>
                <a:cs typeface="Segoe UI" pitchFamily="34" charset="0"/>
              </a:rPr>
              <a:t>Exchange Server 2013 (Optional</a:t>
            </a:r>
            <a:r>
              <a:rPr lang="en-US" sz="2035" spc="-51" dirty="0" smtClean="0">
                <a:solidFill>
                  <a:srgbClr val="FFFFFF"/>
                </a:solidFill>
                <a:ea typeface="Segoe UI" pitchFamily="34" charset="0"/>
                <a:cs typeface="Segoe UI" pitchFamily="34" charset="0"/>
              </a:rPr>
              <a:t>)</a:t>
            </a:r>
          </a:p>
          <a:p>
            <a:pPr defTabSz="929829" fontAlgn="base">
              <a:spcBef>
                <a:spcPct val="0"/>
              </a:spcBef>
              <a:spcAft>
                <a:spcPct val="0"/>
              </a:spcAft>
            </a:pPr>
            <a:endParaRPr lang="en-US" sz="2035" spc="-51" dirty="0">
              <a:solidFill>
                <a:srgbClr val="FFFFFF"/>
              </a:solidFill>
              <a:ea typeface="Segoe UI" pitchFamily="34" charset="0"/>
              <a:cs typeface="Segoe UI" pitchFamily="34" charset="0"/>
            </a:endParaRPr>
          </a:p>
        </p:txBody>
      </p:sp>
      <p:sp>
        <p:nvSpPr>
          <p:cNvPr id="8" name="Rectangle 7"/>
          <p:cNvSpPr/>
          <p:nvPr/>
        </p:nvSpPr>
        <p:spPr bwMode="auto">
          <a:xfrm>
            <a:off x="2630599" y="1751174"/>
            <a:ext cx="1911984" cy="1911984"/>
          </a:xfrm>
          <a:prstGeom prst="rect">
            <a:avLst/>
          </a:prstGeom>
          <a:solidFill>
            <a:srgbClr val="00188F"/>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45720" bIns="91440" numCol="1" rtlCol="0" anchor="ctr" anchorCtr="0" compatLnSpc="1">
            <a:prstTxWarp prst="textNoShape">
              <a:avLst/>
            </a:prstTxWarp>
          </a:bodyPr>
          <a:lstStyle/>
          <a:p>
            <a:pPr defTabSz="932472" fontAlgn="base">
              <a:spcBef>
                <a:spcPct val="0"/>
              </a:spcBef>
              <a:spcAft>
                <a:spcPct val="0"/>
              </a:spcAft>
            </a:pPr>
            <a:r>
              <a:rPr lang="en-US" sz="2040" dirty="0">
                <a:gradFill>
                  <a:gsLst>
                    <a:gs pos="0">
                      <a:srgbClr val="FFFFFF"/>
                    </a:gs>
                    <a:gs pos="100000">
                      <a:srgbClr val="FFFFFF"/>
                    </a:gs>
                  </a:gsLst>
                  <a:lin ang="5400000" scaled="0"/>
                </a:gradFill>
              </a:rPr>
              <a:t>Microsoft SQL Server 2008 R2 </a:t>
            </a:r>
            <a:r>
              <a:rPr lang="en-US" sz="2040" dirty="0" smtClean="0">
                <a:gradFill>
                  <a:gsLst>
                    <a:gs pos="0">
                      <a:srgbClr val="FFFFFF"/>
                    </a:gs>
                    <a:gs pos="100000">
                      <a:srgbClr val="FFFFFF"/>
                    </a:gs>
                  </a:gsLst>
                  <a:lin ang="5400000" scaled="0"/>
                </a:gradFill>
              </a:rPr>
              <a:t>SP1</a:t>
            </a:r>
          </a:p>
          <a:p>
            <a:pPr defTabSz="93247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9" name="Rectangle 8"/>
          <p:cNvSpPr/>
          <p:nvPr/>
        </p:nvSpPr>
        <p:spPr bwMode="auto">
          <a:xfrm>
            <a:off x="613994" y="3773312"/>
            <a:ext cx="1911984" cy="1911984"/>
          </a:xfrm>
          <a:prstGeom prst="rect">
            <a:avLst/>
          </a:prstGeom>
          <a:solidFill>
            <a:srgbClr val="00188F"/>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45720" bIns="91440" numCol="1" rtlCol="0" anchor="ctr" anchorCtr="0" compatLnSpc="1">
            <a:prstTxWarp prst="textNoShape">
              <a:avLst/>
            </a:prstTxWarp>
          </a:bodyPr>
          <a:lstStyle/>
          <a:p>
            <a:pPr defTabSz="932472" fontAlgn="base">
              <a:spcBef>
                <a:spcPct val="0"/>
              </a:spcBef>
              <a:spcAft>
                <a:spcPct val="0"/>
              </a:spcAft>
            </a:pPr>
            <a:r>
              <a:rPr lang="en-US" sz="2040" dirty="0">
                <a:gradFill>
                  <a:gsLst>
                    <a:gs pos="0">
                      <a:srgbClr val="FFFFFF"/>
                    </a:gs>
                    <a:gs pos="100000">
                      <a:srgbClr val="FFFFFF"/>
                    </a:gs>
                  </a:gsLst>
                  <a:lin ang="5400000" scaled="0"/>
                </a:gradFill>
              </a:rPr>
              <a:t>SharePoint Server 2013 </a:t>
            </a:r>
            <a:r>
              <a:rPr lang="en-US" sz="2040" dirty="0" smtClean="0">
                <a:gradFill>
                  <a:gsLst>
                    <a:gs pos="0">
                      <a:srgbClr val="FFFFFF"/>
                    </a:gs>
                    <a:gs pos="100000">
                      <a:srgbClr val="FFFFFF"/>
                    </a:gs>
                  </a:gsLst>
                  <a:lin ang="5400000" scaled="0"/>
                </a:gradFill>
              </a:rPr>
              <a:t>Enterprise</a:t>
            </a:r>
          </a:p>
          <a:p>
            <a:pPr defTabSz="93247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0" name="Rectangle 9"/>
          <p:cNvSpPr/>
          <p:nvPr/>
        </p:nvSpPr>
        <p:spPr bwMode="auto">
          <a:xfrm>
            <a:off x="613994" y="1751174"/>
            <a:ext cx="1911984" cy="1911984"/>
          </a:xfrm>
          <a:prstGeom prst="rect">
            <a:avLst/>
          </a:prstGeom>
          <a:solidFill>
            <a:srgbClr val="00188F"/>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45720" bIns="91440" numCol="1" rtlCol="0" anchor="b" anchorCtr="0" compatLnSpc="1">
            <a:prstTxWarp prst="textNoShape">
              <a:avLst/>
            </a:prstTxWarp>
          </a:bodyPr>
          <a:lstStyle/>
          <a:p>
            <a:pPr defTabSz="932472" fontAlgn="base">
              <a:spcBef>
                <a:spcPct val="0"/>
              </a:spcBef>
              <a:spcAft>
                <a:spcPct val="0"/>
              </a:spcAft>
            </a:pPr>
            <a:r>
              <a:rPr lang="en-US" sz="2040" dirty="0">
                <a:gradFill>
                  <a:gsLst>
                    <a:gs pos="0">
                      <a:srgbClr val="FFFFFF"/>
                    </a:gs>
                    <a:gs pos="100000">
                      <a:srgbClr val="FFFFFF"/>
                    </a:gs>
                  </a:gsLst>
                  <a:lin ang="5400000" scaled="0"/>
                </a:gradFill>
              </a:rPr>
              <a:t>Windows Server 2008 R2 </a:t>
            </a:r>
            <a:r>
              <a:rPr lang="en-US" sz="2040" dirty="0" smtClean="0">
                <a:gradFill>
                  <a:gsLst>
                    <a:gs pos="0">
                      <a:srgbClr val="FFFFFF"/>
                    </a:gs>
                    <a:gs pos="100000">
                      <a:srgbClr val="FFFFFF"/>
                    </a:gs>
                  </a:gsLst>
                  <a:lin ang="5400000" scaled="0"/>
                </a:gradFill>
              </a:rPr>
              <a:t>SP1</a:t>
            </a:r>
          </a:p>
          <a:p>
            <a:pPr defTabSz="932472" fontAlgn="base">
              <a:spcBef>
                <a:spcPct val="0"/>
              </a:spcBef>
              <a:spcAft>
                <a:spcPct val="0"/>
              </a:spcAft>
            </a:pPr>
            <a:endParaRPr lang="en-US" sz="2040" dirty="0" smtClean="0">
              <a:gradFill>
                <a:gsLst>
                  <a:gs pos="0">
                    <a:srgbClr val="FFFFFF"/>
                  </a:gs>
                  <a:gs pos="100000">
                    <a:srgbClr val="FFFFFF"/>
                  </a:gs>
                </a:gsLst>
                <a:lin ang="5400000" scaled="0"/>
              </a:gradFill>
            </a:endParaRPr>
          </a:p>
          <a:p>
            <a:pPr defTabSz="93247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1" name="TextBox 10"/>
          <p:cNvSpPr txBox="1"/>
          <p:nvPr/>
        </p:nvSpPr>
        <p:spPr>
          <a:xfrm>
            <a:off x="613994" y="5794922"/>
            <a:ext cx="9171667" cy="384205"/>
          </a:xfrm>
          <a:prstGeom prst="rect">
            <a:avLst/>
          </a:prstGeom>
          <a:noFill/>
        </p:spPr>
        <p:txBody>
          <a:bodyPr wrap="square" lIns="0" tIns="0" rIns="0" bIns="0" rtlCol="0">
            <a:spAutoFit/>
          </a:bodyPr>
          <a:lstStyle/>
          <a:p>
            <a:r>
              <a:rPr lang="en-US" sz="2448" spc="-71" dirty="0">
                <a:gradFill>
                  <a:gsLst>
                    <a:gs pos="2917">
                      <a:schemeClr val="bg2"/>
                    </a:gs>
                    <a:gs pos="95000">
                      <a:schemeClr val="bg2"/>
                    </a:gs>
                  </a:gsLst>
                  <a:lin ang="5400000" scaled="0"/>
                </a:gradFill>
                <a:hlinkClick r:id="rId3"/>
              </a:rPr>
              <a:t>Hardware and software requirements for Project Server 2013</a:t>
            </a:r>
            <a:r>
              <a:rPr lang="en-US" sz="2448" spc="-71" dirty="0">
                <a:gradFill>
                  <a:gsLst>
                    <a:gs pos="2917">
                      <a:schemeClr val="bg2"/>
                    </a:gs>
                    <a:gs pos="95000">
                      <a:schemeClr val="bg2"/>
                    </a:gs>
                  </a:gsLst>
                  <a:lin ang="5400000" scaled="0"/>
                </a:gradFill>
              </a:rPr>
              <a:t> </a:t>
            </a:r>
          </a:p>
        </p:txBody>
      </p:sp>
      <p:sp>
        <p:nvSpPr>
          <p:cNvPr id="12" name="Rectangle 11"/>
          <p:cNvSpPr/>
          <p:nvPr/>
        </p:nvSpPr>
        <p:spPr>
          <a:xfrm>
            <a:off x="621629" y="3090170"/>
            <a:ext cx="1896714" cy="507831"/>
          </a:xfrm>
          <a:prstGeom prst="rect">
            <a:avLst/>
          </a:prstGeom>
        </p:spPr>
        <p:txBody>
          <a:bodyPr wrap="square">
            <a:spAutoFit/>
          </a:bodyPr>
          <a:lstStyle/>
          <a:p>
            <a:pPr defTabSz="932472" fontAlgn="base">
              <a:spcBef>
                <a:spcPct val="0"/>
              </a:spcBef>
              <a:spcAft>
                <a:spcPct val="0"/>
              </a:spcAft>
            </a:pPr>
            <a:r>
              <a:rPr lang="en-US" sz="1350" b="1" dirty="0" smtClean="0">
                <a:gradFill>
                  <a:gsLst>
                    <a:gs pos="0">
                      <a:srgbClr val="FFFFFF"/>
                    </a:gs>
                    <a:gs pos="100000">
                      <a:srgbClr val="FFFFFF"/>
                    </a:gs>
                  </a:gsLst>
                  <a:lin ang="5400000" scaled="0"/>
                </a:gradFill>
              </a:rPr>
              <a:t>2012 R2 requires </a:t>
            </a:r>
            <a:r>
              <a:rPr lang="en-US" sz="1350" b="1" dirty="0">
                <a:gradFill>
                  <a:gsLst>
                    <a:gs pos="0">
                      <a:srgbClr val="FFFFFF"/>
                    </a:gs>
                    <a:gs pos="100000">
                      <a:srgbClr val="FFFFFF"/>
                    </a:gs>
                  </a:gsLst>
                  <a:lin ang="5400000" scaled="0"/>
                </a:gradFill>
              </a:rPr>
              <a:t>2013 </a:t>
            </a:r>
            <a:r>
              <a:rPr lang="en-US" sz="1350" b="1" dirty="0" smtClean="0">
                <a:gradFill>
                  <a:gsLst>
                    <a:gs pos="0">
                      <a:srgbClr val="FFFFFF"/>
                    </a:gs>
                    <a:gs pos="100000">
                      <a:srgbClr val="FFFFFF"/>
                    </a:gs>
                  </a:gsLst>
                  <a:lin ang="5400000" scaled="0"/>
                </a:gradFill>
              </a:rPr>
              <a:t>SP1</a:t>
            </a:r>
            <a:endParaRPr lang="en-US" sz="1350" b="1" dirty="0">
              <a:gradFill>
                <a:gsLst>
                  <a:gs pos="0">
                    <a:srgbClr val="FFFFFF"/>
                  </a:gs>
                  <a:gs pos="100000">
                    <a:srgbClr val="FFFFFF"/>
                  </a:gs>
                </a:gsLst>
                <a:lin ang="5400000" scaled="0"/>
              </a:gradFill>
            </a:endParaRPr>
          </a:p>
        </p:txBody>
      </p:sp>
      <p:sp>
        <p:nvSpPr>
          <p:cNvPr id="16" name="Rectangle 15"/>
          <p:cNvSpPr/>
          <p:nvPr/>
        </p:nvSpPr>
        <p:spPr>
          <a:xfrm>
            <a:off x="6679079" y="3155327"/>
            <a:ext cx="1896714" cy="507831"/>
          </a:xfrm>
          <a:prstGeom prst="rect">
            <a:avLst/>
          </a:prstGeom>
        </p:spPr>
        <p:txBody>
          <a:bodyPr wrap="square">
            <a:spAutoFit/>
          </a:bodyPr>
          <a:lstStyle/>
          <a:p>
            <a:pPr defTabSz="932472" fontAlgn="base">
              <a:spcBef>
                <a:spcPct val="0"/>
              </a:spcBef>
              <a:spcAft>
                <a:spcPct val="0"/>
              </a:spcAft>
            </a:pPr>
            <a:r>
              <a:rPr lang="en-US" sz="1350" b="1" dirty="0" smtClean="0">
                <a:gradFill>
                  <a:gsLst>
                    <a:gs pos="0">
                      <a:srgbClr val="FFFFFF"/>
                    </a:gs>
                    <a:gs pos="100000">
                      <a:srgbClr val="FFFFFF"/>
                    </a:gs>
                  </a:gsLst>
                  <a:lin ang="5400000" scaled="0"/>
                </a:gradFill>
              </a:rPr>
              <a:t>Project Pro </a:t>
            </a:r>
          </a:p>
          <a:p>
            <a:pPr defTabSz="932472" fontAlgn="base">
              <a:spcBef>
                <a:spcPct val="0"/>
              </a:spcBef>
              <a:spcAft>
                <a:spcPct val="0"/>
              </a:spcAft>
            </a:pPr>
            <a:r>
              <a:rPr lang="en-US" sz="1350" b="1" dirty="0" smtClean="0">
                <a:gradFill>
                  <a:gsLst>
                    <a:gs pos="0">
                      <a:srgbClr val="FFFFFF"/>
                    </a:gs>
                    <a:gs pos="100000">
                      <a:srgbClr val="FFFFFF"/>
                    </a:gs>
                  </a:gsLst>
                  <a:lin ang="5400000" scaled="0"/>
                </a:gradFill>
              </a:rPr>
              <a:t>for O365</a:t>
            </a:r>
            <a:endParaRPr lang="en-US" sz="135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32281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5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Topology</a:t>
            </a:r>
            <a:endParaRPr lang="en-US" dirty="0"/>
          </a:p>
        </p:txBody>
      </p:sp>
      <p:sp>
        <p:nvSpPr>
          <p:cNvPr id="15" name="TextBox 14"/>
          <p:cNvSpPr txBox="1"/>
          <p:nvPr/>
        </p:nvSpPr>
        <p:spPr>
          <a:xfrm>
            <a:off x="1490945" y="2265507"/>
            <a:ext cx="2514600"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a:t>
            </a:r>
          </a:p>
          <a:p>
            <a:pPr>
              <a:lnSpc>
                <a:spcPct val="90000"/>
              </a:lnSpc>
              <a:spcAft>
                <a:spcPts val="600"/>
              </a:spcAft>
            </a:pPr>
            <a:r>
              <a:rPr lang="en-US" sz="2400" dirty="0" smtClean="0">
                <a:gradFill>
                  <a:gsLst>
                    <a:gs pos="2917">
                      <a:schemeClr val="tx1"/>
                    </a:gs>
                    <a:gs pos="30000">
                      <a:schemeClr val="tx1"/>
                    </a:gs>
                  </a:gsLst>
                  <a:lin ang="5400000" scaled="0"/>
                </a:gradFill>
              </a:rPr>
              <a:t>-Application</a:t>
            </a:r>
          </a:p>
          <a:p>
            <a:pPr>
              <a:lnSpc>
                <a:spcPct val="90000"/>
              </a:lnSpc>
              <a:spcAft>
                <a:spcPts val="600"/>
              </a:spcAft>
            </a:pPr>
            <a:r>
              <a:rPr lang="en-US" sz="2400" dirty="0" smtClean="0">
                <a:gradFill>
                  <a:gsLst>
                    <a:gs pos="2917">
                      <a:schemeClr val="tx1"/>
                    </a:gs>
                    <a:gs pos="30000">
                      <a:schemeClr val="tx1"/>
                    </a:gs>
                  </a:gsLst>
                  <a:lin ang="5400000" scaled="0"/>
                </a:gradFill>
              </a:rPr>
              <a:t>-SQL </a:t>
            </a:r>
          </a:p>
        </p:txBody>
      </p:sp>
      <p:sp>
        <p:nvSpPr>
          <p:cNvPr id="16" name="Text Placeholder 12"/>
          <p:cNvSpPr txBox="1">
            <a:spLocks/>
          </p:cNvSpPr>
          <p:nvPr/>
        </p:nvSpPr>
        <p:spPr>
          <a:xfrm>
            <a:off x="579437" y="4977597"/>
            <a:ext cx="2590800" cy="627864"/>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t>Dev/Test</a:t>
            </a:r>
            <a:endParaRPr lang="en-US" sz="3200" dirty="0"/>
          </a:p>
        </p:txBody>
      </p:sp>
      <p:sp>
        <p:nvSpPr>
          <p:cNvPr id="18" name="Text Placeholder 12"/>
          <p:cNvSpPr txBox="1">
            <a:spLocks/>
          </p:cNvSpPr>
          <p:nvPr/>
        </p:nvSpPr>
        <p:spPr>
          <a:xfrm>
            <a:off x="3457428" y="4977597"/>
            <a:ext cx="4439297" cy="627864"/>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t>Project Server 2010</a:t>
            </a:r>
            <a:endParaRPr lang="en-US" sz="3200" dirty="0"/>
          </a:p>
        </p:txBody>
      </p:sp>
      <p:grpSp>
        <p:nvGrpSpPr>
          <p:cNvPr id="41" name="Group 40"/>
          <p:cNvGrpSpPr/>
          <p:nvPr/>
        </p:nvGrpSpPr>
        <p:grpSpPr>
          <a:xfrm>
            <a:off x="4424291" y="2905511"/>
            <a:ext cx="1272268" cy="1000739"/>
            <a:chOff x="4995879" y="2406930"/>
            <a:chExt cx="1272268" cy="1000739"/>
          </a:xfrm>
        </p:grpSpPr>
        <p:pic>
          <p:nvPicPr>
            <p:cNvPr id="23" name="Picture 22"/>
            <p:cNvPicPr>
              <a:picLocks noChangeAspect="1"/>
            </p:cNvPicPr>
            <p:nvPr/>
          </p:nvPicPr>
          <p:blipFill>
            <a:blip r:embed="rId3"/>
            <a:stretch>
              <a:fillRect/>
            </a:stretch>
          </p:blipFill>
          <p:spPr>
            <a:xfrm>
              <a:off x="4995879" y="2406930"/>
              <a:ext cx="685800" cy="966956"/>
            </a:xfrm>
            <a:prstGeom prst="rect">
              <a:avLst/>
            </a:prstGeom>
          </p:spPr>
        </p:pic>
        <p:pic>
          <p:nvPicPr>
            <p:cNvPr id="25" name="Picture 24"/>
            <p:cNvPicPr>
              <a:picLocks noChangeAspect="1"/>
            </p:cNvPicPr>
            <p:nvPr/>
          </p:nvPicPr>
          <p:blipFill>
            <a:blip r:embed="rId3"/>
            <a:stretch>
              <a:fillRect/>
            </a:stretch>
          </p:blipFill>
          <p:spPr>
            <a:xfrm>
              <a:off x="5582347" y="2440713"/>
              <a:ext cx="685800" cy="966956"/>
            </a:xfrm>
            <a:prstGeom prst="rect">
              <a:avLst/>
            </a:prstGeom>
          </p:spPr>
        </p:pic>
      </p:grpSp>
      <p:sp>
        <p:nvSpPr>
          <p:cNvPr id="26" name="Rectangle 25"/>
          <p:cNvSpPr/>
          <p:nvPr/>
        </p:nvSpPr>
        <p:spPr>
          <a:xfrm>
            <a:off x="6019823" y="3093692"/>
            <a:ext cx="1687967" cy="424732"/>
          </a:xfrm>
          <a:prstGeom prst="rect">
            <a:avLst/>
          </a:prstGeom>
        </p:spPr>
        <p:txBody>
          <a:bodyPr wrap="square">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-SQL</a:t>
            </a:r>
            <a:endParaRPr lang="en-US" sz="2400" dirty="0">
              <a:gradFill>
                <a:gsLst>
                  <a:gs pos="2917">
                    <a:schemeClr val="tx1"/>
                  </a:gs>
                  <a:gs pos="30000">
                    <a:schemeClr val="tx1"/>
                  </a:gs>
                </a:gsLst>
                <a:lin ang="5400000" scaled="0"/>
              </a:gradFill>
            </a:endParaRPr>
          </a:p>
        </p:txBody>
      </p:sp>
      <p:sp>
        <p:nvSpPr>
          <p:cNvPr id="27" name="Text Placeholder 12"/>
          <p:cNvSpPr txBox="1">
            <a:spLocks/>
          </p:cNvSpPr>
          <p:nvPr/>
        </p:nvSpPr>
        <p:spPr>
          <a:xfrm>
            <a:off x="8275637" y="4977597"/>
            <a:ext cx="3563733" cy="627864"/>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t>Project Server 2013</a:t>
            </a:r>
            <a:endParaRPr lang="en-US" sz="3200" dirty="0"/>
          </a:p>
        </p:txBody>
      </p:sp>
      <p:grpSp>
        <p:nvGrpSpPr>
          <p:cNvPr id="44" name="Group 43"/>
          <p:cNvGrpSpPr/>
          <p:nvPr/>
        </p:nvGrpSpPr>
        <p:grpSpPr>
          <a:xfrm>
            <a:off x="8422484" y="1365993"/>
            <a:ext cx="1834352" cy="1040971"/>
            <a:chOff x="8885237" y="985525"/>
            <a:chExt cx="1719680" cy="928149"/>
          </a:xfrm>
        </p:grpSpPr>
        <p:pic>
          <p:nvPicPr>
            <p:cNvPr id="29" name="Picture 28"/>
            <p:cNvPicPr>
              <a:picLocks noChangeAspect="1"/>
            </p:cNvPicPr>
            <p:nvPr/>
          </p:nvPicPr>
          <p:blipFill>
            <a:blip r:embed="rId4"/>
            <a:stretch>
              <a:fillRect/>
            </a:stretch>
          </p:blipFill>
          <p:spPr>
            <a:xfrm>
              <a:off x="8885237" y="985525"/>
              <a:ext cx="658276" cy="928149"/>
            </a:xfrm>
            <a:prstGeom prst="rect">
              <a:avLst/>
            </a:prstGeom>
          </p:spPr>
        </p:pic>
        <p:pic>
          <p:nvPicPr>
            <p:cNvPr id="30" name="Picture 29"/>
            <p:cNvPicPr>
              <a:picLocks noChangeAspect="1"/>
            </p:cNvPicPr>
            <p:nvPr/>
          </p:nvPicPr>
          <p:blipFill>
            <a:blip r:embed="rId4"/>
            <a:stretch>
              <a:fillRect/>
            </a:stretch>
          </p:blipFill>
          <p:spPr>
            <a:xfrm>
              <a:off x="9390494" y="985525"/>
              <a:ext cx="658276" cy="928149"/>
            </a:xfrm>
            <a:prstGeom prst="rect">
              <a:avLst/>
            </a:prstGeom>
          </p:spPr>
        </p:pic>
        <p:pic>
          <p:nvPicPr>
            <p:cNvPr id="31" name="Picture 30"/>
            <p:cNvPicPr>
              <a:picLocks noChangeAspect="1"/>
            </p:cNvPicPr>
            <p:nvPr/>
          </p:nvPicPr>
          <p:blipFill>
            <a:blip r:embed="rId4"/>
            <a:stretch>
              <a:fillRect/>
            </a:stretch>
          </p:blipFill>
          <p:spPr>
            <a:xfrm>
              <a:off x="9946641" y="985525"/>
              <a:ext cx="658276" cy="928149"/>
            </a:xfrm>
            <a:prstGeom prst="rect">
              <a:avLst/>
            </a:prstGeom>
          </p:spPr>
        </p:pic>
      </p:grpSp>
      <p:sp>
        <p:nvSpPr>
          <p:cNvPr id="45" name="Rectangle 44"/>
          <p:cNvSpPr/>
          <p:nvPr/>
        </p:nvSpPr>
        <p:spPr>
          <a:xfrm>
            <a:off x="10338794" y="1711397"/>
            <a:ext cx="929100" cy="461665"/>
          </a:xfrm>
          <a:prstGeom prst="rect">
            <a:avLst/>
          </a:prstGeom>
        </p:spPr>
        <p:txBody>
          <a:bodyPr wrap="none">
            <a:spAutoFit/>
          </a:bodyPr>
          <a:lstStyle/>
          <a:p>
            <a:r>
              <a:rPr lang="en-US" sz="2400" dirty="0" smtClean="0">
                <a:gradFill>
                  <a:gsLst>
                    <a:gs pos="2917">
                      <a:schemeClr val="tx1"/>
                    </a:gs>
                    <a:gs pos="30000">
                      <a:schemeClr val="tx1"/>
                    </a:gs>
                  </a:gsLst>
                  <a:lin ang="5400000" scaled="0"/>
                </a:gradFill>
              </a:rPr>
              <a:t>-Web</a:t>
            </a:r>
            <a:endParaRPr lang="en-US" sz="2400" dirty="0">
              <a:gradFill>
                <a:gsLst>
                  <a:gs pos="2917">
                    <a:schemeClr val="tx1"/>
                  </a:gs>
                  <a:gs pos="30000">
                    <a:schemeClr val="tx1"/>
                  </a:gs>
                </a:gsLst>
                <a:lin ang="5400000" scaled="0"/>
              </a:gradFill>
            </a:endParaRPr>
          </a:p>
        </p:txBody>
      </p:sp>
      <p:grpSp>
        <p:nvGrpSpPr>
          <p:cNvPr id="48" name="Group 47"/>
          <p:cNvGrpSpPr/>
          <p:nvPr/>
        </p:nvGrpSpPr>
        <p:grpSpPr>
          <a:xfrm>
            <a:off x="8732837" y="3715723"/>
            <a:ext cx="1272268" cy="1000739"/>
            <a:chOff x="4995879" y="2406930"/>
            <a:chExt cx="1272268" cy="1000739"/>
          </a:xfrm>
        </p:grpSpPr>
        <p:pic>
          <p:nvPicPr>
            <p:cNvPr id="50" name="Picture 49"/>
            <p:cNvPicPr>
              <a:picLocks noChangeAspect="1"/>
            </p:cNvPicPr>
            <p:nvPr/>
          </p:nvPicPr>
          <p:blipFill>
            <a:blip r:embed="rId3"/>
            <a:stretch>
              <a:fillRect/>
            </a:stretch>
          </p:blipFill>
          <p:spPr>
            <a:xfrm>
              <a:off x="4995879" y="2406930"/>
              <a:ext cx="685800" cy="966956"/>
            </a:xfrm>
            <a:prstGeom prst="rect">
              <a:avLst/>
            </a:prstGeom>
          </p:spPr>
        </p:pic>
        <p:pic>
          <p:nvPicPr>
            <p:cNvPr id="51" name="Picture 50"/>
            <p:cNvPicPr>
              <a:picLocks noChangeAspect="1"/>
            </p:cNvPicPr>
            <p:nvPr/>
          </p:nvPicPr>
          <p:blipFill>
            <a:blip r:embed="rId3"/>
            <a:stretch>
              <a:fillRect/>
            </a:stretch>
          </p:blipFill>
          <p:spPr>
            <a:xfrm>
              <a:off x="5582347" y="2440713"/>
              <a:ext cx="685800" cy="966956"/>
            </a:xfrm>
            <a:prstGeom prst="rect">
              <a:avLst/>
            </a:prstGeom>
          </p:spPr>
        </p:pic>
      </p:grpSp>
      <p:sp>
        <p:nvSpPr>
          <p:cNvPr id="49" name="Rectangle 48"/>
          <p:cNvSpPr/>
          <p:nvPr/>
        </p:nvSpPr>
        <p:spPr>
          <a:xfrm>
            <a:off x="10338794" y="3946693"/>
            <a:ext cx="1855469" cy="424732"/>
          </a:xfrm>
          <a:prstGeom prst="rect">
            <a:avLst/>
          </a:prstGeom>
        </p:spPr>
        <p:txBody>
          <a:bodyPr wrap="square">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-SQL</a:t>
            </a:r>
            <a:endParaRPr lang="en-US" sz="2400" dirty="0">
              <a:gradFill>
                <a:gsLst>
                  <a:gs pos="2917">
                    <a:schemeClr val="tx1"/>
                  </a:gs>
                  <a:gs pos="30000">
                    <a:schemeClr val="tx1"/>
                  </a:gs>
                </a:gsLst>
                <a:lin ang="5400000" scaled="0"/>
              </a:gradFill>
            </a:endParaRPr>
          </a:p>
        </p:txBody>
      </p:sp>
      <p:sp>
        <p:nvSpPr>
          <p:cNvPr id="22" name="Rectangle 21"/>
          <p:cNvSpPr/>
          <p:nvPr/>
        </p:nvSpPr>
        <p:spPr>
          <a:xfrm>
            <a:off x="6019823" y="1744662"/>
            <a:ext cx="1874814" cy="834074"/>
          </a:xfrm>
          <a:prstGeom prst="rect">
            <a:avLst/>
          </a:prstGeom>
        </p:spPr>
        <p:txBody>
          <a:bodyPr wrap="square">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-Application</a:t>
            </a:r>
            <a:endParaRPr lang="en-US" sz="2400" dirty="0">
              <a:gradFill>
                <a:gsLst>
                  <a:gs pos="2917">
                    <a:schemeClr val="tx1"/>
                  </a:gs>
                  <a:gs pos="30000">
                    <a:schemeClr val="tx1"/>
                  </a:gs>
                </a:gsLst>
                <a:lin ang="5400000" scaled="0"/>
              </a:gradFill>
            </a:endParaRPr>
          </a:p>
        </p:txBody>
      </p:sp>
      <p:pic>
        <p:nvPicPr>
          <p:cNvPr id="5" name="Picture 4"/>
          <p:cNvPicPr>
            <a:picLocks noChangeAspect="1"/>
          </p:cNvPicPr>
          <p:nvPr/>
        </p:nvPicPr>
        <p:blipFill>
          <a:blip r:embed="rId5"/>
          <a:stretch>
            <a:fillRect/>
          </a:stretch>
        </p:blipFill>
        <p:spPr>
          <a:xfrm>
            <a:off x="579437" y="2448434"/>
            <a:ext cx="883838" cy="981720"/>
          </a:xfrm>
          <a:prstGeom prst="rect">
            <a:avLst/>
          </a:prstGeom>
        </p:spPr>
      </p:pic>
      <p:pic>
        <p:nvPicPr>
          <p:cNvPr id="6" name="Picture 5"/>
          <p:cNvPicPr>
            <a:picLocks noChangeAspect="1"/>
          </p:cNvPicPr>
          <p:nvPr/>
        </p:nvPicPr>
        <p:blipFill>
          <a:blip r:embed="rId6"/>
          <a:stretch>
            <a:fillRect/>
          </a:stretch>
        </p:blipFill>
        <p:spPr>
          <a:xfrm>
            <a:off x="4069917" y="1573180"/>
            <a:ext cx="844988" cy="972000"/>
          </a:xfrm>
          <a:prstGeom prst="rect">
            <a:avLst/>
          </a:prstGeom>
        </p:spPr>
      </p:pic>
      <p:pic>
        <p:nvPicPr>
          <p:cNvPr id="7" name="Picture 6"/>
          <p:cNvPicPr>
            <a:picLocks noChangeAspect="1"/>
          </p:cNvPicPr>
          <p:nvPr/>
        </p:nvPicPr>
        <p:blipFill>
          <a:blip r:embed="rId7"/>
          <a:stretch>
            <a:fillRect/>
          </a:stretch>
        </p:blipFill>
        <p:spPr>
          <a:xfrm>
            <a:off x="4611229" y="1571608"/>
            <a:ext cx="844988" cy="972000"/>
          </a:xfrm>
          <a:prstGeom prst="rect">
            <a:avLst/>
          </a:prstGeom>
        </p:spPr>
      </p:pic>
      <p:pic>
        <p:nvPicPr>
          <p:cNvPr id="8" name="Picture 7"/>
          <p:cNvPicPr>
            <a:picLocks noChangeAspect="1"/>
          </p:cNvPicPr>
          <p:nvPr/>
        </p:nvPicPr>
        <p:blipFill>
          <a:blip r:embed="rId8"/>
          <a:stretch>
            <a:fillRect/>
          </a:stretch>
        </p:blipFill>
        <p:spPr>
          <a:xfrm>
            <a:off x="5144649" y="1576536"/>
            <a:ext cx="844988" cy="972000"/>
          </a:xfrm>
          <a:prstGeom prst="rect">
            <a:avLst/>
          </a:prstGeom>
        </p:spPr>
      </p:pic>
      <p:pic>
        <p:nvPicPr>
          <p:cNvPr id="9" name="Picture 8"/>
          <p:cNvPicPr>
            <a:picLocks noChangeAspect="1"/>
          </p:cNvPicPr>
          <p:nvPr/>
        </p:nvPicPr>
        <p:blipFill>
          <a:blip r:embed="rId9"/>
          <a:stretch>
            <a:fillRect/>
          </a:stretch>
        </p:blipFill>
        <p:spPr>
          <a:xfrm>
            <a:off x="8428037" y="2593446"/>
            <a:ext cx="689588" cy="972000"/>
          </a:xfrm>
          <a:prstGeom prst="rect">
            <a:avLst/>
          </a:prstGeom>
        </p:spPr>
      </p:pic>
      <p:pic>
        <p:nvPicPr>
          <p:cNvPr id="10" name="Picture 9"/>
          <p:cNvPicPr>
            <a:picLocks noChangeAspect="1"/>
          </p:cNvPicPr>
          <p:nvPr/>
        </p:nvPicPr>
        <p:blipFill>
          <a:blip r:embed="rId10"/>
          <a:stretch>
            <a:fillRect/>
          </a:stretch>
        </p:blipFill>
        <p:spPr>
          <a:xfrm>
            <a:off x="9015081" y="2593446"/>
            <a:ext cx="689588" cy="972000"/>
          </a:xfrm>
          <a:prstGeom prst="rect">
            <a:avLst/>
          </a:prstGeom>
        </p:spPr>
      </p:pic>
      <p:pic>
        <p:nvPicPr>
          <p:cNvPr id="11" name="Picture 10"/>
          <p:cNvPicPr>
            <a:picLocks noChangeAspect="1"/>
          </p:cNvPicPr>
          <p:nvPr/>
        </p:nvPicPr>
        <p:blipFill>
          <a:blip r:embed="rId11"/>
          <a:stretch>
            <a:fillRect/>
          </a:stretch>
        </p:blipFill>
        <p:spPr>
          <a:xfrm>
            <a:off x="9567249" y="2593446"/>
            <a:ext cx="689588" cy="972000"/>
          </a:xfrm>
          <a:prstGeom prst="rect">
            <a:avLst/>
          </a:prstGeom>
        </p:spPr>
      </p:pic>
      <p:sp>
        <p:nvSpPr>
          <p:cNvPr id="60" name="Rectangle 59"/>
          <p:cNvSpPr/>
          <p:nvPr/>
        </p:nvSpPr>
        <p:spPr>
          <a:xfrm>
            <a:off x="10338794" y="2905511"/>
            <a:ext cx="1899243" cy="424732"/>
          </a:xfrm>
          <a:prstGeom prst="rect">
            <a:avLst/>
          </a:prstGeom>
        </p:spPr>
        <p:txBody>
          <a:bodyPr wrap="square">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-Application</a:t>
            </a:r>
            <a:endParaRPr lang="en-US" sz="2400" dirty="0">
              <a:gradFill>
                <a:gsLst>
                  <a:gs pos="2917">
                    <a:schemeClr val="tx1"/>
                  </a:gs>
                  <a:gs pos="30000">
                    <a:schemeClr val="tx1"/>
                  </a:gs>
                </a:gsLst>
                <a:lin ang="5400000" scaled="0"/>
              </a:gradFill>
            </a:endParaRPr>
          </a:p>
        </p:txBody>
      </p:sp>
      <p:sp>
        <p:nvSpPr>
          <p:cNvPr id="2" name="Oval 1"/>
          <p:cNvSpPr/>
          <p:nvPr/>
        </p:nvSpPr>
        <p:spPr bwMode="auto">
          <a:xfrm>
            <a:off x="9693965" y="2558294"/>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32" name="Oval 31"/>
          <p:cNvSpPr/>
          <p:nvPr/>
        </p:nvSpPr>
        <p:spPr bwMode="auto">
          <a:xfrm>
            <a:off x="8518623" y="1347425"/>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33" name="Oval 32"/>
          <p:cNvSpPr/>
          <p:nvPr/>
        </p:nvSpPr>
        <p:spPr bwMode="auto">
          <a:xfrm>
            <a:off x="9099218" y="1347425"/>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34" name="Oval 33"/>
          <p:cNvSpPr/>
          <p:nvPr/>
        </p:nvSpPr>
        <p:spPr bwMode="auto">
          <a:xfrm>
            <a:off x="9711815" y="1322459"/>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35" name="Oval 34"/>
          <p:cNvSpPr/>
          <p:nvPr/>
        </p:nvSpPr>
        <p:spPr bwMode="auto">
          <a:xfrm>
            <a:off x="9179423" y="2570798"/>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36" name="Oval 35"/>
          <p:cNvSpPr/>
          <p:nvPr/>
        </p:nvSpPr>
        <p:spPr bwMode="auto">
          <a:xfrm>
            <a:off x="8632493" y="2570798"/>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39" name="Oval 38"/>
          <p:cNvSpPr/>
          <p:nvPr/>
        </p:nvSpPr>
        <p:spPr bwMode="auto">
          <a:xfrm>
            <a:off x="4154442" y="1456112"/>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40" name="Oval 39"/>
          <p:cNvSpPr/>
          <p:nvPr/>
        </p:nvSpPr>
        <p:spPr bwMode="auto">
          <a:xfrm>
            <a:off x="4735037" y="1456112"/>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
        <p:nvSpPr>
          <p:cNvPr id="42" name="Oval 41"/>
          <p:cNvSpPr/>
          <p:nvPr/>
        </p:nvSpPr>
        <p:spPr bwMode="auto">
          <a:xfrm>
            <a:off x="5347634" y="1431146"/>
            <a:ext cx="381000" cy="381000"/>
          </a:xfrm>
          <a:prstGeom prst="ellipse">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497165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ppt_x"/>
                                          </p:val>
                                        </p:tav>
                                        <p:tav tm="100000">
                                          <p:val>
                                            <p:strVal val="#ppt_x"/>
                                          </p:val>
                                        </p:tav>
                                      </p:tavLst>
                                    </p:anim>
                                    <p:anim calcmode="lin" valueType="num">
                                      <p:cBhvr additive="base">
                                        <p:cTn id="64" dur="500" fill="hold"/>
                                        <p:tgtEl>
                                          <p:spTgt spid="6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3000"/>
                                        <p:tgtEl>
                                          <p:spTgt spid="36"/>
                                        </p:tgtEl>
                                      </p:cBhvr>
                                    </p:animEffect>
                                    <p:anim calcmode="lin" valueType="num">
                                      <p:cBhvr>
                                        <p:cTn id="90" dur="3000" fill="hold"/>
                                        <p:tgtEl>
                                          <p:spTgt spid="36"/>
                                        </p:tgtEl>
                                        <p:attrNameLst>
                                          <p:attrName>ppt_w</p:attrName>
                                        </p:attrNameLst>
                                      </p:cBhvr>
                                      <p:tavLst>
                                        <p:tav tm="0" fmla="#ppt_w*sin(2.5*pi*$)">
                                          <p:val>
                                            <p:fltVal val="0"/>
                                          </p:val>
                                        </p:tav>
                                        <p:tav tm="100000">
                                          <p:val>
                                            <p:fltVal val="1"/>
                                          </p:val>
                                        </p:tav>
                                      </p:tavLst>
                                    </p:anim>
                                    <p:anim calcmode="lin" valueType="num">
                                      <p:cBhvr>
                                        <p:cTn id="91" dur="3000" fill="hold"/>
                                        <p:tgtEl>
                                          <p:spTgt spid="36"/>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3000"/>
                                        <p:tgtEl>
                                          <p:spTgt spid="35"/>
                                        </p:tgtEl>
                                      </p:cBhvr>
                                    </p:animEffect>
                                    <p:anim calcmode="lin" valueType="num">
                                      <p:cBhvr>
                                        <p:cTn id="95" dur="3000" fill="hold"/>
                                        <p:tgtEl>
                                          <p:spTgt spid="35"/>
                                        </p:tgtEl>
                                        <p:attrNameLst>
                                          <p:attrName>ppt_w</p:attrName>
                                        </p:attrNameLst>
                                      </p:cBhvr>
                                      <p:tavLst>
                                        <p:tav tm="0" fmla="#ppt_w*sin(2.5*pi*$)">
                                          <p:val>
                                            <p:fltVal val="0"/>
                                          </p:val>
                                        </p:tav>
                                        <p:tav tm="100000">
                                          <p:val>
                                            <p:fltVal val="1"/>
                                          </p:val>
                                        </p:tav>
                                      </p:tavLst>
                                    </p:anim>
                                    <p:anim calcmode="lin" valueType="num">
                                      <p:cBhvr>
                                        <p:cTn id="96" dur="3000" fill="hold"/>
                                        <p:tgtEl>
                                          <p:spTgt spid="35"/>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3000"/>
                                        <p:tgtEl>
                                          <p:spTgt spid="2"/>
                                        </p:tgtEl>
                                      </p:cBhvr>
                                    </p:animEffect>
                                    <p:anim calcmode="lin" valueType="num">
                                      <p:cBhvr>
                                        <p:cTn id="100" dur="3000" fill="hold"/>
                                        <p:tgtEl>
                                          <p:spTgt spid="2"/>
                                        </p:tgtEl>
                                        <p:attrNameLst>
                                          <p:attrName>ppt_w</p:attrName>
                                        </p:attrNameLst>
                                      </p:cBhvr>
                                      <p:tavLst>
                                        <p:tav tm="0" fmla="#ppt_w*sin(2.5*pi*$)">
                                          <p:val>
                                            <p:fltVal val="0"/>
                                          </p:val>
                                        </p:tav>
                                        <p:tav tm="100000">
                                          <p:val>
                                            <p:fltVal val="1"/>
                                          </p:val>
                                        </p:tav>
                                      </p:tavLst>
                                    </p:anim>
                                    <p:anim calcmode="lin" valueType="num">
                                      <p:cBhvr>
                                        <p:cTn id="101" dur="3000" fill="hold"/>
                                        <p:tgtEl>
                                          <p:spTgt spid="2"/>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3000"/>
                                        <p:tgtEl>
                                          <p:spTgt spid="34"/>
                                        </p:tgtEl>
                                      </p:cBhvr>
                                    </p:animEffect>
                                    <p:anim calcmode="lin" valueType="num">
                                      <p:cBhvr>
                                        <p:cTn id="105" dur="3000" fill="hold"/>
                                        <p:tgtEl>
                                          <p:spTgt spid="34"/>
                                        </p:tgtEl>
                                        <p:attrNameLst>
                                          <p:attrName>ppt_w</p:attrName>
                                        </p:attrNameLst>
                                      </p:cBhvr>
                                      <p:tavLst>
                                        <p:tav tm="0" fmla="#ppt_w*sin(2.5*pi*$)">
                                          <p:val>
                                            <p:fltVal val="0"/>
                                          </p:val>
                                        </p:tav>
                                        <p:tav tm="100000">
                                          <p:val>
                                            <p:fltVal val="1"/>
                                          </p:val>
                                        </p:tav>
                                      </p:tavLst>
                                    </p:anim>
                                    <p:anim calcmode="lin" valueType="num">
                                      <p:cBhvr>
                                        <p:cTn id="106" dur="3000" fill="hold"/>
                                        <p:tgtEl>
                                          <p:spTgt spid="34"/>
                                        </p:tgtEl>
                                        <p:attrNameLst>
                                          <p:attrName>ppt_h</p:attrName>
                                        </p:attrNameLst>
                                      </p:cBhvr>
                                      <p:tavLst>
                                        <p:tav tm="0">
                                          <p:val>
                                            <p:strVal val="#ppt_h"/>
                                          </p:val>
                                        </p:tav>
                                        <p:tav tm="100000">
                                          <p:val>
                                            <p:strVal val="#ppt_h"/>
                                          </p:val>
                                        </p:tav>
                                      </p:tavLst>
                                    </p:anim>
                                  </p:childTnLst>
                                </p:cTn>
                              </p:par>
                              <p:par>
                                <p:cTn id="107" presetID="45"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3000"/>
                                        <p:tgtEl>
                                          <p:spTgt spid="33"/>
                                        </p:tgtEl>
                                      </p:cBhvr>
                                    </p:animEffect>
                                    <p:anim calcmode="lin" valueType="num">
                                      <p:cBhvr>
                                        <p:cTn id="110" dur="3000" fill="hold"/>
                                        <p:tgtEl>
                                          <p:spTgt spid="33"/>
                                        </p:tgtEl>
                                        <p:attrNameLst>
                                          <p:attrName>ppt_w</p:attrName>
                                        </p:attrNameLst>
                                      </p:cBhvr>
                                      <p:tavLst>
                                        <p:tav tm="0" fmla="#ppt_w*sin(2.5*pi*$)">
                                          <p:val>
                                            <p:fltVal val="0"/>
                                          </p:val>
                                        </p:tav>
                                        <p:tav tm="100000">
                                          <p:val>
                                            <p:fltVal val="1"/>
                                          </p:val>
                                        </p:tav>
                                      </p:tavLst>
                                    </p:anim>
                                    <p:anim calcmode="lin" valueType="num">
                                      <p:cBhvr>
                                        <p:cTn id="111" dur="3000" fill="hold"/>
                                        <p:tgtEl>
                                          <p:spTgt spid="33"/>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3000"/>
                                        <p:tgtEl>
                                          <p:spTgt spid="32"/>
                                        </p:tgtEl>
                                      </p:cBhvr>
                                    </p:animEffect>
                                    <p:anim calcmode="lin" valueType="num">
                                      <p:cBhvr>
                                        <p:cTn id="115" dur="3000" fill="hold"/>
                                        <p:tgtEl>
                                          <p:spTgt spid="32"/>
                                        </p:tgtEl>
                                        <p:attrNameLst>
                                          <p:attrName>ppt_w</p:attrName>
                                        </p:attrNameLst>
                                      </p:cBhvr>
                                      <p:tavLst>
                                        <p:tav tm="0" fmla="#ppt_w*sin(2.5*pi*$)">
                                          <p:val>
                                            <p:fltVal val="0"/>
                                          </p:val>
                                        </p:tav>
                                        <p:tav tm="100000">
                                          <p:val>
                                            <p:fltVal val="1"/>
                                          </p:val>
                                        </p:tav>
                                      </p:tavLst>
                                    </p:anim>
                                    <p:anim calcmode="lin" valueType="num">
                                      <p:cBhvr>
                                        <p:cTn id="116" dur="3000" fill="hold"/>
                                        <p:tgtEl>
                                          <p:spTgt spid="32"/>
                                        </p:tgtEl>
                                        <p:attrNameLst>
                                          <p:attrName>ppt_h</p:attrName>
                                        </p:attrNameLst>
                                      </p:cBhvr>
                                      <p:tavLst>
                                        <p:tav tm="0">
                                          <p:val>
                                            <p:strVal val="#ppt_h"/>
                                          </p:val>
                                        </p:tav>
                                        <p:tav tm="100000">
                                          <p:val>
                                            <p:strVal val="#ppt_h"/>
                                          </p:val>
                                        </p:tav>
                                      </p:tavLst>
                                    </p:anim>
                                  </p:childTnLst>
                                </p:cTn>
                              </p:par>
                              <p:par>
                                <p:cTn id="117" presetID="45"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3000"/>
                                        <p:tgtEl>
                                          <p:spTgt spid="42"/>
                                        </p:tgtEl>
                                      </p:cBhvr>
                                    </p:animEffect>
                                    <p:anim calcmode="lin" valueType="num">
                                      <p:cBhvr>
                                        <p:cTn id="120" dur="3000" fill="hold"/>
                                        <p:tgtEl>
                                          <p:spTgt spid="42"/>
                                        </p:tgtEl>
                                        <p:attrNameLst>
                                          <p:attrName>ppt_w</p:attrName>
                                        </p:attrNameLst>
                                      </p:cBhvr>
                                      <p:tavLst>
                                        <p:tav tm="0" fmla="#ppt_w*sin(2.5*pi*$)">
                                          <p:val>
                                            <p:fltVal val="0"/>
                                          </p:val>
                                        </p:tav>
                                        <p:tav tm="100000">
                                          <p:val>
                                            <p:fltVal val="1"/>
                                          </p:val>
                                        </p:tav>
                                      </p:tavLst>
                                    </p:anim>
                                    <p:anim calcmode="lin" valueType="num">
                                      <p:cBhvr>
                                        <p:cTn id="121" dur="3000" fill="hold"/>
                                        <p:tgtEl>
                                          <p:spTgt spid="42"/>
                                        </p:tgtEl>
                                        <p:attrNameLst>
                                          <p:attrName>ppt_h</p:attrName>
                                        </p:attrNameLst>
                                      </p:cBhvr>
                                      <p:tavLst>
                                        <p:tav tm="0">
                                          <p:val>
                                            <p:strVal val="#ppt_h"/>
                                          </p:val>
                                        </p:tav>
                                        <p:tav tm="100000">
                                          <p:val>
                                            <p:strVal val="#ppt_h"/>
                                          </p:val>
                                        </p:tav>
                                      </p:tavLst>
                                    </p:anim>
                                  </p:childTnLst>
                                </p:cTn>
                              </p:par>
                              <p:par>
                                <p:cTn id="122" presetID="45" presetClass="entr" presetSubtype="0" fill="hold" grpId="0" nodeType="with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3000"/>
                                        <p:tgtEl>
                                          <p:spTgt spid="40"/>
                                        </p:tgtEl>
                                      </p:cBhvr>
                                    </p:animEffect>
                                    <p:anim calcmode="lin" valueType="num">
                                      <p:cBhvr>
                                        <p:cTn id="125" dur="3000" fill="hold"/>
                                        <p:tgtEl>
                                          <p:spTgt spid="40"/>
                                        </p:tgtEl>
                                        <p:attrNameLst>
                                          <p:attrName>ppt_w</p:attrName>
                                        </p:attrNameLst>
                                      </p:cBhvr>
                                      <p:tavLst>
                                        <p:tav tm="0" fmla="#ppt_w*sin(2.5*pi*$)">
                                          <p:val>
                                            <p:fltVal val="0"/>
                                          </p:val>
                                        </p:tav>
                                        <p:tav tm="100000">
                                          <p:val>
                                            <p:fltVal val="1"/>
                                          </p:val>
                                        </p:tav>
                                      </p:tavLst>
                                    </p:anim>
                                    <p:anim calcmode="lin" valueType="num">
                                      <p:cBhvr>
                                        <p:cTn id="126" dur="3000" fill="hold"/>
                                        <p:tgtEl>
                                          <p:spTgt spid="40"/>
                                        </p:tgtEl>
                                        <p:attrNameLst>
                                          <p:attrName>ppt_h</p:attrName>
                                        </p:attrNameLst>
                                      </p:cBhvr>
                                      <p:tavLst>
                                        <p:tav tm="0">
                                          <p:val>
                                            <p:strVal val="#ppt_h"/>
                                          </p:val>
                                        </p:tav>
                                        <p:tav tm="100000">
                                          <p:val>
                                            <p:strVal val="#ppt_h"/>
                                          </p:val>
                                        </p:tav>
                                      </p:tavLst>
                                    </p:anim>
                                  </p:childTnLst>
                                </p:cTn>
                              </p:par>
                              <p:par>
                                <p:cTn id="127" presetID="45"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3000"/>
                                        <p:tgtEl>
                                          <p:spTgt spid="39"/>
                                        </p:tgtEl>
                                      </p:cBhvr>
                                    </p:animEffect>
                                    <p:anim calcmode="lin" valueType="num">
                                      <p:cBhvr>
                                        <p:cTn id="130" dur="3000" fill="hold"/>
                                        <p:tgtEl>
                                          <p:spTgt spid="39"/>
                                        </p:tgtEl>
                                        <p:attrNameLst>
                                          <p:attrName>ppt_w</p:attrName>
                                        </p:attrNameLst>
                                      </p:cBhvr>
                                      <p:tavLst>
                                        <p:tav tm="0" fmla="#ppt_w*sin(2.5*pi*$)">
                                          <p:val>
                                            <p:fltVal val="0"/>
                                          </p:val>
                                        </p:tav>
                                        <p:tav tm="100000">
                                          <p:val>
                                            <p:fltVal val="1"/>
                                          </p:val>
                                        </p:tav>
                                      </p:tavLst>
                                    </p:anim>
                                    <p:anim calcmode="lin" valueType="num">
                                      <p:cBhvr>
                                        <p:cTn id="131" dur="3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6" grpId="0"/>
      <p:bldP spid="27" grpId="0"/>
      <p:bldP spid="45" grpId="0"/>
      <p:bldP spid="49" grpId="0"/>
      <p:bldP spid="22" grpId="0"/>
      <p:bldP spid="60" grpId="0"/>
      <p:bldP spid="2" grpId="0" animBg="1"/>
      <p:bldP spid="32" grpId="0" animBg="1"/>
      <p:bldP spid="33" grpId="0" animBg="1"/>
      <p:bldP spid="34" grpId="0" animBg="1"/>
      <p:bldP spid="35" grpId="0" animBg="1"/>
      <p:bldP spid="36" grpId="0" animBg="1"/>
      <p:bldP spid="39" grpId="0" animBg="1"/>
      <p:bldP spid="4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640129"/>
          </a:xfrm>
        </p:spPr>
        <p:txBody>
          <a:bodyPr/>
          <a:lstStyle/>
          <a:p>
            <a:pPr>
              <a:lnSpc>
                <a:spcPct val="150000"/>
              </a:lnSpc>
            </a:pPr>
            <a:r>
              <a:rPr lang="en-US" dirty="0"/>
              <a:t>Setting up Project Server</a:t>
            </a:r>
          </a:p>
        </p:txBody>
      </p:sp>
      <p:sp>
        <p:nvSpPr>
          <p:cNvPr id="4" name="Text Placeholder 3"/>
          <p:cNvSpPr>
            <a:spLocks noGrp="1"/>
          </p:cNvSpPr>
          <p:nvPr>
            <p:ph type="body" sz="quarter" idx="12"/>
          </p:nvPr>
        </p:nvSpPr>
        <p:spPr/>
        <p:txBody>
          <a:bodyPr/>
          <a:lstStyle/>
          <a:p>
            <a:r>
              <a:rPr lang="en-US" dirty="0" smtClean="0"/>
              <a:t>Nadin Merali</a:t>
            </a:r>
            <a:endParaRPr lang="en-US" dirty="0"/>
          </a:p>
        </p:txBody>
      </p:sp>
    </p:spTree>
    <p:extLst>
      <p:ext uri="{BB962C8B-B14F-4D97-AF65-F5344CB8AC3E}">
        <p14:creationId xmlns:p14="http://schemas.microsoft.com/office/powerpoint/2010/main" val="3842617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Chris Boyd; Nadin Merali; Sean Li</External_x0020_Speaker>
    <Session_x0020_Code xmlns="12a172fe-0250-434a-85cf-03b10810c5e5">BRK3143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2015-05-06T02:00:00-05:00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sharepoint/v3"/>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2a172fe-0250-434a-85cf-03b10810c5e5"/>
    <ds:schemaRef ds:uri="230e9df3-be65-4c73-a93b-d1236ebd677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9071</TotalTime>
  <Words>1293</Words>
  <Application>Microsoft Office PowerPoint</Application>
  <PresentationFormat>Custom</PresentationFormat>
  <Paragraphs>263</Paragraphs>
  <Slides>23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 Rounded MT Bold</vt:lpstr>
      <vt:lpstr>Consolas</vt:lpstr>
      <vt:lpstr>Ravie</vt:lpstr>
      <vt:lpstr>Segoe UI</vt:lpstr>
      <vt:lpstr>Segoe UI Light</vt:lpstr>
      <vt:lpstr>Wingdings</vt:lpstr>
      <vt:lpstr>5-30610_Microsoft_Ignite_Keynote_Template</vt:lpstr>
      <vt:lpstr>1_5-30610_Microsoft_Ignite_Keynote_Template</vt:lpstr>
      <vt:lpstr>2_5-30610_Microsoft_Ignite_Keynote_Template</vt:lpstr>
      <vt:lpstr>PowerPoint Presentation</vt:lpstr>
      <vt:lpstr>How to Deploy Microsoft Project: Online and Server</vt:lpstr>
      <vt:lpstr>Introduction</vt:lpstr>
      <vt:lpstr>Objectives </vt:lpstr>
      <vt:lpstr>“I always like to look on the optimistic side of life, but I am realistic enough to know that life is a complex matter.” - Walt Disney </vt:lpstr>
      <vt:lpstr>Quick Survey </vt:lpstr>
      <vt:lpstr>What you need to get going with Project Server</vt:lpstr>
      <vt:lpstr>Topology</vt:lpstr>
      <vt:lpstr>Setting up Project Server</vt:lpstr>
      <vt:lpstr>SharePoint 2013 Farm</vt:lpstr>
      <vt:lpstr>Upgrade to Project Server 2013</vt:lpstr>
      <vt:lpstr>Additional Resources </vt:lpstr>
      <vt:lpstr>Getting Started with Project Online </vt:lpstr>
      <vt:lpstr>“Times and conditions change so rapidly that we must keep our aim constantly focused on the future.” – Walt Disney</vt:lpstr>
      <vt:lpstr>On-premise vs. Online</vt:lpstr>
      <vt:lpstr>Getting Started with Project Online</vt:lpstr>
      <vt:lpstr>PowerPoint Presentation</vt:lpstr>
      <vt:lpstr>Additional Resources </vt:lpstr>
      <vt:lpstr>First Steps to configuring Project Web App</vt:lpstr>
      <vt:lpstr>First Steps</vt:lpstr>
      <vt:lpstr>First Steps to configuring Project Web App </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Deploy Microsoft Project: Online and Server</dc:title>
  <dc:subject>Microsoft Ignite 2015</dc:subject>
  <dc:creator>Nadin Merali</dc:creator>
  <cp:keywords>Microsoft Ignite 2015</cp:keywords>
  <dc:description>Template: Mitchell Derrey, Silver Fox Productions
Formatting: 
Audience Type: Internal/External</dc:description>
  <cp:lastModifiedBy>Brittany Hart</cp:lastModifiedBy>
  <cp:revision>111</cp:revision>
  <dcterms:created xsi:type="dcterms:W3CDTF">2015-03-31T22:26:22Z</dcterms:created>
  <dcterms:modified xsi:type="dcterms:W3CDTF">2015-05-06T21:32:06Z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