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5" r:id="rId6"/>
    <p:sldMasterId id="2147484326" r:id="rId7"/>
  </p:sldMasterIdLst>
  <p:notesMasterIdLst>
    <p:notesMasterId r:id="rId50"/>
  </p:notesMasterIdLst>
  <p:handoutMasterIdLst>
    <p:handoutMasterId r:id="rId51"/>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Amber Templeton" initials="AT"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187" autoAdjust="0"/>
  </p:normalViewPr>
  <p:slideViewPr>
    <p:cSldViewPr>
      <p:cViewPr varScale="1">
        <p:scale>
          <a:sx n="111" d="100"/>
          <a:sy n="111" d="100"/>
        </p:scale>
        <p:origin x="78" y="32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5:38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5:38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0963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0777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7535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8233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2888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Segoe UI Light" panose="020B0502040204020203" pitchFamily="34" charset="0"/>
            </a:endParaRPr>
          </a:p>
        </p:txBody>
      </p:sp>
      <p:sp>
        <p:nvSpPr>
          <p:cNvPr id="4" name="Footer Placeholder 3"/>
          <p:cNvSpPr>
            <a:spLocks noGrp="1"/>
          </p:cNvSpPr>
          <p:nvPr>
            <p:ph type="ftr" sz="quarter" idx="10"/>
          </p:nvPr>
        </p:nvSpPr>
        <p:spPr/>
        <p:txBody>
          <a:bodyPr/>
          <a:lstStyle/>
          <a:p>
            <a:pPr defTabSz="949165"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defTabSz="949478">
              <a:defRPr/>
            </a:pPr>
            <a:fld id="{E74353ED-ACB2-44BF-A903-985B0AF962B7}" type="datetime1">
              <a:rPr lang="en-US">
                <a:solidFill>
                  <a:prstClr val="black"/>
                </a:solidFill>
                <a:latin typeface="Calibri" panose="020F0502020204030204"/>
              </a:rPr>
              <a:pPr defTabSz="949478">
                <a:defRPr/>
              </a:pPr>
              <a:t>5/6/2015</a:t>
            </a:fld>
            <a:endParaRPr lang="en-US" dirty="0">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949478">
              <a:defRPr/>
            </a:pPr>
            <a:fld id="{B4008EB6-D09E-4580-8CD6-DDB14511944F}" type="slidenum">
              <a:rPr lang="en-US">
                <a:solidFill>
                  <a:prstClr val="black"/>
                </a:solidFill>
                <a:latin typeface="Calibri" panose="020F0502020204030204"/>
              </a:rPr>
              <a:pPr defTabSz="949478">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9321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95300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3601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46685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3789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4822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533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57656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7857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6593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3998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739149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93306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9123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3417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8971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7628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2499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1592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429000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6832110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82378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569650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65361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5155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810399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047503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171053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452196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33115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776517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230585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7171302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0068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468213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6896470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4742852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327311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270209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5839016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1168798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3923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54524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35884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23727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3602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7510338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5835327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92773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92943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038356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49102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Edit Master text styles</a:t>
            </a:r>
          </a:p>
        </p:txBody>
      </p:sp>
    </p:spTree>
    <p:extLst>
      <p:ext uri="{BB962C8B-B14F-4D97-AF65-F5344CB8AC3E}">
        <p14:creationId xmlns:p14="http://schemas.microsoft.com/office/powerpoint/2010/main" val="139542085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31403621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11457908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7127527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045258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9876883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437255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3164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99267640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defRPr/>
            </a:pPr>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348556457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1952813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785185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168300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8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41789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9550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46020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47065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1165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696115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50551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23126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18343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987955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77301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137576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213489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016375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8772723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375523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571636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38477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3079413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9884613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374642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0559374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79432738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6937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55267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4532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25460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365590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1157671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3.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image" Target="../media/image1.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theme" Target="../theme/theme4.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159765922"/>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975606088"/>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324936584"/>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3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s://partner.outlook.cn/api" TargetMode="External"/><Relationship Id="rId7" Type="http://schemas.openxmlformats.org/officeDocument/2006/relationships/hyperlink" Target="http://docs.oasis-open.org/odata/odata/v4.0/errata02/os/complete/part1-protocol/odata-v4.0-errata02-os-part1-protocol-complete.html#_Toc406398207" TargetMode="External"/><Relationship Id="rId2" Type="http://schemas.openxmlformats.org/officeDocument/2006/relationships/hyperlink" Target="https://outlook.office365.com/api" TargetMode="External"/><Relationship Id="rId1" Type="http://schemas.openxmlformats.org/officeDocument/2006/relationships/slideLayout" Target="../slideLayouts/slideLayout36.xml"/><Relationship Id="rId6" Type="http://schemas.openxmlformats.org/officeDocument/2006/relationships/hyperlink" Target="http://blogs.msdn.com/b/exchangedev/archive/2015/01/21/building-demon-or-service-apps-with-office-365-mail-calendar-and-contacts-apis-oauth2-client-credential-flow.aspx" TargetMode="External"/><Relationship Id="rId5" Type="http://schemas.openxmlformats.org/officeDocument/2006/relationships/hyperlink" Target="http://blogs.msdn.com/b/exchangedev/archive/2014/10/28/oauth2-in-action-with-the-release-of-office-365-calendar-contacts-and-mail.aspx" TargetMode="External"/><Relationship Id="rId4" Type="http://schemas.openxmlformats.org/officeDocument/2006/relationships/hyperlink" Target="http://openid.net/conne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outlook.office365.com/api/v1.0/Me/CalendarView/?startDateTime=&#8216;sdfs&#8217;&amp;endDateTime=&#8216;sdfs"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hyperlink" Target="http://dev.outlook.com/" TargetMode="External"/><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package" Target="../embeddings/Microsoft_Excel_Worksheet1.xlsx"/></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8" Type="http://schemas.openxmlformats.org/officeDocument/2006/relationships/hyperlink" Target="https://myignite.microsoft.com/#/sessions/8d223433-6f85-e411-b87f-00155d5066d7" TargetMode="External"/><Relationship Id="rId13" Type="http://schemas.openxmlformats.org/officeDocument/2006/relationships/hyperlink" Target="https://myignite.microsoft.com/#/sessions/d1d84fb5-0eb3-e411-b87f-00155d5066d7?source=schedule" TargetMode="External"/><Relationship Id="rId3" Type="http://schemas.openxmlformats.org/officeDocument/2006/relationships/hyperlink" Target="https://myignite.microsoft.com/#/sessions/be0eeab5-aa9a-e411-b87f-00155d5066d7" TargetMode="External"/><Relationship Id="rId7" Type="http://schemas.openxmlformats.org/officeDocument/2006/relationships/hyperlink" Target="https://myignite.microsoft.com/#/sessions/fa379f76-73b0-e411-b87f-00155d5066d7" TargetMode="External"/><Relationship Id="rId12" Type="http://schemas.openxmlformats.org/officeDocument/2006/relationships/hyperlink" Target="https://myignite.microsoft.com/#/sessions/8b01e46a-1fb6-e411-b87f-00155d5066d7"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hyperlink" Target="https://myignite.microsoft.com/#/sessions/edb29582-b39a-e411-b87f-00155d5066d7" TargetMode="External"/><Relationship Id="rId11" Type="http://schemas.openxmlformats.org/officeDocument/2006/relationships/hyperlink" Target="https://myignite.microsoft.com/#/sessions/016cf129-a3b3-e411-b87f-00155d5066d7" TargetMode="External"/><Relationship Id="rId5" Type="http://schemas.openxmlformats.org/officeDocument/2006/relationships/hyperlink" Target="https://myignite.microsoft.com/#/sessions/1f0ee4f6-3795-e411-b87f-00155d5066d7" TargetMode="External"/><Relationship Id="rId10" Type="http://schemas.openxmlformats.org/officeDocument/2006/relationships/hyperlink" Target="https://myignite.microsoft.com/#/sessions/e37fd8f5-6e85-e411-b87f-00155d5066d7" TargetMode="External"/><Relationship Id="rId4" Type="http://schemas.openxmlformats.org/officeDocument/2006/relationships/hyperlink" Target="https://myignite.microsoft.com/#/sessions/85ebdd6c-b39a-e411-b87f-00155d5066d7" TargetMode="External"/><Relationship Id="rId9" Type="http://schemas.openxmlformats.org/officeDocument/2006/relationships/hyperlink" Target="https://myignite.microsoft.com/#/sessions/27c996f7-92b8-e411-b87f-00155d5066d7" TargetMode="External"/><Relationship Id="rId14" Type="http://schemas.openxmlformats.org/officeDocument/2006/relationships/hyperlink" Target="https://myignite.microsoft.com/#/labs/34aad0b0-999a-e411-b87f-00155d5066d7"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hyperlink" Target="http://dev.office.com/devprogram" TargetMode="External"/><Relationship Id="rId1" Type="http://schemas.openxmlformats.org/officeDocument/2006/relationships/slideLayout" Target="../slideLayouts/slideLayout57.xml"/><Relationship Id="rId4" Type="http://schemas.openxmlformats.org/officeDocument/2006/relationships/image" Target="../media/image5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94.xml"/><Relationship Id="rId5" Type="http://schemas.openxmlformats.org/officeDocument/2006/relationships/image" Target="../media/image54.png"/><Relationship Id="rId4" Type="http://schemas.openxmlformats.org/officeDocument/2006/relationships/hyperlink" Target="http://myignite.microsoft.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outlook.office365.com/api/v1.0/$metadata"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6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74639" y="1209841"/>
            <a:ext cx="11889564" cy="5484812"/>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Partners already using </a:t>
            </a:r>
            <a:r>
              <a:rPr lang="en-US" smtClean="0"/>
              <a:t>our APIs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998" y="1531613"/>
            <a:ext cx="3240540" cy="28084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869" y="3657582"/>
            <a:ext cx="1307374" cy="5981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818" y="5249475"/>
            <a:ext cx="3278001" cy="16005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9913" y="1496066"/>
            <a:ext cx="4199524" cy="4527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0133" y="3462815"/>
            <a:ext cx="2798742" cy="115448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2329" y="5509474"/>
            <a:ext cx="1000306" cy="100030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9326" y="5461613"/>
            <a:ext cx="1096030" cy="109603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9401" y="4702626"/>
            <a:ext cx="2235901" cy="657618"/>
          </a:xfrm>
          <a:prstGeom prst="rect">
            <a:avLst/>
          </a:prstGeom>
        </p:spPr>
      </p:pic>
      <p:pic>
        <p:nvPicPr>
          <p:cNvPr id="11" name="B3CB9DFF-4EEF-49C4-869B-376A5FF7379D" descr="42BF6D4D-6810-48D2-9B81-CCB79F4C9455@wewo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5032" y="5751842"/>
            <a:ext cx="1245340" cy="51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3513" y="3538227"/>
            <a:ext cx="1000306" cy="1000306"/>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45885" y="982662"/>
            <a:ext cx="1581952" cy="1581952"/>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05255" y="2770125"/>
            <a:ext cx="4334212" cy="514896"/>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2374" y="1496066"/>
            <a:ext cx="3750439" cy="583402"/>
          </a:xfrm>
          <a:prstGeom prst="rect">
            <a:avLst/>
          </a:prstGeom>
        </p:spPr>
      </p:pic>
      <p:pic>
        <p:nvPicPr>
          <p:cNvPr id="16" name="Picture 3" descr="Inline imag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77716" y="4785800"/>
            <a:ext cx="2031959" cy="51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3516" y="3657582"/>
            <a:ext cx="2012137" cy="636191"/>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76717" y="4496786"/>
            <a:ext cx="1118004" cy="1118004"/>
          </a:xfrm>
          <a:prstGeom prst="rect">
            <a:avLst/>
          </a:prstGeom>
        </p:spPr>
      </p:pic>
    </p:spTree>
    <p:extLst>
      <p:ext uri="{BB962C8B-B14F-4D97-AF65-F5344CB8AC3E}">
        <p14:creationId xmlns:p14="http://schemas.microsoft.com/office/powerpoint/2010/main" val="42182247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Mail, Calendar &amp; Contacts APIs</a:t>
            </a:r>
            <a:endParaRPr lang="en-US" dirty="0"/>
          </a:p>
        </p:txBody>
      </p:sp>
    </p:spTree>
    <p:extLst>
      <p:ext uri="{BB962C8B-B14F-4D97-AF65-F5344CB8AC3E}">
        <p14:creationId xmlns:p14="http://schemas.microsoft.com/office/powerpoint/2010/main" val="17712860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basics first …</a:t>
            </a:r>
            <a:endParaRPr lang="en-US" dirty="0"/>
          </a:p>
        </p:txBody>
      </p:sp>
      <p:sp>
        <p:nvSpPr>
          <p:cNvPr id="3" name="Text Placeholder 2"/>
          <p:cNvSpPr>
            <a:spLocks noGrp="1"/>
          </p:cNvSpPr>
          <p:nvPr>
            <p:ph type="body" sz="quarter" idx="10"/>
          </p:nvPr>
        </p:nvSpPr>
        <p:spPr>
          <a:xfrm>
            <a:off x="274639" y="1212849"/>
            <a:ext cx="6857997" cy="5358390"/>
          </a:xfrm>
        </p:spPr>
        <p:txBody>
          <a:bodyPr/>
          <a:lstStyle/>
          <a:p>
            <a:pPr marL="0" indent="0">
              <a:buNone/>
            </a:pPr>
            <a:r>
              <a:rPr lang="en-US" sz="2800" dirty="0" smtClean="0"/>
              <a:t>Endpoint</a:t>
            </a:r>
          </a:p>
          <a:p>
            <a:pPr lvl="1"/>
            <a:r>
              <a:rPr lang="en-US" sz="1800" dirty="0"/>
              <a:t>Office </a:t>
            </a:r>
            <a:r>
              <a:rPr lang="en-US" sz="1800" dirty="0" smtClean="0"/>
              <a:t>365: </a:t>
            </a:r>
            <a:r>
              <a:rPr lang="en-US" sz="1800" dirty="0">
                <a:hlinkClick r:id="rId2"/>
              </a:rPr>
              <a:t>https://outlook.office365.com/api</a:t>
            </a:r>
            <a:r>
              <a:rPr lang="en-US" sz="1800" dirty="0"/>
              <a:t> </a:t>
            </a:r>
            <a:endParaRPr lang="en-US" sz="1400" dirty="0" smtClean="0"/>
          </a:p>
          <a:p>
            <a:pPr lvl="1"/>
            <a:r>
              <a:rPr lang="en-US" sz="1800" dirty="0" smtClean="0"/>
              <a:t>Office </a:t>
            </a:r>
            <a:r>
              <a:rPr lang="en-US" sz="1800" dirty="0"/>
              <a:t>365 for China: </a:t>
            </a:r>
            <a:r>
              <a:rPr lang="en-US" sz="1800" dirty="0">
                <a:hlinkClick r:id="rId3"/>
              </a:rPr>
              <a:t>https://partner.outlook.cn/api</a:t>
            </a:r>
            <a:endParaRPr lang="en-US" sz="1800" dirty="0"/>
          </a:p>
          <a:p>
            <a:pPr lvl="2"/>
            <a:endParaRPr lang="en-US" dirty="0" smtClean="0"/>
          </a:p>
          <a:p>
            <a:pPr marL="0" indent="0">
              <a:buNone/>
            </a:pPr>
            <a:r>
              <a:rPr lang="en-US" sz="2800" dirty="0" err="1" smtClean="0"/>
              <a:t>Auth</a:t>
            </a:r>
            <a:endParaRPr lang="en-US" sz="2800" dirty="0" smtClean="0"/>
          </a:p>
          <a:p>
            <a:pPr lvl="1"/>
            <a:r>
              <a:rPr lang="en-US" sz="1800" dirty="0" smtClean="0">
                <a:hlinkClick r:id="rId4"/>
              </a:rPr>
              <a:t>Open ID Connect</a:t>
            </a:r>
            <a:r>
              <a:rPr lang="en-US" sz="1800" dirty="0" smtClean="0"/>
              <a:t> for single sign on (SSO)</a:t>
            </a:r>
          </a:p>
          <a:p>
            <a:pPr lvl="1"/>
            <a:r>
              <a:rPr lang="en-US" sz="1800" dirty="0" smtClean="0">
                <a:hlinkClick r:id="rId5"/>
              </a:rPr>
              <a:t>OAuth2 </a:t>
            </a:r>
            <a:r>
              <a:rPr lang="en-US" sz="1800" dirty="0">
                <a:hlinkClick r:id="rId5"/>
              </a:rPr>
              <a:t>code </a:t>
            </a:r>
            <a:r>
              <a:rPr lang="en-US" sz="1800" dirty="0" smtClean="0">
                <a:hlinkClick r:id="rId5"/>
              </a:rPr>
              <a:t>flow support</a:t>
            </a:r>
            <a:r>
              <a:rPr lang="en-US" sz="1800" dirty="0" smtClean="0"/>
              <a:t> for </a:t>
            </a:r>
            <a:r>
              <a:rPr lang="en-US" sz="1800" dirty="0"/>
              <a:t>interactive </a:t>
            </a:r>
            <a:r>
              <a:rPr lang="en-US" sz="1800" dirty="0" smtClean="0"/>
              <a:t>apps</a:t>
            </a:r>
            <a:endParaRPr lang="en-US" sz="1400" dirty="0" smtClean="0"/>
          </a:p>
          <a:p>
            <a:pPr lvl="1"/>
            <a:r>
              <a:rPr lang="en-US" sz="1800" dirty="0" smtClean="0">
                <a:hlinkClick r:id="rId6"/>
              </a:rPr>
              <a:t>OAuth2 </a:t>
            </a:r>
            <a:r>
              <a:rPr lang="en-US" sz="1800" dirty="0">
                <a:hlinkClick r:id="rId6"/>
              </a:rPr>
              <a:t>client credential </a:t>
            </a:r>
            <a:r>
              <a:rPr lang="en-US" sz="1800" dirty="0" smtClean="0">
                <a:hlinkClick r:id="rId6"/>
              </a:rPr>
              <a:t>flow support</a:t>
            </a:r>
            <a:r>
              <a:rPr lang="en-US" sz="1800" dirty="0" smtClean="0"/>
              <a:t> </a:t>
            </a:r>
            <a:r>
              <a:rPr lang="en-US" sz="1800" dirty="0"/>
              <a:t>for </a:t>
            </a:r>
            <a:r>
              <a:rPr lang="en-US" sz="1800" dirty="0" smtClean="0"/>
              <a:t>service or </a:t>
            </a:r>
            <a:r>
              <a:rPr lang="en-US" sz="1800" dirty="0"/>
              <a:t>daemon </a:t>
            </a:r>
            <a:r>
              <a:rPr lang="en-US" sz="1800" dirty="0" smtClean="0"/>
              <a:t>apps</a:t>
            </a:r>
          </a:p>
          <a:p>
            <a:pPr lvl="1"/>
            <a:r>
              <a:rPr lang="en-US" sz="1800" dirty="0" smtClean="0"/>
              <a:t>OAuth2 implicit grant flow for web apps</a:t>
            </a:r>
          </a:p>
          <a:p>
            <a:pPr lvl="1"/>
            <a:r>
              <a:rPr lang="en-US" sz="1800" dirty="0" smtClean="0"/>
              <a:t>OAuth2 on-behalf flow for web apps</a:t>
            </a:r>
          </a:p>
          <a:p>
            <a:pPr lvl="2"/>
            <a:endParaRPr lang="en-US" dirty="0" smtClean="0"/>
          </a:p>
          <a:p>
            <a:pPr marL="0" indent="0">
              <a:buNone/>
            </a:pPr>
            <a:r>
              <a:rPr lang="en-US" sz="2800" dirty="0" smtClean="0"/>
              <a:t>Users and “Me”</a:t>
            </a:r>
          </a:p>
          <a:p>
            <a:pPr lvl="1"/>
            <a:r>
              <a:rPr lang="en-US" sz="1800" dirty="0" smtClean="0"/>
              <a:t>User’s </a:t>
            </a:r>
            <a:r>
              <a:rPr lang="en-US" sz="1800" dirty="0"/>
              <a:t>mailbox: .../</a:t>
            </a:r>
            <a:r>
              <a:rPr lang="en-US" sz="1800" dirty="0" err="1"/>
              <a:t>api</a:t>
            </a:r>
            <a:r>
              <a:rPr lang="en-US" sz="1800" dirty="0"/>
              <a:t>/v1.0/</a:t>
            </a:r>
            <a:r>
              <a:rPr lang="en-US" sz="1800" dirty="0">
                <a:solidFill>
                  <a:srgbClr val="FFC000"/>
                </a:solidFill>
              </a:rPr>
              <a:t>users/sarad@contoso.com</a:t>
            </a:r>
            <a:r>
              <a:rPr lang="en-US" sz="1800" dirty="0" smtClean="0"/>
              <a:t>/</a:t>
            </a:r>
            <a:endParaRPr lang="en-US" sz="1400" dirty="0" smtClean="0"/>
          </a:p>
          <a:p>
            <a:pPr lvl="1"/>
            <a:r>
              <a:rPr lang="en-US" sz="1800" dirty="0" smtClean="0"/>
              <a:t>Shortcut </a:t>
            </a:r>
            <a:r>
              <a:rPr lang="en-US" sz="1800" dirty="0"/>
              <a:t>for </a:t>
            </a:r>
            <a:r>
              <a:rPr lang="en-US" sz="1800" dirty="0" smtClean="0"/>
              <a:t>signed </a:t>
            </a:r>
            <a:r>
              <a:rPr lang="en-US" sz="1800" dirty="0"/>
              <a:t>in user’s mailbox: …/</a:t>
            </a:r>
            <a:r>
              <a:rPr lang="en-US" sz="1800" dirty="0" err="1"/>
              <a:t>api</a:t>
            </a:r>
            <a:r>
              <a:rPr lang="en-US" sz="1800" dirty="0"/>
              <a:t>/v1.0/</a:t>
            </a:r>
            <a:r>
              <a:rPr lang="en-US" sz="1800" dirty="0">
                <a:solidFill>
                  <a:srgbClr val="FFC000"/>
                </a:solidFill>
              </a:rPr>
              <a:t>Me</a:t>
            </a:r>
            <a:r>
              <a:rPr lang="en-US" sz="1800" dirty="0" smtClean="0"/>
              <a:t>/</a:t>
            </a:r>
            <a:endParaRPr lang="en-US" sz="1800" dirty="0"/>
          </a:p>
        </p:txBody>
      </p:sp>
      <p:sp>
        <p:nvSpPr>
          <p:cNvPr id="4" name="Text Placeholder 3"/>
          <p:cNvSpPr>
            <a:spLocks noGrp="1"/>
          </p:cNvSpPr>
          <p:nvPr>
            <p:ph type="body" sz="quarter" idx="11"/>
          </p:nvPr>
        </p:nvSpPr>
        <p:spPr>
          <a:xfrm>
            <a:off x="6904038" y="1212849"/>
            <a:ext cx="5486399" cy="5660011"/>
          </a:xfrm>
        </p:spPr>
        <p:txBody>
          <a:bodyPr/>
          <a:lstStyle/>
          <a:p>
            <a:pPr marL="0" indent="0">
              <a:buNone/>
            </a:pPr>
            <a:r>
              <a:rPr lang="en-US" sz="2800" dirty="0"/>
              <a:t>Versioning</a:t>
            </a:r>
          </a:p>
          <a:p>
            <a:pPr lvl="1"/>
            <a:r>
              <a:rPr lang="en-US" sz="2000" dirty="0"/>
              <a:t>Version is explicitly mentioned in the path: …/</a:t>
            </a:r>
            <a:r>
              <a:rPr lang="en-US" sz="2000" dirty="0" err="1"/>
              <a:t>api</a:t>
            </a:r>
            <a:r>
              <a:rPr lang="en-US" sz="2000" dirty="0"/>
              <a:t>/&lt;Version&gt;/</a:t>
            </a:r>
          </a:p>
          <a:p>
            <a:pPr lvl="2"/>
            <a:endParaRPr lang="en-US" sz="1600" dirty="0" smtClean="0"/>
          </a:p>
          <a:p>
            <a:pPr lvl="1"/>
            <a:r>
              <a:rPr lang="en-US" sz="2000" dirty="0" smtClean="0"/>
              <a:t>Production </a:t>
            </a:r>
            <a:r>
              <a:rPr lang="en-US" sz="2000" dirty="0"/>
              <a:t>version is https://outlook.office365.com/api/</a:t>
            </a:r>
            <a:r>
              <a:rPr lang="en-US" sz="2000" dirty="0">
                <a:solidFill>
                  <a:srgbClr val="FFC000"/>
                </a:solidFill>
              </a:rPr>
              <a:t>vX.Y</a:t>
            </a:r>
            <a:r>
              <a:rPr lang="en-US" sz="2000" dirty="0"/>
              <a:t>/   </a:t>
            </a:r>
          </a:p>
          <a:p>
            <a:pPr lvl="2"/>
            <a:r>
              <a:rPr lang="en-US" sz="1800" dirty="0"/>
              <a:t>No breaking changes based on </a:t>
            </a:r>
            <a:r>
              <a:rPr lang="en-US" sz="1800" dirty="0">
                <a:hlinkClick r:id="rId7"/>
              </a:rPr>
              <a:t>OData 4.0 versioning guidelines</a:t>
            </a:r>
            <a:r>
              <a:rPr lang="en-US" sz="1800" dirty="0"/>
              <a:t>.</a:t>
            </a:r>
          </a:p>
          <a:p>
            <a:pPr lvl="2"/>
            <a:r>
              <a:rPr lang="en-US" sz="1800" dirty="0"/>
              <a:t>One production version available today: </a:t>
            </a:r>
            <a:r>
              <a:rPr lang="en-US" sz="1800" dirty="0">
                <a:solidFill>
                  <a:srgbClr val="FFC000"/>
                </a:solidFill>
              </a:rPr>
              <a:t>v1.0</a:t>
            </a:r>
          </a:p>
          <a:p>
            <a:pPr lvl="2"/>
            <a:endParaRPr lang="en-US" sz="1600" dirty="0" smtClean="0"/>
          </a:p>
          <a:p>
            <a:pPr lvl="1"/>
            <a:r>
              <a:rPr lang="en-US" sz="2000" dirty="0" smtClean="0"/>
              <a:t>Beta </a:t>
            </a:r>
            <a:r>
              <a:rPr lang="en-US" sz="2000" dirty="0"/>
              <a:t>version is https://outlook.office365.com/api/</a:t>
            </a:r>
            <a:r>
              <a:rPr lang="en-US" sz="2000" dirty="0">
                <a:solidFill>
                  <a:srgbClr val="FFC000"/>
                </a:solidFill>
              </a:rPr>
              <a:t>beta</a:t>
            </a:r>
            <a:r>
              <a:rPr lang="en-US" sz="2000" dirty="0"/>
              <a:t>/ </a:t>
            </a:r>
          </a:p>
          <a:p>
            <a:pPr lvl="2"/>
            <a:r>
              <a:rPr lang="en-US" sz="1800" dirty="0"/>
              <a:t>New APIs introduced in Beta to solicit feedback.  Not intended for production.</a:t>
            </a:r>
          </a:p>
          <a:p>
            <a:pPr lvl="2"/>
            <a:r>
              <a:rPr lang="en-US" sz="1800" dirty="0"/>
              <a:t>Might make breaking changes based on feedback.</a:t>
            </a:r>
          </a:p>
          <a:p>
            <a:pPr lvl="2"/>
            <a:r>
              <a:rPr lang="en-US" sz="1800" dirty="0"/>
              <a:t>Promoted to </a:t>
            </a:r>
            <a:r>
              <a:rPr lang="en-US" sz="1800" dirty="0" smtClean="0"/>
              <a:t>a production </a:t>
            </a:r>
            <a:r>
              <a:rPr lang="en-US" sz="1800" dirty="0"/>
              <a:t>version within 3 months</a:t>
            </a:r>
            <a:r>
              <a:rPr lang="en-US" sz="1800" dirty="0" smtClean="0"/>
              <a:t>.</a:t>
            </a:r>
            <a:endParaRPr lang="en-US" sz="1800" dirty="0"/>
          </a:p>
        </p:txBody>
      </p:sp>
    </p:spTree>
    <p:extLst>
      <p:ext uri="{BB962C8B-B14F-4D97-AF65-F5344CB8AC3E}">
        <p14:creationId xmlns:p14="http://schemas.microsoft.com/office/powerpoint/2010/main" val="1934518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bwMode="auto">
          <a:xfrm>
            <a:off x="9342437" y="6336396"/>
            <a:ext cx="2664636" cy="437466"/>
          </a:xfrm>
          <a:prstGeom prst="wedgeRectCallout">
            <a:avLst>
              <a:gd name="adj1" fmla="val -157968"/>
              <a:gd name="adj2" fmla="val 49335"/>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Intuitive Send API</a:t>
            </a:r>
          </a:p>
        </p:txBody>
      </p:sp>
      <p:sp>
        <p:nvSpPr>
          <p:cNvPr id="6" name="Text Placeholder 5"/>
          <p:cNvSpPr>
            <a:spLocks noGrp="1"/>
          </p:cNvSpPr>
          <p:nvPr>
            <p:ph type="body" sz="quarter" idx="10"/>
          </p:nvPr>
        </p:nvSpPr>
        <p:spPr>
          <a:xfrm>
            <a:off x="274639" y="1212850"/>
            <a:ext cx="11887200" cy="5816977"/>
          </a:xfrm>
        </p:spPr>
        <p:txBody>
          <a:bodyPr/>
          <a:lstStyle/>
          <a:p>
            <a:r>
              <a:rPr lang="en-US" dirty="0" smtClean="0"/>
              <a:t>Permissions</a:t>
            </a:r>
          </a:p>
          <a:p>
            <a:pPr lvl="1"/>
            <a:r>
              <a:rPr lang="en-US" dirty="0" smtClean="0"/>
              <a:t>Read, </a:t>
            </a:r>
            <a:r>
              <a:rPr lang="en-US" dirty="0" err="1"/>
              <a:t>R</a:t>
            </a:r>
            <a:r>
              <a:rPr lang="en-US" dirty="0" err="1" smtClean="0"/>
              <a:t>ead+Write</a:t>
            </a:r>
            <a:r>
              <a:rPr lang="en-US" dirty="0" smtClean="0"/>
              <a:t>, Send</a:t>
            </a:r>
          </a:p>
          <a:p>
            <a:pPr lvl="1"/>
            <a:endParaRPr lang="en-US" dirty="0" smtClean="0"/>
          </a:p>
          <a:p>
            <a:r>
              <a:rPr lang="en-US" dirty="0" smtClean="0"/>
              <a:t>Entities, Collections, Actions</a:t>
            </a:r>
          </a:p>
          <a:p>
            <a:endParaRPr lang="en-US" sz="2000" dirty="0"/>
          </a:p>
          <a:p>
            <a:endParaRPr lang="en-US" sz="2000" dirty="0" smtClean="0"/>
          </a:p>
          <a:p>
            <a:endParaRPr lang="en-US" sz="2000" dirty="0" smtClean="0"/>
          </a:p>
          <a:p>
            <a:endParaRPr lang="en-US" sz="2000" dirty="0"/>
          </a:p>
          <a:p>
            <a:endParaRPr lang="en-US" sz="2000" dirty="0" smtClean="0"/>
          </a:p>
          <a:p>
            <a:endParaRPr lang="en-US" sz="2000" dirty="0" smtClean="0"/>
          </a:p>
          <a:p>
            <a:r>
              <a:rPr lang="en-US" dirty="0" smtClean="0"/>
              <a:t>Samples</a:t>
            </a:r>
          </a:p>
          <a:p>
            <a:pPr lvl="1"/>
            <a:r>
              <a:rPr lang="en-US" dirty="0"/>
              <a:t>https://</a:t>
            </a:r>
            <a:r>
              <a:rPr lang="en-US" dirty="0" smtClean="0"/>
              <a:t>outlook.office365.com/api/v1.0/Me/Folders/Inbox </a:t>
            </a:r>
          </a:p>
          <a:p>
            <a:pPr lvl="1"/>
            <a:r>
              <a:rPr lang="en-US" dirty="0"/>
              <a:t>https://</a:t>
            </a:r>
            <a:r>
              <a:rPr lang="en-US" dirty="0" smtClean="0"/>
              <a:t>outlook.office365.com/api/v1.0/Me/Folders/Inbox/Messages</a:t>
            </a:r>
            <a:r>
              <a:rPr lang="en-US" dirty="0"/>
              <a:t>?$</a:t>
            </a:r>
            <a:r>
              <a:rPr lang="en-US" dirty="0" smtClean="0"/>
              <a:t>top=1</a:t>
            </a:r>
          </a:p>
          <a:p>
            <a:pPr lvl="1"/>
            <a:r>
              <a:rPr lang="en-US" dirty="0" smtClean="0"/>
              <a:t>https</a:t>
            </a:r>
            <a:r>
              <a:rPr lang="en-US" dirty="0"/>
              <a:t>://outlook.office365.com/api/v1.0/Me/SendMail/</a:t>
            </a:r>
            <a:endParaRPr lang="en-US" dirty="0" smtClean="0"/>
          </a:p>
        </p:txBody>
      </p:sp>
      <p:graphicFrame>
        <p:nvGraphicFramePr>
          <p:cNvPr id="4" name="Table 3"/>
          <p:cNvGraphicFramePr>
            <a:graphicFrameLocks noGrp="1"/>
          </p:cNvGraphicFramePr>
          <p:nvPr>
            <p:extLst/>
          </p:nvPr>
        </p:nvGraphicFramePr>
        <p:xfrm>
          <a:off x="427037" y="3200422"/>
          <a:ext cx="10058400" cy="1897040"/>
        </p:xfrm>
        <a:graphic>
          <a:graphicData uri="http://schemas.openxmlformats.org/drawingml/2006/table">
            <a:tbl>
              <a:tblPr firstRow="1" firstCol="1" bandRow="1">
                <a:tableStyleId>{00A15C55-8517-42AA-B614-E9B94910E393}</a:tableStyleId>
              </a:tblPr>
              <a:tblGrid>
                <a:gridCol w="1915885">
                  <a:extLst>
                    <a:ext uri="{9D8B030D-6E8A-4147-A177-3AD203B41FA5}">
                      <a16:colId xmlns="" xmlns:a16="http://schemas.microsoft.com/office/drawing/2014/main" val="20000"/>
                    </a:ext>
                  </a:extLst>
                </a:gridCol>
                <a:gridCol w="2155372">
                  <a:extLst>
                    <a:ext uri="{9D8B030D-6E8A-4147-A177-3AD203B41FA5}">
                      <a16:colId xmlns="" xmlns:a16="http://schemas.microsoft.com/office/drawing/2014/main" val="20001"/>
                    </a:ext>
                  </a:extLst>
                </a:gridCol>
                <a:gridCol w="5987143">
                  <a:extLst>
                    <a:ext uri="{9D8B030D-6E8A-4147-A177-3AD203B41FA5}">
                      <a16:colId xmlns="" xmlns:a16="http://schemas.microsoft.com/office/drawing/2014/main" val="20002"/>
                    </a:ext>
                  </a:extLst>
                </a:gridCol>
              </a:tblGrid>
              <a:tr h="373041">
                <a:tc>
                  <a:txBody>
                    <a:bodyPr/>
                    <a:lstStyle/>
                    <a:p>
                      <a:pPr algn="l" rtl="0" fontAlgn="ctr"/>
                      <a:r>
                        <a:rPr lang="en-US" sz="2000" u="none" strike="noStrike" dirty="0">
                          <a:effectLst/>
                          <a:latin typeface="+mn-lt"/>
                        </a:rPr>
                        <a:t>Entity</a:t>
                      </a:r>
                      <a:endParaRPr lang="en-US" sz="2000" b="1" i="0" u="none" strike="noStrike" dirty="0">
                        <a:solidFill>
                          <a:srgbClr val="000000"/>
                        </a:solidFill>
                        <a:effectLst/>
                        <a:latin typeface="+mn-lt"/>
                      </a:endParaRPr>
                    </a:p>
                  </a:txBody>
                  <a:tcPr marL="93260" marR="93260" marT="46630" marB="46630" anchor="ctr"/>
                </a:tc>
                <a:tc>
                  <a:txBody>
                    <a:bodyPr/>
                    <a:lstStyle/>
                    <a:p>
                      <a:pPr algn="l" rtl="0" fontAlgn="ctr"/>
                      <a:r>
                        <a:rPr lang="en-US" sz="2000" u="none" strike="noStrike" dirty="0" smtClean="0">
                          <a:effectLst/>
                          <a:latin typeface="+mn-lt"/>
                        </a:rPr>
                        <a:t>Collection</a:t>
                      </a:r>
                      <a:endParaRPr lang="en-US" sz="2000" b="1" i="0" u="none" strike="noStrike" dirty="0">
                        <a:solidFill>
                          <a:srgbClr val="000000"/>
                        </a:solidFill>
                        <a:effectLst/>
                        <a:latin typeface="+mn-lt"/>
                      </a:endParaRPr>
                    </a:p>
                  </a:txBody>
                  <a:tcPr marL="93260" marR="93260" marT="46630" marB="46630" anchor="ctr"/>
                </a:tc>
                <a:tc>
                  <a:txBody>
                    <a:bodyPr/>
                    <a:lstStyle/>
                    <a:p>
                      <a:pPr algn="l" rtl="0" fontAlgn="ctr"/>
                      <a:r>
                        <a:rPr lang="en-US" sz="2000" u="none" strike="noStrike" dirty="0">
                          <a:effectLst/>
                          <a:latin typeface="+mn-lt"/>
                        </a:rPr>
                        <a:t>Actions</a:t>
                      </a:r>
                      <a:endParaRPr lang="en-US" sz="2000" b="1" i="0" u="none" strike="noStrike" dirty="0">
                        <a:solidFill>
                          <a:srgbClr val="000000"/>
                        </a:solidFill>
                        <a:effectLst/>
                        <a:latin typeface="+mn-lt"/>
                      </a:endParaRPr>
                    </a:p>
                  </a:txBody>
                  <a:tcPr marL="93260" marR="93260" marT="46630" marB="46630" anchor="ctr"/>
                </a:tc>
                <a:extLst>
                  <a:ext uri="{0D108BD9-81ED-4DB2-BD59-A6C34878D82A}">
                    <a16:rowId xmlns="" xmlns:a16="http://schemas.microsoft.com/office/drawing/2014/main" val="10000"/>
                  </a:ext>
                </a:extLst>
              </a:tr>
              <a:tr h="373041">
                <a:tc>
                  <a:txBody>
                    <a:bodyPr/>
                    <a:lstStyle/>
                    <a:p>
                      <a:pPr algn="l" rtl="0" fontAlgn="b"/>
                      <a:r>
                        <a:rPr lang="en-US" sz="2000" u="none" strike="noStrike" dirty="0" smtClean="0">
                          <a:effectLst/>
                          <a:latin typeface="+mn-lt"/>
                        </a:rPr>
                        <a:t>Folder</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Folders</a:t>
                      </a:r>
                      <a:endParaRPr lang="en-US" sz="2000" b="0" i="0" u="none" strike="noStrike" dirty="0">
                        <a:solidFill>
                          <a:srgbClr val="000000"/>
                        </a:solidFill>
                        <a:effectLst/>
                        <a:latin typeface="+mn-lt"/>
                      </a:endParaRPr>
                    </a:p>
                  </a:txBody>
                  <a:tcPr marL="93260" marR="93260" marT="46630" marB="46630" anchor="b"/>
                </a:tc>
                <a:tc>
                  <a:txBody>
                    <a:bodyPr/>
                    <a:lstStyle/>
                    <a:p>
                      <a:pPr algn="l" fontAlgn="b"/>
                      <a:r>
                        <a:rPr lang="en-US" sz="2000" u="none" strike="noStrike" dirty="0" smtClean="0">
                          <a:effectLst/>
                          <a:latin typeface="+mn-lt"/>
                        </a:rPr>
                        <a:t>CRUD,</a:t>
                      </a:r>
                      <a:r>
                        <a:rPr lang="en-US" sz="2000" u="none" strike="noStrike" baseline="0" dirty="0" smtClean="0">
                          <a:effectLst/>
                          <a:latin typeface="+mn-lt"/>
                        </a:rPr>
                        <a:t> Copy, Move</a:t>
                      </a:r>
                      <a:endParaRPr lang="en-US" sz="20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1"/>
                  </a:ext>
                </a:extLst>
              </a:tr>
              <a:tr h="640080">
                <a:tc>
                  <a:txBody>
                    <a:bodyPr/>
                    <a:lstStyle/>
                    <a:p>
                      <a:pPr algn="l" rtl="0" fontAlgn="b"/>
                      <a:r>
                        <a:rPr lang="en-US" sz="2000" u="none" strike="noStrike" dirty="0" smtClean="0">
                          <a:effectLst/>
                          <a:latin typeface="+mn-lt"/>
                        </a:rPr>
                        <a:t>Message</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Messages</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CRUD, Copy, Move, Reply, ReplyAll, Forward, Send, CreateReply,</a:t>
                      </a:r>
                      <a:r>
                        <a:rPr lang="en-US" sz="2000" u="none" strike="noStrike" baseline="0" dirty="0" smtClean="0">
                          <a:effectLst/>
                          <a:latin typeface="+mn-lt"/>
                        </a:rPr>
                        <a:t> CreateReplyAll, CreateForward</a:t>
                      </a:r>
                      <a:r>
                        <a:rPr lang="en-US" sz="2000" u="none" strike="noStrike" dirty="0">
                          <a:effectLst/>
                          <a:latin typeface="+mn-lt"/>
                        </a:rPr>
                        <a:t> </a:t>
                      </a:r>
                      <a:endParaRPr lang="en-US" sz="20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2"/>
                  </a:ext>
                </a:extLst>
              </a:tr>
              <a:tr h="373041">
                <a:tc>
                  <a:txBody>
                    <a:bodyPr/>
                    <a:lstStyle/>
                    <a:p>
                      <a:pPr algn="l" rtl="0" fontAlgn="b"/>
                      <a:r>
                        <a:rPr lang="en-US" sz="2000" u="none" strike="noStrike" dirty="0" smtClean="0">
                          <a:effectLst/>
                          <a:latin typeface="+mn-lt"/>
                        </a:rPr>
                        <a:t>Attachment</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Attachments</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CRUD</a:t>
                      </a:r>
                      <a:endParaRPr lang="en-US" sz="20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3"/>
                  </a:ext>
                </a:extLst>
              </a:tr>
            </a:tbl>
          </a:graphicData>
        </a:graphic>
      </p:graphicFrame>
      <p:sp>
        <p:nvSpPr>
          <p:cNvPr id="17" name="Title 16"/>
          <p:cNvSpPr>
            <a:spLocks noGrp="1"/>
          </p:cNvSpPr>
          <p:nvPr>
            <p:ph type="title"/>
          </p:nvPr>
        </p:nvSpPr>
        <p:spPr/>
        <p:txBody>
          <a:bodyPr/>
          <a:lstStyle/>
          <a:p>
            <a:r>
              <a:rPr lang="en-US" dirty="0" smtClean="0"/>
              <a:t>You’ve got mail!</a:t>
            </a:r>
            <a:endParaRPr lang="en-US" dirty="0"/>
          </a:p>
        </p:txBody>
      </p:sp>
      <p:sp>
        <p:nvSpPr>
          <p:cNvPr id="7" name="Rectangular Callout 6"/>
          <p:cNvSpPr/>
          <p:nvPr/>
        </p:nvSpPr>
        <p:spPr bwMode="auto">
          <a:xfrm>
            <a:off x="7441391" y="5692892"/>
            <a:ext cx="1524000" cy="458864"/>
          </a:xfrm>
          <a:prstGeom prst="wedgeRectCallout">
            <a:avLst>
              <a:gd name="adj1" fmla="val -49283"/>
              <a:gd name="adj2" fmla="val 111867"/>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Collection</a:t>
            </a:r>
          </a:p>
        </p:txBody>
      </p:sp>
      <p:sp>
        <p:nvSpPr>
          <p:cNvPr id="8" name="Rectangular Callout 7"/>
          <p:cNvSpPr/>
          <p:nvPr/>
        </p:nvSpPr>
        <p:spPr bwMode="auto">
          <a:xfrm>
            <a:off x="6218239" y="5299289"/>
            <a:ext cx="1228996" cy="458864"/>
          </a:xfrm>
          <a:prstGeom prst="wedgeRectCallout">
            <a:avLst>
              <a:gd name="adj1" fmla="val -33234"/>
              <a:gd name="adj2" fmla="val 113766"/>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Entity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146" y="68262"/>
            <a:ext cx="1685925" cy="1704975"/>
          </a:xfrm>
          <a:prstGeom prst="rect">
            <a:avLst/>
          </a:prstGeom>
        </p:spPr>
      </p:pic>
    </p:spTree>
    <p:extLst>
      <p:ext uri="{BB962C8B-B14F-4D97-AF65-F5344CB8AC3E}">
        <p14:creationId xmlns:p14="http://schemas.microsoft.com/office/powerpoint/2010/main" val="47336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5" dur="500"/>
                                        <p:tgtEl>
                                          <p:spTgt spid="6">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23" dur="500"/>
                                        <p:tgtEl>
                                          <p:spTgt spid="6">
                                            <p:txEl>
                                              <p:pRg st="10" end="1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26" dur="500"/>
                                        <p:tgtEl>
                                          <p:spTgt spid="6">
                                            <p:txEl>
                                              <p:pRg st="11" end="11"/>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29" dur="500"/>
                                        <p:tgtEl>
                                          <p:spTgt spid="6">
                                            <p:txEl>
                                              <p:pRg st="12" end="12"/>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32" dur="500"/>
                                        <p:tgtEl>
                                          <p:spTgt spid="6">
                                            <p:txEl>
                                              <p:pRg st="13" end="13"/>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build="p"/>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096" y="344487"/>
            <a:ext cx="1685925" cy="1704975"/>
          </a:xfrm>
          <a:prstGeom prst="rect">
            <a:avLst/>
          </a:prstGeom>
        </p:spPr>
      </p:pic>
      <p:sp>
        <p:nvSpPr>
          <p:cNvPr id="6" name="Text Placeholder 5"/>
          <p:cNvSpPr>
            <a:spLocks noGrp="1"/>
          </p:cNvSpPr>
          <p:nvPr>
            <p:ph type="body" sz="quarter" idx="10"/>
          </p:nvPr>
        </p:nvSpPr>
        <p:spPr>
          <a:xfrm>
            <a:off x="274639" y="1212850"/>
            <a:ext cx="11887200" cy="5672322"/>
          </a:xfrm>
        </p:spPr>
        <p:txBody>
          <a:bodyPr/>
          <a:lstStyle/>
          <a:p>
            <a:r>
              <a:rPr lang="en-US" sz="3200" dirty="0" smtClean="0"/>
              <a:t>Permissions</a:t>
            </a:r>
          </a:p>
          <a:p>
            <a:pPr lvl="1"/>
            <a:r>
              <a:rPr lang="en-US" sz="1800" dirty="0" smtClean="0"/>
              <a:t>Read, </a:t>
            </a:r>
            <a:r>
              <a:rPr lang="en-US" sz="1800" dirty="0" err="1"/>
              <a:t>R</a:t>
            </a:r>
            <a:r>
              <a:rPr lang="en-US" sz="1800" dirty="0" err="1" smtClean="0"/>
              <a:t>ead+Write</a:t>
            </a:r>
            <a:r>
              <a:rPr lang="en-US" sz="1800" dirty="0" smtClean="0"/>
              <a:t>,</a:t>
            </a:r>
          </a:p>
          <a:p>
            <a:pPr lvl="1"/>
            <a:endParaRPr lang="en-US" sz="1800" dirty="0" smtClean="0"/>
          </a:p>
          <a:p>
            <a:r>
              <a:rPr lang="en-US" sz="3200" dirty="0" smtClean="0"/>
              <a:t>Entities, Collections, Actions</a:t>
            </a:r>
          </a:p>
          <a:p>
            <a:endParaRPr lang="en-US" sz="1800" dirty="0"/>
          </a:p>
          <a:p>
            <a:endParaRPr lang="en-US" sz="1800" dirty="0" smtClean="0"/>
          </a:p>
          <a:p>
            <a:endParaRPr lang="en-US" sz="1800" dirty="0" smtClean="0"/>
          </a:p>
          <a:p>
            <a:endParaRPr lang="en-US" sz="1800" dirty="0"/>
          </a:p>
          <a:p>
            <a:endParaRPr lang="en-US" sz="1800" dirty="0" smtClean="0"/>
          </a:p>
          <a:p>
            <a:endParaRPr lang="en-US" sz="1800" dirty="0" smtClean="0"/>
          </a:p>
          <a:p>
            <a:endParaRPr lang="en-US" sz="1800" dirty="0" smtClean="0"/>
          </a:p>
          <a:p>
            <a:endParaRPr lang="en-US" sz="1800" dirty="0"/>
          </a:p>
          <a:p>
            <a:r>
              <a:rPr lang="en-US" sz="3200" dirty="0" smtClean="0"/>
              <a:t>Samples</a:t>
            </a:r>
          </a:p>
          <a:p>
            <a:pPr lvl="1"/>
            <a:r>
              <a:rPr lang="en-US" sz="1800" dirty="0"/>
              <a:t>https://</a:t>
            </a:r>
            <a:r>
              <a:rPr lang="en-US" sz="1800" dirty="0" smtClean="0"/>
              <a:t>outlook.office365.com/api/v1.0/Me/Calendar</a:t>
            </a:r>
          </a:p>
          <a:p>
            <a:pPr lvl="1"/>
            <a:r>
              <a:rPr lang="en-US" sz="1800" dirty="0"/>
              <a:t>https://</a:t>
            </a:r>
            <a:r>
              <a:rPr lang="en-US" sz="1800" dirty="0" smtClean="0"/>
              <a:t>outlook.office365.com/api/v1.0/Me/Calendar/Events?$top=1</a:t>
            </a:r>
            <a:endParaRPr lang="en-US" sz="1800" dirty="0"/>
          </a:p>
          <a:p>
            <a:pPr lvl="1"/>
            <a:r>
              <a:rPr lang="en-US" sz="1800" dirty="0"/>
              <a:t>https://</a:t>
            </a:r>
            <a:r>
              <a:rPr lang="en-US" sz="1800" dirty="0" smtClean="0"/>
              <a:t>outlook.office365.com/api/v1.0/Me/CalendarView</a:t>
            </a:r>
          </a:p>
        </p:txBody>
      </p:sp>
      <p:graphicFrame>
        <p:nvGraphicFramePr>
          <p:cNvPr id="4" name="Table 3"/>
          <p:cNvGraphicFramePr>
            <a:graphicFrameLocks noGrp="1"/>
          </p:cNvGraphicFramePr>
          <p:nvPr>
            <p:extLst/>
          </p:nvPr>
        </p:nvGraphicFramePr>
        <p:xfrm>
          <a:off x="427037" y="2933553"/>
          <a:ext cx="10058400" cy="2240109"/>
        </p:xfrm>
        <a:graphic>
          <a:graphicData uri="http://schemas.openxmlformats.org/drawingml/2006/table">
            <a:tbl>
              <a:tblPr firstRow="1" firstCol="1" bandRow="1">
                <a:tableStyleId>{7DF18680-E054-41AD-8BC1-D1AEF772440D}</a:tableStyleId>
              </a:tblPr>
              <a:tblGrid>
                <a:gridCol w="1915886">
                  <a:extLst>
                    <a:ext uri="{9D8B030D-6E8A-4147-A177-3AD203B41FA5}">
                      <a16:colId xmlns="" xmlns:a16="http://schemas.microsoft.com/office/drawing/2014/main" val="20000"/>
                    </a:ext>
                  </a:extLst>
                </a:gridCol>
                <a:gridCol w="2155371">
                  <a:extLst>
                    <a:ext uri="{9D8B030D-6E8A-4147-A177-3AD203B41FA5}">
                      <a16:colId xmlns="" xmlns:a16="http://schemas.microsoft.com/office/drawing/2014/main" val="20001"/>
                    </a:ext>
                  </a:extLst>
                </a:gridCol>
                <a:gridCol w="5987143">
                  <a:extLst>
                    <a:ext uri="{9D8B030D-6E8A-4147-A177-3AD203B41FA5}">
                      <a16:colId xmlns="" xmlns:a16="http://schemas.microsoft.com/office/drawing/2014/main" val="20002"/>
                    </a:ext>
                  </a:extLst>
                </a:gridCol>
              </a:tblGrid>
              <a:tr h="373041">
                <a:tc>
                  <a:txBody>
                    <a:bodyPr/>
                    <a:lstStyle/>
                    <a:p>
                      <a:pPr algn="l" rtl="0" fontAlgn="ctr"/>
                      <a:r>
                        <a:rPr lang="en-US" sz="1800" u="none" strike="noStrike" dirty="0">
                          <a:effectLst/>
                          <a:latin typeface="+mn-lt"/>
                        </a:rPr>
                        <a:t>Entity</a:t>
                      </a:r>
                      <a:endParaRPr lang="en-US" sz="1800" b="1" i="0" u="none" strike="noStrike" dirty="0">
                        <a:solidFill>
                          <a:srgbClr val="000000"/>
                        </a:solidFill>
                        <a:effectLst/>
                        <a:latin typeface="+mn-lt"/>
                      </a:endParaRPr>
                    </a:p>
                  </a:txBody>
                  <a:tcPr marL="93260" marR="93260" marT="46630" marB="46630" anchor="ctr"/>
                </a:tc>
                <a:tc>
                  <a:txBody>
                    <a:bodyPr/>
                    <a:lstStyle/>
                    <a:p>
                      <a:pPr algn="l" rtl="0" fontAlgn="ctr"/>
                      <a:r>
                        <a:rPr lang="en-US" sz="1800" u="none" strike="noStrike" dirty="0" smtClean="0">
                          <a:effectLst/>
                          <a:latin typeface="+mn-lt"/>
                        </a:rPr>
                        <a:t>Collection</a:t>
                      </a:r>
                      <a:endParaRPr lang="en-US" sz="1800" b="1" i="0" u="none" strike="noStrike" dirty="0">
                        <a:solidFill>
                          <a:srgbClr val="000000"/>
                        </a:solidFill>
                        <a:effectLst/>
                        <a:latin typeface="+mn-lt"/>
                      </a:endParaRPr>
                    </a:p>
                  </a:txBody>
                  <a:tcPr marL="93260" marR="93260" marT="46630" marB="46630" anchor="ctr"/>
                </a:tc>
                <a:tc>
                  <a:txBody>
                    <a:bodyPr/>
                    <a:lstStyle/>
                    <a:p>
                      <a:pPr algn="l" rtl="0" fontAlgn="ctr"/>
                      <a:r>
                        <a:rPr lang="en-US" sz="1800" u="none" strike="noStrike" dirty="0">
                          <a:effectLst/>
                          <a:latin typeface="+mn-lt"/>
                        </a:rPr>
                        <a:t>Actions</a:t>
                      </a:r>
                      <a:endParaRPr lang="en-US" sz="1800" b="1" i="0" u="none" strike="noStrike" dirty="0">
                        <a:solidFill>
                          <a:srgbClr val="000000"/>
                        </a:solidFill>
                        <a:effectLst/>
                        <a:latin typeface="+mn-lt"/>
                      </a:endParaRPr>
                    </a:p>
                  </a:txBody>
                  <a:tcPr marL="93260" marR="93260" marT="46630" marB="46630" anchor="ctr"/>
                </a:tc>
                <a:extLst>
                  <a:ext uri="{0D108BD9-81ED-4DB2-BD59-A6C34878D82A}">
                    <a16:rowId xmlns="" xmlns:a16="http://schemas.microsoft.com/office/drawing/2014/main" val="10000"/>
                  </a:ext>
                </a:extLst>
              </a:tr>
              <a:tr h="373041">
                <a:tc>
                  <a:txBody>
                    <a:bodyPr/>
                    <a:lstStyle/>
                    <a:p>
                      <a:pPr algn="l" rtl="0" fontAlgn="b"/>
                      <a:r>
                        <a:rPr lang="en-US" sz="1800" u="none" strike="noStrike" dirty="0" smtClean="0">
                          <a:effectLst/>
                          <a:latin typeface="+mn-lt"/>
                        </a:rPr>
                        <a:t>CalendarGroup</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CalendarGroups</a:t>
                      </a:r>
                      <a:endParaRPr lang="en-US" sz="1800" b="0" i="0" u="none" strike="noStrike" dirty="0">
                        <a:solidFill>
                          <a:srgbClr val="000000"/>
                        </a:solidFill>
                        <a:effectLst/>
                        <a:latin typeface="+mn-lt"/>
                      </a:endParaRPr>
                    </a:p>
                  </a:txBody>
                  <a:tcPr marL="93260" marR="93260" marT="46630" marB="46630" anchor="b"/>
                </a:tc>
                <a:tc>
                  <a:txBody>
                    <a:bodyPr/>
                    <a:lstStyle/>
                    <a:p>
                      <a:pPr algn="l" fontAlgn="b"/>
                      <a:r>
                        <a:rPr lang="en-US" sz="1800" u="none" strike="noStrike" dirty="0" smtClean="0">
                          <a:effectLst/>
                          <a:latin typeface="+mn-lt"/>
                        </a:rPr>
                        <a:t>CRUD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1"/>
                  </a:ext>
                </a:extLst>
              </a:tr>
              <a:tr h="374904">
                <a:tc>
                  <a:txBody>
                    <a:bodyPr/>
                    <a:lstStyle/>
                    <a:p>
                      <a:pPr algn="l" rtl="0" fontAlgn="b"/>
                      <a:r>
                        <a:rPr lang="en-US" sz="1800" u="none" strike="noStrike" dirty="0" smtClean="0">
                          <a:effectLst/>
                          <a:latin typeface="+mn-lt"/>
                        </a:rPr>
                        <a:t>Calendar</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Calendars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CRUD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2"/>
                  </a:ext>
                </a:extLst>
              </a:tr>
              <a:tr h="373041">
                <a:tc>
                  <a:txBody>
                    <a:bodyPr/>
                    <a:lstStyle/>
                    <a:p>
                      <a:pPr algn="l" rtl="0" fontAlgn="b"/>
                      <a:r>
                        <a:rPr lang="en-US" sz="1800" u="none" strike="noStrike" dirty="0" smtClean="0">
                          <a:effectLst/>
                          <a:latin typeface="+mn-lt"/>
                        </a:rPr>
                        <a:t>Event</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Events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CRUD, Accept, Decline, </a:t>
                      </a:r>
                      <a:r>
                        <a:rPr lang="en-US" sz="1800" u="none" strike="noStrike" dirty="0" err="1" smtClean="0">
                          <a:effectLst/>
                          <a:latin typeface="+mn-lt"/>
                        </a:rPr>
                        <a:t>TentativelyAccept</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3"/>
                  </a:ext>
                </a:extLst>
              </a:tr>
              <a:tr h="373041">
                <a:tc>
                  <a:txBody>
                    <a:bodyPr/>
                    <a:lstStyle/>
                    <a:p>
                      <a:pPr algn="l" rtl="0" fontAlgn="b"/>
                      <a:r>
                        <a:rPr lang="en-US" sz="1800" u="none" strike="noStrike" kern="1200" dirty="0" err="1" smtClean="0">
                          <a:effectLst/>
                          <a:latin typeface="+mn-lt"/>
                        </a:rPr>
                        <a:t>CalendarView</a:t>
                      </a:r>
                      <a:endParaRPr lang="en-US" sz="1800" b="0" i="0" u="none" strike="noStrike" kern="1200" dirty="0">
                        <a:solidFill>
                          <a:srgbClr val="000000"/>
                        </a:solidFill>
                        <a:effectLst/>
                        <a:latin typeface="+mn-lt"/>
                        <a:ea typeface="+mn-ea"/>
                        <a:cs typeface="+mn-cs"/>
                      </a:endParaRPr>
                    </a:p>
                  </a:txBody>
                  <a:tcPr marL="93260" marR="93260" marT="46630" marB="46630" anchor="b"/>
                </a:tc>
                <a:tc>
                  <a:txBody>
                    <a:bodyPr/>
                    <a:lstStyle/>
                    <a:p>
                      <a:pPr algn="l" rtl="0" fontAlgn="b"/>
                      <a:r>
                        <a:rPr lang="en-US" sz="1800" u="none" strike="noStrike" dirty="0" smtClean="0">
                          <a:effectLst/>
                          <a:latin typeface="+mn-lt"/>
                        </a:rPr>
                        <a:t>N/A</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Read,</a:t>
                      </a:r>
                      <a:r>
                        <a:rPr lang="en-US" sz="1800" u="none" strike="noStrike" baseline="0" dirty="0" smtClean="0">
                          <a:effectLst/>
                          <a:latin typeface="+mn-lt"/>
                        </a:rPr>
                        <a:t> Sync</a:t>
                      </a:r>
                      <a:endParaRPr lang="en-US" sz="1800" b="1"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2323110555"/>
                  </a:ext>
                </a:extLst>
              </a:tr>
              <a:tr h="373041">
                <a:tc>
                  <a:txBody>
                    <a:bodyPr/>
                    <a:lstStyle/>
                    <a:p>
                      <a:pPr marL="0" marR="0" indent="0" algn="l" defTabSz="932667" rtl="0" eaLnBrk="1" fontAlgn="b" latinLnBrk="0" hangingPunct="1">
                        <a:lnSpc>
                          <a:spcPct val="100000"/>
                        </a:lnSpc>
                        <a:spcBef>
                          <a:spcPts val="0"/>
                        </a:spcBef>
                        <a:spcAft>
                          <a:spcPts val="0"/>
                        </a:spcAft>
                        <a:buClrTx/>
                        <a:buSzTx/>
                        <a:buFontTx/>
                        <a:buNone/>
                        <a:tabLst/>
                        <a:defRPr/>
                      </a:pPr>
                      <a:r>
                        <a:rPr lang="en-US" sz="1800" u="none" strike="noStrike" kern="1200" dirty="0" smtClean="0">
                          <a:effectLst/>
                          <a:latin typeface="+mn-lt"/>
                        </a:rPr>
                        <a:t>Attachment</a:t>
                      </a:r>
                      <a:endParaRPr lang="en-US" sz="1800" b="0" i="0" u="none" strike="noStrike" kern="1200" dirty="0" smtClean="0">
                        <a:solidFill>
                          <a:srgbClr val="000000"/>
                        </a:solidFill>
                        <a:effectLst/>
                        <a:latin typeface="+mn-lt"/>
                        <a:ea typeface="+mn-ea"/>
                        <a:cs typeface="+mn-cs"/>
                      </a:endParaRPr>
                    </a:p>
                  </a:txBody>
                  <a:tcPr marL="93260" marR="93260" marT="46630" marB="46630" anchor="b"/>
                </a:tc>
                <a:tc>
                  <a:txBody>
                    <a:bodyPr/>
                    <a:lstStyle/>
                    <a:p>
                      <a:pPr algn="l" rtl="0" fontAlgn="b"/>
                      <a:r>
                        <a:rPr lang="en-US" sz="1800" u="none" strike="noStrike" dirty="0" smtClean="0">
                          <a:effectLst/>
                          <a:latin typeface="+mn-lt"/>
                        </a:rPr>
                        <a:t>Attachments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latin typeface="+mn-lt"/>
                        </a:rPr>
                        <a:t>CRUD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4020128534"/>
                  </a:ext>
                </a:extLst>
              </a:tr>
            </a:tbl>
          </a:graphicData>
        </a:graphic>
      </p:graphicFrame>
      <p:sp>
        <p:nvSpPr>
          <p:cNvPr id="17" name="Title 16"/>
          <p:cNvSpPr>
            <a:spLocks noGrp="1"/>
          </p:cNvSpPr>
          <p:nvPr>
            <p:ph type="title"/>
          </p:nvPr>
        </p:nvSpPr>
        <p:spPr/>
        <p:txBody>
          <a:bodyPr/>
          <a:lstStyle/>
          <a:p>
            <a:r>
              <a:rPr lang="en-US" dirty="0" smtClean="0"/>
              <a:t>Calendar – Coffee @ 4?</a:t>
            </a:r>
            <a:endParaRPr lang="en-US" dirty="0"/>
          </a:p>
        </p:txBody>
      </p:sp>
      <p:sp>
        <p:nvSpPr>
          <p:cNvPr id="7" name="Rectangular Callout 6"/>
          <p:cNvSpPr/>
          <p:nvPr/>
        </p:nvSpPr>
        <p:spPr bwMode="auto">
          <a:xfrm>
            <a:off x="6827837" y="5307152"/>
            <a:ext cx="1445220" cy="530678"/>
          </a:xfrm>
          <a:prstGeom prst="wedgeRectCallout">
            <a:avLst>
              <a:gd name="adj1" fmla="val -91463"/>
              <a:gd name="adj2" fmla="val 117089"/>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Collection</a:t>
            </a:r>
          </a:p>
        </p:txBody>
      </p:sp>
      <p:sp>
        <p:nvSpPr>
          <p:cNvPr id="8" name="Rectangular Callout 7"/>
          <p:cNvSpPr/>
          <p:nvPr/>
        </p:nvSpPr>
        <p:spPr bwMode="auto">
          <a:xfrm>
            <a:off x="4999037" y="5249862"/>
            <a:ext cx="1468546" cy="405505"/>
          </a:xfrm>
          <a:prstGeom prst="wedgeRectCallout">
            <a:avLst>
              <a:gd name="adj1" fmla="val -33234"/>
              <a:gd name="adj2" fmla="val 113766"/>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Entity</a:t>
            </a:r>
          </a:p>
        </p:txBody>
      </p:sp>
      <p:sp>
        <p:nvSpPr>
          <p:cNvPr id="9" name="Rectangular Callout 8"/>
          <p:cNvSpPr/>
          <p:nvPr/>
        </p:nvSpPr>
        <p:spPr bwMode="auto">
          <a:xfrm>
            <a:off x="9266237" y="5452614"/>
            <a:ext cx="2743200" cy="1172907"/>
          </a:xfrm>
          <a:prstGeom prst="wedgeRectCallout">
            <a:avLst>
              <a:gd name="adj1" fmla="val -162628"/>
              <a:gd name="adj2" fmla="val 57696"/>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gradFill>
                  <a:gsLst>
                    <a:gs pos="0">
                      <a:srgbClr val="FFFFFF"/>
                    </a:gs>
                    <a:gs pos="100000">
                      <a:srgbClr val="FFFFFF"/>
                    </a:gs>
                  </a:gsLst>
                  <a:lin ang="5400000" scaled="0"/>
                </a:gradFill>
              </a:rPr>
              <a:t>No client-side recurrence expansion required </a:t>
            </a:r>
            <a:r>
              <a:rPr lang="en-US" sz="2040" dirty="0">
                <a:gradFill>
                  <a:gsLst>
                    <a:gs pos="0">
                      <a:srgbClr val="FFFFFF"/>
                    </a:gs>
                    <a:gs pos="100000">
                      <a:srgbClr val="FFFFFF"/>
                    </a:gs>
                  </a:gsLst>
                  <a:lin ang="5400000" scaled="0"/>
                </a:gradFill>
                <a:sym typeface="Wingdings" panose="05000000000000000000" pitchFamily="2" charset="2"/>
              </a:rPr>
              <a:t></a:t>
            </a: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273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12" end="1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xEl>
                                              <p:pRg st="13" end="1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xEl>
                                              <p:pRg st="14" end="1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15" end="15"/>
                                            </p:txEl>
                                          </p:spTgt>
                                        </p:tgtEl>
                                        <p:attrNameLst>
                                          <p:attrName>style.visibility</p:attrName>
                                        </p:attrNameLst>
                                      </p:cBhvr>
                                      <p:to>
                                        <p:strVal val="visible"/>
                                      </p:to>
                                    </p:se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096" y="344487"/>
            <a:ext cx="1685925" cy="1704975"/>
          </a:xfrm>
          <a:prstGeom prst="rect">
            <a:avLst/>
          </a:prstGeom>
        </p:spPr>
      </p:pic>
      <p:sp>
        <p:nvSpPr>
          <p:cNvPr id="3" name="Text Placeholder 2"/>
          <p:cNvSpPr>
            <a:spLocks noGrp="1"/>
          </p:cNvSpPr>
          <p:nvPr>
            <p:ph type="body" sz="quarter" idx="10"/>
          </p:nvPr>
        </p:nvSpPr>
        <p:spPr>
          <a:xfrm>
            <a:off x="274638" y="1212851"/>
            <a:ext cx="11887200" cy="5909310"/>
          </a:xfrm>
        </p:spPr>
        <p:txBody>
          <a:bodyPr/>
          <a:lstStyle/>
          <a:p>
            <a:pPr lvl="0"/>
            <a:r>
              <a:rPr lang="en-US" sz="2800" dirty="0" smtClean="0"/>
              <a:t>Calendar sync builds on top of </a:t>
            </a:r>
            <a:r>
              <a:rPr lang="en-US" sz="2800" dirty="0" err="1" smtClean="0"/>
              <a:t>CalendarView</a:t>
            </a:r>
            <a:endParaRPr lang="en-US" sz="2800" dirty="0" smtClean="0"/>
          </a:p>
          <a:p>
            <a:pPr lvl="1"/>
            <a:r>
              <a:rPr lang="en-US" sz="1800" dirty="0" smtClean="0"/>
              <a:t>Add "</a:t>
            </a:r>
            <a:r>
              <a:rPr lang="en-US" sz="1800" dirty="0" smtClean="0">
                <a:solidFill>
                  <a:srgbClr val="FFC000"/>
                </a:solidFill>
              </a:rPr>
              <a:t>Prefer</a:t>
            </a:r>
            <a:r>
              <a:rPr lang="en-US" sz="1800" dirty="0">
                <a:solidFill>
                  <a:srgbClr val="FFC000"/>
                </a:solidFill>
              </a:rPr>
              <a:t>: </a:t>
            </a:r>
            <a:r>
              <a:rPr lang="en-US" sz="1800" dirty="0" err="1">
                <a:solidFill>
                  <a:srgbClr val="FFC000"/>
                </a:solidFill>
              </a:rPr>
              <a:t>odata.track</a:t>
            </a:r>
            <a:r>
              <a:rPr lang="en-US" sz="1800" dirty="0">
                <a:solidFill>
                  <a:srgbClr val="FFC000"/>
                </a:solidFill>
              </a:rPr>
              <a:t>-changes</a:t>
            </a:r>
            <a:r>
              <a:rPr lang="en-US" sz="1800" dirty="0"/>
              <a:t>" header </a:t>
            </a:r>
            <a:r>
              <a:rPr lang="en-US" sz="1800" dirty="0" smtClean="0"/>
              <a:t>for initial or incremental sync</a:t>
            </a:r>
            <a:endParaRPr lang="en-US" sz="1800" dirty="0"/>
          </a:p>
          <a:p>
            <a:pPr lvl="1"/>
            <a:r>
              <a:rPr lang="en-US" sz="1800" dirty="0" smtClean="0"/>
              <a:t>First time sync</a:t>
            </a:r>
          </a:p>
          <a:p>
            <a:pPr lvl="2"/>
            <a:r>
              <a:rPr lang="en-US" sz="1600" dirty="0" smtClean="0"/>
              <a:t>First response returns a </a:t>
            </a:r>
            <a:r>
              <a:rPr lang="en-US" sz="1600" dirty="0" smtClean="0">
                <a:solidFill>
                  <a:srgbClr val="FFC000"/>
                </a:solidFill>
              </a:rPr>
              <a:t>@</a:t>
            </a:r>
            <a:r>
              <a:rPr lang="en-US" sz="1600" dirty="0" err="1" smtClean="0">
                <a:solidFill>
                  <a:srgbClr val="FFC000"/>
                </a:solidFill>
              </a:rPr>
              <a:t>odata.deltaLink</a:t>
            </a:r>
            <a:r>
              <a:rPr lang="en-US" sz="1600" dirty="0" smtClean="0">
                <a:solidFill>
                  <a:srgbClr val="FFC000"/>
                </a:solidFill>
              </a:rPr>
              <a:t> </a:t>
            </a:r>
            <a:r>
              <a:rPr lang="en-US" sz="1600" dirty="0" smtClean="0"/>
              <a:t>to “next” page.</a:t>
            </a:r>
          </a:p>
          <a:p>
            <a:pPr lvl="2"/>
            <a:r>
              <a:rPr lang="en-US" sz="1600" dirty="0" smtClean="0"/>
              <a:t>Always follow this link to get additional items (if they exist) and a link.</a:t>
            </a:r>
          </a:p>
          <a:p>
            <a:pPr lvl="2"/>
            <a:r>
              <a:rPr lang="en-US" sz="1600" dirty="0" smtClean="0"/>
              <a:t>If the next link is a @</a:t>
            </a:r>
            <a:r>
              <a:rPr lang="en-US" sz="1600" dirty="0" err="1" smtClean="0"/>
              <a:t>odata.deltaLink</a:t>
            </a:r>
            <a:r>
              <a:rPr lang="en-US" sz="1600" dirty="0" smtClean="0"/>
              <a:t>, initial sync is complete.  </a:t>
            </a:r>
          </a:p>
          <a:p>
            <a:pPr lvl="2"/>
            <a:r>
              <a:rPr lang="en-US" sz="1600" dirty="0" smtClean="0"/>
              <a:t>Else, keep following the @</a:t>
            </a:r>
            <a:r>
              <a:rPr lang="en-US" sz="1600" dirty="0" err="1" smtClean="0"/>
              <a:t>odata.nextLink</a:t>
            </a:r>
            <a:r>
              <a:rPr lang="en-US" sz="1600" dirty="0" smtClean="0"/>
              <a:t> till you get an @</a:t>
            </a:r>
            <a:r>
              <a:rPr lang="en-US" sz="1600" dirty="0" err="1" smtClean="0"/>
              <a:t>odata.deltaLink</a:t>
            </a:r>
            <a:r>
              <a:rPr lang="en-US" sz="1600" dirty="0" smtClean="0"/>
              <a:t>.</a:t>
            </a:r>
          </a:p>
          <a:p>
            <a:pPr lvl="2"/>
            <a:r>
              <a:rPr lang="en-US" sz="1600" dirty="0" smtClean="0"/>
              <a:t>Persist the @</a:t>
            </a:r>
            <a:r>
              <a:rPr lang="en-US" sz="1600" dirty="0" err="1" smtClean="0"/>
              <a:t>odata.deltaLink</a:t>
            </a:r>
            <a:r>
              <a:rPr lang="en-US" sz="1600" dirty="0" smtClean="0"/>
              <a:t>.</a:t>
            </a:r>
          </a:p>
          <a:p>
            <a:pPr lvl="1"/>
            <a:r>
              <a:rPr lang="en-US" sz="1800" dirty="0" smtClean="0"/>
              <a:t>Subsequent incremental sync</a:t>
            </a:r>
          </a:p>
          <a:p>
            <a:pPr lvl="2"/>
            <a:r>
              <a:rPr lang="en-US" sz="1600" dirty="0" smtClean="0"/>
              <a:t>Just follow the @</a:t>
            </a:r>
            <a:r>
              <a:rPr lang="en-US" sz="1600" dirty="0" err="1" smtClean="0"/>
              <a:t>odata.deltaLink</a:t>
            </a:r>
            <a:r>
              <a:rPr lang="en-US" sz="1600" dirty="0" smtClean="0"/>
              <a:t> to get incremental sync response.</a:t>
            </a:r>
          </a:p>
          <a:p>
            <a:pPr lvl="2"/>
            <a:r>
              <a:rPr lang="en-US" sz="1600" dirty="0"/>
              <a:t>Change time window in the @</a:t>
            </a:r>
            <a:r>
              <a:rPr lang="en-US" sz="1600" dirty="0" err="1"/>
              <a:t>odata.deltaLink</a:t>
            </a:r>
            <a:r>
              <a:rPr lang="en-US" sz="1600" dirty="0"/>
              <a:t> for rolling window support </a:t>
            </a:r>
          </a:p>
          <a:p>
            <a:pPr lvl="2"/>
            <a:r>
              <a:rPr lang="en-US" sz="1600" dirty="0" smtClean="0"/>
              <a:t>Persist </a:t>
            </a:r>
            <a:r>
              <a:rPr lang="en-US" sz="1600" dirty="0"/>
              <a:t>@</a:t>
            </a:r>
            <a:r>
              <a:rPr lang="en-US" sz="1600" dirty="0" err="1"/>
              <a:t>odata.deltaLink</a:t>
            </a:r>
            <a:r>
              <a:rPr lang="en-US" sz="1600" dirty="0"/>
              <a:t> on the client for subsequent incremental </a:t>
            </a:r>
            <a:r>
              <a:rPr lang="en-US" sz="1600" dirty="0" smtClean="0"/>
              <a:t>sync</a:t>
            </a:r>
          </a:p>
          <a:p>
            <a:pPr lvl="2"/>
            <a:endParaRPr lang="en-US" sz="1600" dirty="0" smtClean="0"/>
          </a:p>
          <a:p>
            <a:r>
              <a:rPr lang="en-US" sz="2800" dirty="0" smtClean="0"/>
              <a:t>Keep in mind …</a:t>
            </a:r>
            <a:endParaRPr lang="en-US" sz="2800" dirty="0"/>
          </a:p>
          <a:p>
            <a:pPr lvl="1"/>
            <a:r>
              <a:rPr lang="en-US" sz="1800" dirty="0" smtClean="0"/>
              <a:t>Using </a:t>
            </a:r>
            <a:r>
              <a:rPr lang="en-US" sz="1800" dirty="0"/>
              <a:t>invalid/altered @</a:t>
            </a:r>
            <a:r>
              <a:rPr lang="en-US" sz="1800" dirty="0" err="1"/>
              <a:t>odata.deltaLink</a:t>
            </a:r>
            <a:r>
              <a:rPr lang="en-US" sz="1800" dirty="0"/>
              <a:t> </a:t>
            </a:r>
            <a:r>
              <a:rPr lang="en-US" sz="1800" dirty="0" smtClean="0"/>
              <a:t>causes </a:t>
            </a:r>
            <a:r>
              <a:rPr lang="en-US" sz="1800" dirty="0"/>
              <a:t>new initial </a:t>
            </a:r>
            <a:r>
              <a:rPr lang="en-US" sz="1800" dirty="0" smtClean="0"/>
              <a:t>sync </a:t>
            </a:r>
            <a:r>
              <a:rPr lang="en-US" sz="1800" dirty="0"/>
              <a:t>instead of an incremental </a:t>
            </a:r>
            <a:r>
              <a:rPr lang="en-US" sz="1800" dirty="0" smtClean="0"/>
              <a:t>one!</a:t>
            </a:r>
          </a:p>
          <a:p>
            <a:pPr lvl="1"/>
            <a:r>
              <a:rPr lang="en-US" sz="1800" dirty="0" smtClean="0"/>
              <a:t>Even if a single property is changed, sync returns the full entity.</a:t>
            </a:r>
          </a:p>
          <a:p>
            <a:pPr lvl="1"/>
            <a:r>
              <a:rPr lang="en-US" sz="1800" dirty="0" smtClean="0"/>
              <a:t>Meeting series response is different from regular </a:t>
            </a:r>
            <a:r>
              <a:rPr lang="en-US" sz="1800" dirty="0" err="1" smtClean="0"/>
              <a:t>CalendarView</a:t>
            </a:r>
            <a:endParaRPr lang="en-US" sz="1800" dirty="0" smtClean="0"/>
          </a:p>
          <a:p>
            <a:pPr lvl="2"/>
            <a:r>
              <a:rPr lang="en-US" sz="1400" dirty="0" smtClean="0"/>
              <a:t>Full info for master (different from normal Calendar Sync)</a:t>
            </a:r>
          </a:p>
          <a:p>
            <a:pPr lvl="2"/>
            <a:r>
              <a:rPr lang="en-US" sz="1400" dirty="0" smtClean="0"/>
              <a:t>Only start and end time for instances, and full info for exceptions</a:t>
            </a:r>
          </a:p>
        </p:txBody>
      </p:sp>
      <p:sp>
        <p:nvSpPr>
          <p:cNvPr id="17" name="Title 16"/>
          <p:cNvSpPr>
            <a:spLocks noGrp="1"/>
          </p:cNvSpPr>
          <p:nvPr>
            <p:ph type="title"/>
          </p:nvPr>
        </p:nvSpPr>
        <p:spPr/>
        <p:txBody>
          <a:bodyPr/>
          <a:lstStyle/>
          <a:p>
            <a:r>
              <a:rPr lang="en-US" dirty="0"/>
              <a:t>Introducing – Calendar </a:t>
            </a:r>
            <a:r>
              <a:rPr lang="en-US" dirty="0" smtClean="0"/>
              <a:t>Sync</a:t>
            </a:r>
            <a:endParaRPr lang="en-US" dirty="0"/>
          </a:p>
        </p:txBody>
      </p:sp>
    </p:spTree>
    <p:extLst>
      <p:ext uri="{BB962C8B-B14F-4D97-AF65-F5344CB8AC3E}">
        <p14:creationId xmlns:p14="http://schemas.microsoft.com/office/powerpoint/2010/main" val="25293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9" y="1212850"/>
            <a:ext cx="11887200" cy="5558445"/>
          </a:xfrm>
        </p:spPr>
        <p:txBody>
          <a:bodyPr/>
          <a:lstStyle/>
          <a:p>
            <a:r>
              <a:rPr lang="en-US" sz="3600" dirty="0" smtClean="0"/>
              <a:t>Permissions</a:t>
            </a:r>
          </a:p>
          <a:p>
            <a:pPr lvl="1"/>
            <a:r>
              <a:rPr lang="en-US" sz="1800" dirty="0" smtClean="0"/>
              <a:t>Read, </a:t>
            </a:r>
            <a:r>
              <a:rPr lang="en-US" sz="1800" dirty="0" err="1"/>
              <a:t>R</a:t>
            </a:r>
            <a:r>
              <a:rPr lang="en-US" sz="1800" dirty="0" err="1" smtClean="0"/>
              <a:t>ead+Write</a:t>
            </a:r>
            <a:r>
              <a:rPr lang="en-US" sz="1800" dirty="0" smtClean="0"/>
              <a:t>,</a:t>
            </a:r>
          </a:p>
          <a:p>
            <a:pPr lvl="1"/>
            <a:endParaRPr lang="en-US" sz="1800" dirty="0" smtClean="0"/>
          </a:p>
          <a:p>
            <a:r>
              <a:rPr lang="en-US" sz="3600" dirty="0" smtClean="0"/>
              <a:t>Entities, Collections, Actions</a:t>
            </a:r>
          </a:p>
          <a:p>
            <a:endParaRPr lang="en-US" sz="1800" dirty="0"/>
          </a:p>
          <a:p>
            <a:endParaRPr lang="en-US" sz="1800" dirty="0" smtClean="0"/>
          </a:p>
          <a:p>
            <a:endParaRPr lang="en-US" sz="1800" dirty="0" smtClean="0"/>
          </a:p>
          <a:p>
            <a:endParaRPr lang="en-US" sz="1800" dirty="0"/>
          </a:p>
          <a:p>
            <a:endParaRPr lang="en-US" sz="1800" dirty="0" smtClean="0"/>
          </a:p>
          <a:p>
            <a:r>
              <a:rPr lang="en-US" sz="3600" dirty="0" smtClean="0"/>
              <a:t>Samples</a:t>
            </a:r>
          </a:p>
          <a:p>
            <a:pPr lvl="1"/>
            <a:r>
              <a:rPr lang="en-US" sz="1800" dirty="0"/>
              <a:t>https://</a:t>
            </a:r>
            <a:r>
              <a:rPr lang="en-US" sz="1800" dirty="0" smtClean="0"/>
              <a:t>outlook.office365.com/api/v1.0/Me/ContactFolders</a:t>
            </a:r>
          </a:p>
          <a:p>
            <a:pPr lvl="1"/>
            <a:r>
              <a:rPr lang="en-US" sz="1800" dirty="0"/>
              <a:t>https://</a:t>
            </a:r>
            <a:r>
              <a:rPr lang="en-US" sz="1800" dirty="0" smtClean="0"/>
              <a:t>outlook.office365.com/api/v1.0/Me/Contacts</a:t>
            </a:r>
          </a:p>
          <a:p>
            <a:pPr lvl="1"/>
            <a:endParaRPr lang="en-US" sz="1800" dirty="0" smtClean="0"/>
          </a:p>
          <a:p>
            <a:r>
              <a:rPr lang="en-US" sz="3600" dirty="0" smtClean="0"/>
              <a:t>Use Unified Graph API to find users in a tenant</a:t>
            </a:r>
            <a:endParaRPr lang="en-US" sz="3600" dirty="0"/>
          </a:p>
        </p:txBody>
      </p:sp>
      <p:graphicFrame>
        <p:nvGraphicFramePr>
          <p:cNvPr id="4" name="Table 3"/>
          <p:cNvGraphicFramePr>
            <a:graphicFrameLocks noGrp="1"/>
          </p:cNvGraphicFramePr>
          <p:nvPr>
            <p:extLst/>
          </p:nvPr>
        </p:nvGraphicFramePr>
        <p:xfrm>
          <a:off x="427037" y="3040062"/>
          <a:ext cx="10058400" cy="1194180"/>
        </p:xfrm>
        <a:graphic>
          <a:graphicData uri="http://schemas.openxmlformats.org/drawingml/2006/table">
            <a:tbl>
              <a:tblPr firstRow="1" firstCol="1" bandRow="1">
                <a:tableStyleId>{93296810-A885-4BE3-A3E7-6D5BEEA58F35}</a:tableStyleId>
              </a:tblPr>
              <a:tblGrid>
                <a:gridCol w="1915886">
                  <a:extLst>
                    <a:ext uri="{9D8B030D-6E8A-4147-A177-3AD203B41FA5}">
                      <a16:colId xmlns="" xmlns:a16="http://schemas.microsoft.com/office/drawing/2014/main" val="20000"/>
                    </a:ext>
                  </a:extLst>
                </a:gridCol>
                <a:gridCol w="2155371">
                  <a:extLst>
                    <a:ext uri="{9D8B030D-6E8A-4147-A177-3AD203B41FA5}">
                      <a16:colId xmlns="" xmlns:a16="http://schemas.microsoft.com/office/drawing/2014/main" val="20001"/>
                    </a:ext>
                  </a:extLst>
                </a:gridCol>
                <a:gridCol w="5987143">
                  <a:extLst>
                    <a:ext uri="{9D8B030D-6E8A-4147-A177-3AD203B41FA5}">
                      <a16:colId xmlns="" xmlns:a16="http://schemas.microsoft.com/office/drawing/2014/main" val="20002"/>
                    </a:ext>
                  </a:extLst>
                </a:gridCol>
              </a:tblGrid>
              <a:tr h="373041">
                <a:tc>
                  <a:txBody>
                    <a:bodyPr/>
                    <a:lstStyle/>
                    <a:p>
                      <a:pPr algn="l" rtl="0" fontAlgn="ctr"/>
                      <a:r>
                        <a:rPr lang="en-US" sz="2000" u="none" strike="noStrike" dirty="0">
                          <a:effectLst/>
                          <a:latin typeface="+mn-lt"/>
                        </a:rPr>
                        <a:t>Entity</a:t>
                      </a:r>
                      <a:endParaRPr lang="en-US" sz="2000" b="1" i="0" u="none" strike="noStrike" dirty="0">
                        <a:solidFill>
                          <a:srgbClr val="000000"/>
                        </a:solidFill>
                        <a:effectLst/>
                        <a:latin typeface="+mn-lt"/>
                      </a:endParaRPr>
                    </a:p>
                  </a:txBody>
                  <a:tcPr marL="93260" marR="93260" marT="46630" marB="46630" anchor="ctr"/>
                </a:tc>
                <a:tc>
                  <a:txBody>
                    <a:bodyPr/>
                    <a:lstStyle/>
                    <a:p>
                      <a:pPr algn="l" rtl="0" fontAlgn="ctr"/>
                      <a:r>
                        <a:rPr lang="en-US" sz="2000" u="none" strike="noStrike" dirty="0" smtClean="0">
                          <a:effectLst/>
                          <a:latin typeface="+mn-lt"/>
                        </a:rPr>
                        <a:t>Collection</a:t>
                      </a:r>
                      <a:endParaRPr lang="en-US" sz="2000" b="1" i="0" u="none" strike="noStrike" dirty="0">
                        <a:solidFill>
                          <a:srgbClr val="000000"/>
                        </a:solidFill>
                        <a:effectLst/>
                        <a:latin typeface="+mn-lt"/>
                      </a:endParaRPr>
                    </a:p>
                  </a:txBody>
                  <a:tcPr marL="93260" marR="93260" marT="46630" marB="46630" anchor="ctr"/>
                </a:tc>
                <a:tc>
                  <a:txBody>
                    <a:bodyPr/>
                    <a:lstStyle/>
                    <a:p>
                      <a:pPr algn="l" rtl="0" fontAlgn="ctr"/>
                      <a:r>
                        <a:rPr lang="en-US" sz="2000" u="none" strike="noStrike" dirty="0">
                          <a:effectLst/>
                          <a:latin typeface="+mn-lt"/>
                        </a:rPr>
                        <a:t>Actions</a:t>
                      </a:r>
                      <a:endParaRPr lang="en-US" sz="2000" b="1" i="0" u="none" strike="noStrike" dirty="0">
                        <a:solidFill>
                          <a:srgbClr val="000000"/>
                        </a:solidFill>
                        <a:effectLst/>
                        <a:latin typeface="+mn-lt"/>
                      </a:endParaRPr>
                    </a:p>
                  </a:txBody>
                  <a:tcPr marL="93260" marR="93260" marT="46630" marB="46630" anchor="ctr"/>
                </a:tc>
                <a:extLst>
                  <a:ext uri="{0D108BD9-81ED-4DB2-BD59-A6C34878D82A}">
                    <a16:rowId xmlns="" xmlns:a16="http://schemas.microsoft.com/office/drawing/2014/main" val="10000"/>
                  </a:ext>
                </a:extLst>
              </a:tr>
              <a:tr h="373041">
                <a:tc>
                  <a:txBody>
                    <a:bodyPr/>
                    <a:lstStyle/>
                    <a:p>
                      <a:pPr algn="l" rtl="0" fontAlgn="b"/>
                      <a:r>
                        <a:rPr lang="en-US" sz="2000" u="none" strike="noStrike" dirty="0" smtClean="0">
                          <a:effectLst/>
                          <a:latin typeface="+mn-lt"/>
                        </a:rPr>
                        <a:t>ContactFolder</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err="1" smtClean="0">
                          <a:effectLst/>
                          <a:latin typeface="+mn-lt"/>
                        </a:rPr>
                        <a:t>ContactFolders</a:t>
                      </a:r>
                      <a:endParaRPr lang="en-US" sz="2000" b="0" i="0" u="none" strike="noStrike" dirty="0">
                        <a:solidFill>
                          <a:srgbClr val="000000"/>
                        </a:solidFill>
                        <a:effectLst/>
                        <a:latin typeface="+mn-lt"/>
                      </a:endParaRPr>
                    </a:p>
                  </a:txBody>
                  <a:tcPr marL="93260" marR="93260" marT="46630" marB="46630" anchor="b"/>
                </a:tc>
                <a:tc>
                  <a:txBody>
                    <a:bodyPr/>
                    <a:lstStyle/>
                    <a:p>
                      <a:pPr algn="l" fontAlgn="b"/>
                      <a:r>
                        <a:rPr lang="en-US" sz="2000" u="none" strike="noStrike" dirty="0" smtClean="0">
                          <a:effectLst/>
                          <a:latin typeface="+mn-lt"/>
                        </a:rPr>
                        <a:t>CRUD</a:t>
                      </a:r>
                      <a:endParaRPr lang="en-US" sz="20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1"/>
                  </a:ext>
                </a:extLst>
              </a:tr>
              <a:tr h="374904">
                <a:tc>
                  <a:txBody>
                    <a:bodyPr/>
                    <a:lstStyle/>
                    <a:p>
                      <a:pPr algn="l" rtl="0" fontAlgn="b"/>
                      <a:r>
                        <a:rPr lang="en-US" sz="2000" u="none" strike="noStrike" dirty="0" smtClean="0">
                          <a:effectLst/>
                          <a:latin typeface="+mn-lt"/>
                        </a:rPr>
                        <a:t>Contact</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Contacts</a:t>
                      </a:r>
                      <a:endParaRPr lang="en-US" sz="2000" b="0" i="0" u="none" strike="noStrike" dirty="0">
                        <a:solidFill>
                          <a:srgbClr val="000000"/>
                        </a:solidFill>
                        <a:effectLst/>
                        <a:latin typeface="+mn-lt"/>
                      </a:endParaRPr>
                    </a:p>
                  </a:txBody>
                  <a:tcPr marL="93260" marR="93260" marT="46630" marB="46630" anchor="b"/>
                </a:tc>
                <a:tc>
                  <a:txBody>
                    <a:bodyPr/>
                    <a:lstStyle/>
                    <a:p>
                      <a:pPr algn="l" rtl="0" fontAlgn="b"/>
                      <a:r>
                        <a:rPr lang="en-US" sz="2000" u="none" strike="noStrike" dirty="0" smtClean="0">
                          <a:effectLst/>
                          <a:latin typeface="+mn-lt"/>
                        </a:rPr>
                        <a:t>CRUD</a:t>
                      </a:r>
                      <a:endParaRPr lang="en-US" sz="20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2"/>
                  </a:ext>
                </a:extLst>
              </a:tr>
            </a:tbl>
          </a:graphicData>
        </a:graphic>
      </p:graphicFrame>
      <p:sp>
        <p:nvSpPr>
          <p:cNvPr id="17" name="Title 16"/>
          <p:cNvSpPr>
            <a:spLocks noGrp="1"/>
          </p:cNvSpPr>
          <p:nvPr>
            <p:ph type="title"/>
          </p:nvPr>
        </p:nvSpPr>
        <p:spPr/>
        <p:txBody>
          <a:bodyPr/>
          <a:lstStyle/>
          <a:p>
            <a:r>
              <a:rPr lang="en-US" dirty="0" smtClean="0"/>
              <a:t>Contacts – Your number again?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748" y="373062"/>
            <a:ext cx="1704975" cy="1704975"/>
          </a:xfrm>
          <a:prstGeom prst="rect">
            <a:avLst/>
          </a:prstGeom>
        </p:spPr>
      </p:pic>
    </p:spTree>
    <p:extLst>
      <p:ext uri="{BB962C8B-B14F-4D97-AF65-F5344CB8AC3E}">
        <p14:creationId xmlns:p14="http://schemas.microsoft.com/office/powerpoint/2010/main" val="34669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9" end="9"/>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095830"/>
          </a:xfrm>
        </p:spPr>
        <p:txBody>
          <a:bodyPr/>
          <a:lstStyle/>
          <a:p>
            <a:r>
              <a:rPr lang="en-US" dirty="0" smtClean="0"/>
              <a:t>Demo</a:t>
            </a:r>
            <a:br>
              <a:rPr lang="en-US" dirty="0" smtClean="0"/>
            </a:br>
            <a:r>
              <a:rPr lang="en-US" sz="6600" dirty="0" smtClean="0"/>
              <a:t>Common REST API Requests</a:t>
            </a:r>
            <a:endParaRPr lang="en-US" sz="6600" dirty="0"/>
          </a:p>
        </p:txBody>
      </p:sp>
      <p:sp>
        <p:nvSpPr>
          <p:cNvPr id="4" name="Text Placeholder 3"/>
          <p:cNvSpPr>
            <a:spLocks noGrp="1"/>
          </p:cNvSpPr>
          <p:nvPr>
            <p:ph type="body" sz="quarter" idx="12"/>
          </p:nvPr>
        </p:nvSpPr>
        <p:spPr>
          <a:xfrm>
            <a:off x="274639" y="4106862"/>
            <a:ext cx="10058401" cy="1846659"/>
          </a:xfrm>
        </p:spPr>
        <p:txBody>
          <a:bodyPr/>
          <a:lstStyle/>
          <a:p>
            <a:r>
              <a:rPr lang="en-US" sz="2800" dirty="0" smtClean="0"/>
              <a:t>List Messages, Events, Contacts</a:t>
            </a:r>
          </a:p>
          <a:p>
            <a:r>
              <a:rPr lang="en-US" sz="2800" dirty="0" smtClean="0"/>
              <a:t>How to filter, order by, select properties</a:t>
            </a:r>
          </a:p>
          <a:p>
            <a:r>
              <a:rPr lang="en-US" sz="2800" dirty="0" smtClean="0"/>
              <a:t>Paging</a:t>
            </a:r>
          </a:p>
          <a:p>
            <a:r>
              <a:rPr lang="en-US" sz="2800" dirty="0" smtClean="0"/>
              <a:t>Send mail, reply to an email</a:t>
            </a:r>
          </a:p>
        </p:txBody>
      </p:sp>
    </p:spTree>
    <p:extLst>
      <p:ext uri="{BB962C8B-B14F-4D97-AF65-F5344CB8AC3E}">
        <p14:creationId xmlns:p14="http://schemas.microsoft.com/office/powerpoint/2010/main" val="3606052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query syntax using OData</a:t>
            </a:r>
            <a:endParaRPr lang="en-US" dirty="0"/>
          </a:p>
        </p:txBody>
      </p:sp>
      <p:graphicFrame>
        <p:nvGraphicFramePr>
          <p:cNvPr id="3" name="Content Placeholder 2"/>
          <p:cNvGraphicFramePr>
            <a:graphicFrameLocks/>
          </p:cNvGraphicFramePr>
          <p:nvPr>
            <p:extLst/>
          </p:nvPr>
        </p:nvGraphicFramePr>
        <p:xfrm>
          <a:off x="531947" y="1476621"/>
          <a:ext cx="11377438" cy="5290913"/>
        </p:xfrm>
        <a:graphic>
          <a:graphicData uri="http://schemas.openxmlformats.org/drawingml/2006/table">
            <a:tbl>
              <a:tblPr firstRow="1" firstCol="1">
                <a:tableStyleId>{00A15C55-8517-42AA-B614-E9B94910E393}</a:tableStyleId>
              </a:tblPr>
              <a:tblGrid>
                <a:gridCol w="3088323">
                  <a:extLst>
                    <a:ext uri="{9D8B030D-6E8A-4147-A177-3AD203B41FA5}">
                      <a16:colId xmlns="" xmlns:a16="http://schemas.microsoft.com/office/drawing/2014/main" val="20000"/>
                    </a:ext>
                  </a:extLst>
                </a:gridCol>
                <a:gridCol w="8289115">
                  <a:extLst>
                    <a:ext uri="{9D8B030D-6E8A-4147-A177-3AD203B41FA5}">
                      <a16:colId xmlns="" xmlns:a16="http://schemas.microsoft.com/office/drawing/2014/main" val="20001"/>
                    </a:ext>
                  </a:extLst>
                </a:gridCol>
              </a:tblGrid>
              <a:tr h="378222">
                <a:tc>
                  <a:txBody>
                    <a:bodyPr/>
                    <a:lstStyle/>
                    <a:p>
                      <a:r>
                        <a:rPr lang="en-US" sz="1600" dirty="0" smtClean="0">
                          <a:latin typeface="+mn-lt"/>
                        </a:rPr>
                        <a:t>Scenario</a:t>
                      </a:r>
                      <a:endParaRPr lang="en-US" sz="1600" dirty="0">
                        <a:latin typeface="+mn-lt"/>
                      </a:endParaRPr>
                    </a:p>
                  </a:txBody>
                  <a:tcPr marL="93260" marR="93260" marT="46630" marB="46630"/>
                </a:tc>
                <a:tc>
                  <a:txBody>
                    <a:bodyPr/>
                    <a:lstStyle/>
                    <a:p>
                      <a:r>
                        <a:rPr lang="en-US" sz="1600" dirty="0" smtClean="0">
                          <a:latin typeface="+mn-lt"/>
                        </a:rPr>
                        <a:t>URL</a:t>
                      </a:r>
                      <a:endParaRPr lang="en-US" sz="1600" dirty="0">
                        <a:latin typeface="+mn-lt"/>
                      </a:endParaRPr>
                    </a:p>
                  </a:txBody>
                  <a:tcPr marL="93260" marR="93260" marT="46630" marB="46630"/>
                </a:tc>
                <a:extLst>
                  <a:ext uri="{0D108BD9-81ED-4DB2-BD59-A6C34878D82A}">
                    <a16:rowId xmlns="" xmlns:a16="http://schemas.microsoft.com/office/drawing/2014/main" val="10000"/>
                  </a:ext>
                </a:extLst>
              </a:tr>
              <a:tr h="378222">
                <a:tc>
                  <a:txBody>
                    <a:bodyPr/>
                    <a:lstStyle/>
                    <a:p>
                      <a:r>
                        <a:rPr lang="en-US" sz="1600" dirty="0" smtClean="0">
                          <a:latin typeface="+mn-lt"/>
                        </a:rPr>
                        <a:t>Get</a:t>
                      </a:r>
                      <a:r>
                        <a:rPr lang="en-US" sz="1600" baseline="0" dirty="0" smtClean="0">
                          <a:latin typeface="+mn-lt"/>
                        </a:rPr>
                        <a:t> 5 messages from Inbox</a:t>
                      </a:r>
                      <a:endParaRPr lang="en-US" sz="1600" dirty="0">
                        <a:latin typeface="+mn-lt"/>
                      </a:endParaRPr>
                    </a:p>
                  </a:txBody>
                  <a:tcPr marL="93260" marR="93260" marT="46630" marB="46630"/>
                </a:tc>
                <a:tc>
                  <a:txBody>
                    <a:bodyPr/>
                    <a:lstStyle/>
                    <a:p>
                      <a:r>
                        <a:rPr lang="en-US" sz="1600" dirty="0" smtClean="0">
                          <a:latin typeface="Consolas" panose="020B0609020204030204" pitchFamily="49" charset="0"/>
                          <a:cs typeface="Consolas" panose="020B0609020204030204" pitchFamily="49" charset="0"/>
                        </a:rPr>
                        <a:t>https://outlook.office365.com/api/v1.0/Me/Folders/Inbox/Messages?$top=5 </a:t>
                      </a:r>
                    </a:p>
                  </a:txBody>
                  <a:tcPr marL="93260" marR="93260" marT="46630" marB="46630"/>
                </a:tc>
                <a:extLst>
                  <a:ext uri="{0D108BD9-81ED-4DB2-BD59-A6C34878D82A}">
                    <a16:rowId xmlns="" xmlns:a16="http://schemas.microsoft.com/office/drawing/2014/main" val="10001"/>
                  </a:ext>
                </a:extLst>
              </a:tr>
              <a:tr h="378222">
                <a:tc>
                  <a:txBody>
                    <a:bodyPr/>
                    <a:lstStyle/>
                    <a:p>
                      <a:r>
                        <a:rPr lang="en-US" sz="1600" dirty="0" smtClean="0">
                          <a:latin typeface="+mn-lt"/>
                        </a:rPr>
                        <a:t>Get the next</a:t>
                      </a:r>
                      <a:r>
                        <a:rPr lang="en-US" sz="1600" baseline="0" dirty="0" smtClean="0">
                          <a:latin typeface="+mn-lt"/>
                        </a:rPr>
                        <a:t> 10 messages</a:t>
                      </a:r>
                      <a:endParaRPr lang="en-US" sz="1600" dirty="0">
                        <a:latin typeface="+mn-lt"/>
                      </a:endParaRPr>
                    </a:p>
                  </a:txBody>
                  <a:tcPr marL="93260" marR="93260" marT="46630" marB="46630"/>
                </a:tc>
                <a:tc>
                  <a:txBody>
                    <a:bodyPr/>
                    <a:lstStyle/>
                    <a:p>
                      <a:r>
                        <a:rPr lang="en-US" sz="1600" dirty="0" smtClean="0">
                          <a:latin typeface="Consolas" panose="020B0609020204030204" pitchFamily="49" charset="0"/>
                          <a:cs typeface="Consolas" panose="020B0609020204030204" pitchFamily="49" charset="0"/>
                        </a:rPr>
                        <a:t>../Me/Folders/Inbox/Messages?$top=10&amp;$skip=5 </a:t>
                      </a:r>
                    </a:p>
                  </a:txBody>
                  <a:tcPr marL="93260" marR="93260" marT="46630" marB="46630"/>
                </a:tc>
                <a:extLst>
                  <a:ext uri="{0D108BD9-81ED-4DB2-BD59-A6C34878D82A}">
                    <a16:rowId xmlns="" xmlns:a16="http://schemas.microsoft.com/office/drawing/2014/main" val="10002"/>
                  </a:ext>
                </a:extLst>
              </a:tr>
              <a:tr h="590649">
                <a:tc>
                  <a:txBody>
                    <a:bodyPr/>
                    <a:lstStyle/>
                    <a:p>
                      <a:r>
                        <a:rPr lang="en-US" sz="1600" dirty="0" smtClean="0">
                          <a:latin typeface="+mn-lt"/>
                        </a:rPr>
                        <a:t>Get top 10 messages sorted by </a:t>
                      </a:r>
                      <a:r>
                        <a:rPr lang="en-US" sz="1600" dirty="0" err="1" smtClean="0">
                          <a:latin typeface="+mn-lt"/>
                        </a:rPr>
                        <a:t>DateTimeCreated</a:t>
                      </a:r>
                      <a:endParaRPr lang="en-US" sz="1600" dirty="0">
                        <a:latin typeface="+mn-lt"/>
                      </a:endParaRPr>
                    </a:p>
                  </a:txBody>
                  <a:tcPr marL="93260" marR="93260" marT="46630" marB="4663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onsolas" panose="020B0609020204030204" pitchFamily="49" charset="0"/>
                          <a:ea typeface="+mn-ea"/>
                          <a:cs typeface="Consolas" panose="020B0609020204030204" pitchFamily="49" charset="0"/>
                        </a:rPr>
                        <a:t>../Me/Folders/Inbox/Messages?$top=10&amp;$</a:t>
                      </a:r>
                      <a:r>
                        <a:rPr lang="en-US" sz="1600" kern="1200" dirty="0" err="1" smtClean="0">
                          <a:solidFill>
                            <a:schemeClr val="dk1"/>
                          </a:solidFill>
                          <a:latin typeface="Consolas" panose="020B0609020204030204" pitchFamily="49" charset="0"/>
                          <a:ea typeface="+mn-ea"/>
                          <a:cs typeface="Consolas" panose="020B0609020204030204" pitchFamily="49" charset="0"/>
                        </a:rPr>
                        <a:t>orderby</a:t>
                      </a:r>
                      <a:r>
                        <a:rPr lang="en-US" sz="1600" kern="1200" dirty="0" smtClean="0">
                          <a:solidFill>
                            <a:schemeClr val="dk1"/>
                          </a:solidFill>
                          <a:latin typeface="Consolas" panose="020B0609020204030204" pitchFamily="49" charset="0"/>
                          <a:ea typeface="+mn-ea"/>
                          <a:cs typeface="Consolas" panose="020B0609020204030204" pitchFamily="49" charset="0"/>
                        </a:rPr>
                        <a:t>=</a:t>
                      </a:r>
                      <a:r>
                        <a:rPr lang="en-US" sz="1600" kern="1200" dirty="0" err="1" smtClean="0">
                          <a:solidFill>
                            <a:schemeClr val="dk1"/>
                          </a:solidFill>
                          <a:latin typeface="Consolas" panose="020B0609020204030204" pitchFamily="49" charset="0"/>
                          <a:ea typeface="+mn-ea"/>
                          <a:cs typeface="Consolas" panose="020B0609020204030204" pitchFamily="49" charset="0"/>
                        </a:rPr>
                        <a:t>DateTimeCreated</a:t>
                      </a:r>
                      <a:r>
                        <a:rPr lang="en-US" sz="1600" kern="1200" dirty="0" smtClean="0">
                          <a:solidFill>
                            <a:schemeClr val="dk1"/>
                          </a:solidFill>
                          <a:latin typeface="Consolas" panose="020B0609020204030204" pitchFamily="49" charset="0"/>
                          <a:ea typeface="+mn-ea"/>
                          <a:cs typeface="Consolas" panose="020B0609020204030204" pitchFamily="49" charset="0"/>
                        </a:rPr>
                        <a:t> </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latin typeface="Consolas" panose="020B0609020204030204" pitchFamily="49" charset="0"/>
                        <a:ea typeface="+mn-ea"/>
                        <a:cs typeface="Consolas" panose="020B0609020204030204" pitchFamily="49" charset="0"/>
                      </a:endParaRPr>
                    </a:p>
                  </a:txBody>
                  <a:tcPr marL="93260" marR="93260" marT="46630" marB="46630"/>
                </a:tc>
                <a:extLst>
                  <a:ext uri="{0D108BD9-81ED-4DB2-BD59-A6C34878D82A}">
                    <a16:rowId xmlns="" xmlns:a16="http://schemas.microsoft.com/office/drawing/2014/main" val="10003"/>
                  </a:ext>
                </a:extLst>
              </a:tr>
              <a:tr h="590649">
                <a:tc>
                  <a:txBody>
                    <a:bodyPr/>
                    <a:lstStyle/>
                    <a:p>
                      <a:r>
                        <a:rPr lang="en-US" sz="1600" dirty="0" smtClean="0">
                          <a:latin typeface="+mn-lt"/>
                        </a:rPr>
                        <a:t>Get selective</a:t>
                      </a:r>
                      <a:r>
                        <a:rPr lang="en-US" sz="1600" baseline="0" dirty="0" smtClean="0">
                          <a:latin typeface="+mn-lt"/>
                        </a:rPr>
                        <a:t> properties on messages</a:t>
                      </a:r>
                      <a:endParaRPr lang="en-US" sz="1600" dirty="0">
                        <a:latin typeface="+mn-lt"/>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../Me/Folders/Inbox/Messages?$top=5&amp;$select=</a:t>
                      </a:r>
                      <a:r>
                        <a:rPr lang="en-US" sz="1600" dirty="0" err="1" smtClean="0">
                          <a:latin typeface="Consolas" panose="020B0609020204030204" pitchFamily="49" charset="0"/>
                          <a:cs typeface="Consolas" panose="020B0609020204030204" pitchFamily="49" charset="0"/>
                        </a:rPr>
                        <a:t>From,DateTimeCreated,Subject</a:t>
                      </a:r>
                      <a:endParaRPr lang="en-US" sz="1600" dirty="0" smtClean="0">
                        <a:latin typeface="Consolas" panose="020B0609020204030204" pitchFamily="49" charset="0"/>
                        <a:cs typeface="Consolas" panose="020B0609020204030204" pitchFamily="49" charset="0"/>
                      </a:endParaRPr>
                    </a:p>
                  </a:txBody>
                  <a:tcPr marL="93260" marR="93260" marT="46630" marB="46630"/>
                </a:tc>
                <a:extLst>
                  <a:ext uri="{0D108BD9-81ED-4DB2-BD59-A6C34878D82A}">
                    <a16:rowId xmlns="" xmlns:a16="http://schemas.microsoft.com/office/drawing/2014/main" val="10004"/>
                  </a:ext>
                </a:extLst>
              </a:tr>
              <a:tr h="590649">
                <a:tc>
                  <a:txBody>
                    <a:bodyPr/>
                    <a:lstStyle/>
                    <a:p>
                      <a:r>
                        <a:rPr lang="en-US" sz="1600" dirty="0" smtClean="0">
                          <a:latin typeface="+mn-lt"/>
                        </a:rPr>
                        <a:t>Get events</a:t>
                      </a:r>
                      <a:r>
                        <a:rPr lang="en-US" sz="1600" baseline="0" dirty="0" smtClean="0">
                          <a:latin typeface="+mn-lt"/>
                        </a:rPr>
                        <a:t> starting after a particular </a:t>
                      </a:r>
                      <a:r>
                        <a:rPr lang="en-US" sz="1600" baseline="0" dirty="0" err="1" smtClean="0">
                          <a:latin typeface="+mn-lt"/>
                        </a:rPr>
                        <a:t>DateTime</a:t>
                      </a:r>
                      <a:endParaRPr lang="en-US" sz="1600" dirty="0">
                        <a:latin typeface="+mn-lt"/>
                      </a:endParaRPr>
                    </a:p>
                  </a:txBody>
                  <a:tcPr marL="93260" marR="93260" marT="46630" marB="4663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../Me/Events?$top=5&amp;$select=</a:t>
                      </a:r>
                      <a:r>
                        <a:rPr lang="en-US" sz="1600" dirty="0" err="1" smtClean="0">
                          <a:latin typeface="Consolas" panose="020B0609020204030204" pitchFamily="49" charset="0"/>
                          <a:cs typeface="Consolas" panose="020B0609020204030204" pitchFamily="49" charset="0"/>
                        </a:rPr>
                        <a:t>Subject,Start,End</a:t>
                      </a:r>
                      <a:r>
                        <a:rPr lang="en-US" sz="1600" dirty="0" smtClean="0">
                          <a:latin typeface="Consolas" panose="020B0609020204030204" pitchFamily="49" charset="0"/>
                          <a:cs typeface="Consolas" panose="020B0609020204030204" pitchFamily="49" charset="0"/>
                        </a:rPr>
                        <a:t>&amp;$filter=Start </a:t>
                      </a:r>
                      <a:r>
                        <a:rPr lang="en-US" sz="1600" dirty="0" err="1" smtClean="0">
                          <a:latin typeface="Consolas" panose="020B0609020204030204" pitchFamily="49" charset="0"/>
                          <a:cs typeface="Consolas" panose="020B0609020204030204" pitchFamily="49" charset="0"/>
                        </a:rPr>
                        <a:t>ge</a:t>
                      </a:r>
                      <a:r>
                        <a:rPr lang="en-US" sz="1600" dirty="0" smtClean="0">
                          <a:latin typeface="Consolas" panose="020B0609020204030204" pitchFamily="49" charset="0"/>
                          <a:cs typeface="Consolas" panose="020B0609020204030204" pitchFamily="49" charset="0"/>
                        </a:rPr>
                        <a:t> 2014-09-22T20:00:00Z</a:t>
                      </a:r>
                    </a:p>
                  </a:txBody>
                  <a:tcPr marL="93260" marR="93260" marT="46630" marB="46630"/>
                </a:tc>
                <a:extLst>
                  <a:ext uri="{0D108BD9-81ED-4DB2-BD59-A6C34878D82A}">
                    <a16:rowId xmlns="" xmlns:a16="http://schemas.microsoft.com/office/drawing/2014/main" val="10005"/>
                  </a:ext>
                </a:extLst>
              </a:tr>
              <a:tr h="590649">
                <a:tc>
                  <a:txBody>
                    <a:bodyPr/>
                    <a:lstStyle/>
                    <a:p>
                      <a:r>
                        <a:rPr lang="en-US" sz="1600" dirty="0" smtClean="0">
                          <a:latin typeface="+mn-lt"/>
                        </a:rPr>
                        <a:t>Get</a:t>
                      </a:r>
                      <a:r>
                        <a:rPr lang="en-US" sz="1600" baseline="0" dirty="0" smtClean="0">
                          <a:latin typeface="+mn-lt"/>
                        </a:rPr>
                        <a:t> Inbox messages with subject and attachment info</a:t>
                      </a:r>
                      <a:endParaRPr lang="en-US" sz="1600" dirty="0">
                        <a:latin typeface="+mn-lt"/>
                      </a:endParaRPr>
                    </a:p>
                  </a:txBody>
                  <a:tcPr marL="93260" marR="93260" marT="46630" marB="46630"/>
                </a:tc>
                <a:tc>
                  <a:txBody>
                    <a:bodyPr/>
                    <a:lstStyle/>
                    <a:p>
                      <a:r>
                        <a:rPr lang="en-US" sz="1600" dirty="0" smtClean="0">
                          <a:latin typeface="Consolas" panose="020B0609020204030204" pitchFamily="49" charset="0"/>
                          <a:cs typeface="Consolas" panose="020B0609020204030204" pitchFamily="49" charset="0"/>
                        </a:rPr>
                        <a:t>../Me/Folders/Inbox/Messages?$format=application/</a:t>
                      </a:r>
                      <a:r>
                        <a:rPr lang="en-US" sz="1600" dirty="0" err="1" smtClean="0">
                          <a:latin typeface="Consolas" panose="020B0609020204030204" pitchFamily="49" charset="0"/>
                          <a:cs typeface="Consolas" panose="020B0609020204030204" pitchFamily="49" charset="0"/>
                        </a:rPr>
                        <a:t>json;odata.metadata</a:t>
                      </a:r>
                      <a:r>
                        <a:rPr lang="en-US" sz="1600" dirty="0" smtClean="0">
                          <a:latin typeface="Consolas" panose="020B0609020204030204" pitchFamily="49" charset="0"/>
                          <a:cs typeface="Consolas" panose="020B0609020204030204" pitchFamily="49" charset="0"/>
                        </a:rPr>
                        <a:t>=none&amp;$select=Subject&amp;$expand=Attachments</a:t>
                      </a:r>
                    </a:p>
                  </a:txBody>
                  <a:tcPr marL="93260" marR="93260" marT="46630" marB="46630"/>
                </a:tc>
                <a:extLst>
                  <a:ext uri="{0D108BD9-81ED-4DB2-BD59-A6C34878D82A}">
                    <a16:rowId xmlns="" xmlns:a16="http://schemas.microsoft.com/office/drawing/2014/main" val="10006"/>
                  </a:ext>
                </a:extLst>
              </a:tr>
              <a:tr h="590649">
                <a:tc>
                  <a:txBody>
                    <a:bodyPr/>
                    <a:lstStyle/>
                    <a:p>
                      <a:r>
                        <a:rPr lang="en-US" sz="1600" dirty="0" smtClean="0">
                          <a:latin typeface="+mn-lt"/>
                        </a:rPr>
                        <a:t>Get #</a:t>
                      </a:r>
                      <a:r>
                        <a:rPr lang="en-US" sz="1600" baseline="0" dirty="0" smtClean="0">
                          <a:latin typeface="+mn-lt"/>
                        </a:rPr>
                        <a:t> of messages with attachment(s)</a:t>
                      </a:r>
                      <a:endParaRPr lang="en-US" sz="1600" dirty="0">
                        <a:latin typeface="+mn-lt"/>
                      </a:endParaRPr>
                    </a:p>
                  </a:txBody>
                  <a:tcPr marL="93260" marR="93260" marT="46630" marB="46630"/>
                </a:tc>
                <a:tc>
                  <a:txBody>
                    <a:bodyPr/>
                    <a:lstStyle/>
                    <a:p>
                      <a:r>
                        <a:rPr lang="en-US" sz="1600" dirty="0" smtClean="0">
                          <a:latin typeface="Consolas" panose="020B0609020204030204" pitchFamily="49" charset="0"/>
                          <a:cs typeface="Consolas" panose="020B0609020204030204" pitchFamily="49" charset="0"/>
                        </a:rPr>
                        <a:t>../Me/Folders/Inbox/Messages/$count?$filter=</a:t>
                      </a:r>
                      <a:r>
                        <a:rPr lang="en-US" sz="1600" dirty="0" err="1" smtClean="0">
                          <a:latin typeface="Consolas" panose="020B0609020204030204" pitchFamily="49" charset="0"/>
                          <a:cs typeface="Consolas" panose="020B0609020204030204" pitchFamily="49" charset="0"/>
                        </a:rPr>
                        <a:t>HasAttachments</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eq</a:t>
                      </a:r>
                      <a:r>
                        <a:rPr lang="en-US" sz="1600" dirty="0" smtClean="0">
                          <a:latin typeface="Consolas" panose="020B0609020204030204" pitchFamily="49" charset="0"/>
                          <a:cs typeface="Consolas" panose="020B0609020204030204" pitchFamily="49" charset="0"/>
                        </a:rPr>
                        <a:t> true </a:t>
                      </a:r>
                    </a:p>
                  </a:txBody>
                  <a:tcPr marL="93260" marR="93260" marT="46630" marB="46630"/>
                </a:tc>
                <a:extLst>
                  <a:ext uri="{0D108BD9-81ED-4DB2-BD59-A6C34878D82A}">
                    <a16:rowId xmlns="" xmlns:a16="http://schemas.microsoft.com/office/drawing/2014/main" val="10007"/>
                  </a:ext>
                </a:extLst>
              </a:tr>
              <a:tr h="590649">
                <a:tc>
                  <a:txBody>
                    <a:bodyPr/>
                    <a:lstStyle/>
                    <a:p>
                      <a:r>
                        <a:rPr lang="en-US" sz="1600" dirty="0" smtClean="0">
                          <a:latin typeface="+mn-lt"/>
                        </a:rPr>
                        <a:t>Get count and selective props</a:t>
                      </a:r>
                      <a:r>
                        <a:rPr lang="en-US" sz="1600" baseline="0" dirty="0" smtClean="0">
                          <a:latin typeface="+mn-lt"/>
                        </a:rPr>
                        <a:t> on messages with  attachment(s)</a:t>
                      </a:r>
                      <a:endParaRPr lang="en-US" sz="1600" dirty="0">
                        <a:latin typeface="+mn-lt"/>
                      </a:endParaRPr>
                    </a:p>
                  </a:txBody>
                  <a:tcPr marL="93260" marR="93260" marT="46630" marB="46630"/>
                </a:tc>
                <a:tc>
                  <a:txBody>
                    <a:bodyPr/>
                    <a:lstStyle/>
                    <a:p>
                      <a:r>
                        <a:rPr lang="en-US" sz="1600" dirty="0" smtClean="0">
                          <a:latin typeface="Consolas" panose="020B0609020204030204" pitchFamily="49" charset="0"/>
                          <a:cs typeface="Consolas" panose="020B0609020204030204" pitchFamily="49" charset="0"/>
                        </a:rPr>
                        <a:t>..Me/Folders/Inbox/Messages?$format=application/</a:t>
                      </a:r>
                      <a:r>
                        <a:rPr lang="en-US" sz="1600" dirty="0" err="1" smtClean="0">
                          <a:latin typeface="Consolas" panose="020B0609020204030204" pitchFamily="49" charset="0"/>
                          <a:cs typeface="Consolas" panose="020B0609020204030204" pitchFamily="49" charset="0"/>
                        </a:rPr>
                        <a:t>json;odata.metadata</a:t>
                      </a:r>
                      <a:r>
                        <a:rPr lang="en-US" sz="1600" dirty="0" smtClean="0">
                          <a:latin typeface="Consolas" panose="020B0609020204030204" pitchFamily="49" charset="0"/>
                          <a:cs typeface="Consolas" panose="020B0609020204030204" pitchFamily="49" charset="0"/>
                        </a:rPr>
                        <a:t>=none&amp;$select=Subject&amp;$filter=HasAttachments%20eq%20true&amp;$count=true </a:t>
                      </a:r>
                    </a:p>
                  </a:txBody>
                  <a:tcPr marL="93260" marR="93260" marT="46630" marB="46630"/>
                </a:tc>
                <a:extLst>
                  <a:ext uri="{0D108BD9-81ED-4DB2-BD59-A6C34878D82A}">
                    <a16:rowId xmlns="" xmlns:a16="http://schemas.microsoft.com/office/drawing/2014/main" val="10008"/>
                  </a:ext>
                </a:extLst>
              </a:tr>
              <a:tr h="378222">
                <a:tc>
                  <a:txBody>
                    <a:bodyPr/>
                    <a:lstStyle/>
                    <a:p>
                      <a:r>
                        <a:rPr lang="en-US" sz="1600" dirty="0" smtClean="0">
                          <a:latin typeface="+mn-lt"/>
                        </a:rPr>
                        <a:t>Get contact with a</a:t>
                      </a:r>
                      <a:r>
                        <a:rPr lang="en-US" sz="1600" baseline="0" dirty="0" smtClean="0">
                          <a:latin typeface="+mn-lt"/>
                        </a:rPr>
                        <a:t> given name</a:t>
                      </a:r>
                      <a:endParaRPr lang="en-US" sz="1600" dirty="0">
                        <a:latin typeface="+mn-lt"/>
                      </a:endParaRPr>
                    </a:p>
                  </a:txBody>
                  <a:tcPr marL="93260" marR="93260" marT="46630" marB="46630"/>
                </a:tc>
                <a:tc>
                  <a:txBody>
                    <a:bodyPr/>
                    <a:lstStyle/>
                    <a:p>
                      <a:r>
                        <a:rPr lang="en-US" sz="1600" dirty="0" smtClean="0">
                          <a:latin typeface="Consolas" panose="020B0609020204030204" pitchFamily="49" charset="0"/>
                          <a:cs typeface="Consolas" panose="020B0609020204030204" pitchFamily="49" charset="0"/>
                        </a:rPr>
                        <a:t>../Me/Contacts/?$filter=</a:t>
                      </a:r>
                      <a:r>
                        <a:rPr lang="en-US" sz="1600" dirty="0" err="1" smtClean="0">
                          <a:latin typeface="Consolas" panose="020B0609020204030204" pitchFamily="49" charset="0"/>
                          <a:cs typeface="Consolas" panose="020B0609020204030204" pitchFamily="49" charset="0"/>
                        </a:rPr>
                        <a:t>Givenname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eq</a:t>
                      </a:r>
                      <a:r>
                        <a:rPr lang="en-US" sz="1600" dirty="0" smtClean="0">
                          <a:latin typeface="Consolas" panose="020B0609020204030204" pitchFamily="49" charset="0"/>
                          <a:cs typeface="Consolas" panose="020B0609020204030204" pitchFamily="49" charset="0"/>
                        </a:rPr>
                        <a:t> ‘John’ </a:t>
                      </a:r>
                    </a:p>
                  </a:txBody>
                  <a:tcPr marL="93260" marR="93260" marT="46630" marB="4663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9962373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Unified Group APIs (Preview)</a:t>
            </a:r>
            <a:endParaRPr lang="en-US" dirty="0"/>
          </a:p>
        </p:txBody>
      </p:sp>
    </p:spTree>
    <p:extLst>
      <p:ext uri="{BB962C8B-B14F-4D97-AF65-F5344CB8AC3E}">
        <p14:creationId xmlns:p14="http://schemas.microsoft.com/office/powerpoint/2010/main" val="2145600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Tenant-Wide Apps with the New Exchange REST APIs</a:t>
            </a:r>
          </a:p>
        </p:txBody>
      </p:sp>
      <p:sp>
        <p:nvSpPr>
          <p:cNvPr id="5" name="Text Placeholder 4"/>
          <p:cNvSpPr>
            <a:spLocks noGrp="1"/>
          </p:cNvSpPr>
          <p:nvPr>
            <p:ph type="body" sz="quarter" idx="12"/>
          </p:nvPr>
        </p:nvSpPr>
        <p:spPr/>
        <p:txBody>
          <a:bodyPr/>
          <a:lstStyle/>
          <a:p>
            <a:r>
              <a:rPr lang="en-US" dirty="0" smtClean="0"/>
              <a:t>Venkat Ayyadevara, Shreedevi Padmasini</a:t>
            </a:r>
            <a:endParaRPr lang="en-US" dirty="0"/>
          </a:p>
        </p:txBody>
      </p:sp>
      <p:sp>
        <p:nvSpPr>
          <p:cNvPr id="6" name="Text Placeholder 4"/>
          <p:cNvSpPr txBox="1">
            <a:spLocks/>
          </p:cNvSpPr>
          <p:nvPr/>
        </p:nvSpPr>
        <p:spPr>
          <a:xfrm>
            <a:off x="297641" y="334244"/>
            <a:ext cx="7315137" cy="609601"/>
          </a:xfrm>
          <a:prstGeom prst="rect">
            <a:avLst/>
          </a:prstGeom>
          <a:noFill/>
        </p:spPr>
        <p:txBody>
          <a:bodyPr vert="horz" wrap="square" lIns="146304" tIns="109728" rIns="146304" bIns="109728" rtlCol="0">
            <a:noAutofit/>
          </a:bodyPr>
          <a:lstStyle>
            <a:lvl1pPr marL="0" marR="0" indent="0" algn="l" defTabSz="932667"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3200" kern="1200" spc="0" baseline="0">
                <a:gradFill>
                  <a:gsLst>
                    <a:gs pos="99115">
                      <a:schemeClr val="tx1"/>
                    </a:gs>
                    <a:gs pos="79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0000"/>
              </a:buClr>
            </a:pPr>
            <a:r>
              <a:rPr lang="en-US" sz="2000" dirty="0">
                <a:gradFill>
                  <a:gsLst>
                    <a:gs pos="99115">
                      <a:srgbClr val="000000"/>
                    </a:gs>
                    <a:gs pos="79000">
                      <a:srgbClr val="000000"/>
                    </a:gs>
                  </a:gsLst>
                  <a:lin ang="5400000" scaled="0"/>
                </a:gradFill>
                <a:latin typeface="Segoe UI"/>
              </a:rPr>
              <a:t>BRK3145</a:t>
            </a:r>
          </a:p>
        </p:txBody>
      </p:sp>
    </p:spTree>
    <p:extLst>
      <p:ext uri="{BB962C8B-B14F-4D97-AF65-F5344CB8AC3E}">
        <p14:creationId xmlns:p14="http://schemas.microsoft.com/office/powerpoint/2010/main" val="2198068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Groups building </a:t>
            </a:r>
            <a:r>
              <a:rPr lang="en-US" sz="4400" dirty="0"/>
              <a:t>b</a:t>
            </a:r>
            <a:r>
              <a:rPr lang="en-US" sz="4400" dirty="0" smtClean="0"/>
              <a:t>locks</a:t>
            </a:r>
            <a:r>
              <a:rPr lang="en-US" dirty="0" smtClean="0"/>
              <a:t/>
            </a:r>
            <a:br>
              <a:rPr lang="en-US" dirty="0" smtClean="0"/>
            </a:br>
            <a:endParaRPr lang="en-US" sz="2400" spc="0" dirty="0">
              <a:latin typeface="+mn-lt"/>
            </a:endParaRPr>
          </a:p>
        </p:txBody>
      </p:sp>
      <p:grpSp>
        <p:nvGrpSpPr>
          <p:cNvPr id="1156" name="Group 1155"/>
          <p:cNvGrpSpPr/>
          <p:nvPr/>
        </p:nvGrpSpPr>
        <p:grpSpPr>
          <a:xfrm>
            <a:off x="421505" y="2447286"/>
            <a:ext cx="2333476" cy="1657510"/>
            <a:chOff x="685157" y="2447286"/>
            <a:chExt cx="2333476" cy="1657510"/>
          </a:xfrm>
        </p:grpSpPr>
        <p:grpSp>
          <p:nvGrpSpPr>
            <p:cNvPr id="8" name="Group 4"/>
            <p:cNvGrpSpPr>
              <a:grpSpLocks noChangeAspect="1"/>
            </p:cNvGrpSpPr>
            <p:nvPr/>
          </p:nvGrpSpPr>
          <p:grpSpPr bwMode="auto">
            <a:xfrm>
              <a:off x="945905" y="2447286"/>
              <a:ext cx="1287463" cy="870099"/>
              <a:chOff x="119" y="1504"/>
              <a:chExt cx="1092" cy="738"/>
            </a:xfrm>
          </p:grpSpPr>
          <p:sp>
            <p:nvSpPr>
              <p:cNvPr id="9" name="AutoShape 3"/>
              <p:cNvSpPr>
                <a:spLocks noChangeAspect="1" noChangeArrowheads="1" noTextEdit="1"/>
              </p:cNvSpPr>
              <p:nvPr/>
            </p:nvSpPr>
            <p:spPr bwMode="auto">
              <a:xfrm>
                <a:off x="119" y="1504"/>
                <a:ext cx="1092"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5"/>
              <p:cNvSpPr>
                <a:spLocks/>
              </p:cNvSpPr>
              <p:nvPr/>
            </p:nvSpPr>
            <p:spPr bwMode="auto">
              <a:xfrm>
                <a:off x="160" y="1518"/>
                <a:ext cx="1036" cy="683"/>
              </a:xfrm>
              <a:custGeom>
                <a:avLst/>
                <a:gdLst>
                  <a:gd name="T0" fmla="*/ 1074 w 1181"/>
                  <a:gd name="T1" fmla="*/ 729 h 777"/>
                  <a:gd name="T2" fmla="*/ 1074 w 1181"/>
                  <a:gd name="T3" fmla="*/ 729 h 777"/>
                  <a:gd name="T4" fmla="*/ 1074 w 1181"/>
                  <a:gd name="T5" fmla="*/ 729 h 777"/>
                  <a:gd name="T6" fmla="*/ 952 w 1181"/>
                  <a:gd name="T7" fmla="*/ 777 h 777"/>
                  <a:gd name="T8" fmla="*/ 924 w 1181"/>
                  <a:gd name="T9" fmla="*/ 777 h 777"/>
                  <a:gd name="T10" fmla="*/ 898 w 1181"/>
                  <a:gd name="T11" fmla="*/ 777 h 777"/>
                  <a:gd name="T12" fmla="*/ 366 w 1181"/>
                  <a:gd name="T13" fmla="*/ 777 h 777"/>
                  <a:gd name="T14" fmla="*/ 356 w 1181"/>
                  <a:gd name="T15" fmla="*/ 777 h 777"/>
                  <a:gd name="T16" fmla="*/ 342 w 1181"/>
                  <a:gd name="T17" fmla="*/ 777 h 777"/>
                  <a:gd name="T18" fmla="*/ 304 w 1181"/>
                  <a:gd name="T19" fmla="*/ 777 h 777"/>
                  <a:gd name="T20" fmla="*/ 219 w 1181"/>
                  <a:gd name="T21" fmla="*/ 777 h 777"/>
                  <a:gd name="T22" fmla="*/ 0 w 1181"/>
                  <a:gd name="T23" fmla="*/ 558 h 777"/>
                  <a:gd name="T24" fmla="*/ 190 w 1181"/>
                  <a:gd name="T25" fmla="*/ 340 h 777"/>
                  <a:gd name="T26" fmla="*/ 190 w 1181"/>
                  <a:gd name="T27" fmla="*/ 326 h 777"/>
                  <a:gd name="T28" fmla="*/ 376 w 1181"/>
                  <a:gd name="T29" fmla="*/ 31 h 777"/>
                  <a:gd name="T30" fmla="*/ 377 w 1181"/>
                  <a:gd name="T31" fmla="*/ 31 h 777"/>
                  <a:gd name="T32" fmla="*/ 514 w 1181"/>
                  <a:gd name="T33" fmla="*/ 0 h 777"/>
                  <a:gd name="T34" fmla="*/ 785 w 1181"/>
                  <a:gd name="T35" fmla="*/ 145 h 777"/>
                  <a:gd name="T36" fmla="*/ 875 w 1181"/>
                  <a:gd name="T37" fmla="*/ 123 h 777"/>
                  <a:gd name="T38" fmla="*/ 979 w 1181"/>
                  <a:gd name="T39" fmla="*/ 154 h 777"/>
                  <a:gd name="T40" fmla="*/ 1063 w 1181"/>
                  <a:gd name="T41" fmla="*/ 306 h 777"/>
                  <a:gd name="T42" fmla="*/ 1181 w 1181"/>
                  <a:gd name="T43" fmla="*/ 522 h 777"/>
                  <a:gd name="T44" fmla="*/ 1074 w 1181"/>
                  <a:gd name="T45" fmla="*/ 729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1" h="777">
                    <a:moveTo>
                      <a:pt x="1074" y="729"/>
                    </a:moveTo>
                    <a:cubicBezTo>
                      <a:pt x="1074" y="729"/>
                      <a:pt x="1074" y="729"/>
                      <a:pt x="1074" y="729"/>
                    </a:cubicBezTo>
                    <a:cubicBezTo>
                      <a:pt x="1074" y="729"/>
                      <a:pt x="1074" y="729"/>
                      <a:pt x="1074" y="729"/>
                    </a:cubicBezTo>
                    <a:cubicBezTo>
                      <a:pt x="1038" y="753"/>
                      <a:pt x="998" y="772"/>
                      <a:pt x="952" y="777"/>
                    </a:cubicBezTo>
                    <a:cubicBezTo>
                      <a:pt x="943" y="777"/>
                      <a:pt x="933" y="777"/>
                      <a:pt x="924" y="777"/>
                    </a:cubicBezTo>
                    <a:cubicBezTo>
                      <a:pt x="915" y="777"/>
                      <a:pt x="907" y="777"/>
                      <a:pt x="898" y="777"/>
                    </a:cubicBezTo>
                    <a:cubicBezTo>
                      <a:pt x="779" y="777"/>
                      <a:pt x="499" y="777"/>
                      <a:pt x="366" y="777"/>
                    </a:cubicBezTo>
                    <a:cubicBezTo>
                      <a:pt x="363" y="777"/>
                      <a:pt x="359" y="777"/>
                      <a:pt x="356" y="777"/>
                    </a:cubicBezTo>
                    <a:cubicBezTo>
                      <a:pt x="342" y="777"/>
                      <a:pt x="342" y="777"/>
                      <a:pt x="342" y="777"/>
                    </a:cubicBezTo>
                    <a:cubicBezTo>
                      <a:pt x="337" y="777"/>
                      <a:pt x="316" y="777"/>
                      <a:pt x="304" y="777"/>
                    </a:cubicBezTo>
                    <a:cubicBezTo>
                      <a:pt x="219" y="777"/>
                      <a:pt x="219" y="777"/>
                      <a:pt x="219" y="777"/>
                    </a:cubicBezTo>
                    <a:cubicBezTo>
                      <a:pt x="97" y="774"/>
                      <a:pt x="0" y="677"/>
                      <a:pt x="0" y="558"/>
                    </a:cubicBezTo>
                    <a:cubicBezTo>
                      <a:pt x="0" y="447"/>
                      <a:pt x="83" y="356"/>
                      <a:pt x="190" y="340"/>
                    </a:cubicBezTo>
                    <a:cubicBezTo>
                      <a:pt x="190" y="337"/>
                      <a:pt x="190" y="330"/>
                      <a:pt x="190" y="326"/>
                    </a:cubicBezTo>
                    <a:cubicBezTo>
                      <a:pt x="190" y="195"/>
                      <a:pt x="266" y="83"/>
                      <a:pt x="376" y="31"/>
                    </a:cubicBezTo>
                    <a:cubicBezTo>
                      <a:pt x="376" y="31"/>
                      <a:pt x="376" y="31"/>
                      <a:pt x="377" y="31"/>
                    </a:cubicBezTo>
                    <a:cubicBezTo>
                      <a:pt x="420" y="12"/>
                      <a:pt x="464" y="0"/>
                      <a:pt x="514" y="0"/>
                    </a:cubicBezTo>
                    <a:cubicBezTo>
                      <a:pt x="628" y="0"/>
                      <a:pt x="727" y="59"/>
                      <a:pt x="785" y="145"/>
                    </a:cubicBezTo>
                    <a:cubicBezTo>
                      <a:pt x="811" y="132"/>
                      <a:pt x="842" y="123"/>
                      <a:pt x="875" y="123"/>
                    </a:cubicBezTo>
                    <a:cubicBezTo>
                      <a:pt x="913" y="123"/>
                      <a:pt x="949" y="135"/>
                      <a:pt x="979" y="154"/>
                    </a:cubicBezTo>
                    <a:cubicBezTo>
                      <a:pt x="1029" y="187"/>
                      <a:pt x="1062" y="242"/>
                      <a:pt x="1063" y="306"/>
                    </a:cubicBezTo>
                    <a:cubicBezTo>
                      <a:pt x="1133" y="353"/>
                      <a:pt x="1181" y="434"/>
                      <a:pt x="1181" y="522"/>
                    </a:cubicBezTo>
                    <a:cubicBezTo>
                      <a:pt x="1181" y="608"/>
                      <a:pt x="1139" y="683"/>
                      <a:pt x="1074" y="729"/>
                    </a:cubicBezTo>
                    <a:close/>
                  </a:path>
                </a:pathLst>
              </a:custGeom>
              <a:solidFill>
                <a:schemeClr val="bg2"/>
              </a:solidFill>
              <a:ln w="889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6"/>
              <p:cNvSpPr>
                <a:spLocks/>
              </p:cNvSpPr>
              <p:nvPr/>
            </p:nvSpPr>
            <p:spPr bwMode="auto">
              <a:xfrm>
                <a:off x="488" y="1522"/>
                <a:ext cx="704" cy="635"/>
              </a:xfrm>
              <a:custGeom>
                <a:avLst/>
                <a:gdLst>
                  <a:gd name="T0" fmla="*/ 805 w 805"/>
                  <a:gd name="T1" fmla="*/ 522 h 729"/>
                  <a:gd name="T2" fmla="*/ 687 w 805"/>
                  <a:gd name="T3" fmla="*/ 306 h 729"/>
                  <a:gd name="T4" fmla="*/ 603 w 805"/>
                  <a:gd name="T5" fmla="*/ 154 h 729"/>
                  <a:gd name="T6" fmla="*/ 499 w 805"/>
                  <a:gd name="T7" fmla="*/ 123 h 729"/>
                  <a:gd name="T8" fmla="*/ 409 w 805"/>
                  <a:gd name="T9" fmla="*/ 145 h 729"/>
                  <a:gd name="T10" fmla="*/ 138 w 805"/>
                  <a:gd name="T11" fmla="*/ 0 h 729"/>
                  <a:gd name="T12" fmla="*/ 0 w 805"/>
                  <a:gd name="T13" fmla="*/ 31 h 729"/>
                  <a:gd name="T14" fmla="*/ 698 w 805"/>
                  <a:gd name="T15" fmla="*/ 729 h 729"/>
                  <a:gd name="T16" fmla="*/ 805 w 805"/>
                  <a:gd name="T17"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5" h="729">
                    <a:moveTo>
                      <a:pt x="805" y="522"/>
                    </a:moveTo>
                    <a:cubicBezTo>
                      <a:pt x="805" y="434"/>
                      <a:pt x="757" y="353"/>
                      <a:pt x="687" y="306"/>
                    </a:cubicBezTo>
                    <a:cubicBezTo>
                      <a:pt x="686" y="242"/>
                      <a:pt x="653" y="187"/>
                      <a:pt x="603" y="154"/>
                    </a:cubicBezTo>
                    <a:cubicBezTo>
                      <a:pt x="573" y="135"/>
                      <a:pt x="537" y="123"/>
                      <a:pt x="499" y="123"/>
                    </a:cubicBezTo>
                    <a:cubicBezTo>
                      <a:pt x="466" y="123"/>
                      <a:pt x="435" y="132"/>
                      <a:pt x="409" y="145"/>
                    </a:cubicBezTo>
                    <a:cubicBezTo>
                      <a:pt x="351" y="59"/>
                      <a:pt x="252" y="0"/>
                      <a:pt x="138" y="0"/>
                    </a:cubicBezTo>
                    <a:cubicBezTo>
                      <a:pt x="88" y="0"/>
                      <a:pt x="43" y="12"/>
                      <a:pt x="0" y="31"/>
                    </a:cubicBezTo>
                    <a:cubicBezTo>
                      <a:pt x="698" y="729"/>
                      <a:pt x="698" y="729"/>
                      <a:pt x="698" y="729"/>
                    </a:cubicBezTo>
                    <a:cubicBezTo>
                      <a:pt x="763" y="683"/>
                      <a:pt x="805" y="608"/>
                      <a:pt x="805" y="52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7"/>
              <p:cNvSpPr>
                <a:spLocks/>
              </p:cNvSpPr>
              <p:nvPr/>
            </p:nvSpPr>
            <p:spPr bwMode="auto">
              <a:xfrm>
                <a:off x="167" y="1545"/>
                <a:ext cx="935" cy="651"/>
              </a:xfrm>
              <a:custGeom>
                <a:avLst/>
                <a:gdLst>
                  <a:gd name="T0" fmla="*/ 376 w 1074"/>
                  <a:gd name="T1" fmla="*/ 0 h 746"/>
                  <a:gd name="T2" fmla="*/ 190 w 1074"/>
                  <a:gd name="T3" fmla="*/ 295 h 746"/>
                  <a:gd name="T4" fmla="*/ 190 w 1074"/>
                  <a:gd name="T5" fmla="*/ 309 h 746"/>
                  <a:gd name="T6" fmla="*/ 0 w 1074"/>
                  <a:gd name="T7" fmla="*/ 527 h 746"/>
                  <a:gd name="T8" fmla="*/ 219 w 1074"/>
                  <a:gd name="T9" fmla="*/ 746 h 746"/>
                  <a:gd name="T10" fmla="*/ 304 w 1074"/>
                  <a:gd name="T11" fmla="*/ 746 h 746"/>
                  <a:gd name="T12" fmla="*/ 342 w 1074"/>
                  <a:gd name="T13" fmla="*/ 746 h 746"/>
                  <a:gd name="T14" fmla="*/ 356 w 1074"/>
                  <a:gd name="T15" fmla="*/ 746 h 746"/>
                  <a:gd name="T16" fmla="*/ 366 w 1074"/>
                  <a:gd name="T17" fmla="*/ 746 h 746"/>
                  <a:gd name="T18" fmla="*/ 898 w 1074"/>
                  <a:gd name="T19" fmla="*/ 746 h 746"/>
                  <a:gd name="T20" fmla="*/ 924 w 1074"/>
                  <a:gd name="T21" fmla="*/ 746 h 746"/>
                  <a:gd name="T22" fmla="*/ 952 w 1074"/>
                  <a:gd name="T23" fmla="*/ 746 h 746"/>
                  <a:gd name="T24" fmla="*/ 1074 w 1074"/>
                  <a:gd name="T25" fmla="*/ 698 h 746"/>
                  <a:gd name="T26" fmla="*/ 376 w 1074"/>
                  <a:gd name="T27" fmla="*/ 0 h 746"/>
                  <a:gd name="T28" fmla="*/ 376 w 1074"/>
                  <a:gd name="T2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4" h="746">
                    <a:moveTo>
                      <a:pt x="376" y="0"/>
                    </a:moveTo>
                    <a:cubicBezTo>
                      <a:pt x="266" y="52"/>
                      <a:pt x="190" y="164"/>
                      <a:pt x="190" y="295"/>
                    </a:cubicBezTo>
                    <a:cubicBezTo>
                      <a:pt x="190" y="299"/>
                      <a:pt x="190" y="306"/>
                      <a:pt x="190" y="309"/>
                    </a:cubicBezTo>
                    <a:cubicBezTo>
                      <a:pt x="83" y="325"/>
                      <a:pt x="0" y="416"/>
                      <a:pt x="0" y="527"/>
                    </a:cubicBezTo>
                    <a:cubicBezTo>
                      <a:pt x="0" y="646"/>
                      <a:pt x="97" y="743"/>
                      <a:pt x="219" y="746"/>
                    </a:cubicBezTo>
                    <a:cubicBezTo>
                      <a:pt x="219" y="746"/>
                      <a:pt x="219" y="746"/>
                      <a:pt x="304" y="746"/>
                    </a:cubicBezTo>
                    <a:cubicBezTo>
                      <a:pt x="316" y="746"/>
                      <a:pt x="337" y="746"/>
                      <a:pt x="342" y="746"/>
                    </a:cubicBezTo>
                    <a:cubicBezTo>
                      <a:pt x="342" y="746"/>
                      <a:pt x="342" y="746"/>
                      <a:pt x="356" y="746"/>
                    </a:cubicBezTo>
                    <a:cubicBezTo>
                      <a:pt x="359" y="746"/>
                      <a:pt x="363" y="746"/>
                      <a:pt x="366" y="746"/>
                    </a:cubicBezTo>
                    <a:cubicBezTo>
                      <a:pt x="499" y="746"/>
                      <a:pt x="779" y="746"/>
                      <a:pt x="898" y="746"/>
                    </a:cubicBezTo>
                    <a:cubicBezTo>
                      <a:pt x="907" y="746"/>
                      <a:pt x="915" y="746"/>
                      <a:pt x="924" y="746"/>
                    </a:cubicBezTo>
                    <a:cubicBezTo>
                      <a:pt x="933" y="746"/>
                      <a:pt x="943" y="746"/>
                      <a:pt x="952" y="746"/>
                    </a:cubicBezTo>
                    <a:cubicBezTo>
                      <a:pt x="998" y="741"/>
                      <a:pt x="1038" y="722"/>
                      <a:pt x="1074" y="698"/>
                    </a:cubicBezTo>
                    <a:cubicBezTo>
                      <a:pt x="376" y="0"/>
                      <a:pt x="376" y="0"/>
                      <a:pt x="376" y="0"/>
                    </a:cubicBezTo>
                    <a:cubicBezTo>
                      <a:pt x="376" y="0"/>
                      <a:pt x="376" y="0"/>
                      <a:pt x="376"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3" name="TextBox 103"/>
            <p:cNvSpPr txBox="1"/>
            <p:nvPr/>
          </p:nvSpPr>
          <p:spPr>
            <a:xfrm>
              <a:off x="685157" y="3340484"/>
              <a:ext cx="1808316" cy="764312"/>
            </a:xfrm>
            <a:prstGeom prst="rect">
              <a:avLst/>
            </a:prstGeom>
            <a:noFill/>
          </p:spPr>
          <p:txBody>
            <a:bodyPr wrap="none" lIns="182880" tIns="146304" rIns="182880" bIns="146304" rtlCol="0">
              <a:spAutoFit/>
            </a:bodyPr>
            <a:lstStyle/>
            <a:p>
              <a:pPr algn="ctr">
                <a:lnSpc>
                  <a:spcPct val="90000"/>
                </a:lnSpc>
                <a:spcAft>
                  <a:spcPts val="200"/>
                </a:spcAft>
              </a:pPr>
              <a:r>
                <a:rPr lang="en-US" sz="1600" dirty="0" smtClean="0">
                  <a:gradFill>
                    <a:gsLst>
                      <a:gs pos="2917">
                        <a:srgbClr val="FFFFFF"/>
                      </a:gs>
                      <a:gs pos="30000">
                        <a:srgbClr val="FFFFFF"/>
                      </a:gs>
                    </a:gsLst>
                    <a:lin ang="5400000" scaled="0"/>
                  </a:gradFill>
                </a:rPr>
                <a:t>Azure </a:t>
              </a:r>
            </a:p>
            <a:p>
              <a:pPr algn="ctr">
                <a:lnSpc>
                  <a:spcPct val="90000"/>
                </a:lnSpc>
                <a:spcAft>
                  <a:spcPts val="200"/>
                </a:spcAft>
              </a:pPr>
              <a:r>
                <a:rPr lang="en-US" sz="1600" dirty="0" smtClean="0">
                  <a:gradFill>
                    <a:gsLst>
                      <a:gs pos="2917">
                        <a:srgbClr val="FFFFFF"/>
                      </a:gs>
                      <a:gs pos="30000">
                        <a:srgbClr val="FFFFFF"/>
                      </a:gs>
                    </a:gsLst>
                    <a:lin ang="5400000" scaled="0"/>
                  </a:gradFill>
                </a:rPr>
                <a:t>Active Directory</a:t>
              </a:r>
            </a:p>
          </p:txBody>
        </p:sp>
        <p:cxnSp>
          <p:nvCxnSpPr>
            <p:cNvPr id="120" name="Straight Arrow Connector 119"/>
            <p:cNvCxnSpPr/>
            <p:nvPr/>
          </p:nvCxnSpPr>
          <p:spPr>
            <a:xfrm>
              <a:off x="2409034" y="2968542"/>
              <a:ext cx="609599"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Group 12"/>
            <p:cNvGrpSpPr>
              <a:grpSpLocks noChangeAspect="1"/>
            </p:cNvGrpSpPr>
            <p:nvPr/>
          </p:nvGrpSpPr>
          <p:grpSpPr bwMode="auto">
            <a:xfrm>
              <a:off x="1345409" y="2627633"/>
              <a:ext cx="514350" cy="511175"/>
              <a:chOff x="655" y="1614"/>
              <a:chExt cx="324" cy="322"/>
            </a:xfrm>
          </p:grpSpPr>
          <p:sp>
            <p:nvSpPr>
              <p:cNvPr id="17" name="Freeform 13"/>
              <p:cNvSpPr>
                <a:spLocks/>
              </p:cNvSpPr>
              <p:nvPr/>
            </p:nvSpPr>
            <p:spPr bwMode="auto">
              <a:xfrm>
                <a:off x="668" y="1628"/>
                <a:ext cx="297" cy="297"/>
              </a:xfrm>
              <a:custGeom>
                <a:avLst/>
                <a:gdLst>
                  <a:gd name="T0" fmla="*/ 0 w 297"/>
                  <a:gd name="T1" fmla="*/ 175 h 297"/>
                  <a:gd name="T2" fmla="*/ 147 w 297"/>
                  <a:gd name="T3" fmla="*/ 0 h 297"/>
                  <a:gd name="T4" fmla="*/ 297 w 297"/>
                  <a:gd name="T5" fmla="*/ 175 h 297"/>
                  <a:gd name="T6" fmla="*/ 147 w 297"/>
                  <a:gd name="T7" fmla="*/ 297 h 297"/>
                  <a:gd name="T8" fmla="*/ 0 w 297"/>
                  <a:gd name="T9" fmla="*/ 175 h 297"/>
                </a:gdLst>
                <a:ahLst/>
                <a:cxnLst>
                  <a:cxn ang="0">
                    <a:pos x="T0" y="T1"/>
                  </a:cxn>
                  <a:cxn ang="0">
                    <a:pos x="T2" y="T3"/>
                  </a:cxn>
                  <a:cxn ang="0">
                    <a:pos x="T4" y="T5"/>
                  </a:cxn>
                  <a:cxn ang="0">
                    <a:pos x="T6" y="T7"/>
                  </a:cxn>
                  <a:cxn ang="0">
                    <a:pos x="T8" y="T9"/>
                  </a:cxn>
                </a:cxnLst>
                <a:rect l="0" t="0" r="r" b="b"/>
                <a:pathLst>
                  <a:path w="297" h="297">
                    <a:moveTo>
                      <a:pt x="0" y="175"/>
                    </a:moveTo>
                    <a:lnTo>
                      <a:pt x="147" y="0"/>
                    </a:lnTo>
                    <a:lnTo>
                      <a:pt x="297" y="175"/>
                    </a:lnTo>
                    <a:lnTo>
                      <a:pt x="147" y="297"/>
                    </a:lnTo>
                    <a:lnTo>
                      <a:pt x="0"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4"/>
              <p:cNvSpPr>
                <a:spLocks noEditPoints="1"/>
              </p:cNvSpPr>
              <p:nvPr/>
            </p:nvSpPr>
            <p:spPr bwMode="auto">
              <a:xfrm>
                <a:off x="655" y="1614"/>
                <a:ext cx="324" cy="322"/>
              </a:xfrm>
              <a:custGeom>
                <a:avLst/>
                <a:gdLst>
                  <a:gd name="T0" fmla="*/ 212 w 428"/>
                  <a:gd name="T1" fmla="*/ 37 h 425"/>
                  <a:gd name="T2" fmla="*/ 393 w 428"/>
                  <a:gd name="T3" fmla="*/ 247 h 425"/>
                  <a:gd name="T4" fmla="*/ 212 w 428"/>
                  <a:gd name="T5" fmla="*/ 394 h 425"/>
                  <a:gd name="T6" fmla="*/ 34 w 428"/>
                  <a:gd name="T7" fmla="*/ 247 h 425"/>
                  <a:gd name="T8" fmla="*/ 212 w 428"/>
                  <a:gd name="T9" fmla="*/ 37 h 425"/>
                  <a:gd name="T10" fmla="*/ 212 w 428"/>
                  <a:gd name="T11" fmla="*/ 0 h 425"/>
                  <a:gd name="T12" fmla="*/ 194 w 428"/>
                  <a:gd name="T13" fmla="*/ 22 h 425"/>
                  <a:gd name="T14" fmla="*/ 16 w 428"/>
                  <a:gd name="T15" fmla="*/ 232 h 425"/>
                  <a:gd name="T16" fmla="*/ 0 w 428"/>
                  <a:gd name="T17" fmla="*/ 250 h 425"/>
                  <a:gd name="T18" fmla="*/ 19 w 428"/>
                  <a:gd name="T19" fmla="*/ 266 h 425"/>
                  <a:gd name="T20" fmla="*/ 197 w 428"/>
                  <a:gd name="T21" fmla="*/ 413 h 425"/>
                  <a:gd name="T22" fmla="*/ 212 w 428"/>
                  <a:gd name="T23" fmla="*/ 425 h 425"/>
                  <a:gd name="T24" fmla="*/ 227 w 428"/>
                  <a:gd name="T25" fmla="*/ 413 h 425"/>
                  <a:gd name="T26" fmla="*/ 408 w 428"/>
                  <a:gd name="T27" fmla="*/ 266 h 425"/>
                  <a:gd name="T28" fmla="*/ 428 w 428"/>
                  <a:gd name="T29" fmla="*/ 251 h 425"/>
                  <a:gd name="T30" fmla="*/ 411 w 428"/>
                  <a:gd name="T31" fmla="*/ 232 h 425"/>
                  <a:gd name="T32" fmla="*/ 230 w 428"/>
                  <a:gd name="T33" fmla="*/ 22 h 425"/>
                  <a:gd name="T34" fmla="*/ 212 w 428"/>
                  <a:gd name="T3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8" h="425">
                    <a:moveTo>
                      <a:pt x="212" y="37"/>
                    </a:moveTo>
                    <a:cubicBezTo>
                      <a:pt x="393" y="247"/>
                      <a:pt x="393" y="247"/>
                      <a:pt x="393" y="247"/>
                    </a:cubicBezTo>
                    <a:cubicBezTo>
                      <a:pt x="393" y="247"/>
                      <a:pt x="393" y="247"/>
                      <a:pt x="212" y="394"/>
                    </a:cubicBezTo>
                    <a:cubicBezTo>
                      <a:pt x="212" y="394"/>
                      <a:pt x="212" y="394"/>
                      <a:pt x="34" y="247"/>
                    </a:cubicBezTo>
                    <a:cubicBezTo>
                      <a:pt x="34" y="247"/>
                      <a:pt x="34" y="247"/>
                      <a:pt x="212" y="37"/>
                    </a:cubicBezTo>
                    <a:moveTo>
                      <a:pt x="212" y="0"/>
                    </a:moveTo>
                    <a:cubicBezTo>
                      <a:pt x="194" y="22"/>
                      <a:pt x="194" y="22"/>
                      <a:pt x="194" y="22"/>
                    </a:cubicBezTo>
                    <a:cubicBezTo>
                      <a:pt x="16" y="232"/>
                      <a:pt x="16" y="232"/>
                      <a:pt x="16" y="232"/>
                    </a:cubicBezTo>
                    <a:cubicBezTo>
                      <a:pt x="0" y="250"/>
                      <a:pt x="0" y="250"/>
                      <a:pt x="0" y="250"/>
                    </a:cubicBezTo>
                    <a:cubicBezTo>
                      <a:pt x="19" y="266"/>
                      <a:pt x="19" y="266"/>
                      <a:pt x="19" y="266"/>
                    </a:cubicBezTo>
                    <a:cubicBezTo>
                      <a:pt x="197" y="413"/>
                      <a:pt x="197" y="413"/>
                      <a:pt x="197" y="413"/>
                    </a:cubicBezTo>
                    <a:cubicBezTo>
                      <a:pt x="212" y="425"/>
                      <a:pt x="212" y="425"/>
                      <a:pt x="212" y="425"/>
                    </a:cubicBezTo>
                    <a:cubicBezTo>
                      <a:pt x="227" y="413"/>
                      <a:pt x="227" y="413"/>
                      <a:pt x="227" y="413"/>
                    </a:cubicBezTo>
                    <a:cubicBezTo>
                      <a:pt x="408" y="266"/>
                      <a:pt x="408" y="266"/>
                      <a:pt x="408" y="266"/>
                    </a:cubicBezTo>
                    <a:cubicBezTo>
                      <a:pt x="428" y="251"/>
                      <a:pt x="428" y="251"/>
                      <a:pt x="428" y="251"/>
                    </a:cubicBezTo>
                    <a:cubicBezTo>
                      <a:pt x="411" y="232"/>
                      <a:pt x="411" y="232"/>
                      <a:pt x="411" y="232"/>
                    </a:cubicBezTo>
                    <a:cubicBezTo>
                      <a:pt x="230" y="22"/>
                      <a:pt x="230" y="22"/>
                      <a:pt x="230" y="22"/>
                    </a:cubicBezTo>
                    <a:cubicBezTo>
                      <a:pt x="212" y="0"/>
                      <a:pt x="212" y="0"/>
                      <a:pt x="2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5"/>
              <p:cNvSpPr>
                <a:spLocks/>
              </p:cNvSpPr>
              <p:nvPr/>
            </p:nvSpPr>
            <p:spPr bwMode="auto">
              <a:xfrm>
                <a:off x="763" y="1745"/>
                <a:ext cx="46" cy="83"/>
              </a:xfrm>
              <a:custGeom>
                <a:avLst/>
                <a:gdLst>
                  <a:gd name="T0" fmla="*/ 62 w 62"/>
                  <a:gd name="T1" fmla="*/ 110 h 110"/>
                  <a:gd name="T2" fmla="*/ 1 w 62"/>
                  <a:gd name="T3" fmla="*/ 76 h 110"/>
                  <a:gd name="T4" fmla="*/ 2 w 62"/>
                  <a:gd name="T5" fmla="*/ 69 h 110"/>
                  <a:gd name="T6" fmla="*/ 0 w 62"/>
                  <a:gd name="T7" fmla="*/ 57 h 110"/>
                  <a:gd name="T8" fmla="*/ 60 w 62"/>
                  <a:gd name="T9" fmla="*/ 0 h 110"/>
                  <a:gd name="T10" fmla="*/ 62 w 62"/>
                  <a:gd name="T11" fmla="*/ 0 h 110"/>
                  <a:gd name="T12" fmla="*/ 62 w 62"/>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62" y="110"/>
                    </a:moveTo>
                    <a:cubicBezTo>
                      <a:pt x="62" y="110"/>
                      <a:pt x="62" y="110"/>
                      <a:pt x="1" y="76"/>
                    </a:cubicBezTo>
                    <a:cubicBezTo>
                      <a:pt x="2" y="74"/>
                      <a:pt x="2" y="71"/>
                      <a:pt x="2" y="69"/>
                    </a:cubicBezTo>
                    <a:cubicBezTo>
                      <a:pt x="2" y="65"/>
                      <a:pt x="1" y="61"/>
                      <a:pt x="0" y="57"/>
                    </a:cubicBezTo>
                    <a:cubicBezTo>
                      <a:pt x="60" y="0"/>
                      <a:pt x="60" y="0"/>
                      <a:pt x="60" y="0"/>
                    </a:cubicBezTo>
                    <a:cubicBezTo>
                      <a:pt x="61" y="0"/>
                      <a:pt x="61" y="0"/>
                      <a:pt x="62" y="0"/>
                    </a:cubicBezTo>
                    <a:cubicBezTo>
                      <a:pt x="62" y="0"/>
                      <a:pt x="62" y="0"/>
                      <a:pt x="62" y="11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6"/>
              <p:cNvSpPr>
                <a:spLocks/>
              </p:cNvSpPr>
              <p:nvPr/>
            </p:nvSpPr>
            <p:spPr bwMode="auto">
              <a:xfrm>
                <a:off x="681" y="1642"/>
                <a:ext cx="134" cy="271"/>
              </a:xfrm>
              <a:custGeom>
                <a:avLst/>
                <a:gdLst>
                  <a:gd name="T0" fmla="*/ 178 w 178"/>
                  <a:gd name="T1" fmla="*/ 0 h 357"/>
                  <a:gd name="T2" fmla="*/ 178 w 178"/>
                  <a:gd name="T3" fmla="*/ 76 h 357"/>
                  <a:gd name="T4" fmla="*/ 149 w 178"/>
                  <a:gd name="T5" fmla="*/ 107 h 357"/>
                  <a:gd name="T6" fmla="*/ 154 w 178"/>
                  <a:gd name="T7" fmla="*/ 125 h 357"/>
                  <a:gd name="T8" fmla="*/ 96 w 178"/>
                  <a:gd name="T9" fmla="*/ 180 h 357"/>
                  <a:gd name="T10" fmla="*/ 82 w 178"/>
                  <a:gd name="T11" fmla="*/ 176 h 357"/>
                  <a:gd name="T12" fmla="*/ 53 w 178"/>
                  <a:gd name="T13" fmla="*/ 205 h 357"/>
                  <a:gd name="T14" fmla="*/ 82 w 178"/>
                  <a:gd name="T15" fmla="*/ 234 h 357"/>
                  <a:gd name="T16" fmla="*/ 102 w 178"/>
                  <a:gd name="T17" fmla="*/ 225 h 357"/>
                  <a:gd name="T18" fmla="*/ 158 w 178"/>
                  <a:gd name="T19" fmla="*/ 257 h 357"/>
                  <a:gd name="T20" fmla="*/ 152 w 178"/>
                  <a:gd name="T21" fmla="*/ 274 h 357"/>
                  <a:gd name="T22" fmla="*/ 178 w 178"/>
                  <a:gd name="T23" fmla="*/ 303 h 357"/>
                  <a:gd name="T24" fmla="*/ 178 w 178"/>
                  <a:gd name="T25" fmla="*/ 357 h 357"/>
                  <a:gd name="T26" fmla="*/ 0 w 178"/>
                  <a:gd name="T27" fmla="*/ 210 h 357"/>
                  <a:gd name="T28" fmla="*/ 178 w 178"/>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357">
                    <a:moveTo>
                      <a:pt x="178" y="0"/>
                    </a:moveTo>
                    <a:cubicBezTo>
                      <a:pt x="178" y="76"/>
                      <a:pt x="178" y="76"/>
                      <a:pt x="178" y="76"/>
                    </a:cubicBezTo>
                    <a:cubicBezTo>
                      <a:pt x="162" y="77"/>
                      <a:pt x="149" y="90"/>
                      <a:pt x="149" y="107"/>
                    </a:cubicBezTo>
                    <a:cubicBezTo>
                      <a:pt x="149" y="114"/>
                      <a:pt x="151" y="120"/>
                      <a:pt x="154" y="125"/>
                    </a:cubicBezTo>
                    <a:cubicBezTo>
                      <a:pt x="154" y="125"/>
                      <a:pt x="154" y="125"/>
                      <a:pt x="96" y="180"/>
                    </a:cubicBezTo>
                    <a:cubicBezTo>
                      <a:pt x="92" y="177"/>
                      <a:pt x="87" y="176"/>
                      <a:pt x="82" y="176"/>
                    </a:cubicBezTo>
                    <a:cubicBezTo>
                      <a:pt x="66" y="176"/>
                      <a:pt x="53" y="188"/>
                      <a:pt x="53" y="205"/>
                    </a:cubicBezTo>
                    <a:cubicBezTo>
                      <a:pt x="53" y="221"/>
                      <a:pt x="66" y="234"/>
                      <a:pt x="82" y="234"/>
                    </a:cubicBezTo>
                    <a:cubicBezTo>
                      <a:pt x="89" y="234"/>
                      <a:pt x="96" y="230"/>
                      <a:pt x="102" y="225"/>
                    </a:cubicBezTo>
                    <a:cubicBezTo>
                      <a:pt x="102" y="225"/>
                      <a:pt x="102" y="225"/>
                      <a:pt x="158" y="257"/>
                    </a:cubicBezTo>
                    <a:cubicBezTo>
                      <a:pt x="154" y="261"/>
                      <a:pt x="152" y="267"/>
                      <a:pt x="152" y="274"/>
                    </a:cubicBezTo>
                    <a:cubicBezTo>
                      <a:pt x="152" y="289"/>
                      <a:pt x="163" y="302"/>
                      <a:pt x="178" y="303"/>
                    </a:cubicBezTo>
                    <a:cubicBezTo>
                      <a:pt x="178" y="357"/>
                      <a:pt x="178" y="357"/>
                      <a:pt x="178" y="357"/>
                    </a:cubicBezTo>
                    <a:cubicBezTo>
                      <a:pt x="178" y="357"/>
                      <a:pt x="178" y="357"/>
                      <a:pt x="0" y="210"/>
                    </a:cubicBezTo>
                    <a:cubicBezTo>
                      <a:pt x="0" y="210"/>
                      <a:pt x="0" y="210"/>
                      <a:pt x="178"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7"/>
              <p:cNvSpPr>
                <a:spLocks/>
              </p:cNvSpPr>
              <p:nvPr/>
            </p:nvSpPr>
            <p:spPr bwMode="auto">
              <a:xfrm>
                <a:off x="821" y="1744"/>
                <a:ext cx="47" cy="84"/>
              </a:xfrm>
              <a:custGeom>
                <a:avLst/>
                <a:gdLst>
                  <a:gd name="T0" fmla="*/ 0 w 62"/>
                  <a:gd name="T1" fmla="*/ 112 h 112"/>
                  <a:gd name="T2" fmla="*/ 0 w 62"/>
                  <a:gd name="T3" fmla="*/ 4 h 112"/>
                  <a:gd name="T4" fmla="*/ 10 w 62"/>
                  <a:gd name="T5" fmla="*/ 0 h 112"/>
                  <a:gd name="T6" fmla="*/ 62 w 62"/>
                  <a:gd name="T7" fmla="*/ 64 h 112"/>
                  <a:gd name="T8" fmla="*/ 61 w 62"/>
                  <a:gd name="T9" fmla="*/ 71 h 112"/>
                  <a:gd name="T10" fmla="*/ 61 w 62"/>
                  <a:gd name="T11" fmla="*/ 73 h 112"/>
                  <a:gd name="T12" fmla="*/ 1 w 62"/>
                  <a:gd name="T13" fmla="*/ 112 h 112"/>
                  <a:gd name="T14" fmla="*/ 0 w 62"/>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2">
                    <a:moveTo>
                      <a:pt x="0" y="112"/>
                    </a:moveTo>
                    <a:cubicBezTo>
                      <a:pt x="0" y="112"/>
                      <a:pt x="0" y="112"/>
                      <a:pt x="0" y="4"/>
                    </a:cubicBezTo>
                    <a:cubicBezTo>
                      <a:pt x="3" y="3"/>
                      <a:pt x="7" y="2"/>
                      <a:pt x="10" y="0"/>
                    </a:cubicBezTo>
                    <a:cubicBezTo>
                      <a:pt x="62" y="64"/>
                      <a:pt x="62" y="64"/>
                      <a:pt x="62" y="64"/>
                    </a:cubicBezTo>
                    <a:cubicBezTo>
                      <a:pt x="62" y="67"/>
                      <a:pt x="61" y="69"/>
                      <a:pt x="61" y="71"/>
                    </a:cubicBezTo>
                    <a:cubicBezTo>
                      <a:pt x="61" y="71"/>
                      <a:pt x="61" y="72"/>
                      <a:pt x="61" y="73"/>
                    </a:cubicBezTo>
                    <a:cubicBezTo>
                      <a:pt x="61" y="73"/>
                      <a:pt x="61" y="73"/>
                      <a:pt x="1" y="112"/>
                    </a:cubicBezTo>
                    <a:cubicBezTo>
                      <a:pt x="1" y="112"/>
                      <a:pt x="0" y="112"/>
                      <a:pt x="0" y="112"/>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8"/>
              <p:cNvSpPr>
                <a:spLocks noEditPoints="1"/>
              </p:cNvSpPr>
              <p:nvPr/>
            </p:nvSpPr>
            <p:spPr bwMode="auto">
              <a:xfrm>
                <a:off x="721" y="1700"/>
                <a:ext cx="94" cy="172"/>
              </a:xfrm>
              <a:custGeom>
                <a:avLst/>
                <a:gdLst>
                  <a:gd name="T0" fmla="*/ 115 w 125"/>
                  <a:gd name="T1" fmla="*/ 60 h 227"/>
                  <a:gd name="T2" fmla="*/ 55 w 125"/>
                  <a:gd name="T3" fmla="*/ 117 h 227"/>
                  <a:gd name="T4" fmla="*/ 57 w 125"/>
                  <a:gd name="T5" fmla="*/ 129 h 227"/>
                  <a:gd name="T6" fmla="*/ 56 w 125"/>
                  <a:gd name="T7" fmla="*/ 136 h 227"/>
                  <a:gd name="T8" fmla="*/ 117 w 125"/>
                  <a:gd name="T9" fmla="*/ 170 h 227"/>
                  <a:gd name="T10" fmla="*/ 117 w 125"/>
                  <a:gd name="T11" fmla="*/ 60 h 227"/>
                  <a:gd name="T12" fmla="*/ 115 w 125"/>
                  <a:gd name="T13" fmla="*/ 60 h 227"/>
                  <a:gd name="T14" fmla="*/ 49 w 125"/>
                  <a:gd name="T15" fmla="*/ 149 h 227"/>
                  <a:gd name="T16" fmla="*/ 29 w 125"/>
                  <a:gd name="T17" fmla="*/ 158 h 227"/>
                  <a:gd name="T18" fmla="*/ 0 w 125"/>
                  <a:gd name="T19" fmla="*/ 129 h 227"/>
                  <a:gd name="T20" fmla="*/ 29 w 125"/>
                  <a:gd name="T21" fmla="*/ 100 h 227"/>
                  <a:gd name="T22" fmla="*/ 43 w 125"/>
                  <a:gd name="T23" fmla="*/ 104 h 227"/>
                  <a:gd name="T24" fmla="*/ 101 w 125"/>
                  <a:gd name="T25" fmla="*/ 49 h 227"/>
                  <a:gd name="T26" fmla="*/ 96 w 125"/>
                  <a:gd name="T27" fmla="*/ 31 h 227"/>
                  <a:gd name="T28" fmla="*/ 125 w 125"/>
                  <a:gd name="T29" fmla="*/ 0 h 227"/>
                  <a:gd name="T30" fmla="*/ 125 w 125"/>
                  <a:gd name="T31" fmla="*/ 227 h 227"/>
                  <a:gd name="T32" fmla="*/ 99 w 125"/>
                  <a:gd name="T33" fmla="*/ 198 h 227"/>
                  <a:gd name="T34" fmla="*/ 105 w 125"/>
                  <a:gd name="T35" fmla="*/ 181 h 227"/>
                  <a:gd name="T36" fmla="*/ 49 w 125"/>
                  <a:gd name="T37" fmla="*/ 1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7">
                    <a:moveTo>
                      <a:pt x="115" y="60"/>
                    </a:moveTo>
                    <a:cubicBezTo>
                      <a:pt x="55" y="117"/>
                      <a:pt x="55" y="117"/>
                      <a:pt x="55" y="117"/>
                    </a:cubicBezTo>
                    <a:cubicBezTo>
                      <a:pt x="56" y="121"/>
                      <a:pt x="57" y="125"/>
                      <a:pt x="57" y="129"/>
                    </a:cubicBezTo>
                    <a:cubicBezTo>
                      <a:pt x="57" y="131"/>
                      <a:pt x="57" y="134"/>
                      <a:pt x="56" y="136"/>
                    </a:cubicBezTo>
                    <a:cubicBezTo>
                      <a:pt x="117" y="170"/>
                      <a:pt x="117" y="170"/>
                      <a:pt x="117" y="170"/>
                    </a:cubicBezTo>
                    <a:cubicBezTo>
                      <a:pt x="117" y="60"/>
                      <a:pt x="117" y="60"/>
                      <a:pt x="117" y="60"/>
                    </a:cubicBezTo>
                    <a:cubicBezTo>
                      <a:pt x="116" y="60"/>
                      <a:pt x="116" y="60"/>
                      <a:pt x="115" y="60"/>
                    </a:cubicBezTo>
                    <a:close/>
                    <a:moveTo>
                      <a:pt x="49" y="149"/>
                    </a:moveTo>
                    <a:cubicBezTo>
                      <a:pt x="43" y="154"/>
                      <a:pt x="36" y="158"/>
                      <a:pt x="29" y="158"/>
                    </a:cubicBezTo>
                    <a:cubicBezTo>
                      <a:pt x="13" y="158"/>
                      <a:pt x="0" y="145"/>
                      <a:pt x="0" y="129"/>
                    </a:cubicBezTo>
                    <a:cubicBezTo>
                      <a:pt x="0" y="112"/>
                      <a:pt x="13" y="100"/>
                      <a:pt x="29" y="100"/>
                    </a:cubicBezTo>
                    <a:cubicBezTo>
                      <a:pt x="34" y="100"/>
                      <a:pt x="39" y="101"/>
                      <a:pt x="43" y="104"/>
                    </a:cubicBezTo>
                    <a:cubicBezTo>
                      <a:pt x="101" y="49"/>
                      <a:pt x="101" y="49"/>
                      <a:pt x="101" y="49"/>
                    </a:cubicBezTo>
                    <a:cubicBezTo>
                      <a:pt x="98" y="44"/>
                      <a:pt x="96" y="38"/>
                      <a:pt x="96" y="31"/>
                    </a:cubicBezTo>
                    <a:cubicBezTo>
                      <a:pt x="96" y="14"/>
                      <a:pt x="109" y="1"/>
                      <a:pt x="125" y="0"/>
                    </a:cubicBezTo>
                    <a:cubicBezTo>
                      <a:pt x="125" y="227"/>
                      <a:pt x="125" y="227"/>
                      <a:pt x="125" y="227"/>
                    </a:cubicBezTo>
                    <a:cubicBezTo>
                      <a:pt x="110" y="226"/>
                      <a:pt x="99" y="213"/>
                      <a:pt x="99" y="198"/>
                    </a:cubicBezTo>
                    <a:cubicBezTo>
                      <a:pt x="99" y="191"/>
                      <a:pt x="101" y="185"/>
                      <a:pt x="105" y="181"/>
                    </a:cubicBezTo>
                    <a:cubicBezTo>
                      <a:pt x="49" y="149"/>
                      <a:pt x="49" y="149"/>
                      <a:pt x="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9"/>
              <p:cNvSpPr>
                <a:spLocks/>
              </p:cNvSpPr>
              <p:nvPr/>
            </p:nvSpPr>
            <p:spPr bwMode="auto">
              <a:xfrm>
                <a:off x="815" y="1642"/>
                <a:ext cx="137" cy="271"/>
              </a:xfrm>
              <a:custGeom>
                <a:avLst/>
                <a:gdLst>
                  <a:gd name="T0" fmla="*/ 181 w 181"/>
                  <a:gd name="T1" fmla="*/ 210 h 357"/>
                  <a:gd name="T2" fmla="*/ 0 w 181"/>
                  <a:gd name="T3" fmla="*/ 357 h 357"/>
                  <a:gd name="T4" fmla="*/ 0 w 181"/>
                  <a:gd name="T5" fmla="*/ 303 h 357"/>
                  <a:gd name="T6" fmla="*/ 2 w 181"/>
                  <a:gd name="T7" fmla="*/ 303 h 357"/>
                  <a:gd name="T8" fmla="*/ 31 w 181"/>
                  <a:gd name="T9" fmla="*/ 274 h 357"/>
                  <a:gd name="T10" fmla="*/ 26 w 181"/>
                  <a:gd name="T11" fmla="*/ 257 h 357"/>
                  <a:gd name="T12" fmla="*/ 76 w 181"/>
                  <a:gd name="T13" fmla="*/ 224 h 357"/>
                  <a:gd name="T14" fmla="*/ 97 w 181"/>
                  <a:gd name="T15" fmla="*/ 234 h 357"/>
                  <a:gd name="T16" fmla="*/ 126 w 181"/>
                  <a:gd name="T17" fmla="*/ 205 h 357"/>
                  <a:gd name="T18" fmla="*/ 97 w 181"/>
                  <a:gd name="T19" fmla="*/ 176 h 357"/>
                  <a:gd name="T20" fmla="*/ 79 w 181"/>
                  <a:gd name="T21" fmla="*/ 183 h 357"/>
                  <a:gd name="T22" fmla="*/ 30 w 181"/>
                  <a:gd name="T23" fmla="*/ 122 h 357"/>
                  <a:gd name="T24" fmla="*/ 34 w 181"/>
                  <a:gd name="T25" fmla="*/ 107 h 357"/>
                  <a:gd name="T26" fmla="*/ 2 w 181"/>
                  <a:gd name="T27" fmla="*/ 76 h 357"/>
                  <a:gd name="T28" fmla="*/ 0 w 181"/>
                  <a:gd name="T29" fmla="*/ 76 h 357"/>
                  <a:gd name="T30" fmla="*/ 0 w 181"/>
                  <a:gd name="T31" fmla="*/ 0 h 357"/>
                  <a:gd name="T32" fmla="*/ 181 w 181"/>
                  <a:gd name="T33" fmla="*/ 21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57">
                    <a:moveTo>
                      <a:pt x="181" y="210"/>
                    </a:moveTo>
                    <a:cubicBezTo>
                      <a:pt x="181" y="210"/>
                      <a:pt x="181" y="210"/>
                      <a:pt x="0" y="357"/>
                    </a:cubicBezTo>
                    <a:cubicBezTo>
                      <a:pt x="0" y="303"/>
                      <a:pt x="0" y="303"/>
                      <a:pt x="0" y="303"/>
                    </a:cubicBezTo>
                    <a:cubicBezTo>
                      <a:pt x="1" y="303"/>
                      <a:pt x="1" y="303"/>
                      <a:pt x="2" y="303"/>
                    </a:cubicBezTo>
                    <a:cubicBezTo>
                      <a:pt x="18" y="303"/>
                      <a:pt x="31" y="290"/>
                      <a:pt x="31" y="274"/>
                    </a:cubicBezTo>
                    <a:cubicBezTo>
                      <a:pt x="31" y="268"/>
                      <a:pt x="29" y="262"/>
                      <a:pt x="26" y="257"/>
                    </a:cubicBezTo>
                    <a:cubicBezTo>
                      <a:pt x="26" y="257"/>
                      <a:pt x="26" y="257"/>
                      <a:pt x="76" y="224"/>
                    </a:cubicBezTo>
                    <a:cubicBezTo>
                      <a:pt x="81" y="230"/>
                      <a:pt x="89" y="234"/>
                      <a:pt x="97" y="234"/>
                    </a:cubicBezTo>
                    <a:cubicBezTo>
                      <a:pt x="113" y="234"/>
                      <a:pt x="126" y="221"/>
                      <a:pt x="126" y="205"/>
                    </a:cubicBezTo>
                    <a:cubicBezTo>
                      <a:pt x="126" y="188"/>
                      <a:pt x="113" y="176"/>
                      <a:pt x="97" y="176"/>
                    </a:cubicBezTo>
                    <a:cubicBezTo>
                      <a:pt x="90" y="176"/>
                      <a:pt x="84" y="178"/>
                      <a:pt x="79" y="183"/>
                    </a:cubicBezTo>
                    <a:cubicBezTo>
                      <a:pt x="79" y="183"/>
                      <a:pt x="79" y="183"/>
                      <a:pt x="30" y="122"/>
                    </a:cubicBezTo>
                    <a:cubicBezTo>
                      <a:pt x="32" y="117"/>
                      <a:pt x="34" y="112"/>
                      <a:pt x="34" y="107"/>
                    </a:cubicBezTo>
                    <a:cubicBezTo>
                      <a:pt x="34" y="90"/>
                      <a:pt x="19" y="76"/>
                      <a:pt x="2" y="76"/>
                    </a:cubicBezTo>
                    <a:cubicBezTo>
                      <a:pt x="1" y="76"/>
                      <a:pt x="1" y="76"/>
                      <a:pt x="0" y="76"/>
                    </a:cubicBezTo>
                    <a:cubicBezTo>
                      <a:pt x="0" y="0"/>
                      <a:pt x="0" y="0"/>
                      <a:pt x="0" y="0"/>
                    </a:cubicBezTo>
                    <a:lnTo>
                      <a:pt x="181" y="2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0"/>
              <p:cNvSpPr>
                <a:spLocks noEditPoints="1"/>
              </p:cNvSpPr>
              <p:nvPr/>
            </p:nvSpPr>
            <p:spPr bwMode="auto">
              <a:xfrm>
                <a:off x="815" y="1700"/>
                <a:ext cx="96" cy="172"/>
              </a:xfrm>
              <a:custGeom>
                <a:avLst/>
                <a:gdLst>
                  <a:gd name="T0" fmla="*/ 7 w 126"/>
                  <a:gd name="T1" fmla="*/ 62 h 227"/>
                  <a:gd name="T2" fmla="*/ 7 w 126"/>
                  <a:gd name="T3" fmla="*/ 170 h 227"/>
                  <a:gd name="T4" fmla="*/ 8 w 126"/>
                  <a:gd name="T5" fmla="*/ 170 h 227"/>
                  <a:gd name="T6" fmla="*/ 68 w 126"/>
                  <a:gd name="T7" fmla="*/ 131 h 227"/>
                  <a:gd name="T8" fmla="*/ 68 w 126"/>
                  <a:gd name="T9" fmla="*/ 129 h 227"/>
                  <a:gd name="T10" fmla="*/ 69 w 126"/>
                  <a:gd name="T11" fmla="*/ 122 h 227"/>
                  <a:gd name="T12" fmla="*/ 17 w 126"/>
                  <a:gd name="T13" fmla="*/ 58 h 227"/>
                  <a:gd name="T14" fmla="*/ 7 w 126"/>
                  <a:gd name="T15" fmla="*/ 62 h 227"/>
                  <a:gd name="T16" fmla="*/ 31 w 126"/>
                  <a:gd name="T17" fmla="*/ 198 h 227"/>
                  <a:gd name="T18" fmla="*/ 2 w 126"/>
                  <a:gd name="T19" fmla="*/ 227 h 227"/>
                  <a:gd name="T20" fmla="*/ 0 w 126"/>
                  <a:gd name="T21" fmla="*/ 227 h 227"/>
                  <a:gd name="T22" fmla="*/ 0 w 126"/>
                  <a:gd name="T23" fmla="*/ 0 h 227"/>
                  <a:gd name="T24" fmla="*/ 2 w 126"/>
                  <a:gd name="T25" fmla="*/ 0 h 227"/>
                  <a:gd name="T26" fmla="*/ 34 w 126"/>
                  <a:gd name="T27" fmla="*/ 31 h 227"/>
                  <a:gd name="T28" fmla="*/ 30 w 126"/>
                  <a:gd name="T29" fmla="*/ 46 h 227"/>
                  <a:gd name="T30" fmla="*/ 79 w 126"/>
                  <a:gd name="T31" fmla="*/ 107 h 227"/>
                  <a:gd name="T32" fmla="*/ 97 w 126"/>
                  <a:gd name="T33" fmla="*/ 100 h 227"/>
                  <a:gd name="T34" fmla="*/ 126 w 126"/>
                  <a:gd name="T35" fmla="*/ 129 h 227"/>
                  <a:gd name="T36" fmla="*/ 97 w 126"/>
                  <a:gd name="T37" fmla="*/ 158 h 227"/>
                  <a:gd name="T38" fmla="*/ 76 w 126"/>
                  <a:gd name="T39" fmla="*/ 148 h 227"/>
                  <a:gd name="T40" fmla="*/ 26 w 126"/>
                  <a:gd name="T41" fmla="*/ 181 h 227"/>
                  <a:gd name="T42" fmla="*/ 31 w 126"/>
                  <a:gd name="T43" fmla="*/ 19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227">
                    <a:moveTo>
                      <a:pt x="7" y="62"/>
                    </a:moveTo>
                    <a:cubicBezTo>
                      <a:pt x="7" y="170"/>
                      <a:pt x="7" y="170"/>
                      <a:pt x="7" y="170"/>
                    </a:cubicBezTo>
                    <a:cubicBezTo>
                      <a:pt x="7" y="170"/>
                      <a:pt x="8" y="170"/>
                      <a:pt x="8" y="170"/>
                    </a:cubicBezTo>
                    <a:cubicBezTo>
                      <a:pt x="68" y="131"/>
                      <a:pt x="68" y="131"/>
                      <a:pt x="68" y="131"/>
                    </a:cubicBezTo>
                    <a:cubicBezTo>
                      <a:pt x="68" y="130"/>
                      <a:pt x="68" y="129"/>
                      <a:pt x="68" y="129"/>
                    </a:cubicBezTo>
                    <a:cubicBezTo>
                      <a:pt x="68" y="127"/>
                      <a:pt x="69" y="125"/>
                      <a:pt x="69" y="122"/>
                    </a:cubicBezTo>
                    <a:cubicBezTo>
                      <a:pt x="17" y="58"/>
                      <a:pt x="17" y="58"/>
                      <a:pt x="17" y="58"/>
                    </a:cubicBezTo>
                    <a:cubicBezTo>
                      <a:pt x="14" y="60"/>
                      <a:pt x="10" y="61"/>
                      <a:pt x="7" y="62"/>
                    </a:cubicBezTo>
                    <a:close/>
                    <a:moveTo>
                      <a:pt x="31" y="198"/>
                    </a:moveTo>
                    <a:cubicBezTo>
                      <a:pt x="31" y="214"/>
                      <a:pt x="18" y="227"/>
                      <a:pt x="2" y="227"/>
                    </a:cubicBezTo>
                    <a:cubicBezTo>
                      <a:pt x="1" y="227"/>
                      <a:pt x="1" y="227"/>
                      <a:pt x="0" y="227"/>
                    </a:cubicBezTo>
                    <a:cubicBezTo>
                      <a:pt x="0" y="0"/>
                      <a:pt x="0" y="0"/>
                      <a:pt x="0" y="0"/>
                    </a:cubicBezTo>
                    <a:cubicBezTo>
                      <a:pt x="1" y="0"/>
                      <a:pt x="1" y="0"/>
                      <a:pt x="2" y="0"/>
                    </a:cubicBezTo>
                    <a:cubicBezTo>
                      <a:pt x="19" y="0"/>
                      <a:pt x="34" y="14"/>
                      <a:pt x="34" y="31"/>
                    </a:cubicBezTo>
                    <a:cubicBezTo>
                      <a:pt x="34" y="36"/>
                      <a:pt x="32" y="41"/>
                      <a:pt x="30" y="46"/>
                    </a:cubicBezTo>
                    <a:cubicBezTo>
                      <a:pt x="79" y="107"/>
                      <a:pt x="79" y="107"/>
                      <a:pt x="79" y="107"/>
                    </a:cubicBezTo>
                    <a:cubicBezTo>
                      <a:pt x="84" y="102"/>
                      <a:pt x="90" y="100"/>
                      <a:pt x="97" y="100"/>
                    </a:cubicBezTo>
                    <a:cubicBezTo>
                      <a:pt x="113" y="100"/>
                      <a:pt x="126" y="112"/>
                      <a:pt x="126" y="129"/>
                    </a:cubicBezTo>
                    <a:cubicBezTo>
                      <a:pt x="126" y="145"/>
                      <a:pt x="113" y="158"/>
                      <a:pt x="97" y="158"/>
                    </a:cubicBezTo>
                    <a:cubicBezTo>
                      <a:pt x="89" y="158"/>
                      <a:pt x="81" y="154"/>
                      <a:pt x="76" y="148"/>
                    </a:cubicBezTo>
                    <a:cubicBezTo>
                      <a:pt x="26" y="181"/>
                      <a:pt x="26" y="181"/>
                      <a:pt x="26" y="181"/>
                    </a:cubicBezTo>
                    <a:cubicBezTo>
                      <a:pt x="29" y="186"/>
                      <a:pt x="31" y="192"/>
                      <a:pt x="31" y="1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1157" name="Group 1156"/>
          <p:cNvGrpSpPr/>
          <p:nvPr/>
        </p:nvGrpSpPr>
        <p:grpSpPr>
          <a:xfrm>
            <a:off x="9860062" y="2679401"/>
            <a:ext cx="1517881" cy="1178148"/>
            <a:chOff x="10123714" y="2679401"/>
            <a:chExt cx="1517881" cy="1178148"/>
          </a:xfrm>
        </p:grpSpPr>
        <p:sp>
          <p:nvSpPr>
            <p:cNvPr id="96" name="TextBox 95"/>
            <p:cNvSpPr txBox="1"/>
            <p:nvPr/>
          </p:nvSpPr>
          <p:spPr>
            <a:xfrm>
              <a:off x="10812201" y="3340484"/>
              <a:ext cx="829394" cy="517065"/>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rgbClr val="FFFFFF"/>
                      </a:gs>
                      <a:gs pos="30000">
                        <a:srgbClr val="FFFFFF"/>
                      </a:gs>
                    </a:gsLst>
                    <a:lin ang="5400000" scaled="0"/>
                  </a:gradFill>
                </a:rPr>
                <a:t>Apps</a:t>
              </a:r>
            </a:p>
          </p:txBody>
        </p:sp>
        <p:cxnSp>
          <p:nvCxnSpPr>
            <p:cNvPr id="56" name="Straight Arrow Connector 55"/>
            <p:cNvCxnSpPr/>
            <p:nvPr/>
          </p:nvCxnSpPr>
          <p:spPr>
            <a:xfrm>
              <a:off x="10123714" y="2968542"/>
              <a:ext cx="609599"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3" name="Freeform 28"/>
            <p:cNvSpPr>
              <a:spLocks noEditPoints="1"/>
            </p:cNvSpPr>
            <p:nvPr/>
          </p:nvSpPr>
          <p:spPr bwMode="auto">
            <a:xfrm>
              <a:off x="10928658" y="2679401"/>
              <a:ext cx="596481" cy="596481"/>
            </a:xfrm>
            <a:custGeom>
              <a:avLst/>
              <a:gdLst>
                <a:gd name="T0" fmla="*/ 35 w 429"/>
                <a:gd name="T1" fmla="*/ 0 h 429"/>
                <a:gd name="T2" fmla="*/ 21 w 429"/>
                <a:gd name="T3" fmla="*/ 3 h 429"/>
                <a:gd name="T4" fmla="*/ 3 w 429"/>
                <a:gd name="T5" fmla="*/ 21 h 429"/>
                <a:gd name="T6" fmla="*/ 0 w 429"/>
                <a:gd name="T7" fmla="*/ 160 h 429"/>
                <a:gd name="T8" fmla="*/ 3 w 429"/>
                <a:gd name="T9" fmla="*/ 173 h 429"/>
                <a:gd name="T10" fmla="*/ 21 w 429"/>
                <a:gd name="T11" fmla="*/ 195 h 429"/>
                <a:gd name="T12" fmla="*/ 163 w 429"/>
                <a:gd name="T13" fmla="*/ 197 h 429"/>
                <a:gd name="T14" fmla="*/ 176 w 429"/>
                <a:gd name="T15" fmla="*/ 195 h 429"/>
                <a:gd name="T16" fmla="*/ 195 w 429"/>
                <a:gd name="T17" fmla="*/ 173 h 429"/>
                <a:gd name="T18" fmla="*/ 197 w 429"/>
                <a:gd name="T19" fmla="*/ 35 h 429"/>
                <a:gd name="T20" fmla="*/ 195 w 429"/>
                <a:gd name="T21" fmla="*/ 21 h 429"/>
                <a:gd name="T22" fmla="*/ 176 w 429"/>
                <a:gd name="T23" fmla="*/ 3 h 429"/>
                <a:gd name="T24" fmla="*/ 163 w 429"/>
                <a:gd name="T25" fmla="*/ 0 h 429"/>
                <a:gd name="T26" fmla="*/ 35 w 429"/>
                <a:gd name="T27" fmla="*/ 163 h 429"/>
                <a:gd name="T28" fmla="*/ 163 w 429"/>
                <a:gd name="T29" fmla="*/ 35 h 429"/>
                <a:gd name="T30" fmla="*/ 163 w 429"/>
                <a:gd name="T31" fmla="*/ 232 h 429"/>
                <a:gd name="T32" fmla="*/ 35 w 429"/>
                <a:gd name="T33" fmla="*/ 232 h 429"/>
                <a:gd name="T34" fmla="*/ 11 w 429"/>
                <a:gd name="T35" fmla="*/ 242 h 429"/>
                <a:gd name="T36" fmla="*/ 0 w 429"/>
                <a:gd name="T37" fmla="*/ 266 h 429"/>
                <a:gd name="T38" fmla="*/ 0 w 429"/>
                <a:gd name="T39" fmla="*/ 394 h 429"/>
                <a:gd name="T40" fmla="*/ 11 w 429"/>
                <a:gd name="T41" fmla="*/ 418 h 429"/>
                <a:gd name="T42" fmla="*/ 35 w 429"/>
                <a:gd name="T43" fmla="*/ 429 h 429"/>
                <a:gd name="T44" fmla="*/ 163 w 429"/>
                <a:gd name="T45" fmla="*/ 429 h 429"/>
                <a:gd name="T46" fmla="*/ 187 w 429"/>
                <a:gd name="T47" fmla="*/ 418 h 429"/>
                <a:gd name="T48" fmla="*/ 197 w 429"/>
                <a:gd name="T49" fmla="*/ 394 h 429"/>
                <a:gd name="T50" fmla="*/ 197 w 429"/>
                <a:gd name="T51" fmla="*/ 266 h 429"/>
                <a:gd name="T52" fmla="*/ 187 w 429"/>
                <a:gd name="T53" fmla="*/ 242 h 429"/>
                <a:gd name="T54" fmla="*/ 163 w 429"/>
                <a:gd name="T55" fmla="*/ 232 h 429"/>
                <a:gd name="T56" fmla="*/ 163 w 429"/>
                <a:gd name="T57" fmla="*/ 394 h 429"/>
                <a:gd name="T58" fmla="*/ 35 w 429"/>
                <a:gd name="T59" fmla="*/ 266 h 429"/>
                <a:gd name="T60" fmla="*/ 163 w 429"/>
                <a:gd name="T61" fmla="*/ 394 h 429"/>
                <a:gd name="T62" fmla="*/ 266 w 429"/>
                <a:gd name="T63" fmla="*/ 0 h 429"/>
                <a:gd name="T64" fmla="*/ 253 w 429"/>
                <a:gd name="T65" fmla="*/ 3 h 429"/>
                <a:gd name="T66" fmla="*/ 234 w 429"/>
                <a:gd name="T67" fmla="*/ 21 h 429"/>
                <a:gd name="T68" fmla="*/ 232 w 429"/>
                <a:gd name="T69" fmla="*/ 163 h 429"/>
                <a:gd name="T70" fmla="*/ 234 w 429"/>
                <a:gd name="T71" fmla="*/ 176 h 429"/>
                <a:gd name="T72" fmla="*/ 253 w 429"/>
                <a:gd name="T73" fmla="*/ 195 h 429"/>
                <a:gd name="T74" fmla="*/ 394 w 429"/>
                <a:gd name="T75" fmla="*/ 197 h 429"/>
                <a:gd name="T76" fmla="*/ 408 w 429"/>
                <a:gd name="T77" fmla="*/ 195 h 429"/>
                <a:gd name="T78" fmla="*/ 426 w 429"/>
                <a:gd name="T79" fmla="*/ 176 h 429"/>
                <a:gd name="T80" fmla="*/ 429 w 429"/>
                <a:gd name="T81" fmla="*/ 35 h 429"/>
                <a:gd name="T82" fmla="*/ 426 w 429"/>
                <a:gd name="T83" fmla="*/ 21 h 429"/>
                <a:gd name="T84" fmla="*/ 408 w 429"/>
                <a:gd name="T85" fmla="*/ 3 h 429"/>
                <a:gd name="T86" fmla="*/ 394 w 429"/>
                <a:gd name="T87" fmla="*/ 0 h 429"/>
                <a:gd name="T88" fmla="*/ 266 w 429"/>
                <a:gd name="T89" fmla="*/ 163 h 429"/>
                <a:gd name="T90" fmla="*/ 394 w 429"/>
                <a:gd name="T91" fmla="*/ 35 h 429"/>
                <a:gd name="T92" fmla="*/ 389 w 429"/>
                <a:gd name="T93" fmla="*/ 232 h 429"/>
                <a:gd name="T94" fmla="*/ 266 w 429"/>
                <a:gd name="T95" fmla="*/ 232 h 429"/>
                <a:gd name="T96" fmla="*/ 240 w 429"/>
                <a:gd name="T97" fmla="*/ 242 h 429"/>
                <a:gd name="T98" fmla="*/ 232 w 429"/>
                <a:gd name="T99" fmla="*/ 266 h 429"/>
                <a:gd name="T100" fmla="*/ 232 w 429"/>
                <a:gd name="T101" fmla="*/ 394 h 429"/>
                <a:gd name="T102" fmla="*/ 240 w 429"/>
                <a:gd name="T103" fmla="*/ 418 h 429"/>
                <a:gd name="T104" fmla="*/ 266 w 429"/>
                <a:gd name="T105" fmla="*/ 429 h 429"/>
                <a:gd name="T106" fmla="*/ 394 w 429"/>
                <a:gd name="T107" fmla="*/ 429 h 429"/>
                <a:gd name="T108" fmla="*/ 418 w 429"/>
                <a:gd name="T109" fmla="*/ 418 h 429"/>
                <a:gd name="T110" fmla="*/ 429 w 429"/>
                <a:gd name="T111" fmla="*/ 394 h 429"/>
                <a:gd name="T112" fmla="*/ 429 w 429"/>
                <a:gd name="T113" fmla="*/ 266 h 429"/>
                <a:gd name="T114" fmla="*/ 426 w 429"/>
                <a:gd name="T115" fmla="*/ 253 h 429"/>
                <a:gd name="T116" fmla="*/ 405 w 429"/>
                <a:gd name="T117" fmla="*/ 234 h 429"/>
                <a:gd name="T118" fmla="*/ 389 w 429"/>
                <a:gd name="T119" fmla="*/ 232 h 429"/>
                <a:gd name="T120" fmla="*/ 266 w 429"/>
                <a:gd name="T121" fmla="*/ 394 h 429"/>
                <a:gd name="T122" fmla="*/ 394 w 429"/>
                <a:gd name="T123" fmla="*/ 266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9" h="429">
                  <a:moveTo>
                    <a:pt x="163" y="0"/>
                  </a:moveTo>
                  <a:lnTo>
                    <a:pt x="35" y="0"/>
                  </a:lnTo>
                  <a:lnTo>
                    <a:pt x="35" y="0"/>
                  </a:lnTo>
                  <a:lnTo>
                    <a:pt x="21" y="3"/>
                  </a:lnTo>
                  <a:lnTo>
                    <a:pt x="11" y="11"/>
                  </a:lnTo>
                  <a:lnTo>
                    <a:pt x="3" y="21"/>
                  </a:lnTo>
                  <a:lnTo>
                    <a:pt x="0" y="35"/>
                  </a:lnTo>
                  <a:lnTo>
                    <a:pt x="0" y="160"/>
                  </a:lnTo>
                  <a:lnTo>
                    <a:pt x="0" y="160"/>
                  </a:lnTo>
                  <a:lnTo>
                    <a:pt x="3" y="173"/>
                  </a:lnTo>
                  <a:lnTo>
                    <a:pt x="11" y="187"/>
                  </a:lnTo>
                  <a:lnTo>
                    <a:pt x="21" y="195"/>
                  </a:lnTo>
                  <a:lnTo>
                    <a:pt x="35" y="197"/>
                  </a:lnTo>
                  <a:lnTo>
                    <a:pt x="163" y="197"/>
                  </a:lnTo>
                  <a:lnTo>
                    <a:pt x="163" y="197"/>
                  </a:lnTo>
                  <a:lnTo>
                    <a:pt x="176" y="195"/>
                  </a:lnTo>
                  <a:lnTo>
                    <a:pt x="187" y="187"/>
                  </a:lnTo>
                  <a:lnTo>
                    <a:pt x="195" y="173"/>
                  </a:lnTo>
                  <a:lnTo>
                    <a:pt x="197" y="160"/>
                  </a:lnTo>
                  <a:lnTo>
                    <a:pt x="197" y="35"/>
                  </a:lnTo>
                  <a:lnTo>
                    <a:pt x="197" y="35"/>
                  </a:lnTo>
                  <a:lnTo>
                    <a:pt x="195" y="21"/>
                  </a:lnTo>
                  <a:lnTo>
                    <a:pt x="187" y="11"/>
                  </a:lnTo>
                  <a:lnTo>
                    <a:pt x="176" y="3"/>
                  </a:lnTo>
                  <a:lnTo>
                    <a:pt x="163" y="0"/>
                  </a:lnTo>
                  <a:lnTo>
                    <a:pt x="163" y="0"/>
                  </a:lnTo>
                  <a:close/>
                  <a:moveTo>
                    <a:pt x="163" y="163"/>
                  </a:moveTo>
                  <a:lnTo>
                    <a:pt x="35" y="163"/>
                  </a:lnTo>
                  <a:lnTo>
                    <a:pt x="35" y="35"/>
                  </a:lnTo>
                  <a:lnTo>
                    <a:pt x="163" y="35"/>
                  </a:lnTo>
                  <a:lnTo>
                    <a:pt x="163" y="163"/>
                  </a:lnTo>
                  <a:close/>
                  <a:moveTo>
                    <a:pt x="163" y="232"/>
                  </a:moveTo>
                  <a:lnTo>
                    <a:pt x="35" y="232"/>
                  </a:lnTo>
                  <a:lnTo>
                    <a:pt x="35" y="232"/>
                  </a:lnTo>
                  <a:lnTo>
                    <a:pt x="21" y="234"/>
                  </a:lnTo>
                  <a:lnTo>
                    <a:pt x="11" y="242"/>
                  </a:lnTo>
                  <a:lnTo>
                    <a:pt x="3" y="253"/>
                  </a:lnTo>
                  <a:lnTo>
                    <a:pt x="0" y="266"/>
                  </a:lnTo>
                  <a:lnTo>
                    <a:pt x="0" y="394"/>
                  </a:lnTo>
                  <a:lnTo>
                    <a:pt x="0" y="394"/>
                  </a:lnTo>
                  <a:lnTo>
                    <a:pt x="3" y="408"/>
                  </a:lnTo>
                  <a:lnTo>
                    <a:pt x="11" y="418"/>
                  </a:lnTo>
                  <a:lnTo>
                    <a:pt x="21" y="426"/>
                  </a:lnTo>
                  <a:lnTo>
                    <a:pt x="35" y="429"/>
                  </a:lnTo>
                  <a:lnTo>
                    <a:pt x="163" y="429"/>
                  </a:lnTo>
                  <a:lnTo>
                    <a:pt x="163" y="429"/>
                  </a:lnTo>
                  <a:lnTo>
                    <a:pt x="176" y="426"/>
                  </a:lnTo>
                  <a:lnTo>
                    <a:pt x="187" y="418"/>
                  </a:lnTo>
                  <a:lnTo>
                    <a:pt x="195" y="408"/>
                  </a:lnTo>
                  <a:lnTo>
                    <a:pt x="197" y="394"/>
                  </a:lnTo>
                  <a:lnTo>
                    <a:pt x="197" y="266"/>
                  </a:lnTo>
                  <a:lnTo>
                    <a:pt x="197" y="266"/>
                  </a:lnTo>
                  <a:lnTo>
                    <a:pt x="195" y="253"/>
                  </a:lnTo>
                  <a:lnTo>
                    <a:pt x="187" y="242"/>
                  </a:lnTo>
                  <a:lnTo>
                    <a:pt x="176" y="234"/>
                  </a:lnTo>
                  <a:lnTo>
                    <a:pt x="163" y="232"/>
                  </a:lnTo>
                  <a:lnTo>
                    <a:pt x="163" y="232"/>
                  </a:lnTo>
                  <a:close/>
                  <a:moveTo>
                    <a:pt x="163" y="394"/>
                  </a:moveTo>
                  <a:lnTo>
                    <a:pt x="35" y="394"/>
                  </a:lnTo>
                  <a:lnTo>
                    <a:pt x="35" y="266"/>
                  </a:lnTo>
                  <a:lnTo>
                    <a:pt x="163" y="266"/>
                  </a:lnTo>
                  <a:lnTo>
                    <a:pt x="163" y="394"/>
                  </a:lnTo>
                  <a:close/>
                  <a:moveTo>
                    <a:pt x="394" y="0"/>
                  </a:moveTo>
                  <a:lnTo>
                    <a:pt x="266" y="0"/>
                  </a:lnTo>
                  <a:lnTo>
                    <a:pt x="266" y="0"/>
                  </a:lnTo>
                  <a:lnTo>
                    <a:pt x="253" y="3"/>
                  </a:lnTo>
                  <a:lnTo>
                    <a:pt x="242" y="11"/>
                  </a:lnTo>
                  <a:lnTo>
                    <a:pt x="234" y="21"/>
                  </a:lnTo>
                  <a:lnTo>
                    <a:pt x="232" y="35"/>
                  </a:lnTo>
                  <a:lnTo>
                    <a:pt x="232" y="163"/>
                  </a:lnTo>
                  <a:lnTo>
                    <a:pt x="232" y="163"/>
                  </a:lnTo>
                  <a:lnTo>
                    <a:pt x="234" y="176"/>
                  </a:lnTo>
                  <a:lnTo>
                    <a:pt x="242" y="187"/>
                  </a:lnTo>
                  <a:lnTo>
                    <a:pt x="253" y="195"/>
                  </a:lnTo>
                  <a:lnTo>
                    <a:pt x="266" y="197"/>
                  </a:lnTo>
                  <a:lnTo>
                    <a:pt x="394" y="197"/>
                  </a:lnTo>
                  <a:lnTo>
                    <a:pt x="394" y="197"/>
                  </a:lnTo>
                  <a:lnTo>
                    <a:pt x="408" y="195"/>
                  </a:lnTo>
                  <a:lnTo>
                    <a:pt x="418" y="187"/>
                  </a:lnTo>
                  <a:lnTo>
                    <a:pt x="426" y="176"/>
                  </a:lnTo>
                  <a:lnTo>
                    <a:pt x="429" y="163"/>
                  </a:lnTo>
                  <a:lnTo>
                    <a:pt x="429" y="35"/>
                  </a:lnTo>
                  <a:lnTo>
                    <a:pt x="429" y="35"/>
                  </a:lnTo>
                  <a:lnTo>
                    <a:pt x="426" y="21"/>
                  </a:lnTo>
                  <a:lnTo>
                    <a:pt x="418" y="11"/>
                  </a:lnTo>
                  <a:lnTo>
                    <a:pt x="408" y="3"/>
                  </a:lnTo>
                  <a:lnTo>
                    <a:pt x="394" y="0"/>
                  </a:lnTo>
                  <a:lnTo>
                    <a:pt x="394" y="0"/>
                  </a:lnTo>
                  <a:close/>
                  <a:moveTo>
                    <a:pt x="394" y="163"/>
                  </a:moveTo>
                  <a:lnTo>
                    <a:pt x="266" y="163"/>
                  </a:lnTo>
                  <a:lnTo>
                    <a:pt x="266" y="35"/>
                  </a:lnTo>
                  <a:lnTo>
                    <a:pt x="394" y="35"/>
                  </a:lnTo>
                  <a:lnTo>
                    <a:pt x="394" y="163"/>
                  </a:lnTo>
                  <a:close/>
                  <a:moveTo>
                    <a:pt x="389" y="232"/>
                  </a:moveTo>
                  <a:lnTo>
                    <a:pt x="266" y="232"/>
                  </a:lnTo>
                  <a:lnTo>
                    <a:pt x="266" y="232"/>
                  </a:lnTo>
                  <a:lnTo>
                    <a:pt x="253" y="234"/>
                  </a:lnTo>
                  <a:lnTo>
                    <a:pt x="240" y="242"/>
                  </a:lnTo>
                  <a:lnTo>
                    <a:pt x="234" y="253"/>
                  </a:lnTo>
                  <a:lnTo>
                    <a:pt x="232" y="266"/>
                  </a:lnTo>
                  <a:lnTo>
                    <a:pt x="232" y="394"/>
                  </a:lnTo>
                  <a:lnTo>
                    <a:pt x="232" y="394"/>
                  </a:lnTo>
                  <a:lnTo>
                    <a:pt x="234" y="408"/>
                  </a:lnTo>
                  <a:lnTo>
                    <a:pt x="240" y="418"/>
                  </a:lnTo>
                  <a:lnTo>
                    <a:pt x="253" y="426"/>
                  </a:lnTo>
                  <a:lnTo>
                    <a:pt x="266" y="429"/>
                  </a:lnTo>
                  <a:lnTo>
                    <a:pt x="394" y="429"/>
                  </a:lnTo>
                  <a:lnTo>
                    <a:pt x="394" y="429"/>
                  </a:lnTo>
                  <a:lnTo>
                    <a:pt x="408" y="426"/>
                  </a:lnTo>
                  <a:lnTo>
                    <a:pt x="418" y="418"/>
                  </a:lnTo>
                  <a:lnTo>
                    <a:pt x="426" y="408"/>
                  </a:lnTo>
                  <a:lnTo>
                    <a:pt x="429" y="394"/>
                  </a:lnTo>
                  <a:lnTo>
                    <a:pt x="429" y="266"/>
                  </a:lnTo>
                  <a:lnTo>
                    <a:pt x="429" y="266"/>
                  </a:lnTo>
                  <a:lnTo>
                    <a:pt x="426" y="261"/>
                  </a:lnTo>
                  <a:lnTo>
                    <a:pt x="426" y="253"/>
                  </a:lnTo>
                  <a:lnTo>
                    <a:pt x="416" y="242"/>
                  </a:lnTo>
                  <a:lnTo>
                    <a:pt x="405" y="234"/>
                  </a:lnTo>
                  <a:lnTo>
                    <a:pt x="389" y="232"/>
                  </a:lnTo>
                  <a:lnTo>
                    <a:pt x="389" y="232"/>
                  </a:lnTo>
                  <a:close/>
                  <a:moveTo>
                    <a:pt x="394" y="394"/>
                  </a:moveTo>
                  <a:lnTo>
                    <a:pt x="266" y="394"/>
                  </a:lnTo>
                  <a:lnTo>
                    <a:pt x="266" y="266"/>
                  </a:lnTo>
                  <a:lnTo>
                    <a:pt x="394" y="266"/>
                  </a:lnTo>
                  <a:lnTo>
                    <a:pt x="394" y="39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58" name="Group 1157"/>
          <p:cNvGrpSpPr/>
          <p:nvPr/>
        </p:nvGrpSpPr>
        <p:grpSpPr>
          <a:xfrm>
            <a:off x="2907381" y="3459879"/>
            <a:ext cx="6819960" cy="2932985"/>
            <a:chOff x="3171033" y="3459879"/>
            <a:chExt cx="6819960" cy="2932985"/>
          </a:xfrm>
        </p:grpSpPr>
        <p:grpSp>
          <p:nvGrpSpPr>
            <p:cNvPr id="7" name="Group 30"/>
            <p:cNvGrpSpPr/>
            <p:nvPr/>
          </p:nvGrpSpPr>
          <p:grpSpPr>
            <a:xfrm>
              <a:off x="6237633" y="3459879"/>
              <a:ext cx="686760" cy="2932985"/>
              <a:chOff x="5932038" y="3394474"/>
              <a:chExt cx="686760" cy="2932985"/>
            </a:xfrm>
            <a:solidFill>
              <a:schemeClr val="accent2"/>
            </a:solidFill>
          </p:grpSpPr>
          <p:sp>
            <p:nvSpPr>
              <p:cNvPr id="115" name="Rectangle 49"/>
              <p:cNvSpPr/>
              <p:nvPr/>
            </p:nvSpPr>
            <p:spPr bwMode="auto">
              <a:xfrm>
                <a:off x="5932038" y="3394474"/>
                <a:ext cx="686760" cy="2932985"/>
              </a:xfrm>
              <a:prstGeom prst="rect">
                <a:avLst/>
              </a:prstGeom>
              <a:solidFill>
                <a:srgbClr val="0078D7"/>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smtClean="0">
                    <a:gradFill>
                      <a:gsLst>
                        <a:gs pos="0">
                          <a:srgbClr val="FFFFFF"/>
                        </a:gs>
                        <a:gs pos="100000">
                          <a:srgbClr val="FFFFFF"/>
                        </a:gs>
                      </a:gsLst>
                      <a:lin ang="5400000" scaled="0"/>
                    </a:gradFill>
                  </a:rPr>
                  <a:t>Skype</a:t>
                </a:r>
                <a:endParaRPr lang="en-US" sz="1600" dirty="0">
                  <a:gradFill>
                    <a:gsLst>
                      <a:gs pos="0">
                        <a:srgbClr val="FFFFFF"/>
                      </a:gs>
                      <a:gs pos="100000">
                        <a:srgbClr val="FFFFFF"/>
                      </a:gs>
                    </a:gsLst>
                    <a:lin ang="5400000" scaled="0"/>
                  </a:gradFill>
                </a:endParaRPr>
              </a:p>
            </p:txBody>
          </p:sp>
          <p:sp>
            <p:nvSpPr>
              <p:cNvPr id="102" name="Freeform 13"/>
              <p:cNvSpPr>
                <a:spLocks noChangeAspect="1" noEditPoints="1"/>
              </p:cNvSpPr>
              <p:nvPr/>
            </p:nvSpPr>
            <p:spPr bwMode="black">
              <a:xfrm>
                <a:off x="6072199" y="3495066"/>
                <a:ext cx="360394" cy="364582"/>
              </a:xfrm>
              <a:custGeom>
                <a:avLst/>
                <a:gdLst>
                  <a:gd name="T0" fmla="*/ 747 w 769"/>
                  <a:gd name="T1" fmla="*/ 473 h 780"/>
                  <a:gd name="T2" fmla="*/ 756 w 769"/>
                  <a:gd name="T3" fmla="*/ 394 h 780"/>
                  <a:gd name="T4" fmla="*/ 389 w 769"/>
                  <a:gd name="T5" fmla="*/ 27 h 780"/>
                  <a:gd name="T6" fmla="*/ 326 w 769"/>
                  <a:gd name="T7" fmla="*/ 33 h 780"/>
                  <a:gd name="T8" fmla="*/ 213 w 769"/>
                  <a:gd name="T9" fmla="*/ 0 h 780"/>
                  <a:gd name="T10" fmla="*/ 0 w 769"/>
                  <a:gd name="T11" fmla="*/ 213 h 780"/>
                  <a:gd name="T12" fmla="*/ 29 w 769"/>
                  <a:gd name="T13" fmla="*/ 320 h 780"/>
                  <a:gd name="T14" fmla="*/ 22 w 769"/>
                  <a:gd name="T15" fmla="*/ 394 h 780"/>
                  <a:gd name="T16" fmla="*/ 389 w 769"/>
                  <a:gd name="T17" fmla="*/ 761 h 780"/>
                  <a:gd name="T18" fmla="*/ 456 w 769"/>
                  <a:gd name="T19" fmla="*/ 755 h 780"/>
                  <a:gd name="T20" fmla="*/ 556 w 769"/>
                  <a:gd name="T21" fmla="*/ 780 h 780"/>
                  <a:gd name="T22" fmla="*/ 769 w 769"/>
                  <a:gd name="T23" fmla="*/ 567 h 780"/>
                  <a:gd name="T24" fmla="*/ 747 w 769"/>
                  <a:gd name="T25" fmla="*/ 473 h 780"/>
                  <a:gd name="T26" fmla="*/ 577 w 769"/>
                  <a:gd name="T27" fmla="*/ 570 h 780"/>
                  <a:gd name="T28" fmla="*/ 502 w 769"/>
                  <a:gd name="T29" fmla="*/ 626 h 780"/>
                  <a:gd name="T30" fmla="*/ 388 w 769"/>
                  <a:gd name="T31" fmla="*/ 646 h 780"/>
                  <a:gd name="T32" fmla="*/ 256 w 769"/>
                  <a:gd name="T33" fmla="*/ 619 h 780"/>
                  <a:gd name="T34" fmla="*/ 196 w 769"/>
                  <a:gd name="T35" fmla="*/ 565 h 780"/>
                  <a:gd name="T36" fmla="*/ 172 w 769"/>
                  <a:gd name="T37" fmla="*/ 499 h 780"/>
                  <a:gd name="T38" fmla="*/ 188 w 769"/>
                  <a:gd name="T39" fmla="*/ 464 h 780"/>
                  <a:gd name="T40" fmla="*/ 226 w 769"/>
                  <a:gd name="T41" fmla="*/ 450 h 780"/>
                  <a:gd name="T42" fmla="*/ 258 w 769"/>
                  <a:gd name="T43" fmla="*/ 461 h 780"/>
                  <a:gd name="T44" fmla="*/ 280 w 769"/>
                  <a:gd name="T45" fmla="*/ 493 h 780"/>
                  <a:gd name="T46" fmla="*/ 301 w 769"/>
                  <a:gd name="T47" fmla="*/ 530 h 780"/>
                  <a:gd name="T48" fmla="*/ 332 w 769"/>
                  <a:gd name="T49" fmla="*/ 554 h 780"/>
                  <a:gd name="T50" fmla="*/ 385 w 769"/>
                  <a:gd name="T51" fmla="*/ 563 h 780"/>
                  <a:gd name="T52" fmla="*/ 459 w 769"/>
                  <a:gd name="T53" fmla="*/ 544 h 780"/>
                  <a:gd name="T54" fmla="*/ 486 w 769"/>
                  <a:gd name="T55" fmla="*/ 498 h 780"/>
                  <a:gd name="T56" fmla="*/ 472 w 769"/>
                  <a:gd name="T57" fmla="*/ 463 h 780"/>
                  <a:gd name="T58" fmla="*/ 433 w 769"/>
                  <a:gd name="T59" fmla="*/ 442 h 780"/>
                  <a:gd name="T60" fmla="*/ 365 w 769"/>
                  <a:gd name="T61" fmla="*/ 425 h 780"/>
                  <a:gd name="T62" fmla="*/ 269 w 769"/>
                  <a:gd name="T63" fmla="*/ 396 h 780"/>
                  <a:gd name="T64" fmla="*/ 206 w 769"/>
                  <a:gd name="T65" fmla="*/ 350 h 780"/>
                  <a:gd name="T66" fmla="*/ 182 w 769"/>
                  <a:gd name="T67" fmla="*/ 277 h 780"/>
                  <a:gd name="T68" fmla="*/ 207 w 769"/>
                  <a:gd name="T69" fmla="*/ 202 h 780"/>
                  <a:gd name="T70" fmla="*/ 279 w 769"/>
                  <a:gd name="T71" fmla="*/ 153 h 780"/>
                  <a:gd name="T72" fmla="*/ 386 w 769"/>
                  <a:gd name="T73" fmla="*/ 136 h 780"/>
                  <a:gd name="T74" fmla="*/ 472 w 769"/>
                  <a:gd name="T75" fmla="*/ 147 h 780"/>
                  <a:gd name="T76" fmla="*/ 532 w 769"/>
                  <a:gd name="T77" fmla="*/ 178 h 780"/>
                  <a:gd name="T78" fmla="*/ 568 w 769"/>
                  <a:gd name="T79" fmla="*/ 218 h 780"/>
                  <a:gd name="T80" fmla="*/ 580 w 769"/>
                  <a:gd name="T81" fmla="*/ 259 h 780"/>
                  <a:gd name="T82" fmla="*/ 565 w 769"/>
                  <a:gd name="T83" fmla="*/ 295 h 780"/>
                  <a:gd name="T84" fmla="*/ 527 w 769"/>
                  <a:gd name="T85" fmla="*/ 311 h 780"/>
                  <a:gd name="T86" fmla="*/ 495 w 769"/>
                  <a:gd name="T87" fmla="*/ 301 h 780"/>
                  <a:gd name="T88" fmla="*/ 473 w 769"/>
                  <a:gd name="T89" fmla="*/ 272 h 780"/>
                  <a:gd name="T90" fmla="*/ 440 w 769"/>
                  <a:gd name="T91" fmla="*/ 231 h 780"/>
                  <a:gd name="T92" fmla="*/ 379 w 769"/>
                  <a:gd name="T93" fmla="*/ 217 h 780"/>
                  <a:gd name="T94" fmla="*/ 316 w 769"/>
                  <a:gd name="T95" fmla="*/ 232 h 780"/>
                  <a:gd name="T96" fmla="*/ 293 w 769"/>
                  <a:gd name="T97" fmla="*/ 268 h 780"/>
                  <a:gd name="T98" fmla="*/ 300 w 769"/>
                  <a:gd name="T99" fmla="*/ 289 h 780"/>
                  <a:gd name="T100" fmla="*/ 322 w 769"/>
                  <a:gd name="T101" fmla="*/ 306 h 780"/>
                  <a:gd name="T102" fmla="*/ 352 w 769"/>
                  <a:gd name="T103" fmla="*/ 317 h 780"/>
                  <a:gd name="T104" fmla="*/ 402 w 769"/>
                  <a:gd name="T105" fmla="*/ 329 h 780"/>
                  <a:gd name="T106" fmla="*/ 483 w 769"/>
                  <a:gd name="T107" fmla="*/ 351 h 780"/>
                  <a:gd name="T108" fmla="*/ 546 w 769"/>
                  <a:gd name="T109" fmla="*/ 379 h 780"/>
                  <a:gd name="T110" fmla="*/ 588 w 769"/>
                  <a:gd name="T111" fmla="*/ 423 h 780"/>
                  <a:gd name="T112" fmla="*/ 603 w 769"/>
                  <a:gd name="T113" fmla="*/ 488 h 780"/>
                  <a:gd name="T114" fmla="*/ 577 w 769"/>
                  <a:gd name="T115" fmla="*/ 57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9" h="780">
                    <a:moveTo>
                      <a:pt x="747" y="473"/>
                    </a:moveTo>
                    <a:cubicBezTo>
                      <a:pt x="753" y="448"/>
                      <a:pt x="756" y="421"/>
                      <a:pt x="756" y="394"/>
                    </a:cubicBezTo>
                    <a:cubicBezTo>
                      <a:pt x="756" y="192"/>
                      <a:pt x="591" y="27"/>
                      <a:pt x="389" y="27"/>
                    </a:cubicBezTo>
                    <a:cubicBezTo>
                      <a:pt x="367" y="27"/>
                      <a:pt x="346" y="29"/>
                      <a:pt x="326" y="33"/>
                    </a:cubicBezTo>
                    <a:cubicBezTo>
                      <a:pt x="293" y="12"/>
                      <a:pt x="254" y="0"/>
                      <a:pt x="213" y="0"/>
                    </a:cubicBezTo>
                    <a:cubicBezTo>
                      <a:pt x="95" y="0"/>
                      <a:pt x="0" y="95"/>
                      <a:pt x="0" y="213"/>
                    </a:cubicBezTo>
                    <a:cubicBezTo>
                      <a:pt x="0" y="252"/>
                      <a:pt x="11" y="289"/>
                      <a:pt x="29" y="320"/>
                    </a:cubicBezTo>
                    <a:cubicBezTo>
                      <a:pt x="24" y="344"/>
                      <a:pt x="22" y="369"/>
                      <a:pt x="22" y="394"/>
                    </a:cubicBezTo>
                    <a:cubicBezTo>
                      <a:pt x="22" y="597"/>
                      <a:pt x="186" y="761"/>
                      <a:pt x="389" y="761"/>
                    </a:cubicBezTo>
                    <a:cubicBezTo>
                      <a:pt x="412" y="761"/>
                      <a:pt x="434" y="759"/>
                      <a:pt x="456" y="755"/>
                    </a:cubicBezTo>
                    <a:cubicBezTo>
                      <a:pt x="486" y="771"/>
                      <a:pt x="520" y="780"/>
                      <a:pt x="556" y="780"/>
                    </a:cubicBezTo>
                    <a:cubicBezTo>
                      <a:pt x="674" y="780"/>
                      <a:pt x="769" y="685"/>
                      <a:pt x="769" y="567"/>
                    </a:cubicBezTo>
                    <a:cubicBezTo>
                      <a:pt x="769" y="534"/>
                      <a:pt x="761" y="501"/>
                      <a:pt x="747" y="473"/>
                    </a:cubicBezTo>
                    <a:close/>
                    <a:moveTo>
                      <a:pt x="577" y="570"/>
                    </a:moveTo>
                    <a:cubicBezTo>
                      <a:pt x="560" y="594"/>
                      <a:pt x="535" y="613"/>
                      <a:pt x="502" y="626"/>
                    </a:cubicBezTo>
                    <a:cubicBezTo>
                      <a:pt x="470" y="640"/>
                      <a:pt x="432" y="646"/>
                      <a:pt x="388" y="646"/>
                    </a:cubicBezTo>
                    <a:cubicBezTo>
                      <a:pt x="335" y="646"/>
                      <a:pt x="291" y="637"/>
                      <a:pt x="256" y="619"/>
                    </a:cubicBezTo>
                    <a:cubicBezTo>
                      <a:pt x="232" y="605"/>
                      <a:pt x="211" y="587"/>
                      <a:pt x="196" y="565"/>
                    </a:cubicBezTo>
                    <a:cubicBezTo>
                      <a:pt x="180" y="543"/>
                      <a:pt x="172" y="520"/>
                      <a:pt x="172" y="499"/>
                    </a:cubicBezTo>
                    <a:cubicBezTo>
                      <a:pt x="172" y="485"/>
                      <a:pt x="177" y="474"/>
                      <a:pt x="188" y="464"/>
                    </a:cubicBezTo>
                    <a:cubicBezTo>
                      <a:pt x="198" y="455"/>
                      <a:pt x="211" y="450"/>
                      <a:pt x="226" y="450"/>
                    </a:cubicBezTo>
                    <a:cubicBezTo>
                      <a:pt x="239" y="450"/>
                      <a:pt x="249" y="454"/>
                      <a:pt x="258" y="461"/>
                    </a:cubicBezTo>
                    <a:cubicBezTo>
                      <a:pt x="267" y="468"/>
                      <a:pt x="274" y="479"/>
                      <a:pt x="280" y="493"/>
                    </a:cubicBezTo>
                    <a:cubicBezTo>
                      <a:pt x="286" y="508"/>
                      <a:pt x="293" y="520"/>
                      <a:pt x="301" y="530"/>
                    </a:cubicBezTo>
                    <a:cubicBezTo>
                      <a:pt x="308" y="540"/>
                      <a:pt x="318" y="548"/>
                      <a:pt x="332" y="554"/>
                    </a:cubicBezTo>
                    <a:cubicBezTo>
                      <a:pt x="345" y="560"/>
                      <a:pt x="363" y="563"/>
                      <a:pt x="385" y="563"/>
                    </a:cubicBezTo>
                    <a:cubicBezTo>
                      <a:pt x="415" y="563"/>
                      <a:pt x="440" y="557"/>
                      <a:pt x="459" y="544"/>
                    </a:cubicBezTo>
                    <a:cubicBezTo>
                      <a:pt x="477" y="532"/>
                      <a:pt x="486" y="517"/>
                      <a:pt x="486" y="498"/>
                    </a:cubicBezTo>
                    <a:cubicBezTo>
                      <a:pt x="486" y="484"/>
                      <a:pt x="481" y="472"/>
                      <a:pt x="472" y="463"/>
                    </a:cubicBezTo>
                    <a:cubicBezTo>
                      <a:pt x="462" y="454"/>
                      <a:pt x="449" y="447"/>
                      <a:pt x="433" y="442"/>
                    </a:cubicBezTo>
                    <a:cubicBezTo>
                      <a:pt x="416" y="437"/>
                      <a:pt x="393" y="431"/>
                      <a:pt x="365" y="425"/>
                    </a:cubicBezTo>
                    <a:cubicBezTo>
                      <a:pt x="327" y="417"/>
                      <a:pt x="295" y="407"/>
                      <a:pt x="269" y="396"/>
                    </a:cubicBezTo>
                    <a:cubicBezTo>
                      <a:pt x="243" y="385"/>
                      <a:pt x="222" y="370"/>
                      <a:pt x="206" y="350"/>
                    </a:cubicBezTo>
                    <a:cubicBezTo>
                      <a:pt x="190" y="331"/>
                      <a:pt x="182" y="306"/>
                      <a:pt x="182" y="277"/>
                    </a:cubicBezTo>
                    <a:cubicBezTo>
                      <a:pt x="182" y="249"/>
                      <a:pt x="191" y="224"/>
                      <a:pt x="207" y="202"/>
                    </a:cubicBezTo>
                    <a:cubicBezTo>
                      <a:pt x="224" y="181"/>
                      <a:pt x="248" y="164"/>
                      <a:pt x="279" y="153"/>
                    </a:cubicBezTo>
                    <a:cubicBezTo>
                      <a:pt x="309" y="142"/>
                      <a:pt x="345" y="136"/>
                      <a:pt x="386" y="136"/>
                    </a:cubicBezTo>
                    <a:cubicBezTo>
                      <a:pt x="419" y="136"/>
                      <a:pt x="448" y="140"/>
                      <a:pt x="472" y="147"/>
                    </a:cubicBezTo>
                    <a:cubicBezTo>
                      <a:pt x="496" y="155"/>
                      <a:pt x="516" y="165"/>
                      <a:pt x="532" y="178"/>
                    </a:cubicBezTo>
                    <a:cubicBezTo>
                      <a:pt x="549" y="190"/>
                      <a:pt x="561" y="204"/>
                      <a:pt x="568" y="218"/>
                    </a:cubicBezTo>
                    <a:cubicBezTo>
                      <a:pt x="576" y="232"/>
                      <a:pt x="580" y="246"/>
                      <a:pt x="580" y="259"/>
                    </a:cubicBezTo>
                    <a:cubicBezTo>
                      <a:pt x="580" y="273"/>
                      <a:pt x="575" y="284"/>
                      <a:pt x="565" y="295"/>
                    </a:cubicBezTo>
                    <a:cubicBezTo>
                      <a:pt x="555" y="305"/>
                      <a:pt x="542" y="311"/>
                      <a:pt x="527" y="311"/>
                    </a:cubicBezTo>
                    <a:cubicBezTo>
                      <a:pt x="513" y="311"/>
                      <a:pt x="503" y="307"/>
                      <a:pt x="495" y="301"/>
                    </a:cubicBezTo>
                    <a:cubicBezTo>
                      <a:pt x="488" y="295"/>
                      <a:pt x="481" y="285"/>
                      <a:pt x="473" y="272"/>
                    </a:cubicBezTo>
                    <a:cubicBezTo>
                      <a:pt x="464" y="254"/>
                      <a:pt x="453" y="241"/>
                      <a:pt x="440" y="231"/>
                    </a:cubicBezTo>
                    <a:cubicBezTo>
                      <a:pt x="428" y="221"/>
                      <a:pt x="407" y="217"/>
                      <a:pt x="379" y="217"/>
                    </a:cubicBezTo>
                    <a:cubicBezTo>
                      <a:pt x="353" y="217"/>
                      <a:pt x="331" y="222"/>
                      <a:pt x="316" y="232"/>
                    </a:cubicBezTo>
                    <a:cubicBezTo>
                      <a:pt x="300" y="242"/>
                      <a:pt x="293" y="254"/>
                      <a:pt x="293" y="268"/>
                    </a:cubicBezTo>
                    <a:cubicBezTo>
                      <a:pt x="293" y="276"/>
                      <a:pt x="295" y="283"/>
                      <a:pt x="300" y="289"/>
                    </a:cubicBezTo>
                    <a:cubicBezTo>
                      <a:pt x="305" y="295"/>
                      <a:pt x="313" y="301"/>
                      <a:pt x="322" y="306"/>
                    </a:cubicBezTo>
                    <a:cubicBezTo>
                      <a:pt x="332" y="310"/>
                      <a:pt x="342" y="314"/>
                      <a:pt x="352" y="317"/>
                    </a:cubicBezTo>
                    <a:cubicBezTo>
                      <a:pt x="362" y="320"/>
                      <a:pt x="379" y="324"/>
                      <a:pt x="402" y="329"/>
                    </a:cubicBezTo>
                    <a:cubicBezTo>
                      <a:pt x="432" y="336"/>
                      <a:pt x="459" y="343"/>
                      <a:pt x="483" y="351"/>
                    </a:cubicBezTo>
                    <a:cubicBezTo>
                      <a:pt x="508" y="359"/>
                      <a:pt x="529" y="368"/>
                      <a:pt x="546" y="379"/>
                    </a:cubicBezTo>
                    <a:cubicBezTo>
                      <a:pt x="564" y="391"/>
                      <a:pt x="578" y="406"/>
                      <a:pt x="588" y="423"/>
                    </a:cubicBezTo>
                    <a:cubicBezTo>
                      <a:pt x="598" y="441"/>
                      <a:pt x="603" y="462"/>
                      <a:pt x="603" y="488"/>
                    </a:cubicBezTo>
                    <a:cubicBezTo>
                      <a:pt x="603" y="518"/>
                      <a:pt x="594" y="545"/>
                      <a:pt x="577" y="57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11" name="Rectangle 18"/>
            <p:cNvSpPr/>
            <p:nvPr/>
          </p:nvSpPr>
          <p:spPr bwMode="auto">
            <a:xfrm>
              <a:off x="9304233" y="3459879"/>
              <a:ext cx="686760" cy="2932985"/>
            </a:xfrm>
            <a:prstGeom prst="rect">
              <a:avLst/>
            </a:prstGeom>
            <a:solidFill>
              <a:schemeClr val="accent1"/>
            </a:solidFill>
            <a:ln w="19050">
              <a:solidFill>
                <a:schemeClr val="tx1">
                  <a:lumMod val="75000"/>
                </a:schemeClr>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3274" tIns="46637" rIns="93274" bIns="46637" numCol="1" rtlCol="0" anchor="t" anchorCtr="0" compatLnSpc="1">
              <a:prstTxWarp prst="textNoShape">
                <a:avLst/>
              </a:prstTxWarp>
            </a:bodyPr>
            <a:lstStyle/>
            <a:p>
              <a:pPr algn="ctr" defTabSz="932472" fontAlgn="base">
                <a:spcBef>
                  <a:spcPct val="0"/>
                </a:spcBef>
                <a:spcAft>
                  <a:spcPct val="0"/>
                </a:spcAft>
              </a:pPr>
              <a:r>
                <a:rPr lang="en-US" sz="3200" dirty="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sp>
          <p:nvSpPr>
            <p:cNvPr id="112" name="Rectangle 19"/>
            <p:cNvSpPr/>
            <p:nvPr/>
          </p:nvSpPr>
          <p:spPr bwMode="auto">
            <a:xfrm>
              <a:off x="3171033" y="3459879"/>
              <a:ext cx="686760" cy="2932985"/>
            </a:xfrm>
            <a:prstGeom prst="rect">
              <a:avLst/>
            </a:prstGeom>
            <a:solidFill>
              <a:schemeClr val="accent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a:gradFill>
                    <a:gsLst>
                      <a:gs pos="0">
                        <a:srgbClr val="FFFFFF"/>
                      </a:gs>
                      <a:gs pos="100000">
                        <a:srgbClr val="FFFFFF"/>
                      </a:gs>
                    </a:gsLst>
                    <a:lin ang="5400000" scaled="0"/>
                  </a:gradFill>
                </a:rPr>
                <a:t>Outlook</a:t>
              </a:r>
            </a:p>
          </p:txBody>
        </p:sp>
        <p:sp>
          <p:nvSpPr>
            <p:cNvPr id="113" name="Rectangle 42"/>
            <p:cNvSpPr/>
            <p:nvPr/>
          </p:nvSpPr>
          <p:spPr bwMode="auto">
            <a:xfrm>
              <a:off x="3937683" y="3459879"/>
              <a:ext cx="686760" cy="2932985"/>
            </a:xfrm>
            <a:prstGeom prst="rect">
              <a:avLst/>
            </a:prstGeom>
            <a:solidFill>
              <a:schemeClr val="accent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smtClean="0">
                  <a:gradFill>
                    <a:gsLst>
                      <a:gs pos="0">
                        <a:srgbClr val="FFFFFF"/>
                      </a:gs>
                      <a:gs pos="100000">
                        <a:srgbClr val="FFFFFF"/>
                      </a:gs>
                    </a:gsLst>
                    <a:lin ang="5400000" scaled="0"/>
                  </a:gradFill>
                </a:rPr>
                <a:t>OneDrive</a:t>
              </a:r>
              <a:endParaRPr lang="en-US" sz="1600" dirty="0">
                <a:gradFill>
                  <a:gsLst>
                    <a:gs pos="0">
                      <a:srgbClr val="FFFFFF"/>
                    </a:gs>
                    <a:gs pos="100000">
                      <a:srgbClr val="FFFFFF"/>
                    </a:gs>
                  </a:gsLst>
                  <a:lin ang="5400000" scaled="0"/>
                </a:gradFill>
              </a:endParaRPr>
            </a:p>
          </p:txBody>
        </p:sp>
        <p:sp>
          <p:nvSpPr>
            <p:cNvPr id="117" name="Rectangle 54"/>
            <p:cNvSpPr/>
            <p:nvPr/>
          </p:nvSpPr>
          <p:spPr bwMode="auto">
            <a:xfrm>
              <a:off x="5470983" y="3459879"/>
              <a:ext cx="686760" cy="2932985"/>
            </a:xfrm>
            <a:prstGeom prst="rect">
              <a:avLst/>
            </a:prstGeom>
            <a:solidFill>
              <a:schemeClr val="accent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smtClean="0">
                  <a:gradFill>
                    <a:gsLst>
                      <a:gs pos="0">
                        <a:srgbClr val="FFFFFF"/>
                      </a:gs>
                      <a:gs pos="100000">
                        <a:srgbClr val="FFFFFF"/>
                      </a:gs>
                    </a:gsLst>
                    <a:lin ang="5400000" scaled="0"/>
                  </a:gradFill>
                </a:rPr>
                <a:t>Calendar</a:t>
              </a:r>
              <a:endParaRPr lang="en-US" sz="1600" dirty="0">
                <a:gradFill>
                  <a:gsLst>
                    <a:gs pos="0">
                      <a:srgbClr val="FFFFFF"/>
                    </a:gs>
                    <a:gs pos="100000">
                      <a:srgbClr val="FFFFFF"/>
                    </a:gs>
                  </a:gsLst>
                  <a:lin ang="5400000" scaled="0"/>
                </a:gradFill>
              </a:endParaRPr>
            </a:p>
          </p:txBody>
        </p:sp>
        <p:sp>
          <p:nvSpPr>
            <p:cNvPr id="119" name="Rectangle 46"/>
            <p:cNvSpPr/>
            <p:nvPr/>
          </p:nvSpPr>
          <p:spPr bwMode="auto">
            <a:xfrm>
              <a:off x="4704333" y="3459879"/>
              <a:ext cx="686760" cy="2932985"/>
            </a:xfrm>
            <a:prstGeom prst="rect">
              <a:avLst/>
            </a:prstGeom>
            <a:solidFill>
              <a:schemeClr val="accent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smtClean="0">
                  <a:gradFill>
                    <a:gsLst>
                      <a:gs pos="0">
                        <a:srgbClr val="FFFFFF"/>
                      </a:gs>
                      <a:gs pos="100000">
                        <a:srgbClr val="FFFFFF"/>
                      </a:gs>
                    </a:gsLst>
                    <a:lin ang="5400000" scaled="0"/>
                  </a:gradFill>
                </a:rPr>
                <a:t>OneNote</a:t>
              </a:r>
              <a:endParaRPr lang="en-US" sz="1600" dirty="0">
                <a:gradFill>
                  <a:gsLst>
                    <a:gs pos="0">
                      <a:srgbClr val="FFFFFF"/>
                    </a:gs>
                    <a:gs pos="100000">
                      <a:srgbClr val="FFFFFF"/>
                    </a:gs>
                  </a:gsLst>
                  <a:lin ang="5400000" scaled="0"/>
                </a:gradFill>
              </a:endParaRPr>
            </a:p>
          </p:txBody>
        </p:sp>
        <p:sp>
          <p:nvSpPr>
            <p:cNvPr id="100" name="Freeform 22"/>
            <p:cNvSpPr>
              <a:spLocks noChangeAspect="1" noEditPoints="1"/>
            </p:cNvSpPr>
            <p:nvPr/>
          </p:nvSpPr>
          <p:spPr bwMode="black">
            <a:xfrm>
              <a:off x="4082321" y="3626642"/>
              <a:ext cx="433049" cy="270189"/>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6" name="Group 25"/>
            <p:cNvGrpSpPr/>
            <p:nvPr/>
          </p:nvGrpSpPr>
          <p:grpSpPr>
            <a:xfrm>
              <a:off x="8537583" y="3459879"/>
              <a:ext cx="686760" cy="2932985"/>
              <a:chOff x="7465339" y="3394474"/>
              <a:chExt cx="686760" cy="2932985"/>
            </a:xfrm>
            <a:solidFill>
              <a:schemeClr val="accent2"/>
            </a:solidFill>
          </p:grpSpPr>
          <p:sp>
            <p:nvSpPr>
              <p:cNvPr id="114" name="Rectangle 60"/>
              <p:cNvSpPr/>
              <p:nvPr/>
            </p:nvSpPr>
            <p:spPr bwMode="auto">
              <a:xfrm>
                <a:off x="7465339" y="3394474"/>
                <a:ext cx="686760" cy="2932985"/>
              </a:xfrm>
              <a:prstGeom prst="rect">
                <a:avLst/>
              </a:prstGeom>
              <a:solidFill>
                <a:schemeClr val="accent1"/>
              </a:solidFill>
              <a:ln w="19050">
                <a:solidFill>
                  <a:schemeClr val="tx1">
                    <a:lumMod val="75000"/>
                  </a:schemeClr>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smtClean="0">
                    <a:gradFill>
                      <a:gsLst>
                        <a:gs pos="0">
                          <a:srgbClr val="FFFFFF"/>
                        </a:gs>
                        <a:gs pos="100000">
                          <a:srgbClr val="FFFFFF"/>
                        </a:gs>
                      </a:gsLst>
                      <a:lin ang="5400000" scaled="0"/>
                    </a:gradFill>
                  </a:rPr>
                  <a:t>Yammer</a:t>
                </a:r>
                <a:endParaRPr lang="en-US" sz="1600" dirty="0">
                  <a:gradFill>
                    <a:gsLst>
                      <a:gs pos="0">
                        <a:srgbClr val="FFFFFF"/>
                      </a:gs>
                      <a:gs pos="100000">
                        <a:srgbClr val="FFFFFF"/>
                      </a:gs>
                    </a:gsLst>
                    <a:lin ang="5400000" scaled="0"/>
                  </a:gradFill>
                </a:endParaRPr>
              </a:p>
            </p:txBody>
          </p:sp>
          <p:sp>
            <p:nvSpPr>
              <p:cNvPr id="101" name="Freeform 5"/>
              <p:cNvSpPr>
                <a:spLocks noChangeAspect="1" noEditPoints="1"/>
              </p:cNvSpPr>
              <p:nvPr/>
            </p:nvSpPr>
            <p:spPr bwMode="black">
              <a:xfrm>
                <a:off x="7658246" y="3569855"/>
                <a:ext cx="343527" cy="289793"/>
              </a:xfrm>
              <a:custGeom>
                <a:avLst/>
                <a:gdLst>
                  <a:gd name="T0" fmla="*/ 202 w 389"/>
                  <a:gd name="T1" fmla="*/ 6 h 328"/>
                  <a:gd name="T2" fmla="*/ 177 w 389"/>
                  <a:gd name="T3" fmla="*/ 18 h 328"/>
                  <a:gd name="T4" fmla="*/ 177 w 389"/>
                  <a:gd name="T5" fmla="*/ 19 h 328"/>
                  <a:gd name="T6" fmla="*/ 177 w 389"/>
                  <a:gd name="T7" fmla="*/ 20 h 328"/>
                  <a:gd name="T8" fmla="*/ 177 w 389"/>
                  <a:gd name="T9" fmla="*/ 20 h 328"/>
                  <a:gd name="T10" fmla="*/ 113 w 389"/>
                  <a:gd name="T11" fmla="*/ 188 h 328"/>
                  <a:gd name="T12" fmla="*/ 112 w 389"/>
                  <a:gd name="T13" fmla="*/ 188 h 328"/>
                  <a:gd name="T14" fmla="*/ 44 w 389"/>
                  <a:gd name="T15" fmla="*/ 17 h 328"/>
                  <a:gd name="T16" fmla="*/ 44 w 389"/>
                  <a:gd name="T17" fmla="*/ 17 h 328"/>
                  <a:gd name="T18" fmla="*/ 43 w 389"/>
                  <a:gd name="T19" fmla="*/ 14 h 328"/>
                  <a:gd name="T20" fmla="*/ 16 w 389"/>
                  <a:gd name="T21" fmla="*/ 4 h 328"/>
                  <a:gd name="T22" fmla="*/ 4 w 389"/>
                  <a:gd name="T23" fmla="*/ 30 h 328"/>
                  <a:gd name="T24" fmla="*/ 90 w 389"/>
                  <a:gd name="T25" fmla="*/ 241 h 328"/>
                  <a:gd name="T26" fmla="*/ 85 w 389"/>
                  <a:gd name="T27" fmla="*/ 252 h 328"/>
                  <a:gd name="T28" fmla="*/ 41 w 389"/>
                  <a:gd name="T29" fmla="*/ 291 h 328"/>
                  <a:gd name="T30" fmla="*/ 29 w 389"/>
                  <a:gd name="T31" fmla="*/ 291 h 328"/>
                  <a:gd name="T32" fmla="*/ 11 w 389"/>
                  <a:gd name="T33" fmla="*/ 304 h 328"/>
                  <a:gd name="T34" fmla="*/ 23 w 389"/>
                  <a:gd name="T35" fmla="*/ 326 h 328"/>
                  <a:gd name="T36" fmla="*/ 44 w 389"/>
                  <a:gd name="T37" fmla="*/ 328 h 328"/>
                  <a:gd name="T38" fmla="*/ 123 w 389"/>
                  <a:gd name="T39" fmla="*/ 260 h 328"/>
                  <a:gd name="T40" fmla="*/ 213 w 389"/>
                  <a:gd name="T41" fmla="*/ 36 h 328"/>
                  <a:gd name="T42" fmla="*/ 215 w 389"/>
                  <a:gd name="T43" fmla="*/ 32 h 328"/>
                  <a:gd name="T44" fmla="*/ 214 w 389"/>
                  <a:gd name="T45" fmla="*/ 32 h 328"/>
                  <a:gd name="T46" fmla="*/ 215 w 389"/>
                  <a:gd name="T47" fmla="*/ 31 h 328"/>
                  <a:gd name="T48" fmla="*/ 202 w 389"/>
                  <a:gd name="T49" fmla="*/ 6 h 328"/>
                  <a:gd name="T50" fmla="*/ 389 w 389"/>
                  <a:gd name="T51" fmla="*/ 169 h 328"/>
                  <a:gd name="T52" fmla="*/ 370 w 389"/>
                  <a:gd name="T53" fmla="*/ 188 h 328"/>
                  <a:gd name="T54" fmla="*/ 254 w 389"/>
                  <a:gd name="T55" fmla="*/ 170 h 328"/>
                  <a:gd name="T56" fmla="*/ 370 w 389"/>
                  <a:gd name="T57" fmla="*/ 149 h 328"/>
                  <a:gd name="T58" fmla="*/ 389 w 389"/>
                  <a:gd name="T59" fmla="*/ 169 h 328"/>
                  <a:gd name="T60" fmla="*/ 342 w 389"/>
                  <a:gd name="T61" fmla="*/ 52 h 328"/>
                  <a:gd name="T62" fmla="*/ 335 w 389"/>
                  <a:gd name="T63" fmla="*/ 78 h 328"/>
                  <a:gd name="T64" fmla="*/ 225 w 389"/>
                  <a:gd name="T65" fmla="*/ 119 h 328"/>
                  <a:gd name="T66" fmla="*/ 316 w 389"/>
                  <a:gd name="T67" fmla="*/ 44 h 328"/>
                  <a:gd name="T68" fmla="*/ 342 w 389"/>
                  <a:gd name="T69" fmla="*/ 52 h 328"/>
                  <a:gd name="T70" fmla="*/ 316 w 389"/>
                  <a:gd name="T71" fmla="*/ 296 h 328"/>
                  <a:gd name="T72" fmla="*/ 225 w 389"/>
                  <a:gd name="T73" fmla="*/ 221 h 328"/>
                  <a:gd name="T74" fmla="*/ 335 w 389"/>
                  <a:gd name="T75" fmla="*/ 262 h 328"/>
                  <a:gd name="T76" fmla="*/ 342 w 389"/>
                  <a:gd name="T77" fmla="*/ 288 h 328"/>
                  <a:gd name="T78" fmla="*/ 316 w 389"/>
                  <a:gd name="T79" fmla="*/ 29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9" h="328">
                    <a:moveTo>
                      <a:pt x="202" y="6"/>
                    </a:moveTo>
                    <a:cubicBezTo>
                      <a:pt x="192" y="3"/>
                      <a:pt x="181" y="8"/>
                      <a:pt x="177" y="18"/>
                    </a:cubicBezTo>
                    <a:cubicBezTo>
                      <a:pt x="177" y="18"/>
                      <a:pt x="177" y="19"/>
                      <a:pt x="177" y="19"/>
                    </a:cubicBezTo>
                    <a:cubicBezTo>
                      <a:pt x="177" y="20"/>
                      <a:pt x="177" y="20"/>
                      <a:pt x="177" y="20"/>
                    </a:cubicBezTo>
                    <a:cubicBezTo>
                      <a:pt x="177" y="20"/>
                      <a:pt x="177" y="20"/>
                      <a:pt x="177" y="20"/>
                    </a:cubicBezTo>
                    <a:cubicBezTo>
                      <a:pt x="170" y="38"/>
                      <a:pt x="113" y="188"/>
                      <a:pt x="113" y="188"/>
                    </a:cubicBezTo>
                    <a:cubicBezTo>
                      <a:pt x="112" y="188"/>
                      <a:pt x="112" y="188"/>
                      <a:pt x="112" y="188"/>
                    </a:cubicBezTo>
                    <a:cubicBezTo>
                      <a:pt x="44" y="17"/>
                      <a:pt x="44" y="17"/>
                      <a:pt x="44" y="17"/>
                    </a:cubicBezTo>
                    <a:cubicBezTo>
                      <a:pt x="44" y="17"/>
                      <a:pt x="44" y="17"/>
                      <a:pt x="44" y="17"/>
                    </a:cubicBezTo>
                    <a:cubicBezTo>
                      <a:pt x="43" y="14"/>
                      <a:pt x="43" y="14"/>
                      <a:pt x="43" y="14"/>
                    </a:cubicBezTo>
                    <a:cubicBezTo>
                      <a:pt x="38" y="5"/>
                      <a:pt x="27" y="0"/>
                      <a:pt x="16" y="4"/>
                    </a:cubicBezTo>
                    <a:cubicBezTo>
                      <a:pt x="6" y="8"/>
                      <a:pt x="0" y="19"/>
                      <a:pt x="4" y="30"/>
                    </a:cubicBezTo>
                    <a:cubicBezTo>
                      <a:pt x="12" y="51"/>
                      <a:pt x="90" y="241"/>
                      <a:pt x="90" y="241"/>
                    </a:cubicBezTo>
                    <a:cubicBezTo>
                      <a:pt x="85" y="252"/>
                      <a:pt x="85" y="252"/>
                      <a:pt x="85" y="252"/>
                    </a:cubicBezTo>
                    <a:cubicBezTo>
                      <a:pt x="77" y="276"/>
                      <a:pt x="67" y="291"/>
                      <a:pt x="41" y="291"/>
                    </a:cubicBezTo>
                    <a:cubicBezTo>
                      <a:pt x="39" y="291"/>
                      <a:pt x="30" y="291"/>
                      <a:pt x="29" y="291"/>
                    </a:cubicBezTo>
                    <a:cubicBezTo>
                      <a:pt x="21" y="290"/>
                      <a:pt x="13" y="296"/>
                      <a:pt x="11" y="304"/>
                    </a:cubicBezTo>
                    <a:cubicBezTo>
                      <a:pt x="8" y="314"/>
                      <a:pt x="14" y="323"/>
                      <a:pt x="23" y="326"/>
                    </a:cubicBezTo>
                    <a:cubicBezTo>
                      <a:pt x="30" y="327"/>
                      <a:pt x="37" y="328"/>
                      <a:pt x="44" y="328"/>
                    </a:cubicBezTo>
                    <a:cubicBezTo>
                      <a:pt x="91" y="328"/>
                      <a:pt x="107" y="300"/>
                      <a:pt x="123" y="260"/>
                    </a:cubicBezTo>
                    <a:cubicBezTo>
                      <a:pt x="123" y="260"/>
                      <a:pt x="209" y="45"/>
                      <a:pt x="213" y="36"/>
                    </a:cubicBezTo>
                    <a:cubicBezTo>
                      <a:pt x="214" y="34"/>
                      <a:pt x="214" y="33"/>
                      <a:pt x="215" y="32"/>
                    </a:cubicBezTo>
                    <a:cubicBezTo>
                      <a:pt x="214" y="32"/>
                      <a:pt x="214" y="32"/>
                      <a:pt x="214" y="32"/>
                    </a:cubicBezTo>
                    <a:cubicBezTo>
                      <a:pt x="215" y="31"/>
                      <a:pt x="215" y="31"/>
                      <a:pt x="215" y="31"/>
                    </a:cubicBezTo>
                    <a:cubicBezTo>
                      <a:pt x="218" y="20"/>
                      <a:pt x="212" y="9"/>
                      <a:pt x="202" y="6"/>
                    </a:cubicBezTo>
                    <a:close/>
                    <a:moveTo>
                      <a:pt x="389" y="169"/>
                    </a:moveTo>
                    <a:cubicBezTo>
                      <a:pt x="389" y="179"/>
                      <a:pt x="381" y="188"/>
                      <a:pt x="370" y="188"/>
                    </a:cubicBezTo>
                    <a:cubicBezTo>
                      <a:pt x="359" y="188"/>
                      <a:pt x="254" y="181"/>
                      <a:pt x="254" y="170"/>
                    </a:cubicBezTo>
                    <a:cubicBezTo>
                      <a:pt x="254" y="159"/>
                      <a:pt x="359" y="149"/>
                      <a:pt x="370" y="149"/>
                    </a:cubicBezTo>
                    <a:cubicBezTo>
                      <a:pt x="381" y="149"/>
                      <a:pt x="389" y="158"/>
                      <a:pt x="389" y="169"/>
                    </a:cubicBezTo>
                    <a:close/>
                    <a:moveTo>
                      <a:pt x="342" y="52"/>
                    </a:moveTo>
                    <a:cubicBezTo>
                      <a:pt x="348" y="61"/>
                      <a:pt x="344" y="73"/>
                      <a:pt x="335" y="78"/>
                    </a:cubicBezTo>
                    <a:cubicBezTo>
                      <a:pt x="326" y="83"/>
                      <a:pt x="231" y="128"/>
                      <a:pt x="225" y="119"/>
                    </a:cubicBezTo>
                    <a:cubicBezTo>
                      <a:pt x="220" y="109"/>
                      <a:pt x="307" y="49"/>
                      <a:pt x="316" y="44"/>
                    </a:cubicBezTo>
                    <a:cubicBezTo>
                      <a:pt x="325" y="39"/>
                      <a:pt x="337" y="42"/>
                      <a:pt x="342" y="52"/>
                    </a:cubicBezTo>
                    <a:close/>
                    <a:moveTo>
                      <a:pt x="316" y="296"/>
                    </a:moveTo>
                    <a:cubicBezTo>
                      <a:pt x="307" y="290"/>
                      <a:pt x="220" y="230"/>
                      <a:pt x="225" y="221"/>
                    </a:cubicBezTo>
                    <a:cubicBezTo>
                      <a:pt x="231" y="212"/>
                      <a:pt x="326" y="256"/>
                      <a:pt x="335" y="262"/>
                    </a:cubicBezTo>
                    <a:cubicBezTo>
                      <a:pt x="344" y="267"/>
                      <a:pt x="348" y="279"/>
                      <a:pt x="342" y="288"/>
                    </a:cubicBezTo>
                    <a:cubicBezTo>
                      <a:pt x="337" y="298"/>
                      <a:pt x="325" y="301"/>
                      <a:pt x="316" y="2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 name="Group 1155"/>
            <p:cNvGrpSpPr/>
            <p:nvPr/>
          </p:nvGrpSpPr>
          <p:grpSpPr>
            <a:xfrm>
              <a:off x="7004283" y="3459879"/>
              <a:ext cx="686760" cy="2932985"/>
              <a:chOff x="8231989" y="3394473"/>
              <a:chExt cx="686760" cy="2932985"/>
            </a:xfrm>
            <a:solidFill>
              <a:schemeClr val="accent2"/>
            </a:solidFill>
          </p:grpSpPr>
          <p:sp>
            <p:nvSpPr>
              <p:cNvPr id="116" name="Rectangle 66"/>
              <p:cNvSpPr/>
              <p:nvPr/>
            </p:nvSpPr>
            <p:spPr bwMode="auto">
              <a:xfrm>
                <a:off x="8231989" y="3394473"/>
                <a:ext cx="686760" cy="2932985"/>
              </a:xfrm>
              <a:prstGeom prst="rect">
                <a:avLst/>
              </a:prstGeom>
              <a:solidFill>
                <a:schemeClr val="accent1"/>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a:gradFill>
                      <a:gsLst>
                        <a:gs pos="0">
                          <a:srgbClr val="FFFFFF"/>
                        </a:gs>
                        <a:gs pos="100000">
                          <a:srgbClr val="FFFFFF"/>
                        </a:gs>
                      </a:gsLst>
                      <a:lin ang="5400000" scaled="0"/>
                    </a:gradFill>
                  </a:rPr>
                  <a:t>Dynamics CRM</a:t>
                </a:r>
              </a:p>
            </p:txBody>
          </p:sp>
          <p:sp>
            <p:nvSpPr>
              <p:cNvPr id="103" name="Freeform 144"/>
              <p:cNvSpPr>
                <a:spLocks noChangeAspect="1" noEditPoints="1"/>
              </p:cNvSpPr>
              <p:nvPr/>
            </p:nvSpPr>
            <p:spPr bwMode="black">
              <a:xfrm>
                <a:off x="8358199" y="3485352"/>
                <a:ext cx="389247" cy="365678"/>
              </a:xfrm>
              <a:custGeom>
                <a:avLst/>
                <a:gdLst>
                  <a:gd name="T0" fmla="*/ 1091 w 1412"/>
                  <a:gd name="T1" fmla="*/ 240 h 1327"/>
                  <a:gd name="T2" fmla="*/ 1091 w 1412"/>
                  <a:gd name="T3" fmla="*/ 1152 h 1327"/>
                  <a:gd name="T4" fmla="*/ 1048 w 1412"/>
                  <a:gd name="T5" fmla="*/ 1159 h 1327"/>
                  <a:gd name="T6" fmla="*/ 0 w 1412"/>
                  <a:gd name="T7" fmla="*/ 1321 h 1327"/>
                  <a:gd name="T8" fmla="*/ 695 w 1412"/>
                  <a:gd name="T9" fmla="*/ 1074 h 1327"/>
                  <a:gd name="T10" fmla="*/ 715 w 1412"/>
                  <a:gd name="T11" fmla="*/ 1072 h 1327"/>
                  <a:gd name="T12" fmla="*/ 726 w 1412"/>
                  <a:gd name="T13" fmla="*/ 1066 h 1327"/>
                  <a:gd name="T14" fmla="*/ 726 w 1412"/>
                  <a:gd name="T15" fmla="*/ 750 h 1327"/>
                  <a:gd name="T16" fmla="*/ 1061 w 1412"/>
                  <a:gd name="T17" fmla="*/ 230 h 1327"/>
                  <a:gd name="T18" fmla="*/ 1061 w 1412"/>
                  <a:gd name="T19" fmla="*/ 230 h 1327"/>
                  <a:gd name="T20" fmla="*/ 1091 w 1412"/>
                  <a:gd name="T21" fmla="*/ 240 h 1327"/>
                  <a:gd name="T22" fmla="*/ 1390 w 1412"/>
                  <a:gd name="T23" fmla="*/ 450 h 1327"/>
                  <a:gd name="T24" fmla="*/ 1390 w 1412"/>
                  <a:gd name="T25" fmla="*/ 450 h 1327"/>
                  <a:gd name="T26" fmla="*/ 1200 w 1412"/>
                  <a:gd name="T27" fmla="*/ 638 h 1327"/>
                  <a:gd name="T28" fmla="*/ 1117 w 1412"/>
                  <a:gd name="T29" fmla="*/ 714 h 1327"/>
                  <a:gd name="T30" fmla="*/ 1117 w 1412"/>
                  <a:gd name="T31" fmla="*/ 1182 h 1327"/>
                  <a:gd name="T32" fmla="*/ 1088 w 1412"/>
                  <a:gd name="T33" fmla="*/ 1190 h 1327"/>
                  <a:gd name="T34" fmla="*/ 755 w 1412"/>
                  <a:gd name="T35" fmla="*/ 1144 h 1327"/>
                  <a:gd name="T36" fmla="*/ 1 w 1412"/>
                  <a:gd name="T37" fmla="*/ 1321 h 1327"/>
                  <a:gd name="T38" fmla="*/ 11 w 1412"/>
                  <a:gd name="T39" fmla="*/ 1322 h 1327"/>
                  <a:gd name="T40" fmla="*/ 1384 w 1412"/>
                  <a:gd name="T41" fmla="*/ 1327 h 1327"/>
                  <a:gd name="T42" fmla="*/ 1384 w 1412"/>
                  <a:gd name="T43" fmla="*/ 1327 h 1327"/>
                  <a:gd name="T44" fmla="*/ 1412 w 1412"/>
                  <a:gd name="T45" fmla="*/ 1317 h 1327"/>
                  <a:gd name="T46" fmla="*/ 1412 w 1412"/>
                  <a:gd name="T47" fmla="*/ 462 h 1327"/>
                  <a:gd name="T48" fmla="*/ 1390 w 1412"/>
                  <a:gd name="T49" fmla="*/ 450 h 1327"/>
                  <a:gd name="T50" fmla="*/ 700 w 1412"/>
                  <a:gd name="T51" fmla="*/ 9 h 1327"/>
                  <a:gd name="T52" fmla="*/ 666 w 1412"/>
                  <a:gd name="T53" fmla="*/ 0 h 1327"/>
                  <a:gd name="T54" fmla="*/ 666 w 1412"/>
                  <a:gd name="T55" fmla="*/ 0 h 1327"/>
                  <a:gd name="T56" fmla="*/ 666 w 1412"/>
                  <a:gd name="T57" fmla="*/ 0 h 1327"/>
                  <a:gd name="T58" fmla="*/ 665 w 1412"/>
                  <a:gd name="T59" fmla="*/ 0 h 1327"/>
                  <a:gd name="T60" fmla="*/ 665 w 1412"/>
                  <a:gd name="T61" fmla="*/ 4 h 1327"/>
                  <a:gd name="T62" fmla="*/ 464 w 1412"/>
                  <a:gd name="T63" fmla="*/ 568 h 1327"/>
                  <a:gd name="T64" fmla="*/ 0 w 1412"/>
                  <a:gd name="T65" fmla="*/ 1215 h 1327"/>
                  <a:gd name="T66" fmla="*/ 0 w 1412"/>
                  <a:gd name="T67" fmla="*/ 1321 h 1327"/>
                  <a:gd name="T68" fmla="*/ 661 w 1412"/>
                  <a:gd name="T69" fmla="*/ 1053 h 1327"/>
                  <a:gd name="T70" fmla="*/ 676 w 1412"/>
                  <a:gd name="T71" fmla="*/ 1052 h 1327"/>
                  <a:gd name="T72" fmla="*/ 700 w 1412"/>
                  <a:gd name="T73" fmla="*/ 1044 h 1327"/>
                  <a:gd name="T74" fmla="*/ 700 w 1412"/>
                  <a:gd name="T75" fmla="*/ 9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2" h="1327">
                    <a:moveTo>
                      <a:pt x="1091" y="240"/>
                    </a:moveTo>
                    <a:cubicBezTo>
                      <a:pt x="1091" y="1152"/>
                      <a:pt x="1091" y="1152"/>
                      <a:pt x="1091" y="1152"/>
                    </a:cubicBezTo>
                    <a:cubicBezTo>
                      <a:pt x="1048" y="1159"/>
                      <a:pt x="1048" y="1159"/>
                      <a:pt x="1048" y="1159"/>
                    </a:cubicBezTo>
                    <a:cubicBezTo>
                      <a:pt x="1047" y="1159"/>
                      <a:pt x="491" y="1018"/>
                      <a:pt x="0" y="1321"/>
                    </a:cubicBezTo>
                    <a:cubicBezTo>
                      <a:pt x="0" y="1321"/>
                      <a:pt x="257" y="1103"/>
                      <a:pt x="695" y="1074"/>
                    </a:cubicBezTo>
                    <a:cubicBezTo>
                      <a:pt x="715" y="1072"/>
                      <a:pt x="715" y="1072"/>
                      <a:pt x="715" y="1072"/>
                    </a:cubicBezTo>
                    <a:cubicBezTo>
                      <a:pt x="726" y="1066"/>
                      <a:pt x="726" y="1066"/>
                      <a:pt x="726" y="1066"/>
                    </a:cubicBezTo>
                    <a:cubicBezTo>
                      <a:pt x="726" y="750"/>
                      <a:pt x="726" y="750"/>
                      <a:pt x="726" y="750"/>
                    </a:cubicBezTo>
                    <a:cubicBezTo>
                      <a:pt x="854" y="620"/>
                      <a:pt x="979" y="433"/>
                      <a:pt x="1061" y="230"/>
                    </a:cubicBezTo>
                    <a:cubicBezTo>
                      <a:pt x="1061" y="230"/>
                      <a:pt x="1061" y="230"/>
                      <a:pt x="1061" y="230"/>
                    </a:cubicBezTo>
                    <a:lnTo>
                      <a:pt x="1091" y="240"/>
                    </a:lnTo>
                    <a:close/>
                    <a:moveTo>
                      <a:pt x="1390" y="450"/>
                    </a:moveTo>
                    <a:cubicBezTo>
                      <a:pt x="1390" y="450"/>
                      <a:pt x="1390" y="450"/>
                      <a:pt x="1390" y="450"/>
                    </a:cubicBezTo>
                    <a:cubicBezTo>
                      <a:pt x="1390" y="450"/>
                      <a:pt x="1342" y="510"/>
                      <a:pt x="1200" y="638"/>
                    </a:cubicBezTo>
                    <a:cubicBezTo>
                      <a:pt x="1167" y="668"/>
                      <a:pt x="1149" y="686"/>
                      <a:pt x="1117" y="714"/>
                    </a:cubicBezTo>
                    <a:cubicBezTo>
                      <a:pt x="1117" y="1182"/>
                      <a:pt x="1117" y="1182"/>
                      <a:pt x="1117" y="1182"/>
                    </a:cubicBezTo>
                    <a:cubicBezTo>
                      <a:pt x="1088" y="1190"/>
                      <a:pt x="1088" y="1190"/>
                      <a:pt x="1088" y="1190"/>
                    </a:cubicBezTo>
                    <a:cubicBezTo>
                      <a:pt x="1088" y="1189"/>
                      <a:pt x="965" y="1150"/>
                      <a:pt x="755" y="1144"/>
                    </a:cubicBezTo>
                    <a:cubicBezTo>
                      <a:pt x="547" y="1137"/>
                      <a:pt x="237" y="1195"/>
                      <a:pt x="1" y="1321"/>
                    </a:cubicBezTo>
                    <a:cubicBezTo>
                      <a:pt x="11" y="1322"/>
                      <a:pt x="11" y="1322"/>
                      <a:pt x="11" y="1322"/>
                    </a:cubicBezTo>
                    <a:cubicBezTo>
                      <a:pt x="11" y="1322"/>
                      <a:pt x="646" y="1074"/>
                      <a:pt x="1384" y="1327"/>
                    </a:cubicBezTo>
                    <a:cubicBezTo>
                      <a:pt x="1384" y="1327"/>
                      <a:pt x="1384" y="1327"/>
                      <a:pt x="1384" y="1327"/>
                    </a:cubicBezTo>
                    <a:cubicBezTo>
                      <a:pt x="1412" y="1317"/>
                      <a:pt x="1412" y="1317"/>
                      <a:pt x="1412" y="1317"/>
                    </a:cubicBezTo>
                    <a:cubicBezTo>
                      <a:pt x="1412" y="462"/>
                      <a:pt x="1412" y="462"/>
                      <a:pt x="1412" y="462"/>
                    </a:cubicBezTo>
                    <a:lnTo>
                      <a:pt x="1390" y="450"/>
                    </a:lnTo>
                    <a:close/>
                    <a:moveTo>
                      <a:pt x="700" y="9"/>
                    </a:moveTo>
                    <a:cubicBezTo>
                      <a:pt x="666" y="0"/>
                      <a:pt x="666" y="0"/>
                      <a:pt x="666" y="0"/>
                    </a:cubicBezTo>
                    <a:cubicBezTo>
                      <a:pt x="666" y="0"/>
                      <a:pt x="666" y="0"/>
                      <a:pt x="666" y="0"/>
                    </a:cubicBezTo>
                    <a:cubicBezTo>
                      <a:pt x="666" y="0"/>
                      <a:pt x="666" y="0"/>
                      <a:pt x="666" y="0"/>
                    </a:cubicBezTo>
                    <a:cubicBezTo>
                      <a:pt x="665" y="0"/>
                      <a:pt x="665" y="0"/>
                      <a:pt x="665" y="0"/>
                    </a:cubicBezTo>
                    <a:cubicBezTo>
                      <a:pt x="665" y="4"/>
                      <a:pt x="665" y="4"/>
                      <a:pt x="665" y="4"/>
                    </a:cubicBezTo>
                    <a:cubicBezTo>
                      <a:pt x="661" y="33"/>
                      <a:pt x="625" y="255"/>
                      <a:pt x="464" y="568"/>
                    </a:cubicBezTo>
                    <a:cubicBezTo>
                      <a:pt x="368" y="753"/>
                      <a:pt x="223" y="984"/>
                      <a:pt x="0" y="1215"/>
                    </a:cubicBezTo>
                    <a:cubicBezTo>
                      <a:pt x="0" y="1321"/>
                      <a:pt x="0" y="1321"/>
                      <a:pt x="0" y="1321"/>
                    </a:cubicBezTo>
                    <a:cubicBezTo>
                      <a:pt x="0" y="1321"/>
                      <a:pt x="237" y="1097"/>
                      <a:pt x="661" y="1053"/>
                    </a:cubicBezTo>
                    <a:cubicBezTo>
                      <a:pt x="676" y="1052"/>
                      <a:pt x="676" y="1052"/>
                      <a:pt x="676" y="1052"/>
                    </a:cubicBezTo>
                    <a:cubicBezTo>
                      <a:pt x="700" y="1044"/>
                      <a:pt x="700" y="1044"/>
                      <a:pt x="700" y="1044"/>
                    </a:cubicBezTo>
                    <a:lnTo>
                      <a:pt x="700" y="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104"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795" y="3573462"/>
              <a:ext cx="434899" cy="434899"/>
            </a:xfrm>
            <a:prstGeom prst="rect">
              <a:avLst/>
            </a:prstGeom>
          </p:spPr>
        </p:pic>
        <p:sp>
          <p:nvSpPr>
            <p:cNvPr id="118" name="Rectangle 72"/>
            <p:cNvSpPr/>
            <p:nvPr/>
          </p:nvSpPr>
          <p:spPr bwMode="auto">
            <a:xfrm>
              <a:off x="7770933" y="3459879"/>
              <a:ext cx="686760" cy="2932985"/>
            </a:xfrm>
            <a:prstGeom prst="rect">
              <a:avLst/>
            </a:prstGeom>
            <a:solidFill>
              <a:schemeClr val="accent1"/>
            </a:solidFill>
            <a:ln w="19050">
              <a:solidFill>
                <a:schemeClr val="tx1">
                  <a:lumMod val="75000"/>
                </a:schemeClr>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vert270" wrap="square" lIns="93274" tIns="640080" rIns="93274" bIns="46637" numCol="1" rtlCol="0" anchor="ctr" anchorCtr="0" compatLnSpc="1">
              <a:prstTxWarp prst="textNoShape">
                <a:avLst/>
              </a:prstTxWarp>
            </a:bodyPr>
            <a:lstStyle/>
            <a:p>
              <a:pPr algn="r" defTabSz="932472" fontAlgn="base">
                <a:spcBef>
                  <a:spcPct val="0"/>
                </a:spcBef>
                <a:spcAft>
                  <a:spcPct val="0"/>
                </a:spcAft>
              </a:pPr>
              <a:r>
                <a:rPr lang="en-US" sz="1600" dirty="0" smtClean="0">
                  <a:gradFill>
                    <a:gsLst>
                      <a:gs pos="0">
                        <a:srgbClr val="FFFFFF"/>
                      </a:gs>
                      <a:gs pos="100000">
                        <a:srgbClr val="FFFFFF"/>
                      </a:gs>
                    </a:gsLst>
                    <a:lin ang="5400000" scaled="0"/>
                  </a:gradFill>
                </a:rPr>
                <a:t>Delve</a:t>
              </a:r>
              <a:endParaRPr lang="en-US" sz="1600" dirty="0">
                <a:gradFill>
                  <a:gsLst>
                    <a:gs pos="0">
                      <a:srgbClr val="FFFFFF"/>
                    </a:gs>
                    <a:gs pos="100000">
                      <a:srgbClr val="FFFFFF"/>
                    </a:gs>
                  </a:gsLst>
                  <a:lin ang="5400000" scaled="0"/>
                </a:gradFill>
              </a:endParaRPr>
            </a:p>
          </p:txBody>
        </p:sp>
        <p:pic>
          <p:nvPicPr>
            <p:cNvPr id="106"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186" y="3556537"/>
              <a:ext cx="430917" cy="410397"/>
            </a:xfrm>
            <a:prstGeom prst="rect">
              <a:avLst/>
            </a:prstGeom>
          </p:spPr>
        </p:pic>
        <p:pic>
          <p:nvPicPr>
            <p:cNvPr id="107" name="Picture 11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879" y="3547241"/>
              <a:ext cx="486918" cy="457200"/>
            </a:xfrm>
            <a:prstGeom prst="rect">
              <a:avLst/>
            </a:prstGeom>
          </p:spPr>
        </p:pic>
        <p:pic>
          <p:nvPicPr>
            <p:cNvPr id="67"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6735" y="3557050"/>
              <a:ext cx="409372" cy="409372"/>
            </a:xfrm>
            <a:prstGeom prst="rect">
              <a:avLst/>
            </a:prstGeom>
          </p:spPr>
        </p:pic>
      </p:grpSp>
      <p:sp>
        <p:nvSpPr>
          <p:cNvPr id="99" name="Rounded Rectangle 23"/>
          <p:cNvSpPr/>
          <p:nvPr/>
        </p:nvSpPr>
        <p:spPr bwMode="auto">
          <a:xfrm>
            <a:off x="2907381" y="2430462"/>
            <a:ext cx="6819960" cy="929977"/>
          </a:xfrm>
          <a:prstGeom prst="roundRect">
            <a:avLst/>
          </a:prstGeom>
          <a:solidFill>
            <a:srgbClr val="505050"/>
          </a:solidFill>
          <a:ln w="38100">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800" dirty="0">
              <a:gradFill>
                <a:gsLst>
                  <a:gs pos="0">
                    <a:srgbClr val="FFFFFF"/>
                  </a:gs>
                  <a:gs pos="100000">
                    <a:srgbClr val="FFFFFF"/>
                  </a:gs>
                </a:gsLst>
                <a:lin ang="5400000" scaled="0"/>
              </a:gradFill>
            </a:endParaRPr>
          </a:p>
        </p:txBody>
      </p:sp>
      <p:grpSp>
        <p:nvGrpSpPr>
          <p:cNvPr id="108" name="Group 1169"/>
          <p:cNvGrpSpPr/>
          <p:nvPr/>
        </p:nvGrpSpPr>
        <p:grpSpPr>
          <a:xfrm>
            <a:off x="4522850" y="2671644"/>
            <a:ext cx="3735588" cy="523220"/>
            <a:chOff x="4558694" y="2774161"/>
            <a:chExt cx="3735588" cy="523220"/>
          </a:xfrm>
        </p:grpSpPr>
        <p:pic>
          <p:nvPicPr>
            <p:cNvPr id="109" name="Picture 11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8694" y="2778333"/>
              <a:ext cx="627505" cy="514876"/>
            </a:xfrm>
            <a:prstGeom prst="rect">
              <a:avLst/>
            </a:prstGeom>
          </p:spPr>
        </p:pic>
        <p:sp>
          <p:nvSpPr>
            <p:cNvPr id="110" name="Rectangle 1171"/>
            <p:cNvSpPr/>
            <p:nvPr/>
          </p:nvSpPr>
          <p:spPr>
            <a:xfrm>
              <a:off x="5253000" y="2774161"/>
              <a:ext cx="3041282" cy="523220"/>
            </a:xfrm>
            <a:prstGeom prst="rect">
              <a:avLst/>
            </a:prstGeom>
          </p:spPr>
          <p:txBody>
            <a:bodyPr wrap="none">
              <a:spAutoFit/>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Office 365 Groups</a:t>
              </a:r>
            </a:p>
          </p:txBody>
        </p:sp>
      </p:grpSp>
    </p:spTree>
    <p:extLst>
      <p:ext uri="{BB962C8B-B14F-4D97-AF65-F5344CB8AC3E}">
        <p14:creationId xmlns:p14="http://schemas.microsoft.com/office/powerpoint/2010/main" val="8432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156"/>
                                        </p:tgtEl>
                                        <p:attrNameLst>
                                          <p:attrName>style.visibility</p:attrName>
                                        </p:attrNameLst>
                                      </p:cBhvr>
                                      <p:to>
                                        <p:strVal val="visible"/>
                                      </p:to>
                                    </p:set>
                                    <p:animEffect transition="in" filter="fade">
                                      <p:cBhvr>
                                        <p:cTn id="7" dur="500"/>
                                        <p:tgtEl>
                                          <p:spTgt spid="1156"/>
                                        </p:tgtEl>
                                      </p:cBhvr>
                                    </p:animEffect>
                                  </p:childTnLst>
                                </p:cTn>
                              </p:par>
                              <p:par>
                                <p:cTn id="8" presetID="42" presetClass="path" presetSubtype="0" accel="50000" decel="50000" fill="hold" nodeType="withEffect">
                                  <p:stCondLst>
                                    <p:cond delay="300"/>
                                  </p:stCondLst>
                                  <p:childTnLst>
                                    <p:animMotion origin="layout" path="M 1.28925E-6 -2.11076E-6 L 0.03536 -2.11076E-6 " pathEditMode="relative" rAng="0" ptsTypes="AA">
                                      <p:cBhvr>
                                        <p:cTn id="9" dur="750" spd="-100000" fill="hold"/>
                                        <p:tgtEl>
                                          <p:spTgt spid="1156"/>
                                        </p:tgtEl>
                                        <p:attrNameLst>
                                          <p:attrName>ppt_x</p:attrName>
                                          <p:attrName>ppt_y</p:attrName>
                                        </p:attrNameLst>
                                      </p:cBhvr>
                                      <p:rCtr x="1762" y="0"/>
                                    </p:animMotion>
                                  </p:childTnLst>
                                </p:cTn>
                              </p:par>
                              <p:par>
                                <p:cTn id="10" presetID="10" presetClass="entr" presetSubtype="0" fill="hold" nodeType="withEffect">
                                  <p:stCondLst>
                                    <p:cond delay="300"/>
                                  </p:stCondLst>
                                  <p:childTnLst>
                                    <p:set>
                                      <p:cBhvr>
                                        <p:cTn id="11" dur="1" fill="hold">
                                          <p:stCondLst>
                                            <p:cond delay="0"/>
                                          </p:stCondLst>
                                        </p:cTn>
                                        <p:tgtEl>
                                          <p:spTgt spid="1157"/>
                                        </p:tgtEl>
                                        <p:attrNameLst>
                                          <p:attrName>style.visibility</p:attrName>
                                        </p:attrNameLst>
                                      </p:cBhvr>
                                      <p:to>
                                        <p:strVal val="visible"/>
                                      </p:to>
                                    </p:set>
                                    <p:animEffect transition="in" filter="fade">
                                      <p:cBhvr>
                                        <p:cTn id="12" dur="500"/>
                                        <p:tgtEl>
                                          <p:spTgt spid="1157"/>
                                        </p:tgtEl>
                                      </p:cBhvr>
                                    </p:animEffect>
                                  </p:childTnLst>
                                </p:cTn>
                              </p:par>
                              <p:par>
                                <p:cTn id="13" presetID="42" presetClass="path" presetSubtype="0" accel="50000" decel="50000" fill="hold" nodeType="withEffect">
                                  <p:stCondLst>
                                    <p:cond delay="300"/>
                                  </p:stCondLst>
                                  <p:childTnLst>
                                    <p:animMotion origin="layout" path="M -2.22619E-6 2.7054E-6 L -0.06101 -0.00068 " pathEditMode="relative" rAng="0" ptsTypes="AA">
                                      <p:cBhvr>
                                        <p:cTn id="14" dur="750" spd="-100000" fill="hold"/>
                                        <p:tgtEl>
                                          <p:spTgt spid="1157"/>
                                        </p:tgtEl>
                                        <p:attrNameLst>
                                          <p:attrName>ppt_x</p:attrName>
                                          <p:attrName>ppt_y</p:attrName>
                                        </p:attrNameLst>
                                      </p:cBhvr>
                                      <p:rCtr x="-3051" y="-45"/>
                                    </p:animMotion>
                                  </p:childTnLst>
                                </p:cTn>
                              </p:par>
                            </p:childTnLst>
                          </p:cTn>
                        </p:par>
                        <p:par>
                          <p:cTn id="15" fill="hold">
                            <p:stCondLst>
                              <p:cond delay="1050"/>
                            </p:stCondLst>
                            <p:childTnLst>
                              <p:par>
                                <p:cTn id="16" presetID="10" presetClass="entr" presetSubtype="0" fill="hold" nodeType="afterEffect">
                                  <p:stCondLst>
                                    <p:cond delay="200"/>
                                  </p:stCondLst>
                                  <p:childTnLst>
                                    <p:set>
                                      <p:cBhvr>
                                        <p:cTn id="17" dur="1" fill="hold">
                                          <p:stCondLst>
                                            <p:cond delay="0"/>
                                          </p:stCondLst>
                                        </p:cTn>
                                        <p:tgtEl>
                                          <p:spTgt spid="1158"/>
                                        </p:tgtEl>
                                        <p:attrNameLst>
                                          <p:attrName>style.visibility</p:attrName>
                                        </p:attrNameLst>
                                      </p:cBhvr>
                                      <p:to>
                                        <p:strVal val="visible"/>
                                      </p:to>
                                    </p:set>
                                    <p:animEffect transition="in" filter="fade">
                                      <p:cBhvr>
                                        <p:cTn id="18" dur="750"/>
                                        <p:tgtEl>
                                          <p:spTgt spid="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3127" y="1162720"/>
            <a:ext cx="12248216" cy="568734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917" y="1162720"/>
            <a:ext cx="4138427" cy="2486942"/>
          </a:xfrm>
          <a:prstGeom prst="rect">
            <a:avLst/>
          </a:prstGeom>
        </p:spPr>
      </p:pic>
      <p:grpSp>
        <p:nvGrpSpPr>
          <p:cNvPr id="6" name="Group 5"/>
          <p:cNvGrpSpPr/>
          <p:nvPr/>
        </p:nvGrpSpPr>
        <p:grpSpPr>
          <a:xfrm>
            <a:off x="7476344" y="1325476"/>
            <a:ext cx="2524125" cy="1556049"/>
            <a:chOff x="6794301" y="1084248"/>
            <a:chExt cx="2524125" cy="1556049"/>
          </a:xfrm>
        </p:grpSpPr>
        <p:pic>
          <p:nvPicPr>
            <p:cNvPr id="7" name="Picture 5"/>
            <p:cNvPicPr>
              <a:picLocks noChangeAspect="1"/>
            </p:cNvPicPr>
            <p:nvPr/>
          </p:nvPicPr>
          <p:blipFill>
            <a:blip r:embed="rId3"/>
            <a:stretch>
              <a:fillRect/>
            </a:stretch>
          </p:blipFill>
          <p:spPr>
            <a:xfrm>
              <a:off x="6794301" y="1084248"/>
              <a:ext cx="2524125" cy="1556049"/>
            </a:xfrm>
            <a:prstGeom prst="rect">
              <a:avLst/>
            </a:prstGeom>
          </p:spPr>
        </p:pic>
        <p:sp>
          <p:nvSpPr>
            <p:cNvPr id="8" name="TextBox 12"/>
            <p:cNvSpPr txBox="1"/>
            <p:nvPr/>
          </p:nvSpPr>
          <p:spPr>
            <a:xfrm>
              <a:off x="6940239" y="1382140"/>
              <a:ext cx="2232248" cy="1071062"/>
            </a:xfrm>
            <a:prstGeom prst="rect">
              <a:avLst/>
            </a:prstGeom>
            <a:solidFill>
              <a:srgbClr val="FFFFFF">
                <a:alpha val="74000"/>
              </a:srgbClr>
            </a:solidFill>
          </p:spPr>
          <p:txBody>
            <a:bodyPr wrap="square" lIns="182880" tIns="146304" rIns="182880" bIns="146304" rtlCol="0">
              <a:spAutoFit/>
            </a:bodyPr>
            <a:lstStyle/>
            <a:p>
              <a:pPr algn="ctr">
                <a:lnSpc>
                  <a:spcPct val="90000"/>
                </a:lnSpc>
                <a:spcAft>
                  <a:spcPts val="600"/>
                </a:spcAft>
              </a:pPr>
              <a:r>
                <a:rPr lang="nb-NO" sz="2800" dirty="0" smtClean="0">
                  <a:gradFill>
                    <a:gsLst>
                      <a:gs pos="2917">
                        <a:srgbClr val="404040"/>
                      </a:gs>
                      <a:gs pos="30000">
                        <a:srgbClr val="404040"/>
                      </a:gs>
                    </a:gsLst>
                    <a:lin ang="5400000" scaled="0"/>
                  </a:gradFill>
                </a:rPr>
                <a:t>Your </a:t>
              </a:r>
              <a:br>
                <a:rPr lang="nb-NO" sz="2800" dirty="0" smtClean="0">
                  <a:gradFill>
                    <a:gsLst>
                      <a:gs pos="2917">
                        <a:srgbClr val="404040"/>
                      </a:gs>
                      <a:gs pos="30000">
                        <a:srgbClr val="404040"/>
                      </a:gs>
                    </a:gsLst>
                    <a:lin ang="5400000" scaled="0"/>
                  </a:gradFill>
                </a:rPr>
              </a:br>
              <a:r>
                <a:rPr lang="nb-NO" sz="2800" dirty="0" smtClean="0">
                  <a:gradFill>
                    <a:gsLst>
                      <a:gs pos="2917">
                        <a:srgbClr val="404040"/>
                      </a:gs>
                      <a:gs pos="30000">
                        <a:srgbClr val="404040"/>
                      </a:gs>
                    </a:gsLst>
                    <a:lin ang="5400000" scaled="0"/>
                  </a:gradFill>
                </a:rPr>
                <a:t>App</a:t>
              </a:r>
            </a:p>
          </p:txBody>
        </p:sp>
      </p:grpSp>
      <p:sp>
        <p:nvSpPr>
          <p:cNvPr id="3" name="Title 2"/>
          <p:cNvSpPr>
            <a:spLocks noGrp="1"/>
          </p:cNvSpPr>
          <p:nvPr>
            <p:ph type="title"/>
          </p:nvPr>
        </p:nvSpPr>
        <p:spPr/>
        <p:txBody>
          <a:bodyPr/>
          <a:lstStyle/>
          <a:p>
            <a:r>
              <a:rPr lang="en-US" dirty="0" smtClean="0"/>
              <a:t>Office </a:t>
            </a:r>
            <a:r>
              <a:rPr lang="en-US" dirty="0"/>
              <a:t>365 unified </a:t>
            </a:r>
            <a:r>
              <a:rPr lang="en-US" dirty="0" smtClean="0"/>
              <a:t>API (preview)</a:t>
            </a:r>
            <a:endParaRPr lang="en-US" dirty="0"/>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198437" y="3268662"/>
            <a:ext cx="12132906" cy="3581400"/>
          </a:xfrm>
          <a:prstGeom prst="rect">
            <a:avLst/>
          </a:prstGeom>
        </p:spPr>
      </p:pic>
      <p:sp>
        <p:nvSpPr>
          <p:cNvPr id="10" name="Title 5"/>
          <p:cNvSpPr txBox="1">
            <a:spLocks/>
          </p:cNvSpPr>
          <p:nvPr/>
        </p:nvSpPr>
        <p:spPr>
          <a:xfrm>
            <a:off x="1064617" y="3802062"/>
            <a:ext cx="10335220" cy="657703"/>
          </a:xfrm>
          <a:prstGeom prst="rect">
            <a:avLst/>
          </a:prstGeom>
          <a:solidFill>
            <a:srgbClr val="7030A0"/>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solidFill>
                  <a:srgbClr val="FFFFFF"/>
                </a:solidFill>
              </a:rPr>
              <a:t>https://graph.microsoft.com/</a:t>
            </a:r>
          </a:p>
        </p:txBody>
      </p:sp>
      <p:sp>
        <p:nvSpPr>
          <p:cNvPr id="2" name="Rectangle 1"/>
          <p:cNvSpPr/>
          <p:nvPr/>
        </p:nvSpPr>
        <p:spPr bwMode="auto">
          <a:xfrm>
            <a:off x="1646237" y="5097462"/>
            <a:ext cx="1447800" cy="1066800"/>
          </a:xfrm>
          <a:prstGeom prst="rect">
            <a:avLst/>
          </a:prstGeom>
          <a:noFill/>
          <a:ln w="76200">
            <a:solidFill>
              <a:srgbClr val="FFFF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5379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9" y="1212850"/>
            <a:ext cx="11887200" cy="3764107"/>
          </a:xfrm>
        </p:spPr>
        <p:txBody>
          <a:bodyPr/>
          <a:lstStyle/>
          <a:p>
            <a:r>
              <a:rPr lang="en-US" sz="3600" dirty="0" smtClean="0"/>
              <a:t>Permissions</a:t>
            </a:r>
          </a:p>
          <a:p>
            <a:pPr lvl="1"/>
            <a:r>
              <a:rPr lang="en-US" sz="1800" dirty="0" err="1" smtClean="0"/>
              <a:t>Groups.Read.All</a:t>
            </a:r>
            <a:r>
              <a:rPr lang="en-US" sz="1800" dirty="0" smtClean="0"/>
              <a:t>, </a:t>
            </a:r>
            <a:r>
              <a:rPr lang="en-US" sz="1800" dirty="0" err="1" smtClean="0"/>
              <a:t>Groups.ReadWrite.All</a:t>
            </a:r>
            <a:endParaRPr lang="en-US" sz="1800" dirty="0" smtClean="0"/>
          </a:p>
          <a:p>
            <a:pPr lvl="1"/>
            <a:endParaRPr lang="en-US" sz="1800" dirty="0" smtClean="0"/>
          </a:p>
          <a:p>
            <a:r>
              <a:rPr lang="en-US" sz="3600" dirty="0" smtClean="0"/>
              <a:t>Entities, Collections, Actions</a:t>
            </a:r>
          </a:p>
          <a:p>
            <a:endParaRPr lang="en-US" sz="1600" dirty="0"/>
          </a:p>
          <a:p>
            <a:endParaRPr lang="en-US" sz="1600" dirty="0" smtClean="0"/>
          </a:p>
          <a:p>
            <a:endParaRPr lang="en-US" sz="1600" dirty="0" smtClean="0"/>
          </a:p>
          <a:p>
            <a:endParaRPr lang="en-US" sz="1600" dirty="0"/>
          </a:p>
          <a:p>
            <a:endParaRPr lang="en-US" sz="1600" dirty="0" smtClean="0"/>
          </a:p>
          <a:p>
            <a:endParaRPr lang="en-US" sz="1600" dirty="0" smtClean="0"/>
          </a:p>
          <a:p>
            <a:endParaRPr lang="en-US" sz="1600" dirty="0" smtClean="0"/>
          </a:p>
        </p:txBody>
      </p:sp>
      <p:graphicFrame>
        <p:nvGraphicFramePr>
          <p:cNvPr id="4" name="Table 3"/>
          <p:cNvGraphicFramePr>
            <a:graphicFrameLocks noGrp="1"/>
          </p:cNvGraphicFramePr>
          <p:nvPr>
            <p:extLst/>
          </p:nvPr>
        </p:nvGraphicFramePr>
        <p:xfrm>
          <a:off x="427038" y="3091585"/>
          <a:ext cx="5791199" cy="3608111"/>
        </p:xfrm>
        <a:graphic>
          <a:graphicData uri="http://schemas.openxmlformats.org/drawingml/2006/table">
            <a:tbl>
              <a:tblPr firstRow="1" firstCol="1" bandRow="1">
                <a:tableStyleId>{5C22544A-7EE6-4342-B048-85BDC9FD1C3A}</a:tableStyleId>
              </a:tblPr>
              <a:tblGrid>
                <a:gridCol w="1676399">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373041">
                <a:tc>
                  <a:txBody>
                    <a:bodyPr/>
                    <a:lstStyle/>
                    <a:p>
                      <a:pPr algn="l" rtl="0" fontAlgn="ctr"/>
                      <a:r>
                        <a:rPr lang="en-US" sz="1800" u="none" strike="noStrike" dirty="0">
                          <a:effectLst/>
                        </a:rPr>
                        <a:t>Entity</a:t>
                      </a:r>
                      <a:endParaRPr lang="en-US" sz="1800" b="1" i="0" u="none" strike="noStrike" dirty="0">
                        <a:solidFill>
                          <a:srgbClr val="000000"/>
                        </a:solidFill>
                        <a:effectLst/>
                        <a:latin typeface="+mn-lt"/>
                      </a:endParaRPr>
                    </a:p>
                  </a:txBody>
                  <a:tcPr marL="93260" marR="93260" marT="46630" marB="46630" anchor="ctr"/>
                </a:tc>
                <a:tc>
                  <a:txBody>
                    <a:bodyPr/>
                    <a:lstStyle/>
                    <a:p>
                      <a:pPr algn="l" rtl="0" fontAlgn="ctr"/>
                      <a:r>
                        <a:rPr lang="en-US" sz="1800" u="none" strike="noStrike" dirty="0" smtClean="0">
                          <a:effectLst/>
                        </a:rPr>
                        <a:t>Collection</a:t>
                      </a:r>
                      <a:endParaRPr lang="en-US" sz="1800" b="1" i="0" u="none" strike="noStrike" dirty="0">
                        <a:solidFill>
                          <a:srgbClr val="000000"/>
                        </a:solidFill>
                        <a:effectLst/>
                        <a:latin typeface="+mn-lt"/>
                      </a:endParaRPr>
                    </a:p>
                  </a:txBody>
                  <a:tcPr marL="93260" marR="93260" marT="46630" marB="46630" anchor="ctr"/>
                </a:tc>
                <a:tc>
                  <a:txBody>
                    <a:bodyPr/>
                    <a:lstStyle/>
                    <a:p>
                      <a:pPr algn="l" rtl="0" fontAlgn="ctr"/>
                      <a:r>
                        <a:rPr lang="en-US" sz="1800" u="none" strike="noStrike" dirty="0">
                          <a:effectLst/>
                        </a:rPr>
                        <a:t>Actions</a:t>
                      </a:r>
                      <a:endParaRPr lang="en-US" sz="1800" b="1" i="0" u="none" strike="noStrike" dirty="0">
                        <a:solidFill>
                          <a:srgbClr val="000000"/>
                        </a:solidFill>
                        <a:effectLst/>
                        <a:latin typeface="+mn-lt"/>
                      </a:endParaRPr>
                    </a:p>
                  </a:txBody>
                  <a:tcPr marL="93260" marR="93260" marT="46630" marB="46630" anchor="ctr"/>
                </a:tc>
                <a:extLst>
                  <a:ext uri="{0D108BD9-81ED-4DB2-BD59-A6C34878D82A}">
                    <a16:rowId xmlns="" xmlns:a16="http://schemas.microsoft.com/office/drawing/2014/main" val="10000"/>
                  </a:ext>
                </a:extLst>
              </a:tr>
              <a:tr h="373041">
                <a:tc>
                  <a:txBody>
                    <a:bodyPr/>
                    <a:lstStyle/>
                    <a:p>
                      <a:pPr algn="l" rtl="0" fontAlgn="b"/>
                      <a:r>
                        <a:rPr lang="en-US" sz="1800" u="none" strike="noStrike" dirty="0" smtClean="0">
                          <a:effectLst/>
                        </a:rPr>
                        <a:t>Group</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Groups</a:t>
                      </a:r>
                      <a:endParaRPr lang="en-US" sz="1800" b="0" i="0" u="none" strike="noStrike" dirty="0">
                        <a:solidFill>
                          <a:srgbClr val="000000"/>
                        </a:solidFill>
                        <a:effectLst/>
                        <a:latin typeface="+mn-lt"/>
                      </a:endParaRPr>
                    </a:p>
                  </a:txBody>
                  <a:tcPr marL="93260" marR="93260" marT="46630" marB="46630" anchor="b"/>
                </a:tc>
                <a:tc>
                  <a:txBody>
                    <a:bodyPr/>
                    <a:lstStyle/>
                    <a:p>
                      <a:pPr algn="l" fontAlgn="b"/>
                      <a:r>
                        <a:rPr lang="en-US" sz="1800" u="none" strike="noStrike" dirty="0" smtClean="0">
                          <a:effectLst/>
                        </a:rPr>
                        <a:t>CRUD, </a:t>
                      </a:r>
                      <a:r>
                        <a:rPr lang="en-US" sz="1800" u="none" strike="noStrike" dirty="0" err="1" smtClean="0">
                          <a:effectLst/>
                        </a:rPr>
                        <a:t>SubscribeByMail</a:t>
                      </a:r>
                      <a:r>
                        <a:rPr lang="en-US" sz="1800" u="none" strike="noStrike" dirty="0" smtClean="0">
                          <a:effectLst/>
                        </a:rPr>
                        <a:t>, </a:t>
                      </a:r>
                      <a:r>
                        <a:rPr lang="en-US" sz="1800" u="none" strike="noStrike" dirty="0" err="1" smtClean="0">
                          <a:effectLst/>
                        </a:rPr>
                        <a:t>UnsubscribeMyMail</a:t>
                      </a:r>
                      <a:r>
                        <a:rPr lang="en-US" sz="1800" u="none" strike="noStrike" dirty="0" smtClean="0">
                          <a:effectLst/>
                        </a:rPr>
                        <a:t>, </a:t>
                      </a:r>
                      <a:r>
                        <a:rPr lang="en-US" sz="1800" u="none" strike="noStrike" dirty="0" err="1" smtClean="0">
                          <a:effectLst/>
                        </a:rPr>
                        <a:t>AddFavorite</a:t>
                      </a:r>
                      <a:r>
                        <a:rPr lang="en-US" sz="1800" u="none" strike="noStrike" dirty="0" smtClean="0">
                          <a:effectLst/>
                        </a:rPr>
                        <a:t>, </a:t>
                      </a:r>
                      <a:r>
                        <a:rPr lang="en-US" sz="1800" u="none" strike="noStrike" dirty="0" err="1" smtClean="0">
                          <a:effectLst/>
                        </a:rPr>
                        <a:t>RemoveFavorite</a:t>
                      </a:r>
                      <a:r>
                        <a:rPr lang="en-US" sz="1800" u="none" strike="noStrike" dirty="0" smtClean="0">
                          <a:effectLst/>
                        </a:rPr>
                        <a:t>, </a:t>
                      </a:r>
                      <a:r>
                        <a:rPr lang="en-US" sz="1800" u="none" strike="noStrike" dirty="0" err="1" smtClean="0">
                          <a:effectLst/>
                        </a:rPr>
                        <a:t>ResetUnseenCount</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1"/>
                  </a:ext>
                </a:extLst>
              </a:tr>
              <a:tr h="374904">
                <a:tc>
                  <a:txBody>
                    <a:bodyPr/>
                    <a:lstStyle/>
                    <a:p>
                      <a:pPr algn="l" rtl="0" fontAlgn="b"/>
                      <a:r>
                        <a:rPr lang="en-US" sz="1800" u="none" strike="noStrike" dirty="0" smtClean="0">
                          <a:effectLst/>
                        </a:rPr>
                        <a:t>User/Me</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Users</a:t>
                      </a:r>
                      <a:endParaRPr lang="en-US" sz="1800" b="0" i="0" u="none" strike="noStrike" dirty="0">
                        <a:solidFill>
                          <a:srgbClr val="000000"/>
                        </a:solidFill>
                        <a:effectLst/>
                        <a:latin typeface="+mn-lt"/>
                      </a:endParaRPr>
                    </a:p>
                  </a:txBody>
                  <a:tcPr marL="93260" marR="93260" marT="46630" marB="46630" anchor="b"/>
                </a:tc>
                <a:tc>
                  <a:txBody>
                    <a:bodyPr/>
                    <a:lstStyle/>
                    <a:p>
                      <a:pPr algn="l" fontAlgn="b"/>
                      <a:r>
                        <a:rPr lang="en-US" sz="1800" u="none" strike="noStrike" dirty="0" err="1" smtClean="0">
                          <a:effectLst/>
                        </a:rPr>
                        <a:t>JoinedGroups</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3531065417"/>
                  </a:ext>
                </a:extLst>
              </a:tr>
              <a:tr h="374904">
                <a:tc>
                  <a:txBody>
                    <a:bodyPr/>
                    <a:lstStyle/>
                    <a:p>
                      <a:pPr algn="l" rtl="0" fontAlgn="b"/>
                      <a:r>
                        <a:rPr lang="en-US" sz="1800" u="none" strike="noStrike" dirty="0" smtClean="0">
                          <a:effectLst/>
                        </a:rPr>
                        <a:t>Conversation</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Conversations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Create,</a:t>
                      </a:r>
                      <a:r>
                        <a:rPr lang="en-US" sz="1800" u="none" strike="noStrike" baseline="0" dirty="0" smtClean="0">
                          <a:effectLst/>
                        </a:rPr>
                        <a:t> Read, Delete</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10002"/>
                  </a:ext>
                </a:extLst>
              </a:tr>
              <a:tr h="373041">
                <a:tc>
                  <a:txBody>
                    <a:bodyPr/>
                    <a:lstStyle/>
                    <a:p>
                      <a:pPr algn="l" rtl="0" fontAlgn="b"/>
                      <a:r>
                        <a:rPr lang="en-US" sz="1800" u="none" strike="noStrike" dirty="0" smtClean="0">
                          <a:effectLst/>
                        </a:rPr>
                        <a:t>Thread</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Threads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Reply</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88712242"/>
                  </a:ext>
                </a:extLst>
              </a:tr>
              <a:tr h="373041">
                <a:tc>
                  <a:txBody>
                    <a:bodyPr/>
                    <a:lstStyle/>
                    <a:p>
                      <a:pPr algn="l" rtl="0" fontAlgn="b"/>
                      <a:r>
                        <a:rPr lang="en-US" sz="1800" u="none" strike="noStrike" dirty="0" smtClean="0">
                          <a:effectLst/>
                        </a:rPr>
                        <a:t>Post</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Posts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Reply, forward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2244354637"/>
                  </a:ext>
                </a:extLst>
              </a:tr>
            </a:tbl>
          </a:graphicData>
        </a:graphic>
      </p:graphicFrame>
      <p:sp>
        <p:nvSpPr>
          <p:cNvPr id="17" name="Title 16"/>
          <p:cNvSpPr>
            <a:spLocks noGrp="1"/>
          </p:cNvSpPr>
          <p:nvPr>
            <p:ph type="title"/>
          </p:nvPr>
        </p:nvSpPr>
        <p:spPr/>
        <p:txBody>
          <a:bodyPr/>
          <a:lstStyle/>
          <a:p>
            <a:r>
              <a:rPr lang="en-US" dirty="0" smtClean="0"/>
              <a:t>Groups API (preview)</a:t>
            </a:r>
            <a:endParaRPr lang="en-US"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036" y="144462"/>
            <a:ext cx="1766675" cy="2286000"/>
          </a:xfrm>
          <a:prstGeom prst="rect">
            <a:avLst/>
          </a:prstGeom>
        </p:spPr>
      </p:pic>
      <p:graphicFrame>
        <p:nvGraphicFramePr>
          <p:cNvPr id="12" name="Table 11"/>
          <p:cNvGraphicFramePr>
            <a:graphicFrameLocks noGrp="1"/>
          </p:cNvGraphicFramePr>
          <p:nvPr>
            <p:extLst/>
          </p:nvPr>
        </p:nvGraphicFramePr>
        <p:xfrm>
          <a:off x="6395412" y="3089229"/>
          <a:ext cx="5791199" cy="3149005"/>
        </p:xfrm>
        <a:graphic>
          <a:graphicData uri="http://schemas.openxmlformats.org/drawingml/2006/table">
            <a:tbl>
              <a:tblPr firstRow="1" firstCol="1" bandRow="1">
                <a:tableStyleId>{5C22544A-7EE6-4342-B048-85BDC9FD1C3A}</a:tableStyleId>
              </a:tblPr>
              <a:tblGrid>
                <a:gridCol w="1676399">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373041">
                <a:tc>
                  <a:txBody>
                    <a:bodyPr/>
                    <a:lstStyle/>
                    <a:p>
                      <a:pPr algn="l" rtl="0" fontAlgn="ctr"/>
                      <a:r>
                        <a:rPr lang="en-US" sz="1800" u="none" strike="noStrike" dirty="0">
                          <a:effectLst/>
                        </a:rPr>
                        <a:t>Entity</a:t>
                      </a:r>
                      <a:endParaRPr lang="en-US" sz="1800" b="1" i="0" u="none" strike="noStrike" dirty="0">
                        <a:solidFill>
                          <a:srgbClr val="000000"/>
                        </a:solidFill>
                        <a:effectLst/>
                        <a:latin typeface="+mn-lt"/>
                      </a:endParaRPr>
                    </a:p>
                  </a:txBody>
                  <a:tcPr marL="93260" marR="93260" marT="46630" marB="46630" anchor="ctr"/>
                </a:tc>
                <a:tc>
                  <a:txBody>
                    <a:bodyPr/>
                    <a:lstStyle/>
                    <a:p>
                      <a:pPr algn="l" rtl="0" fontAlgn="ctr"/>
                      <a:r>
                        <a:rPr lang="en-US" sz="1800" u="none" strike="noStrike" dirty="0" smtClean="0">
                          <a:effectLst/>
                        </a:rPr>
                        <a:t>Collection</a:t>
                      </a:r>
                      <a:endParaRPr lang="en-US" sz="1800" b="1" i="0" u="none" strike="noStrike" dirty="0">
                        <a:solidFill>
                          <a:srgbClr val="000000"/>
                        </a:solidFill>
                        <a:effectLst/>
                        <a:latin typeface="+mn-lt"/>
                      </a:endParaRPr>
                    </a:p>
                  </a:txBody>
                  <a:tcPr marL="93260" marR="93260" marT="46630" marB="46630" anchor="ctr"/>
                </a:tc>
                <a:tc>
                  <a:txBody>
                    <a:bodyPr/>
                    <a:lstStyle/>
                    <a:p>
                      <a:pPr algn="l" rtl="0" fontAlgn="ctr"/>
                      <a:r>
                        <a:rPr lang="en-US" sz="1800" u="none" strike="noStrike" dirty="0">
                          <a:effectLst/>
                        </a:rPr>
                        <a:t>Actions</a:t>
                      </a:r>
                      <a:endParaRPr lang="en-US" sz="1800" b="1" i="0" u="none" strike="noStrike" dirty="0">
                        <a:solidFill>
                          <a:srgbClr val="000000"/>
                        </a:solidFill>
                        <a:effectLst/>
                        <a:latin typeface="+mn-lt"/>
                      </a:endParaRPr>
                    </a:p>
                  </a:txBody>
                  <a:tcPr marL="93260" marR="93260" marT="46630" marB="46630" anchor="ctr"/>
                </a:tc>
                <a:extLst>
                  <a:ext uri="{0D108BD9-81ED-4DB2-BD59-A6C34878D82A}">
                    <a16:rowId xmlns="" xmlns:a16="http://schemas.microsoft.com/office/drawing/2014/main" val="10000"/>
                  </a:ext>
                </a:extLst>
              </a:tr>
              <a:tr h="373041">
                <a:tc>
                  <a:txBody>
                    <a:bodyPr/>
                    <a:lstStyle/>
                    <a:p>
                      <a:pPr algn="l" rtl="0" fontAlgn="b"/>
                      <a:r>
                        <a:rPr lang="en-US" sz="1800" u="none" strike="noStrike" dirty="0" smtClean="0">
                          <a:effectLst/>
                        </a:rPr>
                        <a:t>Attachment</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Attachments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CRUD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2463938290"/>
                  </a:ext>
                </a:extLst>
              </a:tr>
              <a:tr h="373041">
                <a:tc>
                  <a:txBody>
                    <a:bodyPr/>
                    <a:lstStyle/>
                    <a:p>
                      <a:pPr algn="l" rtl="0" fontAlgn="b"/>
                      <a:r>
                        <a:rPr lang="en-US" sz="1800" u="none" strike="noStrike" dirty="0" smtClean="0">
                          <a:effectLst/>
                        </a:rPr>
                        <a:t>Calendar</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Read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2328554476"/>
                  </a:ext>
                </a:extLst>
              </a:tr>
              <a:tr h="373041">
                <a:tc>
                  <a:txBody>
                    <a:bodyPr/>
                    <a:lstStyle/>
                    <a:p>
                      <a:pPr algn="l" rtl="0" fontAlgn="b"/>
                      <a:r>
                        <a:rPr lang="en-US" sz="1800" u="none" strike="noStrike" dirty="0" smtClean="0">
                          <a:effectLst/>
                        </a:rPr>
                        <a:t>Event</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Events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CRUD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2637418862"/>
                  </a:ext>
                </a:extLst>
              </a:tr>
              <a:tr h="373041">
                <a:tc>
                  <a:txBody>
                    <a:bodyPr/>
                    <a:lstStyle/>
                    <a:p>
                      <a:pPr algn="l" rtl="0" fontAlgn="b"/>
                      <a:r>
                        <a:rPr lang="en-US" sz="1800" u="none" strike="noStrike" dirty="0" err="1" smtClean="0">
                          <a:effectLst/>
                        </a:rPr>
                        <a:t>CalendarView</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N/A</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Read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3586705720"/>
                  </a:ext>
                </a:extLst>
              </a:tr>
              <a:tr h="373041">
                <a:tc>
                  <a:txBody>
                    <a:bodyPr/>
                    <a:lstStyle/>
                    <a:p>
                      <a:pPr algn="l" rtl="0" fontAlgn="b"/>
                      <a:r>
                        <a:rPr lang="en-US" sz="1800" u="none" strike="noStrike" dirty="0" smtClean="0">
                          <a:effectLst/>
                        </a:rPr>
                        <a:t>File</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Files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CRUD, upload, download</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897205712"/>
                  </a:ext>
                </a:extLst>
              </a:tr>
              <a:tr h="373041">
                <a:tc>
                  <a:txBody>
                    <a:bodyPr/>
                    <a:lstStyle/>
                    <a:p>
                      <a:pPr algn="l" rtl="0" fontAlgn="b"/>
                      <a:r>
                        <a:rPr lang="en-US" sz="1800" u="none" strike="noStrike" dirty="0" smtClean="0">
                          <a:effectLst/>
                        </a:rPr>
                        <a:t>Folders</a:t>
                      </a:r>
                      <a:endParaRPr lang="en-US" sz="1800" b="0" i="0" u="none" strike="noStrike" dirty="0">
                        <a:solidFill>
                          <a:srgbClr val="000000"/>
                        </a:solidFill>
                        <a:effectLst/>
                        <a:latin typeface="+mn-lt"/>
                      </a:endParaRPr>
                    </a:p>
                  </a:txBody>
                  <a:tcPr marL="93260" marR="93260" marT="46630" marB="46630" anchor="b"/>
                </a:tc>
                <a:tc>
                  <a:txBody>
                    <a:bodyPr/>
                    <a:lstStyle/>
                    <a:p>
                      <a:pPr algn="l" rtl="0" fontAlgn="b"/>
                      <a:endParaRPr lang="en-US" sz="1800" b="0" i="0" u="none" strike="noStrike" dirty="0">
                        <a:solidFill>
                          <a:srgbClr val="000000"/>
                        </a:solidFill>
                        <a:effectLst/>
                        <a:latin typeface="+mn-lt"/>
                      </a:endParaRPr>
                    </a:p>
                  </a:txBody>
                  <a:tcPr marL="93260" marR="93260" marT="46630" marB="46630" anchor="b"/>
                </a:tc>
                <a:tc>
                  <a:txBody>
                    <a:bodyPr/>
                    <a:lstStyle/>
                    <a:p>
                      <a:pPr algn="l" rtl="0" fontAlgn="b"/>
                      <a:r>
                        <a:rPr lang="en-US" sz="1800" u="none" strike="noStrike" dirty="0" smtClean="0">
                          <a:effectLst/>
                        </a:rPr>
                        <a:t>CRUD, enumerate</a:t>
                      </a:r>
                      <a:r>
                        <a:rPr lang="en-US" sz="1800" u="none" strike="noStrike" baseline="0" dirty="0" smtClean="0">
                          <a:effectLst/>
                        </a:rPr>
                        <a:t> children</a:t>
                      </a:r>
                      <a:endParaRPr lang="en-US" sz="1800" b="0" i="0" u="none" strike="noStrike" dirty="0">
                        <a:solidFill>
                          <a:srgbClr val="000000"/>
                        </a:solidFill>
                        <a:effectLst/>
                        <a:latin typeface="+mn-lt"/>
                      </a:endParaRPr>
                    </a:p>
                  </a:txBody>
                  <a:tcPr marL="93260" marR="93260" marT="46630" marB="46630" anchor="b"/>
                </a:tc>
                <a:extLst>
                  <a:ext uri="{0D108BD9-81ED-4DB2-BD59-A6C34878D82A}">
                    <a16:rowId xmlns="" xmlns:a16="http://schemas.microsoft.com/office/drawing/2014/main" val="4285564278"/>
                  </a:ext>
                </a:extLst>
              </a:tr>
            </a:tbl>
          </a:graphicData>
        </a:graphic>
      </p:graphicFrame>
    </p:spTree>
    <p:extLst>
      <p:ext uri="{BB962C8B-B14F-4D97-AF65-F5344CB8AC3E}">
        <p14:creationId xmlns:p14="http://schemas.microsoft.com/office/powerpoint/2010/main" val="35617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9" y="1212850"/>
            <a:ext cx="11887200" cy="5570756"/>
          </a:xfrm>
        </p:spPr>
        <p:txBody>
          <a:bodyPr/>
          <a:lstStyle/>
          <a:p>
            <a:r>
              <a:rPr lang="en-US" sz="3200" dirty="0" smtClean="0"/>
              <a:t>Management</a:t>
            </a:r>
          </a:p>
          <a:p>
            <a:pPr lvl="1"/>
            <a:r>
              <a:rPr lang="en-US" sz="1800" dirty="0"/>
              <a:t>https://</a:t>
            </a:r>
            <a:r>
              <a:rPr lang="en-US" sz="1800" dirty="0" smtClean="0"/>
              <a:t>graph.microsoft.com/beta/</a:t>
            </a:r>
            <a:r>
              <a:rPr lang="en-US" sz="1800" dirty="0" smtClean="0">
                <a:solidFill>
                  <a:srgbClr val="FFC000"/>
                </a:solidFill>
              </a:rPr>
              <a:t>myorganization</a:t>
            </a:r>
            <a:r>
              <a:rPr lang="en-US" sz="1800" dirty="0" smtClean="0"/>
              <a:t>/groups</a:t>
            </a:r>
            <a:r>
              <a:rPr lang="en-US" sz="1800" dirty="0"/>
              <a:t>/{id}/</a:t>
            </a:r>
            <a:endParaRPr lang="en-US" sz="1800" dirty="0">
              <a:hlinkClick r:id="rId3"/>
            </a:endParaRPr>
          </a:p>
          <a:p>
            <a:pPr lvl="1"/>
            <a:r>
              <a:rPr lang="en-US" sz="1800" dirty="0"/>
              <a:t>https://</a:t>
            </a:r>
            <a:r>
              <a:rPr lang="en-US" sz="1800" dirty="0" smtClean="0"/>
              <a:t>graph.microsoft.com/beta/contoso.com/groups</a:t>
            </a:r>
            <a:r>
              <a:rPr lang="en-US" sz="1800" dirty="0"/>
              <a:t>/{id}/AddFavorite</a:t>
            </a:r>
            <a:endParaRPr lang="en-US" sz="1800" dirty="0">
              <a:hlinkClick r:id="rId3"/>
            </a:endParaRPr>
          </a:p>
          <a:p>
            <a:endParaRPr lang="en-US" sz="1600" dirty="0" smtClean="0"/>
          </a:p>
          <a:p>
            <a:r>
              <a:rPr lang="en-US" sz="3200" dirty="0" smtClean="0"/>
              <a:t>Conversations</a:t>
            </a:r>
            <a:endParaRPr lang="en-US" sz="3200" dirty="0"/>
          </a:p>
          <a:p>
            <a:pPr lvl="1"/>
            <a:r>
              <a:rPr lang="en-US" sz="1800" dirty="0"/>
              <a:t>https://</a:t>
            </a:r>
            <a:r>
              <a:rPr lang="en-US" sz="1800" dirty="0" smtClean="0"/>
              <a:t>graph.microsoft.com/beta/</a:t>
            </a:r>
            <a:r>
              <a:rPr lang="en-US" sz="1800" dirty="0"/>
              <a:t>myorganization</a:t>
            </a:r>
            <a:r>
              <a:rPr lang="en-US" sz="1800" dirty="0" smtClean="0"/>
              <a:t>/groups</a:t>
            </a:r>
            <a:r>
              <a:rPr lang="en-US" sz="1800" dirty="0"/>
              <a:t>/{id}/conversations</a:t>
            </a:r>
            <a:endParaRPr lang="en-US" sz="1800" dirty="0">
              <a:hlinkClick r:id="rId3"/>
            </a:endParaRPr>
          </a:p>
          <a:p>
            <a:pPr lvl="1"/>
            <a:r>
              <a:rPr lang="en-US" sz="1800" dirty="0"/>
              <a:t>https://graph.microsoft.com/beta/contoso.com/groups/{id}/threads/{id}/reply</a:t>
            </a:r>
            <a:endParaRPr lang="en-US" sz="1800" dirty="0">
              <a:hlinkClick r:id="rId3"/>
            </a:endParaRPr>
          </a:p>
          <a:p>
            <a:endParaRPr lang="en-US" sz="1600" dirty="0" smtClean="0"/>
          </a:p>
          <a:p>
            <a:r>
              <a:rPr lang="en-US" sz="3200" dirty="0" smtClean="0"/>
              <a:t>Calendar</a:t>
            </a:r>
            <a:endParaRPr lang="en-US" sz="3200" dirty="0"/>
          </a:p>
          <a:p>
            <a:pPr lvl="1"/>
            <a:r>
              <a:rPr lang="en-US" sz="1800" dirty="0"/>
              <a:t>https://</a:t>
            </a:r>
            <a:r>
              <a:rPr lang="en-US" sz="1800" dirty="0" smtClean="0"/>
              <a:t>graph.microsoft.com/beta/</a:t>
            </a:r>
            <a:r>
              <a:rPr lang="en-US" sz="1800" dirty="0"/>
              <a:t>myorganization</a:t>
            </a:r>
            <a:r>
              <a:rPr lang="en-US" sz="1800" dirty="0" smtClean="0"/>
              <a:t>/groups</a:t>
            </a:r>
            <a:r>
              <a:rPr lang="en-US" sz="1800" dirty="0"/>
              <a:t>/{id}/events</a:t>
            </a:r>
            <a:endParaRPr lang="en-US" sz="1800" dirty="0">
              <a:hlinkClick r:id="rId3"/>
            </a:endParaRPr>
          </a:p>
          <a:p>
            <a:pPr lvl="1"/>
            <a:r>
              <a:rPr lang="en-US" sz="1800" dirty="0"/>
              <a:t>../</a:t>
            </a:r>
            <a:r>
              <a:rPr lang="en-US" sz="1800" dirty="0" err="1" smtClean="0"/>
              <a:t>calendarview?startdatetime</a:t>
            </a:r>
            <a:r>
              <a:rPr lang="en-US" sz="1800" dirty="0" smtClean="0"/>
              <a:t>=2015-05-01 </a:t>
            </a:r>
            <a:r>
              <a:rPr lang="en-US" sz="1800" dirty="0"/>
              <a:t>&amp; </a:t>
            </a:r>
            <a:r>
              <a:rPr lang="en-US" sz="1800" dirty="0" err="1" smtClean="0"/>
              <a:t>enddatetime</a:t>
            </a:r>
            <a:r>
              <a:rPr lang="en-US" sz="1800" dirty="0" smtClean="0"/>
              <a:t>=2015-05-30</a:t>
            </a:r>
            <a:endParaRPr lang="en-US" sz="1800" dirty="0"/>
          </a:p>
          <a:p>
            <a:endParaRPr lang="en-US" sz="1600" dirty="0" smtClean="0"/>
          </a:p>
          <a:p>
            <a:r>
              <a:rPr lang="en-US" sz="3200" dirty="0" smtClean="0"/>
              <a:t>Files</a:t>
            </a:r>
            <a:endParaRPr lang="en-US" sz="3200" dirty="0"/>
          </a:p>
          <a:p>
            <a:pPr lvl="1"/>
            <a:r>
              <a:rPr lang="en-US" sz="1800" dirty="0"/>
              <a:t>https://</a:t>
            </a:r>
            <a:r>
              <a:rPr lang="en-US" sz="1800" dirty="0" smtClean="0"/>
              <a:t>graph.microsoft.com/beta/</a:t>
            </a:r>
            <a:r>
              <a:rPr lang="en-US" sz="1800" dirty="0"/>
              <a:t>myorganization</a:t>
            </a:r>
            <a:r>
              <a:rPr lang="en-US" sz="1800" dirty="0" smtClean="0"/>
              <a:t>/groups</a:t>
            </a:r>
            <a:r>
              <a:rPr lang="en-US" sz="1800" dirty="0"/>
              <a:t>/{id}/files</a:t>
            </a:r>
            <a:endParaRPr lang="en-US" sz="1800" dirty="0">
              <a:hlinkClick r:id="rId3"/>
            </a:endParaRPr>
          </a:p>
          <a:p>
            <a:pPr lvl="1"/>
            <a:r>
              <a:rPr lang="en-US" sz="1800" dirty="0"/>
              <a:t>https://graph.microsoft.com/beta/contoso.com/groups/{id}/files/{id</a:t>
            </a:r>
            <a:r>
              <a:rPr lang="en-US" sz="1800" dirty="0" smtClean="0"/>
              <a:t>}/</a:t>
            </a:r>
            <a:endParaRPr lang="en-US" sz="1800" dirty="0"/>
          </a:p>
        </p:txBody>
      </p:sp>
      <p:sp>
        <p:nvSpPr>
          <p:cNvPr id="17" name="Title 16"/>
          <p:cNvSpPr>
            <a:spLocks noGrp="1"/>
          </p:cNvSpPr>
          <p:nvPr>
            <p:ph type="title"/>
          </p:nvPr>
        </p:nvSpPr>
        <p:spPr/>
        <p:txBody>
          <a:bodyPr/>
          <a:lstStyle/>
          <a:p>
            <a:r>
              <a:rPr lang="en-US" dirty="0" smtClean="0"/>
              <a:t>Groups API samples</a:t>
            </a:r>
            <a:endParaRPr lang="en-US" dirty="0"/>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036" y="144462"/>
            <a:ext cx="1766675" cy="2286000"/>
          </a:xfrm>
          <a:prstGeom prst="rect">
            <a:avLst/>
          </a:prstGeom>
        </p:spPr>
      </p:pic>
    </p:spTree>
    <p:extLst>
      <p:ext uri="{BB962C8B-B14F-4D97-AF65-F5344CB8AC3E}">
        <p14:creationId xmlns:p14="http://schemas.microsoft.com/office/powerpoint/2010/main" val="39473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content queries</a:t>
            </a:r>
            <a:endParaRPr lang="en-US" dirty="0"/>
          </a:p>
        </p:txBody>
      </p:sp>
      <p:graphicFrame>
        <p:nvGraphicFramePr>
          <p:cNvPr id="3" name="Content Placeholder 2"/>
          <p:cNvGraphicFramePr>
            <a:graphicFrameLocks noGrp="1"/>
          </p:cNvGraphicFramePr>
          <p:nvPr>
            <p:ph idx="4294967295"/>
            <p:extLst/>
          </p:nvPr>
        </p:nvGraphicFramePr>
        <p:xfrm>
          <a:off x="274637" y="1216061"/>
          <a:ext cx="11889565" cy="5299038"/>
        </p:xfrm>
        <a:graphic>
          <a:graphicData uri="http://schemas.openxmlformats.org/drawingml/2006/table">
            <a:tbl>
              <a:tblPr firstRow="1" firstCol="1">
                <a:tableStyleId>{00A15C55-8517-42AA-B614-E9B94910E393}</a:tableStyleId>
              </a:tblPr>
              <a:tblGrid>
                <a:gridCol w="3733800">
                  <a:extLst>
                    <a:ext uri="{9D8B030D-6E8A-4147-A177-3AD203B41FA5}">
                      <a16:colId xmlns="" xmlns:a16="http://schemas.microsoft.com/office/drawing/2014/main" val="20000"/>
                    </a:ext>
                  </a:extLst>
                </a:gridCol>
                <a:gridCol w="8155765">
                  <a:extLst>
                    <a:ext uri="{9D8B030D-6E8A-4147-A177-3AD203B41FA5}">
                      <a16:colId xmlns="" xmlns:a16="http://schemas.microsoft.com/office/drawing/2014/main" val="20001"/>
                    </a:ext>
                  </a:extLst>
                </a:gridCol>
              </a:tblGrid>
              <a:tr h="501226">
                <a:tc>
                  <a:txBody>
                    <a:bodyPr/>
                    <a:lstStyle/>
                    <a:p>
                      <a: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pPr>
                      <a:r>
                        <a:rPr lang="en-US" sz="1800" kern="1200" spc="0" baseline="0" dirty="0" smtClean="0"/>
                        <a:t>Scenario</a:t>
                      </a:r>
                      <a:endParaRPr lang="en-US" sz="1800" b="1" kern="1200" spc="0" baseline="0" dirty="0">
                        <a:gradFill>
                          <a:gsLst>
                            <a:gs pos="20354">
                              <a:schemeClr val="tx2"/>
                            </a:gs>
                            <a:gs pos="40000">
                              <a:schemeClr val="tx2"/>
                            </a:gs>
                          </a:gsLst>
                          <a:lin ang="5400000" scaled="0"/>
                        </a:gradFill>
                        <a:latin typeface="+mn-lt"/>
                        <a:ea typeface="+mn-ea"/>
                        <a:cs typeface="+mn-cs"/>
                      </a:endParaRPr>
                    </a:p>
                  </a:txBody>
                  <a:tcPr anchor="ctr"/>
                </a:tc>
                <a:tc>
                  <a:txBody>
                    <a:bodyPr/>
                    <a:lstStyle/>
                    <a:p>
                      <a: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pPr>
                      <a:r>
                        <a:rPr lang="en-US" sz="1800" kern="1200" spc="0" baseline="0" dirty="0" smtClean="0"/>
                        <a:t>URL</a:t>
                      </a:r>
                      <a:endParaRPr lang="en-US" sz="1800" b="1" kern="1200" spc="0" baseline="0" dirty="0">
                        <a:gradFill>
                          <a:gsLst>
                            <a:gs pos="20354">
                              <a:schemeClr val="tx2"/>
                            </a:gs>
                            <a:gs pos="40000">
                              <a:schemeClr val="tx2"/>
                            </a:gs>
                          </a:gsLst>
                          <a:lin ang="5400000" scaled="0"/>
                        </a:gradFill>
                        <a:latin typeface="+mn-lt"/>
                        <a:ea typeface="+mn-ea"/>
                        <a:cs typeface="+mn-cs"/>
                      </a:endParaRPr>
                    </a:p>
                  </a:txBody>
                  <a:tcPr anchor="ctr"/>
                </a:tc>
                <a:extLst>
                  <a:ext uri="{0D108BD9-81ED-4DB2-BD59-A6C34878D82A}">
                    <a16:rowId xmlns="" xmlns:a16="http://schemas.microsoft.com/office/drawing/2014/main" val="10000"/>
                  </a:ext>
                </a:extLst>
              </a:tr>
              <a:tr h="699681">
                <a:tc>
                  <a:txBody>
                    <a:bodyPr/>
                    <a:lstStyle/>
                    <a:p>
                      <a:r>
                        <a:rPr lang="en-US" sz="1600" dirty="0" smtClean="0"/>
                        <a:t>Get top 10 conversations sorted by </a:t>
                      </a:r>
                      <a:r>
                        <a:rPr lang="en-US" sz="1600" dirty="0" err="1" smtClean="0"/>
                        <a:t>LastDeliveryTime</a:t>
                      </a:r>
                      <a:endParaRPr lang="en-US" sz="1600" b="0" dirty="0">
                        <a:gradFill>
                          <a:gsLst>
                            <a:gs pos="94783">
                              <a:schemeClr val="tx1"/>
                            </a:gs>
                            <a:gs pos="93000">
                              <a:schemeClr val="tx1"/>
                            </a:gs>
                          </a:gsLst>
                          <a:lin ang="5400000" scaled="0"/>
                        </a:gradFill>
                        <a:latin typeface="+mj-l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/group/{id}/conversations</a:t>
                      </a:r>
                      <a:r>
                        <a:rPr lang="en-US" sz="1600" kern="1200" dirty="0" smtClean="0">
                          <a:latin typeface="Consolas" panose="020B0609020204030204" pitchFamily="49" charset="0"/>
                          <a:cs typeface="Consolas" panose="020B0609020204030204" pitchFamily="49" charset="0"/>
                        </a:rPr>
                        <a:t>?$top=10&amp;$orderby=LastDeliveryTime</a:t>
                      </a:r>
                      <a:r>
                        <a:rPr lang="en-US" sz="1600" kern="1200" baseline="0" dirty="0" smtClean="0">
                          <a:latin typeface="Consolas" panose="020B0609020204030204" pitchFamily="49" charset="0"/>
                          <a:cs typeface="Consolas" panose="020B0609020204030204" pitchFamily="49" charset="0"/>
                        </a:rPr>
                        <a:t> </a:t>
                      </a:r>
                      <a:endParaRPr lang="en-US" sz="1600" kern="1200" dirty="0" smtClean="0">
                        <a:gradFill>
                          <a:gsLst>
                            <a:gs pos="82609">
                              <a:schemeClr val="tx2">
                                <a:lumMod val="60000"/>
                                <a:lumOff val="40000"/>
                              </a:schemeClr>
                            </a:gs>
                            <a:gs pos="62000">
                              <a:schemeClr val="tx2">
                                <a:lumMod val="60000"/>
                                <a:lumOff val="40000"/>
                              </a:schemeClr>
                            </a:gs>
                          </a:gsLst>
                          <a:lin ang="5400000" scaled="0"/>
                        </a:gradFill>
                        <a:latin typeface="Consolas" panose="020B0609020204030204" pitchFamily="49" charset="0"/>
                        <a:ea typeface="+mn-ea"/>
                        <a:cs typeface="Consolas" panose="020B0609020204030204" pitchFamily="49" charset="0"/>
                      </a:endParaRPr>
                    </a:p>
                  </a:txBody>
                  <a:tcPr/>
                </a:tc>
                <a:extLst>
                  <a:ext uri="{0D108BD9-81ED-4DB2-BD59-A6C34878D82A}">
                    <a16:rowId xmlns="" xmlns:a16="http://schemas.microsoft.com/office/drawing/2014/main" val="10003"/>
                  </a:ext>
                </a:extLst>
              </a:tr>
              <a:tr h="699681">
                <a:tc>
                  <a:txBody>
                    <a:bodyPr/>
                    <a:lstStyle/>
                    <a:p>
                      <a:r>
                        <a:rPr lang="en-US" sz="1600" dirty="0" smtClean="0"/>
                        <a:t>Get the next</a:t>
                      </a:r>
                      <a:r>
                        <a:rPr lang="en-US" sz="1600" baseline="0" dirty="0" smtClean="0"/>
                        <a:t> 10 conversations</a:t>
                      </a:r>
                      <a:endParaRPr lang="en-US" sz="1600" b="0" dirty="0">
                        <a:gradFill>
                          <a:gsLst>
                            <a:gs pos="94783">
                              <a:schemeClr val="tx1"/>
                            </a:gs>
                            <a:gs pos="93000">
                              <a:schemeClr val="tx1"/>
                            </a:gs>
                          </a:gsLst>
                          <a:lin ang="5400000" scaled="0"/>
                        </a:gradFill>
                        <a:latin typeface="+mj-lt"/>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/group/{id}/conversations?$top=10</a:t>
                      </a:r>
                      <a:r>
                        <a:rPr lang="en-US" sz="1600" baseline="0" dirty="0" smtClean="0">
                          <a:latin typeface="Consolas" panose="020B0609020204030204" pitchFamily="49" charset="0"/>
                          <a:cs typeface="Consolas" panose="020B0609020204030204" pitchFamily="49" charset="0"/>
                        </a:rPr>
                        <a:t>&amp;$skip=10</a:t>
                      </a:r>
                      <a:endParaRPr lang="en-US" sz="1600" kern="1200" dirty="0" smtClean="0">
                        <a:gradFill>
                          <a:gsLst>
                            <a:gs pos="82609">
                              <a:schemeClr val="tx2">
                                <a:lumMod val="60000"/>
                                <a:lumOff val="40000"/>
                              </a:schemeClr>
                            </a:gs>
                            <a:gs pos="62000">
                              <a:schemeClr val="tx2">
                                <a:lumMod val="60000"/>
                                <a:lumOff val="40000"/>
                              </a:schemeClr>
                            </a:gs>
                          </a:gsLst>
                          <a:lin ang="5400000" scaled="0"/>
                        </a:gradFill>
                        <a:latin typeface="Consolas" panose="020B0609020204030204" pitchFamily="49" charset="0"/>
                        <a:ea typeface="+mn-ea"/>
                        <a:cs typeface="Consolas" panose="020B0609020204030204" pitchFamily="49" charset="0"/>
                      </a:endParaRPr>
                    </a:p>
                  </a:txBody>
                  <a:tcPr/>
                </a:tc>
                <a:extLst>
                  <a:ext uri="{0D108BD9-81ED-4DB2-BD59-A6C34878D82A}">
                    <a16:rowId xmlns="" xmlns:a16="http://schemas.microsoft.com/office/drawing/2014/main" val="322620257"/>
                  </a:ext>
                </a:extLst>
              </a:tr>
              <a:tr h="999544">
                <a:tc>
                  <a:txBody>
                    <a:bodyPr/>
                    <a:lstStyle/>
                    <a:p>
                      <a:r>
                        <a:rPr lang="en-US" sz="1600" dirty="0" smtClean="0"/>
                        <a:t>Get selected</a:t>
                      </a:r>
                      <a:r>
                        <a:rPr lang="en-US" sz="1600" baseline="0" dirty="0" smtClean="0"/>
                        <a:t> properties on </a:t>
                      </a:r>
                      <a:r>
                        <a:rPr lang="en-US" sz="1600" dirty="0" smtClean="0"/>
                        <a:t>events</a:t>
                      </a:r>
                      <a:r>
                        <a:rPr lang="en-US" sz="1600" baseline="0" dirty="0" smtClean="0"/>
                        <a:t> starting after a particular Date/Time</a:t>
                      </a:r>
                      <a:endParaRPr lang="en-US" sz="1600" b="0" dirty="0">
                        <a:gradFill>
                          <a:gsLst>
                            <a:gs pos="94783">
                              <a:schemeClr val="tx1"/>
                            </a:gs>
                            <a:gs pos="93000">
                              <a:schemeClr val="tx1"/>
                            </a:gs>
                          </a:gsLst>
                          <a:lin ang="5400000" scaled="0"/>
                        </a:gradFill>
                        <a:latin typeface="+mj-lt"/>
                      </a:endParaRPr>
                    </a:p>
                  </a:txBody>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/group/{id}/events</a:t>
                      </a:r>
                      <a:r>
                        <a:rPr lang="en-US" sz="1600" kern="1200" dirty="0" smtClean="0">
                          <a:latin typeface="Consolas" panose="020B0609020204030204" pitchFamily="49" charset="0"/>
                          <a:cs typeface="Consolas" panose="020B0609020204030204" pitchFamily="49" charset="0"/>
                        </a:rPr>
                        <a:t>?$top=10</a:t>
                      </a:r>
                      <a:r>
                        <a:rPr lang="en-US" sz="1600" dirty="0" smtClean="0">
                          <a:latin typeface="Consolas" panose="020B0609020204030204" pitchFamily="49" charset="0"/>
                          <a:cs typeface="Consolas" panose="020B0609020204030204" pitchFamily="49" charset="0"/>
                        </a:rPr>
                        <a:t>&amp;$select=Subject,Start,End&amp;$filter=Start</a:t>
                      </a:r>
                      <a:r>
                        <a:rPr lang="en-US" sz="1600" baseline="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ge 2014-09-22</a:t>
                      </a:r>
                      <a:endParaRPr lang="en-US" sz="1600" dirty="0" smtClean="0">
                        <a:gradFill>
                          <a:gsLst>
                            <a:gs pos="82609">
                              <a:schemeClr val="tx2">
                                <a:lumMod val="60000"/>
                                <a:lumOff val="40000"/>
                              </a:schemeClr>
                            </a:gs>
                            <a:gs pos="62000">
                              <a:schemeClr val="tx2">
                                <a:lumMod val="60000"/>
                                <a:lumOff val="40000"/>
                              </a:schemeClr>
                            </a:gs>
                          </a:gsLst>
                          <a:lin ang="5400000" scaled="0"/>
                        </a:gradFill>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5"/>
                  </a:ext>
                </a:extLst>
              </a:tr>
              <a:tr h="999544">
                <a:tc>
                  <a:txBody>
                    <a:bodyPr/>
                    <a:lstStyle/>
                    <a:p>
                      <a:r>
                        <a:rPr lang="en-US" sz="1600" dirty="0" smtClean="0"/>
                        <a:t>Get selected</a:t>
                      </a:r>
                      <a:r>
                        <a:rPr lang="en-US" sz="1600" baseline="0" dirty="0" smtClean="0"/>
                        <a:t> </a:t>
                      </a:r>
                      <a:r>
                        <a:rPr lang="en-US" sz="1600" dirty="0" smtClean="0"/>
                        <a:t>properties</a:t>
                      </a:r>
                      <a:r>
                        <a:rPr lang="en-US" sz="1600" baseline="0" dirty="0" smtClean="0"/>
                        <a:t> on conversation threads</a:t>
                      </a:r>
                      <a:endParaRPr lang="en-US" sz="1600" b="0" dirty="0">
                        <a:gradFill>
                          <a:gsLst>
                            <a:gs pos="94783">
                              <a:schemeClr val="tx1"/>
                            </a:gs>
                            <a:gs pos="93000">
                              <a:schemeClr val="tx1"/>
                            </a:gs>
                          </a:gsLst>
                          <a:lin ang="5400000" scaled="0"/>
                        </a:gradFill>
                        <a:latin typeface="+mj-lt"/>
                      </a:endParaRPr>
                    </a:p>
                  </a:txBody>
                  <a:tcPr/>
                </a:tc>
                <a:tc>
                  <a:txBody>
                    <a:bodyPr/>
                    <a:lstStyle/>
                    <a:p>
                      <a:r>
                        <a:rPr lang="en-US" sz="1600" dirty="0" smtClean="0">
                          <a:latin typeface="Consolas" panose="020B0609020204030204" pitchFamily="49" charset="0"/>
                          <a:cs typeface="Consolas" panose="020B0609020204030204" pitchFamily="49" charset="0"/>
                        </a:rPr>
                        <a:t>/groups/{id}/conversations/{id}/threads/{id}/posts?$select=body</a:t>
                      </a:r>
                      <a:endParaRPr lang="en-US" sz="1600" dirty="0" smtClean="0">
                        <a:gradFill>
                          <a:gsLst>
                            <a:gs pos="82609">
                              <a:schemeClr val="tx2">
                                <a:lumMod val="60000"/>
                                <a:lumOff val="40000"/>
                              </a:schemeClr>
                            </a:gs>
                            <a:gs pos="62000">
                              <a:schemeClr val="tx2">
                                <a:lumMod val="60000"/>
                                <a:lumOff val="40000"/>
                              </a:schemeClr>
                            </a:gs>
                          </a:gsLst>
                          <a:lin ang="5400000" scaled="0"/>
                        </a:gradFill>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8"/>
                  </a:ext>
                </a:extLst>
              </a:tr>
              <a:tr h="699681">
                <a:tc>
                  <a:txBody>
                    <a:bodyPr/>
                    <a:lstStyle/>
                    <a:p>
                      <a:r>
                        <a:rPr lang="en-US" sz="1600" dirty="0" smtClean="0"/>
                        <a:t>Get file</a:t>
                      </a:r>
                      <a:r>
                        <a:rPr lang="en-US" sz="1600" baseline="0" dirty="0" smtClean="0"/>
                        <a:t>s where the name starts with “c”</a:t>
                      </a:r>
                      <a:endParaRPr lang="en-US" sz="1600" b="0" dirty="0">
                        <a:gradFill>
                          <a:gsLst>
                            <a:gs pos="94783">
                              <a:schemeClr val="tx1"/>
                            </a:gs>
                            <a:gs pos="93000">
                              <a:schemeClr val="tx1"/>
                            </a:gs>
                          </a:gsLst>
                          <a:lin ang="5400000" scaled="0"/>
                        </a:gradFill>
                        <a:latin typeface="+mj-lt"/>
                      </a:endParaRPr>
                    </a:p>
                  </a:txBody>
                  <a:tcPr/>
                </a:tc>
                <a:tc>
                  <a:txBody>
                    <a:bodyPr/>
                    <a:lstStyle/>
                    <a:p>
                      <a:r>
                        <a:rPr lang="en-US" sz="1600" dirty="0" smtClean="0">
                          <a:latin typeface="Consolas" panose="020B0609020204030204" pitchFamily="49" charset="0"/>
                          <a:cs typeface="Consolas" panose="020B0609020204030204" pitchFamily="49" charset="0"/>
                        </a:rPr>
                        <a:t>/group/{id}/files?$filter=startswith(name,+'c')</a:t>
                      </a:r>
                      <a:endParaRPr lang="en-US" sz="1600" dirty="0" smtClean="0">
                        <a:gradFill>
                          <a:gsLst>
                            <a:gs pos="82609">
                              <a:schemeClr val="tx2">
                                <a:lumMod val="60000"/>
                                <a:lumOff val="40000"/>
                              </a:schemeClr>
                            </a:gs>
                            <a:gs pos="62000">
                              <a:schemeClr val="tx2">
                                <a:lumMod val="60000"/>
                                <a:lumOff val="40000"/>
                              </a:schemeClr>
                            </a:gs>
                          </a:gsLst>
                          <a:lin ang="5400000" scaled="0"/>
                        </a:gradFill>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10009"/>
                  </a:ext>
                </a:extLst>
              </a:tr>
              <a:tr h="699681">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smtClean="0"/>
                        <a:t>Get selected</a:t>
                      </a:r>
                      <a:r>
                        <a:rPr lang="en-US" sz="1600" baseline="0" dirty="0" smtClean="0"/>
                        <a:t> properties on files</a:t>
                      </a:r>
                      <a:endParaRPr lang="en-US" sz="1600" b="0" kern="1200" dirty="0" smtClean="0">
                        <a:gradFill>
                          <a:gsLst>
                            <a:gs pos="94783">
                              <a:schemeClr val="tx1"/>
                            </a:gs>
                            <a:gs pos="93000">
                              <a:schemeClr val="tx1"/>
                            </a:gs>
                          </a:gsLst>
                          <a:lin ang="5400000" scaled="0"/>
                        </a:gradFill>
                        <a:latin typeface="+mn-lt"/>
                        <a:ea typeface="+mn-ea"/>
                        <a:cs typeface="+mn-cs"/>
                      </a:endParaRPr>
                    </a:p>
                  </a:txBody>
                  <a:tcPr/>
                </a:tc>
                <a:tc>
                  <a:txBody>
                    <a:bodyPr/>
                    <a:lstStyle/>
                    <a:p>
                      <a:r>
                        <a:rPr lang="en-US" sz="1600" dirty="0" smtClean="0">
                          <a:latin typeface="Consolas" panose="020B0609020204030204" pitchFamily="49" charset="0"/>
                          <a:cs typeface="Consolas" panose="020B0609020204030204" pitchFamily="49" charset="0"/>
                        </a:rPr>
                        <a:t>/group/{id}/files?$select=dateTimeCreated</a:t>
                      </a:r>
                      <a:endParaRPr lang="en-US" sz="1600" dirty="0" smtClean="0">
                        <a:gradFill>
                          <a:gsLst>
                            <a:gs pos="82609">
                              <a:schemeClr val="tx2">
                                <a:lumMod val="60000"/>
                                <a:lumOff val="40000"/>
                              </a:schemeClr>
                            </a:gs>
                            <a:gs pos="62000">
                              <a:schemeClr val="tx2">
                                <a:lumMod val="60000"/>
                                <a:lumOff val="40000"/>
                              </a:schemeClr>
                            </a:gs>
                          </a:gsLst>
                          <a:lin ang="5400000" scaled="0"/>
                        </a:gradFill>
                        <a:latin typeface="Consolas" panose="020B0609020204030204" pitchFamily="49" charset="0"/>
                        <a:cs typeface="Consolas" panose="020B0609020204030204" pitchFamily="49" charset="0"/>
                      </a:endParaRPr>
                    </a:p>
                  </a:txBody>
                  <a:tcPr/>
                </a:tc>
                <a:extLst>
                  <a:ext uri="{0D108BD9-81ED-4DB2-BD59-A6C34878D82A}">
                    <a16:rowId xmlns="" xmlns:a16="http://schemas.microsoft.com/office/drawing/2014/main" val="3731574942"/>
                  </a:ext>
                </a:extLst>
              </a:tr>
            </a:tbl>
          </a:graphicData>
        </a:graphic>
      </p:graphicFrame>
    </p:spTree>
    <p:extLst>
      <p:ext uri="{BB962C8B-B14F-4D97-AF65-F5344CB8AC3E}">
        <p14:creationId xmlns:p14="http://schemas.microsoft.com/office/powerpoint/2010/main" val="41096438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095830"/>
          </a:xfrm>
        </p:spPr>
        <p:txBody>
          <a:bodyPr/>
          <a:lstStyle/>
          <a:p>
            <a:r>
              <a:rPr lang="en-US" dirty="0" smtClean="0"/>
              <a:t>Demo</a:t>
            </a:r>
            <a:br>
              <a:rPr lang="en-US" dirty="0" smtClean="0"/>
            </a:br>
            <a:r>
              <a:rPr lang="en-US" sz="6600" dirty="0" smtClean="0"/>
              <a:t>Group REST API Requests</a:t>
            </a:r>
            <a:endParaRPr lang="en-US" sz="6600" dirty="0"/>
          </a:p>
        </p:txBody>
      </p:sp>
    </p:spTree>
    <p:extLst>
      <p:ext uri="{BB962C8B-B14F-4D97-AF65-F5344CB8AC3E}">
        <p14:creationId xmlns:p14="http://schemas.microsoft.com/office/powerpoint/2010/main" val="2145803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 Webhooks (preview)</a:t>
            </a:r>
            <a:endParaRPr lang="en-US" dirty="0"/>
          </a:p>
        </p:txBody>
      </p:sp>
      <p:sp>
        <p:nvSpPr>
          <p:cNvPr id="3" name="Text Placeholder 2"/>
          <p:cNvSpPr>
            <a:spLocks noGrp="1"/>
          </p:cNvSpPr>
          <p:nvPr>
            <p:ph type="body" sz="quarter" idx="10"/>
          </p:nvPr>
        </p:nvSpPr>
        <p:spPr>
          <a:xfrm>
            <a:off x="274640" y="1212849"/>
            <a:ext cx="11887199" cy="5893921"/>
          </a:xfrm>
        </p:spPr>
        <p:txBody>
          <a:bodyPr/>
          <a:lstStyle/>
          <a:p>
            <a:r>
              <a:rPr lang="en-US" sz="2800" dirty="0" smtClean="0"/>
              <a:t>Permissions</a:t>
            </a:r>
          </a:p>
          <a:p>
            <a:pPr lvl="1"/>
            <a:r>
              <a:rPr lang="en-US" sz="2000" dirty="0" smtClean="0"/>
              <a:t>Uses existing Read or ReadWrite permission for Mail, Calendar, Contacts, or Groups</a:t>
            </a:r>
          </a:p>
          <a:p>
            <a:pPr lvl="2"/>
            <a:endParaRPr lang="en-US" sz="1600" dirty="0"/>
          </a:p>
          <a:p>
            <a:r>
              <a:rPr lang="en-US" sz="2800" dirty="0" smtClean="0"/>
              <a:t>Supported entity collections</a:t>
            </a:r>
          </a:p>
          <a:p>
            <a:pPr lvl="1"/>
            <a:r>
              <a:rPr lang="en-US" sz="2000" dirty="0" smtClean="0"/>
              <a:t>Messages</a:t>
            </a:r>
          </a:p>
          <a:p>
            <a:pPr lvl="1"/>
            <a:r>
              <a:rPr lang="en-US" sz="2000" dirty="0" smtClean="0"/>
              <a:t>Events</a:t>
            </a:r>
          </a:p>
          <a:p>
            <a:pPr lvl="1"/>
            <a:r>
              <a:rPr lang="en-US" sz="2000" dirty="0" smtClean="0"/>
              <a:t>Contacts</a:t>
            </a:r>
          </a:p>
          <a:p>
            <a:pPr lvl="1"/>
            <a:r>
              <a:rPr lang="en-US" sz="2000" dirty="0" smtClean="0"/>
              <a:t>Groups (unseen count)</a:t>
            </a:r>
          </a:p>
          <a:p>
            <a:pPr lvl="2"/>
            <a:r>
              <a:rPr lang="en-US" sz="1800" dirty="0" smtClean="0"/>
              <a:t>Conversations</a:t>
            </a:r>
          </a:p>
          <a:p>
            <a:pPr lvl="2"/>
            <a:r>
              <a:rPr lang="en-US" sz="1800" dirty="0" smtClean="0"/>
              <a:t>Threads</a:t>
            </a:r>
          </a:p>
          <a:p>
            <a:pPr lvl="2"/>
            <a:r>
              <a:rPr lang="en-US" sz="1800" dirty="0" smtClean="0"/>
              <a:t>Events</a:t>
            </a:r>
          </a:p>
          <a:p>
            <a:pPr lvl="2"/>
            <a:endParaRPr lang="en-US" sz="1600" dirty="0" smtClean="0"/>
          </a:p>
          <a:p>
            <a:r>
              <a:rPr lang="en-US" sz="2800" dirty="0" smtClean="0"/>
              <a:t>Samples</a:t>
            </a:r>
          </a:p>
          <a:p>
            <a:pPr lvl="1"/>
            <a:r>
              <a:rPr lang="en-US" sz="2000" dirty="0" smtClean="0"/>
              <a:t>POST https://outlook.office365.com/api/beta/me/subscriptions</a:t>
            </a:r>
          </a:p>
          <a:p>
            <a:pPr lvl="1"/>
            <a:r>
              <a:rPr lang="en-US" sz="2000" dirty="0" smtClean="0"/>
              <a:t>Group subscription https://</a:t>
            </a:r>
            <a:r>
              <a:rPr lang="en-US" sz="2000" dirty="0" smtClean="0">
                <a:solidFill>
                  <a:srgbClr val="FFC000"/>
                </a:solidFill>
              </a:rPr>
              <a:t>outlook.office365.com/</a:t>
            </a:r>
            <a:r>
              <a:rPr lang="en-US" sz="2000" dirty="0" err="1" smtClean="0">
                <a:solidFill>
                  <a:srgbClr val="FFC000"/>
                </a:solidFill>
              </a:rPr>
              <a:t>api</a:t>
            </a:r>
            <a:r>
              <a:rPr lang="en-US" sz="2000" dirty="0" smtClean="0"/>
              <a:t>/beta/me/groups(‘mygroup@contoso.com’)/subscriptions</a:t>
            </a:r>
            <a:endParaRPr lang="en-US" sz="2000" dirty="0"/>
          </a:p>
        </p:txBody>
      </p:sp>
      <p:pic>
        <p:nvPicPr>
          <p:cNvPr id="5" name="Picture 4"/>
          <p:cNvPicPr>
            <a:picLocks noChangeAspect="1"/>
          </p:cNvPicPr>
          <p:nvPr/>
        </p:nvPicPr>
        <p:blipFill>
          <a:blip r:embed="rId2"/>
          <a:stretch>
            <a:fillRect/>
          </a:stretch>
        </p:blipFill>
        <p:spPr>
          <a:xfrm>
            <a:off x="10333037" y="293607"/>
            <a:ext cx="1828800" cy="2366024"/>
          </a:xfrm>
          <a:prstGeom prst="rect">
            <a:avLst/>
          </a:prstGeom>
        </p:spPr>
      </p:pic>
      <p:sp>
        <p:nvSpPr>
          <p:cNvPr id="6" name="Rectangular Callout 5"/>
          <p:cNvSpPr/>
          <p:nvPr/>
        </p:nvSpPr>
        <p:spPr bwMode="auto">
          <a:xfrm>
            <a:off x="9113837" y="5396354"/>
            <a:ext cx="3049184" cy="1140278"/>
          </a:xfrm>
          <a:prstGeom prst="wedgeRectCallout">
            <a:avLst>
              <a:gd name="adj1" fmla="val -231218"/>
              <a:gd name="adj2" fmla="val 51627"/>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smtClean="0">
                <a:gradFill>
                  <a:gsLst>
                    <a:gs pos="0">
                      <a:srgbClr val="FFFFFF"/>
                    </a:gs>
                    <a:gs pos="100000">
                      <a:srgbClr val="FFFFFF"/>
                    </a:gs>
                  </a:gsLst>
                  <a:lin ang="5400000" scaled="0"/>
                </a:gradFill>
              </a:rPr>
              <a:t>Notifications support for graph.microsoft.com coming soon …</a:t>
            </a: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93598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095830"/>
          </a:xfrm>
        </p:spPr>
        <p:txBody>
          <a:bodyPr/>
          <a:lstStyle/>
          <a:p>
            <a:r>
              <a:rPr lang="en-US" dirty="0" smtClean="0"/>
              <a:t>Demo</a:t>
            </a:r>
            <a:br>
              <a:rPr lang="en-US" dirty="0" smtClean="0"/>
            </a:br>
            <a:r>
              <a:rPr lang="en-US" sz="6600" dirty="0" err="1" smtClean="0"/>
              <a:t>Webhooks</a:t>
            </a:r>
            <a:endParaRPr lang="en-US" sz="6600" dirty="0"/>
          </a:p>
        </p:txBody>
      </p:sp>
    </p:spTree>
    <p:extLst>
      <p:ext uri="{BB962C8B-B14F-4D97-AF65-F5344CB8AC3E}">
        <p14:creationId xmlns:p14="http://schemas.microsoft.com/office/powerpoint/2010/main" val="733411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Other notable new features</a:t>
            </a:r>
            <a:endParaRPr lang="en-US" dirty="0"/>
          </a:p>
        </p:txBody>
      </p:sp>
      <p:sp>
        <p:nvSpPr>
          <p:cNvPr id="6" name="Text Placeholder 5"/>
          <p:cNvSpPr>
            <a:spLocks noGrp="1"/>
          </p:cNvSpPr>
          <p:nvPr>
            <p:ph type="body" sz="quarter" idx="10"/>
          </p:nvPr>
        </p:nvSpPr>
        <p:spPr>
          <a:xfrm>
            <a:off x="274638" y="1212525"/>
            <a:ext cx="11887200" cy="5503045"/>
          </a:xfrm>
        </p:spPr>
        <p:txBody>
          <a:bodyPr/>
          <a:lstStyle/>
          <a:p>
            <a:r>
              <a:rPr lang="en-US" sz="3200" dirty="0" smtClean="0"/>
              <a:t>Time zone support for events</a:t>
            </a:r>
          </a:p>
          <a:p>
            <a:pPr lvl="1"/>
            <a:r>
              <a:rPr lang="en-US" sz="1600" dirty="0" smtClean="0"/>
              <a:t>Dealing with Start, </a:t>
            </a:r>
            <a:r>
              <a:rPr lang="en-US" sz="1600" dirty="0" err="1" smtClean="0"/>
              <a:t>StartTimeZone</a:t>
            </a:r>
            <a:r>
              <a:rPr lang="en-US" sz="1600" dirty="0" smtClean="0"/>
              <a:t>, End, </a:t>
            </a:r>
            <a:r>
              <a:rPr lang="en-US" sz="1600" dirty="0" err="1" smtClean="0"/>
              <a:t>EndTimeZone</a:t>
            </a:r>
            <a:r>
              <a:rPr lang="en-US" sz="1600" dirty="0" smtClean="0"/>
              <a:t> in V1.0</a:t>
            </a:r>
          </a:p>
          <a:p>
            <a:pPr lvl="1"/>
            <a:r>
              <a:rPr lang="en-US" sz="1600" dirty="0" smtClean="0"/>
              <a:t>Take special care with all-day events</a:t>
            </a:r>
            <a:endParaRPr lang="en-US" sz="1600" dirty="0"/>
          </a:p>
          <a:p>
            <a:pPr lvl="1"/>
            <a:endParaRPr lang="en-US" sz="1600" dirty="0" smtClean="0"/>
          </a:p>
          <a:p>
            <a:r>
              <a:rPr lang="en-US" sz="3200" dirty="0" smtClean="0"/>
              <a:t>Full text search ($search) for messages</a:t>
            </a:r>
          </a:p>
          <a:p>
            <a:pPr lvl="1"/>
            <a:r>
              <a:rPr lang="en-US" sz="1600" dirty="0"/>
              <a:t>https://</a:t>
            </a:r>
            <a:r>
              <a:rPr lang="en-US" sz="1600" dirty="0" smtClean="0"/>
              <a:t>outlook.office365.com/</a:t>
            </a:r>
            <a:r>
              <a:rPr lang="en-US" sz="1600" dirty="0" err="1" smtClean="0"/>
              <a:t>api</a:t>
            </a:r>
            <a:r>
              <a:rPr lang="en-US" sz="1600" dirty="0" smtClean="0"/>
              <a:t>/v1.0/me/messages</a:t>
            </a:r>
            <a:r>
              <a:rPr lang="en-US" sz="1600" dirty="0"/>
              <a:t>?$search=“foo”</a:t>
            </a:r>
          </a:p>
          <a:p>
            <a:pPr lvl="1"/>
            <a:r>
              <a:rPr lang="en-US" sz="1600" dirty="0" smtClean="0"/>
              <a:t>https://outlook.office365.com/</a:t>
            </a:r>
            <a:r>
              <a:rPr lang="en-US" sz="1600" dirty="0" err="1" smtClean="0"/>
              <a:t>api</a:t>
            </a:r>
            <a:r>
              <a:rPr lang="en-US" sz="1600" dirty="0" smtClean="0"/>
              <a:t>/v1.0/me/folders/inbox/messages?$search=“foo”</a:t>
            </a:r>
          </a:p>
          <a:p>
            <a:pPr lvl="1"/>
            <a:r>
              <a:rPr lang="en-US" sz="1600" dirty="0" smtClean="0"/>
              <a:t>https://outlook.office365.com/</a:t>
            </a:r>
            <a:r>
              <a:rPr lang="en-US" sz="1600" dirty="0" err="1" smtClean="0"/>
              <a:t>api</a:t>
            </a:r>
            <a:r>
              <a:rPr lang="en-US" sz="1600" dirty="0" smtClean="0"/>
              <a:t>/v1.0/me/messages?$search=“from:@contoso.com”</a:t>
            </a:r>
          </a:p>
          <a:p>
            <a:pPr lvl="1"/>
            <a:endParaRPr lang="en-US" sz="1600" dirty="0" smtClean="0"/>
          </a:p>
          <a:p>
            <a:r>
              <a:rPr lang="en-US" sz="3200" dirty="0"/>
              <a:t>Get </a:t>
            </a:r>
            <a:r>
              <a:rPr lang="en-US" sz="3200" dirty="0" smtClean="0"/>
              <a:t>authenticated user’s picture.</a:t>
            </a:r>
            <a:endParaRPr lang="en-US" sz="3200" dirty="0"/>
          </a:p>
          <a:p>
            <a:pPr lvl="1"/>
            <a:r>
              <a:rPr lang="en-US" sz="1600" dirty="0" smtClean="0"/>
              <a:t>Get HD picture(s) if they exist, </a:t>
            </a:r>
            <a:r>
              <a:rPr lang="en-US" sz="1600" dirty="0"/>
              <a:t>or else </a:t>
            </a:r>
            <a:r>
              <a:rPr lang="en-US" sz="1600" dirty="0" smtClean="0"/>
              <a:t>get the </a:t>
            </a:r>
            <a:r>
              <a:rPr lang="en-US" sz="1600" dirty="0"/>
              <a:t>picture from Active Directory (</a:t>
            </a:r>
            <a:r>
              <a:rPr lang="en-US" sz="1600" dirty="0" smtClean="0"/>
              <a:t>AD)</a:t>
            </a:r>
          </a:p>
          <a:p>
            <a:pPr lvl="1"/>
            <a:r>
              <a:rPr lang="en-US" sz="1600" dirty="0" smtClean="0"/>
              <a:t>Picture of the best available resolution </a:t>
            </a:r>
            <a:r>
              <a:rPr lang="en-US" sz="1600" dirty="0"/>
              <a:t>–</a:t>
            </a:r>
            <a:r>
              <a:rPr lang="en-US" sz="1600" dirty="0" smtClean="0"/>
              <a:t> </a:t>
            </a:r>
            <a:r>
              <a:rPr lang="en-US" sz="1600" dirty="0"/>
              <a:t>https://outlook.office365.com/api/beta/me/UserPhoto</a:t>
            </a:r>
          </a:p>
          <a:p>
            <a:pPr lvl="1"/>
            <a:r>
              <a:rPr lang="en-US" sz="1600" dirty="0" smtClean="0"/>
              <a:t>Picture metadata vs. picture streaming – https</a:t>
            </a:r>
            <a:r>
              <a:rPr lang="en-US" sz="1600" dirty="0"/>
              <a:t>://</a:t>
            </a:r>
            <a:r>
              <a:rPr lang="en-US" sz="1600" dirty="0" smtClean="0"/>
              <a:t>outlook.office365.com/api/beta/me/UserPhotos</a:t>
            </a:r>
          </a:p>
          <a:p>
            <a:pPr lvl="1"/>
            <a:endParaRPr lang="en-US" sz="1600" dirty="0" smtClean="0"/>
          </a:p>
          <a:p>
            <a:r>
              <a:rPr lang="en-US" sz="3200" dirty="0" smtClean="0"/>
              <a:t>Cross Origin Resource Sharing (CORS) support</a:t>
            </a:r>
            <a:endParaRPr lang="en-US" sz="3200" dirty="0"/>
          </a:p>
          <a:p>
            <a:pPr lvl="1"/>
            <a:r>
              <a:rPr lang="en-US" sz="1600" dirty="0" smtClean="0"/>
              <a:t>Build single page apps using frameworks such as AngularJS</a:t>
            </a:r>
            <a:endParaRPr lang="en-US" sz="1600" dirty="0"/>
          </a:p>
        </p:txBody>
      </p:sp>
    </p:spTree>
    <p:extLst>
      <p:ext uri="{BB962C8B-B14F-4D97-AF65-F5344CB8AC3E}">
        <p14:creationId xmlns:p14="http://schemas.microsoft.com/office/powerpoint/2010/main" val="326331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095830"/>
          </a:xfrm>
        </p:spPr>
        <p:txBody>
          <a:bodyPr/>
          <a:lstStyle/>
          <a:p>
            <a:r>
              <a:rPr lang="en-US" dirty="0" smtClean="0"/>
              <a:t>Demo</a:t>
            </a:r>
            <a:br>
              <a:rPr lang="en-US" dirty="0" smtClean="0"/>
            </a:br>
            <a:r>
              <a:rPr lang="en-US" sz="6600" dirty="0" smtClean="0"/>
              <a:t>Search</a:t>
            </a:r>
            <a:r>
              <a:rPr lang="en-US" sz="6600" smtClean="0"/>
              <a:t>, Photo</a:t>
            </a:r>
            <a:endParaRPr lang="en-US" sz="6600" dirty="0"/>
          </a:p>
        </p:txBody>
      </p:sp>
    </p:spTree>
    <p:extLst>
      <p:ext uri="{BB962C8B-B14F-4D97-AF65-F5344CB8AC3E}">
        <p14:creationId xmlns:p14="http://schemas.microsoft.com/office/powerpoint/2010/main" val="36754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4462760"/>
          </a:xfrm>
        </p:spPr>
        <p:txBody>
          <a:bodyPr/>
          <a:lstStyle/>
          <a:p>
            <a:r>
              <a:rPr lang="en-US" dirty="0" smtClean="0"/>
              <a:t>Session objectives</a:t>
            </a:r>
          </a:p>
          <a:p>
            <a:pPr lvl="1"/>
            <a:r>
              <a:rPr lang="en-US" dirty="0" smtClean="0"/>
              <a:t>Why are Office 365 REST APIs important?</a:t>
            </a:r>
          </a:p>
          <a:p>
            <a:pPr lvl="1"/>
            <a:r>
              <a:rPr lang="en-US" dirty="0" smtClean="0"/>
              <a:t>Deep dive into the APIs</a:t>
            </a:r>
          </a:p>
          <a:p>
            <a:pPr lvl="1"/>
            <a:r>
              <a:rPr lang="en-US" dirty="0" smtClean="0"/>
              <a:t>Best practices</a:t>
            </a:r>
          </a:p>
          <a:p>
            <a:pPr lvl="1"/>
            <a:r>
              <a:rPr lang="en-US" dirty="0" smtClean="0"/>
              <a:t>Compare with existing APIs like Exchange Web Services (EWS)</a:t>
            </a:r>
          </a:p>
          <a:p>
            <a:pPr lvl="1"/>
            <a:r>
              <a:rPr lang="en-US" dirty="0" smtClean="0"/>
              <a:t>Sneak-peek into what is coming</a:t>
            </a:r>
            <a:endParaRPr lang="en-US" dirty="0"/>
          </a:p>
          <a:p>
            <a:pPr lvl="1"/>
            <a:endParaRPr lang="en-US" sz="2000" dirty="0" smtClean="0"/>
          </a:p>
          <a:p>
            <a:r>
              <a:rPr lang="en-US" dirty="0" smtClean="0"/>
              <a:t>Key takeaways</a:t>
            </a:r>
          </a:p>
          <a:p>
            <a:pPr lvl="1"/>
            <a:r>
              <a:rPr lang="en-US" dirty="0" smtClean="0"/>
              <a:t>APIs that allow you to create end-to-end Office 365 apps with targeted scopes TODAY</a:t>
            </a:r>
          </a:p>
          <a:p>
            <a:pPr lvl="1"/>
            <a:r>
              <a:rPr lang="en-US" dirty="0"/>
              <a:t>Lightweight and quick to learn and develop</a:t>
            </a:r>
          </a:p>
          <a:p>
            <a:pPr lvl="1"/>
            <a:r>
              <a:rPr lang="en-US" dirty="0" smtClean="0"/>
              <a:t>Work planned to make this THE API for Office 365, outlook.com, Exchange hybrid &amp; on-premises.</a:t>
            </a:r>
          </a:p>
        </p:txBody>
      </p:sp>
    </p:spTree>
    <p:extLst>
      <p:ext uri="{BB962C8B-B14F-4D97-AF65-F5344CB8AC3E}">
        <p14:creationId xmlns:p14="http://schemas.microsoft.com/office/powerpoint/2010/main" val="23955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Resources &amp; Tips</a:t>
            </a:r>
            <a:endParaRPr lang="en-US" dirty="0"/>
          </a:p>
        </p:txBody>
      </p:sp>
    </p:spTree>
    <p:extLst>
      <p:ext uri="{BB962C8B-B14F-4D97-AF65-F5344CB8AC3E}">
        <p14:creationId xmlns:p14="http://schemas.microsoft.com/office/powerpoint/2010/main" val="234175335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 y="1181631"/>
            <a:ext cx="12436475" cy="5820831"/>
          </a:xfrm>
          <a:prstGeom prst="rect">
            <a:avLst/>
          </a:prstGeom>
        </p:spPr>
      </p:pic>
      <p:sp>
        <p:nvSpPr>
          <p:cNvPr id="2" name="Title 1"/>
          <p:cNvSpPr>
            <a:spLocks noGrp="1"/>
          </p:cNvSpPr>
          <p:nvPr>
            <p:ph type="title"/>
          </p:nvPr>
        </p:nvSpPr>
        <p:spPr/>
        <p:txBody>
          <a:bodyPr/>
          <a:lstStyle/>
          <a:p>
            <a:r>
              <a:rPr lang="en-US" dirty="0" smtClean="0">
                <a:hlinkClick r:id="rId3"/>
              </a:rPr>
              <a:t>http://dev.outlook.com</a:t>
            </a:r>
            <a:r>
              <a:rPr lang="en-US" dirty="0" smtClean="0"/>
              <a:t> </a:t>
            </a:r>
            <a:endParaRPr lang="en-US" dirty="0"/>
          </a:p>
        </p:txBody>
      </p:sp>
      <p:sp>
        <p:nvSpPr>
          <p:cNvPr id="6" name="Rounded Rectangle 5"/>
          <p:cNvSpPr/>
          <p:nvPr/>
        </p:nvSpPr>
        <p:spPr bwMode="auto">
          <a:xfrm>
            <a:off x="621931" y="4792662"/>
            <a:ext cx="5257798" cy="2133600"/>
          </a:xfrm>
          <a:prstGeom prst="roundRect">
            <a:avLst/>
          </a:prstGeom>
          <a:noFill/>
          <a:ln w="57150">
            <a:solidFill>
              <a:srgbClr val="B4009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Rounded Rectangle 10"/>
          <p:cNvSpPr/>
          <p:nvPr/>
        </p:nvSpPr>
        <p:spPr bwMode="auto">
          <a:xfrm>
            <a:off x="604173" y="6392862"/>
            <a:ext cx="1194464" cy="533400"/>
          </a:xfrm>
          <a:prstGeom prst="roundRect">
            <a:avLst/>
          </a:prstGeom>
          <a:noFill/>
          <a:ln w="57150">
            <a:solidFill>
              <a:srgbClr val="B4009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82350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160721"/>
            <a:ext cx="12464193" cy="5833804"/>
          </a:xfrm>
          <a:prstGeom prst="rect">
            <a:avLst/>
          </a:prstGeom>
        </p:spPr>
      </p:pic>
      <p:sp>
        <p:nvSpPr>
          <p:cNvPr id="2" name="Title 1"/>
          <p:cNvSpPr>
            <a:spLocks noGrp="1"/>
          </p:cNvSpPr>
          <p:nvPr>
            <p:ph type="title"/>
          </p:nvPr>
        </p:nvSpPr>
        <p:spPr/>
        <p:txBody>
          <a:bodyPr/>
          <a:lstStyle/>
          <a:p>
            <a:r>
              <a:rPr lang="en-US" dirty="0" smtClean="0"/>
              <a:t>Get Started</a:t>
            </a:r>
            <a:endParaRPr lang="en-US" dirty="0"/>
          </a:p>
        </p:txBody>
      </p:sp>
      <p:sp>
        <p:nvSpPr>
          <p:cNvPr id="4" name="Rounded Rectangle 3"/>
          <p:cNvSpPr/>
          <p:nvPr/>
        </p:nvSpPr>
        <p:spPr bwMode="auto">
          <a:xfrm>
            <a:off x="3246437" y="2735262"/>
            <a:ext cx="2514600" cy="381000"/>
          </a:xfrm>
          <a:prstGeom prst="roundRect">
            <a:avLst/>
          </a:prstGeom>
          <a:noFill/>
          <a:ln w="57150">
            <a:solidFill>
              <a:srgbClr val="B4009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ounded Rectangle 4"/>
          <p:cNvSpPr/>
          <p:nvPr/>
        </p:nvSpPr>
        <p:spPr bwMode="auto">
          <a:xfrm>
            <a:off x="1036637" y="2558197"/>
            <a:ext cx="1371600" cy="1548665"/>
          </a:xfrm>
          <a:prstGeom prst="roundRect">
            <a:avLst/>
          </a:prstGeom>
          <a:noFill/>
          <a:ln w="57150">
            <a:solidFill>
              <a:srgbClr val="B4009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122580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1277598" cy="3425425"/>
          </a:xfrm>
        </p:spPr>
        <p:txBody>
          <a:bodyPr/>
          <a:lstStyle/>
          <a:p>
            <a:r>
              <a:rPr lang="en-US" dirty="0" smtClean="0"/>
              <a:t>Demo</a:t>
            </a:r>
            <a:br>
              <a:rPr lang="en-US" dirty="0" smtClean="0"/>
            </a:br>
            <a:r>
              <a:rPr lang="en-US" sz="6600" dirty="0" smtClean="0"/>
              <a:t>Getting Started</a:t>
            </a:r>
            <a:br>
              <a:rPr lang="en-US" sz="6600" dirty="0" smtClean="0"/>
            </a:br>
            <a:r>
              <a:rPr lang="en-US" sz="4800" dirty="0" smtClean="0"/>
              <a:t>Office 365 OAuth Sandbox</a:t>
            </a:r>
            <a:br>
              <a:rPr lang="en-US" sz="4800" dirty="0" smtClean="0"/>
            </a:br>
            <a:r>
              <a:rPr lang="en-US" sz="4800" dirty="0" smtClean="0"/>
              <a:t>Get Started - .NET</a:t>
            </a:r>
            <a:endParaRPr lang="en-US" sz="4800" dirty="0"/>
          </a:p>
        </p:txBody>
      </p:sp>
    </p:spTree>
    <p:extLst>
      <p:ext uri="{BB962C8B-B14F-4D97-AF65-F5344CB8AC3E}">
        <p14:creationId xmlns:p14="http://schemas.microsoft.com/office/powerpoint/2010/main" val="2397283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Best practices</a:t>
            </a:r>
            <a:endParaRPr lang="en-US" dirty="0"/>
          </a:p>
        </p:txBody>
      </p:sp>
      <p:sp>
        <p:nvSpPr>
          <p:cNvPr id="6" name="Text Placeholder 5"/>
          <p:cNvSpPr>
            <a:spLocks noGrp="1"/>
          </p:cNvSpPr>
          <p:nvPr>
            <p:ph type="body" sz="quarter" idx="10"/>
          </p:nvPr>
        </p:nvSpPr>
        <p:spPr>
          <a:xfrm>
            <a:off x="274638" y="1212525"/>
            <a:ext cx="11887200" cy="4462760"/>
          </a:xfrm>
        </p:spPr>
        <p:txBody>
          <a:bodyPr/>
          <a:lstStyle/>
          <a:p>
            <a:r>
              <a:rPr lang="en-US" dirty="0" smtClean="0"/>
              <a:t>Provide instrumentation in your app</a:t>
            </a:r>
          </a:p>
          <a:p>
            <a:pPr lvl="1"/>
            <a:r>
              <a:rPr lang="en-US" dirty="0" smtClean="0"/>
              <a:t>Add header info like “user-agent”, “client-request-id”.</a:t>
            </a:r>
          </a:p>
          <a:p>
            <a:pPr lvl="1"/>
            <a:r>
              <a:rPr lang="en-US" dirty="0" smtClean="0"/>
              <a:t>Keep a failure log for troubleshooting.</a:t>
            </a:r>
          </a:p>
          <a:p>
            <a:pPr lvl="1"/>
            <a:r>
              <a:rPr lang="en-US" dirty="0" smtClean="0"/>
              <a:t>Include “client-request-id” and all HTTP response headers from the failed requests.</a:t>
            </a:r>
            <a:endParaRPr lang="en-US" dirty="0"/>
          </a:p>
          <a:p>
            <a:pPr lvl="1"/>
            <a:endParaRPr lang="en-US" sz="2000" dirty="0" smtClean="0"/>
          </a:p>
          <a:p>
            <a:r>
              <a:rPr lang="en-US" dirty="0" smtClean="0"/>
              <a:t>Tailoring requests for optimal app performance</a:t>
            </a:r>
          </a:p>
          <a:p>
            <a:pPr lvl="1"/>
            <a:r>
              <a:rPr lang="en-US" dirty="0" smtClean="0"/>
              <a:t>Use $top, $select, $filter to narrow requests.</a:t>
            </a:r>
          </a:p>
          <a:p>
            <a:pPr lvl="1"/>
            <a:r>
              <a:rPr lang="en-US" dirty="0" smtClean="0"/>
              <a:t>App performance depends on it.</a:t>
            </a:r>
            <a:endParaRPr lang="en-US" dirty="0"/>
          </a:p>
          <a:p>
            <a:pPr lvl="1"/>
            <a:r>
              <a:rPr lang="en-US" dirty="0" smtClean="0"/>
              <a:t>Keep your app responsive by not getting throttled - $select is your best friend!</a:t>
            </a:r>
          </a:p>
          <a:p>
            <a:pPr lvl="1"/>
            <a:r>
              <a:rPr lang="en-US" dirty="0" smtClean="0"/>
              <a:t>Be conservative with refresh requests/frequent polling</a:t>
            </a:r>
          </a:p>
          <a:p>
            <a:pPr lvl="1"/>
            <a:r>
              <a:rPr lang="en-US" dirty="0" smtClean="0"/>
              <a:t>Use exponential back off when dealing with “service unavailable” errors.</a:t>
            </a:r>
          </a:p>
        </p:txBody>
      </p:sp>
    </p:spTree>
    <p:extLst>
      <p:ext uri="{BB962C8B-B14F-4D97-AF65-F5344CB8AC3E}">
        <p14:creationId xmlns:p14="http://schemas.microsoft.com/office/powerpoint/2010/main" val="3781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confused: REST API, EWS or EAS?</a:t>
            </a:r>
            <a:endParaRPr lang="en-US" dirty="0"/>
          </a:p>
        </p:txBody>
      </p:sp>
      <p:graphicFrame>
        <p:nvGraphicFramePr>
          <p:cNvPr id="3" name="Object 2"/>
          <p:cNvGraphicFramePr>
            <a:graphicFrameLocks noChangeAspect="1"/>
          </p:cNvGraphicFramePr>
          <p:nvPr>
            <p:extLst/>
          </p:nvPr>
        </p:nvGraphicFramePr>
        <p:xfrm>
          <a:off x="1874837" y="1211262"/>
          <a:ext cx="8382000" cy="5592227"/>
        </p:xfrm>
        <a:graphic>
          <a:graphicData uri="http://schemas.openxmlformats.org/presentationml/2006/ole">
            <mc:AlternateContent xmlns:mc="http://schemas.openxmlformats.org/markup-compatibility/2006">
              <mc:Choice xmlns:v="urn:schemas-microsoft-com:vml" Requires="v">
                <p:oleObj spid="_x0000_s1027" name="Worksheet" r:id="rId4" imgW="6295944" imgH="4200525" progId="Excel.Sheet.12">
                  <p:embed/>
                </p:oleObj>
              </mc:Choice>
              <mc:Fallback>
                <p:oleObj name="Worksheet" r:id="rId4" imgW="6295944" imgH="4200525" progId="Excel.Sheet.12">
                  <p:embed/>
                  <p:pic>
                    <p:nvPicPr>
                      <p:cNvPr id="0" name=""/>
                      <p:cNvPicPr/>
                      <p:nvPr/>
                    </p:nvPicPr>
                    <p:blipFill>
                      <a:blip r:embed="rId5"/>
                      <a:stretch>
                        <a:fillRect/>
                      </a:stretch>
                    </p:blipFill>
                    <p:spPr>
                      <a:xfrm>
                        <a:off x="1874837" y="1211262"/>
                        <a:ext cx="8382000" cy="5592227"/>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9418637" y="3040062"/>
            <a:ext cx="4236720" cy="4236720"/>
          </a:xfrm>
          <a:prstGeom prst="rect">
            <a:avLst/>
          </a:prstGeom>
        </p:spPr>
      </p:pic>
    </p:spTree>
    <p:extLst>
      <p:ext uri="{BB962C8B-B14F-4D97-AF65-F5344CB8AC3E}">
        <p14:creationId xmlns:p14="http://schemas.microsoft.com/office/powerpoint/2010/main" val="23350477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Roadmap</a:t>
            </a:r>
            <a:endParaRPr lang="en-US" dirty="0"/>
          </a:p>
        </p:txBody>
      </p:sp>
      <p:sp>
        <p:nvSpPr>
          <p:cNvPr id="6" name="Text Placeholder 5"/>
          <p:cNvSpPr>
            <a:spLocks noGrp="1"/>
          </p:cNvSpPr>
          <p:nvPr>
            <p:ph type="body" sz="quarter" idx="10"/>
          </p:nvPr>
        </p:nvSpPr>
        <p:spPr>
          <a:xfrm>
            <a:off x="274638" y="1212525"/>
            <a:ext cx="11887200" cy="5995487"/>
          </a:xfrm>
        </p:spPr>
        <p:txBody>
          <a:bodyPr/>
          <a:lstStyle/>
          <a:p>
            <a:r>
              <a:rPr lang="en-US" sz="3200" dirty="0" smtClean="0"/>
              <a:t>Enable end to end scenarios – web &amp; mobile focus</a:t>
            </a:r>
          </a:p>
          <a:p>
            <a:pPr lvl="1"/>
            <a:r>
              <a:rPr lang="en-US" sz="1600" dirty="0" smtClean="0"/>
              <a:t>71% of work will done by web based, mobile apps by 2020</a:t>
            </a:r>
          </a:p>
          <a:p>
            <a:pPr lvl="1"/>
            <a:endParaRPr lang="en-US" sz="1600" dirty="0" smtClean="0"/>
          </a:p>
          <a:p>
            <a:r>
              <a:rPr lang="en-US" sz="3200" dirty="0" smtClean="0"/>
              <a:t>Features planned for 2015</a:t>
            </a:r>
          </a:p>
          <a:p>
            <a:pPr lvl="1"/>
            <a:r>
              <a:rPr lang="en-US" sz="1600" dirty="0" smtClean="0"/>
              <a:t>Contact pictures, pictures of other users in the organization</a:t>
            </a:r>
          </a:p>
          <a:p>
            <a:pPr lvl="1"/>
            <a:r>
              <a:rPr lang="en-US" sz="1600" dirty="0" smtClean="0"/>
              <a:t>Batching</a:t>
            </a:r>
          </a:p>
          <a:p>
            <a:pPr lvl="1"/>
            <a:r>
              <a:rPr lang="en-US" sz="1600" dirty="0" smtClean="0"/>
              <a:t>Custom properties and entities</a:t>
            </a:r>
          </a:p>
          <a:p>
            <a:pPr lvl="1"/>
            <a:r>
              <a:rPr lang="en-US" sz="1600" dirty="0" smtClean="0"/>
              <a:t>Sync mail and contacts</a:t>
            </a:r>
          </a:p>
          <a:p>
            <a:pPr lvl="1"/>
            <a:r>
              <a:rPr lang="en-US" sz="1600" dirty="0" smtClean="0"/>
              <a:t>Olson time zone support</a:t>
            </a:r>
          </a:p>
          <a:p>
            <a:pPr lvl="1"/>
            <a:r>
              <a:rPr lang="en-US" sz="1600" dirty="0" smtClean="0"/>
              <a:t>Free/busy &amp; meeting suggestions</a:t>
            </a:r>
          </a:p>
          <a:p>
            <a:pPr lvl="1"/>
            <a:r>
              <a:rPr lang="en-US" sz="1600" dirty="0" smtClean="0"/>
              <a:t>Mail tips, OOF settings</a:t>
            </a:r>
          </a:p>
          <a:p>
            <a:pPr lvl="1"/>
            <a:r>
              <a:rPr lang="en-US" sz="1600" dirty="0" smtClean="0"/>
              <a:t>Delegate scenarios</a:t>
            </a:r>
          </a:p>
          <a:p>
            <a:pPr lvl="1"/>
            <a:endParaRPr lang="en-US" sz="1600" dirty="0" smtClean="0"/>
          </a:p>
          <a:p>
            <a:r>
              <a:rPr lang="en-US" sz="3200" dirty="0" smtClean="0"/>
              <a:t>Build once, use everywhere …</a:t>
            </a:r>
            <a:endParaRPr lang="en-US" sz="3200" dirty="0"/>
          </a:p>
          <a:p>
            <a:pPr lvl="1"/>
            <a:r>
              <a:rPr lang="en-US" sz="1600" dirty="0" smtClean="0"/>
              <a:t>Outlook.com – REST API + OAuth 2.0 support (2015)</a:t>
            </a:r>
          </a:p>
          <a:p>
            <a:pPr lvl="1"/>
            <a:r>
              <a:rPr lang="en-US" sz="1600" dirty="0"/>
              <a:t>H</a:t>
            </a:r>
            <a:r>
              <a:rPr lang="en-US" sz="1600" dirty="0" smtClean="0"/>
              <a:t>ybrid Exchange deployments – REST API + OAuth 2.0 support (2015)</a:t>
            </a:r>
          </a:p>
          <a:p>
            <a:pPr lvl="1"/>
            <a:r>
              <a:rPr lang="en-US" sz="1600" dirty="0" smtClean="0"/>
              <a:t>Exchange 2016 on-premises – REST API support (at RTM) + OAuth 2.0 support</a:t>
            </a:r>
          </a:p>
          <a:p>
            <a:pPr lvl="1"/>
            <a:r>
              <a:rPr lang="en-US" sz="1600" dirty="0"/>
              <a:t>Easy-to-use endpoint discovery for Hybrid and on-premises endpoint discovery made easy for REST API </a:t>
            </a:r>
            <a:r>
              <a:rPr lang="en-US" sz="1600" dirty="0" smtClean="0"/>
              <a:t>apps</a:t>
            </a:r>
            <a:endParaRPr lang="en-US" sz="1600" dirty="0"/>
          </a:p>
        </p:txBody>
      </p:sp>
    </p:spTree>
    <p:extLst>
      <p:ext uri="{BB962C8B-B14F-4D97-AF65-F5344CB8AC3E}">
        <p14:creationId xmlns:p14="http://schemas.microsoft.com/office/powerpoint/2010/main" val="38542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Outlook API related breakout sessions &amp; labs</a:t>
            </a:r>
            <a:endParaRPr lang="en-US" sz="4400" dirty="0"/>
          </a:p>
        </p:txBody>
      </p:sp>
      <p:sp>
        <p:nvSpPr>
          <p:cNvPr id="5" name="Text Placeholder 4"/>
          <p:cNvSpPr>
            <a:spLocks noGrp="1"/>
          </p:cNvSpPr>
          <p:nvPr>
            <p:ph type="body" sz="quarter" idx="10"/>
          </p:nvPr>
        </p:nvSpPr>
        <p:spPr>
          <a:xfrm>
            <a:off x="274638" y="1058862"/>
            <a:ext cx="11887200" cy="3243965"/>
          </a:xfrm>
        </p:spPr>
        <p:txBody>
          <a:bodyPr/>
          <a:lstStyle/>
          <a:p>
            <a:endParaRPr lang="en-US" dirty="0" smtClean="0"/>
          </a:p>
          <a:p>
            <a:endParaRPr lang="en-US" dirty="0" smtClean="0"/>
          </a:p>
          <a:p>
            <a:endParaRPr lang="en-US" dirty="0"/>
          </a:p>
          <a:p>
            <a:endParaRPr lang="en-US" dirty="0" smtClean="0"/>
          </a:p>
          <a:p>
            <a:endParaRPr lang="en-US" sz="2800" dirty="0" smtClean="0"/>
          </a:p>
        </p:txBody>
      </p:sp>
      <p:graphicFrame>
        <p:nvGraphicFramePr>
          <p:cNvPr id="2" name="Table 5"/>
          <p:cNvGraphicFramePr>
            <a:graphicFrameLocks noGrp="1"/>
          </p:cNvGraphicFramePr>
          <p:nvPr>
            <p:extLst/>
          </p:nvPr>
        </p:nvGraphicFramePr>
        <p:xfrm>
          <a:off x="427037" y="1287462"/>
          <a:ext cx="11734801" cy="5445760"/>
        </p:xfrm>
        <a:graphic>
          <a:graphicData uri="http://schemas.openxmlformats.org/drawingml/2006/table">
            <a:tbl>
              <a:tblPr firstRow="1" bandRow="1">
                <a:effectLst/>
                <a:tableStyleId>{D113A9D2-9D6B-4929-AA2D-F23B5EE8CBE7}</a:tableStyleId>
              </a:tblPr>
              <a:tblGrid>
                <a:gridCol w="7162800">
                  <a:extLst>
                    <a:ext uri="{9D8B030D-6E8A-4147-A177-3AD203B41FA5}">
                      <a16:colId xmlns="" xmlns:a16="http://schemas.microsoft.com/office/drawing/2014/main" val="3229650233"/>
                    </a:ext>
                  </a:extLst>
                </a:gridCol>
                <a:gridCol w="1371600">
                  <a:extLst>
                    <a:ext uri="{9D8B030D-6E8A-4147-A177-3AD203B41FA5}">
                      <a16:colId xmlns="" xmlns:a16="http://schemas.microsoft.com/office/drawing/2014/main" val="2667458272"/>
                    </a:ext>
                  </a:extLst>
                </a:gridCol>
                <a:gridCol w="2297725">
                  <a:extLst>
                    <a:ext uri="{9D8B030D-6E8A-4147-A177-3AD203B41FA5}">
                      <a16:colId xmlns="" xmlns:a16="http://schemas.microsoft.com/office/drawing/2014/main" val="414053768"/>
                    </a:ext>
                  </a:extLst>
                </a:gridCol>
                <a:gridCol w="902676">
                  <a:extLst>
                    <a:ext uri="{9D8B030D-6E8A-4147-A177-3AD203B41FA5}">
                      <a16:colId xmlns="" xmlns:a16="http://schemas.microsoft.com/office/drawing/2014/main" val="855293952"/>
                    </a:ext>
                  </a:extLst>
                </a:gridCol>
              </a:tblGrid>
              <a:tr h="370840">
                <a:tc>
                  <a:txBody>
                    <a:bodyPr/>
                    <a:lstStyle/>
                    <a:p>
                      <a:r>
                        <a:rPr lang="en-US" sz="1600" dirty="0" smtClean="0">
                          <a:gradFill>
                            <a:gsLst>
                              <a:gs pos="100000">
                                <a:schemeClr val="tx1"/>
                              </a:gs>
                              <a:gs pos="0">
                                <a:schemeClr val="tx1"/>
                              </a:gs>
                            </a:gsLst>
                            <a:lin ang="5400000" scaled="0"/>
                          </a:gradFill>
                        </a:rPr>
                        <a:t>Session</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9525" cap="flat" cmpd="sng" algn="ctr">
                      <a:noFill/>
                      <a:prstDash val="soli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Code</a:t>
                      </a:r>
                      <a:endParaRPr lang="en-US" sz="1600" dirty="0">
                        <a:gradFill>
                          <a:gsLst>
                            <a:gs pos="100000">
                              <a:schemeClr val="tx1"/>
                            </a:gs>
                            <a:gs pos="0">
                              <a:schemeClr val="tx1"/>
                            </a:gs>
                          </a:gsLst>
                          <a:lin ang="5400000" scaled="0"/>
                        </a:gradFill>
                      </a:endParaRPr>
                    </a:p>
                  </a:txBody>
                  <a:tcPr>
                    <a:lnL>
                      <a:noFill/>
                    </a:lnL>
                    <a:lnR>
                      <a:noFill/>
                    </a:lnR>
                    <a:lnT w="9525" cap="flat" cmpd="sng" algn="ctr">
                      <a:noFill/>
                      <a:prstDash val="soli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Time</a:t>
                      </a:r>
                      <a:endParaRPr lang="en-US" sz="1600" dirty="0">
                        <a:gradFill>
                          <a:gsLst>
                            <a:gs pos="100000">
                              <a:schemeClr val="tx1"/>
                            </a:gs>
                            <a:gs pos="0">
                              <a:schemeClr val="tx1"/>
                            </a:gs>
                          </a:gsLst>
                          <a:lin ang="5400000" scaled="0"/>
                        </a:gradFill>
                      </a:endParaRPr>
                    </a:p>
                  </a:txBody>
                  <a:tcPr>
                    <a:lnL>
                      <a:noFill/>
                    </a:lnL>
                    <a:lnR>
                      <a:noFill/>
                    </a:lnR>
                    <a:lnT w="9525" cap="flat" cmpd="sng" algn="ctr">
                      <a:noFill/>
                      <a:prstDash val="soli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Room</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9525" cap="flat" cmpd="sng" algn="ctr">
                      <a:noFill/>
                      <a:prstDash val="soli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2839537557"/>
                  </a:ext>
                </a:extLst>
              </a:tr>
              <a:tr h="370840">
                <a:tc>
                  <a:txBody>
                    <a:bodyPr/>
                    <a:lstStyle/>
                    <a:p>
                      <a:r>
                        <a:rPr lang="en-US" sz="1600" dirty="0" smtClean="0">
                          <a:gradFill>
                            <a:gsLst>
                              <a:gs pos="100000">
                                <a:schemeClr val="tx1"/>
                              </a:gs>
                              <a:gs pos="0">
                                <a:schemeClr val="tx1"/>
                              </a:gs>
                            </a:gsLst>
                            <a:lin ang="5400000" scaled="0"/>
                          </a:gradFill>
                          <a:cs typeface="Segoe UI"/>
                        </a:rPr>
                        <a:t>Office Development Matters, and Here's Why...</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3"/>
                        </a:rPr>
                        <a:t>FND2202</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Mon May 4, 1:30pm</a:t>
                      </a: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E354B</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2293995686"/>
                  </a:ext>
                </a:extLst>
              </a:tr>
              <a:tr h="370840">
                <a:tc>
                  <a:txBody>
                    <a:bodyPr/>
                    <a:lstStyle/>
                    <a:p>
                      <a:r>
                        <a:rPr lang="en-US" sz="1600" dirty="0" smtClean="0">
                          <a:gradFill>
                            <a:gsLst>
                              <a:gs pos="100000">
                                <a:schemeClr val="tx1"/>
                              </a:gs>
                              <a:gs pos="0">
                                <a:schemeClr val="tx1"/>
                              </a:gs>
                            </a:gsLst>
                            <a:lin ang="5400000" scaled="0"/>
                          </a:gradFill>
                        </a:rPr>
                        <a:t>Get Your Hands Dirty with the Office 365 RESTful APIs</a:t>
                      </a: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4"/>
                        </a:rPr>
                        <a:t>BRK4117</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600" dirty="0" smtClean="0">
                          <a:gradFill>
                            <a:gsLst>
                              <a:gs pos="100000">
                                <a:schemeClr val="tx1"/>
                              </a:gs>
                              <a:gs pos="0">
                                <a:schemeClr val="tx1"/>
                              </a:gs>
                            </a:gsLst>
                            <a:lin ang="5400000" scaled="0"/>
                          </a:gradFill>
                        </a:rPr>
                        <a:t>Tue May 5, 9:00am</a:t>
                      </a: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N228</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1927704304"/>
                  </a:ext>
                </a:extLst>
              </a:tr>
              <a:tr h="370840">
                <a:tc>
                  <a:txBody>
                    <a:bodyPr/>
                    <a:lstStyle/>
                    <a:p>
                      <a:r>
                        <a:rPr lang="en-US" sz="1600" dirty="0" smtClean="0">
                          <a:gradFill>
                            <a:gsLst>
                              <a:gs pos="100000">
                                <a:schemeClr val="tx1"/>
                              </a:gs>
                              <a:gs pos="0">
                                <a:schemeClr val="tx1"/>
                              </a:gs>
                            </a:gsLst>
                            <a:lin ang="5400000" scaled="0"/>
                          </a:gradFill>
                        </a:rPr>
                        <a:t>Building Solutions and Apps That Leverage OneDrive for Business</a:t>
                      </a: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5"/>
                        </a:rPr>
                        <a:t>BRK3122</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600" dirty="0" smtClean="0">
                          <a:gradFill>
                            <a:gsLst>
                              <a:gs pos="100000">
                                <a:schemeClr val="tx1"/>
                              </a:gs>
                              <a:gs pos="0">
                                <a:schemeClr val="tx1"/>
                              </a:gs>
                            </a:gsLst>
                            <a:lin ang="5400000" scaled="0"/>
                          </a:gradFill>
                        </a:rPr>
                        <a:t>Tue May 5, 9:00am</a:t>
                      </a: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E351</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1496279722"/>
                  </a:ext>
                </a:extLst>
              </a:tr>
              <a:tr h="370840">
                <a:tc>
                  <a:txBody>
                    <a:bodyPr/>
                    <a:lstStyle/>
                    <a:p>
                      <a:r>
                        <a:rPr lang="en-US" sz="1600" dirty="0" smtClean="0">
                          <a:gradFill>
                            <a:gsLst>
                              <a:gs pos="100000">
                                <a:schemeClr val="tx1"/>
                              </a:gs>
                              <a:gs pos="0">
                                <a:schemeClr val="tx1"/>
                              </a:gs>
                            </a:gsLst>
                            <a:lin ang="5400000" scaled="0"/>
                          </a:gradFill>
                        </a:rPr>
                        <a:t>Supercharging Your Custom Solutions with Office 365 Unified API Endpoint</a:t>
                      </a: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6"/>
                        </a:rPr>
                        <a:t>BRK3199</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Tue May 5,</a:t>
                      </a:r>
                      <a:r>
                        <a:rPr lang="en-US" sz="1600" baseline="0" dirty="0" smtClean="0">
                          <a:gradFill>
                            <a:gsLst>
                              <a:gs pos="100000">
                                <a:schemeClr val="tx1"/>
                              </a:gs>
                              <a:gs pos="0">
                                <a:schemeClr val="tx1"/>
                              </a:gs>
                            </a:gsLst>
                            <a:lin ang="5400000" scaled="0"/>
                          </a:gradFill>
                        </a:rPr>
                        <a:t> </a:t>
                      </a:r>
                      <a:r>
                        <a:rPr lang="en-US" sz="1600" dirty="0" smtClean="0">
                          <a:gradFill>
                            <a:gsLst>
                              <a:gs pos="100000">
                                <a:schemeClr val="tx1"/>
                              </a:gs>
                              <a:gs pos="0">
                                <a:schemeClr val="tx1"/>
                              </a:gs>
                            </a:gsLst>
                            <a:lin ang="5400000" scaled="0"/>
                          </a:gradFill>
                        </a:rPr>
                        <a:t>10:45am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N231 </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468605572"/>
                  </a:ext>
                </a:extLst>
              </a:tr>
              <a:tr h="370840">
                <a:tc>
                  <a:txBody>
                    <a:bodyPr/>
                    <a:lstStyle/>
                    <a:p>
                      <a:r>
                        <a:rPr lang="en-US" sz="1600" dirty="0" smtClean="0">
                          <a:gradFill>
                            <a:gsLst>
                              <a:gs pos="100000">
                                <a:schemeClr val="tx1"/>
                              </a:gs>
                              <a:gs pos="0">
                                <a:schemeClr val="tx1"/>
                              </a:gs>
                            </a:gsLst>
                            <a:lin ang="5400000" scaled="0"/>
                          </a:gradFill>
                        </a:rPr>
                        <a:t>What’s New in Active Directory Domain and Federation Services in Windows Server </a:t>
                      </a:r>
                      <a:r>
                        <a:rPr lang="en-US" sz="1600" dirty="0" err="1" smtClean="0">
                          <a:gradFill>
                            <a:gsLst>
                              <a:gs pos="100000">
                                <a:schemeClr val="tx1"/>
                              </a:gs>
                              <a:gs pos="0">
                                <a:schemeClr val="tx1"/>
                              </a:gs>
                            </a:gsLst>
                            <a:lin ang="5400000" scaled="0"/>
                          </a:gradFill>
                        </a:rPr>
                        <a:t>vNext</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7"/>
                        </a:rPr>
                        <a:t>BRK3871</a:t>
                      </a:r>
                      <a:r>
                        <a:rPr lang="en-US" sz="1600" dirty="0" smtClean="0">
                          <a:gradFill>
                            <a:gsLst>
                              <a:gs pos="100000">
                                <a:schemeClr val="tx1"/>
                              </a:gs>
                              <a:gs pos="0">
                                <a:schemeClr val="tx1"/>
                              </a:gs>
                            </a:gsLst>
                            <a:lin ang="5400000" scaled="0"/>
                          </a:gradFill>
                        </a:rPr>
                        <a:t> </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Tue</a:t>
                      </a:r>
                      <a:r>
                        <a:rPr lang="en-US" sz="1600" baseline="0" dirty="0" smtClean="0">
                          <a:gradFill>
                            <a:gsLst>
                              <a:gs pos="100000">
                                <a:schemeClr val="tx1"/>
                              </a:gs>
                              <a:gs pos="0">
                                <a:schemeClr val="tx1"/>
                              </a:gs>
                            </a:gsLst>
                            <a:lin ang="5400000" scaled="0"/>
                          </a:gradFill>
                        </a:rPr>
                        <a:t> May 5, 1:30pm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E450</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3249761564"/>
                  </a:ext>
                </a:extLst>
              </a:tr>
              <a:tr h="370840">
                <a:tc>
                  <a:txBody>
                    <a:bodyPr/>
                    <a:lstStyle/>
                    <a:p>
                      <a:r>
                        <a:rPr lang="en-US" sz="1600" dirty="0" smtClean="0">
                          <a:gradFill>
                            <a:gsLst>
                              <a:gs pos="100000">
                                <a:schemeClr val="tx1"/>
                              </a:gs>
                              <a:gs pos="0">
                                <a:schemeClr val="tx1"/>
                              </a:gs>
                            </a:gsLst>
                            <a:lin ang="5400000" scaled="0"/>
                          </a:gradFill>
                        </a:rPr>
                        <a:t>Light Up Mobile Apps with the Office 365 APIs</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8"/>
                        </a:rPr>
                        <a:t>BRK3157</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Tue May5, 5:00pm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N229</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1306178890"/>
                  </a:ext>
                </a:extLst>
              </a:tr>
              <a:tr h="370840">
                <a:tc>
                  <a:txBody>
                    <a:bodyPr/>
                    <a:lstStyle/>
                    <a:p>
                      <a:r>
                        <a:rPr lang="en-US" sz="1600" dirty="0" smtClean="0"/>
                        <a:t>Office 365 Groups Deep Dive</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9"/>
                        </a:rPr>
                        <a:t>BRK3114</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Tue May 5, 5:00pm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E253</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3255167155"/>
                  </a:ext>
                </a:extLst>
              </a:tr>
              <a:tr h="370840">
                <a:tc>
                  <a:txBody>
                    <a:bodyPr/>
                    <a:lstStyle/>
                    <a:p>
                      <a:r>
                        <a:rPr lang="en-US" sz="1600" dirty="0" smtClean="0">
                          <a:gradFill>
                            <a:gsLst>
                              <a:gs pos="100000">
                                <a:schemeClr val="tx1"/>
                              </a:gs>
                              <a:gs pos="0">
                                <a:schemeClr val="tx1"/>
                              </a:gs>
                            </a:gsLst>
                            <a:lin ang="5400000" scaled="0"/>
                          </a:gradFill>
                        </a:rPr>
                        <a:t>Building Solutions with Office Graph</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10"/>
                        </a:rPr>
                        <a:t>BRK3193</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Tue May 5, 5:00pm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N227</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288196130"/>
                  </a:ext>
                </a:extLst>
              </a:tr>
              <a:tr h="370840">
                <a:tc>
                  <a:txBody>
                    <a:bodyPr/>
                    <a:lstStyle/>
                    <a:p>
                      <a:r>
                        <a:rPr lang="en-US" sz="1600" dirty="0" smtClean="0">
                          <a:gradFill>
                            <a:gsLst>
                              <a:gs pos="100000">
                                <a:schemeClr val="tx1"/>
                              </a:gs>
                              <a:gs pos="0">
                                <a:schemeClr val="tx1"/>
                              </a:gs>
                            </a:gsLst>
                            <a:lin ang="5400000" scaled="0"/>
                          </a:gradFill>
                        </a:rPr>
                        <a:t>Extending Microsoft Office 365 Visibility, Security and Compliance: Office 365 Management APIs</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11"/>
                        </a:rPr>
                        <a:t>BRK2180</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Wed May 6, 9:00am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N231</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4129798045"/>
                  </a:ext>
                </a:extLst>
              </a:tr>
              <a:tr h="370840">
                <a:tc>
                  <a:txBody>
                    <a:bodyPr/>
                    <a:lstStyle/>
                    <a:p>
                      <a:r>
                        <a:rPr lang="en-US" sz="1600" dirty="0" smtClean="0">
                          <a:gradFill>
                            <a:gsLst>
                              <a:gs pos="100000">
                                <a:schemeClr val="tx1"/>
                              </a:gs>
                              <a:gs pos="0">
                                <a:schemeClr val="tx1"/>
                              </a:gs>
                            </a:gsLst>
                            <a:lin ang="5400000" scaled="0"/>
                          </a:gradFill>
                        </a:rPr>
                        <a:t>Build an Add-in for Outlook.com, Outlook and Office 365 That Reaches Over 400 Million Users!</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12"/>
                        </a:rPr>
                        <a:t>BRK3156</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Wed May 6, 1:30pm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N228</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4263948963"/>
                  </a:ext>
                </a:extLst>
              </a:tr>
              <a:tr h="370840">
                <a:tc>
                  <a:txBody>
                    <a:bodyPr/>
                    <a:lstStyle/>
                    <a:p>
                      <a:r>
                        <a:rPr lang="en-US" sz="1600" dirty="0" smtClean="0">
                          <a:gradFill>
                            <a:gsLst>
                              <a:gs pos="100000">
                                <a:schemeClr val="tx1"/>
                              </a:gs>
                              <a:gs pos="0">
                                <a:schemeClr val="tx1"/>
                              </a:gs>
                            </a:gsLst>
                            <a:lin ang="5400000" scaled="0"/>
                          </a:gradFill>
                        </a:rPr>
                        <a:t>Building Office 365 Apps with </a:t>
                      </a:r>
                      <a:r>
                        <a:rPr lang="en-US" sz="1600" dirty="0" err="1" smtClean="0">
                          <a:gradFill>
                            <a:gsLst>
                              <a:gs pos="100000">
                                <a:schemeClr val="tx1"/>
                              </a:gs>
                              <a:gs pos="0">
                                <a:schemeClr val="tx1"/>
                              </a:gs>
                            </a:gsLst>
                            <a:lin ang="5400000" scaled="0"/>
                          </a:gradFill>
                        </a:rPr>
                        <a:t>Xamarin</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hlinkClick r:id="rId13"/>
                        </a:rPr>
                        <a:t>BRK3342</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Fri May 8,</a:t>
                      </a:r>
                      <a:r>
                        <a:rPr lang="en-US" sz="1600" baseline="0" dirty="0" smtClean="0">
                          <a:gradFill>
                            <a:gsLst>
                              <a:gs pos="100000">
                                <a:schemeClr val="tx1"/>
                              </a:gs>
                              <a:gs pos="0">
                                <a:schemeClr val="tx1"/>
                              </a:gs>
                            </a:gsLst>
                            <a:lin ang="5400000" scaled="0"/>
                          </a:gradFill>
                        </a:rPr>
                        <a:t> 9:00am</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rPr>
                        <a:t>S105D</a:t>
                      </a:r>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453715384"/>
                  </a:ext>
                </a:extLst>
              </a:tr>
              <a:tr h="370840">
                <a:tc>
                  <a:txBody>
                    <a:bodyPr/>
                    <a:lstStyle/>
                    <a:p>
                      <a:r>
                        <a:rPr lang="en-US" sz="1600" dirty="0" smtClean="0">
                          <a:gradFill>
                            <a:gsLst>
                              <a:gs pos="100000">
                                <a:schemeClr val="tx1"/>
                              </a:gs>
                              <a:gs pos="0">
                                <a:schemeClr val="tx1"/>
                              </a:gs>
                            </a:gsLst>
                            <a:lin ang="5400000" scaled="0"/>
                          </a:gradFill>
                        </a:rPr>
                        <a:t>Overview</a:t>
                      </a:r>
                      <a:r>
                        <a:rPr lang="en-US" sz="1600" baseline="0" dirty="0" smtClean="0">
                          <a:gradFill>
                            <a:gsLst>
                              <a:gs pos="100000">
                                <a:schemeClr val="tx1"/>
                              </a:gs>
                              <a:gs pos="0">
                                <a:schemeClr val="tx1"/>
                              </a:gs>
                            </a:gsLst>
                            <a:lin ang="5400000" scaled="0"/>
                          </a:gradFill>
                        </a:rPr>
                        <a:t> of Office 365 Development</a:t>
                      </a:r>
                      <a:endParaRPr lang="en-US" sz="1600" dirty="0">
                        <a:gradFill>
                          <a:gsLst>
                            <a:gs pos="100000">
                              <a:schemeClr val="tx1"/>
                            </a:gs>
                            <a:gs pos="0">
                              <a:schemeClr val="tx1"/>
                            </a:gs>
                          </a:gsLst>
                          <a:lin ang="5400000" scaled="0"/>
                        </a:gradFill>
                      </a:endParaRPr>
                    </a:p>
                  </a:txBody>
                  <a:tcPr>
                    <a:lnL w="9525" cap="flat" cmpd="sng" algn="ctr">
                      <a:noFill/>
                      <a:prstDash val="solid"/>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r>
                        <a:rPr lang="en-US" sz="1600" dirty="0" smtClean="0">
                          <a:gradFill>
                            <a:gsLst>
                              <a:gs pos="100000">
                                <a:schemeClr val="tx1"/>
                              </a:gs>
                              <a:gs pos="0">
                                <a:schemeClr val="tx1"/>
                              </a:gs>
                            </a:gsLst>
                            <a:lin ang="5400000" scaled="0"/>
                          </a:gradFill>
                          <a:hlinkClick r:id="rId14"/>
                        </a:rPr>
                        <a:t>Lab</a:t>
                      </a:r>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endParaRPr lang="en-US" sz="1600" dirty="0">
                        <a:gradFill>
                          <a:gsLst>
                            <a:gs pos="100000">
                              <a:schemeClr val="tx1"/>
                            </a:gs>
                            <a:gs pos="0">
                              <a:schemeClr val="tx1"/>
                            </a:gs>
                          </a:gsLst>
                          <a:lin ang="5400000" scaled="0"/>
                        </a:gradFill>
                      </a:endParaRPr>
                    </a:p>
                  </a:txBody>
                  <a:tcP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tc>
                  <a:txBody>
                    <a:bodyPr/>
                    <a:lstStyle/>
                    <a:p>
                      <a:endParaRPr lang="en-US" sz="1600" dirty="0">
                        <a:gradFill>
                          <a:gsLst>
                            <a:gs pos="100000">
                              <a:schemeClr val="tx1"/>
                            </a:gs>
                            <a:gs pos="0">
                              <a:schemeClr val="tx1"/>
                            </a:gs>
                          </a:gsLst>
                          <a:lin ang="5400000" scaled="0"/>
                        </a:gradFill>
                      </a:endParaRPr>
                    </a:p>
                  </a:txBody>
                  <a:tcPr>
                    <a:lnL>
                      <a:noFill/>
                    </a:lnL>
                    <a:lnR w="9525" cap="flat" cmpd="sng" algn="ctr">
                      <a:noFill/>
                      <a:prstDash val="soli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05050"/>
                    </a:solidFill>
                  </a:tcPr>
                </a:tc>
                <a:extLst>
                  <a:ext uri="{0D108BD9-81ED-4DB2-BD59-A6C34878D82A}">
                    <a16:rowId xmlns="" xmlns:a16="http://schemas.microsoft.com/office/drawing/2014/main" val="1530510449"/>
                  </a:ext>
                </a:extLst>
              </a:tr>
            </a:tbl>
          </a:graphicData>
        </a:graphic>
      </p:graphicFrame>
    </p:spTree>
    <p:extLst>
      <p:ext uri="{BB962C8B-B14F-4D97-AF65-F5344CB8AC3E}">
        <p14:creationId xmlns:p14="http://schemas.microsoft.com/office/powerpoint/2010/main" val="86349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882" y="5231556"/>
            <a:ext cx="12434711" cy="640233"/>
          </a:xfrm>
          <a:prstGeom prst="rect">
            <a:avLst/>
          </a:prstGeom>
        </p:spPr>
        <p:txBody>
          <a:bodyPr/>
          <a:lstStyle/>
          <a:p>
            <a:pPr marL="0" indent="0" algn="ctr">
              <a:buNone/>
            </a:pPr>
            <a:r>
              <a:rPr lang="en-US" sz="3199" dirty="0">
                <a:hlinkClick r:id="rId2"/>
              </a:rPr>
              <a:t>http://dev.office.com/devprogram</a:t>
            </a:r>
            <a:r>
              <a:rPr lang="en-US" sz="3199" dirty="0"/>
              <a:t> </a:t>
            </a:r>
          </a:p>
        </p:txBody>
      </p:sp>
      <p:sp>
        <p:nvSpPr>
          <p:cNvPr id="6" name="Title 5"/>
          <p:cNvSpPr>
            <a:spLocks noGrp="1"/>
          </p:cNvSpPr>
          <p:nvPr>
            <p:ph type="title"/>
          </p:nvPr>
        </p:nvSpPr>
        <p:spPr/>
        <p:txBody>
          <a:bodyPr/>
          <a:lstStyle/>
          <a:p>
            <a:r>
              <a:rPr lang="en-US" dirty="0" smtClean="0"/>
              <a:t>Developer Program Launch</a:t>
            </a:r>
            <a:endParaRPr lang="en-US" dirty="0"/>
          </a:p>
        </p:txBody>
      </p:sp>
      <p:grpSp>
        <p:nvGrpSpPr>
          <p:cNvPr id="83" name="Group 82"/>
          <p:cNvGrpSpPr/>
          <p:nvPr/>
        </p:nvGrpSpPr>
        <p:grpSpPr>
          <a:xfrm>
            <a:off x="4662709" y="3198857"/>
            <a:ext cx="3114234" cy="3817395"/>
            <a:chOff x="4662488" y="3198813"/>
            <a:chExt cx="3114676" cy="3817937"/>
          </a:xfrm>
        </p:grpSpPr>
        <p:sp>
          <p:nvSpPr>
            <p:cNvPr id="84" name="AutoShape 3"/>
            <p:cNvSpPr>
              <a:spLocks noChangeAspect="1" noChangeArrowheads="1" noTextEdit="1"/>
            </p:cNvSpPr>
            <p:nvPr/>
          </p:nvSpPr>
          <p:spPr bwMode="auto">
            <a:xfrm>
              <a:off x="4732338" y="3198813"/>
              <a:ext cx="29749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89" name="Freeform 5"/>
            <p:cNvSpPr>
              <a:spLocks/>
            </p:cNvSpPr>
            <p:nvPr/>
          </p:nvSpPr>
          <p:spPr bwMode="auto">
            <a:xfrm>
              <a:off x="6946901" y="5176838"/>
              <a:ext cx="830263" cy="1839912"/>
            </a:xfrm>
            <a:custGeom>
              <a:avLst/>
              <a:gdLst>
                <a:gd name="T0" fmla="*/ 12 w 72"/>
                <a:gd name="T1" fmla="*/ 0 h 160"/>
                <a:gd name="T2" fmla="*/ 0 w 72"/>
                <a:gd name="T3" fmla="*/ 76 h 160"/>
                <a:gd name="T4" fmla="*/ 57 w 72"/>
                <a:gd name="T5" fmla="*/ 151 h 160"/>
                <a:gd name="T6" fmla="*/ 67 w 72"/>
                <a:gd name="T7" fmla="*/ 151 h 160"/>
                <a:gd name="T8" fmla="*/ 12 w 72"/>
                <a:gd name="T9" fmla="*/ 0 h 160"/>
              </a:gdLst>
              <a:ahLst/>
              <a:cxnLst>
                <a:cxn ang="0">
                  <a:pos x="T0" y="T1"/>
                </a:cxn>
                <a:cxn ang="0">
                  <a:pos x="T2" y="T3"/>
                </a:cxn>
                <a:cxn ang="0">
                  <a:pos x="T4" y="T5"/>
                </a:cxn>
                <a:cxn ang="0">
                  <a:pos x="T6" y="T7"/>
                </a:cxn>
                <a:cxn ang="0">
                  <a:pos x="T8" y="T9"/>
                </a:cxn>
              </a:cxnLst>
              <a:rect l="0" t="0" r="r" b="b"/>
              <a:pathLst>
                <a:path w="72" h="160">
                  <a:moveTo>
                    <a:pt x="12" y="0"/>
                  </a:moveTo>
                  <a:cubicBezTo>
                    <a:pt x="11" y="24"/>
                    <a:pt x="8" y="49"/>
                    <a:pt x="0" y="76"/>
                  </a:cubicBezTo>
                  <a:cubicBezTo>
                    <a:pt x="45" y="82"/>
                    <a:pt x="56" y="147"/>
                    <a:pt x="57" y="151"/>
                  </a:cubicBezTo>
                  <a:cubicBezTo>
                    <a:pt x="58" y="160"/>
                    <a:pt x="67" y="157"/>
                    <a:pt x="67" y="151"/>
                  </a:cubicBezTo>
                  <a:cubicBezTo>
                    <a:pt x="72" y="50"/>
                    <a:pt x="21" y="7"/>
                    <a:pt x="12"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96" name="Freeform 6"/>
            <p:cNvSpPr>
              <a:spLocks/>
            </p:cNvSpPr>
            <p:nvPr/>
          </p:nvSpPr>
          <p:spPr bwMode="auto">
            <a:xfrm>
              <a:off x="4662488" y="5187950"/>
              <a:ext cx="819150" cy="1828800"/>
            </a:xfrm>
            <a:custGeom>
              <a:avLst/>
              <a:gdLst>
                <a:gd name="T0" fmla="*/ 59 w 71"/>
                <a:gd name="T1" fmla="*/ 0 h 159"/>
                <a:gd name="T2" fmla="*/ 5 w 71"/>
                <a:gd name="T3" fmla="*/ 150 h 159"/>
                <a:gd name="T4" fmla="*/ 15 w 71"/>
                <a:gd name="T5" fmla="*/ 150 h 159"/>
                <a:gd name="T6" fmla="*/ 71 w 71"/>
                <a:gd name="T7" fmla="*/ 75 h 159"/>
                <a:gd name="T8" fmla="*/ 59 w 71"/>
                <a:gd name="T9" fmla="*/ 0 h 159"/>
              </a:gdLst>
              <a:ahLst/>
              <a:cxnLst>
                <a:cxn ang="0">
                  <a:pos x="T0" y="T1"/>
                </a:cxn>
                <a:cxn ang="0">
                  <a:pos x="T2" y="T3"/>
                </a:cxn>
                <a:cxn ang="0">
                  <a:pos x="T4" y="T5"/>
                </a:cxn>
                <a:cxn ang="0">
                  <a:pos x="T6" y="T7"/>
                </a:cxn>
                <a:cxn ang="0">
                  <a:pos x="T8" y="T9"/>
                </a:cxn>
              </a:cxnLst>
              <a:rect l="0" t="0" r="r" b="b"/>
              <a:pathLst>
                <a:path w="71" h="159">
                  <a:moveTo>
                    <a:pt x="59" y="0"/>
                  </a:moveTo>
                  <a:cubicBezTo>
                    <a:pt x="48" y="9"/>
                    <a:pt x="0" y="52"/>
                    <a:pt x="5" y="150"/>
                  </a:cubicBezTo>
                  <a:cubicBezTo>
                    <a:pt x="5" y="156"/>
                    <a:pt x="14" y="159"/>
                    <a:pt x="15" y="150"/>
                  </a:cubicBezTo>
                  <a:cubicBezTo>
                    <a:pt x="16" y="146"/>
                    <a:pt x="27" y="82"/>
                    <a:pt x="71" y="75"/>
                  </a:cubicBezTo>
                  <a:cubicBezTo>
                    <a:pt x="63" y="49"/>
                    <a:pt x="60" y="23"/>
                    <a:pt x="59"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97" name="Freeform 7"/>
            <p:cNvSpPr>
              <a:spLocks/>
            </p:cNvSpPr>
            <p:nvPr/>
          </p:nvSpPr>
          <p:spPr bwMode="auto">
            <a:xfrm>
              <a:off x="6105526" y="5119688"/>
              <a:ext cx="230188" cy="1851025"/>
            </a:xfrm>
            <a:custGeom>
              <a:avLst/>
              <a:gdLst>
                <a:gd name="T0" fmla="*/ 10 w 20"/>
                <a:gd name="T1" fmla="*/ 0 h 161"/>
                <a:gd name="T2" fmla="*/ 10 w 20"/>
                <a:gd name="T3" fmla="*/ 0 h 161"/>
                <a:gd name="T4" fmla="*/ 10 w 20"/>
                <a:gd name="T5" fmla="*/ 0 h 161"/>
                <a:gd name="T6" fmla="*/ 10 w 20"/>
                <a:gd name="T7" fmla="*/ 0 h 161"/>
                <a:gd name="T8" fmla="*/ 10 w 20"/>
                <a:gd name="T9" fmla="*/ 0 h 161"/>
                <a:gd name="T10" fmla="*/ 0 w 20"/>
                <a:gd name="T11" fmla="*/ 11 h 161"/>
                <a:gd name="T12" fmla="*/ 0 w 20"/>
                <a:gd name="T13" fmla="*/ 149 h 161"/>
                <a:gd name="T14" fmla="*/ 10 w 20"/>
                <a:gd name="T15" fmla="*/ 161 h 161"/>
                <a:gd name="T16" fmla="*/ 10 w 20"/>
                <a:gd name="T17" fmla="*/ 161 h 161"/>
                <a:gd name="T18" fmla="*/ 10 w 20"/>
                <a:gd name="T19" fmla="*/ 161 h 161"/>
                <a:gd name="T20" fmla="*/ 10 w 20"/>
                <a:gd name="T21" fmla="*/ 161 h 161"/>
                <a:gd name="T22" fmla="*/ 10 w 20"/>
                <a:gd name="T23" fmla="*/ 161 h 161"/>
                <a:gd name="T24" fmla="*/ 20 w 20"/>
                <a:gd name="T25" fmla="*/ 149 h 161"/>
                <a:gd name="T26" fmla="*/ 20 w 20"/>
                <a:gd name="T27" fmla="*/ 11 h 161"/>
                <a:gd name="T28" fmla="*/ 10 w 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61">
                  <a:moveTo>
                    <a:pt x="10" y="0"/>
                  </a:moveTo>
                  <a:cubicBezTo>
                    <a:pt x="10" y="0"/>
                    <a:pt x="10" y="0"/>
                    <a:pt x="10" y="0"/>
                  </a:cubicBezTo>
                  <a:cubicBezTo>
                    <a:pt x="10" y="0"/>
                    <a:pt x="10" y="0"/>
                    <a:pt x="10" y="0"/>
                  </a:cubicBezTo>
                  <a:cubicBezTo>
                    <a:pt x="10" y="0"/>
                    <a:pt x="10" y="0"/>
                    <a:pt x="10" y="0"/>
                  </a:cubicBezTo>
                  <a:cubicBezTo>
                    <a:pt x="10" y="0"/>
                    <a:pt x="10" y="0"/>
                    <a:pt x="10" y="0"/>
                  </a:cubicBezTo>
                  <a:cubicBezTo>
                    <a:pt x="0" y="0"/>
                    <a:pt x="0" y="11"/>
                    <a:pt x="0" y="11"/>
                  </a:cubicBezTo>
                  <a:cubicBezTo>
                    <a:pt x="0" y="11"/>
                    <a:pt x="0" y="144"/>
                    <a:pt x="0" y="149"/>
                  </a:cubicBezTo>
                  <a:cubicBezTo>
                    <a:pt x="0" y="154"/>
                    <a:pt x="0" y="161"/>
                    <a:pt x="10" y="161"/>
                  </a:cubicBezTo>
                  <a:cubicBezTo>
                    <a:pt x="10" y="161"/>
                    <a:pt x="10" y="161"/>
                    <a:pt x="10" y="161"/>
                  </a:cubicBezTo>
                  <a:cubicBezTo>
                    <a:pt x="10" y="161"/>
                    <a:pt x="10" y="161"/>
                    <a:pt x="10" y="161"/>
                  </a:cubicBezTo>
                  <a:cubicBezTo>
                    <a:pt x="10" y="161"/>
                    <a:pt x="10" y="161"/>
                    <a:pt x="10" y="161"/>
                  </a:cubicBezTo>
                  <a:cubicBezTo>
                    <a:pt x="10" y="161"/>
                    <a:pt x="10" y="161"/>
                    <a:pt x="10" y="161"/>
                  </a:cubicBezTo>
                  <a:cubicBezTo>
                    <a:pt x="20" y="161"/>
                    <a:pt x="20" y="154"/>
                    <a:pt x="20" y="149"/>
                  </a:cubicBezTo>
                  <a:cubicBezTo>
                    <a:pt x="20" y="144"/>
                    <a:pt x="20" y="11"/>
                    <a:pt x="20" y="11"/>
                  </a:cubicBezTo>
                  <a:cubicBezTo>
                    <a:pt x="20" y="11"/>
                    <a:pt x="20" y="0"/>
                    <a:pt x="1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98" name="Freeform 8"/>
            <p:cNvSpPr>
              <a:spLocks/>
            </p:cNvSpPr>
            <p:nvPr/>
          </p:nvSpPr>
          <p:spPr bwMode="auto">
            <a:xfrm>
              <a:off x="5851526" y="3198813"/>
              <a:ext cx="738188" cy="425450"/>
            </a:xfrm>
            <a:custGeom>
              <a:avLst/>
              <a:gdLst>
                <a:gd name="T0" fmla="*/ 64 w 64"/>
                <a:gd name="T1" fmla="*/ 37 h 37"/>
                <a:gd name="T2" fmla="*/ 32 w 64"/>
                <a:gd name="T3" fmla="*/ 0 h 37"/>
                <a:gd name="T4" fmla="*/ 32 w 64"/>
                <a:gd name="T5" fmla="*/ 0 h 37"/>
                <a:gd name="T6" fmla="*/ 0 w 64"/>
                <a:gd name="T7" fmla="*/ 37 h 37"/>
                <a:gd name="T8" fmla="*/ 64 w 64"/>
                <a:gd name="T9" fmla="*/ 37 h 37"/>
              </a:gdLst>
              <a:ahLst/>
              <a:cxnLst>
                <a:cxn ang="0">
                  <a:pos x="T0" y="T1"/>
                </a:cxn>
                <a:cxn ang="0">
                  <a:pos x="T2" y="T3"/>
                </a:cxn>
                <a:cxn ang="0">
                  <a:pos x="T4" y="T5"/>
                </a:cxn>
                <a:cxn ang="0">
                  <a:pos x="T6" y="T7"/>
                </a:cxn>
                <a:cxn ang="0">
                  <a:pos x="T8" y="T9"/>
                </a:cxn>
              </a:cxnLst>
              <a:rect l="0" t="0" r="r" b="b"/>
              <a:pathLst>
                <a:path w="64" h="37">
                  <a:moveTo>
                    <a:pt x="64" y="37"/>
                  </a:moveTo>
                  <a:cubicBezTo>
                    <a:pt x="51" y="14"/>
                    <a:pt x="38" y="0"/>
                    <a:pt x="32" y="0"/>
                  </a:cubicBezTo>
                  <a:cubicBezTo>
                    <a:pt x="32" y="0"/>
                    <a:pt x="32" y="0"/>
                    <a:pt x="32" y="0"/>
                  </a:cubicBezTo>
                  <a:cubicBezTo>
                    <a:pt x="26" y="0"/>
                    <a:pt x="13" y="14"/>
                    <a:pt x="0" y="37"/>
                  </a:cubicBezTo>
                  <a:lnTo>
                    <a:pt x="64" y="37"/>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99" name="Freeform 9"/>
            <p:cNvSpPr>
              <a:spLocks noEditPoints="1"/>
            </p:cNvSpPr>
            <p:nvPr/>
          </p:nvSpPr>
          <p:spPr bwMode="auto">
            <a:xfrm>
              <a:off x="5262563" y="3727450"/>
              <a:ext cx="1914525" cy="2484437"/>
            </a:xfrm>
            <a:custGeom>
              <a:avLst/>
              <a:gdLst>
                <a:gd name="T0" fmla="*/ 120 w 166"/>
                <a:gd name="T1" fmla="*/ 0 h 216"/>
                <a:gd name="T2" fmla="*/ 46 w 166"/>
                <a:gd name="T3" fmla="*/ 0 h 216"/>
                <a:gd name="T4" fmla="*/ 32 w 166"/>
                <a:gd name="T5" fmla="*/ 216 h 216"/>
                <a:gd name="T6" fmla="*/ 65 w 166"/>
                <a:gd name="T7" fmla="*/ 216 h 216"/>
                <a:gd name="T8" fmla="*/ 65 w 166"/>
                <a:gd name="T9" fmla="*/ 132 h 216"/>
                <a:gd name="T10" fmla="*/ 70 w 166"/>
                <a:gd name="T11" fmla="*/ 118 h 216"/>
                <a:gd name="T12" fmla="*/ 83 w 166"/>
                <a:gd name="T13" fmla="*/ 113 h 216"/>
                <a:gd name="T14" fmla="*/ 96 w 166"/>
                <a:gd name="T15" fmla="*/ 118 h 216"/>
                <a:gd name="T16" fmla="*/ 101 w 166"/>
                <a:gd name="T17" fmla="*/ 132 h 216"/>
                <a:gd name="T18" fmla="*/ 101 w 166"/>
                <a:gd name="T19" fmla="*/ 216 h 216"/>
                <a:gd name="T20" fmla="*/ 134 w 166"/>
                <a:gd name="T21" fmla="*/ 216 h 216"/>
                <a:gd name="T22" fmla="*/ 120 w 166"/>
                <a:gd name="T23" fmla="*/ 0 h 216"/>
                <a:gd name="T24" fmla="*/ 83 w 166"/>
                <a:gd name="T25" fmla="*/ 75 h 216"/>
                <a:gd name="T26" fmla="*/ 57 w 166"/>
                <a:gd name="T27" fmla="*/ 49 h 216"/>
                <a:gd name="T28" fmla="*/ 83 w 166"/>
                <a:gd name="T29" fmla="*/ 23 h 216"/>
                <a:gd name="T30" fmla="*/ 109 w 166"/>
                <a:gd name="T31" fmla="*/ 49 h 216"/>
                <a:gd name="T32" fmla="*/ 83 w 166"/>
                <a:gd name="T33" fmla="*/ 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16">
                  <a:moveTo>
                    <a:pt x="120" y="0"/>
                  </a:moveTo>
                  <a:cubicBezTo>
                    <a:pt x="46" y="0"/>
                    <a:pt x="46" y="0"/>
                    <a:pt x="46" y="0"/>
                  </a:cubicBezTo>
                  <a:cubicBezTo>
                    <a:pt x="21" y="47"/>
                    <a:pt x="0" y="126"/>
                    <a:pt x="32" y="216"/>
                  </a:cubicBezTo>
                  <a:cubicBezTo>
                    <a:pt x="32" y="216"/>
                    <a:pt x="50" y="216"/>
                    <a:pt x="65" y="216"/>
                  </a:cubicBezTo>
                  <a:cubicBezTo>
                    <a:pt x="65" y="132"/>
                    <a:pt x="65" y="132"/>
                    <a:pt x="65" y="132"/>
                  </a:cubicBezTo>
                  <a:cubicBezTo>
                    <a:pt x="65" y="130"/>
                    <a:pt x="65" y="123"/>
                    <a:pt x="70" y="118"/>
                  </a:cubicBezTo>
                  <a:cubicBezTo>
                    <a:pt x="72" y="116"/>
                    <a:pt x="77" y="113"/>
                    <a:pt x="83" y="113"/>
                  </a:cubicBezTo>
                  <a:cubicBezTo>
                    <a:pt x="90" y="113"/>
                    <a:pt x="94" y="116"/>
                    <a:pt x="96" y="118"/>
                  </a:cubicBezTo>
                  <a:cubicBezTo>
                    <a:pt x="101" y="123"/>
                    <a:pt x="101" y="130"/>
                    <a:pt x="101" y="132"/>
                  </a:cubicBezTo>
                  <a:cubicBezTo>
                    <a:pt x="101" y="216"/>
                    <a:pt x="101" y="216"/>
                    <a:pt x="101" y="216"/>
                  </a:cubicBezTo>
                  <a:cubicBezTo>
                    <a:pt x="116" y="216"/>
                    <a:pt x="134" y="216"/>
                    <a:pt x="134" y="216"/>
                  </a:cubicBezTo>
                  <a:cubicBezTo>
                    <a:pt x="166" y="126"/>
                    <a:pt x="145" y="47"/>
                    <a:pt x="120" y="0"/>
                  </a:cubicBezTo>
                  <a:close/>
                  <a:moveTo>
                    <a:pt x="83" y="75"/>
                  </a:moveTo>
                  <a:cubicBezTo>
                    <a:pt x="69" y="75"/>
                    <a:pt x="57" y="63"/>
                    <a:pt x="57" y="49"/>
                  </a:cubicBezTo>
                  <a:cubicBezTo>
                    <a:pt x="57" y="35"/>
                    <a:pt x="69" y="23"/>
                    <a:pt x="83" y="23"/>
                  </a:cubicBezTo>
                  <a:cubicBezTo>
                    <a:pt x="97" y="23"/>
                    <a:pt x="109" y="35"/>
                    <a:pt x="109" y="49"/>
                  </a:cubicBezTo>
                  <a:cubicBezTo>
                    <a:pt x="109" y="63"/>
                    <a:pt x="97" y="75"/>
                    <a:pt x="83" y="75"/>
                  </a:cubicBezTo>
                  <a:close/>
                </a:path>
              </a:pathLst>
            </a:custGeom>
            <a:solidFill>
              <a:srgbClr val="0078D7"/>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100" name="Freeform 10"/>
            <p:cNvSpPr>
              <a:spLocks/>
            </p:cNvSpPr>
            <p:nvPr/>
          </p:nvSpPr>
          <p:spPr bwMode="auto">
            <a:xfrm>
              <a:off x="5619751" y="6292850"/>
              <a:ext cx="392113" cy="92075"/>
            </a:xfrm>
            <a:custGeom>
              <a:avLst/>
              <a:gdLst>
                <a:gd name="T0" fmla="*/ 34 w 34"/>
                <a:gd name="T1" fmla="*/ 0 h 8"/>
                <a:gd name="T2" fmla="*/ 5 w 34"/>
                <a:gd name="T3" fmla="*/ 0 h 8"/>
                <a:gd name="T4" fmla="*/ 0 w 34"/>
                <a:gd name="T5" fmla="*/ 4 h 8"/>
                <a:gd name="T6" fmla="*/ 5 w 34"/>
                <a:gd name="T7" fmla="*/ 8 h 8"/>
                <a:gd name="T8" fmla="*/ 34 w 34"/>
                <a:gd name="T9" fmla="*/ 8 h 8"/>
                <a:gd name="T10" fmla="*/ 34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4" y="0"/>
                  </a:moveTo>
                  <a:cubicBezTo>
                    <a:pt x="5" y="0"/>
                    <a:pt x="5" y="0"/>
                    <a:pt x="5" y="0"/>
                  </a:cubicBezTo>
                  <a:cubicBezTo>
                    <a:pt x="2" y="0"/>
                    <a:pt x="0" y="2"/>
                    <a:pt x="0" y="4"/>
                  </a:cubicBezTo>
                  <a:cubicBezTo>
                    <a:pt x="0" y="6"/>
                    <a:pt x="2" y="8"/>
                    <a:pt x="5" y="8"/>
                  </a:cubicBezTo>
                  <a:cubicBezTo>
                    <a:pt x="34" y="8"/>
                    <a:pt x="34" y="8"/>
                    <a:pt x="34" y="8"/>
                  </a:cubicBezTo>
                  <a:lnTo>
                    <a:pt x="34" y="0"/>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sp>
          <p:nvSpPr>
            <p:cNvPr id="101" name="Freeform 11"/>
            <p:cNvSpPr>
              <a:spLocks/>
            </p:cNvSpPr>
            <p:nvPr/>
          </p:nvSpPr>
          <p:spPr bwMode="auto">
            <a:xfrm>
              <a:off x="6427788" y="6292850"/>
              <a:ext cx="392113" cy="92075"/>
            </a:xfrm>
            <a:custGeom>
              <a:avLst/>
              <a:gdLst>
                <a:gd name="T0" fmla="*/ 30 w 34"/>
                <a:gd name="T1" fmla="*/ 0 h 8"/>
                <a:gd name="T2" fmla="*/ 0 w 34"/>
                <a:gd name="T3" fmla="*/ 0 h 8"/>
                <a:gd name="T4" fmla="*/ 0 w 34"/>
                <a:gd name="T5" fmla="*/ 8 h 8"/>
                <a:gd name="T6" fmla="*/ 30 w 34"/>
                <a:gd name="T7" fmla="*/ 8 h 8"/>
                <a:gd name="T8" fmla="*/ 34 w 34"/>
                <a:gd name="T9" fmla="*/ 4 h 8"/>
                <a:gd name="T10" fmla="*/ 30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0" y="0"/>
                  </a:moveTo>
                  <a:cubicBezTo>
                    <a:pt x="0" y="0"/>
                    <a:pt x="0" y="0"/>
                    <a:pt x="0" y="0"/>
                  </a:cubicBezTo>
                  <a:cubicBezTo>
                    <a:pt x="0" y="8"/>
                    <a:pt x="0" y="8"/>
                    <a:pt x="0" y="8"/>
                  </a:cubicBezTo>
                  <a:cubicBezTo>
                    <a:pt x="30" y="8"/>
                    <a:pt x="30" y="8"/>
                    <a:pt x="30" y="8"/>
                  </a:cubicBezTo>
                  <a:cubicBezTo>
                    <a:pt x="32" y="8"/>
                    <a:pt x="34" y="6"/>
                    <a:pt x="34" y="4"/>
                  </a:cubicBezTo>
                  <a:cubicBezTo>
                    <a:pt x="34" y="2"/>
                    <a:pt x="32" y="0"/>
                    <a:pt x="3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defRPr/>
              </a:pPr>
              <a:endParaRPr lang="en-US">
                <a:noFill/>
              </a:endParaRPr>
            </a:p>
          </p:txBody>
        </p:sp>
      </p:grpSp>
      <p:grpSp>
        <p:nvGrpSpPr>
          <p:cNvPr id="294" name="Group 293"/>
          <p:cNvGrpSpPr/>
          <p:nvPr/>
        </p:nvGrpSpPr>
        <p:grpSpPr>
          <a:xfrm>
            <a:off x="467184" y="2305432"/>
            <a:ext cx="2335911" cy="1951946"/>
            <a:chOff x="457200" y="2260433"/>
            <a:chExt cx="2290317" cy="1913846"/>
          </a:xfrm>
        </p:grpSpPr>
        <p:sp>
          <p:nvSpPr>
            <p:cNvPr id="67" name="Rectangle 66"/>
            <p:cNvSpPr/>
            <p:nvPr/>
          </p:nvSpPr>
          <p:spPr>
            <a:xfrm>
              <a:off x="457200" y="3466393"/>
              <a:ext cx="2290317" cy="707886"/>
            </a:xfrm>
            <a:prstGeom prst="rect">
              <a:avLst/>
            </a:prstGeom>
          </p:spPr>
          <p:txBody>
            <a:bodyPr wrap="square">
              <a:spAutoFit/>
            </a:bodyPr>
            <a:lstStyle/>
            <a:p>
              <a:pPr algn="ctr" defTabSz="932563">
                <a:defRPr/>
              </a:pPr>
              <a:r>
                <a:rPr lang="en-US" sz="2000" dirty="0">
                  <a:gradFill>
                    <a:gsLst>
                      <a:gs pos="0">
                        <a:srgbClr val="404040"/>
                      </a:gs>
                      <a:gs pos="100000">
                        <a:srgbClr val="404040"/>
                      </a:gs>
                    </a:gsLst>
                    <a:lin ang="5400000" scaled="0"/>
                  </a:gradFill>
                </a:rPr>
                <a:t>E-mail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Newsletters</a:t>
              </a:r>
            </a:p>
          </p:txBody>
        </p:sp>
        <p:grpSp>
          <p:nvGrpSpPr>
            <p:cNvPr id="293" name="Group 292"/>
            <p:cNvGrpSpPr/>
            <p:nvPr/>
          </p:nvGrpSpPr>
          <p:grpSpPr>
            <a:xfrm>
              <a:off x="746844" y="2260433"/>
              <a:ext cx="1711028" cy="991002"/>
              <a:chOff x="860785" y="2260433"/>
              <a:chExt cx="1711028" cy="991002"/>
            </a:xfrm>
          </p:grpSpPr>
          <p:grpSp>
            <p:nvGrpSpPr>
              <p:cNvPr id="63" name="Group 62"/>
              <p:cNvGrpSpPr/>
              <p:nvPr/>
            </p:nvGrpSpPr>
            <p:grpSpPr>
              <a:xfrm>
                <a:off x="860785" y="2260433"/>
                <a:ext cx="1711028" cy="991002"/>
                <a:chOff x="506413" y="1770063"/>
                <a:chExt cx="2105025" cy="1219200"/>
              </a:xfrm>
            </p:grpSpPr>
            <p:sp>
              <p:nvSpPr>
                <p:cNvPr id="59" name="Rectangle 20"/>
                <p:cNvSpPr>
                  <a:spLocks noChangeArrowheads="1"/>
                </p:cNvSpPr>
                <p:nvPr/>
              </p:nvSpPr>
              <p:spPr bwMode="auto">
                <a:xfrm>
                  <a:off x="758825" y="1770063"/>
                  <a:ext cx="1624012" cy="11207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404040"/>
                    </a:solidFill>
                  </a:endParaRPr>
                </a:p>
              </p:txBody>
            </p:sp>
            <p:sp>
              <p:nvSpPr>
                <p:cNvPr id="60" name="Oval 21"/>
                <p:cNvSpPr>
                  <a:spLocks noChangeArrowheads="1"/>
                </p:cNvSpPr>
                <p:nvPr/>
              </p:nvSpPr>
              <p:spPr bwMode="auto">
                <a:xfrm>
                  <a:off x="1552575" y="1793876"/>
                  <a:ext cx="36512" cy="365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404040"/>
                    </a:solidFill>
                  </a:endParaRPr>
                </a:p>
              </p:txBody>
            </p:sp>
            <p:sp>
              <p:nvSpPr>
                <p:cNvPr id="61" name="Rectangle 22"/>
                <p:cNvSpPr>
                  <a:spLocks noChangeArrowheads="1"/>
                </p:cNvSpPr>
                <p:nvPr/>
              </p:nvSpPr>
              <p:spPr bwMode="auto">
                <a:xfrm>
                  <a:off x="819150" y="1855788"/>
                  <a:ext cx="1514475" cy="987425"/>
                </a:xfrm>
                <a:prstGeom prst="rect">
                  <a:avLst/>
                </a:prstGeom>
                <a:solidFill>
                  <a:srgbClr val="5C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404040"/>
                    </a:solidFill>
                  </a:endParaRPr>
                </a:p>
              </p:txBody>
            </p:sp>
            <p:sp>
              <p:nvSpPr>
                <p:cNvPr id="62" name="Freeform 23"/>
                <p:cNvSpPr>
                  <a:spLocks/>
                </p:cNvSpPr>
                <p:nvPr/>
              </p:nvSpPr>
              <p:spPr bwMode="auto">
                <a:xfrm>
                  <a:off x="506413" y="2903538"/>
                  <a:ext cx="2105025" cy="8572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a:solidFill>
                      <a:srgbClr val="404040"/>
                    </a:solidFill>
                  </a:endParaRPr>
                </a:p>
              </p:txBody>
            </p:sp>
          </p:grpSp>
          <p:sp>
            <p:nvSpPr>
              <p:cNvPr id="2" name="Rectangle 1"/>
              <p:cNvSpPr/>
              <p:nvPr/>
            </p:nvSpPr>
            <p:spPr bwMode="auto">
              <a:xfrm>
                <a:off x="1416844" y="2379232"/>
                <a:ext cx="8465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defRPr/>
                </a:pPr>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1416844" y="253061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16844" y="260803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16844" y="2685462"/>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16844" y="2762886"/>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bwMode="auto">
              <a:xfrm>
                <a:off x="1142807" y="2375321"/>
                <a:ext cx="2340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defRPr/>
                </a:pPr>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1142807" y="2469924"/>
                <a:ext cx="234036" cy="61456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defRPr/>
                </a:pPr>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108" name="Straight Connector 107"/>
              <p:cNvCxnSpPr/>
              <p:nvPr/>
            </p:nvCxnSpPr>
            <p:spPr>
              <a:xfrm>
                <a:off x="1416844" y="2840310"/>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16844" y="291773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16844" y="299515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16844" y="3072583"/>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97" name="Group 296"/>
          <p:cNvGrpSpPr/>
          <p:nvPr/>
        </p:nvGrpSpPr>
        <p:grpSpPr>
          <a:xfrm>
            <a:off x="3348204" y="2328270"/>
            <a:ext cx="1642550" cy="2243012"/>
            <a:chOff x="3320378" y="2282825"/>
            <a:chExt cx="1610489" cy="2199231"/>
          </a:xfrm>
        </p:grpSpPr>
        <p:sp>
          <p:nvSpPr>
            <p:cNvPr id="1041" name="Rectangle 1040"/>
            <p:cNvSpPr/>
            <p:nvPr/>
          </p:nvSpPr>
          <p:spPr>
            <a:xfrm>
              <a:off x="3320378" y="3466393"/>
              <a:ext cx="1610489" cy="1015663"/>
            </a:xfrm>
            <a:prstGeom prst="rect">
              <a:avLst/>
            </a:prstGeom>
          </p:spPr>
          <p:txBody>
            <a:bodyPr wrap="square">
              <a:spAutoFit/>
            </a:bodyPr>
            <a:lstStyle/>
            <a:p>
              <a:pPr algn="ctr" defTabSz="932563">
                <a:defRPr/>
              </a:pPr>
              <a:r>
                <a:rPr lang="en-US" sz="2000" dirty="0">
                  <a:gradFill>
                    <a:gsLst>
                      <a:gs pos="0">
                        <a:srgbClr val="404040"/>
                      </a:gs>
                      <a:gs pos="100000">
                        <a:srgbClr val="404040"/>
                      </a:gs>
                    </a:gsLst>
                    <a:lin ang="5400000" scaled="0"/>
                  </a:gradFill>
                </a:rPr>
                <a:t>Free Developer Subscription</a:t>
              </a:r>
            </a:p>
          </p:txBody>
        </p:sp>
        <p:grpSp>
          <p:nvGrpSpPr>
            <p:cNvPr id="1130" name="Group 1129"/>
            <p:cNvGrpSpPr/>
            <p:nvPr/>
          </p:nvGrpSpPr>
          <p:grpSpPr>
            <a:xfrm>
              <a:off x="3376613" y="2282825"/>
              <a:ext cx="1422401" cy="1065213"/>
              <a:chOff x="3376613" y="2282825"/>
              <a:chExt cx="1422401" cy="1065213"/>
            </a:xfrm>
          </p:grpSpPr>
          <p:sp>
            <p:nvSpPr>
              <p:cNvPr id="24" name="Freeform 7"/>
              <p:cNvSpPr>
                <a:spLocks/>
              </p:cNvSpPr>
              <p:nvPr/>
            </p:nvSpPr>
            <p:spPr bwMode="auto">
              <a:xfrm>
                <a:off x="3376613" y="2741613"/>
                <a:ext cx="419100" cy="555625"/>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 name="Freeform 8"/>
              <p:cNvSpPr>
                <a:spLocks/>
              </p:cNvSpPr>
              <p:nvPr/>
            </p:nvSpPr>
            <p:spPr bwMode="auto">
              <a:xfrm>
                <a:off x="3533776" y="2282825"/>
                <a:ext cx="1238250" cy="773113"/>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6" name="Freeform 9"/>
              <p:cNvSpPr>
                <a:spLocks/>
              </p:cNvSpPr>
              <p:nvPr/>
            </p:nvSpPr>
            <p:spPr bwMode="auto">
              <a:xfrm>
                <a:off x="3630613" y="2376488"/>
                <a:ext cx="1047750" cy="579438"/>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rgbClr val="BAD80A"/>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098" name="Freeform 161"/>
              <p:cNvSpPr>
                <a:spLocks/>
              </p:cNvSpPr>
              <p:nvPr/>
            </p:nvSpPr>
            <p:spPr bwMode="auto">
              <a:xfrm>
                <a:off x="3467101" y="2659063"/>
                <a:ext cx="144463" cy="157163"/>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099" name="Freeform 162"/>
              <p:cNvSpPr>
                <a:spLocks/>
              </p:cNvSpPr>
              <p:nvPr/>
            </p:nvSpPr>
            <p:spPr bwMode="auto">
              <a:xfrm>
                <a:off x="3467101" y="2732088"/>
                <a:ext cx="87313" cy="220663"/>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0" name="Freeform 163"/>
              <p:cNvSpPr>
                <a:spLocks/>
              </p:cNvSpPr>
              <p:nvPr/>
            </p:nvSpPr>
            <p:spPr bwMode="auto">
              <a:xfrm>
                <a:off x="3540126" y="2659063"/>
                <a:ext cx="41275" cy="36513"/>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1" name="Freeform 164"/>
              <p:cNvSpPr>
                <a:spLocks/>
              </p:cNvSpPr>
              <p:nvPr/>
            </p:nvSpPr>
            <p:spPr bwMode="auto">
              <a:xfrm>
                <a:off x="3524251" y="2882900"/>
                <a:ext cx="144463" cy="381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2" name="Freeform 165"/>
              <p:cNvSpPr>
                <a:spLocks/>
              </p:cNvSpPr>
              <p:nvPr/>
            </p:nvSpPr>
            <p:spPr bwMode="auto">
              <a:xfrm>
                <a:off x="3668713" y="3055938"/>
                <a:ext cx="120650" cy="77788"/>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6" name="TextBox 1125"/>
              <p:cNvSpPr txBox="1"/>
              <p:nvPr/>
            </p:nvSpPr>
            <p:spPr>
              <a:xfrm>
                <a:off x="3534023" y="2405361"/>
                <a:ext cx="1223320" cy="489365"/>
              </a:xfrm>
              <a:prstGeom prst="rect">
                <a:avLst/>
              </a:prstGeom>
              <a:noFill/>
            </p:spPr>
            <p:txBody>
              <a:bodyPr wrap="square" lIns="0" tIns="149217" rIns="0" bIns="149217" rtlCol="0" anchor="ctr" anchorCtr="0">
                <a:spAutoFit/>
              </a:bodyPr>
              <a:lstStyle/>
              <a:p>
                <a:pPr algn="ctr">
                  <a:lnSpc>
                    <a:spcPct val="90000"/>
                  </a:lnSpc>
                  <a:spcAft>
                    <a:spcPts val="612"/>
                  </a:spcAft>
                  <a:defRPr/>
                </a:pPr>
                <a:r>
                  <a:rPr lang="en-US" sz="1428" dirty="0">
                    <a:gradFill>
                      <a:gsLst>
                        <a:gs pos="83000">
                          <a:srgbClr val="FFFFFF"/>
                        </a:gs>
                        <a:gs pos="100000">
                          <a:srgbClr val="FFFFFF"/>
                        </a:gs>
                      </a:gsLst>
                      <a:lin ang="5400000" scaled="1"/>
                    </a:gradFill>
                  </a:rPr>
                  <a:t>1 YEAR FREE</a:t>
                </a:r>
              </a:p>
            </p:txBody>
          </p:sp>
          <p:cxnSp>
            <p:nvCxnSpPr>
              <p:cNvPr id="295" name="Straight Connector 294"/>
              <p:cNvCxnSpPr/>
              <p:nvPr/>
            </p:nvCxnSpPr>
            <p:spPr>
              <a:xfrm>
                <a:off x="3722415" y="2444926"/>
                <a:ext cx="846536"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3660384" y="2786063"/>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660384" y="2838450"/>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3660384" y="2890045"/>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29" name="Group 1128"/>
              <p:cNvGrpSpPr/>
              <p:nvPr/>
            </p:nvGrpSpPr>
            <p:grpSpPr>
              <a:xfrm>
                <a:off x="3987801" y="2778125"/>
                <a:ext cx="811213" cy="569913"/>
                <a:chOff x="3987801" y="2778125"/>
                <a:chExt cx="811213" cy="569913"/>
              </a:xfrm>
            </p:grpSpPr>
            <p:sp>
              <p:nvSpPr>
                <p:cNvPr id="1103" name="Freeform 166"/>
                <p:cNvSpPr>
                  <a:spLocks/>
                </p:cNvSpPr>
                <p:nvPr/>
              </p:nvSpPr>
              <p:spPr bwMode="auto">
                <a:xfrm>
                  <a:off x="3987801" y="2778125"/>
                  <a:ext cx="236538" cy="231775"/>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4" name="Freeform 167"/>
                <p:cNvSpPr>
                  <a:spLocks/>
                </p:cNvSpPr>
                <p:nvPr/>
              </p:nvSpPr>
              <p:spPr bwMode="auto">
                <a:xfrm>
                  <a:off x="4000501" y="2786063"/>
                  <a:ext cx="66675" cy="69850"/>
                </a:xfrm>
                <a:custGeom>
                  <a:avLst/>
                  <a:gdLst>
                    <a:gd name="T0" fmla="*/ 6 w 22"/>
                    <a:gd name="T1" fmla="*/ 6 h 23"/>
                    <a:gd name="T2" fmla="*/ 0 w 22"/>
                    <a:gd name="T3" fmla="*/ 13 h 23"/>
                    <a:gd name="T4" fmla="*/ 6 w 22"/>
                    <a:gd name="T5" fmla="*/ 19 h 23"/>
                    <a:gd name="T6" fmla="*/ 19 w 22"/>
                    <a:gd name="T7" fmla="*/ 19 h 23"/>
                    <a:gd name="T8" fmla="*/ 19 w 22"/>
                    <a:gd name="T9" fmla="*/ 7 h 23"/>
                    <a:gd name="T10" fmla="*/ 13 w 22"/>
                    <a:gd name="T11" fmla="*/ 0 h 23"/>
                    <a:gd name="T12" fmla="*/ 6 w 22"/>
                    <a:gd name="T13" fmla="*/ 6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6"/>
                      </a:moveTo>
                      <a:cubicBezTo>
                        <a:pt x="3" y="8"/>
                        <a:pt x="1" y="11"/>
                        <a:pt x="0" y="13"/>
                      </a:cubicBezTo>
                      <a:cubicBezTo>
                        <a:pt x="6" y="19"/>
                        <a:pt x="6" y="19"/>
                        <a:pt x="6" y="19"/>
                      </a:cubicBezTo>
                      <a:cubicBezTo>
                        <a:pt x="10" y="23"/>
                        <a:pt x="15" y="23"/>
                        <a:pt x="19" y="19"/>
                      </a:cubicBezTo>
                      <a:cubicBezTo>
                        <a:pt x="22" y="16"/>
                        <a:pt x="22" y="10"/>
                        <a:pt x="19" y="7"/>
                      </a:cubicBezTo>
                      <a:cubicBezTo>
                        <a:pt x="13" y="0"/>
                        <a:pt x="13" y="0"/>
                        <a:pt x="13" y="0"/>
                      </a:cubicBezTo>
                      <a:cubicBezTo>
                        <a:pt x="10" y="2"/>
                        <a:pt x="8" y="4"/>
                        <a:pt x="6" y="6"/>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5" name="Freeform 168"/>
                <p:cNvSpPr>
                  <a:spLocks/>
                </p:cNvSpPr>
                <p:nvPr/>
              </p:nvSpPr>
              <p:spPr bwMode="auto">
                <a:xfrm>
                  <a:off x="4033838" y="2822575"/>
                  <a:ext cx="33338" cy="30163"/>
                </a:xfrm>
                <a:custGeom>
                  <a:avLst/>
                  <a:gdLst>
                    <a:gd name="T0" fmla="*/ 3 w 11"/>
                    <a:gd name="T1" fmla="*/ 3 h 10"/>
                    <a:gd name="T2" fmla="*/ 1 w 11"/>
                    <a:gd name="T3" fmla="*/ 10 h 10"/>
                    <a:gd name="T4" fmla="*/ 8 w 11"/>
                    <a:gd name="T5" fmla="*/ 7 h 10"/>
                    <a:gd name="T6" fmla="*/ 10 w 11"/>
                    <a:gd name="T7" fmla="*/ 0 h 10"/>
                    <a:gd name="T8" fmla="*/ 3 w 11"/>
                    <a:gd name="T9" fmla="*/ 3 h 10"/>
                  </a:gdLst>
                  <a:ahLst/>
                  <a:cxnLst>
                    <a:cxn ang="0">
                      <a:pos x="T0" y="T1"/>
                    </a:cxn>
                    <a:cxn ang="0">
                      <a:pos x="T2" y="T3"/>
                    </a:cxn>
                    <a:cxn ang="0">
                      <a:pos x="T4" y="T5"/>
                    </a:cxn>
                    <a:cxn ang="0">
                      <a:pos x="T6" y="T7"/>
                    </a:cxn>
                    <a:cxn ang="0">
                      <a:pos x="T8" y="T9"/>
                    </a:cxn>
                  </a:cxnLst>
                  <a:rect l="0" t="0" r="r" b="b"/>
                  <a:pathLst>
                    <a:path w="11" h="10">
                      <a:moveTo>
                        <a:pt x="3" y="3"/>
                      </a:moveTo>
                      <a:cubicBezTo>
                        <a:pt x="1" y="5"/>
                        <a:pt x="0" y="7"/>
                        <a:pt x="1" y="10"/>
                      </a:cubicBezTo>
                      <a:cubicBezTo>
                        <a:pt x="3" y="10"/>
                        <a:pt x="6" y="9"/>
                        <a:pt x="8" y="7"/>
                      </a:cubicBezTo>
                      <a:cubicBezTo>
                        <a:pt x="10" y="5"/>
                        <a:pt x="11" y="3"/>
                        <a:pt x="10" y="0"/>
                      </a:cubicBezTo>
                      <a:cubicBezTo>
                        <a:pt x="8" y="0"/>
                        <a:pt x="5" y="1"/>
                        <a:pt x="3" y="3"/>
                      </a:cubicBezTo>
                      <a:close/>
                    </a:path>
                  </a:pathLst>
                </a:custGeom>
                <a:solidFill>
                  <a:srgbClr val="E0A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6" name="Freeform 169"/>
                <p:cNvSpPr>
                  <a:spLocks/>
                </p:cNvSpPr>
                <p:nvPr/>
              </p:nvSpPr>
              <p:spPr bwMode="auto">
                <a:xfrm>
                  <a:off x="4064001" y="2852738"/>
                  <a:ext cx="30163" cy="30163"/>
                </a:xfrm>
                <a:custGeom>
                  <a:avLst/>
                  <a:gdLst>
                    <a:gd name="T0" fmla="*/ 10 w 10"/>
                    <a:gd name="T1" fmla="*/ 0 h 10"/>
                    <a:gd name="T2" fmla="*/ 3 w 10"/>
                    <a:gd name="T3" fmla="*/ 3 h 10"/>
                    <a:gd name="T4" fmla="*/ 0 w 10"/>
                    <a:gd name="T5" fmla="*/ 10 h 10"/>
                  </a:gdLst>
                  <a:ahLst/>
                  <a:cxnLst>
                    <a:cxn ang="0">
                      <a:pos x="T0" y="T1"/>
                    </a:cxn>
                    <a:cxn ang="0">
                      <a:pos x="T2" y="T3"/>
                    </a:cxn>
                    <a:cxn ang="0">
                      <a:pos x="T4" y="T5"/>
                    </a:cxn>
                  </a:cxnLst>
                  <a:rect l="0" t="0" r="r" b="b"/>
                  <a:pathLst>
                    <a:path w="10" h="10">
                      <a:moveTo>
                        <a:pt x="10" y="0"/>
                      </a:moveTo>
                      <a:cubicBezTo>
                        <a:pt x="8" y="0"/>
                        <a:pt x="5" y="1"/>
                        <a:pt x="3" y="3"/>
                      </a:cubicBezTo>
                      <a:cubicBezTo>
                        <a:pt x="1" y="5"/>
                        <a:pt x="0" y="7"/>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7" name="Freeform 170"/>
                <p:cNvSpPr>
                  <a:spLocks/>
                </p:cNvSpPr>
                <p:nvPr/>
              </p:nvSpPr>
              <p:spPr bwMode="auto">
                <a:xfrm>
                  <a:off x="4076701" y="2865438"/>
                  <a:ext cx="28575"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8" name="Freeform 171"/>
                <p:cNvSpPr>
                  <a:spLocks/>
                </p:cNvSpPr>
                <p:nvPr/>
              </p:nvSpPr>
              <p:spPr bwMode="auto">
                <a:xfrm>
                  <a:off x="4076701" y="2862263"/>
                  <a:ext cx="14288" cy="14288"/>
                </a:xfrm>
                <a:custGeom>
                  <a:avLst/>
                  <a:gdLst>
                    <a:gd name="T0" fmla="*/ 5 w 5"/>
                    <a:gd name="T1" fmla="*/ 0 h 5"/>
                    <a:gd name="T2" fmla="*/ 1 w 5"/>
                    <a:gd name="T3" fmla="*/ 2 h 5"/>
                    <a:gd name="T4" fmla="*/ 0 w 5"/>
                    <a:gd name="T5" fmla="*/ 5 h 5"/>
                  </a:gdLst>
                  <a:ahLst/>
                  <a:cxnLst>
                    <a:cxn ang="0">
                      <a:pos x="T0" y="T1"/>
                    </a:cxn>
                    <a:cxn ang="0">
                      <a:pos x="T2" y="T3"/>
                    </a:cxn>
                    <a:cxn ang="0">
                      <a:pos x="T4" y="T5"/>
                    </a:cxn>
                  </a:cxnLst>
                  <a:rect l="0" t="0" r="r" b="b"/>
                  <a:pathLst>
                    <a:path w="5" h="5">
                      <a:moveTo>
                        <a:pt x="5" y="0"/>
                      </a:moveTo>
                      <a:cubicBezTo>
                        <a:pt x="3" y="0"/>
                        <a:pt x="2" y="1"/>
                        <a:pt x="1" y="2"/>
                      </a:cubicBezTo>
                      <a:cubicBezTo>
                        <a:pt x="0" y="3"/>
                        <a:pt x="0"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09" name="Freeform 172"/>
                <p:cNvSpPr>
                  <a:spLocks/>
                </p:cNvSpPr>
                <p:nvPr/>
              </p:nvSpPr>
              <p:spPr bwMode="auto">
                <a:xfrm>
                  <a:off x="4081463" y="2868613"/>
                  <a:ext cx="15875" cy="17463"/>
                </a:xfrm>
                <a:custGeom>
                  <a:avLst/>
                  <a:gdLst>
                    <a:gd name="T0" fmla="*/ 0 w 5"/>
                    <a:gd name="T1" fmla="*/ 6 h 6"/>
                    <a:gd name="T2" fmla="*/ 3 w 5"/>
                    <a:gd name="T3" fmla="*/ 4 h 6"/>
                    <a:gd name="T4" fmla="*/ 5 w 5"/>
                    <a:gd name="T5" fmla="*/ 0 h 6"/>
                  </a:gdLst>
                  <a:ahLst/>
                  <a:cxnLst>
                    <a:cxn ang="0">
                      <a:pos x="T0" y="T1"/>
                    </a:cxn>
                    <a:cxn ang="0">
                      <a:pos x="T2" y="T3"/>
                    </a:cxn>
                    <a:cxn ang="0">
                      <a:pos x="T4" y="T5"/>
                    </a:cxn>
                  </a:cxnLst>
                  <a:rect l="0" t="0" r="r" b="b"/>
                  <a:pathLst>
                    <a:path w="5" h="6">
                      <a:moveTo>
                        <a:pt x="0" y="6"/>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0" name="Freeform 173"/>
                <p:cNvSpPr>
                  <a:spLocks/>
                </p:cNvSpPr>
                <p:nvPr/>
              </p:nvSpPr>
              <p:spPr bwMode="auto">
                <a:xfrm>
                  <a:off x="4130676" y="2916238"/>
                  <a:ext cx="30163" cy="30163"/>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1" name="Freeform 174"/>
                <p:cNvSpPr>
                  <a:spLocks/>
                </p:cNvSpPr>
                <p:nvPr/>
              </p:nvSpPr>
              <p:spPr bwMode="auto">
                <a:xfrm>
                  <a:off x="4141788" y="2932113"/>
                  <a:ext cx="30163"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2" name="Freeform 175"/>
                <p:cNvSpPr>
                  <a:spLocks/>
                </p:cNvSpPr>
                <p:nvPr/>
              </p:nvSpPr>
              <p:spPr bwMode="auto">
                <a:xfrm>
                  <a:off x="4138613" y="2928938"/>
                  <a:ext cx="19050" cy="14288"/>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3" name="Freeform 176"/>
                <p:cNvSpPr>
                  <a:spLocks/>
                </p:cNvSpPr>
                <p:nvPr/>
              </p:nvSpPr>
              <p:spPr bwMode="auto">
                <a:xfrm>
                  <a:off x="4148138" y="2933700"/>
                  <a:ext cx="15875" cy="15875"/>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4" name="Freeform 177"/>
                <p:cNvSpPr>
                  <a:spLocks/>
                </p:cNvSpPr>
                <p:nvPr/>
              </p:nvSpPr>
              <p:spPr bwMode="auto">
                <a:xfrm>
                  <a:off x="4187826" y="2801938"/>
                  <a:ext cx="231775" cy="157163"/>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5" name="Freeform 178"/>
                <p:cNvSpPr>
                  <a:spLocks/>
                </p:cNvSpPr>
                <p:nvPr/>
              </p:nvSpPr>
              <p:spPr bwMode="auto">
                <a:xfrm>
                  <a:off x="4160838" y="2838450"/>
                  <a:ext cx="406400" cy="401638"/>
                </a:xfrm>
                <a:custGeom>
                  <a:avLst/>
                  <a:gdLst>
                    <a:gd name="T0" fmla="*/ 150 w 256"/>
                    <a:gd name="T1" fmla="*/ 253 h 253"/>
                    <a:gd name="T2" fmla="*/ 256 w 256"/>
                    <a:gd name="T3" fmla="*/ 184 h 253"/>
                    <a:gd name="T4" fmla="*/ 163 w 256"/>
                    <a:gd name="T5" fmla="*/ 0 h 253"/>
                    <a:gd name="T6" fmla="*/ 127 w 256"/>
                    <a:gd name="T7" fmla="*/ 30 h 253"/>
                    <a:gd name="T8" fmla="*/ 83 w 256"/>
                    <a:gd name="T9" fmla="*/ 53 h 253"/>
                    <a:gd name="T10" fmla="*/ 36 w 256"/>
                    <a:gd name="T11" fmla="*/ 72 h 253"/>
                    <a:gd name="T12" fmla="*/ 0 w 256"/>
                    <a:gd name="T13" fmla="*/ 102 h 253"/>
                    <a:gd name="T14" fmla="*/ 150 w 256"/>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53">
                      <a:moveTo>
                        <a:pt x="150" y="253"/>
                      </a:moveTo>
                      <a:lnTo>
                        <a:pt x="256" y="184"/>
                      </a:lnTo>
                      <a:lnTo>
                        <a:pt x="163" y="0"/>
                      </a:lnTo>
                      <a:lnTo>
                        <a:pt x="127" y="30"/>
                      </a:lnTo>
                      <a:lnTo>
                        <a:pt x="83" y="53"/>
                      </a:lnTo>
                      <a:lnTo>
                        <a:pt x="36" y="72"/>
                      </a:lnTo>
                      <a:lnTo>
                        <a:pt x="0" y="102"/>
                      </a:lnTo>
                      <a:lnTo>
                        <a:pt x="150" y="25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6" name="Freeform 179"/>
                <p:cNvSpPr>
                  <a:spLocks/>
                </p:cNvSpPr>
                <p:nvPr/>
              </p:nvSpPr>
              <p:spPr bwMode="auto">
                <a:xfrm>
                  <a:off x="4208463" y="2889250"/>
                  <a:ext cx="87313" cy="87313"/>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7" name="Freeform 180"/>
                <p:cNvSpPr>
                  <a:spLocks/>
                </p:cNvSpPr>
                <p:nvPr/>
              </p:nvSpPr>
              <p:spPr bwMode="auto">
                <a:xfrm>
                  <a:off x="4275138" y="2852738"/>
                  <a:ext cx="87313" cy="87313"/>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19" name="Freeform 182"/>
                <p:cNvSpPr>
                  <a:spLocks/>
                </p:cNvSpPr>
                <p:nvPr/>
              </p:nvSpPr>
              <p:spPr bwMode="auto">
                <a:xfrm>
                  <a:off x="4165601" y="3027363"/>
                  <a:ext cx="266700" cy="190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0" name="Freeform 183"/>
                <p:cNvSpPr>
                  <a:spLocks/>
                </p:cNvSpPr>
                <p:nvPr/>
              </p:nvSpPr>
              <p:spPr bwMode="auto">
                <a:xfrm>
                  <a:off x="4148138" y="3009900"/>
                  <a:ext cx="147638" cy="153988"/>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1" name="Freeform 184"/>
                <p:cNvSpPr>
                  <a:spLocks/>
                </p:cNvSpPr>
                <p:nvPr/>
              </p:nvSpPr>
              <p:spPr bwMode="auto">
                <a:xfrm>
                  <a:off x="4160838" y="3000375"/>
                  <a:ext cx="84138" cy="968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2" name="Freeform 185"/>
                <p:cNvSpPr>
                  <a:spLocks/>
                </p:cNvSpPr>
                <p:nvPr/>
              </p:nvSpPr>
              <p:spPr bwMode="auto">
                <a:xfrm>
                  <a:off x="4067176" y="2973388"/>
                  <a:ext cx="157163" cy="109538"/>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3" name="Freeform 186"/>
                <p:cNvSpPr>
                  <a:spLocks/>
                </p:cNvSpPr>
                <p:nvPr/>
              </p:nvSpPr>
              <p:spPr bwMode="auto">
                <a:xfrm>
                  <a:off x="4067176" y="3006725"/>
                  <a:ext cx="57150" cy="42863"/>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4" name="Freeform 187"/>
                <p:cNvSpPr>
                  <a:spLocks/>
                </p:cNvSpPr>
                <p:nvPr/>
              </p:nvSpPr>
              <p:spPr bwMode="auto">
                <a:xfrm>
                  <a:off x="4121151" y="2982913"/>
                  <a:ext cx="84138" cy="6667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25" name="Freeform 188"/>
                <p:cNvSpPr>
                  <a:spLocks/>
                </p:cNvSpPr>
                <p:nvPr/>
              </p:nvSpPr>
              <p:spPr bwMode="auto">
                <a:xfrm>
                  <a:off x="4343401" y="3043238"/>
                  <a:ext cx="455613" cy="304800"/>
                </a:xfrm>
                <a:custGeom>
                  <a:avLst/>
                  <a:gdLst>
                    <a:gd name="T0" fmla="*/ 109 w 287"/>
                    <a:gd name="T1" fmla="*/ 0 h 192"/>
                    <a:gd name="T2" fmla="*/ 287 w 287"/>
                    <a:gd name="T3" fmla="*/ 139 h 192"/>
                    <a:gd name="T4" fmla="*/ 95 w 287"/>
                    <a:gd name="T5" fmla="*/ 192 h 192"/>
                    <a:gd name="T6" fmla="*/ 0 w 287"/>
                    <a:gd name="T7" fmla="*/ 89 h 192"/>
                    <a:gd name="T8" fmla="*/ 109 w 287"/>
                    <a:gd name="T9" fmla="*/ 0 h 192"/>
                  </a:gdLst>
                  <a:ahLst/>
                  <a:cxnLst>
                    <a:cxn ang="0">
                      <a:pos x="T0" y="T1"/>
                    </a:cxn>
                    <a:cxn ang="0">
                      <a:pos x="T2" y="T3"/>
                    </a:cxn>
                    <a:cxn ang="0">
                      <a:pos x="T4" y="T5"/>
                    </a:cxn>
                    <a:cxn ang="0">
                      <a:pos x="T6" y="T7"/>
                    </a:cxn>
                    <a:cxn ang="0">
                      <a:pos x="T8" y="T9"/>
                    </a:cxn>
                  </a:cxnLst>
                  <a:rect l="0" t="0" r="r" b="b"/>
                  <a:pathLst>
                    <a:path w="287" h="192">
                      <a:moveTo>
                        <a:pt x="109" y="0"/>
                      </a:moveTo>
                      <a:lnTo>
                        <a:pt x="287" y="139"/>
                      </a:lnTo>
                      <a:lnTo>
                        <a:pt x="95" y="192"/>
                      </a:lnTo>
                      <a:lnTo>
                        <a:pt x="0" y="89"/>
                      </a:lnTo>
                      <a:lnTo>
                        <a:pt x="109"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grpSp>
      <p:grpSp>
        <p:nvGrpSpPr>
          <p:cNvPr id="302" name="Group 301"/>
          <p:cNvGrpSpPr/>
          <p:nvPr/>
        </p:nvGrpSpPr>
        <p:grpSpPr>
          <a:xfrm>
            <a:off x="5535862" y="2257592"/>
            <a:ext cx="1642550" cy="1999785"/>
            <a:chOff x="5503728" y="2213527"/>
            <a:chExt cx="1610489" cy="1960752"/>
          </a:xfrm>
        </p:grpSpPr>
        <p:sp>
          <p:nvSpPr>
            <p:cNvPr id="134" name="Rectangle 133"/>
            <p:cNvSpPr/>
            <p:nvPr/>
          </p:nvSpPr>
          <p:spPr>
            <a:xfrm>
              <a:off x="5503728" y="3466393"/>
              <a:ext cx="1610489" cy="707886"/>
            </a:xfrm>
            <a:prstGeom prst="rect">
              <a:avLst/>
            </a:prstGeom>
          </p:spPr>
          <p:txBody>
            <a:bodyPr wrap="square">
              <a:spAutoFit/>
            </a:bodyPr>
            <a:lstStyle/>
            <a:p>
              <a:pPr algn="ctr" defTabSz="932563">
                <a:defRPr/>
              </a:pPr>
              <a:r>
                <a:rPr lang="en-US" sz="2000" dirty="0">
                  <a:gradFill>
                    <a:gsLst>
                      <a:gs pos="0">
                        <a:srgbClr val="404040"/>
                      </a:gs>
                      <a:gs pos="100000">
                        <a:srgbClr val="404040"/>
                      </a:gs>
                    </a:gsLst>
                    <a:lin ang="5400000" scaled="0"/>
                  </a:gradFill>
                </a:rPr>
                <a:t>Free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Training</a:t>
              </a:r>
            </a:p>
          </p:txBody>
        </p:sp>
        <p:pic>
          <p:nvPicPr>
            <p:cNvPr id="303" name="Picture 302"/>
            <p:cNvPicPr>
              <a:picLocks noChangeAspect="1"/>
            </p:cNvPicPr>
            <p:nvPr/>
          </p:nvPicPr>
          <p:blipFill>
            <a:blip r:embed="rId3"/>
            <a:stretch>
              <a:fillRect/>
            </a:stretch>
          </p:blipFill>
          <p:spPr>
            <a:xfrm flipH="1">
              <a:off x="5899272" y="2213527"/>
              <a:ext cx="819400" cy="1205398"/>
            </a:xfrm>
            <a:prstGeom prst="rect">
              <a:avLst/>
            </a:prstGeom>
          </p:spPr>
        </p:pic>
      </p:grpSp>
      <p:grpSp>
        <p:nvGrpSpPr>
          <p:cNvPr id="298" name="Group 297"/>
          <p:cNvGrpSpPr/>
          <p:nvPr/>
        </p:nvGrpSpPr>
        <p:grpSpPr>
          <a:xfrm>
            <a:off x="7723520" y="2257436"/>
            <a:ext cx="1779745" cy="1999942"/>
            <a:chOff x="7453007" y="2213374"/>
            <a:chExt cx="1745006" cy="1960905"/>
          </a:xfrm>
        </p:grpSpPr>
        <p:sp>
          <p:nvSpPr>
            <p:cNvPr id="142" name="Rectangle 141"/>
            <p:cNvSpPr/>
            <p:nvPr/>
          </p:nvSpPr>
          <p:spPr>
            <a:xfrm>
              <a:off x="7520266" y="3466393"/>
              <a:ext cx="1610489" cy="707886"/>
            </a:xfrm>
            <a:prstGeom prst="rect">
              <a:avLst/>
            </a:prstGeom>
          </p:spPr>
          <p:txBody>
            <a:bodyPr wrap="square">
              <a:spAutoFit/>
            </a:bodyPr>
            <a:lstStyle/>
            <a:p>
              <a:pPr algn="ctr" defTabSz="932563">
                <a:defRPr/>
              </a:pPr>
              <a:r>
                <a:rPr lang="en-US" sz="2000" dirty="0">
                  <a:gradFill>
                    <a:gsLst>
                      <a:gs pos="0">
                        <a:srgbClr val="404040"/>
                      </a:gs>
                      <a:gs pos="100000">
                        <a:srgbClr val="404040"/>
                      </a:gs>
                    </a:gsLst>
                    <a:lin ang="5400000" scaled="0"/>
                  </a:gradFill>
                </a:rPr>
                <a:t>Free </a:t>
              </a:r>
              <a:br>
                <a:rPr lang="en-US" sz="2000" dirty="0">
                  <a:gradFill>
                    <a:gsLst>
                      <a:gs pos="0">
                        <a:srgbClr val="404040"/>
                      </a:gs>
                      <a:gs pos="100000">
                        <a:srgbClr val="404040"/>
                      </a:gs>
                    </a:gsLst>
                    <a:lin ang="5400000" scaled="0"/>
                  </a:gradFill>
                </a:rPr>
              </a:br>
              <a:r>
                <a:rPr lang="en-US" sz="2000" dirty="0">
                  <a:gradFill>
                    <a:gsLst>
                      <a:gs pos="0">
                        <a:srgbClr val="404040"/>
                      </a:gs>
                      <a:gs pos="100000">
                        <a:srgbClr val="404040"/>
                      </a:gs>
                    </a:gsLst>
                    <a:lin ang="5400000" scaled="0"/>
                  </a:gradFill>
                </a:rPr>
                <a:t>Tools</a:t>
              </a:r>
            </a:p>
          </p:txBody>
        </p:sp>
        <p:grpSp>
          <p:nvGrpSpPr>
            <p:cNvPr id="1140" name="Group 1139"/>
            <p:cNvGrpSpPr/>
            <p:nvPr/>
          </p:nvGrpSpPr>
          <p:grpSpPr>
            <a:xfrm>
              <a:off x="7453007" y="2213374"/>
              <a:ext cx="1745006" cy="1177578"/>
              <a:chOff x="7353454" y="2213374"/>
              <a:chExt cx="1745006" cy="1177578"/>
            </a:xfrm>
          </p:grpSpPr>
          <p:grpSp>
            <p:nvGrpSpPr>
              <p:cNvPr id="1139" name="Group 1138"/>
              <p:cNvGrpSpPr/>
              <p:nvPr/>
            </p:nvGrpSpPr>
            <p:grpSpPr>
              <a:xfrm>
                <a:off x="7353454" y="2213374"/>
                <a:ext cx="1517514" cy="1152575"/>
                <a:chOff x="7377113" y="1308100"/>
                <a:chExt cx="1277937" cy="847725"/>
              </a:xfrm>
            </p:grpSpPr>
            <p:sp>
              <p:nvSpPr>
                <p:cNvPr id="1132" name="AutoShape 190"/>
                <p:cNvSpPr>
                  <a:spLocks noChangeAspect="1" noChangeArrowheads="1" noTextEdit="1"/>
                </p:cNvSpPr>
                <p:nvPr/>
              </p:nvSpPr>
              <p:spPr bwMode="auto">
                <a:xfrm>
                  <a:off x="7377113" y="1308100"/>
                  <a:ext cx="1277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33" name="Rectangle 192"/>
                <p:cNvSpPr>
                  <a:spLocks noChangeArrowheads="1"/>
                </p:cNvSpPr>
                <p:nvPr/>
              </p:nvSpPr>
              <p:spPr bwMode="auto">
                <a:xfrm>
                  <a:off x="7844201" y="1393963"/>
                  <a:ext cx="564787" cy="761862"/>
                </a:xfrm>
                <a:prstGeom prst="rect">
                  <a:avLst/>
                </a:prstGeom>
                <a:solidFill>
                  <a:srgbClr val="D83B01"/>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34" name="Rectangle 193"/>
                <p:cNvSpPr>
                  <a:spLocks noChangeArrowheads="1"/>
                </p:cNvSpPr>
                <p:nvPr/>
              </p:nvSpPr>
              <p:spPr bwMode="auto">
                <a:xfrm>
                  <a:off x="7586663" y="1393963"/>
                  <a:ext cx="271895" cy="761862"/>
                </a:xfrm>
                <a:prstGeom prst="rect">
                  <a:avLst/>
                </a:prstGeom>
                <a:solidFill>
                  <a:srgbClr val="A32B01"/>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35" name="Freeform 194"/>
                <p:cNvSpPr>
                  <a:spLocks/>
                </p:cNvSpPr>
                <p:nvPr/>
              </p:nvSpPr>
              <p:spPr bwMode="auto">
                <a:xfrm>
                  <a:off x="7466520" y="1394833"/>
                  <a:ext cx="392039" cy="216395"/>
                </a:xfrm>
                <a:custGeom>
                  <a:avLst/>
                  <a:gdLst>
                    <a:gd name="T0" fmla="*/ 215 w 348"/>
                    <a:gd name="T1" fmla="*/ 133 h 133"/>
                    <a:gd name="T2" fmla="*/ 0 w 348"/>
                    <a:gd name="T3" fmla="*/ 133 h 133"/>
                    <a:gd name="T4" fmla="*/ 130 w 348"/>
                    <a:gd name="T5" fmla="*/ 0 h 133"/>
                    <a:gd name="T6" fmla="*/ 348 w 348"/>
                    <a:gd name="T7" fmla="*/ 0 h 133"/>
                    <a:gd name="T8" fmla="*/ 215 w 348"/>
                    <a:gd name="T9" fmla="*/ 133 h 133"/>
                    <a:gd name="connsiteX0" fmla="*/ 4375 w 8197"/>
                    <a:gd name="connsiteY0" fmla="*/ 10000 h 10000"/>
                    <a:gd name="connsiteX1" fmla="*/ 0 w 8197"/>
                    <a:gd name="connsiteY1" fmla="*/ 10000 h 10000"/>
                    <a:gd name="connsiteX2" fmla="*/ 1933 w 8197"/>
                    <a:gd name="connsiteY2" fmla="*/ 0 h 10000"/>
                    <a:gd name="connsiteX3" fmla="*/ 8197 w 8197"/>
                    <a:gd name="connsiteY3" fmla="*/ 0 h 10000"/>
                    <a:gd name="connsiteX4" fmla="*/ 4375 w 8197"/>
                    <a:gd name="connsiteY4" fmla="*/ 10000 h 10000"/>
                    <a:gd name="connsiteX0" fmla="*/ 7639 w 10000"/>
                    <a:gd name="connsiteY0" fmla="*/ 10249 h 10249"/>
                    <a:gd name="connsiteX1" fmla="*/ 0 w 10000"/>
                    <a:gd name="connsiteY1" fmla="*/ 10000 h 10249"/>
                    <a:gd name="connsiteX2" fmla="*/ 2358 w 10000"/>
                    <a:gd name="connsiteY2" fmla="*/ 0 h 10249"/>
                    <a:gd name="connsiteX3" fmla="*/ 10000 w 10000"/>
                    <a:gd name="connsiteY3" fmla="*/ 0 h 10249"/>
                    <a:gd name="connsiteX4" fmla="*/ 7639 w 10000"/>
                    <a:gd name="connsiteY4" fmla="*/ 10249 h 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49">
                      <a:moveTo>
                        <a:pt x="7639" y="10249"/>
                      </a:moveTo>
                      <a:lnTo>
                        <a:pt x="0" y="10000"/>
                      </a:lnTo>
                      <a:lnTo>
                        <a:pt x="2358" y="0"/>
                      </a:lnTo>
                      <a:lnTo>
                        <a:pt x="10000" y="0"/>
                      </a:lnTo>
                      <a:lnTo>
                        <a:pt x="7639" y="10249"/>
                      </a:lnTo>
                      <a:close/>
                    </a:path>
                  </a:pathLst>
                </a:custGeom>
                <a:solidFill>
                  <a:srgbClr val="D83B01"/>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36" name="Freeform 195"/>
                <p:cNvSpPr>
                  <a:spLocks/>
                </p:cNvSpPr>
                <p:nvPr/>
              </p:nvSpPr>
              <p:spPr bwMode="auto">
                <a:xfrm>
                  <a:off x="7864148" y="1394833"/>
                  <a:ext cx="673941" cy="209443"/>
                </a:xfrm>
                <a:custGeom>
                  <a:avLst/>
                  <a:gdLst>
                    <a:gd name="T0" fmla="*/ 457 w 457"/>
                    <a:gd name="T1" fmla="*/ 133 h 133"/>
                    <a:gd name="T2" fmla="*/ 157 w 457"/>
                    <a:gd name="T3" fmla="*/ 133 h 133"/>
                    <a:gd name="T4" fmla="*/ 0 w 457"/>
                    <a:gd name="T5" fmla="*/ 0 h 133"/>
                    <a:gd name="T6" fmla="*/ 300 w 457"/>
                    <a:gd name="T7" fmla="*/ 0 h 133"/>
                    <a:gd name="T8" fmla="*/ 457 w 457"/>
                    <a:gd name="T9" fmla="*/ 133 h 133"/>
                    <a:gd name="connsiteX0" fmla="*/ 10000 w 10000"/>
                    <a:gd name="connsiteY0" fmla="*/ 10000 h 10000"/>
                    <a:gd name="connsiteX1" fmla="*/ 3435 w 10000"/>
                    <a:gd name="connsiteY1" fmla="*/ 10000 h 10000"/>
                    <a:gd name="connsiteX2" fmla="*/ 0 w 10000"/>
                    <a:gd name="connsiteY2" fmla="*/ 0 h 10000"/>
                    <a:gd name="connsiteX3" fmla="*/ 8660 w 10000"/>
                    <a:gd name="connsiteY3" fmla="*/ 0 h 10000"/>
                    <a:gd name="connsiteX4" fmla="*/ 10000 w 10000"/>
                    <a:gd name="connsiteY4" fmla="*/ 10000 h 10000"/>
                    <a:gd name="connsiteX0" fmla="*/ 10667 w 10667"/>
                    <a:gd name="connsiteY0" fmla="*/ 10000 h 10000"/>
                    <a:gd name="connsiteX1" fmla="*/ 3435 w 10667"/>
                    <a:gd name="connsiteY1" fmla="*/ 10000 h 10000"/>
                    <a:gd name="connsiteX2" fmla="*/ 0 w 10667"/>
                    <a:gd name="connsiteY2" fmla="*/ 0 h 10000"/>
                    <a:gd name="connsiteX3" fmla="*/ 8660 w 10667"/>
                    <a:gd name="connsiteY3" fmla="*/ 0 h 10000"/>
                    <a:gd name="connsiteX4" fmla="*/ 10667 w 10667"/>
                    <a:gd name="connsiteY4" fmla="*/ 10000 h 10000"/>
                    <a:gd name="connsiteX0" fmla="*/ 10667 w 10667"/>
                    <a:gd name="connsiteY0" fmla="*/ 10000 h 10084"/>
                    <a:gd name="connsiteX1" fmla="*/ 1467 w 10667"/>
                    <a:gd name="connsiteY1" fmla="*/ 10084 h 10084"/>
                    <a:gd name="connsiteX2" fmla="*/ 0 w 10667"/>
                    <a:gd name="connsiteY2" fmla="*/ 0 h 10084"/>
                    <a:gd name="connsiteX3" fmla="*/ 8660 w 10667"/>
                    <a:gd name="connsiteY3" fmla="*/ 0 h 10084"/>
                    <a:gd name="connsiteX4" fmla="*/ 10667 w 10667"/>
                    <a:gd name="connsiteY4" fmla="*/ 10000 h 1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 h="10084">
                      <a:moveTo>
                        <a:pt x="10667" y="10000"/>
                      </a:moveTo>
                      <a:lnTo>
                        <a:pt x="1467" y="10084"/>
                      </a:lnTo>
                      <a:lnTo>
                        <a:pt x="0" y="0"/>
                      </a:lnTo>
                      <a:lnTo>
                        <a:pt x="8660" y="0"/>
                      </a:lnTo>
                      <a:lnTo>
                        <a:pt x="10667" y="10000"/>
                      </a:lnTo>
                      <a:close/>
                    </a:path>
                  </a:pathLst>
                </a:custGeom>
                <a:solidFill>
                  <a:srgbClr val="FE4A0A"/>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pic>
            <p:nvPicPr>
              <p:cNvPr id="304" name="Picture 303"/>
              <p:cNvPicPr>
                <a:picLocks noChangeAspect="1"/>
              </p:cNvPicPr>
              <p:nvPr/>
            </p:nvPicPr>
            <p:blipFill>
              <a:blip r:embed="rId4"/>
              <a:stretch>
                <a:fillRect/>
              </a:stretch>
            </p:blipFill>
            <p:spPr>
              <a:xfrm>
                <a:off x="8203393" y="2481212"/>
                <a:ext cx="895067" cy="909740"/>
              </a:xfrm>
              <a:prstGeom prst="rect">
                <a:avLst/>
              </a:prstGeom>
            </p:spPr>
          </p:pic>
        </p:grpSp>
      </p:grpSp>
      <p:grpSp>
        <p:nvGrpSpPr>
          <p:cNvPr id="301" name="Group 300"/>
          <p:cNvGrpSpPr/>
          <p:nvPr/>
        </p:nvGrpSpPr>
        <p:grpSpPr>
          <a:xfrm>
            <a:off x="10048374" y="2260267"/>
            <a:ext cx="1642550" cy="1837074"/>
            <a:chOff x="9851377" y="2216150"/>
            <a:chExt cx="1610489" cy="1801216"/>
          </a:xfrm>
        </p:grpSpPr>
        <p:sp>
          <p:nvSpPr>
            <p:cNvPr id="177" name="Rectangle 176"/>
            <p:cNvSpPr/>
            <p:nvPr/>
          </p:nvSpPr>
          <p:spPr>
            <a:xfrm>
              <a:off x="9851377" y="3617256"/>
              <a:ext cx="1610489" cy="400110"/>
            </a:xfrm>
            <a:prstGeom prst="rect">
              <a:avLst/>
            </a:prstGeom>
          </p:spPr>
          <p:txBody>
            <a:bodyPr wrap="square">
              <a:spAutoFit/>
            </a:bodyPr>
            <a:lstStyle/>
            <a:p>
              <a:pPr algn="ctr" defTabSz="932563">
                <a:defRPr/>
              </a:pPr>
              <a:r>
                <a:rPr lang="en-US" sz="2000" dirty="0">
                  <a:gradFill>
                    <a:gsLst>
                      <a:gs pos="0">
                        <a:srgbClr val="404040"/>
                      </a:gs>
                      <a:gs pos="100000">
                        <a:srgbClr val="404040"/>
                      </a:gs>
                    </a:gsLst>
                    <a:lin ang="5400000" scaled="0"/>
                  </a:gradFill>
                </a:rPr>
                <a:t>Webinars</a:t>
              </a:r>
            </a:p>
          </p:txBody>
        </p:sp>
        <p:grpSp>
          <p:nvGrpSpPr>
            <p:cNvPr id="292" name="Group 291"/>
            <p:cNvGrpSpPr/>
            <p:nvPr/>
          </p:nvGrpSpPr>
          <p:grpSpPr>
            <a:xfrm>
              <a:off x="10039877" y="2216150"/>
              <a:ext cx="1233488" cy="1268413"/>
              <a:chOff x="9902825" y="2216150"/>
              <a:chExt cx="1233488" cy="1268413"/>
            </a:xfrm>
          </p:grpSpPr>
          <p:sp>
            <p:nvSpPr>
              <p:cNvPr id="1142" name="AutoShape 199"/>
              <p:cNvSpPr>
                <a:spLocks noChangeAspect="1" noChangeArrowheads="1" noTextEdit="1"/>
              </p:cNvSpPr>
              <p:nvPr/>
            </p:nvSpPr>
            <p:spPr bwMode="auto">
              <a:xfrm>
                <a:off x="9902825" y="2216150"/>
                <a:ext cx="1228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43" name="Freeform 201"/>
              <p:cNvSpPr>
                <a:spLocks/>
              </p:cNvSpPr>
              <p:nvPr/>
            </p:nvSpPr>
            <p:spPr bwMode="auto">
              <a:xfrm>
                <a:off x="9907588" y="2216150"/>
                <a:ext cx="1228725" cy="1231900"/>
              </a:xfrm>
              <a:custGeom>
                <a:avLst/>
                <a:gdLst>
                  <a:gd name="T0" fmla="*/ 178 w 306"/>
                  <a:gd name="T1" fmla="*/ 305 h 307"/>
                  <a:gd name="T2" fmla="*/ 173 w 306"/>
                  <a:gd name="T3" fmla="*/ 305 h 307"/>
                  <a:gd name="T4" fmla="*/ 1 w 306"/>
                  <a:gd name="T5" fmla="*/ 133 h 307"/>
                  <a:gd name="T6" fmla="*/ 1 w 306"/>
                  <a:gd name="T7" fmla="*/ 128 h 307"/>
                  <a:gd name="T8" fmla="*/ 128 w 306"/>
                  <a:gd name="T9" fmla="*/ 2 h 307"/>
                  <a:gd name="T10" fmla="*/ 133 w 306"/>
                  <a:gd name="T11" fmla="*/ 2 h 307"/>
                  <a:gd name="T12" fmla="*/ 305 w 306"/>
                  <a:gd name="T13" fmla="*/ 174 h 307"/>
                  <a:gd name="T14" fmla="*/ 305 w 306"/>
                  <a:gd name="T15" fmla="*/ 179 h 307"/>
                  <a:gd name="T16" fmla="*/ 178 w 306"/>
                  <a:gd name="T17"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7">
                    <a:moveTo>
                      <a:pt x="178" y="305"/>
                    </a:moveTo>
                    <a:cubicBezTo>
                      <a:pt x="177" y="307"/>
                      <a:pt x="175" y="307"/>
                      <a:pt x="173" y="305"/>
                    </a:cubicBezTo>
                    <a:cubicBezTo>
                      <a:pt x="1" y="133"/>
                      <a:pt x="1" y="133"/>
                      <a:pt x="1" y="133"/>
                    </a:cubicBezTo>
                    <a:cubicBezTo>
                      <a:pt x="0" y="132"/>
                      <a:pt x="0" y="130"/>
                      <a:pt x="1" y="128"/>
                    </a:cubicBezTo>
                    <a:cubicBezTo>
                      <a:pt x="128" y="2"/>
                      <a:pt x="128" y="2"/>
                      <a:pt x="128" y="2"/>
                    </a:cubicBezTo>
                    <a:cubicBezTo>
                      <a:pt x="129" y="0"/>
                      <a:pt x="131" y="0"/>
                      <a:pt x="133" y="2"/>
                    </a:cubicBezTo>
                    <a:cubicBezTo>
                      <a:pt x="305" y="174"/>
                      <a:pt x="305" y="174"/>
                      <a:pt x="305" y="174"/>
                    </a:cubicBezTo>
                    <a:cubicBezTo>
                      <a:pt x="306" y="175"/>
                      <a:pt x="306" y="177"/>
                      <a:pt x="305" y="179"/>
                    </a:cubicBezTo>
                    <a:lnTo>
                      <a:pt x="178"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44" name="Freeform 202"/>
              <p:cNvSpPr>
                <a:spLocks/>
              </p:cNvSpPr>
              <p:nvPr/>
            </p:nvSpPr>
            <p:spPr bwMode="auto">
              <a:xfrm>
                <a:off x="10015538" y="2324100"/>
                <a:ext cx="1016000" cy="1011238"/>
              </a:xfrm>
              <a:custGeom>
                <a:avLst/>
                <a:gdLst>
                  <a:gd name="T0" fmla="*/ 151 w 253"/>
                  <a:gd name="T1" fmla="*/ 251 h 252"/>
                  <a:gd name="T2" fmla="*/ 147 w 253"/>
                  <a:gd name="T3" fmla="*/ 251 h 252"/>
                  <a:gd name="T4" fmla="*/ 2 w 253"/>
                  <a:gd name="T5" fmla="*/ 105 h 252"/>
                  <a:gd name="T6" fmla="*/ 2 w 253"/>
                  <a:gd name="T7" fmla="*/ 101 h 252"/>
                  <a:gd name="T8" fmla="*/ 102 w 253"/>
                  <a:gd name="T9" fmla="*/ 1 h 252"/>
                  <a:gd name="T10" fmla="*/ 106 w 253"/>
                  <a:gd name="T11" fmla="*/ 1 h 252"/>
                  <a:gd name="T12" fmla="*/ 251 w 253"/>
                  <a:gd name="T13" fmla="*/ 147 h 252"/>
                  <a:gd name="T14" fmla="*/ 251 w 253"/>
                  <a:gd name="T15" fmla="*/ 151 h 252"/>
                  <a:gd name="T16" fmla="*/ 151 w 253"/>
                  <a:gd name="T1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2">
                    <a:moveTo>
                      <a:pt x="151" y="251"/>
                    </a:moveTo>
                    <a:cubicBezTo>
                      <a:pt x="150" y="252"/>
                      <a:pt x="148" y="252"/>
                      <a:pt x="147" y="251"/>
                    </a:cubicBezTo>
                    <a:cubicBezTo>
                      <a:pt x="2" y="105"/>
                      <a:pt x="2" y="105"/>
                      <a:pt x="2" y="105"/>
                    </a:cubicBezTo>
                    <a:cubicBezTo>
                      <a:pt x="0" y="104"/>
                      <a:pt x="0" y="102"/>
                      <a:pt x="2" y="101"/>
                    </a:cubicBezTo>
                    <a:cubicBezTo>
                      <a:pt x="102" y="1"/>
                      <a:pt x="102" y="1"/>
                      <a:pt x="102" y="1"/>
                    </a:cubicBezTo>
                    <a:cubicBezTo>
                      <a:pt x="103" y="0"/>
                      <a:pt x="105" y="0"/>
                      <a:pt x="106" y="1"/>
                    </a:cubicBezTo>
                    <a:cubicBezTo>
                      <a:pt x="251" y="147"/>
                      <a:pt x="251" y="147"/>
                      <a:pt x="251" y="147"/>
                    </a:cubicBezTo>
                    <a:cubicBezTo>
                      <a:pt x="253" y="148"/>
                      <a:pt x="253" y="150"/>
                      <a:pt x="251" y="151"/>
                    </a:cubicBezTo>
                    <a:lnTo>
                      <a:pt x="151" y="25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45" name="Freeform 203"/>
              <p:cNvSpPr>
                <a:spLocks/>
              </p:cNvSpPr>
              <p:nvPr/>
            </p:nvSpPr>
            <p:spPr bwMode="auto">
              <a:xfrm>
                <a:off x="10753725" y="2584450"/>
                <a:ext cx="17463" cy="17463"/>
              </a:xfrm>
              <a:custGeom>
                <a:avLst/>
                <a:gdLst>
                  <a:gd name="T0" fmla="*/ 3 w 4"/>
                  <a:gd name="T1" fmla="*/ 3 h 4"/>
                  <a:gd name="T2" fmla="*/ 0 w 4"/>
                  <a:gd name="T3" fmla="*/ 3 h 4"/>
                  <a:gd name="T4" fmla="*/ 1 w 4"/>
                  <a:gd name="T5" fmla="*/ 0 h 4"/>
                  <a:gd name="T6" fmla="*/ 3 w 4"/>
                  <a:gd name="T7" fmla="*/ 0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2"/>
                      <a:pt x="0" y="1"/>
                      <a:pt x="1" y="0"/>
                    </a:cubicBezTo>
                    <a:cubicBezTo>
                      <a:pt x="1" y="0"/>
                      <a:pt x="2" y="0"/>
                      <a:pt x="3" y="0"/>
                    </a:cubicBezTo>
                    <a:cubicBezTo>
                      <a:pt x="4" y="1"/>
                      <a:pt x="4" y="2"/>
                      <a:pt x="3" y="3"/>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cxnSp>
            <p:nvCxnSpPr>
              <p:cNvPr id="328" name="Straight Connector 327"/>
              <p:cNvCxnSpPr/>
              <p:nvPr/>
            </p:nvCxnSpPr>
            <p:spPr>
              <a:xfrm>
                <a:off x="10104571" y="273526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0146823" y="269430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0272121" y="2596276"/>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0314121" y="2554265"/>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802938" y="2917825"/>
                <a:ext cx="39688" cy="566738"/>
                <a:chOff x="10802938" y="2917825"/>
                <a:chExt cx="39688" cy="566738"/>
              </a:xfrm>
            </p:grpSpPr>
            <p:sp>
              <p:nvSpPr>
                <p:cNvPr id="1146" name="Rectangle 204"/>
                <p:cNvSpPr>
                  <a:spLocks noChangeArrowheads="1"/>
                </p:cNvSpPr>
                <p:nvPr/>
              </p:nvSpPr>
              <p:spPr bwMode="auto">
                <a:xfrm>
                  <a:off x="10802938" y="3379788"/>
                  <a:ext cx="396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48" name="Freeform 206"/>
                <p:cNvSpPr>
                  <a:spLocks/>
                </p:cNvSpPr>
                <p:nvPr/>
              </p:nvSpPr>
              <p:spPr bwMode="auto">
                <a:xfrm>
                  <a:off x="10802938" y="3471863"/>
                  <a:ext cx="39688" cy="12700"/>
                </a:xfrm>
                <a:custGeom>
                  <a:avLst/>
                  <a:gdLst>
                    <a:gd name="T0" fmla="*/ 10 w 10"/>
                    <a:gd name="T1" fmla="*/ 1 h 3"/>
                    <a:gd name="T2" fmla="*/ 10 w 10"/>
                    <a:gd name="T3" fmla="*/ 0 h 3"/>
                    <a:gd name="T4" fmla="*/ 0 w 10"/>
                    <a:gd name="T5" fmla="*/ 0 h 3"/>
                    <a:gd name="T6" fmla="*/ 0 w 10"/>
                    <a:gd name="T7" fmla="*/ 1 h 3"/>
                    <a:gd name="T8" fmla="*/ 2 w 10"/>
                    <a:gd name="T9" fmla="*/ 3 h 3"/>
                    <a:gd name="T10" fmla="*/ 8 w 10"/>
                    <a:gd name="T11" fmla="*/ 3 h 3"/>
                    <a:gd name="T12" fmla="*/ 10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0" y="1"/>
                      </a:moveTo>
                      <a:cubicBezTo>
                        <a:pt x="10" y="0"/>
                        <a:pt x="10" y="0"/>
                        <a:pt x="10" y="0"/>
                      </a:cubicBezTo>
                      <a:cubicBezTo>
                        <a:pt x="0" y="0"/>
                        <a:pt x="0" y="0"/>
                        <a:pt x="0" y="0"/>
                      </a:cubicBezTo>
                      <a:cubicBezTo>
                        <a:pt x="0" y="1"/>
                        <a:pt x="0" y="1"/>
                        <a:pt x="0" y="1"/>
                      </a:cubicBezTo>
                      <a:cubicBezTo>
                        <a:pt x="0" y="2"/>
                        <a:pt x="1" y="3"/>
                        <a:pt x="2" y="3"/>
                      </a:cubicBezTo>
                      <a:cubicBezTo>
                        <a:pt x="8" y="3"/>
                        <a:pt x="8" y="3"/>
                        <a:pt x="8" y="3"/>
                      </a:cubicBezTo>
                      <a:cubicBezTo>
                        <a:pt x="9" y="3"/>
                        <a:pt x="10" y="2"/>
                        <a:pt x="10" y="1"/>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49" name="Freeform 207"/>
                <p:cNvSpPr>
                  <a:spLocks/>
                </p:cNvSpPr>
                <p:nvPr/>
              </p:nvSpPr>
              <p:spPr bwMode="auto">
                <a:xfrm>
                  <a:off x="10814050" y="2917825"/>
                  <a:ext cx="15875" cy="23813"/>
                </a:xfrm>
                <a:custGeom>
                  <a:avLst/>
                  <a:gdLst>
                    <a:gd name="T0" fmla="*/ 0 w 4"/>
                    <a:gd name="T1" fmla="*/ 2 h 6"/>
                    <a:gd name="T2" fmla="*/ 0 w 4"/>
                    <a:gd name="T3" fmla="*/ 6 h 6"/>
                    <a:gd name="T4" fmla="*/ 4 w 4"/>
                    <a:gd name="T5" fmla="*/ 6 h 6"/>
                    <a:gd name="T6" fmla="*/ 4 w 4"/>
                    <a:gd name="T7" fmla="*/ 2 h 6"/>
                    <a:gd name="T8" fmla="*/ 2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cubicBezTo>
                        <a:pt x="0" y="6"/>
                        <a:pt x="0" y="6"/>
                        <a:pt x="0" y="6"/>
                      </a:cubicBezTo>
                      <a:cubicBezTo>
                        <a:pt x="4" y="6"/>
                        <a:pt x="4" y="6"/>
                        <a:pt x="4" y="6"/>
                      </a:cubicBezTo>
                      <a:cubicBezTo>
                        <a:pt x="4" y="2"/>
                        <a:pt x="4" y="2"/>
                        <a:pt x="4" y="2"/>
                      </a:cubicBezTo>
                      <a:cubicBezTo>
                        <a:pt x="4" y="1"/>
                        <a:pt x="3" y="0"/>
                        <a:pt x="2" y="0"/>
                      </a:cubicBezTo>
                      <a:cubicBezTo>
                        <a:pt x="2" y="0"/>
                        <a:pt x="2"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50" name="Freeform 208"/>
                <p:cNvSpPr>
                  <a:spLocks/>
                </p:cNvSpPr>
                <p:nvPr/>
              </p:nvSpPr>
              <p:spPr bwMode="auto">
                <a:xfrm>
                  <a:off x="10802938" y="2941638"/>
                  <a:ext cx="39688" cy="84138"/>
                </a:xfrm>
                <a:custGeom>
                  <a:avLst/>
                  <a:gdLst>
                    <a:gd name="T0" fmla="*/ 10 w 10"/>
                    <a:gd name="T1" fmla="*/ 10 h 21"/>
                    <a:gd name="T2" fmla="*/ 7 w 10"/>
                    <a:gd name="T3" fmla="*/ 0 h 21"/>
                    <a:gd name="T4" fmla="*/ 3 w 10"/>
                    <a:gd name="T5" fmla="*/ 0 h 21"/>
                    <a:gd name="T6" fmla="*/ 0 w 10"/>
                    <a:gd name="T7" fmla="*/ 10 h 21"/>
                    <a:gd name="T8" fmla="*/ 0 w 10"/>
                    <a:gd name="T9" fmla="*/ 21 h 21"/>
                    <a:gd name="T10" fmla="*/ 4 w 10"/>
                    <a:gd name="T11" fmla="*/ 21 h 21"/>
                    <a:gd name="T12" fmla="*/ 5 w 10"/>
                    <a:gd name="T13" fmla="*/ 21 h 21"/>
                    <a:gd name="T14" fmla="*/ 10 w 10"/>
                    <a:gd name="T15" fmla="*/ 21 h 21"/>
                    <a:gd name="T16" fmla="*/ 10 w 1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10" y="10"/>
                      </a:moveTo>
                      <a:cubicBezTo>
                        <a:pt x="10" y="7"/>
                        <a:pt x="9" y="1"/>
                        <a:pt x="7" y="0"/>
                      </a:cubicBezTo>
                      <a:cubicBezTo>
                        <a:pt x="3" y="0"/>
                        <a:pt x="3" y="0"/>
                        <a:pt x="3" y="0"/>
                      </a:cubicBezTo>
                      <a:cubicBezTo>
                        <a:pt x="1" y="1"/>
                        <a:pt x="0" y="7"/>
                        <a:pt x="0" y="10"/>
                      </a:cubicBezTo>
                      <a:cubicBezTo>
                        <a:pt x="0" y="21"/>
                        <a:pt x="0" y="21"/>
                        <a:pt x="0" y="21"/>
                      </a:cubicBezTo>
                      <a:cubicBezTo>
                        <a:pt x="4" y="21"/>
                        <a:pt x="4" y="21"/>
                        <a:pt x="4" y="21"/>
                      </a:cubicBezTo>
                      <a:cubicBezTo>
                        <a:pt x="5" y="21"/>
                        <a:pt x="5" y="21"/>
                        <a:pt x="5" y="21"/>
                      </a:cubicBezTo>
                      <a:cubicBezTo>
                        <a:pt x="10" y="21"/>
                        <a:pt x="10" y="21"/>
                        <a:pt x="10" y="21"/>
                      </a:cubicBezTo>
                      <a:lnTo>
                        <a:pt x="10"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51" name="Freeform 209"/>
                <p:cNvSpPr>
                  <a:spLocks/>
                </p:cNvSpPr>
                <p:nvPr/>
              </p:nvSpPr>
              <p:spPr bwMode="auto">
                <a:xfrm>
                  <a:off x="10814050" y="3424238"/>
                  <a:ext cx="15875" cy="47625"/>
                </a:xfrm>
                <a:custGeom>
                  <a:avLst/>
                  <a:gdLst>
                    <a:gd name="T0" fmla="*/ 1 w 4"/>
                    <a:gd name="T1" fmla="*/ 12 h 12"/>
                    <a:gd name="T2" fmla="*/ 0 w 4"/>
                    <a:gd name="T3" fmla="*/ 11 h 12"/>
                    <a:gd name="T4" fmla="*/ 0 w 4"/>
                    <a:gd name="T5" fmla="*/ 1 h 12"/>
                    <a:gd name="T6" fmla="*/ 1 w 4"/>
                    <a:gd name="T7" fmla="*/ 0 h 12"/>
                    <a:gd name="T8" fmla="*/ 2 w 4"/>
                    <a:gd name="T9" fmla="*/ 0 h 12"/>
                    <a:gd name="T10" fmla="*/ 4 w 4"/>
                    <a:gd name="T11" fmla="*/ 1 h 12"/>
                    <a:gd name="T12" fmla="*/ 4 w 4"/>
                    <a:gd name="T13" fmla="*/ 11 h 12"/>
                    <a:gd name="T14" fmla="*/ 2 w 4"/>
                    <a:gd name="T15" fmla="*/ 12 h 12"/>
                    <a:gd name="T16" fmla="*/ 1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1" y="12"/>
                      </a:moveTo>
                      <a:cubicBezTo>
                        <a:pt x="0" y="12"/>
                        <a:pt x="0" y="12"/>
                        <a:pt x="0" y="11"/>
                      </a:cubicBezTo>
                      <a:cubicBezTo>
                        <a:pt x="0" y="1"/>
                        <a:pt x="0" y="1"/>
                        <a:pt x="0" y="1"/>
                      </a:cubicBezTo>
                      <a:cubicBezTo>
                        <a:pt x="0" y="0"/>
                        <a:pt x="0" y="0"/>
                        <a:pt x="1" y="0"/>
                      </a:cubicBezTo>
                      <a:cubicBezTo>
                        <a:pt x="2" y="0"/>
                        <a:pt x="2" y="0"/>
                        <a:pt x="2" y="0"/>
                      </a:cubicBezTo>
                      <a:cubicBezTo>
                        <a:pt x="3" y="0"/>
                        <a:pt x="4" y="0"/>
                        <a:pt x="4" y="1"/>
                      </a:cubicBezTo>
                      <a:cubicBezTo>
                        <a:pt x="4" y="11"/>
                        <a:pt x="4" y="11"/>
                        <a:pt x="4" y="11"/>
                      </a:cubicBezTo>
                      <a:cubicBezTo>
                        <a:pt x="4" y="12"/>
                        <a:pt x="3" y="12"/>
                        <a:pt x="2" y="12"/>
                      </a:cubicBezTo>
                      <a:lnTo>
                        <a:pt x="1"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47" name="Rectangle 205"/>
                <p:cNvSpPr>
                  <a:spLocks noChangeArrowheads="1"/>
                </p:cNvSpPr>
                <p:nvPr/>
              </p:nvSpPr>
              <p:spPr bwMode="auto">
                <a:xfrm>
                  <a:off x="10802938" y="3025775"/>
                  <a:ext cx="39688" cy="35401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grpSp>
    </p:spTree>
    <p:extLst>
      <p:ext uri="{BB962C8B-B14F-4D97-AF65-F5344CB8AC3E}">
        <p14:creationId xmlns:p14="http://schemas.microsoft.com/office/powerpoint/2010/main" val="154671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25" fill="hold">
                                          <p:stCondLst>
                                            <p:cond delay="0"/>
                                          </p:stCondLst>
                                        </p:cTn>
                                        <p:tgtEl>
                                          <p:spTgt spid="83"/>
                                        </p:tgtEl>
                                        <p:attrNameLst>
                                          <p:attrName>r</p:attrName>
                                        </p:attrNameLst>
                                      </p:cBhvr>
                                    </p:animRot>
                                    <p:animRot by="-240000">
                                      <p:cBhvr>
                                        <p:cTn id="7" dur="250" fill="hold">
                                          <p:stCondLst>
                                            <p:cond delay="250"/>
                                          </p:stCondLst>
                                        </p:cTn>
                                        <p:tgtEl>
                                          <p:spTgt spid="83"/>
                                        </p:tgtEl>
                                        <p:attrNameLst>
                                          <p:attrName>r</p:attrName>
                                        </p:attrNameLst>
                                      </p:cBhvr>
                                    </p:animRot>
                                    <p:animRot by="240000">
                                      <p:cBhvr>
                                        <p:cTn id="8" dur="250" fill="hold">
                                          <p:stCondLst>
                                            <p:cond delay="500"/>
                                          </p:stCondLst>
                                        </p:cTn>
                                        <p:tgtEl>
                                          <p:spTgt spid="83"/>
                                        </p:tgtEl>
                                        <p:attrNameLst>
                                          <p:attrName>r</p:attrName>
                                        </p:attrNameLst>
                                      </p:cBhvr>
                                    </p:animRot>
                                    <p:animRot by="-240000">
                                      <p:cBhvr>
                                        <p:cTn id="9" dur="250" fill="hold">
                                          <p:stCondLst>
                                            <p:cond delay="750"/>
                                          </p:stCondLst>
                                        </p:cTn>
                                        <p:tgtEl>
                                          <p:spTgt spid="83"/>
                                        </p:tgtEl>
                                        <p:attrNameLst>
                                          <p:attrName>r</p:attrName>
                                        </p:attrNameLst>
                                      </p:cBhvr>
                                    </p:animRot>
                                    <p:animRot by="120000">
                                      <p:cBhvr>
                                        <p:cTn id="10" dur="250" fill="hold">
                                          <p:stCondLst>
                                            <p:cond delay="1000"/>
                                          </p:stCondLst>
                                        </p:cTn>
                                        <p:tgtEl>
                                          <p:spTgt spid="83"/>
                                        </p:tgtEl>
                                        <p:attrNameLst>
                                          <p:attrName>r</p:attrName>
                                        </p:attrNameLst>
                                      </p:cBhvr>
                                    </p:animRot>
                                  </p:childTnLst>
                                </p:cTn>
                              </p:par>
                            </p:childTnLst>
                          </p:cTn>
                        </p:par>
                        <p:par>
                          <p:cTn id="11" fill="hold">
                            <p:stCondLst>
                              <p:cond delay="1250"/>
                            </p:stCondLst>
                            <p:childTnLst>
                              <p:par>
                                <p:cTn id="12" presetID="64" presetClass="path" presetSubtype="0" decel="100000" fill="hold" nodeType="afterEffect">
                                  <p:stCondLst>
                                    <p:cond delay="0"/>
                                  </p:stCondLst>
                                  <p:childTnLst>
                                    <p:animMotion origin="layout" path="M -2.08333E-7 -2.59259E-6 L -2.08333E-7 -1.0169 " pathEditMode="relative" rAng="0" ptsTypes="AA">
                                      <p:cBhvr>
                                        <p:cTn id="13" dur="2000" fill="hold"/>
                                        <p:tgtEl>
                                          <p:spTgt spid="83"/>
                                        </p:tgtEl>
                                        <p:attrNameLst>
                                          <p:attrName>ppt_x</p:attrName>
                                          <p:attrName>ppt_y</p:attrName>
                                        </p:attrNameLst>
                                      </p:cBhvr>
                                      <p:rCtr x="0" y="-50856"/>
                                    </p:animMotion>
                                  </p:childTnLst>
                                </p:cTn>
                              </p:par>
                            </p:childTnLst>
                          </p:cTn>
                        </p:par>
                        <p:par>
                          <p:cTn id="14" fill="hold">
                            <p:stCondLst>
                              <p:cond delay="3250"/>
                            </p:stCondLst>
                            <p:childTnLst>
                              <p:par>
                                <p:cTn id="15" presetID="10" presetClass="entr" presetSubtype="0" fill="hold" nodeType="after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1000"/>
                                        <p:tgtEl>
                                          <p:spTgt spid="294"/>
                                        </p:tgtEl>
                                      </p:cBhvr>
                                    </p:animEffect>
                                  </p:childTnLst>
                                </p:cTn>
                              </p:par>
                              <p:par>
                                <p:cTn id="18" presetID="42" presetClass="path" presetSubtype="0" accel="50000" decel="50000" fill="hold" nodeType="withEffect">
                                  <p:stCondLst>
                                    <p:cond delay="0"/>
                                  </p:stCondLst>
                                  <p:childTnLst>
                                    <p:animMotion origin="layout" path="M -2.27981E-6 -0.08375 L -2.27981E-6 -2.00182E-6 " pathEditMode="relative" rAng="0" ptsTypes="AA">
                                      <p:cBhvr>
                                        <p:cTn id="19" dur="1000" fill="hold"/>
                                        <p:tgtEl>
                                          <p:spTgt spid="294"/>
                                        </p:tgtEl>
                                        <p:attrNameLst>
                                          <p:attrName>ppt_x</p:attrName>
                                          <p:attrName>ppt_y</p:attrName>
                                        </p:attrNameLst>
                                      </p:cBhvr>
                                      <p:rCtr x="0" y="4176"/>
                                    </p:animMotion>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1000"/>
                                        <p:tgtEl>
                                          <p:spTgt spid="297"/>
                                        </p:tgtEl>
                                      </p:cBhvr>
                                    </p:animEffect>
                                  </p:childTnLst>
                                </p:cTn>
                              </p:par>
                              <p:par>
                                <p:cTn id="24" presetID="42" presetClass="path" presetSubtype="0" accel="50000" decel="50000" fill="hold" nodeType="withEffect">
                                  <p:stCondLst>
                                    <p:cond delay="0"/>
                                  </p:stCondLst>
                                  <p:childTnLst>
                                    <p:animMotion origin="layout" path="M 3.75E-6 -0.0838 L 3.75E-6 1.85185E-6 " pathEditMode="relative" rAng="0" ptsTypes="AA">
                                      <p:cBhvr>
                                        <p:cTn id="25" dur="1000" fill="hold"/>
                                        <p:tgtEl>
                                          <p:spTgt spid="297"/>
                                        </p:tgtEl>
                                        <p:attrNameLst>
                                          <p:attrName>ppt_x</p:attrName>
                                          <p:attrName>ppt_y</p:attrName>
                                        </p:attrNameLst>
                                      </p:cBhvr>
                                      <p:rCtr x="0" y="4190"/>
                                    </p:animMotion>
                                  </p:childTnLst>
                                </p:cTn>
                              </p:par>
                            </p:childTnLst>
                          </p:cTn>
                        </p:par>
                        <p:par>
                          <p:cTn id="26" fill="hold">
                            <p:stCondLst>
                              <p:cond delay="5250"/>
                            </p:stCondLst>
                            <p:childTnLst>
                              <p:par>
                                <p:cTn id="27" presetID="10" presetClass="entr" presetSubtype="0" fill="hold" nodeType="after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1000"/>
                                        <p:tgtEl>
                                          <p:spTgt spid="302"/>
                                        </p:tgtEl>
                                      </p:cBhvr>
                                    </p:animEffect>
                                  </p:childTnLst>
                                </p:cTn>
                              </p:par>
                              <p:par>
                                <p:cTn id="30" presetID="42" presetClass="path" presetSubtype="0" accel="50000" decel="50000" fill="hold" nodeType="withEffect">
                                  <p:stCondLst>
                                    <p:cond delay="0"/>
                                  </p:stCondLst>
                                  <p:childTnLst>
                                    <p:animMotion origin="layout" path="M -2.27981E-6 -0.08375 L -2.27981E-6 -2.00182E-6 " pathEditMode="relative" rAng="0" ptsTypes="AA">
                                      <p:cBhvr>
                                        <p:cTn id="31" dur="1000" fill="hold"/>
                                        <p:tgtEl>
                                          <p:spTgt spid="302"/>
                                        </p:tgtEl>
                                        <p:attrNameLst>
                                          <p:attrName>ppt_x</p:attrName>
                                          <p:attrName>ppt_y</p:attrName>
                                        </p:attrNameLst>
                                      </p:cBhvr>
                                      <p:rCtr x="0" y="4176"/>
                                    </p:animMotion>
                                  </p:childTnLst>
                                </p:cTn>
                              </p:par>
                            </p:childTnLst>
                          </p:cTn>
                        </p:par>
                        <p:par>
                          <p:cTn id="32" fill="hold">
                            <p:stCondLst>
                              <p:cond delay="6250"/>
                            </p:stCondLst>
                            <p:childTnLst>
                              <p:par>
                                <p:cTn id="33" presetID="10" presetClass="entr" presetSubtype="0" fill="hold"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fade">
                                      <p:cBhvr>
                                        <p:cTn id="35" dur="1000"/>
                                        <p:tgtEl>
                                          <p:spTgt spid="298"/>
                                        </p:tgtEl>
                                      </p:cBhvr>
                                    </p:animEffect>
                                  </p:childTnLst>
                                </p:cTn>
                              </p:par>
                              <p:par>
                                <p:cTn id="36" presetID="42" presetClass="path" presetSubtype="0" accel="50000" decel="50000" fill="hold" nodeType="withEffect">
                                  <p:stCondLst>
                                    <p:cond delay="0"/>
                                  </p:stCondLst>
                                  <p:childTnLst>
                                    <p:animMotion origin="layout" path="M -2.27981E-6 -0.08375 L -2.27981E-6 -2.00182E-6 " pathEditMode="relative" rAng="0" ptsTypes="AA">
                                      <p:cBhvr>
                                        <p:cTn id="37" dur="1000" fill="hold"/>
                                        <p:tgtEl>
                                          <p:spTgt spid="298"/>
                                        </p:tgtEl>
                                        <p:attrNameLst>
                                          <p:attrName>ppt_x</p:attrName>
                                          <p:attrName>ppt_y</p:attrName>
                                        </p:attrNameLst>
                                      </p:cBhvr>
                                      <p:rCtr x="0" y="4176"/>
                                    </p:animMotion>
                                  </p:childTnLst>
                                </p:cTn>
                              </p:par>
                            </p:childTnLst>
                          </p:cTn>
                        </p:par>
                        <p:par>
                          <p:cTn id="38" fill="hold">
                            <p:stCondLst>
                              <p:cond delay="7250"/>
                            </p:stCondLst>
                            <p:childTnLst>
                              <p:par>
                                <p:cTn id="39" presetID="10" presetClass="entr" presetSubtype="0" fill="hold" nodeType="after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fade">
                                      <p:cBhvr>
                                        <p:cTn id="41" dur="1000"/>
                                        <p:tgtEl>
                                          <p:spTgt spid="301"/>
                                        </p:tgtEl>
                                      </p:cBhvr>
                                    </p:animEffect>
                                  </p:childTnLst>
                                </p:cTn>
                              </p:par>
                              <p:par>
                                <p:cTn id="42" presetID="42" presetClass="path" presetSubtype="0" accel="50000" decel="50000" fill="hold" nodeType="withEffect">
                                  <p:stCondLst>
                                    <p:cond delay="0"/>
                                  </p:stCondLst>
                                  <p:childTnLst>
                                    <p:animMotion origin="layout" path="M -2.27981E-6 -0.08375 L -2.27981E-6 -2.00182E-6 " pathEditMode="relative" rAng="0" ptsTypes="AA">
                                      <p:cBhvr>
                                        <p:cTn id="43" dur="1000" fill="hold"/>
                                        <p:tgtEl>
                                          <p:spTgt spid="301"/>
                                        </p:tgtEl>
                                        <p:attrNameLst>
                                          <p:attrName>ppt_x</p:attrName>
                                          <p:attrName>ppt_y</p:attrName>
                                        </p:attrNameLst>
                                      </p:cBhvr>
                                      <p:rCtr x="0" y="4176"/>
                                    </p:animMotion>
                                  </p:childTnLst>
                                </p:cTn>
                              </p:par>
                            </p:childTnLst>
                          </p:cTn>
                        </p:par>
                        <p:par>
                          <p:cTn id="44" fill="hold">
                            <p:stCondLst>
                              <p:cond delay="8250"/>
                            </p:stCondLst>
                            <p:childTnLst>
                              <p:par>
                                <p:cTn id="45" presetID="10" presetClass="entr" presetSubtype="0" fill="hold" grpId="0"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par>
                                <p:cTn id="48" presetID="42" presetClass="path" presetSubtype="0" accel="50000" decel="50000" fill="hold" grpId="1" nodeType="withEffect">
                                  <p:stCondLst>
                                    <p:cond delay="0"/>
                                  </p:stCondLst>
                                  <p:childTnLst>
                                    <p:animMotion origin="layout" path="M -2.27981E-6 -0.08375 L -2.27981E-6 -2.00182E-6 " pathEditMode="relative" rAng="0" ptsTypes="AA">
                                      <p:cBhvr>
                                        <p:cTn id="49" dur="1000" fill="hold"/>
                                        <p:tgtEl>
                                          <p:spTgt spid="7">
                                            <p:txEl>
                                              <p:pRg st="0" end="0"/>
                                            </p:txEl>
                                          </p:spTgt>
                                        </p:tgtEl>
                                        <p:attrNameLst>
                                          <p:attrName>ppt_x</p:attrName>
                                          <p:attrName>ppt_y</p:attrName>
                                        </p:attrNameLst>
                                      </p:cBhvr>
                                      <p:rCtr x="0" y="4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grpSp>
        <p:nvGrpSpPr>
          <p:cNvPr id="271" name="Group 270"/>
          <p:cNvGrpSpPr/>
          <p:nvPr/>
        </p:nvGrpSpPr>
        <p:grpSpPr>
          <a:xfrm>
            <a:off x="751414" y="1307098"/>
            <a:ext cx="3228383" cy="4742833"/>
            <a:chOff x="8779320" y="1281586"/>
            <a:chExt cx="3165369" cy="4650258"/>
          </a:xfrm>
        </p:grpSpPr>
        <p:grpSp>
          <p:nvGrpSpPr>
            <p:cNvPr id="251" name="Group 250"/>
            <p:cNvGrpSpPr/>
            <p:nvPr/>
          </p:nvGrpSpPr>
          <p:grpSpPr>
            <a:xfrm>
              <a:off x="9116931" y="1281586"/>
              <a:ext cx="2490146" cy="3374121"/>
              <a:chOff x="7841294" y="1339954"/>
              <a:chExt cx="3685837" cy="4994268"/>
            </a:xfrm>
          </p:grpSpPr>
          <p:sp>
            <p:nvSpPr>
              <p:cNvPr id="252" name="Freeform 5"/>
              <p:cNvSpPr>
                <a:spLocks/>
              </p:cNvSpPr>
              <p:nvPr/>
            </p:nvSpPr>
            <p:spPr bwMode="auto">
              <a:xfrm>
                <a:off x="8880534" y="3979625"/>
                <a:ext cx="1732066" cy="1738997"/>
              </a:xfrm>
              <a:custGeom>
                <a:avLst/>
                <a:gdLst>
                  <a:gd name="T0" fmla="*/ 22 w 179"/>
                  <a:gd name="T1" fmla="*/ 79 h 179"/>
                  <a:gd name="T2" fmla="*/ 101 w 179"/>
                  <a:gd name="T3" fmla="*/ 157 h 179"/>
                  <a:gd name="T4" fmla="*/ 179 w 179"/>
                  <a:gd name="T5" fmla="*/ 157 h 179"/>
                  <a:gd name="T6" fmla="*/ 22 w 179"/>
                  <a:gd name="T7" fmla="*/ 0 h 179"/>
                  <a:gd name="T8" fmla="*/ 22 w 179"/>
                  <a:gd name="T9" fmla="*/ 79 h 179"/>
                </a:gdLst>
                <a:ahLst/>
                <a:cxnLst>
                  <a:cxn ang="0">
                    <a:pos x="T0" y="T1"/>
                  </a:cxn>
                  <a:cxn ang="0">
                    <a:pos x="T2" y="T3"/>
                  </a:cxn>
                  <a:cxn ang="0">
                    <a:pos x="T4" y="T5"/>
                  </a:cxn>
                  <a:cxn ang="0">
                    <a:pos x="T6" y="T7"/>
                  </a:cxn>
                  <a:cxn ang="0">
                    <a:pos x="T8" y="T9"/>
                  </a:cxn>
                </a:cxnLst>
                <a:rect l="0" t="0" r="r" b="b"/>
                <a:pathLst>
                  <a:path w="179" h="179">
                    <a:moveTo>
                      <a:pt x="22" y="79"/>
                    </a:moveTo>
                    <a:cubicBezTo>
                      <a:pt x="101" y="157"/>
                      <a:pt x="101" y="157"/>
                      <a:pt x="101" y="157"/>
                    </a:cubicBezTo>
                    <a:cubicBezTo>
                      <a:pt x="122" y="179"/>
                      <a:pt x="158" y="179"/>
                      <a:pt x="179" y="157"/>
                    </a:cubicBezTo>
                    <a:cubicBezTo>
                      <a:pt x="22" y="0"/>
                      <a:pt x="22" y="0"/>
                      <a:pt x="22" y="0"/>
                    </a:cubicBezTo>
                    <a:cubicBezTo>
                      <a:pt x="0" y="22"/>
                      <a:pt x="0" y="57"/>
                      <a:pt x="22" y="79"/>
                    </a:cubicBezTo>
                    <a:close/>
                  </a:path>
                </a:pathLst>
              </a:custGeom>
              <a:solidFill>
                <a:srgbClr val="22A4D8"/>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3" name="Freeform 6"/>
              <p:cNvSpPr>
                <a:spLocks/>
              </p:cNvSpPr>
              <p:nvPr/>
            </p:nvSpPr>
            <p:spPr bwMode="auto">
              <a:xfrm>
                <a:off x="9095308" y="3764847"/>
                <a:ext cx="1732066" cy="1738997"/>
              </a:xfrm>
              <a:custGeom>
                <a:avLst/>
                <a:gdLst>
                  <a:gd name="T0" fmla="*/ 157 w 179"/>
                  <a:gd name="T1" fmla="*/ 100 h 179"/>
                  <a:gd name="T2" fmla="*/ 79 w 179"/>
                  <a:gd name="T3" fmla="*/ 22 h 179"/>
                  <a:gd name="T4" fmla="*/ 0 w 179"/>
                  <a:gd name="T5" fmla="*/ 22 h 179"/>
                  <a:gd name="T6" fmla="*/ 157 w 179"/>
                  <a:gd name="T7" fmla="*/ 179 h 179"/>
                  <a:gd name="T8" fmla="*/ 157 w 179"/>
                  <a:gd name="T9" fmla="*/ 100 h 179"/>
                </a:gdLst>
                <a:ahLst/>
                <a:cxnLst>
                  <a:cxn ang="0">
                    <a:pos x="T0" y="T1"/>
                  </a:cxn>
                  <a:cxn ang="0">
                    <a:pos x="T2" y="T3"/>
                  </a:cxn>
                  <a:cxn ang="0">
                    <a:pos x="T4" y="T5"/>
                  </a:cxn>
                  <a:cxn ang="0">
                    <a:pos x="T6" y="T7"/>
                  </a:cxn>
                  <a:cxn ang="0">
                    <a:pos x="T8" y="T9"/>
                  </a:cxn>
                </a:cxnLst>
                <a:rect l="0" t="0" r="r" b="b"/>
                <a:pathLst>
                  <a:path w="179" h="179">
                    <a:moveTo>
                      <a:pt x="157" y="100"/>
                    </a:moveTo>
                    <a:cubicBezTo>
                      <a:pt x="79" y="22"/>
                      <a:pt x="79" y="22"/>
                      <a:pt x="79" y="22"/>
                    </a:cubicBezTo>
                    <a:cubicBezTo>
                      <a:pt x="57" y="0"/>
                      <a:pt x="22" y="0"/>
                      <a:pt x="0" y="22"/>
                    </a:cubicBezTo>
                    <a:cubicBezTo>
                      <a:pt x="157" y="179"/>
                      <a:pt x="157" y="179"/>
                      <a:pt x="157" y="179"/>
                    </a:cubicBezTo>
                    <a:cubicBezTo>
                      <a:pt x="179" y="157"/>
                      <a:pt x="179" y="122"/>
                      <a:pt x="157" y="100"/>
                    </a:cubicBezTo>
                    <a:close/>
                  </a:path>
                </a:pathLst>
              </a:custGeom>
              <a:solidFill>
                <a:srgbClr val="18769C"/>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4" name="Freeform 9"/>
              <p:cNvSpPr>
                <a:spLocks noEditPoints="1"/>
              </p:cNvSpPr>
              <p:nvPr/>
            </p:nvSpPr>
            <p:spPr bwMode="auto">
              <a:xfrm>
                <a:off x="10432465" y="1901146"/>
                <a:ext cx="651257" cy="1316370"/>
              </a:xfrm>
              <a:custGeom>
                <a:avLst/>
                <a:gdLst>
                  <a:gd name="T0" fmla="*/ 65 w 67"/>
                  <a:gd name="T1" fmla="*/ 0 h 135"/>
                  <a:gd name="T2" fmla="*/ 1 w 67"/>
                  <a:gd name="T3" fmla="*/ 0 h 135"/>
                  <a:gd name="T4" fmla="*/ 0 w 67"/>
                  <a:gd name="T5" fmla="*/ 2 h 135"/>
                  <a:gd name="T6" fmla="*/ 0 w 67"/>
                  <a:gd name="T7" fmla="*/ 28 h 135"/>
                  <a:gd name="T8" fmla="*/ 0 w 67"/>
                  <a:gd name="T9" fmla="*/ 30 h 135"/>
                  <a:gd name="T10" fmla="*/ 0 w 67"/>
                  <a:gd name="T11" fmla="*/ 134 h 135"/>
                  <a:gd name="T12" fmla="*/ 1 w 67"/>
                  <a:gd name="T13" fmla="*/ 135 h 135"/>
                  <a:gd name="T14" fmla="*/ 65 w 67"/>
                  <a:gd name="T15" fmla="*/ 135 h 135"/>
                  <a:gd name="T16" fmla="*/ 67 w 67"/>
                  <a:gd name="T17" fmla="*/ 134 h 135"/>
                  <a:gd name="T18" fmla="*/ 67 w 67"/>
                  <a:gd name="T19" fmla="*/ 30 h 135"/>
                  <a:gd name="T20" fmla="*/ 67 w 67"/>
                  <a:gd name="T21" fmla="*/ 28 h 135"/>
                  <a:gd name="T22" fmla="*/ 67 w 67"/>
                  <a:gd name="T23" fmla="*/ 2 h 135"/>
                  <a:gd name="T24" fmla="*/ 65 w 67"/>
                  <a:gd name="T25" fmla="*/ 0 h 135"/>
                  <a:gd name="T26" fmla="*/ 8 w 67"/>
                  <a:gd name="T27" fmla="*/ 21 h 135"/>
                  <a:gd name="T28" fmla="*/ 8 w 67"/>
                  <a:gd name="T29" fmla="*/ 14 h 135"/>
                  <a:gd name="T30" fmla="*/ 9 w 67"/>
                  <a:gd name="T31" fmla="*/ 13 h 135"/>
                  <a:gd name="T32" fmla="*/ 57 w 67"/>
                  <a:gd name="T33" fmla="*/ 13 h 135"/>
                  <a:gd name="T34" fmla="*/ 59 w 67"/>
                  <a:gd name="T35" fmla="*/ 14 h 135"/>
                  <a:gd name="T36" fmla="*/ 59 w 67"/>
                  <a:gd name="T37" fmla="*/ 21 h 135"/>
                  <a:gd name="T38" fmla="*/ 57 w 67"/>
                  <a:gd name="T39" fmla="*/ 23 h 135"/>
                  <a:gd name="T40" fmla="*/ 9 w 67"/>
                  <a:gd name="T41" fmla="*/ 23 h 135"/>
                  <a:gd name="T42" fmla="*/ 8 w 67"/>
                  <a:gd name="T43" fmla="*/ 21 h 135"/>
                  <a:gd name="T44" fmla="*/ 53 w 67"/>
                  <a:gd name="T45" fmla="*/ 64 h 135"/>
                  <a:gd name="T46" fmla="*/ 49 w 67"/>
                  <a:gd name="T47" fmla="*/ 59 h 135"/>
                  <a:gd name="T48" fmla="*/ 53 w 67"/>
                  <a:gd name="T49" fmla="*/ 55 h 135"/>
                  <a:gd name="T50" fmla="*/ 58 w 67"/>
                  <a:gd name="T51" fmla="*/ 59 h 135"/>
                  <a:gd name="T52" fmla="*/ 53 w 67"/>
                  <a:gd name="T53" fmla="*/ 64 h 135"/>
                  <a:gd name="T54" fmla="*/ 53 w 67"/>
                  <a:gd name="T55" fmla="*/ 49 h 135"/>
                  <a:gd name="T56" fmla="*/ 47 w 67"/>
                  <a:gd name="T57" fmla="*/ 43 h 135"/>
                  <a:gd name="T58" fmla="*/ 53 w 67"/>
                  <a:gd name="T59" fmla="*/ 37 h 135"/>
                  <a:gd name="T60" fmla="*/ 60 w 67"/>
                  <a:gd name="T61" fmla="*/ 43 h 135"/>
                  <a:gd name="T62" fmla="*/ 53 w 67"/>
                  <a:gd name="T6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35">
                    <a:moveTo>
                      <a:pt x="65" y="0"/>
                    </a:moveTo>
                    <a:cubicBezTo>
                      <a:pt x="1" y="0"/>
                      <a:pt x="1" y="0"/>
                      <a:pt x="1" y="0"/>
                    </a:cubicBezTo>
                    <a:cubicBezTo>
                      <a:pt x="0" y="0"/>
                      <a:pt x="0" y="1"/>
                      <a:pt x="0" y="2"/>
                    </a:cubicBezTo>
                    <a:cubicBezTo>
                      <a:pt x="0" y="28"/>
                      <a:pt x="0" y="28"/>
                      <a:pt x="0" y="28"/>
                    </a:cubicBezTo>
                    <a:cubicBezTo>
                      <a:pt x="0" y="30"/>
                      <a:pt x="0" y="30"/>
                      <a:pt x="0" y="30"/>
                    </a:cubicBezTo>
                    <a:cubicBezTo>
                      <a:pt x="0" y="134"/>
                      <a:pt x="0" y="134"/>
                      <a:pt x="0" y="134"/>
                    </a:cubicBezTo>
                    <a:cubicBezTo>
                      <a:pt x="0" y="135"/>
                      <a:pt x="0" y="135"/>
                      <a:pt x="1" y="135"/>
                    </a:cubicBezTo>
                    <a:cubicBezTo>
                      <a:pt x="65" y="135"/>
                      <a:pt x="65" y="135"/>
                      <a:pt x="65" y="135"/>
                    </a:cubicBezTo>
                    <a:cubicBezTo>
                      <a:pt x="66" y="135"/>
                      <a:pt x="67" y="135"/>
                      <a:pt x="67" y="134"/>
                    </a:cubicBezTo>
                    <a:cubicBezTo>
                      <a:pt x="67" y="30"/>
                      <a:pt x="67" y="30"/>
                      <a:pt x="67" y="30"/>
                    </a:cubicBezTo>
                    <a:cubicBezTo>
                      <a:pt x="67" y="28"/>
                      <a:pt x="67" y="28"/>
                      <a:pt x="67" y="28"/>
                    </a:cubicBezTo>
                    <a:cubicBezTo>
                      <a:pt x="67" y="2"/>
                      <a:pt x="67" y="2"/>
                      <a:pt x="67" y="2"/>
                    </a:cubicBezTo>
                    <a:cubicBezTo>
                      <a:pt x="67" y="1"/>
                      <a:pt x="66" y="0"/>
                      <a:pt x="65" y="0"/>
                    </a:cubicBezTo>
                    <a:close/>
                    <a:moveTo>
                      <a:pt x="8" y="21"/>
                    </a:moveTo>
                    <a:cubicBezTo>
                      <a:pt x="8" y="14"/>
                      <a:pt x="8" y="14"/>
                      <a:pt x="8" y="14"/>
                    </a:cubicBezTo>
                    <a:cubicBezTo>
                      <a:pt x="8" y="13"/>
                      <a:pt x="8" y="13"/>
                      <a:pt x="9" y="13"/>
                    </a:cubicBezTo>
                    <a:cubicBezTo>
                      <a:pt x="57" y="13"/>
                      <a:pt x="57" y="13"/>
                      <a:pt x="57" y="13"/>
                    </a:cubicBezTo>
                    <a:cubicBezTo>
                      <a:pt x="58" y="13"/>
                      <a:pt x="59" y="13"/>
                      <a:pt x="59" y="14"/>
                    </a:cubicBezTo>
                    <a:cubicBezTo>
                      <a:pt x="59" y="21"/>
                      <a:pt x="59" y="21"/>
                      <a:pt x="59" y="21"/>
                    </a:cubicBezTo>
                    <a:cubicBezTo>
                      <a:pt x="59" y="22"/>
                      <a:pt x="58" y="23"/>
                      <a:pt x="57" y="23"/>
                    </a:cubicBezTo>
                    <a:cubicBezTo>
                      <a:pt x="9" y="23"/>
                      <a:pt x="9" y="23"/>
                      <a:pt x="9" y="23"/>
                    </a:cubicBezTo>
                    <a:cubicBezTo>
                      <a:pt x="8" y="23"/>
                      <a:pt x="8" y="22"/>
                      <a:pt x="8" y="21"/>
                    </a:cubicBezTo>
                    <a:close/>
                    <a:moveTo>
                      <a:pt x="53" y="64"/>
                    </a:moveTo>
                    <a:cubicBezTo>
                      <a:pt x="51" y="64"/>
                      <a:pt x="49" y="62"/>
                      <a:pt x="49" y="59"/>
                    </a:cubicBezTo>
                    <a:cubicBezTo>
                      <a:pt x="49" y="57"/>
                      <a:pt x="51" y="55"/>
                      <a:pt x="53" y="55"/>
                    </a:cubicBezTo>
                    <a:cubicBezTo>
                      <a:pt x="56" y="55"/>
                      <a:pt x="58" y="57"/>
                      <a:pt x="58" y="59"/>
                    </a:cubicBezTo>
                    <a:cubicBezTo>
                      <a:pt x="58" y="62"/>
                      <a:pt x="56" y="64"/>
                      <a:pt x="53" y="64"/>
                    </a:cubicBezTo>
                    <a:close/>
                    <a:moveTo>
                      <a:pt x="53" y="49"/>
                    </a:moveTo>
                    <a:cubicBezTo>
                      <a:pt x="50" y="49"/>
                      <a:pt x="47" y="46"/>
                      <a:pt x="47" y="43"/>
                    </a:cubicBezTo>
                    <a:cubicBezTo>
                      <a:pt x="47" y="39"/>
                      <a:pt x="50" y="37"/>
                      <a:pt x="53" y="37"/>
                    </a:cubicBezTo>
                    <a:cubicBezTo>
                      <a:pt x="57" y="37"/>
                      <a:pt x="60" y="39"/>
                      <a:pt x="60" y="43"/>
                    </a:cubicBezTo>
                    <a:cubicBezTo>
                      <a:pt x="60" y="46"/>
                      <a:pt x="57" y="49"/>
                      <a:pt x="53" y="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5" name="Freeform 10"/>
              <p:cNvSpPr>
                <a:spLocks noEditPoints="1"/>
              </p:cNvSpPr>
              <p:nvPr/>
            </p:nvSpPr>
            <p:spPr bwMode="auto">
              <a:xfrm>
                <a:off x="7841294" y="1339954"/>
                <a:ext cx="2445675" cy="1877562"/>
              </a:xfrm>
              <a:custGeom>
                <a:avLst/>
                <a:gdLst>
                  <a:gd name="T0" fmla="*/ 244 w 252"/>
                  <a:gd name="T1" fmla="*/ 0 h 193"/>
                  <a:gd name="T2" fmla="*/ 8 w 252"/>
                  <a:gd name="T3" fmla="*/ 0 h 193"/>
                  <a:gd name="T4" fmla="*/ 0 w 252"/>
                  <a:gd name="T5" fmla="*/ 7 h 193"/>
                  <a:gd name="T6" fmla="*/ 0 w 252"/>
                  <a:gd name="T7" fmla="*/ 161 h 193"/>
                  <a:gd name="T8" fmla="*/ 8 w 252"/>
                  <a:gd name="T9" fmla="*/ 168 h 193"/>
                  <a:gd name="T10" fmla="*/ 86 w 252"/>
                  <a:gd name="T11" fmla="*/ 168 h 193"/>
                  <a:gd name="T12" fmla="*/ 86 w 252"/>
                  <a:gd name="T13" fmla="*/ 179 h 193"/>
                  <a:gd name="T14" fmla="*/ 69 w 252"/>
                  <a:gd name="T15" fmla="*/ 193 h 193"/>
                  <a:gd name="T16" fmla="*/ 188 w 252"/>
                  <a:gd name="T17" fmla="*/ 193 h 193"/>
                  <a:gd name="T18" fmla="*/ 171 w 252"/>
                  <a:gd name="T19" fmla="*/ 179 h 193"/>
                  <a:gd name="T20" fmla="*/ 171 w 252"/>
                  <a:gd name="T21" fmla="*/ 168 h 193"/>
                  <a:gd name="T22" fmla="*/ 244 w 252"/>
                  <a:gd name="T23" fmla="*/ 168 h 193"/>
                  <a:gd name="T24" fmla="*/ 252 w 252"/>
                  <a:gd name="T25" fmla="*/ 161 h 193"/>
                  <a:gd name="T26" fmla="*/ 252 w 252"/>
                  <a:gd name="T27" fmla="*/ 7 h 193"/>
                  <a:gd name="T28" fmla="*/ 244 w 252"/>
                  <a:gd name="T29" fmla="*/ 0 h 193"/>
                  <a:gd name="T30" fmla="*/ 238 w 252"/>
                  <a:gd name="T31" fmla="*/ 149 h 193"/>
                  <a:gd name="T32" fmla="*/ 231 w 252"/>
                  <a:gd name="T33" fmla="*/ 155 h 193"/>
                  <a:gd name="T34" fmla="*/ 22 w 252"/>
                  <a:gd name="T35" fmla="*/ 155 h 193"/>
                  <a:gd name="T36" fmla="*/ 15 w 252"/>
                  <a:gd name="T37" fmla="*/ 149 h 193"/>
                  <a:gd name="T38" fmla="*/ 15 w 252"/>
                  <a:gd name="T39" fmla="*/ 19 h 193"/>
                  <a:gd name="T40" fmla="*/ 22 w 252"/>
                  <a:gd name="T41" fmla="*/ 13 h 193"/>
                  <a:gd name="T42" fmla="*/ 231 w 252"/>
                  <a:gd name="T43" fmla="*/ 13 h 193"/>
                  <a:gd name="T44" fmla="*/ 238 w 252"/>
                  <a:gd name="T45" fmla="*/ 19 h 193"/>
                  <a:gd name="T46" fmla="*/ 238 w 252"/>
                  <a:gd name="T47" fmla="*/ 149 h 193"/>
                  <a:gd name="T48" fmla="*/ 238 w 252"/>
                  <a:gd name="T49" fmla="*/ 1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193">
                    <a:moveTo>
                      <a:pt x="244" y="0"/>
                    </a:moveTo>
                    <a:cubicBezTo>
                      <a:pt x="8" y="0"/>
                      <a:pt x="8" y="0"/>
                      <a:pt x="8" y="0"/>
                    </a:cubicBezTo>
                    <a:cubicBezTo>
                      <a:pt x="4" y="0"/>
                      <a:pt x="0" y="3"/>
                      <a:pt x="0" y="7"/>
                    </a:cubicBezTo>
                    <a:cubicBezTo>
                      <a:pt x="0" y="161"/>
                      <a:pt x="0" y="161"/>
                      <a:pt x="0" y="161"/>
                    </a:cubicBezTo>
                    <a:cubicBezTo>
                      <a:pt x="0" y="165"/>
                      <a:pt x="4" y="168"/>
                      <a:pt x="8" y="168"/>
                    </a:cubicBezTo>
                    <a:cubicBezTo>
                      <a:pt x="86" y="168"/>
                      <a:pt x="86" y="168"/>
                      <a:pt x="86" y="168"/>
                    </a:cubicBezTo>
                    <a:cubicBezTo>
                      <a:pt x="86" y="179"/>
                      <a:pt x="86" y="179"/>
                      <a:pt x="86" y="179"/>
                    </a:cubicBezTo>
                    <a:cubicBezTo>
                      <a:pt x="69" y="193"/>
                      <a:pt x="69" y="193"/>
                      <a:pt x="69" y="193"/>
                    </a:cubicBezTo>
                    <a:cubicBezTo>
                      <a:pt x="188" y="193"/>
                      <a:pt x="188" y="193"/>
                      <a:pt x="188" y="193"/>
                    </a:cubicBezTo>
                    <a:cubicBezTo>
                      <a:pt x="171" y="179"/>
                      <a:pt x="171" y="179"/>
                      <a:pt x="171" y="179"/>
                    </a:cubicBezTo>
                    <a:cubicBezTo>
                      <a:pt x="171" y="168"/>
                      <a:pt x="171" y="168"/>
                      <a:pt x="171" y="168"/>
                    </a:cubicBezTo>
                    <a:cubicBezTo>
                      <a:pt x="244" y="168"/>
                      <a:pt x="244" y="168"/>
                      <a:pt x="244" y="168"/>
                    </a:cubicBezTo>
                    <a:cubicBezTo>
                      <a:pt x="249" y="168"/>
                      <a:pt x="252" y="165"/>
                      <a:pt x="252" y="161"/>
                    </a:cubicBezTo>
                    <a:cubicBezTo>
                      <a:pt x="252" y="7"/>
                      <a:pt x="252" y="7"/>
                      <a:pt x="252" y="7"/>
                    </a:cubicBezTo>
                    <a:cubicBezTo>
                      <a:pt x="252" y="3"/>
                      <a:pt x="249" y="0"/>
                      <a:pt x="244" y="0"/>
                    </a:cubicBezTo>
                    <a:close/>
                    <a:moveTo>
                      <a:pt x="238" y="149"/>
                    </a:moveTo>
                    <a:cubicBezTo>
                      <a:pt x="238" y="153"/>
                      <a:pt x="235" y="155"/>
                      <a:pt x="231" y="155"/>
                    </a:cubicBezTo>
                    <a:cubicBezTo>
                      <a:pt x="22" y="155"/>
                      <a:pt x="22" y="155"/>
                      <a:pt x="22" y="155"/>
                    </a:cubicBezTo>
                    <a:cubicBezTo>
                      <a:pt x="18" y="155"/>
                      <a:pt x="15" y="153"/>
                      <a:pt x="15" y="149"/>
                    </a:cubicBezTo>
                    <a:cubicBezTo>
                      <a:pt x="15" y="19"/>
                      <a:pt x="15" y="19"/>
                      <a:pt x="15" y="19"/>
                    </a:cubicBezTo>
                    <a:cubicBezTo>
                      <a:pt x="15" y="15"/>
                      <a:pt x="18" y="13"/>
                      <a:pt x="22" y="13"/>
                    </a:cubicBezTo>
                    <a:cubicBezTo>
                      <a:pt x="231" y="13"/>
                      <a:pt x="231" y="13"/>
                      <a:pt x="231" y="13"/>
                    </a:cubicBezTo>
                    <a:cubicBezTo>
                      <a:pt x="235" y="13"/>
                      <a:pt x="238" y="15"/>
                      <a:pt x="238" y="19"/>
                    </a:cubicBezTo>
                    <a:cubicBezTo>
                      <a:pt x="238" y="149"/>
                      <a:pt x="238" y="149"/>
                      <a:pt x="238" y="149"/>
                    </a:cubicBezTo>
                    <a:cubicBezTo>
                      <a:pt x="238" y="149"/>
                      <a:pt x="238" y="149"/>
                      <a:pt x="238" y="1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7" name="Freeform 14"/>
              <p:cNvSpPr>
                <a:spLocks/>
              </p:cNvSpPr>
              <p:nvPr/>
            </p:nvSpPr>
            <p:spPr bwMode="auto">
              <a:xfrm>
                <a:off x="9150734" y="4291395"/>
                <a:ext cx="1919127" cy="1669714"/>
              </a:xfrm>
              <a:custGeom>
                <a:avLst/>
                <a:gdLst>
                  <a:gd name="T0" fmla="*/ 111 w 198"/>
                  <a:gd name="T1" fmla="*/ 5 h 172"/>
                  <a:gd name="T2" fmla="*/ 95 w 198"/>
                  <a:gd name="T3" fmla="*/ 5 h 172"/>
                  <a:gd name="T4" fmla="*/ 93 w 198"/>
                  <a:gd name="T5" fmla="*/ 17 h 172"/>
                  <a:gd name="T6" fmla="*/ 82 w 198"/>
                  <a:gd name="T7" fmla="*/ 5 h 172"/>
                  <a:gd name="T8" fmla="*/ 66 w 198"/>
                  <a:gd name="T9" fmla="*/ 5 h 172"/>
                  <a:gd name="T10" fmla="*/ 66 w 198"/>
                  <a:gd name="T11" fmla="*/ 21 h 172"/>
                  <a:gd name="T12" fmla="*/ 66 w 198"/>
                  <a:gd name="T13" fmla="*/ 21 h 172"/>
                  <a:gd name="T14" fmla="*/ 66 w 198"/>
                  <a:gd name="T15" fmla="*/ 21 h 172"/>
                  <a:gd name="T16" fmla="*/ 66 w 198"/>
                  <a:gd name="T17" fmla="*/ 21 h 172"/>
                  <a:gd name="T18" fmla="*/ 51 w 198"/>
                  <a:gd name="T19" fmla="*/ 5 h 172"/>
                  <a:gd name="T20" fmla="*/ 35 w 198"/>
                  <a:gd name="T21" fmla="*/ 5 h 172"/>
                  <a:gd name="T22" fmla="*/ 36 w 198"/>
                  <a:gd name="T23" fmla="*/ 21 h 172"/>
                  <a:gd name="T24" fmla="*/ 35 w 198"/>
                  <a:gd name="T25" fmla="*/ 20 h 172"/>
                  <a:gd name="T26" fmla="*/ 35 w 198"/>
                  <a:gd name="T27" fmla="*/ 20 h 172"/>
                  <a:gd name="T28" fmla="*/ 23 w 198"/>
                  <a:gd name="T29" fmla="*/ 8 h 172"/>
                  <a:gd name="T30" fmla="*/ 5 w 198"/>
                  <a:gd name="T31" fmla="*/ 7 h 172"/>
                  <a:gd name="T32" fmla="*/ 6 w 198"/>
                  <a:gd name="T33" fmla="*/ 25 h 172"/>
                  <a:gd name="T34" fmla="*/ 63 w 198"/>
                  <a:gd name="T35" fmla="*/ 82 h 172"/>
                  <a:gd name="T36" fmla="*/ 48 w 198"/>
                  <a:gd name="T37" fmla="*/ 84 h 172"/>
                  <a:gd name="T38" fmla="*/ 49 w 198"/>
                  <a:gd name="T39" fmla="*/ 102 h 172"/>
                  <a:gd name="T40" fmla="*/ 75 w 198"/>
                  <a:gd name="T41" fmla="*/ 127 h 172"/>
                  <a:gd name="T42" fmla="*/ 101 w 198"/>
                  <a:gd name="T43" fmla="*/ 154 h 172"/>
                  <a:gd name="T44" fmla="*/ 126 w 198"/>
                  <a:gd name="T45" fmla="*/ 154 h 172"/>
                  <a:gd name="T46" fmla="*/ 144 w 198"/>
                  <a:gd name="T47" fmla="*/ 172 h 172"/>
                  <a:gd name="T48" fmla="*/ 198 w 198"/>
                  <a:gd name="T49" fmla="*/ 117 h 172"/>
                  <a:gd name="T50" fmla="*/ 180 w 198"/>
                  <a:gd name="T51" fmla="*/ 99 h 172"/>
                  <a:gd name="T52" fmla="*/ 180 w 198"/>
                  <a:gd name="T53" fmla="*/ 75 h 172"/>
                  <a:gd name="T54" fmla="*/ 144 w 198"/>
                  <a:gd name="T55" fmla="*/ 38 h 172"/>
                  <a:gd name="T56" fmla="*/ 144 w 198"/>
                  <a:gd name="T57" fmla="*/ 38 h 172"/>
                  <a:gd name="T58" fmla="*/ 111 w 198"/>
                  <a:gd name="T59"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72">
                    <a:moveTo>
                      <a:pt x="111" y="5"/>
                    </a:moveTo>
                    <a:cubicBezTo>
                      <a:pt x="106" y="1"/>
                      <a:pt x="99" y="0"/>
                      <a:pt x="95" y="5"/>
                    </a:cubicBezTo>
                    <a:cubicBezTo>
                      <a:pt x="92" y="8"/>
                      <a:pt x="91" y="13"/>
                      <a:pt x="93" y="17"/>
                    </a:cubicBezTo>
                    <a:cubicBezTo>
                      <a:pt x="82" y="5"/>
                      <a:pt x="82" y="5"/>
                      <a:pt x="82" y="5"/>
                    </a:cubicBezTo>
                    <a:cubicBezTo>
                      <a:pt x="77" y="1"/>
                      <a:pt x="70" y="0"/>
                      <a:pt x="66" y="5"/>
                    </a:cubicBezTo>
                    <a:cubicBezTo>
                      <a:pt x="61" y="9"/>
                      <a:pt x="62" y="16"/>
                      <a:pt x="66" y="21"/>
                    </a:cubicBezTo>
                    <a:cubicBezTo>
                      <a:pt x="66" y="21"/>
                      <a:pt x="66" y="21"/>
                      <a:pt x="66" y="21"/>
                    </a:cubicBezTo>
                    <a:cubicBezTo>
                      <a:pt x="66" y="21"/>
                      <a:pt x="66" y="21"/>
                      <a:pt x="66" y="21"/>
                    </a:cubicBezTo>
                    <a:cubicBezTo>
                      <a:pt x="66" y="21"/>
                      <a:pt x="66" y="21"/>
                      <a:pt x="66" y="21"/>
                    </a:cubicBezTo>
                    <a:cubicBezTo>
                      <a:pt x="51" y="5"/>
                      <a:pt x="51" y="5"/>
                      <a:pt x="51" y="5"/>
                    </a:cubicBezTo>
                    <a:cubicBezTo>
                      <a:pt x="46" y="1"/>
                      <a:pt x="39" y="0"/>
                      <a:pt x="35" y="5"/>
                    </a:cubicBezTo>
                    <a:cubicBezTo>
                      <a:pt x="31" y="9"/>
                      <a:pt x="31" y="16"/>
                      <a:pt x="36" y="21"/>
                    </a:cubicBezTo>
                    <a:cubicBezTo>
                      <a:pt x="35" y="20"/>
                      <a:pt x="35" y="20"/>
                      <a:pt x="35" y="20"/>
                    </a:cubicBezTo>
                    <a:cubicBezTo>
                      <a:pt x="35" y="20"/>
                      <a:pt x="35" y="20"/>
                      <a:pt x="35" y="20"/>
                    </a:cubicBezTo>
                    <a:cubicBezTo>
                      <a:pt x="23" y="8"/>
                      <a:pt x="23" y="8"/>
                      <a:pt x="23" y="8"/>
                    </a:cubicBezTo>
                    <a:cubicBezTo>
                      <a:pt x="18" y="3"/>
                      <a:pt x="10" y="3"/>
                      <a:pt x="5" y="7"/>
                    </a:cubicBezTo>
                    <a:cubicBezTo>
                      <a:pt x="0" y="12"/>
                      <a:pt x="1" y="20"/>
                      <a:pt x="6" y="25"/>
                    </a:cubicBezTo>
                    <a:cubicBezTo>
                      <a:pt x="63" y="82"/>
                      <a:pt x="63" y="82"/>
                      <a:pt x="63" y="82"/>
                    </a:cubicBezTo>
                    <a:cubicBezTo>
                      <a:pt x="58" y="80"/>
                      <a:pt x="52" y="80"/>
                      <a:pt x="48" y="84"/>
                    </a:cubicBezTo>
                    <a:cubicBezTo>
                      <a:pt x="43" y="89"/>
                      <a:pt x="44" y="97"/>
                      <a:pt x="49" y="102"/>
                    </a:cubicBezTo>
                    <a:cubicBezTo>
                      <a:pt x="75" y="127"/>
                      <a:pt x="75" y="127"/>
                      <a:pt x="75" y="127"/>
                    </a:cubicBezTo>
                    <a:cubicBezTo>
                      <a:pt x="101" y="154"/>
                      <a:pt x="101" y="154"/>
                      <a:pt x="101" y="154"/>
                    </a:cubicBezTo>
                    <a:cubicBezTo>
                      <a:pt x="108" y="161"/>
                      <a:pt x="119" y="161"/>
                      <a:pt x="126" y="154"/>
                    </a:cubicBezTo>
                    <a:cubicBezTo>
                      <a:pt x="144" y="172"/>
                      <a:pt x="144" y="172"/>
                      <a:pt x="144" y="172"/>
                    </a:cubicBezTo>
                    <a:cubicBezTo>
                      <a:pt x="198" y="117"/>
                      <a:pt x="198" y="117"/>
                      <a:pt x="198" y="117"/>
                    </a:cubicBezTo>
                    <a:cubicBezTo>
                      <a:pt x="180" y="99"/>
                      <a:pt x="180" y="99"/>
                      <a:pt x="180" y="99"/>
                    </a:cubicBezTo>
                    <a:cubicBezTo>
                      <a:pt x="187" y="92"/>
                      <a:pt x="187" y="81"/>
                      <a:pt x="180" y="75"/>
                    </a:cubicBezTo>
                    <a:cubicBezTo>
                      <a:pt x="144" y="38"/>
                      <a:pt x="144" y="38"/>
                      <a:pt x="144" y="38"/>
                    </a:cubicBezTo>
                    <a:cubicBezTo>
                      <a:pt x="144" y="38"/>
                      <a:pt x="144" y="38"/>
                      <a:pt x="144" y="38"/>
                    </a:cubicBezTo>
                    <a:lnTo>
                      <a:pt x="111" y="5"/>
                    </a:lnTo>
                    <a:close/>
                  </a:path>
                </a:pathLst>
              </a:custGeom>
              <a:solidFill>
                <a:srgbClr val="F5BF92"/>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8" name="Freeform 15"/>
              <p:cNvSpPr>
                <a:spLocks/>
              </p:cNvSpPr>
              <p:nvPr/>
            </p:nvSpPr>
            <p:spPr bwMode="auto">
              <a:xfrm>
                <a:off x="8672686" y="2954242"/>
                <a:ext cx="2854445" cy="1053096"/>
              </a:xfrm>
              <a:custGeom>
                <a:avLst/>
                <a:gdLst>
                  <a:gd name="T0" fmla="*/ 40 w 294"/>
                  <a:gd name="T1" fmla="*/ 109 h 109"/>
                  <a:gd name="T2" fmla="*/ 7 w 294"/>
                  <a:gd name="T3" fmla="*/ 77 h 109"/>
                  <a:gd name="T4" fmla="*/ 0 w 294"/>
                  <a:gd name="T5" fmla="*/ 60 h 109"/>
                  <a:gd name="T6" fmla="*/ 7 w 294"/>
                  <a:gd name="T7" fmla="*/ 43 h 109"/>
                  <a:gd name="T8" fmla="*/ 24 w 294"/>
                  <a:gd name="T9" fmla="*/ 36 h 109"/>
                  <a:gd name="T10" fmla="*/ 271 w 294"/>
                  <a:gd name="T11" fmla="*/ 36 h 109"/>
                  <a:gd name="T12" fmla="*/ 284 w 294"/>
                  <a:gd name="T13" fmla="*/ 23 h 109"/>
                  <a:gd name="T14" fmla="*/ 271 w 294"/>
                  <a:gd name="T15" fmla="*/ 10 h 109"/>
                  <a:gd name="T16" fmla="*/ 248 w 294"/>
                  <a:gd name="T17" fmla="*/ 10 h 109"/>
                  <a:gd name="T18" fmla="*/ 248 w 294"/>
                  <a:gd name="T19" fmla="*/ 0 h 109"/>
                  <a:gd name="T20" fmla="*/ 271 w 294"/>
                  <a:gd name="T21" fmla="*/ 0 h 109"/>
                  <a:gd name="T22" fmla="*/ 294 w 294"/>
                  <a:gd name="T23" fmla="*/ 23 h 109"/>
                  <a:gd name="T24" fmla="*/ 271 w 294"/>
                  <a:gd name="T25" fmla="*/ 45 h 109"/>
                  <a:gd name="T26" fmla="*/ 24 w 294"/>
                  <a:gd name="T27" fmla="*/ 45 h 109"/>
                  <a:gd name="T28" fmla="*/ 14 w 294"/>
                  <a:gd name="T29" fmla="*/ 50 h 109"/>
                  <a:gd name="T30" fmla="*/ 10 w 294"/>
                  <a:gd name="T31" fmla="*/ 60 h 109"/>
                  <a:gd name="T32" fmla="*/ 14 w 294"/>
                  <a:gd name="T33" fmla="*/ 70 h 109"/>
                  <a:gd name="T34" fmla="*/ 14 w 294"/>
                  <a:gd name="T35" fmla="*/ 70 h 109"/>
                  <a:gd name="T36" fmla="*/ 47 w 294"/>
                  <a:gd name="T37" fmla="*/ 102 h 109"/>
                  <a:gd name="T38" fmla="*/ 40 w 294"/>
                  <a:gd name="T3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109">
                    <a:moveTo>
                      <a:pt x="40" y="109"/>
                    </a:moveTo>
                    <a:cubicBezTo>
                      <a:pt x="7" y="77"/>
                      <a:pt x="7" y="77"/>
                      <a:pt x="7" y="77"/>
                    </a:cubicBezTo>
                    <a:cubicBezTo>
                      <a:pt x="3" y="72"/>
                      <a:pt x="0" y="66"/>
                      <a:pt x="0" y="60"/>
                    </a:cubicBezTo>
                    <a:cubicBezTo>
                      <a:pt x="0" y="54"/>
                      <a:pt x="3" y="48"/>
                      <a:pt x="7" y="43"/>
                    </a:cubicBezTo>
                    <a:cubicBezTo>
                      <a:pt x="12" y="39"/>
                      <a:pt x="18" y="36"/>
                      <a:pt x="24" y="36"/>
                    </a:cubicBezTo>
                    <a:cubicBezTo>
                      <a:pt x="271" y="36"/>
                      <a:pt x="271" y="36"/>
                      <a:pt x="271" y="36"/>
                    </a:cubicBezTo>
                    <a:cubicBezTo>
                      <a:pt x="279" y="36"/>
                      <a:pt x="284" y="30"/>
                      <a:pt x="284" y="23"/>
                    </a:cubicBezTo>
                    <a:cubicBezTo>
                      <a:pt x="284" y="16"/>
                      <a:pt x="279" y="10"/>
                      <a:pt x="271" y="10"/>
                    </a:cubicBezTo>
                    <a:cubicBezTo>
                      <a:pt x="248" y="10"/>
                      <a:pt x="248" y="10"/>
                      <a:pt x="248" y="10"/>
                    </a:cubicBezTo>
                    <a:cubicBezTo>
                      <a:pt x="248" y="0"/>
                      <a:pt x="248" y="0"/>
                      <a:pt x="248" y="0"/>
                    </a:cubicBezTo>
                    <a:cubicBezTo>
                      <a:pt x="271" y="0"/>
                      <a:pt x="271" y="0"/>
                      <a:pt x="271" y="0"/>
                    </a:cubicBezTo>
                    <a:cubicBezTo>
                      <a:pt x="284" y="0"/>
                      <a:pt x="294" y="11"/>
                      <a:pt x="294" y="23"/>
                    </a:cubicBezTo>
                    <a:cubicBezTo>
                      <a:pt x="294" y="35"/>
                      <a:pt x="284" y="45"/>
                      <a:pt x="271" y="45"/>
                    </a:cubicBezTo>
                    <a:cubicBezTo>
                      <a:pt x="24" y="45"/>
                      <a:pt x="24" y="45"/>
                      <a:pt x="24" y="45"/>
                    </a:cubicBezTo>
                    <a:cubicBezTo>
                      <a:pt x="20" y="46"/>
                      <a:pt x="17" y="47"/>
                      <a:pt x="14" y="50"/>
                    </a:cubicBezTo>
                    <a:cubicBezTo>
                      <a:pt x="11" y="52"/>
                      <a:pt x="10" y="56"/>
                      <a:pt x="10" y="60"/>
                    </a:cubicBezTo>
                    <a:cubicBezTo>
                      <a:pt x="10" y="64"/>
                      <a:pt x="11" y="67"/>
                      <a:pt x="14" y="70"/>
                    </a:cubicBezTo>
                    <a:cubicBezTo>
                      <a:pt x="14" y="70"/>
                      <a:pt x="14" y="70"/>
                      <a:pt x="14" y="70"/>
                    </a:cubicBezTo>
                    <a:cubicBezTo>
                      <a:pt x="47" y="102"/>
                      <a:pt x="47" y="102"/>
                      <a:pt x="47" y="102"/>
                    </a:cubicBezTo>
                    <a:lnTo>
                      <a:pt x="40" y="109"/>
                    </a:lnTo>
                    <a:close/>
                  </a:path>
                </a:pathLst>
              </a:custGeom>
              <a:solidFill>
                <a:srgbClr val="0090B7"/>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9" name="Freeform 16"/>
              <p:cNvSpPr>
                <a:spLocks/>
              </p:cNvSpPr>
              <p:nvPr/>
            </p:nvSpPr>
            <p:spPr bwMode="auto">
              <a:xfrm>
                <a:off x="9365513" y="2192133"/>
                <a:ext cx="374126" cy="374126"/>
              </a:xfrm>
              <a:custGeom>
                <a:avLst/>
                <a:gdLst>
                  <a:gd name="T0" fmla="*/ 82 w 82"/>
                  <a:gd name="T1" fmla="*/ 65 h 82"/>
                  <a:gd name="T2" fmla="*/ 57 w 82"/>
                  <a:gd name="T3" fmla="*/ 41 h 82"/>
                  <a:gd name="T4" fmla="*/ 74 w 82"/>
                  <a:gd name="T5" fmla="*/ 24 h 82"/>
                  <a:gd name="T6" fmla="*/ 0 w 82"/>
                  <a:gd name="T7" fmla="*/ 0 h 82"/>
                  <a:gd name="T8" fmla="*/ 25 w 82"/>
                  <a:gd name="T9" fmla="*/ 73 h 82"/>
                  <a:gd name="T10" fmla="*/ 42 w 82"/>
                  <a:gd name="T11" fmla="*/ 56 h 82"/>
                  <a:gd name="T12" fmla="*/ 66 w 82"/>
                  <a:gd name="T13" fmla="*/ 82 h 82"/>
                  <a:gd name="T14" fmla="*/ 82 w 82"/>
                  <a:gd name="T15" fmla="*/ 65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2">
                    <a:moveTo>
                      <a:pt x="82" y="65"/>
                    </a:moveTo>
                    <a:lnTo>
                      <a:pt x="57" y="41"/>
                    </a:lnTo>
                    <a:lnTo>
                      <a:pt x="74" y="24"/>
                    </a:lnTo>
                    <a:lnTo>
                      <a:pt x="0" y="0"/>
                    </a:lnTo>
                    <a:lnTo>
                      <a:pt x="25" y="73"/>
                    </a:lnTo>
                    <a:lnTo>
                      <a:pt x="42" y="56"/>
                    </a:lnTo>
                    <a:lnTo>
                      <a:pt x="66" y="82"/>
                    </a:lnTo>
                    <a:lnTo>
                      <a:pt x="82" y="65"/>
                    </a:lnTo>
                    <a:close/>
                  </a:path>
                </a:pathLst>
              </a:custGeom>
              <a:solidFill>
                <a:srgbClr val="EB3C00"/>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56" name="Freeform 13"/>
              <p:cNvSpPr>
                <a:spLocks/>
              </p:cNvSpPr>
              <p:nvPr/>
            </p:nvSpPr>
            <p:spPr bwMode="auto">
              <a:xfrm>
                <a:off x="10387426" y="5251708"/>
                <a:ext cx="1122383" cy="1082514"/>
              </a:xfrm>
              <a:custGeom>
                <a:avLst/>
                <a:gdLst>
                  <a:gd name="T0" fmla="*/ 208 w 208"/>
                  <a:gd name="T1" fmla="*/ 97 h 207"/>
                  <a:gd name="T2" fmla="*/ 96 w 208"/>
                  <a:gd name="T3" fmla="*/ 207 h 207"/>
                  <a:gd name="T4" fmla="*/ 0 w 208"/>
                  <a:gd name="T5" fmla="*/ 112 h 207"/>
                  <a:gd name="T6" fmla="*/ 112 w 208"/>
                  <a:gd name="T7" fmla="*/ 0 h 207"/>
                  <a:gd name="T8" fmla="*/ 208 w 208"/>
                  <a:gd name="T9" fmla="*/ 97 h 207"/>
                </a:gdLst>
                <a:ahLst/>
                <a:cxnLst>
                  <a:cxn ang="0">
                    <a:pos x="T0" y="T1"/>
                  </a:cxn>
                  <a:cxn ang="0">
                    <a:pos x="T2" y="T3"/>
                  </a:cxn>
                  <a:cxn ang="0">
                    <a:pos x="T4" y="T5"/>
                  </a:cxn>
                  <a:cxn ang="0">
                    <a:pos x="T6" y="T7"/>
                  </a:cxn>
                  <a:cxn ang="0">
                    <a:pos x="T8" y="T9"/>
                  </a:cxn>
                </a:cxnLst>
                <a:rect l="0" t="0" r="r" b="b"/>
                <a:pathLst>
                  <a:path w="208" h="207">
                    <a:moveTo>
                      <a:pt x="208" y="97"/>
                    </a:moveTo>
                    <a:lnTo>
                      <a:pt x="96" y="207"/>
                    </a:lnTo>
                    <a:lnTo>
                      <a:pt x="0" y="112"/>
                    </a:lnTo>
                    <a:lnTo>
                      <a:pt x="112" y="0"/>
                    </a:lnTo>
                    <a:lnTo>
                      <a:pt x="208" y="97"/>
                    </a:lnTo>
                    <a:close/>
                  </a:path>
                </a:pathLst>
              </a:custGeom>
              <a:solidFill>
                <a:srgbClr val="C1E00A"/>
              </a:solidFill>
              <a:ln>
                <a:noFill/>
              </a:ln>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sp>
          <p:nvSpPr>
            <p:cNvPr id="268" name="Rectangle 267"/>
            <p:cNvSpPr/>
            <p:nvPr/>
          </p:nvSpPr>
          <p:spPr>
            <a:xfrm>
              <a:off x="8779320" y="4960552"/>
              <a:ext cx="3165369" cy="971292"/>
            </a:xfrm>
            <a:prstGeom prst="rect">
              <a:avLst/>
            </a:prstGeom>
          </p:spPr>
          <p:txBody>
            <a:bodyPr wrap="square">
              <a:spAutoFit/>
            </a:bodyPr>
            <a:lstStyle/>
            <a:p>
              <a:pPr algn="ctr">
                <a:defRPr/>
              </a:pPr>
              <a:r>
                <a:rPr lang="en-US" sz="2856" dirty="0">
                  <a:gradFill>
                    <a:gsLst>
                      <a:gs pos="1250">
                        <a:srgbClr val="404040"/>
                      </a:gs>
                      <a:gs pos="100000">
                        <a:srgbClr val="404040"/>
                      </a:gs>
                    </a:gsLst>
                    <a:lin ang="5400000" scaled="0"/>
                  </a:gradFill>
                  <a:latin typeface="Segoe UI Light"/>
                </a:rPr>
                <a:t>Sign up for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Developer Program</a:t>
              </a:r>
            </a:p>
          </p:txBody>
        </p:sp>
      </p:grpSp>
      <p:grpSp>
        <p:nvGrpSpPr>
          <p:cNvPr id="3" name="Group 2"/>
          <p:cNvGrpSpPr/>
          <p:nvPr/>
        </p:nvGrpSpPr>
        <p:grpSpPr>
          <a:xfrm>
            <a:off x="7944786" y="1272317"/>
            <a:ext cx="3939235" cy="4777614"/>
            <a:chOff x="706383" y="1247483"/>
            <a:chExt cx="3862346" cy="4684361"/>
          </a:xfrm>
        </p:grpSpPr>
        <p:sp>
          <p:nvSpPr>
            <p:cNvPr id="265" name="Rectangle 264"/>
            <p:cNvSpPr/>
            <p:nvPr/>
          </p:nvSpPr>
          <p:spPr>
            <a:xfrm>
              <a:off x="706383" y="4960552"/>
              <a:ext cx="3709946" cy="971292"/>
            </a:xfrm>
            <a:prstGeom prst="rect">
              <a:avLst/>
            </a:prstGeom>
          </p:spPr>
          <p:txBody>
            <a:bodyPr wrap="square">
              <a:spAutoFit/>
            </a:bodyPr>
            <a:lstStyle/>
            <a:p>
              <a:pPr algn="ctr">
                <a:defRPr/>
              </a:pPr>
              <a:r>
                <a:rPr lang="en-US" sz="2856" dirty="0">
                  <a:gradFill>
                    <a:gsLst>
                      <a:gs pos="1250">
                        <a:srgbClr val="404040"/>
                      </a:gs>
                      <a:gs pos="100000">
                        <a:srgbClr val="404040"/>
                      </a:gs>
                    </a:gsLst>
                    <a:lin ang="5400000" scaled="0"/>
                  </a:gradFill>
                  <a:latin typeface="Segoe UI Light"/>
                </a:rPr>
                <a:t>Collect your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stickers at </a:t>
              </a:r>
              <a:r>
                <a:rPr lang="en-US" sz="2856" dirty="0" smtClean="0">
                  <a:gradFill>
                    <a:gsLst>
                      <a:gs pos="1250">
                        <a:srgbClr val="404040"/>
                      </a:gs>
                      <a:gs pos="100000">
                        <a:srgbClr val="404040"/>
                      </a:gs>
                    </a:gsLst>
                    <a:lin ang="5400000" scaled="0"/>
                  </a:gradFill>
                  <a:latin typeface="Segoe UI Light"/>
                </a:rPr>
                <a:t>//ignite</a:t>
              </a:r>
              <a:endParaRPr lang="en-US" sz="2856" dirty="0">
                <a:gradFill>
                  <a:gsLst>
                    <a:gs pos="1250">
                      <a:srgbClr val="404040"/>
                    </a:gs>
                    <a:gs pos="100000">
                      <a:srgbClr val="404040"/>
                    </a:gs>
                  </a:gsLst>
                  <a:lin ang="5400000" scaled="0"/>
                </a:gradFill>
                <a:latin typeface="Segoe UI Light"/>
              </a:endParaRPr>
            </a:p>
          </p:txBody>
        </p:sp>
        <p:grpSp>
          <p:nvGrpSpPr>
            <p:cNvPr id="331" name="Group 330"/>
            <p:cNvGrpSpPr/>
            <p:nvPr/>
          </p:nvGrpSpPr>
          <p:grpSpPr>
            <a:xfrm>
              <a:off x="1034582" y="3602105"/>
              <a:ext cx="1069025" cy="1069026"/>
              <a:chOff x="3571876" y="6197600"/>
              <a:chExt cx="1457325" cy="1457326"/>
            </a:xfrm>
          </p:grpSpPr>
          <p:sp>
            <p:nvSpPr>
              <p:cNvPr id="270" name="Freeform 5"/>
              <p:cNvSpPr>
                <a:spLocks/>
              </p:cNvSpPr>
              <p:nvPr/>
            </p:nvSpPr>
            <p:spPr bwMode="auto">
              <a:xfrm>
                <a:off x="3571876" y="619760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74" name="Freeform 6"/>
              <p:cNvSpPr>
                <a:spLocks/>
              </p:cNvSpPr>
              <p:nvPr/>
            </p:nvSpPr>
            <p:spPr bwMode="auto">
              <a:xfrm>
                <a:off x="3902076" y="6599238"/>
                <a:ext cx="1127125" cy="1055688"/>
              </a:xfrm>
              <a:custGeom>
                <a:avLst/>
                <a:gdLst>
                  <a:gd name="T0" fmla="*/ 103 w 300"/>
                  <a:gd name="T1" fmla="*/ 0 h 281"/>
                  <a:gd name="T2" fmla="*/ 0 w 300"/>
                  <a:gd name="T3" fmla="*/ 78 h 281"/>
                  <a:gd name="T4" fmla="*/ 22 w 300"/>
                  <a:gd name="T5" fmla="*/ 125 h 281"/>
                  <a:gd name="T6" fmla="*/ 23 w 300"/>
                  <a:gd name="T7" fmla="*/ 127 h 281"/>
                  <a:gd name="T8" fmla="*/ 24 w 300"/>
                  <a:gd name="T9" fmla="*/ 128 h 281"/>
                  <a:gd name="T10" fmla="*/ 26 w 300"/>
                  <a:gd name="T11" fmla="*/ 129 h 281"/>
                  <a:gd name="T12" fmla="*/ 27 w 300"/>
                  <a:gd name="T13" fmla="*/ 131 h 281"/>
                  <a:gd name="T14" fmla="*/ 28 w 300"/>
                  <a:gd name="T15" fmla="*/ 131 h 281"/>
                  <a:gd name="T16" fmla="*/ 40 w 300"/>
                  <a:gd name="T17" fmla="*/ 144 h 281"/>
                  <a:gd name="T18" fmla="*/ 39 w 300"/>
                  <a:gd name="T19" fmla="*/ 146 h 281"/>
                  <a:gd name="T20" fmla="*/ 21 w 300"/>
                  <a:gd name="T21" fmla="*/ 174 h 281"/>
                  <a:gd name="T22" fmla="*/ 127 w 300"/>
                  <a:gd name="T23" fmla="*/ 281 h 281"/>
                  <a:gd name="T24" fmla="*/ 129 w 300"/>
                  <a:gd name="T25" fmla="*/ 281 h 281"/>
                  <a:gd name="T26" fmla="*/ 130 w 300"/>
                  <a:gd name="T27" fmla="*/ 281 h 281"/>
                  <a:gd name="T28" fmla="*/ 130 w 300"/>
                  <a:gd name="T29" fmla="*/ 281 h 281"/>
                  <a:gd name="T30" fmla="*/ 132 w 300"/>
                  <a:gd name="T31" fmla="*/ 281 h 281"/>
                  <a:gd name="T32" fmla="*/ 132 w 300"/>
                  <a:gd name="T33" fmla="*/ 281 h 281"/>
                  <a:gd name="T34" fmla="*/ 134 w 300"/>
                  <a:gd name="T35" fmla="*/ 281 h 281"/>
                  <a:gd name="T36" fmla="*/ 134 w 300"/>
                  <a:gd name="T37" fmla="*/ 281 h 281"/>
                  <a:gd name="T38" fmla="*/ 134 w 300"/>
                  <a:gd name="T39" fmla="*/ 281 h 281"/>
                  <a:gd name="T40" fmla="*/ 134 w 300"/>
                  <a:gd name="T41" fmla="*/ 281 h 281"/>
                  <a:gd name="T42" fmla="*/ 222 w 300"/>
                  <a:gd name="T43" fmla="*/ 281 h 281"/>
                  <a:gd name="T44" fmla="*/ 300 w 300"/>
                  <a:gd name="T45" fmla="*/ 203 h 281"/>
                  <a:gd name="T46" fmla="*/ 300 w 300"/>
                  <a:gd name="T47" fmla="*/ 142 h 281"/>
                  <a:gd name="T48" fmla="*/ 186 w 300"/>
                  <a:gd name="T49" fmla="*/ 31 h 281"/>
                  <a:gd name="T50" fmla="*/ 186 w 300"/>
                  <a:gd name="T51" fmla="*/ 31 h 281"/>
                  <a:gd name="T52" fmla="*/ 103 w 300"/>
                  <a:gd name="T5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81">
                    <a:moveTo>
                      <a:pt x="103" y="0"/>
                    </a:moveTo>
                    <a:cubicBezTo>
                      <a:pt x="46" y="0"/>
                      <a:pt x="0" y="35"/>
                      <a:pt x="0" y="78"/>
                    </a:cubicBezTo>
                    <a:cubicBezTo>
                      <a:pt x="0" y="96"/>
                      <a:pt x="8" y="112"/>
                      <a:pt x="22" y="125"/>
                    </a:cubicBezTo>
                    <a:cubicBezTo>
                      <a:pt x="22" y="126"/>
                      <a:pt x="23" y="126"/>
                      <a:pt x="23" y="127"/>
                    </a:cubicBezTo>
                    <a:cubicBezTo>
                      <a:pt x="23" y="127"/>
                      <a:pt x="24" y="128"/>
                      <a:pt x="24" y="128"/>
                    </a:cubicBezTo>
                    <a:cubicBezTo>
                      <a:pt x="25" y="129"/>
                      <a:pt x="25" y="129"/>
                      <a:pt x="26" y="129"/>
                    </a:cubicBezTo>
                    <a:cubicBezTo>
                      <a:pt x="26" y="130"/>
                      <a:pt x="27" y="130"/>
                      <a:pt x="27" y="131"/>
                    </a:cubicBezTo>
                    <a:cubicBezTo>
                      <a:pt x="28" y="131"/>
                      <a:pt x="28" y="131"/>
                      <a:pt x="28" y="131"/>
                    </a:cubicBezTo>
                    <a:cubicBezTo>
                      <a:pt x="40" y="144"/>
                      <a:pt x="40" y="144"/>
                      <a:pt x="40" y="144"/>
                    </a:cubicBezTo>
                    <a:cubicBezTo>
                      <a:pt x="39" y="146"/>
                      <a:pt x="39" y="146"/>
                      <a:pt x="39" y="146"/>
                    </a:cubicBezTo>
                    <a:cubicBezTo>
                      <a:pt x="36" y="154"/>
                      <a:pt x="30" y="165"/>
                      <a:pt x="21" y="174"/>
                    </a:cubicBezTo>
                    <a:cubicBezTo>
                      <a:pt x="127" y="281"/>
                      <a:pt x="127" y="281"/>
                      <a:pt x="127" y="281"/>
                    </a:cubicBezTo>
                    <a:cubicBezTo>
                      <a:pt x="129" y="281"/>
                      <a:pt x="129" y="281"/>
                      <a:pt x="129" y="281"/>
                    </a:cubicBezTo>
                    <a:cubicBezTo>
                      <a:pt x="130" y="281"/>
                      <a:pt x="130" y="281"/>
                      <a:pt x="130" y="281"/>
                    </a:cubicBezTo>
                    <a:cubicBezTo>
                      <a:pt x="130" y="281"/>
                      <a:pt x="130" y="281"/>
                      <a:pt x="130" y="281"/>
                    </a:cubicBezTo>
                    <a:cubicBezTo>
                      <a:pt x="132" y="281"/>
                      <a:pt x="132" y="281"/>
                      <a:pt x="132" y="281"/>
                    </a:cubicBezTo>
                    <a:cubicBezTo>
                      <a:pt x="132" y="281"/>
                      <a:pt x="132" y="281"/>
                      <a:pt x="132" y="281"/>
                    </a:cubicBezTo>
                    <a:cubicBezTo>
                      <a:pt x="134" y="281"/>
                      <a:pt x="134" y="281"/>
                      <a:pt x="134" y="281"/>
                    </a:cubicBezTo>
                    <a:cubicBezTo>
                      <a:pt x="134" y="281"/>
                      <a:pt x="134" y="281"/>
                      <a:pt x="134" y="281"/>
                    </a:cubicBezTo>
                    <a:cubicBezTo>
                      <a:pt x="134" y="281"/>
                      <a:pt x="134" y="281"/>
                      <a:pt x="134" y="281"/>
                    </a:cubicBezTo>
                    <a:cubicBezTo>
                      <a:pt x="134" y="281"/>
                      <a:pt x="134" y="281"/>
                      <a:pt x="134" y="281"/>
                    </a:cubicBezTo>
                    <a:cubicBezTo>
                      <a:pt x="222" y="281"/>
                      <a:pt x="222" y="281"/>
                      <a:pt x="222" y="281"/>
                    </a:cubicBezTo>
                    <a:cubicBezTo>
                      <a:pt x="265" y="281"/>
                      <a:pt x="300" y="246"/>
                      <a:pt x="300" y="203"/>
                    </a:cubicBezTo>
                    <a:cubicBezTo>
                      <a:pt x="300" y="142"/>
                      <a:pt x="300" y="142"/>
                      <a:pt x="300" y="142"/>
                    </a:cubicBezTo>
                    <a:cubicBezTo>
                      <a:pt x="186" y="31"/>
                      <a:pt x="186" y="31"/>
                      <a:pt x="186" y="31"/>
                    </a:cubicBezTo>
                    <a:cubicBezTo>
                      <a:pt x="186" y="31"/>
                      <a:pt x="186" y="31"/>
                      <a:pt x="186" y="31"/>
                    </a:cubicBezTo>
                    <a:cubicBezTo>
                      <a:pt x="167" y="12"/>
                      <a:pt x="137" y="0"/>
                      <a:pt x="103" y="0"/>
                    </a:cubicBezTo>
                  </a:path>
                </a:pathLst>
              </a:custGeom>
              <a:solidFill>
                <a:srgbClr val="9528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75" name="Freeform 7"/>
              <p:cNvSpPr>
                <a:spLocks noEditPoints="1"/>
              </p:cNvSpPr>
              <p:nvPr/>
            </p:nvSpPr>
            <p:spPr bwMode="auto">
              <a:xfrm>
                <a:off x="3902076" y="6599238"/>
                <a:ext cx="774700" cy="654050"/>
              </a:xfrm>
              <a:custGeom>
                <a:avLst/>
                <a:gdLst>
                  <a:gd name="T0" fmla="*/ 103 w 206"/>
                  <a:gd name="T1" fmla="*/ 0 h 174"/>
                  <a:gd name="T2" fmla="*/ 0 w 206"/>
                  <a:gd name="T3" fmla="*/ 78 h 174"/>
                  <a:gd name="T4" fmla="*/ 41 w 206"/>
                  <a:gd name="T5" fmla="*/ 140 h 174"/>
                  <a:gd name="T6" fmla="*/ 21 w 206"/>
                  <a:gd name="T7" fmla="*/ 174 h 174"/>
                  <a:gd name="T8" fmla="*/ 63 w 206"/>
                  <a:gd name="T9" fmla="*/ 150 h 174"/>
                  <a:gd name="T10" fmla="*/ 103 w 206"/>
                  <a:gd name="T11" fmla="*/ 156 h 174"/>
                  <a:gd name="T12" fmla="*/ 206 w 206"/>
                  <a:gd name="T13" fmla="*/ 78 h 174"/>
                  <a:gd name="T14" fmla="*/ 103 w 206"/>
                  <a:gd name="T15" fmla="*/ 0 h 174"/>
                  <a:gd name="T16" fmla="*/ 62 w 206"/>
                  <a:gd name="T17" fmla="*/ 92 h 174"/>
                  <a:gd name="T18" fmla="*/ 49 w 206"/>
                  <a:gd name="T19" fmla="*/ 79 h 174"/>
                  <a:gd name="T20" fmla="*/ 62 w 206"/>
                  <a:gd name="T21" fmla="*/ 67 h 174"/>
                  <a:gd name="T22" fmla="*/ 74 w 206"/>
                  <a:gd name="T23" fmla="*/ 79 h 174"/>
                  <a:gd name="T24" fmla="*/ 62 w 206"/>
                  <a:gd name="T25" fmla="*/ 92 h 174"/>
                  <a:gd name="T26" fmla="*/ 104 w 206"/>
                  <a:gd name="T27" fmla="*/ 92 h 174"/>
                  <a:gd name="T28" fmla="*/ 92 w 206"/>
                  <a:gd name="T29" fmla="*/ 79 h 174"/>
                  <a:gd name="T30" fmla="*/ 104 w 206"/>
                  <a:gd name="T31" fmla="*/ 67 h 174"/>
                  <a:gd name="T32" fmla="*/ 117 w 206"/>
                  <a:gd name="T33" fmla="*/ 79 h 174"/>
                  <a:gd name="T34" fmla="*/ 104 w 206"/>
                  <a:gd name="T35" fmla="*/ 92 h 174"/>
                  <a:gd name="T36" fmla="*/ 147 w 206"/>
                  <a:gd name="T37" fmla="*/ 92 h 174"/>
                  <a:gd name="T38" fmla="*/ 135 w 206"/>
                  <a:gd name="T39" fmla="*/ 79 h 174"/>
                  <a:gd name="T40" fmla="*/ 147 w 206"/>
                  <a:gd name="T41" fmla="*/ 67 h 174"/>
                  <a:gd name="T42" fmla="*/ 160 w 206"/>
                  <a:gd name="T43" fmla="*/ 79 h 174"/>
                  <a:gd name="T44" fmla="*/ 147 w 206"/>
                  <a:gd name="T45"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174">
                    <a:moveTo>
                      <a:pt x="103" y="0"/>
                    </a:moveTo>
                    <a:cubicBezTo>
                      <a:pt x="46" y="0"/>
                      <a:pt x="0" y="35"/>
                      <a:pt x="0" y="78"/>
                    </a:cubicBezTo>
                    <a:cubicBezTo>
                      <a:pt x="0" y="103"/>
                      <a:pt x="17" y="126"/>
                      <a:pt x="41" y="140"/>
                    </a:cubicBezTo>
                    <a:cubicBezTo>
                      <a:pt x="38" y="150"/>
                      <a:pt x="32" y="163"/>
                      <a:pt x="21" y="174"/>
                    </a:cubicBezTo>
                    <a:cubicBezTo>
                      <a:pt x="21" y="174"/>
                      <a:pt x="47" y="162"/>
                      <a:pt x="63" y="150"/>
                    </a:cubicBezTo>
                    <a:cubicBezTo>
                      <a:pt x="75" y="154"/>
                      <a:pt x="89" y="156"/>
                      <a:pt x="103" y="156"/>
                    </a:cubicBezTo>
                    <a:cubicBezTo>
                      <a:pt x="160" y="156"/>
                      <a:pt x="206" y="121"/>
                      <a:pt x="206" y="78"/>
                    </a:cubicBezTo>
                    <a:cubicBezTo>
                      <a:pt x="206" y="35"/>
                      <a:pt x="160" y="0"/>
                      <a:pt x="103" y="0"/>
                    </a:cubicBezTo>
                    <a:close/>
                    <a:moveTo>
                      <a:pt x="62" y="92"/>
                    </a:moveTo>
                    <a:cubicBezTo>
                      <a:pt x="55" y="92"/>
                      <a:pt x="49" y="86"/>
                      <a:pt x="49" y="79"/>
                    </a:cubicBezTo>
                    <a:cubicBezTo>
                      <a:pt x="49" y="72"/>
                      <a:pt x="55" y="67"/>
                      <a:pt x="62" y="67"/>
                    </a:cubicBezTo>
                    <a:cubicBezTo>
                      <a:pt x="68" y="67"/>
                      <a:pt x="74" y="72"/>
                      <a:pt x="74" y="79"/>
                    </a:cubicBezTo>
                    <a:cubicBezTo>
                      <a:pt x="74" y="86"/>
                      <a:pt x="68" y="92"/>
                      <a:pt x="62" y="92"/>
                    </a:cubicBezTo>
                    <a:close/>
                    <a:moveTo>
                      <a:pt x="104" y="92"/>
                    </a:moveTo>
                    <a:cubicBezTo>
                      <a:pt x="97" y="92"/>
                      <a:pt x="92" y="86"/>
                      <a:pt x="92" y="79"/>
                    </a:cubicBezTo>
                    <a:cubicBezTo>
                      <a:pt x="92" y="72"/>
                      <a:pt x="97" y="67"/>
                      <a:pt x="104" y="67"/>
                    </a:cubicBezTo>
                    <a:cubicBezTo>
                      <a:pt x="111" y="67"/>
                      <a:pt x="117" y="72"/>
                      <a:pt x="117" y="79"/>
                    </a:cubicBezTo>
                    <a:cubicBezTo>
                      <a:pt x="117" y="86"/>
                      <a:pt x="111" y="92"/>
                      <a:pt x="104" y="92"/>
                    </a:cubicBezTo>
                    <a:close/>
                    <a:moveTo>
                      <a:pt x="147" y="92"/>
                    </a:moveTo>
                    <a:cubicBezTo>
                      <a:pt x="140" y="92"/>
                      <a:pt x="135" y="86"/>
                      <a:pt x="135" y="79"/>
                    </a:cubicBezTo>
                    <a:cubicBezTo>
                      <a:pt x="135" y="72"/>
                      <a:pt x="140" y="67"/>
                      <a:pt x="147" y="67"/>
                    </a:cubicBezTo>
                    <a:cubicBezTo>
                      <a:pt x="154" y="67"/>
                      <a:pt x="160" y="72"/>
                      <a:pt x="160" y="79"/>
                    </a:cubicBezTo>
                    <a:cubicBezTo>
                      <a:pt x="160" y="86"/>
                      <a:pt x="154" y="92"/>
                      <a:pt x="147"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33" name="Group 332"/>
            <p:cNvGrpSpPr/>
            <p:nvPr/>
          </p:nvGrpSpPr>
          <p:grpSpPr>
            <a:xfrm>
              <a:off x="3499703" y="3602105"/>
              <a:ext cx="1069026" cy="1069025"/>
              <a:chOff x="7091363" y="4425950"/>
              <a:chExt cx="1457326" cy="1457325"/>
            </a:xfrm>
          </p:grpSpPr>
          <p:sp>
            <p:nvSpPr>
              <p:cNvPr id="283" name="Freeform 15"/>
              <p:cNvSpPr>
                <a:spLocks/>
              </p:cNvSpPr>
              <p:nvPr/>
            </p:nvSpPr>
            <p:spPr bwMode="auto">
              <a:xfrm>
                <a:off x="70913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84" name="Freeform 16"/>
              <p:cNvSpPr>
                <a:spLocks/>
              </p:cNvSpPr>
              <p:nvPr/>
            </p:nvSpPr>
            <p:spPr bwMode="auto">
              <a:xfrm>
                <a:off x="7451726" y="4860925"/>
                <a:ext cx="1096963" cy="1022350"/>
              </a:xfrm>
              <a:custGeom>
                <a:avLst/>
                <a:gdLst>
                  <a:gd name="T0" fmla="*/ 154 w 292"/>
                  <a:gd name="T1" fmla="*/ 0 h 272"/>
                  <a:gd name="T2" fmla="*/ 148 w 292"/>
                  <a:gd name="T3" fmla="*/ 4 h 272"/>
                  <a:gd name="T4" fmla="*/ 148 w 292"/>
                  <a:gd name="T5" fmla="*/ 19 h 272"/>
                  <a:gd name="T6" fmla="*/ 148 w 292"/>
                  <a:gd name="T7" fmla="*/ 24 h 272"/>
                  <a:gd name="T8" fmla="*/ 141 w 292"/>
                  <a:gd name="T9" fmla="*/ 19 h 272"/>
                  <a:gd name="T10" fmla="*/ 123 w 292"/>
                  <a:gd name="T11" fmla="*/ 19 h 272"/>
                  <a:gd name="T12" fmla="*/ 103 w 292"/>
                  <a:gd name="T13" fmla="*/ 2 h 272"/>
                  <a:gd name="T14" fmla="*/ 103 w 292"/>
                  <a:gd name="T15" fmla="*/ 2 h 272"/>
                  <a:gd name="T16" fmla="*/ 98 w 292"/>
                  <a:gd name="T17" fmla="*/ 0 h 272"/>
                  <a:gd name="T18" fmla="*/ 92 w 292"/>
                  <a:gd name="T19" fmla="*/ 4 h 272"/>
                  <a:gd name="T20" fmla="*/ 92 w 292"/>
                  <a:gd name="T21" fmla="*/ 19 h 272"/>
                  <a:gd name="T22" fmla="*/ 92 w 292"/>
                  <a:gd name="T23" fmla="*/ 24 h 272"/>
                  <a:gd name="T24" fmla="*/ 92 w 292"/>
                  <a:gd name="T25" fmla="*/ 24 h 272"/>
                  <a:gd name="T26" fmla="*/ 85 w 292"/>
                  <a:gd name="T27" fmla="*/ 19 h 272"/>
                  <a:gd name="T28" fmla="*/ 67 w 292"/>
                  <a:gd name="T29" fmla="*/ 19 h 272"/>
                  <a:gd name="T30" fmla="*/ 48 w 292"/>
                  <a:gd name="T31" fmla="*/ 2 h 272"/>
                  <a:gd name="T32" fmla="*/ 42 w 292"/>
                  <a:gd name="T33" fmla="*/ 0 h 272"/>
                  <a:gd name="T34" fmla="*/ 36 w 292"/>
                  <a:gd name="T35" fmla="*/ 4 h 272"/>
                  <a:gd name="T36" fmla="*/ 36 w 292"/>
                  <a:gd name="T37" fmla="*/ 19 h 272"/>
                  <a:gd name="T38" fmla="*/ 36 w 292"/>
                  <a:gd name="T39" fmla="*/ 24 h 272"/>
                  <a:gd name="T40" fmla="*/ 29 w 292"/>
                  <a:gd name="T41" fmla="*/ 19 h 272"/>
                  <a:gd name="T42" fmla="*/ 15 w 292"/>
                  <a:gd name="T43" fmla="*/ 19 h 272"/>
                  <a:gd name="T44" fmla="*/ 0 w 292"/>
                  <a:gd name="T45" fmla="*/ 33 h 272"/>
                  <a:gd name="T46" fmla="*/ 0 w 292"/>
                  <a:gd name="T47" fmla="*/ 160 h 272"/>
                  <a:gd name="T48" fmla="*/ 5 w 292"/>
                  <a:gd name="T49" fmla="*/ 170 h 272"/>
                  <a:gd name="T50" fmla="*/ 6 w 292"/>
                  <a:gd name="T51" fmla="*/ 171 h 272"/>
                  <a:gd name="T52" fmla="*/ 106 w 292"/>
                  <a:gd name="T53" fmla="*/ 272 h 272"/>
                  <a:gd name="T54" fmla="*/ 107 w 292"/>
                  <a:gd name="T55" fmla="*/ 272 h 272"/>
                  <a:gd name="T56" fmla="*/ 214 w 292"/>
                  <a:gd name="T57" fmla="*/ 272 h 272"/>
                  <a:gd name="T58" fmla="*/ 292 w 292"/>
                  <a:gd name="T59" fmla="*/ 194 h 272"/>
                  <a:gd name="T60" fmla="*/ 292 w 292"/>
                  <a:gd name="T61" fmla="*/ 121 h 272"/>
                  <a:gd name="T62" fmla="*/ 191 w 292"/>
                  <a:gd name="T63" fmla="*/ 22 h 272"/>
                  <a:gd name="T64" fmla="*/ 191 w 292"/>
                  <a:gd name="T65" fmla="*/ 22 h 272"/>
                  <a:gd name="T66" fmla="*/ 182 w 292"/>
                  <a:gd name="T67" fmla="*/ 19 h 272"/>
                  <a:gd name="T68" fmla="*/ 178 w 292"/>
                  <a:gd name="T69" fmla="*/ 19 h 272"/>
                  <a:gd name="T70" fmla="*/ 159 w 292"/>
                  <a:gd name="T71" fmla="*/ 2 h 272"/>
                  <a:gd name="T72" fmla="*/ 154 w 292"/>
                  <a:gd name="T7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 h="272">
                    <a:moveTo>
                      <a:pt x="154" y="0"/>
                    </a:moveTo>
                    <a:cubicBezTo>
                      <a:pt x="151" y="0"/>
                      <a:pt x="148" y="2"/>
                      <a:pt x="148" y="4"/>
                    </a:cubicBezTo>
                    <a:cubicBezTo>
                      <a:pt x="148" y="19"/>
                      <a:pt x="148" y="19"/>
                      <a:pt x="148" y="19"/>
                    </a:cubicBezTo>
                    <a:cubicBezTo>
                      <a:pt x="148" y="24"/>
                      <a:pt x="148" y="24"/>
                      <a:pt x="148" y="24"/>
                    </a:cubicBezTo>
                    <a:cubicBezTo>
                      <a:pt x="141" y="19"/>
                      <a:pt x="141" y="19"/>
                      <a:pt x="141" y="19"/>
                    </a:cubicBezTo>
                    <a:cubicBezTo>
                      <a:pt x="123" y="19"/>
                      <a:pt x="123" y="19"/>
                      <a:pt x="123" y="19"/>
                    </a:cubicBezTo>
                    <a:cubicBezTo>
                      <a:pt x="103" y="2"/>
                      <a:pt x="103" y="2"/>
                      <a:pt x="103" y="2"/>
                    </a:cubicBezTo>
                    <a:cubicBezTo>
                      <a:pt x="103" y="2"/>
                      <a:pt x="103" y="2"/>
                      <a:pt x="103" y="2"/>
                    </a:cubicBezTo>
                    <a:cubicBezTo>
                      <a:pt x="102" y="1"/>
                      <a:pt x="100" y="0"/>
                      <a:pt x="98" y="0"/>
                    </a:cubicBezTo>
                    <a:cubicBezTo>
                      <a:pt x="95" y="0"/>
                      <a:pt x="92" y="2"/>
                      <a:pt x="92" y="4"/>
                    </a:cubicBezTo>
                    <a:cubicBezTo>
                      <a:pt x="92" y="19"/>
                      <a:pt x="92" y="19"/>
                      <a:pt x="92" y="19"/>
                    </a:cubicBezTo>
                    <a:cubicBezTo>
                      <a:pt x="92" y="24"/>
                      <a:pt x="92" y="24"/>
                      <a:pt x="92" y="24"/>
                    </a:cubicBezTo>
                    <a:cubicBezTo>
                      <a:pt x="92" y="24"/>
                      <a:pt x="92" y="24"/>
                      <a:pt x="92" y="24"/>
                    </a:cubicBezTo>
                    <a:cubicBezTo>
                      <a:pt x="85" y="19"/>
                      <a:pt x="85" y="19"/>
                      <a:pt x="85" y="19"/>
                    </a:cubicBezTo>
                    <a:cubicBezTo>
                      <a:pt x="67" y="19"/>
                      <a:pt x="67" y="19"/>
                      <a:pt x="67" y="19"/>
                    </a:cubicBezTo>
                    <a:cubicBezTo>
                      <a:pt x="48" y="2"/>
                      <a:pt x="48" y="2"/>
                      <a:pt x="48" y="2"/>
                    </a:cubicBezTo>
                    <a:cubicBezTo>
                      <a:pt x="47" y="1"/>
                      <a:pt x="45" y="0"/>
                      <a:pt x="42" y="0"/>
                    </a:cubicBezTo>
                    <a:cubicBezTo>
                      <a:pt x="39" y="0"/>
                      <a:pt x="36" y="2"/>
                      <a:pt x="36" y="4"/>
                    </a:cubicBezTo>
                    <a:cubicBezTo>
                      <a:pt x="36" y="19"/>
                      <a:pt x="36" y="19"/>
                      <a:pt x="36" y="19"/>
                    </a:cubicBezTo>
                    <a:cubicBezTo>
                      <a:pt x="36" y="24"/>
                      <a:pt x="36" y="24"/>
                      <a:pt x="36" y="24"/>
                    </a:cubicBezTo>
                    <a:cubicBezTo>
                      <a:pt x="29" y="19"/>
                      <a:pt x="29" y="19"/>
                      <a:pt x="29" y="19"/>
                    </a:cubicBezTo>
                    <a:cubicBezTo>
                      <a:pt x="15" y="19"/>
                      <a:pt x="15" y="19"/>
                      <a:pt x="15" y="19"/>
                    </a:cubicBezTo>
                    <a:cubicBezTo>
                      <a:pt x="7" y="19"/>
                      <a:pt x="0" y="25"/>
                      <a:pt x="0" y="33"/>
                    </a:cubicBezTo>
                    <a:cubicBezTo>
                      <a:pt x="0" y="160"/>
                      <a:pt x="0" y="160"/>
                      <a:pt x="0" y="160"/>
                    </a:cubicBezTo>
                    <a:cubicBezTo>
                      <a:pt x="0" y="164"/>
                      <a:pt x="2" y="168"/>
                      <a:pt x="5" y="170"/>
                    </a:cubicBezTo>
                    <a:cubicBezTo>
                      <a:pt x="6" y="171"/>
                      <a:pt x="6" y="171"/>
                      <a:pt x="6" y="171"/>
                    </a:cubicBezTo>
                    <a:cubicBezTo>
                      <a:pt x="106" y="272"/>
                      <a:pt x="106" y="272"/>
                      <a:pt x="106" y="272"/>
                    </a:cubicBezTo>
                    <a:cubicBezTo>
                      <a:pt x="107" y="272"/>
                      <a:pt x="107" y="272"/>
                      <a:pt x="107" y="272"/>
                    </a:cubicBezTo>
                    <a:cubicBezTo>
                      <a:pt x="214" y="272"/>
                      <a:pt x="214" y="272"/>
                      <a:pt x="214" y="272"/>
                    </a:cubicBezTo>
                    <a:cubicBezTo>
                      <a:pt x="257" y="272"/>
                      <a:pt x="292" y="237"/>
                      <a:pt x="292" y="194"/>
                    </a:cubicBezTo>
                    <a:cubicBezTo>
                      <a:pt x="292" y="121"/>
                      <a:pt x="292" y="121"/>
                      <a:pt x="292" y="121"/>
                    </a:cubicBezTo>
                    <a:cubicBezTo>
                      <a:pt x="191" y="22"/>
                      <a:pt x="191" y="22"/>
                      <a:pt x="191" y="22"/>
                    </a:cubicBezTo>
                    <a:cubicBezTo>
                      <a:pt x="191" y="22"/>
                      <a:pt x="191" y="22"/>
                      <a:pt x="191" y="22"/>
                    </a:cubicBezTo>
                    <a:cubicBezTo>
                      <a:pt x="188" y="20"/>
                      <a:pt x="185" y="19"/>
                      <a:pt x="182" y="19"/>
                    </a:cubicBezTo>
                    <a:cubicBezTo>
                      <a:pt x="178" y="19"/>
                      <a:pt x="178" y="19"/>
                      <a:pt x="178" y="19"/>
                    </a:cubicBezTo>
                    <a:cubicBezTo>
                      <a:pt x="159" y="2"/>
                      <a:pt x="159" y="2"/>
                      <a:pt x="159" y="2"/>
                    </a:cubicBezTo>
                    <a:cubicBezTo>
                      <a:pt x="158" y="1"/>
                      <a:pt x="156" y="0"/>
                      <a:pt x="154" y="0"/>
                    </a:cubicBezTo>
                  </a:path>
                </a:pathLst>
              </a:custGeom>
              <a:solidFill>
                <a:srgbClr val="C88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85" name="Freeform 17"/>
              <p:cNvSpPr>
                <a:spLocks noEditPoints="1"/>
              </p:cNvSpPr>
              <p:nvPr/>
            </p:nvSpPr>
            <p:spPr bwMode="auto">
              <a:xfrm>
                <a:off x="7451726" y="4932363"/>
                <a:ext cx="736600" cy="582613"/>
              </a:xfrm>
              <a:custGeom>
                <a:avLst/>
                <a:gdLst>
                  <a:gd name="T0" fmla="*/ 182 w 196"/>
                  <a:gd name="T1" fmla="*/ 0 h 155"/>
                  <a:gd name="T2" fmla="*/ 167 w 196"/>
                  <a:gd name="T3" fmla="*/ 0 h 155"/>
                  <a:gd name="T4" fmla="*/ 167 w 196"/>
                  <a:gd name="T5" fmla="*/ 7 h 155"/>
                  <a:gd name="T6" fmla="*/ 154 w 196"/>
                  <a:gd name="T7" fmla="*/ 18 h 155"/>
                  <a:gd name="T8" fmla="*/ 141 w 196"/>
                  <a:gd name="T9" fmla="*/ 7 h 155"/>
                  <a:gd name="T10" fmla="*/ 141 w 196"/>
                  <a:gd name="T11" fmla="*/ 0 h 155"/>
                  <a:gd name="T12" fmla="*/ 111 w 196"/>
                  <a:gd name="T13" fmla="*/ 0 h 155"/>
                  <a:gd name="T14" fmla="*/ 111 w 196"/>
                  <a:gd name="T15" fmla="*/ 7 h 155"/>
                  <a:gd name="T16" fmla="*/ 98 w 196"/>
                  <a:gd name="T17" fmla="*/ 18 h 155"/>
                  <a:gd name="T18" fmla="*/ 85 w 196"/>
                  <a:gd name="T19" fmla="*/ 7 h 155"/>
                  <a:gd name="T20" fmla="*/ 85 w 196"/>
                  <a:gd name="T21" fmla="*/ 0 h 155"/>
                  <a:gd name="T22" fmla="*/ 55 w 196"/>
                  <a:gd name="T23" fmla="*/ 0 h 155"/>
                  <a:gd name="T24" fmla="*/ 55 w 196"/>
                  <a:gd name="T25" fmla="*/ 7 h 155"/>
                  <a:gd name="T26" fmla="*/ 42 w 196"/>
                  <a:gd name="T27" fmla="*/ 18 h 155"/>
                  <a:gd name="T28" fmla="*/ 29 w 196"/>
                  <a:gd name="T29" fmla="*/ 7 h 155"/>
                  <a:gd name="T30" fmla="*/ 29 w 196"/>
                  <a:gd name="T31" fmla="*/ 0 h 155"/>
                  <a:gd name="T32" fmla="*/ 15 w 196"/>
                  <a:gd name="T33" fmla="*/ 0 h 155"/>
                  <a:gd name="T34" fmla="*/ 0 w 196"/>
                  <a:gd name="T35" fmla="*/ 14 h 155"/>
                  <a:gd name="T36" fmla="*/ 0 w 196"/>
                  <a:gd name="T37" fmla="*/ 141 h 155"/>
                  <a:gd name="T38" fmla="*/ 15 w 196"/>
                  <a:gd name="T39" fmla="*/ 155 h 155"/>
                  <a:gd name="T40" fmla="*/ 182 w 196"/>
                  <a:gd name="T41" fmla="*/ 155 h 155"/>
                  <a:gd name="T42" fmla="*/ 196 w 196"/>
                  <a:gd name="T43" fmla="*/ 141 h 155"/>
                  <a:gd name="T44" fmla="*/ 196 w 196"/>
                  <a:gd name="T45" fmla="*/ 14 h 155"/>
                  <a:gd name="T46" fmla="*/ 182 w 196"/>
                  <a:gd name="T47" fmla="*/ 0 h 155"/>
                  <a:gd name="T48" fmla="*/ 179 w 196"/>
                  <a:gd name="T49" fmla="*/ 139 h 155"/>
                  <a:gd name="T50" fmla="*/ 17 w 196"/>
                  <a:gd name="T51" fmla="*/ 139 h 155"/>
                  <a:gd name="T52" fmla="*/ 17 w 196"/>
                  <a:gd name="T53" fmla="*/ 33 h 155"/>
                  <a:gd name="T54" fmla="*/ 179 w 196"/>
                  <a:gd name="T55" fmla="*/ 33 h 155"/>
                  <a:gd name="T56" fmla="*/ 179 w 196"/>
                  <a:gd name="T5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6" h="155">
                    <a:moveTo>
                      <a:pt x="182" y="0"/>
                    </a:moveTo>
                    <a:cubicBezTo>
                      <a:pt x="167" y="0"/>
                      <a:pt x="167" y="0"/>
                      <a:pt x="167" y="0"/>
                    </a:cubicBezTo>
                    <a:cubicBezTo>
                      <a:pt x="167" y="7"/>
                      <a:pt x="167" y="7"/>
                      <a:pt x="167" y="7"/>
                    </a:cubicBezTo>
                    <a:cubicBezTo>
                      <a:pt x="167" y="13"/>
                      <a:pt x="161" y="18"/>
                      <a:pt x="154" y="18"/>
                    </a:cubicBezTo>
                    <a:cubicBezTo>
                      <a:pt x="147" y="18"/>
                      <a:pt x="141" y="13"/>
                      <a:pt x="141" y="7"/>
                    </a:cubicBezTo>
                    <a:cubicBezTo>
                      <a:pt x="141" y="0"/>
                      <a:pt x="141" y="0"/>
                      <a:pt x="141" y="0"/>
                    </a:cubicBezTo>
                    <a:cubicBezTo>
                      <a:pt x="111" y="0"/>
                      <a:pt x="111" y="0"/>
                      <a:pt x="111" y="0"/>
                    </a:cubicBezTo>
                    <a:cubicBezTo>
                      <a:pt x="111" y="7"/>
                      <a:pt x="111" y="7"/>
                      <a:pt x="111" y="7"/>
                    </a:cubicBezTo>
                    <a:cubicBezTo>
                      <a:pt x="111" y="13"/>
                      <a:pt x="105" y="18"/>
                      <a:pt x="98" y="18"/>
                    </a:cubicBezTo>
                    <a:cubicBezTo>
                      <a:pt x="91" y="18"/>
                      <a:pt x="85" y="13"/>
                      <a:pt x="85" y="7"/>
                    </a:cubicBezTo>
                    <a:cubicBezTo>
                      <a:pt x="85" y="0"/>
                      <a:pt x="85" y="0"/>
                      <a:pt x="85" y="0"/>
                    </a:cubicBezTo>
                    <a:cubicBezTo>
                      <a:pt x="55" y="0"/>
                      <a:pt x="55" y="0"/>
                      <a:pt x="55" y="0"/>
                    </a:cubicBezTo>
                    <a:cubicBezTo>
                      <a:pt x="55" y="7"/>
                      <a:pt x="55" y="7"/>
                      <a:pt x="55" y="7"/>
                    </a:cubicBezTo>
                    <a:cubicBezTo>
                      <a:pt x="55" y="13"/>
                      <a:pt x="49" y="18"/>
                      <a:pt x="42" y="18"/>
                    </a:cubicBezTo>
                    <a:cubicBezTo>
                      <a:pt x="35" y="18"/>
                      <a:pt x="29" y="13"/>
                      <a:pt x="29" y="7"/>
                    </a:cubicBezTo>
                    <a:cubicBezTo>
                      <a:pt x="29" y="0"/>
                      <a:pt x="29" y="0"/>
                      <a:pt x="29" y="0"/>
                    </a:cubicBezTo>
                    <a:cubicBezTo>
                      <a:pt x="15" y="0"/>
                      <a:pt x="15" y="0"/>
                      <a:pt x="15" y="0"/>
                    </a:cubicBezTo>
                    <a:cubicBezTo>
                      <a:pt x="7" y="0"/>
                      <a:pt x="0" y="6"/>
                      <a:pt x="0" y="14"/>
                    </a:cubicBezTo>
                    <a:cubicBezTo>
                      <a:pt x="0" y="141"/>
                      <a:pt x="0" y="141"/>
                      <a:pt x="0" y="141"/>
                    </a:cubicBezTo>
                    <a:cubicBezTo>
                      <a:pt x="0" y="149"/>
                      <a:pt x="7" y="155"/>
                      <a:pt x="15" y="155"/>
                    </a:cubicBezTo>
                    <a:cubicBezTo>
                      <a:pt x="182" y="155"/>
                      <a:pt x="182" y="155"/>
                      <a:pt x="182" y="155"/>
                    </a:cubicBezTo>
                    <a:cubicBezTo>
                      <a:pt x="190" y="155"/>
                      <a:pt x="196" y="149"/>
                      <a:pt x="196" y="141"/>
                    </a:cubicBezTo>
                    <a:cubicBezTo>
                      <a:pt x="196" y="14"/>
                      <a:pt x="196" y="14"/>
                      <a:pt x="196" y="14"/>
                    </a:cubicBezTo>
                    <a:cubicBezTo>
                      <a:pt x="196" y="6"/>
                      <a:pt x="190" y="0"/>
                      <a:pt x="182" y="0"/>
                    </a:cubicBezTo>
                    <a:close/>
                    <a:moveTo>
                      <a:pt x="179" y="139"/>
                    </a:moveTo>
                    <a:cubicBezTo>
                      <a:pt x="17" y="139"/>
                      <a:pt x="17" y="139"/>
                      <a:pt x="17" y="139"/>
                    </a:cubicBezTo>
                    <a:cubicBezTo>
                      <a:pt x="17" y="33"/>
                      <a:pt x="17" y="33"/>
                      <a:pt x="17" y="33"/>
                    </a:cubicBezTo>
                    <a:cubicBezTo>
                      <a:pt x="179" y="33"/>
                      <a:pt x="179" y="33"/>
                      <a:pt x="179" y="33"/>
                    </a:cubicBezTo>
                    <a:lnTo>
                      <a:pt x="179"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86" name="Freeform 18"/>
              <p:cNvSpPr>
                <a:spLocks/>
              </p:cNvSpPr>
              <p:nvPr/>
            </p:nvSpPr>
            <p:spPr bwMode="auto">
              <a:xfrm>
                <a:off x="779780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87" name="Freeform 19"/>
              <p:cNvSpPr>
                <a:spLocks/>
              </p:cNvSpPr>
              <p:nvPr/>
            </p:nvSpPr>
            <p:spPr bwMode="auto">
              <a:xfrm>
                <a:off x="800735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48" name="Freeform 20"/>
              <p:cNvSpPr>
                <a:spLocks/>
              </p:cNvSpPr>
              <p:nvPr/>
            </p:nvSpPr>
            <p:spPr bwMode="auto">
              <a:xfrm>
                <a:off x="7586663"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49" name="Freeform 21"/>
              <p:cNvSpPr>
                <a:spLocks/>
              </p:cNvSpPr>
              <p:nvPr/>
            </p:nvSpPr>
            <p:spPr bwMode="auto">
              <a:xfrm>
                <a:off x="7702551" y="5078413"/>
                <a:ext cx="95250"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50" name="Freeform 22"/>
              <p:cNvSpPr>
                <a:spLocks/>
              </p:cNvSpPr>
              <p:nvPr/>
            </p:nvSpPr>
            <p:spPr bwMode="auto">
              <a:xfrm>
                <a:off x="7845426" y="5078413"/>
                <a:ext cx="93663"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88" name="Freeform 23"/>
              <p:cNvSpPr>
                <a:spLocks/>
              </p:cNvSpPr>
              <p:nvPr/>
            </p:nvSpPr>
            <p:spPr bwMode="auto">
              <a:xfrm>
                <a:off x="7985126" y="5078413"/>
                <a:ext cx="96838" cy="98425"/>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89" name="Freeform 24"/>
              <p:cNvSpPr>
                <a:spLocks/>
              </p:cNvSpPr>
              <p:nvPr/>
            </p:nvSpPr>
            <p:spPr bwMode="auto">
              <a:xfrm>
                <a:off x="7702551"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0" name="Freeform 25"/>
              <p:cNvSpPr>
                <a:spLocks/>
              </p:cNvSpPr>
              <p:nvPr/>
            </p:nvSpPr>
            <p:spPr bwMode="auto">
              <a:xfrm>
                <a:off x="7559676"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1" name="Freeform 26"/>
              <p:cNvSpPr>
                <a:spLocks/>
              </p:cNvSpPr>
              <p:nvPr/>
            </p:nvSpPr>
            <p:spPr bwMode="auto">
              <a:xfrm>
                <a:off x="7845426" y="5203825"/>
                <a:ext cx="93663"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2" name="Freeform 27"/>
              <p:cNvSpPr>
                <a:spLocks/>
              </p:cNvSpPr>
              <p:nvPr/>
            </p:nvSpPr>
            <p:spPr bwMode="auto">
              <a:xfrm>
                <a:off x="7985126" y="5203825"/>
                <a:ext cx="96838" cy="96838"/>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3" name="Freeform 28"/>
              <p:cNvSpPr>
                <a:spLocks/>
              </p:cNvSpPr>
              <p:nvPr/>
            </p:nvSpPr>
            <p:spPr bwMode="auto">
              <a:xfrm>
                <a:off x="7702551"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4" name="Freeform 29"/>
              <p:cNvSpPr>
                <a:spLocks/>
              </p:cNvSpPr>
              <p:nvPr/>
            </p:nvSpPr>
            <p:spPr bwMode="auto">
              <a:xfrm>
                <a:off x="7559676"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5" name="Freeform 30"/>
              <p:cNvSpPr>
                <a:spLocks/>
              </p:cNvSpPr>
              <p:nvPr/>
            </p:nvSpPr>
            <p:spPr bwMode="auto">
              <a:xfrm>
                <a:off x="7845426" y="5327650"/>
                <a:ext cx="93663"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6" name="Freeform 31"/>
              <p:cNvSpPr>
                <a:spLocks/>
              </p:cNvSpPr>
              <p:nvPr/>
            </p:nvSpPr>
            <p:spPr bwMode="auto">
              <a:xfrm>
                <a:off x="7985126" y="5327650"/>
                <a:ext cx="96838" cy="96838"/>
              </a:xfrm>
              <a:custGeom>
                <a:avLst/>
                <a:gdLst>
                  <a:gd name="T0" fmla="*/ 26 w 26"/>
                  <a:gd name="T1" fmla="*/ 20 h 26"/>
                  <a:gd name="T2" fmla="*/ 21 w 26"/>
                  <a:gd name="T3" fmla="*/ 26 h 26"/>
                  <a:gd name="T4" fmla="*/ 6 w 26"/>
                  <a:gd name="T5" fmla="*/ 26 h 26"/>
                  <a:gd name="T6" fmla="*/ 0 w 26"/>
                  <a:gd name="T7" fmla="*/ 20 h 26"/>
                  <a:gd name="T8" fmla="*/ 0 w 26"/>
                  <a:gd name="T9" fmla="*/ 5 h 26"/>
                  <a:gd name="T10" fmla="*/ 6 w 26"/>
                  <a:gd name="T11" fmla="*/ 0 h 26"/>
                  <a:gd name="T12" fmla="*/ 21 w 26"/>
                  <a:gd name="T13" fmla="*/ 0 h 26"/>
                  <a:gd name="T14" fmla="*/ 26 w 26"/>
                  <a:gd name="T15" fmla="*/ 5 h 26"/>
                  <a:gd name="T16" fmla="*/ 26 w 26"/>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0"/>
                    </a:moveTo>
                    <a:cubicBezTo>
                      <a:pt x="26" y="23"/>
                      <a:pt x="24" y="26"/>
                      <a:pt x="21" y="26"/>
                    </a:cubicBezTo>
                    <a:cubicBezTo>
                      <a:pt x="6" y="26"/>
                      <a:pt x="6" y="26"/>
                      <a:pt x="6" y="26"/>
                    </a:cubicBezTo>
                    <a:cubicBezTo>
                      <a:pt x="3" y="26"/>
                      <a:pt x="0" y="23"/>
                      <a:pt x="0" y="20"/>
                    </a:cubicBezTo>
                    <a:cubicBezTo>
                      <a:pt x="0" y="5"/>
                      <a:pt x="0" y="5"/>
                      <a:pt x="0" y="5"/>
                    </a:cubicBezTo>
                    <a:cubicBezTo>
                      <a:pt x="0" y="2"/>
                      <a:pt x="3" y="0"/>
                      <a:pt x="6" y="0"/>
                    </a:cubicBezTo>
                    <a:cubicBezTo>
                      <a:pt x="21" y="0"/>
                      <a:pt x="21" y="0"/>
                      <a:pt x="21" y="0"/>
                    </a:cubicBezTo>
                    <a:cubicBezTo>
                      <a:pt x="24" y="0"/>
                      <a:pt x="26" y="2"/>
                      <a:pt x="26" y="5"/>
                    </a:cubicBez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32" name="Group 331"/>
            <p:cNvGrpSpPr/>
            <p:nvPr/>
          </p:nvGrpSpPr>
          <p:grpSpPr>
            <a:xfrm>
              <a:off x="2253796" y="3602105"/>
              <a:ext cx="1069026" cy="1069025"/>
              <a:chOff x="5326063" y="4425950"/>
              <a:chExt cx="1457326" cy="1457325"/>
            </a:xfrm>
          </p:grpSpPr>
          <p:sp>
            <p:nvSpPr>
              <p:cNvPr id="297" name="Freeform 32"/>
              <p:cNvSpPr>
                <a:spLocks/>
              </p:cNvSpPr>
              <p:nvPr/>
            </p:nvSpPr>
            <p:spPr bwMode="auto">
              <a:xfrm>
                <a:off x="53260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8" name="Freeform 33"/>
              <p:cNvSpPr>
                <a:spLocks/>
              </p:cNvSpPr>
              <p:nvPr/>
            </p:nvSpPr>
            <p:spPr bwMode="auto">
              <a:xfrm>
                <a:off x="5730876" y="4835525"/>
                <a:ext cx="1052513" cy="1047750"/>
              </a:xfrm>
              <a:custGeom>
                <a:avLst/>
                <a:gdLst>
                  <a:gd name="T0" fmla="*/ 101 w 280"/>
                  <a:gd name="T1" fmla="*/ 0 h 279"/>
                  <a:gd name="T2" fmla="*/ 74 w 280"/>
                  <a:gd name="T3" fmla="*/ 0 h 279"/>
                  <a:gd name="T4" fmla="*/ 74 w 280"/>
                  <a:gd name="T5" fmla="*/ 17 h 279"/>
                  <a:gd name="T6" fmla="*/ 48 w 280"/>
                  <a:gd name="T7" fmla="*/ 28 h 279"/>
                  <a:gd name="T8" fmla="*/ 45 w 280"/>
                  <a:gd name="T9" fmla="*/ 25 h 279"/>
                  <a:gd name="T10" fmla="*/ 39 w 280"/>
                  <a:gd name="T11" fmla="*/ 19 h 279"/>
                  <a:gd name="T12" fmla="*/ 38 w 280"/>
                  <a:gd name="T13" fmla="*/ 18 h 279"/>
                  <a:gd name="T14" fmla="*/ 37 w 280"/>
                  <a:gd name="T15" fmla="*/ 17 h 279"/>
                  <a:gd name="T16" fmla="*/ 37 w 280"/>
                  <a:gd name="T17" fmla="*/ 17 h 279"/>
                  <a:gd name="T18" fmla="*/ 36 w 280"/>
                  <a:gd name="T19" fmla="*/ 15 h 279"/>
                  <a:gd name="T20" fmla="*/ 16 w 280"/>
                  <a:gd name="T21" fmla="*/ 35 h 279"/>
                  <a:gd name="T22" fmla="*/ 17 w 280"/>
                  <a:gd name="T23" fmla="*/ 36 h 279"/>
                  <a:gd name="T24" fmla="*/ 28 w 280"/>
                  <a:gd name="T25" fmla="*/ 47 h 279"/>
                  <a:gd name="T26" fmla="*/ 18 w 280"/>
                  <a:gd name="T27" fmla="*/ 73 h 279"/>
                  <a:gd name="T28" fmla="*/ 0 w 280"/>
                  <a:gd name="T29" fmla="*/ 73 h 279"/>
                  <a:gd name="T30" fmla="*/ 0 w 280"/>
                  <a:gd name="T31" fmla="*/ 101 h 279"/>
                  <a:gd name="T32" fmla="*/ 27 w 280"/>
                  <a:gd name="T33" fmla="*/ 128 h 279"/>
                  <a:gd name="T34" fmla="*/ 16 w 280"/>
                  <a:gd name="T35" fmla="*/ 138 h 279"/>
                  <a:gd name="T36" fmla="*/ 19 w 280"/>
                  <a:gd name="T37" fmla="*/ 141 h 279"/>
                  <a:gd name="T38" fmla="*/ 19 w 280"/>
                  <a:gd name="T39" fmla="*/ 141 h 279"/>
                  <a:gd name="T40" fmla="*/ 25 w 280"/>
                  <a:gd name="T41" fmla="*/ 148 h 279"/>
                  <a:gd name="T42" fmla="*/ 30 w 280"/>
                  <a:gd name="T43" fmla="*/ 152 h 279"/>
                  <a:gd name="T44" fmla="*/ 32 w 280"/>
                  <a:gd name="T45" fmla="*/ 155 h 279"/>
                  <a:gd name="T46" fmla="*/ 32 w 280"/>
                  <a:gd name="T47" fmla="*/ 155 h 279"/>
                  <a:gd name="T48" fmla="*/ 36 w 280"/>
                  <a:gd name="T49" fmla="*/ 158 h 279"/>
                  <a:gd name="T50" fmla="*/ 156 w 280"/>
                  <a:gd name="T51" fmla="*/ 279 h 279"/>
                  <a:gd name="T52" fmla="*/ 157 w 280"/>
                  <a:gd name="T53" fmla="*/ 279 h 279"/>
                  <a:gd name="T54" fmla="*/ 202 w 280"/>
                  <a:gd name="T55" fmla="*/ 279 h 279"/>
                  <a:gd name="T56" fmla="*/ 280 w 280"/>
                  <a:gd name="T57" fmla="*/ 201 h 279"/>
                  <a:gd name="T58" fmla="*/ 280 w 280"/>
                  <a:gd name="T59" fmla="*/ 154 h 279"/>
                  <a:gd name="T60" fmla="*/ 159 w 280"/>
                  <a:gd name="T61" fmla="*/ 35 h 279"/>
                  <a:gd name="T62" fmla="*/ 152 w 280"/>
                  <a:gd name="T63" fmla="*/ 28 h 279"/>
                  <a:gd name="T64" fmla="*/ 149 w 280"/>
                  <a:gd name="T65" fmla="*/ 25 h 279"/>
                  <a:gd name="T66" fmla="*/ 141 w 280"/>
                  <a:gd name="T67" fmla="*/ 17 h 279"/>
                  <a:gd name="T68" fmla="*/ 139 w 280"/>
                  <a:gd name="T69" fmla="*/ 15 h 279"/>
                  <a:gd name="T70" fmla="*/ 129 w 280"/>
                  <a:gd name="T71" fmla="*/ 26 h 279"/>
                  <a:gd name="T72" fmla="*/ 101 w 280"/>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 h="279">
                    <a:moveTo>
                      <a:pt x="101" y="0"/>
                    </a:moveTo>
                    <a:cubicBezTo>
                      <a:pt x="74" y="0"/>
                      <a:pt x="74" y="0"/>
                      <a:pt x="74" y="0"/>
                    </a:cubicBezTo>
                    <a:cubicBezTo>
                      <a:pt x="74" y="17"/>
                      <a:pt x="74" y="17"/>
                      <a:pt x="74" y="17"/>
                    </a:cubicBezTo>
                    <a:cubicBezTo>
                      <a:pt x="64" y="19"/>
                      <a:pt x="56" y="22"/>
                      <a:pt x="48" y="28"/>
                    </a:cubicBezTo>
                    <a:cubicBezTo>
                      <a:pt x="45" y="25"/>
                      <a:pt x="45" y="25"/>
                      <a:pt x="45" y="25"/>
                    </a:cubicBezTo>
                    <a:cubicBezTo>
                      <a:pt x="39" y="19"/>
                      <a:pt x="39" y="19"/>
                      <a:pt x="39" y="19"/>
                    </a:cubicBezTo>
                    <a:cubicBezTo>
                      <a:pt x="38" y="18"/>
                      <a:pt x="38" y="18"/>
                      <a:pt x="38" y="18"/>
                    </a:cubicBezTo>
                    <a:cubicBezTo>
                      <a:pt x="37" y="17"/>
                      <a:pt x="37" y="17"/>
                      <a:pt x="37" y="17"/>
                    </a:cubicBezTo>
                    <a:cubicBezTo>
                      <a:pt x="37" y="17"/>
                      <a:pt x="37" y="17"/>
                      <a:pt x="37" y="17"/>
                    </a:cubicBezTo>
                    <a:cubicBezTo>
                      <a:pt x="36" y="15"/>
                      <a:pt x="36" y="15"/>
                      <a:pt x="36" y="15"/>
                    </a:cubicBezTo>
                    <a:cubicBezTo>
                      <a:pt x="16" y="35"/>
                      <a:pt x="16" y="35"/>
                      <a:pt x="16" y="35"/>
                    </a:cubicBezTo>
                    <a:cubicBezTo>
                      <a:pt x="17" y="36"/>
                      <a:pt x="17" y="36"/>
                      <a:pt x="17" y="36"/>
                    </a:cubicBezTo>
                    <a:cubicBezTo>
                      <a:pt x="28" y="47"/>
                      <a:pt x="28" y="47"/>
                      <a:pt x="28" y="47"/>
                    </a:cubicBezTo>
                    <a:cubicBezTo>
                      <a:pt x="23" y="55"/>
                      <a:pt x="20" y="63"/>
                      <a:pt x="18" y="73"/>
                    </a:cubicBezTo>
                    <a:cubicBezTo>
                      <a:pt x="0" y="73"/>
                      <a:pt x="0" y="73"/>
                      <a:pt x="0" y="73"/>
                    </a:cubicBezTo>
                    <a:cubicBezTo>
                      <a:pt x="0" y="101"/>
                      <a:pt x="0" y="101"/>
                      <a:pt x="0" y="101"/>
                    </a:cubicBezTo>
                    <a:cubicBezTo>
                      <a:pt x="27" y="128"/>
                      <a:pt x="27" y="128"/>
                      <a:pt x="27" y="128"/>
                    </a:cubicBezTo>
                    <a:cubicBezTo>
                      <a:pt x="16" y="138"/>
                      <a:pt x="16" y="138"/>
                      <a:pt x="16" y="138"/>
                    </a:cubicBezTo>
                    <a:cubicBezTo>
                      <a:pt x="19" y="141"/>
                      <a:pt x="19" y="141"/>
                      <a:pt x="19" y="141"/>
                    </a:cubicBezTo>
                    <a:cubicBezTo>
                      <a:pt x="19" y="141"/>
                      <a:pt x="19" y="141"/>
                      <a:pt x="19" y="141"/>
                    </a:cubicBezTo>
                    <a:cubicBezTo>
                      <a:pt x="25" y="148"/>
                      <a:pt x="25" y="148"/>
                      <a:pt x="25" y="148"/>
                    </a:cubicBezTo>
                    <a:cubicBezTo>
                      <a:pt x="30" y="152"/>
                      <a:pt x="30" y="152"/>
                      <a:pt x="30" y="152"/>
                    </a:cubicBezTo>
                    <a:cubicBezTo>
                      <a:pt x="32" y="155"/>
                      <a:pt x="32" y="155"/>
                      <a:pt x="32" y="155"/>
                    </a:cubicBezTo>
                    <a:cubicBezTo>
                      <a:pt x="32" y="155"/>
                      <a:pt x="32" y="155"/>
                      <a:pt x="32" y="155"/>
                    </a:cubicBezTo>
                    <a:cubicBezTo>
                      <a:pt x="36" y="158"/>
                      <a:pt x="36" y="158"/>
                      <a:pt x="36" y="158"/>
                    </a:cubicBezTo>
                    <a:cubicBezTo>
                      <a:pt x="156" y="279"/>
                      <a:pt x="156" y="279"/>
                      <a:pt x="156" y="279"/>
                    </a:cubicBezTo>
                    <a:cubicBezTo>
                      <a:pt x="157" y="279"/>
                      <a:pt x="157" y="279"/>
                      <a:pt x="157" y="279"/>
                    </a:cubicBezTo>
                    <a:cubicBezTo>
                      <a:pt x="202" y="279"/>
                      <a:pt x="202" y="279"/>
                      <a:pt x="202" y="279"/>
                    </a:cubicBezTo>
                    <a:cubicBezTo>
                      <a:pt x="245" y="279"/>
                      <a:pt x="280" y="244"/>
                      <a:pt x="280" y="201"/>
                    </a:cubicBezTo>
                    <a:cubicBezTo>
                      <a:pt x="280" y="154"/>
                      <a:pt x="280" y="154"/>
                      <a:pt x="280" y="154"/>
                    </a:cubicBezTo>
                    <a:cubicBezTo>
                      <a:pt x="159" y="35"/>
                      <a:pt x="159" y="35"/>
                      <a:pt x="159" y="35"/>
                    </a:cubicBezTo>
                    <a:cubicBezTo>
                      <a:pt x="152" y="28"/>
                      <a:pt x="152" y="28"/>
                      <a:pt x="152" y="28"/>
                    </a:cubicBezTo>
                    <a:cubicBezTo>
                      <a:pt x="149" y="25"/>
                      <a:pt x="149" y="25"/>
                      <a:pt x="149" y="25"/>
                    </a:cubicBezTo>
                    <a:cubicBezTo>
                      <a:pt x="141" y="17"/>
                      <a:pt x="141" y="17"/>
                      <a:pt x="141" y="17"/>
                    </a:cubicBezTo>
                    <a:cubicBezTo>
                      <a:pt x="139" y="15"/>
                      <a:pt x="139" y="15"/>
                      <a:pt x="139" y="15"/>
                    </a:cubicBezTo>
                    <a:cubicBezTo>
                      <a:pt x="129" y="26"/>
                      <a:pt x="129" y="26"/>
                      <a:pt x="129" y="26"/>
                    </a:cubicBezTo>
                    <a:cubicBezTo>
                      <a:pt x="101" y="0"/>
                      <a:pt x="101" y="0"/>
                      <a:pt x="101"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299" name="Freeform 34"/>
              <p:cNvSpPr>
                <a:spLocks noEditPoints="1"/>
              </p:cNvSpPr>
              <p:nvPr/>
            </p:nvSpPr>
            <p:spPr bwMode="auto">
              <a:xfrm>
                <a:off x="5730876" y="4835525"/>
                <a:ext cx="657225" cy="652463"/>
              </a:xfrm>
              <a:custGeom>
                <a:avLst/>
                <a:gdLst>
                  <a:gd name="T0" fmla="*/ 175 w 175"/>
                  <a:gd name="T1" fmla="*/ 101 h 174"/>
                  <a:gd name="T2" fmla="*/ 175 w 175"/>
                  <a:gd name="T3" fmla="*/ 73 h 174"/>
                  <a:gd name="T4" fmla="*/ 157 w 175"/>
                  <a:gd name="T5" fmla="*/ 73 h 174"/>
                  <a:gd name="T6" fmla="*/ 147 w 175"/>
                  <a:gd name="T7" fmla="*/ 47 h 174"/>
                  <a:gd name="T8" fmla="*/ 159 w 175"/>
                  <a:gd name="T9" fmla="*/ 35 h 174"/>
                  <a:gd name="T10" fmla="*/ 139 w 175"/>
                  <a:gd name="T11" fmla="*/ 15 h 174"/>
                  <a:gd name="T12" fmla="*/ 127 w 175"/>
                  <a:gd name="T13" fmla="*/ 28 h 174"/>
                  <a:gd name="T14" fmla="*/ 101 w 175"/>
                  <a:gd name="T15" fmla="*/ 17 h 174"/>
                  <a:gd name="T16" fmla="*/ 101 w 175"/>
                  <a:gd name="T17" fmla="*/ 0 h 174"/>
                  <a:gd name="T18" fmla="*/ 74 w 175"/>
                  <a:gd name="T19" fmla="*/ 0 h 174"/>
                  <a:gd name="T20" fmla="*/ 74 w 175"/>
                  <a:gd name="T21" fmla="*/ 17 h 174"/>
                  <a:gd name="T22" fmla="*/ 48 w 175"/>
                  <a:gd name="T23" fmla="*/ 28 h 174"/>
                  <a:gd name="T24" fmla="*/ 36 w 175"/>
                  <a:gd name="T25" fmla="*/ 15 h 174"/>
                  <a:gd name="T26" fmla="*/ 16 w 175"/>
                  <a:gd name="T27" fmla="*/ 35 h 174"/>
                  <a:gd name="T28" fmla="*/ 28 w 175"/>
                  <a:gd name="T29" fmla="*/ 47 h 174"/>
                  <a:gd name="T30" fmla="*/ 18 w 175"/>
                  <a:gd name="T31" fmla="*/ 73 h 174"/>
                  <a:gd name="T32" fmla="*/ 0 w 175"/>
                  <a:gd name="T33" fmla="*/ 73 h 174"/>
                  <a:gd name="T34" fmla="*/ 0 w 175"/>
                  <a:gd name="T35" fmla="*/ 101 h 174"/>
                  <a:gd name="T36" fmla="*/ 18 w 175"/>
                  <a:gd name="T37" fmla="*/ 101 h 174"/>
                  <a:gd name="T38" fmla="*/ 28 w 175"/>
                  <a:gd name="T39" fmla="*/ 126 h 174"/>
                  <a:gd name="T40" fmla="*/ 16 w 175"/>
                  <a:gd name="T41" fmla="*/ 138 h 174"/>
                  <a:gd name="T42" fmla="*/ 36 w 175"/>
                  <a:gd name="T43" fmla="*/ 158 h 174"/>
                  <a:gd name="T44" fmla="*/ 48 w 175"/>
                  <a:gd name="T45" fmla="*/ 146 h 174"/>
                  <a:gd name="T46" fmla="*/ 74 w 175"/>
                  <a:gd name="T47" fmla="*/ 156 h 174"/>
                  <a:gd name="T48" fmla="*/ 74 w 175"/>
                  <a:gd name="T49" fmla="*/ 174 h 174"/>
                  <a:gd name="T50" fmla="*/ 101 w 175"/>
                  <a:gd name="T51" fmla="*/ 174 h 174"/>
                  <a:gd name="T52" fmla="*/ 101 w 175"/>
                  <a:gd name="T53" fmla="*/ 156 h 174"/>
                  <a:gd name="T54" fmla="*/ 127 w 175"/>
                  <a:gd name="T55" fmla="*/ 146 h 174"/>
                  <a:gd name="T56" fmla="*/ 139 w 175"/>
                  <a:gd name="T57" fmla="*/ 158 h 174"/>
                  <a:gd name="T58" fmla="*/ 159 w 175"/>
                  <a:gd name="T59" fmla="*/ 138 h 174"/>
                  <a:gd name="T60" fmla="*/ 147 w 175"/>
                  <a:gd name="T61" fmla="*/ 126 h 174"/>
                  <a:gd name="T62" fmla="*/ 157 w 175"/>
                  <a:gd name="T63" fmla="*/ 101 h 174"/>
                  <a:gd name="T64" fmla="*/ 175 w 175"/>
                  <a:gd name="T65" fmla="*/ 101 h 174"/>
                  <a:gd name="T66" fmla="*/ 88 w 175"/>
                  <a:gd name="T67" fmla="*/ 127 h 174"/>
                  <a:gd name="T68" fmla="*/ 48 w 175"/>
                  <a:gd name="T69" fmla="*/ 87 h 174"/>
                  <a:gd name="T70" fmla="*/ 88 w 175"/>
                  <a:gd name="T71" fmla="*/ 47 h 174"/>
                  <a:gd name="T72" fmla="*/ 127 w 175"/>
                  <a:gd name="T73" fmla="*/ 87 h 174"/>
                  <a:gd name="T74" fmla="*/ 88 w 175"/>
                  <a:gd name="T75"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4">
                    <a:moveTo>
                      <a:pt x="175" y="101"/>
                    </a:moveTo>
                    <a:cubicBezTo>
                      <a:pt x="175" y="73"/>
                      <a:pt x="175" y="73"/>
                      <a:pt x="175" y="73"/>
                    </a:cubicBezTo>
                    <a:cubicBezTo>
                      <a:pt x="157" y="73"/>
                      <a:pt x="157" y="73"/>
                      <a:pt x="157" y="73"/>
                    </a:cubicBezTo>
                    <a:cubicBezTo>
                      <a:pt x="155" y="63"/>
                      <a:pt x="152" y="55"/>
                      <a:pt x="147" y="47"/>
                    </a:cubicBezTo>
                    <a:cubicBezTo>
                      <a:pt x="159" y="35"/>
                      <a:pt x="159" y="35"/>
                      <a:pt x="159" y="35"/>
                    </a:cubicBezTo>
                    <a:cubicBezTo>
                      <a:pt x="139" y="15"/>
                      <a:pt x="139" y="15"/>
                      <a:pt x="139" y="15"/>
                    </a:cubicBezTo>
                    <a:cubicBezTo>
                      <a:pt x="127" y="28"/>
                      <a:pt x="127" y="28"/>
                      <a:pt x="127" y="28"/>
                    </a:cubicBezTo>
                    <a:cubicBezTo>
                      <a:pt x="119" y="22"/>
                      <a:pt x="111" y="19"/>
                      <a:pt x="101" y="17"/>
                    </a:cubicBezTo>
                    <a:cubicBezTo>
                      <a:pt x="101" y="0"/>
                      <a:pt x="101" y="0"/>
                      <a:pt x="101" y="0"/>
                    </a:cubicBezTo>
                    <a:cubicBezTo>
                      <a:pt x="74" y="0"/>
                      <a:pt x="74" y="0"/>
                      <a:pt x="74" y="0"/>
                    </a:cubicBezTo>
                    <a:cubicBezTo>
                      <a:pt x="74" y="17"/>
                      <a:pt x="74" y="17"/>
                      <a:pt x="74" y="17"/>
                    </a:cubicBezTo>
                    <a:cubicBezTo>
                      <a:pt x="64" y="19"/>
                      <a:pt x="56" y="22"/>
                      <a:pt x="48" y="28"/>
                    </a:cubicBezTo>
                    <a:cubicBezTo>
                      <a:pt x="36" y="15"/>
                      <a:pt x="36" y="15"/>
                      <a:pt x="36" y="15"/>
                    </a:cubicBezTo>
                    <a:cubicBezTo>
                      <a:pt x="16" y="35"/>
                      <a:pt x="16" y="35"/>
                      <a:pt x="16" y="35"/>
                    </a:cubicBezTo>
                    <a:cubicBezTo>
                      <a:pt x="28" y="47"/>
                      <a:pt x="28" y="47"/>
                      <a:pt x="28" y="47"/>
                    </a:cubicBezTo>
                    <a:cubicBezTo>
                      <a:pt x="23" y="55"/>
                      <a:pt x="20" y="63"/>
                      <a:pt x="18" y="73"/>
                    </a:cubicBezTo>
                    <a:cubicBezTo>
                      <a:pt x="0" y="73"/>
                      <a:pt x="0" y="73"/>
                      <a:pt x="0" y="73"/>
                    </a:cubicBezTo>
                    <a:cubicBezTo>
                      <a:pt x="0" y="101"/>
                      <a:pt x="0" y="101"/>
                      <a:pt x="0" y="101"/>
                    </a:cubicBezTo>
                    <a:cubicBezTo>
                      <a:pt x="18" y="101"/>
                      <a:pt x="18" y="101"/>
                      <a:pt x="18" y="101"/>
                    </a:cubicBezTo>
                    <a:cubicBezTo>
                      <a:pt x="20" y="110"/>
                      <a:pt x="23" y="119"/>
                      <a:pt x="28" y="126"/>
                    </a:cubicBezTo>
                    <a:cubicBezTo>
                      <a:pt x="16" y="138"/>
                      <a:pt x="16" y="138"/>
                      <a:pt x="16" y="138"/>
                    </a:cubicBezTo>
                    <a:cubicBezTo>
                      <a:pt x="36" y="158"/>
                      <a:pt x="36" y="158"/>
                      <a:pt x="36" y="158"/>
                    </a:cubicBezTo>
                    <a:cubicBezTo>
                      <a:pt x="48" y="146"/>
                      <a:pt x="48" y="146"/>
                      <a:pt x="48" y="146"/>
                    </a:cubicBezTo>
                    <a:cubicBezTo>
                      <a:pt x="56" y="151"/>
                      <a:pt x="64" y="155"/>
                      <a:pt x="74" y="156"/>
                    </a:cubicBezTo>
                    <a:cubicBezTo>
                      <a:pt x="74" y="174"/>
                      <a:pt x="74" y="174"/>
                      <a:pt x="74" y="174"/>
                    </a:cubicBezTo>
                    <a:cubicBezTo>
                      <a:pt x="101" y="174"/>
                      <a:pt x="101" y="174"/>
                      <a:pt x="101" y="174"/>
                    </a:cubicBezTo>
                    <a:cubicBezTo>
                      <a:pt x="101" y="156"/>
                      <a:pt x="101" y="156"/>
                      <a:pt x="101" y="156"/>
                    </a:cubicBezTo>
                    <a:cubicBezTo>
                      <a:pt x="111" y="155"/>
                      <a:pt x="119" y="151"/>
                      <a:pt x="127" y="146"/>
                    </a:cubicBezTo>
                    <a:cubicBezTo>
                      <a:pt x="139" y="158"/>
                      <a:pt x="139" y="158"/>
                      <a:pt x="139" y="158"/>
                    </a:cubicBezTo>
                    <a:cubicBezTo>
                      <a:pt x="159" y="138"/>
                      <a:pt x="159" y="138"/>
                      <a:pt x="159" y="138"/>
                    </a:cubicBezTo>
                    <a:cubicBezTo>
                      <a:pt x="147" y="126"/>
                      <a:pt x="147" y="126"/>
                      <a:pt x="147" y="126"/>
                    </a:cubicBezTo>
                    <a:cubicBezTo>
                      <a:pt x="152" y="119"/>
                      <a:pt x="155" y="110"/>
                      <a:pt x="157" y="101"/>
                    </a:cubicBezTo>
                    <a:lnTo>
                      <a:pt x="175" y="101"/>
                    </a:lnTo>
                    <a:close/>
                    <a:moveTo>
                      <a:pt x="88" y="127"/>
                    </a:moveTo>
                    <a:cubicBezTo>
                      <a:pt x="65" y="127"/>
                      <a:pt x="48" y="109"/>
                      <a:pt x="48" y="87"/>
                    </a:cubicBezTo>
                    <a:cubicBezTo>
                      <a:pt x="48" y="65"/>
                      <a:pt x="65" y="47"/>
                      <a:pt x="88" y="47"/>
                    </a:cubicBezTo>
                    <a:cubicBezTo>
                      <a:pt x="110" y="47"/>
                      <a:pt x="127" y="65"/>
                      <a:pt x="127" y="87"/>
                    </a:cubicBezTo>
                    <a:cubicBezTo>
                      <a:pt x="127" y="109"/>
                      <a:pt x="110" y="127"/>
                      <a:pt x="88"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30" name="Group 329"/>
            <p:cNvGrpSpPr/>
            <p:nvPr/>
          </p:nvGrpSpPr>
          <p:grpSpPr>
            <a:xfrm>
              <a:off x="3499703" y="2425376"/>
              <a:ext cx="1069025" cy="1067861"/>
              <a:chOff x="7091363" y="2654300"/>
              <a:chExt cx="1457325" cy="1455738"/>
            </a:xfrm>
          </p:grpSpPr>
          <p:sp>
            <p:nvSpPr>
              <p:cNvPr id="300" name="Freeform 35"/>
              <p:cNvSpPr>
                <a:spLocks/>
              </p:cNvSpPr>
              <p:nvPr/>
            </p:nvSpPr>
            <p:spPr bwMode="auto">
              <a:xfrm>
                <a:off x="7091363" y="2654300"/>
                <a:ext cx="1457325" cy="1455738"/>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1" name="Freeform 36"/>
              <p:cNvSpPr>
                <a:spLocks/>
              </p:cNvSpPr>
              <p:nvPr/>
            </p:nvSpPr>
            <p:spPr bwMode="auto">
              <a:xfrm>
                <a:off x="7361238" y="3097212"/>
                <a:ext cx="1187450" cy="1012825"/>
              </a:xfrm>
              <a:custGeom>
                <a:avLst/>
                <a:gdLst>
                  <a:gd name="T0" fmla="*/ 145 w 316"/>
                  <a:gd name="T1" fmla="*/ 0 h 270"/>
                  <a:gd name="T2" fmla="*/ 101 w 316"/>
                  <a:gd name="T3" fmla="*/ 24 h 270"/>
                  <a:gd name="T4" fmla="*/ 85 w 316"/>
                  <a:gd name="T5" fmla="*/ 21 h 270"/>
                  <a:gd name="T6" fmla="*/ 43 w 316"/>
                  <a:gd name="T7" fmla="*/ 54 h 270"/>
                  <a:gd name="T8" fmla="*/ 2 w 316"/>
                  <a:gd name="T9" fmla="*/ 90 h 270"/>
                  <a:gd name="T10" fmla="*/ 14 w 316"/>
                  <a:gd name="T11" fmla="*/ 126 h 270"/>
                  <a:gd name="T12" fmla="*/ 14 w 316"/>
                  <a:gd name="T13" fmla="*/ 126 h 270"/>
                  <a:gd name="T14" fmla="*/ 152 w 316"/>
                  <a:gd name="T15" fmla="*/ 270 h 270"/>
                  <a:gd name="T16" fmla="*/ 158 w 316"/>
                  <a:gd name="T17" fmla="*/ 270 h 270"/>
                  <a:gd name="T18" fmla="*/ 158 w 316"/>
                  <a:gd name="T19" fmla="*/ 270 h 270"/>
                  <a:gd name="T20" fmla="*/ 238 w 316"/>
                  <a:gd name="T21" fmla="*/ 270 h 270"/>
                  <a:gd name="T22" fmla="*/ 316 w 316"/>
                  <a:gd name="T23" fmla="*/ 192 h 270"/>
                  <a:gd name="T24" fmla="*/ 316 w 316"/>
                  <a:gd name="T25" fmla="*/ 144 h 270"/>
                  <a:gd name="T26" fmla="*/ 181 w 316"/>
                  <a:gd name="T27" fmla="*/ 14 h 270"/>
                  <a:gd name="T28" fmla="*/ 181 w 316"/>
                  <a:gd name="T29" fmla="*/ 14 h 270"/>
                  <a:gd name="T30" fmla="*/ 145 w 316"/>
                  <a:gd name="T3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270">
                    <a:moveTo>
                      <a:pt x="145" y="0"/>
                    </a:moveTo>
                    <a:cubicBezTo>
                      <a:pt x="127" y="0"/>
                      <a:pt x="110" y="9"/>
                      <a:pt x="101" y="24"/>
                    </a:cubicBezTo>
                    <a:cubicBezTo>
                      <a:pt x="96" y="22"/>
                      <a:pt x="90" y="21"/>
                      <a:pt x="85" y="21"/>
                    </a:cubicBezTo>
                    <a:cubicBezTo>
                      <a:pt x="64" y="21"/>
                      <a:pt x="48" y="35"/>
                      <a:pt x="43" y="54"/>
                    </a:cubicBezTo>
                    <a:cubicBezTo>
                      <a:pt x="23" y="54"/>
                      <a:pt x="5" y="69"/>
                      <a:pt x="2" y="90"/>
                    </a:cubicBezTo>
                    <a:cubicBezTo>
                      <a:pt x="0" y="104"/>
                      <a:pt x="5" y="117"/>
                      <a:pt x="14" y="126"/>
                    </a:cubicBezTo>
                    <a:cubicBezTo>
                      <a:pt x="14" y="126"/>
                      <a:pt x="14" y="126"/>
                      <a:pt x="14" y="126"/>
                    </a:cubicBezTo>
                    <a:cubicBezTo>
                      <a:pt x="152" y="270"/>
                      <a:pt x="152" y="270"/>
                      <a:pt x="152" y="270"/>
                    </a:cubicBezTo>
                    <a:cubicBezTo>
                      <a:pt x="158" y="270"/>
                      <a:pt x="158" y="270"/>
                      <a:pt x="158" y="270"/>
                    </a:cubicBezTo>
                    <a:cubicBezTo>
                      <a:pt x="158" y="270"/>
                      <a:pt x="158" y="270"/>
                      <a:pt x="158" y="270"/>
                    </a:cubicBezTo>
                    <a:cubicBezTo>
                      <a:pt x="238" y="270"/>
                      <a:pt x="238" y="270"/>
                      <a:pt x="238" y="270"/>
                    </a:cubicBezTo>
                    <a:cubicBezTo>
                      <a:pt x="281" y="270"/>
                      <a:pt x="316" y="235"/>
                      <a:pt x="316" y="192"/>
                    </a:cubicBezTo>
                    <a:cubicBezTo>
                      <a:pt x="316" y="144"/>
                      <a:pt x="316" y="144"/>
                      <a:pt x="316" y="144"/>
                    </a:cubicBezTo>
                    <a:cubicBezTo>
                      <a:pt x="181" y="14"/>
                      <a:pt x="181" y="14"/>
                      <a:pt x="181" y="14"/>
                    </a:cubicBezTo>
                    <a:cubicBezTo>
                      <a:pt x="181" y="14"/>
                      <a:pt x="181" y="14"/>
                      <a:pt x="181" y="14"/>
                    </a:cubicBezTo>
                    <a:cubicBezTo>
                      <a:pt x="171" y="5"/>
                      <a:pt x="159" y="0"/>
                      <a:pt x="145" y="0"/>
                    </a:cubicBezTo>
                  </a:path>
                </a:pathLst>
              </a:custGeom>
              <a:solidFill>
                <a:srgbClr val="95A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2" name="Freeform 37"/>
              <p:cNvSpPr>
                <a:spLocks/>
              </p:cNvSpPr>
              <p:nvPr/>
            </p:nvSpPr>
            <p:spPr bwMode="auto">
              <a:xfrm>
                <a:off x="7358063" y="3097212"/>
                <a:ext cx="915988" cy="517525"/>
              </a:xfrm>
              <a:custGeom>
                <a:avLst/>
                <a:gdLst>
                  <a:gd name="T0" fmla="*/ 202 w 244"/>
                  <a:gd name="T1" fmla="*/ 53 h 138"/>
                  <a:gd name="T2" fmla="*/ 199 w 244"/>
                  <a:gd name="T3" fmla="*/ 54 h 138"/>
                  <a:gd name="T4" fmla="*/ 199 w 244"/>
                  <a:gd name="T5" fmla="*/ 53 h 138"/>
                  <a:gd name="T6" fmla="*/ 146 w 244"/>
                  <a:gd name="T7" fmla="*/ 0 h 138"/>
                  <a:gd name="T8" fmla="*/ 102 w 244"/>
                  <a:gd name="T9" fmla="*/ 24 h 138"/>
                  <a:gd name="T10" fmla="*/ 86 w 244"/>
                  <a:gd name="T11" fmla="*/ 21 h 138"/>
                  <a:gd name="T12" fmla="*/ 44 w 244"/>
                  <a:gd name="T13" fmla="*/ 54 h 138"/>
                  <a:gd name="T14" fmla="*/ 3 w 244"/>
                  <a:gd name="T15" fmla="*/ 90 h 138"/>
                  <a:gd name="T16" fmla="*/ 39 w 244"/>
                  <a:gd name="T17" fmla="*/ 138 h 138"/>
                  <a:gd name="T18" fmla="*/ 41 w 244"/>
                  <a:gd name="T19" fmla="*/ 138 h 138"/>
                  <a:gd name="T20" fmla="*/ 41 w 244"/>
                  <a:gd name="T21" fmla="*/ 138 h 138"/>
                  <a:gd name="T22" fmla="*/ 202 w 244"/>
                  <a:gd name="T23" fmla="*/ 138 h 138"/>
                  <a:gd name="T24" fmla="*/ 202 w 244"/>
                  <a:gd name="T25" fmla="*/ 138 h 138"/>
                  <a:gd name="T26" fmla="*/ 244 w 244"/>
                  <a:gd name="T27" fmla="*/ 96 h 138"/>
                  <a:gd name="T28" fmla="*/ 202 w 244"/>
                  <a:gd name="T29"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138">
                    <a:moveTo>
                      <a:pt x="202" y="53"/>
                    </a:moveTo>
                    <a:cubicBezTo>
                      <a:pt x="201" y="53"/>
                      <a:pt x="200" y="54"/>
                      <a:pt x="199" y="54"/>
                    </a:cubicBezTo>
                    <a:cubicBezTo>
                      <a:pt x="199" y="53"/>
                      <a:pt x="199" y="53"/>
                      <a:pt x="199" y="53"/>
                    </a:cubicBezTo>
                    <a:cubicBezTo>
                      <a:pt x="199" y="23"/>
                      <a:pt x="175" y="0"/>
                      <a:pt x="146" y="0"/>
                    </a:cubicBezTo>
                    <a:cubicBezTo>
                      <a:pt x="128" y="0"/>
                      <a:pt x="111" y="9"/>
                      <a:pt x="102" y="24"/>
                    </a:cubicBezTo>
                    <a:cubicBezTo>
                      <a:pt x="97" y="22"/>
                      <a:pt x="91" y="21"/>
                      <a:pt x="86" y="21"/>
                    </a:cubicBezTo>
                    <a:cubicBezTo>
                      <a:pt x="65" y="21"/>
                      <a:pt x="49" y="35"/>
                      <a:pt x="44" y="54"/>
                    </a:cubicBezTo>
                    <a:cubicBezTo>
                      <a:pt x="24" y="54"/>
                      <a:pt x="6" y="69"/>
                      <a:pt x="3" y="90"/>
                    </a:cubicBezTo>
                    <a:cubicBezTo>
                      <a:pt x="0" y="113"/>
                      <a:pt x="16" y="135"/>
                      <a:pt x="39" y="138"/>
                    </a:cubicBezTo>
                    <a:cubicBezTo>
                      <a:pt x="40" y="138"/>
                      <a:pt x="40" y="138"/>
                      <a:pt x="41" y="138"/>
                    </a:cubicBezTo>
                    <a:cubicBezTo>
                      <a:pt x="41" y="138"/>
                      <a:pt x="41" y="138"/>
                      <a:pt x="41" y="138"/>
                    </a:cubicBezTo>
                    <a:cubicBezTo>
                      <a:pt x="202" y="138"/>
                      <a:pt x="202" y="138"/>
                      <a:pt x="202" y="138"/>
                    </a:cubicBezTo>
                    <a:cubicBezTo>
                      <a:pt x="202" y="138"/>
                      <a:pt x="202" y="138"/>
                      <a:pt x="202" y="138"/>
                    </a:cubicBezTo>
                    <a:cubicBezTo>
                      <a:pt x="225" y="138"/>
                      <a:pt x="244" y="119"/>
                      <a:pt x="244" y="96"/>
                    </a:cubicBezTo>
                    <a:cubicBezTo>
                      <a:pt x="244" y="72"/>
                      <a:pt x="225" y="53"/>
                      <a:pt x="20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29" name="Group 328"/>
            <p:cNvGrpSpPr/>
            <p:nvPr/>
          </p:nvGrpSpPr>
          <p:grpSpPr>
            <a:xfrm>
              <a:off x="2253796" y="2424794"/>
              <a:ext cx="1067861" cy="1069026"/>
              <a:chOff x="8856663" y="881062"/>
              <a:chExt cx="1455738" cy="1457326"/>
            </a:xfrm>
          </p:grpSpPr>
          <p:sp>
            <p:nvSpPr>
              <p:cNvPr id="303" name="Freeform 38"/>
              <p:cNvSpPr>
                <a:spLocks/>
              </p:cNvSpPr>
              <p:nvPr/>
            </p:nvSpPr>
            <p:spPr bwMode="auto">
              <a:xfrm>
                <a:off x="8856663" y="881062"/>
                <a:ext cx="1455738"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4" name="Freeform 39"/>
              <p:cNvSpPr>
                <a:spLocks/>
              </p:cNvSpPr>
              <p:nvPr/>
            </p:nvSpPr>
            <p:spPr bwMode="auto">
              <a:xfrm>
                <a:off x="9205913" y="1282700"/>
                <a:ext cx="1106488" cy="1055688"/>
              </a:xfrm>
              <a:custGeom>
                <a:avLst/>
                <a:gdLst>
                  <a:gd name="T0" fmla="*/ 197 w 295"/>
                  <a:gd name="T1" fmla="*/ 0 h 281"/>
                  <a:gd name="T2" fmla="*/ 29 w 295"/>
                  <a:gd name="T3" fmla="*/ 0 h 281"/>
                  <a:gd name="T4" fmla="*/ 21 w 295"/>
                  <a:gd name="T5" fmla="*/ 8 h 281"/>
                  <a:gd name="T6" fmla="*/ 21 w 295"/>
                  <a:gd name="T7" fmla="*/ 40 h 281"/>
                  <a:gd name="T8" fmla="*/ 26 w 295"/>
                  <a:gd name="T9" fmla="*/ 45 h 281"/>
                  <a:gd name="T10" fmla="*/ 21 w 295"/>
                  <a:gd name="T11" fmla="*/ 45 h 281"/>
                  <a:gd name="T12" fmla="*/ 6 w 295"/>
                  <a:gd name="T13" fmla="*/ 45 h 281"/>
                  <a:gd name="T14" fmla="*/ 0 w 295"/>
                  <a:gd name="T15" fmla="*/ 51 h 281"/>
                  <a:gd name="T16" fmla="*/ 0 w 295"/>
                  <a:gd name="T17" fmla="*/ 53 h 281"/>
                  <a:gd name="T18" fmla="*/ 2 w 295"/>
                  <a:gd name="T19" fmla="*/ 57 h 281"/>
                  <a:gd name="T20" fmla="*/ 2 w 295"/>
                  <a:gd name="T21" fmla="*/ 57 h 281"/>
                  <a:gd name="T22" fmla="*/ 21 w 295"/>
                  <a:gd name="T23" fmla="*/ 76 h 281"/>
                  <a:gd name="T24" fmla="*/ 21 w 295"/>
                  <a:gd name="T25" fmla="*/ 80 h 281"/>
                  <a:gd name="T26" fmla="*/ 25 w 295"/>
                  <a:gd name="T27" fmla="*/ 86 h 281"/>
                  <a:gd name="T28" fmla="*/ 21 w 295"/>
                  <a:gd name="T29" fmla="*/ 86 h 281"/>
                  <a:gd name="T30" fmla="*/ 6 w 295"/>
                  <a:gd name="T31" fmla="*/ 86 h 281"/>
                  <a:gd name="T32" fmla="*/ 0 w 295"/>
                  <a:gd name="T33" fmla="*/ 91 h 281"/>
                  <a:gd name="T34" fmla="*/ 0 w 295"/>
                  <a:gd name="T35" fmla="*/ 93 h 281"/>
                  <a:gd name="T36" fmla="*/ 3 w 295"/>
                  <a:gd name="T37" fmla="*/ 98 h 281"/>
                  <a:gd name="T38" fmla="*/ 3 w 295"/>
                  <a:gd name="T39" fmla="*/ 98 h 281"/>
                  <a:gd name="T40" fmla="*/ 3 w 295"/>
                  <a:gd name="T41" fmla="*/ 98 h 281"/>
                  <a:gd name="T42" fmla="*/ 21 w 295"/>
                  <a:gd name="T43" fmla="*/ 116 h 281"/>
                  <a:gd name="T44" fmla="*/ 21 w 295"/>
                  <a:gd name="T45" fmla="*/ 120 h 281"/>
                  <a:gd name="T46" fmla="*/ 26 w 295"/>
                  <a:gd name="T47" fmla="*/ 126 h 281"/>
                  <a:gd name="T48" fmla="*/ 21 w 295"/>
                  <a:gd name="T49" fmla="*/ 126 h 281"/>
                  <a:gd name="T50" fmla="*/ 6 w 295"/>
                  <a:gd name="T51" fmla="*/ 126 h 281"/>
                  <a:gd name="T52" fmla="*/ 0 w 295"/>
                  <a:gd name="T53" fmla="*/ 131 h 281"/>
                  <a:gd name="T54" fmla="*/ 0 w 295"/>
                  <a:gd name="T55" fmla="*/ 134 h 281"/>
                  <a:gd name="T56" fmla="*/ 2 w 295"/>
                  <a:gd name="T57" fmla="*/ 137 h 281"/>
                  <a:gd name="T58" fmla="*/ 21 w 295"/>
                  <a:gd name="T59" fmla="*/ 158 h 281"/>
                  <a:gd name="T60" fmla="*/ 21 w 295"/>
                  <a:gd name="T61" fmla="*/ 172 h 281"/>
                  <a:gd name="T62" fmla="*/ 24 w 295"/>
                  <a:gd name="T63" fmla="*/ 178 h 281"/>
                  <a:gd name="T64" fmla="*/ 25 w 295"/>
                  <a:gd name="T65" fmla="*/ 180 h 281"/>
                  <a:gd name="T66" fmla="*/ 26 w 295"/>
                  <a:gd name="T67" fmla="*/ 181 h 281"/>
                  <a:gd name="T68" fmla="*/ 27 w 295"/>
                  <a:gd name="T69" fmla="*/ 182 h 281"/>
                  <a:gd name="T70" fmla="*/ 28 w 295"/>
                  <a:gd name="T71" fmla="*/ 183 h 281"/>
                  <a:gd name="T72" fmla="*/ 123 w 295"/>
                  <a:gd name="T73" fmla="*/ 281 h 281"/>
                  <a:gd name="T74" fmla="*/ 127 w 295"/>
                  <a:gd name="T75" fmla="*/ 281 h 281"/>
                  <a:gd name="T76" fmla="*/ 217 w 295"/>
                  <a:gd name="T77" fmla="*/ 281 h 281"/>
                  <a:gd name="T78" fmla="*/ 295 w 295"/>
                  <a:gd name="T79" fmla="*/ 203 h 281"/>
                  <a:gd name="T80" fmla="*/ 295 w 295"/>
                  <a:gd name="T81" fmla="*/ 90 h 281"/>
                  <a:gd name="T82" fmla="*/ 208 w 295"/>
                  <a:gd name="T83" fmla="*/ 8 h 281"/>
                  <a:gd name="T84" fmla="*/ 207 w 295"/>
                  <a:gd name="T85" fmla="*/ 7 h 281"/>
                  <a:gd name="T86" fmla="*/ 206 w 295"/>
                  <a:gd name="T87" fmla="*/ 6 h 281"/>
                  <a:gd name="T88" fmla="*/ 205 w 295"/>
                  <a:gd name="T89" fmla="*/ 5 h 281"/>
                  <a:gd name="T90" fmla="*/ 204 w 295"/>
                  <a:gd name="T91" fmla="*/ 4 h 281"/>
                  <a:gd name="T92" fmla="*/ 203 w 295"/>
                  <a:gd name="T93" fmla="*/ 3 h 281"/>
                  <a:gd name="T94" fmla="*/ 197 w 295"/>
                  <a:gd name="T9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81">
                    <a:moveTo>
                      <a:pt x="197" y="0"/>
                    </a:moveTo>
                    <a:cubicBezTo>
                      <a:pt x="29" y="0"/>
                      <a:pt x="29" y="0"/>
                      <a:pt x="29" y="0"/>
                    </a:cubicBezTo>
                    <a:cubicBezTo>
                      <a:pt x="24" y="0"/>
                      <a:pt x="21" y="4"/>
                      <a:pt x="21" y="8"/>
                    </a:cubicBezTo>
                    <a:cubicBezTo>
                      <a:pt x="21" y="40"/>
                      <a:pt x="21" y="40"/>
                      <a:pt x="21" y="40"/>
                    </a:cubicBezTo>
                    <a:cubicBezTo>
                      <a:pt x="26" y="45"/>
                      <a:pt x="26" y="45"/>
                      <a:pt x="26" y="45"/>
                    </a:cubicBezTo>
                    <a:cubicBezTo>
                      <a:pt x="21" y="45"/>
                      <a:pt x="21" y="45"/>
                      <a:pt x="21" y="45"/>
                    </a:cubicBezTo>
                    <a:cubicBezTo>
                      <a:pt x="6" y="45"/>
                      <a:pt x="6" y="45"/>
                      <a:pt x="6" y="45"/>
                    </a:cubicBezTo>
                    <a:cubicBezTo>
                      <a:pt x="3" y="45"/>
                      <a:pt x="0" y="48"/>
                      <a:pt x="0" y="51"/>
                    </a:cubicBezTo>
                    <a:cubicBezTo>
                      <a:pt x="0" y="53"/>
                      <a:pt x="0" y="53"/>
                      <a:pt x="0" y="53"/>
                    </a:cubicBezTo>
                    <a:cubicBezTo>
                      <a:pt x="0" y="55"/>
                      <a:pt x="1" y="56"/>
                      <a:pt x="2" y="57"/>
                    </a:cubicBezTo>
                    <a:cubicBezTo>
                      <a:pt x="2" y="57"/>
                      <a:pt x="2" y="57"/>
                      <a:pt x="2" y="57"/>
                    </a:cubicBezTo>
                    <a:cubicBezTo>
                      <a:pt x="21" y="76"/>
                      <a:pt x="21" y="76"/>
                      <a:pt x="21" y="76"/>
                    </a:cubicBezTo>
                    <a:cubicBezTo>
                      <a:pt x="21" y="80"/>
                      <a:pt x="21" y="80"/>
                      <a:pt x="21" y="80"/>
                    </a:cubicBezTo>
                    <a:cubicBezTo>
                      <a:pt x="25" y="86"/>
                      <a:pt x="25" y="86"/>
                      <a:pt x="25" y="86"/>
                    </a:cubicBezTo>
                    <a:cubicBezTo>
                      <a:pt x="21" y="86"/>
                      <a:pt x="21" y="86"/>
                      <a:pt x="21" y="86"/>
                    </a:cubicBezTo>
                    <a:cubicBezTo>
                      <a:pt x="6" y="86"/>
                      <a:pt x="6" y="86"/>
                      <a:pt x="6" y="86"/>
                    </a:cubicBezTo>
                    <a:cubicBezTo>
                      <a:pt x="3" y="86"/>
                      <a:pt x="0" y="88"/>
                      <a:pt x="0" y="91"/>
                    </a:cubicBezTo>
                    <a:cubicBezTo>
                      <a:pt x="0" y="93"/>
                      <a:pt x="0" y="93"/>
                      <a:pt x="0" y="93"/>
                    </a:cubicBezTo>
                    <a:cubicBezTo>
                      <a:pt x="0" y="95"/>
                      <a:pt x="1" y="97"/>
                      <a:pt x="3" y="98"/>
                    </a:cubicBezTo>
                    <a:cubicBezTo>
                      <a:pt x="3" y="98"/>
                      <a:pt x="3" y="98"/>
                      <a:pt x="3" y="98"/>
                    </a:cubicBezTo>
                    <a:cubicBezTo>
                      <a:pt x="3" y="98"/>
                      <a:pt x="3" y="98"/>
                      <a:pt x="3" y="98"/>
                    </a:cubicBezTo>
                    <a:cubicBezTo>
                      <a:pt x="21" y="116"/>
                      <a:pt x="21" y="116"/>
                      <a:pt x="21" y="116"/>
                    </a:cubicBezTo>
                    <a:cubicBezTo>
                      <a:pt x="21" y="120"/>
                      <a:pt x="21" y="120"/>
                      <a:pt x="21" y="120"/>
                    </a:cubicBezTo>
                    <a:cubicBezTo>
                      <a:pt x="26" y="126"/>
                      <a:pt x="26" y="126"/>
                      <a:pt x="26" y="126"/>
                    </a:cubicBezTo>
                    <a:cubicBezTo>
                      <a:pt x="21" y="126"/>
                      <a:pt x="21" y="126"/>
                      <a:pt x="21" y="126"/>
                    </a:cubicBezTo>
                    <a:cubicBezTo>
                      <a:pt x="6" y="126"/>
                      <a:pt x="6" y="126"/>
                      <a:pt x="6" y="126"/>
                    </a:cubicBezTo>
                    <a:cubicBezTo>
                      <a:pt x="3" y="126"/>
                      <a:pt x="0" y="128"/>
                      <a:pt x="0" y="131"/>
                    </a:cubicBezTo>
                    <a:cubicBezTo>
                      <a:pt x="0" y="134"/>
                      <a:pt x="0" y="134"/>
                      <a:pt x="0" y="134"/>
                    </a:cubicBezTo>
                    <a:cubicBezTo>
                      <a:pt x="0" y="135"/>
                      <a:pt x="1" y="136"/>
                      <a:pt x="2" y="137"/>
                    </a:cubicBezTo>
                    <a:cubicBezTo>
                      <a:pt x="21" y="158"/>
                      <a:pt x="21" y="158"/>
                      <a:pt x="21" y="158"/>
                    </a:cubicBezTo>
                    <a:cubicBezTo>
                      <a:pt x="21" y="172"/>
                      <a:pt x="21" y="172"/>
                      <a:pt x="21" y="172"/>
                    </a:cubicBezTo>
                    <a:cubicBezTo>
                      <a:pt x="21" y="175"/>
                      <a:pt x="22" y="177"/>
                      <a:pt x="24" y="178"/>
                    </a:cubicBezTo>
                    <a:cubicBezTo>
                      <a:pt x="24" y="179"/>
                      <a:pt x="24" y="179"/>
                      <a:pt x="25" y="180"/>
                    </a:cubicBezTo>
                    <a:cubicBezTo>
                      <a:pt x="25" y="180"/>
                      <a:pt x="26" y="180"/>
                      <a:pt x="26" y="181"/>
                    </a:cubicBezTo>
                    <a:cubicBezTo>
                      <a:pt x="26" y="181"/>
                      <a:pt x="27" y="181"/>
                      <a:pt x="27" y="182"/>
                    </a:cubicBezTo>
                    <a:cubicBezTo>
                      <a:pt x="28" y="183"/>
                      <a:pt x="28" y="183"/>
                      <a:pt x="28" y="183"/>
                    </a:cubicBezTo>
                    <a:cubicBezTo>
                      <a:pt x="123" y="281"/>
                      <a:pt x="123" y="281"/>
                      <a:pt x="123" y="281"/>
                    </a:cubicBezTo>
                    <a:cubicBezTo>
                      <a:pt x="127" y="281"/>
                      <a:pt x="127" y="281"/>
                      <a:pt x="127" y="281"/>
                    </a:cubicBezTo>
                    <a:cubicBezTo>
                      <a:pt x="217" y="281"/>
                      <a:pt x="217" y="281"/>
                      <a:pt x="217" y="281"/>
                    </a:cubicBezTo>
                    <a:cubicBezTo>
                      <a:pt x="260" y="281"/>
                      <a:pt x="295" y="246"/>
                      <a:pt x="295" y="203"/>
                    </a:cubicBezTo>
                    <a:cubicBezTo>
                      <a:pt x="295" y="90"/>
                      <a:pt x="295" y="90"/>
                      <a:pt x="295" y="90"/>
                    </a:cubicBezTo>
                    <a:cubicBezTo>
                      <a:pt x="208" y="8"/>
                      <a:pt x="208" y="8"/>
                      <a:pt x="208" y="8"/>
                    </a:cubicBezTo>
                    <a:cubicBezTo>
                      <a:pt x="207" y="7"/>
                      <a:pt x="207" y="7"/>
                      <a:pt x="207" y="7"/>
                    </a:cubicBezTo>
                    <a:cubicBezTo>
                      <a:pt x="207" y="7"/>
                      <a:pt x="207" y="7"/>
                      <a:pt x="206" y="6"/>
                    </a:cubicBezTo>
                    <a:cubicBezTo>
                      <a:pt x="206" y="6"/>
                      <a:pt x="206" y="6"/>
                      <a:pt x="205" y="5"/>
                    </a:cubicBezTo>
                    <a:cubicBezTo>
                      <a:pt x="205" y="5"/>
                      <a:pt x="204" y="4"/>
                      <a:pt x="204" y="4"/>
                    </a:cubicBezTo>
                    <a:cubicBezTo>
                      <a:pt x="204" y="4"/>
                      <a:pt x="203" y="3"/>
                      <a:pt x="203" y="3"/>
                    </a:cubicBezTo>
                    <a:cubicBezTo>
                      <a:pt x="201" y="1"/>
                      <a:pt x="199" y="0"/>
                      <a:pt x="197" y="0"/>
                    </a:cubicBezTo>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5" name="Freeform 40"/>
              <p:cNvSpPr>
                <a:spLocks noEditPoints="1"/>
              </p:cNvSpPr>
              <p:nvPr/>
            </p:nvSpPr>
            <p:spPr bwMode="auto">
              <a:xfrm>
                <a:off x="9283701" y="1282700"/>
                <a:ext cx="692150" cy="676275"/>
              </a:xfrm>
              <a:custGeom>
                <a:avLst/>
                <a:gdLst>
                  <a:gd name="T0" fmla="*/ 176 w 184"/>
                  <a:gd name="T1" fmla="*/ 0 h 180"/>
                  <a:gd name="T2" fmla="*/ 8 w 184"/>
                  <a:gd name="T3" fmla="*/ 0 h 180"/>
                  <a:gd name="T4" fmla="*/ 0 w 184"/>
                  <a:gd name="T5" fmla="*/ 8 h 180"/>
                  <a:gd name="T6" fmla="*/ 0 w 184"/>
                  <a:gd name="T7" fmla="*/ 40 h 180"/>
                  <a:gd name="T8" fmla="*/ 13 w 184"/>
                  <a:gd name="T9" fmla="*/ 40 h 180"/>
                  <a:gd name="T10" fmla="*/ 24 w 184"/>
                  <a:gd name="T11" fmla="*/ 51 h 180"/>
                  <a:gd name="T12" fmla="*/ 24 w 184"/>
                  <a:gd name="T13" fmla="*/ 53 h 180"/>
                  <a:gd name="T14" fmla="*/ 13 w 184"/>
                  <a:gd name="T15" fmla="*/ 64 h 180"/>
                  <a:gd name="T16" fmla="*/ 0 w 184"/>
                  <a:gd name="T17" fmla="*/ 64 h 180"/>
                  <a:gd name="T18" fmla="*/ 0 w 184"/>
                  <a:gd name="T19" fmla="*/ 80 h 180"/>
                  <a:gd name="T20" fmla="*/ 13 w 184"/>
                  <a:gd name="T21" fmla="*/ 80 h 180"/>
                  <a:gd name="T22" fmla="*/ 24 w 184"/>
                  <a:gd name="T23" fmla="*/ 91 h 180"/>
                  <a:gd name="T24" fmla="*/ 24 w 184"/>
                  <a:gd name="T25" fmla="*/ 93 h 180"/>
                  <a:gd name="T26" fmla="*/ 13 w 184"/>
                  <a:gd name="T27" fmla="*/ 104 h 180"/>
                  <a:gd name="T28" fmla="*/ 0 w 184"/>
                  <a:gd name="T29" fmla="*/ 104 h 180"/>
                  <a:gd name="T30" fmla="*/ 0 w 184"/>
                  <a:gd name="T31" fmla="*/ 120 h 180"/>
                  <a:gd name="T32" fmla="*/ 13 w 184"/>
                  <a:gd name="T33" fmla="*/ 120 h 180"/>
                  <a:gd name="T34" fmla="*/ 24 w 184"/>
                  <a:gd name="T35" fmla="*/ 131 h 180"/>
                  <a:gd name="T36" fmla="*/ 24 w 184"/>
                  <a:gd name="T37" fmla="*/ 134 h 180"/>
                  <a:gd name="T38" fmla="*/ 13 w 184"/>
                  <a:gd name="T39" fmla="*/ 145 h 180"/>
                  <a:gd name="T40" fmla="*/ 0 w 184"/>
                  <a:gd name="T41" fmla="*/ 145 h 180"/>
                  <a:gd name="T42" fmla="*/ 0 w 184"/>
                  <a:gd name="T43" fmla="*/ 172 h 180"/>
                  <a:gd name="T44" fmla="*/ 8 w 184"/>
                  <a:gd name="T45" fmla="*/ 180 h 180"/>
                  <a:gd name="T46" fmla="*/ 176 w 184"/>
                  <a:gd name="T47" fmla="*/ 180 h 180"/>
                  <a:gd name="T48" fmla="*/ 184 w 184"/>
                  <a:gd name="T49" fmla="*/ 172 h 180"/>
                  <a:gd name="T50" fmla="*/ 184 w 184"/>
                  <a:gd name="T51" fmla="*/ 8 h 180"/>
                  <a:gd name="T52" fmla="*/ 176 w 184"/>
                  <a:gd name="T53" fmla="*/ 0 h 180"/>
                  <a:gd name="T54" fmla="*/ 97 w 184"/>
                  <a:gd name="T55" fmla="*/ 19 h 180"/>
                  <a:gd name="T56" fmla="*/ 121 w 184"/>
                  <a:gd name="T57" fmla="*/ 43 h 180"/>
                  <a:gd name="T58" fmla="*/ 97 w 184"/>
                  <a:gd name="T59" fmla="*/ 67 h 180"/>
                  <a:gd name="T60" fmla="*/ 73 w 184"/>
                  <a:gd name="T61" fmla="*/ 43 h 180"/>
                  <a:gd name="T62" fmla="*/ 97 w 184"/>
                  <a:gd name="T63" fmla="*/ 19 h 180"/>
                  <a:gd name="T64" fmla="*/ 143 w 184"/>
                  <a:gd name="T65" fmla="*/ 137 h 180"/>
                  <a:gd name="T66" fmla="*/ 97 w 184"/>
                  <a:gd name="T67" fmla="*/ 161 h 180"/>
                  <a:gd name="T68" fmla="*/ 51 w 184"/>
                  <a:gd name="T69" fmla="*/ 137 h 180"/>
                  <a:gd name="T70" fmla="*/ 51 w 184"/>
                  <a:gd name="T71" fmla="*/ 134 h 180"/>
                  <a:gd name="T72" fmla="*/ 97 w 184"/>
                  <a:gd name="T73" fmla="*/ 70 h 180"/>
                  <a:gd name="T74" fmla="*/ 143 w 184"/>
                  <a:gd name="T75"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0">
                    <a:moveTo>
                      <a:pt x="176" y="0"/>
                    </a:moveTo>
                    <a:cubicBezTo>
                      <a:pt x="8" y="0"/>
                      <a:pt x="8" y="0"/>
                      <a:pt x="8" y="0"/>
                    </a:cubicBezTo>
                    <a:cubicBezTo>
                      <a:pt x="3" y="0"/>
                      <a:pt x="0" y="4"/>
                      <a:pt x="0" y="8"/>
                    </a:cubicBezTo>
                    <a:cubicBezTo>
                      <a:pt x="0" y="40"/>
                      <a:pt x="0" y="40"/>
                      <a:pt x="0" y="40"/>
                    </a:cubicBezTo>
                    <a:cubicBezTo>
                      <a:pt x="13" y="40"/>
                      <a:pt x="13" y="40"/>
                      <a:pt x="13" y="40"/>
                    </a:cubicBezTo>
                    <a:cubicBezTo>
                      <a:pt x="19" y="40"/>
                      <a:pt x="24" y="45"/>
                      <a:pt x="24" y="51"/>
                    </a:cubicBezTo>
                    <a:cubicBezTo>
                      <a:pt x="24" y="53"/>
                      <a:pt x="24" y="53"/>
                      <a:pt x="24" y="53"/>
                    </a:cubicBezTo>
                    <a:cubicBezTo>
                      <a:pt x="24" y="59"/>
                      <a:pt x="19" y="64"/>
                      <a:pt x="13" y="64"/>
                    </a:cubicBezTo>
                    <a:cubicBezTo>
                      <a:pt x="0" y="64"/>
                      <a:pt x="0" y="64"/>
                      <a:pt x="0" y="64"/>
                    </a:cubicBezTo>
                    <a:cubicBezTo>
                      <a:pt x="0" y="80"/>
                      <a:pt x="0" y="80"/>
                      <a:pt x="0" y="80"/>
                    </a:cubicBezTo>
                    <a:cubicBezTo>
                      <a:pt x="13" y="80"/>
                      <a:pt x="13" y="80"/>
                      <a:pt x="13" y="80"/>
                    </a:cubicBezTo>
                    <a:cubicBezTo>
                      <a:pt x="19" y="80"/>
                      <a:pt x="24" y="85"/>
                      <a:pt x="24" y="91"/>
                    </a:cubicBezTo>
                    <a:cubicBezTo>
                      <a:pt x="24" y="93"/>
                      <a:pt x="24" y="93"/>
                      <a:pt x="24" y="93"/>
                    </a:cubicBezTo>
                    <a:cubicBezTo>
                      <a:pt x="24" y="99"/>
                      <a:pt x="19" y="104"/>
                      <a:pt x="13" y="104"/>
                    </a:cubicBezTo>
                    <a:cubicBezTo>
                      <a:pt x="0" y="104"/>
                      <a:pt x="0" y="104"/>
                      <a:pt x="0" y="104"/>
                    </a:cubicBezTo>
                    <a:cubicBezTo>
                      <a:pt x="0" y="120"/>
                      <a:pt x="0" y="120"/>
                      <a:pt x="0" y="120"/>
                    </a:cubicBezTo>
                    <a:cubicBezTo>
                      <a:pt x="13" y="120"/>
                      <a:pt x="13" y="120"/>
                      <a:pt x="13" y="120"/>
                    </a:cubicBezTo>
                    <a:cubicBezTo>
                      <a:pt x="19" y="120"/>
                      <a:pt x="24" y="125"/>
                      <a:pt x="24" y="131"/>
                    </a:cubicBezTo>
                    <a:cubicBezTo>
                      <a:pt x="24" y="134"/>
                      <a:pt x="24" y="134"/>
                      <a:pt x="24" y="134"/>
                    </a:cubicBezTo>
                    <a:cubicBezTo>
                      <a:pt x="24" y="140"/>
                      <a:pt x="19" y="145"/>
                      <a:pt x="13" y="145"/>
                    </a:cubicBezTo>
                    <a:cubicBezTo>
                      <a:pt x="0" y="145"/>
                      <a:pt x="0" y="145"/>
                      <a:pt x="0" y="145"/>
                    </a:cubicBezTo>
                    <a:cubicBezTo>
                      <a:pt x="0" y="172"/>
                      <a:pt x="0" y="172"/>
                      <a:pt x="0" y="172"/>
                    </a:cubicBezTo>
                    <a:cubicBezTo>
                      <a:pt x="0" y="177"/>
                      <a:pt x="3" y="180"/>
                      <a:pt x="8" y="180"/>
                    </a:cubicBezTo>
                    <a:cubicBezTo>
                      <a:pt x="176" y="180"/>
                      <a:pt x="176" y="180"/>
                      <a:pt x="176" y="180"/>
                    </a:cubicBezTo>
                    <a:cubicBezTo>
                      <a:pt x="180" y="180"/>
                      <a:pt x="184" y="177"/>
                      <a:pt x="184" y="172"/>
                    </a:cubicBezTo>
                    <a:cubicBezTo>
                      <a:pt x="184" y="8"/>
                      <a:pt x="184" y="8"/>
                      <a:pt x="184" y="8"/>
                    </a:cubicBezTo>
                    <a:cubicBezTo>
                      <a:pt x="184" y="4"/>
                      <a:pt x="180" y="0"/>
                      <a:pt x="176" y="0"/>
                    </a:cubicBezTo>
                    <a:close/>
                    <a:moveTo>
                      <a:pt x="97" y="19"/>
                    </a:moveTo>
                    <a:cubicBezTo>
                      <a:pt x="110" y="19"/>
                      <a:pt x="121" y="30"/>
                      <a:pt x="121" y="43"/>
                    </a:cubicBezTo>
                    <a:cubicBezTo>
                      <a:pt x="121" y="56"/>
                      <a:pt x="110" y="67"/>
                      <a:pt x="97" y="67"/>
                    </a:cubicBezTo>
                    <a:cubicBezTo>
                      <a:pt x="84" y="67"/>
                      <a:pt x="73" y="56"/>
                      <a:pt x="73" y="43"/>
                    </a:cubicBezTo>
                    <a:cubicBezTo>
                      <a:pt x="73" y="30"/>
                      <a:pt x="84" y="19"/>
                      <a:pt x="97" y="19"/>
                    </a:cubicBezTo>
                    <a:close/>
                    <a:moveTo>
                      <a:pt x="143" y="137"/>
                    </a:moveTo>
                    <a:cubicBezTo>
                      <a:pt x="143" y="150"/>
                      <a:pt x="123" y="161"/>
                      <a:pt x="97" y="161"/>
                    </a:cubicBezTo>
                    <a:cubicBezTo>
                      <a:pt x="72" y="161"/>
                      <a:pt x="51" y="150"/>
                      <a:pt x="51" y="137"/>
                    </a:cubicBezTo>
                    <a:cubicBezTo>
                      <a:pt x="51" y="136"/>
                      <a:pt x="51" y="135"/>
                      <a:pt x="51" y="134"/>
                    </a:cubicBezTo>
                    <a:cubicBezTo>
                      <a:pt x="52" y="98"/>
                      <a:pt x="72" y="70"/>
                      <a:pt x="97" y="70"/>
                    </a:cubicBezTo>
                    <a:cubicBezTo>
                      <a:pt x="123" y="70"/>
                      <a:pt x="143" y="100"/>
                      <a:pt x="1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6" name="Freeform 41"/>
              <p:cNvSpPr>
                <a:spLocks/>
              </p:cNvSpPr>
              <p:nvPr/>
            </p:nvSpPr>
            <p:spPr bwMode="auto">
              <a:xfrm>
                <a:off x="9205913" y="1452562"/>
                <a:ext cx="149225" cy="52388"/>
              </a:xfrm>
              <a:custGeom>
                <a:avLst/>
                <a:gdLst>
                  <a:gd name="T0" fmla="*/ 6 w 40"/>
                  <a:gd name="T1" fmla="*/ 14 h 14"/>
                  <a:gd name="T2" fmla="*/ 21 w 40"/>
                  <a:gd name="T3" fmla="*/ 14 h 14"/>
                  <a:gd name="T4" fmla="*/ 34 w 40"/>
                  <a:gd name="T5" fmla="*/ 14 h 14"/>
                  <a:gd name="T6" fmla="*/ 40 w 40"/>
                  <a:gd name="T7" fmla="*/ 8 h 14"/>
                  <a:gd name="T8" fmla="*/ 40 w 40"/>
                  <a:gd name="T9" fmla="*/ 6 h 14"/>
                  <a:gd name="T10" fmla="*/ 34 w 40"/>
                  <a:gd name="T11" fmla="*/ 0 h 14"/>
                  <a:gd name="T12" fmla="*/ 21 w 40"/>
                  <a:gd name="T13" fmla="*/ 0 h 14"/>
                  <a:gd name="T14" fmla="*/ 6 w 40"/>
                  <a:gd name="T15" fmla="*/ 0 h 14"/>
                  <a:gd name="T16" fmla="*/ 0 w 40"/>
                  <a:gd name="T17" fmla="*/ 6 h 14"/>
                  <a:gd name="T18" fmla="*/ 0 w 40"/>
                  <a:gd name="T19" fmla="*/ 8 h 14"/>
                  <a:gd name="T20" fmla="*/ 6 w 40"/>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
                    <a:moveTo>
                      <a:pt x="6" y="14"/>
                    </a:moveTo>
                    <a:cubicBezTo>
                      <a:pt x="21" y="14"/>
                      <a:pt x="21" y="14"/>
                      <a:pt x="21" y="14"/>
                    </a:cubicBezTo>
                    <a:cubicBezTo>
                      <a:pt x="34" y="14"/>
                      <a:pt x="34" y="14"/>
                      <a:pt x="34" y="14"/>
                    </a:cubicBezTo>
                    <a:cubicBezTo>
                      <a:pt x="37" y="14"/>
                      <a:pt x="40" y="11"/>
                      <a:pt x="40" y="8"/>
                    </a:cubicBezTo>
                    <a:cubicBezTo>
                      <a:pt x="40" y="6"/>
                      <a:pt x="40" y="6"/>
                      <a:pt x="40" y="6"/>
                    </a:cubicBezTo>
                    <a:cubicBezTo>
                      <a:pt x="40" y="3"/>
                      <a:pt x="37" y="0"/>
                      <a:pt x="34" y="0"/>
                    </a:cubicBezTo>
                    <a:cubicBezTo>
                      <a:pt x="21" y="0"/>
                      <a:pt x="21" y="0"/>
                      <a:pt x="21" y="0"/>
                    </a:cubicBezTo>
                    <a:cubicBezTo>
                      <a:pt x="6" y="0"/>
                      <a:pt x="6" y="0"/>
                      <a:pt x="6" y="0"/>
                    </a:cubicBezTo>
                    <a:cubicBezTo>
                      <a:pt x="3" y="0"/>
                      <a:pt x="0" y="3"/>
                      <a:pt x="0" y="6"/>
                    </a:cubicBezTo>
                    <a:cubicBezTo>
                      <a:pt x="0" y="8"/>
                      <a:pt x="0" y="8"/>
                      <a:pt x="0" y="8"/>
                    </a:cubicBezTo>
                    <a:cubicBezTo>
                      <a:pt x="0" y="11"/>
                      <a:pt x="3" y="14"/>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7" name="Freeform 42"/>
              <p:cNvSpPr>
                <a:spLocks/>
              </p:cNvSpPr>
              <p:nvPr/>
            </p:nvSpPr>
            <p:spPr bwMode="auto">
              <a:xfrm>
                <a:off x="9205913" y="1606550"/>
                <a:ext cx="149225" cy="47625"/>
              </a:xfrm>
              <a:custGeom>
                <a:avLst/>
                <a:gdLst>
                  <a:gd name="T0" fmla="*/ 6 w 40"/>
                  <a:gd name="T1" fmla="*/ 13 h 13"/>
                  <a:gd name="T2" fmla="*/ 21 w 40"/>
                  <a:gd name="T3" fmla="*/ 13 h 13"/>
                  <a:gd name="T4" fmla="*/ 34 w 40"/>
                  <a:gd name="T5" fmla="*/ 13 h 13"/>
                  <a:gd name="T6" fmla="*/ 40 w 40"/>
                  <a:gd name="T7" fmla="*/ 7 h 13"/>
                  <a:gd name="T8" fmla="*/ 40 w 40"/>
                  <a:gd name="T9" fmla="*/ 5 h 13"/>
                  <a:gd name="T10" fmla="*/ 34 w 40"/>
                  <a:gd name="T11" fmla="*/ 0 h 13"/>
                  <a:gd name="T12" fmla="*/ 21 w 40"/>
                  <a:gd name="T13" fmla="*/ 0 h 13"/>
                  <a:gd name="T14" fmla="*/ 6 w 40"/>
                  <a:gd name="T15" fmla="*/ 0 h 13"/>
                  <a:gd name="T16" fmla="*/ 0 w 40"/>
                  <a:gd name="T17" fmla="*/ 5 h 13"/>
                  <a:gd name="T18" fmla="*/ 0 w 40"/>
                  <a:gd name="T19" fmla="*/ 7 h 13"/>
                  <a:gd name="T20" fmla="*/ 6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6" y="13"/>
                    </a:moveTo>
                    <a:cubicBezTo>
                      <a:pt x="21" y="13"/>
                      <a:pt x="21" y="13"/>
                      <a:pt x="21" y="13"/>
                    </a:cubicBezTo>
                    <a:cubicBezTo>
                      <a:pt x="34" y="13"/>
                      <a:pt x="34" y="13"/>
                      <a:pt x="34" y="13"/>
                    </a:cubicBezTo>
                    <a:cubicBezTo>
                      <a:pt x="37" y="13"/>
                      <a:pt x="40" y="10"/>
                      <a:pt x="40" y="7"/>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7"/>
                      <a:pt x="0" y="7"/>
                      <a:pt x="0" y="7"/>
                    </a:cubicBezTo>
                    <a:cubicBezTo>
                      <a:pt x="0" y="10"/>
                      <a:pt x="3" y="13"/>
                      <a:pt x="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08" name="Freeform 43"/>
              <p:cNvSpPr>
                <a:spLocks/>
              </p:cNvSpPr>
              <p:nvPr/>
            </p:nvSpPr>
            <p:spPr bwMode="auto">
              <a:xfrm>
                <a:off x="9205913" y="1755775"/>
                <a:ext cx="149225" cy="49213"/>
              </a:xfrm>
              <a:custGeom>
                <a:avLst/>
                <a:gdLst>
                  <a:gd name="T0" fmla="*/ 34 w 40"/>
                  <a:gd name="T1" fmla="*/ 13 h 13"/>
                  <a:gd name="T2" fmla="*/ 40 w 40"/>
                  <a:gd name="T3" fmla="*/ 8 h 13"/>
                  <a:gd name="T4" fmla="*/ 40 w 40"/>
                  <a:gd name="T5" fmla="*/ 5 h 13"/>
                  <a:gd name="T6" fmla="*/ 34 w 40"/>
                  <a:gd name="T7" fmla="*/ 0 h 13"/>
                  <a:gd name="T8" fmla="*/ 21 w 40"/>
                  <a:gd name="T9" fmla="*/ 0 h 13"/>
                  <a:gd name="T10" fmla="*/ 6 w 40"/>
                  <a:gd name="T11" fmla="*/ 0 h 13"/>
                  <a:gd name="T12" fmla="*/ 0 w 40"/>
                  <a:gd name="T13" fmla="*/ 5 h 13"/>
                  <a:gd name="T14" fmla="*/ 0 w 40"/>
                  <a:gd name="T15" fmla="*/ 8 h 13"/>
                  <a:gd name="T16" fmla="*/ 6 w 40"/>
                  <a:gd name="T17" fmla="*/ 13 h 13"/>
                  <a:gd name="T18" fmla="*/ 21 w 40"/>
                  <a:gd name="T19" fmla="*/ 13 h 13"/>
                  <a:gd name="T20" fmla="*/ 34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34" y="13"/>
                    </a:moveTo>
                    <a:cubicBezTo>
                      <a:pt x="37" y="13"/>
                      <a:pt x="40" y="11"/>
                      <a:pt x="40" y="8"/>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8"/>
                      <a:pt x="0" y="8"/>
                      <a:pt x="0" y="8"/>
                    </a:cubicBezTo>
                    <a:cubicBezTo>
                      <a:pt x="0" y="11"/>
                      <a:pt x="3" y="13"/>
                      <a:pt x="6" y="13"/>
                    </a:cubicBezTo>
                    <a:cubicBezTo>
                      <a:pt x="21" y="13"/>
                      <a:pt x="21" y="13"/>
                      <a:pt x="21" y="13"/>
                    </a:cubicBezTo>
                    <a:lnTo>
                      <a:pt x="3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28" name="Group 327"/>
            <p:cNvGrpSpPr/>
            <p:nvPr/>
          </p:nvGrpSpPr>
          <p:grpSpPr>
            <a:xfrm>
              <a:off x="1034582" y="2424795"/>
              <a:ext cx="1069025" cy="1069025"/>
              <a:chOff x="7091363" y="881062"/>
              <a:chExt cx="1457325" cy="1457325"/>
            </a:xfrm>
          </p:grpSpPr>
          <p:sp>
            <p:nvSpPr>
              <p:cNvPr id="309" name="Freeform 44"/>
              <p:cNvSpPr>
                <a:spLocks/>
              </p:cNvSpPr>
              <p:nvPr/>
            </p:nvSpPr>
            <p:spPr bwMode="auto">
              <a:xfrm>
                <a:off x="70913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0" name="Freeform 45"/>
              <p:cNvSpPr>
                <a:spLocks/>
              </p:cNvSpPr>
              <p:nvPr/>
            </p:nvSpPr>
            <p:spPr bwMode="auto">
              <a:xfrm>
                <a:off x="7443788" y="1328737"/>
                <a:ext cx="1104900" cy="1009650"/>
              </a:xfrm>
              <a:custGeom>
                <a:avLst/>
                <a:gdLst>
                  <a:gd name="T0" fmla="*/ 100 w 294"/>
                  <a:gd name="T1" fmla="*/ 0 h 269"/>
                  <a:gd name="T2" fmla="*/ 0 w 294"/>
                  <a:gd name="T3" fmla="*/ 41 h 269"/>
                  <a:gd name="T4" fmla="*/ 2 w 294"/>
                  <a:gd name="T5" fmla="*/ 42 h 269"/>
                  <a:gd name="T6" fmla="*/ 3 w 294"/>
                  <a:gd name="T7" fmla="*/ 44 h 269"/>
                  <a:gd name="T8" fmla="*/ 5 w 294"/>
                  <a:gd name="T9" fmla="*/ 45 h 269"/>
                  <a:gd name="T10" fmla="*/ 5 w 294"/>
                  <a:gd name="T11" fmla="*/ 45 h 269"/>
                  <a:gd name="T12" fmla="*/ 12 w 294"/>
                  <a:gd name="T13" fmla="*/ 52 h 269"/>
                  <a:gd name="T14" fmla="*/ 13 w 294"/>
                  <a:gd name="T15" fmla="*/ 54 h 269"/>
                  <a:gd name="T16" fmla="*/ 15 w 294"/>
                  <a:gd name="T17" fmla="*/ 55 h 269"/>
                  <a:gd name="T18" fmla="*/ 16 w 294"/>
                  <a:gd name="T19" fmla="*/ 57 h 269"/>
                  <a:gd name="T20" fmla="*/ 16 w 294"/>
                  <a:gd name="T21" fmla="*/ 57 h 269"/>
                  <a:gd name="T22" fmla="*/ 18 w 294"/>
                  <a:gd name="T23" fmla="*/ 58 h 269"/>
                  <a:gd name="T24" fmla="*/ 19 w 294"/>
                  <a:gd name="T25" fmla="*/ 59 h 269"/>
                  <a:gd name="T26" fmla="*/ 28 w 294"/>
                  <a:gd name="T27" fmla="*/ 69 h 269"/>
                  <a:gd name="T28" fmla="*/ 28 w 294"/>
                  <a:gd name="T29" fmla="*/ 69 h 269"/>
                  <a:gd name="T30" fmla="*/ 25 w 294"/>
                  <a:gd name="T31" fmla="*/ 71 h 269"/>
                  <a:gd name="T32" fmla="*/ 27 w 294"/>
                  <a:gd name="T33" fmla="*/ 73 h 269"/>
                  <a:gd name="T34" fmla="*/ 28 w 294"/>
                  <a:gd name="T35" fmla="*/ 74 h 269"/>
                  <a:gd name="T36" fmla="*/ 30 w 294"/>
                  <a:gd name="T37" fmla="*/ 75 h 269"/>
                  <a:gd name="T38" fmla="*/ 30 w 294"/>
                  <a:gd name="T39" fmla="*/ 75 h 269"/>
                  <a:gd name="T40" fmla="*/ 44 w 294"/>
                  <a:gd name="T41" fmla="*/ 89 h 269"/>
                  <a:gd name="T42" fmla="*/ 51 w 294"/>
                  <a:gd name="T43" fmla="*/ 98 h 269"/>
                  <a:gd name="T44" fmla="*/ 51 w 294"/>
                  <a:gd name="T45" fmla="*/ 98 h 269"/>
                  <a:gd name="T46" fmla="*/ 47 w 294"/>
                  <a:gd name="T47" fmla="*/ 102 h 269"/>
                  <a:gd name="T48" fmla="*/ 48 w 294"/>
                  <a:gd name="T49" fmla="*/ 103 h 269"/>
                  <a:gd name="T50" fmla="*/ 49 w 294"/>
                  <a:gd name="T51" fmla="*/ 105 h 269"/>
                  <a:gd name="T52" fmla="*/ 49 w 294"/>
                  <a:gd name="T53" fmla="*/ 105 h 269"/>
                  <a:gd name="T54" fmla="*/ 52 w 294"/>
                  <a:gd name="T55" fmla="*/ 108 h 269"/>
                  <a:gd name="T56" fmla="*/ 52 w 294"/>
                  <a:gd name="T57" fmla="*/ 108 h 269"/>
                  <a:gd name="T58" fmla="*/ 58 w 294"/>
                  <a:gd name="T59" fmla="*/ 113 h 269"/>
                  <a:gd name="T60" fmla="*/ 59 w 294"/>
                  <a:gd name="T61" fmla="*/ 115 h 269"/>
                  <a:gd name="T62" fmla="*/ 61 w 294"/>
                  <a:gd name="T63" fmla="*/ 116 h 269"/>
                  <a:gd name="T64" fmla="*/ 61 w 294"/>
                  <a:gd name="T65" fmla="*/ 116 h 269"/>
                  <a:gd name="T66" fmla="*/ 65 w 294"/>
                  <a:gd name="T67" fmla="*/ 120 h 269"/>
                  <a:gd name="T68" fmla="*/ 81 w 294"/>
                  <a:gd name="T69" fmla="*/ 137 h 269"/>
                  <a:gd name="T70" fmla="*/ 81 w 294"/>
                  <a:gd name="T71" fmla="*/ 137 h 269"/>
                  <a:gd name="T72" fmla="*/ 81 w 294"/>
                  <a:gd name="T73" fmla="*/ 138 h 269"/>
                  <a:gd name="T74" fmla="*/ 87 w 294"/>
                  <a:gd name="T75" fmla="*/ 152 h 269"/>
                  <a:gd name="T76" fmla="*/ 88 w 294"/>
                  <a:gd name="T77" fmla="*/ 152 h 269"/>
                  <a:gd name="T78" fmla="*/ 88 w 294"/>
                  <a:gd name="T79" fmla="*/ 152 h 269"/>
                  <a:gd name="T80" fmla="*/ 203 w 294"/>
                  <a:gd name="T81" fmla="*/ 269 h 269"/>
                  <a:gd name="T82" fmla="*/ 205 w 294"/>
                  <a:gd name="T83" fmla="*/ 269 h 269"/>
                  <a:gd name="T84" fmla="*/ 216 w 294"/>
                  <a:gd name="T85" fmla="*/ 269 h 269"/>
                  <a:gd name="T86" fmla="*/ 294 w 294"/>
                  <a:gd name="T87" fmla="*/ 191 h 269"/>
                  <a:gd name="T88" fmla="*/ 294 w 294"/>
                  <a:gd name="T89" fmla="*/ 134 h 269"/>
                  <a:gd name="T90" fmla="*/ 200 w 294"/>
                  <a:gd name="T91" fmla="*/ 41 h 269"/>
                  <a:gd name="T92" fmla="*/ 100 w 294"/>
                  <a:gd name="T9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69">
                    <a:moveTo>
                      <a:pt x="100" y="0"/>
                    </a:moveTo>
                    <a:cubicBezTo>
                      <a:pt x="63" y="0"/>
                      <a:pt x="27" y="14"/>
                      <a:pt x="0" y="41"/>
                    </a:cubicBezTo>
                    <a:cubicBezTo>
                      <a:pt x="2" y="42"/>
                      <a:pt x="2" y="42"/>
                      <a:pt x="2" y="42"/>
                    </a:cubicBezTo>
                    <a:cubicBezTo>
                      <a:pt x="3" y="44"/>
                      <a:pt x="3" y="44"/>
                      <a:pt x="3" y="44"/>
                    </a:cubicBezTo>
                    <a:cubicBezTo>
                      <a:pt x="5" y="45"/>
                      <a:pt x="5" y="45"/>
                      <a:pt x="5" y="45"/>
                    </a:cubicBezTo>
                    <a:cubicBezTo>
                      <a:pt x="5" y="45"/>
                      <a:pt x="5" y="45"/>
                      <a:pt x="5" y="45"/>
                    </a:cubicBezTo>
                    <a:cubicBezTo>
                      <a:pt x="12" y="52"/>
                      <a:pt x="12" y="52"/>
                      <a:pt x="12" y="52"/>
                    </a:cubicBezTo>
                    <a:cubicBezTo>
                      <a:pt x="13" y="54"/>
                      <a:pt x="13" y="54"/>
                      <a:pt x="13" y="54"/>
                    </a:cubicBezTo>
                    <a:cubicBezTo>
                      <a:pt x="15" y="55"/>
                      <a:pt x="15" y="55"/>
                      <a:pt x="15" y="55"/>
                    </a:cubicBezTo>
                    <a:cubicBezTo>
                      <a:pt x="16" y="57"/>
                      <a:pt x="16" y="57"/>
                      <a:pt x="16" y="57"/>
                    </a:cubicBezTo>
                    <a:cubicBezTo>
                      <a:pt x="16" y="57"/>
                      <a:pt x="16" y="57"/>
                      <a:pt x="16" y="57"/>
                    </a:cubicBezTo>
                    <a:cubicBezTo>
                      <a:pt x="18" y="58"/>
                      <a:pt x="18" y="58"/>
                      <a:pt x="18" y="58"/>
                    </a:cubicBezTo>
                    <a:cubicBezTo>
                      <a:pt x="19" y="59"/>
                      <a:pt x="19" y="59"/>
                      <a:pt x="19" y="59"/>
                    </a:cubicBezTo>
                    <a:cubicBezTo>
                      <a:pt x="28" y="69"/>
                      <a:pt x="28" y="69"/>
                      <a:pt x="28" y="69"/>
                    </a:cubicBezTo>
                    <a:cubicBezTo>
                      <a:pt x="28" y="69"/>
                      <a:pt x="28" y="69"/>
                      <a:pt x="28" y="69"/>
                    </a:cubicBezTo>
                    <a:cubicBezTo>
                      <a:pt x="27" y="70"/>
                      <a:pt x="26" y="70"/>
                      <a:pt x="25" y="71"/>
                    </a:cubicBezTo>
                    <a:cubicBezTo>
                      <a:pt x="27" y="73"/>
                      <a:pt x="27" y="73"/>
                      <a:pt x="27" y="73"/>
                    </a:cubicBezTo>
                    <a:cubicBezTo>
                      <a:pt x="28" y="74"/>
                      <a:pt x="28" y="74"/>
                      <a:pt x="28" y="74"/>
                    </a:cubicBezTo>
                    <a:cubicBezTo>
                      <a:pt x="30" y="75"/>
                      <a:pt x="30" y="75"/>
                      <a:pt x="30" y="75"/>
                    </a:cubicBezTo>
                    <a:cubicBezTo>
                      <a:pt x="30" y="75"/>
                      <a:pt x="30" y="75"/>
                      <a:pt x="30" y="75"/>
                    </a:cubicBezTo>
                    <a:cubicBezTo>
                      <a:pt x="44" y="89"/>
                      <a:pt x="44" y="89"/>
                      <a:pt x="44" y="89"/>
                    </a:cubicBezTo>
                    <a:cubicBezTo>
                      <a:pt x="51" y="98"/>
                      <a:pt x="51" y="98"/>
                      <a:pt x="51" y="98"/>
                    </a:cubicBezTo>
                    <a:cubicBezTo>
                      <a:pt x="51" y="98"/>
                      <a:pt x="51" y="98"/>
                      <a:pt x="51" y="98"/>
                    </a:cubicBezTo>
                    <a:cubicBezTo>
                      <a:pt x="50" y="99"/>
                      <a:pt x="48" y="100"/>
                      <a:pt x="47" y="102"/>
                    </a:cubicBezTo>
                    <a:cubicBezTo>
                      <a:pt x="48" y="103"/>
                      <a:pt x="48" y="103"/>
                      <a:pt x="48" y="103"/>
                    </a:cubicBezTo>
                    <a:cubicBezTo>
                      <a:pt x="49" y="105"/>
                      <a:pt x="49" y="105"/>
                      <a:pt x="49" y="105"/>
                    </a:cubicBezTo>
                    <a:cubicBezTo>
                      <a:pt x="49" y="105"/>
                      <a:pt x="49" y="105"/>
                      <a:pt x="49" y="105"/>
                    </a:cubicBezTo>
                    <a:cubicBezTo>
                      <a:pt x="52" y="108"/>
                      <a:pt x="52" y="108"/>
                      <a:pt x="52" y="108"/>
                    </a:cubicBezTo>
                    <a:cubicBezTo>
                      <a:pt x="52" y="108"/>
                      <a:pt x="52" y="108"/>
                      <a:pt x="52" y="108"/>
                    </a:cubicBezTo>
                    <a:cubicBezTo>
                      <a:pt x="58" y="113"/>
                      <a:pt x="58" y="113"/>
                      <a:pt x="58" y="113"/>
                    </a:cubicBezTo>
                    <a:cubicBezTo>
                      <a:pt x="59" y="115"/>
                      <a:pt x="59" y="115"/>
                      <a:pt x="59" y="115"/>
                    </a:cubicBezTo>
                    <a:cubicBezTo>
                      <a:pt x="61" y="116"/>
                      <a:pt x="61" y="116"/>
                      <a:pt x="61" y="116"/>
                    </a:cubicBezTo>
                    <a:cubicBezTo>
                      <a:pt x="61" y="116"/>
                      <a:pt x="61" y="116"/>
                      <a:pt x="61" y="116"/>
                    </a:cubicBezTo>
                    <a:cubicBezTo>
                      <a:pt x="65" y="120"/>
                      <a:pt x="65" y="120"/>
                      <a:pt x="65" y="120"/>
                    </a:cubicBezTo>
                    <a:cubicBezTo>
                      <a:pt x="81" y="137"/>
                      <a:pt x="81" y="137"/>
                      <a:pt x="81" y="137"/>
                    </a:cubicBezTo>
                    <a:cubicBezTo>
                      <a:pt x="81" y="137"/>
                      <a:pt x="81" y="137"/>
                      <a:pt x="81" y="137"/>
                    </a:cubicBezTo>
                    <a:cubicBezTo>
                      <a:pt x="81" y="138"/>
                      <a:pt x="81" y="138"/>
                      <a:pt x="81" y="138"/>
                    </a:cubicBezTo>
                    <a:cubicBezTo>
                      <a:pt x="81" y="143"/>
                      <a:pt x="83" y="148"/>
                      <a:pt x="87" y="152"/>
                    </a:cubicBezTo>
                    <a:cubicBezTo>
                      <a:pt x="88" y="152"/>
                      <a:pt x="88" y="152"/>
                      <a:pt x="88" y="152"/>
                    </a:cubicBezTo>
                    <a:cubicBezTo>
                      <a:pt x="88" y="152"/>
                      <a:pt x="88" y="152"/>
                      <a:pt x="88" y="152"/>
                    </a:cubicBezTo>
                    <a:cubicBezTo>
                      <a:pt x="203" y="269"/>
                      <a:pt x="203" y="269"/>
                      <a:pt x="203" y="269"/>
                    </a:cubicBezTo>
                    <a:cubicBezTo>
                      <a:pt x="205" y="269"/>
                      <a:pt x="205" y="269"/>
                      <a:pt x="205" y="269"/>
                    </a:cubicBezTo>
                    <a:cubicBezTo>
                      <a:pt x="216" y="269"/>
                      <a:pt x="216" y="269"/>
                      <a:pt x="216" y="269"/>
                    </a:cubicBezTo>
                    <a:cubicBezTo>
                      <a:pt x="259" y="269"/>
                      <a:pt x="294" y="234"/>
                      <a:pt x="294" y="191"/>
                    </a:cubicBezTo>
                    <a:cubicBezTo>
                      <a:pt x="294" y="134"/>
                      <a:pt x="294" y="134"/>
                      <a:pt x="294" y="134"/>
                    </a:cubicBezTo>
                    <a:cubicBezTo>
                      <a:pt x="200" y="41"/>
                      <a:pt x="200" y="41"/>
                      <a:pt x="200" y="41"/>
                    </a:cubicBezTo>
                    <a:cubicBezTo>
                      <a:pt x="173" y="14"/>
                      <a:pt x="138" y="0"/>
                      <a:pt x="100" y="0"/>
                    </a:cubicBezTo>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1" name="Freeform 46"/>
              <p:cNvSpPr>
                <a:spLocks/>
              </p:cNvSpPr>
              <p:nvPr/>
            </p:nvSpPr>
            <p:spPr bwMode="auto">
              <a:xfrm>
                <a:off x="7443788" y="1328737"/>
                <a:ext cx="750888" cy="220663"/>
              </a:xfrm>
              <a:custGeom>
                <a:avLst/>
                <a:gdLst>
                  <a:gd name="T0" fmla="*/ 182 w 200"/>
                  <a:gd name="T1" fmla="*/ 59 h 59"/>
                  <a:gd name="T2" fmla="*/ 100 w 200"/>
                  <a:gd name="T3" fmla="*/ 25 h 59"/>
                  <a:gd name="T4" fmla="*/ 19 w 200"/>
                  <a:gd name="T5" fmla="*/ 59 h 59"/>
                  <a:gd name="T6" fmla="*/ 0 w 200"/>
                  <a:gd name="T7" fmla="*/ 41 h 59"/>
                  <a:gd name="T8" fmla="*/ 100 w 200"/>
                  <a:gd name="T9" fmla="*/ 0 h 59"/>
                  <a:gd name="T10" fmla="*/ 200 w 200"/>
                  <a:gd name="T11" fmla="*/ 41 h 59"/>
                  <a:gd name="T12" fmla="*/ 182 w 200"/>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200" h="59">
                    <a:moveTo>
                      <a:pt x="182" y="59"/>
                    </a:moveTo>
                    <a:cubicBezTo>
                      <a:pt x="160" y="37"/>
                      <a:pt x="131" y="25"/>
                      <a:pt x="100" y="25"/>
                    </a:cubicBezTo>
                    <a:cubicBezTo>
                      <a:pt x="69" y="25"/>
                      <a:pt x="40" y="37"/>
                      <a:pt x="19" y="59"/>
                    </a:cubicBezTo>
                    <a:cubicBezTo>
                      <a:pt x="0" y="41"/>
                      <a:pt x="0" y="41"/>
                      <a:pt x="0" y="41"/>
                    </a:cubicBezTo>
                    <a:cubicBezTo>
                      <a:pt x="27" y="14"/>
                      <a:pt x="63" y="0"/>
                      <a:pt x="100" y="0"/>
                    </a:cubicBezTo>
                    <a:cubicBezTo>
                      <a:pt x="138" y="0"/>
                      <a:pt x="173" y="14"/>
                      <a:pt x="200" y="41"/>
                    </a:cubicBezTo>
                    <a:lnTo>
                      <a:pt x="18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2" name="Freeform 47"/>
              <p:cNvSpPr>
                <a:spLocks/>
              </p:cNvSpPr>
              <p:nvPr/>
            </p:nvSpPr>
            <p:spPr bwMode="auto">
              <a:xfrm>
                <a:off x="7537451" y="1477962"/>
                <a:ext cx="563563" cy="184150"/>
              </a:xfrm>
              <a:custGeom>
                <a:avLst/>
                <a:gdLst>
                  <a:gd name="T0" fmla="*/ 132 w 150"/>
                  <a:gd name="T1" fmla="*/ 49 h 49"/>
                  <a:gd name="T2" fmla="*/ 75 w 150"/>
                  <a:gd name="T3" fmla="*/ 26 h 49"/>
                  <a:gd name="T4" fmla="*/ 19 w 150"/>
                  <a:gd name="T5" fmla="*/ 49 h 49"/>
                  <a:gd name="T6" fmla="*/ 0 w 150"/>
                  <a:gd name="T7" fmla="*/ 31 h 49"/>
                  <a:gd name="T8" fmla="*/ 75 w 150"/>
                  <a:gd name="T9" fmla="*/ 0 h 49"/>
                  <a:gd name="T10" fmla="*/ 150 w 150"/>
                  <a:gd name="T11" fmla="*/ 31 h 49"/>
                  <a:gd name="T12" fmla="*/ 132 w 15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50" h="49">
                    <a:moveTo>
                      <a:pt x="132" y="49"/>
                    </a:moveTo>
                    <a:cubicBezTo>
                      <a:pt x="117" y="34"/>
                      <a:pt x="97" y="26"/>
                      <a:pt x="75" y="26"/>
                    </a:cubicBezTo>
                    <a:cubicBezTo>
                      <a:pt x="54" y="26"/>
                      <a:pt x="34" y="34"/>
                      <a:pt x="19" y="49"/>
                    </a:cubicBezTo>
                    <a:cubicBezTo>
                      <a:pt x="0" y="31"/>
                      <a:pt x="0" y="31"/>
                      <a:pt x="0" y="31"/>
                    </a:cubicBezTo>
                    <a:cubicBezTo>
                      <a:pt x="20" y="11"/>
                      <a:pt x="47" y="0"/>
                      <a:pt x="75" y="0"/>
                    </a:cubicBezTo>
                    <a:cubicBezTo>
                      <a:pt x="103" y="0"/>
                      <a:pt x="130" y="11"/>
                      <a:pt x="150" y="31"/>
                    </a:cubicBezTo>
                    <a:lnTo>
                      <a:pt x="13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3" name="Freeform 48"/>
              <p:cNvSpPr>
                <a:spLocks/>
              </p:cNvSpPr>
              <p:nvPr/>
            </p:nvSpPr>
            <p:spPr bwMode="auto">
              <a:xfrm>
                <a:off x="7620001" y="1628775"/>
                <a:ext cx="401638" cy="150813"/>
              </a:xfrm>
              <a:custGeom>
                <a:avLst/>
                <a:gdLst>
                  <a:gd name="T0" fmla="*/ 89 w 107"/>
                  <a:gd name="T1" fmla="*/ 40 h 40"/>
                  <a:gd name="T2" fmla="*/ 53 w 107"/>
                  <a:gd name="T3" fmla="*/ 25 h 40"/>
                  <a:gd name="T4" fmla="*/ 18 w 107"/>
                  <a:gd name="T5" fmla="*/ 40 h 40"/>
                  <a:gd name="T6" fmla="*/ 0 w 107"/>
                  <a:gd name="T7" fmla="*/ 22 h 40"/>
                  <a:gd name="T8" fmla="*/ 53 w 107"/>
                  <a:gd name="T9" fmla="*/ 0 h 40"/>
                  <a:gd name="T10" fmla="*/ 107 w 107"/>
                  <a:gd name="T11" fmla="*/ 22 h 40"/>
                  <a:gd name="T12" fmla="*/ 89 w 10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7" h="40">
                    <a:moveTo>
                      <a:pt x="89" y="40"/>
                    </a:moveTo>
                    <a:cubicBezTo>
                      <a:pt x="79" y="30"/>
                      <a:pt x="67" y="25"/>
                      <a:pt x="53" y="25"/>
                    </a:cubicBezTo>
                    <a:cubicBezTo>
                      <a:pt x="40" y="25"/>
                      <a:pt x="27" y="30"/>
                      <a:pt x="18" y="40"/>
                    </a:cubicBezTo>
                    <a:cubicBezTo>
                      <a:pt x="0" y="22"/>
                      <a:pt x="0" y="22"/>
                      <a:pt x="0" y="22"/>
                    </a:cubicBezTo>
                    <a:cubicBezTo>
                      <a:pt x="14" y="7"/>
                      <a:pt x="33" y="0"/>
                      <a:pt x="53" y="0"/>
                    </a:cubicBezTo>
                    <a:cubicBezTo>
                      <a:pt x="73" y="0"/>
                      <a:pt x="93" y="7"/>
                      <a:pt x="107" y="22"/>
                    </a:cubicBezTo>
                    <a:lnTo>
                      <a:pt x="8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4" name="Oval 49"/>
              <p:cNvSpPr>
                <a:spLocks noChangeArrowheads="1"/>
              </p:cNvSpPr>
              <p:nvPr/>
            </p:nvSpPr>
            <p:spPr bwMode="auto">
              <a:xfrm>
                <a:off x="7748588" y="1771650"/>
                <a:ext cx="142875"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27" name="Group 326"/>
            <p:cNvGrpSpPr/>
            <p:nvPr/>
          </p:nvGrpSpPr>
          <p:grpSpPr>
            <a:xfrm>
              <a:off x="3499703" y="1247483"/>
              <a:ext cx="1069025" cy="1069025"/>
              <a:chOff x="5326063" y="881062"/>
              <a:chExt cx="1457325" cy="1457325"/>
            </a:xfrm>
          </p:grpSpPr>
          <p:sp>
            <p:nvSpPr>
              <p:cNvPr id="315" name="Freeform 50"/>
              <p:cNvSpPr>
                <a:spLocks/>
              </p:cNvSpPr>
              <p:nvPr/>
            </p:nvSpPr>
            <p:spPr bwMode="auto">
              <a:xfrm>
                <a:off x="53260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6" name="Freeform 51"/>
              <p:cNvSpPr>
                <a:spLocks/>
              </p:cNvSpPr>
              <p:nvPr/>
            </p:nvSpPr>
            <p:spPr bwMode="auto">
              <a:xfrm>
                <a:off x="5843588" y="1293812"/>
                <a:ext cx="939800" cy="1044575"/>
              </a:xfrm>
              <a:custGeom>
                <a:avLst/>
                <a:gdLst>
                  <a:gd name="T0" fmla="*/ 53 w 250"/>
                  <a:gd name="T1" fmla="*/ 0 h 278"/>
                  <a:gd name="T2" fmla="*/ 1 w 250"/>
                  <a:gd name="T3" fmla="*/ 51 h 278"/>
                  <a:gd name="T4" fmla="*/ 51 w 250"/>
                  <a:gd name="T5" fmla="*/ 166 h 278"/>
                  <a:gd name="T6" fmla="*/ 161 w 250"/>
                  <a:gd name="T7" fmla="*/ 278 h 278"/>
                  <a:gd name="T8" fmla="*/ 163 w 250"/>
                  <a:gd name="T9" fmla="*/ 278 h 278"/>
                  <a:gd name="T10" fmla="*/ 163 w 250"/>
                  <a:gd name="T11" fmla="*/ 278 h 278"/>
                  <a:gd name="T12" fmla="*/ 172 w 250"/>
                  <a:gd name="T13" fmla="*/ 278 h 278"/>
                  <a:gd name="T14" fmla="*/ 250 w 250"/>
                  <a:gd name="T15" fmla="*/ 200 h 278"/>
                  <a:gd name="T16" fmla="*/ 250 w 250"/>
                  <a:gd name="T17" fmla="*/ 172 h 278"/>
                  <a:gd name="T18" fmla="*/ 92 w 250"/>
                  <a:gd name="T19" fmla="*/ 16 h 278"/>
                  <a:gd name="T20" fmla="*/ 92 w 250"/>
                  <a:gd name="T21" fmla="*/ 16 h 278"/>
                  <a:gd name="T22" fmla="*/ 55 w 250"/>
                  <a:gd name="T23" fmla="*/ 0 h 278"/>
                  <a:gd name="T24" fmla="*/ 53 w 250"/>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78">
                    <a:moveTo>
                      <a:pt x="53" y="0"/>
                    </a:moveTo>
                    <a:cubicBezTo>
                      <a:pt x="25" y="0"/>
                      <a:pt x="2" y="23"/>
                      <a:pt x="1" y="51"/>
                    </a:cubicBezTo>
                    <a:cubicBezTo>
                      <a:pt x="0" y="80"/>
                      <a:pt x="51" y="166"/>
                      <a:pt x="51" y="166"/>
                    </a:cubicBezTo>
                    <a:cubicBezTo>
                      <a:pt x="161" y="278"/>
                      <a:pt x="161" y="278"/>
                      <a:pt x="161" y="278"/>
                    </a:cubicBezTo>
                    <a:cubicBezTo>
                      <a:pt x="163" y="278"/>
                      <a:pt x="163" y="278"/>
                      <a:pt x="163" y="278"/>
                    </a:cubicBezTo>
                    <a:cubicBezTo>
                      <a:pt x="163" y="278"/>
                      <a:pt x="163" y="278"/>
                      <a:pt x="163" y="278"/>
                    </a:cubicBezTo>
                    <a:cubicBezTo>
                      <a:pt x="172" y="278"/>
                      <a:pt x="172" y="278"/>
                      <a:pt x="172" y="278"/>
                    </a:cubicBezTo>
                    <a:cubicBezTo>
                      <a:pt x="215" y="278"/>
                      <a:pt x="250" y="243"/>
                      <a:pt x="250" y="200"/>
                    </a:cubicBezTo>
                    <a:cubicBezTo>
                      <a:pt x="250" y="172"/>
                      <a:pt x="250" y="172"/>
                      <a:pt x="250" y="172"/>
                    </a:cubicBezTo>
                    <a:cubicBezTo>
                      <a:pt x="92" y="16"/>
                      <a:pt x="92" y="16"/>
                      <a:pt x="92" y="16"/>
                    </a:cubicBezTo>
                    <a:cubicBezTo>
                      <a:pt x="92" y="16"/>
                      <a:pt x="92" y="16"/>
                      <a:pt x="92" y="16"/>
                    </a:cubicBezTo>
                    <a:cubicBezTo>
                      <a:pt x="82" y="7"/>
                      <a:pt x="69" y="0"/>
                      <a:pt x="55" y="0"/>
                    </a:cubicBezTo>
                    <a:cubicBezTo>
                      <a:pt x="54" y="0"/>
                      <a:pt x="54" y="0"/>
                      <a:pt x="53"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7" name="Freeform 52"/>
              <p:cNvSpPr>
                <a:spLocks noEditPoints="1"/>
              </p:cNvSpPr>
              <p:nvPr/>
            </p:nvSpPr>
            <p:spPr bwMode="auto">
              <a:xfrm>
                <a:off x="5843588" y="1290637"/>
                <a:ext cx="403225" cy="627063"/>
              </a:xfrm>
              <a:custGeom>
                <a:avLst/>
                <a:gdLst>
                  <a:gd name="T0" fmla="*/ 55 w 107"/>
                  <a:gd name="T1" fmla="*/ 1 h 167"/>
                  <a:gd name="T2" fmla="*/ 1 w 107"/>
                  <a:gd name="T3" fmla="*/ 52 h 167"/>
                  <a:gd name="T4" fmla="*/ 51 w 107"/>
                  <a:gd name="T5" fmla="*/ 167 h 167"/>
                  <a:gd name="T6" fmla="*/ 106 w 107"/>
                  <a:gd name="T7" fmla="*/ 55 h 167"/>
                  <a:gd name="T8" fmla="*/ 55 w 107"/>
                  <a:gd name="T9" fmla="*/ 1 h 167"/>
                  <a:gd name="T10" fmla="*/ 53 w 107"/>
                  <a:gd name="T11" fmla="*/ 87 h 167"/>
                  <a:gd name="T12" fmla="*/ 21 w 107"/>
                  <a:gd name="T13" fmla="*/ 53 h 167"/>
                  <a:gd name="T14" fmla="*/ 54 w 107"/>
                  <a:gd name="T15" fmla="*/ 22 h 167"/>
                  <a:gd name="T16" fmla="*/ 86 w 107"/>
                  <a:gd name="T17" fmla="*/ 55 h 167"/>
                  <a:gd name="T18" fmla="*/ 53 w 107"/>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67">
                    <a:moveTo>
                      <a:pt x="55" y="1"/>
                    </a:moveTo>
                    <a:cubicBezTo>
                      <a:pt x="26" y="0"/>
                      <a:pt x="2" y="23"/>
                      <a:pt x="1" y="52"/>
                    </a:cubicBezTo>
                    <a:cubicBezTo>
                      <a:pt x="0" y="81"/>
                      <a:pt x="51" y="167"/>
                      <a:pt x="51" y="167"/>
                    </a:cubicBezTo>
                    <a:cubicBezTo>
                      <a:pt x="51" y="167"/>
                      <a:pt x="105" y="84"/>
                      <a:pt x="106" y="55"/>
                    </a:cubicBezTo>
                    <a:cubicBezTo>
                      <a:pt x="107" y="26"/>
                      <a:pt x="84" y="2"/>
                      <a:pt x="55" y="1"/>
                    </a:cubicBezTo>
                    <a:close/>
                    <a:moveTo>
                      <a:pt x="53" y="87"/>
                    </a:moveTo>
                    <a:cubicBezTo>
                      <a:pt x="35" y="86"/>
                      <a:pt x="21" y="71"/>
                      <a:pt x="21" y="53"/>
                    </a:cubicBezTo>
                    <a:cubicBezTo>
                      <a:pt x="21" y="35"/>
                      <a:pt x="36" y="21"/>
                      <a:pt x="54" y="22"/>
                    </a:cubicBezTo>
                    <a:cubicBezTo>
                      <a:pt x="72" y="22"/>
                      <a:pt x="86" y="37"/>
                      <a:pt x="86" y="55"/>
                    </a:cubicBezTo>
                    <a:cubicBezTo>
                      <a:pt x="86" y="73"/>
                      <a:pt x="71" y="87"/>
                      <a:pt x="53"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26" name="Group 325"/>
            <p:cNvGrpSpPr/>
            <p:nvPr/>
          </p:nvGrpSpPr>
          <p:grpSpPr>
            <a:xfrm>
              <a:off x="2253796" y="1247483"/>
              <a:ext cx="1069026" cy="1069025"/>
              <a:chOff x="5326063" y="-890588"/>
              <a:chExt cx="1457326" cy="1457325"/>
            </a:xfrm>
          </p:grpSpPr>
          <p:sp>
            <p:nvSpPr>
              <p:cNvPr id="318" name="Freeform 53"/>
              <p:cNvSpPr>
                <a:spLocks/>
              </p:cNvSpPr>
              <p:nvPr/>
            </p:nvSpPr>
            <p:spPr bwMode="auto">
              <a:xfrm>
                <a:off x="5326063"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19" name="Freeform 54"/>
              <p:cNvSpPr>
                <a:spLocks/>
              </p:cNvSpPr>
              <p:nvPr/>
            </p:nvSpPr>
            <p:spPr bwMode="auto">
              <a:xfrm>
                <a:off x="5641976" y="-601663"/>
                <a:ext cx="1141413" cy="1168400"/>
              </a:xfrm>
              <a:custGeom>
                <a:avLst/>
                <a:gdLst>
                  <a:gd name="T0" fmla="*/ 116 w 304"/>
                  <a:gd name="T1" fmla="*/ 0 h 311"/>
                  <a:gd name="T2" fmla="*/ 0 w 304"/>
                  <a:gd name="T3" fmla="*/ 115 h 311"/>
                  <a:gd name="T4" fmla="*/ 33 w 304"/>
                  <a:gd name="T5" fmla="*/ 196 h 311"/>
                  <a:gd name="T6" fmla="*/ 33 w 304"/>
                  <a:gd name="T7" fmla="*/ 196 h 311"/>
                  <a:gd name="T8" fmla="*/ 148 w 304"/>
                  <a:gd name="T9" fmla="*/ 311 h 311"/>
                  <a:gd name="T10" fmla="*/ 151 w 304"/>
                  <a:gd name="T11" fmla="*/ 311 h 311"/>
                  <a:gd name="T12" fmla="*/ 151 w 304"/>
                  <a:gd name="T13" fmla="*/ 311 h 311"/>
                  <a:gd name="T14" fmla="*/ 226 w 304"/>
                  <a:gd name="T15" fmla="*/ 311 h 311"/>
                  <a:gd name="T16" fmla="*/ 304 w 304"/>
                  <a:gd name="T17" fmla="*/ 233 h 311"/>
                  <a:gd name="T18" fmla="*/ 304 w 304"/>
                  <a:gd name="T19" fmla="*/ 139 h 311"/>
                  <a:gd name="T20" fmla="*/ 195 w 304"/>
                  <a:gd name="T21" fmla="*/ 32 h 311"/>
                  <a:gd name="T22" fmla="*/ 195 w 304"/>
                  <a:gd name="T23" fmla="*/ 32 h 311"/>
                  <a:gd name="T24" fmla="*/ 116 w 304"/>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311">
                    <a:moveTo>
                      <a:pt x="116" y="0"/>
                    </a:moveTo>
                    <a:cubicBezTo>
                      <a:pt x="52" y="0"/>
                      <a:pt x="0" y="52"/>
                      <a:pt x="0" y="115"/>
                    </a:cubicBezTo>
                    <a:cubicBezTo>
                      <a:pt x="0" y="147"/>
                      <a:pt x="13" y="175"/>
                      <a:pt x="33" y="196"/>
                    </a:cubicBezTo>
                    <a:cubicBezTo>
                      <a:pt x="33" y="196"/>
                      <a:pt x="33" y="196"/>
                      <a:pt x="33" y="196"/>
                    </a:cubicBezTo>
                    <a:cubicBezTo>
                      <a:pt x="148" y="311"/>
                      <a:pt x="148" y="311"/>
                      <a:pt x="148" y="311"/>
                    </a:cubicBezTo>
                    <a:cubicBezTo>
                      <a:pt x="151" y="311"/>
                      <a:pt x="151" y="311"/>
                      <a:pt x="151" y="311"/>
                    </a:cubicBezTo>
                    <a:cubicBezTo>
                      <a:pt x="151" y="311"/>
                      <a:pt x="151" y="311"/>
                      <a:pt x="151" y="311"/>
                    </a:cubicBezTo>
                    <a:cubicBezTo>
                      <a:pt x="226" y="311"/>
                      <a:pt x="226" y="311"/>
                      <a:pt x="226" y="311"/>
                    </a:cubicBezTo>
                    <a:cubicBezTo>
                      <a:pt x="269" y="311"/>
                      <a:pt x="304" y="276"/>
                      <a:pt x="304" y="233"/>
                    </a:cubicBezTo>
                    <a:cubicBezTo>
                      <a:pt x="304" y="139"/>
                      <a:pt x="304" y="139"/>
                      <a:pt x="304" y="139"/>
                    </a:cubicBezTo>
                    <a:cubicBezTo>
                      <a:pt x="195" y="32"/>
                      <a:pt x="195" y="32"/>
                      <a:pt x="195" y="32"/>
                    </a:cubicBezTo>
                    <a:cubicBezTo>
                      <a:pt x="195" y="32"/>
                      <a:pt x="195" y="32"/>
                      <a:pt x="195" y="32"/>
                    </a:cubicBezTo>
                    <a:cubicBezTo>
                      <a:pt x="174" y="13"/>
                      <a:pt x="146" y="0"/>
                      <a:pt x="116"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20" name="Freeform 55"/>
              <p:cNvSpPr>
                <a:spLocks noEditPoints="1"/>
              </p:cNvSpPr>
              <p:nvPr/>
            </p:nvSpPr>
            <p:spPr bwMode="auto">
              <a:xfrm>
                <a:off x="5641976" y="-601663"/>
                <a:ext cx="866775" cy="866775"/>
              </a:xfrm>
              <a:custGeom>
                <a:avLst/>
                <a:gdLst>
                  <a:gd name="T0" fmla="*/ 116 w 231"/>
                  <a:gd name="T1" fmla="*/ 0 h 231"/>
                  <a:gd name="T2" fmla="*/ 0 w 231"/>
                  <a:gd name="T3" fmla="*/ 115 h 231"/>
                  <a:gd name="T4" fmla="*/ 116 w 231"/>
                  <a:gd name="T5" fmla="*/ 231 h 231"/>
                  <a:gd name="T6" fmla="*/ 231 w 231"/>
                  <a:gd name="T7" fmla="*/ 115 h 231"/>
                  <a:gd name="T8" fmla="*/ 116 w 231"/>
                  <a:gd name="T9" fmla="*/ 0 h 231"/>
                  <a:gd name="T10" fmla="*/ 121 w 231"/>
                  <a:gd name="T11" fmla="*/ 216 h 231"/>
                  <a:gd name="T12" fmla="*/ 121 w 231"/>
                  <a:gd name="T13" fmla="*/ 206 h 231"/>
                  <a:gd name="T14" fmla="*/ 110 w 231"/>
                  <a:gd name="T15" fmla="*/ 206 h 231"/>
                  <a:gd name="T16" fmla="*/ 110 w 231"/>
                  <a:gd name="T17" fmla="*/ 216 h 231"/>
                  <a:gd name="T18" fmla="*/ 14 w 231"/>
                  <a:gd name="T19" fmla="*/ 121 h 231"/>
                  <a:gd name="T20" fmla="*/ 25 w 231"/>
                  <a:gd name="T21" fmla="*/ 121 h 231"/>
                  <a:gd name="T22" fmla="*/ 25 w 231"/>
                  <a:gd name="T23" fmla="*/ 110 h 231"/>
                  <a:gd name="T24" fmla="*/ 14 w 231"/>
                  <a:gd name="T25" fmla="*/ 110 h 231"/>
                  <a:gd name="T26" fmla="*/ 110 w 231"/>
                  <a:gd name="T27" fmla="*/ 14 h 231"/>
                  <a:gd name="T28" fmla="*/ 110 w 231"/>
                  <a:gd name="T29" fmla="*/ 25 h 231"/>
                  <a:gd name="T30" fmla="*/ 116 w 231"/>
                  <a:gd name="T31" fmla="*/ 25 h 231"/>
                  <a:gd name="T32" fmla="*/ 121 w 231"/>
                  <a:gd name="T33" fmla="*/ 25 h 231"/>
                  <a:gd name="T34" fmla="*/ 121 w 231"/>
                  <a:gd name="T35" fmla="*/ 14 h 231"/>
                  <a:gd name="T36" fmla="*/ 217 w 231"/>
                  <a:gd name="T37" fmla="*/ 110 h 231"/>
                  <a:gd name="T38" fmla="*/ 207 w 231"/>
                  <a:gd name="T39" fmla="*/ 110 h 231"/>
                  <a:gd name="T40" fmla="*/ 207 w 231"/>
                  <a:gd name="T41" fmla="*/ 121 h 231"/>
                  <a:gd name="T42" fmla="*/ 217 w 231"/>
                  <a:gd name="T43" fmla="*/ 121 h 231"/>
                  <a:gd name="T44" fmla="*/ 121 w 231"/>
                  <a:gd name="T45" fmla="*/ 2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31">
                    <a:moveTo>
                      <a:pt x="116" y="0"/>
                    </a:moveTo>
                    <a:cubicBezTo>
                      <a:pt x="52" y="0"/>
                      <a:pt x="0" y="52"/>
                      <a:pt x="0" y="115"/>
                    </a:cubicBezTo>
                    <a:cubicBezTo>
                      <a:pt x="0" y="179"/>
                      <a:pt x="52" y="231"/>
                      <a:pt x="116" y="231"/>
                    </a:cubicBezTo>
                    <a:cubicBezTo>
                      <a:pt x="179" y="231"/>
                      <a:pt x="231" y="179"/>
                      <a:pt x="231" y="115"/>
                    </a:cubicBezTo>
                    <a:cubicBezTo>
                      <a:pt x="231" y="52"/>
                      <a:pt x="179" y="0"/>
                      <a:pt x="116" y="0"/>
                    </a:cubicBezTo>
                    <a:close/>
                    <a:moveTo>
                      <a:pt x="121" y="216"/>
                    </a:moveTo>
                    <a:cubicBezTo>
                      <a:pt x="121" y="206"/>
                      <a:pt x="121" y="206"/>
                      <a:pt x="121" y="206"/>
                    </a:cubicBezTo>
                    <a:cubicBezTo>
                      <a:pt x="110" y="206"/>
                      <a:pt x="110" y="206"/>
                      <a:pt x="110" y="206"/>
                    </a:cubicBezTo>
                    <a:cubicBezTo>
                      <a:pt x="110" y="216"/>
                      <a:pt x="110" y="216"/>
                      <a:pt x="110" y="216"/>
                    </a:cubicBezTo>
                    <a:cubicBezTo>
                      <a:pt x="59" y="214"/>
                      <a:pt x="17" y="172"/>
                      <a:pt x="14" y="121"/>
                    </a:cubicBezTo>
                    <a:cubicBezTo>
                      <a:pt x="25" y="121"/>
                      <a:pt x="25" y="121"/>
                      <a:pt x="25" y="121"/>
                    </a:cubicBezTo>
                    <a:cubicBezTo>
                      <a:pt x="25" y="110"/>
                      <a:pt x="25" y="110"/>
                      <a:pt x="25" y="110"/>
                    </a:cubicBezTo>
                    <a:cubicBezTo>
                      <a:pt x="14" y="110"/>
                      <a:pt x="14" y="110"/>
                      <a:pt x="14" y="110"/>
                    </a:cubicBezTo>
                    <a:cubicBezTo>
                      <a:pt x="17" y="58"/>
                      <a:pt x="59" y="17"/>
                      <a:pt x="110" y="14"/>
                    </a:cubicBezTo>
                    <a:cubicBezTo>
                      <a:pt x="110" y="25"/>
                      <a:pt x="110" y="25"/>
                      <a:pt x="110" y="25"/>
                    </a:cubicBezTo>
                    <a:cubicBezTo>
                      <a:pt x="116" y="25"/>
                      <a:pt x="116" y="25"/>
                      <a:pt x="116" y="25"/>
                    </a:cubicBezTo>
                    <a:cubicBezTo>
                      <a:pt x="121" y="25"/>
                      <a:pt x="121" y="25"/>
                      <a:pt x="121" y="25"/>
                    </a:cubicBezTo>
                    <a:cubicBezTo>
                      <a:pt x="121" y="14"/>
                      <a:pt x="121" y="14"/>
                      <a:pt x="121" y="14"/>
                    </a:cubicBezTo>
                    <a:cubicBezTo>
                      <a:pt x="172" y="17"/>
                      <a:pt x="214" y="58"/>
                      <a:pt x="217" y="110"/>
                    </a:cubicBezTo>
                    <a:cubicBezTo>
                      <a:pt x="207" y="110"/>
                      <a:pt x="207" y="110"/>
                      <a:pt x="207" y="110"/>
                    </a:cubicBezTo>
                    <a:cubicBezTo>
                      <a:pt x="207" y="121"/>
                      <a:pt x="207" y="121"/>
                      <a:pt x="207" y="121"/>
                    </a:cubicBezTo>
                    <a:cubicBezTo>
                      <a:pt x="217" y="121"/>
                      <a:pt x="217" y="121"/>
                      <a:pt x="217" y="121"/>
                    </a:cubicBezTo>
                    <a:cubicBezTo>
                      <a:pt x="214" y="172"/>
                      <a:pt x="172" y="214"/>
                      <a:pt x="121" y="2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21" name="Freeform 56"/>
              <p:cNvSpPr>
                <a:spLocks/>
              </p:cNvSpPr>
              <p:nvPr/>
            </p:nvSpPr>
            <p:spPr bwMode="auto">
              <a:xfrm>
                <a:off x="5881688" y="-508000"/>
                <a:ext cx="214313" cy="376238"/>
              </a:xfrm>
              <a:custGeom>
                <a:avLst/>
                <a:gdLst>
                  <a:gd name="T0" fmla="*/ 48 w 57"/>
                  <a:gd name="T1" fmla="*/ 89 h 100"/>
                  <a:gd name="T2" fmla="*/ 0 w 57"/>
                  <a:gd name="T3" fmla="*/ 95 h 100"/>
                  <a:gd name="T4" fmla="*/ 50 w 57"/>
                  <a:gd name="T5" fmla="*/ 100 h 100"/>
                  <a:gd name="T6" fmla="*/ 55 w 57"/>
                  <a:gd name="T7" fmla="*/ 95 h 100"/>
                  <a:gd name="T8" fmla="*/ 53 w 57"/>
                  <a:gd name="T9" fmla="*/ 90 h 100"/>
                  <a:gd name="T10" fmla="*/ 57 w 57"/>
                  <a:gd name="T11" fmla="*/ 83 h 100"/>
                  <a:gd name="T12" fmla="*/ 52 w 57"/>
                  <a:gd name="T13" fmla="*/ 0 h 100"/>
                  <a:gd name="T14" fmla="*/ 46 w 57"/>
                  <a:gd name="T15" fmla="*/ 83 h 100"/>
                  <a:gd name="T16" fmla="*/ 48 w 57"/>
                  <a:gd name="T1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0">
                    <a:moveTo>
                      <a:pt x="48" y="89"/>
                    </a:moveTo>
                    <a:cubicBezTo>
                      <a:pt x="0" y="95"/>
                      <a:pt x="0" y="95"/>
                      <a:pt x="0" y="95"/>
                    </a:cubicBezTo>
                    <a:cubicBezTo>
                      <a:pt x="50" y="100"/>
                      <a:pt x="50" y="100"/>
                      <a:pt x="50" y="100"/>
                    </a:cubicBezTo>
                    <a:cubicBezTo>
                      <a:pt x="53" y="100"/>
                      <a:pt x="55" y="98"/>
                      <a:pt x="55" y="95"/>
                    </a:cubicBezTo>
                    <a:cubicBezTo>
                      <a:pt x="55" y="93"/>
                      <a:pt x="54" y="91"/>
                      <a:pt x="53" y="90"/>
                    </a:cubicBezTo>
                    <a:cubicBezTo>
                      <a:pt x="55" y="89"/>
                      <a:pt x="57" y="86"/>
                      <a:pt x="57" y="83"/>
                    </a:cubicBezTo>
                    <a:cubicBezTo>
                      <a:pt x="52" y="0"/>
                      <a:pt x="52" y="0"/>
                      <a:pt x="52" y="0"/>
                    </a:cubicBezTo>
                    <a:cubicBezTo>
                      <a:pt x="46" y="83"/>
                      <a:pt x="46" y="83"/>
                      <a:pt x="46" y="83"/>
                    </a:cubicBezTo>
                    <a:cubicBezTo>
                      <a:pt x="46" y="85"/>
                      <a:pt x="47"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nvGrpSpPr>
            <p:cNvPr id="325" name="Group 324"/>
            <p:cNvGrpSpPr/>
            <p:nvPr/>
          </p:nvGrpSpPr>
          <p:grpSpPr>
            <a:xfrm>
              <a:off x="1034582" y="1247483"/>
              <a:ext cx="1069026" cy="1069026"/>
              <a:chOff x="1792288" y="-890588"/>
              <a:chExt cx="1457326" cy="1457326"/>
            </a:xfrm>
          </p:grpSpPr>
          <p:sp>
            <p:nvSpPr>
              <p:cNvPr id="322" name="Freeform 57"/>
              <p:cNvSpPr>
                <a:spLocks/>
              </p:cNvSpPr>
              <p:nvPr/>
            </p:nvSpPr>
            <p:spPr bwMode="auto">
              <a:xfrm>
                <a:off x="1792288"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23" name="Freeform 58"/>
              <p:cNvSpPr>
                <a:spLocks/>
              </p:cNvSpPr>
              <p:nvPr/>
            </p:nvSpPr>
            <p:spPr bwMode="auto">
              <a:xfrm>
                <a:off x="2279651" y="-533400"/>
                <a:ext cx="969963" cy="1100138"/>
              </a:xfrm>
              <a:custGeom>
                <a:avLst/>
                <a:gdLst>
                  <a:gd name="T0" fmla="*/ 112 w 258"/>
                  <a:gd name="T1" fmla="*/ 0 h 293"/>
                  <a:gd name="T2" fmla="*/ 6 w 258"/>
                  <a:gd name="T3" fmla="*/ 0 h 293"/>
                  <a:gd name="T4" fmla="*/ 0 w 258"/>
                  <a:gd name="T5" fmla="*/ 8 h 293"/>
                  <a:gd name="T6" fmla="*/ 0 w 258"/>
                  <a:gd name="T7" fmla="*/ 194 h 293"/>
                  <a:gd name="T8" fmla="*/ 3 w 258"/>
                  <a:gd name="T9" fmla="*/ 201 h 293"/>
                  <a:gd name="T10" fmla="*/ 3 w 258"/>
                  <a:gd name="T11" fmla="*/ 201 h 293"/>
                  <a:gd name="T12" fmla="*/ 93 w 258"/>
                  <a:gd name="T13" fmla="*/ 293 h 293"/>
                  <a:gd name="T14" fmla="*/ 95 w 258"/>
                  <a:gd name="T15" fmla="*/ 293 h 293"/>
                  <a:gd name="T16" fmla="*/ 180 w 258"/>
                  <a:gd name="T17" fmla="*/ 293 h 293"/>
                  <a:gd name="T18" fmla="*/ 258 w 258"/>
                  <a:gd name="T19" fmla="*/ 215 h 293"/>
                  <a:gd name="T20" fmla="*/ 258 w 258"/>
                  <a:gd name="T21" fmla="*/ 142 h 293"/>
                  <a:gd name="T22" fmla="*/ 116 w 258"/>
                  <a:gd name="T23" fmla="*/ 2 h 293"/>
                  <a:gd name="T24" fmla="*/ 116 w 258"/>
                  <a:gd name="T25" fmla="*/ 2 h 293"/>
                  <a:gd name="T26" fmla="*/ 112 w 258"/>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3">
                    <a:moveTo>
                      <a:pt x="112" y="0"/>
                    </a:moveTo>
                    <a:cubicBezTo>
                      <a:pt x="6" y="0"/>
                      <a:pt x="6" y="0"/>
                      <a:pt x="6" y="0"/>
                    </a:cubicBezTo>
                    <a:cubicBezTo>
                      <a:pt x="3" y="0"/>
                      <a:pt x="0" y="4"/>
                      <a:pt x="0" y="8"/>
                    </a:cubicBezTo>
                    <a:cubicBezTo>
                      <a:pt x="0" y="194"/>
                      <a:pt x="0" y="194"/>
                      <a:pt x="0" y="194"/>
                    </a:cubicBezTo>
                    <a:cubicBezTo>
                      <a:pt x="0" y="197"/>
                      <a:pt x="1" y="199"/>
                      <a:pt x="3" y="201"/>
                    </a:cubicBezTo>
                    <a:cubicBezTo>
                      <a:pt x="3" y="201"/>
                      <a:pt x="3" y="201"/>
                      <a:pt x="3" y="201"/>
                    </a:cubicBezTo>
                    <a:cubicBezTo>
                      <a:pt x="93" y="293"/>
                      <a:pt x="93" y="293"/>
                      <a:pt x="93" y="293"/>
                    </a:cubicBezTo>
                    <a:cubicBezTo>
                      <a:pt x="95" y="293"/>
                      <a:pt x="95" y="293"/>
                      <a:pt x="95" y="293"/>
                    </a:cubicBezTo>
                    <a:cubicBezTo>
                      <a:pt x="180" y="293"/>
                      <a:pt x="180" y="293"/>
                      <a:pt x="180" y="293"/>
                    </a:cubicBezTo>
                    <a:cubicBezTo>
                      <a:pt x="223" y="293"/>
                      <a:pt x="258" y="258"/>
                      <a:pt x="258" y="215"/>
                    </a:cubicBezTo>
                    <a:cubicBezTo>
                      <a:pt x="258" y="142"/>
                      <a:pt x="258" y="142"/>
                      <a:pt x="258" y="142"/>
                    </a:cubicBezTo>
                    <a:cubicBezTo>
                      <a:pt x="116" y="2"/>
                      <a:pt x="116" y="2"/>
                      <a:pt x="116" y="2"/>
                    </a:cubicBezTo>
                    <a:cubicBezTo>
                      <a:pt x="116" y="2"/>
                      <a:pt x="116" y="2"/>
                      <a:pt x="116" y="2"/>
                    </a:cubicBezTo>
                    <a:cubicBezTo>
                      <a:pt x="115" y="1"/>
                      <a:pt x="113" y="0"/>
                      <a:pt x="112" y="0"/>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324" name="Freeform 59"/>
              <p:cNvSpPr>
                <a:spLocks noEditPoints="1"/>
              </p:cNvSpPr>
              <p:nvPr/>
            </p:nvSpPr>
            <p:spPr bwMode="auto">
              <a:xfrm>
                <a:off x="2279651" y="-533400"/>
                <a:ext cx="444500" cy="762000"/>
              </a:xfrm>
              <a:custGeom>
                <a:avLst/>
                <a:gdLst>
                  <a:gd name="T0" fmla="*/ 112 w 118"/>
                  <a:gd name="T1" fmla="*/ 0 h 203"/>
                  <a:gd name="T2" fmla="*/ 6 w 118"/>
                  <a:gd name="T3" fmla="*/ 0 h 203"/>
                  <a:gd name="T4" fmla="*/ 0 w 118"/>
                  <a:gd name="T5" fmla="*/ 8 h 203"/>
                  <a:gd name="T6" fmla="*/ 0 w 118"/>
                  <a:gd name="T7" fmla="*/ 194 h 203"/>
                  <a:gd name="T8" fmla="*/ 6 w 118"/>
                  <a:gd name="T9" fmla="*/ 203 h 203"/>
                  <a:gd name="T10" fmla="*/ 112 w 118"/>
                  <a:gd name="T11" fmla="*/ 203 h 203"/>
                  <a:gd name="T12" fmla="*/ 118 w 118"/>
                  <a:gd name="T13" fmla="*/ 194 h 203"/>
                  <a:gd name="T14" fmla="*/ 118 w 118"/>
                  <a:gd name="T15" fmla="*/ 8 h 203"/>
                  <a:gd name="T16" fmla="*/ 112 w 118"/>
                  <a:gd name="T17" fmla="*/ 0 h 203"/>
                  <a:gd name="T18" fmla="*/ 81 w 118"/>
                  <a:gd name="T19" fmla="*/ 195 h 203"/>
                  <a:gd name="T20" fmla="*/ 37 w 118"/>
                  <a:gd name="T21" fmla="*/ 195 h 203"/>
                  <a:gd name="T22" fmla="*/ 34 w 118"/>
                  <a:gd name="T23" fmla="*/ 190 h 203"/>
                  <a:gd name="T24" fmla="*/ 37 w 118"/>
                  <a:gd name="T25" fmla="*/ 186 h 203"/>
                  <a:gd name="T26" fmla="*/ 81 w 118"/>
                  <a:gd name="T27" fmla="*/ 186 h 203"/>
                  <a:gd name="T28" fmla="*/ 84 w 118"/>
                  <a:gd name="T29" fmla="*/ 190 h 203"/>
                  <a:gd name="T30" fmla="*/ 81 w 118"/>
                  <a:gd name="T31" fmla="*/ 195 h 203"/>
                  <a:gd name="T32" fmla="*/ 108 w 118"/>
                  <a:gd name="T33" fmla="*/ 171 h 203"/>
                  <a:gd name="T34" fmla="*/ 103 w 118"/>
                  <a:gd name="T35" fmla="*/ 178 h 203"/>
                  <a:gd name="T36" fmla="*/ 16 w 118"/>
                  <a:gd name="T37" fmla="*/ 178 h 203"/>
                  <a:gd name="T38" fmla="*/ 11 w 118"/>
                  <a:gd name="T39" fmla="*/ 171 h 203"/>
                  <a:gd name="T40" fmla="*/ 11 w 118"/>
                  <a:gd name="T41" fmla="*/ 19 h 203"/>
                  <a:gd name="T42" fmla="*/ 16 w 118"/>
                  <a:gd name="T43" fmla="*/ 12 h 203"/>
                  <a:gd name="T44" fmla="*/ 103 w 118"/>
                  <a:gd name="T45" fmla="*/ 12 h 203"/>
                  <a:gd name="T46" fmla="*/ 108 w 118"/>
                  <a:gd name="T47" fmla="*/ 19 h 203"/>
                  <a:gd name="T48" fmla="*/ 108 w 118"/>
                  <a:gd name="T49"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203">
                    <a:moveTo>
                      <a:pt x="112" y="0"/>
                    </a:moveTo>
                    <a:cubicBezTo>
                      <a:pt x="6" y="0"/>
                      <a:pt x="6" y="0"/>
                      <a:pt x="6" y="0"/>
                    </a:cubicBezTo>
                    <a:cubicBezTo>
                      <a:pt x="3" y="0"/>
                      <a:pt x="0" y="4"/>
                      <a:pt x="0" y="8"/>
                    </a:cubicBezTo>
                    <a:cubicBezTo>
                      <a:pt x="0" y="194"/>
                      <a:pt x="0" y="194"/>
                      <a:pt x="0" y="194"/>
                    </a:cubicBezTo>
                    <a:cubicBezTo>
                      <a:pt x="0" y="199"/>
                      <a:pt x="3" y="203"/>
                      <a:pt x="6" y="203"/>
                    </a:cubicBezTo>
                    <a:cubicBezTo>
                      <a:pt x="112" y="203"/>
                      <a:pt x="112" y="203"/>
                      <a:pt x="112" y="203"/>
                    </a:cubicBezTo>
                    <a:cubicBezTo>
                      <a:pt x="115" y="203"/>
                      <a:pt x="118" y="199"/>
                      <a:pt x="118" y="194"/>
                    </a:cubicBezTo>
                    <a:cubicBezTo>
                      <a:pt x="118" y="8"/>
                      <a:pt x="118" y="8"/>
                      <a:pt x="118" y="8"/>
                    </a:cubicBezTo>
                    <a:cubicBezTo>
                      <a:pt x="118" y="4"/>
                      <a:pt x="115" y="0"/>
                      <a:pt x="112" y="0"/>
                    </a:cubicBezTo>
                    <a:close/>
                    <a:moveTo>
                      <a:pt x="81" y="195"/>
                    </a:moveTo>
                    <a:cubicBezTo>
                      <a:pt x="37" y="195"/>
                      <a:pt x="37" y="195"/>
                      <a:pt x="37" y="195"/>
                    </a:cubicBezTo>
                    <a:cubicBezTo>
                      <a:pt x="35" y="195"/>
                      <a:pt x="34" y="193"/>
                      <a:pt x="34" y="190"/>
                    </a:cubicBezTo>
                    <a:cubicBezTo>
                      <a:pt x="34" y="188"/>
                      <a:pt x="35" y="186"/>
                      <a:pt x="37" y="186"/>
                    </a:cubicBezTo>
                    <a:cubicBezTo>
                      <a:pt x="81" y="186"/>
                      <a:pt x="81" y="186"/>
                      <a:pt x="81" y="186"/>
                    </a:cubicBezTo>
                    <a:cubicBezTo>
                      <a:pt x="83" y="186"/>
                      <a:pt x="84" y="188"/>
                      <a:pt x="84" y="190"/>
                    </a:cubicBezTo>
                    <a:cubicBezTo>
                      <a:pt x="84" y="193"/>
                      <a:pt x="83" y="195"/>
                      <a:pt x="81" y="195"/>
                    </a:cubicBezTo>
                    <a:close/>
                    <a:moveTo>
                      <a:pt x="108" y="171"/>
                    </a:moveTo>
                    <a:cubicBezTo>
                      <a:pt x="108" y="175"/>
                      <a:pt x="105" y="178"/>
                      <a:pt x="103" y="178"/>
                    </a:cubicBezTo>
                    <a:cubicBezTo>
                      <a:pt x="16" y="178"/>
                      <a:pt x="16" y="178"/>
                      <a:pt x="16" y="178"/>
                    </a:cubicBezTo>
                    <a:cubicBezTo>
                      <a:pt x="13" y="178"/>
                      <a:pt x="11" y="175"/>
                      <a:pt x="11" y="171"/>
                    </a:cubicBezTo>
                    <a:cubicBezTo>
                      <a:pt x="11" y="19"/>
                      <a:pt x="11" y="19"/>
                      <a:pt x="11" y="19"/>
                    </a:cubicBezTo>
                    <a:cubicBezTo>
                      <a:pt x="11" y="15"/>
                      <a:pt x="13" y="12"/>
                      <a:pt x="16" y="12"/>
                    </a:cubicBezTo>
                    <a:cubicBezTo>
                      <a:pt x="103" y="12"/>
                      <a:pt x="103" y="12"/>
                      <a:pt x="103" y="12"/>
                    </a:cubicBezTo>
                    <a:cubicBezTo>
                      <a:pt x="105" y="12"/>
                      <a:pt x="108" y="15"/>
                      <a:pt x="108" y="19"/>
                    </a:cubicBezTo>
                    <a:lnTo>
                      <a:pt x="108"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grpSp>
        <p:nvGrpSpPr>
          <p:cNvPr id="4" name="Group 3"/>
          <p:cNvGrpSpPr/>
          <p:nvPr/>
        </p:nvGrpSpPr>
        <p:grpSpPr>
          <a:xfrm>
            <a:off x="4054556" y="1336860"/>
            <a:ext cx="3783801" cy="4685655"/>
            <a:chOff x="4867444" y="1337648"/>
            <a:chExt cx="3709946" cy="4594196"/>
          </a:xfrm>
        </p:grpSpPr>
        <p:sp>
          <p:nvSpPr>
            <p:cNvPr id="267" name="Rectangle 266"/>
            <p:cNvSpPr/>
            <p:nvPr/>
          </p:nvSpPr>
          <p:spPr>
            <a:xfrm>
              <a:off x="4867444" y="4960552"/>
              <a:ext cx="3709946" cy="971292"/>
            </a:xfrm>
            <a:prstGeom prst="rect">
              <a:avLst/>
            </a:prstGeom>
          </p:spPr>
          <p:txBody>
            <a:bodyPr wrap="square">
              <a:spAutoFit/>
            </a:bodyPr>
            <a:lstStyle/>
            <a:p>
              <a:pPr algn="ctr">
                <a:defRPr/>
              </a:pPr>
              <a:r>
                <a:rPr lang="en-US" sz="2856" dirty="0">
                  <a:gradFill>
                    <a:gsLst>
                      <a:gs pos="1250">
                        <a:srgbClr val="404040"/>
                      </a:gs>
                      <a:gs pos="100000">
                        <a:srgbClr val="404040"/>
                      </a:gs>
                    </a:gsLst>
                    <a:lin ang="5400000" scaled="0"/>
                  </a:gradFill>
                  <a:latin typeface="Segoe UI Light"/>
                </a:rPr>
                <a:t>Check out the </a:t>
              </a:r>
              <a:br>
                <a:rPr lang="en-US" sz="2856" dirty="0">
                  <a:gradFill>
                    <a:gsLst>
                      <a:gs pos="1250">
                        <a:srgbClr val="404040"/>
                      </a:gs>
                      <a:gs pos="100000">
                        <a:srgbClr val="404040"/>
                      </a:gs>
                    </a:gsLst>
                    <a:lin ang="5400000" scaled="0"/>
                  </a:gradFill>
                  <a:latin typeface="Segoe UI Light"/>
                </a:rPr>
              </a:br>
              <a:r>
                <a:rPr lang="en-US" sz="2856" dirty="0">
                  <a:gradFill>
                    <a:gsLst>
                      <a:gs pos="1250">
                        <a:srgbClr val="404040"/>
                      </a:gs>
                      <a:gs pos="100000">
                        <a:srgbClr val="404040"/>
                      </a:gs>
                    </a:gsLst>
                    <a:lin ang="5400000" scaled="0"/>
                  </a:gradFill>
                  <a:latin typeface="Segoe UI Light"/>
                </a:rPr>
                <a:t>express talks</a:t>
              </a:r>
            </a:p>
          </p:txBody>
        </p:sp>
        <p:grpSp>
          <p:nvGrpSpPr>
            <p:cNvPr id="18" name="Group 17"/>
            <p:cNvGrpSpPr/>
            <p:nvPr/>
          </p:nvGrpSpPr>
          <p:grpSpPr>
            <a:xfrm>
              <a:off x="5559030" y="1337648"/>
              <a:ext cx="2326774" cy="3238660"/>
              <a:chOff x="5973763" y="1414463"/>
              <a:chExt cx="1138238" cy="1584325"/>
            </a:xfrm>
          </p:grpSpPr>
          <p:sp>
            <p:nvSpPr>
              <p:cNvPr id="6" name="Freeform 6"/>
              <p:cNvSpPr>
                <a:spLocks/>
              </p:cNvSpPr>
              <p:nvPr/>
            </p:nvSpPr>
            <p:spPr bwMode="auto">
              <a:xfrm>
                <a:off x="5973763" y="2508250"/>
                <a:ext cx="1020763" cy="490538"/>
              </a:xfrm>
              <a:custGeom>
                <a:avLst/>
                <a:gdLst>
                  <a:gd name="T0" fmla="*/ 637 w 1366"/>
                  <a:gd name="T1" fmla="*/ 650 h 656"/>
                  <a:gd name="T2" fmla="*/ 511 w 1366"/>
                  <a:gd name="T3" fmla="*/ 579 h 656"/>
                  <a:gd name="T4" fmla="*/ 493 w 1366"/>
                  <a:gd name="T5" fmla="*/ 577 h 656"/>
                  <a:gd name="T6" fmla="*/ 332 w 1366"/>
                  <a:gd name="T7" fmla="*/ 649 h 656"/>
                  <a:gd name="T8" fmla="*/ 313 w 1366"/>
                  <a:gd name="T9" fmla="*/ 649 h 656"/>
                  <a:gd name="T10" fmla="*/ 124 w 1366"/>
                  <a:gd name="T11" fmla="*/ 463 h 656"/>
                  <a:gd name="T12" fmla="*/ 80 w 1366"/>
                  <a:gd name="T13" fmla="*/ 468 h 656"/>
                  <a:gd name="T14" fmla="*/ 0 w 1366"/>
                  <a:gd name="T15" fmla="*/ 247 h 656"/>
                  <a:gd name="T16" fmla="*/ 679 w 1366"/>
                  <a:gd name="T17" fmla="*/ 167 h 656"/>
                  <a:gd name="T18" fmla="*/ 739 w 1366"/>
                  <a:gd name="T19" fmla="*/ 0 h 656"/>
                  <a:gd name="T20" fmla="*/ 759 w 1366"/>
                  <a:gd name="T21" fmla="*/ 106 h 656"/>
                  <a:gd name="T22" fmla="*/ 80 w 1366"/>
                  <a:gd name="T23" fmla="*/ 187 h 656"/>
                  <a:gd name="T24" fmla="*/ 20 w 1366"/>
                  <a:gd name="T25" fmla="*/ 388 h 656"/>
                  <a:gd name="T26" fmla="*/ 109 w 1366"/>
                  <a:gd name="T27" fmla="*/ 448 h 656"/>
                  <a:gd name="T28" fmla="*/ 215 w 1366"/>
                  <a:gd name="T29" fmla="*/ 276 h 656"/>
                  <a:gd name="T30" fmla="*/ 323 w 1366"/>
                  <a:gd name="T31" fmla="*/ 615 h 656"/>
                  <a:gd name="T32" fmla="*/ 430 w 1366"/>
                  <a:gd name="T33" fmla="*/ 348 h 656"/>
                  <a:gd name="T34" fmla="*/ 505 w 1366"/>
                  <a:gd name="T35" fmla="*/ 551 h 656"/>
                  <a:gd name="T36" fmla="*/ 575 w 1366"/>
                  <a:gd name="T37" fmla="*/ 456 h 656"/>
                  <a:gd name="T38" fmla="*/ 645 w 1366"/>
                  <a:gd name="T39" fmla="*/ 616 h 656"/>
                  <a:gd name="T40" fmla="*/ 754 w 1366"/>
                  <a:gd name="T41" fmla="*/ 276 h 656"/>
                  <a:gd name="T42" fmla="*/ 764 w 1366"/>
                  <a:gd name="T43" fmla="*/ 283 h 656"/>
                  <a:gd name="T44" fmla="*/ 926 w 1366"/>
                  <a:gd name="T45" fmla="*/ 388 h 656"/>
                  <a:gd name="T46" fmla="*/ 942 w 1366"/>
                  <a:gd name="T47" fmla="*/ 388 h 656"/>
                  <a:gd name="T48" fmla="*/ 1141 w 1366"/>
                  <a:gd name="T49" fmla="*/ 282 h 656"/>
                  <a:gd name="T50" fmla="*/ 1160 w 1366"/>
                  <a:gd name="T51" fmla="*/ 282 h 656"/>
                  <a:gd name="T52" fmla="*/ 1366 w 1366"/>
                  <a:gd name="T53" fmla="*/ 456 h 656"/>
                  <a:gd name="T54" fmla="*/ 1222 w 1366"/>
                  <a:gd name="T55" fmla="*/ 476 h 656"/>
                  <a:gd name="T56" fmla="*/ 1150 w 1366"/>
                  <a:gd name="T57" fmla="*/ 312 h 656"/>
                  <a:gd name="T58" fmla="*/ 1043 w 1366"/>
                  <a:gd name="T59" fmla="*/ 548 h 656"/>
                  <a:gd name="T60" fmla="*/ 934 w 1366"/>
                  <a:gd name="T61" fmla="*/ 411 h 656"/>
                  <a:gd name="T62" fmla="*/ 824 w 1366"/>
                  <a:gd name="T63" fmla="*/ 548 h 656"/>
                  <a:gd name="T64" fmla="*/ 754 w 1366"/>
                  <a:gd name="T65" fmla="*/ 322 h 656"/>
                  <a:gd name="T66" fmla="*/ 647 w 1366"/>
                  <a:gd name="T67"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6" h="656">
                    <a:moveTo>
                      <a:pt x="646" y="656"/>
                    </a:moveTo>
                    <a:cubicBezTo>
                      <a:pt x="642" y="656"/>
                      <a:pt x="638" y="653"/>
                      <a:pt x="637" y="650"/>
                    </a:cubicBezTo>
                    <a:cubicBezTo>
                      <a:pt x="572" y="487"/>
                      <a:pt x="572" y="487"/>
                      <a:pt x="572" y="487"/>
                    </a:cubicBezTo>
                    <a:cubicBezTo>
                      <a:pt x="511" y="579"/>
                      <a:pt x="511" y="579"/>
                      <a:pt x="511" y="579"/>
                    </a:cubicBezTo>
                    <a:cubicBezTo>
                      <a:pt x="508" y="583"/>
                      <a:pt x="505" y="584"/>
                      <a:pt x="501" y="584"/>
                    </a:cubicBezTo>
                    <a:cubicBezTo>
                      <a:pt x="497" y="583"/>
                      <a:pt x="494" y="581"/>
                      <a:pt x="493" y="577"/>
                    </a:cubicBezTo>
                    <a:cubicBezTo>
                      <a:pt x="430" y="388"/>
                      <a:pt x="430" y="388"/>
                      <a:pt x="430" y="388"/>
                    </a:cubicBezTo>
                    <a:cubicBezTo>
                      <a:pt x="332" y="649"/>
                      <a:pt x="332" y="649"/>
                      <a:pt x="332" y="649"/>
                    </a:cubicBezTo>
                    <a:cubicBezTo>
                      <a:pt x="330" y="653"/>
                      <a:pt x="326" y="656"/>
                      <a:pt x="322" y="656"/>
                    </a:cubicBezTo>
                    <a:cubicBezTo>
                      <a:pt x="318" y="656"/>
                      <a:pt x="314" y="653"/>
                      <a:pt x="313" y="649"/>
                    </a:cubicBezTo>
                    <a:cubicBezTo>
                      <a:pt x="211" y="311"/>
                      <a:pt x="211" y="311"/>
                      <a:pt x="211" y="311"/>
                    </a:cubicBezTo>
                    <a:cubicBezTo>
                      <a:pt x="124" y="463"/>
                      <a:pt x="124" y="463"/>
                      <a:pt x="124" y="463"/>
                    </a:cubicBezTo>
                    <a:cubicBezTo>
                      <a:pt x="122" y="466"/>
                      <a:pt x="119" y="468"/>
                      <a:pt x="115" y="468"/>
                    </a:cubicBezTo>
                    <a:cubicBezTo>
                      <a:pt x="80" y="468"/>
                      <a:pt x="80" y="468"/>
                      <a:pt x="80" y="468"/>
                    </a:cubicBezTo>
                    <a:cubicBezTo>
                      <a:pt x="16" y="468"/>
                      <a:pt x="0" y="416"/>
                      <a:pt x="0" y="388"/>
                    </a:cubicBezTo>
                    <a:cubicBezTo>
                      <a:pt x="0" y="247"/>
                      <a:pt x="0" y="247"/>
                      <a:pt x="0" y="247"/>
                    </a:cubicBezTo>
                    <a:cubicBezTo>
                      <a:pt x="0" y="183"/>
                      <a:pt x="52" y="167"/>
                      <a:pt x="80" y="167"/>
                    </a:cubicBezTo>
                    <a:cubicBezTo>
                      <a:pt x="679" y="167"/>
                      <a:pt x="679" y="167"/>
                      <a:pt x="679" y="167"/>
                    </a:cubicBezTo>
                    <a:cubicBezTo>
                      <a:pt x="737" y="167"/>
                      <a:pt x="739" y="112"/>
                      <a:pt x="739" y="106"/>
                    </a:cubicBezTo>
                    <a:cubicBezTo>
                      <a:pt x="739" y="0"/>
                      <a:pt x="739" y="0"/>
                      <a:pt x="739" y="0"/>
                    </a:cubicBezTo>
                    <a:cubicBezTo>
                      <a:pt x="759" y="0"/>
                      <a:pt x="759" y="0"/>
                      <a:pt x="759" y="0"/>
                    </a:cubicBezTo>
                    <a:cubicBezTo>
                      <a:pt x="759" y="106"/>
                      <a:pt x="759" y="106"/>
                      <a:pt x="759" y="106"/>
                    </a:cubicBezTo>
                    <a:cubicBezTo>
                      <a:pt x="759" y="134"/>
                      <a:pt x="742" y="187"/>
                      <a:pt x="679" y="187"/>
                    </a:cubicBezTo>
                    <a:cubicBezTo>
                      <a:pt x="80" y="187"/>
                      <a:pt x="80" y="187"/>
                      <a:pt x="80" y="187"/>
                    </a:cubicBezTo>
                    <a:cubicBezTo>
                      <a:pt x="74" y="187"/>
                      <a:pt x="20" y="189"/>
                      <a:pt x="20" y="247"/>
                    </a:cubicBezTo>
                    <a:cubicBezTo>
                      <a:pt x="20" y="388"/>
                      <a:pt x="20" y="388"/>
                      <a:pt x="20" y="388"/>
                    </a:cubicBezTo>
                    <a:cubicBezTo>
                      <a:pt x="20" y="394"/>
                      <a:pt x="22" y="448"/>
                      <a:pt x="80" y="448"/>
                    </a:cubicBezTo>
                    <a:cubicBezTo>
                      <a:pt x="109" y="448"/>
                      <a:pt x="109" y="448"/>
                      <a:pt x="109" y="448"/>
                    </a:cubicBezTo>
                    <a:cubicBezTo>
                      <a:pt x="206" y="281"/>
                      <a:pt x="206" y="281"/>
                      <a:pt x="206" y="281"/>
                    </a:cubicBezTo>
                    <a:cubicBezTo>
                      <a:pt x="208" y="277"/>
                      <a:pt x="211" y="276"/>
                      <a:pt x="215" y="276"/>
                    </a:cubicBezTo>
                    <a:cubicBezTo>
                      <a:pt x="219" y="276"/>
                      <a:pt x="223" y="279"/>
                      <a:pt x="224" y="283"/>
                    </a:cubicBezTo>
                    <a:cubicBezTo>
                      <a:pt x="323" y="615"/>
                      <a:pt x="323" y="615"/>
                      <a:pt x="323" y="615"/>
                    </a:cubicBezTo>
                    <a:cubicBezTo>
                      <a:pt x="421" y="354"/>
                      <a:pt x="421" y="354"/>
                      <a:pt x="421" y="354"/>
                    </a:cubicBezTo>
                    <a:cubicBezTo>
                      <a:pt x="422" y="350"/>
                      <a:pt x="426" y="348"/>
                      <a:pt x="430" y="348"/>
                    </a:cubicBezTo>
                    <a:cubicBezTo>
                      <a:pt x="435" y="348"/>
                      <a:pt x="438" y="351"/>
                      <a:pt x="440" y="355"/>
                    </a:cubicBezTo>
                    <a:cubicBezTo>
                      <a:pt x="505" y="551"/>
                      <a:pt x="505" y="551"/>
                      <a:pt x="505" y="551"/>
                    </a:cubicBezTo>
                    <a:cubicBezTo>
                      <a:pt x="566" y="460"/>
                      <a:pt x="566" y="460"/>
                      <a:pt x="566" y="460"/>
                    </a:cubicBezTo>
                    <a:cubicBezTo>
                      <a:pt x="568" y="457"/>
                      <a:pt x="572" y="456"/>
                      <a:pt x="575" y="456"/>
                    </a:cubicBezTo>
                    <a:cubicBezTo>
                      <a:pt x="579" y="456"/>
                      <a:pt x="582" y="459"/>
                      <a:pt x="584" y="462"/>
                    </a:cubicBezTo>
                    <a:cubicBezTo>
                      <a:pt x="645" y="616"/>
                      <a:pt x="645" y="616"/>
                      <a:pt x="645" y="616"/>
                    </a:cubicBezTo>
                    <a:cubicBezTo>
                      <a:pt x="745" y="283"/>
                      <a:pt x="745" y="283"/>
                      <a:pt x="745" y="283"/>
                    </a:cubicBezTo>
                    <a:cubicBezTo>
                      <a:pt x="746" y="279"/>
                      <a:pt x="750" y="276"/>
                      <a:pt x="754" y="276"/>
                    </a:cubicBezTo>
                    <a:cubicBezTo>
                      <a:pt x="754" y="276"/>
                      <a:pt x="754" y="276"/>
                      <a:pt x="754" y="276"/>
                    </a:cubicBezTo>
                    <a:cubicBezTo>
                      <a:pt x="759" y="276"/>
                      <a:pt x="763" y="279"/>
                      <a:pt x="764" y="283"/>
                    </a:cubicBezTo>
                    <a:cubicBezTo>
                      <a:pt x="830" y="516"/>
                      <a:pt x="830" y="516"/>
                      <a:pt x="830" y="516"/>
                    </a:cubicBezTo>
                    <a:cubicBezTo>
                      <a:pt x="926" y="388"/>
                      <a:pt x="926" y="388"/>
                      <a:pt x="926" y="388"/>
                    </a:cubicBezTo>
                    <a:cubicBezTo>
                      <a:pt x="928" y="385"/>
                      <a:pt x="931" y="384"/>
                      <a:pt x="934" y="384"/>
                    </a:cubicBezTo>
                    <a:cubicBezTo>
                      <a:pt x="937" y="384"/>
                      <a:pt x="940" y="385"/>
                      <a:pt x="942" y="388"/>
                    </a:cubicBezTo>
                    <a:cubicBezTo>
                      <a:pt x="1040" y="518"/>
                      <a:pt x="1040" y="518"/>
                      <a:pt x="1040" y="518"/>
                    </a:cubicBezTo>
                    <a:cubicBezTo>
                      <a:pt x="1141" y="282"/>
                      <a:pt x="1141" y="282"/>
                      <a:pt x="1141" y="282"/>
                    </a:cubicBezTo>
                    <a:cubicBezTo>
                      <a:pt x="1143" y="278"/>
                      <a:pt x="1146" y="276"/>
                      <a:pt x="1150" y="276"/>
                    </a:cubicBezTo>
                    <a:cubicBezTo>
                      <a:pt x="1154" y="276"/>
                      <a:pt x="1158" y="278"/>
                      <a:pt x="1160" y="282"/>
                    </a:cubicBezTo>
                    <a:cubicBezTo>
                      <a:pt x="1229" y="456"/>
                      <a:pt x="1229" y="456"/>
                      <a:pt x="1229" y="456"/>
                    </a:cubicBezTo>
                    <a:cubicBezTo>
                      <a:pt x="1366" y="456"/>
                      <a:pt x="1366" y="456"/>
                      <a:pt x="1366" y="456"/>
                    </a:cubicBezTo>
                    <a:cubicBezTo>
                      <a:pt x="1366" y="476"/>
                      <a:pt x="1366" y="476"/>
                      <a:pt x="1366" y="476"/>
                    </a:cubicBezTo>
                    <a:cubicBezTo>
                      <a:pt x="1222" y="476"/>
                      <a:pt x="1222" y="476"/>
                      <a:pt x="1222" y="476"/>
                    </a:cubicBezTo>
                    <a:cubicBezTo>
                      <a:pt x="1218" y="476"/>
                      <a:pt x="1214" y="473"/>
                      <a:pt x="1213" y="470"/>
                    </a:cubicBezTo>
                    <a:cubicBezTo>
                      <a:pt x="1150" y="312"/>
                      <a:pt x="1150" y="312"/>
                      <a:pt x="1150" y="312"/>
                    </a:cubicBezTo>
                    <a:cubicBezTo>
                      <a:pt x="1051" y="542"/>
                      <a:pt x="1051" y="542"/>
                      <a:pt x="1051" y="542"/>
                    </a:cubicBezTo>
                    <a:cubicBezTo>
                      <a:pt x="1050" y="545"/>
                      <a:pt x="1047" y="547"/>
                      <a:pt x="1043" y="548"/>
                    </a:cubicBezTo>
                    <a:cubicBezTo>
                      <a:pt x="1040" y="548"/>
                      <a:pt x="1036" y="547"/>
                      <a:pt x="1034" y="544"/>
                    </a:cubicBezTo>
                    <a:cubicBezTo>
                      <a:pt x="934" y="411"/>
                      <a:pt x="934" y="411"/>
                      <a:pt x="934" y="411"/>
                    </a:cubicBezTo>
                    <a:cubicBezTo>
                      <a:pt x="834" y="544"/>
                      <a:pt x="834" y="544"/>
                      <a:pt x="834" y="544"/>
                    </a:cubicBezTo>
                    <a:cubicBezTo>
                      <a:pt x="832" y="547"/>
                      <a:pt x="828" y="548"/>
                      <a:pt x="824" y="548"/>
                    </a:cubicBezTo>
                    <a:cubicBezTo>
                      <a:pt x="821" y="547"/>
                      <a:pt x="818" y="544"/>
                      <a:pt x="817" y="541"/>
                    </a:cubicBezTo>
                    <a:cubicBezTo>
                      <a:pt x="754" y="322"/>
                      <a:pt x="754" y="322"/>
                      <a:pt x="754" y="322"/>
                    </a:cubicBezTo>
                    <a:cubicBezTo>
                      <a:pt x="656" y="649"/>
                      <a:pt x="656" y="649"/>
                      <a:pt x="656" y="649"/>
                    </a:cubicBezTo>
                    <a:cubicBezTo>
                      <a:pt x="655" y="653"/>
                      <a:pt x="651" y="656"/>
                      <a:pt x="647" y="656"/>
                    </a:cubicBezTo>
                    <a:cubicBezTo>
                      <a:pt x="647" y="656"/>
                      <a:pt x="646" y="656"/>
                      <a:pt x="646" y="656"/>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7" name="Rectangle 7"/>
              <p:cNvSpPr>
                <a:spLocks noChangeArrowheads="1"/>
              </p:cNvSpPr>
              <p:nvPr/>
            </p:nvSpPr>
            <p:spPr bwMode="auto">
              <a:xfrm>
                <a:off x="7043738" y="2841625"/>
                <a:ext cx="682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8" name="Freeform 8"/>
              <p:cNvSpPr>
                <a:spLocks/>
              </p:cNvSpPr>
              <p:nvPr/>
            </p:nvSpPr>
            <p:spPr bwMode="auto">
              <a:xfrm>
                <a:off x="6975476" y="2825750"/>
                <a:ext cx="73025" cy="50800"/>
              </a:xfrm>
              <a:custGeom>
                <a:avLst/>
                <a:gdLst>
                  <a:gd name="T0" fmla="*/ 97 w 97"/>
                  <a:gd name="T1" fmla="*/ 0 h 67"/>
                  <a:gd name="T2" fmla="*/ 92 w 97"/>
                  <a:gd name="T3" fmla="*/ 0 h 67"/>
                  <a:gd name="T4" fmla="*/ 33 w 97"/>
                  <a:gd name="T5" fmla="*/ 0 h 67"/>
                  <a:gd name="T6" fmla="*/ 0 w 97"/>
                  <a:gd name="T7" fmla="*/ 33 h 67"/>
                  <a:gd name="T8" fmla="*/ 33 w 97"/>
                  <a:gd name="T9" fmla="*/ 67 h 67"/>
                  <a:gd name="T10" fmla="*/ 92 w 97"/>
                  <a:gd name="T11" fmla="*/ 67 h 67"/>
                  <a:gd name="T12" fmla="*/ 97 w 97"/>
                  <a:gd name="T13" fmla="*/ 66 h 67"/>
                  <a:gd name="T14" fmla="*/ 97 w 97"/>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7">
                    <a:moveTo>
                      <a:pt x="97" y="0"/>
                    </a:moveTo>
                    <a:cubicBezTo>
                      <a:pt x="96" y="0"/>
                      <a:pt x="94" y="0"/>
                      <a:pt x="92" y="0"/>
                    </a:cubicBezTo>
                    <a:cubicBezTo>
                      <a:pt x="33" y="0"/>
                      <a:pt x="33" y="0"/>
                      <a:pt x="33" y="0"/>
                    </a:cubicBezTo>
                    <a:cubicBezTo>
                      <a:pt x="15" y="0"/>
                      <a:pt x="0" y="15"/>
                      <a:pt x="0" y="33"/>
                    </a:cubicBezTo>
                    <a:cubicBezTo>
                      <a:pt x="0" y="52"/>
                      <a:pt x="15" y="67"/>
                      <a:pt x="33" y="67"/>
                    </a:cubicBezTo>
                    <a:cubicBezTo>
                      <a:pt x="92" y="67"/>
                      <a:pt x="92" y="67"/>
                      <a:pt x="92" y="67"/>
                    </a:cubicBezTo>
                    <a:cubicBezTo>
                      <a:pt x="94" y="67"/>
                      <a:pt x="96" y="67"/>
                      <a:pt x="97" y="66"/>
                    </a:cubicBezTo>
                    <a:lnTo>
                      <a:pt x="97"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9" name="Rectangle 9"/>
              <p:cNvSpPr>
                <a:spLocks noChangeArrowheads="1"/>
              </p:cNvSpPr>
              <p:nvPr/>
            </p:nvSpPr>
            <p:spPr bwMode="auto">
              <a:xfrm>
                <a:off x="7016751" y="2825750"/>
                <a:ext cx="3175" cy="5080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0" name="Freeform 10"/>
              <p:cNvSpPr>
                <a:spLocks/>
              </p:cNvSpPr>
              <p:nvPr/>
            </p:nvSpPr>
            <p:spPr bwMode="auto">
              <a:xfrm>
                <a:off x="6324601" y="1414463"/>
                <a:ext cx="417513" cy="784225"/>
              </a:xfrm>
              <a:custGeom>
                <a:avLst/>
                <a:gdLst>
                  <a:gd name="T0" fmla="*/ 280 w 559"/>
                  <a:gd name="T1" fmla="*/ 0 h 1048"/>
                  <a:gd name="T2" fmla="*/ 0 w 559"/>
                  <a:gd name="T3" fmla="*/ 280 h 1048"/>
                  <a:gd name="T4" fmla="*/ 0 w 559"/>
                  <a:gd name="T5" fmla="*/ 769 h 1048"/>
                  <a:gd name="T6" fmla="*/ 280 w 559"/>
                  <a:gd name="T7" fmla="*/ 1048 h 1048"/>
                  <a:gd name="T8" fmla="*/ 559 w 559"/>
                  <a:gd name="T9" fmla="*/ 769 h 1048"/>
                  <a:gd name="T10" fmla="*/ 559 w 559"/>
                  <a:gd name="T11" fmla="*/ 280 h 1048"/>
                  <a:gd name="T12" fmla="*/ 280 w 559"/>
                  <a:gd name="T13" fmla="*/ 0 h 1048"/>
                </a:gdLst>
                <a:ahLst/>
                <a:cxnLst>
                  <a:cxn ang="0">
                    <a:pos x="T0" y="T1"/>
                  </a:cxn>
                  <a:cxn ang="0">
                    <a:pos x="T2" y="T3"/>
                  </a:cxn>
                  <a:cxn ang="0">
                    <a:pos x="T4" y="T5"/>
                  </a:cxn>
                  <a:cxn ang="0">
                    <a:pos x="T6" y="T7"/>
                  </a:cxn>
                  <a:cxn ang="0">
                    <a:pos x="T8" y="T9"/>
                  </a:cxn>
                  <a:cxn ang="0">
                    <a:pos x="T10" y="T11"/>
                  </a:cxn>
                  <a:cxn ang="0">
                    <a:pos x="T12" y="T13"/>
                  </a:cxn>
                </a:cxnLst>
                <a:rect l="0" t="0" r="r" b="b"/>
                <a:pathLst>
                  <a:path w="559" h="1048">
                    <a:moveTo>
                      <a:pt x="280" y="0"/>
                    </a:moveTo>
                    <a:cubicBezTo>
                      <a:pt x="125" y="0"/>
                      <a:pt x="0" y="125"/>
                      <a:pt x="0" y="280"/>
                    </a:cubicBezTo>
                    <a:cubicBezTo>
                      <a:pt x="0" y="769"/>
                      <a:pt x="0" y="769"/>
                      <a:pt x="0" y="769"/>
                    </a:cubicBezTo>
                    <a:cubicBezTo>
                      <a:pt x="0" y="923"/>
                      <a:pt x="125" y="1048"/>
                      <a:pt x="280" y="1048"/>
                    </a:cubicBezTo>
                    <a:cubicBezTo>
                      <a:pt x="434" y="1048"/>
                      <a:pt x="559" y="923"/>
                      <a:pt x="559" y="769"/>
                    </a:cubicBezTo>
                    <a:cubicBezTo>
                      <a:pt x="559" y="280"/>
                      <a:pt x="559" y="280"/>
                      <a:pt x="559" y="280"/>
                    </a:cubicBezTo>
                    <a:cubicBezTo>
                      <a:pt x="559" y="125"/>
                      <a:pt x="434" y="0"/>
                      <a:pt x="280"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1" name="Freeform 11"/>
              <p:cNvSpPr>
                <a:spLocks/>
              </p:cNvSpPr>
              <p:nvPr/>
            </p:nvSpPr>
            <p:spPr bwMode="auto">
              <a:xfrm>
                <a:off x="6324601" y="1676400"/>
                <a:ext cx="412750" cy="522288"/>
              </a:xfrm>
              <a:custGeom>
                <a:avLst/>
                <a:gdLst>
                  <a:gd name="T0" fmla="*/ 280 w 552"/>
                  <a:gd name="T1" fmla="*/ 698 h 698"/>
                  <a:gd name="T2" fmla="*/ 552 w 552"/>
                  <a:gd name="T3" fmla="*/ 482 h 698"/>
                  <a:gd name="T4" fmla="*/ 0 w 552"/>
                  <a:gd name="T5" fmla="*/ 0 h 698"/>
                  <a:gd name="T6" fmla="*/ 0 w 552"/>
                  <a:gd name="T7" fmla="*/ 419 h 698"/>
                  <a:gd name="T8" fmla="*/ 280 w 552"/>
                  <a:gd name="T9" fmla="*/ 698 h 698"/>
                </a:gdLst>
                <a:ahLst/>
                <a:cxnLst>
                  <a:cxn ang="0">
                    <a:pos x="T0" y="T1"/>
                  </a:cxn>
                  <a:cxn ang="0">
                    <a:pos x="T2" y="T3"/>
                  </a:cxn>
                  <a:cxn ang="0">
                    <a:pos x="T4" y="T5"/>
                  </a:cxn>
                  <a:cxn ang="0">
                    <a:pos x="T6" y="T7"/>
                  </a:cxn>
                  <a:cxn ang="0">
                    <a:pos x="T8" y="T9"/>
                  </a:cxn>
                </a:cxnLst>
                <a:rect l="0" t="0" r="r" b="b"/>
                <a:pathLst>
                  <a:path w="552" h="698">
                    <a:moveTo>
                      <a:pt x="280" y="698"/>
                    </a:moveTo>
                    <a:cubicBezTo>
                      <a:pt x="412" y="698"/>
                      <a:pt x="523" y="606"/>
                      <a:pt x="552" y="482"/>
                    </a:cubicBezTo>
                    <a:cubicBezTo>
                      <a:pt x="0" y="0"/>
                      <a:pt x="0" y="0"/>
                      <a:pt x="0" y="0"/>
                    </a:cubicBezTo>
                    <a:cubicBezTo>
                      <a:pt x="0" y="419"/>
                      <a:pt x="0" y="419"/>
                      <a:pt x="0" y="419"/>
                    </a:cubicBezTo>
                    <a:cubicBezTo>
                      <a:pt x="0" y="573"/>
                      <a:pt x="125" y="698"/>
                      <a:pt x="280" y="698"/>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2" name="Oval 12"/>
              <p:cNvSpPr>
                <a:spLocks noChangeArrowheads="1"/>
              </p:cNvSpPr>
              <p:nvPr/>
            </p:nvSpPr>
            <p:spPr bwMode="auto">
              <a:xfrm>
                <a:off x="6626226" y="1630363"/>
                <a:ext cx="26988" cy="2540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3" name="Oval 13"/>
              <p:cNvSpPr>
                <a:spLocks noChangeArrowheads="1"/>
              </p:cNvSpPr>
              <p:nvPr/>
            </p:nvSpPr>
            <p:spPr bwMode="auto">
              <a:xfrm>
                <a:off x="6600826"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4" name="Oval 14"/>
              <p:cNvSpPr>
                <a:spLocks noChangeArrowheads="1"/>
              </p:cNvSpPr>
              <p:nvPr/>
            </p:nvSpPr>
            <p:spPr bwMode="auto">
              <a:xfrm>
                <a:off x="6653213"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5" name="Freeform 15"/>
              <p:cNvSpPr>
                <a:spLocks/>
              </p:cNvSpPr>
              <p:nvPr/>
            </p:nvSpPr>
            <p:spPr bwMode="auto">
              <a:xfrm>
                <a:off x="6261101" y="1695450"/>
                <a:ext cx="542925" cy="815975"/>
              </a:xfrm>
              <a:custGeom>
                <a:avLst/>
                <a:gdLst>
                  <a:gd name="T0" fmla="*/ 392 w 727"/>
                  <a:gd name="T1" fmla="*/ 754 h 1092"/>
                  <a:gd name="T2" fmla="*/ 727 w 727"/>
                  <a:gd name="T3" fmla="*/ 392 h 1092"/>
                  <a:gd name="T4" fmla="*/ 727 w 727"/>
                  <a:gd name="T5" fmla="*/ 28 h 1092"/>
                  <a:gd name="T6" fmla="*/ 699 w 727"/>
                  <a:gd name="T7" fmla="*/ 0 h 1092"/>
                  <a:gd name="T8" fmla="*/ 671 w 727"/>
                  <a:gd name="T9" fmla="*/ 28 h 1092"/>
                  <a:gd name="T10" fmla="*/ 671 w 727"/>
                  <a:gd name="T11" fmla="*/ 392 h 1092"/>
                  <a:gd name="T12" fmla="*/ 364 w 727"/>
                  <a:gd name="T13" fmla="*/ 699 h 1092"/>
                  <a:gd name="T14" fmla="*/ 56 w 727"/>
                  <a:gd name="T15" fmla="*/ 392 h 1092"/>
                  <a:gd name="T16" fmla="*/ 56 w 727"/>
                  <a:gd name="T17" fmla="*/ 36 h 1092"/>
                  <a:gd name="T18" fmla="*/ 28 w 727"/>
                  <a:gd name="T19" fmla="*/ 8 h 1092"/>
                  <a:gd name="T20" fmla="*/ 0 w 727"/>
                  <a:gd name="T21" fmla="*/ 36 h 1092"/>
                  <a:gd name="T22" fmla="*/ 0 w 727"/>
                  <a:gd name="T23" fmla="*/ 392 h 1092"/>
                  <a:gd name="T24" fmla="*/ 336 w 727"/>
                  <a:gd name="T25" fmla="*/ 754 h 1092"/>
                  <a:gd name="T26" fmla="*/ 336 w 727"/>
                  <a:gd name="T27" fmla="*/ 813 h 1092"/>
                  <a:gd name="T28" fmla="*/ 336 w 727"/>
                  <a:gd name="T29" fmla="*/ 814 h 1092"/>
                  <a:gd name="T30" fmla="*/ 84 w 727"/>
                  <a:gd name="T31" fmla="*/ 1092 h 1092"/>
                  <a:gd name="T32" fmla="*/ 643 w 727"/>
                  <a:gd name="T33" fmla="*/ 1092 h 1092"/>
                  <a:gd name="T34" fmla="*/ 392 w 727"/>
                  <a:gd name="T35" fmla="*/ 814 h 1092"/>
                  <a:gd name="T36" fmla="*/ 392 w 727"/>
                  <a:gd name="T37" fmla="*/ 813 h 1092"/>
                  <a:gd name="T38" fmla="*/ 392 w 727"/>
                  <a:gd name="T39" fmla="*/ 754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7" h="1092">
                    <a:moveTo>
                      <a:pt x="392" y="754"/>
                    </a:moveTo>
                    <a:cubicBezTo>
                      <a:pt x="579" y="739"/>
                      <a:pt x="727" y="582"/>
                      <a:pt x="727" y="392"/>
                    </a:cubicBezTo>
                    <a:cubicBezTo>
                      <a:pt x="727" y="28"/>
                      <a:pt x="727" y="28"/>
                      <a:pt x="727" y="28"/>
                    </a:cubicBezTo>
                    <a:cubicBezTo>
                      <a:pt x="727" y="13"/>
                      <a:pt x="714" y="0"/>
                      <a:pt x="699" y="0"/>
                    </a:cubicBezTo>
                    <a:cubicBezTo>
                      <a:pt x="683" y="0"/>
                      <a:pt x="671" y="13"/>
                      <a:pt x="671" y="28"/>
                    </a:cubicBezTo>
                    <a:cubicBezTo>
                      <a:pt x="671" y="392"/>
                      <a:pt x="671" y="392"/>
                      <a:pt x="671" y="392"/>
                    </a:cubicBezTo>
                    <a:cubicBezTo>
                      <a:pt x="671" y="561"/>
                      <a:pt x="533" y="699"/>
                      <a:pt x="364" y="699"/>
                    </a:cubicBezTo>
                    <a:cubicBezTo>
                      <a:pt x="194" y="699"/>
                      <a:pt x="56" y="561"/>
                      <a:pt x="56" y="392"/>
                    </a:cubicBezTo>
                    <a:cubicBezTo>
                      <a:pt x="56" y="36"/>
                      <a:pt x="56" y="36"/>
                      <a:pt x="56" y="36"/>
                    </a:cubicBezTo>
                    <a:cubicBezTo>
                      <a:pt x="56" y="21"/>
                      <a:pt x="44" y="8"/>
                      <a:pt x="28" y="8"/>
                    </a:cubicBezTo>
                    <a:cubicBezTo>
                      <a:pt x="13" y="8"/>
                      <a:pt x="0" y="21"/>
                      <a:pt x="0" y="36"/>
                    </a:cubicBezTo>
                    <a:cubicBezTo>
                      <a:pt x="0" y="392"/>
                      <a:pt x="0" y="392"/>
                      <a:pt x="0" y="392"/>
                    </a:cubicBezTo>
                    <a:cubicBezTo>
                      <a:pt x="0" y="582"/>
                      <a:pt x="148" y="739"/>
                      <a:pt x="336" y="754"/>
                    </a:cubicBezTo>
                    <a:cubicBezTo>
                      <a:pt x="336" y="813"/>
                      <a:pt x="336" y="813"/>
                      <a:pt x="336" y="813"/>
                    </a:cubicBezTo>
                    <a:cubicBezTo>
                      <a:pt x="336" y="813"/>
                      <a:pt x="336" y="814"/>
                      <a:pt x="336" y="814"/>
                    </a:cubicBezTo>
                    <a:cubicBezTo>
                      <a:pt x="195" y="828"/>
                      <a:pt x="84" y="947"/>
                      <a:pt x="84" y="1092"/>
                    </a:cubicBezTo>
                    <a:cubicBezTo>
                      <a:pt x="643" y="1092"/>
                      <a:pt x="643" y="1092"/>
                      <a:pt x="643" y="1092"/>
                    </a:cubicBezTo>
                    <a:cubicBezTo>
                      <a:pt x="643" y="947"/>
                      <a:pt x="533" y="828"/>
                      <a:pt x="392" y="814"/>
                    </a:cubicBezTo>
                    <a:cubicBezTo>
                      <a:pt x="392" y="814"/>
                      <a:pt x="392" y="813"/>
                      <a:pt x="392" y="813"/>
                    </a:cubicBezTo>
                    <a:lnTo>
                      <a:pt x="392" y="75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6" name="Freeform 16"/>
              <p:cNvSpPr>
                <a:spLocks/>
              </p:cNvSpPr>
              <p:nvPr/>
            </p:nvSpPr>
            <p:spPr bwMode="auto">
              <a:xfrm>
                <a:off x="6324601" y="2303463"/>
                <a:ext cx="209550" cy="207963"/>
              </a:xfrm>
              <a:custGeom>
                <a:avLst/>
                <a:gdLst>
                  <a:gd name="T0" fmla="*/ 0 w 280"/>
                  <a:gd name="T1" fmla="*/ 279 h 279"/>
                  <a:gd name="T2" fmla="*/ 280 w 280"/>
                  <a:gd name="T3" fmla="*/ 279 h 279"/>
                  <a:gd name="T4" fmla="*/ 280 w 280"/>
                  <a:gd name="T5" fmla="*/ 0 h 279"/>
                  <a:gd name="T6" fmla="*/ 0 w 280"/>
                  <a:gd name="T7" fmla="*/ 279 h 279"/>
                </a:gdLst>
                <a:ahLst/>
                <a:cxnLst>
                  <a:cxn ang="0">
                    <a:pos x="T0" y="T1"/>
                  </a:cxn>
                  <a:cxn ang="0">
                    <a:pos x="T2" y="T3"/>
                  </a:cxn>
                  <a:cxn ang="0">
                    <a:pos x="T4" y="T5"/>
                  </a:cxn>
                  <a:cxn ang="0">
                    <a:pos x="T6" y="T7"/>
                  </a:cxn>
                </a:cxnLst>
                <a:rect l="0" t="0" r="r" b="b"/>
                <a:pathLst>
                  <a:path w="280" h="279">
                    <a:moveTo>
                      <a:pt x="0" y="279"/>
                    </a:moveTo>
                    <a:cubicBezTo>
                      <a:pt x="280" y="279"/>
                      <a:pt x="280" y="279"/>
                      <a:pt x="280" y="279"/>
                    </a:cubicBezTo>
                    <a:cubicBezTo>
                      <a:pt x="280" y="0"/>
                      <a:pt x="280" y="0"/>
                      <a:pt x="280" y="0"/>
                    </a:cubicBezTo>
                    <a:cubicBezTo>
                      <a:pt x="125" y="0"/>
                      <a:pt x="0" y="125"/>
                      <a:pt x="0" y="279"/>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sp>
            <p:nvSpPr>
              <p:cNvPr id="17" name="Rectangle 17"/>
              <p:cNvSpPr>
                <a:spLocks noChangeArrowheads="1"/>
              </p:cNvSpPr>
              <p:nvPr/>
            </p:nvSpPr>
            <p:spPr bwMode="auto">
              <a:xfrm>
                <a:off x="6316663" y="1795463"/>
                <a:ext cx="433388" cy="222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defRPr/>
                </a:pPr>
                <a:endParaRPr lang="en-US" sz="1836">
                  <a:solidFill>
                    <a:srgbClr val="404040"/>
                  </a:solidFill>
                </a:endParaRPr>
              </a:p>
            </p:txBody>
          </p:sp>
        </p:grpSp>
      </p:grpSp>
    </p:spTree>
    <p:extLst>
      <p:ext uri="{BB962C8B-B14F-4D97-AF65-F5344CB8AC3E}">
        <p14:creationId xmlns:p14="http://schemas.microsoft.com/office/powerpoint/2010/main" val="372685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750" fill="hold"/>
                                        <p:tgtEl>
                                          <p:spTgt spid="271"/>
                                        </p:tgtEl>
                                        <p:attrNameLst>
                                          <p:attrName>ppt_x</p:attrName>
                                        </p:attrNameLst>
                                      </p:cBhvr>
                                      <p:tavLst>
                                        <p:tav tm="0">
                                          <p:val>
                                            <p:strVal val="1+#ppt_w/2"/>
                                          </p:val>
                                        </p:tav>
                                        <p:tav tm="100000">
                                          <p:val>
                                            <p:strVal val="#ppt_x"/>
                                          </p:val>
                                        </p:tav>
                                      </p:tavLst>
                                    </p:anim>
                                    <p:anim calcmode="lin" valueType="num">
                                      <p:cBhvr additive="base">
                                        <p:cTn id="20" dur="750" fill="hold"/>
                                        <p:tgtEl>
                                          <p:spTgt spid="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41298871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In review – session objectives and takeaways</a:t>
            </a:r>
          </a:p>
        </p:txBody>
      </p:sp>
      <p:sp>
        <p:nvSpPr>
          <p:cNvPr id="6" name="Text Placeholder 5"/>
          <p:cNvSpPr>
            <a:spLocks noGrp="1"/>
          </p:cNvSpPr>
          <p:nvPr>
            <p:ph type="body" sz="quarter" idx="10"/>
          </p:nvPr>
        </p:nvSpPr>
        <p:spPr>
          <a:xfrm>
            <a:off x="274638" y="1212525"/>
            <a:ext cx="11887200" cy="4462760"/>
          </a:xfrm>
        </p:spPr>
        <p:txBody>
          <a:bodyPr/>
          <a:lstStyle/>
          <a:p>
            <a:r>
              <a:rPr lang="en-US" dirty="0" smtClean="0"/>
              <a:t>Session objectives</a:t>
            </a:r>
          </a:p>
          <a:p>
            <a:pPr lvl="1"/>
            <a:r>
              <a:rPr lang="en-US" dirty="0" smtClean="0"/>
              <a:t>Why are Office 365 REST APIs important?</a:t>
            </a:r>
          </a:p>
          <a:p>
            <a:pPr lvl="1"/>
            <a:r>
              <a:rPr lang="en-US" dirty="0" smtClean="0"/>
              <a:t>Deep dive into the APIs</a:t>
            </a:r>
          </a:p>
          <a:p>
            <a:pPr lvl="1"/>
            <a:r>
              <a:rPr lang="en-US" dirty="0" smtClean="0"/>
              <a:t>Best practices</a:t>
            </a:r>
          </a:p>
          <a:p>
            <a:pPr lvl="1"/>
            <a:r>
              <a:rPr lang="en-US" dirty="0" smtClean="0"/>
              <a:t>Compare with existing APIs like Exchange Web Services (EWS)</a:t>
            </a:r>
          </a:p>
          <a:p>
            <a:pPr lvl="1"/>
            <a:r>
              <a:rPr lang="en-US" dirty="0" smtClean="0"/>
              <a:t>Sneak-peek into what is coming</a:t>
            </a:r>
            <a:endParaRPr lang="en-US" dirty="0"/>
          </a:p>
          <a:p>
            <a:pPr lvl="1"/>
            <a:endParaRPr lang="en-US" sz="2000" dirty="0" smtClean="0"/>
          </a:p>
          <a:p>
            <a:r>
              <a:rPr lang="en-US" dirty="0" smtClean="0"/>
              <a:t>Key takeaways</a:t>
            </a:r>
          </a:p>
          <a:p>
            <a:pPr lvl="1"/>
            <a:r>
              <a:rPr lang="en-US" dirty="0" smtClean="0"/>
              <a:t>APIs that allow you to create end-to-end Office 365 apps with targeted scopes TODAY</a:t>
            </a:r>
          </a:p>
          <a:p>
            <a:pPr lvl="1"/>
            <a:r>
              <a:rPr lang="en-US" dirty="0"/>
              <a:t>Lightweight and quick to learn and develop</a:t>
            </a:r>
          </a:p>
          <a:p>
            <a:pPr lvl="1"/>
            <a:r>
              <a:rPr lang="en-US" dirty="0" smtClean="0"/>
              <a:t>Work planned to make this THE API for Office 365, outlook.com, Exchange hybrid &amp; on-premises.</a:t>
            </a:r>
          </a:p>
        </p:txBody>
      </p:sp>
    </p:spTree>
    <p:extLst>
      <p:ext uri="{BB962C8B-B14F-4D97-AF65-F5344CB8AC3E}">
        <p14:creationId xmlns:p14="http://schemas.microsoft.com/office/powerpoint/2010/main" val="7225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11098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4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Why do these REST APIs matter?</a:t>
            </a:r>
            <a:endParaRPr lang="en-US" dirty="0"/>
          </a:p>
        </p:txBody>
      </p:sp>
      <p:sp>
        <p:nvSpPr>
          <p:cNvPr id="6" name="Text Placeholder 5"/>
          <p:cNvSpPr>
            <a:spLocks noGrp="1"/>
          </p:cNvSpPr>
          <p:nvPr>
            <p:ph type="body" sz="quarter" idx="10"/>
          </p:nvPr>
        </p:nvSpPr>
        <p:spPr>
          <a:xfrm>
            <a:off x="274638" y="1212525"/>
            <a:ext cx="11887200" cy="5253746"/>
          </a:xfrm>
        </p:spPr>
        <p:txBody>
          <a:bodyPr/>
          <a:lstStyle/>
          <a:p>
            <a:r>
              <a:rPr lang="en-US" sz="3600" dirty="0" smtClean="0"/>
              <a:t>100’s of millions of users</a:t>
            </a:r>
          </a:p>
          <a:p>
            <a:pPr lvl="1"/>
            <a:r>
              <a:rPr lang="en-US" sz="1800" dirty="0" smtClean="0"/>
              <a:t>Office 365 (now)</a:t>
            </a:r>
          </a:p>
          <a:p>
            <a:pPr lvl="1"/>
            <a:r>
              <a:rPr lang="en-US" sz="1800" dirty="0" smtClean="0"/>
              <a:t>Outlook.com (soon)</a:t>
            </a:r>
          </a:p>
          <a:p>
            <a:pPr lvl="1"/>
            <a:r>
              <a:rPr lang="en-US" sz="1800" dirty="0" smtClean="0"/>
              <a:t>Hybrid and on-premises Exchange on our roadmap</a:t>
            </a:r>
          </a:p>
          <a:p>
            <a:endParaRPr lang="en-US" sz="1800" dirty="0" smtClean="0"/>
          </a:p>
          <a:p>
            <a:r>
              <a:rPr lang="en-US" sz="3600" dirty="0" smtClean="0"/>
              <a:t>Engaged Users</a:t>
            </a:r>
          </a:p>
          <a:p>
            <a:endParaRPr lang="en-US" sz="1800" dirty="0" smtClean="0"/>
          </a:p>
          <a:p>
            <a:r>
              <a:rPr lang="en-US" sz="3600" dirty="0" smtClean="0"/>
              <a:t>Powerful, intuitive way to access/manipulate Office 365 data</a:t>
            </a:r>
          </a:p>
          <a:p>
            <a:endParaRPr lang="en-US" sz="1800" dirty="0" smtClean="0"/>
          </a:p>
          <a:p>
            <a:r>
              <a:rPr lang="en-US" sz="3600" dirty="0" smtClean="0"/>
              <a:t>Granular, tightly scoped permissions to access user data</a:t>
            </a:r>
            <a:endParaRPr lang="en-US" sz="3600" dirty="0"/>
          </a:p>
          <a:p>
            <a:endParaRPr lang="en-US" sz="1800" dirty="0" smtClean="0"/>
          </a:p>
          <a:p>
            <a:r>
              <a:rPr lang="en-US" sz="3600" dirty="0" smtClean="0"/>
              <a:t>Based on open standards – OAuth 2.0, JSON, ODATA v4.0</a:t>
            </a:r>
          </a:p>
        </p:txBody>
      </p:sp>
      <p:pic>
        <p:nvPicPr>
          <p:cNvPr id="4" name="Picture 4" descr="http://closoft.com/wp-content/uploads/2009/04/restarea-150x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5437" y="417076"/>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What REST APIs do we offer?</a:t>
            </a:r>
            <a:endParaRPr lang="en-US" dirty="0"/>
          </a:p>
        </p:txBody>
      </p:sp>
      <p:grpSp>
        <p:nvGrpSpPr>
          <p:cNvPr id="5" name="Group 4"/>
          <p:cNvGrpSpPr/>
          <p:nvPr/>
        </p:nvGrpSpPr>
        <p:grpSpPr>
          <a:xfrm>
            <a:off x="5773768" y="1200149"/>
            <a:ext cx="2847277" cy="5495222"/>
            <a:chOff x="5859729" y="1200150"/>
            <a:chExt cx="2310892" cy="5495222"/>
          </a:xfrm>
          <a:solidFill>
            <a:schemeClr val="accent1"/>
          </a:solidFill>
        </p:grpSpPr>
        <p:grpSp>
          <p:nvGrpSpPr>
            <p:cNvPr id="7" name="Group 6"/>
            <p:cNvGrpSpPr/>
            <p:nvPr/>
          </p:nvGrpSpPr>
          <p:grpSpPr>
            <a:xfrm>
              <a:off x="5859729" y="1200150"/>
              <a:ext cx="2310892" cy="5495222"/>
              <a:chOff x="5859729" y="1200150"/>
              <a:chExt cx="2310892" cy="5495222"/>
            </a:xfrm>
            <a:grpFill/>
          </p:grpSpPr>
          <p:sp>
            <p:nvSpPr>
              <p:cNvPr id="9" name="Freeform 8"/>
              <p:cNvSpPr/>
              <p:nvPr/>
            </p:nvSpPr>
            <p:spPr>
              <a:xfrm>
                <a:off x="5859729" y="1200150"/>
                <a:ext cx="2310892"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1" tIns="149217" rIns="186521" bIns="149217" numCol="1" spcCol="1270" anchor="t" anchorCtr="0">
                <a:noAutofit/>
              </a:bodyPr>
              <a:lstStyle/>
              <a:p>
                <a:pPr defTabSz="1510855">
                  <a:lnSpc>
                    <a:spcPct val="90000"/>
                  </a:lnSpc>
                  <a:spcBef>
                    <a:spcPct val="0"/>
                  </a:spcBef>
                  <a:spcAft>
                    <a:spcPct val="35000"/>
                  </a:spcAft>
                </a:pPr>
                <a:r>
                  <a:rPr lang="en-US" sz="3000" dirty="0">
                    <a:gradFill>
                      <a:gsLst>
                        <a:gs pos="0">
                          <a:srgbClr val="FFFFFF"/>
                        </a:gs>
                        <a:gs pos="53000">
                          <a:srgbClr val="FFFFFF"/>
                        </a:gs>
                      </a:gsLst>
                      <a:lin ang="5400000" scaled="0"/>
                    </a:gradFill>
                  </a:rPr>
                  <a:t>SharePoint</a:t>
                </a:r>
              </a:p>
            </p:txBody>
          </p:sp>
          <p:sp>
            <p:nvSpPr>
              <p:cNvPr id="10" name="Freeform 9"/>
              <p:cNvSpPr/>
              <p:nvPr/>
            </p:nvSpPr>
            <p:spPr>
              <a:xfrm>
                <a:off x="5952989" y="1894396"/>
                <a:ext cx="2107834" cy="1954296"/>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Sites</a:t>
                </a:r>
              </a:p>
            </p:txBody>
          </p:sp>
        </p:grpSp>
        <p:sp>
          <p:nvSpPr>
            <p:cNvPr id="8" name="Freeform 14"/>
            <p:cNvSpPr>
              <a:spLocks noChangeAspect="1" noEditPoints="1"/>
            </p:cNvSpPr>
            <p:nvPr/>
          </p:nvSpPr>
          <p:spPr bwMode="black">
            <a:xfrm>
              <a:off x="6500331" y="2415947"/>
              <a:ext cx="1231404" cy="1231082"/>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grpFill/>
            <a:ln>
              <a:noFill/>
            </a:ln>
          </p:spPr>
          <p:txBody>
            <a:bodyPr vert="horz" wrap="square" lIns="83943" tIns="41972" rIns="83943" bIns="41972" numCol="1" anchor="t" anchorCtr="0" compatLnSpc="1">
              <a:prstTxWarp prst="textNoShape">
                <a:avLst/>
              </a:prstTxWarp>
            </a:bodyPr>
            <a:lstStyle/>
            <a:p>
              <a:endParaRPr lang="en-US" sz="1599">
                <a:solidFill>
                  <a:srgbClr val="000000"/>
                </a:solidFill>
              </a:endParaRPr>
            </a:p>
          </p:txBody>
        </p:sp>
      </p:grpSp>
      <p:sp>
        <p:nvSpPr>
          <p:cNvPr id="11" name="Freeform 10"/>
          <p:cNvSpPr/>
          <p:nvPr/>
        </p:nvSpPr>
        <p:spPr>
          <a:xfrm>
            <a:off x="3081390" y="1200149"/>
            <a:ext cx="2595442"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1" tIns="149217" rIns="186521" bIns="149217" numCol="1" spcCol="1270" anchor="t" anchorCtr="0">
            <a:noAutofit/>
          </a:bodyPr>
          <a:lstStyle/>
          <a:p>
            <a:pPr defTabSz="1510855">
              <a:lnSpc>
                <a:spcPct val="90000"/>
              </a:lnSpc>
              <a:spcBef>
                <a:spcPct val="0"/>
              </a:spcBef>
              <a:spcAft>
                <a:spcPct val="35000"/>
              </a:spcAft>
            </a:pPr>
            <a:r>
              <a:rPr lang="en-US" sz="3000" dirty="0">
                <a:gradFill>
                  <a:gsLst>
                    <a:gs pos="0">
                      <a:srgbClr val="FFFFFF"/>
                    </a:gs>
                    <a:gs pos="53000">
                      <a:srgbClr val="FFFFFF"/>
                    </a:gs>
                  </a:gsLst>
                  <a:lin ang="5400000" scaled="0"/>
                </a:gradFill>
              </a:rPr>
              <a:t>Exchange &amp; Outlook.com</a:t>
            </a:r>
          </a:p>
        </p:txBody>
      </p:sp>
      <p:sp>
        <p:nvSpPr>
          <p:cNvPr id="12" name="Freeform 11"/>
          <p:cNvSpPr/>
          <p:nvPr/>
        </p:nvSpPr>
        <p:spPr>
          <a:xfrm>
            <a:off x="3345595" y="3680871"/>
            <a:ext cx="2067031" cy="773536"/>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Calendar</a:t>
            </a:r>
          </a:p>
        </p:txBody>
      </p:sp>
      <p:sp>
        <p:nvSpPr>
          <p:cNvPr id="13" name="Freeform 12"/>
          <p:cNvSpPr/>
          <p:nvPr/>
        </p:nvSpPr>
        <p:spPr>
          <a:xfrm>
            <a:off x="3345594" y="4525781"/>
            <a:ext cx="2067031" cy="773536"/>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Contacts</a:t>
            </a:r>
          </a:p>
        </p:txBody>
      </p:sp>
      <p:grpSp>
        <p:nvGrpSpPr>
          <p:cNvPr id="14" name="Group 13"/>
          <p:cNvGrpSpPr/>
          <p:nvPr/>
        </p:nvGrpSpPr>
        <p:grpSpPr>
          <a:xfrm>
            <a:off x="3336707" y="2842193"/>
            <a:ext cx="2067031" cy="773536"/>
            <a:chOff x="3301946" y="3131494"/>
            <a:chExt cx="2059359" cy="1097280"/>
          </a:xfrm>
          <a:solidFill>
            <a:schemeClr val="accent1">
              <a:lumMod val="40000"/>
              <a:lumOff val="60000"/>
            </a:schemeClr>
          </a:solidFill>
        </p:grpSpPr>
        <p:sp>
          <p:nvSpPr>
            <p:cNvPr id="15" name="Freeform 14"/>
            <p:cNvSpPr/>
            <p:nvPr/>
          </p:nvSpPr>
          <p:spPr>
            <a:xfrm>
              <a:off x="3301946" y="3131494"/>
              <a:ext cx="2059359" cy="1097280"/>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Mail</a:t>
              </a:r>
            </a:p>
          </p:txBody>
        </p:sp>
        <p:sp>
          <p:nvSpPr>
            <p:cNvPr id="16" name="Freeform 25"/>
            <p:cNvSpPr>
              <a:spLocks noEditPoints="1"/>
            </p:cNvSpPr>
            <p:nvPr/>
          </p:nvSpPr>
          <p:spPr bwMode="auto">
            <a:xfrm>
              <a:off x="4055571" y="3757879"/>
              <a:ext cx="448321" cy="334336"/>
            </a:xfrm>
            <a:custGeom>
              <a:avLst/>
              <a:gdLst>
                <a:gd name="T0" fmla="*/ 220 w 220"/>
                <a:gd name="T1" fmla="*/ 21 h 132"/>
                <a:gd name="T2" fmla="*/ 220 w 220"/>
                <a:gd name="T3" fmla="*/ 123 h 132"/>
                <a:gd name="T4" fmla="*/ 220 w 220"/>
                <a:gd name="T5" fmla="*/ 125 h 132"/>
                <a:gd name="T6" fmla="*/ 143 w 220"/>
                <a:gd name="T7" fmla="*/ 67 h 132"/>
                <a:gd name="T8" fmla="*/ 220 w 220"/>
                <a:gd name="T9" fmla="*/ 21 h 132"/>
                <a:gd name="T10" fmla="*/ 110 w 220"/>
                <a:gd name="T11" fmla="*/ 79 h 132"/>
                <a:gd name="T12" fmla="*/ 220 w 220"/>
                <a:gd name="T13" fmla="*/ 14 h 132"/>
                <a:gd name="T14" fmla="*/ 220 w 220"/>
                <a:gd name="T15" fmla="*/ 8 h 132"/>
                <a:gd name="T16" fmla="*/ 211 w 220"/>
                <a:gd name="T17" fmla="*/ 0 h 132"/>
                <a:gd name="T18" fmla="*/ 8 w 220"/>
                <a:gd name="T19" fmla="*/ 0 h 132"/>
                <a:gd name="T20" fmla="*/ 0 w 220"/>
                <a:gd name="T21" fmla="*/ 8 h 132"/>
                <a:gd name="T22" fmla="*/ 0 w 220"/>
                <a:gd name="T23" fmla="*/ 15 h 132"/>
                <a:gd name="T24" fmla="*/ 110 w 220"/>
                <a:gd name="T25" fmla="*/ 79 h 132"/>
                <a:gd name="T26" fmla="*/ 137 w 220"/>
                <a:gd name="T27" fmla="*/ 70 h 132"/>
                <a:gd name="T28" fmla="*/ 110 w 220"/>
                <a:gd name="T29" fmla="*/ 86 h 132"/>
                <a:gd name="T30" fmla="*/ 83 w 220"/>
                <a:gd name="T31" fmla="*/ 70 h 132"/>
                <a:gd name="T32" fmla="*/ 4 w 220"/>
                <a:gd name="T33" fmla="*/ 130 h 132"/>
                <a:gd name="T34" fmla="*/ 8 w 220"/>
                <a:gd name="T35" fmla="*/ 132 h 132"/>
                <a:gd name="T36" fmla="*/ 211 w 220"/>
                <a:gd name="T37" fmla="*/ 132 h 132"/>
                <a:gd name="T38" fmla="*/ 217 w 220"/>
                <a:gd name="T39" fmla="*/ 130 h 132"/>
                <a:gd name="T40" fmla="*/ 137 w 220"/>
                <a:gd name="T41" fmla="*/ 70 h 132"/>
                <a:gd name="T42" fmla="*/ 0 w 220"/>
                <a:gd name="T43" fmla="*/ 22 h 132"/>
                <a:gd name="T44" fmla="*/ 0 w 220"/>
                <a:gd name="T45" fmla="*/ 123 h 132"/>
                <a:gd name="T46" fmla="*/ 0 w 220"/>
                <a:gd name="T47" fmla="*/ 125 h 132"/>
                <a:gd name="T48" fmla="*/ 77 w 220"/>
                <a:gd name="T49" fmla="*/ 67 h 132"/>
                <a:gd name="T50" fmla="*/ 0 w 220"/>
                <a:gd name="T51"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0" h="132">
                  <a:moveTo>
                    <a:pt x="220" y="21"/>
                  </a:moveTo>
                  <a:cubicBezTo>
                    <a:pt x="220" y="123"/>
                    <a:pt x="220" y="123"/>
                    <a:pt x="220" y="123"/>
                  </a:cubicBezTo>
                  <a:cubicBezTo>
                    <a:pt x="220" y="124"/>
                    <a:pt x="220" y="124"/>
                    <a:pt x="220" y="125"/>
                  </a:cubicBezTo>
                  <a:cubicBezTo>
                    <a:pt x="143" y="67"/>
                    <a:pt x="143" y="67"/>
                    <a:pt x="143" y="67"/>
                  </a:cubicBezTo>
                  <a:lnTo>
                    <a:pt x="220" y="21"/>
                  </a:lnTo>
                  <a:close/>
                  <a:moveTo>
                    <a:pt x="110" y="79"/>
                  </a:moveTo>
                  <a:cubicBezTo>
                    <a:pt x="220" y="14"/>
                    <a:pt x="220" y="14"/>
                    <a:pt x="220" y="14"/>
                  </a:cubicBezTo>
                  <a:cubicBezTo>
                    <a:pt x="220" y="8"/>
                    <a:pt x="220" y="8"/>
                    <a:pt x="220" y="8"/>
                  </a:cubicBezTo>
                  <a:cubicBezTo>
                    <a:pt x="220" y="4"/>
                    <a:pt x="216" y="0"/>
                    <a:pt x="211" y="0"/>
                  </a:cubicBezTo>
                  <a:cubicBezTo>
                    <a:pt x="8" y="0"/>
                    <a:pt x="8" y="0"/>
                    <a:pt x="8" y="0"/>
                  </a:cubicBezTo>
                  <a:cubicBezTo>
                    <a:pt x="4" y="0"/>
                    <a:pt x="0" y="4"/>
                    <a:pt x="0" y="8"/>
                  </a:cubicBezTo>
                  <a:cubicBezTo>
                    <a:pt x="0" y="15"/>
                    <a:pt x="0" y="15"/>
                    <a:pt x="0" y="15"/>
                  </a:cubicBezTo>
                  <a:lnTo>
                    <a:pt x="110" y="79"/>
                  </a:lnTo>
                  <a:close/>
                  <a:moveTo>
                    <a:pt x="137" y="70"/>
                  </a:moveTo>
                  <a:cubicBezTo>
                    <a:pt x="110" y="86"/>
                    <a:pt x="110" y="86"/>
                    <a:pt x="110" y="86"/>
                  </a:cubicBezTo>
                  <a:cubicBezTo>
                    <a:pt x="83" y="70"/>
                    <a:pt x="83" y="70"/>
                    <a:pt x="83" y="70"/>
                  </a:cubicBezTo>
                  <a:cubicBezTo>
                    <a:pt x="4" y="130"/>
                    <a:pt x="4" y="130"/>
                    <a:pt x="4" y="130"/>
                  </a:cubicBezTo>
                  <a:cubicBezTo>
                    <a:pt x="5" y="131"/>
                    <a:pt x="7" y="132"/>
                    <a:pt x="8" y="132"/>
                  </a:cubicBezTo>
                  <a:cubicBezTo>
                    <a:pt x="211" y="132"/>
                    <a:pt x="211" y="132"/>
                    <a:pt x="211" y="132"/>
                  </a:cubicBezTo>
                  <a:cubicBezTo>
                    <a:pt x="213" y="132"/>
                    <a:pt x="215" y="131"/>
                    <a:pt x="217" y="130"/>
                  </a:cubicBezTo>
                  <a:lnTo>
                    <a:pt x="137" y="70"/>
                  </a:lnTo>
                  <a:close/>
                  <a:moveTo>
                    <a:pt x="0" y="22"/>
                  </a:moveTo>
                  <a:cubicBezTo>
                    <a:pt x="0" y="123"/>
                    <a:pt x="0" y="123"/>
                    <a:pt x="0" y="123"/>
                  </a:cubicBezTo>
                  <a:cubicBezTo>
                    <a:pt x="0" y="124"/>
                    <a:pt x="0" y="125"/>
                    <a:pt x="0" y="125"/>
                  </a:cubicBezTo>
                  <a:cubicBezTo>
                    <a:pt x="77" y="67"/>
                    <a:pt x="77" y="67"/>
                    <a:pt x="77" y="67"/>
                  </a:cubicBezTo>
                  <a:lnTo>
                    <a:pt x="0" y="22"/>
                  </a:lnTo>
                  <a:close/>
                </a:path>
              </a:pathLst>
            </a:custGeom>
            <a:ln/>
            <a:extLst/>
          </p:spPr>
          <p:style>
            <a:lnRef idx="2">
              <a:schemeClr val="dk1"/>
            </a:lnRef>
            <a:fillRef idx="1">
              <a:schemeClr val="lt1"/>
            </a:fillRef>
            <a:effectRef idx="0">
              <a:schemeClr val="dk1"/>
            </a:effectRef>
            <a:fontRef idx="minor">
              <a:schemeClr val="dk1"/>
            </a:fontRef>
          </p:style>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18" name="Group 46"/>
          <p:cNvGrpSpPr>
            <a:grpSpLocks noChangeAspect="1"/>
          </p:cNvGrpSpPr>
          <p:nvPr/>
        </p:nvGrpSpPr>
        <p:grpSpPr bwMode="auto">
          <a:xfrm>
            <a:off x="4101673" y="4104712"/>
            <a:ext cx="387969" cy="306538"/>
            <a:chOff x="16287" y="-405"/>
            <a:chExt cx="813" cy="944"/>
          </a:xfrm>
          <a:solidFill>
            <a:schemeClr val="bg1"/>
          </a:solidFill>
        </p:grpSpPr>
        <p:sp>
          <p:nvSpPr>
            <p:cNvPr id="19" name="Freeform 47"/>
            <p:cNvSpPr>
              <a:spLocks noEditPoints="1"/>
            </p:cNvSpPr>
            <p:nvPr/>
          </p:nvSpPr>
          <p:spPr bwMode="auto">
            <a:xfrm>
              <a:off x="16287" y="-89"/>
              <a:ext cx="813" cy="628"/>
            </a:xfrm>
            <a:custGeom>
              <a:avLst/>
              <a:gdLst>
                <a:gd name="T0" fmla="*/ 0 w 344"/>
                <a:gd name="T1" fmla="*/ 237 h 266"/>
                <a:gd name="T2" fmla="*/ 320 w 344"/>
                <a:gd name="T3" fmla="*/ 266 h 266"/>
                <a:gd name="T4" fmla="*/ 344 w 344"/>
                <a:gd name="T5" fmla="*/ 0 h 266"/>
                <a:gd name="T6" fmla="*/ 84 w 344"/>
                <a:gd name="T7" fmla="*/ 242 h 266"/>
                <a:gd name="T8" fmla="*/ 22 w 344"/>
                <a:gd name="T9" fmla="*/ 180 h 266"/>
                <a:gd name="T10" fmla="*/ 84 w 344"/>
                <a:gd name="T11" fmla="*/ 242 h 266"/>
                <a:gd name="T12" fmla="*/ 22 w 344"/>
                <a:gd name="T13" fmla="*/ 164 h 266"/>
                <a:gd name="T14" fmla="*/ 84 w 344"/>
                <a:gd name="T15" fmla="*/ 101 h 266"/>
                <a:gd name="T16" fmla="*/ 84 w 344"/>
                <a:gd name="T17" fmla="*/ 86 h 266"/>
                <a:gd name="T18" fmla="*/ 22 w 344"/>
                <a:gd name="T19" fmla="*/ 23 h 266"/>
                <a:gd name="T20" fmla="*/ 84 w 344"/>
                <a:gd name="T21" fmla="*/ 86 h 266"/>
                <a:gd name="T22" fmla="*/ 100 w 344"/>
                <a:gd name="T23" fmla="*/ 242 h 266"/>
                <a:gd name="T24" fmla="*/ 163 w 344"/>
                <a:gd name="T25" fmla="*/ 180 h 266"/>
                <a:gd name="T26" fmla="*/ 163 w 344"/>
                <a:gd name="T27" fmla="*/ 164 h 266"/>
                <a:gd name="T28" fmla="*/ 100 w 344"/>
                <a:gd name="T29" fmla="*/ 101 h 266"/>
                <a:gd name="T30" fmla="*/ 163 w 344"/>
                <a:gd name="T31" fmla="*/ 164 h 266"/>
                <a:gd name="T32" fmla="*/ 100 w 344"/>
                <a:gd name="T33" fmla="*/ 86 h 266"/>
                <a:gd name="T34" fmla="*/ 163 w 344"/>
                <a:gd name="T35" fmla="*/ 23 h 266"/>
                <a:gd name="T36" fmla="*/ 241 w 344"/>
                <a:gd name="T37" fmla="*/ 242 h 266"/>
                <a:gd name="T38" fmla="*/ 179 w 344"/>
                <a:gd name="T39" fmla="*/ 180 h 266"/>
                <a:gd name="T40" fmla="*/ 241 w 344"/>
                <a:gd name="T41" fmla="*/ 242 h 266"/>
                <a:gd name="T42" fmla="*/ 179 w 344"/>
                <a:gd name="T43" fmla="*/ 164 h 266"/>
                <a:gd name="T44" fmla="*/ 241 w 344"/>
                <a:gd name="T45" fmla="*/ 101 h 266"/>
                <a:gd name="T46" fmla="*/ 241 w 344"/>
                <a:gd name="T47" fmla="*/ 86 h 266"/>
                <a:gd name="T48" fmla="*/ 179 w 344"/>
                <a:gd name="T49" fmla="*/ 23 h 266"/>
                <a:gd name="T50" fmla="*/ 241 w 344"/>
                <a:gd name="T51" fmla="*/ 86 h 266"/>
                <a:gd name="T52" fmla="*/ 257 w 344"/>
                <a:gd name="T53" fmla="*/ 242 h 266"/>
                <a:gd name="T54" fmla="*/ 320 w 344"/>
                <a:gd name="T55" fmla="*/ 180 h 266"/>
                <a:gd name="T56" fmla="*/ 320 w 344"/>
                <a:gd name="T57" fmla="*/ 164 h 266"/>
                <a:gd name="T58" fmla="*/ 257 w 344"/>
                <a:gd name="T59" fmla="*/ 101 h 266"/>
                <a:gd name="T60" fmla="*/ 320 w 344"/>
                <a:gd name="T61" fmla="*/ 164 h 266"/>
                <a:gd name="T62" fmla="*/ 257 w 344"/>
                <a:gd name="T63" fmla="*/ 86 h 266"/>
                <a:gd name="T64" fmla="*/ 320 w 344"/>
                <a:gd name="T6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266">
                  <a:moveTo>
                    <a:pt x="0" y="0"/>
                  </a:moveTo>
                  <a:cubicBezTo>
                    <a:pt x="0" y="237"/>
                    <a:pt x="0" y="237"/>
                    <a:pt x="0" y="237"/>
                  </a:cubicBezTo>
                  <a:cubicBezTo>
                    <a:pt x="0" y="253"/>
                    <a:pt x="11" y="266"/>
                    <a:pt x="24" y="266"/>
                  </a:cubicBezTo>
                  <a:cubicBezTo>
                    <a:pt x="320" y="266"/>
                    <a:pt x="320" y="266"/>
                    <a:pt x="320" y="266"/>
                  </a:cubicBezTo>
                  <a:cubicBezTo>
                    <a:pt x="333" y="266"/>
                    <a:pt x="344" y="253"/>
                    <a:pt x="344" y="237"/>
                  </a:cubicBezTo>
                  <a:cubicBezTo>
                    <a:pt x="344" y="0"/>
                    <a:pt x="344" y="0"/>
                    <a:pt x="344" y="0"/>
                  </a:cubicBezTo>
                  <a:lnTo>
                    <a:pt x="0" y="0"/>
                  </a:lnTo>
                  <a:close/>
                  <a:moveTo>
                    <a:pt x="84" y="242"/>
                  </a:moveTo>
                  <a:cubicBezTo>
                    <a:pt x="22" y="242"/>
                    <a:pt x="22" y="242"/>
                    <a:pt x="22" y="242"/>
                  </a:cubicBezTo>
                  <a:cubicBezTo>
                    <a:pt x="22" y="180"/>
                    <a:pt x="22" y="180"/>
                    <a:pt x="22" y="180"/>
                  </a:cubicBezTo>
                  <a:cubicBezTo>
                    <a:pt x="84" y="180"/>
                    <a:pt x="84" y="180"/>
                    <a:pt x="84" y="180"/>
                  </a:cubicBezTo>
                  <a:lnTo>
                    <a:pt x="84" y="242"/>
                  </a:lnTo>
                  <a:close/>
                  <a:moveTo>
                    <a:pt x="84" y="164"/>
                  </a:moveTo>
                  <a:cubicBezTo>
                    <a:pt x="22" y="164"/>
                    <a:pt x="22" y="164"/>
                    <a:pt x="22" y="164"/>
                  </a:cubicBezTo>
                  <a:cubicBezTo>
                    <a:pt x="22" y="101"/>
                    <a:pt x="22" y="101"/>
                    <a:pt x="22" y="101"/>
                  </a:cubicBezTo>
                  <a:cubicBezTo>
                    <a:pt x="84" y="101"/>
                    <a:pt x="84" y="101"/>
                    <a:pt x="84" y="101"/>
                  </a:cubicBezTo>
                  <a:lnTo>
                    <a:pt x="84" y="164"/>
                  </a:lnTo>
                  <a:close/>
                  <a:moveTo>
                    <a:pt x="84" y="86"/>
                  </a:moveTo>
                  <a:cubicBezTo>
                    <a:pt x="22" y="86"/>
                    <a:pt x="22" y="86"/>
                    <a:pt x="22" y="86"/>
                  </a:cubicBezTo>
                  <a:cubicBezTo>
                    <a:pt x="22" y="23"/>
                    <a:pt x="22" y="23"/>
                    <a:pt x="22" y="23"/>
                  </a:cubicBezTo>
                  <a:cubicBezTo>
                    <a:pt x="84" y="23"/>
                    <a:pt x="84" y="23"/>
                    <a:pt x="84" y="23"/>
                  </a:cubicBezTo>
                  <a:lnTo>
                    <a:pt x="84" y="86"/>
                  </a:lnTo>
                  <a:close/>
                  <a:moveTo>
                    <a:pt x="163" y="242"/>
                  </a:moveTo>
                  <a:cubicBezTo>
                    <a:pt x="100" y="242"/>
                    <a:pt x="100" y="242"/>
                    <a:pt x="100" y="242"/>
                  </a:cubicBezTo>
                  <a:cubicBezTo>
                    <a:pt x="100" y="180"/>
                    <a:pt x="100" y="180"/>
                    <a:pt x="100" y="180"/>
                  </a:cubicBezTo>
                  <a:cubicBezTo>
                    <a:pt x="163" y="180"/>
                    <a:pt x="163" y="180"/>
                    <a:pt x="163" y="180"/>
                  </a:cubicBezTo>
                  <a:cubicBezTo>
                    <a:pt x="163" y="242"/>
                    <a:pt x="163" y="242"/>
                    <a:pt x="163" y="242"/>
                  </a:cubicBezTo>
                  <a:close/>
                  <a:moveTo>
                    <a:pt x="163" y="164"/>
                  </a:moveTo>
                  <a:cubicBezTo>
                    <a:pt x="100" y="164"/>
                    <a:pt x="100" y="164"/>
                    <a:pt x="100" y="164"/>
                  </a:cubicBezTo>
                  <a:cubicBezTo>
                    <a:pt x="100" y="101"/>
                    <a:pt x="100" y="101"/>
                    <a:pt x="100" y="101"/>
                  </a:cubicBezTo>
                  <a:cubicBezTo>
                    <a:pt x="163" y="101"/>
                    <a:pt x="163" y="101"/>
                    <a:pt x="163" y="101"/>
                  </a:cubicBezTo>
                  <a:cubicBezTo>
                    <a:pt x="163" y="164"/>
                    <a:pt x="163" y="164"/>
                    <a:pt x="163" y="164"/>
                  </a:cubicBezTo>
                  <a:close/>
                  <a:moveTo>
                    <a:pt x="163" y="86"/>
                  </a:moveTo>
                  <a:cubicBezTo>
                    <a:pt x="100" y="86"/>
                    <a:pt x="100" y="86"/>
                    <a:pt x="100" y="86"/>
                  </a:cubicBezTo>
                  <a:cubicBezTo>
                    <a:pt x="100" y="23"/>
                    <a:pt x="100" y="23"/>
                    <a:pt x="100" y="23"/>
                  </a:cubicBezTo>
                  <a:cubicBezTo>
                    <a:pt x="163" y="23"/>
                    <a:pt x="163" y="23"/>
                    <a:pt x="163" y="23"/>
                  </a:cubicBezTo>
                  <a:cubicBezTo>
                    <a:pt x="163" y="86"/>
                    <a:pt x="163" y="86"/>
                    <a:pt x="163" y="86"/>
                  </a:cubicBezTo>
                  <a:close/>
                  <a:moveTo>
                    <a:pt x="241" y="242"/>
                  </a:moveTo>
                  <a:cubicBezTo>
                    <a:pt x="179" y="242"/>
                    <a:pt x="179" y="242"/>
                    <a:pt x="179" y="242"/>
                  </a:cubicBezTo>
                  <a:cubicBezTo>
                    <a:pt x="179" y="180"/>
                    <a:pt x="179" y="180"/>
                    <a:pt x="179" y="180"/>
                  </a:cubicBezTo>
                  <a:cubicBezTo>
                    <a:pt x="241" y="180"/>
                    <a:pt x="241" y="180"/>
                    <a:pt x="241" y="180"/>
                  </a:cubicBezTo>
                  <a:lnTo>
                    <a:pt x="241" y="242"/>
                  </a:lnTo>
                  <a:close/>
                  <a:moveTo>
                    <a:pt x="241" y="164"/>
                  </a:moveTo>
                  <a:cubicBezTo>
                    <a:pt x="179" y="164"/>
                    <a:pt x="179" y="164"/>
                    <a:pt x="179" y="164"/>
                  </a:cubicBezTo>
                  <a:cubicBezTo>
                    <a:pt x="179" y="101"/>
                    <a:pt x="179" y="101"/>
                    <a:pt x="179" y="101"/>
                  </a:cubicBezTo>
                  <a:cubicBezTo>
                    <a:pt x="241" y="101"/>
                    <a:pt x="241" y="101"/>
                    <a:pt x="241" y="101"/>
                  </a:cubicBezTo>
                  <a:lnTo>
                    <a:pt x="241" y="164"/>
                  </a:lnTo>
                  <a:close/>
                  <a:moveTo>
                    <a:pt x="241" y="86"/>
                  </a:moveTo>
                  <a:cubicBezTo>
                    <a:pt x="179" y="86"/>
                    <a:pt x="179" y="86"/>
                    <a:pt x="179" y="86"/>
                  </a:cubicBezTo>
                  <a:cubicBezTo>
                    <a:pt x="179" y="23"/>
                    <a:pt x="179" y="23"/>
                    <a:pt x="179" y="23"/>
                  </a:cubicBezTo>
                  <a:cubicBezTo>
                    <a:pt x="241" y="23"/>
                    <a:pt x="241" y="23"/>
                    <a:pt x="241" y="23"/>
                  </a:cubicBezTo>
                  <a:lnTo>
                    <a:pt x="241" y="86"/>
                  </a:lnTo>
                  <a:close/>
                  <a:moveTo>
                    <a:pt x="320" y="242"/>
                  </a:moveTo>
                  <a:cubicBezTo>
                    <a:pt x="257" y="242"/>
                    <a:pt x="257" y="242"/>
                    <a:pt x="257" y="242"/>
                  </a:cubicBezTo>
                  <a:cubicBezTo>
                    <a:pt x="257" y="180"/>
                    <a:pt x="257" y="180"/>
                    <a:pt x="257" y="180"/>
                  </a:cubicBezTo>
                  <a:cubicBezTo>
                    <a:pt x="320" y="180"/>
                    <a:pt x="320" y="180"/>
                    <a:pt x="320" y="180"/>
                  </a:cubicBezTo>
                  <a:cubicBezTo>
                    <a:pt x="320" y="180"/>
                    <a:pt x="320" y="242"/>
                    <a:pt x="320" y="242"/>
                  </a:cubicBezTo>
                  <a:close/>
                  <a:moveTo>
                    <a:pt x="320" y="164"/>
                  </a:moveTo>
                  <a:cubicBezTo>
                    <a:pt x="257" y="164"/>
                    <a:pt x="257" y="164"/>
                    <a:pt x="257" y="164"/>
                  </a:cubicBezTo>
                  <a:cubicBezTo>
                    <a:pt x="257" y="101"/>
                    <a:pt x="257" y="101"/>
                    <a:pt x="257" y="101"/>
                  </a:cubicBezTo>
                  <a:cubicBezTo>
                    <a:pt x="320" y="101"/>
                    <a:pt x="320" y="101"/>
                    <a:pt x="320" y="101"/>
                  </a:cubicBezTo>
                  <a:cubicBezTo>
                    <a:pt x="320" y="101"/>
                    <a:pt x="320" y="164"/>
                    <a:pt x="320" y="164"/>
                  </a:cubicBezTo>
                  <a:close/>
                  <a:moveTo>
                    <a:pt x="320" y="86"/>
                  </a:moveTo>
                  <a:cubicBezTo>
                    <a:pt x="257" y="86"/>
                    <a:pt x="257" y="86"/>
                    <a:pt x="257" y="86"/>
                  </a:cubicBezTo>
                  <a:cubicBezTo>
                    <a:pt x="257" y="23"/>
                    <a:pt x="257" y="23"/>
                    <a:pt x="257" y="23"/>
                  </a:cubicBezTo>
                  <a:cubicBezTo>
                    <a:pt x="320" y="23"/>
                    <a:pt x="320" y="23"/>
                    <a:pt x="320" y="23"/>
                  </a:cubicBezTo>
                  <a:cubicBezTo>
                    <a:pt x="320" y="23"/>
                    <a:pt x="320" y="86"/>
                    <a:pt x="32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20" name="Freeform 48"/>
            <p:cNvSpPr>
              <a:spLocks noEditPoints="1"/>
            </p:cNvSpPr>
            <p:nvPr/>
          </p:nvSpPr>
          <p:spPr bwMode="auto">
            <a:xfrm>
              <a:off x="16287" y="-405"/>
              <a:ext cx="813" cy="288"/>
            </a:xfrm>
            <a:custGeom>
              <a:avLst/>
              <a:gdLst>
                <a:gd name="T0" fmla="*/ 320 w 344"/>
                <a:gd name="T1" fmla="*/ 51 h 122"/>
                <a:gd name="T2" fmla="*/ 261 w 344"/>
                <a:gd name="T3" fmla="*/ 51 h 122"/>
                <a:gd name="T4" fmla="*/ 261 w 344"/>
                <a:gd name="T5" fmla="*/ 15 h 122"/>
                <a:gd name="T6" fmla="*/ 249 w 344"/>
                <a:gd name="T7" fmla="*/ 0 h 122"/>
                <a:gd name="T8" fmla="*/ 237 w 344"/>
                <a:gd name="T9" fmla="*/ 15 h 122"/>
                <a:gd name="T10" fmla="*/ 237 w 344"/>
                <a:gd name="T11" fmla="*/ 51 h 122"/>
                <a:gd name="T12" fmla="*/ 104 w 344"/>
                <a:gd name="T13" fmla="*/ 51 h 122"/>
                <a:gd name="T14" fmla="*/ 104 w 344"/>
                <a:gd name="T15" fmla="*/ 15 h 122"/>
                <a:gd name="T16" fmla="*/ 92 w 344"/>
                <a:gd name="T17" fmla="*/ 0 h 122"/>
                <a:gd name="T18" fmla="*/ 80 w 344"/>
                <a:gd name="T19" fmla="*/ 15 h 122"/>
                <a:gd name="T20" fmla="*/ 80 w 344"/>
                <a:gd name="T21" fmla="*/ 51 h 122"/>
                <a:gd name="T22" fmla="*/ 24 w 344"/>
                <a:gd name="T23" fmla="*/ 51 h 122"/>
                <a:gd name="T24" fmla="*/ 0 w 344"/>
                <a:gd name="T25" fmla="*/ 80 h 122"/>
                <a:gd name="T26" fmla="*/ 0 w 344"/>
                <a:gd name="T27" fmla="*/ 122 h 122"/>
                <a:gd name="T28" fmla="*/ 344 w 344"/>
                <a:gd name="T29" fmla="*/ 122 h 122"/>
                <a:gd name="T30" fmla="*/ 344 w 344"/>
                <a:gd name="T31" fmla="*/ 80 h 122"/>
                <a:gd name="T32" fmla="*/ 320 w 344"/>
                <a:gd name="T33" fmla="*/ 51 h 122"/>
                <a:gd name="T34" fmla="*/ 92 w 344"/>
                <a:gd name="T35" fmla="*/ 106 h 122"/>
                <a:gd name="T36" fmla="*/ 70 w 344"/>
                <a:gd name="T37" fmla="*/ 83 h 122"/>
                <a:gd name="T38" fmla="*/ 80 w 344"/>
                <a:gd name="T39" fmla="*/ 64 h 122"/>
                <a:gd name="T40" fmla="*/ 80 w 344"/>
                <a:gd name="T41" fmla="*/ 75 h 122"/>
                <a:gd name="T42" fmla="*/ 92 w 344"/>
                <a:gd name="T43" fmla="*/ 90 h 122"/>
                <a:gd name="T44" fmla="*/ 104 w 344"/>
                <a:gd name="T45" fmla="*/ 75 h 122"/>
                <a:gd name="T46" fmla="*/ 104 w 344"/>
                <a:gd name="T47" fmla="*/ 64 h 122"/>
                <a:gd name="T48" fmla="*/ 115 w 344"/>
                <a:gd name="T49" fmla="*/ 83 h 122"/>
                <a:gd name="T50" fmla="*/ 92 w 344"/>
                <a:gd name="T51" fmla="*/ 106 h 122"/>
                <a:gd name="T52" fmla="*/ 249 w 344"/>
                <a:gd name="T53" fmla="*/ 106 h 122"/>
                <a:gd name="T54" fmla="*/ 227 w 344"/>
                <a:gd name="T55" fmla="*/ 83 h 122"/>
                <a:gd name="T56" fmla="*/ 237 w 344"/>
                <a:gd name="T57" fmla="*/ 64 h 122"/>
                <a:gd name="T58" fmla="*/ 237 w 344"/>
                <a:gd name="T59" fmla="*/ 75 h 122"/>
                <a:gd name="T60" fmla="*/ 249 w 344"/>
                <a:gd name="T61" fmla="*/ 90 h 122"/>
                <a:gd name="T62" fmla="*/ 261 w 344"/>
                <a:gd name="T63" fmla="*/ 75 h 122"/>
                <a:gd name="T64" fmla="*/ 261 w 344"/>
                <a:gd name="T65" fmla="*/ 64 h 122"/>
                <a:gd name="T66" fmla="*/ 272 w 344"/>
                <a:gd name="T67" fmla="*/ 83 h 122"/>
                <a:gd name="T68" fmla="*/ 249 w 344"/>
                <a:gd name="T6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122">
                  <a:moveTo>
                    <a:pt x="320" y="51"/>
                  </a:moveTo>
                  <a:cubicBezTo>
                    <a:pt x="261" y="51"/>
                    <a:pt x="261" y="51"/>
                    <a:pt x="261" y="51"/>
                  </a:cubicBezTo>
                  <a:cubicBezTo>
                    <a:pt x="261" y="15"/>
                    <a:pt x="261" y="15"/>
                    <a:pt x="261" y="15"/>
                  </a:cubicBezTo>
                  <a:cubicBezTo>
                    <a:pt x="261" y="7"/>
                    <a:pt x="256" y="0"/>
                    <a:pt x="249" y="0"/>
                  </a:cubicBezTo>
                  <a:cubicBezTo>
                    <a:pt x="242" y="0"/>
                    <a:pt x="237" y="7"/>
                    <a:pt x="237" y="15"/>
                  </a:cubicBezTo>
                  <a:cubicBezTo>
                    <a:pt x="237" y="51"/>
                    <a:pt x="237" y="51"/>
                    <a:pt x="237" y="51"/>
                  </a:cubicBezTo>
                  <a:cubicBezTo>
                    <a:pt x="104" y="51"/>
                    <a:pt x="104" y="51"/>
                    <a:pt x="104" y="51"/>
                  </a:cubicBezTo>
                  <a:cubicBezTo>
                    <a:pt x="104" y="15"/>
                    <a:pt x="104" y="15"/>
                    <a:pt x="104" y="15"/>
                  </a:cubicBezTo>
                  <a:cubicBezTo>
                    <a:pt x="104" y="7"/>
                    <a:pt x="99" y="0"/>
                    <a:pt x="92" y="0"/>
                  </a:cubicBezTo>
                  <a:cubicBezTo>
                    <a:pt x="85" y="0"/>
                    <a:pt x="80" y="7"/>
                    <a:pt x="80" y="15"/>
                  </a:cubicBezTo>
                  <a:cubicBezTo>
                    <a:pt x="80" y="51"/>
                    <a:pt x="80" y="51"/>
                    <a:pt x="80" y="51"/>
                  </a:cubicBezTo>
                  <a:cubicBezTo>
                    <a:pt x="24" y="51"/>
                    <a:pt x="24" y="51"/>
                    <a:pt x="24" y="51"/>
                  </a:cubicBezTo>
                  <a:cubicBezTo>
                    <a:pt x="11" y="51"/>
                    <a:pt x="0" y="64"/>
                    <a:pt x="0" y="80"/>
                  </a:cubicBezTo>
                  <a:cubicBezTo>
                    <a:pt x="0" y="122"/>
                    <a:pt x="0" y="122"/>
                    <a:pt x="0" y="122"/>
                  </a:cubicBezTo>
                  <a:cubicBezTo>
                    <a:pt x="344" y="122"/>
                    <a:pt x="344" y="122"/>
                    <a:pt x="344" y="122"/>
                  </a:cubicBezTo>
                  <a:cubicBezTo>
                    <a:pt x="344" y="80"/>
                    <a:pt x="344" y="80"/>
                    <a:pt x="344" y="80"/>
                  </a:cubicBezTo>
                  <a:cubicBezTo>
                    <a:pt x="344" y="64"/>
                    <a:pt x="333" y="51"/>
                    <a:pt x="320" y="51"/>
                  </a:cubicBezTo>
                  <a:close/>
                  <a:moveTo>
                    <a:pt x="92" y="106"/>
                  </a:moveTo>
                  <a:cubicBezTo>
                    <a:pt x="80" y="106"/>
                    <a:pt x="70" y="96"/>
                    <a:pt x="70" y="83"/>
                  </a:cubicBezTo>
                  <a:cubicBezTo>
                    <a:pt x="70" y="75"/>
                    <a:pt x="74" y="68"/>
                    <a:pt x="80" y="64"/>
                  </a:cubicBezTo>
                  <a:cubicBezTo>
                    <a:pt x="80" y="75"/>
                    <a:pt x="80" y="75"/>
                    <a:pt x="80" y="75"/>
                  </a:cubicBezTo>
                  <a:cubicBezTo>
                    <a:pt x="80" y="83"/>
                    <a:pt x="85" y="90"/>
                    <a:pt x="92" y="90"/>
                  </a:cubicBezTo>
                  <a:cubicBezTo>
                    <a:pt x="99" y="90"/>
                    <a:pt x="104" y="83"/>
                    <a:pt x="104" y="75"/>
                  </a:cubicBezTo>
                  <a:cubicBezTo>
                    <a:pt x="104" y="64"/>
                    <a:pt x="104" y="64"/>
                    <a:pt x="104" y="64"/>
                  </a:cubicBezTo>
                  <a:cubicBezTo>
                    <a:pt x="111" y="68"/>
                    <a:pt x="115" y="75"/>
                    <a:pt x="115" y="83"/>
                  </a:cubicBezTo>
                  <a:cubicBezTo>
                    <a:pt x="115" y="96"/>
                    <a:pt x="105" y="106"/>
                    <a:pt x="92" y="106"/>
                  </a:cubicBezTo>
                  <a:close/>
                  <a:moveTo>
                    <a:pt x="249" y="106"/>
                  </a:moveTo>
                  <a:cubicBezTo>
                    <a:pt x="237" y="106"/>
                    <a:pt x="227" y="96"/>
                    <a:pt x="227" y="83"/>
                  </a:cubicBezTo>
                  <a:cubicBezTo>
                    <a:pt x="227" y="75"/>
                    <a:pt x="231" y="68"/>
                    <a:pt x="237" y="64"/>
                  </a:cubicBezTo>
                  <a:cubicBezTo>
                    <a:pt x="237" y="75"/>
                    <a:pt x="237" y="75"/>
                    <a:pt x="237" y="75"/>
                  </a:cubicBezTo>
                  <a:cubicBezTo>
                    <a:pt x="237" y="83"/>
                    <a:pt x="242" y="90"/>
                    <a:pt x="249" y="90"/>
                  </a:cubicBezTo>
                  <a:cubicBezTo>
                    <a:pt x="256" y="90"/>
                    <a:pt x="261" y="83"/>
                    <a:pt x="261" y="75"/>
                  </a:cubicBezTo>
                  <a:cubicBezTo>
                    <a:pt x="261" y="64"/>
                    <a:pt x="261" y="64"/>
                    <a:pt x="261" y="64"/>
                  </a:cubicBezTo>
                  <a:cubicBezTo>
                    <a:pt x="268" y="68"/>
                    <a:pt x="272" y="75"/>
                    <a:pt x="272" y="83"/>
                  </a:cubicBezTo>
                  <a:cubicBezTo>
                    <a:pt x="272" y="96"/>
                    <a:pt x="262" y="106"/>
                    <a:pt x="249"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grpSp>
      <p:sp>
        <p:nvSpPr>
          <p:cNvPr id="21" name="Freeform 625"/>
          <p:cNvSpPr>
            <a:spLocks noChangeAspect="1"/>
          </p:cNvSpPr>
          <p:nvPr/>
        </p:nvSpPr>
        <p:spPr bwMode="auto">
          <a:xfrm>
            <a:off x="4101673" y="4939000"/>
            <a:ext cx="432926" cy="282640"/>
          </a:xfrm>
          <a:custGeom>
            <a:avLst/>
            <a:gdLst>
              <a:gd name="T0" fmla="*/ 276 w 280"/>
              <a:gd name="T1" fmla="*/ 190 h 214"/>
              <a:gd name="T2" fmla="*/ 169 w 280"/>
              <a:gd name="T3" fmla="*/ 139 h 214"/>
              <a:gd name="T4" fmla="*/ 168 w 280"/>
              <a:gd name="T5" fmla="*/ 115 h 214"/>
              <a:gd name="T6" fmla="*/ 183 w 280"/>
              <a:gd name="T7" fmla="*/ 65 h 214"/>
              <a:gd name="T8" fmla="*/ 140 w 280"/>
              <a:gd name="T9" fmla="*/ 0 h 214"/>
              <a:gd name="T10" fmla="*/ 97 w 280"/>
              <a:gd name="T11" fmla="*/ 65 h 214"/>
              <a:gd name="T12" fmla="*/ 112 w 280"/>
              <a:gd name="T13" fmla="*/ 115 h 214"/>
              <a:gd name="T14" fmla="*/ 111 w 280"/>
              <a:gd name="T15" fmla="*/ 139 h 214"/>
              <a:gd name="T16" fmla="*/ 4 w 280"/>
              <a:gd name="T17" fmla="*/ 190 h 214"/>
              <a:gd name="T18" fmla="*/ 0 w 280"/>
              <a:gd name="T19" fmla="*/ 214 h 214"/>
              <a:gd name="T20" fmla="*/ 280 w 280"/>
              <a:gd name="T21" fmla="*/ 214 h 214"/>
              <a:gd name="T22" fmla="*/ 276 w 280"/>
              <a:gd name="T23" fmla="*/ 19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14">
                <a:moveTo>
                  <a:pt x="276" y="190"/>
                </a:moveTo>
                <a:cubicBezTo>
                  <a:pt x="270" y="160"/>
                  <a:pt x="189" y="163"/>
                  <a:pt x="169" y="139"/>
                </a:cubicBezTo>
                <a:cubicBezTo>
                  <a:pt x="165" y="134"/>
                  <a:pt x="165" y="134"/>
                  <a:pt x="168" y="115"/>
                </a:cubicBezTo>
                <a:cubicBezTo>
                  <a:pt x="172" y="94"/>
                  <a:pt x="177" y="107"/>
                  <a:pt x="183" y="65"/>
                </a:cubicBezTo>
                <a:cubicBezTo>
                  <a:pt x="189" y="30"/>
                  <a:pt x="177" y="0"/>
                  <a:pt x="140" y="0"/>
                </a:cubicBezTo>
                <a:cubicBezTo>
                  <a:pt x="103" y="0"/>
                  <a:pt x="91" y="30"/>
                  <a:pt x="97" y="65"/>
                </a:cubicBezTo>
                <a:cubicBezTo>
                  <a:pt x="103" y="107"/>
                  <a:pt x="108" y="94"/>
                  <a:pt x="112" y="115"/>
                </a:cubicBezTo>
                <a:cubicBezTo>
                  <a:pt x="115" y="134"/>
                  <a:pt x="115" y="134"/>
                  <a:pt x="111" y="139"/>
                </a:cubicBezTo>
                <a:cubicBezTo>
                  <a:pt x="91" y="163"/>
                  <a:pt x="10" y="160"/>
                  <a:pt x="4" y="190"/>
                </a:cubicBezTo>
                <a:cubicBezTo>
                  <a:pt x="3" y="194"/>
                  <a:pt x="0" y="214"/>
                  <a:pt x="0" y="214"/>
                </a:cubicBezTo>
                <a:cubicBezTo>
                  <a:pt x="280" y="214"/>
                  <a:pt x="280" y="214"/>
                  <a:pt x="280" y="214"/>
                </a:cubicBezTo>
                <a:cubicBezTo>
                  <a:pt x="280" y="214"/>
                  <a:pt x="277" y="194"/>
                  <a:pt x="276" y="190"/>
                </a:cubicBez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22" name="Freeform 21"/>
          <p:cNvSpPr/>
          <p:nvPr/>
        </p:nvSpPr>
        <p:spPr>
          <a:xfrm>
            <a:off x="8711350" y="1200149"/>
            <a:ext cx="2522349"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1" tIns="149217" rIns="186521" bIns="149217" numCol="1" spcCol="1270" anchor="t" anchorCtr="0">
            <a:noAutofit/>
          </a:bodyPr>
          <a:lstStyle/>
          <a:p>
            <a:pPr defTabSz="1510855">
              <a:lnSpc>
                <a:spcPct val="90000"/>
              </a:lnSpc>
              <a:spcBef>
                <a:spcPct val="0"/>
              </a:spcBef>
            </a:pPr>
            <a:r>
              <a:rPr lang="en-US" sz="3000" dirty="0">
                <a:gradFill>
                  <a:gsLst>
                    <a:gs pos="0">
                      <a:srgbClr val="FFFFFF"/>
                    </a:gs>
                    <a:gs pos="53000">
                      <a:srgbClr val="FFFFFF"/>
                    </a:gs>
                  </a:gsLst>
                  <a:lin ang="5400000" scaled="0"/>
                </a:gradFill>
              </a:rPr>
              <a:t>OneDrive</a:t>
            </a:r>
          </a:p>
        </p:txBody>
      </p:sp>
      <p:sp>
        <p:nvSpPr>
          <p:cNvPr id="23" name="Freeform 22"/>
          <p:cNvSpPr/>
          <p:nvPr/>
        </p:nvSpPr>
        <p:spPr>
          <a:xfrm>
            <a:off x="8885237" y="2842193"/>
            <a:ext cx="1987867" cy="2325743"/>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OneDrive for Business</a:t>
            </a:r>
          </a:p>
        </p:txBody>
      </p:sp>
      <p:sp>
        <p:nvSpPr>
          <p:cNvPr id="24" name="Freeform 23"/>
          <p:cNvSpPr/>
          <p:nvPr/>
        </p:nvSpPr>
        <p:spPr>
          <a:xfrm>
            <a:off x="973802" y="1200149"/>
            <a:ext cx="2051189" cy="5495222"/>
          </a:xfrm>
          <a:custGeom>
            <a:avLst/>
            <a:gdLst>
              <a:gd name="connsiteX0" fmla="*/ 0 w 2574199"/>
              <a:gd name="connsiteY0" fmla="*/ 0 h 5448054"/>
              <a:gd name="connsiteX1" fmla="*/ 2574199 w 2574199"/>
              <a:gd name="connsiteY1" fmla="*/ 0 h 5448054"/>
              <a:gd name="connsiteX2" fmla="*/ 2574199 w 2574199"/>
              <a:gd name="connsiteY2" fmla="*/ 5448054 h 5448054"/>
              <a:gd name="connsiteX3" fmla="*/ 0 w 2574199"/>
              <a:gd name="connsiteY3" fmla="*/ 5448054 h 5448054"/>
              <a:gd name="connsiteX4" fmla="*/ 0 w 2574199"/>
              <a:gd name="connsiteY4" fmla="*/ 0 h 544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199" h="5448054">
                <a:moveTo>
                  <a:pt x="0" y="0"/>
                </a:moveTo>
                <a:lnTo>
                  <a:pt x="2574199" y="0"/>
                </a:lnTo>
                <a:lnTo>
                  <a:pt x="2574199" y="5448054"/>
                </a:lnTo>
                <a:lnTo>
                  <a:pt x="0" y="5448054"/>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1" tIns="149217" rIns="186521" bIns="149217" numCol="1" spcCol="1270" anchor="t" anchorCtr="0">
            <a:noAutofit/>
          </a:bodyPr>
          <a:lstStyle/>
          <a:p>
            <a:pPr defTabSz="1510855">
              <a:lnSpc>
                <a:spcPct val="90000"/>
              </a:lnSpc>
              <a:spcBef>
                <a:spcPct val="0"/>
              </a:spcBef>
              <a:spcAft>
                <a:spcPct val="35000"/>
              </a:spcAft>
            </a:pPr>
            <a:r>
              <a:rPr lang="en-US" sz="3000" dirty="0">
                <a:gradFill>
                  <a:gsLst>
                    <a:gs pos="0">
                      <a:srgbClr val="FFFFFF"/>
                    </a:gs>
                    <a:gs pos="53000">
                      <a:srgbClr val="FFFFFF"/>
                    </a:gs>
                  </a:gsLst>
                  <a:lin ang="5400000" scaled="0"/>
                </a:gradFill>
              </a:rPr>
              <a:t>Active Directory</a:t>
            </a:r>
          </a:p>
        </p:txBody>
      </p:sp>
      <p:sp>
        <p:nvSpPr>
          <p:cNvPr id="25" name="Freeform 24"/>
          <p:cNvSpPr/>
          <p:nvPr/>
        </p:nvSpPr>
        <p:spPr>
          <a:xfrm>
            <a:off x="1235991" y="2850326"/>
            <a:ext cx="1501094" cy="1724732"/>
          </a:xfrm>
          <a:custGeom>
            <a:avLst/>
            <a:gdLst>
              <a:gd name="connsiteX0" fmla="*/ 0 w 2059359"/>
              <a:gd name="connsiteY0" fmla="*/ 0 h 1642662"/>
              <a:gd name="connsiteX1" fmla="*/ 2059359 w 2059359"/>
              <a:gd name="connsiteY1" fmla="*/ 0 h 1642662"/>
              <a:gd name="connsiteX2" fmla="*/ 2059359 w 2059359"/>
              <a:gd name="connsiteY2" fmla="*/ 1642662 h 1642662"/>
              <a:gd name="connsiteX3" fmla="*/ 0 w 2059359"/>
              <a:gd name="connsiteY3" fmla="*/ 1642662 h 1642662"/>
              <a:gd name="connsiteX4" fmla="*/ 0 w 2059359"/>
              <a:gd name="connsiteY4" fmla="*/ 0 h 164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642662">
                <a:moveTo>
                  <a:pt x="0" y="0"/>
                </a:moveTo>
                <a:lnTo>
                  <a:pt x="2059359" y="0"/>
                </a:lnTo>
                <a:lnTo>
                  <a:pt x="2059359" y="1642662"/>
                </a:lnTo>
                <a:lnTo>
                  <a:pt x="0" y="1642662"/>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Users</a:t>
            </a:r>
          </a:p>
        </p:txBody>
      </p:sp>
      <p:sp>
        <p:nvSpPr>
          <p:cNvPr id="26" name="Freeform 25"/>
          <p:cNvSpPr/>
          <p:nvPr/>
        </p:nvSpPr>
        <p:spPr>
          <a:xfrm>
            <a:off x="1235991" y="4720529"/>
            <a:ext cx="1501094" cy="1592737"/>
          </a:xfrm>
          <a:custGeom>
            <a:avLst/>
            <a:gdLst>
              <a:gd name="connsiteX0" fmla="*/ 0 w 2059359"/>
              <a:gd name="connsiteY0" fmla="*/ 0 h 1642662"/>
              <a:gd name="connsiteX1" fmla="*/ 2059359 w 2059359"/>
              <a:gd name="connsiteY1" fmla="*/ 0 h 1642662"/>
              <a:gd name="connsiteX2" fmla="*/ 2059359 w 2059359"/>
              <a:gd name="connsiteY2" fmla="*/ 1642662 h 1642662"/>
              <a:gd name="connsiteX3" fmla="*/ 0 w 2059359"/>
              <a:gd name="connsiteY3" fmla="*/ 1642662 h 1642662"/>
              <a:gd name="connsiteX4" fmla="*/ 0 w 2059359"/>
              <a:gd name="connsiteY4" fmla="*/ 0 h 164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642662">
                <a:moveTo>
                  <a:pt x="0" y="0"/>
                </a:moveTo>
                <a:lnTo>
                  <a:pt x="2059359" y="0"/>
                </a:lnTo>
                <a:lnTo>
                  <a:pt x="2059359" y="1642662"/>
                </a:lnTo>
                <a:lnTo>
                  <a:pt x="0" y="1642662"/>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Groups</a:t>
            </a:r>
          </a:p>
        </p:txBody>
      </p:sp>
      <p:grpSp>
        <p:nvGrpSpPr>
          <p:cNvPr id="27" name="Group 740"/>
          <p:cNvGrpSpPr>
            <a:grpSpLocks noChangeAspect="1"/>
          </p:cNvGrpSpPr>
          <p:nvPr/>
        </p:nvGrpSpPr>
        <p:grpSpPr bwMode="auto">
          <a:xfrm>
            <a:off x="1499997" y="3609381"/>
            <a:ext cx="925834" cy="794491"/>
            <a:chOff x="7349" y="-2816"/>
            <a:chExt cx="661" cy="567"/>
          </a:xfrm>
          <a:solidFill>
            <a:schemeClr val="bg1"/>
          </a:solidFill>
        </p:grpSpPr>
        <p:sp>
          <p:nvSpPr>
            <p:cNvPr id="28"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29"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30"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31"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32"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sp>
          <p:nvSpPr>
            <p:cNvPr id="33"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4095"/>
              <a:endParaRPr lang="en-US" sz="1699">
                <a:solidFill>
                  <a:srgbClr val="FFFFFF"/>
                </a:solidFill>
              </a:endParaRPr>
            </a:p>
          </p:txBody>
        </p:sp>
      </p:grpSp>
      <p:grpSp>
        <p:nvGrpSpPr>
          <p:cNvPr id="34" name="Group 33"/>
          <p:cNvGrpSpPr/>
          <p:nvPr/>
        </p:nvGrpSpPr>
        <p:grpSpPr>
          <a:xfrm>
            <a:off x="1436792" y="5546224"/>
            <a:ext cx="1152305" cy="683415"/>
            <a:chOff x="9265153" y="147839"/>
            <a:chExt cx="1442708" cy="855305"/>
          </a:xfrm>
          <a:solidFill>
            <a:schemeClr val="bg1"/>
          </a:solidFill>
        </p:grpSpPr>
        <p:sp>
          <p:nvSpPr>
            <p:cNvPr id="35" name="Freeform 6"/>
            <p:cNvSpPr>
              <a:spLocks noEditPoints="1"/>
            </p:cNvSpPr>
            <p:nvPr/>
          </p:nvSpPr>
          <p:spPr bwMode="auto">
            <a:xfrm>
              <a:off x="9265153" y="325595"/>
              <a:ext cx="1442708" cy="558210"/>
            </a:xfrm>
            <a:custGeom>
              <a:avLst/>
              <a:gdLst>
                <a:gd name="T0" fmla="*/ 1360 w 1360"/>
                <a:gd name="T1" fmla="*/ 210 h 425"/>
                <a:gd name="T2" fmla="*/ 1358 w 1360"/>
                <a:gd name="T3" fmla="*/ 222 h 425"/>
                <a:gd name="T4" fmla="*/ 1340 w 1360"/>
                <a:gd name="T5" fmla="*/ 262 h 425"/>
                <a:gd name="T6" fmla="*/ 1218 w 1360"/>
                <a:gd name="T7" fmla="*/ 345 h 425"/>
                <a:gd name="T8" fmla="*/ 857 w 1360"/>
                <a:gd name="T9" fmla="*/ 418 h 425"/>
                <a:gd name="T10" fmla="*/ 491 w 1360"/>
                <a:gd name="T11" fmla="*/ 415 h 425"/>
                <a:gd name="T12" fmla="*/ 133 w 1360"/>
                <a:gd name="T13" fmla="*/ 336 h 425"/>
                <a:gd name="T14" fmla="*/ 17 w 1360"/>
                <a:gd name="T15" fmla="*/ 256 h 425"/>
                <a:gd name="T16" fmla="*/ 0 w 1360"/>
                <a:gd name="T17" fmla="*/ 203 h 425"/>
                <a:gd name="T18" fmla="*/ 1 w 1360"/>
                <a:gd name="T19" fmla="*/ 193 h 425"/>
                <a:gd name="T20" fmla="*/ 17 w 1360"/>
                <a:gd name="T21" fmla="*/ 158 h 425"/>
                <a:gd name="T22" fmla="*/ 134 w 1360"/>
                <a:gd name="T23" fmla="*/ 79 h 425"/>
                <a:gd name="T24" fmla="*/ 492 w 1360"/>
                <a:gd name="T25" fmla="*/ 7 h 425"/>
                <a:gd name="T26" fmla="*/ 856 w 1360"/>
                <a:gd name="T27" fmla="*/ 10 h 425"/>
                <a:gd name="T28" fmla="*/ 1210 w 1360"/>
                <a:gd name="T29" fmla="*/ 88 h 425"/>
                <a:gd name="T30" fmla="*/ 1321 w 1360"/>
                <a:gd name="T31" fmla="*/ 164 h 425"/>
                <a:gd name="T32" fmla="*/ 1360 w 1360"/>
                <a:gd name="T33" fmla="*/ 207 h 425"/>
                <a:gd name="T34" fmla="*/ 1321 w 1360"/>
                <a:gd name="T35" fmla="*/ 164 h 425"/>
                <a:gd name="T36" fmla="*/ 1209 w 1360"/>
                <a:gd name="T37" fmla="*/ 90 h 425"/>
                <a:gd name="T38" fmla="*/ 855 w 1360"/>
                <a:gd name="T39" fmla="*/ 19 h 425"/>
                <a:gd name="T40" fmla="*/ 493 w 1360"/>
                <a:gd name="T41" fmla="*/ 22 h 425"/>
                <a:gd name="T42" fmla="*/ 143 w 1360"/>
                <a:gd name="T43" fmla="*/ 99 h 425"/>
                <a:gd name="T44" fmla="*/ 36 w 1360"/>
                <a:gd name="T45" fmla="*/ 171 h 425"/>
                <a:gd name="T46" fmla="*/ 25 w 1360"/>
                <a:gd name="T47" fmla="*/ 197 h 425"/>
                <a:gd name="T48" fmla="*/ 24 w 1360"/>
                <a:gd name="T49" fmla="*/ 204 h 425"/>
                <a:gd name="T50" fmla="*/ 24 w 1360"/>
                <a:gd name="T51" fmla="*/ 209 h 425"/>
                <a:gd name="T52" fmla="*/ 25 w 1360"/>
                <a:gd name="T53" fmla="*/ 215 h 425"/>
                <a:gd name="T54" fmla="*/ 37 w 1360"/>
                <a:gd name="T55" fmla="*/ 241 h 425"/>
                <a:gd name="T56" fmla="*/ 144 w 1360"/>
                <a:gd name="T57" fmla="*/ 311 h 425"/>
                <a:gd name="T58" fmla="*/ 494 w 1360"/>
                <a:gd name="T59" fmla="*/ 382 h 425"/>
                <a:gd name="T60" fmla="*/ 854 w 1360"/>
                <a:gd name="T61" fmla="*/ 379 h 425"/>
                <a:gd name="T62" fmla="*/ 1201 w 1360"/>
                <a:gd name="T63" fmla="*/ 303 h 425"/>
                <a:gd name="T64" fmla="*/ 1302 w 1360"/>
                <a:gd name="T65" fmla="*/ 235 h 425"/>
                <a:gd name="T66" fmla="*/ 1311 w 1360"/>
                <a:gd name="T67" fmla="*/ 213 h 425"/>
                <a:gd name="T68" fmla="*/ 1312 w 1360"/>
                <a:gd name="T69" fmla="*/ 209 h 425"/>
                <a:gd name="T70" fmla="*/ 1336 w 1360"/>
                <a:gd name="T71" fmla="*/ 2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425">
                  <a:moveTo>
                    <a:pt x="1360" y="207"/>
                  </a:moveTo>
                  <a:cubicBezTo>
                    <a:pt x="1360" y="210"/>
                    <a:pt x="1360" y="210"/>
                    <a:pt x="1360" y="210"/>
                  </a:cubicBezTo>
                  <a:cubicBezTo>
                    <a:pt x="1360" y="211"/>
                    <a:pt x="1360" y="213"/>
                    <a:pt x="1359" y="214"/>
                  </a:cubicBezTo>
                  <a:cubicBezTo>
                    <a:pt x="1359" y="217"/>
                    <a:pt x="1359" y="219"/>
                    <a:pt x="1358" y="222"/>
                  </a:cubicBezTo>
                  <a:cubicBezTo>
                    <a:pt x="1357" y="227"/>
                    <a:pt x="1356" y="232"/>
                    <a:pt x="1354" y="237"/>
                  </a:cubicBezTo>
                  <a:cubicBezTo>
                    <a:pt x="1351" y="246"/>
                    <a:pt x="1346" y="255"/>
                    <a:pt x="1340" y="262"/>
                  </a:cubicBezTo>
                  <a:cubicBezTo>
                    <a:pt x="1329" y="277"/>
                    <a:pt x="1316" y="289"/>
                    <a:pt x="1303" y="299"/>
                  </a:cubicBezTo>
                  <a:cubicBezTo>
                    <a:pt x="1276" y="319"/>
                    <a:pt x="1247" y="333"/>
                    <a:pt x="1218" y="345"/>
                  </a:cubicBezTo>
                  <a:cubicBezTo>
                    <a:pt x="1160" y="368"/>
                    <a:pt x="1100" y="383"/>
                    <a:pt x="1039" y="394"/>
                  </a:cubicBezTo>
                  <a:cubicBezTo>
                    <a:pt x="979" y="406"/>
                    <a:pt x="918" y="413"/>
                    <a:pt x="857" y="418"/>
                  </a:cubicBezTo>
                  <a:cubicBezTo>
                    <a:pt x="796" y="423"/>
                    <a:pt x="735" y="425"/>
                    <a:pt x="674" y="424"/>
                  </a:cubicBezTo>
                  <a:cubicBezTo>
                    <a:pt x="613" y="424"/>
                    <a:pt x="552" y="421"/>
                    <a:pt x="491" y="415"/>
                  </a:cubicBezTo>
                  <a:cubicBezTo>
                    <a:pt x="430" y="409"/>
                    <a:pt x="370" y="401"/>
                    <a:pt x="310" y="389"/>
                  </a:cubicBezTo>
                  <a:cubicBezTo>
                    <a:pt x="250" y="376"/>
                    <a:pt x="190" y="360"/>
                    <a:pt x="133" y="336"/>
                  </a:cubicBezTo>
                  <a:cubicBezTo>
                    <a:pt x="105" y="324"/>
                    <a:pt x="77" y="310"/>
                    <a:pt x="51" y="291"/>
                  </a:cubicBezTo>
                  <a:cubicBezTo>
                    <a:pt x="39" y="281"/>
                    <a:pt x="27" y="270"/>
                    <a:pt x="17" y="256"/>
                  </a:cubicBezTo>
                  <a:cubicBezTo>
                    <a:pt x="7" y="242"/>
                    <a:pt x="0" y="225"/>
                    <a:pt x="0" y="206"/>
                  </a:cubicBezTo>
                  <a:cubicBezTo>
                    <a:pt x="0" y="203"/>
                    <a:pt x="0" y="203"/>
                    <a:pt x="0" y="203"/>
                  </a:cubicBezTo>
                  <a:cubicBezTo>
                    <a:pt x="0" y="202"/>
                    <a:pt x="0" y="201"/>
                    <a:pt x="1" y="200"/>
                  </a:cubicBezTo>
                  <a:cubicBezTo>
                    <a:pt x="1" y="197"/>
                    <a:pt x="1" y="195"/>
                    <a:pt x="1" y="193"/>
                  </a:cubicBezTo>
                  <a:cubicBezTo>
                    <a:pt x="2" y="189"/>
                    <a:pt x="4" y="184"/>
                    <a:pt x="5" y="180"/>
                  </a:cubicBezTo>
                  <a:cubicBezTo>
                    <a:pt x="8" y="172"/>
                    <a:pt x="13" y="164"/>
                    <a:pt x="17" y="158"/>
                  </a:cubicBezTo>
                  <a:cubicBezTo>
                    <a:pt x="27" y="144"/>
                    <a:pt x="39" y="133"/>
                    <a:pt x="52" y="123"/>
                  </a:cubicBezTo>
                  <a:cubicBezTo>
                    <a:pt x="78" y="105"/>
                    <a:pt x="106" y="91"/>
                    <a:pt x="134" y="79"/>
                  </a:cubicBezTo>
                  <a:cubicBezTo>
                    <a:pt x="192" y="56"/>
                    <a:pt x="251" y="42"/>
                    <a:pt x="311" y="30"/>
                  </a:cubicBezTo>
                  <a:cubicBezTo>
                    <a:pt x="371" y="19"/>
                    <a:pt x="431" y="11"/>
                    <a:pt x="492" y="7"/>
                  </a:cubicBezTo>
                  <a:cubicBezTo>
                    <a:pt x="553" y="2"/>
                    <a:pt x="613" y="0"/>
                    <a:pt x="674" y="1"/>
                  </a:cubicBezTo>
                  <a:cubicBezTo>
                    <a:pt x="735" y="1"/>
                    <a:pt x="795" y="4"/>
                    <a:pt x="856" y="10"/>
                  </a:cubicBezTo>
                  <a:cubicBezTo>
                    <a:pt x="916" y="15"/>
                    <a:pt x="976" y="24"/>
                    <a:pt x="1036" y="36"/>
                  </a:cubicBezTo>
                  <a:cubicBezTo>
                    <a:pt x="1095" y="48"/>
                    <a:pt x="1154" y="64"/>
                    <a:pt x="1210" y="88"/>
                  </a:cubicBezTo>
                  <a:cubicBezTo>
                    <a:pt x="1238" y="99"/>
                    <a:pt x="1265" y="113"/>
                    <a:pt x="1289" y="132"/>
                  </a:cubicBezTo>
                  <a:cubicBezTo>
                    <a:pt x="1301" y="141"/>
                    <a:pt x="1313" y="152"/>
                    <a:pt x="1321" y="164"/>
                  </a:cubicBezTo>
                  <a:cubicBezTo>
                    <a:pt x="1330" y="176"/>
                    <a:pt x="1336" y="191"/>
                    <a:pt x="1336" y="206"/>
                  </a:cubicBezTo>
                  <a:lnTo>
                    <a:pt x="1360" y="207"/>
                  </a:lnTo>
                  <a:close/>
                  <a:moveTo>
                    <a:pt x="1336" y="206"/>
                  </a:moveTo>
                  <a:cubicBezTo>
                    <a:pt x="1336" y="191"/>
                    <a:pt x="1330" y="177"/>
                    <a:pt x="1321" y="164"/>
                  </a:cubicBezTo>
                  <a:cubicBezTo>
                    <a:pt x="1312" y="152"/>
                    <a:pt x="1301" y="142"/>
                    <a:pt x="1288" y="133"/>
                  </a:cubicBezTo>
                  <a:cubicBezTo>
                    <a:pt x="1264" y="115"/>
                    <a:pt x="1237" y="102"/>
                    <a:pt x="1209" y="90"/>
                  </a:cubicBezTo>
                  <a:cubicBezTo>
                    <a:pt x="1153" y="68"/>
                    <a:pt x="1094" y="53"/>
                    <a:pt x="1035" y="42"/>
                  </a:cubicBezTo>
                  <a:cubicBezTo>
                    <a:pt x="975" y="31"/>
                    <a:pt x="915" y="23"/>
                    <a:pt x="855" y="19"/>
                  </a:cubicBezTo>
                  <a:cubicBezTo>
                    <a:pt x="795" y="14"/>
                    <a:pt x="734" y="12"/>
                    <a:pt x="674" y="13"/>
                  </a:cubicBezTo>
                  <a:cubicBezTo>
                    <a:pt x="614" y="13"/>
                    <a:pt x="553" y="16"/>
                    <a:pt x="493" y="22"/>
                  </a:cubicBezTo>
                  <a:cubicBezTo>
                    <a:pt x="433" y="27"/>
                    <a:pt x="373" y="36"/>
                    <a:pt x="315" y="48"/>
                  </a:cubicBezTo>
                  <a:cubicBezTo>
                    <a:pt x="256" y="60"/>
                    <a:pt x="197" y="76"/>
                    <a:pt x="143" y="99"/>
                  </a:cubicBezTo>
                  <a:cubicBezTo>
                    <a:pt x="115" y="110"/>
                    <a:pt x="89" y="124"/>
                    <a:pt x="66" y="141"/>
                  </a:cubicBezTo>
                  <a:cubicBezTo>
                    <a:pt x="54" y="150"/>
                    <a:pt x="44" y="160"/>
                    <a:pt x="36" y="171"/>
                  </a:cubicBezTo>
                  <a:cubicBezTo>
                    <a:pt x="33" y="176"/>
                    <a:pt x="29" y="182"/>
                    <a:pt x="27" y="188"/>
                  </a:cubicBezTo>
                  <a:cubicBezTo>
                    <a:pt x="26" y="191"/>
                    <a:pt x="25" y="194"/>
                    <a:pt x="25" y="197"/>
                  </a:cubicBezTo>
                  <a:cubicBezTo>
                    <a:pt x="25" y="199"/>
                    <a:pt x="24" y="200"/>
                    <a:pt x="24" y="202"/>
                  </a:cubicBezTo>
                  <a:cubicBezTo>
                    <a:pt x="24" y="204"/>
                    <a:pt x="24" y="204"/>
                    <a:pt x="24" y="204"/>
                  </a:cubicBezTo>
                  <a:cubicBezTo>
                    <a:pt x="24" y="207"/>
                    <a:pt x="24" y="207"/>
                    <a:pt x="24" y="207"/>
                  </a:cubicBezTo>
                  <a:cubicBezTo>
                    <a:pt x="24" y="209"/>
                    <a:pt x="24" y="209"/>
                    <a:pt x="24" y="209"/>
                  </a:cubicBezTo>
                  <a:cubicBezTo>
                    <a:pt x="24" y="209"/>
                    <a:pt x="24" y="210"/>
                    <a:pt x="24" y="211"/>
                  </a:cubicBezTo>
                  <a:cubicBezTo>
                    <a:pt x="25" y="212"/>
                    <a:pt x="25" y="214"/>
                    <a:pt x="25" y="215"/>
                  </a:cubicBezTo>
                  <a:cubicBezTo>
                    <a:pt x="26" y="219"/>
                    <a:pt x="27" y="221"/>
                    <a:pt x="28" y="224"/>
                  </a:cubicBezTo>
                  <a:cubicBezTo>
                    <a:pt x="30" y="230"/>
                    <a:pt x="33" y="236"/>
                    <a:pt x="37" y="241"/>
                  </a:cubicBezTo>
                  <a:cubicBezTo>
                    <a:pt x="45" y="252"/>
                    <a:pt x="55" y="262"/>
                    <a:pt x="67" y="270"/>
                  </a:cubicBezTo>
                  <a:cubicBezTo>
                    <a:pt x="90" y="287"/>
                    <a:pt x="116" y="300"/>
                    <a:pt x="144" y="311"/>
                  </a:cubicBezTo>
                  <a:cubicBezTo>
                    <a:pt x="199" y="333"/>
                    <a:pt x="257" y="348"/>
                    <a:pt x="316" y="359"/>
                  </a:cubicBezTo>
                  <a:cubicBezTo>
                    <a:pt x="375" y="370"/>
                    <a:pt x="434" y="378"/>
                    <a:pt x="494" y="382"/>
                  </a:cubicBezTo>
                  <a:cubicBezTo>
                    <a:pt x="554" y="387"/>
                    <a:pt x="614" y="389"/>
                    <a:pt x="674" y="388"/>
                  </a:cubicBezTo>
                  <a:cubicBezTo>
                    <a:pt x="734" y="388"/>
                    <a:pt x="794" y="385"/>
                    <a:pt x="854" y="379"/>
                  </a:cubicBezTo>
                  <a:cubicBezTo>
                    <a:pt x="913" y="374"/>
                    <a:pt x="973" y="365"/>
                    <a:pt x="1031" y="353"/>
                  </a:cubicBezTo>
                  <a:cubicBezTo>
                    <a:pt x="1089" y="341"/>
                    <a:pt x="1147" y="326"/>
                    <a:pt x="1201" y="303"/>
                  </a:cubicBezTo>
                  <a:cubicBezTo>
                    <a:pt x="1228" y="292"/>
                    <a:pt x="1253" y="278"/>
                    <a:pt x="1275" y="262"/>
                  </a:cubicBezTo>
                  <a:cubicBezTo>
                    <a:pt x="1286" y="254"/>
                    <a:pt x="1295" y="244"/>
                    <a:pt x="1302" y="235"/>
                  </a:cubicBezTo>
                  <a:cubicBezTo>
                    <a:pt x="1305" y="230"/>
                    <a:pt x="1308" y="225"/>
                    <a:pt x="1309" y="220"/>
                  </a:cubicBezTo>
                  <a:cubicBezTo>
                    <a:pt x="1310" y="218"/>
                    <a:pt x="1311" y="216"/>
                    <a:pt x="1311" y="213"/>
                  </a:cubicBezTo>
                  <a:cubicBezTo>
                    <a:pt x="1311" y="212"/>
                    <a:pt x="1312" y="211"/>
                    <a:pt x="1312" y="210"/>
                  </a:cubicBezTo>
                  <a:cubicBezTo>
                    <a:pt x="1312" y="209"/>
                    <a:pt x="1312" y="209"/>
                    <a:pt x="1312" y="209"/>
                  </a:cubicBezTo>
                  <a:cubicBezTo>
                    <a:pt x="1312" y="206"/>
                    <a:pt x="1312" y="206"/>
                    <a:pt x="1312" y="206"/>
                  </a:cubicBezTo>
                  <a:lnTo>
                    <a:pt x="1336" y="206"/>
                  </a:lnTo>
                  <a:close/>
                </a:path>
              </a:pathLst>
            </a:custGeom>
            <a:grpFill/>
            <a:ln>
              <a:noFill/>
            </a:ln>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nvGrpSpPr>
            <p:cNvPr id="36" name="Group 35"/>
            <p:cNvGrpSpPr/>
            <p:nvPr/>
          </p:nvGrpSpPr>
          <p:grpSpPr>
            <a:xfrm>
              <a:off x="9517014" y="165423"/>
              <a:ext cx="142245" cy="397333"/>
              <a:chOff x="9517014" y="165423"/>
              <a:chExt cx="142245" cy="397333"/>
            </a:xfrm>
            <a:grpFill/>
          </p:grpSpPr>
          <p:sp>
            <p:nvSpPr>
              <p:cNvPr id="46" name="Freeform 745"/>
              <p:cNvSpPr>
                <a:spLocks/>
              </p:cNvSpPr>
              <p:nvPr/>
            </p:nvSpPr>
            <p:spPr bwMode="auto">
              <a:xfrm>
                <a:off x="9517014" y="273497"/>
                <a:ext cx="142245" cy="289259"/>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47" name="Oval 746"/>
              <p:cNvSpPr>
                <a:spLocks noChangeArrowheads="1"/>
              </p:cNvSpPr>
              <p:nvPr/>
            </p:nvSpPr>
            <p:spPr bwMode="auto">
              <a:xfrm>
                <a:off x="9544827" y="165423"/>
                <a:ext cx="86619" cy="858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37" name="Group 36"/>
            <p:cNvGrpSpPr>
              <a:grpSpLocks noChangeAspect="1"/>
            </p:cNvGrpSpPr>
            <p:nvPr/>
          </p:nvGrpSpPr>
          <p:grpSpPr>
            <a:xfrm>
              <a:off x="10107769" y="147839"/>
              <a:ext cx="142245" cy="397333"/>
              <a:chOff x="7882374" y="1979957"/>
              <a:chExt cx="262996" cy="734626"/>
            </a:xfrm>
            <a:grpFill/>
          </p:grpSpPr>
          <p:sp>
            <p:nvSpPr>
              <p:cNvPr id="44"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45"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38" name="Group 37"/>
            <p:cNvGrpSpPr>
              <a:grpSpLocks noChangeAspect="1"/>
            </p:cNvGrpSpPr>
            <p:nvPr/>
          </p:nvGrpSpPr>
          <p:grpSpPr>
            <a:xfrm>
              <a:off x="9824275" y="574024"/>
              <a:ext cx="153624" cy="429120"/>
              <a:chOff x="7882374" y="1979957"/>
              <a:chExt cx="262996" cy="734626"/>
            </a:xfrm>
            <a:grpFill/>
          </p:grpSpPr>
          <p:sp>
            <p:nvSpPr>
              <p:cNvPr id="42"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43"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39" name="Group 38"/>
            <p:cNvGrpSpPr>
              <a:grpSpLocks noChangeAspect="1"/>
            </p:cNvGrpSpPr>
            <p:nvPr/>
          </p:nvGrpSpPr>
          <p:grpSpPr>
            <a:xfrm>
              <a:off x="10379862" y="538855"/>
              <a:ext cx="153624" cy="442147"/>
              <a:chOff x="7882374" y="1979957"/>
              <a:chExt cx="262996" cy="734626"/>
            </a:xfrm>
            <a:grpFill/>
          </p:grpSpPr>
          <p:sp>
            <p:nvSpPr>
              <p:cNvPr id="40"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41"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sp>
        <p:nvSpPr>
          <p:cNvPr id="48" name="Freeform 6"/>
          <p:cNvSpPr>
            <a:spLocks noChangeAspect="1" noEditPoints="1"/>
          </p:cNvSpPr>
          <p:nvPr/>
        </p:nvSpPr>
        <p:spPr bwMode="black">
          <a:xfrm>
            <a:off x="9418711" y="3767162"/>
            <a:ext cx="920917" cy="1178521"/>
          </a:xfrm>
          <a:custGeom>
            <a:avLst/>
            <a:gdLst>
              <a:gd name="T0" fmla="*/ 326 w 813"/>
              <a:gd name="T1" fmla="*/ 0 h 1040"/>
              <a:gd name="T2" fmla="*/ 121 w 813"/>
              <a:gd name="T3" fmla="*/ 174 h 1040"/>
              <a:gd name="T4" fmla="*/ 121 w 813"/>
              <a:gd name="T5" fmla="*/ 254 h 1040"/>
              <a:gd name="T6" fmla="*/ 0 w 813"/>
              <a:gd name="T7" fmla="*/ 357 h 1040"/>
              <a:gd name="T8" fmla="*/ 0 w 813"/>
              <a:gd name="T9" fmla="*/ 1040 h 1040"/>
              <a:gd name="T10" fmla="*/ 692 w 813"/>
              <a:gd name="T11" fmla="*/ 1040 h 1040"/>
              <a:gd name="T12" fmla="*/ 692 w 813"/>
              <a:gd name="T13" fmla="*/ 857 h 1040"/>
              <a:gd name="T14" fmla="*/ 813 w 813"/>
              <a:gd name="T15" fmla="*/ 857 h 1040"/>
              <a:gd name="T16" fmla="*/ 813 w 813"/>
              <a:gd name="T17" fmla="*/ 0 h 1040"/>
              <a:gd name="T18" fmla="*/ 326 w 813"/>
              <a:gd name="T19" fmla="*/ 0 h 1040"/>
              <a:gd name="T20" fmla="*/ 619 w 813"/>
              <a:gd name="T21" fmla="*/ 978 h 1040"/>
              <a:gd name="T22" fmla="*/ 73 w 813"/>
              <a:gd name="T23" fmla="*/ 978 h 1040"/>
              <a:gd name="T24" fmla="*/ 73 w 813"/>
              <a:gd name="T25" fmla="*/ 424 h 1040"/>
              <a:gd name="T26" fmla="*/ 121 w 813"/>
              <a:gd name="T27" fmla="*/ 424 h 1040"/>
              <a:gd name="T28" fmla="*/ 121 w 813"/>
              <a:gd name="T29" fmla="*/ 857 h 1040"/>
              <a:gd name="T30" fmla="*/ 619 w 813"/>
              <a:gd name="T31" fmla="*/ 857 h 1040"/>
              <a:gd name="T32" fmla="*/ 619 w 813"/>
              <a:gd name="T33" fmla="*/ 978 h 1040"/>
              <a:gd name="T34" fmla="*/ 740 w 813"/>
              <a:gd name="T35" fmla="*/ 796 h 1040"/>
              <a:gd name="T36" fmla="*/ 194 w 813"/>
              <a:gd name="T37" fmla="*/ 796 h 1040"/>
              <a:gd name="T38" fmla="*/ 194 w 813"/>
              <a:gd name="T39" fmla="*/ 241 h 1040"/>
              <a:gd name="T40" fmla="*/ 404 w 813"/>
              <a:gd name="T41" fmla="*/ 241 h 1040"/>
              <a:gd name="T42" fmla="*/ 404 w 813"/>
              <a:gd name="T43" fmla="*/ 62 h 1040"/>
              <a:gd name="T44" fmla="*/ 740 w 813"/>
              <a:gd name="T45" fmla="*/ 62 h 1040"/>
              <a:gd name="T46" fmla="*/ 740 w 813"/>
              <a:gd name="T47" fmla="*/ 79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3" h="1040">
                <a:moveTo>
                  <a:pt x="326" y="0"/>
                </a:moveTo>
                <a:lnTo>
                  <a:pt x="121" y="174"/>
                </a:lnTo>
                <a:lnTo>
                  <a:pt x="121" y="254"/>
                </a:lnTo>
                <a:lnTo>
                  <a:pt x="0" y="357"/>
                </a:lnTo>
                <a:lnTo>
                  <a:pt x="0" y="1040"/>
                </a:lnTo>
                <a:lnTo>
                  <a:pt x="692" y="1040"/>
                </a:lnTo>
                <a:lnTo>
                  <a:pt x="692" y="857"/>
                </a:lnTo>
                <a:lnTo>
                  <a:pt x="813" y="857"/>
                </a:lnTo>
                <a:lnTo>
                  <a:pt x="813" y="0"/>
                </a:lnTo>
                <a:lnTo>
                  <a:pt x="326" y="0"/>
                </a:lnTo>
                <a:close/>
                <a:moveTo>
                  <a:pt x="619" y="978"/>
                </a:moveTo>
                <a:lnTo>
                  <a:pt x="73" y="978"/>
                </a:lnTo>
                <a:lnTo>
                  <a:pt x="73" y="424"/>
                </a:lnTo>
                <a:lnTo>
                  <a:pt x="121" y="424"/>
                </a:lnTo>
                <a:lnTo>
                  <a:pt x="121" y="857"/>
                </a:lnTo>
                <a:lnTo>
                  <a:pt x="619" y="857"/>
                </a:lnTo>
                <a:lnTo>
                  <a:pt x="619" y="978"/>
                </a:lnTo>
                <a:close/>
                <a:moveTo>
                  <a:pt x="740" y="796"/>
                </a:moveTo>
                <a:lnTo>
                  <a:pt x="194" y="796"/>
                </a:lnTo>
                <a:lnTo>
                  <a:pt x="194" y="241"/>
                </a:lnTo>
                <a:lnTo>
                  <a:pt x="404" y="241"/>
                </a:lnTo>
                <a:lnTo>
                  <a:pt x="404" y="62"/>
                </a:lnTo>
                <a:lnTo>
                  <a:pt x="740" y="62"/>
                </a:lnTo>
                <a:lnTo>
                  <a:pt x="740" y="796"/>
                </a:lnTo>
                <a:close/>
              </a:path>
            </a:pathLst>
          </a:custGeom>
          <a:solidFill>
            <a:schemeClr val="bg1"/>
          </a:solidFill>
          <a:ln w="7" cap="flat">
            <a:noFill/>
            <a:prstDash val="solid"/>
            <a:miter lim="800000"/>
            <a:headEnd/>
            <a:tailEnd/>
          </a:ln>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49" name="Freeform 48"/>
          <p:cNvSpPr/>
          <p:nvPr/>
        </p:nvSpPr>
        <p:spPr>
          <a:xfrm>
            <a:off x="5889476" y="3964893"/>
            <a:ext cx="2596284" cy="2461922"/>
          </a:xfrm>
          <a:custGeom>
            <a:avLst/>
            <a:gdLst>
              <a:gd name="connsiteX0" fmla="*/ 0 w 2059359"/>
              <a:gd name="connsiteY0" fmla="*/ 0 h 3541235"/>
              <a:gd name="connsiteX1" fmla="*/ 2059359 w 2059359"/>
              <a:gd name="connsiteY1" fmla="*/ 0 h 3541235"/>
              <a:gd name="connsiteX2" fmla="*/ 2059359 w 2059359"/>
              <a:gd name="connsiteY2" fmla="*/ 3541235 h 3541235"/>
              <a:gd name="connsiteX3" fmla="*/ 0 w 2059359"/>
              <a:gd name="connsiteY3" fmla="*/ 3541235 h 3541235"/>
              <a:gd name="connsiteX4" fmla="*/ 0 w 2059359"/>
              <a:gd name="connsiteY4" fmla="*/ 0 h 354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3541235">
                <a:moveTo>
                  <a:pt x="0" y="0"/>
                </a:moveTo>
                <a:lnTo>
                  <a:pt x="2059359" y="0"/>
                </a:lnTo>
                <a:lnTo>
                  <a:pt x="2059359" y="3541235"/>
                </a:lnTo>
                <a:lnTo>
                  <a:pt x="0" y="3541235"/>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a:gradFill>
                  <a:gsLst>
                    <a:gs pos="1250">
                      <a:srgbClr val="000000"/>
                    </a:gs>
                    <a:gs pos="100000">
                      <a:srgbClr val="000000"/>
                    </a:gs>
                  </a:gsLst>
                  <a:lin ang="5400000" scaled="0"/>
                </a:gradFill>
              </a:rPr>
              <a:t>Client API</a:t>
            </a:r>
          </a:p>
        </p:txBody>
      </p:sp>
      <p:sp>
        <p:nvSpPr>
          <p:cNvPr id="50" name="Rectangle 49"/>
          <p:cNvSpPr/>
          <p:nvPr/>
        </p:nvSpPr>
        <p:spPr>
          <a:xfrm>
            <a:off x="5960181" y="5756633"/>
            <a:ext cx="1215292" cy="636844"/>
          </a:xfrm>
          <a:prstGeom prst="rect">
            <a:avLst/>
          </a:prstGeom>
          <a:solidFill>
            <a:schemeClr val="accent1"/>
          </a:solidFill>
          <a:ln w="10795" cap="flat" cmpd="sng" algn="ctr">
            <a:noFill/>
            <a:prstDash val="solid"/>
          </a:ln>
          <a:effectLst/>
        </p:spPr>
        <p:txBody>
          <a:bodyPr lIns="124298" tIns="62149" rIns="124298" bIns="62149" rtlCol="0" anchor="t" anchorCtr="0"/>
          <a:lstStyle/>
          <a:p>
            <a:pPr defTabSz="913912"/>
            <a:r>
              <a:rPr lang="en-US" sz="1599" dirty="0">
                <a:gradFill>
                  <a:gsLst>
                    <a:gs pos="0">
                      <a:srgbClr val="FFFFFF"/>
                    </a:gs>
                    <a:gs pos="53000">
                      <a:srgbClr val="FFFFFF"/>
                    </a:gs>
                  </a:gsLst>
                  <a:lin ang="5400000" scaled="0"/>
                </a:gradFill>
                <a:ea typeface="Segoe UI" pitchFamily="34" charset="0"/>
                <a:cs typeface="Segoe UI" pitchFamily="34" charset="0"/>
              </a:rPr>
              <a:t>Search</a:t>
            </a:r>
          </a:p>
        </p:txBody>
      </p:sp>
      <p:sp>
        <p:nvSpPr>
          <p:cNvPr id="51" name="Rectangle 50"/>
          <p:cNvSpPr/>
          <p:nvPr/>
        </p:nvSpPr>
        <p:spPr>
          <a:xfrm>
            <a:off x="5961405" y="4426088"/>
            <a:ext cx="1215292" cy="636844"/>
          </a:xfrm>
          <a:prstGeom prst="rect">
            <a:avLst/>
          </a:prstGeom>
          <a:solidFill>
            <a:schemeClr val="accent1"/>
          </a:solidFill>
          <a:ln w="10795" cap="flat" cmpd="sng" algn="ctr">
            <a:noFill/>
            <a:prstDash val="solid"/>
          </a:ln>
          <a:effectLst/>
        </p:spPr>
        <p:txBody>
          <a:bodyPr lIns="124298" tIns="62149" rIns="124298" bIns="62149" rtlCol="0" anchor="t" anchorCtr="0"/>
          <a:lstStyle/>
          <a:p>
            <a:pPr defTabSz="913912">
              <a:defRPr/>
            </a:pPr>
            <a:r>
              <a:rPr lang="en-US" sz="1599" dirty="0">
                <a:gradFill>
                  <a:gsLst>
                    <a:gs pos="0">
                      <a:srgbClr val="FFFFFF"/>
                    </a:gs>
                    <a:gs pos="53000">
                      <a:srgbClr val="FFFFFF"/>
                    </a:gs>
                  </a:gsLst>
                  <a:lin ang="5400000" scaled="0"/>
                </a:gradFill>
                <a:ea typeface="Segoe UI" pitchFamily="34" charset="0"/>
                <a:cs typeface="Segoe UI" pitchFamily="34" charset="0"/>
              </a:rPr>
              <a:t>Sites, Lists and Libs</a:t>
            </a:r>
          </a:p>
        </p:txBody>
      </p:sp>
      <p:sp>
        <p:nvSpPr>
          <p:cNvPr id="52" name="Rectangle 51"/>
          <p:cNvSpPr/>
          <p:nvPr/>
        </p:nvSpPr>
        <p:spPr>
          <a:xfrm>
            <a:off x="7224878" y="4426088"/>
            <a:ext cx="1215292" cy="636844"/>
          </a:xfrm>
          <a:prstGeom prst="rect">
            <a:avLst/>
          </a:prstGeom>
          <a:solidFill>
            <a:schemeClr val="accent1"/>
          </a:solidFill>
          <a:ln w="10795" cap="flat" cmpd="sng" algn="ctr">
            <a:noFill/>
            <a:prstDash val="solid"/>
          </a:ln>
          <a:effectLst/>
        </p:spPr>
        <p:txBody>
          <a:bodyPr lIns="124298" tIns="62149" rIns="124298" bIns="62149" rtlCol="0" anchor="t" anchorCtr="0"/>
          <a:lstStyle/>
          <a:p>
            <a:pPr defTabSz="913912"/>
            <a:r>
              <a:rPr lang="en-US" sz="1599" dirty="0">
                <a:gradFill>
                  <a:gsLst>
                    <a:gs pos="0">
                      <a:srgbClr val="FFFFFF"/>
                    </a:gs>
                    <a:gs pos="53000">
                      <a:srgbClr val="FFFFFF"/>
                    </a:gs>
                  </a:gsLst>
                  <a:lin ang="5400000" scaled="0"/>
                </a:gradFill>
                <a:ea typeface="Segoe UI" pitchFamily="34" charset="0"/>
                <a:cs typeface="Segoe UI" pitchFamily="34" charset="0"/>
              </a:rPr>
              <a:t>Taxonomy</a:t>
            </a:r>
          </a:p>
        </p:txBody>
      </p:sp>
      <p:sp>
        <p:nvSpPr>
          <p:cNvPr id="53" name="Rectangle 52"/>
          <p:cNvSpPr/>
          <p:nvPr/>
        </p:nvSpPr>
        <p:spPr>
          <a:xfrm>
            <a:off x="7220475" y="5089493"/>
            <a:ext cx="1215292" cy="636844"/>
          </a:xfrm>
          <a:prstGeom prst="rect">
            <a:avLst/>
          </a:prstGeom>
          <a:solidFill>
            <a:schemeClr val="accent1"/>
          </a:solidFill>
          <a:ln w="10795" cap="flat" cmpd="sng" algn="ctr">
            <a:noFill/>
            <a:prstDash val="solid"/>
          </a:ln>
          <a:effectLst/>
        </p:spPr>
        <p:txBody>
          <a:bodyPr lIns="124298" tIns="62149" rIns="124298" bIns="62149" rtlCol="0" anchor="t" anchorCtr="0"/>
          <a:lstStyle/>
          <a:p>
            <a:pPr defTabSz="913912"/>
            <a:r>
              <a:rPr lang="en-US" sz="1599" dirty="0">
                <a:gradFill>
                  <a:gsLst>
                    <a:gs pos="0">
                      <a:srgbClr val="FFFFFF"/>
                    </a:gs>
                    <a:gs pos="53000">
                      <a:srgbClr val="FFFFFF"/>
                    </a:gs>
                  </a:gsLst>
                  <a:lin ang="5400000" scaled="0"/>
                </a:gradFill>
                <a:ea typeface="Segoe UI" pitchFamily="34" charset="0"/>
                <a:cs typeface="Segoe UI" pitchFamily="34" charset="0"/>
              </a:rPr>
              <a:t>BCS</a:t>
            </a:r>
          </a:p>
        </p:txBody>
      </p:sp>
      <p:grpSp>
        <p:nvGrpSpPr>
          <p:cNvPr id="54" name="Group 53"/>
          <p:cNvGrpSpPr/>
          <p:nvPr/>
        </p:nvGrpSpPr>
        <p:grpSpPr>
          <a:xfrm>
            <a:off x="5953046" y="5091360"/>
            <a:ext cx="1215292" cy="636844"/>
            <a:chOff x="2278993" y="1212341"/>
            <a:chExt cx="1920240" cy="1005851"/>
          </a:xfrm>
          <a:solidFill>
            <a:schemeClr val="accent1"/>
          </a:solidFill>
        </p:grpSpPr>
        <p:sp>
          <p:nvSpPr>
            <p:cNvPr id="55" name="Rectangle 54"/>
            <p:cNvSpPr/>
            <p:nvPr/>
          </p:nvSpPr>
          <p:spPr>
            <a:xfrm>
              <a:off x="2278993" y="1212341"/>
              <a:ext cx="1920240" cy="1005851"/>
            </a:xfrm>
            <a:prstGeom prst="rect">
              <a:avLst/>
            </a:prstGeom>
            <a:grpFill/>
            <a:ln w="10795" cap="flat" cmpd="sng" algn="ctr">
              <a:noFill/>
              <a:prstDash val="solid"/>
            </a:ln>
            <a:effectLst/>
          </p:spPr>
          <p:txBody>
            <a:bodyPr lIns="124298" tIns="62149" rIns="124298" bIns="62149" rtlCol="0" anchor="t" anchorCtr="0"/>
            <a:lstStyle/>
            <a:p>
              <a:pPr defTabSz="913912"/>
              <a:r>
                <a:rPr lang="en-US" sz="1599" dirty="0">
                  <a:gradFill>
                    <a:gsLst>
                      <a:gs pos="0">
                        <a:srgbClr val="FFFFFF"/>
                      </a:gs>
                      <a:gs pos="53000">
                        <a:srgbClr val="FFFFFF"/>
                      </a:gs>
                    </a:gsLst>
                    <a:lin ang="5400000" scaled="0"/>
                  </a:gradFill>
                  <a:ea typeface="Segoe UI" pitchFamily="34" charset="0"/>
                  <a:cs typeface="Segoe UI" pitchFamily="34" charset="0"/>
                </a:rPr>
                <a:t>Workflow</a:t>
              </a:r>
            </a:p>
          </p:txBody>
        </p:sp>
        <p:grpSp>
          <p:nvGrpSpPr>
            <p:cNvPr id="56" name="Group 55"/>
            <p:cNvGrpSpPr/>
            <p:nvPr/>
          </p:nvGrpSpPr>
          <p:grpSpPr bwMode="black">
            <a:xfrm>
              <a:off x="3152237" y="1535182"/>
              <a:ext cx="167781" cy="350062"/>
              <a:chOff x="3525838" y="989012"/>
              <a:chExt cx="401638" cy="838201"/>
            </a:xfrm>
            <a:grpFill/>
          </p:grpSpPr>
          <p:sp>
            <p:nvSpPr>
              <p:cNvPr id="57"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630" rIns="93260" bIns="46630" numCol="1" anchor="t" anchorCtr="0" compatLnSpc="1">
                <a:prstTxWarp prst="textNoShape">
                  <a:avLst/>
                </a:prstTxWarp>
              </a:bodyPr>
              <a:lstStyle/>
              <a:p>
                <a:pPr algn="ctr" defTabSz="914095"/>
                <a:endParaRPr lang="en-US" sz="1599">
                  <a:gradFill>
                    <a:gsLst>
                      <a:gs pos="0">
                        <a:srgbClr val="FFFFFF"/>
                      </a:gs>
                      <a:gs pos="100000">
                        <a:srgbClr val="FFFFFF"/>
                      </a:gs>
                    </a:gsLst>
                    <a:lin ang="5400000" scaled="0"/>
                  </a:gradFill>
                </a:endParaRPr>
              </a:p>
            </p:txBody>
          </p:sp>
          <p:sp>
            <p:nvSpPr>
              <p:cNvPr id="58" name="Oval 38"/>
              <p:cNvSpPr>
                <a:spLocks noChangeArrowheads="1"/>
              </p:cNvSpPr>
              <p:nvPr/>
            </p:nvSpPr>
            <p:spPr bwMode="black">
              <a:xfrm>
                <a:off x="3525838" y="989012"/>
                <a:ext cx="234950" cy="238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6630" rIns="93260" bIns="46630" numCol="1" anchor="t" anchorCtr="0" compatLnSpc="1">
                <a:prstTxWarp prst="textNoShape">
                  <a:avLst/>
                </a:prstTxWarp>
              </a:bodyPr>
              <a:lstStyle/>
              <a:p>
                <a:pPr algn="ctr" defTabSz="914095"/>
                <a:endParaRPr lang="en-US" sz="1599">
                  <a:gradFill>
                    <a:gsLst>
                      <a:gs pos="0">
                        <a:srgbClr val="FFFFFF"/>
                      </a:gs>
                      <a:gs pos="100000">
                        <a:srgbClr val="FFFFFF"/>
                      </a:gs>
                    </a:gsLst>
                    <a:lin ang="5400000" scaled="0"/>
                  </a:gradFill>
                </a:endParaRPr>
              </a:p>
            </p:txBody>
          </p:sp>
        </p:grpSp>
      </p:grpSp>
      <p:sp>
        <p:nvSpPr>
          <p:cNvPr id="59" name="Rectangle 58"/>
          <p:cNvSpPr/>
          <p:nvPr/>
        </p:nvSpPr>
        <p:spPr>
          <a:xfrm>
            <a:off x="7212650" y="5761502"/>
            <a:ext cx="1223117" cy="631975"/>
          </a:xfrm>
          <a:prstGeom prst="rect">
            <a:avLst/>
          </a:prstGeom>
          <a:solidFill>
            <a:schemeClr val="accent1"/>
          </a:solidFill>
          <a:ln w="10795" cap="flat" cmpd="sng" algn="ctr">
            <a:noFill/>
            <a:prstDash val="solid"/>
          </a:ln>
          <a:effectLst/>
        </p:spPr>
        <p:txBody>
          <a:bodyPr lIns="121837" tIns="60918" rIns="121837" bIns="60918" rtlCol="0" anchor="t" anchorCtr="0"/>
          <a:lstStyle/>
          <a:p>
            <a:pPr defTabSz="913912"/>
            <a:r>
              <a:rPr lang="en-US" sz="3264" dirty="0">
                <a:gradFill>
                  <a:gsLst>
                    <a:gs pos="0">
                      <a:srgbClr val="FFFFFF"/>
                    </a:gs>
                    <a:gs pos="53000">
                      <a:srgbClr val="FFFFFF"/>
                    </a:gs>
                  </a:gsLst>
                  <a:lin ang="5400000" scaled="0"/>
                </a:gradFill>
                <a:ea typeface="Segoe UI" pitchFamily="34" charset="0"/>
                <a:cs typeface="Segoe UI" pitchFamily="34" charset="0"/>
              </a:rPr>
              <a:t>…</a:t>
            </a:r>
          </a:p>
        </p:txBody>
      </p:sp>
      <p:sp>
        <p:nvSpPr>
          <p:cNvPr id="60" name="Freeform 59"/>
          <p:cNvSpPr/>
          <p:nvPr/>
        </p:nvSpPr>
        <p:spPr>
          <a:xfrm>
            <a:off x="3340306" y="5391402"/>
            <a:ext cx="2067031" cy="773536"/>
          </a:xfrm>
          <a:custGeom>
            <a:avLst/>
            <a:gdLst>
              <a:gd name="connsiteX0" fmla="*/ 0 w 2059359"/>
              <a:gd name="connsiteY0" fmla="*/ 0 h 1070324"/>
              <a:gd name="connsiteX1" fmla="*/ 2059359 w 2059359"/>
              <a:gd name="connsiteY1" fmla="*/ 0 h 1070324"/>
              <a:gd name="connsiteX2" fmla="*/ 2059359 w 2059359"/>
              <a:gd name="connsiteY2" fmla="*/ 1070324 h 1070324"/>
              <a:gd name="connsiteX3" fmla="*/ 0 w 2059359"/>
              <a:gd name="connsiteY3" fmla="*/ 1070324 h 1070324"/>
              <a:gd name="connsiteX4" fmla="*/ 0 w 2059359"/>
              <a:gd name="connsiteY4" fmla="*/ 0 h 107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359" h="1070324">
                <a:moveTo>
                  <a:pt x="0" y="0"/>
                </a:moveTo>
                <a:lnTo>
                  <a:pt x="2059359" y="0"/>
                </a:lnTo>
                <a:lnTo>
                  <a:pt x="2059359" y="1070324"/>
                </a:lnTo>
                <a:lnTo>
                  <a:pt x="0" y="1070324"/>
                </a:lnTo>
                <a:lnTo>
                  <a:pt x="0" y="0"/>
                </a:ln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1799" dirty="0" smtClean="0">
                <a:gradFill>
                  <a:gsLst>
                    <a:gs pos="1250">
                      <a:srgbClr val="000000"/>
                    </a:gs>
                    <a:gs pos="100000">
                      <a:srgbClr val="000000"/>
                    </a:gs>
                  </a:gsLst>
                  <a:lin ang="5400000" scaled="0"/>
                </a:gradFill>
              </a:rPr>
              <a:t>Unified Groups</a:t>
            </a:r>
            <a:endParaRPr lang="en-US" sz="1799" dirty="0">
              <a:gradFill>
                <a:gsLst>
                  <a:gs pos="1250">
                    <a:srgbClr val="000000"/>
                  </a:gs>
                  <a:gs pos="100000">
                    <a:srgbClr val="000000"/>
                  </a:gs>
                </a:gsLst>
                <a:lin ang="5400000" scaled="0"/>
              </a:gradFill>
            </a:endParaRPr>
          </a:p>
        </p:txBody>
      </p:sp>
      <p:grpSp>
        <p:nvGrpSpPr>
          <p:cNvPr id="61" name="Group 60"/>
          <p:cNvGrpSpPr/>
          <p:nvPr/>
        </p:nvGrpSpPr>
        <p:grpSpPr>
          <a:xfrm>
            <a:off x="3891289" y="5748256"/>
            <a:ext cx="889102" cy="339818"/>
            <a:chOff x="9265153" y="147839"/>
            <a:chExt cx="1442708" cy="855305"/>
          </a:xfrm>
          <a:solidFill>
            <a:schemeClr val="bg1"/>
          </a:solidFill>
        </p:grpSpPr>
        <p:sp>
          <p:nvSpPr>
            <p:cNvPr id="62" name="Freeform 6"/>
            <p:cNvSpPr>
              <a:spLocks noEditPoints="1"/>
            </p:cNvSpPr>
            <p:nvPr/>
          </p:nvSpPr>
          <p:spPr bwMode="auto">
            <a:xfrm>
              <a:off x="9265153" y="325595"/>
              <a:ext cx="1442708" cy="558210"/>
            </a:xfrm>
            <a:custGeom>
              <a:avLst/>
              <a:gdLst>
                <a:gd name="T0" fmla="*/ 1360 w 1360"/>
                <a:gd name="T1" fmla="*/ 210 h 425"/>
                <a:gd name="T2" fmla="*/ 1358 w 1360"/>
                <a:gd name="T3" fmla="*/ 222 h 425"/>
                <a:gd name="T4" fmla="*/ 1340 w 1360"/>
                <a:gd name="T5" fmla="*/ 262 h 425"/>
                <a:gd name="T6" fmla="*/ 1218 w 1360"/>
                <a:gd name="T7" fmla="*/ 345 h 425"/>
                <a:gd name="T8" fmla="*/ 857 w 1360"/>
                <a:gd name="T9" fmla="*/ 418 h 425"/>
                <a:gd name="T10" fmla="*/ 491 w 1360"/>
                <a:gd name="T11" fmla="*/ 415 h 425"/>
                <a:gd name="T12" fmla="*/ 133 w 1360"/>
                <a:gd name="T13" fmla="*/ 336 h 425"/>
                <a:gd name="T14" fmla="*/ 17 w 1360"/>
                <a:gd name="T15" fmla="*/ 256 h 425"/>
                <a:gd name="T16" fmla="*/ 0 w 1360"/>
                <a:gd name="T17" fmla="*/ 203 h 425"/>
                <a:gd name="T18" fmla="*/ 1 w 1360"/>
                <a:gd name="T19" fmla="*/ 193 h 425"/>
                <a:gd name="T20" fmla="*/ 17 w 1360"/>
                <a:gd name="T21" fmla="*/ 158 h 425"/>
                <a:gd name="T22" fmla="*/ 134 w 1360"/>
                <a:gd name="T23" fmla="*/ 79 h 425"/>
                <a:gd name="T24" fmla="*/ 492 w 1360"/>
                <a:gd name="T25" fmla="*/ 7 h 425"/>
                <a:gd name="T26" fmla="*/ 856 w 1360"/>
                <a:gd name="T27" fmla="*/ 10 h 425"/>
                <a:gd name="T28" fmla="*/ 1210 w 1360"/>
                <a:gd name="T29" fmla="*/ 88 h 425"/>
                <a:gd name="T30" fmla="*/ 1321 w 1360"/>
                <a:gd name="T31" fmla="*/ 164 h 425"/>
                <a:gd name="T32" fmla="*/ 1360 w 1360"/>
                <a:gd name="T33" fmla="*/ 207 h 425"/>
                <a:gd name="T34" fmla="*/ 1321 w 1360"/>
                <a:gd name="T35" fmla="*/ 164 h 425"/>
                <a:gd name="T36" fmla="*/ 1209 w 1360"/>
                <a:gd name="T37" fmla="*/ 90 h 425"/>
                <a:gd name="T38" fmla="*/ 855 w 1360"/>
                <a:gd name="T39" fmla="*/ 19 h 425"/>
                <a:gd name="T40" fmla="*/ 493 w 1360"/>
                <a:gd name="T41" fmla="*/ 22 h 425"/>
                <a:gd name="T42" fmla="*/ 143 w 1360"/>
                <a:gd name="T43" fmla="*/ 99 h 425"/>
                <a:gd name="T44" fmla="*/ 36 w 1360"/>
                <a:gd name="T45" fmla="*/ 171 h 425"/>
                <a:gd name="T46" fmla="*/ 25 w 1360"/>
                <a:gd name="T47" fmla="*/ 197 h 425"/>
                <a:gd name="T48" fmla="*/ 24 w 1360"/>
                <a:gd name="T49" fmla="*/ 204 h 425"/>
                <a:gd name="T50" fmla="*/ 24 w 1360"/>
                <a:gd name="T51" fmla="*/ 209 h 425"/>
                <a:gd name="T52" fmla="*/ 25 w 1360"/>
                <a:gd name="T53" fmla="*/ 215 h 425"/>
                <a:gd name="T54" fmla="*/ 37 w 1360"/>
                <a:gd name="T55" fmla="*/ 241 h 425"/>
                <a:gd name="T56" fmla="*/ 144 w 1360"/>
                <a:gd name="T57" fmla="*/ 311 h 425"/>
                <a:gd name="T58" fmla="*/ 494 w 1360"/>
                <a:gd name="T59" fmla="*/ 382 h 425"/>
                <a:gd name="T60" fmla="*/ 854 w 1360"/>
                <a:gd name="T61" fmla="*/ 379 h 425"/>
                <a:gd name="T62" fmla="*/ 1201 w 1360"/>
                <a:gd name="T63" fmla="*/ 303 h 425"/>
                <a:gd name="T64" fmla="*/ 1302 w 1360"/>
                <a:gd name="T65" fmla="*/ 235 h 425"/>
                <a:gd name="T66" fmla="*/ 1311 w 1360"/>
                <a:gd name="T67" fmla="*/ 213 h 425"/>
                <a:gd name="T68" fmla="*/ 1312 w 1360"/>
                <a:gd name="T69" fmla="*/ 209 h 425"/>
                <a:gd name="T70" fmla="*/ 1336 w 1360"/>
                <a:gd name="T71" fmla="*/ 2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425">
                  <a:moveTo>
                    <a:pt x="1360" y="207"/>
                  </a:moveTo>
                  <a:cubicBezTo>
                    <a:pt x="1360" y="210"/>
                    <a:pt x="1360" y="210"/>
                    <a:pt x="1360" y="210"/>
                  </a:cubicBezTo>
                  <a:cubicBezTo>
                    <a:pt x="1360" y="211"/>
                    <a:pt x="1360" y="213"/>
                    <a:pt x="1359" y="214"/>
                  </a:cubicBezTo>
                  <a:cubicBezTo>
                    <a:pt x="1359" y="217"/>
                    <a:pt x="1359" y="219"/>
                    <a:pt x="1358" y="222"/>
                  </a:cubicBezTo>
                  <a:cubicBezTo>
                    <a:pt x="1357" y="227"/>
                    <a:pt x="1356" y="232"/>
                    <a:pt x="1354" y="237"/>
                  </a:cubicBezTo>
                  <a:cubicBezTo>
                    <a:pt x="1351" y="246"/>
                    <a:pt x="1346" y="255"/>
                    <a:pt x="1340" y="262"/>
                  </a:cubicBezTo>
                  <a:cubicBezTo>
                    <a:pt x="1329" y="277"/>
                    <a:pt x="1316" y="289"/>
                    <a:pt x="1303" y="299"/>
                  </a:cubicBezTo>
                  <a:cubicBezTo>
                    <a:pt x="1276" y="319"/>
                    <a:pt x="1247" y="333"/>
                    <a:pt x="1218" y="345"/>
                  </a:cubicBezTo>
                  <a:cubicBezTo>
                    <a:pt x="1160" y="368"/>
                    <a:pt x="1100" y="383"/>
                    <a:pt x="1039" y="394"/>
                  </a:cubicBezTo>
                  <a:cubicBezTo>
                    <a:pt x="979" y="406"/>
                    <a:pt x="918" y="413"/>
                    <a:pt x="857" y="418"/>
                  </a:cubicBezTo>
                  <a:cubicBezTo>
                    <a:pt x="796" y="423"/>
                    <a:pt x="735" y="425"/>
                    <a:pt x="674" y="424"/>
                  </a:cubicBezTo>
                  <a:cubicBezTo>
                    <a:pt x="613" y="424"/>
                    <a:pt x="552" y="421"/>
                    <a:pt x="491" y="415"/>
                  </a:cubicBezTo>
                  <a:cubicBezTo>
                    <a:pt x="430" y="409"/>
                    <a:pt x="370" y="401"/>
                    <a:pt x="310" y="389"/>
                  </a:cubicBezTo>
                  <a:cubicBezTo>
                    <a:pt x="250" y="376"/>
                    <a:pt x="190" y="360"/>
                    <a:pt x="133" y="336"/>
                  </a:cubicBezTo>
                  <a:cubicBezTo>
                    <a:pt x="105" y="324"/>
                    <a:pt x="77" y="310"/>
                    <a:pt x="51" y="291"/>
                  </a:cubicBezTo>
                  <a:cubicBezTo>
                    <a:pt x="39" y="281"/>
                    <a:pt x="27" y="270"/>
                    <a:pt x="17" y="256"/>
                  </a:cubicBezTo>
                  <a:cubicBezTo>
                    <a:pt x="7" y="242"/>
                    <a:pt x="0" y="225"/>
                    <a:pt x="0" y="206"/>
                  </a:cubicBezTo>
                  <a:cubicBezTo>
                    <a:pt x="0" y="203"/>
                    <a:pt x="0" y="203"/>
                    <a:pt x="0" y="203"/>
                  </a:cubicBezTo>
                  <a:cubicBezTo>
                    <a:pt x="0" y="202"/>
                    <a:pt x="0" y="201"/>
                    <a:pt x="1" y="200"/>
                  </a:cubicBezTo>
                  <a:cubicBezTo>
                    <a:pt x="1" y="197"/>
                    <a:pt x="1" y="195"/>
                    <a:pt x="1" y="193"/>
                  </a:cubicBezTo>
                  <a:cubicBezTo>
                    <a:pt x="2" y="189"/>
                    <a:pt x="4" y="184"/>
                    <a:pt x="5" y="180"/>
                  </a:cubicBezTo>
                  <a:cubicBezTo>
                    <a:pt x="8" y="172"/>
                    <a:pt x="13" y="164"/>
                    <a:pt x="17" y="158"/>
                  </a:cubicBezTo>
                  <a:cubicBezTo>
                    <a:pt x="27" y="144"/>
                    <a:pt x="39" y="133"/>
                    <a:pt x="52" y="123"/>
                  </a:cubicBezTo>
                  <a:cubicBezTo>
                    <a:pt x="78" y="105"/>
                    <a:pt x="106" y="91"/>
                    <a:pt x="134" y="79"/>
                  </a:cubicBezTo>
                  <a:cubicBezTo>
                    <a:pt x="192" y="56"/>
                    <a:pt x="251" y="42"/>
                    <a:pt x="311" y="30"/>
                  </a:cubicBezTo>
                  <a:cubicBezTo>
                    <a:pt x="371" y="19"/>
                    <a:pt x="431" y="11"/>
                    <a:pt x="492" y="7"/>
                  </a:cubicBezTo>
                  <a:cubicBezTo>
                    <a:pt x="553" y="2"/>
                    <a:pt x="613" y="0"/>
                    <a:pt x="674" y="1"/>
                  </a:cubicBezTo>
                  <a:cubicBezTo>
                    <a:pt x="735" y="1"/>
                    <a:pt x="795" y="4"/>
                    <a:pt x="856" y="10"/>
                  </a:cubicBezTo>
                  <a:cubicBezTo>
                    <a:pt x="916" y="15"/>
                    <a:pt x="976" y="24"/>
                    <a:pt x="1036" y="36"/>
                  </a:cubicBezTo>
                  <a:cubicBezTo>
                    <a:pt x="1095" y="48"/>
                    <a:pt x="1154" y="64"/>
                    <a:pt x="1210" y="88"/>
                  </a:cubicBezTo>
                  <a:cubicBezTo>
                    <a:pt x="1238" y="99"/>
                    <a:pt x="1265" y="113"/>
                    <a:pt x="1289" y="132"/>
                  </a:cubicBezTo>
                  <a:cubicBezTo>
                    <a:pt x="1301" y="141"/>
                    <a:pt x="1313" y="152"/>
                    <a:pt x="1321" y="164"/>
                  </a:cubicBezTo>
                  <a:cubicBezTo>
                    <a:pt x="1330" y="176"/>
                    <a:pt x="1336" y="191"/>
                    <a:pt x="1336" y="206"/>
                  </a:cubicBezTo>
                  <a:lnTo>
                    <a:pt x="1360" y="207"/>
                  </a:lnTo>
                  <a:close/>
                  <a:moveTo>
                    <a:pt x="1336" y="206"/>
                  </a:moveTo>
                  <a:cubicBezTo>
                    <a:pt x="1336" y="191"/>
                    <a:pt x="1330" y="177"/>
                    <a:pt x="1321" y="164"/>
                  </a:cubicBezTo>
                  <a:cubicBezTo>
                    <a:pt x="1312" y="152"/>
                    <a:pt x="1301" y="142"/>
                    <a:pt x="1288" y="133"/>
                  </a:cubicBezTo>
                  <a:cubicBezTo>
                    <a:pt x="1264" y="115"/>
                    <a:pt x="1237" y="102"/>
                    <a:pt x="1209" y="90"/>
                  </a:cubicBezTo>
                  <a:cubicBezTo>
                    <a:pt x="1153" y="68"/>
                    <a:pt x="1094" y="53"/>
                    <a:pt x="1035" y="42"/>
                  </a:cubicBezTo>
                  <a:cubicBezTo>
                    <a:pt x="975" y="31"/>
                    <a:pt x="915" y="23"/>
                    <a:pt x="855" y="19"/>
                  </a:cubicBezTo>
                  <a:cubicBezTo>
                    <a:pt x="795" y="14"/>
                    <a:pt x="734" y="12"/>
                    <a:pt x="674" y="13"/>
                  </a:cubicBezTo>
                  <a:cubicBezTo>
                    <a:pt x="614" y="13"/>
                    <a:pt x="553" y="16"/>
                    <a:pt x="493" y="22"/>
                  </a:cubicBezTo>
                  <a:cubicBezTo>
                    <a:pt x="433" y="27"/>
                    <a:pt x="373" y="36"/>
                    <a:pt x="315" y="48"/>
                  </a:cubicBezTo>
                  <a:cubicBezTo>
                    <a:pt x="256" y="60"/>
                    <a:pt x="197" y="76"/>
                    <a:pt x="143" y="99"/>
                  </a:cubicBezTo>
                  <a:cubicBezTo>
                    <a:pt x="115" y="110"/>
                    <a:pt x="89" y="124"/>
                    <a:pt x="66" y="141"/>
                  </a:cubicBezTo>
                  <a:cubicBezTo>
                    <a:pt x="54" y="150"/>
                    <a:pt x="44" y="160"/>
                    <a:pt x="36" y="171"/>
                  </a:cubicBezTo>
                  <a:cubicBezTo>
                    <a:pt x="33" y="176"/>
                    <a:pt x="29" y="182"/>
                    <a:pt x="27" y="188"/>
                  </a:cubicBezTo>
                  <a:cubicBezTo>
                    <a:pt x="26" y="191"/>
                    <a:pt x="25" y="194"/>
                    <a:pt x="25" y="197"/>
                  </a:cubicBezTo>
                  <a:cubicBezTo>
                    <a:pt x="25" y="199"/>
                    <a:pt x="24" y="200"/>
                    <a:pt x="24" y="202"/>
                  </a:cubicBezTo>
                  <a:cubicBezTo>
                    <a:pt x="24" y="204"/>
                    <a:pt x="24" y="204"/>
                    <a:pt x="24" y="204"/>
                  </a:cubicBezTo>
                  <a:cubicBezTo>
                    <a:pt x="24" y="207"/>
                    <a:pt x="24" y="207"/>
                    <a:pt x="24" y="207"/>
                  </a:cubicBezTo>
                  <a:cubicBezTo>
                    <a:pt x="24" y="209"/>
                    <a:pt x="24" y="209"/>
                    <a:pt x="24" y="209"/>
                  </a:cubicBezTo>
                  <a:cubicBezTo>
                    <a:pt x="24" y="209"/>
                    <a:pt x="24" y="210"/>
                    <a:pt x="24" y="211"/>
                  </a:cubicBezTo>
                  <a:cubicBezTo>
                    <a:pt x="25" y="212"/>
                    <a:pt x="25" y="214"/>
                    <a:pt x="25" y="215"/>
                  </a:cubicBezTo>
                  <a:cubicBezTo>
                    <a:pt x="26" y="219"/>
                    <a:pt x="27" y="221"/>
                    <a:pt x="28" y="224"/>
                  </a:cubicBezTo>
                  <a:cubicBezTo>
                    <a:pt x="30" y="230"/>
                    <a:pt x="33" y="236"/>
                    <a:pt x="37" y="241"/>
                  </a:cubicBezTo>
                  <a:cubicBezTo>
                    <a:pt x="45" y="252"/>
                    <a:pt x="55" y="262"/>
                    <a:pt x="67" y="270"/>
                  </a:cubicBezTo>
                  <a:cubicBezTo>
                    <a:pt x="90" y="287"/>
                    <a:pt x="116" y="300"/>
                    <a:pt x="144" y="311"/>
                  </a:cubicBezTo>
                  <a:cubicBezTo>
                    <a:pt x="199" y="333"/>
                    <a:pt x="257" y="348"/>
                    <a:pt x="316" y="359"/>
                  </a:cubicBezTo>
                  <a:cubicBezTo>
                    <a:pt x="375" y="370"/>
                    <a:pt x="434" y="378"/>
                    <a:pt x="494" y="382"/>
                  </a:cubicBezTo>
                  <a:cubicBezTo>
                    <a:pt x="554" y="387"/>
                    <a:pt x="614" y="389"/>
                    <a:pt x="674" y="388"/>
                  </a:cubicBezTo>
                  <a:cubicBezTo>
                    <a:pt x="734" y="388"/>
                    <a:pt x="794" y="385"/>
                    <a:pt x="854" y="379"/>
                  </a:cubicBezTo>
                  <a:cubicBezTo>
                    <a:pt x="913" y="374"/>
                    <a:pt x="973" y="365"/>
                    <a:pt x="1031" y="353"/>
                  </a:cubicBezTo>
                  <a:cubicBezTo>
                    <a:pt x="1089" y="341"/>
                    <a:pt x="1147" y="326"/>
                    <a:pt x="1201" y="303"/>
                  </a:cubicBezTo>
                  <a:cubicBezTo>
                    <a:pt x="1228" y="292"/>
                    <a:pt x="1253" y="278"/>
                    <a:pt x="1275" y="262"/>
                  </a:cubicBezTo>
                  <a:cubicBezTo>
                    <a:pt x="1286" y="254"/>
                    <a:pt x="1295" y="244"/>
                    <a:pt x="1302" y="235"/>
                  </a:cubicBezTo>
                  <a:cubicBezTo>
                    <a:pt x="1305" y="230"/>
                    <a:pt x="1308" y="225"/>
                    <a:pt x="1309" y="220"/>
                  </a:cubicBezTo>
                  <a:cubicBezTo>
                    <a:pt x="1310" y="218"/>
                    <a:pt x="1311" y="216"/>
                    <a:pt x="1311" y="213"/>
                  </a:cubicBezTo>
                  <a:cubicBezTo>
                    <a:pt x="1311" y="212"/>
                    <a:pt x="1312" y="211"/>
                    <a:pt x="1312" y="210"/>
                  </a:cubicBezTo>
                  <a:cubicBezTo>
                    <a:pt x="1312" y="209"/>
                    <a:pt x="1312" y="209"/>
                    <a:pt x="1312" y="209"/>
                  </a:cubicBezTo>
                  <a:cubicBezTo>
                    <a:pt x="1312" y="206"/>
                    <a:pt x="1312" y="206"/>
                    <a:pt x="1312" y="206"/>
                  </a:cubicBezTo>
                  <a:lnTo>
                    <a:pt x="1336" y="206"/>
                  </a:lnTo>
                  <a:close/>
                </a:path>
              </a:pathLst>
            </a:custGeom>
            <a:grpFill/>
            <a:ln>
              <a:noFill/>
            </a:ln>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nvGrpSpPr>
            <p:cNvPr id="63" name="Group 62"/>
            <p:cNvGrpSpPr/>
            <p:nvPr/>
          </p:nvGrpSpPr>
          <p:grpSpPr>
            <a:xfrm>
              <a:off x="9517014" y="165423"/>
              <a:ext cx="142245" cy="397333"/>
              <a:chOff x="9517014" y="165423"/>
              <a:chExt cx="142245" cy="397333"/>
            </a:xfrm>
            <a:grpFill/>
          </p:grpSpPr>
          <p:sp>
            <p:nvSpPr>
              <p:cNvPr id="73" name="Freeform 745"/>
              <p:cNvSpPr>
                <a:spLocks/>
              </p:cNvSpPr>
              <p:nvPr/>
            </p:nvSpPr>
            <p:spPr bwMode="auto">
              <a:xfrm>
                <a:off x="9517014" y="273497"/>
                <a:ext cx="142245" cy="289259"/>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74" name="Oval 746"/>
              <p:cNvSpPr>
                <a:spLocks noChangeArrowheads="1"/>
              </p:cNvSpPr>
              <p:nvPr/>
            </p:nvSpPr>
            <p:spPr bwMode="auto">
              <a:xfrm>
                <a:off x="9544827" y="165423"/>
                <a:ext cx="86619" cy="858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64" name="Group 63"/>
            <p:cNvGrpSpPr>
              <a:grpSpLocks noChangeAspect="1"/>
            </p:cNvGrpSpPr>
            <p:nvPr/>
          </p:nvGrpSpPr>
          <p:grpSpPr>
            <a:xfrm>
              <a:off x="10107769" y="147839"/>
              <a:ext cx="142245" cy="397333"/>
              <a:chOff x="7882374" y="1979957"/>
              <a:chExt cx="262996" cy="734626"/>
            </a:xfrm>
            <a:grpFill/>
          </p:grpSpPr>
          <p:sp>
            <p:nvSpPr>
              <p:cNvPr id="71"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72"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65" name="Group 64"/>
            <p:cNvGrpSpPr>
              <a:grpSpLocks noChangeAspect="1"/>
            </p:cNvGrpSpPr>
            <p:nvPr/>
          </p:nvGrpSpPr>
          <p:grpSpPr>
            <a:xfrm>
              <a:off x="9824275" y="574024"/>
              <a:ext cx="153624" cy="429120"/>
              <a:chOff x="7882374" y="1979957"/>
              <a:chExt cx="262996" cy="734626"/>
            </a:xfrm>
            <a:grpFill/>
          </p:grpSpPr>
          <p:sp>
            <p:nvSpPr>
              <p:cNvPr id="69"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70"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nvGrpSpPr>
            <p:cNvPr id="66" name="Group 65"/>
            <p:cNvGrpSpPr>
              <a:grpSpLocks noChangeAspect="1"/>
            </p:cNvGrpSpPr>
            <p:nvPr/>
          </p:nvGrpSpPr>
          <p:grpSpPr>
            <a:xfrm>
              <a:off x="10379862" y="538855"/>
              <a:ext cx="153624" cy="442147"/>
              <a:chOff x="7882374" y="1979957"/>
              <a:chExt cx="262996" cy="734626"/>
            </a:xfrm>
            <a:grpFill/>
          </p:grpSpPr>
          <p:sp>
            <p:nvSpPr>
              <p:cNvPr id="67" name="Freeform 745"/>
              <p:cNvSpPr>
                <a:spLocks/>
              </p:cNvSpPr>
              <p:nvPr/>
            </p:nvSpPr>
            <p:spPr bwMode="auto">
              <a:xfrm>
                <a:off x="7882374" y="2179775"/>
                <a:ext cx="262996" cy="53480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sp>
            <p:nvSpPr>
              <p:cNvPr id="68" name="Oval 746"/>
              <p:cNvSpPr>
                <a:spLocks noChangeArrowheads="1"/>
              </p:cNvSpPr>
              <p:nvPr/>
            </p:nvSpPr>
            <p:spPr bwMode="auto">
              <a:xfrm>
                <a:off x="7933798" y="1979957"/>
                <a:ext cx="160149" cy="1586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13915"/>
                <a:endParaRPr lang="en-US" sz="1699">
                  <a:solidFill>
                    <a:srgbClr val="000000"/>
                  </a:solidFill>
                </a:endParaRPr>
              </a:p>
            </p:txBody>
          </p:sp>
        </p:grpSp>
      </p:grpSp>
    </p:spTree>
    <p:extLst>
      <p:ext uri="{BB962C8B-B14F-4D97-AF65-F5344CB8AC3E}">
        <p14:creationId xmlns:p14="http://schemas.microsoft.com/office/powerpoint/2010/main" val="18011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fill="hold"/>
                                        <p:tgtEl>
                                          <p:spTgt spid="61"/>
                                        </p:tgtEl>
                                        <p:attrNameLst>
                                          <p:attrName>ppt_x</p:attrName>
                                        </p:attrNameLst>
                                      </p:cBhvr>
                                      <p:tavLst>
                                        <p:tav tm="0">
                                          <p:val>
                                            <p:strVal val="#ppt_x"/>
                                          </p:val>
                                        </p:tav>
                                        <p:tav tm="100000">
                                          <p:val>
                                            <p:strVal val="#ppt_x"/>
                                          </p:val>
                                        </p:tav>
                                      </p:tavLst>
                                    </p:anim>
                                    <p:anim calcmode="lin" valueType="num">
                                      <p:cBhvr additive="base">
                                        <p:cTn id="50" dur="500" fill="hold"/>
                                        <p:tgtEl>
                                          <p:spTgt spid="6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fill="hold"/>
                                        <p:tgtEl>
                                          <p:spTgt spid="60"/>
                                        </p:tgtEl>
                                        <p:attrNameLst>
                                          <p:attrName>ppt_x</p:attrName>
                                        </p:attrNameLst>
                                      </p:cBhvr>
                                      <p:tavLst>
                                        <p:tav tm="0">
                                          <p:val>
                                            <p:strVal val="#ppt_x"/>
                                          </p:val>
                                        </p:tav>
                                        <p:tav tm="100000">
                                          <p:val>
                                            <p:strVal val="#ppt_x"/>
                                          </p:val>
                                        </p:tav>
                                      </p:tavLst>
                                    </p:anim>
                                    <p:anim calcmode="lin" valueType="num">
                                      <p:cBhvr additive="base">
                                        <p:cTn id="5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fill="hold"/>
                                        <p:tgtEl>
                                          <p:spTgt spid="51"/>
                                        </p:tgtEl>
                                        <p:attrNameLst>
                                          <p:attrName>ppt_x</p:attrName>
                                        </p:attrNameLst>
                                      </p:cBhvr>
                                      <p:tavLst>
                                        <p:tav tm="0">
                                          <p:val>
                                            <p:strVal val="#ppt_x"/>
                                          </p:val>
                                        </p:tav>
                                        <p:tav tm="100000">
                                          <p:val>
                                            <p:strVal val="#ppt_x"/>
                                          </p:val>
                                        </p:tav>
                                      </p:tavLst>
                                    </p:anim>
                                    <p:anim calcmode="lin" valueType="num">
                                      <p:cBhvr additive="base">
                                        <p:cTn id="76" dur="500" fill="hold"/>
                                        <p:tgtEl>
                                          <p:spTgt spid="5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ppt_x"/>
                                          </p:val>
                                        </p:tav>
                                        <p:tav tm="100000">
                                          <p:val>
                                            <p:strVal val="#ppt_x"/>
                                          </p:val>
                                        </p:tav>
                                      </p:tavLst>
                                    </p:anim>
                                    <p:anim calcmode="lin" valueType="num">
                                      <p:cBhvr additive="base">
                                        <p:cTn id="80" dur="500" fill="hold"/>
                                        <p:tgtEl>
                                          <p:spTgt spid="5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ppt_x"/>
                                          </p:val>
                                        </p:tav>
                                        <p:tav tm="100000">
                                          <p:val>
                                            <p:strVal val="#ppt_x"/>
                                          </p:val>
                                        </p:tav>
                                      </p:tavLst>
                                    </p:anim>
                                    <p:anim calcmode="lin" valueType="num">
                                      <p:cBhvr additive="base">
                                        <p:cTn id="9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ppt_x"/>
                                          </p:val>
                                        </p:tav>
                                        <p:tav tm="100000">
                                          <p:val>
                                            <p:strVal val="#ppt_x"/>
                                          </p:val>
                                        </p:tav>
                                      </p:tavLst>
                                    </p:anim>
                                    <p:anim calcmode="lin" valueType="num">
                                      <p:cBhvr additive="base">
                                        <p:cTn id="10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1" grpId="0" animBg="1"/>
      <p:bldP spid="22" grpId="0" animBg="1"/>
      <p:bldP spid="23" grpId="0" animBg="1"/>
      <p:bldP spid="24" grpId="0" animBg="1"/>
      <p:bldP spid="25" grpId="0" animBg="1"/>
      <p:bldP spid="26" grpId="0" animBg="1"/>
      <p:bldP spid="48" grpId="0" animBg="1"/>
      <p:bldP spid="49" grpId="0" animBg="1"/>
      <p:bldP spid="50" grpId="0" animBg="1"/>
      <p:bldP spid="51" grpId="0" animBg="1"/>
      <p:bldP spid="52" grpId="0" animBg="1"/>
      <p:bldP spid="53" grpId="0" animBg="1"/>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Consent Framework for Office 365</a:t>
            </a:r>
            <a:endParaRPr lang="en-US" dirty="0"/>
          </a:p>
        </p:txBody>
      </p:sp>
      <p:sp>
        <p:nvSpPr>
          <p:cNvPr id="3" name="Text Placeholder 2"/>
          <p:cNvSpPr>
            <a:spLocks noGrp="1"/>
          </p:cNvSpPr>
          <p:nvPr>
            <p:ph type="body" sz="quarter" idx="10"/>
          </p:nvPr>
        </p:nvSpPr>
        <p:spPr>
          <a:xfrm>
            <a:off x="274640" y="1212849"/>
            <a:ext cx="6398436" cy="5656933"/>
          </a:xfrm>
        </p:spPr>
        <p:txBody>
          <a:bodyPr/>
          <a:lstStyle/>
          <a:p>
            <a:r>
              <a:rPr lang="en-US" dirty="0" smtClean="0"/>
              <a:t>Single authentication flow for Office 365</a:t>
            </a:r>
          </a:p>
          <a:p>
            <a:pPr lvl="1"/>
            <a:r>
              <a:rPr lang="en-US" dirty="0" smtClean="0"/>
              <a:t>Azure AD Graph, Exchange, SharePoint</a:t>
            </a:r>
          </a:p>
          <a:p>
            <a:pPr lvl="1"/>
            <a:r>
              <a:rPr lang="en-US" dirty="0" smtClean="0"/>
              <a:t>Device apps and web apps</a:t>
            </a:r>
          </a:p>
          <a:p>
            <a:pPr lvl="1"/>
            <a:r>
              <a:rPr lang="en-US" dirty="0" smtClean="0"/>
              <a:t>Admin and end-user consent</a:t>
            </a:r>
          </a:p>
          <a:p>
            <a:pPr marL="297947" lvl="1" indent="0">
              <a:buNone/>
            </a:pPr>
            <a:endParaRPr lang="en-US" dirty="0" smtClean="0"/>
          </a:p>
          <a:p>
            <a:r>
              <a:rPr lang="en-US" dirty="0" smtClean="0"/>
              <a:t>Secure protocol</a:t>
            </a:r>
          </a:p>
          <a:p>
            <a:pPr lvl="1"/>
            <a:r>
              <a:rPr lang="en-US" dirty="0" smtClean="0"/>
              <a:t>OAuth 2.0</a:t>
            </a:r>
          </a:p>
          <a:p>
            <a:pPr lvl="1"/>
            <a:r>
              <a:rPr lang="en-US" dirty="0" smtClean="0"/>
              <a:t>No capturing user credentials</a:t>
            </a:r>
          </a:p>
          <a:p>
            <a:pPr lvl="1"/>
            <a:r>
              <a:rPr lang="en-US" dirty="0" smtClean="0"/>
              <a:t>Fine-grained access scopes</a:t>
            </a:r>
          </a:p>
          <a:p>
            <a:pPr lvl="1"/>
            <a:r>
              <a:rPr lang="en-US" dirty="0" smtClean="0"/>
              <a:t>Supports Multi-factor authentication (MFA) and federated user sign-in</a:t>
            </a:r>
          </a:p>
          <a:p>
            <a:pPr lvl="1"/>
            <a:r>
              <a:rPr lang="en-US" dirty="0" smtClean="0"/>
              <a:t>Long-term access through refresh tokens</a:t>
            </a:r>
            <a:endParaRPr lang="en-US" dirty="0"/>
          </a:p>
        </p:txBody>
      </p:sp>
      <p:pic>
        <p:nvPicPr>
          <p:cNvPr id="5" name="Picture 4"/>
          <p:cNvPicPr>
            <a:picLocks noChangeAspect="1"/>
          </p:cNvPicPr>
          <p:nvPr/>
        </p:nvPicPr>
        <p:blipFill>
          <a:blip r:embed="rId2"/>
          <a:stretch>
            <a:fillRect/>
          </a:stretch>
        </p:blipFill>
        <p:spPr>
          <a:xfrm>
            <a:off x="7435288" y="1031875"/>
            <a:ext cx="4650349" cy="5665787"/>
          </a:xfrm>
          <a:prstGeom prst="rect">
            <a:avLst/>
          </a:prstGeom>
        </p:spPr>
      </p:pic>
    </p:spTree>
    <p:extLst>
      <p:ext uri="{BB962C8B-B14F-4D97-AF65-F5344CB8AC3E}">
        <p14:creationId xmlns:p14="http://schemas.microsoft.com/office/powerpoint/2010/main" val="1525057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Discovering endpoints and APIs</a:t>
            </a:r>
            <a:endParaRPr lang="en-US" dirty="0"/>
          </a:p>
        </p:txBody>
      </p:sp>
      <p:sp>
        <p:nvSpPr>
          <p:cNvPr id="6" name="Text Placeholder 5"/>
          <p:cNvSpPr>
            <a:spLocks noGrp="1"/>
          </p:cNvSpPr>
          <p:nvPr>
            <p:ph type="body" sz="quarter" idx="10"/>
          </p:nvPr>
        </p:nvSpPr>
        <p:spPr>
          <a:xfrm>
            <a:off x="274638" y="1212525"/>
            <a:ext cx="11887200" cy="4124206"/>
          </a:xfrm>
        </p:spPr>
        <p:txBody>
          <a:bodyPr/>
          <a:lstStyle/>
          <a:p>
            <a:r>
              <a:rPr lang="en-US" dirty="0" smtClean="0"/>
              <a:t>Office 365 discovery services</a:t>
            </a:r>
          </a:p>
          <a:p>
            <a:pPr lvl="1"/>
            <a:r>
              <a:rPr lang="en-US" dirty="0" smtClean="0"/>
              <a:t>Automatically determine URL of Office 365 services</a:t>
            </a:r>
          </a:p>
          <a:p>
            <a:pPr lvl="1"/>
            <a:r>
              <a:rPr lang="en-US" dirty="0" smtClean="0"/>
              <a:t>Supports device app and website flows</a:t>
            </a:r>
          </a:p>
          <a:p>
            <a:pPr lvl="1"/>
            <a:r>
              <a:rPr lang="en-US" dirty="0" smtClean="0"/>
              <a:t>Secured using Azure AD authentication</a:t>
            </a:r>
          </a:p>
          <a:p>
            <a:pPr lvl="1"/>
            <a:r>
              <a:rPr lang="en-US" dirty="0" smtClean="0"/>
              <a:t>Serves information stored about services in AAD</a:t>
            </a:r>
          </a:p>
          <a:p>
            <a:pPr lvl="1"/>
            <a:endParaRPr lang="en-US" dirty="0"/>
          </a:p>
          <a:p>
            <a:pPr lvl="1"/>
            <a:endParaRPr lang="en-US" sz="2000" dirty="0" smtClean="0"/>
          </a:p>
          <a:p>
            <a:r>
              <a:rPr lang="en-US" dirty="0" smtClean="0"/>
              <a:t>Rich service metadata</a:t>
            </a:r>
          </a:p>
          <a:p>
            <a:pPr lvl="1"/>
            <a:r>
              <a:rPr lang="en-US" dirty="0" smtClean="0"/>
              <a:t>Lists all entities, collections, actions, complex Types, </a:t>
            </a:r>
            <a:r>
              <a:rPr lang="en-US" dirty="0" err="1"/>
              <a:t>e</a:t>
            </a:r>
            <a:r>
              <a:rPr lang="en-US" dirty="0" err="1" smtClean="0"/>
              <a:t>nums</a:t>
            </a:r>
            <a:r>
              <a:rPr lang="en-US" dirty="0" smtClean="0"/>
              <a:t> and their properties</a:t>
            </a:r>
          </a:p>
          <a:p>
            <a:pPr lvl="1"/>
            <a:r>
              <a:rPr lang="en-US" dirty="0" smtClean="0"/>
              <a:t>e.g. </a:t>
            </a:r>
            <a:r>
              <a:rPr lang="en-US" dirty="0" smtClean="0">
                <a:hlinkClick r:id="rId3"/>
              </a:rPr>
              <a:t>https://outlook.office365.com/api/v1.0/$metadata</a:t>
            </a:r>
            <a:r>
              <a:rPr lang="en-US" dirty="0" smtClean="0"/>
              <a:t> </a:t>
            </a:r>
          </a:p>
        </p:txBody>
      </p:sp>
      <p:pic>
        <p:nvPicPr>
          <p:cNvPr id="4" name="Picture 3"/>
          <p:cNvPicPr>
            <a:picLocks noChangeAspect="1"/>
          </p:cNvPicPr>
          <p:nvPr/>
        </p:nvPicPr>
        <p:blipFill>
          <a:blip r:embed="rId4"/>
          <a:stretch>
            <a:fillRect/>
          </a:stretch>
        </p:blipFill>
        <p:spPr>
          <a:xfrm>
            <a:off x="427037" y="5336731"/>
            <a:ext cx="4514850" cy="981075"/>
          </a:xfrm>
          <a:prstGeom prst="rect">
            <a:avLst/>
          </a:prstGeom>
        </p:spPr>
      </p:pic>
    </p:spTree>
    <p:extLst>
      <p:ext uri="{BB962C8B-B14F-4D97-AF65-F5344CB8AC3E}">
        <p14:creationId xmlns:p14="http://schemas.microsoft.com/office/powerpoint/2010/main" val="58291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Rich tooling</a:t>
            </a:r>
            <a:endParaRPr lang="en-US" dirty="0"/>
          </a:p>
        </p:txBody>
      </p:sp>
      <p:sp>
        <p:nvSpPr>
          <p:cNvPr id="6" name="Text Placeholder 5"/>
          <p:cNvSpPr>
            <a:spLocks noGrp="1"/>
          </p:cNvSpPr>
          <p:nvPr>
            <p:ph type="body" sz="quarter" idx="10"/>
          </p:nvPr>
        </p:nvSpPr>
        <p:spPr>
          <a:xfrm>
            <a:off x="274638" y="1212525"/>
            <a:ext cx="11887200" cy="4678204"/>
          </a:xfrm>
        </p:spPr>
        <p:txBody>
          <a:bodyPr/>
          <a:lstStyle/>
          <a:p>
            <a:r>
              <a:rPr lang="en-US" dirty="0" smtClean="0"/>
              <a:t>.NET SDK to build many types of apps using Visual Studio</a:t>
            </a:r>
          </a:p>
          <a:p>
            <a:pPr lvl="1"/>
            <a:r>
              <a:rPr lang="en-US" dirty="0"/>
              <a:t>.NET Windows Store Apps</a:t>
            </a:r>
          </a:p>
          <a:p>
            <a:pPr lvl="1"/>
            <a:r>
              <a:rPr lang="en-US" dirty="0"/>
              <a:t>Windows Forms Application</a:t>
            </a:r>
          </a:p>
          <a:p>
            <a:pPr lvl="1"/>
            <a:r>
              <a:rPr lang="en-US" dirty="0"/>
              <a:t>WPF Application</a:t>
            </a:r>
          </a:p>
          <a:p>
            <a:pPr lvl="1"/>
            <a:r>
              <a:rPr lang="en-US" dirty="0"/>
              <a:t>ASP.NET MVC Web Application</a:t>
            </a:r>
          </a:p>
          <a:p>
            <a:pPr lvl="1"/>
            <a:r>
              <a:rPr lang="en-US" dirty="0"/>
              <a:t>ASP.NET Web Forms Application</a:t>
            </a:r>
          </a:p>
          <a:p>
            <a:pPr lvl="1"/>
            <a:r>
              <a:rPr lang="en-US" dirty="0" err="1"/>
              <a:t>Xamarin</a:t>
            </a:r>
            <a:r>
              <a:rPr lang="en-US" dirty="0"/>
              <a:t> Android and iOS Applications</a:t>
            </a:r>
          </a:p>
          <a:p>
            <a:pPr lvl="1"/>
            <a:r>
              <a:rPr lang="en-US" dirty="0"/>
              <a:t>Multi-device Hybrid Apps (Cordova)</a:t>
            </a:r>
          </a:p>
          <a:p>
            <a:pPr lvl="1"/>
            <a:endParaRPr lang="en-US" sz="2000" dirty="0" smtClean="0"/>
          </a:p>
          <a:p>
            <a:r>
              <a:rPr lang="en-US" dirty="0" smtClean="0"/>
              <a:t>Android SDK &amp; iOS SDK</a:t>
            </a:r>
          </a:p>
        </p:txBody>
      </p:sp>
      <p:grpSp>
        <p:nvGrpSpPr>
          <p:cNvPr id="5" name="Group 4"/>
          <p:cNvGrpSpPr/>
          <p:nvPr/>
        </p:nvGrpSpPr>
        <p:grpSpPr>
          <a:xfrm>
            <a:off x="8278002" y="1668462"/>
            <a:ext cx="3886201" cy="4048324"/>
            <a:chOff x="8617999" y="1560448"/>
            <a:chExt cx="2943307" cy="294330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999" y="1560448"/>
              <a:ext cx="2943307" cy="29433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8733" y="2211663"/>
              <a:ext cx="555552" cy="555552"/>
            </a:xfrm>
            <a:prstGeom prst="rect">
              <a:avLst/>
            </a:prstGeom>
          </p:spPr>
        </p:pic>
        <p:pic>
          <p:nvPicPr>
            <p:cNvPr id="9" name="Picture 2" descr="http://cdn.sencha.io/img/20130903-touch-2-3/cordova-logo-color.png"/>
            <p:cNvPicPr>
              <a:picLocks noChangeAspect="1" noChangeArrowheads="1"/>
            </p:cNvPicPr>
            <p:nvPr/>
          </p:nvPicPr>
          <p:blipFill rotWithShape="1">
            <a:blip r:embed="rId5">
              <a:extLst>
                <a:ext uri="{28A0092B-C50C-407E-A947-70E740481C1C}">
                  <a14:useLocalDpi xmlns:a14="http://schemas.microsoft.com/office/drawing/2010/main" val="0"/>
                </a:ext>
              </a:extLst>
            </a:blip>
            <a:srcRect r="60050"/>
            <a:stretch/>
          </p:blipFill>
          <p:spPr bwMode="auto">
            <a:xfrm>
              <a:off x="10620774" y="2163478"/>
              <a:ext cx="668131" cy="745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8197" y="2907840"/>
              <a:ext cx="503840" cy="589423"/>
            </a:xfrm>
            <a:prstGeom prst="rect">
              <a:avLst/>
            </a:prstGeom>
            <a:noFill/>
            <a:ln>
              <a:noFill/>
            </a:ln>
            <a:effectLs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4818" y="2086127"/>
              <a:ext cx="830597" cy="830597"/>
            </a:xfrm>
            <a:prstGeom prst="rect">
              <a:avLst/>
            </a:prstGeom>
          </p:spPr>
        </p:pic>
        <p:sp>
          <p:nvSpPr>
            <p:cNvPr id="12" name="Freeform 24"/>
            <p:cNvSpPr>
              <a:spLocks/>
            </p:cNvSpPr>
            <p:nvPr/>
          </p:nvSpPr>
          <p:spPr bwMode="auto">
            <a:xfrm>
              <a:off x="9001293" y="2986362"/>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 name="Freeform 25"/>
            <p:cNvSpPr>
              <a:spLocks/>
            </p:cNvSpPr>
            <p:nvPr/>
          </p:nvSpPr>
          <p:spPr bwMode="auto">
            <a:xfrm>
              <a:off x="9255273" y="2848914"/>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97168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4.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Shreedevi Padmasini; Venkat Ayyadevara</External_x0020_Speaker>
    <Session_x0020_Code xmlns="12a172fe-0250-434a-85cf-03b10810c5e5">BRK3145</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purl.org/dc/terms/"/>
    <ds:schemaRef ds:uri="http://purl.org/dc/dcmitype/"/>
    <ds:schemaRef ds:uri="http://schemas.microsoft.com/office/infopath/2007/PartnerControls"/>
    <ds:schemaRef ds:uri="http://schemas.microsoft.com/sharepoint/v3"/>
    <ds:schemaRef ds:uri="230e9df3-be65-4c73-a93b-d1236ebd677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12a172fe-0250-434a-85cf-03b10810c5e5"/>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1</TotalTime>
  <Words>3008</Words>
  <Application>Microsoft Office PowerPoint</Application>
  <PresentationFormat>Custom</PresentationFormat>
  <Paragraphs>576</Paragraphs>
  <Slides>42</Slides>
  <Notes>25</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42</vt:i4>
      </vt:variant>
    </vt:vector>
  </HeadingPairs>
  <TitlesOfParts>
    <vt:vector size="55" baseType="lpstr">
      <vt:lpstr>ＭＳ Ｐゴシック</vt:lpstr>
      <vt:lpstr>Arial</vt:lpstr>
      <vt:lpstr>Avenir LT Pro 45 Book</vt:lpstr>
      <vt:lpstr>Calibri</vt:lpstr>
      <vt:lpstr>Consolas</vt:lpstr>
      <vt:lpstr>Segoe UI</vt:lpstr>
      <vt:lpstr>Segoe UI Light</vt:lpstr>
      <vt:lpstr>Wingdings</vt:lpstr>
      <vt:lpstr>5-30610_Microsoft_Ignite_Keynote_Template</vt:lpstr>
      <vt:lpstr>1_5-30610_Microsoft_Ignite_Keynote_Template</vt:lpstr>
      <vt:lpstr>5-30629_Build_Template_WHITE</vt:lpstr>
      <vt:lpstr>2_5-30610_Microsoft_Ignite_Keynote_Template</vt:lpstr>
      <vt:lpstr>Worksheet</vt:lpstr>
      <vt:lpstr>PowerPoint Presentation</vt:lpstr>
      <vt:lpstr>Building Tenant-Wide Apps with the New Exchange REST APIs</vt:lpstr>
      <vt:lpstr>Agenda</vt:lpstr>
      <vt:lpstr>Overview</vt:lpstr>
      <vt:lpstr>Why do these REST APIs matter?</vt:lpstr>
      <vt:lpstr>What REST APIs do we offer?</vt:lpstr>
      <vt:lpstr>Common Consent Framework for Office 365</vt:lpstr>
      <vt:lpstr>Discovering endpoints and APIs</vt:lpstr>
      <vt:lpstr>Rich tooling</vt:lpstr>
      <vt:lpstr>Partners already using our APIs</vt:lpstr>
      <vt:lpstr>Mail, Calendar &amp; Contacts APIs</vt:lpstr>
      <vt:lpstr>Some basics first …</vt:lpstr>
      <vt:lpstr>You’ve got mail!</vt:lpstr>
      <vt:lpstr>Calendar – Coffee @ 4?</vt:lpstr>
      <vt:lpstr>Introducing – Calendar Sync</vt:lpstr>
      <vt:lpstr>Contacts – Your number again?</vt:lpstr>
      <vt:lpstr>Demo Common REST API Requests</vt:lpstr>
      <vt:lpstr>Rich query syntax using OData</vt:lpstr>
      <vt:lpstr>Unified Group APIs (Preview)</vt:lpstr>
      <vt:lpstr>Groups building blocks </vt:lpstr>
      <vt:lpstr>Office 365 unified API (preview)</vt:lpstr>
      <vt:lpstr>Groups API (preview)</vt:lpstr>
      <vt:lpstr>Groups API samples</vt:lpstr>
      <vt:lpstr>Common content queries</vt:lpstr>
      <vt:lpstr>Demo Group REST API Requests</vt:lpstr>
      <vt:lpstr>Introducing – Webhooks (preview)</vt:lpstr>
      <vt:lpstr>Demo Webhooks</vt:lpstr>
      <vt:lpstr>Other notable new features</vt:lpstr>
      <vt:lpstr>Demo Search, Photo</vt:lpstr>
      <vt:lpstr>Developer Resources &amp; Tips</vt:lpstr>
      <vt:lpstr>http://dev.outlook.com </vt:lpstr>
      <vt:lpstr>Get Started</vt:lpstr>
      <vt:lpstr>Demo Getting Started Office 365 OAuth Sandbox Get Started - .NET</vt:lpstr>
      <vt:lpstr>Best practices</vt:lpstr>
      <vt:lpstr>I am confused: REST API, EWS or EAS?</vt:lpstr>
      <vt:lpstr>Roadmap</vt:lpstr>
      <vt:lpstr>Outlook API related breakout sessions &amp; labs</vt:lpstr>
      <vt:lpstr>Developer Program Launch</vt:lpstr>
      <vt:lpstr>Call to action</vt:lpstr>
      <vt:lpstr>In review – session objectives and takeaways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Tenant-Wide Apps with the New Exchange REST APIs</dc:title>
  <dc:subject>Microsoft Ignite 2015</dc:subject>
  <dc:creator>Jenn Cooley</dc:creator>
  <cp:keywords>Microsoft Ignite 2015</cp:keywords>
  <dc:description>Template: Mitchell Derrey, Silver Fox Productions
Formatting: 
Audience Type: Internal/External</dc:description>
  <cp:lastModifiedBy>Brittany Hart</cp:lastModifiedBy>
  <cp:revision>2</cp:revision>
  <dcterms:created xsi:type="dcterms:W3CDTF">2015-05-06T20:44:53Z</dcterms:created>
  <dcterms:modified xsi:type="dcterms:W3CDTF">2015-05-06T22:39:00Z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